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9.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12.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notesSlides/notesSlide15.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16.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17.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18.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19.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20.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notesSlides/notesSlide21.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22.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23.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24.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25.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26.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notesSlides/notesSlide27.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drawings/drawing3.xml" ContentType="application/vnd.openxmlformats-officedocument.drawingml.chartshapes+xml"/>
  <Override PartName="/ppt/notesSlides/notesSlide28.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drawings/drawing4.xml" ContentType="application/vnd.openxmlformats-officedocument.drawingml.chartshapes+xml"/>
  <Override PartName="/ppt/notesSlides/notesSlide29.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30.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5.xml" ContentType="application/vnd.openxmlformats-officedocument.drawingml.chartshapes+xml"/>
  <Override PartName="/ppt/notesSlides/notesSlide31.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1" r:id="rId6"/>
    <p:sldMasterId id="2147483730" r:id="rId7"/>
    <p:sldMasterId id="2147483785" r:id="rId8"/>
    <p:sldMasterId id="2147483821" r:id="rId9"/>
    <p:sldMasterId id="2147483830" r:id="rId10"/>
    <p:sldMasterId id="2147483839" r:id="rId11"/>
    <p:sldMasterId id="2147483848" r:id="rId12"/>
    <p:sldMasterId id="2147483857" r:id="rId13"/>
    <p:sldMasterId id="2147483866" r:id="rId14"/>
    <p:sldMasterId id="2147483875" r:id="rId15"/>
    <p:sldMasterId id="2147483884" r:id="rId16"/>
    <p:sldMasterId id="2147483893" r:id="rId17"/>
    <p:sldMasterId id="2147483902" r:id="rId18"/>
    <p:sldMasterId id="2147483911" r:id="rId19"/>
  </p:sldMasterIdLst>
  <p:notesMasterIdLst>
    <p:notesMasterId r:id="rId68"/>
  </p:notesMasterIdLst>
  <p:sldIdLst>
    <p:sldId id="257" r:id="rId20"/>
    <p:sldId id="319" r:id="rId21"/>
    <p:sldId id="360" r:id="rId22"/>
    <p:sldId id="258" r:id="rId23"/>
    <p:sldId id="629" r:id="rId24"/>
    <p:sldId id="630" r:id="rId25"/>
    <p:sldId id="631" r:id="rId26"/>
    <p:sldId id="270" r:id="rId27"/>
    <p:sldId id="309" r:id="rId28"/>
    <p:sldId id="348" r:id="rId29"/>
    <p:sldId id="351" r:id="rId30"/>
    <p:sldId id="332" r:id="rId31"/>
    <p:sldId id="343" r:id="rId32"/>
    <p:sldId id="341" r:id="rId33"/>
    <p:sldId id="353" r:id="rId34"/>
    <p:sldId id="352" r:id="rId35"/>
    <p:sldId id="342" r:id="rId36"/>
    <p:sldId id="259" r:id="rId37"/>
    <p:sldId id="325" r:id="rId38"/>
    <p:sldId id="328" r:id="rId39"/>
    <p:sldId id="329" r:id="rId40"/>
    <p:sldId id="281" r:id="rId41"/>
    <p:sldId id="326" r:id="rId42"/>
    <p:sldId id="260" r:id="rId43"/>
    <p:sldId id="320" r:id="rId44"/>
    <p:sldId id="321" r:id="rId45"/>
    <p:sldId id="261" r:id="rId46"/>
    <p:sldId id="346" r:id="rId47"/>
    <p:sldId id="296" r:id="rId48"/>
    <p:sldId id="269" r:id="rId49"/>
    <p:sldId id="304" r:id="rId50"/>
    <p:sldId id="336" r:id="rId51"/>
    <p:sldId id="337" r:id="rId52"/>
    <p:sldId id="262" r:id="rId53"/>
    <p:sldId id="333" r:id="rId54"/>
    <p:sldId id="334" r:id="rId55"/>
    <p:sldId id="299" r:id="rId56"/>
    <p:sldId id="632" r:id="rId57"/>
    <p:sldId id="330" r:id="rId58"/>
    <p:sldId id="633" r:id="rId59"/>
    <p:sldId id="635" r:id="rId60"/>
    <p:sldId id="634" r:id="rId61"/>
    <p:sldId id="639" r:id="rId62"/>
    <p:sldId id="636" r:id="rId63"/>
    <p:sldId id="637" r:id="rId64"/>
    <p:sldId id="638" r:id="rId65"/>
    <p:sldId id="338" r:id="rId66"/>
    <p:sldId id="323" r:id="rId67"/>
  </p:sldIdLst>
  <p:sldSz cx="12192000" cy="6858000"/>
  <p:notesSz cx="6858000" cy="9144000"/>
  <p:defaultTextStyle>
    <a:defPPr>
      <a:defRPr lang="en-US"/>
    </a:defPPr>
    <a:lvl1pPr marL="0" algn="l" defTabSz="911379" rtl="0" eaLnBrk="1" latinLnBrk="0" hangingPunct="1">
      <a:defRPr sz="1800" kern="1200">
        <a:solidFill>
          <a:schemeClr val="tx1"/>
        </a:solidFill>
        <a:latin typeface="+mn-lt"/>
        <a:ea typeface="+mn-ea"/>
        <a:cs typeface="+mn-cs"/>
      </a:defRPr>
    </a:lvl1pPr>
    <a:lvl2pPr marL="455693" algn="l" defTabSz="911379" rtl="0" eaLnBrk="1" latinLnBrk="0" hangingPunct="1">
      <a:defRPr sz="1800" kern="1200">
        <a:solidFill>
          <a:schemeClr val="tx1"/>
        </a:solidFill>
        <a:latin typeface="+mn-lt"/>
        <a:ea typeface="+mn-ea"/>
        <a:cs typeface="+mn-cs"/>
      </a:defRPr>
    </a:lvl2pPr>
    <a:lvl3pPr marL="911379" algn="l" defTabSz="911379" rtl="0" eaLnBrk="1" latinLnBrk="0" hangingPunct="1">
      <a:defRPr sz="1800" kern="1200">
        <a:solidFill>
          <a:schemeClr val="tx1"/>
        </a:solidFill>
        <a:latin typeface="+mn-lt"/>
        <a:ea typeface="+mn-ea"/>
        <a:cs typeface="+mn-cs"/>
      </a:defRPr>
    </a:lvl3pPr>
    <a:lvl4pPr marL="1367071" algn="l" defTabSz="911379" rtl="0" eaLnBrk="1" latinLnBrk="0" hangingPunct="1">
      <a:defRPr sz="1800" kern="1200">
        <a:solidFill>
          <a:schemeClr val="tx1"/>
        </a:solidFill>
        <a:latin typeface="+mn-lt"/>
        <a:ea typeface="+mn-ea"/>
        <a:cs typeface="+mn-cs"/>
      </a:defRPr>
    </a:lvl4pPr>
    <a:lvl5pPr marL="1822735" algn="l" defTabSz="911379" rtl="0" eaLnBrk="1" latinLnBrk="0" hangingPunct="1">
      <a:defRPr sz="1800" kern="1200">
        <a:solidFill>
          <a:schemeClr val="tx1"/>
        </a:solidFill>
        <a:latin typeface="+mn-lt"/>
        <a:ea typeface="+mn-ea"/>
        <a:cs typeface="+mn-cs"/>
      </a:defRPr>
    </a:lvl5pPr>
    <a:lvl6pPr marL="2278442" algn="l" defTabSz="911379" rtl="0" eaLnBrk="1" latinLnBrk="0" hangingPunct="1">
      <a:defRPr sz="1800" kern="1200">
        <a:solidFill>
          <a:schemeClr val="tx1"/>
        </a:solidFill>
        <a:latin typeface="+mn-lt"/>
        <a:ea typeface="+mn-ea"/>
        <a:cs typeface="+mn-cs"/>
      </a:defRPr>
    </a:lvl6pPr>
    <a:lvl7pPr marL="2734143" algn="l" defTabSz="911379" rtl="0" eaLnBrk="1" latinLnBrk="0" hangingPunct="1">
      <a:defRPr sz="1800" kern="1200">
        <a:solidFill>
          <a:schemeClr val="tx1"/>
        </a:solidFill>
        <a:latin typeface="+mn-lt"/>
        <a:ea typeface="+mn-ea"/>
        <a:cs typeface="+mn-cs"/>
      </a:defRPr>
    </a:lvl7pPr>
    <a:lvl8pPr marL="3189816" algn="l" defTabSz="911379" rtl="0" eaLnBrk="1" latinLnBrk="0" hangingPunct="1">
      <a:defRPr sz="1800" kern="1200">
        <a:solidFill>
          <a:schemeClr val="tx1"/>
        </a:solidFill>
        <a:latin typeface="+mn-lt"/>
        <a:ea typeface="+mn-ea"/>
        <a:cs typeface="+mn-cs"/>
      </a:defRPr>
    </a:lvl8pPr>
    <a:lvl9pPr marL="3645480" algn="l" defTabSz="91137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31837"/>
    <a:srgbClr val="F78E1E"/>
    <a:srgbClr val="88C540"/>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5807" autoAdjust="0"/>
  </p:normalViewPr>
  <p:slideViewPr>
    <p:cSldViewPr>
      <p:cViewPr varScale="1">
        <p:scale>
          <a:sx n="62" d="100"/>
          <a:sy n="62" d="100"/>
        </p:scale>
        <p:origin x="820" y="56"/>
      </p:cViewPr>
      <p:guideLst>
        <p:guide orient="horz" pos="2160"/>
        <p:guide pos="3840"/>
      </p:guideLst>
    </p:cSldViewPr>
  </p:slideViewPr>
  <p:notesTextViewPr>
    <p:cViewPr>
      <p:scale>
        <a:sx n="1" d="1"/>
        <a:sy n="1" d="1"/>
      </p:scale>
      <p:origin x="0" y="0"/>
    </p:cViewPr>
  </p:notesTextViewPr>
  <p:sorterViewPr>
    <p:cViewPr varScale="1">
      <p:scale>
        <a:sx n="1" d="1"/>
        <a:sy n="1" d="1"/>
      </p:scale>
      <p:origin x="0" y="1046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5" Type="http://schemas.openxmlformats.org/officeDocument/2006/relationships/slideMaster" Target="slideMasters/slideMaster2.xml"/><Relationship Id="rId61" Type="http://schemas.openxmlformats.org/officeDocument/2006/relationships/slide" Target="slides/slide4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Malaysia_2015.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Malaysia_2015.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2.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F:\@UN_WORKSHOP\YEYU_WORKSHOP\!%20Malaysia_1AUG2010\Malaysia_Work%20Book.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9.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0.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2.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88 000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2BD-49A5-B06A-5F1417D6E64F}"/>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9072</c:v>
                </c:pt>
                <c:pt idx="1">
                  <c:v>16203</c:v>
                </c:pt>
                <c:pt idx="2">
                  <c:v>23868</c:v>
                </c:pt>
                <c:pt idx="3">
                  <c:v>30197</c:v>
                </c:pt>
                <c:pt idx="4">
                  <c:v>34950</c:v>
                </c:pt>
                <c:pt idx="5">
                  <c:v>38651</c:v>
                </c:pt>
                <c:pt idx="6">
                  <c:v>41738</c:v>
                </c:pt>
                <c:pt idx="7">
                  <c:v>44511</c:v>
                </c:pt>
                <c:pt idx="8">
                  <c:v>47073</c:v>
                </c:pt>
                <c:pt idx="9">
                  <c:v>49485</c:v>
                </c:pt>
                <c:pt idx="10">
                  <c:v>51747</c:v>
                </c:pt>
                <c:pt idx="11">
                  <c:v>53955</c:v>
                </c:pt>
                <c:pt idx="12">
                  <c:v>56150</c:v>
                </c:pt>
                <c:pt idx="13">
                  <c:v>58320</c:v>
                </c:pt>
                <c:pt idx="14">
                  <c:v>60374</c:v>
                </c:pt>
                <c:pt idx="15">
                  <c:v>62296</c:v>
                </c:pt>
                <c:pt idx="16">
                  <c:v>64178</c:v>
                </c:pt>
                <c:pt idx="17">
                  <c:v>65962</c:v>
                </c:pt>
                <c:pt idx="18">
                  <c:v>67696</c:v>
                </c:pt>
                <c:pt idx="19">
                  <c:v>69428</c:v>
                </c:pt>
                <c:pt idx="20">
                  <c:v>71029</c:v>
                </c:pt>
                <c:pt idx="21">
                  <c:v>72509</c:v>
                </c:pt>
                <c:pt idx="22">
                  <c:v>73995</c:v>
                </c:pt>
                <c:pt idx="23">
                  <c:v>75315</c:v>
                </c:pt>
                <c:pt idx="24">
                  <c:v>76423</c:v>
                </c:pt>
                <c:pt idx="25">
                  <c:v>77582</c:v>
                </c:pt>
                <c:pt idx="26">
                  <c:v>79315</c:v>
                </c:pt>
                <c:pt idx="27">
                  <c:v>81602</c:v>
                </c:pt>
                <c:pt idx="28">
                  <c:v>84361</c:v>
                </c:pt>
                <c:pt idx="29">
                  <c:v>87581</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7303</c:v>
                </c:pt>
                <c:pt idx="1">
                  <c:v>13032</c:v>
                </c:pt>
                <c:pt idx="2">
                  <c:v>19220</c:v>
                </c:pt>
                <c:pt idx="3">
                  <c:v>24314</c:v>
                </c:pt>
                <c:pt idx="4">
                  <c:v>28148</c:v>
                </c:pt>
                <c:pt idx="5">
                  <c:v>31081</c:v>
                </c:pt>
                <c:pt idx="6">
                  <c:v>33476</c:v>
                </c:pt>
                <c:pt idx="7">
                  <c:v>35798</c:v>
                </c:pt>
                <c:pt idx="8">
                  <c:v>37770</c:v>
                </c:pt>
                <c:pt idx="9">
                  <c:v>39780</c:v>
                </c:pt>
                <c:pt idx="10">
                  <c:v>41452</c:v>
                </c:pt>
                <c:pt idx="11">
                  <c:v>43336</c:v>
                </c:pt>
                <c:pt idx="12">
                  <c:v>45266</c:v>
                </c:pt>
                <c:pt idx="13">
                  <c:v>47463</c:v>
                </c:pt>
                <c:pt idx="14">
                  <c:v>49539</c:v>
                </c:pt>
                <c:pt idx="15">
                  <c:v>51709</c:v>
                </c:pt>
                <c:pt idx="16">
                  <c:v>53755</c:v>
                </c:pt>
                <c:pt idx="17">
                  <c:v>55576</c:v>
                </c:pt>
                <c:pt idx="18">
                  <c:v>57471</c:v>
                </c:pt>
                <c:pt idx="19">
                  <c:v>59337</c:v>
                </c:pt>
                <c:pt idx="20">
                  <c:v>61201</c:v>
                </c:pt>
                <c:pt idx="21">
                  <c:v>63117</c:v>
                </c:pt>
                <c:pt idx="22">
                  <c:v>64796</c:v>
                </c:pt>
                <c:pt idx="23">
                  <c:v>66401</c:v>
                </c:pt>
                <c:pt idx="24">
                  <c:v>67615</c:v>
                </c:pt>
                <c:pt idx="25">
                  <c:v>68833</c:v>
                </c:pt>
                <c:pt idx="26">
                  <c:v>70566</c:v>
                </c:pt>
                <c:pt idx="27">
                  <c:v>72612</c:v>
                </c:pt>
                <c:pt idx="28">
                  <c:v>75385</c:v>
                </c:pt>
                <c:pt idx="29">
                  <c:v>77910</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10640</c:v>
                </c:pt>
                <c:pt idx="1">
                  <c:v>18960</c:v>
                </c:pt>
                <c:pt idx="2">
                  <c:v>27956</c:v>
                </c:pt>
                <c:pt idx="3">
                  <c:v>35445</c:v>
                </c:pt>
                <c:pt idx="4">
                  <c:v>41015</c:v>
                </c:pt>
                <c:pt idx="5">
                  <c:v>45286</c:v>
                </c:pt>
                <c:pt idx="6">
                  <c:v>49058</c:v>
                </c:pt>
                <c:pt idx="7">
                  <c:v>52835</c:v>
                </c:pt>
                <c:pt idx="8">
                  <c:v>55950</c:v>
                </c:pt>
                <c:pt idx="9">
                  <c:v>59345</c:v>
                </c:pt>
                <c:pt idx="10">
                  <c:v>62052</c:v>
                </c:pt>
                <c:pt idx="11">
                  <c:v>64872</c:v>
                </c:pt>
                <c:pt idx="12">
                  <c:v>67335</c:v>
                </c:pt>
                <c:pt idx="13">
                  <c:v>69893</c:v>
                </c:pt>
                <c:pt idx="14">
                  <c:v>72309</c:v>
                </c:pt>
                <c:pt idx="15">
                  <c:v>74578</c:v>
                </c:pt>
                <c:pt idx="16">
                  <c:v>76651</c:v>
                </c:pt>
                <c:pt idx="17">
                  <c:v>78527</c:v>
                </c:pt>
                <c:pt idx="18">
                  <c:v>80213</c:v>
                </c:pt>
                <c:pt idx="19">
                  <c:v>81737</c:v>
                </c:pt>
                <c:pt idx="20">
                  <c:v>83140</c:v>
                </c:pt>
                <c:pt idx="21">
                  <c:v>84572</c:v>
                </c:pt>
                <c:pt idx="22">
                  <c:v>85675</c:v>
                </c:pt>
                <c:pt idx="23">
                  <c:v>86756</c:v>
                </c:pt>
                <c:pt idx="24">
                  <c:v>87575</c:v>
                </c:pt>
                <c:pt idx="25">
                  <c:v>88629</c:v>
                </c:pt>
                <c:pt idx="26">
                  <c:v>90198</c:v>
                </c:pt>
                <c:pt idx="27">
                  <c:v>92515</c:v>
                </c:pt>
                <c:pt idx="28">
                  <c:v>94839</c:v>
                </c:pt>
                <c:pt idx="29">
                  <c:v>98007</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0"/>
                  <c:y val="-2.1340592495505031E-2"/>
                </c:manualLayout>
              </c:layout>
              <c:tx>
                <c:rich>
                  <a:bodyPr/>
                  <a:lstStyle/>
                  <a:p>
                    <a:r>
                      <a:rPr lang="en-US" dirty="0"/>
                      <a:t> 6 300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2BD-49A5-B06A-5F1417D6E64F}"/>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4983</c:v>
                </c:pt>
                <c:pt idx="1">
                  <c:v>7604</c:v>
                </c:pt>
                <c:pt idx="2">
                  <c:v>8532</c:v>
                </c:pt>
                <c:pt idx="3">
                  <c:v>7637</c:v>
                </c:pt>
                <c:pt idx="4">
                  <c:v>6465</c:v>
                </c:pt>
                <c:pt idx="5">
                  <c:v>5767</c:v>
                </c:pt>
                <c:pt idx="6">
                  <c:v>5489</c:v>
                </c:pt>
                <c:pt idx="7">
                  <c:v>5527</c:v>
                </c:pt>
                <c:pt idx="8">
                  <c:v>5663</c:v>
                </c:pt>
                <c:pt idx="9">
                  <c:v>5839</c:v>
                </c:pt>
                <c:pt idx="10">
                  <c:v>6014</c:v>
                </c:pt>
                <c:pt idx="11">
                  <c:v>6189</c:v>
                </c:pt>
                <c:pt idx="12">
                  <c:v>6008</c:v>
                </c:pt>
                <c:pt idx="13">
                  <c:v>5879</c:v>
                </c:pt>
                <c:pt idx="14">
                  <c:v>5773</c:v>
                </c:pt>
                <c:pt idx="15">
                  <c:v>5666</c:v>
                </c:pt>
                <c:pt idx="16">
                  <c:v>5647</c:v>
                </c:pt>
                <c:pt idx="17">
                  <c:v>5569</c:v>
                </c:pt>
                <c:pt idx="18">
                  <c:v>5526</c:v>
                </c:pt>
                <c:pt idx="19">
                  <c:v>5514</c:v>
                </c:pt>
                <c:pt idx="20">
                  <c:v>5407</c:v>
                </c:pt>
                <c:pt idx="21">
                  <c:v>5336</c:v>
                </c:pt>
                <c:pt idx="22">
                  <c:v>5374</c:v>
                </c:pt>
                <c:pt idx="23">
                  <c:v>5432</c:v>
                </c:pt>
                <c:pt idx="24">
                  <c:v>5349</c:v>
                </c:pt>
                <c:pt idx="25">
                  <c:v>5201</c:v>
                </c:pt>
                <c:pt idx="26">
                  <c:v>5357</c:v>
                </c:pt>
                <c:pt idx="27">
                  <c:v>5299</c:v>
                </c:pt>
                <c:pt idx="28">
                  <c:v>5691</c:v>
                </c:pt>
                <c:pt idx="29">
                  <c:v>6322</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4010</c:v>
                </c:pt>
                <c:pt idx="1">
                  <c:v>6149</c:v>
                </c:pt>
                <c:pt idx="2">
                  <c:v>6962</c:v>
                </c:pt>
                <c:pt idx="3">
                  <c:v>6315</c:v>
                </c:pt>
                <c:pt idx="4">
                  <c:v>5399</c:v>
                </c:pt>
                <c:pt idx="5">
                  <c:v>4869</c:v>
                </c:pt>
                <c:pt idx="6">
                  <c:v>4664</c:v>
                </c:pt>
                <c:pt idx="7">
                  <c:v>4708</c:v>
                </c:pt>
                <c:pt idx="8">
                  <c:v>4837</c:v>
                </c:pt>
                <c:pt idx="9">
                  <c:v>5010</c:v>
                </c:pt>
                <c:pt idx="10">
                  <c:v>5185</c:v>
                </c:pt>
                <c:pt idx="11">
                  <c:v>5361</c:v>
                </c:pt>
                <c:pt idx="12">
                  <c:v>5243</c:v>
                </c:pt>
                <c:pt idx="13">
                  <c:v>5169</c:v>
                </c:pt>
                <c:pt idx="14">
                  <c:v>5102</c:v>
                </c:pt>
                <c:pt idx="15">
                  <c:v>5041</c:v>
                </c:pt>
                <c:pt idx="16">
                  <c:v>5058</c:v>
                </c:pt>
                <c:pt idx="17">
                  <c:v>4999</c:v>
                </c:pt>
                <c:pt idx="18">
                  <c:v>4991</c:v>
                </c:pt>
                <c:pt idx="19">
                  <c:v>4998</c:v>
                </c:pt>
                <c:pt idx="20">
                  <c:v>4910</c:v>
                </c:pt>
                <c:pt idx="21">
                  <c:v>4856</c:v>
                </c:pt>
                <c:pt idx="22">
                  <c:v>4904</c:v>
                </c:pt>
                <c:pt idx="23">
                  <c:v>4940</c:v>
                </c:pt>
                <c:pt idx="24">
                  <c:v>4826</c:v>
                </c:pt>
                <c:pt idx="25">
                  <c:v>4663</c:v>
                </c:pt>
                <c:pt idx="26">
                  <c:v>4779</c:v>
                </c:pt>
                <c:pt idx="27">
                  <c:v>4681</c:v>
                </c:pt>
                <c:pt idx="28">
                  <c:v>4981</c:v>
                </c:pt>
                <c:pt idx="29">
                  <c:v>5506</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5806</c:v>
                </c:pt>
                <c:pt idx="1">
                  <c:v>8858</c:v>
                </c:pt>
                <c:pt idx="2">
                  <c:v>9953</c:v>
                </c:pt>
                <c:pt idx="3">
                  <c:v>8876</c:v>
                </c:pt>
                <c:pt idx="4">
                  <c:v>7487</c:v>
                </c:pt>
                <c:pt idx="5">
                  <c:v>6624</c:v>
                </c:pt>
                <c:pt idx="6">
                  <c:v>6275</c:v>
                </c:pt>
                <c:pt idx="7">
                  <c:v>6284</c:v>
                </c:pt>
                <c:pt idx="8">
                  <c:v>6439</c:v>
                </c:pt>
                <c:pt idx="9">
                  <c:v>6625</c:v>
                </c:pt>
                <c:pt idx="10">
                  <c:v>6811</c:v>
                </c:pt>
                <c:pt idx="11">
                  <c:v>6999</c:v>
                </c:pt>
                <c:pt idx="12">
                  <c:v>6777</c:v>
                </c:pt>
                <c:pt idx="13">
                  <c:v>6625</c:v>
                </c:pt>
                <c:pt idx="14">
                  <c:v>6482</c:v>
                </c:pt>
                <c:pt idx="15">
                  <c:v>6340</c:v>
                </c:pt>
                <c:pt idx="16">
                  <c:v>6290</c:v>
                </c:pt>
                <c:pt idx="17">
                  <c:v>6151</c:v>
                </c:pt>
                <c:pt idx="18">
                  <c:v>6058</c:v>
                </c:pt>
                <c:pt idx="19">
                  <c:v>6019</c:v>
                </c:pt>
                <c:pt idx="20">
                  <c:v>5882</c:v>
                </c:pt>
                <c:pt idx="21">
                  <c:v>5810</c:v>
                </c:pt>
                <c:pt idx="22">
                  <c:v>5833</c:v>
                </c:pt>
                <c:pt idx="23">
                  <c:v>5916</c:v>
                </c:pt>
                <c:pt idx="24">
                  <c:v>5833</c:v>
                </c:pt>
                <c:pt idx="25">
                  <c:v>5679</c:v>
                </c:pt>
                <c:pt idx="26">
                  <c:v>5904</c:v>
                </c:pt>
                <c:pt idx="27">
                  <c:v>5885</c:v>
                </c:pt>
                <c:pt idx="28">
                  <c:v>6370</c:v>
                </c:pt>
                <c:pt idx="29">
                  <c:v>7099</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tx>
                <c:rich>
                  <a:bodyPr/>
                  <a:lstStyle/>
                  <a:p>
                    <a:r>
                      <a:rPr lang="en-US" dirty="0"/>
                      <a:t>2 700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2BD-49A5-B06A-5F1417D6E64F}"/>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65</c:v>
                </c:pt>
                <c:pt idx="1">
                  <c:v>142</c:v>
                </c:pt>
                <c:pt idx="2">
                  <c:v>277</c:v>
                </c:pt>
                <c:pt idx="3">
                  <c:v>473</c:v>
                </c:pt>
                <c:pt idx="4">
                  <c:v>725</c:v>
                </c:pt>
                <c:pt idx="5">
                  <c:v>1030</c:v>
                </c:pt>
                <c:pt idx="6">
                  <c:v>1363</c:v>
                </c:pt>
                <c:pt idx="7">
                  <c:v>1728</c:v>
                </c:pt>
                <c:pt idx="8">
                  <c:v>2085</c:v>
                </c:pt>
                <c:pt idx="9">
                  <c:v>2410</c:v>
                </c:pt>
                <c:pt idx="10">
                  <c:v>2716</c:v>
                </c:pt>
                <c:pt idx="11">
                  <c:v>2918</c:v>
                </c:pt>
                <c:pt idx="12">
                  <c:v>2716</c:v>
                </c:pt>
                <c:pt idx="13">
                  <c:v>2571</c:v>
                </c:pt>
                <c:pt idx="14">
                  <c:v>2534</c:v>
                </c:pt>
                <c:pt idx="15">
                  <c:v>2545</c:v>
                </c:pt>
                <c:pt idx="16">
                  <c:v>2582</c:v>
                </c:pt>
                <c:pt idx="17">
                  <c:v>2632</c:v>
                </c:pt>
                <c:pt idx="18">
                  <c:v>2687</c:v>
                </c:pt>
                <c:pt idx="19">
                  <c:v>2748</c:v>
                </c:pt>
                <c:pt idx="20">
                  <c:v>2855</c:v>
                </c:pt>
                <c:pt idx="21">
                  <c:v>2995</c:v>
                </c:pt>
                <c:pt idx="22">
                  <c:v>3116</c:v>
                </c:pt>
                <c:pt idx="23">
                  <c:v>3420</c:v>
                </c:pt>
                <c:pt idx="24">
                  <c:v>3621</c:v>
                </c:pt>
                <c:pt idx="25">
                  <c:v>3486</c:v>
                </c:pt>
                <c:pt idx="26">
                  <c:v>3125</c:v>
                </c:pt>
                <c:pt idx="27">
                  <c:v>2560</c:v>
                </c:pt>
                <c:pt idx="28">
                  <c:v>2516</c:v>
                </c:pt>
                <c:pt idx="29">
                  <c:v>2685</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25</c:v>
                </c:pt>
                <c:pt idx="1">
                  <c:v>57</c:v>
                </c:pt>
                <c:pt idx="2">
                  <c:v>119</c:v>
                </c:pt>
                <c:pt idx="3">
                  <c:v>224</c:v>
                </c:pt>
                <c:pt idx="4">
                  <c:v>373</c:v>
                </c:pt>
                <c:pt idx="5">
                  <c:v>596</c:v>
                </c:pt>
                <c:pt idx="6">
                  <c:v>867</c:v>
                </c:pt>
                <c:pt idx="7">
                  <c:v>1185</c:v>
                </c:pt>
                <c:pt idx="8">
                  <c:v>1509</c:v>
                </c:pt>
                <c:pt idx="9">
                  <c:v>1830</c:v>
                </c:pt>
                <c:pt idx="10">
                  <c:v>2101</c:v>
                </c:pt>
                <c:pt idx="11">
                  <c:v>2293</c:v>
                </c:pt>
                <c:pt idx="12">
                  <c:v>2151</c:v>
                </c:pt>
                <c:pt idx="13">
                  <c:v>2020</c:v>
                </c:pt>
                <c:pt idx="14">
                  <c:v>1987</c:v>
                </c:pt>
                <c:pt idx="15">
                  <c:v>1983</c:v>
                </c:pt>
                <c:pt idx="16">
                  <c:v>2019</c:v>
                </c:pt>
                <c:pt idx="17">
                  <c:v>2069</c:v>
                </c:pt>
                <c:pt idx="18">
                  <c:v>2115</c:v>
                </c:pt>
                <c:pt idx="19">
                  <c:v>2171</c:v>
                </c:pt>
                <c:pt idx="20">
                  <c:v>2267</c:v>
                </c:pt>
                <c:pt idx="21">
                  <c:v>2401</c:v>
                </c:pt>
                <c:pt idx="22">
                  <c:v>2522</c:v>
                </c:pt>
                <c:pt idx="23">
                  <c:v>2827</c:v>
                </c:pt>
                <c:pt idx="24">
                  <c:v>3053</c:v>
                </c:pt>
                <c:pt idx="25">
                  <c:v>2953</c:v>
                </c:pt>
                <c:pt idx="26">
                  <c:v>2622</c:v>
                </c:pt>
                <c:pt idx="27">
                  <c:v>2066</c:v>
                </c:pt>
                <c:pt idx="28">
                  <c:v>1997</c:v>
                </c:pt>
                <c:pt idx="29">
                  <c:v>2144</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98</c:v>
                </c:pt>
                <c:pt idx="1">
                  <c:v>214</c:v>
                </c:pt>
                <c:pt idx="2">
                  <c:v>411</c:v>
                </c:pt>
                <c:pt idx="3">
                  <c:v>688</c:v>
                </c:pt>
                <c:pt idx="4">
                  <c:v>1032</c:v>
                </c:pt>
                <c:pt idx="5">
                  <c:v>1434</c:v>
                </c:pt>
                <c:pt idx="6">
                  <c:v>1858</c:v>
                </c:pt>
                <c:pt idx="7">
                  <c:v>2303</c:v>
                </c:pt>
                <c:pt idx="8">
                  <c:v>2672</c:v>
                </c:pt>
                <c:pt idx="9">
                  <c:v>2988</c:v>
                </c:pt>
                <c:pt idx="10">
                  <c:v>3286</c:v>
                </c:pt>
                <c:pt idx="11">
                  <c:v>3463</c:v>
                </c:pt>
                <c:pt idx="12">
                  <c:v>3242</c:v>
                </c:pt>
                <c:pt idx="13">
                  <c:v>3117</c:v>
                </c:pt>
                <c:pt idx="14">
                  <c:v>3100</c:v>
                </c:pt>
                <c:pt idx="15">
                  <c:v>3095</c:v>
                </c:pt>
                <c:pt idx="16">
                  <c:v>3127</c:v>
                </c:pt>
                <c:pt idx="17">
                  <c:v>3172</c:v>
                </c:pt>
                <c:pt idx="18">
                  <c:v>3229</c:v>
                </c:pt>
                <c:pt idx="19">
                  <c:v>3300</c:v>
                </c:pt>
                <c:pt idx="20">
                  <c:v>3407</c:v>
                </c:pt>
                <c:pt idx="21">
                  <c:v>3543</c:v>
                </c:pt>
                <c:pt idx="22">
                  <c:v>3658</c:v>
                </c:pt>
                <c:pt idx="23">
                  <c:v>3990</c:v>
                </c:pt>
                <c:pt idx="24">
                  <c:v>4211</c:v>
                </c:pt>
                <c:pt idx="25">
                  <c:v>4080</c:v>
                </c:pt>
                <c:pt idx="26">
                  <c:v>3734</c:v>
                </c:pt>
                <c:pt idx="27">
                  <c:v>3142</c:v>
                </c:pt>
                <c:pt idx="28">
                  <c:v>3143</c:v>
                </c:pt>
                <c:pt idx="29">
                  <c:v>3366</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3209856"/>
        <c:axId val="43211392"/>
      </c:lineChart>
      <c:catAx>
        <c:axId val="4320985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211392"/>
        <c:crosses val="autoZero"/>
        <c:auto val="1"/>
        <c:lblAlgn val="ctr"/>
        <c:lblOffset val="100"/>
        <c:noMultiLvlLbl val="0"/>
      </c:catAx>
      <c:valAx>
        <c:axId val="43211392"/>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320985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prev_KP_age grp'!$C$2</c:f>
              <c:strCache>
                <c:ptCount val="1"/>
                <c:pt idx="0">
                  <c:v>2012</c:v>
                </c:pt>
              </c:strCache>
            </c:strRef>
          </c:tx>
          <c:spPr>
            <a:solidFill>
              <a:srgbClr val="00AEEF"/>
            </a:solidFill>
            <a:ln>
              <a:noFill/>
            </a:ln>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prev_KP_age grp'!$A$3:$B$8</c:f>
              <c:multiLvlStrCache>
                <c:ptCount val="6"/>
                <c:lvl>
                  <c:pt idx="0">
                    <c:v>&lt;25 yr</c:v>
                  </c:pt>
                  <c:pt idx="1">
                    <c:v>25+ yr</c:v>
                  </c:pt>
                  <c:pt idx="2">
                    <c:v>&lt;25 yr</c:v>
                  </c:pt>
                  <c:pt idx="3">
                    <c:v>25+ yr</c:v>
                  </c:pt>
                  <c:pt idx="4">
                    <c:v>&lt;25 yr</c:v>
                  </c:pt>
                  <c:pt idx="5">
                    <c:v>25+ yr</c:v>
                  </c:pt>
                </c:lvl>
                <c:lvl>
                  <c:pt idx="0">
                    <c:v>PWID</c:v>
                  </c:pt>
                  <c:pt idx="2">
                    <c:v>MSM</c:v>
                  </c:pt>
                  <c:pt idx="4">
                    <c:v>FSW</c:v>
                  </c:pt>
                </c:lvl>
              </c:multiLvlStrCache>
            </c:multiLvlStrRef>
          </c:cat>
          <c:val>
            <c:numRef>
              <c:f>'HIV prev_KP_age grp'!$C$3:$C$8</c:f>
              <c:numCache>
                <c:formatCode>General</c:formatCode>
                <c:ptCount val="6"/>
                <c:pt idx="0">
                  <c:v>4.8</c:v>
                </c:pt>
                <c:pt idx="1">
                  <c:v>19.399999999999999</c:v>
                </c:pt>
                <c:pt idx="2">
                  <c:v>6.16</c:v>
                </c:pt>
                <c:pt idx="3">
                  <c:v>16</c:v>
                </c:pt>
                <c:pt idx="4">
                  <c:v>1.1000000000000001</c:v>
                </c:pt>
                <c:pt idx="5">
                  <c:v>5</c:v>
                </c:pt>
              </c:numCache>
            </c:numRef>
          </c:val>
          <c:extLst>
            <c:ext xmlns:c16="http://schemas.microsoft.com/office/drawing/2014/chart" uri="{C3380CC4-5D6E-409C-BE32-E72D297353CC}">
              <c16:uniqueId val="{00000000-E9BF-49CB-8C83-5357E0EC75C3}"/>
            </c:ext>
          </c:extLst>
        </c:ser>
        <c:ser>
          <c:idx val="1"/>
          <c:order val="1"/>
          <c:tx>
            <c:strRef>
              <c:f>'HIV prev_KP_age grp'!$D$2</c:f>
              <c:strCache>
                <c:ptCount val="1"/>
                <c:pt idx="0">
                  <c:v>2014</c:v>
                </c:pt>
              </c:strCache>
            </c:strRef>
          </c:tx>
          <c:spPr>
            <a:solidFill>
              <a:srgbClr val="F78E1E"/>
            </a:solidFill>
            <a:ln>
              <a:noFill/>
            </a:ln>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prev_KP_age grp'!$A$3:$B$8</c:f>
              <c:multiLvlStrCache>
                <c:ptCount val="6"/>
                <c:lvl>
                  <c:pt idx="0">
                    <c:v>&lt;25 yr</c:v>
                  </c:pt>
                  <c:pt idx="1">
                    <c:v>25+ yr</c:v>
                  </c:pt>
                  <c:pt idx="2">
                    <c:v>&lt;25 yr</c:v>
                  </c:pt>
                  <c:pt idx="3">
                    <c:v>25+ yr</c:v>
                  </c:pt>
                  <c:pt idx="4">
                    <c:v>&lt;25 yr</c:v>
                  </c:pt>
                  <c:pt idx="5">
                    <c:v>25+ yr</c:v>
                  </c:pt>
                </c:lvl>
                <c:lvl>
                  <c:pt idx="0">
                    <c:v>PWID</c:v>
                  </c:pt>
                  <c:pt idx="2">
                    <c:v>MSM</c:v>
                  </c:pt>
                  <c:pt idx="4">
                    <c:v>FSW</c:v>
                  </c:pt>
                </c:lvl>
              </c:multiLvlStrCache>
            </c:multiLvlStrRef>
          </c:cat>
          <c:val>
            <c:numRef>
              <c:f>'HIV prev_KP_age grp'!$D$3:$D$8</c:f>
              <c:numCache>
                <c:formatCode>General</c:formatCode>
                <c:ptCount val="6"/>
                <c:pt idx="0">
                  <c:v>0</c:v>
                </c:pt>
                <c:pt idx="1">
                  <c:v>17.2</c:v>
                </c:pt>
                <c:pt idx="2">
                  <c:v>5.9</c:v>
                </c:pt>
                <c:pt idx="3">
                  <c:v>11.6</c:v>
                </c:pt>
                <c:pt idx="4">
                  <c:v>3.6</c:v>
                </c:pt>
                <c:pt idx="5">
                  <c:v>8.4</c:v>
                </c:pt>
              </c:numCache>
            </c:numRef>
          </c:val>
          <c:extLst>
            <c:ext xmlns:c16="http://schemas.microsoft.com/office/drawing/2014/chart" uri="{C3380CC4-5D6E-409C-BE32-E72D297353CC}">
              <c16:uniqueId val="{00000001-E9BF-49CB-8C83-5357E0EC75C3}"/>
            </c:ext>
          </c:extLst>
        </c:ser>
        <c:dLbls>
          <c:showLegendKey val="0"/>
          <c:showVal val="0"/>
          <c:showCatName val="0"/>
          <c:showSerName val="0"/>
          <c:showPercent val="0"/>
          <c:showBubbleSize val="0"/>
        </c:dLbls>
        <c:gapWidth val="150"/>
        <c:axId val="45171840"/>
        <c:axId val="45173376"/>
      </c:barChart>
      <c:scatterChart>
        <c:scatterStyle val="lineMarker"/>
        <c:varyColors val="0"/>
        <c:ser>
          <c:idx val="2"/>
          <c:order val="2"/>
          <c:tx>
            <c:strRef>
              <c:f>'HIV prev_KP_age grp'!$N$1</c:f>
              <c:strCache>
                <c:ptCount val="1"/>
                <c:pt idx="0">
                  <c:v>t</c:v>
                </c:pt>
              </c:strCache>
            </c:strRef>
          </c:tx>
          <c:spPr>
            <a:ln w="19050">
              <a:solidFill>
                <a:srgbClr val="E31837"/>
              </a:solidFill>
              <a:prstDash val="dash"/>
            </a:ln>
          </c:spPr>
          <c:marker>
            <c:symbol val="none"/>
          </c:marker>
          <c:xVal>
            <c:numRef>
              <c:f>'HIV prev_KP_age grp'!$M$2:$M$3</c:f>
              <c:numCache>
                <c:formatCode>General</c:formatCode>
                <c:ptCount val="2"/>
                <c:pt idx="0">
                  <c:v>0</c:v>
                </c:pt>
                <c:pt idx="1">
                  <c:v>1</c:v>
                </c:pt>
              </c:numCache>
            </c:numRef>
          </c:xVal>
          <c:yVal>
            <c:numRef>
              <c:f>'HIV prev_KP_age grp'!$N$2:$N$3</c:f>
              <c:numCache>
                <c:formatCode>General</c:formatCode>
                <c:ptCount val="2"/>
                <c:pt idx="0">
                  <c:v>5</c:v>
                </c:pt>
                <c:pt idx="1">
                  <c:v>5</c:v>
                </c:pt>
              </c:numCache>
            </c:numRef>
          </c:yVal>
          <c:smooth val="0"/>
          <c:extLst>
            <c:ext xmlns:c16="http://schemas.microsoft.com/office/drawing/2014/chart" uri="{C3380CC4-5D6E-409C-BE32-E72D297353CC}">
              <c16:uniqueId val="{00000002-E9BF-49CB-8C83-5357E0EC75C3}"/>
            </c:ext>
          </c:extLst>
        </c:ser>
        <c:dLbls>
          <c:showLegendKey val="0"/>
          <c:showVal val="0"/>
          <c:showCatName val="0"/>
          <c:showSerName val="0"/>
          <c:showPercent val="0"/>
          <c:showBubbleSize val="0"/>
        </c:dLbls>
        <c:axId val="45181184"/>
        <c:axId val="45179648"/>
      </c:scatterChart>
      <c:catAx>
        <c:axId val="45171840"/>
        <c:scaling>
          <c:orientation val="minMax"/>
        </c:scaling>
        <c:delete val="0"/>
        <c:axPos val="b"/>
        <c:numFmt formatCode="General" sourceLinked="1"/>
        <c:majorTickMark val="out"/>
        <c:minorTickMark val="none"/>
        <c:tickLblPos val="nextTo"/>
        <c:crossAx val="45173376"/>
        <c:crosses val="autoZero"/>
        <c:auto val="1"/>
        <c:lblAlgn val="ctr"/>
        <c:lblOffset val="100"/>
        <c:noMultiLvlLbl val="0"/>
      </c:catAx>
      <c:valAx>
        <c:axId val="45173376"/>
        <c:scaling>
          <c:orientation val="minMax"/>
          <c:max val="25"/>
          <c:min val="0"/>
        </c:scaling>
        <c:delete val="0"/>
        <c:axPos val="l"/>
        <c:title>
          <c:tx>
            <c:rich>
              <a:bodyPr rot="0" vert="horz"/>
              <a:lstStyle/>
              <a:p>
                <a:pPr>
                  <a:defRPr/>
                </a:pPr>
                <a:r>
                  <a:rPr lang="en-US"/>
                  <a:t>%</a:t>
                </a:r>
              </a:p>
            </c:rich>
          </c:tx>
          <c:layout>
            <c:manualLayout>
              <c:xMode val="edge"/>
              <c:yMode val="edge"/>
              <c:x val="1.1204481792717087E-2"/>
              <c:y val="9.5000000000000001E-2"/>
            </c:manualLayout>
          </c:layout>
          <c:overlay val="0"/>
        </c:title>
        <c:numFmt formatCode="General" sourceLinked="1"/>
        <c:majorTickMark val="out"/>
        <c:minorTickMark val="none"/>
        <c:tickLblPos val="nextTo"/>
        <c:crossAx val="45171840"/>
        <c:crosses val="autoZero"/>
        <c:crossBetween val="between"/>
        <c:majorUnit val="5"/>
      </c:valAx>
      <c:valAx>
        <c:axId val="45179648"/>
        <c:scaling>
          <c:orientation val="minMax"/>
          <c:max val="25"/>
          <c:min val="0"/>
        </c:scaling>
        <c:delete val="1"/>
        <c:axPos val="r"/>
        <c:numFmt formatCode="General" sourceLinked="1"/>
        <c:majorTickMark val="out"/>
        <c:minorTickMark val="none"/>
        <c:tickLblPos val="nextTo"/>
        <c:crossAx val="45181184"/>
        <c:crosses val="max"/>
        <c:crossBetween val="midCat"/>
        <c:majorUnit val="5"/>
      </c:valAx>
      <c:valAx>
        <c:axId val="45181184"/>
        <c:scaling>
          <c:orientation val="minMax"/>
          <c:max val="1"/>
          <c:min val="0"/>
        </c:scaling>
        <c:delete val="1"/>
        <c:axPos val="t"/>
        <c:numFmt formatCode="General" sourceLinked="1"/>
        <c:majorTickMark val="out"/>
        <c:minorTickMark val="none"/>
        <c:tickLblPos val="nextTo"/>
        <c:crossAx val="45179648"/>
        <c:crosses val="max"/>
        <c:crossBetween val="midCat"/>
        <c:majorUnit val="0.2"/>
      </c:valAx>
    </c:plotArea>
    <c:legend>
      <c:legendPos val="t"/>
      <c:legendEntry>
        <c:idx val="2"/>
        <c:delete val="1"/>
      </c:legendEntry>
      <c:layout>
        <c:manualLayout>
          <c:xMode val="edge"/>
          <c:yMode val="edge"/>
          <c:x val="0.4162665257120638"/>
          <c:y val="1.9230769230769232E-2"/>
          <c:w val="0.25080016039661712"/>
          <c:h val="0.1746269937411669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148153355830526E-2"/>
          <c:y val="0.15043402405932152"/>
          <c:w val="0.89448279902512184"/>
          <c:h val="0.46909635292023161"/>
        </c:manualLayout>
      </c:layout>
      <c:barChart>
        <c:barDir val="col"/>
        <c:grouping val="clustered"/>
        <c:varyColors val="0"/>
        <c:ser>
          <c:idx val="0"/>
          <c:order val="0"/>
          <c:tx>
            <c:strRef>
              <c:f>'[Chart in Microsoft PowerPoint]HIV Prev _KP_by site'!$C$2</c:f>
              <c:strCache>
                <c:ptCount val="1"/>
                <c:pt idx="0">
                  <c:v>PWID</c:v>
                </c:pt>
              </c:strCache>
            </c:strRef>
          </c:tx>
          <c:spPr>
            <a:solidFill>
              <a:srgbClr val="00AEEF"/>
            </a:solidFill>
            <a:ln>
              <a:noFill/>
            </a:ln>
          </c:spPr>
          <c:invertIfNegative val="0"/>
          <c:dLbls>
            <c:dLbl>
              <c:idx val="6"/>
              <c:numFmt formatCode="#,##0" sourceLinked="0"/>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0-DEFD-4EDB-931F-6828B9974A05}"/>
                </c:ext>
              </c:extLst>
            </c:dLbl>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_KP_by site'!$B$3:$B$25</c:f>
              <c:strCache>
                <c:ptCount val="23"/>
                <c:pt idx="0">
                  <c:v>Pulau Pinang</c:v>
                </c:pt>
                <c:pt idx="1">
                  <c:v>Melaka</c:v>
                </c:pt>
                <c:pt idx="2">
                  <c:v>Kedah</c:v>
                </c:pt>
                <c:pt idx="3">
                  <c:v>Selangor</c:v>
                </c:pt>
                <c:pt idx="4">
                  <c:v>Pahang</c:v>
                </c:pt>
                <c:pt idx="5">
                  <c:v>Kuala Lumpur</c:v>
                </c:pt>
                <c:pt idx="6">
                  <c:v>Terengganu</c:v>
                </c:pt>
                <c:pt idx="7">
                  <c:v>Johor</c:v>
                </c:pt>
                <c:pt idx="8">
                  <c:v>Kelantan</c:v>
                </c:pt>
                <c:pt idx="9">
                  <c:v>Perak</c:v>
                </c:pt>
                <c:pt idx="10">
                  <c:v>Penang</c:v>
                </c:pt>
                <c:pt idx="11">
                  <c:v>Sabah</c:v>
                </c:pt>
                <c:pt idx="12">
                  <c:v>Sarawak</c:v>
                </c:pt>
                <c:pt idx="13">
                  <c:v>Pahang</c:v>
                </c:pt>
                <c:pt idx="14">
                  <c:v>Kuala Lumpur</c:v>
                </c:pt>
                <c:pt idx="15">
                  <c:v>Sabah</c:v>
                </c:pt>
                <c:pt idx="16">
                  <c:v>Penang</c:v>
                </c:pt>
                <c:pt idx="17">
                  <c:v>* Johor</c:v>
                </c:pt>
                <c:pt idx="18">
                  <c:v>Kuala Lumpur</c:v>
                </c:pt>
                <c:pt idx="19">
                  <c:v>Kelantan</c:v>
                </c:pt>
                <c:pt idx="20">
                  <c:v>Penang</c:v>
                </c:pt>
                <c:pt idx="21">
                  <c:v>Johor</c:v>
                </c:pt>
                <c:pt idx="22">
                  <c:v>Kuala Lumpur</c:v>
                </c:pt>
              </c:strCache>
            </c:strRef>
          </c:cat>
          <c:val>
            <c:numRef>
              <c:f>'[Chart in Microsoft PowerPoint]HIV Prev _KP_by site'!$C$3:$C$25</c:f>
              <c:numCache>
                <c:formatCode>General</c:formatCode>
                <c:ptCount val="23"/>
                <c:pt idx="0">
                  <c:v>1.55</c:v>
                </c:pt>
                <c:pt idx="1">
                  <c:v>1.65</c:v>
                </c:pt>
                <c:pt idx="2">
                  <c:v>4.17</c:v>
                </c:pt>
                <c:pt idx="3">
                  <c:v>5.71</c:v>
                </c:pt>
                <c:pt idx="4">
                  <c:v>12.35</c:v>
                </c:pt>
                <c:pt idx="5">
                  <c:v>24.56</c:v>
                </c:pt>
                <c:pt idx="6">
                  <c:v>30</c:v>
                </c:pt>
                <c:pt idx="7">
                  <c:v>30.26</c:v>
                </c:pt>
                <c:pt idx="8">
                  <c:v>44.67</c:v>
                </c:pt>
              </c:numCache>
            </c:numRef>
          </c:val>
          <c:extLst>
            <c:ext xmlns:c16="http://schemas.microsoft.com/office/drawing/2014/chart" uri="{C3380CC4-5D6E-409C-BE32-E72D297353CC}">
              <c16:uniqueId val="{00000001-F74C-46E2-A2DB-BDA705A5A199}"/>
            </c:ext>
          </c:extLst>
        </c:ser>
        <c:ser>
          <c:idx val="1"/>
          <c:order val="1"/>
          <c:tx>
            <c:strRef>
              <c:f>'[Chart in Microsoft PowerPoint]HIV Prev _KP_by site'!$D$2</c:f>
              <c:strCache>
                <c:ptCount val="1"/>
                <c:pt idx="0">
                  <c:v>FSW</c:v>
                </c:pt>
              </c:strCache>
            </c:strRef>
          </c:tx>
          <c:spPr>
            <a:solidFill>
              <a:srgbClr val="88C540"/>
            </a:solidFill>
            <a:ln>
              <a:noFill/>
            </a:ln>
          </c:spPr>
          <c:invertIfNegative val="0"/>
          <c:dLbls>
            <c:dLbl>
              <c:idx val="14"/>
              <c:numFmt formatCode="#,##0" sourceLinked="0"/>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1-DEFD-4EDB-931F-6828B9974A05}"/>
                </c:ext>
              </c:extLst>
            </c:dLbl>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_KP_by site'!$B$3:$B$25</c:f>
              <c:strCache>
                <c:ptCount val="23"/>
                <c:pt idx="0">
                  <c:v>Pulau Pinang</c:v>
                </c:pt>
                <c:pt idx="1">
                  <c:v>Melaka</c:v>
                </c:pt>
                <c:pt idx="2">
                  <c:v>Kedah</c:v>
                </c:pt>
                <c:pt idx="3">
                  <c:v>Selangor</c:v>
                </c:pt>
                <c:pt idx="4">
                  <c:v>Pahang</c:v>
                </c:pt>
                <c:pt idx="5">
                  <c:v>Kuala Lumpur</c:v>
                </c:pt>
                <c:pt idx="6">
                  <c:v>Terengganu</c:v>
                </c:pt>
                <c:pt idx="7">
                  <c:v>Johor</c:v>
                </c:pt>
                <c:pt idx="8">
                  <c:v>Kelantan</c:v>
                </c:pt>
                <c:pt idx="9">
                  <c:v>Perak</c:v>
                </c:pt>
                <c:pt idx="10">
                  <c:v>Penang</c:v>
                </c:pt>
                <c:pt idx="11">
                  <c:v>Sabah</c:v>
                </c:pt>
                <c:pt idx="12">
                  <c:v>Sarawak</c:v>
                </c:pt>
                <c:pt idx="13">
                  <c:v>Pahang</c:v>
                </c:pt>
                <c:pt idx="14">
                  <c:v>Kuala Lumpur</c:v>
                </c:pt>
                <c:pt idx="15">
                  <c:v>Sabah</c:v>
                </c:pt>
                <c:pt idx="16">
                  <c:v>Penang</c:v>
                </c:pt>
                <c:pt idx="17">
                  <c:v>* Johor</c:v>
                </c:pt>
                <c:pt idx="18">
                  <c:v>Kuala Lumpur</c:v>
                </c:pt>
                <c:pt idx="19">
                  <c:v>Kelantan</c:v>
                </c:pt>
                <c:pt idx="20">
                  <c:v>Penang</c:v>
                </c:pt>
                <c:pt idx="21">
                  <c:v>Johor</c:v>
                </c:pt>
                <c:pt idx="22">
                  <c:v>Kuala Lumpur</c:v>
                </c:pt>
              </c:strCache>
            </c:strRef>
          </c:cat>
          <c:val>
            <c:numRef>
              <c:f>'[Chart in Microsoft PowerPoint]HIV Prev _KP_by site'!$D$3:$D$25</c:f>
              <c:numCache>
                <c:formatCode>General</c:formatCode>
                <c:ptCount val="23"/>
                <c:pt idx="9">
                  <c:v>0.6</c:v>
                </c:pt>
                <c:pt idx="10">
                  <c:v>5.3</c:v>
                </c:pt>
                <c:pt idx="11">
                  <c:v>6.7</c:v>
                </c:pt>
                <c:pt idx="12">
                  <c:v>6.7</c:v>
                </c:pt>
                <c:pt idx="13">
                  <c:v>14.5</c:v>
                </c:pt>
                <c:pt idx="14">
                  <c:v>15</c:v>
                </c:pt>
              </c:numCache>
            </c:numRef>
          </c:val>
          <c:extLst>
            <c:ext xmlns:c16="http://schemas.microsoft.com/office/drawing/2014/chart" uri="{C3380CC4-5D6E-409C-BE32-E72D297353CC}">
              <c16:uniqueId val="{00000003-F74C-46E2-A2DB-BDA705A5A199}"/>
            </c:ext>
          </c:extLst>
        </c:ser>
        <c:ser>
          <c:idx val="2"/>
          <c:order val="2"/>
          <c:tx>
            <c:strRef>
              <c:f>'[Chart in Microsoft PowerPoint]HIV Prev _KP_by site'!$E$2</c:f>
              <c:strCache>
                <c:ptCount val="1"/>
                <c:pt idx="0">
                  <c:v>MSM</c:v>
                </c:pt>
              </c:strCache>
            </c:strRef>
          </c:tx>
          <c:spPr>
            <a:solidFill>
              <a:srgbClr val="F78E1E"/>
            </a:solidFill>
            <a:ln>
              <a:noFill/>
            </a:ln>
          </c:spPr>
          <c:invertIfNegative val="0"/>
          <c:dLbls>
            <c:dLbl>
              <c:idx val="16"/>
              <c:numFmt formatCode="#,##0" sourceLinked="0"/>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2-DEFD-4EDB-931F-6828B9974A05}"/>
                </c:ext>
              </c:extLst>
            </c:dLbl>
            <c:dLbl>
              <c:idx val="18"/>
              <c:numFmt formatCode="#,##0" sourceLinked="0"/>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3-DEFD-4EDB-931F-6828B9974A05}"/>
                </c:ext>
              </c:extLst>
            </c:dLbl>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_KP_by site'!$B$3:$B$25</c:f>
              <c:strCache>
                <c:ptCount val="23"/>
                <c:pt idx="0">
                  <c:v>Pulau Pinang</c:v>
                </c:pt>
                <c:pt idx="1">
                  <c:v>Melaka</c:v>
                </c:pt>
                <c:pt idx="2">
                  <c:v>Kedah</c:v>
                </c:pt>
                <c:pt idx="3">
                  <c:v>Selangor</c:v>
                </c:pt>
                <c:pt idx="4">
                  <c:v>Pahang</c:v>
                </c:pt>
                <c:pt idx="5">
                  <c:v>Kuala Lumpur</c:v>
                </c:pt>
                <c:pt idx="6">
                  <c:v>Terengganu</c:v>
                </c:pt>
                <c:pt idx="7">
                  <c:v>Johor</c:v>
                </c:pt>
                <c:pt idx="8">
                  <c:v>Kelantan</c:v>
                </c:pt>
                <c:pt idx="9">
                  <c:v>Perak</c:v>
                </c:pt>
                <c:pt idx="10">
                  <c:v>Penang</c:v>
                </c:pt>
                <c:pt idx="11">
                  <c:v>Sabah</c:v>
                </c:pt>
                <c:pt idx="12">
                  <c:v>Sarawak</c:v>
                </c:pt>
                <c:pt idx="13">
                  <c:v>Pahang</c:v>
                </c:pt>
                <c:pt idx="14">
                  <c:v>Kuala Lumpur</c:v>
                </c:pt>
                <c:pt idx="15">
                  <c:v>Sabah</c:v>
                </c:pt>
                <c:pt idx="16">
                  <c:v>Penang</c:v>
                </c:pt>
                <c:pt idx="17">
                  <c:v>* Johor</c:v>
                </c:pt>
                <c:pt idx="18">
                  <c:v>Kuala Lumpur</c:v>
                </c:pt>
                <c:pt idx="19">
                  <c:v>Kelantan</c:v>
                </c:pt>
                <c:pt idx="20">
                  <c:v>Penang</c:v>
                </c:pt>
                <c:pt idx="21">
                  <c:v>Johor</c:v>
                </c:pt>
                <c:pt idx="22">
                  <c:v>Kuala Lumpur</c:v>
                </c:pt>
              </c:strCache>
            </c:strRef>
          </c:cat>
          <c:val>
            <c:numRef>
              <c:f>'[Chart in Microsoft PowerPoint]HIV Prev _KP_by site'!$E$3:$E$25</c:f>
              <c:numCache>
                <c:formatCode>General</c:formatCode>
                <c:ptCount val="23"/>
                <c:pt idx="15">
                  <c:v>3.1</c:v>
                </c:pt>
                <c:pt idx="16">
                  <c:v>4</c:v>
                </c:pt>
                <c:pt idx="17">
                  <c:v>15.7</c:v>
                </c:pt>
                <c:pt idx="18">
                  <c:v>22</c:v>
                </c:pt>
              </c:numCache>
            </c:numRef>
          </c:val>
          <c:extLst>
            <c:ext xmlns:c16="http://schemas.microsoft.com/office/drawing/2014/chart" uri="{C3380CC4-5D6E-409C-BE32-E72D297353CC}">
              <c16:uniqueId val="{00000006-F74C-46E2-A2DB-BDA705A5A199}"/>
            </c:ext>
          </c:extLst>
        </c:ser>
        <c:ser>
          <c:idx val="3"/>
          <c:order val="3"/>
          <c:tx>
            <c:strRef>
              <c:f>'[Chart in Microsoft PowerPoint]HIV Prev _KP_by site'!$F$2</c:f>
              <c:strCache>
                <c:ptCount val="1"/>
                <c:pt idx="0">
                  <c:v>TG</c:v>
                </c:pt>
              </c:strCache>
            </c:strRef>
          </c:tx>
          <c:spPr>
            <a:solidFill>
              <a:srgbClr val="EC008C"/>
            </a:solidFill>
            <a:ln>
              <a:noFill/>
            </a:ln>
          </c:spPr>
          <c:invertIfNegative val="0"/>
          <c:dLbls>
            <c:dLbl>
              <c:idx val="19"/>
              <c:numFmt formatCode="#,##0" sourceLinked="0"/>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4-DEFD-4EDB-931F-6828B9974A05}"/>
                </c:ext>
              </c:extLst>
            </c:dLbl>
            <c:dLbl>
              <c:idx val="20"/>
              <c:numFmt formatCode="#,##0" sourceLinked="0"/>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5-DEFD-4EDB-931F-6828B9974A05}"/>
                </c:ext>
              </c:extLst>
            </c:dLbl>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_KP_by site'!$B$3:$B$25</c:f>
              <c:strCache>
                <c:ptCount val="23"/>
                <c:pt idx="0">
                  <c:v>Pulau Pinang</c:v>
                </c:pt>
                <c:pt idx="1">
                  <c:v>Melaka</c:v>
                </c:pt>
                <c:pt idx="2">
                  <c:v>Kedah</c:v>
                </c:pt>
                <c:pt idx="3">
                  <c:v>Selangor</c:v>
                </c:pt>
                <c:pt idx="4">
                  <c:v>Pahang</c:v>
                </c:pt>
                <c:pt idx="5">
                  <c:v>Kuala Lumpur</c:v>
                </c:pt>
                <c:pt idx="6">
                  <c:v>Terengganu</c:v>
                </c:pt>
                <c:pt idx="7">
                  <c:v>Johor</c:v>
                </c:pt>
                <c:pt idx="8">
                  <c:v>Kelantan</c:v>
                </c:pt>
                <c:pt idx="9">
                  <c:v>Perak</c:v>
                </c:pt>
                <c:pt idx="10">
                  <c:v>Penang</c:v>
                </c:pt>
                <c:pt idx="11">
                  <c:v>Sabah</c:v>
                </c:pt>
                <c:pt idx="12">
                  <c:v>Sarawak</c:v>
                </c:pt>
                <c:pt idx="13">
                  <c:v>Pahang</c:v>
                </c:pt>
                <c:pt idx="14">
                  <c:v>Kuala Lumpur</c:v>
                </c:pt>
                <c:pt idx="15">
                  <c:v>Sabah</c:v>
                </c:pt>
                <c:pt idx="16">
                  <c:v>Penang</c:v>
                </c:pt>
                <c:pt idx="17">
                  <c:v>* Johor</c:v>
                </c:pt>
                <c:pt idx="18">
                  <c:v>Kuala Lumpur</c:v>
                </c:pt>
                <c:pt idx="19">
                  <c:v>Kelantan</c:v>
                </c:pt>
                <c:pt idx="20">
                  <c:v>Penang</c:v>
                </c:pt>
                <c:pt idx="21">
                  <c:v>Johor</c:v>
                </c:pt>
                <c:pt idx="22">
                  <c:v>Kuala Lumpur</c:v>
                </c:pt>
              </c:strCache>
            </c:strRef>
          </c:cat>
          <c:val>
            <c:numRef>
              <c:f>'[Chart in Microsoft PowerPoint]HIV Prev _KP_by site'!$F$3:$F$25</c:f>
              <c:numCache>
                <c:formatCode>General</c:formatCode>
                <c:ptCount val="23"/>
                <c:pt idx="19">
                  <c:v>6</c:v>
                </c:pt>
                <c:pt idx="20">
                  <c:v>8</c:v>
                </c:pt>
                <c:pt idx="21">
                  <c:v>10.6</c:v>
                </c:pt>
                <c:pt idx="22">
                  <c:v>19.3</c:v>
                </c:pt>
              </c:numCache>
            </c:numRef>
          </c:val>
          <c:extLst>
            <c:ext xmlns:c16="http://schemas.microsoft.com/office/drawing/2014/chart" uri="{C3380CC4-5D6E-409C-BE32-E72D297353CC}">
              <c16:uniqueId val="{00000009-F74C-46E2-A2DB-BDA705A5A199}"/>
            </c:ext>
          </c:extLst>
        </c:ser>
        <c:dLbls>
          <c:showLegendKey val="0"/>
          <c:showVal val="0"/>
          <c:showCatName val="0"/>
          <c:showSerName val="0"/>
          <c:showPercent val="0"/>
          <c:showBubbleSize val="0"/>
        </c:dLbls>
        <c:gapWidth val="130"/>
        <c:overlap val="100"/>
        <c:axId val="128867328"/>
        <c:axId val="128885504"/>
      </c:barChart>
      <c:scatterChart>
        <c:scatterStyle val="lineMarker"/>
        <c:varyColors val="0"/>
        <c:ser>
          <c:idx val="4"/>
          <c:order val="4"/>
          <c:tx>
            <c:strRef>
              <c:f>'[Chart in Microsoft PowerPoint]HIV Prev _KP_by site'!$B$27</c:f>
              <c:strCache>
                <c:ptCount val="1"/>
                <c:pt idx="0">
                  <c:v>t</c:v>
                </c:pt>
              </c:strCache>
            </c:strRef>
          </c:tx>
          <c:spPr>
            <a:ln w="19050">
              <a:solidFill>
                <a:srgbClr val="E31837"/>
              </a:solidFill>
              <a:prstDash val="dash"/>
            </a:ln>
          </c:spPr>
          <c:marker>
            <c:symbol val="none"/>
          </c:marker>
          <c:xVal>
            <c:numRef>
              <c:f>'[Chart in Microsoft PowerPoint]HIV Prev _KP_by site'!$A$28:$A$29</c:f>
              <c:numCache>
                <c:formatCode>General</c:formatCode>
                <c:ptCount val="2"/>
                <c:pt idx="0">
                  <c:v>0</c:v>
                </c:pt>
                <c:pt idx="1">
                  <c:v>1</c:v>
                </c:pt>
              </c:numCache>
            </c:numRef>
          </c:xVal>
          <c:yVal>
            <c:numRef>
              <c:f>'[Chart in Microsoft PowerPoint]HIV Prev _KP_by site'!$B$28:$B$29</c:f>
              <c:numCache>
                <c:formatCode>General</c:formatCode>
                <c:ptCount val="2"/>
                <c:pt idx="0">
                  <c:v>5</c:v>
                </c:pt>
                <c:pt idx="1">
                  <c:v>5</c:v>
                </c:pt>
              </c:numCache>
            </c:numRef>
          </c:yVal>
          <c:smooth val="0"/>
          <c:extLst>
            <c:ext xmlns:c16="http://schemas.microsoft.com/office/drawing/2014/chart" uri="{C3380CC4-5D6E-409C-BE32-E72D297353CC}">
              <c16:uniqueId val="{0000000A-F74C-46E2-A2DB-BDA705A5A199}"/>
            </c:ext>
          </c:extLst>
        </c:ser>
        <c:dLbls>
          <c:showLegendKey val="0"/>
          <c:showVal val="0"/>
          <c:showCatName val="0"/>
          <c:showSerName val="0"/>
          <c:showPercent val="0"/>
          <c:showBubbleSize val="0"/>
        </c:dLbls>
        <c:axId val="128892928"/>
        <c:axId val="128887040"/>
      </c:scatterChart>
      <c:catAx>
        <c:axId val="128867328"/>
        <c:scaling>
          <c:orientation val="minMax"/>
        </c:scaling>
        <c:delete val="0"/>
        <c:axPos val="b"/>
        <c:numFmt formatCode="General" sourceLinked="0"/>
        <c:majorTickMark val="out"/>
        <c:minorTickMark val="none"/>
        <c:tickLblPos val="nextTo"/>
        <c:crossAx val="128885504"/>
        <c:crosses val="autoZero"/>
        <c:auto val="1"/>
        <c:lblAlgn val="ctr"/>
        <c:lblOffset val="100"/>
        <c:noMultiLvlLbl val="0"/>
      </c:catAx>
      <c:valAx>
        <c:axId val="128885504"/>
        <c:scaling>
          <c:orientation val="minMax"/>
        </c:scaling>
        <c:delete val="0"/>
        <c:axPos val="l"/>
        <c:numFmt formatCode="General" sourceLinked="1"/>
        <c:majorTickMark val="out"/>
        <c:minorTickMark val="none"/>
        <c:tickLblPos val="nextTo"/>
        <c:crossAx val="128867328"/>
        <c:crosses val="autoZero"/>
        <c:crossBetween val="between"/>
        <c:majorUnit val="10"/>
      </c:valAx>
      <c:valAx>
        <c:axId val="128887040"/>
        <c:scaling>
          <c:orientation val="minMax"/>
          <c:max val="50"/>
          <c:min val="0"/>
        </c:scaling>
        <c:delete val="1"/>
        <c:axPos val="r"/>
        <c:numFmt formatCode="General" sourceLinked="1"/>
        <c:majorTickMark val="out"/>
        <c:minorTickMark val="none"/>
        <c:tickLblPos val="nextTo"/>
        <c:crossAx val="128892928"/>
        <c:crosses val="max"/>
        <c:crossBetween val="midCat"/>
        <c:majorUnit val="5"/>
      </c:valAx>
      <c:valAx>
        <c:axId val="128892928"/>
        <c:scaling>
          <c:orientation val="minMax"/>
          <c:max val="1"/>
          <c:min val="0"/>
        </c:scaling>
        <c:delete val="1"/>
        <c:axPos val="t"/>
        <c:numFmt formatCode="General" sourceLinked="1"/>
        <c:majorTickMark val="out"/>
        <c:minorTickMark val="none"/>
        <c:tickLblPos val="nextTo"/>
        <c:crossAx val="128887040"/>
        <c:crosses val="max"/>
        <c:crossBetween val="midCat"/>
        <c:majorUnit val="0.2"/>
      </c:valAx>
    </c:plotArea>
    <c:legend>
      <c:legendPos val="t"/>
      <c:legendEntry>
        <c:idx val="4"/>
        <c:delete val="1"/>
      </c:legendEntry>
      <c:layout>
        <c:manualLayout>
          <c:xMode val="edge"/>
          <c:yMode val="edge"/>
          <c:x val="0.56917586680138454"/>
          <c:y val="0.11320751913843433"/>
          <c:w val="0.41559101987251595"/>
          <c:h val="6.755854316878542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911341785327641E-2"/>
          <c:y val="4.1089743589743592E-2"/>
          <c:w val="0.894572143650878"/>
          <c:h val="0.76791666666666669"/>
        </c:manualLayout>
      </c:layout>
      <c:barChart>
        <c:barDir val="col"/>
        <c:grouping val="clustered"/>
        <c:varyColors val="0"/>
        <c:ser>
          <c:idx val="0"/>
          <c:order val="0"/>
          <c:invertIfNegative val="0"/>
          <c:dPt>
            <c:idx val="0"/>
            <c:invertIfNegative val="0"/>
            <c:bubble3D val="0"/>
            <c:spPr>
              <a:solidFill>
                <a:srgbClr val="F78E1E"/>
              </a:solidFill>
              <a:ln>
                <a:noFill/>
              </a:ln>
            </c:spPr>
            <c:extLst>
              <c:ext xmlns:c16="http://schemas.microsoft.com/office/drawing/2014/chart" uri="{C3380CC4-5D6E-409C-BE32-E72D297353CC}">
                <c16:uniqueId val="{00000001-F3EC-4A03-ADCA-75787BD8F056}"/>
              </c:ext>
            </c:extLst>
          </c:dPt>
          <c:dPt>
            <c:idx val="1"/>
            <c:invertIfNegative val="0"/>
            <c:bubble3D val="0"/>
            <c:spPr>
              <a:solidFill>
                <a:srgbClr val="EC008C"/>
              </a:solidFill>
              <a:ln>
                <a:noFill/>
              </a:ln>
            </c:spPr>
            <c:extLst>
              <c:ext xmlns:c16="http://schemas.microsoft.com/office/drawing/2014/chart" uri="{C3380CC4-5D6E-409C-BE32-E72D297353CC}">
                <c16:uniqueId val="{00000003-F3EC-4A03-ADCA-75787BD8F056}"/>
              </c:ext>
            </c:extLst>
          </c:dPt>
          <c:dPt>
            <c:idx val="2"/>
            <c:invertIfNegative val="0"/>
            <c:bubble3D val="0"/>
            <c:spPr>
              <a:solidFill>
                <a:srgbClr val="88C540"/>
              </a:solidFill>
              <a:ln>
                <a:noFill/>
              </a:ln>
            </c:spPr>
            <c:extLst>
              <c:ext xmlns:c16="http://schemas.microsoft.com/office/drawing/2014/chart" uri="{C3380CC4-5D6E-409C-BE32-E72D297353CC}">
                <c16:uniqueId val="{00000005-F3EC-4A03-ADCA-75787BD8F056}"/>
              </c:ext>
            </c:extLst>
          </c:dPt>
          <c:dPt>
            <c:idx val="3"/>
            <c:invertIfNegative val="0"/>
            <c:bubble3D val="0"/>
            <c:spPr>
              <a:solidFill>
                <a:srgbClr val="00AEEF"/>
              </a:solidFill>
              <a:ln>
                <a:noFill/>
              </a:ln>
            </c:spPr>
            <c:extLst>
              <c:ext xmlns:c16="http://schemas.microsoft.com/office/drawing/2014/chart" uri="{C3380CC4-5D6E-409C-BE32-E72D297353CC}">
                <c16:uniqueId val="{00000007-F3EC-4A03-ADCA-75787BD8F05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KP'!$B$26:$B$29</c:f>
              <c:strCache>
                <c:ptCount val="4"/>
                <c:pt idx="0">
                  <c:v>*MSM</c:v>
                </c:pt>
                <c:pt idx="1">
                  <c:v>Transgender</c:v>
                </c:pt>
                <c:pt idx="2">
                  <c:v>FSW</c:v>
                </c:pt>
                <c:pt idx="3">
                  <c:v>male PWID</c:v>
                </c:pt>
              </c:strCache>
            </c:strRef>
          </c:cat>
          <c:val>
            <c:numRef>
              <c:f>'HIV Prev KP'!$C$26:$C$29</c:f>
              <c:numCache>
                <c:formatCode>0.0</c:formatCode>
                <c:ptCount val="4"/>
                <c:pt idx="0">
                  <c:v>3.9</c:v>
                </c:pt>
                <c:pt idx="1">
                  <c:v>9.3000000000000007</c:v>
                </c:pt>
                <c:pt idx="2">
                  <c:v>10.5</c:v>
                </c:pt>
                <c:pt idx="3">
                  <c:v>22.1</c:v>
                </c:pt>
              </c:numCache>
            </c:numRef>
          </c:val>
          <c:extLst>
            <c:ext xmlns:c16="http://schemas.microsoft.com/office/drawing/2014/chart" uri="{C3380CC4-5D6E-409C-BE32-E72D297353CC}">
              <c16:uniqueId val="{00000008-F3EC-4A03-ADCA-75787BD8F056}"/>
            </c:ext>
          </c:extLst>
        </c:ser>
        <c:dLbls>
          <c:showLegendKey val="0"/>
          <c:showVal val="0"/>
          <c:showCatName val="0"/>
          <c:showSerName val="0"/>
          <c:showPercent val="0"/>
          <c:showBubbleSize val="0"/>
        </c:dLbls>
        <c:gapWidth val="70"/>
        <c:axId val="133432064"/>
        <c:axId val="133433600"/>
      </c:barChart>
      <c:catAx>
        <c:axId val="133432064"/>
        <c:scaling>
          <c:orientation val="minMax"/>
        </c:scaling>
        <c:delete val="0"/>
        <c:axPos val="b"/>
        <c:numFmt formatCode="General" sourceLinked="0"/>
        <c:majorTickMark val="out"/>
        <c:minorTickMark val="none"/>
        <c:tickLblPos val="nextTo"/>
        <c:crossAx val="133433600"/>
        <c:crosses val="autoZero"/>
        <c:auto val="1"/>
        <c:lblAlgn val="ctr"/>
        <c:lblOffset val="100"/>
        <c:noMultiLvlLbl val="0"/>
      </c:catAx>
      <c:valAx>
        <c:axId val="133433600"/>
        <c:scaling>
          <c:orientation val="minMax"/>
          <c:max val="25"/>
        </c:scaling>
        <c:delete val="0"/>
        <c:axPos val="l"/>
        <c:majorGridlines>
          <c:spPr>
            <a:ln w="6350">
              <a:solidFill>
                <a:schemeClr val="bg1">
                  <a:lumMod val="85000"/>
                </a:schemeClr>
              </a:solidFill>
              <a:prstDash val="sysDot"/>
            </a:ln>
          </c:spPr>
        </c:majorGridlines>
        <c:title>
          <c:tx>
            <c:rich>
              <a:bodyPr rot="-5400000" vert="horz"/>
              <a:lstStyle/>
              <a:p>
                <a:pPr>
                  <a:defRPr/>
                </a:pPr>
                <a:r>
                  <a:rPr lang="en-US"/>
                  <a:t>HIV prevalence (%)</a:t>
                </a:r>
              </a:p>
            </c:rich>
          </c:tx>
          <c:layout>
            <c:manualLayout>
              <c:xMode val="edge"/>
              <c:yMode val="edge"/>
              <c:x val="1.770579877257698E-4"/>
              <c:y val="0.26673807561332386"/>
            </c:manualLayout>
          </c:layout>
          <c:overlay val="0"/>
        </c:title>
        <c:numFmt formatCode="0" sourceLinked="0"/>
        <c:majorTickMark val="out"/>
        <c:minorTickMark val="none"/>
        <c:tickLblPos val="nextTo"/>
        <c:crossAx val="133432064"/>
        <c:crosses val="autoZero"/>
        <c:crossBetween val="between"/>
        <c:majorUnit val="5"/>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6139727583557"/>
          <c:y val="7.6542499495255406E-2"/>
          <c:w val="0.69757995528336736"/>
          <c:h val="0.84122627700383601"/>
        </c:manualLayout>
      </c:layout>
      <c:lineChart>
        <c:grouping val="standard"/>
        <c:varyColors val="0"/>
        <c:ser>
          <c:idx val="0"/>
          <c:order val="0"/>
          <c:tx>
            <c:strRef>
              <c:f>'[Malaysia_Premarital AEM 2010_2013.xlsx]Premarital'!$DW$5</c:f>
              <c:strCache>
                <c:ptCount val="1"/>
                <c:pt idx="0">
                  <c:v>Total</c:v>
                </c:pt>
              </c:strCache>
            </c:strRef>
          </c:tx>
          <c:spPr>
            <a:ln w="41275">
              <a:solidFill>
                <a:srgbClr val="00AEEF"/>
              </a:solidFill>
            </a:ln>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46-46EA-813C-B31C2D7C3B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'[Malaysia_Premarital AEM 2010_2013.xlsx]Premarital'!$DX$4:$EA$4</c:f>
              <c:numCache>
                <c:formatCode>General</c:formatCode>
                <c:ptCount val="4"/>
                <c:pt idx="0">
                  <c:v>2010</c:v>
                </c:pt>
                <c:pt idx="1">
                  <c:v>2011</c:v>
                </c:pt>
                <c:pt idx="2">
                  <c:v>2012</c:v>
                </c:pt>
                <c:pt idx="3">
                  <c:v>2013</c:v>
                </c:pt>
              </c:numCache>
            </c:numRef>
          </c:cat>
          <c:val>
            <c:numRef>
              <c:f>'[Malaysia_Premarital AEM 2010_2013.xlsx]Premarital'!$DX$5:$EA$5</c:f>
              <c:numCache>
                <c:formatCode>0.00</c:formatCode>
                <c:ptCount val="4"/>
                <c:pt idx="0">
                  <c:v>6.5647273181972457E-2</c:v>
                </c:pt>
                <c:pt idx="1">
                  <c:v>8.6986287578277588E-2</c:v>
                </c:pt>
                <c:pt idx="2">
                  <c:v>5.7516498153417694E-2</c:v>
                </c:pt>
                <c:pt idx="3">
                  <c:v>5.4622371062951341E-2</c:v>
                </c:pt>
              </c:numCache>
            </c:numRef>
          </c:val>
          <c:smooth val="0"/>
          <c:extLst>
            <c:ext xmlns:c16="http://schemas.microsoft.com/office/drawing/2014/chart" uri="{C3380CC4-5D6E-409C-BE32-E72D297353CC}">
              <c16:uniqueId val="{00000001-FD46-46EA-813C-B31C2D7C3B24}"/>
            </c:ext>
          </c:extLst>
        </c:ser>
        <c:ser>
          <c:idx val="1"/>
          <c:order val="1"/>
          <c:tx>
            <c:strRef>
              <c:f>'[Malaysia_Premarital AEM 2010_2013.xlsx]Premarital'!$DW$6</c:f>
              <c:strCache>
                <c:ptCount val="1"/>
                <c:pt idx="0">
                  <c:v>15-19 yr</c:v>
                </c:pt>
              </c:strCache>
            </c:strRef>
          </c:tx>
          <c:spPr>
            <a:ln w="41275">
              <a:solidFill>
                <a:srgbClr val="F78E1E"/>
              </a:solidFill>
            </a:ln>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46-46EA-813C-B31C2D7C3B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'[Malaysia_Premarital AEM 2010_2013.xlsx]Premarital'!$DX$4:$EA$4</c:f>
              <c:numCache>
                <c:formatCode>General</c:formatCode>
                <c:ptCount val="4"/>
                <c:pt idx="0">
                  <c:v>2010</c:v>
                </c:pt>
                <c:pt idx="1">
                  <c:v>2011</c:v>
                </c:pt>
                <c:pt idx="2">
                  <c:v>2012</c:v>
                </c:pt>
                <c:pt idx="3">
                  <c:v>2013</c:v>
                </c:pt>
              </c:numCache>
            </c:numRef>
          </c:cat>
          <c:val>
            <c:numRef>
              <c:f>'[Malaysia_Premarital AEM 2010_2013.xlsx]Premarital'!$DX$6:$EA$6</c:f>
              <c:numCache>
                <c:formatCode>0.00</c:formatCode>
                <c:ptCount val="4"/>
                <c:pt idx="0">
                  <c:v>6.333122229259025E-2</c:v>
                </c:pt>
                <c:pt idx="1">
                  <c:v>7.6760698522356549E-2</c:v>
                </c:pt>
                <c:pt idx="2">
                  <c:v>4.6633090841260959E-2</c:v>
                </c:pt>
                <c:pt idx="3">
                  <c:v>2.6239832065074783E-2</c:v>
                </c:pt>
              </c:numCache>
            </c:numRef>
          </c:val>
          <c:smooth val="0"/>
          <c:extLst>
            <c:ext xmlns:c16="http://schemas.microsoft.com/office/drawing/2014/chart" uri="{C3380CC4-5D6E-409C-BE32-E72D297353CC}">
              <c16:uniqueId val="{00000003-FD46-46EA-813C-B31C2D7C3B24}"/>
            </c:ext>
          </c:extLst>
        </c:ser>
        <c:ser>
          <c:idx val="2"/>
          <c:order val="2"/>
          <c:tx>
            <c:strRef>
              <c:f>'[Malaysia_Premarital AEM 2010_2013.xlsx]Premarital'!$DW$7</c:f>
              <c:strCache>
                <c:ptCount val="1"/>
                <c:pt idx="0">
                  <c:v>20-24 yr</c:v>
                </c:pt>
              </c:strCache>
            </c:strRef>
          </c:tx>
          <c:spPr>
            <a:ln w="41275"/>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46-46EA-813C-B31C2D7C3B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'[Malaysia_Premarital AEM 2010_2013.xlsx]Premarital'!$DX$4:$EA$4</c:f>
              <c:numCache>
                <c:formatCode>General</c:formatCode>
                <c:ptCount val="4"/>
                <c:pt idx="0">
                  <c:v>2010</c:v>
                </c:pt>
                <c:pt idx="1">
                  <c:v>2011</c:v>
                </c:pt>
                <c:pt idx="2">
                  <c:v>2012</c:v>
                </c:pt>
                <c:pt idx="3">
                  <c:v>2013</c:v>
                </c:pt>
              </c:numCache>
            </c:numRef>
          </c:cat>
          <c:val>
            <c:numRef>
              <c:f>'[Malaysia_Premarital AEM 2010_2013.xlsx]Premarital'!$DX$7:$EA$7</c:f>
              <c:numCache>
                <c:formatCode>0.00</c:formatCode>
                <c:ptCount val="4"/>
                <c:pt idx="0">
                  <c:v>2.8589580686149935E-2</c:v>
                </c:pt>
                <c:pt idx="1">
                  <c:v>3.2595007037558341E-2</c:v>
                </c:pt>
                <c:pt idx="2">
                  <c:v>2.3756620411129279E-2</c:v>
                </c:pt>
                <c:pt idx="3">
                  <c:v>2.1203511301471526E-2</c:v>
                </c:pt>
              </c:numCache>
            </c:numRef>
          </c:val>
          <c:smooth val="0"/>
          <c:extLst>
            <c:ext xmlns:c16="http://schemas.microsoft.com/office/drawing/2014/chart" uri="{C3380CC4-5D6E-409C-BE32-E72D297353CC}">
              <c16:uniqueId val="{00000005-FD46-46EA-813C-B31C2D7C3B24}"/>
            </c:ext>
          </c:extLst>
        </c:ser>
        <c:dLbls>
          <c:showLegendKey val="0"/>
          <c:showVal val="0"/>
          <c:showCatName val="0"/>
          <c:showSerName val="0"/>
          <c:showPercent val="0"/>
          <c:showBubbleSize val="0"/>
        </c:dLbls>
        <c:smooth val="0"/>
        <c:axId val="133520384"/>
        <c:axId val="133534464"/>
      </c:lineChart>
      <c:catAx>
        <c:axId val="133520384"/>
        <c:scaling>
          <c:orientation val="minMax"/>
        </c:scaling>
        <c:delete val="0"/>
        <c:axPos val="b"/>
        <c:numFmt formatCode="General" sourceLinked="1"/>
        <c:majorTickMark val="out"/>
        <c:minorTickMark val="none"/>
        <c:tickLblPos val="nextTo"/>
        <c:crossAx val="133534464"/>
        <c:crosses val="autoZero"/>
        <c:auto val="1"/>
        <c:lblAlgn val="ctr"/>
        <c:lblOffset val="100"/>
        <c:noMultiLvlLbl val="0"/>
      </c:catAx>
      <c:valAx>
        <c:axId val="133534464"/>
        <c:scaling>
          <c:orientation val="minMax"/>
        </c:scaling>
        <c:delete val="0"/>
        <c:axPos val="l"/>
        <c:majorGridlines>
          <c:spPr>
            <a:ln w="6350">
              <a:solidFill>
                <a:schemeClr val="bg1">
                  <a:lumMod val="85000"/>
                </a:schemeClr>
              </a:solidFill>
              <a:prstDash val="sysDash"/>
            </a:ln>
          </c:spPr>
        </c:majorGridlines>
        <c:title>
          <c:tx>
            <c:rich>
              <a:bodyPr rot="0" vert="horz"/>
              <a:lstStyle/>
              <a:p>
                <a:pPr>
                  <a:defRPr/>
                </a:pPr>
                <a:r>
                  <a:rPr lang="en-GB"/>
                  <a:t>%</a:t>
                </a:r>
              </a:p>
            </c:rich>
          </c:tx>
          <c:layout>
            <c:manualLayout>
              <c:xMode val="edge"/>
              <c:yMode val="edge"/>
              <c:x val="1.0522261106250604E-2"/>
              <c:y val="1.9425984251968505E-2"/>
            </c:manualLayout>
          </c:layout>
          <c:overlay val="0"/>
        </c:title>
        <c:numFmt formatCode="0.00" sourceLinked="1"/>
        <c:majorTickMark val="out"/>
        <c:minorTickMark val="none"/>
        <c:tickLblPos val="nextTo"/>
        <c:crossAx val="133520384"/>
        <c:crosses val="autoZero"/>
        <c:crossBetween val="between"/>
      </c:valAx>
    </c:plotArea>
    <c:legend>
      <c:legendPos val="r"/>
      <c:layout>
        <c:manualLayout>
          <c:xMode val="edge"/>
          <c:yMode val="edge"/>
          <c:x val="0.82291168465052977"/>
          <c:y val="0.41337249174498347"/>
          <c:w val="0.1686017546417809"/>
          <c:h val="0.34755616797900263"/>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98785218219405"/>
          <c:y val="3.7419731465265615E-2"/>
          <c:w val="0.87719253013727272"/>
          <c:h val="0.62838368934180955"/>
        </c:manualLayout>
      </c:layout>
      <c:barChart>
        <c:barDir val="col"/>
        <c:grouping val="stacked"/>
        <c:varyColors val="0"/>
        <c:ser>
          <c:idx val="0"/>
          <c:order val="0"/>
          <c:tx>
            <c:strRef>
              <c:f>'Reported HIV'!$A$22</c:f>
              <c:strCache>
                <c:ptCount val="1"/>
                <c:pt idx="0">
                  <c:v>PWID</c:v>
                </c:pt>
              </c:strCache>
            </c:strRef>
          </c:tx>
          <c:spPr>
            <a:solidFill>
              <a:srgbClr val="00AEEF"/>
            </a:solidFill>
            <a:ln>
              <a:noFill/>
            </a:ln>
            <a:effectLst/>
          </c:spPr>
          <c:invertIfNegative val="0"/>
          <c:cat>
            <c:numRef>
              <c:f>'Reported HIV'!$F$4:$AD$4</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'Reported HIV'!$F$22:$AD$22</c:f>
              <c:numCache>
                <c:formatCode>General</c:formatCode>
                <c:ptCount val="25"/>
                <c:pt idx="0">
                  <c:v>470</c:v>
                </c:pt>
                <c:pt idx="1">
                  <c:v>1153</c:v>
                </c:pt>
                <c:pt idx="2">
                  <c:v>1892</c:v>
                </c:pt>
                <c:pt idx="3">
                  <c:v>1970</c:v>
                </c:pt>
                <c:pt idx="4">
                  <c:v>2777</c:v>
                </c:pt>
                <c:pt idx="5">
                  <c:v>3187</c:v>
                </c:pt>
                <c:pt idx="6">
                  <c:v>3800</c:v>
                </c:pt>
                <c:pt idx="7">
                  <c:v>3014</c:v>
                </c:pt>
                <c:pt idx="8">
                  <c:v>3592</c:v>
                </c:pt>
                <c:pt idx="9">
                  <c:v>3374</c:v>
                </c:pt>
                <c:pt idx="10">
                  <c:v>3815</c:v>
                </c:pt>
                <c:pt idx="11">
                  <c:v>4724</c:v>
                </c:pt>
                <c:pt idx="12">
                  <c:v>5176</c:v>
                </c:pt>
                <c:pt idx="13">
                  <c:v>4796</c:v>
                </c:pt>
                <c:pt idx="14">
                  <c:v>4478</c:v>
                </c:pt>
                <c:pt idx="15">
                  <c:v>4038</c:v>
                </c:pt>
                <c:pt idx="16">
                  <c:v>3127</c:v>
                </c:pt>
                <c:pt idx="17">
                  <c:v>2601</c:v>
                </c:pt>
                <c:pt idx="18">
                  <c:v>2113</c:v>
                </c:pt>
                <c:pt idx="19">
                  <c:v>1699</c:v>
                </c:pt>
                <c:pt idx="20">
                  <c:v>1737</c:v>
                </c:pt>
                <c:pt idx="21">
                  <c:v>1348</c:v>
                </c:pt>
                <c:pt idx="22">
                  <c:v>1014</c:v>
                </c:pt>
                <c:pt idx="23">
                  <c:v>728</c:v>
                </c:pt>
                <c:pt idx="24">
                  <c:v>680</c:v>
                </c:pt>
              </c:numCache>
            </c:numRef>
          </c:val>
          <c:extLst>
            <c:ext xmlns:c16="http://schemas.microsoft.com/office/drawing/2014/chart" uri="{C3380CC4-5D6E-409C-BE32-E72D297353CC}">
              <c16:uniqueId val="{00000000-3D3B-4388-BD3B-60980E56FBEE}"/>
            </c:ext>
          </c:extLst>
        </c:ser>
        <c:ser>
          <c:idx val="1"/>
          <c:order val="1"/>
          <c:tx>
            <c:strRef>
              <c:f>'Reported HIV'!$A$23</c:f>
              <c:strCache>
                <c:ptCount val="1"/>
                <c:pt idx="0">
                  <c:v>Homo/bisexual</c:v>
                </c:pt>
              </c:strCache>
            </c:strRef>
          </c:tx>
          <c:spPr>
            <a:solidFill>
              <a:srgbClr val="F78E1E"/>
            </a:solidFill>
            <a:ln>
              <a:noFill/>
            </a:ln>
            <a:effectLst/>
          </c:spPr>
          <c:invertIfNegative val="0"/>
          <c:cat>
            <c:numRef>
              <c:f>'Reported HIV'!$F$4:$AD$4</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'Reported HIV'!$F$23:$AD$23</c:f>
              <c:numCache>
                <c:formatCode>General</c:formatCode>
                <c:ptCount val="25"/>
                <c:pt idx="0">
                  <c:v>3</c:v>
                </c:pt>
                <c:pt idx="1">
                  <c:v>23</c:v>
                </c:pt>
                <c:pt idx="2">
                  <c:v>19</c:v>
                </c:pt>
                <c:pt idx="3">
                  <c:v>17</c:v>
                </c:pt>
                <c:pt idx="4">
                  <c:v>22</c:v>
                </c:pt>
                <c:pt idx="5">
                  <c:v>17</c:v>
                </c:pt>
                <c:pt idx="6">
                  <c:v>47</c:v>
                </c:pt>
                <c:pt idx="7">
                  <c:v>58</c:v>
                </c:pt>
                <c:pt idx="8">
                  <c:v>33</c:v>
                </c:pt>
                <c:pt idx="9">
                  <c:v>43</c:v>
                </c:pt>
                <c:pt idx="10">
                  <c:v>62</c:v>
                </c:pt>
                <c:pt idx="11">
                  <c:v>44</c:v>
                </c:pt>
                <c:pt idx="12">
                  <c:v>51</c:v>
                </c:pt>
                <c:pt idx="13">
                  <c:v>151</c:v>
                </c:pt>
                <c:pt idx="14">
                  <c:v>222</c:v>
                </c:pt>
                <c:pt idx="15">
                  <c:v>209</c:v>
                </c:pt>
                <c:pt idx="16">
                  <c:v>263</c:v>
                </c:pt>
                <c:pt idx="17">
                  <c:v>184</c:v>
                </c:pt>
                <c:pt idx="18">
                  <c:v>113</c:v>
                </c:pt>
                <c:pt idx="19">
                  <c:v>162</c:v>
                </c:pt>
                <c:pt idx="20">
                  <c:v>301</c:v>
                </c:pt>
                <c:pt idx="21">
                  <c:v>358</c:v>
                </c:pt>
                <c:pt idx="22">
                  <c:v>654</c:v>
                </c:pt>
                <c:pt idx="23">
                  <c:v>755</c:v>
                </c:pt>
                <c:pt idx="24">
                  <c:v>984</c:v>
                </c:pt>
              </c:numCache>
            </c:numRef>
          </c:val>
          <c:extLst>
            <c:ext xmlns:c16="http://schemas.microsoft.com/office/drawing/2014/chart" uri="{C3380CC4-5D6E-409C-BE32-E72D297353CC}">
              <c16:uniqueId val="{00000001-3D3B-4388-BD3B-60980E56FBEE}"/>
            </c:ext>
          </c:extLst>
        </c:ser>
        <c:ser>
          <c:idx val="2"/>
          <c:order val="2"/>
          <c:tx>
            <c:strRef>
              <c:f>'Reported HIV'!$A$24</c:f>
              <c:strCache>
                <c:ptCount val="1"/>
                <c:pt idx="0">
                  <c:v>Heterosexual</c:v>
                </c:pt>
              </c:strCache>
            </c:strRef>
          </c:tx>
          <c:spPr>
            <a:solidFill>
              <a:srgbClr val="88C540"/>
            </a:solidFill>
            <a:ln>
              <a:noFill/>
            </a:ln>
            <a:effectLst/>
          </c:spPr>
          <c:invertIfNegative val="0"/>
          <c:cat>
            <c:numRef>
              <c:f>'Reported HIV'!$F$4:$AD$4</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'Reported HIV'!$F$24:$AD$24</c:f>
              <c:numCache>
                <c:formatCode>General</c:formatCode>
                <c:ptCount val="25"/>
                <c:pt idx="0">
                  <c:v>38</c:v>
                </c:pt>
                <c:pt idx="1">
                  <c:v>103</c:v>
                </c:pt>
                <c:pt idx="2">
                  <c:v>152</c:v>
                </c:pt>
                <c:pt idx="3">
                  <c:v>174</c:v>
                </c:pt>
                <c:pt idx="4">
                  <c:v>205</c:v>
                </c:pt>
                <c:pt idx="5">
                  <c:v>310</c:v>
                </c:pt>
                <c:pt idx="6">
                  <c:v>344</c:v>
                </c:pt>
                <c:pt idx="7">
                  <c:v>400</c:v>
                </c:pt>
                <c:pt idx="8">
                  <c:v>653</c:v>
                </c:pt>
                <c:pt idx="9">
                  <c:v>824</c:v>
                </c:pt>
                <c:pt idx="10">
                  <c:v>902</c:v>
                </c:pt>
                <c:pt idx="11">
                  <c:v>834</c:v>
                </c:pt>
                <c:pt idx="12">
                  <c:v>1218</c:v>
                </c:pt>
                <c:pt idx="13">
                  <c:v>1307</c:v>
                </c:pt>
                <c:pt idx="14">
                  <c:v>1271</c:v>
                </c:pt>
                <c:pt idx="15">
                  <c:v>1356</c:v>
                </c:pt>
                <c:pt idx="16">
                  <c:v>1599</c:v>
                </c:pt>
                <c:pt idx="17">
                  <c:v>1315</c:v>
                </c:pt>
                <c:pt idx="18">
                  <c:v>989</c:v>
                </c:pt>
                <c:pt idx="19">
                  <c:v>821</c:v>
                </c:pt>
                <c:pt idx="20">
                  <c:v>1472</c:v>
                </c:pt>
                <c:pt idx="21">
                  <c:v>1573</c:v>
                </c:pt>
                <c:pt idx="22">
                  <c:v>1538</c:v>
                </c:pt>
                <c:pt idx="23">
                  <c:v>1743</c:v>
                </c:pt>
                <c:pt idx="24">
                  <c:v>1768</c:v>
                </c:pt>
              </c:numCache>
            </c:numRef>
          </c:val>
          <c:extLst>
            <c:ext xmlns:c16="http://schemas.microsoft.com/office/drawing/2014/chart" uri="{C3380CC4-5D6E-409C-BE32-E72D297353CC}">
              <c16:uniqueId val="{00000002-3D3B-4388-BD3B-60980E56FBEE}"/>
            </c:ext>
          </c:extLst>
        </c:ser>
        <c:ser>
          <c:idx val="3"/>
          <c:order val="3"/>
          <c:tx>
            <c:strRef>
              <c:f>'Reported HIV'!$A$25</c:f>
              <c:strCache>
                <c:ptCount val="1"/>
                <c:pt idx="0">
                  <c:v>Blood transfusion</c:v>
                </c:pt>
              </c:strCache>
            </c:strRef>
          </c:tx>
          <c:spPr>
            <a:solidFill>
              <a:srgbClr val="E31837"/>
            </a:solidFill>
            <a:ln>
              <a:noFill/>
            </a:ln>
            <a:effectLst/>
          </c:spPr>
          <c:invertIfNegative val="0"/>
          <c:cat>
            <c:numRef>
              <c:f>'Reported HIV'!$F$4:$AD$4</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'Reported HIV'!$F$25:$AD$25</c:f>
              <c:numCache>
                <c:formatCode>General</c:formatCode>
                <c:ptCount val="25"/>
                <c:pt idx="0">
                  <c:v>0</c:v>
                </c:pt>
                <c:pt idx="1">
                  <c:v>2</c:v>
                </c:pt>
                <c:pt idx="2">
                  <c:v>0</c:v>
                </c:pt>
                <c:pt idx="3">
                  <c:v>4</c:v>
                </c:pt>
                <c:pt idx="4">
                  <c:v>3</c:v>
                </c:pt>
                <c:pt idx="5">
                  <c:v>0</c:v>
                </c:pt>
                <c:pt idx="6">
                  <c:v>0</c:v>
                </c:pt>
                <c:pt idx="7">
                  <c:v>0</c:v>
                </c:pt>
                <c:pt idx="8">
                  <c:v>0</c:v>
                </c:pt>
                <c:pt idx="9">
                  <c:v>0</c:v>
                </c:pt>
                <c:pt idx="10">
                  <c:v>2</c:v>
                </c:pt>
                <c:pt idx="11">
                  <c:v>1</c:v>
                </c:pt>
                <c:pt idx="12">
                  <c:v>5</c:v>
                </c:pt>
                <c:pt idx="13">
                  <c:v>1</c:v>
                </c:pt>
                <c:pt idx="14">
                  <c:v>0</c:v>
                </c:pt>
                <c:pt idx="15">
                  <c:v>3</c:v>
                </c:pt>
                <c:pt idx="16">
                  <c:v>1</c:v>
                </c:pt>
                <c:pt idx="17">
                  <c:v>0</c:v>
                </c:pt>
                <c:pt idx="18">
                  <c:v>1</c:v>
                </c:pt>
                <c:pt idx="19">
                  <c:v>1</c:v>
                </c:pt>
                <c:pt idx="20">
                  <c:v>0</c:v>
                </c:pt>
                <c:pt idx="21">
                  <c:v>6</c:v>
                </c:pt>
                <c:pt idx="22">
                  <c:v>1</c:v>
                </c:pt>
                <c:pt idx="23">
                  <c:v>0</c:v>
                </c:pt>
              </c:numCache>
            </c:numRef>
          </c:val>
          <c:extLst>
            <c:ext xmlns:c16="http://schemas.microsoft.com/office/drawing/2014/chart" uri="{C3380CC4-5D6E-409C-BE32-E72D297353CC}">
              <c16:uniqueId val="{00000003-3D3B-4388-BD3B-60980E56FBEE}"/>
            </c:ext>
          </c:extLst>
        </c:ser>
        <c:ser>
          <c:idx val="4"/>
          <c:order val="4"/>
          <c:tx>
            <c:strRef>
              <c:f>'Reported HIV'!$A$26</c:f>
              <c:strCache>
                <c:ptCount val="1"/>
                <c:pt idx="0">
                  <c:v>Organ recipient</c:v>
                </c:pt>
              </c:strCache>
            </c:strRef>
          </c:tx>
          <c:spPr>
            <a:solidFill>
              <a:schemeClr val="accent5"/>
            </a:solidFill>
            <a:ln>
              <a:noFill/>
            </a:ln>
            <a:effectLst/>
          </c:spPr>
          <c:invertIfNegative val="0"/>
          <c:cat>
            <c:numRef>
              <c:f>'Reported HIV'!$F$4:$AD$4</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'Reported HIV'!$F$26:$AD$26</c:f>
              <c:numCache>
                <c:formatCode>General</c:formatCode>
                <c:ptCount val="25"/>
                <c:pt idx="0">
                  <c:v>0</c:v>
                </c:pt>
                <c:pt idx="1">
                  <c:v>2</c:v>
                </c:pt>
                <c:pt idx="2">
                  <c:v>0</c:v>
                </c:pt>
                <c:pt idx="3">
                  <c:v>0</c:v>
                </c:pt>
                <c:pt idx="4">
                  <c:v>0</c:v>
                </c:pt>
                <c:pt idx="5">
                  <c:v>0</c:v>
                </c:pt>
                <c:pt idx="6">
                  <c:v>1</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3D3B-4388-BD3B-60980E56FBEE}"/>
            </c:ext>
          </c:extLst>
        </c:ser>
        <c:ser>
          <c:idx val="5"/>
          <c:order val="5"/>
          <c:tx>
            <c:strRef>
              <c:f>'Reported HIV'!$A$27</c:f>
              <c:strCache>
                <c:ptCount val="1"/>
                <c:pt idx="0">
                  <c:v>Mother-to-child</c:v>
                </c:pt>
              </c:strCache>
            </c:strRef>
          </c:tx>
          <c:spPr>
            <a:solidFill>
              <a:srgbClr val="7030A0"/>
            </a:solidFill>
            <a:ln>
              <a:noFill/>
            </a:ln>
            <a:effectLst/>
          </c:spPr>
          <c:invertIfNegative val="0"/>
          <c:cat>
            <c:numRef>
              <c:f>'Reported HIV'!$F$4:$AD$4</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'Reported HIV'!$F$27:$AD$27</c:f>
              <c:numCache>
                <c:formatCode>General</c:formatCode>
                <c:ptCount val="25"/>
                <c:pt idx="0">
                  <c:v>0</c:v>
                </c:pt>
                <c:pt idx="1">
                  <c:v>3</c:v>
                </c:pt>
                <c:pt idx="2">
                  <c:v>4</c:v>
                </c:pt>
                <c:pt idx="3">
                  <c:v>2</c:v>
                </c:pt>
                <c:pt idx="4">
                  <c:v>8</c:v>
                </c:pt>
                <c:pt idx="5">
                  <c:v>4</c:v>
                </c:pt>
                <c:pt idx="6">
                  <c:v>20</c:v>
                </c:pt>
                <c:pt idx="7">
                  <c:v>19</c:v>
                </c:pt>
                <c:pt idx="8">
                  <c:v>34</c:v>
                </c:pt>
                <c:pt idx="9">
                  <c:v>44</c:v>
                </c:pt>
                <c:pt idx="10">
                  <c:v>82</c:v>
                </c:pt>
                <c:pt idx="11">
                  <c:v>57</c:v>
                </c:pt>
                <c:pt idx="12">
                  <c:v>60</c:v>
                </c:pt>
                <c:pt idx="13">
                  <c:v>62</c:v>
                </c:pt>
                <c:pt idx="14">
                  <c:v>67</c:v>
                </c:pt>
                <c:pt idx="15">
                  <c:v>75</c:v>
                </c:pt>
                <c:pt idx="16">
                  <c:v>81</c:v>
                </c:pt>
                <c:pt idx="17">
                  <c:v>70</c:v>
                </c:pt>
                <c:pt idx="18">
                  <c:v>50</c:v>
                </c:pt>
                <c:pt idx="19">
                  <c:v>51</c:v>
                </c:pt>
                <c:pt idx="20">
                  <c:v>39</c:v>
                </c:pt>
                <c:pt idx="21">
                  <c:v>70</c:v>
                </c:pt>
                <c:pt idx="22">
                  <c:v>47</c:v>
                </c:pt>
                <c:pt idx="23">
                  <c:v>52</c:v>
                </c:pt>
              </c:numCache>
            </c:numRef>
          </c:val>
          <c:extLst>
            <c:ext xmlns:c16="http://schemas.microsoft.com/office/drawing/2014/chart" uri="{C3380CC4-5D6E-409C-BE32-E72D297353CC}">
              <c16:uniqueId val="{00000005-3D3B-4388-BD3B-60980E56FBEE}"/>
            </c:ext>
          </c:extLst>
        </c:ser>
        <c:ser>
          <c:idx val="6"/>
          <c:order val="6"/>
          <c:tx>
            <c:strRef>
              <c:f>'Reported HIV'!$A$28</c:f>
              <c:strCache>
                <c:ptCount val="1"/>
                <c:pt idx="0">
                  <c:v>No data</c:v>
                </c:pt>
              </c:strCache>
            </c:strRef>
          </c:tx>
          <c:spPr>
            <a:solidFill>
              <a:sysClr val="window" lastClr="FFFFFF">
                <a:lumMod val="50000"/>
              </a:sysClr>
            </a:solidFill>
            <a:ln>
              <a:noFill/>
            </a:ln>
            <a:effectLst/>
          </c:spPr>
          <c:invertIfNegative val="0"/>
          <c:cat>
            <c:numRef>
              <c:f>'Reported HIV'!$F$4:$AD$4</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'Reported HIV'!$F$28:$AD$28</c:f>
              <c:numCache>
                <c:formatCode>General</c:formatCode>
                <c:ptCount val="25"/>
                <c:pt idx="0">
                  <c:v>267</c:v>
                </c:pt>
                <c:pt idx="1">
                  <c:v>508</c:v>
                </c:pt>
                <c:pt idx="2">
                  <c:v>445</c:v>
                </c:pt>
                <c:pt idx="3">
                  <c:v>340</c:v>
                </c:pt>
                <c:pt idx="4">
                  <c:v>378</c:v>
                </c:pt>
                <c:pt idx="5">
                  <c:v>680</c:v>
                </c:pt>
                <c:pt idx="6">
                  <c:v>385</c:v>
                </c:pt>
                <c:pt idx="7">
                  <c:v>433</c:v>
                </c:pt>
                <c:pt idx="8">
                  <c:v>312</c:v>
                </c:pt>
                <c:pt idx="9">
                  <c:v>407</c:v>
                </c:pt>
                <c:pt idx="10">
                  <c:v>244</c:v>
                </c:pt>
                <c:pt idx="11">
                  <c:v>278</c:v>
                </c:pt>
                <c:pt idx="12">
                  <c:v>468</c:v>
                </c:pt>
                <c:pt idx="13">
                  <c:v>439</c:v>
                </c:pt>
                <c:pt idx="14">
                  <c:v>389</c:v>
                </c:pt>
                <c:pt idx="15">
                  <c:v>439</c:v>
                </c:pt>
                <c:pt idx="16">
                  <c:v>759</c:v>
                </c:pt>
                <c:pt idx="17">
                  <c:v>379</c:v>
                </c:pt>
                <c:pt idx="18">
                  <c:v>426</c:v>
                </c:pt>
                <c:pt idx="19">
                  <c:v>346</c:v>
                </c:pt>
                <c:pt idx="20">
                  <c:v>103</c:v>
                </c:pt>
                <c:pt idx="21">
                  <c:v>124</c:v>
                </c:pt>
                <c:pt idx="22">
                  <c:v>184</c:v>
                </c:pt>
                <c:pt idx="23">
                  <c:v>115</c:v>
                </c:pt>
                <c:pt idx="24">
                  <c:v>85</c:v>
                </c:pt>
              </c:numCache>
            </c:numRef>
          </c:val>
          <c:extLst>
            <c:ext xmlns:c16="http://schemas.microsoft.com/office/drawing/2014/chart" uri="{C3380CC4-5D6E-409C-BE32-E72D297353CC}">
              <c16:uniqueId val="{00000006-3D3B-4388-BD3B-60980E56FBEE}"/>
            </c:ext>
          </c:extLst>
        </c:ser>
        <c:dLbls>
          <c:showLegendKey val="0"/>
          <c:showVal val="0"/>
          <c:showCatName val="0"/>
          <c:showSerName val="0"/>
          <c:showPercent val="0"/>
          <c:showBubbleSize val="0"/>
        </c:dLbls>
        <c:gapWidth val="40"/>
        <c:overlap val="100"/>
        <c:axId val="133609344"/>
        <c:axId val="133610880"/>
      </c:barChart>
      <c:catAx>
        <c:axId val="13360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3610880"/>
        <c:crosses val="autoZero"/>
        <c:auto val="1"/>
        <c:lblAlgn val="ctr"/>
        <c:lblOffset val="100"/>
        <c:noMultiLvlLbl val="0"/>
      </c:catAx>
      <c:valAx>
        <c:axId val="133610880"/>
        <c:scaling>
          <c:orientation val="minMax"/>
        </c:scaling>
        <c:delete val="0"/>
        <c:axPos val="l"/>
        <c:majorGridlines>
          <c:spPr>
            <a:ln w="6350" cap="flat" cmpd="sng" algn="ctr">
              <a:solidFill>
                <a:sysClr val="windowText" lastClr="000000">
                  <a:lumMod val="15000"/>
                  <a:lumOff val="85000"/>
                </a:sysClr>
              </a:solidFill>
              <a:prstDash val="sysDash"/>
              <a:round/>
            </a:ln>
            <a:effectLst/>
          </c:spPr>
        </c:majorGridlines>
        <c:title>
          <c:tx>
            <c:rich>
              <a:bodyPr rot="-5400000" vert="horz"/>
              <a:lstStyle/>
              <a:p>
                <a:pPr>
                  <a:defRPr/>
                </a:pPr>
                <a:r>
                  <a:rPr lang="en-GB" dirty="0"/>
                  <a:t>Number</a:t>
                </a:r>
              </a:p>
            </c:rich>
          </c:tx>
          <c:layout>
            <c:manualLayout>
              <c:xMode val="edge"/>
              <c:yMode val="edge"/>
              <c:x val="3.0599493647364886E-3"/>
              <c:y val="0.25982091555543296"/>
            </c:manualLayout>
          </c:layout>
          <c:overlay val="0"/>
        </c:title>
        <c:numFmt formatCode="General" sourceLinked="1"/>
        <c:majorTickMark val="none"/>
        <c:minorTickMark val="none"/>
        <c:tickLblPos val="nextTo"/>
        <c:spPr>
          <a:ln w="9525">
            <a:noFill/>
          </a:ln>
        </c:spPr>
        <c:txPr>
          <a:bodyPr rot="-60000000" vert="horz"/>
          <a:lstStyle/>
          <a:p>
            <a:pPr>
              <a:defRPr/>
            </a:pPr>
            <a:endParaRPr lang="en-US"/>
          </a:p>
        </c:txPr>
        <c:crossAx val="133609344"/>
        <c:crosses val="autoZero"/>
        <c:crossBetween val="between"/>
      </c:valAx>
      <c:spPr>
        <a:noFill/>
        <a:ln w="25400">
          <a:noFill/>
        </a:ln>
      </c:spPr>
    </c:plotArea>
    <c:legend>
      <c:legendPos val="b"/>
      <c:layout>
        <c:manualLayout>
          <c:xMode val="edge"/>
          <c:yMode val="edge"/>
          <c:x val="8.5919095639360871E-2"/>
          <c:y val="0.84471241741334058"/>
          <c:w val="0.90028357814633475"/>
          <c:h val="0.13251605370694688"/>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&lt;25 yr</a:t>
            </a:r>
          </a:p>
        </c:rich>
      </c:tx>
      <c:overlay val="0"/>
    </c:title>
    <c:autoTitleDeleted val="0"/>
    <c:plotArea>
      <c:layout/>
      <c:barChart>
        <c:barDir val="col"/>
        <c:grouping val="percentStacked"/>
        <c:varyColors val="0"/>
        <c:ser>
          <c:idx val="0"/>
          <c:order val="0"/>
          <c:tx>
            <c:strRef>
              <c:f>'Reported cases_MOT 2012-201 (2'!$C$2</c:f>
              <c:strCache>
                <c:ptCount val="1"/>
                <c:pt idx="0">
                  <c:v>Injecting drug use</c:v>
                </c:pt>
              </c:strCache>
            </c:strRef>
          </c:tx>
          <c:spPr>
            <a:solidFill>
              <a:srgbClr val="00AEEF"/>
            </a:solidFill>
            <a:ln>
              <a:noFill/>
            </a:ln>
          </c:spPr>
          <c:invertIfNegative val="0"/>
          <c:dLbls>
            <c:dLbl>
              <c:idx val="0"/>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6B-478F-A848-5F315B0F833F}"/>
                </c:ext>
              </c:extLst>
            </c:dLbl>
            <c:dLbl>
              <c:idx val="1"/>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6B-478F-A848-5F315B0F833F}"/>
                </c:ext>
              </c:extLst>
            </c:dLbl>
            <c:dLbl>
              <c:idx val="2"/>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F6B-478F-A848-5F315B0F833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'Reported cases_MOT 2012-201 (2'!$A$3:$A$5</c:f>
              <c:numCache>
                <c:formatCode>General</c:formatCode>
                <c:ptCount val="3"/>
                <c:pt idx="0">
                  <c:v>2012</c:v>
                </c:pt>
                <c:pt idx="1">
                  <c:v>2013</c:v>
                </c:pt>
                <c:pt idx="2">
                  <c:v>2014</c:v>
                </c:pt>
              </c:numCache>
            </c:numRef>
          </c:cat>
          <c:val>
            <c:numRef>
              <c:f>'Reported cases_MOT 2012-201 (2'!$C$3:$C$5</c:f>
              <c:numCache>
                <c:formatCode>0%</c:formatCode>
                <c:ptCount val="3"/>
                <c:pt idx="0">
                  <c:v>9.6385542168674704E-2</c:v>
                </c:pt>
                <c:pt idx="1">
                  <c:v>5.2083333333333336E-2</c:v>
                </c:pt>
                <c:pt idx="2">
                  <c:v>3.5433070866141732E-2</c:v>
                </c:pt>
              </c:numCache>
            </c:numRef>
          </c:val>
          <c:extLst>
            <c:ext xmlns:c16="http://schemas.microsoft.com/office/drawing/2014/chart" uri="{C3380CC4-5D6E-409C-BE32-E72D297353CC}">
              <c16:uniqueId val="{00000003-3F6B-478F-A848-5F315B0F833F}"/>
            </c:ext>
          </c:extLst>
        </c:ser>
        <c:ser>
          <c:idx val="1"/>
          <c:order val="1"/>
          <c:tx>
            <c:strRef>
              <c:f>'Reported cases_MOT 2012-201 (2'!$E$2</c:f>
              <c:strCache>
                <c:ptCount val="1"/>
                <c:pt idx="0">
                  <c:v>Heterosexual</c:v>
                </c:pt>
              </c:strCache>
            </c:strRef>
          </c:tx>
          <c:spPr>
            <a:solidFill>
              <a:srgbClr val="88C540"/>
            </a:solidFill>
            <a:ln>
              <a:noFill/>
            </a:ln>
          </c:spPr>
          <c:invertIfNegative val="0"/>
          <c:dLbls>
            <c:dLbl>
              <c:idx val="0"/>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F6B-478F-A848-5F315B0F833F}"/>
                </c:ext>
              </c:extLst>
            </c:dLbl>
            <c:dLbl>
              <c:idx val="1"/>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F6B-478F-A848-5F315B0F833F}"/>
                </c:ext>
              </c:extLst>
            </c:dLbl>
            <c:dLbl>
              <c:idx val="2"/>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F6B-478F-A848-5F315B0F833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'Reported cases_MOT 2012-201 (2'!$A$3:$A$5</c:f>
              <c:numCache>
                <c:formatCode>General</c:formatCode>
                <c:ptCount val="3"/>
                <c:pt idx="0">
                  <c:v>2012</c:v>
                </c:pt>
                <c:pt idx="1">
                  <c:v>2013</c:v>
                </c:pt>
                <c:pt idx="2">
                  <c:v>2014</c:v>
                </c:pt>
              </c:numCache>
            </c:numRef>
          </c:cat>
          <c:val>
            <c:numRef>
              <c:f>'Reported cases_MOT 2012-201 (2'!$E$3:$E$5</c:f>
              <c:numCache>
                <c:formatCode>0%</c:formatCode>
                <c:ptCount val="3"/>
                <c:pt idx="0">
                  <c:v>0.51807228915662651</c:v>
                </c:pt>
                <c:pt idx="1">
                  <c:v>0.52500000000000002</c:v>
                </c:pt>
                <c:pt idx="2">
                  <c:v>0.41732283464566927</c:v>
                </c:pt>
              </c:numCache>
            </c:numRef>
          </c:val>
          <c:extLst>
            <c:ext xmlns:c16="http://schemas.microsoft.com/office/drawing/2014/chart" uri="{C3380CC4-5D6E-409C-BE32-E72D297353CC}">
              <c16:uniqueId val="{00000007-3F6B-478F-A848-5F315B0F833F}"/>
            </c:ext>
          </c:extLst>
        </c:ser>
        <c:ser>
          <c:idx val="2"/>
          <c:order val="2"/>
          <c:tx>
            <c:strRef>
              <c:f>'Reported cases_MOT 2012-201 (2'!$G$2</c:f>
              <c:strCache>
                <c:ptCount val="1"/>
                <c:pt idx="0">
                  <c:v>Homosexual/bisexual</c:v>
                </c:pt>
              </c:strCache>
            </c:strRef>
          </c:tx>
          <c:spPr>
            <a:solidFill>
              <a:srgbClr val="F78E1E"/>
            </a:solidFill>
            <a:ln>
              <a:noFill/>
            </a:ln>
          </c:spPr>
          <c:invertIfNegative val="0"/>
          <c:dLbls>
            <c:dLbl>
              <c:idx val="0"/>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F6B-478F-A848-5F315B0F833F}"/>
                </c:ext>
              </c:extLst>
            </c:dLbl>
            <c:dLbl>
              <c:idx val="1"/>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F6B-478F-A848-5F315B0F833F}"/>
                </c:ext>
              </c:extLst>
            </c:dLbl>
            <c:dLbl>
              <c:idx val="2"/>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F6B-478F-A848-5F315B0F833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'Reported cases_MOT 2012-201 (2'!$A$3:$A$5</c:f>
              <c:numCache>
                <c:formatCode>General</c:formatCode>
                <c:ptCount val="3"/>
                <c:pt idx="0">
                  <c:v>2012</c:v>
                </c:pt>
                <c:pt idx="1">
                  <c:v>2013</c:v>
                </c:pt>
                <c:pt idx="2">
                  <c:v>2014</c:v>
                </c:pt>
              </c:numCache>
            </c:numRef>
          </c:cat>
          <c:val>
            <c:numRef>
              <c:f>'Reported cases_MOT 2012-201 (2'!$G$3:$G$5</c:f>
              <c:numCache>
                <c:formatCode>0%</c:formatCode>
                <c:ptCount val="3"/>
                <c:pt idx="0">
                  <c:v>0.38554216867469882</c:v>
                </c:pt>
                <c:pt idx="1">
                  <c:v>0.42291666666666666</c:v>
                </c:pt>
                <c:pt idx="2">
                  <c:v>0.547244094488189</c:v>
                </c:pt>
              </c:numCache>
            </c:numRef>
          </c:val>
          <c:extLst>
            <c:ext xmlns:c16="http://schemas.microsoft.com/office/drawing/2014/chart" uri="{C3380CC4-5D6E-409C-BE32-E72D297353CC}">
              <c16:uniqueId val="{0000000B-3F6B-478F-A848-5F315B0F833F}"/>
            </c:ext>
          </c:extLst>
        </c:ser>
        <c:dLbls>
          <c:showLegendKey val="0"/>
          <c:showVal val="0"/>
          <c:showCatName val="0"/>
          <c:showSerName val="0"/>
          <c:showPercent val="0"/>
          <c:showBubbleSize val="0"/>
        </c:dLbls>
        <c:gapWidth val="150"/>
        <c:overlap val="100"/>
        <c:axId val="42803200"/>
        <c:axId val="42804736"/>
      </c:barChart>
      <c:catAx>
        <c:axId val="42803200"/>
        <c:scaling>
          <c:orientation val="minMax"/>
        </c:scaling>
        <c:delete val="0"/>
        <c:axPos val="b"/>
        <c:numFmt formatCode="General" sourceLinked="1"/>
        <c:majorTickMark val="out"/>
        <c:minorTickMark val="none"/>
        <c:tickLblPos val="nextTo"/>
        <c:crossAx val="42804736"/>
        <c:crosses val="autoZero"/>
        <c:auto val="1"/>
        <c:lblAlgn val="ctr"/>
        <c:lblOffset val="100"/>
        <c:noMultiLvlLbl val="0"/>
      </c:catAx>
      <c:valAx>
        <c:axId val="42804736"/>
        <c:scaling>
          <c:orientation val="minMax"/>
          <c:max val="1"/>
          <c:min val="0"/>
        </c:scaling>
        <c:delete val="0"/>
        <c:axPos val="l"/>
        <c:majorGridlines>
          <c:spPr>
            <a:ln>
              <a:solidFill>
                <a:schemeClr val="bg1">
                  <a:lumMod val="85000"/>
                </a:schemeClr>
              </a:solidFill>
              <a:prstDash val="dash"/>
            </a:ln>
          </c:spPr>
        </c:majorGridlines>
        <c:numFmt formatCode="0%" sourceLinked="1"/>
        <c:majorTickMark val="out"/>
        <c:minorTickMark val="none"/>
        <c:tickLblPos val="nextTo"/>
        <c:crossAx val="42803200"/>
        <c:crosses val="autoZero"/>
        <c:crossBetween val="between"/>
        <c:majorUnit val="0.2"/>
      </c:valAx>
    </c:plotArea>
    <c:legend>
      <c:legendPos val="b"/>
      <c:layout>
        <c:manualLayout>
          <c:xMode val="edge"/>
          <c:yMode val="edge"/>
          <c:x val="6.3260061242344706E-2"/>
          <c:y val="0.78024424030329542"/>
          <c:w val="0.74847987751531053"/>
          <c:h val="0.19197798191892679"/>
        </c:manualLayout>
      </c:layout>
      <c:overlay val="0"/>
    </c:legend>
    <c:plotVisOnly val="1"/>
    <c:dispBlanksAs val="gap"/>
    <c:showDLblsOverMax val="0"/>
  </c:chart>
  <c:spPr>
    <a:ln w="28575">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25+ yr</a:t>
            </a:r>
          </a:p>
        </c:rich>
      </c:tx>
      <c:overlay val="0"/>
    </c:title>
    <c:autoTitleDeleted val="0"/>
    <c:plotArea>
      <c:layout/>
      <c:barChart>
        <c:barDir val="col"/>
        <c:grouping val="percentStacked"/>
        <c:varyColors val="0"/>
        <c:ser>
          <c:idx val="0"/>
          <c:order val="0"/>
          <c:tx>
            <c:strRef>
              <c:f>'Reported cases_MOT 2012-201 (2'!$C$10</c:f>
              <c:strCache>
                <c:ptCount val="1"/>
                <c:pt idx="0">
                  <c:v>Injecting drug use</c:v>
                </c:pt>
              </c:strCache>
            </c:strRef>
          </c:tx>
          <c:spPr>
            <a:solidFill>
              <a:srgbClr val="00AEEF"/>
            </a:solidFill>
            <a:ln>
              <a:noFill/>
            </a:ln>
          </c:spPr>
          <c:invertIfNegative val="0"/>
          <c:dLbls>
            <c:dLbl>
              <c:idx val="0"/>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9CE-4FD8-996C-B9B34EB981E6}"/>
                </c:ext>
              </c:extLst>
            </c:dLbl>
            <c:dLbl>
              <c:idx val="1"/>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9CE-4FD8-996C-B9B34EB981E6}"/>
                </c:ext>
              </c:extLst>
            </c:dLbl>
            <c:dLbl>
              <c:idx val="2"/>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9CE-4FD8-996C-B9B34EB981E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'Reported cases_MOT 2012-201 (2'!$A$11:$A$13</c:f>
              <c:numCache>
                <c:formatCode>General</c:formatCode>
                <c:ptCount val="3"/>
                <c:pt idx="0">
                  <c:v>2012</c:v>
                </c:pt>
                <c:pt idx="1">
                  <c:v>2013</c:v>
                </c:pt>
                <c:pt idx="2">
                  <c:v>2014</c:v>
                </c:pt>
              </c:numCache>
            </c:numRef>
          </c:cat>
          <c:val>
            <c:numRef>
              <c:f>'Reported cases_MOT 2012-201 (2'!$C$11:$C$13</c:f>
              <c:numCache>
                <c:formatCode>0%</c:formatCode>
                <c:ptCount val="3"/>
                <c:pt idx="0">
                  <c:v>0.34947972730534627</c:v>
                </c:pt>
                <c:pt idx="1">
                  <c:v>0.25600873998543333</c:v>
                </c:pt>
                <c:pt idx="2">
                  <c:v>0.22640218878248974</c:v>
                </c:pt>
              </c:numCache>
            </c:numRef>
          </c:val>
          <c:extLst>
            <c:ext xmlns:c16="http://schemas.microsoft.com/office/drawing/2014/chart" uri="{C3380CC4-5D6E-409C-BE32-E72D297353CC}">
              <c16:uniqueId val="{00000003-E9CE-4FD8-996C-B9B34EB981E6}"/>
            </c:ext>
          </c:extLst>
        </c:ser>
        <c:ser>
          <c:idx val="1"/>
          <c:order val="1"/>
          <c:tx>
            <c:strRef>
              <c:f>'Reported cases_MOT 2012-201 (2'!$E$10</c:f>
              <c:strCache>
                <c:ptCount val="1"/>
                <c:pt idx="0">
                  <c:v>Heterosexual</c:v>
                </c:pt>
              </c:strCache>
            </c:strRef>
          </c:tx>
          <c:spPr>
            <a:solidFill>
              <a:srgbClr val="88C540"/>
            </a:solidFill>
            <a:ln>
              <a:noFill/>
            </a:ln>
          </c:spPr>
          <c:invertIfNegative val="0"/>
          <c:dLbls>
            <c:dLbl>
              <c:idx val="0"/>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9CE-4FD8-996C-B9B34EB981E6}"/>
                </c:ext>
              </c:extLst>
            </c:dLbl>
            <c:dLbl>
              <c:idx val="1"/>
              <c:tx>
                <c:rich>
                  <a:bodyPr/>
                  <a:lstStyle/>
                  <a:p>
                    <a:r>
                      <a:rPr lang="en-US"/>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9CE-4FD8-996C-B9B34EB981E6}"/>
                </c:ext>
              </c:extLst>
            </c:dLbl>
            <c:dLbl>
              <c:idx val="2"/>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9CE-4FD8-996C-B9B34EB981E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'Reported cases_MOT 2012-201 (2'!$A$11:$A$13</c:f>
              <c:numCache>
                <c:formatCode>General</c:formatCode>
                <c:ptCount val="3"/>
                <c:pt idx="0">
                  <c:v>2012</c:v>
                </c:pt>
                <c:pt idx="1">
                  <c:v>2013</c:v>
                </c:pt>
                <c:pt idx="2">
                  <c:v>2014</c:v>
                </c:pt>
              </c:numCache>
            </c:numRef>
          </c:cat>
          <c:val>
            <c:numRef>
              <c:f>'Reported cases_MOT 2012-201 (2'!$E$11:$E$13</c:f>
              <c:numCache>
                <c:formatCode>0%</c:formatCode>
                <c:ptCount val="3"/>
                <c:pt idx="0">
                  <c:v>0.47470398277717979</c:v>
                </c:pt>
                <c:pt idx="1">
                  <c:v>0.5429715950473416</c:v>
                </c:pt>
                <c:pt idx="2">
                  <c:v>0.53214774281805743</c:v>
                </c:pt>
              </c:numCache>
            </c:numRef>
          </c:val>
          <c:extLst>
            <c:ext xmlns:c16="http://schemas.microsoft.com/office/drawing/2014/chart" uri="{C3380CC4-5D6E-409C-BE32-E72D297353CC}">
              <c16:uniqueId val="{00000007-E9CE-4FD8-996C-B9B34EB981E6}"/>
            </c:ext>
          </c:extLst>
        </c:ser>
        <c:ser>
          <c:idx val="2"/>
          <c:order val="2"/>
          <c:tx>
            <c:strRef>
              <c:f>'Reported cases_MOT 2012-201 (2'!$G$10</c:f>
              <c:strCache>
                <c:ptCount val="1"/>
                <c:pt idx="0">
                  <c:v>Homosexual/bisexual</c:v>
                </c:pt>
              </c:strCache>
            </c:strRef>
          </c:tx>
          <c:spPr>
            <a:solidFill>
              <a:srgbClr val="F78E1E"/>
            </a:solidFill>
            <a:ln>
              <a:noFill/>
            </a:ln>
          </c:spPr>
          <c:invertIfNegative val="0"/>
          <c:dLbls>
            <c:dLbl>
              <c:idx val="0"/>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9CE-4FD8-996C-B9B34EB981E6}"/>
                </c:ext>
              </c:extLst>
            </c:dLbl>
            <c:dLbl>
              <c:idx val="1"/>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9CE-4FD8-996C-B9B34EB981E6}"/>
                </c:ext>
              </c:extLst>
            </c:dLbl>
            <c:dLbl>
              <c:idx val="2"/>
              <c:layout>
                <c:manualLayout>
                  <c:x val="1.1111111111111112E-2"/>
                  <c:y val="0"/>
                </c:manualLayout>
              </c:layout>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9CE-4FD8-996C-B9B34EB981E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'Reported cases_MOT 2012-201 (2'!$A$11:$A$13</c:f>
              <c:numCache>
                <c:formatCode>General</c:formatCode>
                <c:ptCount val="3"/>
                <c:pt idx="0">
                  <c:v>2012</c:v>
                </c:pt>
                <c:pt idx="1">
                  <c:v>2013</c:v>
                </c:pt>
                <c:pt idx="2">
                  <c:v>2014</c:v>
                </c:pt>
              </c:numCache>
            </c:numRef>
          </c:cat>
          <c:val>
            <c:numRef>
              <c:f>'Reported cases_MOT 2012-201 (2'!$G$11:$G$13</c:f>
              <c:numCache>
                <c:formatCode>0%</c:formatCode>
                <c:ptCount val="3"/>
                <c:pt idx="0">
                  <c:v>0.175816289917474</c:v>
                </c:pt>
                <c:pt idx="1">
                  <c:v>0.20101966496722506</c:v>
                </c:pt>
                <c:pt idx="2">
                  <c:v>0.24145006839945279</c:v>
                </c:pt>
              </c:numCache>
            </c:numRef>
          </c:val>
          <c:extLst>
            <c:ext xmlns:c16="http://schemas.microsoft.com/office/drawing/2014/chart" uri="{C3380CC4-5D6E-409C-BE32-E72D297353CC}">
              <c16:uniqueId val="{0000000B-E9CE-4FD8-996C-B9B34EB981E6}"/>
            </c:ext>
          </c:extLst>
        </c:ser>
        <c:dLbls>
          <c:showLegendKey val="0"/>
          <c:showVal val="0"/>
          <c:showCatName val="0"/>
          <c:showSerName val="0"/>
          <c:showPercent val="0"/>
          <c:showBubbleSize val="0"/>
        </c:dLbls>
        <c:gapWidth val="150"/>
        <c:overlap val="100"/>
        <c:axId val="42837120"/>
        <c:axId val="42838656"/>
      </c:barChart>
      <c:catAx>
        <c:axId val="42837120"/>
        <c:scaling>
          <c:orientation val="minMax"/>
        </c:scaling>
        <c:delete val="0"/>
        <c:axPos val="b"/>
        <c:numFmt formatCode="General" sourceLinked="1"/>
        <c:majorTickMark val="out"/>
        <c:minorTickMark val="none"/>
        <c:tickLblPos val="nextTo"/>
        <c:crossAx val="42838656"/>
        <c:crosses val="autoZero"/>
        <c:auto val="1"/>
        <c:lblAlgn val="ctr"/>
        <c:lblOffset val="100"/>
        <c:noMultiLvlLbl val="0"/>
      </c:catAx>
      <c:valAx>
        <c:axId val="42838656"/>
        <c:scaling>
          <c:orientation val="minMax"/>
          <c:max val="1"/>
          <c:min val="0"/>
        </c:scaling>
        <c:delete val="0"/>
        <c:axPos val="l"/>
        <c:majorGridlines>
          <c:spPr>
            <a:ln>
              <a:solidFill>
                <a:schemeClr val="bg1">
                  <a:lumMod val="85000"/>
                </a:schemeClr>
              </a:solidFill>
              <a:prstDash val="dash"/>
            </a:ln>
          </c:spPr>
        </c:majorGridlines>
        <c:numFmt formatCode="0%" sourceLinked="1"/>
        <c:majorTickMark val="out"/>
        <c:minorTickMark val="none"/>
        <c:tickLblPos val="nextTo"/>
        <c:crossAx val="42837120"/>
        <c:crosses val="autoZero"/>
        <c:crossBetween val="between"/>
        <c:majorUnit val="0.2"/>
      </c:valAx>
    </c:plotArea>
    <c:legend>
      <c:legendPos val="b"/>
      <c:layout>
        <c:manualLayout>
          <c:xMode val="edge"/>
          <c:yMode val="edge"/>
          <c:x val="6.3260061242344706E-2"/>
          <c:y val="0.78024424030329542"/>
          <c:w val="0.87347987751531053"/>
          <c:h val="0.19197798191892679"/>
        </c:manualLayout>
      </c:layout>
      <c:overlay val="0"/>
    </c:legend>
    <c:plotVisOnly val="1"/>
    <c:dispBlanksAs val="gap"/>
    <c:showDLblsOverMax val="0"/>
  </c:chart>
  <c:spPr>
    <a:ln w="28575">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'Reported HIV @ state'!$B$3</c:f>
              <c:strCache>
                <c:ptCount val="1"/>
                <c:pt idx="0">
                  <c:v>Selangor</c:v>
                </c:pt>
              </c:strCache>
            </c:strRef>
          </c:tx>
          <c:spPr>
            <a:solidFill>
              <a:srgbClr val="4E8CF0"/>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state'!$B$8:$B$31</c:f>
              <c:numCache>
                <c:formatCode>General</c:formatCode>
                <c:ptCount val="24"/>
                <c:pt idx="0">
                  <c:v>22</c:v>
                </c:pt>
                <c:pt idx="1">
                  <c:v>138</c:v>
                </c:pt>
                <c:pt idx="2">
                  <c:v>454</c:v>
                </c:pt>
                <c:pt idx="3">
                  <c:v>213</c:v>
                </c:pt>
                <c:pt idx="4">
                  <c:v>246</c:v>
                </c:pt>
                <c:pt idx="5">
                  <c:v>265</c:v>
                </c:pt>
                <c:pt idx="6">
                  <c:v>788</c:v>
                </c:pt>
                <c:pt idx="7">
                  <c:v>528</c:v>
                </c:pt>
                <c:pt idx="8">
                  <c:v>522</c:v>
                </c:pt>
                <c:pt idx="9">
                  <c:v>439</c:v>
                </c:pt>
                <c:pt idx="10">
                  <c:v>655</c:v>
                </c:pt>
                <c:pt idx="11">
                  <c:v>932</c:v>
                </c:pt>
                <c:pt idx="12" formatCode="#,##0">
                  <c:v>1152</c:v>
                </c:pt>
                <c:pt idx="13" formatCode="#,##0">
                  <c:v>1155</c:v>
                </c:pt>
                <c:pt idx="14" formatCode="#,##0">
                  <c:v>1104</c:v>
                </c:pt>
                <c:pt idx="15">
                  <c:v>829</c:v>
                </c:pt>
                <c:pt idx="16">
                  <c:v>866</c:v>
                </c:pt>
                <c:pt idx="17">
                  <c:v>723</c:v>
                </c:pt>
                <c:pt idx="18">
                  <c:v>441</c:v>
                </c:pt>
                <c:pt idx="19">
                  <c:v>378</c:v>
                </c:pt>
                <c:pt idx="20">
                  <c:v>536</c:v>
                </c:pt>
                <c:pt idx="21">
                  <c:v>706</c:v>
                </c:pt>
                <c:pt idx="22">
                  <c:v>707</c:v>
                </c:pt>
                <c:pt idx="23">
                  <c:v>793</c:v>
                </c:pt>
              </c:numCache>
            </c:numRef>
          </c:val>
          <c:extLst>
            <c:ext xmlns:c16="http://schemas.microsoft.com/office/drawing/2014/chart" uri="{C3380CC4-5D6E-409C-BE32-E72D297353CC}">
              <c16:uniqueId val="{00000000-9FFC-49A9-A176-F9F3BE82C68F}"/>
            </c:ext>
          </c:extLst>
        </c:ser>
        <c:ser>
          <c:idx val="1"/>
          <c:order val="1"/>
          <c:tx>
            <c:strRef>
              <c:f>'Reported HIV @ state'!$C$3</c:f>
              <c:strCache>
                <c:ptCount val="1"/>
                <c:pt idx="0">
                  <c:v>WPKL</c:v>
                </c:pt>
              </c:strCache>
            </c:strRef>
          </c:tx>
          <c:spPr>
            <a:solidFill>
              <a:srgbClr val="6B9EDB"/>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state'!$C$8:$C$31</c:f>
              <c:numCache>
                <c:formatCode>General</c:formatCode>
                <c:ptCount val="24"/>
                <c:pt idx="0">
                  <c:v>30</c:v>
                </c:pt>
                <c:pt idx="1">
                  <c:v>305</c:v>
                </c:pt>
                <c:pt idx="2">
                  <c:v>347</c:v>
                </c:pt>
                <c:pt idx="3">
                  <c:v>321</c:v>
                </c:pt>
                <c:pt idx="4">
                  <c:v>251</c:v>
                </c:pt>
                <c:pt idx="5">
                  <c:v>170</c:v>
                </c:pt>
                <c:pt idx="6">
                  <c:v>456</c:v>
                </c:pt>
                <c:pt idx="7">
                  <c:v>238</c:v>
                </c:pt>
                <c:pt idx="8">
                  <c:v>207</c:v>
                </c:pt>
                <c:pt idx="9">
                  <c:v>288</c:v>
                </c:pt>
                <c:pt idx="10">
                  <c:v>285</c:v>
                </c:pt>
                <c:pt idx="11">
                  <c:v>358</c:v>
                </c:pt>
                <c:pt idx="12">
                  <c:v>279</c:v>
                </c:pt>
                <c:pt idx="13">
                  <c:v>599</c:v>
                </c:pt>
                <c:pt idx="14">
                  <c:v>397</c:v>
                </c:pt>
                <c:pt idx="15">
                  <c:v>518</c:v>
                </c:pt>
                <c:pt idx="16">
                  <c:v>921</c:v>
                </c:pt>
                <c:pt idx="17">
                  <c:v>345</c:v>
                </c:pt>
                <c:pt idx="18">
                  <c:v>114</c:v>
                </c:pt>
                <c:pt idx="19">
                  <c:v>175</c:v>
                </c:pt>
                <c:pt idx="20">
                  <c:v>298</c:v>
                </c:pt>
                <c:pt idx="21">
                  <c:v>305</c:v>
                </c:pt>
                <c:pt idx="22">
                  <c:v>461</c:v>
                </c:pt>
                <c:pt idx="23">
                  <c:v>497</c:v>
                </c:pt>
              </c:numCache>
            </c:numRef>
          </c:val>
          <c:extLst>
            <c:ext xmlns:c16="http://schemas.microsoft.com/office/drawing/2014/chart" uri="{C3380CC4-5D6E-409C-BE32-E72D297353CC}">
              <c16:uniqueId val="{00000001-9FFC-49A9-A176-F9F3BE82C68F}"/>
            </c:ext>
          </c:extLst>
        </c:ser>
        <c:ser>
          <c:idx val="2"/>
          <c:order val="2"/>
          <c:tx>
            <c:strRef>
              <c:f>'Reported HIV @ state'!$D$3</c:f>
              <c:strCache>
                <c:ptCount val="1"/>
                <c:pt idx="0">
                  <c:v>Kelantan</c:v>
                </c:pt>
              </c:strCache>
            </c:strRef>
          </c:tx>
          <c:spPr>
            <a:solidFill>
              <a:srgbClr val="B2CB7F"/>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state'!$D$8:$D$31</c:f>
              <c:numCache>
                <c:formatCode>General</c:formatCode>
                <c:ptCount val="24"/>
                <c:pt idx="0">
                  <c:v>78</c:v>
                </c:pt>
                <c:pt idx="1">
                  <c:v>142</c:v>
                </c:pt>
                <c:pt idx="2">
                  <c:v>170</c:v>
                </c:pt>
                <c:pt idx="3">
                  <c:v>171</c:v>
                </c:pt>
                <c:pt idx="4">
                  <c:v>325</c:v>
                </c:pt>
                <c:pt idx="5">
                  <c:v>383</c:v>
                </c:pt>
                <c:pt idx="6">
                  <c:v>292</c:v>
                </c:pt>
                <c:pt idx="7">
                  <c:v>288</c:v>
                </c:pt>
                <c:pt idx="8">
                  <c:v>350</c:v>
                </c:pt>
                <c:pt idx="9">
                  <c:v>295</c:v>
                </c:pt>
                <c:pt idx="10">
                  <c:v>375</c:v>
                </c:pt>
                <c:pt idx="11">
                  <c:v>427</c:v>
                </c:pt>
                <c:pt idx="12">
                  <c:v>677</c:v>
                </c:pt>
                <c:pt idx="13">
                  <c:v>684</c:v>
                </c:pt>
                <c:pt idx="14">
                  <c:v>906</c:v>
                </c:pt>
                <c:pt idx="15" formatCode="#,##0">
                  <c:v>1239</c:v>
                </c:pt>
                <c:pt idx="16">
                  <c:v>998</c:v>
                </c:pt>
                <c:pt idx="17">
                  <c:v>670</c:v>
                </c:pt>
                <c:pt idx="18">
                  <c:v>749</c:v>
                </c:pt>
                <c:pt idx="19">
                  <c:v>609</c:v>
                </c:pt>
                <c:pt idx="20">
                  <c:v>462</c:v>
                </c:pt>
                <c:pt idx="21">
                  <c:v>357</c:v>
                </c:pt>
                <c:pt idx="22">
                  <c:v>274</c:v>
                </c:pt>
                <c:pt idx="23">
                  <c:v>207</c:v>
                </c:pt>
              </c:numCache>
            </c:numRef>
          </c:val>
          <c:extLst>
            <c:ext xmlns:c16="http://schemas.microsoft.com/office/drawing/2014/chart" uri="{C3380CC4-5D6E-409C-BE32-E72D297353CC}">
              <c16:uniqueId val="{00000002-9FFC-49A9-A176-F9F3BE82C68F}"/>
            </c:ext>
          </c:extLst>
        </c:ser>
        <c:ser>
          <c:idx val="3"/>
          <c:order val="3"/>
          <c:tx>
            <c:strRef>
              <c:f>'Reported HIV @ state'!$E$3</c:f>
              <c:strCache>
                <c:ptCount val="1"/>
                <c:pt idx="0">
                  <c:v>Pahang</c:v>
                </c:pt>
              </c:strCache>
            </c:strRef>
          </c:tx>
          <c:spPr>
            <a:solidFill>
              <a:schemeClr val="accent3">
                <a:lumMod val="60000"/>
                <a:lumOff val="40000"/>
              </a:schemeClr>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state'!$E$8:$E$31</c:f>
              <c:numCache>
                <c:formatCode>General</c:formatCode>
                <c:ptCount val="24"/>
                <c:pt idx="0">
                  <c:v>34</c:v>
                </c:pt>
                <c:pt idx="1">
                  <c:v>79</c:v>
                </c:pt>
                <c:pt idx="2">
                  <c:v>154</c:v>
                </c:pt>
                <c:pt idx="3">
                  <c:v>228</c:v>
                </c:pt>
                <c:pt idx="4">
                  <c:v>347</c:v>
                </c:pt>
                <c:pt idx="5">
                  <c:v>329</c:v>
                </c:pt>
                <c:pt idx="6">
                  <c:v>629</c:v>
                </c:pt>
                <c:pt idx="7">
                  <c:v>429</c:v>
                </c:pt>
                <c:pt idx="8">
                  <c:v>668</c:v>
                </c:pt>
                <c:pt idx="9">
                  <c:v>567</c:v>
                </c:pt>
                <c:pt idx="10">
                  <c:v>430</c:v>
                </c:pt>
                <c:pt idx="11">
                  <c:v>505</c:v>
                </c:pt>
                <c:pt idx="12">
                  <c:v>655</c:v>
                </c:pt>
                <c:pt idx="13">
                  <c:v>657</c:v>
                </c:pt>
                <c:pt idx="14">
                  <c:v>820</c:v>
                </c:pt>
                <c:pt idx="15">
                  <c:v>786</c:v>
                </c:pt>
                <c:pt idx="16">
                  <c:v>549</c:v>
                </c:pt>
                <c:pt idx="17">
                  <c:v>400</c:v>
                </c:pt>
                <c:pt idx="18">
                  <c:v>327</c:v>
                </c:pt>
                <c:pt idx="19">
                  <c:v>431</c:v>
                </c:pt>
                <c:pt idx="20">
                  <c:v>383</c:v>
                </c:pt>
                <c:pt idx="21">
                  <c:v>341</c:v>
                </c:pt>
                <c:pt idx="22">
                  <c:v>271</c:v>
                </c:pt>
                <c:pt idx="23">
                  <c:v>284</c:v>
                </c:pt>
              </c:numCache>
            </c:numRef>
          </c:val>
          <c:extLst>
            <c:ext xmlns:c16="http://schemas.microsoft.com/office/drawing/2014/chart" uri="{C3380CC4-5D6E-409C-BE32-E72D297353CC}">
              <c16:uniqueId val="{00000003-9FFC-49A9-A176-F9F3BE82C68F}"/>
            </c:ext>
          </c:extLst>
        </c:ser>
        <c:ser>
          <c:idx val="4"/>
          <c:order val="4"/>
          <c:tx>
            <c:strRef>
              <c:f>'Reported HIV @ state'!$F$3</c:f>
              <c:strCache>
                <c:ptCount val="1"/>
                <c:pt idx="0">
                  <c:v>T'ganu</c:v>
                </c:pt>
              </c:strCache>
            </c:strRef>
          </c:tx>
          <c:spPr>
            <a:solidFill>
              <a:schemeClr val="accent3">
                <a:lumMod val="40000"/>
                <a:lumOff val="60000"/>
              </a:schemeClr>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state'!$F$8:$F$31</c:f>
              <c:numCache>
                <c:formatCode>General</c:formatCode>
                <c:ptCount val="24"/>
                <c:pt idx="0">
                  <c:v>111</c:v>
                </c:pt>
                <c:pt idx="1">
                  <c:v>249</c:v>
                </c:pt>
                <c:pt idx="2">
                  <c:v>283</c:v>
                </c:pt>
                <c:pt idx="3">
                  <c:v>212</c:v>
                </c:pt>
                <c:pt idx="4">
                  <c:v>234</c:v>
                </c:pt>
                <c:pt idx="5">
                  <c:v>514</c:v>
                </c:pt>
                <c:pt idx="6">
                  <c:v>390</c:v>
                </c:pt>
                <c:pt idx="7">
                  <c:v>356</c:v>
                </c:pt>
                <c:pt idx="8">
                  <c:v>441</c:v>
                </c:pt>
                <c:pt idx="9">
                  <c:v>435</c:v>
                </c:pt>
                <c:pt idx="10">
                  <c:v>524</c:v>
                </c:pt>
                <c:pt idx="11">
                  <c:v>766</c:v>
                </c:pt>
                <c:pt idx="12">
                  <c:v>690</c:v>
                </c:pt>
                <c:pt idx="13">
                  <c:v>605</c:v>
                </c:pt>
                <c:pt idx="14">
                  <c:v>606</c:v>
                </c:pt>
                <c:pt idx="15">
                  <c:v>486</c:v>
                </c:pt>
                <c:pt idx="16">
                  <c:v>374</c:v>
                </c:pt>
                <c:pt idx="17">
                  <c:v>322</c:v>
                </c:pt>
                <c:pt idx="18">
                  <c:v>324</c:v>
                </c:pt>
                <c:pt idx="19">
                  <c:v>315</c:v>
                </c:pt>
                <c:pt idx="20">
                  <c:v>352</c:v>
                </c:pt>
                <c:pt idx="21">
                  <c:v>212</c:v>
                </c:pt>
                <c:pt idx="22">
                  <c:v>147</c:v>
                </c:pt>
                <c:pt idx="23">
                  <c:v>149</c:v>
                </c:pt>
              </c:numCache>
            </c:numRef>
          </c:val>
          <c:extLst>
            <c:ext xmlns:c16="http://schemas.microsoft.com/office/drawing/2014/chart" uri="{C3380CC4-5D6E-409C-BE32-E72D297353CC}">
              <c16:uniqueId val="{00000004-9FFC-49A9-A176-F9F3BE82C68F}"/>
            </c:ext>
          </c:extLst>
        </c:ser>
        <c:ser>
          <c:idx val="5"/>
          <c:order val="5"/>
          <c:tx>
            <c:strRef>
              <c:f>'Reported HIV @ state'!$G$3</c:f>
              <c:strCache>
                <c:ptCount val="1"/>
                <c:pt idx="0">
                  <c:v>Perak</c:v>
                </c:pt>
              </c:strCache>
            </c:strRef>
          </c:tx>
          <c:spPr>
            <a:solidFill>
              <a:srgbClr val="7D00FA"/>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state'!$G$8:$G$31</c:f>
              <c:numCache>
                <c:formatCode>General</c:formatCode>
                <c:ptCount val="24"/>
                <c:pt idx="0">
                  <c:v>43</c:v>
                </c:pt>
                <c:pt idx="1">
                  <c:v>75</c:v>
                </c:pt>
                <c:pt idx="2">
                  <c:v>140</c:v>
                </c:pt>
                <c:pt idx="3">
                  <c:v>175</c:v>
                </c:pt>
                <c:pt idx="4">
                  <c:v>124</c:v>
                </c:pt>
                <c:pt idx="5">
                  <c:v>180</c:v>
                </c:pt>
                <c:pt idx="6">
                  <c:v>332</c:v>
                </c:pt>
                <c:pt idx="7">
                  <c:v>354</c:v>
                </c:pt>
                <c:pt idx="8">
                  <c:v>469</c:v>
                </c:pt>
                <c:pt idx="9">
                  <c:v>405</c:v>
                </c:pt>
                <c:pt idx="10">
                  <c:v>414</c:v>
                </c:pt>
                <c:pt idx="11">
                  <c:v>250</c:v>
                </c:pt>
                <c:pt idx="12">
                  <c:v>425</c:v>
                </c:pt>
                <c:pt idx="13">
                  <c:v>439</c:v>
                </c:pt>
                <c:pt idx="14">
                  <c:v>496</c:v>
                </c:pt>
                <c:pt idx="15">
                  <c:v>399</c:v>
                </c:pt>
                <c:pt idx="16">
                  <c:v>308</c:v>
                </c:pt>
                <c:pt idx="17">
                  <c:v>244</c:v>
                </c:pt>
                <c:pt idx="18">
                  <c:v>289</c:v>
                </c:pt>
                <c:pt idx="19">
                  <c:v>224</c:v>
                </c:pt>
                <c:pt idx="20">
                  <c:v>240</c:v>
                </c:pt>
                <c:pt idx="21">
                  <c:v>205</c:v>
                </c:pt>
                <c:pt idx="22">
                  <c:v>152</c:v>
                </c:pt>
                <c:pt idx="23">
                  <c:v>116</c:v>
                </c:pt>
              </c:numCache>
            </c:numRef>
          </c:val>
          <c:extLst>
            <c:ext xmlns:c16="http://schemas.microsoft.com/office/drawing/2014/chart" uri="{C3380CC4-5D6E-409C-BE32-E72D297353CC}">
              <c16:uniqueId val="{00000005-9FFC-49A9-A176-F9F3BE82C68F}"/>
            </c:ext>
          </c:extLst>
        </c:ser>
        <c:ser>
          <c:idx val="6"/>
          <c:order val="6"/>
          <c:tx>
            <c:strRef>
              <c:f>'Reported HIV @ state'!$H$3</c:f>
              <c:strCache>
                <c:ptCount val="1"/>
                <c:pt idx="0">
                  <c:v>Kedah</c:v>
                </c:pt>
              </c:strCache>
            </c:strRef>
          </c:tx>
          <c:spPr>
            <a:solidFill>
              <a:srgbClr val="9900FF"/>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state'!$H$8:$H$31</c:f>
              <c:numCache>
                <c:formatCode>General</c:formatCode>
                <c:ptCount val="24"/>
                <c:pt idx="0">
                  <c:v>82</c:v>
                </c:pt>
                <c:pt idx="1">
                  <c:v>53</c:v>
                </c:pt>
                <c:pt idx="2">
                  <c:v>105</c:v>
                </c:pt>
                <c:pt idx="3">
                  <c:v>210</c:v>
                </c:pt>
                <c:pt idx="4">
                  <c:v>215</c:v>
                </c:pt>
                <c:pt idx="5">
                  <c:v>266</c:v>
                </c:pt>
                <c:pt idx="6">
                  <c:v>251</c:v>
                </c:pt>
                <c:pt idx="7">
                  <c:v>285</c:v>
                </c:pt>
                <c:pt idx="8">
                  <c:v>230</c:v>
                </c:pt>
                <c:pt idx="9">
                  <c:v>278</c:v>
                </c:pt>
                <c:pt idx="10">
                  <c:v>289</c:v>
                </c:pt>
                <c:pt idx="11">
                  <c:v>388</c:v>
                </c:pt>
                <c:pt idx="12">
                  <c:v>412</c:v>
                </c:pt>
                <c:pt idx="13">
                  <c:v>582</c:v>
                </c:pt>
                <c:pt idx="14">
                  <c:v>506</c:v>
                </c:pt>
                <c:pt idx="15">
                  <c:v>268</c:v>
                </c:pt>
                <c:pt idx="16">
                  <c:v>508</c:v>
                </c:pt>
                <c:pt idx="17">
                  <c:v>406</c:v>
                </c:pt>
                <c:pt idx="18">
                  <c:v>246</c:v>
                </c:pt>
                <c:pt idx="19">
                  <c:v>176</c:v>
                </c:pt>
                <c:pt idx="20">
                  <c:v>161</c:v>
                </c:pt>
                <c:pt idx="21">
                  <c:v>147</c:v>
                </c:pt>
                <c:pt idx="22">
                  <c:v>164</c:v>
                </c:pt>
                <c:pt idx="23">
                  <c:v>155</c:v>
                </c:pt>
              </c:numCache>
            </c:numRef>
          </c:val>
          <c:extLst>
            <c:ext xmlns:c16="http://schemas.microsoft.com/office/drawing/2014/chart" uri="{C3380CC4-5D6E-409C-BE32-E72D297353CC}">
              <c16:uniqueId val="{00000006-9FFC-49A9-A176-F9F3BE82C68F}"/>
            </c:ext>
          </c:extLst>
        </c:ser>
        <c:ser>
          <c:idx val="7"/>
          <c:order val="7"/>
          <c:tx>
            <c:strRef>
              <c:f>'Reported HIV @ state'!$I$3</c:f>
              <c:strCache>
                <c:ptCount val="1"/>
                <c:pt idx="0">
                  <c:v>Penang</c:v>
                </c:pt>
              </c:strCache>
            </c:strRef>
          </c:tx>
          <c:spPr>
            <a:solidFill>
              <a:srgbClr val="CC00FF"/>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state'!$I$8:$I$31</c:f>
              <c:numCache>
                <c:formatCode>General</c:formatCode>
                <c:ptCount val="24"/>
                <c:pt idx="0">
                  <c:v>26</c:v>
                </c:pt>
                <c:pt idx="1">
                  <c:v>37</c:v>
                </c:pt>
                <c:pt idx="2">
                  <c:v>63</c:v>
                </c:pt>
                <c:pt idx="3">
                  <c:v>64</c:v>
                </c:pt>
                <c:pt idx="4">
                  <c:v>113</c:v>
                </c:pt>
                <c:pt idx="5">
                  <c:v>174</c:v>
                </c:pt>
                <c:pt idx="6">
                  <c:v>194</c:v>
                </c:pt>
                <c:pt idx="7">
                  <c:v>215</c:v>
                </c:pt>
                <c:pt idx="8">
                  <c:v>188</c:v>
                </c:pt>
                <c:pt idx="9">
                  <c:v>215</c:v>
                </c:pt>
                <c:pt idx="10">
                  <c:v>194</c:v>
                </c:pt>
                <c:pt idx="11">
                  <c:v>215</c:v>
                </c:pt>
                <c:pt idx="12">
                  <c:v>255</c:v>
                </c:pt>
                <c:pt idx="13">
                  <c:v>266</c:v>
                </c:pt>
                <c:pt idx="14">
                  <c:v>308</c:v>
                </c:pt>
                <c:pt idx="15">
                  <c:v>251</c:v>
                </c:pt>
                <c:pt idx="16">
                  <c:v>228</c:v>
                </c:pt>
                <c:pt idx="17">
                  <c:v>258</c:v>
                </c:pt>
                <c:pt idx="18">
                  <c:v>116</c:v>
                </c:pt>
                <c:pt idx="19">
                  <c:v>124</c:v>
                </c:pt>
                <c:pt idx="20">
                  <c:v>132</c:v>
                </c:pt>
                <c:pt idx="21">
                  <c:v>122</c:v>
                </c:pt>
                <c:pt idx="22">
                  <c:v>126</c:v>
                </c:pt>
                <c:pt idx="23">
                  <c:v>111</c:v>
                </c:pt>
              </c:numCache>
            </c:numRef>
          </c:val>
          <c:extLst>
            <c:ext xmlns:c16="http://schemas.microsoft.com/office/drawing/2014/chart" uri="{C3380CC4-5D6E-409C-BE32-E72D297353CC}">
              <c16:uniqueId val="{00000007-9FFC-49A9-A176-F9F3BE82C68F}"/>
            </c:ext>
          </c:extLst>
        </c:ser>
        <c:ser>
          <c:idx val="8"/>
          <c:order val="8"/>
          <c:tx>
            <c:strRef>
              <c:f>'Reported HIV @ state'!$J$3</c:f>
              <c:strCache>
                <c:ptCount val="1"/>
                <c:pt idx="0">
                  <c:v>Perlis</c:v>
                </c:pt>
              </c:strCache>
            </c:strRef>
          </c:tx>
          <c:spPr>
            <a:solidFill>
              <a:srgbClr val="FF33CC"/>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state'!$J$8:$J$31</c:f>
              <c:numCache>
                <c:formatCode>General</c:formatCode>
                <c:ptCount val="24"/>
                <c:pt idx="0">
                  <c:v>34</c:v>
                </c:pt>
                <c:pt idx="1">
                  <c:v>23</c:v>
                </c:pt>
                <c:pt idx="2">
                  <c:v>32</c:v>
                </c:pt>
                <c:pt idx="3">
                  <c:v>29</c:v>
                </c:pt>
                <c:pt idx="4">
                  <c:v>19</c:v>
                </c:pt>
                <c:pt idx="5">
                  <c:v>48</c:v>
                </c:pt>
                <c:pt idx="6">
                  <c:v>35</c:v>
                </c:pt>
                <c:pt idx="7">
                  <c:v>47</c:v>
                </c:pt>
                <c:pt idx="8">
                  <c:v>63</c:v>
                </c:pt>
                <c:pt idx="9">
                  <c:v>66</c:v>
                </c:pt>
                <c:pt idx="10">
                  <c:v>66</c:v>
                </c:pt>
                <c:pt idx="11">
                  <c:v>83</c:v>
                </c:pt>
                <c:pt idx="12">
                  <c:v>125</c:v>
                </c:pt>
                <c:pt idx="13">
                  <c:v>88</c:v>
                </c:pt>
                <c:pt idx="14">
                  <c:v>81</c:v>
                </c:pt>
                <c:pt idx="15">
                  <c:v>129</c:v>
                </c:pt>
                <c:pt idx="16">
                  <c:v>53</c:v>
                </c:pt>
                <c:pt idx="17">
                  <c:v>54</c:v>
                </c:pt>
                <c:pt idx="18">
                  <c:v>46</c:v>
                </c:pt>
                <c:pt idx="19">
                  <c:v>29</c:v>
                </c:pt>
                <c:pt idx="20">
                  <c:v>19</c:v>
                </c:pt>
                <c:pt idx="21">
                  <c:v>13</c:v>
                </c:pt>
                <c:pt idx="22">
                  <c:v>21</c:v>
                </c:pt>
                <c:pt idx="23">
                  <c:v>22</c:v>
                </c:pt>
              </c:numCache>
            </c:numRef>
          </c:val>
          <c:extLst>
            <c:ext xmlns:c16="http://schemas.microsoft.com/office/drawing/2014/chart" uri="{C3380CC4-5D6E-409C-BE32-E72D297353CC}">
              <c16:uniqueId val="{00000008-9FFC-49A9-A176-F9F3BE82C68F}"/>
            </c:ext>
          </c:extLst>
        </c:ser>
        <c:ser>
          <c:idx val="9"/>
          <c:order val="9"/>
          <c:tx>
            <c:strRef>
              <c:f>'Reported HIV @ state'!$K$3</c:f>
              <c:strCache>
                <c:ptCount val="1"/>
                <c:pt idx="0">
                  <c:v>Johor</c:v>
                </c:pt>
              </c:strCache>
            </c:strRef>
          </c:tx>
          <c:spPr>
            <a:solidFill>
              <a:srgbClr val="CB7159"/>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state'!$K$8:$K$31</c:f>
              <c:numCache>
                <c:formatCode>General</c:formatCode>
                <c:ptCount val="24"/>
                <c:pt idx="0">
                  <c:v>216</c:v>
                </c:pt>
                <c:pt idx="1">
                  <c:v>506</c:v>
                </c:pt>
                <c:pt idx="2">
                  <c:v>456</c:v>
                </c:pt>
                <c:pt idx="3">
                  <c:v>414</c:v>
                </c:pt>
                <c:pt idx="4">
                  <c:v>874</c:v>
                </c:pt>
                <c:pt idx="5" formatCode="#,##0">
                  <c:v>1036</c:v>
                </c:pt>
                <c:pt idx="6">
                  <c:v>677</c:v>
                </c:pt>
                <c:pt idx="7">
                  <c:v>646</c:v>
                </c:pt>
                <c:pt idx="8">
                  <c:v>841</c:v>
                </c:pt>
                <c:pt idx="9">
                  <c:v>930</c:v>
                </c:pt>
                <c:pt idx="10" formatCode="#,##0">
                  <c:v>1083</c:v>
                </c:pt>
                <c:pt idx="11" formatCode="#,##0">
                  <c:v>1156</c:v>
                </c:pt>
                <c:pt idx="12" formatCode="#,##0">
                  <c:v>1421</c:v>
                </c:pt>
                <c:pt idx="13" formatCode="#,##0">
                  <c:v>1020</c:v>
                </c:pt>
                <c:pt idx="14">
                  <c:v>691</c:v>
                </c:pt>
                <c:pt idx="15">
                  <c:v>671</c:v>
                </c:pt>
                <c:pt idx="16">
                  <c:v>594</c:v>
                </c:pt>
                <c:pt idx="17">
                  <c:v>605</c:v>
                </c:pt>
                <c:pt idx="18">
                  <c:v>501</c:v>
                </c:pt>
                <c:pt idx="19">
                  <c:v>243</c:v>
                </c:pt>
                <c:pt idx="20">
                  <c:v>524</c:v>
                </c:pt>
                <c:pt idx="21">
                  <c:v>517</c:v>
                </c:pt>
                <c:pt idx="22">
                  <c:v>527</c:v>
                </c:pt>
                <c:pt idx="23">
                  <c:v>342</c:v>
                </c:pt>
              </c:numCache>
            </c:numRef>
          </c:val>
          <c:extLst>
            <c:ext xmlns:c16="http://schemas.microsoft.com/office/drawing/2014/chart" uri="{C3380CC4-5D6E-409C-BE32-E72D297353CC}">
              <c16:uniqueId val="{00000009-9FFC-49A9-A176-F9F3BE82C68F}"/>
            </c:ext>
          </c:extLst>
        </c:ser>
        <c:ser>
          <c:idx val="10"/>
          <c:order val="10"/>
          <c:tx>
            <c:strRef>
              <c:f>'Reported HIV @ state'!$L$3</c:f>
              <c:strCache>
                <c:ptCount val="1"/>
                <c:pt idx="0">
                  <c:v>N. Sembilan</c:v>
                </c:pt>
              </c:strCache>
            </c:strRef>
          </c:tx>
          <c:spPr>
            <a:solidFill>
              <a:srgbClr val="CC8A66"/>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state'!$L$8:$L$31</c:f>
              <c:numCache>
                <c:formatCode>General</c:formatCode>
                <c:ptCount val="24"/>
                <c:pt idx="0">
                  <c:v>57</c:v>
                </c:pt>
                <c:pt idx="1">
                  <c:v>144</c:v>
                </c:pt>
                <c:pt idx="2">
                  <c:v>239</c:v>
                </c:pt>
                <c:pt idx="3">
                  <c:v>357</c:v>
                </c:pt>
                <c:pt idx="4">
                  <c:v>571</c:v>
                </c:pt>
                <c:pt idx="5">
                  <c:v>751</c:v>
                </c:pt>
                <c:pt idx="6">
                  <c:v>476</c:v>
                </c:pt>
                <c:pt idx="7">
                  <c:v>319</c:v>
                </c:pt>
                <c:pt idx="8">
                  <c:v>425</c:v>
                </c:pt>
                <c:pt idx="9">
                  <c:v>488</c:v>
                </c:pt>
                <c:pt idx="10">
                  <c:v>500</c:v>
                </c:pt>
                <c:pt idx="11">
                  <c:v>549</c:v>
                </c:pt>
                <c:pt idx="12">
                  <c:v>485</c:v>
                </c:pt>
                <c:pt idx="13">
                  <c:v>265</c:v>
                </c:pt>
                <c:pt idx="14">
                  <c:v>217</c:v>
                </c:pt>
                <c:pt idx="15">
                  <c:v>195</c:v>
                </c:pt>
                <c:pt idx="16">
                  <c:v>109</c:v>
                </c:pt>
                <c:pt idx="17">
                  <c:v>141</c:v>
                </c:pt>
                <c:pt idx="18">
                  <c:v>100</c:v>
                </c:pt>
                <c:pt idx="19">
                  <c:v>62</c:v>
                </c:pt>
                <c:pt idx="20">
                  <c:v>85</c:v>
                </c:pt>
                <c:pt idx="21">
                  <c:v>79</c:v>
                </c:pt>
                <c:pt idx="22">
                  <c:v>93</c:v>
                </c:pt>
                <c:pt idx="23">
                  <c:v>98</c:v>
                </c:pt>
              </c:numCache>
            </c:numRef>
          </c:val>
          <c:extLst>
            <c:ext xmlns:c16="http://schemas.microsoft.com/office/drawing/2014/chart" uri="{C3380CC4-5D6E-409C-BE32-E72D297353CC}">
              <c16:uniqueId val="{0000000A-9FFC-49A9-A176-F9F3BE82C68F}"/>
            </c:ext>
          </c:extLst>
        </c:ser>
        <c:ser>
          <c:idx val="11"/>
          <c:order val="11"/>
          <c:tx>
            <c:strRef>
              <c:f>'Reported HIV @ state'!$M$3</c:f>
              <c:strCache>
                <c:ptCount val="1"/>
                <c:pt idx="0">
                  <c:v>Melaka</c:v>
                </c:pt>
              </c:strCache>
            </c:strRef>
          </c:tx>
          <c:spPr>
            <a:solidFill>
              <a:srgbClr val="D7A189"/>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state'!$M$8:$M$31</c:f>
              <c:numCache>
                <c:formatCode>General</c:formatCode>
                <c:ptCount val="24"/>
                <c:pt idx="0">
                  <c:v>13</c:v>
                </c:pt>
                <c:pt idx="1">
                  <c:v>40</c:v>
                </c:pt>
                <c:pt idx="2">
                  <c:v>63</c:v>
                </c:pt>
                <c:pt idx="3">
                  <c:v>64</c:v>
                </c:pt>
                <c:pt idx="4">
                  <c:v>59</c:v>
                </c:pt>
                <c:pt idx="5">
                  <c:v>54</c:v>
                </c:pt>
                <c:pt idx="6">
                  <c:v>56</c:v>
                </c:pt>
                <c:pt idx="7">
                  <c:v>194</c:v>
                </c:pt>
                <c:pt idx="8">
                  <c:v>186</c:v>
                </c:pt>
                <c:pt idx="9">
                  <c:v>240</c:v>
                </c:pt>
                <c:pt idx="10">
                  <c:v>240</c:v>
                </c:pt>
                <c:pt idx="11">
                  <c:v>257</c:v>
                </c:pt>
                <c:pt idx="12">
                  <c:v>254</c:v>
                </c:pt>
                <c:pt idx="13">
                  <c:v>269</c:v>
                </c:pt>
                <c:pt idx="14">
                  <c:v>116</c:v>
                </c:pt>
                <c:pt idx="15">
                  <c:v>154</c:v>
                </c:pt>
                <c:pt idx="16">
                  <c:v>94</c:v>
                </c:pt>
                <c:pt idx="17">
                  <c:v>136</c:v>
                </c:pt>
                <c:pt idx="18">
                  <c:v>125</c:v>
                </c:pt>
                <c:pt idx="19">
                  <c:v>80</c:v>
                </c:pt>
                <c:pt idx="20">
                  <c:v>123</c:v>
                </c:pt>
                <c:pt idx="21">
                  <c:v>116</c:v>
                </c:pt>
                <c:pt idx="22">
                  <c:v>152</c:v>
                </c:pt>
                <c:pt idx="23">
                  <c:v>169</c:v>
                </c:pt>
              </c:numCache>
            </c:numRef>
          </c:val>
          <c:extLst>
            <c:ext xmlns:c16="http://schemas.microsoft.com/office/drawing/2014/chart" uri="{C3380CC4-5D6E-409C-BE32-E72D297353CC}">
              <c16:uniqueId val="{0000000B-9FFC-49A9-A176-F9F3BE82C68F}"/>
            </c:ext>
          </c:extLst>
        </c:ser>
        <c:ser>
          <c:idx val="12"/>
          <c:order val="12"/>
          <c:tx>
            <c:strRef>
              <c:f>'Reported HIV @ state'!$N$3</c:f>
              <c:strCache>
                <c:ptCount val="1"/>
                <c:pt idx="0">
                  <c:v>Sarawak</c:v>
                </c:pt>
              </c:strCache>
            </c:strRef>
          </c:tx>
          <c:spPr>
            <a:solidFill>
              <a:srgbClr val="59494E"/>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state'!$N$8:$N$31</c:f>
              <c:numCache>
                <c:formatCode>General</c:formatCode>
                <c:ptCount val="24"/>
                <c:pt idx="0">
                  <c:v>32</c:v>
                </c:pt>
                <c:pt idx="1">
                  <c:v>2</c:v>
                </c:pt>
                <c:pt idx="2">
                  <c:v>2</c:v>
                </c:pt>
                <c:pt idx="3">
                  <c:v>46</c:v>
                </c:pt>
                <c:pt idx="4">
                  <c:v>8</c:v>
                </c:pt>
                <c:pt idx="5">
                  <c:v>18</c:v>
                </c:pt>
                <c:pt idx="6">
                  <c:v>8</c:v>
                </c:pt>
                <c:pt idx="7">
                  <c:v>10</c:v>
                </c:pt>
                <c:pt idx="8">
                  <c:v>25</c:v>
                </c:pt>
                <c:pt idx="9">
                  <c:v>31</c:v>
                </c:pt>
                <c:pt idx="10">
                  <c:v>34</c:v>
                </c:pt>
                <c:pt idx="11">
                  <c:v>28</c:v>
                </c:pt>
                <c:pt idx="12">
                  <c:v>51</c:v>
                </c:pt>
                <c:pt idx="13">
                  <c:v>75</c:v>
                </c:pt>
                <c:pt idx="14">
                  <c:v>74</c:v>
                </c:pt>
                <c:pt idx="15">
                  <c:v>104</c:v>
                </c:pt>
                <c:pt idx="16">
                  <c:v>113</c:v>
                </c:pt>
                <c:pt idx="17">
                  <c:v>113</c:v>
                </c:pt>
                <c:pt idx="18">
                  <c:v>142</c:v>
                </c:pt>
                <c:pt idx="19">
                  <c:v>146</c:v>
                </c:pt>
                <c:pt idx="20">
                  <c:v>141</c:v>
                </c:pt>
                <c:pt idx="21">
                  <c:v>169</c:v>
                </c:pt>
                <c:pt idx="22">
                  <c:v>147</c:v>
                </c:pt>
                <c:pt idx="23">
                  <c:v>190</c:v>
                </c:pt>
              </c:numCache>
            </c:numRef>
          </c:val>
          <c:extLst>
            <c:ext xmlns:c16="http://schemas.microsoft.com/office/drawing/2014/chart" uri="{C3380CC4-5D6E-409C-BE32-E72D297353CC}">
              <c16:uniqueId val="{0000000C-9FFC-49A9-A176-F9F3BE82C68F}"/>
            </c:ext>
          </c:extLst>
        </c:ser>
        <c:ser>
          <c:idx val="13"/>
          <c:order val="13"/>
          <c:tx>
            <c:strRef>
              <c:f>'Reported HIV @ state'!$O$3</c:f>
              <c:strCache>
                <c:ptCount val="1"/>
                <c:pt idx="0">
                  <c:v>Sabah</c:v>
                </c:pt>
              </c:strCache>
            </c:strRef>
          </c:tx>
          <c:spPr>
            <a:solidFill>
              <a:srgbClr val="6B6768"/>
            </a:solidFill>
            <a:ln>
              <a:solidFill>
                <a:schemeClr val="tx1">
                  <a:lumMod val="50000"/>
                  <a:lumOff val="50000"/>
                </a:schemeClr>
              </a:solid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state'!$O$8:$O$31</c:f>
              <c:numCache>
                <c:formatCode>General</c:formatCode>
                <c:ptCount val="24"/>
                <c:pt idx="0">
                  <c:v>0</c:v>
                </c:pt>
                <c:pt idx="1">
                  <c:v>1</c:v>
                </c:pt>
                <c:pt idx="2">
                  <c:v>4</c:v>
                </c:pt>
                <c:pt idx="3">
                  <c:v>3</c:v>
                </c:pt>
                <c:pt idx="4">
                  <c:v>7</c:v>
                </c:pt>
                <c:pt idx="5">
                  <c:v>10</c:v>
                </c:pt>
                <c:pt idx="6">
                  <c:v>13</c:v>
                </c:pt>
                <c:pt idx="7">
                  <c:v>15</c:v>
                </c:pt>
                <c:pt idx="8">
                  <c:v>9</c:v>
                </c:pt>
                <c:pt idx="9">
                  <c:v>15</c:v>
                </c:pt>
                <c:pt idx="10">
                  <c:v>18</c:v>
                </c:pt>
                <c:pt idx="11">
                  <c:v>24</c:v>
                </c:pt>
                <c:pt idx="12">
                  <c:v>97</c:v>
                </c:pt>
                <c:pt idx="13">
                  <c:v>52</c:v>
                </c:pt>
                <c:pt idx="14">
                  <c:v>105</c:v>
                </c:pt>
                <c:pt idx="15">
                  <c:v>91</c:v>
                </c:pt>
                <c:pt idx="16">
                  <c:v>115</c:v>
                </c:pt>
                <c:pt idx="17">
                  <c:v>132</c:v>
                </c:pt>
                <c:pt idx="18">
                  <c:v>172</c:v>
                </c:pt>
                <c:pt idx="19">
                  <c:v>88</c:v>
                </c:pt>
                <c:pt idx="20">
                  <c:v>194</c:v>
                </c:pt>
                <c:pt idx="21">
                  <c:v>182</c:v>
                </c:pt>
                <c:pt idx="22">
                  <c:v>191</c:v>
                </c:pt>
                <c:pt idx="23">
                  <c:v>253</c:v>
                </c:pt>
              </c:numCache>
            </c:numRef>
          </c:val>
          <c:extLst>
            <c:ext xmlns:c16="http://schemas.microsoft.com/office/drawing/2014/chart" uri="{C3380CC4-5D6E-409C-BE32-E72D297353CC}">
              <c16:uniqueId val="{0000000D-9FFC-49A9-A176-F9F3BE82C68F}"/>
            </c:ext>
          </c:extLst>
        </c:ser>
        <c:ser>
          <c:idx val="14"/>
          <c:order val="14"/>
          <c:tx>
            <c:strRef>
              <c:f>'Reported HIV @ state'!$P$3</c:f>
              <c:strCache>
                <c:ptCount val="1"/>
                <c:pt idx="0">
                  <c:v>WPLN</c:v>
                </c:pt>
              </c:strCache>
            </c:strRef>
          </c:tx>
          <c:spPr>
            <a:solidFill>
              <a:schemeClr val="accent3">
                <a:lumMod val="80000"/>
                <a:lumOff val="20000"/>
              </a:schemeClr>
            </a:solidFill>
            <a:ln>
              <a:noFill/>
            </a:ln>
            <a:effectLst/>
          </c:spPr>
          <c:invertIfNegative val="0"/>
          <c:cat>
            <c:numRef>
              <c:f>'Reported HIV @ state'!$A$8:$A$31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'Reported HIV @ state'!$P$8:$P$31</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c:v>
                </c:pt>
                <c:pt idx="21">
                  <c:v>8</c:v>
                </c:pt>
                <c:pt idx="22">
                  <c:v>5</c:v>
                </c:pt>
                <c:pt idx="23">
                  <c:v>7</c:v>
                </c:pt>
              </c:numCache>
            </c:numRef>
          </c:val>
          <c:extLst>
            <c:ext xmlns:c16="http://schemas.microsoft.com/office/drawing/2014/chart" uri="{C3380CC4-5D6E-409C-BE32-E72D297353CC}">
              <c16:uniqueId val="{0000000E-9FFC-49A9-A176-F9F3BE82C68F}"/>
            </c:ext>
          </c:extLst>
        </c:ser>
        <c:dLbls>
          <c:showLegendKey val="0"/>
          <c:showVal val="0"/>
          <c:showCatName val="0"/>
          <c:showSerName val="0"/>
          <c:showPercent val="0"/>
          <c:showBubbleSize val="0"/>
        </c:dLbls>
        <c:gapWidth val="40"/>
        <c:overlap val="100"/>
        <c:axId val="134170496"/>
        <c:axId val="134172032"/>
      </c:barChart>
      <c:catAx>
        <c:axId val="13417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latin typeface="Arial" panose="020B0604020202020204" pitchFamily="34" charset="0"/>
                <a:cs typeface="Arial" panose="020B0604020202020204" pitchFamily="34" charset="0"/>
              </a:defRPr>
            </a:pPr>
            <a:endParaRPr lang="en-US"/>
          </a:p>
        </c:txPr>
        <c:crossAx val="134172032"/>
        <c:crosses val="autoZero"/>
        <c:auto val="1"/>
        <c:lblAlgn val="ctr"/>
        <c:lblOffset val="100"/>
        <c:noMultiLvlLbl val="0"/>
      </c:catAx>
      <c:valAx>
        <c:axId val="134172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60000000" vert="horz"/>
          <a:lstStyle/>
          <a:p>
            <a:pPr>
              <a:defRPr>
                <a:latin typeface="Arial" panose="020B0604020202020204" pitchFamily="34" charset="0"/>
                <a:cs typeface="Arial" panose="020B0604020202020204" pitchFamily="34" charset="0"/>
              </a:defRPr>
            </a:pPr>
            <a:endParaRPr lang="en-US"/>
          </a:p>
        </c:txPr>
        <c:crossAx val="134170496"/>
        <c:crosses val="autoZero"/>
        <c:crossBetween val="between"/>
      </c:valAx>
      <c:spPr>
        <a:noFill/>
        <a:ln w="25400">
          <a:noFill/>
        </a:ln>
      </c:spPr>
    </c:plotArea>
    <c:legend>
      <c:legendPos val="b"/>
      <c:layout>
        <c:manualLayout>
          <c:xMode val="edge"/>
          <c:yMode val="edge"/>
          <c:x val="7.225542829873538E-2"/>
          <c:y val="0.80931288070123319"/>
          <c:w val="0.87242057969236775"/>
          <c:h val="0.15868130339628053"/>
        </c:manualLayout>
      </c:layout>
      <c:overlay val="0"/>
      <c:spPr>
        <a:noFill/>
        <a:ln w="25400">
          <a:noFill/>
        </a:ln>
      </c:spPr>
      <c:txPr>
        <a:bodyPr rot="0" vert="horz"/>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latin typeface="+mn-lt"/>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624624624624625E-2"/>
          <c:y val="2.8333333333333332E-2"/>
          <c:w val="0.88385885885885884"/>
          <c:h val="0.69074803149606301"/>
        </c:manualLayout>
      </c:layout>
      <c:barChart>
        <c:barDir val="col"/>
        <c:grouping val="clustered"/>
        <c:varyColors val="0"/>
        <c:ser>
          <c:idx val="0"/>
          <c:order val="0"/>
          <c:tx>
            <c:strRef>
              <c:f>'Condom use KP'!$A$4</c:f>
              <c:strCache>
                <c:ptCount val="1"/>
                <c:pt idx="0">
                  <c:v>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KP'!$B$3:$L$3</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'Condom use KP'!$B$4:$L$4</c:f>
              <c:numCache>
                <c:formatCode>General</c:formatCode>
                <c:ptCount val="11"/>
                <c:pt idx="0" formatCode="0">
                  <c:v>35.4</c:v>
                </c:pt>
                <c:pt idx="5" formatCode="0">
                  <c:v>61</c:v>
                </c:pt>
                <c:pt idx="8" formatCode="0">
                  <c:v>84</c:v>
                </c:pt>
                <c:pt idx="10" formatCode="0">
                  <c:v>84.5</c:v>
                </c:pt>
              </c:numCache>
            </c:numRef>
          </c:val>
          <c:extLst>
            <c:ext xmlns:c16="http://schemas.microsoft.com/office/drawing/2014/chart" uri="{C3380CC4-5D6E-409C-BE32-E72D297353CC}">
              <c16:uniqueId val="{00000000-9DE5-4B13-BA90-322C173C00CA}"/>
            </c:ext>
          </c:extLst>
        </c:ser>
        <c:ser>
          <c:idx val="3"/>
          <c:order val="1"/>
          <c:tx>
            <c:strRef>
              <c:f>'Condom use KP'!$A$5</c:f>
              <c:strCache>
                <c:ptCount val="1"/>
                <c:pt idx="0">
                  <c:v>Transgender</c:v>
                </c:pt>
              </c:strCache>
            </c:strRef>
          </c:tx>
          <c:spPr>
            <a:solidFill>
              <a:srgbClr val="EC008C"/>
            </a:solidFill>
            <a:ln>
              <a:noFill/>
            </a:ln>
          </c:spPr>
          <c:invertIfNegative val="0"/>
          <c:dLbls>
            <c:dLbl>
              <c:idx val="8"/>
              <c:layout>
                <c:manualLayout>
                  <c:x val="4.7449584816132862E-3"/>
                  <c:y val="8.5106382978723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E5-4B13-BA90-322C173C00CA}"/>
                </c:ext>
              </c:extLst>
            </c:dLbl>
            <c:dLbl>
              <c:idx val="10"/>
              <c:layout>
                <c:manualLayout>
                  <c:x val="4.7449584816132862E-3"/>
                  <c:y val="1.7021276595744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E5-4B13-BA90-322C173C00C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KP'!$B$3:$L$3</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'Condom use KP'!$B$5:$L$5</c:f>
              <c:numCache>
                <c:formatCode>General</c:formatCode>
                <c:ptCount val="11"/>
                <c:pt idx="8" formatCode="0">
                  <c:v>72.5</c:v>
                </c:pt>
                <c:pt idx="10" formatCode="0">
                  <c:v>81.2</c:v>
                </c:pt>
              </c:numCache>
            </c:numRef>
          </c:val>
          <c:extLst>
            <c:ext xmlns:c16="http://schemas.microsoft.com/office/drawing/2014/chart" uri="{C3380CC4-5D6E-409C-BE32-E72D297353CC}">
              <c16:uniqueId val="{00000003-9DE5-4B13-BA90-322C173C00CA}"/>
            </c:ext>
          </c:extLst>
        </c:ser>
        <c:ser>
          <c:idx val="1"/>
          <c:order val="2"/>
          <c:tx>
            <c:strRef>
              <c:f>'Condom use KP'!$A$6</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KP'!$B$3:$L$3</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'Condom use KP'!$B$6:$L$6</c:f>
              <c:numCache>
                <c:formatCode>General</c:formatCode>
                <c:ptCount val="11"/>
                <c:pt idx="4" formatCode="0">
                  <c:v>21</c:v>
                </c:pt>
                <c:pt idx="5" formatCode="0">
                  <c:v>62.9</c:v>
                </c:pt>
                <c:pt idx="6" formatCode="0">
                  <c:v>38</c:v>
                </c:pt>
                <c:pt idx="8" formatCode="0">
                  <c:v>77</c:v>
                </c:pt>
                <c:pt idx="10" formatCode="0">
                  <c:v>56.7</c:v>
                </c:pt>
              </c:numCache>
            </c:numRef>
          </c:val>
          <c:extLst>
            <c:ext xmlns:c16="http://schemas.microsoft.com/office/drawing/2014/chart" uri="{C3380CC4-5D6E-409C-BE32-E72D297353CC}">
              <c16:uniqueId val="{00000004-9DE5-4B13-BA90-322C173C00CA}"/>
            </c:ext>
          </c:extLst>
        </c:ser>
        <c:ser>
          <c:idx val="2"/>
          <c:order val="3"/>
          <c:tx>
            <c:strRef>
              <c:f>'Condom use KP'!$A$7</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KP'!$B$3:$L$3</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'Condom use KP'!$B$7:$L$7</c:f>
              <c:numCache>
                <c:formatCode>General</c:formatCode>
                <c:ptCount val="11"/>
                <c:pt idx="0" formatCode="0">
                  <c:v>5.0999999999999996</c:v>
                </c:pt>
                <c:pt idx="5" formatCode="0">
                  <c:v>27.8</c:v>
                </c:pt>
                <c:pt idx="8" formatCode="0">
                  <c:v>27</c:v>
                </c:pt>
                <c:pt idx="10" formatCode="0">
                  <c:v>20.8</c:v>
                </c:pt>
              </c:numCache>
            </c:numRef>
          </c:val>
          <c:extLst>
            <c:ext xmlns:c16="http://schemas.microsoft.com/office/drawing/2014/chart" uri="{C3380CC4-5D6E-409C-BE32-E72D297353CC}">
              <c16:uniqueId val="{00000005-9DE5-4B13-BA90-322C173C00CA}"/>
            </c:ext>
          </c:extLst>
        </c:ser>
        <c:dLbls>
          <c:showLegendKey val="0"/>
          <c:showVal val="0"/>
          <c:showCatName val="0"/>
          <c:showSerName val="0"/>
          <c:showPercent val="0"/>
          <c:showBubbleSize val="0"/>
        </c:dLbls>
        <c:gapWidth val="30"/>
        <c:axId val="134285568"/>
        <c:axId val="134291456"/>
      </c:barChart>
      <c:scatterChart>
        <c:scatterStyle val="lineMarker"/>
        <c:varyColors val="0"/>
        <c:ser>
          <c:idx val="4"/>
          <c:order val="4"/>
          <c:tx>
            <c:strRef>
              <c:f>'Condom use KP'!$O$1</c:f>
              <c:strCache>
                <c:ptCount val="1"/>
                <c:pt idx="0">
                  <c:v>t</c:v>
                </c:pt>
              </c:strCache>
            </c:strRef>
          </c:tx>
          <c:spPr>
            <a:ln w="19050">
              <a:solidFill>
                <a:srgbClr val="E31837"/>
              </a:solidFill>
              <a:prstDash val="dash"/>
            </a:ln>
          </c:spPr>
          <c:marker>
            <c:symbol val="none"/>
          </c:marker>
          <c:xVal>
            <c:numRef>
              <c:f>'Condom use KP'!$N$2:$N$3</c:f>
              <c:numCache>
                <c:formatCode>General</c:formatCode>
                <c:ptCount val="2"/>
                <c:pt idx="0">
                  <c:v>0</c:v>
                </c:pt>
                <c:pt idx="1">
                  <c:v>1</c:v>
                </c:pt>
              </c:numCache>
            </c:numRef>
          </c:xVal>
          <c:yVal>
            <c:numRef>
              <c:f>'Condom use KP'!$O$2:$O$3</c:f>
              <c:numCache>
                <c:formatCode>General</c:formatCode>
                <c:ptCount val="2"/>
                <c:pt idx="0">
                  <c:v>90</c:v>
                </c:pt>
                <c:pt idx="1">
                  <c:v>90</c:v>
                </c:pt>
              </c:numCache>
            </c:numRef>
          </c:yVal>
          <c:smooth val="0"/>
          <c:extLst>
            <c:ext xmlns:c16="http://schemas.microsoft.com/office/drawing/2014/chart" uri="{C3380CC4-5D6E-409C-BE32-E72D297353CC}">
              <c16:uniqueId val="{00000006-9DE5-4B13-BA90-322C173C00CA}"/>
            </c:ext>
          </c:extLst>
        </c:ser>
        <c:dLbls>
          <c:showLegendKey val="0"/>
          <c:showVal val="0"/>
          <c:showCatName val="0"/>
          <c:showSerName val="0"/>
          <c:showPercent val="0"/>
          <c:showBubbleSize val="0"/>
        </c:dLbls>
        <c:axId val="134294912"/>
        <c:axId val="134293376"/>
      </c:scatterChart>
      <c:catAx>
        <c:axId val="134285568"/>
        <c:scaling>
          <c:orientation val="minMax"/>
        </c:scaling>
        <c:delete val="0"/>
        <c:axPos val="b"/>
        <c:numFmt formatCode="General" sourceLinked="0"/>
        <c:majorTickMark val="out"/>
        <c:minorTickMark val="none"/>
        <c:tickLblPos val="nextTo"/>
        <c:crossAx val="134291456"/>
        <c:crosses val="autoZero"/>
        <c:auto val="1"/>
        <c:lblAlgn val="ctr"/>
        <c:lblOffset val="100"/>
        <c:noMultiLvlLbl val="0"/>
      </c:catAx>
      <c:valAx>
        <c:axId val="134291456"/>
        <c:scaling>
          <c:orientation val="minMax"/>
          <c:max val="100"/>
          <c:min val="0"/>
        </c:scaling>
        <c:delete val="0"/>
        <c:axPos val="l"/>
        <c:title>
          <c:tx>
            <c:rich>
              <a:bodyPr rot="0" vert="horz"/>
              <a:lstStyle/>
              <a:p>
                <a:pPr>
                  <a:defRPr/>
                </a:pPr>
                <a:r>
                  <a:rPr lang="en-US"/>
                  <a:t>%</a:t>
                </a:r>
              </a:p>
            </c:rich>
          </c:tx>
          <c:layout>
            <c:manualLayout>
              <c:xMode val="edge"/>
              <c:yMode val="edge"/>
              <c:x val="1.7157669480504126E-2"/>
              <c:y val="1.0727583470670802E-3"/>
            </c:manualLayout>
          </c:layout>
          <c:overlay val="0"/>
        </c:title>
        <c:numFmt formatCode="0" sourceLinked="1"/>
        <c:majorTickMark val="out"/>
        <c:minorTickMark val="none"/>
        <c:tickLblPos val="nextTo"/>
        <c:crossAx val="134285568"/>
        <c:crosses val="autoZero"/>
        <c:crossBetween val="between"/>
        <c:majorUnit val="20"/>
      </c:valAx>
      <c:valAx>
        <c:axId val="134293376"/>
        <c:scaling>
          <c:orientation val="minMax"/>
          <c:max val="100"/>
          <c:min val="0"/>
        </c:scaling>
        <c:delete val="1"/>
        <c:axPos val="r"/>
        <c:numFmt formatCode="#,##0" sourceLinked="0"/>
        <c:majorTickMark val="out"/>
        <c:minorTickMark val="none"/>
        <c:tickLblPos val="nextTo"/>
        <c:crossAx val="134294912"/>
        <c:crosses val="max"/>
        <c:crossBetween val="midCat"/>
        <c:majorUnit val="10"/>
      </c:valAx>
      <c:valAx>
        <c:axId val="134294912"/>
        <c:scaling>
          <c:orientation val="minMax"/>
          <c:max val="1"/>
          <c:min val="0"/>
        </c:scaling>
        <c:delete val="1"/>
        <c:axPos val="t"/>
        <c:numFmt formatCode="General" sourceLinked="1"/>
        <c:majorTickMark val="out"/>
        <c:minorTickMark val="none"/>
        <c:tickLblPos val="nextTo"/>
        <c:crossAx val="134293376"/>
        <c:crosses val="max"/>
        <c:crossBetween val="midCat"/>
        <c:majorUnit val="0.2"/>
      </c:valAx>
    </c:plotArea>
    <c:legend>
      <c:legendPos val="b"/>
      <c:legendEntry>
        <c:idx val="4"/>
        <c:delete val="1"/>
      </c:legendEntry>
      <c:layout>
        <c:manualLayout>
          <c:xMode val="edge"/>
          <c:yMode val="edge"/>
          <c:x val="0.27950651438840413"/>
          <c:y val="0.88222151010193495"/>
          <c:w val="0.43498096521718571"/>
          <c:h val="7.78392103161017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24387197310996E-2"/>
          <c:y val="2.5887015121295993E-2"/>
          <c:w val="0.88665704475458296"/>
          <c:h val="0.70511061955287291"/>
        </c:manualLayout>
      </c:layout>
      <c:barChart>
        <c:barDir val="col"/>
        <c:grouping val="clustered"/>
        <c:varyColors val="0"/>
        <c:ser>
          <c:idx val="0"/>
          <c:order val="0"/>
          <c:spPr>
            <a:solidFill>
              <a:srgbClr val="EC008C"/>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'TG_cndm use at last sex'!$B$2:$B$4</c:f>
              <c:strCache>
                <c:ptCount val="3"/>
                <c:pt idx="0">
                  <c:v>with male clients</c:v>
                </c:pt>
                <c:pt idx="1">
                  <c:v>with male partners 
whom they paid for sex</c:v>
                </c:pt>
                <c:pt idx="2">
                  <c:v>with male partners 
whom they had sex without payment </c:v>
                </c:pt>
              </c:strCache>
            </c:strRef>
          </c:cat>
          <c:val>
            <c:numRef>
              <c:f>'TG_cndm use at last sex'!$C$2:$C$4</c:f>
              <c:numCache>
                <c:formatCode>General</c:formatCode>
                <c:ptCount val="3"/>
                <c:pt idx="0">
                  <c:v>83</c:v>
                </c:pt>
                <c:pt idx="1">
                  <c:v>65</c:v>
                </c:pt>
                <c:pt idx="2">
                  <c:v>61</c:v>
                </c:pt>
              </c:numCache>
            </c:numRef>
          </c:val>
          <c:extLst>
            <c:ext xmlns:c16="http://schemas.microsoft.com/office/drawing/2014/chart" uri="{C3380CC4-5D6E-409C-BE32-E72D297353CC}">
              <c16:uniqueId val="{00000000-B649-4766-A434-CB5C6E186202}"/>
            </c:ext>
          </c:extLst>
        </c:ser>
        <c:dLbls>
          <c:dLblPos val="outEnd"/>
          <c:showLegendKey val="0"/>
          <c:showVal val="1"/>
          <c:showCatName val="0"/>
          <c:showSerName val="0"/>
          <c:showPercent val="0"/>
          <c:showBubbleSize val="0"/>
        </c:dLbls>
        <c:gapWidth val="150"/>
        <c:axId val="45324928"/>
        <c:axId val="45389312"/>
      </c:barChart>
      <c:catAx>
        <c:axId val="45324928"/>
        <c:scaling>
          <c:orientation val="minMax"/>
        </c:scaling>
        <c:delete val="0"/>
        <c:axPos val="b"/>
        <c:numFmt formatCode="General" sourceLinked="1"/>
        <c:majorTickMark val="out"/>
        <c:minorTickMark val="none"/>
        <c:tickLblPos val="nextTo"/>
        <c:crossAx val="45389312"/>
        <c:crosses val="autoZero"/>
        <c:auto val="1"/>
        <c:lblAlgn val="ctr"/>
        <c:lblOffset val="100"/>
        <c:noMultiLvlLbl val="0"/>
      </c:catAx>
      <c:valAx>
        <c:axId val="45389312"/>
        <c:scaling>
          <c:orientation val="minMax"/>
          <c:max val="100"/>
        </c:scaling>
        <c:delete val="0"/>
        <c:axPos val="l"/>
        <c:title>
          <c:tx>
            <c:rich>
              <a:bodyPr rot="0" vert="horz"/>
              <a:lstStyle/>
              <a:p>
                <a:pPr>
                  <a:defRPr/>
                </a:pPr>
                <a:r>
                  <a:rPr lang="en-GB"/>
                  <a:t>%</a:t>
                </a:r>
              </a:p>
            </c:rich>
          </c:tx>
          <c:layout>
            <c:manualLayout>
              <c:xMode val="edge"/>
              <c:yMode val="edge"/>
              <c:x val="1.1722594944077108E-2"/>
              <c:y val="1.4396267502442182E-2"/>
            </c:manualLayout>
          </c:layout>
          <c:overlay val="0"/>
        </c:title>
        <c:numFmt formatCode="General" sourceLinked="1"/>
        <c:majorTickMark val="out"/>
        <c:minorTickMark val="none"/>
        <c:tickLblPos val="nextTo"/>
        <c:crossAx val="4532492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38958333333328"/>
          <c:y val="4.9980491479642224E-2"/>
          <c:w val="0.64249166666666668"/>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10640</c:v>
                </c:pt>
                <c:pt idx="1">
                  <c:v>18960</c:v>
                </c:pt>
                <c:pt idx="2">
                  <c:v>27956</c:v>
                </c:pt>
                <c:pt idx="3">
                  <c:v>35445</c:v>
                </c:pt>
                <c:pt idx="4">
                  <c:v>41015</c:v>
                </c:pt>
                <c:pt idx="5">
                  <c:v>45286</c:v>
                </c:pt>
                <c:pt idx="6">
                  <c:v>49058</c:v>
                </c:pt>
                <c:pt idx="7">
                  <c:v>52835</c:v>
                </c:pt>
                <c:pt idx="8">
                  <c:v>55950</c:v>
                </c:pt>
                <c:pt idx="9">
                  <c:v>59345</c:v>
                </c:pt>
                <c:pt idx="10">
                  <c:v>62052</c:v>
                </c:pt>
                <c:pt idx="11">
                  <c:v>64872</c:v>
                </c:pt>
                <c:pt idx="12">
                  <c:v>67335</c:v>
                </c:pt>
                <c:pt idx="13">
                  <c:v>69893</c:v>
                </c:pt>
                <c:pt idx="14">
                  <c:v>72309</c:v>
                </c:pt>
                <c:pt idx="15">
                  <c:v>74578</c:v>
                </c:pt>
                <c:pt idx="16">
                  <c:v>76651</c:v>
                </c:pt>
                <c:pt idx="17">
                  <c:v>78527</c:v>
                </c:pt>
                <c:pt idx="18">
                  <c:v>80213</c:v>
                </c:pt>
                <c:pt idx="19">
                  <c:v>81737</c:v>
                </c:pt>
                <c:pt idx="20">
                  <c:v>83140</c:v>
                </c:pt>
                <c:pt idx="21">
                  <c:v>84572</c:v>
                </c:pt>
                <c:pt idx="22">
                  <c:v>85675</c:v>
                </c:pt>
                <c:pt idx="23">
                  <c:v>86756</c:v>
                </c:pt>
                <c:pt idx="24">
                  <c:v>87575</c:v>
                </c:pt>
                <c:pt idx="25">
                  <c:v>88629</c:v>
                </c:pt>
                <c:pt idx="26">
                  <c:v>90198</c:v>
                </c:pt>
                <c:pt idx="27">
                  <c:v>92515</c:v>
                </c:pt>
                <c:pt idx="28">
                  <c:v>94839</c:v>
                </c:pt>
                <c:pt idx="29">
                  <c:v>98007</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7303</c:v>
                </c:pt>
                <c:pt idx="1">
                  <c:v>13032</c:v>
                </c:pt>
                <c:pt idx="2">
                  <c:v>19220</c:v>
                </c:pt>
                <c:pt idx="3">
                  <c:v>24314</c:v>
                </c:pt>
                <c:pt idx="4">
                  <c:v>28148</c:v>
                </c:pt>
                <c:pt idx="5">
                  <c:v>31081</c:v>
                </c:pt>
                <c:pt idx="6">
                  <c:v>33476</c:v>
                </c:pt>
                <c:pt idx="7">
                  <c:v>35798</c:v>
                </c:pt>
                <c:pt idx="8">
                  <c:v>37770</c:v>
                </c:pt>
                <c:pt idx="9">
                  <c:v>39780</c:v>
                </c:pt>
                <c:pt idx="10">
                  <c:v>41452</c:v>
                </c:pt>
                <c:pt idx="11">
                  <c:v>43336</c:v>
                </c:pt>
                <c:pt idx="12">
                  <c:v>45266</c:v>
                </c:pt>
                <c:pt idx="13">
                  <c:v>47463</c:v>
                </c:pt>
                <c:pt idx="14">
                  <c:v>49539</c:v>
                </c:pt>
                <c:pt idx="15">
                  <c:v>51709</c:v>
                </c:pt>
                <c:pt idx="16">
                  <c:v>53755</c:v>
                </c:pt>
                <c:pt idx="17">
                  <c:v>55576</c:v>
                </c:pt>
                <c:pt idx="18">
                  <c:v>57471</c:v>
                </c:pt>
                <c:pt idx="19">
                  <c:v>59337</c:v>
                </c:pt>
                <c:pt idx="20">
                  <c:v>61201</c:v>
                </c:pt>
                <c:pt idx="21">
                  <c:v>63117</c:v>
                </c:pt>
                <c:pt idx="22">
                  <c:v>64796</c:v>
                </c:pt>
                <c:pt idx="23">
                  <c:v>66401</c:v>
                </c:pt>
                <c:pt idx="24">
                  <c:v>67615</c:v>
                </c:pt>
                <c:pt idx="25">
                  <c:v>68833</c:v>
                </c:pt>
                <c:pt idx="26">
                  <c:v>70566</c:v>
                </c:pt>
                <c:pt idx="27">
                  <c:v>72612</c:v>
                </c:pt>
                <c:pt idx="28">
                  <c:v>75385</c:v>
                </c:pt>
                <c:pt idx="29">
                  <c:v>77910</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3722624"/>
        <c:axId val="43724160"/>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88,000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F45-4D55-B7B4-D8BE164EDB0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9072</c:v>
                </c:pt>
                <c:pt idx="1">
                  <c:v>16203</c:v>
                </c:pt>
                <c:pt idx="2">
                  <c:v>23868</c:v>
                </c:pt>
                <c:pt idx="3">
                  <c:v>30197</c:v>
                </c:pt>
                <c:pt idx="4">
                  <c:v>34950</c:v>
                </c:pt>
                <c:pt idx="5">
                  <c:v>38651</c:v>
                </c:pt>
                <c:pt idx="6">
                  <c:v>41738</c:v>
                </c:pt>
                <c:pt idx="7">
                  <c:v>44511</c:v>
                </c:pt>
                <c:pt idx="8">
                  <c:v>47073</c:v>
                </c:pt>
                <c:pt idx="9">
                  <c:v>49485</c:v>
                </c:pt>
                <c:pt idx="10">
                  <c:v>51747</c:v>
                </c:pt>
                <c:pt idx="11">
                  <c:v>53955</c:v>
                </c:pt>
                <c:pt idx="12">
                  <c:v>56150</c:v>
                </c:pt>
                <c:pt idx="13">
                  <c:v>58320</c:v>
                </c:pt>
                <c:pt idx="14">
                  <c:v>60374</c:v>
                </c:pt>
                <c:pt idx="15">
                  <c:v>62296</c:v>
                </c:pt>
                <c:pt idx="16">
                  <c:v>64178</c:v>
                </c:pt>
                <c:pt idx="17">
                  <c:v>65962</c:v>
                </c:pt>
                <c:pt idx="18">
                  <c:v>67696</c:v>
                </c:pt>
                <c:pt idx="19">
                  <c:v>69428</c:v>
                </c:pt>
                <c:pt idx="20">
                  <c:v>71029</c:v>
                </c:pt>
                <c:pt idx="21">
                  <c:v>72509</c:v>
                </c:pt>
                <c:pt idx="22">
                  <c:v>73995</c:v>
                </c:pt>
                <c:pt idx="23">
                  <c:v>75315</c:v>
                </c:pt>
                <c:pt idx="24">
                  <c:v>76423</c:v>
                </c:pt>
                <c:pt idx="25">
                  <c:v>77582</c:v>
                </c:pt>
                <c:pt idx="26">
                  <c:v>79315</c:v>
                </c:pt>
                <c:pt idx="27">
                  <c:v>81602</c:v>
                </c:pt>
                <c:pt idx="28">
                  <c:v>84361</c:v>
                </c:pt>
                <c:pt idx="29">
                  <c:v>87581</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3722624"/>
        <c:axId val="43724160"/>
      </c:lineChart>
      <c:catAx>
        <c:axId val="437226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724160"/>
        <c:crosses val="autoZero"/>
        <c:auto val="1"/>
        <c:lblAlgn val="ctr"/>
        <c:lblOffset val="100"/>
        <c:tickMarkSkip val="1"/>
        <c:noMultiLvlLbl val="0"/>
      </c:catAx>
      <c:valAx>
        <c:axId val="4372416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372262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76751112817831E-2"/>
          <c:y val="0.11317568698122397"/>
          <c:w val="0.71950858298273324"/>
          <c:h val="0.67105765849549237"/>
        </c:manualLayout>
      </c:layout>
      <c:barChart>
        <c:barDir val="col"/>
        <c:grouping val="clustered"/>
        <c:varyColors val="0"/>
        <c:ser>
          <c:idx val="0"/>
          <c:order val="0"/>
          <c:tx>
            <c:strRef>
              <c:f>'TG_const condm use'!$C$2</c:f>
              <c:strCache>
                <c:ptCount val="1"/>
                <c:pt idx="0">
                  <c:v> penetrative anal sex</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'TG_const condm use'!$B$3:$B$5</c:f>
              <c:strCache>
                <c:ptCount val="3"/>
                <c:pt idx="0">
                  <c:v>with male clients</c:v>
                </c:pt>
                <c:pt idx="1">
                  <c:v>with male partners 
whom they paid for sex</c:v>
                </c:pt>
                <c:pt idx="2">
                  <c:v>with male partners 
whom they had sex without payment </c:v>
                </c:pt>
              </c:strCache>
            </c:strRef>
          </c:cat>
          <c:val>
            <c:numRef>
              <c:f>'TG_const condm use'!$C$3:$C$5</c:f>
              <c:numCache>
                <c:formatCode>General</c:formatCode>
                <c:ptCount val="3"/>
                <c:pt idx="0">
                  <c:v>40</c:v>
                </c:pt>
                <c:pt idx="1">
                  <c:v>26</c:v>
                </c:pt>
                <c:pt idx="2">
                  <c:v>22</c:v>
                </c:pt>
              </c:numCache>
            </c:numRef>
          </c:val>
          <c:extLst>
            <c:ext xmlns:c16="http://schemas.microsoft.com/office/drawing/2014/chart" uri="{C3380CC4-5D6E-409C-BE32-E72D297353CC}">
              <c16:uniqueId val="{00000000-A1DB-473E-9100-A8AED9F089D3}"/>
            </c:ext>
          </c:extLst>
        </c:ser>
        <c:ser>
          <c:idx val="1"/>
          <c:order val="1"/>
          <c:tx>
            <c:strRef>
              <c:f>'TG_const condm use'!$D$2</c:f>
              <c:strCache>
                <c:ptCount val="1"/>
                <c:pt idx="0">
                  <c:v>receptive anal sex</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'TG_const condm use'!$B$3:$B$5</c:f>
              <c:strCache>
                <c:ptCount val="3"/>
                <c:pt idx="0">
                  <c:v>with male clients</c:v>
                </c:pt>
                <c:pt idx="1">
                  <c:v>with male partners 
whom they paid for sex</c:v>
                </c:pt>
                <c:pt idx="2">
                  <c:v>with male partners 
whom they had sex without payment </c:v>
                </c:pt>
              </c:strCache>
            </c:strRef>
          </c:cat>
          <c:val>
            <c:numRef>
              <c:f>'TG_const condm use'!$D$3:$D$5</c:f>
              <c:numCache>
                <c:formatCode>General</c:formatCode>
                <c:ptCount val="3"/>
                <c:pt idx="0">
                  <c:v>64</c:v>
                </c:pt>
                <c:pt idx="1">
                  <c:v>28</c:v>
                </c:pt>
                <c:pt idx="2">
                  <c:v>36</c:v>
                </c:pt>
              </c:numCache>
            </c:numRef>
          </c:val>
          <c:extLst>
            <c:ext xmlns:c16="http://schemas.microsoft.com/office/drawing/2014/chart" uri="{C3380CC4-5D6E-409C-BE32-E72D297353CC}">
              <c16:uniqueId val="{00000001-A1DB-473E-9100-A8AED9F089D3}"/>
            </c:ext>
          </c:extLst>
        </c:ser>
        <c:dLbls>
          <c:showLegendKey val="0"/>
          <c:showVal val="0"/>
          <c:showCatName val="0"/>
          <c:showSerName val="0"/>
          <c:showPercent val="0"/>
          <c:showBubbleSize val="0"/>
        </c:dLbls>
        <c:gapWidth val="150"/>
        <c:axId val="135540736"/>
        <c:axId val="135542272"/>
      </c:barChart>
      <c:catAx>
        <c:axId val="135540736"/>
        <c:scaling>
          <c:orientation val="minMax"/>
        </c:scaling>
        <c:delete val="0"/>
        <c:axPos val="b"/>
        <c:numFmt formatCode="General" sourceLinked="1"/>
        <c:majorTickMark val="out"/>
        <c:minorTickMark val="none"/>
        <c:tickLblPos val="nextTo"/>
        <c:crossAx val="135542272"/>
        <c:crosses val="autoZero"/>
        <c:auto val="1"/>
        <c:lblAlgn val="ctr"/>
        <c:lblOffset val="100"/>
        <c:noMultiLvlLbl val="0"/>
      </c:catAx>
      <c:valAx>
        <c:axId val="135542272"/>
        <c:scaling>
          <c:orientation val="minMax"/>
          <c:max val="100"/>
        </c:scaling>
        <c:delete val="0"/>
        <c:axPos val="l"/>
        <c:title>
          <c:tx>
            <c:rich>
              <a:bodyPr rot="0" vert="horz"/>
              <a:lstStyle/>
              <a:p>
                <a:pPr>
                  <a:defRPr/>
                </a:pPr>
                <a:r>
                  <a:rPr lang="en-GB"/>
                  <a:t>%</a:t>
                </a:r>
              </a:p>
            </c:rich>
          </c:tx>
          <c:layout>
            <c:manualLayout>
              <c:xMode val="edge"/>
              <c:yMode val="edge"/>
              <c:x val="1.8903522591370157E-2"/>
              <c:y val="1.7924974270525937E-3"/>
            </c:manualLayout>
          </c:layout>
          <c:overlay val="0"/>
        </c:title>
        <c:numFmt formatCode="General" sourceLinked="1"/>
        <c:majorTickMark val="out"/>
        <c:minorTickMark val="none"/>
        <c:tickLblPos val="nextTo"/>
        <c:crossAx val="135540736"/>
        <c:crosses val="autoZero"/>
        <c:crossBetween val="between"/>
        <c:majorUnit val="20"/>
      </c:valAx>
    </c:plotArea>
    <c:legend>
      <c:legendPos val="r"/>
      <c:layout>
        <c:manualLayout>
          <c:xMode val="edge"/>
          <c:yMode val="edge"/>
          <c:x val="0.7515246271852648"/>
          <c:y val="0.27593975374413759"/>
          <c:w val="0.23912961555423734"/>
          <c:h val="0.4121311733026597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204441417481798E-2"/>
          <c:y val="7.3830319821133472E-2"/>
          <c:w val="0.86207441990105216"/>
          <c:h val="0.63075750947798193"/>
        </c:manualLayout>
      </c:layout>
      <c:barChart>
        <c:barDir val="col"/>
        <c:grouping val="clustered"/>
        <c:varyColors val="0"/>
        <c:ser>
          <c:idx val="0"/>
          <c:order val="0"/>
          <c:tx>
            <c:strRef>
              <c:f>'Sterile injecting equip '!$A$5</c:f>
              <c:strCache>
                <c:ptCount val="1"/>
                <c:pt idx="0">
                  <c:v>Malaysia</c:v>
                </c:pt>
              </c:strCache>
            </c:strRef>
          </c:tx>
          <c:spPr>
            <a:solidFill>
              <a:srgbClr val="00AEE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injecting equip '!$B$4:$L$4</c:f>
              <c:strCache>
                <c:ptCount val="11"/>
                <c:pt idx="0">
                  <c:v>2004</c:v>
                </c:pt>
                <c:pt idx="1">
                  <c:v>2005</c:v>
                </c:pt>
                <c:pt idx="2">
                  <c:v>2006</c:v>
                </c:pt>
                <c:pt idx="3">
                  <c:v>2007</c:v>
                </c:pt>
                <c:pt idx="4">
                  <c:v>2008</c:v>
                </c:pt>
                <c:pt idx="5">
                  <c:v>2009*</c:v>
                </c:pt>
                <c:pt idx="6">
                  <c:v>2010</c:v>
                </c:pt>
                <c:pt idx="7">
                  <c:v>2011</c:v>
                </c:pt>
                <c:pt idx="8">
                  <c:v>2012**</c:v>
                </c:pt>
                <c:pt idx="9">
                  <c:v>2013</c:v>
                </c:pt>
                <c:pt idx="10">
                  <c:v>2014**</c:v>
                </c:pt>
              </c:strCache>
            </c:strRef>
          </c:cat>
          <c:val>
            <c:numRef>
              <c:f>'Sterile injecting equip '!$B$5:$L$5</c:f>
              <c:numCache>
                <c:formatCode>General</c:formatCode>
                <c:ptCount val="11"/>
                <c:pt idx="0" formatCode="0">
                  <c:v>27.6</c:v>
                </c:pt>
                <c:pt idx="5" formatCode="0">
                  <c:v>83.5</c:v>
                </c:pt>
                <c:pt idx="8" formatCode="0">
                  <c:v>97.53</c:v>
                </c:pt>
                <c:pt idx="10" formatCode="0">
                  <c:v>92.8</c:v>
                </c:pt>
              </c:numCache>
            </c:numRef>
          </c:val>
          <c:extLst>
            <c:ext xmlns:c16="http://schemas.microsoft.com/office/drawing/2014/chart" uri="{C3380CC4-5D6E-409C-BE32-E72D297353CC}">
              <c16:uniqueId val="{00000000-B74B-4AC7-9655-22134FA0B12D}"/>
            </c:ext>
          </c:extLst>
        </c:ser>
        <c:dLbls>
          <c:showLegendKey val="0"/>
          <c:showVal val="0"/>
          <c:showCatName val="0"/>
          <c:showSerName val="0"/>
          <c:showPercent val="0"/>
          <c:showBubbleSize val="0"/>
        </c:dLbls>
        <c:gapWidth val="40"/>
        <c:axId val="134320512"/>
        <c:axId val="134322048"/>
      </c:barChart>
      <c:scatterChart>
        <c:scatterStyle val="lineMarker"/>
        <c:varyColors val="0"/>
        <c:ser>
          <c:idx val="1"/>
          <c:order val="1"/>
          <c:tx>
            <c:strRef>
              <c:f>'Sterile injecting equip '!$R$1</c:f>
              <c:strCache>
                <c:ptCount val="1"/>
                <c:pt idx="0">
                  <c:v>t</c:v>
                </c:pt>
              </c:strCache>
            </c:strRef>
          </c:tx>
          <c:spPr>
            <a:ln w="15875">
              <a:solidFill>
                <a:srgbClr val="E31837"/>
              </a:solidFill>
              <a:prstDash val="dash"/>
            </a:ln>
          </c:spPr>
          <c:marker>
            <c:symbol val="none"/>
          </c:marker>
          <c:xVal>
            <c:numRef>
              <c:f>'Sterile injecting equip '!$Q$2:$Q$3</c:f>
              <c:numCache>
                <c:formatCode>General</c:formatCode>
                <c:ptCount val="2"/>
                <c:pt idx="0">
                  <c:v>0</c:v>
                </c:pt>
                <c:pt idx="1">
                  <c:v>1</c:v>
                </c:pt>
              </c:numCache>
            </c:numRef>
          </c:xVal>
          <c:yVal>
            <c:numRef>
              <c:f>'Sterile injecting equip '!$R$2:$R$3</c:f>
              <c:numCache>
                <c:formatCode>General</c:formatCode>
                <c:ptCount val="2"/>
                <c:pt idx="0">
                  <c:v>90</c:v>
                </c:pt>
                <c:pt idx="1">
                  <c:v>90</c:v>
                </c:pt>
              </c:numCache>
            </c:numRef>
          </c:yVal>
          <c:smooth val="0"/>
          <c:extLst>
            <c:ext xmlns:c16="http://schemas.microsoft.com/office/drawing/2014/chart" uri="{C3380CC4-5D6E-409C-BE32-E72D297353CC}">
              <c16:uniqueId val="{00000001-B74B-4AC7-9655-22134FA0B12D}"/>
            </c:ext>
          </c:extLst>
        </c:ser>
        <c:dLbls>
          <c:showLegendKey val="0"/>
          <c:showVal val="0"/>
          <c:showCatName val="0"/>
          <c:showSerName val="0"/>
          <c:showPercent val="0"/>
          <c:showBubbleSize val="0"/>
        </c:dLbls>
        <c:axId val="134985216"/>
        <c:axId val="134983680"/>
      </c:scatterChart>
      <c:catAx>
        <c:axId val="134320512"/>
        <c:scaling>
          <c:orientation val="minMax"/>
        </c:scaling>
        <c:delete val="0"/>
        <c:axPos val="b"/>
        <c:numFmt formatCode="General" sourceLinked="0"/>
        <c:majorTickMark val="out"/>
        <c:minorTickMark val="none"/>
        <c:tickLblPos val="nextTo"/>
        <c:crossAx val="134322048"/>
        <c:crosses val="autoZero"/>
        <c:auto val="1"/>
        <c:lblAlgn val="ctr"/>
        <c:lblOffset val="100"/>
        <c:noMultiLvlLbl val="0"/>
      </c:catAx>
      <c:valAx>
        <c:axId val="134322048"/>
        <c:scaling>
          <c:orientation val="minMax"/>
          <c:max val="100"/>
        </c:scaling>
        <c:delete val="0"/>
        <c:axPos val="l"/>
        <c:title>
          <c:tx>
            <c:rich>
              <a:bodyPr rot="0" vert="horz"/>
              <a:lstStyle/>
              <a:p>
                <a:pPr>
                  <a:defRPr/>
                </a:pPr>
                <a:r>
                  <a:rPr lang="en-US"/>
                  <a:t>%</a:t>
                </a:r>
              </a:p>
            </c:rich>
          </c:tx>
          <c:layout>
            <c:manualLayout>
              <c:xMode val="edge"/>
              <c:yMode val="edge"/>
              <c:x val="1.0092328060762316E-2"/>
              <c:y val="3.874599008457278E-2"/>
            </c:manualLayout>
          </c:layout>
          <c:overlay val="0"/>
        </c:title>
        <c:numFmt formatCode="0" sourceLinked="1"/>
        <c:majorTickMark val="out"/>
        <c:minorTickMark val="none"/>
        <c:tickLblPos val="nextTo"/>
        <c:crossAx val="134320512"/>
        <c:crosses val="autoZero"/>
        <c:crossBetween val="between"/>
        <c:majorUnit val="10"/>
      </c:valAx>
      <c:valAx>
        <c:axId val="134983680"/>
        <c:scaling>
          <c:orientation val="minMax"/>
          <c:max val="100"/>
          <c:min val="0"/>
        </c:scaling>
        <c:delete val="1"/>
        <c:axPos val="r"/>
        <c:numFmt formatCode="General" sourceLinked="1"/>
        <c:majorTickMark val="out"/>
        <c:minorTickMark val="none"/>
        <c:tickLblPos val="nextTo"/>
        <c:crossAx val="134985216"/>
        <c:crosses val="max"/>
        <c:crossBetween val="midCat"/>
      </c:valAx>
      <c:valAx>
        <c:axId val="134985216"/>
        <c:scaling>
          <c:orientation val="minMax"/>
          <c:max val="1"/>
          <c:min val="0"/>
        </c:scaling>
        <c:delete val="1"/>
        <c:axPos val="t"/>
        <c:numFmt formatCode="General" sourceLinked="1"/>
        <c:majorTickMark val="out"/>
        <c:minorTickMark val="none"/>
        <c:tickLblPos val="nextTo"/>
        <c:crossAx val="134983680"/>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'Overlapping risks'!$E$38</c:f>
              <c:strCache>
                <c:ptCount val="1"/>
                <c:pt idx="0">
                  <c:v>2012</c:v>
                </c:pt>
              </c:strCache>
            </c:strRef>
          </c:tx>
          <c:spPr>
            <a:solidFill>
              <a:srgbClr val="F78E1E"/>
            </a:solidFill>
            <a:ln>
              <a:noFill/>
            </a:ln>
          </c:spPr>
          <c:invertIfNegative val="0"/>
          <c:dPt>
            <c:idx val="0"/>
            <c:invertIfNegative val="0"/>
            <c:bubble3D val="0"/>
            <c:extLst>
              <c:ext xmlns:c16="http://schemas.microsoft.com/office/drawing/2014/chart" uri="{C3380CC4-5D6E-409C-BE32-E72D297353CC}">
                <c16:uniqueId val="{00000000-B72F-4F2F-BC41-87CA93E6F54B}"/>
              </c:ext>
            </c:extLst>
          </c:dPt>
          <c:dPt>
            <c:idx val="1"/>
            <c:invertIfNegative val="0"/>
            <c:bubble3D val="0"/>
            <c:extLst>
              <c:ext xmlns:c16="http://schemas.microsoft.com/office/drawing/2014/chart" uri="{C3380CC4-5D6E-409C-BE32-E72D297353CC}">
                <c16:uniqueId val="{00000001-B72F-4F2F-BC41-87CA93E6F54B}"/>
              </c:ext>
            </c:extLst>
          </c:dPt>
          <c:dPt>
            <c:idx val="2"/>
            <c:invertIfNegative val="0"/>
            <c:bubble3D val="0"/>
            <c:extLst>
              <c:ext xmlns:c16="http://schemas.microsoft.com/office/drawing/2014/chart" uri="{C3380CC4-5D6E-409C-BE32-E72D297353CC}">
                <c16:uniqueId val="{00000002-B72F-4F2F-BC41-87CA93E6F54B}"/>
              </c:ext>
            </c:extLst>
          </c:dPt>
          <c:dPt>
            <c:idx val="3"/>
            <c:invertIfNegative val="0"/>
            <c:bubble3D val="0"/>
            <c:extLst>
              <c:ext xmlns:c16="http://schemas.microsoft.com/office/drawing/2014/chart" uri="{C3380CC4-5D6E-409C-BE32-E72D297353CC}">
                <c16:uniqueId val="{00000003-B72F-4F2F-BC41-87CA93E6F54B}"/>
              </c:ext>
            </c:extLst>
          </c:dPt>
          <c:dPt>
            <c:idx val="4"/>
            <c:invertIfNegative val="0"/>
            <c:bubble3D val="0"/>
            <c:extLst>
              <c:ext xmlns:c16="http://schemas.microsoft.com/office/drawing/2014/chart" uri="{C3380CC4-5D6E-409C-BE32-E72D297353CC}">
                <c16:uniqueId val="{00000004-B72F-4F2F-BC41-87CA93E6F54B}"/>
              </c:ext>
            </c:extLst>
          </c:dPt>
          <c:dPt>
            <c:idx val="5"/>
            <c:invertIfNegative val="0"/>
            <c:bubble3D val="0"/>
            <c:extLst>
              <c:ext xmlns:c16="http://schemas.microsoft.com/office/drawing/2014/chart" uri="{C3380CC4-5D6E-409C-BE32-E72D297353CC}">
                <c16:uniqueId val="{00000005-B72F-4F2F-BC41-87CA93E6F54B}"/>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risks'!$C$39:$D$44</c:f>
              <c:multiLvlStrCache>
                <c:ptCount val="6"/>
                <c:lvl>
                  <c:pt idx="0">
                    <c:v>TG</c:v>
                  </c:pt>
                  <c:pt idx="1">
                    <c:v>MSM</c:v>
                  </c:pt>
                  <c:pt idx="2">
                    <c:v>FSW</c:v>
                  </c:pt>
                  <c:pt idx="3">
                    <c:v>TG</c:v>
                  </c:pt>
                  <c:pt idx="4">
                    <c:v>MSM</c:v>
                  </c:pt>
                  <c:pt idx="5">
                    <c:v>FSW</c:v>
                  </c:pt>
                </c:lvl>
                <c:lvl>
                  <c:pt idx="0">
                    <c:v>Injected drugs</c:v>
                  </c:pt>
                  <c:pt idx="3">
                    <c:v>Consumed alcohol before sex</c:v>
                  </c:pt>
                </c:lvl>
              </c:multiLvlStrCache>
            </c:multiLvlStrRef>
          </c:cat>
          <c:val>
            <c:numRef>
              <c:f>'Overlapping risks'!$E$39:$E$44</c:f>
              <c:numCache>
                <c:formatCode>General</c:formatCode>
                <c:ptCount val="6"/>
                <c:pt idx="0">
                  <c:v>2.1</c:v>
                </c:pt>
                <c:pt idx="1">
                  <c:v>3.6</c:v>
                </c:pt>
                <c:pt idx="2">
                  <c:v>4.2</c:v>
                </c:pt>
                <c:pt idx="3">
                  <c:v>38.1</c:v>
                </c:pt>
                <c:pt idx="4">
                  <c:v>33.799999999999997</c:v>
                </c:pt>
                <c:pt idx="5">
                  <c:v>31.8</c:v>
                </c:pt>
              </c:numCache>
            </c:numRef>
          </c:val>
          <c:extLst>
            <c:ext xmlns:c16="http://schemas.microsoft.com/office/drawing/2014/chart" uri="{C3380CC4-5D6E-409C-BE32-E72D297353CC}">
              <c16:uniqueId val="{00000006-B72F-4F2F-BC41-87CA93E6F54B}"/>
            </c:ext>
          </c:extLst>
        </c:ser>
        <c:ser>
          <c:idx val="1"/>
          <c:order val="1"/>
          <c:tx>
            <c:strRef>
              <c:f>'Overlapping risks'!$F$38</c:f>
              <c:strCache>
                <c:ptCount val="1"/>
                <c:pt idx="0">
                  <c:v>2014</c:v>
                </c:pt>
              </c:strCache>
            </c:strRef>
          </c:tx>
          <c:spPr>
            <a:solidFill>
              <a:srgbClr val="00AEEF"/>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risks'!$C$39:$D$44</c:f>
              <c:multiLvlStrCache>
                <c:ptCount val="6"/>
                <c:lvl>
                  <c:pt idx="0">
                    <c:v>TG</c:v>
                  </c:pt>
                  <c:pt idx="1">
                    <c:v>MSM</c:v>
                  </c:pt>
                  <c:pt idx="2">
                    <c:v>FSW</c:v>
                  </c:pt>
                  <c:pt idx="3">
                    <c:v>TG</c:v>
                  </c:pt>
                  <c:pt idx="4">
                    <c:v>MSM</c:v>
                  </c:pt>
                  <c:pt idx="5">
                    <c:v>FSW</c:v>
                  </c:pt>
                </c:lvl>
                <c:lvl>
                  <c:pt idx="0">
                    <c:v>Injected drugs</c:v>
                  </c:pt>
                  <c:pt idx="3">
                    <c:v>Consumed alcohol before sex</c:v>
                  </c:pt>
                </c:lvl>
              </c:multiLvlStrCache>
            </c:multiLvlStrRef>
          </c:cat>
          <c:val>
            <c:numRef>
              <c:f>'Overlapping risks'!$F$39:$F$44</c:f>
              <c:numCache>
                <c:formatCode>General</c:formatCode>
                <c:ptCount val="6"/>
                <c:pt idx="0">
                  <c:v>1</c:v>
                </c:pt>
                <c:pt idx="1">
                  <c:v>2.8</c:v>
                </c:pt>
                <c:pt idx="2">
                  <c:v>7.2</c:v>
                </c:pt>
                <c:pt idx="3">
                  <c:v>39.5</c:v>
                </c:pt>
                <c:pt idx="4">
                  <c:v>45.8</c:v>
                </c:pt>
                <c:pt idx="5">
                  <c:v>46.2</c:v>
                </c:pt>
              </c:numCache>
            </c:numRef>
          </c:val>
          <c:extLst>
            <c:ext xmlns:c16="http://schemas.microsoft.com/office/drawing/2014/chart" uri="{C3380CC4-5D6E-409C-BE32-E72D297353CC}">
              <c16:uniqueId val="{00000007-B72F-4F2F-BC41-87CA93E6F54B}"/>
            </c:ext>
          </c:extLst>
        </c:ser>
        <c:dLbls>
          <c:dLblPos val="ctr"/>
          <c:showLegendKey val="0"/>
          <c:showVal val="1"/>
          <c:showCatName val="0"/>
          <c:showSerName val="0"/>
          <c:showPercent val="0"/>
          <c:showBubbleSize val="0"/>
        </c:dLbls>
        <c:gapWidth val="64"/>
        <c:axId val="136001792"/>
        <c:axId val="136007680"/>
      </c:barChart>
      <c:catAx>
        <c:axId val="136001792"/>
        <c:scaling>
          <c:orientation val="minMax"/>
        </c:scaling>
        <c:delete val="0"/>
        <c:axPos val="b"/>
        <c:numFmt formatCode="General" sourceLinked="1"/>
        <c:majorTickMark val="out"/>
        <c:minorTickMark val="none"/>
        <c:tickLblPos val="nextTo"/>
        <c:crossAx val="136007680"/>
        <c:crosses val="autoZero"/>
        <c:auto val="1"/>
        <c:lblAlgn val="ctr"/>
        <c:lblOffset val="100"/>
        <c:noMultiLvlLbl val="0"/>
      </c:catAx>
      <c:valAx>
        <c:axId val="136007680"/>
        <c:scaling>
          <c:orientation val="minMax"/>
          <c:max val="100"/>
        </c:scaling>
        <c:delete val="0"/>
        <c:axPos val="l"/>
        <c:title>
          <c:tx>
            <c:rich>
              <a:bodyPr rot="0" vert="horz"/>
              <a:lstStyle/>
              <a:p>
                <a:pPr>
                  <a:defRPr/>
                </a:pPr>
                <a:r>
                  <a:rPr lang="en-GB"/>
                  <a:t>%</a:t>
                </a:r>
              </a:p>
            </c:rich>
          </c:tx>
          <c:layout>
            <c:manualLayout>
              <c:xMode val="edge"/>
              <c:yMode val="edge"/>
              <c:x val="5.8612974720385538E-3"/>
              <c:y val="1.602153970612176E-2"/>
            </c:manualLayout>
          </c:layout>
          <c:overlay val="0"/>
        </c:title>
        <c:numFmt formatCode="General" sourceLinked="1"/>
        <c:majorTickMark val="out"/>
        <c:minorTickMark val="none"/>
        <c:tickLblPos val="nextTo"/>
        <c:crossAx val="136001792"/>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 knowledge KP'!$C$3</c:f>
              <c:strCache>
                <c:ptCount val="1"/>
                <c:pt idx="0">
                  <c:v>2012</c:v>
                </c:pt>
              </c:strCache>
            </c:strRef>
          </c:tx>
          <c:spPr>
            <a:solidFill>
              <a:srgbClr val="00AEEF"/>
            </a:solidFill>
            <a:ln>
              <a:noFill/>
            </a:ln>
          </c:spPr>
          <c:invertIfNegative val="0"/>
          <c:dPt>
            <c:idx val="0"/>
            <c:invertIfNegative val="0"/>
            <c:bubble3D val="0"/>
            <c:extLst>
              <c:ext xmlns:c16="http://schemas.microsoft.com/office/drawing/2014/chart" uri="{C3380CC4-5D6E-409C-BE32-E72D297353CC}">
                <c16:uniqueId val="{00000000-6D71-4A21-9225-00C3B15F1EED}"/>
              </c:ext>
            </c:extLst>
          </c:dPt>
          <c:dPt>
            <c:idx val="1"/>
            <c:invertIfNegative val="0"/>
            <c:bubble3D val="0"/>
            <c:extLst>
              <c:ext xmlns:c16="http://schemas.microsoft.com/office/drawing/2014/chart" uri="{C3380CC4-5D6E-409C-BE32-E72D297353CC}">
                <c16:uniqueId val="{00000001-6D71-4A21-9225-00C3B15F1EED}"/>
              </c:ext>
            </c:extLst>
          </c:dPt>
          <c:dPt>
            <c:idx val="2"/>
            <c:invertIfNegative val="0"/>
            <c:bubble3D val="0"/>
            <c:extLst>
              <c:ext xmlns:c16="http://schemas.microsoft.com/office/drawing/2014/chart" uri="{C3380CC4-5D6E-409C-BE32-E72D297353CC}">
                <c16:uniqueId val="{00000002-6D71-4A21-9225-00C3B15F1EED}"/>
              </c:ext>
            </c:extLst>
          </c:dPt>
          <c:dLbls>
            <c:dLbl>
              <c:idx val="0"/>
              <c:layout>
                <c:manualLayout>
                  <c:x val="4.0932641095404749E-3"/>
                  <c:y val="-6.06084642196952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71-4A21-9225-00C3B15F1EED}"/>
                </c:ext>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 KP'!$B$4:$B$7</c:f>
              <c:strCache>
                <c:ptCount val="4"/>
                <c:pt idx="0">
                  <c:v>PWID</c:v>
                </c:pt>
                <c:pt idx="1">
                  <c:v>FSW</c:v>
                </c:pt>
                <c:pt idx="2">
                  <c:v>TG</c:v>
                </c:pt>
                <c:pt idx="3">
                  <c:v>MSM</c:v>
                </c:pt>
              </c:strCache>
            </c:strRef>
          </c:cat>
          <c:val>
            <c:numRef>
              <c:f>'comp knowledge KP'!$C$4:$C$7</c:f>
              <c:numCache>
                <c:formatCode>General</c:formatCode>
                <c:ptCount val="4"/>
                <c:pt idx="0">
                  <c:v>53.8</c:v>
                </c:pt>
                <c:pt idx="1">
                  <c:v>35.4</c:v>
                </c:pt>
                <c:pt idx="2">
                  <c:v>40.6</c:v>
                </c:pt>
                <c:pt idx="3">
                  <c:v>44.5</c:v>
                </c:pt>
              </c:numCache>
            </c:numRef>
          </c:val>
          <c:extLst>
            <c:ext xmlns:c16="http://schemas.microsoft.com/office/drawing/2014/chart" uri="{C3380CC4-5D6E-409C-BE32-E72D297353CC}">
              <c16:uniqueId val="{00000003-6D71-4A21-9225-00C3B15F1EED}"/>
            </c:ext>
          </c:extLst>
        </c:ser>
        <c:ser>
          <c:idx val="1"/>
          <c:order val="1"/>
          <c:tx>
            <c:strRef>
              <c:f>'comp knowledge KP'!$D$3</c:f>
              <c:strCache>
                <c:ptCount val="1"/>
                <c:pt idx="0">
                  <c:v>2014</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 KP'!$B$4:$B$7</c:f>
              <c:strCache>
                <c:ptCount val="4"/>
                <c:pt idx="0">
                  <c:v>PWID</c:v>
                </c:pt>
                <c:pt idx="1">
                  <c:v>FSW</c:v>
                </c:pt>
                <c:pt idx="2">
                  <c:v>TG</c:v>
                </c:pt>
                <c:pt idx="3">
                  <c:v>MSM</c:v>
                </c:pt>
              </c:strCache>
            </c:strRef>
          </c:cat>
          <c:val>
            <c:numRef>
              <c:f>'comp knowledge KP'!$D$4:$D$7</c:f>
              <c:numCache>
                <c:formatCode>General</c:formatCode>
                <c:ptCount val="4"/>
                <c:pt idx="0">
                  <c:v>58.2</c:v>
                </c:pt>
                <c:pt idx="1">
                  <c:v>39</c:v>
                </c:pt>
                <c:pt idx="2">
                  <c:v>38.1</c:v>
                </c:pt>
                <c:pt idx="3">
                  <c:v>47.8</c:v>
                </c:pt>
              </c:numCache>
            </c:numRef>
          </c:val>
          <c:extLst>
            <c:ext xmlns:c16="http://schemas.microsoft.com/office/drawing/2014/chart" uri="{C3380CC4-5D6E-409C-BE32-E72D297353CC}">
              <c16:uniqueId val="{00000004-6D71-4A21-9225-00C3B15F1EED}"/>
            </c:ext>
          </c:extLst>
        </c:ser>
        <c:dLbls>
          <c:showLegendKey val="0"/>
          <c:showVal val="0"/>
          <c:showCatName val="0"/>
          <c:showSerName val="0"/>
          <c:showPercent val="0"/>
          <c:showBubbleSize val="0"/>
        </c:dLbls>
        <c:gapWidth val="150"/>
        <c:axId val="136426624"/>
        <c:axId val="136428160"/>
      </c:barChart>
      <c:catAx>
        <c:axId val="136426624"/>
        <c:scaling>
          <c:orientation val="minMax"/>
        </c:scaling>
        <c:delete val="0"/>
        <c:axPos val="b"/>
        <c:numFmt formatCode="General" sourceLinked="1"/>
        <c:majorTickMark val="out"/>
        <c:minorTickMark val="none"/>
        <c:tickLblPos val="nextTo"/>
        <c:crossAx val="136428160"/>
        <c:crosses val="autoZero"/>
        <c:auto val="1"/>
        <c:lblAlgn val="ctr"/>
        <c:lblOffset val="100"/>
        <c:noMultiLvlLbl val="0"/>
      </c:catAx>
      <c:valAx>
        <c:axId val="136428160"/>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2.0975883583701078E-2"/>
              <c:y val="1.0243044384715478E-2"/>
            </c:manualLayout>
          </c:layout>
          <c:overlay val="0"/>
        </c:title>
        <c:numFmt formatCode="General" sourceLinked="1"/>
        <c:majorTickMark val="out"/>
        <c:minorTickMark val="none"/>
        <c:tickLblPos val="nextTo"/>
        <c:crossAx val="136426624"/>
        <c:crosses val="autoZero"/>
        <c:crossBetween val="between"/>
        <c:majorUnit val="20"/>
      </c:valAx>
    </c:plotArea>
    <c:legend>
      <c:legendPos val="t"/>
      <c:layout>
        <c:manualLayout>
          <c:xMode val="edge"/>
          <c:yMode val="edge"/>
          <c:x val="0.8565103005992174"/>
          <c:y val="0.13728490627747239"/>
          <c:w val="0.12188505917892339"/>
          <c:h val="0.25057248132726673"/>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view3D>
      <c:rotX val="60"/>
      <c:rotY val="0"/>
      <c:rAngAx val="0"/>
    </c:view3D>
    <c:floor>
      <c:thickness val="0"/>
    </c:floor>
    <c:sideWall>
      <c:thickness val="0"/>
    </c:sideWall>
    <c:backWall>
      <c:thickness val="0"/>
    </c:backWall>
    <c:plotArea>
      <c:layout>
        <c:manualLayout>
          <c:layoutTarget val="inner"/>
          <c:xMode val="edge"/>
          <c:yMode val="edge"/>
          <c:x val="0.18059908927046769"/>
          <c:y val="0.15880507828728321"/>
          <c:w val="0.63882964930588493"/>
          <c:h val="0.68926878967919736"/>
        </c:manualLayout>
      </c:layout>
      <c:pie3DChart>
        <c:varyColors val="0"/>
        <c:ser>
          <c:idx val="0"/>
          <c:order val="0"/>
          <c:spPr>
            <a:solidFill>
              <a:srgbClr val="6893C6"/>
            </a:solidFill>
          </c:spPr>
          <c:explosion val="25"/>
          <c:dPt>
            <c:idx val="0"/>
            <c:bubble3D val="0"/>
            <c:spPr>
              <a:solidFill>
                <a:srgbClr val="88C540"/>
              </a:solidFill>
            </c:spPr>
            <c:extLst>
              <c:ext xmlns:c16="http://schemas.microsoft.com/office/drawing/2014/chart" uri="{C3380CC4-5D6E-409C-BE32-E72D297353CC}">
                <c16:uniqueId val="{00000001-E498-4504-A83E-D9AB03DE2B72}"/>
              </c:ext>
            </c:extLst>
          </c:dPt>
          <c:dPt>
            <c:idx val="1"/>
            <c:bubble3D val="0"/>
            <c:spPr>
              <a:solidFill>
                <a:srgbClr val="F78E1E"/>
              </a:solidFill>
            </c:spPr>
            <c:extLst>
              <c:ext xmlns:c16="http://schemas.microsoft.com/office/drawing/2014/chart" uri="{C3380CC4-5D6E-409C-BE32-E72D297353CC}">
                <c16:uniqueId val="{00000003-E498-4504-A83E-D9AB03DE2B72}"/>
              </c:ext>
            </c:extLst>
          </c:dPt>
          <c:dLbls>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Vulner!$A$13:$A$14</c:f>
              <c:strCache>
                <c:ptCount val="2"/>
                <c:pt idx="0">
                  <c:v>Yes</c:v>
                </c:pt>
                <c:pt idx="1">
                  <c:v>No</c:v>
                </c:pt>
              </c:strCache>
            </c:strRef>
          </c:cat>
          <c:val>
            <c:numRef>
              <c:f>Vulner!$B$13:$B$14</c:f>
              <c:numCache>
                <c:formatCode>General</c:formatCode>
                <c:ptCount val="2"/>
                <c:pt idx="0">
                  <c:v>1356</c:v>
                </c:pt>
                <c:pt idx="1">
                  <c:v>4644</c:v>
                </c:pt>
              </c:numCache>
            </c:numRef>
          </c:val>
          <c:extLst>
            <c:ext xmlns:c16="http://schemas.microsoft.com/office/drawing/2014/chart" uri="{C3380CC4-5D6E-409C-BE32-E72D297353CC}">
              <c16:uniqueId val="{00000004-E498-4504-A83E-D9AB03DE2B72}"/>
            </c:ext>
          </c:extLst>
        </c:ser>
        <c:dLbls>
          <c:showLegendKey val="0"/>
          <c:showVal val="0"/>
          <c:showCatName val="0"/>
          <c:showSerName val="0"/>
          <c:showPercent val="0"/>
          <c:showBubbleSize val="0"/>
          <c:showLeaderLines val="1"/>
        </c:dLbls>
      </c:pie3DChart>
      <c:spPr>
        <a:solidFill>
          <a:srgbClr val="FFFFF7"/>
        </a:solidFill>
      </c:spPr>
    </c:plotArea>
    <c:legend>
      <c:legendPos val="r"/>
      <c:layout>
        <c:manualLayout>
          <c:xMode val="edge"/>
          <c:yMode val="edge"/>
          <c:x val="0.84209641716472572"/>
          <c:y val="0.43944330708661561"/>
          <c:w val="0.14585539006419476"/>
          <c:h val="0.12111338582677166"/>
        </c:manualLayout>
      </c:layout>
      <c:overlay val="0"/>
    </c:legend>
    <c:plotVisOnly val="1"/>
    <c:dispBlanksAs val="zero"/>
    <c:showDLblsOverMax val="0"/>
  </c:chart>
  <c:spPr>
    <a:solidFill>
      <a:srgbClr val="777777">
        <a:lumMod val="20000"/>
        <a:lumOff val="80000"/>
      </a:srgbClr>
    </a:solidFill>
  </c:spPr>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5.1246932879052583E-2"/>
          <c:w val="0.79107182056788361"/>
          <c:h val="0.771990338237731"/>
        </c:manualLayout>
      </c:layout>
      <c:barChart>
        <c:barDir val="col"/>
        <c:grouping val="stacked"/>
        <c:varyColors val="0"/>
        <c:ser>
          <c:idx val="2"/>
          <c:order val="1"/>
          <c:tx>
            <c:strRef>
              <c:f>Malaysia!$C$3</c:f>
              <c:strCache>
                <c:ptCount val="1"/>
                <c:pt idx="0">
                  <c:v>International funding</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Malaysia!$A$4:$A$10</c:f>
              <c:numCache>
                <c:formatCode>General</c:formatCode>
                <c:ptCount val="7"/>
                <c:pt idx="0">
                  <c:v>2008</c:v>
                </c:pt>
                <c:pt idx="1">
                  <c:v>2009</c:v>
                </c:pt>
                <c:pt idx="2">
                  <c:v>2010</c:v>
                </c:pt>
                <c:pt idx="3">
                  <c:v>2011</c:v>
                </c:pt>
                <c:pt idx="4">
                  <c:v>2012</c:v>
                </c:pt>
                <c:pt idx="5">
                  <c:v>2013</c:v>
                </c:pt>
                <c:pt idx="6">
                  <c:v>2014</c:v>
                </c:pt>
              </c:numCache>
            </c:numRef>
          </c:cat>
          <c:val>
            <c:numRef>
              <c:f>Malaysia!$C$4:$C$10</c:f>
              <c:numCache>
                <c:formatCode>_(* #,##0_);_(* \(#,##0\);_(* "-"??_);_(@_)</c:formatCode>
                <c:ptCount val="7"/>
                <c:pt idx="0">
                  <c:v>291428.5625</c:v>
                </c:pt>
                <c:pt idx="1">
                  <c:v>447058.84379999997</c:v>
                </c:pt>
                <c:pt idx="2">
                  <c:v>561880.00659999996</c:v>
                </c:pt>
                <c:pt idx="3">
                  <c:v>2396940.9500000002</c:v>
                </c:pt>
                <c:pt idx="4">
                  <c:v>1665338.416</c:v>
                </c:pt>
                <c:pt idx="5">
                  <c:v>2105998.031</c:v>
                </c:pt>
                <c:pt idx="6">
                  <c:v>2540000</c:v>
                </c:pt>
              </c:numCache>
            </c:numRef>
          </c:val>
          <c:extLst>
            <c:ext xmlns:c16="http://schemas.microsoft.com/office/drawing/2014/chart" uri="{C3380CC4-5D6E-409C-BE32-E72D297353CC}">
              <c16:uniqueId val="{00000001-6471-4744-AFBA-ABF42435DEA9}"/>
            </c:ext>
          </c:extLst>
        </c:ser>
        <c:ser>
          <c:idx val="1"/>
          <c:order val="2"/>
          <c:tx>
            <c:strRef>
              <c:f>Malaysia!$D$3</c:f>
              <c:strCache>
                <c:ptCount val="1"/>
                <c:pt idx="0">
                  <c:v>Domestic funding</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Malaysia!$A$4:$A$10</c:f>
              <c:numCache>
                <c:formatCode>General</c:formatCode>
                <c:ptCount val="7"/>
                <c:pt idx="0">
                  <c:v>2008</c:v>
                </c:pt>
                <c:pt idx="1">
                  <c:v>2009</c:v>
                </c:pt>
                <c:pt idx="2">
                  <c:v>2010</c:v>
                </c:pt>
                <c:pt idx="3">
                  <c:v>2011</c:v>
                </c:pt>
                <c:pt idx="4">
                  <c:v>2012</c:v>
                </c:pt>
                <c:pt idx="5">
                  <c:v>2013</c:v>
                </c:pt>
                <c:pt idx="6">
                  <c:v>2014</c:v>
                </c:pt>
              </c:numCache>
            </c:numRef>
          </c:cat>
          <c:val>
            <c:numRef>
              <c:f>Malaysia!$D$4:$D$10</c:f>
              <c:numCache>
                <c:formatCode>_(* #,##0_);_(* \(#,##0\);_(* "-"??_);_(@_)</c:formatCode>
                <c:ptCount val="7"/>
                <c:pt idx="0">
                  <c:v>23998000</c:v>
                </c:pt>
                <c:pt idx="1">
                  <c:v>27253235.289999999</c:v>
                </c:pt>
                <c:pt idx="2">
                  <c:v>31383249.469999999</c:v>
                </c:pt>
                <c:pt idx="3">
                  <c:v>36168067.280000001</c:v>
                </c:pt>
                <c:pt idx="4">
                  <c:v>54088511.280000001</c:v>
                </c:pt>
                <c:pt idx="5">
                  <c:v>55220507.590000004</c:v>
                </c:pt>
                <c:pt idx="6">
                  <c:v>50270000</c:v>
                </c:pt>
              </c:numCache>
            </c:numRef>
          </c:val>
          <c:extLst>
            <c:ext xmlns:c16="http://schemas.microsoft.com/office/drawing/2014/chart" uri="{C3380CC4-5D6E-409C-BE32-E72D297353CC}">
              <c16:uniqueId val="{00000003-6471-4744-AFBA-ABF42435DEA9}"/>
            </c:ext>
          </c:extLst>
        </c:ser>
        <c:dLbls>
          <c:showLegendKey val="0"/>
          <c:showVal val="0"/>
          <c:showCatName val="0"/>
          <c:showSerName val="0"/>
          <c:showPercent val="0"/>
          <c:showBubbleSize val="0"/>
        </c:dLbls>
        <c:gapWidth val="150"/>
        <c:overlap val="100"/>
        <c:axId val="135010176"/>
        <c:axId val="135344128"/>
      </c:barChart>
      <c:lineChart>
        <c:grouping val="standard"/>
        <c:varyColors val="0"/>
        <c:ser>
          <c:idx val="0"/>
          <c:order val="0"/>
          <c:tx>
            <c:strRef>
              <c:f>Malaysia!$B$3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71-4744-AFBA-ABF42435DEA9}"/>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Malaysia!$A$4:$A$10</c:f>
              <c:numCache>
                <c:formatCode>General</c:formatCode>
                <c:ptCount val="7"/>
                <c:pt idx="0">
                  <c:v>2008</c:v>
                </c:pt>
                <c:pt idx="1">
                  <c:v>2009</c:v>
                </c:pt>
                <c:pt idx="2">
                  <c:v>2010</c:v>
                </c:pt>
                <c:pt idx="3">
                  <c:v>2011</c:v>
                </c:pt>
                <c:pt idx="4">
                  <c:v>2012</c:v>
                </c:pt>
                <c:pt idx="5">
                  <c:v>2013</c:v>
                </c:pt>
                <c:pt idx="6">
                  <c:v>2014</c:v>
                </c:pt>
              </c:numCache>
            </c:numRef>
          </c:cat>
          <c:val>
            <c:numRef>
              <c:f>Malaysia!$B$4:$B$10</c:f>
              <c:numCache>
                <c:formatCode>_(* #,##0_);_(* \(#,##0\);_(* "-"??_);_(@_)</c:formatCode>
                <c:ptCount val="7"/>
                <c:pt idx="0">
                  <c:v>24289428</c:v>
                </c:pt>
                <c:pt idx="1">
                  <c:v>27700294</c:v>
                </c:pt>
                <c:pt idx="2">
                  <c:v>31945130</c:v>
                </c:pt>
                <c:pt idx="3">
                  <c:v>38565008</c:v>
                </c:pt>
                <c:pt idx="4">
                  <c:v>55753848</c:v>
                </c:pt>
                <c:pt idx="5">
                  <c:v>57326504</c:v>
                </c:pt>
                <c:pt idx="6">
                  <c:v>52810000</c:v>
                </c:pt>
              </c:numCache>
            </c:numRef>
          </c:val>
          <c:smooth val="1"/>
          <c:extLst>
            <c:ext xmlns:c16="http://schemas.microsoft.com/office/drawing/2014/chart" uri="{C3380CC4-5D6E-409C-BE32-E72D297353CC}">
              <c16:uniqueId val="{00000005-6471-4744-AFBA-ABF42435DEA9}"/>
            </c:ext>
          </c:extLst>
        </c:ser>
        <c:dLbls>
          <c:showLegendKey val="0"/>
          <c:showVal val="0"/>
          <c:showCatName val="0"/>
          <c:showSerName val="0"/>
          <c:showPercent val="0"/>
          <c:showBubbleSize val="0"/>
        </c:dLbls>
        <c:marker val="1"/>
        <c:smooth val="0"/>
        <c:axId val="135010176"/>
        <c:axId val="135344128"/>
      </c:lineChart>
      <c:catAx>
        <c:axId val="135010176"/>
        <c:scaling>
          <c:orientation val="minMax"/>
        </c:scaling>
        <c:delete val="0"/>
        <c:axPos val="b"/>
        <c:numFmt formatCode="General" sourceLinked="1"/>
        <c:majorTickMark val="out"/>
        <c:minorTickMark val="none"/>
        <c:tickLblPos val="nextTo"/>
        <c:crossAx val="135344128"/>
        <c:crosses val="autoZero"/>
        <c:auto val="1"/>
        <c:lblAlgn val="ctr"/>
        <c:lblOffset val="100"/>
        <c:noMultiLvlLbl val="0"/>
      </c:catAx>
      <c:valAx>
        <c:axId val="135344128"/>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35010176"/>
        <c:crosses val="autoZero"/>
        <c:crossBetween val="between"/>
        <c:majorUnit val="100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77744321785181869"/>
          <c:h val="9.8968304285131231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7112632107427248"/>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E8-4D9B-8097-CE77ED718213}"/>
                </c:ext>
              </c:extLst>
            </c:dLbl>
            <c:dLbl>
              <c:idx val="6"/>
              <c:numFmt formatCode="&quot;$&quot;#,##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E8-4D9B-8097-CE77ED71821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source'!$C$5:$H$5</c:f>
              <c:strCache>
                <c:ptCount val="6"/>
                <c:pt idx="0">
                  <c:v>2008</c:v>
                </c:pt>
                <c:pt idx="1">
                  <c:v>2009</c:v>
                </c:pt>
                <c:pt idx="2">
                  <c:v>2010</c:v>
                </c:pt>
                <c:pt idx="3">
                  <c:v>2011</c:v>
                </c:pt>
                <c:pt idx="4">
                  <c:v>2012</c:v>
                </c:pt>
                <c:pt idx="5">
                  <c:v>2013</c:v>
                </c:pt>
              </c:strCache>
            </c:strRef>
          </c:cat>
          <c:val>
            <c:numRef>
              <c:f>'AIDS Spending by source'!$C$6:$H$6</c:f>
              <c:numCache>
                <c:formatCode>General</c:formatCode>
                <c:ptCount val="6"/>
                <c:pt idx="0">
                  <c:v>24289428</c:v>
                </c:pt>
                <c:pt idx="1">
                  <c:v>27700294</c:v>
                </c:pt>
                <c:pt idx="2">
                  <c:v>31945130</c:v>
                </c:pt>
                <c:pt idx="3">
                  <c:v>38565008</c:v>
                </c:pt>
                <c:pt idx="4">
                  <c:v>55753848</c:v>
                </c:pt>
                <c:pt idx="5">
                  <c:v>57326504</c:v>
                </c:pt>
              </c:numCache>
            </c:numRef>
          </c:val>
          <c:smooth val="0"/>
          <c:extLst>
            <c:ext xmlns:c16="http://schemas.microsoft.com/office/drawing/2014/chart" uri="{C3380CC4-5D6E-409C-BE32-E72D297353CC}">
              <c16:uniqueId val="{00000002-91E8-4D9B-8097-CE77ED718213}"/>
            </c:ext>
          </c:extLst>
        </c:ser>
        <c:ser>
          <c:idx val="1"/>
          <c:order val="1"/>
          <c:tx>
            <c:strRef>
              <c:f>'AIDS Spending by source'!$B$7</c:f>
              <c:strCache>
                <c:ptCount val="1"/>
                <c:pt idx="0">
                  <c:v>Multilaterals</c:v>
                </c:pt>
              </c:strCache>
            </c:strRef>
          </c:tx>
          <c:spPr>
            <a:ln w="38100">
              <a:solidFill>
                <a:srgbClr val="E31837"/>
              </a:solidFill>
            </a:ln>
          </c:spPr>
          <c:marker>
            <c:spPr>
              <a:solidFill>
                <a:srgbClr val="E31837"/>
              </a:solidFill>
              <a:ln>
                <a:solidFill>
                  <a:srgbClr val="E31837"/>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E8-4D9B-8097-CE77ED71821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E8-4D9B-8097-CE77ED71821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source'!$C$5:$H$5</c:f>
              <c:strCache>
                <c:ptCount val="6"/>
                <c:pt idx="0">
                  <c:v>2008</c:v>
                </c:pt>
                <c:pt idx="1">
                  <c:v>2009</c:v>
                </c:pt>
                <c:pt idx="2">
                  <c:v>2010</c:v>
                </c:pt>
                <c:pt idx="3">
                  <c:v>2011</c:v>
                </c:pt>
                <c:pt idx="4">
                  <c:v>2012</c:v>
                </c:pt>
                <c:pt idx="5">
                  <c:v>2013</c:v>
                </c:pt>
              </c:strCache>
            </c:strRef>
          </c:cat>
          <c:val>
            <c:numRef>
              <c:f>'AIDS Spending by source'!$C$7:$H$7</c:f>
              <c:numCache>
                <c:formatCode>General</c:formatCode>
                <c:ptCount val="6"/>
                <c:pt idx="0">
                  <c:v>291429</c:v>
                </c:pt>
                <c:pt idx="1">
                  <c:v>300000</c:v>
                </c:pt>
                <c:pt idx="2">
                  <c:v>561880</c:v>
                </c:pt>
                <c:pt idx="3">
                  <c:v>2396941</c:v>
                </c:pt>
                <c:pt idx="4">
                  <c:v>1665338</c:v>
                </c:pt>
                <c:pt idx="5">
                  <c:v>2105998</c:v>
                </c:pt>
              </c:numCache>
            </c:numRef>
          </c:val>
          <c:smooth val="0"/>
          <c:extLst>
            <c:ext xmlns:c16="http://schemas.microsoft.com/office/drawing/2014/chart" uri="{C3380CC4-5D6E-409C-BE32-E72D297353CC}">
              <c16:uniqueId val="{00000005-91E8-4D9B-8097-CE77ED718213}"/>
            </c:ext>
          </c:extLst>
        </c:ser>
        <c:ser>
          <c:idx val="2"/>
          <c:order val="2"/>
          <c:tx>
            <c:strRef>
              <c:f>'AIDS Spending by source'!$B$8</c:f>
              <c:strCache>
                <c:ptCount val="1"/>
                <c:pt idx="0">
                  <c:v>Domestic Funding</c:v>
                </c:pt>
              </c:strCache>
            </c:strRef>
          </c:tx>
          <c:spPr>
            <a:ln w="38100">
              <a:solidFill>
                <a:srgbClr val="88C540"/>
              </a:solidFill>
            </a:ln>
          </c:spPr>
          <c:marker>
            <c:spPr>
              <a:solidFill>
                <a:srgbClr val="88C540"/>
              </a:solidFill>
              <a:ln>
                <a:solidFill>
                  <a:srgbClr val="88C540"/>
                </a:solidFill>
              </a:ln>
            </c:spPr>
          </c:marker>
          <c:dLbls>
            <c:dLbl>
              <c:idx val="5"/>
              <c:layout>
                <c:manualLayout>
                  <c:x val="0"/>
                  <c:y val="1.4619883040935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E8-4D9B-8097-CE77ED71821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1E8-4D9B-8097-CE77ED71821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source'!$C$5:$H$5</c:f>
              <c:strCache>
                <c:ptCount val="6"/>
                <c:pt idx="0">
                  <c:v>2008</c:v>
                </c:pt>
                <c:pt idx="1">
                  <c:v>2009</c:v>
                </c:pt>
                <c:pt idx="2">
                  <c:v>2010</c:v>
                </c:pt>
                <c:pt idx="3">
                  <c:v>2011</c:v>
                </c:pt>
                <c:pt idx="4">
                  <c:v>2012</c:v>
                </c:pt>
                <c:pt idx="5">
                  <c:v>2013</c:v>
                </c:pt>
              </c:strCache>
            </c:strRef>
          </c:cat>
          <c:val>
            <c:numRef>
              <c:f>'AIDS Spending by source'!$C$8:$H$8</c:f>
              <c:numCache>
                <c:formatCode>General</c:formatCode>
                <c:ptCount val="6"/>
                <c:pt idx="0">
                  <c:v>23998000</c:v>
                </c:pt>
                <c:pt idx="1">
                  <c:v>27253235.289999999</c:v>
                </c:pt>
                <c:pt idx="2">
                  <c:v>31383249.469999999</c:v>
                </c:pt>
                <c:pt idx="3">
                  <c:v>36168067.280000001</c:v>
                </c:pt>
                <c:pt idx="4">
                  <c:v>54088511.280000001</c:v>
                </c:pt>
                <c:pt idx="5">
                  <c:v>55220507.590000004</c:v>
                </c:pt>
              </c:numCache>
            </c:numRef>
          </c:val>
          <c:smooth val="0"/>
          <c:extLst>
            <c:ext xmlns:c16="http://schemas.microsoft.com/office/drawing/2014/chart" uri="{C3380CC4-5D6E-409C-BE32-E72D297353CC}">
              <c16:uniqueId val="{00000008-91E8-4D9B-8097-CE77ED718213}"/>
            </c:ext>
          </c:extLst>
        </c:ser>
        <c:dLbls>
          <c:showLegendKey val="0"/>
          <c:showVal val="0"/>
          <c:showCatName val="0"/>
          <c:showSerName val="0"/>
          <c:showPercent val="0"/>
          <c:showBubbleSize val="0"/>
        </c:dLbls>
        <c:marker val="1"/>
        <c:smooth val="0"/>
        <c:axId val="138491776"/>
        <c:axId val="138567680"/>
      </c:lineChart>
      <c:catAx>
        <c:axId val="138491776"/>
        <c:scaling>
          <c:orientation val="minMax"/>
        </c:scaling>
        <c:delete val="0"/>
        <c:axPos val="b"/>
        <c:numFmt formatCode="General" sourceLinked="0"/>
        <c:majorTickMark val="out"/>
        <c:minorTickMark val="none"/>
        <c:tickLblPos val="nextTo"/>
        <c:crossAx val="138567680"/>
        <c:crosses val="autoZero"/>
        <c:auto val="1"/>
        <c:lblAlgn val="ctr"/>
        <c:lblOffset val="100"/>
        <c:noMultiLvlLbl val="0"/>
      </c:catAx>
      <c:valAx>
        <c:axId val="13856768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layout>
            <c:manualLayout>
              <c:xMode val="edge"/>
              <c:yMode val="edge"/>
              <c:x val="9.7279234675765637E-3"/>
              <c:y val="0.38563134001816257"/>
            </c:manualLayout>
          </c:layout>
          <c:overlay val="0"/>
        </c:title>
        <c:numFmt formatCode="#,##0" sourceLinked="0"/>
        <c:majorTickMark val="out"/>
        <c:minorTickMark val="none"/>
        <c:tickLblPos val="nextTo"/>
        <c:crossAx val="138491776"/>
        <c:crosses val="autoZero"/>
        <c:crossBetween val="between"/>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96959000814552E-2"/>
          <c:y val="5.120689655172414E-2"/>
          <c:w val="0.68903339668748298"/>
          <c:h val="0.82256263421617759"/>
        </c:manualLayout>
      </c:layout>
      <c:barChart>
        <c:barDir val="col"/>
        <c:grouping val="percentStacked"/>
        <c:varyColors val="0"/>
        <c:ser>
          <c:idx val="1"/>
          <c:order val="0"/>
          <c:tx>
            <c:strRef>
              <c:f>'AIDS spending by category'!$B$6</c:f>
              <c:strCache>
                <c:ptCount val="1"/>
                <c:pt idx="0">
                  <c:v>Prevention</c:v>
                </c:pt>
              </c:strCache>
            </c:strRef>
          </c:tx>
          <c:spPr>
            <a:solidFill>
              <a:srgbClr val="88C540"/>
            </a:solidFill>
            <a:ln>
              <a:noFill/>
            </a:ln>
          </c:spPr>
          <c:invertIfNegative val="0"/>
          <c:dLbls>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2008</c:v>
                </c:pt>
                <c:pt idx="1">
                  <c:v>2009</c:v>
                </c:pt>
                <c:pt idx="2">
                  <c:v>2010</c:v>
                </c:pt>
                <c:pt idx="3">
                  <c:v>2011</c:v>
                </c:pt>
                <c:pt idx="4">
                  <c:v>2012</c:v>
                </c:pt>
                <c:pt idx="5">
                  <c:v>2013</c:v>
                </c:pt>
              </c:strCache>
            </c:strRef>
          </c:cat>
          <c:val>
            <c:numRef>
              <c:f>'AIDS spending by category'!$C$6:$H$6</c:f>
              <c:numCache>
                <c:formatCode>General</c:formatCode>
                <c:ptCount val="6"/>
                <c:pt idx="0">
                  <c:v>11000000</c:v>
                </c:pt>
                <c:pt idx="1">
                  <c:v>13459118</c:v>
                </c:pt>
                <c:pt idx="2">
                  <c:v>8448881</c:v>
                </c:pt>
                <c:pt idx="3">
                  <c:v>10871109</c:v>
                </c:pt>
                <c:pt idx="4">
                  <c:v>8023145.5</c:v>
                </c:pt>
                <c:pt idx="5">
                  <c:v>9736459</c:v>
                </c:pt>
              </c:numCache>
            </c:numRef>
          </c:val>
          <c:extLst>
            <c:ext xmlns:c16="http://schemas.microsoft.com/office/drawing/2014/chart" uri="{C3380CC4-5D6E-409C-BE32-E72D297353CC}">
              <c16:uniqueId val="{00000000-7378-4662-8CEC-497BA9E69BDB}"/>
            </c:ext>
          </c:extLst>
        </c:ser>
        <c:ser>
          <c:idx val="0"/>
          <c:order val="1"/>
          <c:tx>
            <c:strRef>
              <c:f>'AIDS spending by category'!$B$5</c:f>
              <c:strCache>
                <c:ptCount val="1"/>
                <c:pt idx="0">
                  <c:v>Care and treatment</c:v>
                </c:pt>
              </c:strCache>
            </c:strRef>
          </c:tx>
          <c:spPr>
            <a:solidFill>
              <a:srgbClr val="EC008C"/>
            </a:solidFill>
            <a:ln>
              <a:noFill/>
            </a:ln>
          </c:spPr>
          <c:invertIfNegative val="0"/>
          <c:dLbls>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2008</c:v>
                </c:pt>
                <c:pt idx="1">
                  <c:v>2009</c:v>
                </c:pt>
                <c:pt idx="2">
                  <c:v>2010</c:v>
                </c:pt>
                <c:pt idx="3">
                  <c:v>2011</c:v>
                </c:pt>
                <c:pt idx="4">
                  <c:v>2012</c:v>
                </c:pt>
                <c:pt idx="5">
                  <c:v>2013</c:v>
                </c:pt>
              </c:strCache>
            </c:strRef>
          </c:cat>
          <c:val>
            <c:numRef>
              <c:f>'AIDS spending by category'!$C$5:$H$5</c:f>
              <c:numCache>
                <c:formatCode>General</c:formatCode>
                <c:ptCount val="6"/>
                <c:pt idx="0">
                  <c:v>9860857</c:v>
                </c:pt>
                <c:pt idx="1">
                  <c:v>10447059</c:v>
                </c:pt>
                <c:pt idx="2">
                  <c:v>16810940</c:v>
                </c:pt>
                <c:pt idx="3">
                  <c:v>20300844</c:v>
                </c:pt>
                <c:pt idx="4">
                  <c:v>38023028</c:v>
                </c:pt>
                <c:pt idx="5">
                  <c:v>36970892</c:v>
                </c:pt>
              </c:numCache>
            </c:numRef>
          </c:val>
          <c:extLst>
            <c:ext xmlns:c16="http://schemas.microsoft.com/office/drawing/2014/chart" uri="{C3380CC4-5D6E-409C-BE32-E72D297353CC}">
              <c16:uniqueId val="{00000001-7378-4662-8CEC-497BA9E69BDB}"/>
            </c:ext>
          </c:extLst>
        </c:ser>
        <c:ser>
          <c:idx val="2"/>
          <c:order val="2"/>
          <c:tx>
            <c:strRef>
              <c:f>'AIDS spending by category'!$B$7</c:f>
              <c:strCache>
                <c:ptCount val="1"/>
                <c:pt idx="0">
                  <c:v>Others</c:v>
                </c:pt>
              </c:strCache>
            </c:strRef>
          </c:tx>
          <c:spPr>
            <a:solidFill>
              <a:srgbClr val="00AEEF"/>
            </a:solidFill>
            <a:ln>
              <a:noFill/>
            </a:ln>
          </c:spPr>
          <c:invertIfNegative val="0"/>
          <c:dLbls>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2008</c:v>
                </c:pt>
                <c:pt idx="1">
                  <c:v>2009</c:v>
                </c:pt>
                <c:pt idx="2">
                  <c:v>2010</c:v>
                </c:pt>
                <c:pt idx="3">
                  <c:v>2011</c:v>
                </c:pt>
                <c:pt idx="4">
                  <c:v>2012</c:v>
                </c:pt>
                <c:pt idx="5">
                  <c:v>2013</c:v>
                </c:pt>
              </c:strCache>
            </c:strRef>
          </c:cat>
          <c:val>
            <c:numRef>
              <c:f>'AIDS spending by category'!$C$7:$H$7</c:f>
              <c:numCache>
                <c:formatCode>#,##0</c:formatCode>
                <c:ptCount val="6"/>
                <c:pt idx="0">
                  <c:v>3428571</c:v>
                </c:pt>
                <c:pt idx="1">
                  <c:v>3794117</c:v>
                </c:pt>
                <c:pt idx="2">
                  <c:v>6685309</c:v>
                </c:pt>
                <c:pt idx="3">
                  <c:v>7393055</c:v>
                </c:pt>
                <c:pt idx="4">
                  <c:v>9707674.5</c:v>
                </c:pt>
                <c:pt idx="5">
                  <c:v>10619153</c:v>
                </c:pt>
              </c:numCache>
            </c:numRef>
          </c:val>
          <c:extLst>
            <c:ext xmlns:c16="http://schemas.microsoft.com/office/drawing/2014/chart" uri="{C3380CC4-5D6E-409C-BE32-E72D297353CC}">
              <c16:uniqueId val="{00000002-7378-4662-8CEC-497BA9E69BDB}"/>
            </c:ext>
          </c:extLst>
        </c:ser>
        <c:dLbls>
          <c:showLegendKey val="0"/>
          <c:showVal val="0"/>
          <c:showCatName val="0"/>
          <c:showSerName val="0"/>
          <c:showPercent val="0"/>
          <c:showBubbleSize val="0"/>
        </c:dLbls>
        <c:gapWidth val="19"/>
        <c:overlap val="100"/>
        <c:axId val="140521472"/>
        <c:axId val="140523008"/>
      </c:barChart>
      <c:catAx>
        <c:axId val="140521472"/>
        <c:scaling>
          <c:orientation val="minMax"/>
        </c:scaling>
        <c:delete val="0"/>
        <c:axPos val="b"/>
        <c:numFmt formatCode="General" sourceLinked="1"/>
        <c:majorTickMark val="out"/>
        <c:minorTickMark val="none"/>
        <c:tickLblPos val="nextTo"/>
        <c:crossAx val="140523008"/>
        <c:crosses val="autoZero"/>
        <c:auto val="1"/>
        <c:lblAlgn val="ctr"/>
        <c:lblOffset val="100"/>
        <c:noMultiLvlLbl val="0"/>
      </c:catAx>
      <c:valAx>
        <c:axId val="140523008"/>
        <c:scaling>
          <c:orientation val="minMax"/>
          <c:max val="1"/>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dirty="0"/>
                  <a:t>US$</a:t>
                </a:r>
              </a:p>
            </c:rich>
          </c:tx>
          <c:layout>
            <c:manualLayout>
              <c:xMode val="edge"/>
              <c:yMode val="edge"/>
              <c:x val="3.472222222222222E-3"/>
              <c:y val="0.37679121927940823"/>
            </c:manualLayout>
          </c:layout>
          <c:overlay val="0"/>
        </c:title>
        <c:numFmt formatCode="0%" sourceLinked="0"/>
        <c:majorTickMark val="out"/>
        <c:minorTickMark val="none"/>
        <c:tickLblPos val="nextTo"/>
        <c:crossAx val="140521472"/>
        <c:crosses val="autoZero"/>
        <c:crossBetween val="between"/>
        <c:majorUnit val="0.2"/>
      </c:valAx>
    </c:plotArea>
    <c:legend>
      <c:legendPos val="r"/>
      <c:layout>
        <c:manualLayout>
          <c:xMode val="edge"/>
          <c:yMode val="edge"/>
          <c:x val="0.7700057644663576"/>
          <c:y val="0.22052899069434506"/>
          <c:w val="0.2299942355336424"/>
          <c:h val="0.43469959436888567"/>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1"/>
          <c:order val="0"/>
          <c:tx>
            <c:strRef>
              <c:f>'Prevention spending on KP'!$E$5</c:f>
              <c:strCache>
                <c:ptCount val="1"/>
                <c:pt idx="0">
                  <c:v>% on sex workers and their clients</c:v>
                </c:pt>
              </c:strCache>
            </c:strRef>
          </c:tx>
          <c:spPr>
            <a:solidFill>
              <a:srgbClr val="88C540"/>
            </a:solidFill>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F99-406B-BDAE-D085E1A90E7D}"/>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F99-406B-BDAE-D085E1A90E7D}"/>
                </c:ext>
              </c:extLst>
            </c:dLbl>
            <c:dLbl>
              <c:idx val="2"/>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F99-406B-BDAE-D085E1A90E7D}"/>
                </c:ext>
              </c:extLst>
            </c:dLbl>
            <c:dLbl>
              <c:idx val="3"/>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F99-406B-BDAE-D085E1A90E7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KP'!$A$6:$A$9</c:f>
              <c:strCache>
                <c:ptCount val="4"/>
                <c:pt idx="0">
                  <c:v>2010</c:v>
                </c:pt>
                <c:pt idx="1">
                  <c:v>2011</c:v>
                </c:pt>
                <c:pt idx="2">
                  <c:v>2012</c:v>
                </c:pt>
                <c:pt idx="3">
                  <c:v>2013</c:v>
                </c:pt>
              </c:strCache>
            </c:strRef>
          </c:cat>
          <c:val>
            <c:numRef>
              <c:f>'Prevention spending on KP'!$E$6:$E$9</c:f>
              <c:numCache>
                <c:formatCode>0%</c:formatCode>
                <c:ptCount val="4"/>
                <c:pt idx="0">
                  <c:v>4.9361447983466686E-2</c:v>
                </c:pt>
                <c:pt idx="1">
                  <c:v>0.11474918290305064</c:v>
                </c:pt>
                <c:pt idx="2">
                  <c:v>7.422082772897487E-2</c:v>
                </c:pt>
                <c:pt idx="3">
                  <c:v>7.4806559551064716E-2</c:v>
                </c:pt>
              </c:numCache>
            </c:numRef>
          </c:val>
          <c:extLst>
            <c:ext xmlns:c16="http://schemas.microsoft.com/office/drawing/2014/chart" uri="{C3380CC4-5D6E-409C-BE32-E72D297353CC}">
              <c16:uniqueId val="{00000004-5F99-406B-BDAE-D085E1A90E7D}"/>
            </c:ext>
          </c:extLst>
        </c:ser>
        <c:ser>
          <c:idx val="0"/>
          <c:order val="1"/>
          <c:tx>
            <c:strRef>
              <c:f>'Prevention spending on KP'!$G$5</c:f>
              <c:strCache>
                <c:ptCount val="1"/>
                <c:pt idx="0">
                  <c:v>% on men who have sex with men</c:v>
                </c:pt>
              </c:strCache>
            </c:strRef>
          </c:tx>
          <c:spPr>
            <a:solidFill>
              <a:srgbClr val="EC008C"/>
            </a:solidFill>
          </c:spPr>
          <c:invertIfNegative val="0"/>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F99-406B-BDAE-D085E1A90E7D}"/>
                </c:ext>
              </c:extLst>
            </c:dLbl>
            <c:dLbl>
              <c:idx val="1"/>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F99-406B-BDAE-D085E1A90E7D}"/>
                </c:ext>
              </c:extLst>
            </c:dLbl>
            <c:dLbl>
              <c:idx val="2"/>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F99-406B-BDAE-D085E1A90E7D}"/>
                </c:ext>
              </c:extLst>
            </c:dLbl>
            <c:dLbl>
              <c:idx val="3"/>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F99-406B-BDAE-D085E1A90E7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KP'!$A$6:$A$9</c:f>
              <c:strCache>
                <c:ptCount val="4"/>
                <c:pt idx="0">
                  <c:v>2010</c:v>
                </c:pt>
                <c:pt idx="1">
                  <c:v>2011</c:v>
                </c:pt>
                <c:pt idx="2">
                  <c:v>2012</c:v>
                </c:pt>
                <c:pt idx="3">
                  <c:v>2013</c:v>
                </c:pt>
              </c:strCache>
            </c:strRef>
          </c:cat>
          <c:val>
            <c:numRef>
              <c:f>'Prevention spending on KP'!$G$6:$G$9</c:f>
              <c:numCache>
                <c:formatCode>0%</c:formatCode>
                <c:ptCount val="4"/>
                <c:pt idx="0">
                  <c:v>2.1207009543630688E-2</c:v>
                </c:pt>
                <c:pt idx="1">
                  <c:v>1.4076875689499571E-2</c:v>
                </c:pt>
                <c:pt idx="2">
                  <c:v>1.5229376059551706E-3</c:v>
                </c:pt>
                <c:pt idx="3">
                  <c:v>3.5429333189817775E-3</c:v>
                </c:pt>
              </c:numCache>
            </c:numRef>
          </c:val>
          <c:extLst>
            <c:ext xmlns:c16="http://schemas.microsoft.com/office/drawing/2014/chart" uri="{C3380CC4-5D6E-409C-BE32-E72D297353CC}">
              <c16:uniqueId val="{00000009-5F99-406B-BDAE-D085E1A90E7D}"/>
            </c:ext>
          </c:extLst>
        </c:ser>
        <c:ser>
          <c:idx val="2"/>
          <c:order val="2"/>
          <c:tx>
            <c:strRef>
              <c:f>'Prevention spending on KP'!$I$5</c:f>
              <c:strCache>
                <c:ptCount val="1"/>
                <c:pt idx="0">
                  <c:v>% on people who inject drugs</c:v>
                </c:pt>
              </c:strCache>
            </c:strRef>
          </c:tx>
          <c:spPr>
            <a:solidFill>
              <a:srgbClr val="00AEEF"/>
            </a:solidFill>
          </c:spPr>
          <c:invertIfNegative val="0"/>
          <c:dLbls>
            <c:dLbl>
              <c:idx val="0"/>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F99-406B-BDAE-D085E1A90E7D}"/>
                </c:ext>
              </c:extLst>
            </c:dLbl>
            <c:dLbl>
              <c:idx val="1"/>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F99-406B-BDAE-D085E1A90E7D}"/>
                </c:ext>
              </c:extLst>
            </c:dLbl>
            <c:dLbl>
              <c:idx val="2"/>
              <c:tx>
                <c:rich>
                  <a:bodyPr/>
                  <a:lstStyle/>
                  <a:p>
                    <a:r>
                      <a:rPr lang="en-US"/>
                      <a:t>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F99-406B-BDAE-D085E1A90E7D}"/>
                </c:ext>
              </c:extLst>
            </c:dLbl>
            <c:dLbl>
              <c:idx val="3"/>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F99-406B-BDAE-D085E1A90E7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KP'!$A$6:$A$9</c:f>
              <c:strCache>
                <c:ptCount val="4"/>
                <c:pt idx="0">
                  <c:v>2010</c:v>
                </c:pt>
                <c:pt idx="1">
                  <c:v>2011</c:v>
                </c:pt>
                <c:pt idx="2">
                  <c:v>2012</c:v>
                </c:pt>
                <c:pt idx="3">
                  <c:v>2013</c:v>
                </c:pt>
              </c:strCache>
            </c:strRef>
          </c:cat>
          <c:val>
            <c:numRef>
              <c:f>'Prevention spending on KP'!$I$6:$I$9</c:f>
              <c:numCache>
                <c:formatCode>0%</c:formatCode>
                <c:ptCount val="4"/>
                <c:pt idx="0">
                  <c:v>0.57873119529083206</c:v>
                </c:pt>
                <c:pt idx="1">
                  <c:v>0.50096958829131422</c:v>
                </c:pt>
                <c:pt idx="2">
                  <c:v>0.45872999561082373</c:v>
                </c:pt>
                <c:pt idx="3">
                  <c:v>0.45006074590361855</c:v>
                </c:pt>
              </c:numCache>
            </c:numRef>
          </c:val>
          <c:extLst>
            <c:ext xmlns:c16="http://schemas.microsoft.com/office/drawing/2014/chart" uri="{C3380CC4-5D6E-409C-BE32-E72D297353CC}">
              <c16:uniqueId val="{0000000E-5F99-406B-BDAE-D085E1A90E7D}"/>
            </c:ext>
          </c:extLst>
        </c:ser>
        <c:ser>
          <c:idx val="3"/>
          <c:order val="3"/>
          <c:tx>
            <c:strRef>
              <c:f>'Prevention spending on KP'!$K$5</c:f>
              <c:strCache>
                <c:ptCount val="1"/>
                <c:pt idx="0">
                  <c:v>% Others</c:v>
                </c:pt>
              </c:strCache>
            </c:strRef>
          </c:tx>
          <c:spPr>
            <a:solidFill>
              <a:srgbClr val="F78E1E"/>
            </a:solidFill>
          </c:spPr>
          <c:invertIfNegative val="0"/>
          <c:dLbls>
            <c:dLbl>
              <c:idx val="0"/>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F99-406B-BDAE-D085E1A90E7D}"/>
                </c:ext>
              </c:extLst>
            </c:dLbl>
            <c:dLbl>
              <c:idx val="1"/>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F99-406B-BDAE-D085E1A90E7D}"/>
                </c:ext>
              </c:extLst>
            </c:dLbl>
            <c:dLbl>
              <c:idx val="2"/>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F99-406B-BDAE-D085E1A90E7D}"/>
                </c:ext>
              </c:extLst>
            </c:dLbl>
            <c:dLbl>
              <c:idx val="3"/>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F99-406B-BDAE-D085E1A90E7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KP'!$A$6:$A$9</c:f>
              <c:strCache>
                <c:ptCount val="4"/>
                <c:pt idx="0">
                  <c:v>2010</c:v>
                </c:pt>
                <c:pt idx="1">
                  <c:v>2011</c:v>
                </c:pt>
                <c:pt idx="2">
                  <c:v>2012</c:v>
                </c:pt>
                <c:pt idx="3">
                  <c:v>2013</c:v>
                </c:pt>
              </c:strCache>
            </c:strRef>
          </c:cat>
          <c:val>
            <c:numRef>
              <c:f>'Prevention spending on KP'!$K$6:$K$9</c:f>
              <c:numCache>
                <c:formatCode>0%</c:formatCode>
                <c:ptCount val="4"/>
                <c:pt idx="0">
                  <c:v>0.3507003471820706</c:v>
                </c:pt>
                <c:pt idx="1">
                  <c:v>0.37020435311613564</c:v>
                </c:pt>
                <c:pt idx="2">
                  <c:v>0.46552623905424623</c:v>
                </c:pt>
                <c:pt idx="3">
                  <c:v>0.47158976122633495</c:v>
                </c:pt>
              </c:numCache>
            </c:numRef>
          </c:val>
          <c:extLst>
            <c:ext xmlns:c16="http://schemas.microsoft.com/office/drawing/2014/chart" uri="{C3380CC4-5D6E-409C-BE32-E72D297353CC}">
              <c16:uniqueId val="{00000013-5F99-406B-BDAE-D085E1A90E7D}"/>
            </c:ext>
          </c:extLst>
        </c:ser>
        <c:dLbls>
          <c:showLegendKey val="0"/>
          <c:showVal val="0"/>
          <c:showCatName val="0"/>
          <c:showSerName val="0"/>
          <c:showPercent val="0"/>
          <c:showBubbleSize val="0"/>
        </c:dLbls>
        <c:gapWidth val="20"/>
        <c:overlap val="100"/>
        <c:axId val="157364608"/>
        <c:axId val="157366144"/>
      </c:barChart>
      <c:catAx>
        <c:axId val="157364608"/>
        <c:scaling>
          <c:orientation val="minMax"/>
        </c:scaling>
        <c:delete val="0"/>
        <c:axPos val="b"/>
        <c:numFmt formatCode="General" sourceLinked="0"/>
        <c:majorTickMark val="out"/>
        <c:minorTickMark val="none"/>
        <c:tickLblPos val="nextTo"/>
        <c:crossAx val="157366144"/>
        <c:crosses val="autoZero"/>
        <c:auto val="1"/>
        <c:lblAlgn val="ctr"/>
        <c:lblOffset val="100"/>
        <c:noMultiLvlLbl val="0"/>
      </c:catAx>
      <c:valAx>
        <c:axId val="157366144"/>
        <c:scaling>
          <c:orientation val="minMax"/>
          <c:max val="1"/>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157364608"/>
        <c:crosses val="autoZero"/>
        <c:crossBetween val="between"/>
        <c:majorUnit val="0.2"/>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prevention'!$D$5</c:f>
              <c:strCache>
                <c:ptCount val="1"/>
                <c:pt idx="0">
                  <c:v>% Domestic (public) sources</c:v>
                </c:pt>
              </c:strCache>
            </c:strRef>
          </c:tx>
          <c:spPr>
            <a:solidFill>
              <a:srgbClr val="88C540"/>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74B-49B5-B1D3-D7EF7566375A}"/>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74B-49B5-B1D3-D7EF7566375A}"/>
                </c:ext>
              </c:extLst>
            </c:dLbl>
            <c:dLbl>
              <c:idx val="2"/>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74B-49B5-B1D3-D7EF7566375A}"/>
                </c:ext>
              </c:extLst>
            </c:dLbl>
            <c:dLbl>
              <c:idx val="3"/>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74B-49B5-B1D3-D7EF7566375A}"/>
                </c:ext>
              </c:extLst>
            </c:dLbl>
            <c:dLbl>
              <c:idx val="4"/>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74B-49B5-B1D3-D7EF7566375A}"/>
                </c:ext>
              </c:extLst>
            </c:dLbl>
            <c:dLbl>
              <c:idx val="5"/>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74B-49B5-B1D3-D7EF7566375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prevention'!$B$6:$B$11</c:f>
              <c:numCache>
                <c:formatCode>General</c:formatCode>
                <c:ptCount val="6"/>
                <c:pt idx="0">
                  <c:v>2008</c:v>
                </c:pt>
                <c:pt idx="1">
                  <c:v>2009</c:v>
                </c:pt>
                <c:pt idx="2">
                  <c:v>2010</c:v>
                </c:pt>
                <c:pt idx="3">
                  <c:v>2011</c:v>
                </c:pt>
                <c:pt idx="4">
                  <c:v>2012</c:v>
                </c:pt>
                <c:pt idx="5">
                  <c:v>2013</c:v>
                </c:pt>
              </c:numCache>
            </c:numRef>
          </c:cat>
          <c:val>
            <c:numRef>
              <c:f>'D&amp;I spndng on prevention'!$D$6:$D$11</c:f>
              <c:numCache>
                <c:formatCode>0%</c:formatCode>
                <c:ptCount val="6"/>
                <c:pt idx="0">
                  <c:v>1</c:v>
                </c:pt>
                <c:pt idx="1">
                  <c:v>0.99999997399532425</c:v>
                </c:pt>
                <c:pt idx="2">
                  <c:v>0.98213846614717382</c:v>
                </c:pt>
                <c:pt idx="3">
                  <c:v>0.79712587860171391</c:v>
                </c:pt>
                <c:pt idx="4">
                  <c:v>0.81939789699688226</c:v>
                </c:pt>
                <c:pt idx="5">
                  <c:v>0.82562892608082672</c:v>
                </c:pt>
              </c:numCache>
            </c:numRef>
          </c:val>
          <c:extLst>
            <c:ext xmlns:c16="http://schemas.microsoft.com/office/drawing/2014/chart" uri="{C3380CC4-5D6E-409C-BE32-E72D297353CC}">
              <c16:uniqueId val="{00000006-374B-49B5-B1D3-D7EF7566375A}"/>
            </c:ext>
          </c:extLst>
        </c:ser>
        <c:ser>
          <c:idx val="1"/>
          <c:order val="1"/>
          <c:tx>
            <c:strRef>
              <c:f>'D&amp;I spndng on prevention'!$F$5</c:f>
              <c:strCache>
                <c:ptCount val="1"/>
                <c:pt idx="0">
                  <c:v>% International sources</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374B-49B5-B1D3-D7EF7566375A}"/>
                </c:ext>
              </c:extLst>
            </c:dLbl>
            <c:dLbl>
              <c:idx val="1"/>
              <c:delete val="1"/>
              <c:extLst>
                <c:ext xmlns:c15="http://schemas.microsoft.com/office/drawing/2012/chart" uri="{CE6537A1-D6FC-4f65-9D91-7224C49458BB}"/>
                <c:ext xmlns:c16="http://schemas.microsoft.com/office/drawing/2014/chart" uri="{C3380CC4-5D6E-409C-BE32-E72D297353CC}">
                  <c16:uniqueId val="{00000008-374B-49B5-B1D3-D7EF7566375A}"/>
                </c:ext>
              </c:extLst>
            </c:dLbl>
            <c:dLbl>
              <c:idx val="2"/>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74B-49B5-B1D3-D7EF7566375A}"/>
                </c:ext>
              </c:extLst>
            </c:dLbl>
            <c:dLbl>
              <c:idx val="3"/>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74B-49B5-B1D3-D7EF7566375A}"/>
                </c:ext>
              </c:extLst>
            </c:dLbl>
            <c:dLbl>
              <c:idx val="4"/>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74B-49B5-B1D3-D7EF7566375A}"/>
                </c:ext>
              </c:extLst>
            </c:dLbl>
            <c:dLbl>
              <c:idx val="5"/>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74B-49B5-B1D3-D7EF7566375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prevention'!$B$6:$B$11</c:f>
              <c:numCache>
                <c:formatCode>General</c:formatCode>
                <c:ptCount val="6"/>
                <c:pt idx="0">
                  <c:v>2008</c:v>
                </c:pt>
                <c:pt idx="1">
                  <c:v>2009</c:v>
                </c:pt>
                <c:pt idx="2">
                  <c:v>2010</c:v>
                </c:pt>
                <c:pt idx="3">
                  <c:v>2011</c:v>
                </c:pt>
                <c:pt idx="4">
                  <c:v>2012</c:v>
                </c:pt>
                <c:pt idx="5">
                  <c:v>2013</c:v>
                </c:pt>
              </c:numCache>
            </c:numRef>
          </c:cat>
          <c:val>
            <c:numRef>
              <c:f>'D&amp;I spndng on prevention'!$F$6:$F$11</c:f>
              <c:numCache>
                <c:formatCode>0%</c:formatCode>
                <c:ptCount val="6"/>
                <c:pt idx="0">
                  <c:v>0</c:v>
                </c:pt>
                <c:pt idx="1">
                  <c:v>0</c:v>
                </c:pt>
                <c:pt idx="2">
                  <c:v>1.7861529094799655E-2</c:v>
                </c:pt>
                <c:pt idx="3">
                  <c:v>0.20287412149027298</c:v>
                </c:pt>
                <c:pt idx="4">
                  <c:v>0.18060209440299943</c:v>
                </c:pt>
                <c:pt idx="5">
                  <c:v>0.17437103550685112</c:v>
                </c:pt>
              </c:numCache>
            </c:numRef>
          </c:val>
          <c:extLst>
            <c:ext xmlns:c16="http://schemas.microsoft.com/office/drawing/2014/chart" uri="{C3380CC4-5D6E-409C-BE32-E72D297353CC}">
              <c16:uniqueId val="{0000000D-374B-49B5-B1D3-D7EF7566375A}"/>
            </c:ext>
          </c:extLst>
        </c:ser>
        <c:dLbls>
          <c:showLegendKey val="0"/>
          <c:showVal val="0"/>
          <c:showCatName val="0"/>
          <c:showSerName val="0"/>
          <c:showPercent val="0"/>
          <c:showBubbleSize val="0"/>
        </c:dLbls>
        <c:gapWidth val="100"/>
        <c:overlap val="100"/>
        <c:axId val="158566656"/>
        <c:axId val="158613504"/>
      </c:barChart>
      <c:catAx>
        <c:axId val="158566656"/>
        <c:scaling>
          <c:orientation val="minMax"/>
        </c:scaling>
        <c:delete val="0"/>
        <c:axPos val="b"/>
        <c:numFmt formatCode="General" sourceLinked="1"/>
        <c:majorTickMark val="out"/>
        <c:minorTickMark val="none"/>
        <c:tickLblPos val="nextTo"/>
        <c:crossAx val="158613504"/>
        <c:crosses val="autoZero"/>
        <c:auto val="1"/>
        <c:lblAlgn val="ctr"/>
        <c:lblOffset val="100"/>
        <c:noMultiLvlLbl val="0"/>
      </c:catAx>
      <c:valAx>
        <c:axId val="158613504"/>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158566656"/>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1562500000001"/>
          <c:y val="4.9980491479642224E-2"/>
          <c:w val="0.66013055555555555"/>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5806</c:v>
                </c:pt>
                <c:pt idx="1">
                  <c:v>8858</c:v>
                </c:pt>
                <c:pt idx="2">
                  <c:v>9953</c:v>
                </c:pt>
                <c:pt idx="3">
                  <c:v>8876</c:v>
                </c:pt>
                <c:pt idx="4">
                  <c:v>7487</c:v>
                </c:pt>
                <c:pt idx="5">
                  <c:v>6624</c:v>
                </c:pt>
                <c:pt idx="6">
                  <c:v>6275</c:v>
                </c:pt>
                <c:pt idx="7">
                  <c:v>6284</c:v>
                </c:pt>
                <c:pt idx="8">
                  <c:v>6439</c:v>
                </c:pt>
                <c:pt idx="9">
                  <c:v>6625</c:v>
                </c:pt>
                <c:pt idx="10">
                  <c:v>6811</c:v>
                </c:pt>
                <c:pt idx="11">
                  <c:v>6999</c:v>
                </c:pt>
                <c:pt idx="12">
                  <c:v>6777</c:v>
                </c:pt>
                <c:pt idx="13">
                  <c:v>6625</c:v>
                </c:pt>
                <c:pt idx="14">
                  <c:v>6482</c:v>
                </c:pt>
                <c:pt idx="15">
                  <c:v>6340</c:v>
                </c:pt>
                <c:pt idx="16">
                  <c:v>6290</c:v>
                </c:pt>
                <c:pt idx="17">
                  <c:v>6151</c:v>
                </c:pt>
                <c:pt idx="18">
                  <c:v>6058</c:v>
                </c:pt>
                <c:pt idx="19">
                  <c:v>6019</c:v>
                </c:pt>
                <c:pt idx="20">
                  <c:v>5882</c:v>
                </c:pt>
                <c:pt idx="21">
                  <c:v>5810</c:v>
                </c:pt>
                <c:pt idx="22">
                  <c:v>5833</c:v>
                </c:pt>
                <c:pt idx="23">
                  <c:v>5916</c:v>
                </c:pt>
                <c:pt idx="24">
                  <c:v>5833</c:v>
                </c:pt>
                <c:pt idx="25">
                  <c:v>5679</c:v>
                </c:pt>
                <c:pt idx="26">
                  <c:v>5904</c:v>
                </c:pt>
                <c:pt idx="27">
                  <c:v>5885</c:v>
                </c:pt>
                <c:pt idx="28">
                  <c:v>6370</c:v>
                </c:pt>
                <c:pt idx="29">
                  <c:v>7099</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4010</c:v>
                </c:pt>
                <c:pt idx="1">
                  <c:v>6149</c:v>
                </c:pt>
                <c:pt idx="2">
                  <c:v>6962</c:v>
                </c:pt>
                <c:pt idx="3">
                  <c:v>6315</c:v>
                </c:pt>
                <c:pt idx="4">
                  <c:v>5399</c:v>
                </c:pt>
                <c:pt idx="5">
                  <c:v>4869</c:v>
                </c:pt>
                <c:pt idx="6">
                  <c:v>4664</c:v>
                </c:pt>
                <c:pt idx="7">
                  <c:v>4708</c:v>
                </c:pt>
                <c:pt idx="8">
                  <c:v>4837</c:v>
                </c:pt>
                <c:pt idx="9">
                  <c:v>5010</c:v>
                </c:pt>
                <c:pt idx="10">
                  <c:v>5185</c:v>
                </c:pt>
                <c:pt idx="11">
                  <c:v>5361</c:v>
                </c:pt>
                <c:pt idx="12">
                  <c:v>5243</c:v>
                </c:pt>
                <c:pt idx="13">
                  <c:v>5169</c:v>
                </c:pt>
                <c:pt idx="14">
                  <c:v>5102</c:v>
                </c:pt>
                <c:pt idx="15">
                  <c:v>5041</c:v>
                </c:pt>
                <c:pt idx="16">
                  <c:v>5058</c:v>
                </c:pt>
                <c:pt idx="17">
                  <c:v>4999</c:v>
                </c:pt>
                <c:pt idx="18">
                  <c:v>4991</c:v>
                </c:pt>
                <c:pt idx="19">
                  <c:v>4998</c:v>
                </c:pt>
                <c:pt idx="20">
                  <c:v>4910</c:v>
                </c:pt>
                <c:pt idx="21">
                  <c:v>4856</c:v>
                </c:pt>
                <c:pt idx="22">
                  <c:v>4904</c:v>
                </c:pt>
                <c:pt idx="23">
                  <c:v>4940</c:v>
                </c:pt>
                <c:pt idx="24">
                  <c:v>4826</c:v>
                </c:pt>
                <c:pt idx="25">
                  <c:v>4663</c:v>
                </c:pt>
                <c:pt idx="26">
                  <c:v>4779</c:v>
                </c:pt>
                <c:pt idx="27">
                  <c:v>4681</c:v>
                </c:pt>
                <c:pt idx="28">
                  <c:v>4981</c:v>
                </c:pt>
                <c:pt idx="29">
                  <c:v>5506</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770048"/>
        <c:axId val="44771584"/>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 6,300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61-42AB-8ADA-EED60EEDE4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4983</c:v>
                </c:pt>
                <c:pt idx="1">
                  <c:v>7604</c:v>
                </c:pt>
                <c:pt idx="2">
                  <c:v>8532</c:v>
                </c:pt>
                <c:pt idx="3">
                  <c:v>7637</c:v>
                </c:pt>
                <c:pt idx="4">
                  <c:v>6465</c:v>
                </c:pt>
                <c:pt idx="5">
                  <c:v>5767</c:v>
                </c:pt>
                <c:pt idx="6">
                  <c:v>5489</c:v>
                </c:pt>
                <c:pt idx="7">
                  <c:v>5527</c:v>
                </c:pt>
                <c:pt idx="8">
                  <c:v>5663</c:v>
                </c:pt>
                <c:pt idx="9">
                  <c:v>5839</c:v>
                </c:pt>
                <c:pt idx="10">
                  <c:v>6014</c:v>
                </c:pt>
                <c:pt idx="11">
                  <c:v>6189</c:v>
                </c:pt>
                <c:pt idx="12">
                  <c:v>6008</c:v>
                </c:pt>
                <c:pt idx="13">
                  <c:v>5879</c:v>
                </c:pt>
                <c:pt idx="14">
                  <c:v>5773</c:v>
                </c:pt>
                <c:pt idx="15">
                  <c:v>5666</c:v>
                </c:pt>
                <c:pt idx="16">
                  <c:v>5647</c:v>
                </c:pt>
                <c:pt idx="17">
                  <c:v>5569</c:v>
                </c:pt>
                <c:pt idx="18">
                  <c:v>5526</c:v>
                </c:pt>
                <c:pt idx="19">
                  <c:v>5514</c:v>
                </c:pt>
                <c:pt idx="20">
                  <c:v>5407</c:v>
                </c:pt>
                <c:pt idx="21">
                  <c:v>5336</c:v>
                </c:pt>
                <c:pt idx="22">
                  <c:v>5374</c:v>
                </c:pt>
                <c:pt idx="23">
                  <c:v>5432</c:v>
                </c:pt>
                <c:pt idx="24">
                  <c:v>5349</c:v>
                </c:pt>
                <c:pt idx="25">
                  <c:v>5201</c:v>
                </c:pt>
                <c:pt idx="26">
                  <c:v>5357</c:v>
                </c:pt>
                <c:pt idx="27">
                  <c:v>5299</c:v>
                </c:pt>
                <c:pt idx="28">
                  <c:v>5691</c:v>
                </c:pt>
                <c:pt idx="29">
                  <c:v>6322</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770048"/>
        <c:axId val="44771584"/>
      </c:lineChart>
      <c:catAx>
        <c:axId val="4477004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771584"/>
        <c:crosses val="autoZero"/>
        <c:auto val="1"/>
        <c:lblAlgn val="ctr"/>
        <c:lblOffset val="100"/>
        <c:tickMarkSkip val="1"/>
        <c:noMultiLvlLbl val="0"/>
      </c:catAx>
      <c:valAx>
        <c:axId val="4477158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77004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spnding on treatment'!$D$5</c:f>
              <c:strCache>
                <c:ptCount val="1"/>
                <c:pt idx="0">
                  <c:v>% Domestic (public) sources</c:v>
                </c:pt>
              </c:strCache>
            </c:strRef>
          </c:tx>
          <c:spPr>
            <a:solidFill>
              <a:srgbClr val="88C540"/>
            </a:solidFill>
            <a:ln>
              <a:noFill/>
            </a:ln>
          </c:spPr>
          <c:invertIfNegative val="0"/>
          <c:dLbls>
            <c:dLbl>
              <c:idx val="0"/>
              <c:tx>
                <c:rich>
                  <a:bodyPr/>
                  <a:lstStyle/>
                  <a:p>
                    <a:r>
                      <a:rPr lang="en-US"/>
                      <a:t>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49-4FE7-A56D-B271DE606E9E}"/>
                </c:ext>
              </c:extLst>
            </c:dLbl>
            <c:dLbl>
              <c:idx val="1"/>
              <c:tx>
                <c:rich>
                  <a:bodyPr/>
                  <a:lstStyle/>
                  <a:p>
                    <a:r>
                      <a:rPr lang="en-US"/>
                      <a:t>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C49-4FE7-A56D-B271DE606E9E}"/>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C49-4FE7-A56D-B271DE606E9E}"/>
                </c:ext>
              </c:extLst>
            </c:dLbl>
            <c:dLbl>
              <c:idx val="3"/>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C49-4FE7-A56D-B271DE606E9E}"/>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C49-4FE7-A56D-B271DE606E9E}"/>
                </c:ext>
              </c:extLst>
            </c:dLbl>
            <c:dLbl>
              <c:idx val="5"/>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C49-4FE7-A56D-B271DE606E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spnding on treatment'!$B$6:$B$11</c:f>
              <c:numCache>
                <c:formatCode>General</c:formatCode>
                <c:ptCount val="6"/>
                <c:pt idx="0">
                  <c:v>2008</c:v>
                </c:pt>
                <c:pt idx="1">
                  <c:v>2009</c:v>
                </c:pt>
                <c:pt idx="2">
                  <c:v>2010</c:v>
                </c:pt>
                <c:pt idx="3">
                  <c:v>2011</c:v>
                </c:pt>
                <c:pt idx="4">
                  <c:v>2012</c:v>
                </c:pt>
                <c:pt idx="5">
                  <c:v>2013</c:v>
                </c:pt>
              </c:numCache>
            </c:numRef>
          </c:cat>
          <c:val>
            <c:numRef>
              <c:f>'D&amp;I spnding on treatment'!$D$6:$D$11</c:f>
              <c:numCache>
                <c:formatCode>0%</c:formatCode>
                <c:ptCount val="6"/>
                <c:pt idx="0">
                  <c:v>0.97044593294477355</c:v>
                </c:pt>
                <c:pt idx="1">
                  <c:v>0.97128376703912556</c:v>
                </c:pt>
                <c:pt idx="2">
                  <c:v>0.99999998453388084</c:v>
                </c:pt>
                <c:pt idx="3">
                  <c:v>1.00000004137759</c:v>
                </c:pt>
                <c:pt idx="4">
                  <c:v>1.0000000483917273</c:v>
                </c:pt>
                <c:pt idx="5">
                  <c:v>0.99823635740246686</c:v>
                </c:pt>
              </c:numCache>
            </c:numRef>
          </c:val>
          <c:extLst>
            <c:ext xmlns:c16="http://schemas.microsoft.com/office/drawing/2014/chart" uri="{C3380CC4-5D6E-409C-BE32-E72D297353CC}">
              <c16:uniqueId val="{00000006-8C49-4FE7-A56D-B271DE606E9E}"/>
            </c:ext>
          </c:extLst>
        </c:ser>
        <c:ser>
          <c:idx val="1"/>
          <c:order val="1"/>
          <c:tx>
            <c:strRef>
              <c:f>'D&amp;I spnding on treatment'!$F$5</c:f>
              <c:strCache>
                <c:ptCount val="1"/>
                <c:pt idx="0">
                  <c:v>% International sources</c:v>
                </c:pt>
              </c:strCache>
            </c:strRef>
          </c:tx>
          <c:spPr>
            <a:solidFill>
              <a:srgbClr val="E31837"/>
            </a:solidFill>
            <a:ln>
              <a:noFill/>
            </a:ln>
          </c:spPr>
          <c:invertIfNegative val="0"/>
          <c:dLbls>
            <c:dLbl>
              <c:idx val="0"/>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C49-4FE7-A56D-B271DE606E9E}"/>
                </c:ext>
              </c:extLst>
            </c:dLbl>
            <c:dLbl>
              <c:idx val="1"/>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C49-4FE7-A56D-B271DE606E9E}"/>
                </c:ext>
              </c:extLst>
            </c:dLbl>
            <c:dLbl>
              <c:idx val="2"/>
              <c:delete val="1"/>
              <c:extLst>
                <c:ext xmlns:c15="http://schemas.microsoft.com/office/drawing/2012/chart" uri="{CE6537A1-D6FC-4f65-9D91-7224C49458BB}"/>
                <c:ext xmlns:c16="http://schemas.microsoft.com/office/drawing/2014/chart" uri="{C3380CC4-5D6E-409C-BE32-E72D297353CC}">
                  <c16:uniqueId val="{00000009-8C49-4FE7-A56D-B271DE606E9E}"/>
                </c:ext>
              </c:extLst>
            </c:dLbl>
            <c:dLbl>
              <c:idx val="3"/>
              <c:delete val="1"/>
              <c:extLst>
                <c:ext xmlns:c15="http://schemas.microsoft.com/office/drawing/2012/chart" uri="{CE6537A1-D6FC-4f65-9D91-7224C49458BB}"/>
                <c:ext xmlns:c16="http://schemas.microsoft.com/office/drawing/2014/chart" uri="{C3380CC4-5D6E-409C-BE32-E72D297353CC}">
                  <c16:uniqueId val="{0000000A-8C49-4FE7-A56D-B271DE606E9E}"/>
                </c:ext>
              </c:extLst>
            </c:dLbl>
            <c:dLbl>
              <c:idx val="4"/>
              <c:delete val="1"/>
              <c:extLst>
                <c:ext xmlns:c15="http://schemas.microsoft.com/office/drawing/2012/chart" uri="{CE6537A1-D6FC-4f65-9D91-7224C49458BB}"/>
                <c:ext xmlns:c16="http://schemas.microsoft.com/office/drawing/2014/chart" uri="{C3380CC4-5D6E-409C-BE32-E72D297353CC}">
                  <c16:uniqueId val="{0000000B-8C49-4FE7-A56D-B271DE606E9E}"/>
                </c:ext>
              </c:extLst>
            </c:dLbl>
            <c:dLbl>
              <c:idx val="5"/>
              <c:delete val="1"/>
              <c:extLst>
                <c:ext xmlns:c15="http://schemas.microsoft.com/office/drawing/2012/chart" uri="{CE6537A1-D6FC-4f65-9D91-7224C49458BB}"/>
                <c:ext xmlns:c16="http://schemas.microsoft.com/office/drawing/2014/chart" uri="{C3380CC4-5D6E-409C-BE32-E72D297353CC}">
                  <c16:uniqueId val="{0000000C-8C49-4FE7-A56D-B271DE606E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spnding on treatment'!$B$6:$B$11</c:f>
              <c:numCache>
                <c:formatCode>General</c:formatCode>
                <c:ptCount val="6"/>
                <c:pt idx="0">
                  <c:v>2008</c:v>
                </c:pt>
                <c:pt idx="1">
                  <c:v>2009</c:v>
                </c:pt>
                <c:pt idx="2">
                  <c:v>2010</c:v>
                </c:pt>
                <c:pt idx="3">
                  <c:v>2011</c:v>
                </c:pt>
                <c:pt idx="4">
                  <c:v>2012</c:v>
                </c:pt>
                <c:pt idx="5">
                  <c:v>2013</c:v>
                </c:pt>
              </c:numCache>
            </c:numRef>
          </c:cat>
          <c:val>
            <c:numRef>
              <c:f>'D&amp;I spnding on treatment'!$F$6:$F$11</c:f>
              <c:numCache>
                <c:formatCode>0%</c:formatCode>
                <c:ptCount val="6"/>
                <c:pt idx="0">
                  <c:v>2.9554080593603579E-2</c:v>
                </c:pt>
                <c:pt idx="1">
                  <c:v>2.8716215731145005E-2</c:v>
                </c:pt>
                <c:pt idx="2">
                  <c:v>0</c:v>
                </c:pt>
                <c:pt idx="3">
                  <c:v>0</c:v>
                </c:pt>
                <c:pt idx="4">
                  <c:v>0</c:v>
                </c:pt>
                <c:pt idx="5">
                  <c:v>1.76368479289058E-3</c:v>
                </c:pt>
              </c:numCache>
            </c:numRef>
          </c:val>
          <c:extLst>
            <c:ext xmlns:c16="http://schemas.microsoft.com/office/drawing/2014/chart" uri="{C3380CC4-5D6E-409C-BE32-E72D297353CC}">
              <c16:uniqueId val="{0000000D-8C49-4FE7-A56D-B271DE606E9E}"/>
            </c:ext>
          </c:extLst>
        </c:ser>
        <c:dLbls>
          <c:showLegendKey val="0"/>
          <c:showVal val="0"/>
          <c:showCatName val="0"/>
          <c:showSerName val="0"/>
          <c:showPercent val="0"/>
          <c:showBubbleSize val="0"/>
        </c:dLbls>
        <c:gapWidth val="100"/>
        <c:overlap val="100"/>
        <c:axId val="158829568"/>
        <c:axId val="158839552"/>
      </c:barChart>
      <c:catAx>
        <c:axId val="158829568"/>
        <c:scaling>
          <c:orientation val="minMax"/>
        </c:scaling>
        <c:delete val="0"/>
        <c:axPos val="b"/>
        <c:numFmt formatCode="General" sourceLinked="1"/>
        <c:majorTickMark val="out"/>
        <c:minorTickMark val="none"/>
        <c:tickLblPos val="nextTo"/>
        <c:crossAx val="158839552"/>
        <c:crosses val="autoZero"/>
        <c:auto val="1"/>
        <c:lblAlgn val="ctr"/>
        <c:lblOffset val="100"/>
        <c:noMultiLvlLbl val="0"/>
      </c:catAx>
      <c:valAx>
        <c:axId val="158839552"/>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158829568"/>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9879649190193"/>
          <c:y val="4.5462962962962962E-2"/>
          <c:w val="0.8335261827027719"/>
          <c:h val="0.79902777777777778"/>
        </c:manualLayout>
      </c:layout>
      <c:barChart>
        <c:barDir val="col"/>
        <c:grouping val="clustered"/>
        <c:varyColors val="0"/>
        <c:ser>
          <c:idx val="0"/>
          <c:order val="0"/>
          <c:tx>
            <c:strRef>
              <c:f>'KP_prevention coverage'!$B$5</c:f>
              <c:strCache>
                <c:ptCount val="1"/>
                <c:pt idx="0">
                  <c:v>2012</c:v>
                </c:pt>
              </c:strCache>
            </c:strRef>
          </c:tx>
          <c:spPr>
            <a:solidFill>
              <a:srgbClr val="88C540"/>
            </a:solidFill>
            <a:ln w="38100">
              <a:noFill/>
            </a:ln>
          </c:spPr>
          <c:invertIfNegative val="0"/>
          <c:dPt>
            <c:idx val="0"/>
            <c:invertIfNegative val="0"/>
            <c:bubble3D val="0"/>
            <c:extLst>
              <c:ext xmlns:c16="http://schemas.microsoft.com/office/drawing/2014/chart" uri="{C3380CC4-5D6E-409C-BE32-E72D297353CC}">
                <c16:uniqueId val="{00000000-0D8A-4435-A1F6-672D2519F973}"/>
              </c:ext>
            </c:extLst>
          </c:dPt>
          <c:dPt>
            <c:idx val="1"/>
            <c:invertIfNegative val="0"/>
            <c:bubble3D val="0"/>
            <c:extLst>
              <c:ext xmlns:c16="http://schemas.microsoft.com/office/drawing/2014/chart" uri="{C3380CC4-5D6E-409C-BE32-E72D297353CC}">
                <c16:uniqueId val="{00000001-0D8A-4435-A1F6-672D2519F973}"/>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'KP_prevention coverage'!$A$6:$A$9</c:f>
              <c:strCache>
                <c:ptCount val="4"/>
                <c:pt idx="0">
                  <c:v>PWID *</c:v>
                </c:pt>
                <c:pt idx="1">
                  <c:v>TG **</c:v>
                </c:pt>
                <c:pt idx="2">
                  <c:v>FSW **</c:v>
                </c:pt>
                <c:pt idx="3">
                  <c:v>MSM **</c:v>
                </c:pt>
              </c:strCache>
            </c:strRef>
          </c:cat>
          <c:val>
            <c:numRef>
              <c:f>'KP_prevention coverage'!$B$6:$B$9</c:f>
              <c:numCache>
                <c:formatCode>General</c:formatCode>
                <c:ptCount val="4"/>
                <c:pt idx="0">
                  <c:v>68.900000000000006</c:v>
                </c:pt>
                <c:pt idx="1">
                  <c:v>64.3</c:v>
                </c:pt>
                <c:pt idx="2" formatCode="0">
                  <c:v>44.9</c:v>
                </c:pt>
                <c:pt idx="3" formatCode="0">
                  <c:v>43.8</c:v>
                </c:pt>
              </c:numCache>
            </c:numRef>
          </c:val>
          <c:extLst>
            <c:ext xmlns:c16="http://schemas.microsoft.com/office/drawing/2014/chart" uri="{C3380CC4-5D6E-409C-BE32-E72D297353CC}">
              <c16:uniqueId val="{00000002-0D8A-4435-A1F6-672D2519F973}"/>
            </c:ext>
          </c:extLst>
        </c:ser>
        <c:ser>
          <c:idx val="1"/>
          <c:order val="1"/>
          <c:tx>
            <c:strRef>
              <c:f>'KP_prevention coverage'!$C$5</c:f>
              <c:strCache>
                <c:ptCount val="1"/>
                <c:pt idx="0">
                  <c:v>2014</c:v>
                </c:pt>
              </c:strCache>
            </c:strRef>
          </c:tx>
          <c:spPr>
            <a:solidFill>
              <a:srgbClr val="F78E1E"/>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'KP_prevention coverage'!$A$6:$A$9</c:f>
              <c:strCache>
                <c:ptCount val="4"/>
                <c:pt idx="0">
                  <c:v>PWID *</c:v>
                </c:pt>
                <c:pt idx="1">
                  <c:v>TG **</c:v>
                </c:pt>
                <c:pt idx="2">
                  <c:v>FSW **</c:v>
                </c:pt>
                <c:pt idx="3">
                  <c:v>MSM **</c:v>
                </c:pt>
              </c:strCache>
            </c:strRef>
          </c:cat>
          <c:val>
            <c:numRef>
              <c:f>'KP_prevention coverage'!$C$6:$C$9</c:f>
              <c:numCache>
                <c:formatCode>General</c:formatCode>
                <c:ptCount val="4"/>
                <c:pt idx="0">
                  <c:v>64.8</c:v>
                </c:pt>
                <c:pt idx="1">
                  <c:v>64.099999999999994</c:v>
                </c:pt>
                <c:pt idx="2">
                  <c:v>49.9</c:v>
                </c:pt>
                <c:pt idx="3">
                  <c:v>30.7</c:v>
                </c:pt>
              </c:numCache>
            </c:numRef>
          </c:val>
          <c:extLst>
            <c:ext xmlns:c16="http://schemas.microsoft.com/office/drawing/2014/chart" uri="{C3380CC4-5D6E-409C-BE32-E72D297353CC}">
              <c16:uniqueId val="{00000003-0D8A-4435-A1F6-672D2519F973}"/>
            </c:ext>
          </c:extLst>
        </c:ser>
        <c:dLbls>
          <c:showLegendKey val="0"/>
          <c:showVal val="0"/>
          <c:showCatName val="0"/>
          <c:showSerName val="0"/>
          <c:showPercent val="0"/>
          <c:showBubbleSize val="0"/>
        </c:dLbls>
        <c:gapWidth val="150"/>
        <c:axId val="159016832"/>
        <c:axId val="159018368"/>
      </c:barChart>
      <c:scatterChart>
        <c:scatterStyle val="lineMarker"/>
        <c:varyColors val="0"/>
        <c:ser>
          <c:idx val="2"/>
          <c:order val="2"/>
          <c:tx>
            <c:strRef>
              <c:f>'KP_prevention coverage'!$L$2</c:f>
              <c:strCache>
                <c:ptCount val="1"/>
                <c:pt idx="0">
                  <c:v>t</c:v>
                </c:pt>
              </c:strCache>
            </c:strRef>
          </c:tx>
          <c:spPr>
            <a:ln w="19050">
              <a:solidFill>
                <a:srgbClr val="E31837"/>
              </a:solidFill>
              <a:prstDash val="dash"/>
            </a:ln>
          </c:spPr>
          <c:marker>
            <c:symbol val="none"/>
          </c:marker>
          <c:xVal>
            <c:numRef>
              <c:f>'KP_prevention coverage'!$K$3:$K$4</c:f>
              <c:numCache>
                <c:formatCode>General</c:formatCode>
                <c:ptCount val="2"/>
                <c:pt idx="0">
                  <c:v>0</c:v>
                </c:pt>
                <c:pt idx="1">
                  <c:v>1</c:v>
                </c:pt>
              </c:numCache>
            </c:numRef>
          </c:xVal>
          <c:yVal>
            <c:numRef>
              <c:f>'KP_prevention coverage'!$L$3:$L$4</c:f>
              <c:numCache>
                <c:formatCode>General</c:formatCode>
                <c:ptCount val="2"/>
                <c:pt idx="0">
                  <c:v>90</c:v>
                </c:pt>
                <c:pt idx="1">
                  <c:v>90</c:v>
                </c:pt>
              </c:numCache>
            </c:numRef>
          </c:yVal>
          <c:smooth val="0"/>
          <c:extLst>
            <c:ext xmlns:c16="http://schemas.microsoft.com/office/drawing/2014/chart" uri="{C3380CC4-5D6E-409C-BE32-E72D297353CC}">
              <c16:uniqueId val="{00000004-0D8A-4435-A1F6-672D2519F973}"/>
            </c:ext>
          </c:extLst>
        </c:ser>
        <c:dLbls>
          <c:showLegendKey val="0"/>
          <c:showVal val="0"/>
          <c:showCatName val="0"/>
          <c:showSerName val="0"/>
          <c:showPercent val="0"/>
          <c:showBubbleSize val="0"/>
        </c:dLbls>
        <c:axId val="159054848"/>
        <c:axId val="159053312"/>
      </c:scatterChart>
      <c:catAx>
        <c:axId val="159016832"/>
        <c:scaling>
          <c:orientation val="minMax"/>
        </c:scaling>
        <c:delete val="0"/>
        <c:axPos val="b"/>
        <c:numFmt formatCode="General" sourceLinked="1"/>
        <c:majorTickMark val="out"/>
        <c:minorTickMark val="none"/>
        <c:tickLblPos val="nextTo"/>
        <c:crossAx val="159018368"/>
        <c:crosses val="autoZero"/>
        <c:auto val="1"/>
        <c:lblAlgn val="ctr"/>
        <c:lblOffset val="100"/>
        <c:noMultiLvlLbl val="0"/>
      </c:catAx>
      <c:valAx>
        <c:axId val="159018368"/>
        <c:scaling>
          <c:orientation val="minMax"/>
          <c:max val="100"/>
          <c:min val="0"/>
        </c:scaling>
        <c:delete val="0"/>
        <c:axPos val="l"/>
        <c:title>
          <c:tx>
            <c:rich>
              <a:bodyPr rot="0" vert="horz"/>
              <a:lstStyle/>
              <a:p>
                <a:pPr>
                  <a:defRPr/>
                </a:pPr>
                <a:r>
                  <a:rPr lang="en-US"/>
                  <a:t>%</a:t>
                </a:r>
              </a:p>
            </c:rich>
          </c:tx>
          <c:layout>
            <c:manualLayout>
              <c:xMode val="edge"/>
              <c:yMode val="edge"/>
              <c:x val="3.5724381466554156E-2"/>
              <c:y val="1.0884192690213545E-2"/>
            </c:manualLayout>
          </c:layout>
          <c:overlay val="0"/>
        </c:title>
        <c:numFmt formatCode="General" sourceLinked="1"/>
        <c:majorTickMark val="out"/>
        <c:minorTickMark val="none"/>
        <c:tickLblPos val="nextTo"/>
        <c:crossAx val="159016832"/>
        <c:crosses val="autoZero"/>
        <c:crossBetween val="between"/>
        <c:majorUnit val="20"/>
      </c:valAx>
      <c:valAx>
        <c:axId val="159053312"/>
        <c:scaling>
          <c:orientation val="minMax"/>
          <c:max val="100"/>
          <c:min val="0"/>
        </c:scaling>
        <c:delete val="1"/>
        <c:axPos val="r"/>
        <c:numFmt formatCode="General" sourceLinked="1"/>
        <c:majorTickMark val="out"/>
        <c:minorTickMark val="none"/>
        <c:tickLblPos val="nextTo"/>
        <c:crossAx val="159054848"/>
        <c:crosses val="max"/>
        <c:crossBetween val="midCat"/>
        <c:majorUnit val="20"/>
      </c:valAx>
      <c:valAx>
        <c:axId val="159054848"/>
        <c:scaling>
          <c:orientation val="minMax"/>
          <c:max val="1"/>
          <c:min val="0"/>
        </c:scaling>
        <c:delete val="1"/>
        <c:axPos val="t"/>
        <c:numFmt formatCode="General" sourceLinked="1"/>
        <c:majorTickMark val="out"/>
        <c:minorTickMark val="none"/>
        <c:tickLblPos val="nextTo"/>
        <c:crossAx val="159053312"/>
        <c:crosses val="max"/>
        <c:crossBetween val="midCat"/>
        <c:majorUnit val="0.2"/>
      </c:valAx>
    </c:plotArea>
    <c:legend>
      <c:legendPos val="t"/>
      <c:legendEntry>
        <c:idx val="2"/>
        <c:delete val="1"/>
      </c:legendEntry>
      <c:layout>
        <c:manualLayout>
          <c:xMode val="edge"/>
          <c:yMode val="edge"/>
          <c:x val="0.4162665257120638"/>
          <c:y val="2.2222222222222223E-2"/>
          <c:w val="0.28783719743365416"/>
          <c:h val="0.11290230387868183"/>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testing KP'!$A$5</c:f>
              <c:strCache>
                <c:ptCount val="1"/>
                <c:pt idx="0">
                  <c:v>FSW</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KP'!$B$4:$F$4</c:f>
              <c:strCache>
                <c:ptCount val="4"/>
                <c:pt idx="0">
                  <c:v>2009
(Klang Valley)</c:v>
                </c:pt>
                <c:pt idx="1">
                  <c:v>2010
(Pennang)</c:v>
                </c:pt>
                <c:pt idx="2">
                  <c:v>2012*</c:v>
                </c:pt>
                <c:pt idx="3">
                  <c:v>2014*</c:v>
                </c:pt>
              </c:strCache>
            </c:strRef>
          </c:cat>
          <c:val>
            <c:numRef>
              <c:f>'HIV testing KP'!$B$5:$F$5</c:f>
              <c:numCache>
                <c:formatCode>General</c:formatCode>
                <c:ptCount val="4"/>
                <c:pt idx="0">
                  <c:v>46.1</c:v>
                </c:pt>
                <c:pt idx="2" formatCode="0.0">
                  <c:v>32.799999999999997</c:v>
                </c:pt>
                <c:pt idx="3">
                  <c:v>49.4</c:v>
                </c:pt>
              </c:numCache>
            </c:numRef>
          </c:val>
          <c:extLst>
            <c:ext xmlns:c16="http://schemas.microsoft.com/office/drawing/2014/chart" uri="{C3380CC4-5D6E-409C-BE32-E72D297353CC}">
              <c16:uniqueId val="{00000000-813C-4E02-B9F6-AA3D6246A20F}"/>
            </c:ext>
          </c:extLst>
        </c:ser>
        <c:ser>
          <c:idx val="1"/>
          <c:order val="1"/>
          <c:tx>
            <c:strRef>
              <c:f>'HIV testing KP'!$A$6</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KP'!$B$4:$F$4</c:f>
              <c:strCache>
                <c:ptCount val="4"/>
                <c:pt idx="0">
                  <c:v>2009
(Klang Valley)</c:v>
                </c:pt>
                <c:pt idx="1">
                  <c:v>2010
(Pennang)</c:v>
                </c:pt>
                <c:pt idx="2">
                  <c:v>2012*</c:v>
                </c:pt>
                <c:pt idx="3">
                  <c:v>2014*</c:v>
                </c:pt>
              </c:strCache>
            </c:strRef>
          </c:cat>
          <c:val>
            <c:numRef>
              <c:f>'HIV testing KP'!$B$6:$F$6</c:f>
              <c:numCache>
                <c:formatCode>0</c:formatCode>
                <c:ptCount val="4"/>
                <c:pt idx="0">
                  <c:v>41</c:v>
                </c:pt>
                <c:pt idx="1">
                  <c:v>30</c:v>
                </c:pt>
                <c:pt idx="2" formatCode="0.0">
                  <c:v>47.1</c:v>
                </c:pt>
                <c:pt idx="3" formatCode="General">
                  <c:v>40.9</c:v>
                </c:pt>
              </c:numCache>
            </c:numRef>
          </c:val>
          <c:extLst>
            <c:ext xmlns:c16="http://schemas.microsoft.com/office/drawing/2014/chart" uri="{C3380CC4-5D6E-409C-BE32-E72D297353CC}">
              <c16:uniqueId val="{00000001-813C-4E02-B9F6-AA3D6246A20F}"/>
            </c:ext>
          </c:extLst>
        </c:ser>
        <c:ser>
          <c:idx val="2"/>
          <c:order val="2"/>
          <c:tx>
            <c:strRef>
              <c:f>'HIV testing KP'!$A$7</c:f>
              <c:strCache>
                <c:ptCount val="1"/>
                <c:pt idx="0">
                  <c:v>PWID</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KP'!$B$4:$F$4</c:f>
              <c:strCache>
                <c:ptCount val="4"/>
                <c:pt idx="0">
                  <c:v>2009
(Klang Valley)</c:v>
                </c:pt>
                <c:pt idx="1">
                  <c:v>2010
(Pennang)</c:v>
                </c:pt>
                <c:pt idx="2">
                  <c:v>2012*</c:v>
                </c:pt>
                <c:pt idx="3">
                  <c:v>2014*</c:v>
                </c:pt>
              </c:strCache>
            </c:strRef>
          </c:cat>
          <c:val>
            <c:numRef>
              <c:f>'HIV testing KP'!$B$7:$F$7</c:f>
              <c:numCache>
                <c:formatCode>General</c:formatCode>
                <c:ptCount val="4"/>
                <c:pt idx="0" formatCode="0">
                  <c:v>60.8</c:v>
                </c:pt>
                <c:pt idx="2">
                  <c:v>64.5</c:v>
                </c:pt>
                <c:pt idx="3">
                  <c:v>37.799999999999997</c:v>
                </c:pt>
              </c:numCache>
            </c:numRef>
          </c:val>
          <c:extLst>
            <c:ext xmlns:c16="http://schemas.microsoft.com/office/drawing/2014/chart" uri="{C3380CC4-5D6E-409C-BE32-E72D297353CC}">
              <c16:uniqueId val="{00000002-813C-4E02-B9F6-AA3D6246A20F}"/>
            </c:ext>
          </c:extLst>
        </c:ser>
        <c:ser>
          <c:idx val="3"/>
          <c:order val="3"/>
          <c:tx>
            <c:strRef>
              <c:f>'HIV testing KP'!$A$8</c:f>
              <c:strCache>
                <c:ptCount val="1"/>
                <c:pt idx="0">
                  <c:v>TG</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KP'!$B$4:$F$4</c:f>
              <c:strCache>
                <c:ptCount val="4"/>
                <c:pt idx="0">
                  <c:v>2009
(Klang Valley)</c:v>
                </c:pt>
                <c:pt idx="1">
                  <c:v>2010
(Pennang)</c:v>
                </c:pt>
                <c:pt idx="2">
                  <c:v>2012*</c:v>
                </c:pt>
                <c:pt idx="3">
                  <c:v>2014*</c:v>
                </c:pt>
              </c:strCache>
            </c:strRef>
          </c:cat>
          <c:val>
            <c:numRef>
              <c:f>'HIV testing KP'!$B$8:$F$8</c:f>
              <c:numCache>
                <c:formatCode>General</c:formatCode>
                <c:ptCount val="4"/>
                <c:pt idx="0">
                  <c:v>48.6</c:v>
                </c:pt>
                <c:pt idx="2">
                  <c:v>35.5</c:v>
                </c:pt>
                <c:pt idx="3">
                  <c:v>46.7</c:v>
                </c:pt>
              </c:numCache>
            </c:numRef>
          </c:val>
          <c:extLst>
            <c:ext xmlns:c16="http://schemas.microsoft.com/office/drawing/2014/chart" uri="{C3380CC4-5D6E-409C-BE32-E72D297353CC}">
              <c16:uniqueId val="{00000003-813C-4E02-B9F6-AA3D6246A20F}"/>
            </c:ext>
          </c:extLst>
        </c:ser>
        <c:dLbls>
          <c:showLegendKey val="0"/>
          <c:showVal val="0"/>
          <c:showCatName val="0"/>
          <c:showSerName val="0"/>
          <c:showPercent val="0"/>
          <c:showBubbleSize val="0"/>
        </c:dLbls>
        <c:gapWidth val="150"/>
        <c:axId val="159511680"/>
        <c:axId val="159513216"/>
      </c:barChart>
      <c:scatterChart>
        <c:scatterStyle val="lineMarker"/>
        <c:varyColors val="0"/>
        <c:ser>
          <c:idx val="4"/>
          <c:order val="4"/>
          <c:tx>
            <c:strRef>
              <c:f>'HIV testing KP'!$N$2</c:f>
              <c:strCache>
                <c:ptCount val="1"/>
                <c:pt idx="0">
                  <c:v>t</c:v>
                </c:pt>
              </c:strCache>
            </c:strRef>
          </c:tx>
          <c:spPr>
            <a:ln w="19050">
              <a:solidFill>
                <a:srgbClr val="E31837"/>
              </a:solidFill>
              <a:prstDash val="dash"/>
            </a:ln>
          </c:spPr>
          <c:marker>
            <c:symbol val="none"/>
          </c:marker>
          <c:xVal>
            <c:numRef>
              <c:f>'HIV testing KP'!$M$3:$M$4</c:f>
              <c:numCache>
                <c:formatCode>General</c:formatCode>
                <c:ptCount val="2"/>
                <c:pt idx="0">
                  <c:v>0</c:v>
                </c:pt>
                <c:pt idx="1">
                  <c:v>1</c:v>
                </c:pt>
              </c:numCache>
            </c:numRef>
          </c:xVal>
          <c:yVal>
            <c:numRef>
              <c:f>'HIV testing KP'!$N$3:$N$4</c:f>
              <c:numCache>
                <c:formatCode>General</c:formatCode>
                <c:ptCount val="2"/>
                <c:pt idx="0">
                  <c:v>90</c:v>
                </c:pt>
                <c:pt idx="1">
                  <c:v>90</c:v>
                </c:pt>
              </c:numCache>
            </c:numRef>
          </c:yVal>
          <c:smooth val="0"/>
          <c:extLst>
            <c:ext xmlns:c16="http://schemas.microsoft.com/office/drawing/2014/chart" uri="{C3380CC4-5D6E-409C-BE32-E72D297353CC}">
              <c16:uniqueId val="{00000004-813C-4E02-B9F6-AA3D6246A20F}"/>
            </c:ext>
          </c:extLst>
        </c:ser>
        <c:dLbls>
          <c:showLegendKey val="0"/>
          <c:showVal val="0"/>
          <c:showCatName val="0"/>
          <c:showSerName val="0"/>
          <c:showPercent val="0"/>
          <c:showBubbleSize val="0"/>
        </c:dLbls>
        <c:axId val="162666752"/>
        <c:axId val="162665216"/>
      </c:scatterChart>
      <c:catAx>
        <c:axId val="159511680"/>
        <c:scaling>
          <c:orientation val="minMax"/>
        </c:scaling>
        <c:delete val="0"/>
        <c:axPos val="b"/>
        <c:numFmt formatCode="General" sourceLinked="0"/>
        <c:majorTickMark val="out"/>
        <c:minorTickMark val="none"/>
        <c:tickLblPos val="nextTo"/>
        <c:crossAx val="159513216"/>
        <c:crosses val="autoZero"/>
        <c:auto val="1"/>
        <c:lblAlgn val="ctr"/>
        <c:lblOffset val="100"/>
        <c:noMultiLvlLbl val="0"/>
      </c:catAx>
      <c:valAx>
        <c:axId val="159513216"/>
        <c:scaling>
          <c:orientation val="minMax"/>
          <c:max val="100"/>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59511680"/>
        <c:crosses val="autoZero"/>
        <c:crossBetween val="between"/>
        <c:majorUnit val="10"/>
      </c:valAx>
      <c:valAx>
        <c:axId val="162665216"/>
        <c:scaling>
          <c:orientation val="minMax"/>
          <c:max val="100"/>
          <c:min val="0"/>
        </c:scaling>
        <c:delete val="1"/>
        <c:axPos val="r"/>
        <c:numFmt formatCode="General" sourceLinked="1"/>
        <c:majorTickMark val="out"/>
        <c:minorTickMark val="none"/>
        <c:tickLblPos val="nextTo"/>
        <c:crossAx val="162666752"/>
        <c:crosses val="max"/>
        <c:crossBetween val="midCat"/>
        <c:majorUnit val="10"/>
      </c:valAx>
      <c:valAx>
        <c:axId val="162666752"/>
        <c:scaling>
          <c:orientation val="minMax"/>
          <c:max val="1"/>
          <c:min val="0"/>
        </c:scaling>
        <c:delete val="1"/>
        <c:axPos val="t"/>
        <c:numFmt formatCode="General" sourceLinked="1"/>
        <c:majorTickMark val="out"/>
        <c:minorTickMark val="none"/>
        <c:tickLblPos val="nextTo"/>
        <c:crossAx val="162665216"/>
        <c:crosses val="max"/>
        <c:crossBetween val="midCat"/>
        <c:majorUnit val="0.2"/>
      </c:valAx>
    </c:plotArea>
    <c:legend>
      <c:legendPos val="t"/>
      <c:legendEntry>
        <c:idx val="4"/>
        <c:delete val="1"/>
      </c:legendEntry>
      <c:layout>
        <c:manualLayout>
          <c:xMode val="edge"/>
          <c:yMode val="edge"/>
          <c:x val="0.31382934772042381"/>
          <c:y val="6.3829787234042548E-2"/>
          <c:w val="0.41709439097890544"/>
          <c:h val="7.618305690512090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'OST and NSP'!$A$4</c:f>
              <c:strCache>
                <c:ptCount val="1"/>
                <c:pt idx="0">
                  <c:v>Opioid substitution therapy (OST) sites</c:v>
                </c:pt>
              </c:strCache>
            </c:strRef>
          </c:tx>
          <c:spPr>
            <a:solidFill>
              <a:srgbClr val="E31837"/>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NSP'!$B$3:$E$3</c:f>
              <c:strCache>
                <c:ptCount val="4"/>
                <c:pt idx="0">
                  <c:v>2011</c:v>
                </c:pt>
                <c:pt idx="1">
                  <c:v>2012</c:v>
                </c:pt>
                <c:pt idx="2">
                  <c:v>2013</c:v>
                </c:pt>
                <c:pt idx="3">
                  <c:v>2014</c:v>
                </c:pt>
              </c:strCache>
            </c:strRef>
          </c:cat>
          <c:val>
            <c:numRef>
              <c:f>'OST and NSP'!$B$4:$E$4</c:f>
              <c:numCache>
                <c:formatCode>General</c:formatCode>
                <c:ptCount val="4"/>
                <c:pt idx="0">
                  <c:v>674</c:v>
                </c:pt>
                <c:pt idx="1">
                  <c:v>715</c:v>
                </c:pt>
                <c:pt idx="2">
                  <c:v>811</c:v>
                </c:pt>
                <c:pt idx="3">
                  <c:v>838</c:v>
                </c:pt>
              </c:numCache>
            </c:numRef>
          </c:val>
          <c:extLst>
            <c:ext xmlns:c16="http://schemas.microsoft.com/office/drawing/2014/chart" uri="{C3380CC4-5D6E-409C-BE32-E72D297353CC}">
              <c16:uniqueId val="{00000000-EB29-41B8-9C32-DCC292A4A3B7}"/>
            </c:ext>
          </c:extLst>
        </c:ser>
        <c:ser>
          <c:idx val="1"/>
          <c:order val="1"/>
          <c:tx>
            <c:strRef>
              <c:f>'OST and NSP'!$A$5</c:f>
              <c:strCache>
                <c:ptCount val="1"/>
                <c:pt idx="0">
                  <c:v>Needle and syringe exchange programme (NSEP) sites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NSP'!$B$3:$E$3</c:f>
              <c:strCache>
                <c:ptCount val="4"/>
                <c:pt idx="0">
                  <c:v>2011</c:v>
                </c:pt>
                <c:pt idx="1">
                  <c:v>2012</c:v>
                </c:pt>
                <c:pt idx="2">
                  <c:v>2013</c:v>
                </c:pt>
                <c:pt idx="3">
                  <c:v>2014</c:v>
                </c:pt>
              </c:strCache>
            </c:strRef>
          </c:cat>
          <c:val>
            <c:numRef>
              <c:f>'OST and NSP'!$B$5:$E$5</c:f>
              <c:numCache>
                <c:formatCode>General</c:formatCode>
                <c:ptCount val="4"/>
                <c:pt idx="0">
                  <c:v>297</c:v>
                </c:pt>
                <c:pt idx="1">
                  <c:v>605</c:v>
                </c:pt>
                <c:pt idx="2">
                  <c:v>728</c:v>
                </c:pt>
                <c:pt idx="3">
                  <c:v>692</c:v>
                </c:pt>
              </c:numCache>
            </c:numRef>
          </c:val>
          <c:extLst>
            <c:ext xmlns:c16="http://schemas.microsoft.com/office/drawing/2014/chart" uri="{C3380CC4-5D6E-409C-BE32-E72D297353CC}">
              <c16:uniqueId val="{00000001-EB29-41B8-9C32-DCC292A4A3B7}"/>
            </c:ext>
          </c:extLst>
        </c:ser>
        <c:dLbls>
          <c:showLegendKey val="0"/>
          <c:showVal val="0"/>
          <c:showCatName val="0"/>
          <c:showSerName val="0"/>
          <c:showPercent val="0"/>
          <c:showBubbleSize val="0"/>
        </c:dLbls>
        <c:gapWidth val="150"/>
        <c:axId val="162754560"/>
        <c:axId val="162756096"/>
      </c:barChart>
      <c:catAx>
        <c:axId val="162754560"/>
        <c:scaling>
          <c:orientation val="minMax"/>
        </c:scaling>
        <c:delete val="0"/>
        <c:axPos val="b"/>
        <c:numFmt formatCode="General" sourceLinked="0"/>
        <c:majorTickMark val="out"/>
        <c:minorTickMark val="none"/>
        <c:tickLblPos val="nextTo"/>
        <c:crossAx val="162756096"/>
        <c:crosses val="autoZero"/>
        <c:auto val="1"/>
        <c:lblAlgn val="ctr"/>
        <c:lblOffset val="100"/>
        <c:noMultiLvlLbl val="0"/>
      </c:catAx>
      <c:valAx>
        <c:axId val="16275609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sites</a:t>
                </a:r>
              </a:p>
            </c:rich>
          </c:tx>
          <c:overlay val="0"/>
        </c:title>
        <c:numFmt formatCode="General" sourceLinked="1"/>
        <c:majorTickMark val="out"/>
        <c:minorTickMark val="none"/>
        <c:tickLblPos val="nextTo"/>
        <c:crossAx val="162754560"/>
        <c:crosses val="autoZero"/>
        <c:crossBetween val="between"/>
        <c:majorUnit val="20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72081645447531"/>
        </c:manualLayout>
      </c:layout>
      <c:barChart>
        <c:barDir val="col"/>
        <c:grouping val="clustered"/>
        <c:varyColors val="0"/>
        <c:ser>
          <c:idx val="0"/>
          <c:order val="0"/>
          <c:spPr>
            <a:solidFill>
              <a:srgbClr val="00A99A"/>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MYS!$C$5:$M$5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MYS!$C$6:$M$6</c:f>
              <c:numCache>
                <c:formatCode>0</c:formatCode>
                <c:ptCount val="11"/>
                <c:pt idx="0">
                  <c:v>15</c:v>
                </c:pt>
                <c:pt idx="1">
                  <c:v>17</c:v>
                </c:pt>
                <c:pt idx="2">
                  <c:v>116</c:v>
                </c:pt>
                <c:pt idx="3">
                  <c:v>94</c:v>
                </c:pt>
                <c:pt idx="4">
                  <c:v>55</c:v>
                </c:pt>
                <c:pt idx="5">
                  <c:v>31</c:v>
                </c:pt>
                <c:pt idx="6">
                  <c:v>61</c:v>
                </c:pt>
                <c:pt idx="7">
                  <c:v>26</c:v>
                </c:pt>
                <c:pt idx="8">
                  <c:v>14</c:v>
                </c:pt>
                <c:pt idx="9">
                  <c:v>18</c:v>
                </c:pt>
                <c:pt idx="10">
                  <c:v>16</c:v>
                </c:pt>
              </c:numCache>
            </c:numRef>
          </c:val>
          <c:extLst>
            <c:ext xmlns:c16="http://schemas.microsoft.com/office/drawing/2014/chart" uri="{C3380CC4-5D6E-409C-BE32-E72D297353CC}">
              <c16:uniqueId val="{00000000-16E3-484F-887E-3E593FE35BB3}"/>
            </c:ext>
          </c:extLst>
        </c:ser>
        <c:dLbls>
          <c:showLegendKey val="0"/>
          <c:showVal val="0"/>
          <c:showCatName val="0"/>
          <c:showSerName val="0"/>
          <c:showPercent val="0"/>
          <c:showBubbleSize val="0"/>
        </c:dLbls>
        <c:gapWidth val="90"/>
        <c:axId val="164006528"/>
        <c:axId val="164028800"/>
      </c:barChart>
      <c:scatterChart>
        <c:scatterStyle val="lineMarker"/>
        <c:varyColors val="0"/>
        <c:ser>
          <c:idx val="1"/>
          <c:order val="1"/>
          <c:tx>
            <c:strRef>
              <c:f>MYS!$P$1</c:f>
              <c:strCache>
                <c:ptCount val="1"/>
                <c:pt idx="0">
                  <c:v>t1</c:v>
                </c:pt>
              </c:strCache>
            </c:strRef>
          </c:tx>
          <c:spPr>
            <a:ln w="25400">
              <a:solidFill>
                <a:srgbClr val="F78E1E"/>
              </a:solidFill>
              <a:prstDash val="dash"/>
            </a:ln>
          </c:spPr>
          <c:marker>
            <c:symbol val="none"/>
          </c:marker>
          <c:xVal>
            <c:numRef>
              <c:f>MYS!$O$2:$O$3</c:f>
              <c:numCache>
                <c:formatCode>General</c:formatCode>
                <c:ptCount val="2"/>
                <c:pt idx="0">
                  <c:v>0</c:v>
                </c:pt>
                <c:pt idx="1">
                  <c:v>1</c:v>
                </c:pt>
              </c:numCache>
            </c:numRef>
          </c:xVal>
          <c:yVal>
            <c:numRef>
              <c:f>MYS!$P$2:$P$3</c:f>
              <c:numCache>
                <c:formatCode>General</c:formatCode>
                <c:ptCount val="2"/>
                <c:pt idx="0">
                  <c:v>100</c:v>
                </c:pt>
                <c:pt idx="1">
                  <c:v>100</c:v>
                </c:pt>
              </c:numCache>
            </c:numRef>
          </c:yVal>
          <c:smooth val="0"/>
          <c:extLst>
            <c:ext xmlns:c16="http://schemas.microsoft.com/office/drawing/2014/chart" uri="{C3380CC4-5D6E-409C-BE32-E72D297353CC}">
              <c16:uniqueId val="{00000001-16E3-484F-887E-3E593FE35BB3}"/>
            </c:ext>
          </c:extLst>
        </c:ser>
        <c:ser>
          <c:idx val="2"/>
          <c:order val="2"/>
          <c:tx>
            <c:strRef>
              <c:f>MYS!$Q$1</c:f>
              <c:strCache>
                <c:ptCount val="1"/>
                <c:pt idx="0">
                  <c:v>t2</c:v>
                </c:pt>
              </c:strCache>
            </c:strRef>
          </c:tx>
          <c:spPr>
            <a:ln w="25400">
              <a:solidFill>
                <a:srgbClr val="00A99A"/>
              </a:solidFill>
              <a:prstDash val="dash"/>
            </a:ln>
          </c:spPr>
          <c:marker>
            <c:symbol val="none"/>
          </c:marker>
          <c:xVal>
            <c:numRef>
              <c:f>MYS!$O$2:$O$3</c:f>
              <c:numCache>
                <c:formatCode>General</c:formatCode>
                <c:ptCount val="2"/>
                <c:pt idx="0">
                  <c:v>0</c:v>
                </c:pt>
                <c:pt idx="1">
                  <c:v>1</c:v>
                </c:pt>
              </c:numCache>
            </c:numRef>
          </c:xVal>
          <c:yVal>
            <c:numRef>
              <c:f>MYS!$Q$2:$Q$3</c:f>
              <c:numCache>
                <c:formatCode>General</c:formatCode>
                <c:ptCount val="2"/>
                <c:pt idx="0">
                  <c:v>200</c:v>
                </c:pt>
                <c:pt idx="1">
                  <c:v>200</c:v>
                </c:pt>
              </c:numCache>
            </c:numRef>
          </c:yVal>
          <c:smooth val="0"/>
          <c:extLst>
            <c:ext xmlns:c16="http://schemas.microsoft.com/office/drawing/2014/chart" uri="{C3380CC4-5D6E-409C-BE32-E72D297353CC}">
              <c16:uniqueId val="{00000002-16E3-484F-887E-3E593FE35BB3}"/>
            </c:ext>
          </c:extLst>
        </c:ser>
        <c:dLbls>
          <c:showLegendKey val="0"/>
          <c:showVal val="0"/>
          <c:showCatName val="0"/>
          <c:showSerName val="0"/>
          <c:showPercent val="0"/>
          <c:showBubbleSize val="0"/>
        </c:dLbls>
        <c:axId val="164040704"/>
        <c:axId val="164030720"/>
      </c:scatterChart>
      <c:catAx>
        <c:axId val="164006528"/>
        <c:scaling>
          <c:orientation val="minMax"/>
        </c:scaling>
        <c:delete val="0"/>
        <c:axPos val="b"/>
        <c:numFmt formatCode="General" sourceLinked="0"/>
        <c:majorTickMark val="out"/>
        <c:minorTickMark val="none"/>
        <c:tickLblPos val="nextTo"/>
        <c:txPr>
          <a:bodyPr rot="-2700000"/>
          <a:lstStyle/>
          <a:p>
            <a:pPr>
              <a:defRPr/>
            </a:pPr>
            <a:endParaRPr lang="en-US"/>
          </a:p>
        </c:txPr>
        <c:crossAx val="164028800"/>
        <c:crosses val="autoZero"/>
        <c:auto val="1"/>
        <c:lblAlgn val="ctr"/>
        <c:lblOffset val="100"/>
        <c:noMultiLvlLbl val="0"/>
      </c:catAx>
      <c:valAx>
        <c:axId val="16402880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64006528"/>
        <c:crosses val="autoZero"/>
        <c:crossBetween val="between"/>
        <c:majorUnit val="100"/>
      </c:valAx>
      <c:valAx>
        <c:axId val="164030720"/>
        <c:scaling>
          <c:orientation val="minMax"/>
          <c:max val="400"/>
          <c:min val="0"/>
        </c:scaling>
        <c:delete val="1"/>
        <c:axPos val="r"/>
        <c:numFmt formatCode="General" sourceLinked="1"/>
        <c:majorTickMark val="out"/>
        <c:minorTickMark val="none"/>
        <c:tickLblPos val="nextTo"/>
        <c:crossAx val="164040704"/>
        <c:crosses val="max"/>
        <c:crossBetween val="midCat"/>
        <c:majorUnit val="100"/>
      </c:valAx>
      <c:valAx>
        <c:axId val="164040704"/>
        <c:scaling>
          <c:orientation val="minMax"/>
          <c:max val="1"/>
          <c:min val="0"/>
        </c:scaling>
        <c:delete val="1"/>
        <c:axPos val="t"/>
        <c:numFmt formatCode="General" sourceLinked="1"/>
        <c:majorTickMark val="out"/>
        <c:minorTickMark val="none"/>
        <c:tickLblPos val="nextTo"/>
        <c:crossAx val="16403072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3811860473963"/>
          <c:y val="3.8728767394641705E-2"/>
          <c:w val="0.8034931910685077"/>
          <c:h val="0.63089214084088541"/>
        </c:manualLayout>
      </c:layout>
      <c:barChart>
        <c:barDir val="col"/>
        <c:grouping val="clustered"/>
        <c:varyColors val="0"/>
        <c:ser>
          <c:idx val="1"/>
          <c:order val="1"/>
          <c:tx>
            <c:strRef>
              <c:f>'ART scale up'!$D$1</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D80-43A8-B49A-DB07F6AD22D1}"/>
                </c:ext>
              </c:extLst>
            </c:dLbl>
            <c:dLbl>
              <c:idx val="1"/>
              <c:delete val="1"/>
              <c:extLst>
                <c:ext xmlns:c15="http://schemas.microsoft.com/office/drawing/2012/chart" uri="{CE6537A1-D6FC-4f65-9D91-7224C49458BB}"/>
                <c:ext xmlns:c16="http://schemas.microsoft.com/office/drawing/2014/chart" uri="{C3380CC4-5D6E-409C-BE32-E72D297353CC}">
                  <c16:uniqueId val="{00000001-BD80-43A8-B49A-DB07F6AD22D1}"/>
                </c:ext>
              </c:extLst>
            </c:dLbl>
            <c:dLbl>
              <c:idx val="2"/>
              <c:delete val="1"/>
              <c:extLst>
                <c:ext xmlns:c15="http://schemas.microsoft.com/office/drawing/2012/chart" uri="{CE6537A1-D6FC-4f65-9D91-7224C49458BB}"/>
                <c:ext xmlns:c16="http://schemas.microsoft.com/office/drawing/2014/chart" uri="{C3380CC4-5D6E-409C-BE32-E72D297353CC}">
                  <c16:uniqueId val="{00000002-BD80-43A8-B49A-DB07F6AD22D1}"/>
                </c:ext>
              </c:extLst>
            </c:dLbl>
            <c:dLbl>
              <c:idx val="3"/>
              <c:delete val="1"/>
              <c:extLst>
                <c:ext xmlns:c15="http://schemas.microsoft.com/office/drawing/2012/chart" uri="{CE6537A1-D6FC-4f65-9D91-7224C49458BB}"/>
                <c:ext xmlns:c16="http://schemas.microsoft.com/office/drawing/2014/chart" uri="{C3380CC4-5D6E-409C-BE32-E72D297353CC}">
                  <c16:uniqueId val="{00000003-BD80-43A8-B49A-DB07F6AD22D1}"/>
                </c:ext>
              </c:extLst>
            </c:dLbl>
            <c:dLbl>
              <c:idx val="4"/>
              <c:delete val="1"/>
              <c:extLst>
                <c:ext xmlns:c15="http://schemas.microsoft.com/office/drawing/2012/chart" uri="{CE6537A1-D6FC-4f65-9D91-7224C49458BB}"/>
                <c:ext xmlns:c16="http://schemas.microsoft.com/office/drawing/2014/chart" uri="{C3380CC4-5D6E-409C-BE32-E72D297353CC}">
                  <c16:uniqueId val="{00000004-BD80-43A8-B49A-DB07F6AD22D1}"/>
                </c:ext>
              </c:extLst>
            </c:dLbl>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up'!$B$2:$B$21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up'!$D$2:$D$21</c:f>
              <c:numCache>
                <c:formatCode>General</c:formatCode>
                <c:ptCount val="20"/>
                <c:pt idx="7" formatCode="#,##0">
                  <c:v>281</c:v>
                </c:pt>
                <c:pt idx="9" formatCode="#,##0">
                  <c:v>1245</c:v>
                </c:pt>
                <c:pt idx="10" formatCode="#,##0">
                  <c:v>1255</c:v>
                </c:pt>
                <c:pt idx="11" formatCode="#,##0">
                  <c:v>1337</c:v>
                </c:pt>
                <c:pt idx="12" formatCode="#,##0">
                  <c:v>1337</c:v>
                </c:pt>
                <c:pt idx="13" formatCode="#,##0">
                  <c:v>1373</c:v>
                </c:pt>
                <c:pt idx="14" formatCode="#,##0">
                  <c:v>1401</c:v>
                </c:pt>
              </c:numCache>
            </c:numRef>
          </c:val>
          <c:extLst>
            <c:ext xmlns:c16="http://schemas.microsoft.com/office/drawing/2014/chart" uri="{C3380CC4-5D6E-409C-BE32-E72D297353CC}">
              <c16:uniqueId val="{00000005-BD80-43A8-B49A-DB07F6AD22D1}"/>
            </c:ext>
          </c:extLst>
        </c:ser>
        <c:dLbls>
          <c:showLegendKey val="0"/>
          <c:showVal val="0"/>
          <c:showCatName val="0"/>
          <c:showSerName val="0"/>
          <c:showPercent val="0"/>
          <c:showBubbleSize val="0"/>
        </c:dLbls>
        <c:gapWidth val="60"/>
        <c:axId val="163801728"/>
        <c:axId val="163799808"/>
      </c:barChart>
      <c:lineChart>
        <c:grouping val="standard"/>
        <c:varyColors val="0"/>
        <c:ser>
          <c:idx val="0"/>
          <c:order val="0"/>
          <c:tx>
            <c:strRef>
              <c:f>'ART scale up'!$C$1</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80-43A8-B49A-DB07F6AD22D1}"/>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up'!$B$2:$B$21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up'!$C$2:$C$21</c:f>
              <c:numCache>
                <c:formatCode>#,##0</c:formatCode>
                <c:ptCount val="20"/>
                <c:pt idx="0">
                  <c:v>147</c:v>
                </c:pt>
                <c:pt idx="1">
                  <c:v>1077</c:v>
                </c:pt>
                <c:pt idx="2">
                  <c:v>2418</c:v>
                </c:pt>
                <c:pt idx="3">
                  <c:v>3759</c:v>
                </c:pt>
                <c:pt idx="4">
                  <c:v>5100</c:v>
                </c:pt>
                <c:pt idx="5">
                  <c:v>6439</c:v>
                </c:pt>
                <c:pt idx="6">
                  <c:v>7777</c:v>
                </c:pt>
                <c:pt idx="7">
                  <c:v>9111</c:v>
                </c:pt>
                <c:pt idx="8">
                  <c:v>10443</c:v>
                </c:pt>
                <c:pt idx="9">
                  <c:v>11771</c:v>
                </c:pt>
                <c:pt idx="10">
                  <c:v>13091</c:v>
                </c:pt>
                <c:pt idx="11">
                  <c:v>14410</c:v>
                </c:pt>
                <c:pt idx="12">
                  <c:v>14993</c:v>
                </c:pt>
                <c:pt idx="13">
                  <c:v>17265</c:v>
                </c:pt>
                <c:pt idx="14">
                  <c:v>21541</c:v>
                </c:pt>
                <c:pt idx="15">
                  <c:v>25583</c:v>
                </c:pt>
                <c:pt idx="16">
                  <c:v>35850</c:v>
                </c:pt>
                <c:pt idx="17">
                  <c:v>39018</c:v>
                </c:pt>
                <c:pt idx="18">
                  <c:v>41401</c:v>
                </c:pt>
                <c:pt idx="19">
                  <c:v>44168</c:v>
                </c:pt>
              </c:numCache>
            </c:numRef>
          </c:val>
          <c:smooth val="0"/>
          <c:extLst>
            <c:ext xmlns:c16="http://schemas.microsoft.com/office/drawing/2014/chart" uri="{C3380CC4-5D6E-409C-BE32-E72D297353CC}">
              <c16:uniqueId val="{00000007-BD80-43A8-B49A-DB07F6AD22D1}"/>
            </c:ext>
          </c:extLst>
        </c:ser>
        <c:dLbls>
          <c:showLegendKey val="0"/>
          <c:showVal val="0"/>
          <c:showCatName val="0"/>
          <c:showSerName val="0"/>
          <c:showPercent val="0"/>
          <c:showBubbleSize val="0"/>
        </c:dLbls>
        <c:marker val="1"/>
        <c:smooth val="0"/>
        <c:axId val="162890880"/>
        <c:axId val="162892416"/>
      </c:lineChart>
      <c:catAx>
        <c:axId val="162890880"/>
        <c:scaling>
          <c:orientation val="minMax"/>
        </c:scaling>
        <c:delete val="0"/>
        <c:axPos val="b"/>
        <c:numFmt formatCode="General" sourceLinked="1"/>
        <c:majorTickMark val="out"/>
        <c:minorTickMark val="none"/>
        <c:tickLblPos val="nextTo"/>
        <c:txPr>
          <a:bodyPr rot="-2700000"/>
          <a:lstStyle/>
          <a:p>
            <a:pPr>
              <a:defRPr/>
            </a:pPr>
            <a:endParaRPr lang="en-US"/>
          </a:p>
        </c:txPr>
        <c:crossAx val="162892416"/>
        <c:crosses val="autoZero"/>
        <c:auto val="1"/>
        <c:lblAlgn val="ctr"/>
        <c:lblOffset val="100"/>
        <c:noMultiLvlLbl val="0"/>
      </c:catAx>
      <c:valAx>
        <c:axId val="16289241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62890880"/>
        <c:crosses val="autoZero"/>
        <c:crossBetween val="between"/>
      </c:valAx>
      <c:valAx>
        <c:axId val="163799808"/>
        <c:scaling>
          <c:orientation val="minMax"/>
          <c:max val="200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163801728"/>
        <c:crosses val="max"/>
        <c:crossBetween val="between"/>
      </c:valAx>
      <c:catAx>
        <c:axId val="163801728"/>
        <c:scaling>
          <c:orientation val="minMax"/>
        </c:scaling>
        <c:delete val="1"/>
        <c:axPos val="b"/>
        <c:numFmt formatCode="General" sourceLinked="1"/>
        <c:majorTickMark val="out"/>
        <c:minorTickMark val="none"/>
        <c:tickLblPos val="nextTo"/>
        <c:crossAx val="163799808"/>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FCAF-447C-9577-16B00CD7AD8E}"/>
                </c:ext>
              </c:extLst>
            </c:dLbl>
            <c:dLbl>
              <c:idx val="6"/>
              <c:delete val="1"/>
              <c:extLst>
                <c:ext xmlns:c15="http://schemas.microsoft.com/office/drawing/2012/chart" uri="{CE6537A1-D6FC-4f65-9D91-7224C49458BB}"/>
                <c:ext xmlns:c16="http://schemas.microsoft.com/office/drawing/2014/chart" uri="{C3380CC4-5D6E-409C-BE32-E72D297353CC}">
                  <c16:uniqueId val="{00000001-FCAF-447C-9577-16B00CD7AD8E}"/>
                </c:ext>
              </c:extLst>
            </c:dLbl>
            <c:dLbl>
              <c:idx val="7"/>
              <c:delete val="1"/>
              <c:extLst>
                <c:ext xmlns:c15="http://schemas.microsoft.com/office/drawing/2012/chart" uri="{CE6537A1-D6FC-4f65-9D91-7224C49458BB}"/>
                <c:ext xmlns:c16="http://schemas.microsoft.com/office/drawing/2014/chart" uri="{C3380CC4-5D6E-409C-BE32-E72D297353CC}">
                  <c16:uniqueId val="{00000002-FCAF-447C-9577-16B00CD7AD8E}"/>
                </c:ext>
              </c:extLst>
            </c:dLbl>
            <c:dLbl>
              <c:idx val="8"/>
              <c:delete val="1"/>
              <c:extLst>
                <c:ext xmlns:c15="http://schemas.microsoft.com/office/drawing/2012/chart" uri="{CE6537A1-D6FC-4f65-9D91-7224C49458BB}"/>
                <c:ext xmlns:c16="http://schemas.microsoft.com/office/drawing/2014/chart" uri="{C3380CC4-5D6E-409C-BE32-E72D297353CC}">
                  <c16:uniqueId val="{00000003-FCAF-447C-9577-16B00CD7AD8E}"/>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2</c:v>
                </c:pt>
                <c:pt idx="2">
                  <c:v>4</c:v>
                </c:pt>
                <c:pt idx="3">
                  <c:v>6</c:v>
                </c:pt>
                <c:pt idx="4">
                  <c:v>8</c:v>
                </c:pt>
                <c:pt idx="5">
                  <c:v>10</c:v>
                </c:pt>
                <c:pt idx="6">
                  <c:v>12</c:v>
                </c:pt>
                <c:pt idx="7">
                  <c:v>14</c:v>
                </c:pt>
                <c:pt idx="8">
                  <c:v>15</c:v>
                </c:pt>
                <c:pt idx="9">
                  <c:v>17</c:v>
                </c:pt>
                <c:pt idx="10">
                  <c:v>18</c:v>
                </c:pt>
                <c:pt idx="11">
                  <c:v>20</c:v>
                </c:pt>
                <c:pt idx="12">
                  <c:v>20</c:v>
                </c:pt>
                <c:pt idx="13">
                  <c:v>23</c:v>
                </c:pt>
                <c:pt idx="14">
                  <c:v>28</c:v>
                </c:pt>
                <c:pt idx="15">
                  <c:v>33</c:v>
                </c:pt>
                <c:pt idx="16">
                  <c:v>45</c:v>
                </c:pt>
                <c:pt idx="17">
                  <c:v>48</c:v>
                </c:pt>
                <c:pt idx="18">
                  <c:v>49</c:v>
                </c:pt>
                <c:pt idx="19">
                  <c:v>50</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75872256"/>
        <c:axId val="175870336"/>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AF-447C-9577-16B00CD7AD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147</c:v>
                </c:pt>
                <c:pt idx="1">
                  <c:v>1077</c:v>
                </c:pt>
                <c:pt idx="2">
                  <c:v>2418</c:v>
                </c:pt>
                <c:pt idx="3">
                  <c:v>3759</c:v>
                </c:pt>
                <c:pt idx="4">
                  <c:v>5100</c:v>
                </c:pt>
                <c:pt idx="5">
                  <c:v>6439</c:v>
                </c:pt>
                <c:pt idx="6">
                  <c:v>7777</c:v>
                </c:pt>
                <c:pt idx="7">
                  <c:v>9111</c:v>
                </c:pt>
                <c:pt idx="8">
                  <c:v>10443</c:v>
                </c:pt>
                <c:pt idx="9">
                  <c:v>11771</c:v>
                </c:pt>
                <c:pt idx="10">
                  <c:v>13091</c:v>
                </c:pt>
                <c:pt idx="11">
                  <c:v>14410</c:v>
                </c:pt>
                <c:pt idx="12">
                  <c:v>14993</c:v>
                </c:pt>
                <c:pt idx="13">
                  <c:v>17265</c:v>
                </c:pt>
                <c:pt idx="14">
                  <c:v>21541</c:v>
                </c:pt>
                <c:pt idx="15">
                  <c:v>25583</c:v>
                </c:pt>
                <c:pt idx="16">
                  <c:v>35850</c:v>
                </c:pt>
                <c:pt idx="17">
                  <c:v>39018</c:v>
                </c:pt>
                <c:pt idx="18">
                  <c:v>41401</c:v>
                </c:pt>
                <c:pt idx="19">
                  <c:v>44168</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75862528"/>
        <c:axId val="175864064"/>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2</c:v>
                </c:pt>
                <c:pt idx="2">
                  <c:v>3</c:v>
                </c:pt>
                <c:pt idx="3">
                  <c:v>5</c:v>
                </c:pt>
                <c:pt idx="4">
                  <c:v>7</c:v>
                </c:pt>
                <c:pt idx="5">
                  <c:v>9</c:v>
                </c:pt>
                <c:pt idx="6">
                  <c:v>10</c:v>
                </c:pt>
                <c:pt idx="7">
                  <c:v>12</c:v>
                </c:pt>
                <c:pt idx="8">
                  <c:v>13</c:v>
                </c:pt>
                <c:pt idx="9">
                  <c:v>14</c:v>
                </c:pt>
                <c:pt idx="10">
                  <c:v>16</c:v>
                </c:pt>
                <c:pt idx="11">
                  <c:v>17</c:v>
                </c:pt>
                <c:pt idx="12">
                  <c:v>18</c:v>
                </c:pt>
                <c:pt idx="13">
                  <c:v>20</c:v>
                </c:pt>
                <c:pt idx="14">
                  <c:v>25</c:v>
                </c:pt>
                <c:pt idx="15">
                  <c:v>29</c:v>
                </c:pt>
                <c:pt idx="16">
                  <c:v>40</c:v>
                </c:pt>
                <c:pt idx="17">
                  <c:v>43</c:v>
                </c:pt>
                <c:pt idx="18">
                  <c:v>44</c:v>
                </c:pt>
                <c:pt idx="19">
                  <c:v>45</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2</c:v>
                </c:pt>
                <c:pt idx="2">
                  <c:v>5</c:v>
                </c:pt>
                <c:pt idx="3">
                  <c:v>8</c:v>
                </c:pt>
                <c:pt idx="4">
                  <c:v>10</c:v>
                </c:pt>
                <c:pt idx="5">
                  <c:v>12</c:v>
                </c:pt>
                <c:pt idx="6">
                  <c:v>14</c:v>
                </c:pt>
                <c:pt idx="7">
                  <c:v>16</c:v>
                </c:pt>
                <c:pt idx="8">
                  <c:v>18</c:v>
                </c:pt>
                <c:pt idx="9">
                  <c:v>20</c:v>
                </c:pt>
                <c:pt idx="10">
                  <c:v>22</c:v>
                </c:pt>
                <c:pt idx="11">
                  <c:v>23</c:v>
                </c:pt>
                <c:pt idx="12">
                  <c:v>23</c:v>
                </c:pt>
                <c:pt idx="13">
                  <c:v>26</c:v>
                </c:pt>
                <c:pt idx="14">
                  <c:v>32</c:v>
                </c:pt>
                <c:pt idx="15">
                  <c:v>38</c:v>
                </c:pt>
                <c:pt idx="16">
                  <c:v>51</c:v>
                </c:pt>
                <c:pt idx="17">
                  <c:v>54</c:v>
                </c:pt>
                <c:pt idx="18">
                  <c:v>55</c:v>
                </c:pt>
                <c:pt idx="19">
                  <c:v>56</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75872256"/>
        <c:axId val="175870336"/>
      </c:lineChart>
      <c:catAx>
        <c:axId val="175862528"/>
        <c:scaling>
          <c:orientation val="minMax"/>
        </c:scaling>
        <c:delete val="0"/>
        <c:axPos val="b"/>
        <c:numFmt formatCode="General" sourceLinked="1"/>
        <c:majorTickMark val="out"/>
        <c:minorTickMark val="none"/>
        <c:tickLblPos val="nextTo"/>
        <c:txPr>
          <a:bodyPr rot="-2700000"/>
          <a:lstStyle/>
          <a:p>
            <a:pPr>
              <a:defRPr/>
            </a:pPr>
            <a:endParaRPr lang="en-US"/>
          </a:p>
        </c:txPr>
        <c:crossAx val="175864064"/>
        <c:crosses val="autoZero"/>
        <c:auto val="1"/>
        <c:lblAlgn val="ctr"/>
        <c:lblOffset val="100"/>
        <c:noMultiLvlLbl val="0"/>
      </c:catAx>
      <c:valAx>
        <c:axId val="17586406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75862528"/>
        <c:crosses val="autoZero"/>
        <c:crossBetween val="between"/>
      </c:valAx>
      <c:valAx>
        <c:axId val="17587033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75872256"/>
        <c:crosses val="max"/>
        <c:crossBetween val="between"/>
        <c:majorUnit val="20"/>
      </c:valAx>
      <c:catAx>
        <c:axId val="175872256"/>
        <c:scaling>
          <c:orientation val="minMax"/>
        </c:scaling>
        <c:delete val="1"/>
        <c:axPos val="b"/>
        <c:numFmt formatCode="General" sourceLinked="1"/>
        <c:majorTickMark val="out"/>
        <c:minorTickMark val="none"/>
        <c:tickLblPos val="nextTo"/>
        <c:crossAx val="17587033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pt idx="0">
                  <c:v>27</c:v>
                </c:pt>
                <c:pt idx="1">
                  <c:v>40</c:v>
                </c:pt>
                <c:pt idx="2">
                  <c:v>49</c:v>
                </c:pt>
                <c:pt idx="3">
                  <c:v>58</c:v>
                </c:pt>
                <c:pt idx="4">
                  <c:v>65</c:v>
                </c:pt>
                <c:pt idx="5">
                  <c:v>72</c:v>
                </c:pt>
                <c:pt idx="6">
                  <c:v>77</c:v>
                </c:pt>
                <c:pt idx="7">
                  <c:v>80</c:v>
                </c:pt>
                <c:pt idx="8">
                  <c:v>83</c:v>
                </c:pt>
                <c:pt idx="9">
                  <c:v>84</c:v>
                </c:pt>
                <c:pt idx="10">
                  <c:v>85</c:v>
                </c:pt>
                <c:pt idx="11">
                  <c:v>86</c:v>
                </c:pt>
                <c:pt idx="12">
                  <c:v>85</c:v>
                </c:pt>
                <c:pt idx="13">
                  <c:v>86</c:v>
                </c:pt>
                <c:pt idx="14">
                  <c:v>84</c:v>
                </c:pt>
                <c:pt idx="15">
                  <c:v>84</c:v>
                </c:pt>
                <c:pt idx="16">
                  <c:v>86</c:v>
                </c:pt>
                <c:pt idx="17">
                  <c:v>87</c:v>
                </c:pt>
                <c:pt idx="18">
                  <c:v>89</c:v>
                </c:pt>
                <c:pt idx="19">
                  <c:v>92</c:v>
                </c:pt>
              </c:numCache>
            </c:numRef>
          </c:val>
          <c:smooth val="0"/>
          <c:extLst>
            <c:ext xmlns:c16="http://schemas.microsoft.com/office/drawing/2014/chart" uri="{C3380CC4-5D6E-409C-BE32-E72D297353CC}">
              <c16:uniqueId val="{00000000-BF77-4FD2-8A1D-73A39353953E}"/>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pt idx="0">
                  <c:v>21</c:v>
                </c:pt>
                <c:pt idx="1">
                  <c:v>31</c:v>
                </c:pt>
                <c:pt idx="2">
                  <c:v>38</c:v>
                </c:pt>
                <c:pt idx="3">
                  <c:v>45</c:v>
                </c:pt>
                <c:pt idx="4">
                  <c:v>51</c:v>
                </c:pt>
                <c:pt idx="5">
                  <c:v>57</c:v>
                </c:pt>
                <c:pt idx="6">
                  <c:v>61</c:v>
                </c:pt>
                <c:pt idx="7">
                  <c:v>64</c:v>
                </c:pt>
                <c:pt idx="8">
                  <c:v>67</c:v>
                </c:pt>
                <c:pt idx="9">
                  <c:v>70</c:v>
                </c:pt>
                <c:pt idx="10">
                  <c:v>71</c:v>
                </c:pt>
                <c:pt idx="11">
                  <c:v>72</c:v>
                </c:pt>
                <c:pt idx="12">
                  <c:v>71</c:v>
                </c:pt>
                <c:pt idx="13">
                  <c:v>72</c:v>
                </c:pt>
                <c:pt idx="14">
                  <c:v>70</c:v>
                </c:pt>
                <c:pt idx="15">
                  <c:v>71</c:v>
                </c:pt>
                <c:pt idx="16">
                  <c:v>72</c:v>
                </c:pt>
                <c:pt idx="17">
                  <c:v>73</c:v>
                </c:pt>
                <c:pt idx="18">
                  <c:v>75</c:v>
                </c:pt>
                <c:pt idx="19">
                  <c:v>77</c:v>
                </c:pt>
              </c:numCache>
            </c:numRef>
          </c:val>
          <c:smooth val="0"/>
          <c:extLst>
            <c:ext xmlns:c16="http://schemas.microsoft.com/office/drawing/2014/chart" uri="{C3380CC4-5D6E-409C-BE32-E72D297353CC}">
              <c16:uniqueId val="{00000001-BF77-4FD2-8A1D-73A39353953E}"/>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pt idx="0">
                  <c:v>35</c:v>
                </c:pt>
                <c:pt idx="1">
                  <c:v>52</c:v>
                </c:pt>
                <c:pt idx="2">
                  <c:v>65</c:v>
                </c:pt>
                <c:pt idx="3">
                  <c:v>77</c:v>
                </c:pt>
                <c:pt idx="4">
                  <c:v>85</c:v>
                </c:pt>
                <c:pt idx="5">
                  <c:v>93</c:v>
                </c:pt>
                <c:pt idx="6">
                  <c:v>99</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numCache>
            </c:numRef>
          </c:val>
          <c:smooth val="0"/>
          <c:extLst>
            <c:ext xmlns:c16="http://schemas.microsoft.com/office/drawing/2014/chart" uri="{C3380CC4-5D6E-409C-BE32-E72D297353CC}">
              <c16:uniqueId val="{00000002-BF77-4FD2-8A1D-73A39353953E}"/>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2</c:v>
                </c:pt>
                <c:pt idx="2">
                  <c:v>4</c:v>
                </c:pt>
                <c:pt idx="3">
                  <c:v>5</c:v>
                </c:pt>
                <c:pt idx="4">
                  <c:v>7</c:v>
                </c:pt>
                <c:pt idx="5">
                  <c:v>8</c:v>
                </c:pt>
                <c:pt idx="6">
                  <c:v>10</c:v>
                </c:pt>
                <c:pt idx="7">
                  <c:v>11</c:v>
                </c:pt>
                <c:pt idx="8">
                  <c:v>12</c:v>
                </c:pt>
                <c:pt idx="9">
                  <c:v>14</c:v>
                </c:pt>
                <c:pt idx="10">
                  <c:v>15</c:v>
                </c:pt>
                <c:pt idx="11">
                  <c:v>16</c:v>
                </c:pt>
                <c:pt idx="12">
                  <c:v>17</c:v>
                </c:pt>
                <c:pt idx="13">
                  <c:v>19</c:v>
                </c:pt>
                <c:pt idx="14">
                  <c:v>23</c:v>
                </c:pt>
                <c:pt idx="15">
                  <c:v>29</c:v>
                </c:pt>
                <c:pt idx="16">
                  <c:v>41</c:v>
                </c:pt>
                <c:pt idx="17">
                  <c:v>43</c:v>
                </c:pt>
                <c:pt idx="18">
                  <c:v>44</c:v>
                </c:pt>
                <c:pt idx="19">
                  <c:v>46</c:v>
                </c:pt>
              </c:numCache>
            </c:numRef>
          </c:val>
          <c:smooth val="0"/>
          <c:extLst>
            <c:ext xmlns:c16="http://schemas.microsoft.com/office/drawing/2014/chart" uri="{C3380CC4-5D6E-409C-BE32-E72D297353CC}">
              <c16:uniqueId val="{00000003-BF77-4FD2-8A1D-73A39353953E}"/>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2</c:v>
                </c:pt>
                <c:pt idx="2">
                  <c:v>3</c:v>
                </c:pt>
                <c:pt idx="3">
                  <c:v>4</c:v>
                </c:pt>
                <c:pt idx="4">
                  <c:v>6</c:v>
                </c:pt>
                <c:pt idx="5">
                  <c:v>7</c:v>
                </c:pt>
                <c:pt idx="6">
                  <c:v>8</c:v>
                </c:pt>
                <c:pt idx="7">
                  <c:v>9</c:v>
                </c:pt>
                <c:pt idx="8">
                  <c:v>11</c:v>
                </c:pt>
                <c:pt idx="9">
                  <c:v>12</c:v>
                </c:pt>
                <c:pt idx="10">
                  <c:v>13</c:v>
                </c:pt>
                <c:pt idx="11">
                  <c:v>14</c:v>
                </c:pt>
                <c:pt idx="12">
                  <c:v>15</c:v>
                </c:pt>
                <c:pt idx="13">
                  <c:v>17</c:v>
                </c:pt>
                <c:pt idx="14">
                  <c:v>21</c:v>
                </c:pt>
                <c:pt idx="15">
                  <c:v>26</c:v>
                </c:pt>
                <c:pt idx="16">
                  <c:v>36</c:v>
                </c:pt>
                <c:pt idx="17">
                  <c:v>38</c:v>
                </c:pt>
                <c:pt idx="18">
                  <c:v>40</c:v>
                </c:pt>
                <c:pt idx="19">
                  <c:v>41</c:v>
                </c:pt>
              </c:numCache>
            </c:numRef>
          </c:val>
          <c:smooth val="0"/>
          <c:extLst>
            <c:ext xmlns:c16="http://schemas.microsoft.com/office/drawing/2014/chart" uri="{C3380CC4-5D6E-409C-BE32-E72D297353CC}">
              <c16:uniqueId val="{00000004-BF77-4FD2-8A1D-73A39353953E}"/>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2</c:v>
                </c:pt>
                <c:pt idx="2">
                  <c:v>4</c:v>
                </c:pt>
                <c:pt idx="3">
                  <c:v>6</c:v>
                </c:pt>
                <c:pt idx="4">
                  <c:v>8</c:v>
                </c:pt>
                <c:pt idx="5">
                  <c:v>10</c:v>
                </c:pt>
                <c:pt idx="6">
                  <c:v>12</c:v>
                </c:pt>
                <c:pt idx="7">
                  <c:v>13</c:v>
                </c:pt>
                <c:pt idx="8">
                  <c:v>15</c:v>
                </c:pt>
                <c:pt idx="9">
                  <c:v>16</c:v>
                </c:pt>
                <c:pt idx="10">
                  <c:v>18</c:v>
                </c:pt>
                <c:pt idx="11">
                  <c:v>19</c:v>
                </c:pt>
                <c:pt idx="12">
                  <c:v>20</c:v>
                </c:pt>
                <c:pt idx="13">
                  <c:v>22</c:v>
                </c:pt>
                <c:pt idx="14">
                  <c:v>27</c:v>
                </c:pt>
                <c:pt idx="15">
                  <c:v>33</c:v>
                </c:pt>
                <c:pt idx="16">
                  <c:v>46</c:v>
                </c:pt>
                <c:pt idx="17">
                  <c:v>49</c:v>
                </c:pt>
                <c:pt idx="18">
                  <c:v>50</c:v>
                </c:pt>
                <c:pt idx="19">
                  <c:v>52</c:v>
                </c:pt>
              </c:numCache>
            </c:numRef>
          </c:val>
          <c:smooth val="0"/>
          <c:extLst>
            <c:ext xmlns:c16="http://schemas.microsoft.com/office/drawing/2014/chart" uri="{C3380CC4-5D6E-409C-BE32-E72D297353CC}">
              <c16:uniqueId val="{00000005-BF77-4FD2-8A1D-73A39353953E}"/>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1</c:v>
                </c:pt>
                <c:pt idx="1">
                  <c:v>1</c:v>
                </c:pt>
                <c:pt idx="2">
                  <c:v>7</c:v>
                </c:pt>
                <c:pt idx="3">
                  <c:v>12</c:v>
                </c:pt>
                <c:pt idx="4">
                  <c:v>17</c:v>
                </c:pt>
                <c:pt idx="5">
                  <c:v>20</c:v>
                </c:pt>
                <c:pt idx="6">
                  <c:v>23</c:v>
                </c:pt>
                <c:pt idx="7">
                  <c:v>26</c:v>
                </c:pt>
                <c:pt idx="8">
                  <c:v>28</c:v>
                </c:pt>
                <c:pt idx="9">
                  <c:v>30</c:v>
                </c:pt>
                <c:pt idx="10">
                  <c:v>32</c:v>
                </c:pt>
                <c:pt idx="11">
                  <c:v>34</c:v>
                </c:pt>
                <c:pt idx="12">
                  <c:v>34</c:v>
                </c:pt>
                <c:pt idx="13">
                  <c:v>38</c:v>
                </c:pt>
                <c:pt idx="14">
                  <c:v>47</c:v>
                </c:pt>
                <c:pt idx="15">
                  <c:v>49</c:v>
                </c:pt>
                <c:pt idx="16">
                  <c:v>64</c:v>
                </c:pt>
                <c:pt idx="17">
                  <c:v>69</c:v>
                </c:pt>
                <c:pt idx="18">
                  <c:v>70</c:v>
                </c:pt>
                <c:pt idx="19">
                  <c:v>71</c:v>
                </c:pt>
              </c:numCache>
            </c:numRef>
          </c:val>
          <c:smooth val="0"/>
          <c:extLst>
            <c:ext xmlns:c16="http://schemas.microsoft.com/office/drawing/2014/chart" uri="{C3380CC4-5D6E-409C-BE32-E72D297353CC}">
              <c16:uniqueId val="{00000006-BF77-4FD2-8A1D-73A39353953E}"/>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1</c:v>
                </c:pt>
                <c:pt idx="1">
                  <c:v>1</c:v>
                </c:pt>
                <c:pt idx="2">
                  <c:v>6</c:v>
                </c:pt>
                <c:pt idx="3">
                  <c:v>10</c:v>
                </c:pt>
                <c:pt idx="4">
                  <c:v>14</c:v>
                </c:pt>
                <c:pt idx="5">
                  <c:v>17</c:v>
                </c:pt>
                <c:pt idx="6">
                  <c:v>20</c:v>
                </c:pt>
                <c:pt idx="7">
                  <c:v>23</c:v>
                </c:pt>
                <c:pt idx="8">
                  <c:v>25</c:v>
                </c:pt>
                <c:pt idx="9">
                  <c:v>27</c:v>
                </c:pt>
                <c:pt idx="10">
                  <c:v>28</c:v>
                </c:pt>
                <c:pt idx="11">
                  <c:v>30</c:v>
                </c:pt>
                <c:pt idx="12">
                  <c:v>30</c:v>
                </c:pt>
                <c:pt idx="13">
                  <c:v>34</c:v>
                </c:pt>
                <c:pt idx="14">
                  <c:v>42</c:v>
                </c:pt>
                <c:pt idx="15">
                  <c:v>44</c:v>
                </c:pt>
                <c:pt idx="16">
                  <c:v>58</c:v>
                </c:pt>
                <c:pt idx="17">
                  <c:v>62</c:v>
                </c:pt>
                <c:pt idx="18">
                  <c:v>62</c:v>
                </c:pt>
                <c:pt idx="19">
                  <c:v>63</c:v>
                </c:pt>
              </c:numCache>
            </c:numRef>
          </c:val>
          <c:smooth val="0"/>
          <c:extLst>
            <c:ext xmlns:c16="http://schemas.microsoft.com/office/drawing/2014/chart" uri="{C3380CC4-5D6E-409C-BE32-E72D297353CC}">
              <c16:uniqueId val="{00000007-BF77-4FD2-8A1D-73A39353953E}"/>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2</c:v>
                </c:pt>
                <c:pt idx="1">
                  <c:v>2</c:v>
                </c:pt>
                <c:pt idx="2">
                  <c:v>9</c:v>
                </c:pt>
                <c:pt idx="3">
                  <c:v>15</c:v>
                </c:pt>
                <c:pt idx="4">
                  <c:v>20</c:v>
                </c:pt>
                <c:pt idx="5">
                  <c:v>24</c:v>
                </c:pt>
                <c:pt idx="6">
                  <c:v>28</c:v>
                </c:pt>
                <c:pt idx="7">
                  <c:v>30</c:v>
                </c:pt>
                <c:pt idx="8">
                  <c:v>33</c:v>
                </c:pt>
                <c:pt idx="9">
                  <c:v>35</c:v>
                </c:pt>
                <c:pt idx="10">
                  <c:v>37</c:v>
                </c:pt>
                <c:pt idx="11">
                  <c:v>39</c:v>
                </c:pt>
                <c:pt idx="12">
                  <c:v>38</c:v>
                </c:pt>
                <c:pt idx="13">
                  <c:v>43</c:v>
                </c:pt>
                <c:pt idx="14">
                  <c:v>53</c:v>
                </c:pt>
                <c:pt idx="15">
                  <c:v>55</c:v>
                </c:pt>
                <c:pt idx="16">
                  <c:v>72</c:v>
                </c:pt>
                <c:pt idx="17">
                  <c:v>77</c:v>
                </c:pt>
                <c:pt idx="18">
                  <c:v>78</c:v>
                </c:pt>
                <c:pt idx="19">
                  <c:v>79</c:v>
                </c:pt>
              </c:numCache>
            </c:numRef>
          </c:val>
          <c:smooth val="0"/>
          <c:extLst>
            <c:ext xmlns:c16="http://schemas.microsoft.com/office/drawing/2014/chart" uri="{C3380CC4-5D6E-409C-BE32-E72D297353CC}">
              <c16:uniqueId val="{00000008-BF77-4FD2-8A1D-73A39353953E}"/>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2</c:v>
                </c:pt>
                <c:pt idx="2">
                  <c:v>4</c:v>
                </c:pt>
                <c:pt idx="3">
                  <c:v>6</c:v>
                </c:pt>
                <c:pt idx="4">
                  <c:v>8</c:v>
                </c:pt>
                <c:pt idx="5">
                  <c:v>10</c:v>
                </c:pt>
                <c:pt idx="6">
                  <c:v>12</c:v>
                </c:pt>
                <c:pt idx="7">
                  <c:v>14</c:v>
                </c:pt>
                <c:pt idx="8">
                  <c:v>15</c:v>
                </c:pt>
                <c:pt idx="9">
                  <c:v>17</c:v>
                </c:pt>
                <c:pt idx="10">
                  <c:v>18</c:v>
                </c:pt>
                <c:pt idx="11">
                  <c:v>20</c:v>
                </c:pt>
                <c:pt idx="12">
                  <c:v>20</c:v>
                </c:pt>
                <c:pt idx="13">
                  <c:v>23</c:v>
                </c:pt>
                <c:pt idx="14">
                  <c:v>28</c:v>
                </c:pt>
                <c:pt idx="15">
                  <c:v>33</c:v>
                </c:pt>
                <c:pt idx="16">
                  <c:v>45</c:v>
                </c:pt>
                <c:pt idx="17">
                  <c:v>48</c:v>
                </c:pt>
                <c:pt idx="18">
                  <c:v>49</c:v>
                </c:pt>
                <c:pt idx="19">
                  <c:v>50</c:v>
                </c:pt>
              </c:numCache>
            </c:numRef>
          </c:val>
          <c:smooth val="0"/>
          <c:extLst>
            <c:ext xmlns:c16="http://schemas.microsoft.com/office/drawing/2014/chart" uri="{C3380CC4-5D6E-409C-BE32-E72D297353CC}">
              <c16:uniqueId val="{00000009-BF77-4FD2-8A1D-73A39353953E}"/>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2</c:v>
                </c:pt>
                <c:pt idx="2">
                  <c:v>3</c:v>
                </c:pt>
                <c:pt idx="3">
                  <c:v>5</c:v>
                </c:pt>
                <c:pt idx="4">
                  <c:v>7</c:v>
                </c:pt>
                <c:pt idx="5">
                  <c:v>9</c:v>
                </c:pt>
                <c:pt idx="6">
                  <c:v>10</c:v>
                </c:pt>
                <c:pt idx="7">
                  <c:v>12</c:v>
                </c:pt>
                <c:pt idx="8">
                  <c:v>13</c:v>
                </c:pt>
                <c:pt idx="9">
                  <c:v>14</c:v>
                </c:pt>
                <c:pt idx="10">
                  <c:v>16</c:v>
                </c:pt>
                <c:pt idx="11">
                  <c:v>17</c:v>
                </c:pt>
                <c:pt idx="12">
                  <c:v>18</c:v>
                </c:pt>
                <c:pt idx="13">
                  <c:v>20</c:v>
                </c:pt>
                <c:pt idx="14">
                  <c:v>25</c:v>
                </c:pt>
                <c:pt idx="15">
                  <c:v>29</c:v>
                </c:pt>
                <c:pt idx="16">
                  <c:v>40</c:v>
                </c:pt>
                <c:pt idx="17">
                  <c:v>43</c:v>
                </c:pt>
                <c:pt idx="18">
                  <c:v>44</c:v>
                </c:pt>
                <c:pt idx="19">
                  <c:v>45</c:v>
                </c:pt>
              </c:numCache>
            </c:numRef>
          </c:val>
          <c:smooth val="0"/>
          <c:extLst>
            <c:ext xmlns:c16="http://schemas.microsoft.com/office/drawing/2014/chart" uri="{C3380CC4-5D6E-409C-BE32-E72D297353CC}">
              <c16:uniqueId val="{0000000A-BF77-4FD2-8A1D-73A39353953E}"/>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2</c:v>
                </c:pt>
                <c:pt idx="2">
                  <c:v>5</c:v>
                </c:pt>
                <c:pt idx="3">
                  <c:v>8</c:v>
                </c:pt>
                <c:pt idx="4">
                  <c:v>10</c:v>
                </c:pt>
                <c:pt idx="5">
                  <c:v>12</c:v>
                </c:pt>
                <c:pt idx="6">
                  <c:v>14</c:v>
                </c:pt>
                <c:pt idx="7">
                  <c:v>16</c:v>
                </c:pt>
                <c:pt idx="8">
                  <c:v>18</c:v>
                </c:pt>
                <c:pt idx="9">
                  <c:v>20</c:v>
                </c:pt>
                <c:pt idx="10">
                  <c:v>22</c:v>
                </c:pt>
                <c:pt idx="11">
                  <c:v>23</c:v>
                </c:pt>
                <c:pt idx="12">
                  <c:v>23</c:v>
                </c:pt>
                <c:pt idx="13">
                  <c:v>26</c:v>
                </c:pt>
                <c:pt idx="14">
                  <c:v>32</c:v>
                </c:pt>
                <c:pt idx="15">
                  <c:v>38</c:v>
                </c:pt>
                <c:pt idx="16">
                  <c:v>51</c:v>
                </c:pt>
                <c:pt idx="17">
                  <c:v>54</c:v>
                </c:pt>
                <c:pt idx="18">
                  <c:v>55</c:v>
                </c:pt>
                <c:pt idx="19">
                  <c:v>56</c:v>
                </c:pt>
              </c:numCache>
            </c:numRef>
          </c:val>
          <c:smooth val="0"/>
          <c:extLst>
            <c:ext xmlns:c16="http://schemas.microsoft.com/office/drawing/2014/chart" uri="{C3380CC4-5D6E-409C-BE32-E72D297353CC}">
              <c16:uniqueId val="{0000000B-BF77-4FD2-8A1D-73A39353953E}"/>
            </c:ext>
          </c:extLst>
        </c:ser>
        <c:dLbls>
          <c:showLegendKey val="0"/>
          <c:showVal val="0"/>
          <c:showCatName val="0"/>
          <c:showSerName val="0"/>
          <c:showPercent val="0"/>
          <c:showBubbleSize val="0"/>
        </c:dLbls>
        <c:smooth val="0"/>
        <c:axId val="224040448"/>
        <c:axId val="224041984"/>
      </c:lineChart>
      <c:catAx>
        <c:axId val="224040448"/>
        <c:scaling>
          <c:orientation val="minMax"/>
        </c:scaling>
        <c:delete val="0"/>
        <c:axPos val="b"/>
        <c:numFmt formatCode="General" sourceLinked="0"/>
        <c:majorTickMark val="out"/>
        <c:minorTickMark val="none"/>
        <c:tickLblPos val="nextTo"/>
        <c:crossAx val="224041984"/>
        <c:crosses val="autoZero"/>
        <c:auto val="1"/>
        <c:lblAlgn val="ctr"/>
        <c:lblOffset val="100"/>
        <c:noMultiLvlLbl val="0"/>
      </c:catAx>
      <c:valAx>
        <c:axId val="224041984"/>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224040448"/>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MYS!$B$5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E53C-401B-99EC-533AF2B9FF4B}"/>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MYS!$A$6:$A$9</c:f>
              <c:strCache>
                <c:ptCount val="4"/>
                <c:pt idx="0">
                  <c:v>Children 
0-14 yr</c:v>
                </c:pt>
                <c:pt idx="1">
                  <c:v>Male 
15+ yr</c:v>
                </c:pt>
                <c:pt idx="2">
                  <c:v>Female 
15+ yr</c:v>
                </c:pt>
                <c:pt idx="3">
                  <c:v>All ages</c:v>
                </c:pt>
              </c:strCache>
            </c:strRef>
          </c:cat>
          <c:val>
            <c:numRef>
              <c:f>MYS!$B$6:$B$9</c:f>
              <c:numCache>
                <c:formatCode>General</c:formatCode>
                <c:ptCount val="4"/>
                <c:pt idx="0" formatCode="_(* #,##0_);_(* \(#,##0\);_(* &quot;-&quot;??_);_(@_)">
                  <c:v>92</c:v>
                </c:pt>
              </c:numCache>
            </c:numRef>
          </c:val>
          <c:extLst>
            <c:ext xmlns:c16="http://schemas.microsoft.com/office/drawing/2014/chart" uri="{C3380CC4-5D6E-409C-BE32-E72D297353CC}">
              <c16:uniqueId val="{00000002-E53C-401B-99EC-533AF2B9FF4B}"/>
            </c:ext>
          </c:extLst>
        </c:ser>
        <c:ser>
          <c:idx val="3"/>
          <c:order val="3"/>
          <c:tx>
            <c:strRef>
              <c:f>MYS!$E$5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MYS!$A$6:$A$9</c:f>
              <c:strCache>
                <c:ptCount val="4"/>
                <c:pt idx="0">
                  <c:v>Children 
0-14 yr</c:v>
                </c:pt>
                <c:pt idx="1">
                  <c:v>Male 
15+ yr</c:v>
                </c:pt>
                <c:pt idx="2">
                  <c:v>Female 
15+ yr</c:v>
                </c:pt>
                <c:pt idx="3">
                  <c:v>All ages</c:v>
                </c:pt>
              </c:strCache>
            </c:strRef>
          </c:cat>
          <c:val>
            <c:numRef>
              <c:f>MYS!$E$6:$E$9</c:f>
              <c:numCache>
                <c:formatCode>#,##0</c:formatCode>
                <c:ptCount val="4"/>
                <c:pt idx="1">
                  <c:v>46</c:v>
                </c:pt>
              </c:numCache>
            </c:numRef>
          </c:val>
          <c:extLst>
            <c:ext xmlns:c16="http://schemas.microsoft.com/office/drawing/2014/chart" uri="{C3380CC4-5D6E-409C-BE32-E72D297353CC}">
              <c16:uniqueId val="{00000003-E53C-401B-99EC-533AF2B9FF4B}"/>
            </c:ext>
          </c:extLst>
        </c:ser>
        <c:ser>
          <c:idx val="6"/>
          <c:order val="6"/>
          <c:tx>
            <c:strRef>
              <c:f>MYS!$H$5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3C-401B-99EC-533AF2B9FF4B}"/>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MYS!$A$6:$A$9</c:f>
              <c:strCache>
                <c:ptCount val="4"/>
                <c:pt idx="0">
                  <c:v>Children 
0-14 yr</c:v>
                </c:pt>
                <c:pt idx="1">
                  <c:v>Male 
15+ yr</c:v>
                </c:pt>
                <c:pt idx="2">
                  <c:v>Female 
15+ yr</c:v>
                </c:pt>
                <c:pt idx="3">
                  <c:v>All ages</c:v>
                </c:pt>
              </c:strCache>
            </c:strRef>
          </c:cat>
          <c:val>
            <c:numRef>
              <c:f>MYS!$H$6:$H$9</c:f>
              <c:numCache>
                <c:formatCode>General</c:formatCode>
                <c:ptCount val="4"/>
                <c:pt idx="2" formatCode="_(* #,##0_);_(* \(#,##0\);_(* &quot;-&quot;??_);_(@_)">
                  <c:v>71</c:v>
                </c:pt>
              </c:numCache>
            </c:numRef>
          </c:val>
          <c:extLst>
            <c:ext xmlns:c16="http://schemas.microsoft.com/office/drawing/2014/chart" uri="{C3380CC4-5D6E-409C-BE32-E72D297353CC}">
              <c16:uniqueId val="{00000005-E53C-401B-99EC-533AF2B9FF4B}"/>
            </c:ext>
          </c:extLst>
        </c:ser>
        <c:ser>
          <c:idx val="9"/>
          <c:order val="9"/>
          <c:tx>
            <c:strRef>
              <c:f>MYS!$K$5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MYS!$A$6:$A$9</c:f>
              <c:strCache>
                <c:ptCount val="4"/>
                <c:pt idx="0">
                  <c:v>Children 
0-14 yr</c:v>
                </c:pt>
                <c:pt idx="1">
                  <c:v>Male 
15+ yr</c:v>
                </c:pt>
                <c:pt idx="2">
                  <c:v>Female 
15+ yr</c:v>
                </c:pt>
                <c:pt idx="3">
                  <c:v>All ages</c:v>
                </c:pt>
              </c:strCache>
            </c:strRef>
          </c:cat>
          <c:val>
            <c:numRef>
              <c:f>MYS!$K$6:$K$9</c:f>
              <c:numCache>
                <c:formatCode>General</c:formatCode>
                <c:ptCount val="4"/>
                <c:pt idx="3">
                  <c:v>50</c:v>
                </c:pt>
              </c:numCache>
            </c:numRef>
          </c:val>
          <c:extLst>
            <c:ext xmlns:c16="http://schemas.microsoft.com/office/drawing/2014/chart" uri="{C3380CC4-5D6E-409C-BE32-E72D297353CC}">
              <c16:uniqueId val="{00000006-E53C-401B-99EC-533AF2B9FF4B}"/>
            </c:ext>
          </c:extLst>
        </c:ser>
        <c:dLbls>
          <c:showLegendKey val="0"/>
          <c:showVal val="0"/>
          <c:showCatName val="0"/>
          <c:showSerName val="0"/>
          <c:showPercent val="0"/>
          <c:showBubbleSize val="0"/>
        </c:dLbls>
        <c:gapWidth val="150"/>
        <c:overlap val="100"/>
        <c:axId val="224386432"/>
        <c:axId val="224437376"/>
      </c:barChart>
      <c:lineChart>
        <c:grouping val="standard"/>
        <c:varyColors val="0"/>
        <c:ser>
          <c:idx val="1"/>
          <c:order val="1"/>
          <c:tx>
            <c:strRef>
              <c:f>MYS!$C$5</c:f>
              <c:strCache>
                <c:ptCount val="1"/>
                <c:pt idx="0">
                  <c:v>Lower </c:v>
                </c:pt>
              </c:strCache>
            </c:strRef>
          </c:tx>
          <c:marker>
            <c:symbol val="dash"/>
            <c:size val="9"/>
            <c:spPr>
              <a:solidFill>
                <a:schemeClr val="tx1"/>
              </a:solidFill>
              <a:ln>
                <a:noFill/>
              </a:ln>
            </c:spPr>
          </c:marker>
          <c:cat>
            <c:strRef>
              <c:f>MYS!$A$6:$A$9</c:f>
              <c:strCache>
                <c:ptCount val="4"/>
                <c:pt idx="0">
                  <c:v>Children 
0-14 yr</c:v>
                </c:pt>
                <c:pt idx="1">
                  <c:v>Male 
15+ yr</c:v>
                </c:pt>
                <c:pt idx="2">
                  <c:v>Female 
15+ yr</c:v>
                </c:pt>
                <c:pt idx="3">
                  <c:v>All ages</c:v>
                </c:pt>
              </c:strCache>
            </c:strRef>
          </c:cat>
          <c:val>
            <c:numRef>
              <c:f>MYS!$C$6:$C$9</c:f>
              <c:numCache>
                <c:formatCode>General</c:formatCode>
                <c:ptCount val="4"/>
                <c:pt idx="0" formatCode="_(* #,##0_);_(* \(#,##0\);_(* &quot;-&quot;??_);_(@_)">
                  <c:v>77</c:v>
                </c:pt>
              </c:numCache>
            </c:numRef>
          </c:val>
          <c:smooth val="0"/>
          <c:extLst>
            <c:ext xmlns:c16="http://schemas.microsoft.com/office/drawing/2014/chart" uri="{C3380CC4-5D6E-409C-BE32-E72D297353CC}">
              <c16:uniqueId val="{00000007-E53C-401B-99EC-533AF2B9FF4B}"/>
            </c:ext>
          </c:extLst>
        </c:ser>
        <c:ser>
          <c:idx val="2"/>
          <c:order val="2"/>
          <c:tx>
            <c:strRef>
              <c:f>MYS!$D$5</c:f>
              <c:strCache>
                <c:ptCount val="1"/>
                <c:pt idx="0">
                  <c:v>Upper</c:v>
                </c:pt>
              </c:strCache>
            </c:strRef>
          </c:tx>
          <c:marker>
            <c:symbol val="dash"/>
            <c:size val="9"/>
            <c:spPr>
              <a:solidFill>
                <a:schemeClr val="tx1"/>
              </a:solidFill>
              <a:ln>
                <a:noFill/>
              </a:ln>
            </c:spPr>
          </c:marker>
          <c:cat>
            <c:strRef>
              <c:f>MYS!$A$6:$A$9</c:f>
              <c:strCache>
                <c:ptCount val="4"/>
                <c:pt idx="0">
                  <c:v>Children 
0-14 yr</c:v>
                </c:pt>
                <c:pt idx="1">
                  <c:v>Male 
15+ yr</c:v>
                </c:pt>
                <c:pt idx="2">
                  <c:v>Female 
15+ yr</c:v>
                </c:pt>
                <c:pt idx="3">
                  <c:v>All ages</c:v>
                </c:pt>
              </c:strCache>
            </c:strRef>
          </c:cat>
          <c:val>
            <c:numRef>
              <c:f>MYS!$D$6:$D$9</c:f>
              <c:numCache>
                <c:formatCode>General</c:formatCode>
                <c:ptCount val="4"/>
                <c:pt idx="0" formatCode="_(* #,##0_);_(* \(#,##0\);_(* &quot;-&quot;??_);_(@_)">
                  <c:v>100</c:v>
                </c:pt>
              </c:numCache>
            </c:numRef>
          </c:val>
          <c:smooth val="0"/>
          <c:extLst>
            <c:ext xmlns:c16="http://schemas.microsoft.com/office/drawing/2014/chart" uri="{C3380CC4-5D6E-409C-BE32-E72D297353CC}">
              <c16:uniqueId val="{00000008-E53C-401B-99EC-533AF2B9FF4B}"/>
            </c:ext>
          </c:extLst>
        </c:ser>
        <c:ser>
          <c:idx val="4"/>
          <c:order val="4"/>
          <c:tx>
            <c:strRef>
              <c:f>MYS!$F$5</c:f>
              <c:strCache>
                <c:ptCount val="1"/>
                <c:pt idx="0">
                  <c:v>Lower </c:v>
                </c:pt>
              </c:strCache>
            </c:strRef>
          </c:tx>
          <c:marker>
            <c:symbol val="dash"/>
            <c:size val="9"/>
            <c:spPr>
              <a:solidFill>
                <a:schemeClr val="tx1"/>
              </a:solidFill>
              <a:ln>
                <a:noFill/>
              </a:ln>
            </c:spPr>
          </c:marker>
          <c:cat>
            <c:strRef>
              <c:f>MYS!$A$6:$A$9</c:f>
              <c:strCache>
                <c:ptCount val="4"/>
                <c:pt idx="0">
                  <c:v>Children 
0-14 yr</c:v>
                </c:pt>
                <c:pt idx="1">
                  <c:v>Male 
15+ yr</c:v>
                </c:pt>
                <c:pt idx="2">
                  <c:v>Female 
15+ yr</c:v>
                </c:pt>
                <c:pt idx="3">
                  <c:v>All ages</c:v>
                </c:pt>
              </c:strCache>
            </c:strRef>
          </c:cat>
          <c:val>
            <c:numRef>
              <c:f>MYS!$F$6:$F$9</c:f>
              <c:numCache>
                <c:formatCode>#,##0</c:formatCode>
                <c:ptCount val="4"/>
                <c:pt idx="1">
                  <c:v>41</c:v>
                </c:pt>
              </c:numCache>
            </c:numRef>
          </c:val>
          <c:smooth val="0"/>
          <c:extLst>
            <c:ext xmlns:c16="http://schemas.microsoft.com/office/drawing/2014/chart" uri="{C3380CC4-5D6E-409C-BE32-E72D297353CC}">
              <c16:uniqueId val="{00000009-E53C-401B-99EC-533AF2B9FF4B}"/>
            </c:ext>
          </c:extLst>
        </c:ser>
        <c:ser>
          <c:idx val="5"/>
          <c:order val="5"/>
          <c:tx>
            <c:strRef>
              <c:f>MYS!$G$5</c:f>
              <c:strCache>
                <c:ptCount val="1"/>
                <c:pt idx="0">
                  <c:v>Upper</c:v>
                </c:pt>
              </c:strCache>
            </c:strRef>
          </c:tx>
          <c:marker>
            <c:symbol val="dash"/>
            <c:size val="9"/>
            <c:spPr>
              <a:solidFill>
                <a:schemeClr val="tx1"/>
              </a:solidFill>
              <a:ln>
                <a:noFill/>
              </a:ln>
            </c:spPr>
          </c:marker>
          <c:cat>
            <c:strRef>
              <c:f>MYS!$A$6:$A$9</c:f>
              <c:strCache>
                <c:ptCount val="4"/>
                <c:pt idx="0">
                  <c:v>Children 
0-14 yr</c:v>
                </c:pt>
                <c:pt idx="1">
                  <c:v>Male 
15+ yr</c:v>
                </c:pt>
                <c:pt idx="2">
                  <c:v>Female 
15+ yr</c:v>
                </c:pt>
                <c:pt idx="3">
                  <c:v>All ages</c:v>
                </c:pt>
              </c:strCache>
            </c:strRef>
          </c:cat>
          <c:val>
            <c:numRef>
              <c:f>MYS!$G$6:$G$9</c:f>
              <c:numCache>
                <c:formatCode>#,##0</c:formatCode>
                <c:ptCount val="4"/>
                <c:pt idx="1">
                  <c:v>52</c:v>
                </c:pt>
              </c:numCache>
            </c:numRef>
          </c:val>
          <c:smooth val="0"/>
          <c:extLst>
            <c:ext xmlns:c16="http://schemas.microsoft.com/office/drawing/2014/chart" uri="{C3380CC4-5D6E-409C-BE32-E72D297353CC}">
              <c16:uniqueId val="{0000000A-E53C-401B-99EC-533AF2B9FF4B}"/>
            </c:ext>
          </c:extLst>
        </c:ser>
        <c:ser>
          <c:idx val="7"/>
          <c:order val="7"/>
          <c:tx>
            <c:strRef>
              <c:f>MYS!$I$5</c:f>
              <c:strCache>
                <c:ptCount val="1"/>
                <c:pt idx="0">
                  <c:v>Lower </c:v>
                </c:pt>
              </c:strCache>
            </c:strRef>
          </c:tx>
          <c:marker>
            <c:symbol val="dash"/>
            <c:size val="9"/>
            <c:spPr>
              <a:solidFill>
                <a:schemeClr val="tx1"/>
              </a:solidFill>
              <a:ln>
                <a:noFill/>
              </a:ln>
            </c:spPr>
          </c:marker>
          <c:cat>
            <c:strRef>
              <c:f>MYS!$A$6:$A$9</c:f>
              <c:strCache>
                <c:ptCount val="4"/>
                <c:pt idx="0">
                  <c:v>Children 
0-14 yr</c:v>
                </c:pt>
                <c:pt idx="1">
                  <c:v>Male 
15+ yr</c:v>
                </c:pt>
                <c:pt idx="2">
                  <c:v>Female 
15+ yr</c:v>
                </c:pt>
                <c:pt idx="3">
                  <c:v>All ages</c:v>
                </c:pt>
              </c:strCache>
            </c:strRef>
          </c:cat>
          <c:val>
            <c:numRef>
              <c:f>MYS!$I$6:$I$9</c:f>
              <c:numCache>
                <c:formatCode>General</c:formatCode>
                <c:ptCount val="4"/>
                <c:pt idx="2">
                  <c:v>63</c:v>
                </c:pt>
              </c:numCache>
            </c:numRef>
          </c:val>
          <c:smooth val="0"/>
          <c:extLst>
            <c:ext xmlns:c16="http://schemas.microsoft.com/office/drawing/2014/chart" uri="{C3380CC4-5D6E-409C-BE32-E72D297353CC}">
              <c16:uniqueId val="{0000000B-E53C-401B-99EC-533AF2B9FF4B}"/>
            </c:ext>
          </c:extLst>
        </c:ser>
        <c:ser>
          <c:idx val="8"/>
          <c:order val="8"/>
          <c:tx>
            <c:strRef>
              <c:f>MYS!$J$5</c:f>
              <c:strCache>
                <c:ptCount val="1"/>
                <c:pt idx="0">
                  <c:v>Upper</c:v>
                </c:pt>
              </c:strCache>
            </c:strRef>
          </c:tx>
          <c:marker>
            <c:symbol val="dash"/>
            <c:size val="9"/>
            <c:spPr>
              <a:solidFill>
                <a:schemeClr val="tx1"/>
              </a:solidFill>
              <a:ln>
                <a:noFill/>
              </a:ln>
            </c:spPr>
          </c:marker>
          <c:cat>
            <c:strRef>
              <c:f>MYS!$A$6:$A$9</c:f>
              <c:strCache>
                <c:ptCount val="4"/>
                <c:pt idx="0">
                  <c:v>Children 
0-14 yr</c:v>
                </c:pt>
                <c:pt idx="1">
                  <c:v>Male 
15+ yr</c:v>
                </c:pt>
                <c:pt idx="2">
                  <c:v>Female 
15+ yr</c:v>
                </c:pt>
                <c:pt idx="3">
                  <c:v>All ages</c:v>
                </c:pt>
              </c:strCache>
            </c:strRef>
          </c:cat>
          <c:val>
            <c:numRef>
              <c:f>MYS!$J$6:$J$9</c:f>
              <c:numCache>
                <c:formatCode>General</c:formatCode>
                <c:ptCount val="4"/>
                <c:pt idx="2">
                  <c:v>79</c:v>
                </c:pt>
              </c:numCache>
            </c:numRef>
          </c:val>
          <c:smooth val="0"/>
          <c:extLst>
            <c:ext xmlns:c16="http://schemas.microsoft.com/office/drawing/2014/chart" uri="{C3380CC4-5D6E-409C-BE32-E72D297353CC}">
              <c16:uniqueId val="{0000000C-E53C-401B-99EC-533AF2B9FF4B}"/>
            </c:ext>
          </c:extLst>
        </c:ser>
        <c:ser>
          <c:idx val="10"/>
          <c:order val="10"/>
          <c:tx>
            <c:strRef>
              <c:f>MYS!$L$5</c:f>
              <c:strCache>
                <c:ptCount val="1"/>
                <c:pt idx="0">
                  <c:v>Lower </c:v>
                </c:pt>
              </c:strCache>
            </c:strRef>
          </c:tx>
          <c:marker>
            <c:symbol val="dash"/>
            <c:size val="9"/>
            <c:spPr>
              <a:solidFill>
                <a:schemeClr val="tx1"/>
              </a:solidFill>
              <a:ln>
                <a:noFill/>
              </a:ln>
            </c:spPr>
          </c:marker>
          <c:cat>
            <c:strRef>
              <c:f>MYS!$A$6:$A$9</c:f>
              <c:strCache>
                <c:ptCount val="4"/>
                <c:pt idx="0">
                  <c:v>Children 
0-14 yr</c:v>
                </c:pt>
                <c:pt idx="1">
                  <c:v>Male 
15+ yr</c:v>
                </c:pt>
                <c:pt idx="2">
                  <c:v>Female 
15+ yr</c:v>
                </c:pt>
                <c:pt idx="3">
                  <c:v>All ages</c:v>
                </c:pt>
              </c:strCache>
            </c:strRef>
          </c:cat>
          <c:val>
            <c:numRef>
              <c:f>MYS!$L$6:$L$9</c:f>
              <c:numCache>
                <c:formatCode>General</c:formatCode>
                <c:ptCount val="4"/>
                <c:pt idx="3">
                  <c:v>45</c:v>
                </c:pt>
              </c:numCache>
            </c:numRef>
          </c:val>
          <c:smooth val="0"/>
          <c:extLst>
            <c:ext xmlns:c16="http://schemas.microsoft.com/office/drawing/2014/chart" uri="{C3380CC4-5D6E-409C-BE32-E72D297353CC}">
              <c16:uniqueId val="{0000000D-E53C-401B-99EC-533AF2B9FF4B}"/>
            </c:ext>
          </c:extLst>
        </c:ser>
        <c:ser>
          <c:idx val="11"/>
          <c:order val="11"/>
          <c:tx>
            <c:strRef>
              <c:f>MYS!$M$5</c:f>
              <c:strCache>
                <c:ptCount val="1"/>
                <c:pt idx="0">
                  <c:v>Upper</c:v>
                </c:pt>
              </c:strCache>
            </c:strRef>
          </c:tx>
          <c:marker>
            <c:symbol val="dash"/>
            <c:size val="9"/>
            <c:spPr>
              <a:solidFill>
                <a:schemeClr val="tx1"/>
              </a:solidFill>
              <a:ln>
                <a:noFill/>
              </a:ln>
            </c:spPr>
          </c:marker>
          <c:cat>
            <c:strRef>
              <c:f>MYS!$A$6:$A$9</c:f>
              <c:strCache>
                <c:ptCount val="4"/>
                <c:pt idx="0">
                  <c:v>Children 
0-14 yr</c:v>
                </c:pt>
                <c:pt idx="1">
                  <c:v>Male 
15+ yr</c:v>
                </c:pt>
                <c:pt idx="2">
                  <c:v>Female 
15+ yr</c:v>
                </c:pt>
                <c:pt idx="3">
                  <c:v>All ages</c:v>
                </c:pt>
              </c:strCache>
            </c:strRef>
          </c:cat>
          <c:val>
            <c:numRef>
              <c:f>MYS!$M$6:$M$9</c:f>
              <c:numCache>
                <c:formatCode>General</c:formatCode>
                <c:ptCount val="4"/>
                <c:pt idx="3">
                  <c:v>56</c:v>
                </c:pt>
              </c:numCache>
            </c:numRef>
          </c:val>
          <c:smooth val="0"/>
          <c:extLst>
            <c:ext xmlns:c16="http://schemas.microsoft.com/office/drawing/2014/chart" uri="{C3380CC4-5D6E-409C-BE32-E72D297353CC}">
              <c16:uniqueId val="{0000000E-E53C-401B-99EC-533AF2B9FF4B}"/>
            </c:ext>
          </c:extLst>
        </c:ser>
        <c:dLbls>
          <c:showLegendKey val="0"/>
          <c:showVal val="0"/>
          <c:showCatName val="0"/>
          <c:showSerName val="0"/>
          <c:showPercent val="0"/>
          <c:showBubbleSize val="0"/>
        </c:dLbls>
        <c:hiLowLines/>
        <c:marker val="1"/>
        <c:smooth val="0"/>
        <c:axId val="224386432"/>
        <c:axId val="224437376"/>
      </c:lineChart>
      <c:catAx>
        <c:axId val="224386432"/>
        <c:scaling>
          <c:orientation val="minMax"/>
        </c:scaling>
        <c:delete val="0"/>
        <c:axPos val="b"/>
        <c:numFmt formatCode="General" sourceLinked="0"/>
        <c:majorTickMark val="out"/>
        <c:minorTickMark val="none"/>
        <c:tickLblPos val="nextTo"/>
        <c:crossAx val="224437376"/>
        <c:crosses val="autoZero"/>
        <c:auto val="1"/>
        <c:lblAlgn val="ctr"/>
        <c:lblOffset val="100"/>
        <c:noMultiLvlLbl val="0"/>
      </c:catAx>
      <c:valAx>
        <c:axId val="224437376"/>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224386432"/>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3048674905220181"/>
          <c:w val="0.74971237970253723"/>
          <c:h val="0.64419336905803437"/>
        </c:manualLayout>
      </c:layout>
      <c:barChart>
        <c:barDir val="col"/>
        <c:grouping val="clustered"/>
        <c:varyColors val="0"/>
        <c:ser>
          <c:idx val="0"/>
          <c:order val="0"/>
          <c:tx>
            <c:strRef>
              <c:f>MYS_16!$B$3</c:f>
              <c:strCache>
                <c:ptCount val="1"/>
                <c:pt idx="0">
                  <c:v>Estimate</c:v>
                </c:pt>
              </c:strCache>
            </c:strRef>
          </c:tx>
          <c:spPr>
            <a:solidFill>
              <a:srgbClr val="00A99A"/>
            </a:solidFill>
          </c:spPr>
          <c:invertIfNegative val="0"/>
          <c:dLbls>
            <c:dLbl>
              <c:idx val="0"/>
              <c:tx>
                <c:rich>
                  <a:bodyPr/>
                  <a:lstStyle/>
                  <a:p>
                    <a:r>
                      <a:rPr lang="en-US"/>
                      <a:t> 87,000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4B1-4CC4-93C1-A88B6E689DD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adults 15+
living with HIV</c:v>
                </c:pt>
                <c:pt idx="1">
                  <c:v>Number of 
adults 15+
receiving ARVs</c:v>
                </c:pt>
                <c:pt idx="2">
                  <c:v>ART coverage (%)</c:v>
                </c:pt>
              </c:strCache>
            </c:strRef>
          </c:cat>
          <c:val>
            <c:numRef>
              <c:f>MYS_16!$B$4:$B$6</c:f>
              <c:numCache>
                <c:formatCode>General</c:formatCode>
                <c:ptCount val="3"/>
                <c:pt idx="0" formatCode="_(* #,##0_);_(* \(#,##0\);_(* &quot;-&quot;??_);_(@_)">
                  <c:v>87255</c:v>
                </c:pt>
              </c:numCache>
            </c:numRef>
          </c:val>
          <c:extLst>
            <c:ext xmlns:c16="http://schemas.microsoft.com/office/drawing/2014/chart" uri="{C3380CC4-5D6E-409C-BE32-E72D297353CC}">
              <c16:uniqueId val="{00000001-74B1-4CC4-93C1-A88B6E689DD1}"/>
            </c:ext>
          </c:extLst>
        </c:ser>
        <c:ser>
          <c:idx val="3"/>
          <c:order val="3"/>
          <c:tx>
            <c:strRef>
              <c:f>MYS_16!$E$3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B1-4CC4-93C1-A88B6E689DD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adults 15+
living with HIV</c:v>
                </c:pt>
                <c:pt idx="1">
                  <c:v>Number of 
adults 15+
receiving ARVs</c:v>
                </c:pt>
                <c:pt idx="2">
                  <c:v>ART coverage (%)</c:v>
                </c:pt>
              </c:strCache>
            </c:strRef>
          </c:cat>
          <c:val>
            <c:numRef>
              <c:f>MYS_16!$E$4:$E$6</c:f>
              <c:numCache>
                <c:formatCode>_(* #,##0_);_(* \(#,##0\);_(* "-"??_);_(@_)</c:formatCode>
                <c:ptCount val="3"/>
                <c:pt idx="1">
                  <c:v>43867</c:v>
                </c:pt>
              </c:numCache>
            </c:numRef>
          </c:val>
          <c:extLst>
            <c:ext xmlns:c16="http://schemas.microsoft.com/office/drawing/2014/chart" uri="{C3380CC4-5D6E-409C-BE32-E72D297353CC}">
              <c16:uniqueId val="{00000003-74B1-4CC4-93C1-A88B6E689DD1}"/>
            </c:ext>
          </c:extLst>
        </c:ser>
        <c:dLbls>
          <c:showLegendKey val="0"/>
          <c:showVal val="0"/>
          <c:showCatName val="0"/>
          <c:showSerName val="0"/>
          <c:showPercent val="0"/>
          <c:showBubbleSize val="0"/>
        </c:dLbls>
        <c:gapWidth val="90"/>
        <c:overlap val="100"/>
        <c:axId val="224946432"/>
        <c:axId val="224960512"/>
      </c:barChart>
      <c:barChart>
        <c:barDir val="col"/>
        <c:grouping val="clustered"/>
        <c:varyColors val="0"/>
        <c:ser>
          <c:idx val="4"/>
          <c:order val="4"/>
          <c:tx>
            <c:strRef>
              <c:f>MYS_16!$F$3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B1-4CC4-93C1-A88B6E689DD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adults 15+
living with HIV</c:v>
                </c:pt>
                <c:pt idx="1">
                  <c:v>Number of 
adults 15+
receiving ARVs</c:v>
                </c:pt>
                <c:pt idx="2">
                  <c:v>ART coverage (%)</c:v>
                </c:pt>
              </c:strCache>
            </c:strRef>
          </c:cat>
          <c:val>
            <c:numRef>
              <c:f>MYS_16!$F$4:$F$6</c:f>
              <c:numCache>
                <c:formatCode>General</c:formatCode>
                <c:ptCount val="3"/>
                <c:pt idx="2" formatCode="#,##0">
                  <c:v>50</c:v>
                </c:pt>
              </c:numCache>
            </c:numRef>
          </c:val>
          <c:extLst>
            <c:ext xmlns:c16="http://schemas.microsoft.com/office/drawing/2014/chart" uri="{C3380CC4-5D6E-409C-BE32-E72D297353CC}">
              <c16:uniqueId val="{00000005-74B1-4CC4-93C1-A88B6E689DD1}"/>
            </c:ext>
          </c:extLst>
        </c:ser>
        <c:dLbls>
          <c:showLegendKey val="0"/>
          <c:showVal val="0"/>
          <c:showCatName val="0"/>
          <c:showSerName val="0"/>
          <c:showPercent val="0"/>
          <c:showBubbleSize val="0"/>
        </c:dLbls>
        <c:gapWidth val="90"/>
        <c:axId val="225005568"/>
        <c:axId val="224962432"/>
      </c:barChart>
      <c:lineChart>
        <c:grouping val="standard"/>
        <c:varyColors val="0"/>
        <c:ser>
          <c:idx val="1"/>
          <c:order val="1"/>
          <c:tx>
            <c:strRef>
              <c:f>MYS_16!$C$3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74B1-4CC4-93C1-A88B6E689D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adults 15+
living with HIV</c:v>
                </c:pt>
                <c:pt idx="1">
                  <c:v>Number of 
adults 15+
receiving ARVs</c:v>
                </c:pt>
                <c:pt idx="2">
                  <c:v>ART coverage (%)</c:v>
                </c:pt>
              </c:strCache>
            </c:strRef>
          </c:cat>
          <c:val>
            <c:numRef>
              <c:f>MYS_16!$C$4:$C$6</c:f>
              <c:numCache>
                <c:formatCode>General</c:formatCode>
                <c:ptCount val="3"/>
                <c:pt idx="0" formatCode="_(* #,##0_);_(* \(#,##0\);_(* &quot;-&quot;??_);_(@_)">
                  <c:v>77641</c:v>
                </c:pt>
              </c:numCache>
            </c:numRef>
          </c:val>
          <c:smooth val="0"/>
          <c:extLst>
            <c:ext xmlns:c16="http://schemas.microsoft.com/office/drawing/2014/chart" uri="{C3380CC4-5D6E-409C-BE32-E72D297353CC}">
              <c16:uniqueId val="{00000007-74B1-4CC4-93C1-A88B6E689DD1}"/>
            </c:ext>
          </c:extLst>
        </c:ser>
        <c:ser>
          <c:idx val="2"/>
          <c:order val="2"/>
          <c:tx>
            <c:strRef>
              <c:f>MYS_16!$D$3</c:f>
              <c:strCache>
                <c:ptCount val="1"/>
                <c:pt idx="0">
                  <c:v>Upper estimate</c:v>
                </c:pt>
              </c:strCache>
            </c:strRef>
          </c:tx>
          <c:marker>
            <c:symbol val="dash"/>
            <c:size val="10"/>
            <c:spPr>
              <a:solidFill>
                <a:schemeClr val="tx1"/>
              </a:solidFill>
              <a:ln>
                <a:noFill/>
              </a:ln>
            </c:spPr>
          </c:marker>
          <c:cat>
            <c:strRef>
              <c:f>MYS_16!$A$4:$A$6</c:f>
              <c:strCache>
                <c:ptCount val="3"/>
                <c:pt idx="0">
                  <c:v>Estimated number 
of adults 15+
living with HIV</c:v>
                </c:pt>
                <c:pt idx="1">
                  <c:v>Number of 
adults 15+
receiving ARVs</c:v>
                </c:pt>
                <c:pt idx="2">
                  <c:v>ART coverage (%)</c:v>
                </c:pt>
              </c:strCache>
            </c:strRef>
          </c:cat>
          <c:val>
            <c:numRef>
              <c:f>MYS_16!$D$4:$D$6</c:f>
              <c:numCache>
                <c:formatCode>General</c:formatCode>
                <c:ptCount val="3"/>
                <c:pt idx="0" formatCode="_(* #,##0_);_(* \(#,##0\);_(* &quot;-&quot;??_);_(@_)">
                  <c:v>97680</c:v>
                </c:pt>
              </c:numCache>
            </c:numRef>
          </c:val>
          <c:smooth val="0"/>
          <c:extLst>
            <c:ext xmlns:c16="http://schemas.microsoft.com/office/drawing/2014/chart" uri="{C3380CC4-5D6E-409C-BE32-E72D297353CC}">
              <c16:uniqueId val="{00000008-74B1-4CC4-93C1-A88B6E689DD1}"/>
            </c:ext>
          </c:extLst>
        </c:ser>
        <c:dLbls>
          <c:showLegendKey val="0"/>
          <c:showVal val="0"/>
          <c:showCatName val="0"/>
          <c:showSerName val="0"/>
          <c:showPercent val="0"/>
          <c:showBubbleSize val="0"/>
        </c:dLbls>
        <c:hiLowLines/>
        <c:marker val="1"/>
        <c:smooth val="0"/>
        <c:axId val="224946432"/>
        <c:axId val="224960512"/>
      </c:lineChart>
      <c:lineChart>
        <c:grouping val="standard"/>
        <c:varyColors val="0"/>
        <c:ser>
          <c:idx val="5"/>
          <c:order val="5"/>
          <c:tx>
            <c:strRef>
              <c:f>MYS_16!$G$3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74B1-4CC4-93C1-A88B6E689DD1}"/>
              </c:ext>
            </c:extLst>
          </c:dPt>
          <c:cat>
            <c:strRef>
              <c:f>MYS_16!$A$4:$A$6</c:f>
              <c:strCache>
                <c:ptCount val="3"/>
                <c:pt idx="0">
                  <c:v>Estimated number 
of adults 15+
living with HIV</c:v>
                </c:pt>
                <c:pt idx="1">
                  <c:v>Number of 
adults 15+
receiving ARVs</c:v>
                </c:pt>
                <c:pt idx="2">
                  <c:v>ART coverage (%)</c:v>
                </c:pt>
              </c:strCache>
            </c:strRef>
          </c:cat>
          <c:val>
            <c:numRef>
              <c:f>MYS_16!$G$4:$G$6</c:f>
              <c:numCache>
                <c:formatCode>General</c:formatCode>
                <c:ptCount val="3"/>
                <c:pt idx="2" formatCode="#,##0">
                  <c:v>45</c:v>
                </c:pt>
              </c:numCache>
            </c:numRef>
          </c:val>
          <c:smooth val="0"/>
          <c:extLst>
            <c:ext xmlns:c16="http://schemas.microsoft.com/office/drawing/2014/chart" uri="{C3380CC4-5D6E-409C-BE32-E72D297353CC}">
              <c16:uniqueId val="{0000000A-74B1-4CC4-93C1-A88B6E689DD1}"/>
            </c:ext>
          </c:extLst>
        </c:ser>
        <c:ser>
          <c:idx val="6"/>
          <c:order val="6"/>
          <c:tx>
            <c:strRef>
              <c:f>MYS_16!$H$3</c:f>
              <c:strCache>
                <c:ptCount val="1"/>
                <c:pt idx="0">
                  <c:v>ART Upper estimate</c:v>
                </c:pt>
              </c:strCache>
            </c:strRef>
          </c:tx>
          <c:marker>
            <c:symbol val="dash"/>
            <c:size val="10"/>
            <c:spPr>
              <a:solidFill>
                <a:schemeClr val="tx1"/>
              </a:solidFill>
              <a:ln>
                <a:noFill/>
              </a:ln>
            </c:spPr>
          </c:marker>
          <c:cat>
            <c:strRef>
              <c:f>MYS_16!$A$4:$A$6</c:f>
              <c:strCache>
                <c:ptCount val="3"/>
                <c:pt idx="0">
                  <c:v>Estimated number 
of adults 15+
living with HIV</c:v>
                </c:pt>
                <c:pt idx="1">
                  <c:v>Number of 
adults 15+
receiving ARVs</c:v>
                </c:pt>
                <c:pt idx="2">
                  <c:v>ART coverage (%)</c:v>
                </c:pt>
              </c:strCache>
            </c:strRef>
          </c:cat>
          <c:val>
            <c:numRef>
              <c:f>MYS_16!$H$4:$H$6</c:f>
              <c:numCache>
                <c:formatCode>General</c:formatCode>
                <c:ptCount val="3"/>
                <c:pt idx="2" formatCode="#,##0">
                  <c:v>56</c:v>
                </c:pt>
              </c:numCache>
            </c:numRef>
          </c:val>
          <c:smooth val="0"/>
          <c:extLst>
            <c:ext xmlns:c16="http://schemas.microsoft.com/office/drawing/2014/chart" uri="{C3380CC4-5D6E-409C-BE32-E72D297353CC}">
              <c16:uniqueId val="{0000000B-74B1-4CC4-93C1-A88B6E689DD1}"/>
            </c:ext>
          </c:extLst>
        </c:ser>
        <c:dLbls>
          <c:showLegendKey val="0"/>
          <c:showVal val="0"/>
          <c:showCatName val="0"/>
          <c:showSerName val="0"/>
          <c:showPercent val="0"/>
          <c:showBubbleSize val="0"/>
        </c:dLbls>
        <c:hiLowLines/>
        <c:marker val="1"/>
        <c:smooth val="0"/>
        <c:axId val="225005568"/>
        <c:axId val="224962432"/>
      </c:lineChart>
      <c:catAx>
        <c:axId val="224946432"/>
        <c:scaling>
          <c:orientation val="minMax"/>
        </c:scaling>
        <c:delete val="0"/>
        <c:axPos val="b"/>
        <c:numFmt formatCode="General" sourceLinked="0"/>
        <c:majorTickMark val="out"/>
        <c:minorTickMark val="none"/>
        <c:tickLblPos val="nextTo"/>
        <c:crossAx val="224960512"/>
        <c:crosses val="autoZero"/>
        <c:auto val="1"/>
        <c:lblAlgn val="ctr"/>
        <c:lblOffset val="100"/>
        <c:noMultiLvlLbl val="0"/>
      </c:catAx>
      <c:valAx>
        <c:axId val="22496051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4946432"/>
        <c:crosses val="autoZero"/>
        <c:crossBetween val="between"/>
      </c:valAx>
      <c:valAx>
        <c:axId val="22496243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5005568"/>
        <c:crosses val="max"/>
        <c:crossBetween val="between"/>
        <c:majorUnit val="20"/>
      </c:valAx>
      <c:catAx>
        <c:axId val="225005568"/>
        <c:scaling>
          <c:orientation val="minMax"/>
        </c:scaling>
        <c:delete val="1"/>
        <c:axPos val="b"/>
        <c:numFmt formatCode="General" sourceLinked="1"/>
        <c:majorTickMark val="out"/>
        <c:minorTickMark val="none"/>
        <c:tickLblPos val="nextTo"/>
        <c:crossAx val="22496243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27569444444444"/>
          <c:y val="4.9980491479642224E-2"/>
          <c:w val="0.62926249999999995"/>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98</c:v>
                </c:pt>
                <c:pt idx="1">
                  <c:v>214</c:v>
                </c:pt>
                <c:pt idx="2">
                  <c:v>411</c:v>
                </c:pt>
                <c:pt idx="3">
                  <c:v>688</c:v>
                </c:pt>
                <c:pt idx="4">
                  <c:v>1032</c:v>
                </c:pt>
                <c:pt idx="5">
                  <c:v>1434</c:v>
                </c:pt>
                <c:pt idx="6">
                  <c:v>1858</c:v>
                </c:pt>
                <c:pt idx="7">
                  <c:v>2303</c:v>
                </c:pt>
                <c:pt idx="8">
                  <c:v>2672</c:v>
                </c:pt>
                <c:pt idx="9">
                  <c:v>2988</c:v>
                </c:pt>
                <c:pt idx="10">
                  <c:v>3286</c:v>
                </c:pt>
                <c:pt idx="11">
                  <c:v>3463</c:v>
                </c:pt>
                <c:pt idx="12">
                  <c:v>3242</c:v>
                </c:pt>
                <c:pt idx="13">
                  <c:v>3117</c:v>
                </c:pt>
                <c:pt idx="14">
                  <c:v>3100</c:v>
                </c:pt>
                <c:pt idx="15">
                  <c:v>3095</c:v>
                </c:pt>
                <c:pt idx="16">
                  <c:v>3127</c:v>
                </c:pt>
                <c:pt idx="17">
                  <c:v>3172</c:v>
                </c:pt>
                <c:pt idx="18">
                  <c:v>3229</c:v>
                </c:pt>
                <c:pt idx="19">
                  <c:v>3300</c:v>
                </c:pt>
                <c:pt idx="20">
                  <c:v>3407</c:v>
                </c:pt>
                <c:pt idx="21">
                  <c:v>3543</c:v>
                </c:pt>
                <c:pt idx="22">
                  <c:v>3658</c:v>
                </c:pt>
                <c:pt idx="23">
                  <c:v>3990</c:v>
                </c:pt>
                <c:pt idx="24">
                  <c:v>4211</c:v>
                </c:pt>
                <c:pt idx="25">
                  <c:v>4080</c:v>
                </c:pt>
                <c:pt idx="26">
                  <c:v>3734</c:v>
                </c:pt>
                <c:pt idx="27">
                  <c:v>3142</c:v>
                </c:pt>
                <c:pt idx="28">
                  <c:v>3143</c:v>
                </c:pt>
                <c:pt idx="29">
                  <c:v>3366</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25</c:v>
                </c:pt>
                <c:pt idx="1">
                  <c:v>57</c:v>
                </c:pt>
                <c:pt idx="2">
                  <c:v>119</c:v>
                </c:pt>
                <c:pt idx="3">
                  <c:v>224</c:v>
                </c:pt>
                <c:pt idx="4">
                  <c:v>373</c:v>
                </c:pt>
                <c:pt idx="5">
                  <c:v>596</c:v>
                </c:pt>
                <c:pt idx="6">
                  <c:v>867</c:v>
                </c:pt>
                <c:pt idx="7">
                  <c:v>1185</c:v>
                </c:pt>
                <c:pt idx="8">
                  <c:v>1509</c:v>
                </c:pt>
                <c:pt idx="9">
                  <c:v>1830</c:v>
                </c:pt>
                <c:pt idx="10">
                  <c:v>2101</c:v>
                </c:pt>
                <c:pt idx="11">
                  <c:v>2293</c:v>
                </c:pt>
                <c:pt idx="12">
                  <c:v>2151</c:v>
                </c:pt>
                <c:pt idx="13">
                  <c:v>2020</c:v>
                </c:pt>
                <c:pt idx="14">
                  <c:v>1987</c:v>
                </c:pt>
                <c:pt idx="15">
                  <c:v>1983</c:v>
                </c:pt>
                <c:pt idx="16">
                  <c:v>2019</c:v>
                </c:pt>
                <c:pt idx="17">
                  <c:v>2069</c:v>
                </c:pt>
                <c:pt idx="18">
                  <c:v>2115</c:v>
                </c:pt>
                <c:pt idx="19">
                  <c:v>2171</c:v>
                </c:pt>
                <c:pt idx="20">
                  <c:v>2267</c:v>
                </c:pt>
                <c:pt idx="21">
                  <c:v>2401</c:v>
                </c:pt>
                <c:pt idx="22">
                  <c:v>2522</c:v>
                </c:pt>
                <c:pt idx="23">
                  <c:v>2827</c:v>
                </c:pt>
                <c:pt idx="24">
                  <c:v>3053</c:v>
                </c:pt>
                <c:pt idx="25">
                  <c:v>2953</c:v>
                </c:pt>
                <c:pt idx="26">
                  <c:v>2622</c:v>
                </c:pt>
                <c:pt idx="27">
                  <c:v>2066</c:v>
                </c:pt>
                <c:pt idx="28">
                  <c:v>1997</c:v>
                </c:pt>
                <c:pt idx="29">
                  <c:v>2144</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866944"/>
        <c:axId val="44876928"/>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 2,700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B35-45F5-9C82-B6199D8149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65</c:v>
                </c:pt>
                <c:pt idx="1">
                  <c:v>142</c:v>
                </c:pt>
                <c:pt idx="2">
                  <c:v>277</c:v>
                </c:pt>
                <c:pt idx="3">
                  <c:v>473</c:v>
                </c:pt>
                <c:pt idx="4">
                  <c:v>725</c:v>
                </c:pt>
                <c:pt idx="5">
                  <c:v>1030</c:v>
                </c:pt>
                <c:pt idx="6">
                  <c:v>1363</c:v>
                </c:pt>
                <c:pt idx="7">
                  <c:v>1728</c:v>
                </c:pt>
                <c:pt idx="8">
                  <c:v>2085</c:v>
                </c:pt>
                <c:pt idx="9">
                  <c:v>2410</c:v>
                </c:pt>
                <c:pt idx="10">
                  <c:v>2716</c:v>
                </c:pt>
                <c:pt idx="11">
                  <c:v>2918</c:v>
                </c:pt>
                <c:pt idx="12">
                  <c:v>2716</c:v>
                </c:pt>
                <c:pt idx="13">
                  <c:v>2571</c:v>
                </c:pt>
                <c:pt idx="14">
                  <c:v>2534</c:v>
                </c:pt>
                <c:pt idx="15">
                  <c:v>2545</c:v>
                </c:pt>
                <c:pt idx="16">
                  <c:v>2582</c:v>
                </c:pt>
                <c:pt idx="17">
                  <c:v>2632</c:v>
                </c:pt>
                <c:pt idx="18">
                  <c:v>2687</c:v>
                </c:pt>
                <c:pt idx="19">
                  <c:v>2748</c:v>
                </c:pt>
                <c:pt idx="20">
                  <c:v>2855</c:v>
                </c:pt>
                <c:pt idx="21">
                  <c:v>2995</c:v>
                </c:pt>
                <c:pt idx="22">
                  <c:v>3116</c:v>
                </c:pt>
                <c:pt idx="23">
                  <c:v>3420</c:v>
                </c:pt>
                <c:pt idx="24">
                  <c:v>3621</c:v>
                </c:pt>
                <c:pt idx="25">
                  <c:v>3486</c:v>
                </c:pt>
                <c:pt idx="26">
                  <c:v>3125</c:v>
                </c:pt>
                <c:pt idx="27">
                  <c:v>2560</c:v>
                </c:pt>
                <c:pt idx="28">
                  <c:v>2516</c:v>
                </c:pt>
                <c:pt idx="29">
                  <c:v>2685</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866944"/>
        <c:axId val="44876928"/>
      </c:lineChart>
      <c:catAx>
        <c:axId val="4486694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876928"/>
        <c:crosses val="autoZero"/>
        <c:auto val="1"/>
        <c:lblAlgn val="ctr"/>
        <c:lblOffset val="100"/>
        <c:tickMarkSkip val="1"/>
        <c:noMultiLvlLbl val="0"/>
      </c:catAx>
      <c:valAx>
        <c:axId val="44876928"/>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86694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3402060123338544"/>
        </c:manualLayout>
      </c:layout>
      <c:barChart>
        <c:barDir val="col"/>
        <c:grouping val="clustered"/>
        <c:varyColors val="0"/>
        <c:ser>
          <c:idx val="1"/>
          <c:order val="0"/>
          <c:tx>
            <c:strRef>
              <c:f>MYS!$A$2</c:f>
              <c:strCache>
                <c:ptCount val="1"/>
                <c:pt idx="0">
                  <c:v>Malaysia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0A6C-4A60-B7B7-F5AAD494D417}"/>
              </c:ext>
            </c:extLst>
          </c:dPt>
          <c:dPt>
            <c:idx val="1"/>
            <c:invertIfNegative val="0"/>
            <c:bubble3D val="0"/>
            <c:spPr>
              <a:solidFill>
                <a:srgbClr val="F26B73"/>
              </a:solidFill>
              <a:ln>
                <a:noFill/>
              </a:ln>
            </c:spPr>
            <c:extLst>
              <c:ext xmlns:c16="http://schemas.microsoft.com/office/drawing/2014/chart" uri="{C3380CC4-5D6E-409C-BE32-E72D297353CC}">
                <c16:uniqueId val="{00000003-0A6C-4A60-B7B7-F5AAD494D417}"/>
              </c:ext>
            </c:extLst>
          </c:dPt>
          <c:dPt>
            <c:idx val="3"/>
            <c:invertIfNegative val="0"/>
            <c:bubble3D val="0"/>
            <c:spPr>
              <a:solidFill>
                <a:srgbClr val="00A99A"/>
              </a:solidFill>
              <a:ln>
                <a:noFill/>
              </a:ln>
            </c:spPr>
            <c:extLst>
              <c:ext xmlns:c16="http://schemas.microsoft.com/office/drawing/2014/chart" uri="{C3380CC4-5D6E-409C-BE32-E72D297353CC}">
                <c16:uniqueId val="{00000005-0A6C-4A60-B7B7-F5AAD494D417}"/>
              </c:ext>
            </c:extLst>
          </c:dPt>
          <c:dPt>
            <c:idx val="4"/>
            <c:invertIfNegative val="0"/>
            <c:bubble3D val="0"/>
            <c:spPr>
              <a:solidFill>
                <a:srgbClr val="78A7B7"/>
              </a:solidFill>
              <a:ln>
                <a:noFill/>
              </a:ln>
            </c:spPr>
            <c:extLst>
              <c:ext xmlns:c16="http://schemas.microsoft.com/office/drawing/2014/chart" uri="{C3380CC4-5D6E-409C-BE32-E72D297353CC}">
                <c16:uniqueId val="{00000007-0A6C-4A60-B7B7-F5AAD494D417}"/>
              </c:ext>
            </c:extLst>
          </c:dPt>
          <c:dPt>
            <c:idx val="5"/>
            <c:invertIfNegative val="0"/>
            <c:bubble3D val="0"/>
            <c:spPr>
              <a:solidFill>
                <a:srgbClr val="CDC884"/>
              </a:solidFill>
              <a:ln>
                <a:noFill/>
              </a:ln>
            </c:spPr>
            <c:extLst>
              <c:ext xmlns:c16="http://schemas.microsoft.com/office/drawing/2014/chart" uri="{C3380CC4-5D6E-409C-BE32-E72D297353CC}">
                <c16:uniqueId val="{00000009-0A6C-4A60-B7B7-F5AAD494D417}"/>
              </c:ext>
            </c:extLst>
          </c:dPt>
          <c:dLbls>
            <c:dLbl>
              <c:idx val="0"/>
              <c:tx>
                <c:rich>
                  <a:bodyPr/>
                  <a:lstStyle/>
                  <a:p>
                    <a:r>
                      <a:rPr lang="en-US"/>
                      <a:t>88,000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A6C-4A60-B7B7-F5AAD494D41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MYS!$B$1:$F$1</c:f>
              <c:strCache>
                <c:ptCount val="5"/>
                <c:pt idx="0">
                  <c:v>Estimated PLHIV</c:v>
                </c:pt>
                <c:pt idx="1">
                  <c:v>PLHIV who know
 their HIV status</c:v>
                </c:pt>
                <c:pt idx="2">
                  <c:v>People on ART</c:v>
                </c:pt>
                <c:pt idx="3">
                  <c:v>Tested for viral load</c:v>
                </c:pt>
                <c:pt idx="4">
                  <c:v>Suppressed viral
load *</c:v>
                </c:pt>
              </c:strCache>
            </c:strRef>
          </c:cat>
          <c:val>
            <c:numRef>
              <c:f>MYS!$B$2:$F$2</c:f>
              <c:numCache>
                <c:formatCode>General</c:formatCode>
                <c:ptCount val="5"/>
                <c:pt idx="0">
                  <c:v>87581</c:v>
                </c:pt>
                <c:pt idx="1">
                  <c:v>77903</c:v>
                </c:pt>
                <c:pt idx="2">
                  <c:v>44168</c:v>
                </c:pt>
                <c:pt idx="3">
                  <c:v>16691</c:v>
                </c:pt>
                <c:pt idx="4">
                  <c:v>14217</c:v>
                </c:pt>
              </c:numCache>
            </c:numRef>
          </c:val>
          <c:extLst>
            <c:ext xmlns:c16="http://schemas.microsoft.com/office/drawing/2014/chart" uri="{C3380CC4-5D6E-409C-BE32-E72D297353CC}">
              <c16:uniqueId val="{0000000A-0A6C-4A60-B7B7-F5AAD494D417}"/>
            </c:ext>
          </c:extLst>
        </c:ser>
        <c:dLbls>
          <c:showLegendKey val="0"/>
          <c:showVal val="0"/>
          <c:showCatName val="0"/>
          <c:showSerName val="0"/>
          <c:showPercent val="0"/>
          <c:showBubbleSize val="0"/>
        </c:dLbls>
        <c:gapWidth val="100"/>
        <c:overlap val="100"/>
        <c:axId val="170751872"/>
        <c:axId val="170753408"/>
      </c:barChart>
      <c:catAx>
        <c:axId val="170751872"/>
        <c:scaling>
          <c:orientation val="minMax"/>
        </c:scaling>
        <c:delete val="0"/>
        <c:axPos val="b"/>
        <c:numFmt formatCode="General" sourceLinked="1"/>
        <c:majorTickMark val="out"/>
        <c:minorTickMark val="none"/>
        <c:tickLblPos val="nextTo"/>
        <c:crossAx val="170753408"/>
        <c:crosses val="autoZero"/>
        <c:auto val="1"/>
        <c:lblAlgn val="ctr"/>
        <c:lblOffset val="100"/>
        <c:noMultiLvlLbl val="0"/>
      </c:catAx>
      <c:valAx>
        <c:axId val="170753408"/>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170751872"/>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Malaysia!$C$2</c:f>
              <c:strCache>
                <c:ptCount val="1"/>
                <c:pt idx="0">
                  <c:v>Progress (%)</c:v>
                </c:pt>
              </c:strCache>
            </c:strRef>
          </c:tx>
          <c:spPr>
            <a:solidFill>
              <a:srgbClr val="009999"/>
            </a:solidFill>
            <a:ln>
              <a:noFill/>
            </a:ln>
            <a:effectLst/>
          </c:spPr>
          <c:invertIfNegative val="0"/>
          <c:dLbls>
            <c:dLbl>
              <c:idx val="2"/>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37A-4251-9C77-4F243F68FBC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Malaysia!$B$3:$B$5</c:f>
              <c:strCache>
                <c:ptCount val="3"/>
                <c:pt idx="0">
                  <c:v>PLHIV who know
their HIV status</c:v>
                </c:pt>
                <c:pt idx="1">
                  <c:v>PLHIV on 
treatment</c:v>
                </c:pt>
                <c:pt idx="2">
                  <c:v>PLHIV who are 
virally suppressed </c:v>
                </c:pt>
              </c:strCache>
            </c:strRef>
          </c:cat>
          <c:val>
            <c:numRef>
              <c:f>Malaysia!$C$3:$C$5</c:f>
              <c:numCache>
                <c:formatCode>General</c:formatCode>
                <c:ptCount val="3"/>
                <c:pt idx="0">
                  <c:v>89</c:v>
                </c:pt>
                <c:pt idx="1">
                  <c:v>50</c:v>
                </c:pt>
                <c:pt idx="2">
                  <c:v>0</c:v>
                </c:pt>
              </c:numCache>
            </c:numRef>
          </c:val>
          <c:extLst>
            <c:ext xmlns:c16="http://schemas.microsoft.com/office/drawing/2014/chart" uri="{C3380CC4-5D6E-409C-BE32-E72D297353CC}">
              <c16:uniqueId val="{00000000-6B11-4A68-AC98-340D2200A9F9}"/>
            </c:ext>
          </c:extLst>
        </c:ser>
        <c:ser>
          <c:idx val="1"/>
          <c:order val="1"/>
          <c:tx>
            <c:strRef>
              <c:f>Malaysia!$D$2</c:f>
              <c:strCache>
                <c:ptCount val="1"/>
                <c:pt idx="0">
                  <c:v>Gap</c:v>
                </c:pt>
              </c:strCache>
            </c:strRef>
          </c:tx>
          <c:spPr>
            <a:pattFill prst="dkDnDiag">
              <a:fgClr>
                <a:srgbClr val="BFBFBF"/>
              </a:fgClr>
              <a:bgClr>
                <a:schemeClr val="bg1"/>
              </a:bgClr>
            </a:pattFill>
            <a:ln>
              <a:noFill/>
            </a:ln>
            <a:effectLst/>
          </c:spPr>
          <c:invertIfNegative val="0"/>
          <c:cat>
            <c:strRef>
              <c:f>Malaysia!$B$3:$B$5</c:f>
              <c:strCache>
                <c:ptCount val="3"/>
                <c:pt idx="0">
                  <c:v>PLHIV who know
their HIV status</c:v>
                </c:pt>
                <c:pt idx="1">
                  <c:v>PLHIV on 
treatment</c:v>
                </c:pt>
                <c:pt idx="2">
                  <c:v>PLHIV who are 
virally suppressed </c:v>
                </c:pt>
              </c:strCache>
            </c:strRef>
          </c:cat>
          <c:val>
            <c:numRef>
              <c:f>Malaysia!$D$3:$D$5</c:f>
              <c:numCache>
                <c:formatCode>General</c:formatCode>
                <c:ptCount val="3"/>
                <c:pt idx="0">
                  <c:v>1</c:v>
                </c:pt>
                <c:pt idx="1">
                  <c:v>31</c:v>
                </c:pt>
                <c:pt idx="2">
                  <c:v>73</c:v>
                </c:pt>
              </c:numCache>
            </c:numRef>
          </c:val>
          <c:extLst>
            <c:ext xmlns:c16="http://schemas.microsoft.com/office/drawing/2014/chart" uri="{C3380CC4-5D6E-409C-BE32-E72D297353CC}">
              <c16:uniqueId val="{00000001-6B11-4A68-AC98-340D2200A9F9}"/>
            </c:ext>
          </c:extLst>
        </c:ser>
        <c:dLbls>
          <c:showLegendKey val="0"/>
          <c:showVal val="0"/>
          <c:showCatName val="0"/>
          <c:showSerName val="0"/>
          <c:showPercent val="0"/>
          <c:showBubbleSize val="0"/>
        </c:dLbls>
        <c:gapWidth val="150"/>
        <c:overlap val="100"/>
        <c:axId val="176460544"/>
        <c:axId val="176824320"/>
      </c:barChart>
      <c:scatterChart>
        <c:scatterStyle val="lineMarker"/>
        <c:varyColors val="0"/>
        <c:ser>
          <c:idx val="2"/>
          <c:order val="2"/>
          <c:tx>
            <c:strRef>
              <c:f>Malaysia!$E$2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Malaysia!$B$3:$B$5</c:f>
              <c:strCache>
                <c:ptCount val="3"/>
                <c:pt idx="0">
                  <c:v>PLHIV who know
their HIV status</c:v>
                </c:pt>
                <c:pt idx="1">
                  <c:v>PLHIV on 
treatment</c:v>
                </c:pt>
                <c:pt idx="2">
                  <c:v>PLHIV who are 
virally suppressed </c:v>
                </c:pt>
              </c:strCache>
            </c:strRef>
          </c:xVal>
          <c:yVal>
            <c:numRef>
              <c:f>Malaysia!$E$3:$E$5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6B11-4A68-AC98-340D2200A9F9}"/>
            </c:ext>
          </c:extLst>
        </c:ser>
        <c:dLbls>
          <c:showLegendKey val="0"/>
          <c:showVal val="0"/>
          <c:showCatName val="0"/>
          <c:showSerName val="0"/>
          <c:showPercent val="0"/>
          <c:showBubbleSize val="0"/>
        </c:dLbls>
        <c:axId val="177686400"/>
        <c:axId val="176827776"/>
      </c:scatterChart>
      <c:catAx>
        <c:axId val="1764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6824320"/>
        <c:crosses val="autoZero"/>
        <c:auto val="1"/>
        <c:lblAlgn val="ctr"/>
        <c:lblOffset val="100"/>
        <c:noMultiLvlLbl val="0"/>
      </c:catAx>
      <c:valAx>
        <c:axId val="17682432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1.8604280608120298E-2"/>
              <c:y val="9.3223160720428008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6460544"/>
        <c:crosses val="autoZero"/>
        <c:crossBetween val="between"/>
        <c:majorUnit val="20"/>
      </c:valAx>
      <c:valAx>
        <c:axId val="17682777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7686400"/>
        <c:crosses val="max"/>
        <c:crossBetween val="midCat"/>
      </c:valAx>
      <c:valAx>
        <c:axId val="177686400"/>
        <c:scaling>
          <c:orientation val="minMax"/>
        </c:scaling>
        <c:delete val="1"/>
        <c:axPos val="b"/>
        <c:numFmt formatCode="General" sourceLinked="1"/>
        <c:majorTickMark val="out"/>
        <c:minorTickMark val="none"/>
        <c:tickLblPos val="nextTo"/>
        <c:crossAx val="176827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616378681831448E-2"/>
          <c:w val="0.74971237970253723"/>
          <c:h val="0.69627670239136774"/>
        </c:manualLayout>
      </c:layout>
      <c:barChart>
        <c:barDir val="col"/>
        <c:grouping val="clustered"/>
        <c:varyColors val="0"/>
        <c:ser>
          <c:idx val="0"/>
          <c:order val="0"/>
          <c:tx>
            <c:strRef>
              <c:f>MYS_16!$B$3</c:f>
              <c:strCache>
                <c:ptCount val="1"/>
                <c:pt idx="0">
                  <c:v>Estimate</c:v>
                </c:pt>
              </c:strCache>
            </c:strRef>
          </c:tx>
          <c:spPr>
            <a:solidFill>
              <a:srgbClr val="00A99A"/>
            </a:solidFill>
          </c:spPr>
          <c:invertIfNegative val="0"/>
          <c:dLbls>
            <c:dLbl>
              <c:idx val="0"/>
              <c:tx>
                <c:rich>
                  <a:bodyPr/>
                  <a:lstStyle/>
                  <a:p>
                    <a:r>
                      <a:rPr lang="en-US"/>
                      <a:t> &lt;500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E15-4A78-AE1D-947D3DE8652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pregnant women 
living with HIV</c:v>
                </c:pt>
                <c:pt idx="1">
                  <c:v>Number of 
pregnant women
receiving ARVs</c:v>
                </c:pt>
                <c:pt idx="2">
                  <c:v>PMTCT coverage (%)</c:v>
                </c:pt>
              </c:strCache>
            </c:strRef>
          </c:cat>
          <c:val>
            <c:numRef>
              <c:f>MYS_16!$B$4:$B$6</c:f>
              <c:numCache>
                <c:formatCode>General</c:formatCode>
                <c:ptCount val="3"/>
                <c:pt idx="0" formatCode="_(* #,##0_);_(* \(#,##0\);_(* &quot;-&quot;??_);_(@_)">
                  <c:v>220</c:v>
                </c:pt>
              </c:numCache>
            </c:numRef>
          </c:val>
          <c:extLst>
            <c:ext xmlns:c16="http://schemas.microsoft.com/office/drawing/2014/chart" uri="{C3380CC4-5D6E-409C-BE32-E72D297353CC}">
              <c16:uniqueId val="{00000001-AE15-4A78-AE1D-947D3DE8652F}"/>
            </c:ext>
          </c:extLst>
        </c:ser>
        <c:ser>
          <c:idx val="3"/>
          <c:order val="3"/>
          <c:tx>
            <c:strRef>
              <c:f>MYS_16!$E$3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15-4A78-AE1D-947D3DE8652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pregnant women 
living with HIV</c:v>
                </c:pt>
                <c:pt idx="1">
                  <c:v>Number of 
pregnant women
receiving ARVs</c:v>
                </c:pt>
                <c:pt idx="2">
                  <c:v>PMTCT coverage (%)</c:v>
                </c:pt>
              </c:strCache>
            </c:strRef>
          </c:cat>
          <c:val>
            <c:numRef>
              <c:f>MYS_16!$E$4:$E$6</c:f>
              <c:numCache>
                <c:formatCode>_(* #,##0_);_(* \(#,##0\);_(* "-"??_);_(@_)</c:formatCode>
                <c:ptCount val="3"/>
                <c:pt idx="1">
                  <c:v>219</c:v>
                </c:pt>
              </c:numCache>
            </c:numRef>
          </c:val>
          <c:extLst>
            <c:ext xmlns:c16="http://schemas.microsoft.com/office/drawing/2014/chart" uri="{C3380CC4-5D6E-409C-BE32-E72D297353CC}">
              <c16:uniqueId val="{00000003-AE15-4A78-AE1D-947D3DE8652F}"/>
            </c:ext>
          </c:extLst>
        </c:ser>
        <c:dLbls>
          <c:showLegendKey val="0"/>
          <c:showVal val="0"/>
          <c:showCatName val="0"/>
          <c:showSerName val="0"/>
          <c:showPercent val="0"/>
          <c:showBubbleSize val="0"/>
        </c:dLbls>
        <c:gapWidth val="90"/>
        <c:overlap val="100"/>
        <c:axId val="179309952"/>
        <c:axId val="179319936"/>
      </c:barChart>
      <c:barChart>
        <c:barDir val="col"/>
        <c:grouping val="clustered"/>
        <c:varyColors val="0"/>
        <c:ser>
          <c:idx val="4"/>
          <c:order val="4"/>
          <c:tx>
            <c:strRef>
              <c:f>MYS_16!$F$3</c:f>
              <c:strCache>
                <c:ptCount val="1"/>
                <c:pt idx="0">
                  <c:v>Estimated ART coverage</c:v>
                </c:pt>
              </c:strCache>
            </c:strRef>
          </c:tx>
          <c:spPr>
            <a:solidFill>
              <a:srgbClr val="00AEEF"/>
            </a:solidFill>
          </c:spPr>
          <c:invertIfNegative val="0"/>
          <c:dLbls>
            <c:dLbl>
              <c:idx val="2"/>
              <c:tx>
                <c:rich>
                  <a:bodyPr/>
                  <a:lstStyle/>
                  <a:p>
                    <a:r>
                      <a:rPr lang="en-US" dirty="0"/>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15-4A78-AE1D-947D3DE8652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pregnant women 
living with HIV</c:v>
                </c:pt>
                <c:pt idx="1">
                  <c:v>Number of 
pregnant women
receiving ARVs</c:v>
                </c:pt>
                <c:pt idx="2">
                  <c:v>PMTCT coverage (%)</c:v>
                </c:pt>
              </c:strCache>
            </c:strRef>
          </c:cat>
          <c:val>
            <c:numRef>
              <c:f>MYS_16!$F$4:$F$6</c:f>
              <c:numCache>
                <c:formatCode>General</c:formatCode>
                <c:ptCount val="3"/>
                <c:pt idx="2" formatCode="#,##0">
                  <c:v>100</c:v>
                </c:pt>
              </c:numCache>
            </c:numRef>
          </c:val>
          <c:extLst>
            <c:ext xmlns:c16="http://schemas.microsoft.com/office/drawing/2014/chart" uri="{C3380CC4-5D6E-409C-BE32-E72D297353CC}">
              <c16:uniqueId val="{00000005-AE15-4A78-AE1D-947D3DE8652F}"/>
            </c:ext>
          </c:extLst>
        </c:ser>
        <c:dLbls>
          <c:showLegendKey val="0"/>
          <c:showVal val="0"/>
          <c:showCatName val="0"/>
          <c:showSerName val="0"/>
          <c:showPercent val="0"/>
          <c:showBubbleSize val="0"/>
        </c:dLbls>
        <c:gapWidth val="90"/>
        <c:axId val="179332224"/>
        <c:axId val="179321856"/>
      </c:barChart>
      <c:lineChart>
        <c:grouping val="standard"/>
        <c:varyColors val="0"/>
        <c:ser>
          <c:idx val="1"/>
          <c:order val="1"/>
          <c:tx>
            <c:strRef>
              <c:f>MYS_16!$C$3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AE15-4A78-AE1D-947D3DE8652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MYS_16!$A$4:$A$6</c:f>
              <c:strCache>
                <c:ptCount val="3"/>
                <c:pt idx="0">
                  <c:v>Estimated number 
of pregnant women 
living with HIV</c:v>
                </c:pt>
                <c:pt idx="1">
                  <c:v>Number of 
pregnant women
receiving ARVs</c:v>
                </c:pt>
                <c:pt idx="2">
                  <c:v>PMTCT coverage (%)</c:v>
                </c:pt>
              </c:strCache>
            </c:strRef>
          </c:cat>
          <c:val>
            <c:numRef>
              <c:f>MYS_16!$C$4:$C$6</c:f>
              <c:numCache>
                <c:formatCode>General</c:formatCode>
                <c:ptCount val="3"/>
                <c:pt idx="0" formatCode="_(* #,##0_);_(* \(#,##0\);_(* &quot;-&quot;??_);_(@_)">
                  <c:v>186</c:v>
                </c:pt>
              </c:numCache>
            </c:numRef>
          </c:val>
          <c:smooth val="0"/>
          <c:extLst>
            <c:ext xmlns:c16="http://schemas.microsoft.com/office/drawing/2014/chart" uri="{C3380CC4-5D6E-409C-BE32-E72D297353CC}">
              <c16:uniqueId val="{00000007-AE15-4A78-AE1D-947D3DE8652F}"/>
            </c:ext>
          </c:extLst>
        </c:ser>
        <c:ser>
          <c:idx val="2"/>
          <c:order val="2"/>
          <c:tx>
            <c:strRef>
              <c:f>MYS_16!$D$3</c:f>
              <c:strCache>
                <c:ptCount val="1"/>
                <c:pt idx="0">
                  <c:v>Upper estimate</c:v>
                </c:pt>
              </c:strCache>
            </c:strRef>
          </c:tx>
          <c:marker>
            <c:symbol val="dash"/>
            <c:size val="10"/>
            <c:spPr>
              <a:solidFill>
                <a:schemeClr val="tx1"/>
              </a:solidFill>
              <a:ln>
                <a:noFill/>
              </a:ln>
            </c:spPr>
          </c:marker>
          <c:cat>
            <c:strRef>
              <c:f>MYS_16!$A$4:$A$6</c:f>
              <c:strCache>
                <c:ptCount val="3"/>
                <c:pt idx="0">
                  <c:v>Estimated number 
of pregnant women 
living with HIV</c:v>
                </c:pt>
                <c:pt idx="1">
                  <c:v>Number of 
pregnant women
receiving ARVs</c:v>
                </c:pt>
                <c:pt idx="2">
                  <c:v>PMTCT coverage (%)</c:v>
                </c:pt>
              </c:strCache>
            </c:strRef>
          </c:cat>
          <c:val>
            <c:numRef>
              <c:f>MYS_16!$D$4:$D$6</c:f>
              <c:numCache>
                <c:formatCode>General</c:formatCode>
                <c:ptCount val="3"/>
                <c:pt idx="0" formatCode="_(* #,##0_);_(* \(#,##0\);_(* &quot;-&quot;??_);_(@_)">
                  <c:v>252</c:v>
                </c:pt>
              </c:numCache>
            </c:numRef>
          </c:val>
          <c:smooth val="0"/>
          <c:extLst>
            <c:ext xmlns:c16="http://schemas.microsoft.com/office/drawing/2014/chart" uri="{C3380CC4-5D6E-409C-BE32-E72D297353CC}">
              <c16:uniqueId val="{00000008-AE15-4A78-AE1D-947D3DE8652F}"/>
            </c:ext>
          </c:extLst>
        </c:ser>
        <c:dLbls>
          <c:showLegendKey val="0"/>
          <c:showVal val="0"/>
          <c:showCatName val="0"/>
          <c:showSerName val="0"/>
          <c:showPercent val="0"/>
          <c:showBubbleSize val="0"/>
        </c:dLbls>
        <c:hiLowLines/>
        <c:marker val="1"/>
        <c:smooth val="0"/>
        <c:axId val="179309952"/>
        <c:axId val="179319936"/>
      </c:lineChart>
      <c:lineChart>
        <c:grouping val="standard"/>
        <c:varyColors val="0"/>
        <c:ser>
          <c:idx val="5"/>
          <c:order val="5"/>
          <c:tx>
            <c:strRef>
              <c:f>MYS_16!$G$3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AE15-4A78-AE1D-947D3DE8652F}"/>
              </c:ext>
            </c:extLst>
          </c:dPt>
          <c:cat>
            <c:strRef>
              <c:f>MYS_16!$A$4:$A$6</c:f>
              <c:strCache>
                <c:ptCount val="3"/>
                <c:pt idx="0">
                  <c:v>Estimated number 
of pregnant women 
living with HIV</c:v>
                </c:pt>
                <c:pt idx="1">
                  <c:v>Number of 
pregnant women
receiving ARVs</c:v>
                </c:pt>
                <c:pt idx="2">
                  <c:v>PMTCT coverage (%)</c:v>
                </c:pt>
              </c:strCache>
            </c:strRef>
          </c:cat>
          <c:val>
            <c:numRef>
              <c:f>MYS_16!$G$4:$G$6</c:f>
              <c:numCache>
                <c:formatCode>General</c:formatCode>
                <c:ptCount val="3"/>
                <c:pt idx="2" formatCode="#,##0">
                  <c:v>84</c:v>
                </c:pt>
              </c:numCache>
            </c:numRef>
          </c:val>
          <c:smooth val="0"/>
          <c:extLst>
            <c:ext xmlns:c16="http://schemas.microsoft.com/office/drawing/2014/chart" uri="{C3380CC4-5D6E-409C-BE32-E72D297353CC}">
              <c16:uniqueId val="{0000000A-AE15-4A78-AE1D-947D3DE8652F}"/>
            </c:ext>
          </c:extLst>
        </c:ser>
        <c:ser>
          <c:idx val="6"/>
          <c:order val="6"/>
          <c:tx>
            <c:strRef>
              <c:f>MYS_16!$H$3</c:f>
              <c:strCache>
                <c:ptCount val="1"/>
                <c:pt idx="0">
                  <c:v>ART Upper estimate</c:v>
                </c:pt>
              </c:strCache>
            </c:strRef>
          </c:tx>
          <c:marker>
            <c:symbol val="dash"/>
            <c:size val="10"/>
            <c:spPr>
              <a:solidFill>
                <a:schemeClr val="tx1"/>
              </a:solidFill>
              <a:ln>
                <a:noFill/>
              </a:ln>
            </c:spPr>
          </c:marker>
          <c:cat>
            <c:strRef>
              <c:f>MYS_16!$A$4:$A$6</c:f>
              <c:strCache>
                <c:ptCount val="3"/>
                <c:pt idx="0">
                  <c:v>Estimated number 
of pregnant women 
living with HIV</c:v>
                </c:pt>
                <c:pt idx="1">
                  <c:v>Number of 
pregnant women
receiving ARVs</c:v>
                </c:pt>
                <c:pt idx="2">
                  <c:v>PMTCT coverage (%)</c:v>
                </c:pt>
              </c:strCache>
            </c:strRef>
          </c:cat>
          <c:val>
            <c:numRef>
              <c:f>MYS_16!$H$4:$H$6</c:f>
              <c:numCache>
                <c:formatCode>General</c:formatCode>
                <c:ptCount val="3"/>
                <c:pt idx="2" formatCode="#,##0">
                  <c:v>100</c:v>
                </c:pt>
              </c:numCache>
            </c:numRef>
          </c:val>
          <c:smooth val="0"/>
          <c:extLst>
            <c:ext xmlns:c16="http://schemas.microsoft.com/office/drawing/2014/chart" uri="{C3380CC4-5D6E-409C-BE32-E72D297353CC}">
              <c16:uniqueId val="{0000000B-AE15-4A78-AE1D-947D3DE8652F}"/>
            </c:ext>
          </c:extLst>
        </c:ser>
        <c:dLbls>
          <c:showLegendKey val="0"/>
          <c:showVal val="0"/>
          <c:showCatName val="0"/>
          <c:showSerName val="0"/>
          <c:showPercent val="0"/>
          <c:showBubbleSize val="0"/>
        </c:dLbls>
        <c:hiLowLines/>
        <c:marker val="1"/>
        <c:smooth val="0"/>
        <c:axId val="179332224"/>
        <c:axId val="179321856"/>
      </c:lineChart>
      <c:catAx>
        <c:axId val="179309952"/>
        <c:scaling>
          <c:orientation val="minMax"/>
        </c:scaling>
        <c:delete val="0"/>
        <c:axPos val="b"/>
        <c:numFmt formatCode="General" sourceLinked="0"/>
        <c:majorTickMark val="out"/>
        <c:minorTickMark val="none"/>
        <c:tickLblPos val="nextTo"/>
        <c:crossAx val="179319936"/>
        <c:crosses val="autoZero"/>
        <c:auto val="1"/>
        <c:lblAlgn val="ctr"/>
        <c:lblOffset val="100"/>
        <c:noMultiLvlLbl val="0"/>
      </c:catAx>
      <c:valAx>
        <c:axId val="17931993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79309952"/>
        <c:crosses val="autoZero"/>
        <c:crossBetween val="between"/>
      </c:valAx>
      <c:valAx>
        <c:axId val="179321856"/>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79332224"/>
        <c:crosses val="max"/>
        <c:crossBetween val="between"/>
        <c:majorUnit val="20"/>
      </c:valAx>
      <c:catAx>
        <c:axId val="179332224"/>
        <c:scaling>
          <c:orientation val="minMax"/>
        </c:scaling>
        <c:delete val="1"/>
        <c:axPos val="b"/>
        <c:numFmt formatCode="General" sourceLinked="1"/>
        <c:majorTickMark val="out"/>
        <c:minorTickMark val="none"/>
        <c:tickLblPos val="nextTo"/>
        <c:crossAx val="179321856"/>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MYS!$A$5</c:f>
              <c:strCache>
                <c:ptCount val="1"/>
                <c:pt idx="0">
                  <c:v>Malaysia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A976-430C-BFC0-8C45729A7BE2}"/>
              </c:ext>
            </c:extLst>
          </c:dPt>
          <c:dPt>
            <c:idx val="1"/>
            <c:invertIfNegative val="0"/>
            <c:bubble3D val="0"/>
            <c:spPr>
              <a:solidFill>
                <a:srgbClr val="33CCCC"/>
              </a:solidFill>
              <a:ln>
                <a:noFill/>
              </a:ln>
              <a:effectLst/>
            </c:spPr>
            <c:extLst>
              <c:ext xmlns:c16="http://schemas.microsoft.com/office/drawing/2014/chart" uri="{C3380CC4-5D6E-409C-BE32-E72D297353CC}">
                <c16:uniqueId val="{00000001-E1BB-4B15-8F45-3EE091E30CFB}"/>
              </c:ext>
            </c:extLst>
          </c:dPt>
          <c:dPt>
            <c:idx val="2"/>
            <c:invertIfNegative val="0"/>
            <c:bubble3D val="0"/>
            <c:spPr>
              <a:solidFill>
                <a:srgbClr val="F78F20"/>
              </a:solidFill>
              <a:ln>
                <a:noFill/>
              </a:ln>
              <a:effectLst/>
            </c:spPr>
            <c:extLst>
              <c:ext xmlns:c16="http://schemas.microsoft.com/office/drawing/2014/chart" uri="{C3380CC4-5D6E-409C-BE32-E72D297353CC}">
                <c16:uniqueId val="{00000003-E1BB-4B15-8F45-3EE091E30CFB}"/>
              </c:ext>
            </c:extLst>
          </c:dPt>
          <c:dPt>
            <c:idx val="3"/>
            <c:invertIfNegative val="0"/>
            <c:bubble3D val="0"/>
            <c:spPr>
              <a:solidFill>
                <a:srgbClr val="F26B73"/>
              </a:solidFill>
              <a:ln>
                <a:noFill/>
              </a:ln>
              <a:effectLst/>
            </c:spPr>
            <c:extLst>
              <c:ext xmlns:c16="http://schemas.microsoft.com/office/drawing/2014/chart" uri="{C3380CC4-5D6E-409C-BE32-E72D297353CC}">
                <c16:uniqueId val="{00000005-E1BB-4B15-8F45-3EE091E30CFB}"/>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MYS!$B$4:$E$4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MYS!$B$5:$E$5</c:f>
              <c:numCache>
                <c:formatCode>General</c:formatCode>
                <c:ptCount val="4"/>
                <c:pt idx="0">
                  <c:v>220</c:v>
                </c:pt>
                <c:pt idx="1">
                  <c:v>219</c:v>
                </c:pt>
                <c:pt idx="2">
                  <c:v>209</c:v>
                </c:pt>
                <c:pt idx="3">
                  <c:v>1</c:v>
                </c:pt>
              </c:numCache>
            </c:numRef>
          </c:val>
          <c:extLst>
            <c:ext xmlns:c16="http://schemas.microsoft.com/office/drawing/2014/chart" uri="{C3380CC4-5D6E-409C-BE32-E72D297353CC}">
              <c16:uniqueId val="{00000007-E1BB-4B15-8F45-3EE091E30CFB}"/>
            </c:ext>
          </c:extLst>
        </c:ser>
        <c:dLbls>
          <c:showLegendKey val="0"/>
          <c:showVal val="0"/>
          <c:showCatName val="0"/>
          <c:showSerName val="0"/>
          <c:showPercent val="0"/>
          <c:showBubbleSize val="0"/>
        </c:dLbls>
        <c:gapWidth val="144"/>
        <c:axId val="199603328"/>
        <c:axId val="199604864"/>
      </c:barChart>
      <c:lineChart>
        <c:grouping val="standard"/>
        <c:varyColors val="0"/>
        <c:ser>
          <c:idx val="1"/>
          <c:order val="1"/>
          <c:tx>
            <c:strRef>
              <c:f>MYS!$A$6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BE8D-4FBE-8CA4-40D7CBAD2962}"/>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BE8D-4FBE-8CA4-40D7CBAD2962}"/>
                </c:ext>
              </c:extLst>
            </c:dLbl>
            <c:dLbl>
              <c:idx val="3"/>
              <c:layout>
                <c:manualLayout>
                  <c:x val="-3.9345948691897385E-2"/>
                  <c:y val="-0.11623325453112687"/>
                </c:manualLayout>
              </c:layout>
              <c:tx>
                <c:rich>
                  <a:bodyPr/>
                  <a:lstStyle/>
                  <a:p>
                    <a:pPr>
                      <a:defRPr sz="2000" b="1">
                        <a:solidFill>
                          <a:srgbClr val="F26B73"/>
                        </a:solidFill>
                      </a:defRPr>
                    </a:pPr>
                    <a:r>
                      <a:rPr lang="en-US" dirty="0"/>
                      <a:t>0.5%</a:t>
                    </a:r>
                  </a:p>
                </c:rich>
              </c:tx>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976-430C-BFC0-8C45729A7BE2}"/>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MYS!$B$6:$E$6</c:f>
              <c:numCache>
                <c:formatCode>0%</c:formatCode>
                <c:ptCount val="4"/>
                <c:pt idx="1">
                  <c:v>0.99545454545454548</c:v>
                </c:pt>
                <c:pt idx="2">
                  <c:v>0.95</c:v>
                </c:pt>
                <c:pt idx="3">
                  <c:v>4.5454545454545452E-3</c:v>
                </c:pt>
              </c:numCache>
            </c:numRef>
          </c:val>
          <c:smooth val="0"/>
          <c:extLst>
            <c:ext xmlns:c16="http://schemas.microsoft.com/office/drawing/2014/chart" uri="{C3380CC4-5D6E-409C-BE32-E72D297353CC}">
              <c16:uniqueId val="{0000000B-A976-430C-BFC0-8C45729A7BE2}"/>
            </c:ext>
          </c:extLst>
        </c:ser>
        <c:dLbls>
          <c:showLegendKey val="0"/>
          <c:showVal val="0"/>
          <c:showCatName val="0"/>
          <c:showSerName val="0"/>
          <c:showPercent val="0"/>
          <c:showBubbleSize val="0"/>
        </c:dLbls>
        <c:marker val="1"/>
        <c:smooth val="0"/>
        <c:axId val="199960832"/>
        <c:axId val="199959296"/>
      </c:lineChart>
      <c:catAx>
        <c:axId val="1996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9604864"/>
        <c:crosses val="autoZero"/>
        <c:auto val="1"/>
        <c:lblAlgn val="ctr"/>
        <c:lblOffset val="100"/>
        <c:noMultiLvlLbl val="0"/>
      </c:catAx>
      <c:valAx>
        <c:axId val="199604864"/>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99603328"/>
        <c:crosses val="autoZero"/>
        <c:crossBetween val="between"/>
      </c:valAx>
      <c:valAx>
        <c:axId val="199959296"/>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99960832"/>
        <c:crosses val="max"/>
        <c:crossBetween val="between"/>
        <c:majorUnit val="1"/>
      </c:valAx>
      <c:catAx>
        <c:axId val="199960832"/>
        <c:scaling>
          <c:orientation val="minMax"/>
        </c:scaling>
        <c:delete val="1"/>
        <c:axPos val="b"/>
        <c:numFmt formatCode="General" sourceLinked="1"/>
        <c:majorTickMark val="out"/>
        <c:minorTickMark val="none"/>
        <c:tickLblPos val="nextTo"/>
        <c:crossAx val="1999592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ED6-4D21-BAA2-3D94BB9ABE8C}"/>
                </c:ext>
              </c:extLst>
            </c:dLbl>
            <c:dLbl>
              <c:idx val="1"/>
              <c:delete val="1"/>
              <c:extLst>
                <c:ext xmlns:c15="http://schemas.microsoft.com/office/drawing/2012/chart" uri="{CE6537A1-D6FC-4f65-9D91-7224C49458BB}"/>
                <c:ext xmlns:c16="http://schemas.microsoft.com/office/drawing/2014/chart" uri="{C3380CC4-5D6E-409C-BE32-E72D297353CC}">
                  <c16:uniqueId val="{00000001-2ED6-4D21-BAA2-3D94BB9ABE8C}"/>
                </c:ext>
              </c:extLst>
            </c:dLbl>
            <c:dLbl>
              <c:idx val="2"/>
              <c:delete val="1"/>
              <c:extLst>
                <c:ext xmlns:c15="http://schemas.microsoft.com/office/drawing/2012/chart" uri="{CE6537A1-D6FC-4f65-9D91-7224C49458BB}"/>
                <c:ext xmlns:c16="http://schemas.microsoft.com/office/drawing/2014/chart" uri="{C3380CC4-5D6E-409C-BE32-E72D297353CC}">
                  <c16:uniqueId val="{00000002-2ED6-4D21-BAA2-3D94BB9ABE8C}"/>
                </c:ext>
              </c:extLst>
            </c:dLbl>
            <c:dLbl>
              <c:idx val="3"/>
              <c:delete val="1"/>
              <c:extLst>
                <c:ext xmlns:c15="http://schemas.microsoft.com/office/drawing/2012/chart" uri="{CE6537A1-D6FC-4f65-9D91-7224C49458BB}"/>
                <c:ext xmlns:c16="http://schemas.microsoft.com/office/drawing/2014/chart" uri="{C3380CC4-5D6E-409C-BE32-E72D297353CC}">
                  <c16:uniqueId val="{00000003-2ED6-4D21-BAA2-3D94BB9ABE8C}"/>
                </c:ext>
              </c:extLst>
            </c:dLbl>
            <c:dLbl>
              <c:idx val="4"/>
              <c:delete val="1"/>
              <c:extLst>
                <c:ext xmlns:c15="http://schemas.microsoft.com/office/drawing/2012/chart" uri="{CE6537A1-D6FC-4f65-9D91-7224C49458BB}"/>
                <c:ext xmlns:c16="http://schemas.microsoft.com/office/drawing/2014/chart" uri="{C3380CC4-5D6E-409C-BE32-E72D297353CC}">
                  <c16:uniqueId val="{00000004-2ED6-4D21-BAA2-3D94BB9ABE8C}"/>
                </c:ext>
              </c:extLst>
            </c:dLbl>
            <c:dLbl>
              <c:idx val="5"/>
              <c:delete val="1"/>
              <c:extLst>
                <c:ext xmlns:c15="http://schemas.microsoft.com/office/drawing/2012/chart" uri="{CE6537A1-D6FC-4f65-9D91-7224C49458BB}"/>
                <c:ext xmlns:c16="http://schemas.microsoft.com/office/drawing/2014/chart" uri="{C3380CC4-5D6E-409C-BE32-E72D297353CC}">
                  <c16:uniqueId val="{00000005-2ED6-4D21-BAA2-3D94BB9ABE8C}"/>
                </c:ext>
              </c:extLst>
            </c:dLbl>
            <c:dLbl>
              <c:idx val="6"/>
              <c:delete val="1"/>
              <c:extLst>
                <c:ext xmlns:c15="http://schemas.microsoft.com/office/drawing/2012/chart" uri="{CE6537A1-D6FC-4f65-9D91-7224C49458BB}"/>
                <c:ext xmlns:c16="http://schemas.microsoft.com/office/drawing/2014/chart" uri="{C3380CC4-5D6E-409C-BE32-E72D297353CC}">
                  <c16:uniqueId val="{00000006-2ED6-4D21-BAA2-3D94BB9ABE8C}"/>
                </c:ext>
              </c:extLst>
            </c:dLbl>
            <c:dLbl>
              <c:idx val="7"/>
              <c:delete val="1"/>
              <c:extLst>
                <c:ext xmlns:c15="http://schemas.microsoft.com/office/drawing/2012/chart" uri="{CE6537A1-D6FC-4f65-9D91-7224C49458BB}"/>
                <c:ext xmlns:c16="http://schemas.microsoft.com/office/drawing/2014/chart" uri="{C3380CC4-5D6E-409C-BE32-E72D297353CC}">
                  <c16:uniqueId val="{00000007-2ED6-4D21-BAA2-3D94BB9ABE8C}"/>
                </c:ext>
              </c:extLst>
            </c:dLbl>
            <c:dLbl>
              <c:idx val="8"/>
              <c:delete val="1"/>
              <c:extLst>
                <c:ext xmlns:c15="http://schemas.microsoft.com/office/drawing/2012/chart" uri="{CE6537A1-D6FC-4f65-9D91-7224C49458BB}"/>
                <c:ext xmlns:c16="http://schemas.microsoft.com/office/drawing/2014/chart" uri="{C3380CC4-5D6E-409C-BE32-E72D297353CC}">
                  <c16:uniqueId val="{00000008-2ED6-4D21-BAA2-3D94BB9ABE8C}"/>
                </c:ext>
              </c:extLst>
            </c:dLbl>
            <c:dLbl>
              <c:idx val="9"/>
              <c:delete val="1"/>
              <c:extLst>
                <c:ext xmlns:c15="http://schemas.microsoft.com/office/drawing/2012/chart" uri="{CE6537A1-D6FC-4f65-9D91-7224C49458BB}"/>
                <c:ext xmlns:c16="http://schemas.microsoft.com/office/drawing/2014/chart" uri="{C3380CC4-5D6E-409C-BE32-E72D297353CC}">
                  <c16:uniqueId val="{00000009-2ED6-4D21-BAA2-3D94BB9ABE8C}"/>
                </c:ext>
              </c:extLst>
            </c:dLbl>
            <c:dLbl>
              <c:idx val="10"/>
              <c:delete val="1"/>
              <c:extLst>
                <c:ext xmlns:c15="http://schemas.microsoft.com/office/drawing/2012/chart" uri="{CE6537A1-D6FC-4f65-9D91-7224C49458BB}"/>
                <c:ext xmlns:c16="http://schemas.microsoft.com/office/drawing/2014/chart" uri="{C3380CC4-5D6E-409C-BE32-E72D297353CC}">
                  <c16:uniqueId val="{0000000A-2ED6-4D21-BAA2-3D94BB9ABE8C}"/>
                </c:ext>
              </c:extLst>
            </c:dLbl>
            <c:dLbl>
              <c:idx val="11"/>
              <c:delete val="1"/>
              <c:extLst>
                <c:ext xmlns:c15="http://schemas.microsoft.com/office/drawing/2012/chart" uri="{CE6537A1-D6FC-4f65-9D91-7224C49458BB}"/>
                <c:ext xmlns:c16="http://schemas.microsoft.com/office/drawing/2014/chart" uri="{C3380CC4-5D6E-409C-BE32-E72D297353CC}">
                  <c16:uniqueId val="{0000000B-2ED6-4D21-BAA2-3D94BB9ABE8C}"/>
                </c:ext>
              </c:extLst>
            </c:dLbl>
            <c:dLbl>
              <c:idx val="12"/>
              <c:delete val="1"/>
              <c:extLst>
                <c:ext xmlns:c15="http://schemas.microsoft.com/office/drawing/2012/chart" uri="{CE6537A1-D6FC-4f65-9D91-7224C49458BB}"/>
                <c:ext xmlns:c16="http://schemas.microsoft.com/office/drawing/2014/chart" uri="{C3380CC4-5D6E-409C-BE32-E72D297353CC}">
                  <c16:uniqueId val="{0000000C-2ED6-4D21-BAA2-3D94BB9ABE8C}"/>
                </c:ext>
              </c:extLst>
            </c:dLbl>
            <c:dLbl>
              <c:idx val="13"/>
              <c:delete val="1"/>
              <c:extLst>
                <c:ext xmlns:c15="http://schemas.microsoft.com/office/drawing/2012/chart" uri="{CE6537A1-D6FC-4f65-9D91-7224C49458BB}"/>
                <c:ext xmlns:c16="http://schemas.microsoft.com/office/drawing/2014/chart" uri="{C3380CC4-5D6E-409C-BE32-E72D297353CC}">
                  <c16:uniqueId val="{0000000D-2ED6-4D21-BAA2-3D94BB9ABE8C}"/>
                </c:ext>
              </c:extLst>
            </c:dLbl>
            <c:dLbl>
              <c:idx val="14"/>
              <c:delete val="1"/>
              <c:extLst>
                <c:ext xmlns:c15="http://schemas.microsoft.com/office/drawing/2012/chart" uri="{CE6537A1-D6FC-4f65-9D91-7224C49458BB}"/>
                <c:ext xmlns:c16="http://schemas.microsoft.com/office/drawing/2014/chart" uri="{C3380CC4-5D6E-409C-BE32-E72D297353CC}">
                  <c16:uniqueId val="{0000000E-2ED6-4D21-BAA2-3D94BB9ABE8C}"/>
                </c:ext>
              </c:extLst>
            </c:dLbl>
            <c:dLbl>
              <c:idx val="15"/>
              <c:delete val="1"/>
              <c:extLst>
                <c:ext xmlns:c15="http://schemas.microsoft.com/office/drawing/2012/chart" uri="{CE6537A1-D6FC-4f65-9D91-7224C49458BB}"/>
                <c:ext xmlns:c16="http://schemas.microsoft.com/office/drawing/2014/chart" uri="{C3380CC4-5D6E-409C-BE32-E72D297353CC}">
                  <c16:uniqueId val="{0000000F-2ED6-4D21-BAA2-3D94BB9ABE8C}"/>
                </c:ext>
              </c:extLst>
            </c:dLbl>
            <c:dLbl>
              <c:idx val="16"/>
              <c:delete val="1"/>
              <c:extLst>
                <c:ext xmlns:c15="http://schemas.microsoft.com/office/drawing/2012/chart" uri="{CE6537A1-D6FC-4f65-9D91-7224C49458BB}"/>
                <c:ext xmlns:c16="http://schemas.microsoft.com/office/drawing/2014/chart" uri="{C3380CC4-5D6E-409C-BE32-E72D297353CC}">
                  <c16:uniqueId val="{00000010-2ED6-4D21-BAA2-3D94BB9ABE8C}"/>
                </c:ext>
              </c:extLst>
            </c:dLbl>
            <c:dLbl>
              <c:idx val="17"/>
              <c:delete val="1"/>
              <c:extLst>
                <c:ext xmlns:c15="http://schemas.microsoft.com/office/drawing/2012/chart" uri="{CE6537A1-D6FC-4f65-9D91-7224C49458BB}"/>
                <c:ext xmlns:c16="http://schemas.microsoft.com/office/drawing/2014/chart" uri="{C3380CC4-5D6E-409C-BE32-E72D297353CC}">
                  <c16:uniqueId val="{00000011-2ED6-4D21-BAA2-3D94BB9ABE8C}"/>
                </c:ext>
              </c:extLst>
            </c:dLbl>
            <c:dLbl>
              <c:idx val="18"/>
              <c:delete val="1"/>
              <c:extLst>
                <c:ext xmlns:c15="http://schemas.microsoft.com/office/drawing/2012/chart" uri="{CE6537A1-D6FC-4f65-9D91-7224C49458BB}"/>
                <c:ext xmlns:c16="http://schemas.microsoft.com/office/drawing/2014/chart" uri="{C3380CC4-5D6E-409C-BE32-E72D297353CC}">
                  <c16:uniqueId val="{00000012-2ED6-4D21-BAA2-3D94BB9ABE8C}"/>
                </c:ext>
              </c:extLst>
            </c:dLbl>
            <c:dLbl>
              <c:idx val="19"/>
              <c:delete val="1"/>
              <c:extLst>
                <c:ext xmlns:c15="http://schemas.microsoft.com/office/drawing/2012/chart" uri="{CE6537A1-D6FC-4f65-9D91-7224C49458BB}"/>
                <c:ext xmlns:c16="http://schemas.microsoft.com/office/drawing/2014/chart" uri="{C3380CC4-5D6E-409C-BE32-E72D297353CC}">
                  <c16:uniqueId val="{00000013-2ED6-4D21-BAA2-3D94BB9ABE8C}"/>
                </c:ext>
              </c:extLst>
            </c:dLbl>
            <c:dLbl>
              <c:idx val="20"/>
              <c:delete val="1"/>
              <c:extLst>
                <c:ext xmlns:c15="http://schemas.microsoft.com/office/drawing/2012/chart" uri="{CE6537A1-D6FC-4f65-9D91-7224C49458BB}"/>
                <c:ext xmlns:c16="http://schemas.microsoft.com/office/drawing/2014/chart" uri="{C3380CC4-5D6E-409C-BE32-E72D297353CC}">
                  <c16:uniqueId val="{00000014-2ED6-4D21-BAA2-3D94BB9ABE8C}"/>
                </c:ext>
              </c:extLst>
            </c:dLbl>
            <c:dLbl>
              <c:idx val="21"/>
              <c:delete val="1"/>
              <c:extLst>
                <c:ext xmlns:c15="http://schemas.microsoft.com/office/drawing/2012/chart" uri="{CE6537A1-D6FC-4f65-9D91-7224C49458BB}"/>
                <c:ext xmlns:c16="http://schemas.microsoft.com/office/drawing/2014/chart" uri="{C3380CC4-5D6E-409C-BE32-E72D297353CC}">
                  <c16:uniqueId val="{00000015-2ED6-4D21-BAA2-3D94BB9ABE8C}"/>
                </c:ext>
              </c:extLst>
            </c:dLbl>
            <c:dLbl>
              <c:idx val="22"/>
              <c:delete val="1"/>
              <c:extLst>
                <c:ext xmlns:c15="http://schemas.microsoft.com/office/drawing/2012/chart" uri="{CE6537A1-D6FC-4f65-9D91-7224C49458BB}"/>
                <c:ext xmlns:c16="http://schemas.microsoft.com/office/drawing/2014/chart" uri="{C3380CC4-5D6E-409C-BE32-E72D297353CC}">
                  <c16:uniqueId val="{00000016-2ED6-4D21-BAA2-3D94BB9ABE8C}"/>
                </c:ext>
              </c:extLst>
            </c:dLbl>
            <c:dLbl>
              <c:idx val="23"/>
              <c:delete val="1"/>
              <c:extLst>
                <c:ext xmlns:c15="http://schemas.microsoft.com/office/drawing/2012/chart" uri="{CE6537A1-D6FC-4f65-9D91-7224C49458BB}"/>
                <c:ext xmlns:c16="http://schemas.microsoft.com/office/drawing/2014/chart" uri="{C3380CC4-5D6E-409C-BE32-E72D297353CC}">
                  <c16:uniqueId val="{00000017-2ED6-4D21-BAA2-3D94BB9ABE8C}"/>
                </c:ext>
              </c:extLst>
            </c:dLbl>
            <c:dLbl>
              <c:idx val="24"/>
              <c:delete val="1"/>
              <c:extLst>
                <c:ext xmlns:c15="http://schemas.microsoft.com/office/drawing/2012/chart" uri="{CE6537A1-D6FC-4f65-9D91-7224C49458BB}"/>
                <c:ext xmlns:c16="http://schemas.microsoft.com/office/drawing/2014/chart" uri="{C3380CC4-5D6E-409C-BE32-E72D297353CC}">
                  <c16:uniqueId val="{00000018-2ED6-4D21-BAA2-3D94BB9ABE8C}"/>
                </c:ext>
              </c:extLst>
            </c:dLbl>
            <c:dLbl>
              <c:idx val="25"/>
              <c:delete val="1"/>
              <c:extLst>
                <c:ext xmlns:c15="http://schemas.microsoft.com/office/drawing/2012/chart" uri="{CE6537A1-D6FC-4f65-9D91-7224C49458BB}"/>
                <c:ext xmlns:c16="http://schemas.microsoft.com/office/drawing/2014/chart" uri="{C3380CC4-5D6E-409C-BE32-E72D297353CC}">
                  <c16:uniqueId val="{00000019-2ED6-4D21-BAA2-3D94BB9ABE8C}"/>
                </c:ext>
              </c:extLst>
            </c:dLbl>
            <c:dLbl>
              <c:idx val="26"/>
              <c:delete val="1"/>
              <c:extLst>
                <c:ext xmlns:c15="http://schemas.microsoft.com/office/drawing/2012/chart" uri="{CE6537A1-D6FC-4f65-9D91-7224C49458BB}"/>
                <c:ext xmlns:c16="http://schemas.microsoft.com/office/drawing/2014/chart" uri="{C3380CC4-5D6E-409C-BE32-E72D297353CC}">
                  <c16:uniqueId val="{0000001A-2ED6-4D21-BAA2-3D94BB9ABE8C}"/>
                </c:ext>
              </c:extLst>
            </c:dLbl>
            <c:dLbl>
              <c:idx val="27"/>
              <c:delete val="1"/>
              <c:extLst>
                <c:ext xmlns:c15="http://schemas.microsoft.com/office/drawing/2012/chart" uri="{CE6537A1-D6FC-4f65-9D91-7224C49458BB}"/>
                <c:ext xmlns:c16="http://schemas.microsoft.com/office/drawing/2014/chart" uri="{C3380CC4-5D6E-409C-BE32-E72D297353CC}">
                  <c16:uniqueId val="{0000001B-2ED6-4D21-BAA2-3D94BB9ABE8C}"/>
                </c:ext>
              </c:extLst>
            </c:dLbl>
            <c:dLbl>
              <c:idx val="28"/>
              <c:delete val="1"/>
              <c:extLst>
                <c:ext xmlns:c15="http://schemas.microsoft.com/office/drawing/2012/chart" uri="{CE6537A1-D6FC-4f65-9D91-7224C49458BB}"/>
                <c:ext xmlns:c16="http://schemas.microsoft.com/office/drawing/2014/chart" uri="{C3380CC4-5D6E-409C-BE32-E72D297353CC}">
                  <c16:uniqueId val="{0000001C-2ED6-4D21-BAA2-3D94BB9ABE8C}"/>
                </c:ext>
              </c:extLst>
            </c:dLbl>
            <c:dLbl>
              <c:idx val="29"/>
              <c:tx>
                <c:rich>
                  <a:bodyPr/>
                  <a:lstStyle/>
                  <a:p>
                    <a:r>
                      <a:rPr lang="en-US"/>
                      <a:t>87 000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2ED6-4D21-BAA2-3D94BB9ABE8C}"/>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9065</c:v>
                </c:pt>
                <c:pt idx="1">
                  <c:v>16188</c:v>
                </c:pt>
                <c:pt idx="2">
                  <c:v>23840</c:v>
                </c:pt>
                <c:pt idx="3">
                  <c:v>30152</c:v>
                </c:pt>
                <c:pt idx="4">
                  <c:v>34885</c:v>
                </c:pt>
                <c:pt idx="5">
                  <c:v>38564</c:v>
                </c:pt>
                <c:pt idx="6">
                  <c:v>41617</c:v>
                </c:pt>
                <c:pt idx="7">
                  <c:v>44354</c:v>
                </c:pt>
                <c:pt idx="8">
                  <c:v>46891</c:v>
                </c:pt>
                <c:pt idx="9">
                  <c:v>49277</c:v>
                </c:pt>
                <c:pt idx="10">
                  <c:v>51515</c:v>
                </c:pt>
                <c:pt idx="11">
                  <c:v>53700</c:v>
                </c:pt>
                <c:pt idx="12">
                  <c:v>55869</c:v>
                </c:pt>
                <c:pt idx="13">
                  <c:v>58014</c:v>
                </c:pt>
                <c:pt idx="14">
                  <c:v>60044</c:v>
                </c:pt>
                <c:pt idx="15">
                  <c:v>61944</c:v>
                </c:pt>
                <c:pt idx="16">
                  <c:v>63803</c:v>
                </c:pt>
                <c:pt idx="17">
                  <c:v>65562</c:v>
                </c:pt>
                <c:pt idx="18">
                  <c:v>67274</c:v>
                </c:pt>
                <c:pt idx="19">
                  <c:v>68985</c:v>
                </c:pt>
                <c:pt idx="20">
                  <c:v>70568</c:v>
                </c:pt>
                <c:pt idx="21">
                  <c:v>72037</c:v>
                </c:pt>
                <c:pt idx="22">
                  <c:v>73523</c:v>
                </c:pt>
                <c:pt idx="23">
                  <c:v>74844</c:v>
                </c:pt>
                <c:pt idx="24">
                  <c:v>75960</c:v>
                </c:pt>
                <c:pt idx="25">
                  <c:v>77144</c:v>
                </c:pt>
                <c:pt idx="26">
                  <c:v>78908</c:v>
                </c:pt>
                <c:pt idx="27">
                  <c:v>81223</c:v>
                </c:pt>
                <c:pt idx="28">
                  <c:v>84009</c:v>
                </c:pt>
                <c:pt idx="29">
                  <c:v>87255</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7297</c:v>
                </c:pt>
                <c:pt idx="1">
                  <c:v>13020</c:v>
                </c:pt>
                <c:pt idx="2">
                  <c:v>19199</c:v>
                </c:pt>
                <c:pt idx="3">
                  <c:v>24271</c:v>
                </c:pt>
                <c:pt idx="4">
                  <c:v>28100</c:v>
                </c:pt>
                <c:pt idx="5">
                  <c:v>31016</c:v>
                </c:pt>
                <c:pt idx="6">
                  <c:v>33379</c:v>
                </c:pt>
                <c:pt idx="7">
                  <c:v>35655</c:v>
                </c:pt>
                <c:pt idx="8">
                  <c:v>37623</c:v>
                </c:pt>
                <c:pt idx="9">
                  <c:v>39620</c:v>
                </c:pt>
                <c:pt idx="10">
                  <c:v>41247</c:v>
                </c:pt>
                <c:pt idx="11">
                  <c:v>43117</c:v>
                </c:pt>
                <c:pt idx="12">
                  <c:v>45046</c:v>
                </c:pt>
                <c:pt idx="13">
                  <c:v>47233</c:v>
                </c:pt>
                <c:pt idx="14">
                  <c:v>49289</c:v>
                </c:pt>
                <c:pt idx="15">
                  <c:v>51454</c:v>
                </c:pt>
                <c:pt idx="16">
                  <c:v>53503</c:v>
                </c:pt>
                <c:pt idx="17">
                  <c:v>55200</c:v>
                </c:pt>
                <c:pt idx="18">
                  <c:v>57129</c:v>
                </c:pt>
                <c:pt idx="19">
                  <c:v>58957</c:v>
                </c:pt>
                <c:pt idx="20">
                  <c:v>60848</c:v>
                </c:pt>
                <c:pt idx="21">
                  <c:v>62699</c:v>
                </c:pt>
                <c:pt idx="22">
                  <c:v>64411</c:v>
                </c:pt>
                <c:pt idx="23">
                  <c:v>66035</c:v>
                </c:pt>
                <c:pt idx="24">
                  <c:v>67209</c:v>
                </c:pt>
                <c:pt idx="25">
                  <c:v>68426</c:v>
                </c:pt>
                <c:pt idx="26">
                  <c:v>70238</c:v>
                </c:pt>
                <c:pt idx="27">
                  <c:v>72301</c:v>
                </c:pt>
                <c:pt idx="28">
                  <c:v>75097</c:v>
                </c:pt>
                <c:pt idx="29">
                  <c:v>77641</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10631</c:v>
                </c:pt>
                <c:pt idx="1">
                  <c:v>18940</c:v>
                </c:pt>
                <c:pt idx="2">
                  <c:v>27928</c:v>
                </c:pt>
                <c:pt idx="3">
                  <c:v>35390</c:v>
                </c:pt>
                <c:pt idx="4">
                  <c:v>40946</c:v>
                </c:pt>
                <c:pt idx="5">
                  <c:v>45194</c:v>
                </c:pt>
                <c:pt idx="6">
                  <c:v>48932</c:v>
                </c:pt>
                <c:pt idx="7">
                  <c:v>52660</c:v>
                </c:pt>
                <c:pt idx="8">
                  <c:v>55761</c:v>
                </c:pt>
                <c:pt idx="9">
                  <c:v>59084</c:v>
                </c:pt>
                <c:pt idx="10">
                  <c:v>61741</c:v>
                </c:pt>
                <c:pt idx="11">
                  <c:v>64506</c:v>
                </c:pt>
                <c:pt idx="12">
                  <c:v>67026</c:v>
                </c:pt>
                <c:pt idx="13">
                  <c:v>69452</c:v>
                </c:pt>
                <c:pt idx="14">
                  <c:v>71914</c:v>
                </c:pt>
                <c:pt idx="15">
                  <c:v>74192</c:v>
                </c:pt>
                <c:pt idx="16">
                  <c:v>76284</c:v>
                </c:pt>
                <c:pt idx="17">
                  <c:v>78034</c:v>
                </c:pt>
                <c:pt idx="18">
                  <c:v>79785</c:v>
                </c:pt>
                <c:pt idx="19">
                  <c:v>81155</c:v>
                </c:pt>
                <c:pt idx="20">
                  <c:v>82686</c:v>
                </c:pt>
                <c:pt idx="21">
                  <c:v>84045</c:v>
                </c:pt>
                <c:pt idx="22">
                  <c:v>85234</c:v>
                </c:pt>
                <c:pt idx="23">
                  <c:v>86289</c:v>
                </c:pt>
                <c:pt idx="24">
                  <c:v>87039</c:v>
                </c:pt>
                <c:pt idx="25">
                  <c:v>88108</c:v>
                </c:pt>
                <c:pt idx="26">
                  <c:v>89766</c:v>
                </c:pt>
                <c:pt idx="27">
                  <c:v>92055</c:v>
                </c:pt>
                <c:pt idx="28">
                  <c:v>94493</c:v>
                </c:pt>
                <c:pt idx="29">
                  <c:v>97680</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15 000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2ED6-4D21-BAA2-3D94BB9ABE8C}"/>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207</c:v>
                </c:pt>
                <c:pt idx="1">
                  <c:v>436</c:v>
                </c:pt>
                <c:pt idx="2">
                  <c:v>797</c:v>
                </c:pt>
                <c:pt idx="3">
                  <c:v>1278</c:v>
                </c:pt>
                <c:pt idx="4">
                  <c:v>1846</c:v>
                </c:pt>
                <c:pt idx="5">
                  <c:v>2466</c:v>
                </c:pt>
                <c:pt idx="6">
                  <c:v>3111</c:v>
                </c:pt>
                <c:pt idx="7">
                  <c:v>3772</c:v>
                </c:pt>
                <c:pt idx="8">
                  <c:v>4436</c:v>
                </c:pt>
                <c:pt idx="9">
                  <c:v>5103</c:v>
                </c:pt>
                <c:pt idx="10">
                  <c:v>5744</c:v>
                </c:pt>
                <c:pt idx="11">
                  <c:v>6343</c:v>
                </c:pt>
                <c:pt idx="12">
                  <c:v>6912</c:v>
                </c:pt>
                <c:pt idx="13">
                  <c:v>7526</c:v>
                </c:pt>
                <c:pt idx="14">
                  <c:v>8151</c:v>
                </c:pt>
                <c:pt idx="15">
                  <c:v>8771</c:v>
                </c:pt>
                <c:pt idx="16">
                  <c:v>9413</c:v>
                </c:pt>
                <c:pt idx="17">
                  <c:v>10079</c:v>
                </c:pt>
                <c:pt idx="18">
                  <c:v>10766</c:v>
                </c:pt>
                <c:pt idx="19">
                  <c:v>11469</c:v>
                </c:pt>
                <c:pt idx="20">
                  <c:v>12186</c:v>
                </c:pt>
                <c:pt idx="21">
                  <c:v>12870</c:v>
                </c:pt>
                <c:pt idx="22">
                  <c:v>13416</c:v>
                </c:pt>
                <c:pt idx="23">
                  <c:v>13888</c:v>
                </c:pt>
                <c:pt idx="24">
                  <c:v>14263</c:v>
                </c:pt>
                <c:pt idx="25">
                  <c:v>14543</c:v>
                </c:pt>
                <c:pt idx="26">
                  <c:v>14646</c:v>
                </c:pt>
                <c:pt idx="27">
                  <c:v>14752</c:v>
                </c:pt>
                <c:pt idx="28">
                  <c:v>14912</c:v>
                </c:pt>
                <c:pt idx="29">
                  <c:v>15115</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163</c:v>
                </c:pt>
                <c:pt idx="1">
                  <c:v>352</c:v>
                </c:pt>
                <c:pt idx="2">
                  <c:v>641</c:v>
                </c:pt>
                <c:pt idx="3">
                  <c:v>1035</c:v>
                </c:pt>
                <c:pt idx="4">
                  <c:v>1489</c:v>
                </c:pt>
                <c:pt idx="5">
                  <c:v>1997</c:v>
                </c:pt>
                <c:pt idx="6">
                  <c:v>2534</c:v>
                </c:pt>
                <c:pt idx="7">
                  <c:v>3044</c:v>
                </c:pt>
                <c:pt idx="8">
                  <c:v>3603</c:v>
                </c:pt>
                <c:pt idx="9">
                  <c:v>4166</c:v>
                </c:pt>
                <c:pt idx="10">
                  <c:v>4715</c:v>
                </c:pt>
                <c:pt idx="11">
                  <c:v>5199</c:v>
                </c:pt>
                <c:pt idx="12">
                  <c:v>5753</c:v>
                </c:pt>
                <c:pt idx="13">
                  <c:v>6278</c:v>
                </c:pt>
                <c:pt idx="14">
                  <c:v>6856</c:v>
                </c:pt>
                <c:pt idx="15">
                  <c:v>7427</c:v>
                </c:pt>
                <c:pt idx="16">
                  <c:v>8018</c:v>
                </c:pt>
                <c:pt idx="17">
                  <c:v>8701</c:v>
                </c:pt>
                <c:pt idx="18">
                  <c:v>9359</c:v>
                </c:pt>
                <c:pt idx="19">
                  <c:v>10075</c:v>
                </c:pt>
                <c:pt idx="20">
                  <c:v>10716</c:v>
                </c:pt>
                <c:pt idx="21">
                  <c:v>11400</c:v>
                </c:pt>
                <c:pt idx="22">
                  <c:v>11951</c:v>
                </c:pt>
                <c:pt idx="23">
                  <c:v>12387</c:v>
                </c:pt>
                <c:pt idx="24">
                  <c:v>12777</c:v>
                </c:pt>
                <c:pt idx="25">
                  <c:v>13052</c:v>
                </c:pt>
                <c:pt idx="26">
                  <c:v>13164</c:v>
                </c:pt>
                <c:pt idx="27">
                  <c:v>13230</c:v>
                </c:pt>
                <c:pt idx="28">
                  <c:v>13353</c:v>
                </c:pt>
                <c:pt idx="29">
                  <c:v>13514</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247</c:v>
                </c:pt>
                <c:pt idx="1">
                  <c:v>521</c:v>
                </c:pt>
                <c:pt idx="2">
                  <c:v>959</c:v>
                </c:pt>
                <c:pt idx="3">
                  <c:v>1511</c:v>
                </c:pt>
                <c:pt idx="4">
                  <c:v>2166</c:v>
                </c:pt>
                <c:pt idx="5">
                  <c:v>2879</c:v>
                </c:pt>
                <c:pt idx="6">
                  <c:v>3628</c:v>
                </c:pt>
                <c:pt idx="7">
                  <c:v>4369</c:v>
                </c:pt>
                <c:pt idx="8">
                  <c:v>5177</c:v>
                </c:pt>
                <c:pt idx="9">
                  <c:v>5941</c:v>
                </c:pt>
                <c:pt idx="10">
                  <c:v>6752</c:v>
                </c:pt>
                <c:pt idx="11">
                  <c:v>7389</c:v>
                </c:pt>
                <c:pt idx="12">
                  <c:v>8161</c:v>
                </c:pt>
                <c:pt idx="13">
                  <c:v>8895</c:v>
                </c:pt>
                <c:pt idx="14">
                  <c:v>9562</c:v>
                </c:pt>
                <c:pt idx="15">
                  <c:v>10300</c:v>
                </c:pt>
                <c:pt idx="16">
                  <c:v>11034</c:v>
                </c:pt>
                <c:pt idx="17">
                  <c:v>11739</c:v>
                </c:pt>
                <c:pt idx="18">
                  <c:v>12562</c:v>
                </c:pt>
                <c:pt idx="19">
                  <c:v>13284</c:v>
                </c:pt>
                <c:pt idx="20">
                  <c:v>13995</c:v>
                </c:pt>
                <c:pt idx="21">
                  <c:v>14734</c:v>
                </c:pt>
                <c:pt idx="22">
                  <c:v>15296</c:v>
                </c:pt>
                <c:pt idx="23">
                  <c:v>15744</c:v>
                </c:pt>
                <c:pt idx="24">
                  <c:v>16143</c:v>
                </c:pt>
                <c:pt idx="25">
                  <c:v>16416</c:v>
                </c:pt>
                <c:pt idx="26">
                  <c:v>16461</c:v>
                </c:pt>
                <c:pt idx="27">
                  <c:v>16536</c:v>
                </c:pt>
                <c:pt idx="28">
                  <c:v>16651</c:v>
                </c:pt>
                <c:pt idx="29">
                  <c:v>16817</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45041536"/>
        <c:axId val="45043072"/>
      </c:lineChart>
      <c:catAx>
        <c:axId val="4504153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043072"/>
        <c:crosses val="autoZero"/>
        <c:auto val="1"/>
        <c:lblAlgn val="ctr"/>
        <c:lblOffset val="100"/>
        <c:tickLblSkip val="1"/>
        <c:noMultiLvlLbl val="0"/>
      </c:catAx>
      <c:valAx>
        <c:axId val="45043072"/>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4504153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Malaysia!$W$32:$W$33</c:f>
              <c:strCache>
                <c:ptCount val="2"/>
                <c:pt idx="0">
                  <c:v>National </c:v>
                </c:pt>
                <c:pt idx="1">
                  <c:v>Kuala Lumpur</c:v>
                </c:pt>
              </c:strCache>
            </c:strRef>
          </c:cat>
          <c:val>
            <c:numRef>
              <c:f>Malaysia!$X$32:$X$33</c:f>
              <c:numCache>
                <c:formatCode>General</c:formatCode>
                <c:ptCount val="2"/>
                <c:pt idx="0">
                  <c:v>10.9</c:v>
                </c:pt>
                <c:pt idx="1">
                  <c:v>23.9</c:v>
                </c:pt>
              </c:numCache>
            </c:numRef>
          </c:val>
          <c:extLst>
            <c:ext xmlns:c16="http://schemas.microsoft.com/office/drawing/2014/chart" uri="{C3380CC4-5D6E-409C-BE32-E72D297353CC}">
              <c16:uniqueId val="{00000000-AAF8-47F1-8D10-989E7C6DD0C5}"/>
            </c:ext>
          </c:extLst>
        </c:ser>
        <c:dLbls>
          <c:showLegendKey val="0"/>
          <c:showVal val="0"/>
          <c:showCatName val="0"/>
          <c:showSerName val="0"/>
          <c:showPercent val="0"/>
          <c:showBubbleSize val="0"/>
        </c:dLbls>
        <c:gapWidth val="25"/>
        <c:axId val="15265792"/>
        <c:axId val="15267328"/>
      </c:barChart>
      <c:catAx>
        <c:axId val="1526579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267328"/>
        <c:crosses val="autoZero"/>
        <c:auto val="1"/>
        <c:lblAlgn val="ctr"/>
        <c:lblOffset val="800"/>
        <c:noMultiLvlLbl val="0"/>
      </c:catAx>
      <c:valAx>
        <c:axId val="15267328"/>
        <c:scaling>
          <c:orientation val="minMax"/>
          <c:max val="50"/>
          <c:min val="0"/>
        </c:scaling>
        <c:delete val="1"/>
        <c:axPos val="t"/>
        <c:numFmt formatCode="General" sourceLinked="1"/>
        <c:majorTickMark val="out"/>
        <c:minorTickMark val="none"/>
        <c:tickLblPos val="nextTo"/>
        <c:crossAx val="1526579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Malaysia!$W$34:$W$35</c:f>
              <c:strCache>
                <c:ptCount val="2"/>
                <c:pt idx="0">
                  <c:v>National </c:v>
                </c:pt>
                <c:pt idx="1">
                  <c:v>Kuala Lumpur</c:v>
                </c:pt>
              </c:strCache>
            </c:strRef>
          </c:cat>
          <c:val>
            <c:numRef>
              <c:f>Malaysia!$X$34:$X$35</c:f>
              <c:numCache>
                <c:formatCode>General</c:formatCode>
                <c:ptCount val="2"/>
                <c:pt idx="0">
                  <c:v>21.6</c:v>
                </c:pt>
                <c:pt idx="1">
                  <c:v>43.3</c:v>
                </c:pt>
              </c:numCache>
            </c:numRef>
          </c:val>
          <c:extLst>
            <c:ext xmlns:c16="http://schemas.microsoft.com/office/drawing/2014/chart" uri="{C3380CC4-5D6E-409C-BE32-E72D297353CC}">
              <c16:uniqueId val="{00000000-A785-4EDF-8E44-62C141D9170A}"/>
            </c:ext>
          </c:extLst>
        </c:ser>
        <c:dLbls>
          <c:showLegendKey val="0"/>
          <c:showVal val="0"/>
          <c:showCatName val="0"/>
          <c:showSerName val="0"/>
          <c:showPercent val="0"/>
          <c:showBubbleSize val="0"/>
        </c:dLbls>
        <c:gapWidth val="25"/>
        <c:axId val="42604800"/>
        <c:axId val="42606592"/>
      </c:barChart>
      <c:catAx>
        <c:axId val="4260480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606592"/>
        <c:crosses val="autoZero"/>
        <c:auto val="1"/>
        <c:lblAlgn val="ctr"/>
        <c:lblOffset val="800"/>
        <c:noMultiLvlLbl val="0"/>
      </c:catAx>
      <c:valAx>
        <c:axId val="42606592"/>
        <c:scaling>
          <c:orientation val="minMax"/>
          <c:max val="50"/>
          <c:min val="0"/>
        </c:scaling>
        <c:delete val="1"/>
        <c:axPos val="t"/>
        <c:numFmt formatCode="General" sourceLinked="1"/>
        <c:majorTickMark val="out"/>
        <c:minorTickMark val="none"/>
        <c:tickLblPos val="nextTo"/>
        <c:crossAx val="42604800"/>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Malaysia!$W$36:$W$37</c:f>
              <c:strCache>
                <c:ptCount val="2"/>
                <c:pt idx="0">
                  <c:v>National </c:v>
                </c:pt>
                <c:pt idx="1">
                  <c:v>Kelantan</c:v>
                </c:pt>
              </c:strCache>
            </c:strRef>
          </c:cat>
          <c:val>
            <c:numRef>
              <c:f>Malaysia!$X$36:$X$37</c:f>
              <c:numCache>
                <c:formatCode>General</c:formatCode>
                <c:ptCount val="2"/>
                <c:pt idx="0">
                  <c:v>13.5</c:v>
                </c:pt>
                <c:pt idx="1">
                  <c:v>31</c:v>
                </c:pt>
              </c:numCache>
            </c:numRef>
          </c:val>
          <c:extLst>
            <c:ext xmlns:c16="http://schemas.microsoft.com/office/drawing/2014/chart" uri="{C3380CC4-5D6E-409C-BE32-E72D297353CC}">
              <c16:uniqueId val="{00000000-4C77-49A7-85D3-C4FD922B69C7}"/>
            </c:ext>
          </c:extLst>
        </c:ser>
        <c:dLbls>
          <c:showLegendKey val="0"/>
          <c:showVal val="0"/>
          <c:showCatName val="0"/>
          <c:showSerName val="0"/>
          <c:showPercent val="0"/>
          <c:showBubbleSize val="0"/>
        </c:dLbls>
        <c:gapWidth val="25"/>
        <c:axId val="42623744"/>
        <c:axId val="42625280"/>
      </c:barChart>
      <c:catAx>
        <c:axId val="4262374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625280"/>
        <c:crosses val="autoZero"/>
        <c:auto val="1"/>
        <c:lblAlgn val="ctr"/>
        <c:lblOffset val="800"/>
        <c:noMultiLvlLbl val="0"/>
      </c:catAx>
      <c:valAx>
        <c:axId val="42625280"/>
        <c:scaling>
          <c:orientation val="minMax"/>
          <c:max val="50"/>
          <c:min val="0"/>
        </c:scaling>
        <c:delete val="1"/>
        <c:axPos val="t"/>
        <c:numFmt formatCode="General" sourceLinked="1"/>
        <c:majorTickMark val="out"/>
        <c:minorTickMark val="none"/>
        <c:tickLblPos val="nextTo"/>
        <c:crossAx val="4262374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Malaysia!$W$38:$W$39</c:f>
              <c:strCache>
                <c:ptCount val="2"/>
                <c:pt idx="0">
                  <c:v>National </c:v>
                </c:pt>
                <c:pt idx="1">
                  <c:v>Kuala Lumpur</c:v>
                </c:pt>
              </c:strCache>
            </c:strRef>
          </c:cat>
          <c:val>
            <c:numRef>
              <c:f>Malaysia!$X$38:$X$39</c:f>
              <c:numCache>
                <c:formatCode>General</c:formatCode>
                <c:ptCount val="2"/>
                <c:pt idx="0">
                  <c:v>6.3</c:v>
                </c:pt>
                <c:pt idx="1">
                  <c:v>16.899999999999999</c:v>
                </c:pt>
              </c:numCache>
            </c:numRef>
          </c:val>
          <c:extLst>
            <c:ext xmlns:c16="http://schemas.microsoft.com/office/drawing/2014/chart" uri="{C3380CC4-5D6E-409C-BE32-E72D297353CC}">
              <c16:uniqueId val="{00000000-A702-4801-820F-38D91DEBA800}"/>
            </c:ext>
          </c:extLst>
        </c:ser>
        <c:dLbls>
          <c:showLegendKey val="0"/>
          <c:showVal val="0"/>
          <c:showCatName val="0"/>
          <c:showSerName val="0"/>
          <c:showPercent val="0"/>
          <c:showBubbleSize val="0"/>
        </c:dLbls>
        <c:gapWidth val="25"/>
        <c:axId val="42646528"/>
        <c:axId val="42652416"/>
      </c:barChart>
      <c:catAx>
        <c:axId val="4264652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652416"/>
        <c:crosses val="autoZero"/>
        <c:auto val="1"/>
        <c:lblAlgn val="ctr"/>
        <c:lblOffset val="800"/>
        <c:noMultiLvlLbl val="0"/>
      </c:catAx>
      <c:valAx>
        <c:axId val="42652416"/>
        <c:scaling>
          <c:orientation val="minMax"/>
          <c:max val="50"/>
          <c:min val="0"/>
        </c:scaling>
        <c:delete val="1"/>
        <c:axPos val="t"/>
        <c:numFmt formatCode="General" sourceLinked="1"/>
        <c:majorTickMark val="out"/>
        <c:minorTickMark val="none"/>
        <c:tickLblPos val="nextTo"/>
        <c:crossAx val="42646528"/>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0.09009</cdr:x>
      <cdr:y>0.65385</cdr:y>
    </cdr:from>
    <cdr:to>
      <cdr:x>0.95409</cdr:x>
      <cdr:y>0.65385</cdr:y>
    </cdr:to>
    <cdr:cxnSp macro="">
      <cdr:nvCxnSpPr>
        <cdr:cNvPr id="2" name="Straight Connector 1">
          <a:extLst xmlns:a="http://schemas.openxmlformats.org/drawingml/2006/main">
            <a:ext uri="{FF2B5EF4-FFF2-40B4-BE49-F238E27FC236}">
              <a16:creationId xmlns:a16="http://schemas.microsoft.com/office/drawing/2014/main" id="{66A6597C-3CCA-4556-B66E-51A766122E69}"/>
            </a:ext>
          </a:extLst>
        </cdr:cNvPr>
        <cdr:cNvCxnSpPr/>
      </cdr:nvCxnSpPr>
      <cdr:spPr>
        <a:xfrm xmlns:a="http://schemas.openxmlformats.org/drawingml/2006/main">
          <a:off x="762001" y="2590800"/>
          <a:ext cx="7307885" cy="0"/>
        </a:xfrm>
        <a:prstGeom xmlns:a="http://schemas.openxmlformats.org/drawingml/2006/main" prst="line">
          <a:avLst/>
        </a:prstGeom>
        <a:ln xmlns:a="http://schemas.openxmlformats.org/drawingml/2006/main">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0.08257</cdr:x>
      <cdr:y>0.85185</cdr:y>
    </cdr:from>
    <cdr:to>
      <cdr:x>0.90637</cdr:x>
      <cdr:y>0.95657</cdr:y>
    </cdr:to>
    <cdr:sp macro="" textlink="">
      <cdr:nvSpPr>
        <cdr:cNvPr id="3" name="TextBox 6"/>
        <cdr:cNvSpPr txBox="1"/>
      </cdr:nvSpPr>
      <cdr:spPr>
        <a:xfrm xmlns:a="http://schemas.openxmlformats.org/drawingml/2006/main">
          <a:off x="685800" y="3505192"/>
          <a:ext cx="6842328" cy="430902"/>
        </a:xfrm>
        <a:prstGeom xmlns:a="http://schemas.openxmlformats.org/drawingml/2006/main" prst="rect">
          <a:avLst/>
        </a:prstGeom>
        <a:noFill xmlns:a="http://schemas.openxmlformats.org/drawingml/2006/main"/>
        <a:ln xmlns:a="http://schemas.openxmlformats.org/drawingml/2006/main">
          <a:solidFill>
            <a:schemeClr val="bg1">
              <a:lumMod val="65000"/>
            </a:schemeClr>
          </a:solidFill>
          <a:prstDash val="sysDash"/>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r>
            <a:rPr lang="en-US" sz="1100" dirty="0">
              <a:latin typeface="Arial" pitchFamily="34" charset="0"/>
              <a:cs typeface="Arial" pitchFamily="34" charset="0"/>
            </a:rPr>
            <a:t>*</a:t>
          </a:r>
          <a:r>
            <a:rPr lang="en-US" sz="1100" dirty="0" err="1">
              <a:latin typeface="Arial" pitchFamily="34" charset="0"/>
              <a:cs typeface="Arial" pitchFamily="34" charset="0"/>
            </a:rPr>
            <a:t>Klang</a:t>
          </a:r>
          <a:r>
            <a:rPr lang="en-US" sz="1100" dirty="0">
              <a:latin typeface="Arial" pitchFamily="34" charset="0"/>
              <a:cs typeface="Arial" pitchFamily="34" charset="0"/>
            </a:rPr>
            <a:t> Valley; ** National data from IBBS</a:t>
          </a:r>
        </a:p>
        <a:p xmlns:a="http://schemas.openxmlformats.org/drawingml/2006/main">
          <a:pPr algn="just"/>
          <a:r>
            <a:rPr lang="en-US" sz="1100" kern="0" dirty="0">
              <a:solidFill>
                <a:prstClr val="black"/>
              </a:solidFill>
              <a:latin typeface="Arial" pitchFamily="34" charset="0"/>
              <a:ea typeface="SimSun"/>
              <a:cs typeface="Arial" pitchFamily="34" charset="0"/>
            </a:rPr>
            <a:t>Data points are not strictly comparable since sampling methodology and geographical locations varied</a:t>
          </a:r>
          <a:endParaRPr lang="en-GB" sz="1100"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379" rtl="0" eaLnBrk="1" latinLnBrk="0" hangingPunct="1">
      <a:defRPr sz="1200" kern="1200">
        <a:solidFill>
          <a:schemeClr val="tx1"/>
        </a:solidFill>
        <a:latin typeface="+mn-lt"/>
        <a:ea typeface="+mn-ea"/>
        <a:cs typeface="+mn-cs"/>
      </a:defRPr>
    </a:lvl1pPr>
    <a:lvl2pPr marL="455693" algn="l" defTabSz="911379" rtl="0" eaLnBrk="1" latinLnBrk="0" hangingPunct="1">
      <a:defRPr sz="1200" kern="1200">
        <a:solidFill>
          <a:schemeClr val="tx1"/>
        </a:solidFill>
        <a:latin typeface="+mn-lt"/>
        <a:ea typeface="+mn-ea"/>
        <a:cs typeface="+mn-cs"/>
      </a:defRPr>
    </a:lvl2pPr>
    <a:lvl3pPr marL="911379" algn="l" defTabSz="911379" rtl="0" eaLnBrk="1" latinLnBrk="0" hangingPunct="1">
      <a:defRPr sz="1200" kern="1200">
        <a:solidFill>
          <a:schemeClr val="tx1"/>
        </a:solidFill>
        <a:latin typeface="+mn-lt"/>
        <a:ea typeface="+mn-ea"/>
        <a:cs typeface="+mn-cs"/>
      </a:defRPr>
    </a:lvl3pPr>
    <a:lvl4pPr marL="1367071" algn="l" defTabSz="911379" rtl="0" eaLnBrk="1" latinLnBrk="0" hangingPunct="1">
      <a:defRPr sz="1200" kern="1200">
        <a:solidFill>
          <a:schemeClr val="tx1"/>
        </a:solidFill>
        <a:latin typeface="+mn-lt"/>
        <a:ea typeface="+mn-ea"/>
        <a:cs typeface="+mn-cs"/>
      </a:defRPr>
    </a:lvl4pPr>
    <a:lvl5pPr marL="1822735" algn="l" defTabSz="911379" rtl="0" eaLnBrk="1" latinLnBrk="0" hangingPunct="1">
      <a:defRPr sz="1200" kern="1200">
        <a:solidFill>
          <a:schemeClr val="tx1"/>
        </a:solidFill>
        <a:latin typeface="+mn-lt"/>
        <a:ea typeface="+mn-ea"/>
        <a:cs typeface="+mn-cs"/>
      </a:defRPr>
    </a:lvl5pPr>
    <a:lvl6pPr marL="2278442" algn="l" defTabSz="911379" rtl="0" eaLnBrk="1" latinLnBrk="0" hangingPunct="1">
      <a:defRPr sz="1200" kern="1200">
        <a:solidFill>
          <a:schemeClr val="tx1"/>
        </a:solidFill>
        <a:latin typeface="+mn-lt"/>
        <a:ea typeface="+mn-ea"/>
        <a:cs typeface="+mn-cs"/>
      </a:defRPr>
    </a:lvl6pPr>
    <a:lvl7pPr marL="2734143" algn="l" defTabSz="911379" rtl="0" eaLnBrk="1" latinLnBrk="0" hangingPunct="1">
      <a:defRPr sz="1200" kern="1200">
        <a:solidFill>
          <a:schemeClr val="tx1"/>
        </a:solidFill>
        <a:latin typeface="+mn-lt"/>
        <a:ea typeface="+mn-ea"/>
        <a:cs typeface="+mn-cs"/>
      </a:defRPr>
    </a:lvl7pPr>
    <a:lvl8pPr marL="3189816" algn="l" defTabSz="911379" rtl="0" eaLnBrk="1" latinLnBrk="0" hangingPunct="1">
      <a:defRPr sz="1200" kern="1200">
        <a:solidFill>
          <a:schemeClr val="tx1"/>
        </a:solidFill>
        <a:latin typeface="+mn-lt"/>
        <a:ea typeface="+mn-ea"/>
        <a:cs typeface="+mn-cs"/>
      </a:defRPr>
    </a:lvl8pPr>
    <a:lvl9pPr marL="3645480" algn="l" defTabSz="9113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strike="noStrik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a:p>
        </p:txBody>
      </p:sp>
    </p:spTree>
    <p:extLst>
      <p:ext uri="{BB962C8B-B14F-4D97-AF65-F5344CB8AC3E}">
        <p14:creationId xmlns:p14="http://schemas.microsoft.com/office/powerpoint/2010/main" val="326322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326322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u="none"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1101570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231663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25</a:t>
            </a:fld>
            <a:endParaRPr lang="en-US"/>
          </a:p>
        </p:txBody>
      </p:sp>
    </p:spTree>
    <p:extLst>
      <p:ext uri="{BB962C8B-B14F-4D97-AF65-F5344CB8AC3E}">
        <p14:creationId xmlns:p14="http://schemas.microsoft.com/office/powerpoint/2010/main" val="1992143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87554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29</a:t>
            </a:fld>
            <a:endParaRPr lang="en-US"/>
          </a:p>
        </p:txBody>
      </p:sp>
    </p:spTree>
    <p:extLst>
      <p:ext uri="{BB962C8B-B14F-4D97-AF65-F5344CB8AC3E}">
        <p14:creationId xmlns:p14="http://schemas.microsoft.com/office/powerpoint/2010/main" val="875545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30</a:t>
            </a:fld>
            <a:endParaRPr lang="en-US"/>
          </a:p>
        </p:txBody>
      </p:sp>
    </p:spTree>
    <p:extLst>
      <p:ext uri="{BB962C8B-B14F-4D97-AF65-F5344CB8AC3E}">
        <p14:creationId xmlns:p14="http://schemas.microsoft.com/office/powerpoint/2010/main" val="2583784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88946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88946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33</a:t>
            </a:fld>
            <a:endParaRPr lang="en-US"/>
          </a:p>
        </p:txBody>
      </p:sp>
    </p:spTree>
    <p:extLst>
      <p:ext uri="{BB962C8B-B14F-4D97-AF65-F5344CB8AC3E}">
        <p14:creationId xmlns:p14="http://schemas.microsoft.com/office/powerpoint/2010/main" val="88946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36</a:t>
            </a:fld>
            <a:endParaRPr lang="en-US"/>
          </a:p>
        </p:txBody>
      </p:sp>
    </p:spTree>
    <p:extLst>
      <p:ext uri="{BB962C8B-B14F-4D97-AF65-F5344CB8AC3E}">
        <p14:creationId xmlns:p14="http://schemas.microsoft.com/office/powerpoint/2010/main" val="1505103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4112687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1702460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7" name="Google Shape;517;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62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25480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233381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233381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1729359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75"/>
            <a:ext cx="8189383" cy="65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0" tIns="49636" rIns="99250" bIns="4963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39"/>
            <a:ext cx="8191500" cy="638850"/>
          </a:xfrm>
          <a:prstGeom prst="rect">
            <a:avLst/>
          </a:prstGeom>
          <a:noFill/>
        </p:spPr>
        <p:txBody>
          <a:bodyPr lIns="99250" tIns="49636" rIns="99250" bIns="49636">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2"/>
            <a:ext cx="8191500" cy="500351"/>
          </a:xfrm>
          <a:prstGeom prst="rect">
            <a:avLst/>
          </a:prstGeom>
          <a:noFill/>
        </p:spPr>
        <p:txBody>
          <a:bodyPr lIns="99250" tIns="49636" rIns="99250" bIns="49636">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32" tIns="45573" rIns="91132" bIns="45573"/>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2" tIns="45573" rIns="91132" bIns="4557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2" tIns="45573" rIns="91132" bIns="4557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379398159"/>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7534827"/>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835378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2850917"/>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8440313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61030902"/>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1" tIns="58553" rIns="117111" bIns="585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4263096"/>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2"/>
            <a:ext cx="10198197" cy="788737"/>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1" tIns="58553" rIns="117111" bIns="585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1" tIns="58553" rIns="117111" bIns="585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092278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6788836"/>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2199414"/>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173243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2" tIns="45573" rIns="91132" bIns="45573">
            <a:normAutofit/>
          </a:bodyPr>
          <a:lstStyle>
            <a:lvl1pPr marL="531622" marR="0" indent="-531622" algn="l" defTabSz="9113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93" indent="0" algn="ctr">
              <a:buNone/>
              <a:defRPr>
                <a:solidFill>
                  <a:schemeClr val="tx1">
                    <a:tint val="75000"/>
                  </a:schemeClr>
                </a:solidFill>
              </a:defRPr>
            </a:lvl2pPr>
            <a:lvl3pPr marL="911379" indent="0" algn="ctr">
              <a:buNone/>
              <a:defRPr>
                <a:solidFill>
                  <a:schemeClr val="tx1">
                    <a:tint val="75000"/>
                  </a:schemeClr>
                </a:solidFill>
              </a:defRPr>
            </a:lvl3pPr>
            <a:lvl4pPr marL="1367071" indent="0" algn="ctr">
              <a:buNone/>
              <a:defRPr>
                <a:solidFill>
                  <a:schemeClr val="tx1">
                    <a:tint val="75000"/>
                  </a:schemeClr>
                </a:solidFill>
              </a:defRPr>
            </a:lvl4pPr>
            <a:lvl5pPr marL="1822735" indent="0" algn="ctr">
              <a:buNone/>
              <a:defRPr>
                <a:solidFill>
                  <a:schemeClr val="tx1">
                    <a:tint val="75000"/>
                  </a:schemeClr>
                </a:solidFill>
              </a:defRPr>
            </a:lvl5pPr>
            <a:lvl6pPr marL="2278442" indent="0" algn="ctr">
              <a:buNone/>
              <a:defRPr>
                <a:solidFill>
                  <a:schemeClr val="tx1">
                    <a:tint val="75000"/>
                  </a:schemeClr>
                </a:solidFill>
              </a:defRPr>
            </a:lvl6pPr>
            <a:lvl7pPr marL="2734143" indent="0" algn="ctr">
              <a:buNone/>
              <a:defRPr>
                <a:solidFill>
                  <a:schemeClr val="tx1">
                    <a:tint val="75000"/>
                  </a:schemeClr>
                </a:solidFill>
              </a:defRPr>
            </a:lvl7pPr>
            <a:lvl8pPr marL="3189816" indent="0" algn="ctr">
              <a:buNone/>
              <a:defRPr>
                <a:solidFill>
                  <a:schemeClr val="tx1">
                    <a:tint val="75000"/>
                  </a:schemeClr>
                </a:solidFill>
              </a:defRPr>
            </a:lvl8pPr>
            <a:lvl9pPr marL="36454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F85D373-0DC3-44ED-9C1A-51829019E2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24669141"/>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0643019"/>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7865917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5542262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776688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7"/>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548951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945872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909306"/>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65552604"/>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02002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2301167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E850323-ED6B-4761-ABB3-A6F2FC5E0FC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673608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22716114"/>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2450554"/>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117734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E6C547D-351B-4D6F-A8AC-214AFBB2880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8398116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753DF5-DDDE-469F-AA5A-FCF676D57C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934866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7C44C12-9506-45AF-AF04-F131831DCA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95564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D06B109-FA3E-4F2E-95AA-93DD2E5294E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8741308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2" tIns="45573" rIns="91132" bIns="4557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C9C146AD-1A44-4697-B83A-9BD12F73D5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766636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2" tIns="45573" rIns="91132" bIns="4557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2" tIns="45573" rIns="91132" bIns="4557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A91636E2-C123-405B-BCE7-EC7576A2E4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186764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2" tIns="45573" rIns="91132" bIns="45573">
            <a:normAutofit/>
          </a:bodyPr>
          <a:lstStyle>
            <a:lvl1pPr marL="531622" marR="0" indent="-531622" algn="l" defTabSz="9113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93" indent="0" algn="ctr">
              <a:buNone/>
              <a:defRPr>
                <a:solidFill>
                  <a:schemeClr val="tx1">
                    <a:tint val="75000"/>
                  </a:schemeClr>
                </a:solidFill>
              </a:defRPr>
            </a:lvl2pPr>
            <a:lvl3pPr marL="911379" indent="0" algn="ctr">
              <a:buNone/>
              <a:defRPr>
                <a:solidFill>
                  <a:schemeClr val="tx1">
                    <a:tint val="75000"/>
                  </a:schemeClr>
                </a:solidFill>
              </a:defRPr>
            </a:lvl3pPr>
            <a:lvl4pPr marL="1367071" indent="0" algn="ctr">
              <a:buNone/>
              <a:defRPr>
                <a:solidFill>
                  <a:schemeClr val="tx1">
                    <a:tint val="75000"/>
                  </a:schemeClr>
                </a:solidFill>
              </a:defRPr>
            </a:lvl4pPr>
            <a:lvl5pPr marL="1822735" indent="0" algn="ctr">
              <a:buNone/>
              <a:defRPr>
                <a:solidFill>
                  <a:schemeClr val="tx1">
                    <a:tint val="75000"/>
                  </a:schemeClr>
                </a:solidFill>
              </a:defRPr>
            </a:lvl5pPr>
            <a:lvl6pPr marL="2278442" indent="0" algn="ctr">
              <a:buNone/>
              <a:defRPr>
                <a:solidFill>
                  <a:schemeClr val="tx1">
                    <a:tint val="75000"/>
                  </a:schemeClr>
                </a:solidFill>
              </a:defRPr>
            </a:lvl6pPr>
            <a:lvl7pPr marL="2734143" indent="0" algn="ctr">
              <a:buNone/>
              <a:defRPr>
                <a:solidFill>
                  <a:schemeClr val="tx1">
                    <a:tint val="75000"/>
                  </a:schemeClr>
                </a:solidFill>
              </a:defRPr>
            </a:lvl7pPr>
            <a:lvl8pPr marL="3189816" indent="0" algn="ctr">
              <a:buNone/>
              <a:defRPr>
                <a:solidFill>
                  <a:schemeClr val="tx1">
                    <a:tint val="75000"/>
                  </a:schemeClr>
                </a:solidFill>
              </a:defRPr>
            </a:lvl8pPr>
            <a:lvl9pPr marL="36454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466020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32" tIns="45573" rIns="91132" bIns="45573"/>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78258712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74229180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3244588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822544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5323275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2" tIns="45573" rIns="91132" bIns="4557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8774141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2" tIns="45573" rIns="91132" bIns="4557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2" tIns="45573" rIns="91132" bIns="4557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01922925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7"/>
        <p:cNvGrpSpPr/>
        <p:nvPr/>
      </p:nvGrpSpPr>
      <p:grpSpPr>
        <a:xfrm>
          <a:off x="0" y="0"/>
          <a:ext cx="0" cy="0"/>
          <a:chOff x="0" y="0"/>
          <a:chExt cx="0" cy="0"/>
        </a:xfrm>
      </p:grpSpPr>
      <p:sp>
        <p:nvSpPr>
          <p:cNvPr id="248" name="Google Shape;248;p41"/>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49" name="Google Shape;249;p41"/>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0" name="Google Shape;250;p41"/>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658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1"/>
        <p:cNvGrpSpPr/>
        <p:nvPr/>
      </p:nvGrpSpPr>
      <p:grpSpPr>
        <a:xfrm>
          <a:off x="0" y="0"/>
          <a:ext cx="0" cy="0"/>
          <a:chOff x="0" y="0"/>
          <a:chExt cx="0" cy="0"/>
        </a:xfrm>
      </p:grpSpPr>
      <p:sp>
        <p:nvSpPr>
          <p:cNvPr id="252" name="Google Shape;252;p42"/>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92968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3"/>
        <p:cNvGrpSpPr/>
        <p:nvPr/>
      </p:nvGrpSpPr>
      <p:grpSpPr>
        <a:xfrm>
          <a:off x="0" y="0"/>
          <a:ext cx="0" cy="0"/>
          <a:chOff x="0" y="0"/>
          <a:chExt cx="0" cy="0"/>
        </a:xfrm>
      </p:grpSpPr>
      <p:sp>
        <p:nvSpPr>
          <p:cNvPr id="254" name="Google Shape;254;p43"/>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55" name="Google Shape;255;p43"/>
          <p:cNvSpPr txBox="1">
            <a:spLocks noGrp="1"/>
          </p:cNvSpPr>
          <p:nvPr>
            <p:ph type="subTitle" idx="1"/>
          </p:nvPr>
        </p:nvSpPr>
        <p:spPr>
          <a:xfrm>
            <a:off x="660338" y="1978296"/>
            <a:ext cx="10769700" cy="3448055"/>
          </a:xfrm>
          <a:prstGeom prst="rect">
            <a:avLst/>
          </a:prstGeom>
          <a:noFill/>
          <a:ln>
            <a:noFill/>
          </a:ln>
        </p:spPr>
        <p:txBody>
          <a:bodyPr spcFirstLastPara="1" wrap="square" lIns="91118" tIns="45551" rIns="91118" bIns="45551"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56" name="Google Shape;256;p43"/>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7" name="Google Shape;257;p43"/>
          <p:cNvSpPr txBox="1">
            <a:spLocks noGrp="1"/>
          </p:cNvSpPr>
          <p:nvPr>
            <p:ph type="body" idx="2"/>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58" name="Google Shape;258;p43"/>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483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2" tIns="45573" rIns="91132" bIns="45573">
            <a:normAutofit/>
          </a:bodyPr>
          <a:lstStyle>
            <a:lvl1pPr marL="531622" marR="0" indent="-531622" algn="l" defTabSz="91137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93" indent="0" algn="ctr">
              <a:buNone/>
              <a:defRPr>
                <a:solidFill>
                  <a:schemeClr val="tx1">
                    <a:tint val="75000"/>
                  </a:schemeClr>
                </a:solidFill>
              </a:defRPr>
            </a:lvl2pPr>
            <a:lvl3pPr marL="911379" indent="0" algn="ctr">
              <a:buNone/>
              <a:defRPr>
                <a:solidFill>
                  <a:schemeClr val="tx1">
                    <a:tint val="75000"/>
                  </a:schemeClr>
                </a:solidFill>
              </a:defRPr>
            </a:lvl3pPr>
            <a:lvl4pPr marL="1367071" indent="0" algn="ctr">
              <a:buNone/>
              <a:defRPr>
                <a:solidFill>
                  <a:schemeClr val="tx1">
                    <a:tint val="75000"/>
                  </a:schemeClr>
                </a:solidFill>
              </a:defRPr>
            </a:lvl4pPr>
            <a:lvl5pPr marL="1822735" indent="0" algn="ctr">
              <a:buNone/>
              <a:defRPr>
                <a:solidFill>
                  <a:schemeClr val="tx1">
                    <a:tint val="75000"/>
                  </a:schemeClr>
                </a:solidFill>
              </a:defRPr>
            </a:lvl5pPr>
            <a:lvl6pPr marL="2278442" indent="0" algn="ctr">
              <a:buNone/>
              <a:defRPr>
                <a:solidFill>
                  <a:schemeClr val="tx1">
                    <a:tint val="75000"/>
                  </a:schemeClr>
                </a:solidFill>
              </a:defRPr>
            </a:lvl6pPr>
            <a:lvl7pPr marL="2734143" indent="0" algn="ctr">
              <a:buNone/>
              <a:defRPr>
                <a:solidFill>
                  <a:schemeClr val="tx1">
                    <a:tint val="75000"/>
                  </a:schemeClr>
                </a:solidFill>
              </a:defRPr>
            </a:lvl7pPr>
            <a:lvl8pPr marL="3189816" indent="0" algn="ctr">
              <a:buNone/>
              <a:defRPr>
                <a:solidFill>
                  <a:schemeClr val="tx1">
                    <a:tint val="75000"/>
                  </a:schemeClr>
                </a:solidFill>
              </a:defRPr>
            </a:lvl8pPr>
            <a:lvl9pPr marL="36454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9277227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259"/>
        <p:cNvGrpSpPr/>
        <p:nvPr/>
      </p:nvGrpSpPr>
      <p:grpSpPr>
        <a:xfrm>
          <a:off x="0" y="0"/>
          <a:ext cx="0" cy="0"/>
          <a:chOff x="0" y="0"/>
          <a:chExt cx="0" cy="0"/>
        </a:xfrm>
      </p:grpSpPr>
      <p:sp>
        <p:nvSpPr>
          <p:cNvPr id="260" name="Google Shape;260;p44"/>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1" name="Google Shape;261;p44"/>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2" name="Google Shape;262;p44"/>
          <p:cNvSpPr txBox="1">
            <a:spLocks noGrp="1"/>
          </p:cNvSpPr>
          <p:nvPr>
            <p:ph type="body" idx="1"/>
          </p:nvPr>
        </p:nvSpPr>
        <p:spPr>
          <a:xfrm>
            <a:off x="660338" y="1978289"/>
            <a:ext cx="10769700" cy="3448056"/>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63" name="Google Shape;263;p44"/>
          <p:cNvSpPr txBox="1">
            <a:spLocks noGrp="1"/>
          </p:cNvSpPr>
          <p:nvPr>
            <p:ph type="body" idx="2"/>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53632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5"/>
        <p:cNvGrpSpPr/>
        <p:nvPr/>
      </p:nvGrpSpPr>
      <p:grpSpPr>
        <a:xfrm>
          <a:off x="0" y="0"/>
          <a:ext cx="0" cy="0"/>
          <a:chOff x="0" y="0"/>
          <a:chExt cx="0" cy="0"/>
        </a:xfrm>
      </p:grpSpPr>
      <p:sp>
        <p:nvSpPr>
          <p:cNvPr id="266" name="Google Shape;266;p45"/>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7" name="Google Shape;267;p45"/>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8" name="Google Shape;268;p45"/>
          <p:cNvSpPr txBox="1">
            <a:spLocks noGrp="1"/>
          </p:cNvSpPr>
          <p:nvPr>
            <p:ph type="body" idx="1"/>
          </p:nvPr>
        </p:nvSpPr>
        <p:spPr>
          <a:xfrm>
            <a:off x="660335" y="1978289"/>
            <a:ext cx="5280000" cy="3448056"/>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69" name="Google Shape;269;p45"/>
          <p:cNvSpPr txBox="1">
            <a:spLocks noGrp="1"/>
          </p:cNvSpPr>
          <p:nvPr>
            <p:ph type="body" idx="2"/>
          </p:nvPr>
        </p:nvSpPr>
        <p:spPr>
          <a:xfrm>
            <a:off x="6150037" y="1978289"/>
            <a:ext cx="5280000" cy="3448056"/>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0" name="Google Shape;270;p45"/>
          <p:cNvSpPr txBox="1">
            <a:spLocks noGrp="1"/>
          </p:cNvSpPr>
          <p:nvPr>
            <p:ph type="body" idx="3"/>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1" name="Google Shape;271;p45"/>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9984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2"/>
        <p:cNvGrpSpPr/>
        <p:nvPr/>
      </p:nvGrpSpPr>
      <p:grpSpPr>
        <a:xfrm>
          <a:off x="0" y="0"/>
          <a:ext cx="0" cy="0"/>
          <a:chOff x="0" y="0"/>
          <a:chExt cx="0" cy="0"/>
        </a:xfrm>
      </p:grpSpPr>
      <p:sp>
        <p:nvSpPr>
          <p:cNvPr id="273" name="Google Shape;273;p46"/>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74" name="Google Shape;274;p46"/>
          <p:cNvSpPr txBox="1">
            <a:spLocks noGrp="1"/>
          </p:cNvSpPr>
          <p:nvPr>
            <p:ph type="title"/>
          </p:nvPr>
        </p:nvSpPr>
        <p:spPr>
          <a:xfrm>
            <a:off x="226477" y="1571612"/>
            <a:ext cx="11203563" cy="504000"/>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75" name="Google Shape;275;p46"/>
          <p:cNvSpPr txBox="1">
            <a:spLocks noGrp="1"/>
          </p:cNvSpPr>
          <p:nvPr>
            <p:ph type="body" idx="1"/>
          </p:nvPr>
        </p:nvSpPr>
        <p:spPr>
          <a:xfrm>
            <a:off x="660335" y="2500308"/>
            <a:ext cx="5280000" cy="2926039"/>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6" name="Google Shape;276;p46"/>
          <p:cNvSpPr txBox="1">
            <a:spLocks noGrp="1"/>
          </p:cNvSpPr>
          <p:nvPr>
            <p:ph type="body" idx="2"/>
          </p:nvPr>
        </p:nvSpPr>
        <p:spPr>
          <a:xfrm>
            <a:off x="660335" y="1978289"/>
            <a:ext cx="5280000" cy="522000"/>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7" name="Google Shape;277;p46"/>
          <p:cNvSpPr txBox="1">
            <a:spLocks noGrp="1"/>
          </p:cNvSpPr>
          <p:nvPr>
            <p:ph type="body" idx="3"/>
          </p:nvPr>
        </p:nvSpPr>
        <p:spPr>
          <a:xfrm>
            <a:off x="6150037" y="2500308"/>
            <a:ext cx="5280000" cy="2926039"/>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6"/>
          <p:cNvSpPr txBox="1">
            <a:spLocks noGrp="1"/>
          </p:cNvSpPr>
          <p:nvPr>
            <p:ph type="body" idx="4"/>
          </p:nvPr>
        </p:nvSpPr>
        <p:spPr>
          <a:xfrm>
            <a:off x="6150037" y="1978289"/>
            <a:ext cx="5280000" cy="522000"/>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9" name="Google Shape;279;p46"/>
          <p:cNvSpPr txBox="1">
            <a:spLocks noGrp="1"/>
          </p:cNvSpPr>
          <p:nvPr>
            <p:ph type="body" idx="5"/>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0" name="Google Shape;280;p46"/>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56523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1"/>
        <p:cNvGrpSpPr/>
        <p:nvPr/>
      </p:nvGrpSpPr>
      <p:grpSpPr>
        <a:xfrm>
          <a:off x="0" y="0"/>
          <a:ext cx="0" cy="0"/>
          <a:chOff x="0" y="0"/>
          <a:chExt cx="0" cy="0"/>
        </a:xfrm>
      </p:grpSpPr>
      <p:sp>
        <p:nvSpPr>
          <p:cNvPr id="282" name="Google Shape;282;p47"/>
          <p:cNvSpPr/>
          <p:nvPr/>
        </p:nvSpPr>
        <p:spPr>
          <a:xfrm>
            <a:off x="0" y="1628777"/>
            <a:ext cx="239184" cy="649288"/>
          </a:xfrm>
          <a:prstGeom prst="rect">
            <a:avLst/>
          </a:prstGeom>
          <a:solidFill>
            <a:srgbClr val="C1001F"/>
          </a:solidFill>
          <a:ln>
            <a:noFill/>
          </a:ln>
        </p:spPr>
        <p:txBody>
          <a:bodyPr spcFirstLastPara="1" wrap="square" lIns="91118" tIns="45551" rIns="91118" bIns="45551"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83" name="Google Shape;283;p47"/>
          <p:cNvSpPr txBox="1">
            <a:spLocks noGrp="1"/>
          </p:cNvSpPr>
          <p:nvPr>
            <p:ph type="title"/>
          </p:nvPr>
        </p:nvSpPr>
        <p:spPr>
          <a:xfrm>
            <a:off x="226476" y="1571612"/>
            <a:ext cx="4440765" cy="1214446"/>
          </a:xfrm>
          <a:prstGeom prst="rect">
            <a:avLst/>
          </a:prstGeom>
          <a:noFill/>
          <a:ln>
            <a:noFill/>
          </a:ln>
        </p:spPr>
        <p:txBody>
          <a:bodyPr spcFirstLastPara="1" wrap="square" lIns="91118" tIns="45551" rIns="91118" bIns="45551"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84" name="Google Shape;284;p47"/>
          <p:cNvSpPr txBox="1">
            <a:spLocks noGrp="1"/>
          </p:cNvSpPr>
          <p:nvPr>
            <p:ph type="body" idx="1"/>
          </p:nvPr>
        </p:nvSpPr>
        <p:spPr>
          <a:xfrm>
            <a:off x="4857741" y="1571613"/>
            <a:ext cx="6572296" cy="3854734"/>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071" marR="0" lvl="2"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735" marR="0" lvl="3"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442" marR="0" lvl="4"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7"/>
          <p:cNvSpPr txBox="1">
            <a:spLocks noGrp="1"/>
          </p:cNvSpPr>
          <p:nvPr>
            <p:ph type="body" idx="2"/>
          </p:nvPr>
        </p:nvSpPr>
        <p:spPr>
          <a:xfrm>
            <a:off x="660339" y="2857496"/>
            <a:ext cx="4006905" cy="2571768"/>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6" name="Google Shape;286;p47"/>
          <p:cNvSpPr txBox="1">
            <a:spLocks noGrp="1"/>
          </p:cNvSpPr>
          <p:nvPr>
            <p:ph type="body" idx="3"/>
          </p:nvPr>
        </p:nvSpPr>
        <p:spPr>
          <a:xfrm>
            <a:off x="660339" y="5429267"/>
            <a:ext cx="10198196" cy="1288804"/>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7" name="Google Shape;287;p47"/>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13269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88"/>
        <p:cNvGrpSpPr/>
        <p:nvPr/>
      </p:nvGrpSpPr>
      <p:grpSpPr>
        <a:xfrm>
          <a:off x="0" y="0"/>
          <a:ext cx="0" cy="0"/>
          <a:chOff x="0" y="0"/>
          <a:chExt cx="0" cy="0"/>
        </a:xfrm>
      </p:grpSpPr>
      <p:sp>
        <p:nvSpPr>
          <p:cNvPr id="289" name="Google Shape;289;p48"/>
          <p:cNvSpPr txBox="1">
            <a:spLocks noGrp="1"/>
          </p:cNvSpPr>
          <p:nvPr>
            <p:ph type="body" idx="1"/>
          </p:nvPr>
        </p:nvSpPr>
        <p:spPr>
          <a:xfrm>
            <a:off x="660339" y="5929431"/>
            <a:ext cx="10198197" cy="788737"/>
          </a:xfrm>
          <a:prstGeom prst="rect">
            <a:avLst/>
          </a:prstGeom>
          <a:noFill/>
          <a:ln>
            <a:noFill/>
          </a:ln>
        </p:spPr>
        <p:txBody>
          <a:bodyPr spcFirstLastPara="1" wrap="square" lIns="91118" tIns="45551" rIns="91118" bIns="45551" anchor="b" anchorCtr="0"/>
          <a:lstStyle>
            <a:lvl1pPr marL="455693" marR="0" lvl="0" indent="-227855"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379" marR="0" lvl="1"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071" marR="0" lvl="2"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735" marR="0" lvl="3"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442" marR="0" lvl="4" indent="-27216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0" name="Google Shape;290;p48"/>
          <p:cNvSpPr txBox="1">
            <a:spLocks noGrp="1"/>
          </p:cNvSpPr>
          <p:nvPr>
            <p:ph type="body" idx="2"/>
          </p:nvPr>
        </p:nvSpPr>
        <p:spPr>
          <a:xfrm>
            <a:off x="660338" y="1571615"/>
            <a:ext cx="10769700" cy="4000528"/>
          </a:xfrm>
          <a:prstGeom prst="rect">
            <a:avLst/>
          </a:prstGeom>
          <a:noFill/>
          <a:ln>
            <a:noFill/>
          </a:ln>
        </p:spPr>
        <p:txBody>
          <a:bodyPr spcFirstLastPara="1" wrap="square" lIns="91118" tIns="45551" rIns="91118" bIns="45551" anchor="t" anchorCtr="0"/>
          <a:lstStyle>
            <a:lvl1pPr marL="455693" marR="0" lvl="0" indent="-227855"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8"/>
          <p:cNvSpPr txBox="1">
            <a:spLocks noGrp="1"/>
          </p:cNvSpPr>
          <p:nvPr>
            <p:ph type="body" idx="3"/>
          </p:nvPr>
        </p:nvSpPr>
        <p:spPr>
          <a:xfrm>
            <a:off x="660333" y="5572140"/>
            <a:ext cx="10769704" cy="357190"/>
          </a:xfrm>
          <a:prstGeom prst="rect">
            <a:avLst/>
          </a:prstGeom>
          <a:noFill/>
          <a:ln>
            <a:noFill/>
          </a:ln>
        </p:spPr>
        <p:txBody>
          <a:bodyPr spcFirstLastPara="1" wrap="square" lIns="91118" tIns="45551" rIns="91118" bIns="45551" anchor="t" anchorCtr="0"/>
          <a:lstStyle>
            <a:lvl1pPr marL="455693" marR="0" lvl="0" indent="-227855"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379" marR="0" lvl="1"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071" marR="0" lvl="2"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735" marR="0" lvl="3"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442" marR="0" lvl="4" indent="-341766"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143" marR="0" lvl="5"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816" marR="0" lvl="6"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480" marR="0" lvl="7"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171" marR="0" lvl="8" indent="-35442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8"/>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8503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57" tIns="58421" rIns="116857" bIns="58421">
            <a:normAutofit/>
          </a:bodyPr>
          <a:lstStyle>
            <a:lvl1pPr marL="681611" marR="0" indent="-681611" algn="l" defTabSz="11684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50" indent="0" algn="ctr">
              <a:buNone/>
              <a:defRPr>
                <a:solidFill>
                  <a:schemeClr val="tx1">
                    <a:tint val="75000"/>
                  </a:schemeClr>
                </a:solidFill>
              </a:defRPr>
            </a:lvl2pPr>
            <a:lvl3pPr marL="1168479" indent="0" algn="ctr">
              <a:buNone/>
              <a:defRPr>
                <a:solidFill>
                  <a:schemeClr val="tx1">
                    <a:tint val="75000"/>
                  </a:schemeClr>
                </a:solidFill>
              </a:defRPr>
            </a:lvl3pPr>
            <a:lvl4pPr marL="1752686" indent="0" algn="ctr">
              <a:buNone/>
              <a:defRPr>
                <a:solidFill>
                  <a:schemeClr val="tx1">
                    <a:tint val="75000"/>
                  </a:schemeClr>
                </a:solidFill>
              </a:defRPr>
            </a:lvl4pPr>
            <a:lvl5pPr marL="2336940" indent="0" algn="ctr">
              <a:buNone/>
              <a:defRPr>
                <a:solidFill>
                  <a:schemeClr val="tx1">
                    <a:tint val="75000"/>
                  </a:schemeClr>
                </a:solidFill>
              </a:defRPr>
            </a:lvl5pPr>
            <a:lvl6pPr marL="2921175" indent="0" algn="ctr">
              <a:buNone/>
              <a:defRPr>
                <a:solidFill>
                  <a:schemeClr val="tx1">
                    <a:tint val="75000"/>
                  </a:schemeClr>
                </a:solidFill>
              </a:defRPr>
            </a:lvl6pPr>
            <a:lvl7pPr marL="3505366" indent="0" algn="ctr">
              <a:buNone/>
              <a:defRPr>
                <a:solidFill>
                  <a:schemeClr val="tx1">
                    <a:tint val="75000"/>
                  </a:schemeClr>
                </a:solidFill>
              </a:defRPr>
            </a:lvl7pPr>
            <a:lvl8pPr marL="4089643" indent="0" algn="ctr">
              <a:buNone/>
              <a:defRPr>
                <a:solidFill>
                  <a:schemeClr val="tx1">
                    <a:tint val="75000"/>
                  </a:schemeClr>
                </a:solidFill>
              </a:defRPr>
            </a:lvl8pPr>
            <a:lvl9pPr marL="467387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2932091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31398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2124922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57" tIns="58421" rIns="116857" bIns="584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57" tIns="58421" rIns="116857" bIns="584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847746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036561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8779354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8977027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57" tIns="58421" rIns="116857" bIns="58421" anchor="ctr"/>
          <a:lstStyle/>
          <a:p>
            <a:pPr algn="ctr" defTabSz="1168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57" tIns="58421" rIns="116857" bIns="5842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57" tIns="58421" rIns="116857" bIns="584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57" tIns="58421" rIns="116857" bIns="5842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507142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9"/>
            <a:ext cx="10198197" cy="788737"/>
          </a:xfrm>
          <a:prstGeom prst="rect">
            <a:avLst/>
          </a:prstGeom>
        </p:spPr>
        <p:txBody>
          <a:bodyPr lIns="116857" tIns="58421" rIns="116857" bIns="584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57" tIns="58421" rIns="116857" bIns="5842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57" tIns="58421" rIns="116857" bIns="5842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892150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75" tIns="58430" rIns="116875" bIns="58430">
            <a:normAutofit/>
          </a:bodyPr>
          <a:lstStyle>
            <a:lvl1pPr marL="681720" marR="0" indent="-681720" algn="l" defTabSz="116866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42" indent="0" algn="ctr">
              <a:buNone/>
              <a:defRPr>
                <a:solidFill>
                  <a:schemeClr val="tx1">
                    <a:tint val="75000"/>
                  </a:schemeClr>
                </a:solidFill>
              </a:defRPr>
            </a:lvl2pPr>
            <a:lvl3pPr marL="1168665" indent="0" algn="ctr">
              <a:buNone/>
              <a:defRPr>
                <a:solidFill>
                  <a:schemeClr val="tx1">
                    <a:tint val="75000"/>
                  </a:schemeClr>
                </a:solidFill>
              </a:defRPr>
            </a:lvl3pPr>
            <a:lvl4pPr marL="1752966" indent="0" algn="ctr">
              <a:buNone/>
              <a:defRPr>
                <a:solidFill>
                  <a:schemeClr val="tx1">
                    <a:tint val="75000"/>
                  </a:schemeClr>
                </a:solidFill>
              </a:defRPr>
            </a:lvl4pPr>
            <a:lvl5pPr marL="2337314" indent="0" algn="ctr">
              <a:buNone/>
              <a:defRPr>
                <a:solidFill>
                  <a:schemeClr val="tx1">
                    <a:tint val="75000"/>
                  </a:schemeClr>
                </a:solidFill>
              </a:defRPr>
            </a:lvl5pPr>
            <a:lvl6pPr marL="2921642" indent="0" algn="ctr">
              <a:buNone/>
              <a:defRPr>
                <a:solidFill>
                  <a:schemeClr val="tx1">
                    <a:tint val="75000"/>
                  </a:schemeClr>
                </a:solidFill>
              </a:defRPr>
            </a:lvl6pPr>
            <a:lvl7pPr marL="3505930" indent="0" algn="ctr">
              <a:buNone/>
              <a:defRPr>
                <a:solidFill>
                  <a:schemeClr val="tx1">
                    <a:tint val="75000"/>
                  </a:schemeClr>
                </a:solidFill>
              </a:defRPr>
            </a:lvl7pPr>
            <a:lvl8pPr marL="4090298" indent="0" algn="ctr">
              <a:buNone/>
              <a:defRPr>
                <a:solidFill>
                  <a:schemeClr val="tx1">
                    <a:tint val="75000"/>
                  </a:schemeClr>
                </a:solidFill>
              </a:defRPr>
            </a:lvl8pPr>
            <a:lvl9pPr marL="467462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703745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210849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353706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75" tIns="58430" rIns="116875" bIns="584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75" tIns="58430" rIns="116875" bIns="584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791040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5916571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5219928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5" tIns="58430" rIns="116875" bIns="58430" anchor="ctr"/>
          <a:lstStyle/>
          <a:p>
            <a:pPr algn="ctr" defTabSz="116866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75" tIns="58430" rIns="116875" bIns="5843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75" tIns="58430" rIns="116875" bIns="584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75" tIns="58430" rIns="116875" bIns="5843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3958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86619982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4"/>
            <a:ext cx="10198197" cy="788737"/>
          </a:xfrm>
          <a:prstGeom prst="rect">
            <a:avLst/>
          </a:prstGeom>
        </p:spPr>
        <p:txBody>
          <a:bodyPr lIns="116875" tIns="58430" rIns="116875" bIns="584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75" tIns="58430" rIns="116875" bIns="5843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75" tIns="58430" rIns="116875" bIns="5843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333763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8" tIns="58441" rIns="116898" bIns="58441">
            <a:normAutofit/>
          </a:bodyPr>
          <a:lstStyle>
            <a:lvl1pPr marL="681857" marR="0" indent="-681857" algn="l" defTabSz="116889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59" indent="0" algn="ctr">
              <a:buNone/>
              <a:defRPr>
                <a:solidFill>
                  <a:schemeClr val="tx1">
                    <a:tint val="75000"/>
                  </a:schemeClr>
                </a:solidFill>
              </a:defRPr>
            </a:lvl2pPr>
            <a:lvl3pPr marL="1168897" indent="0" algn="ctr">
              <a:buNone/>
              <a:defRPr>
                <a:solidFill>
                  <a:schemeClr val="tx1">
                    <a:tint val="75000"/>
                  </a:schemeClr>
                </a:solidFill>
              </a:defRPr>
            </a:lvl3pPr>
            <a:lvl4pPr marL="1753318" indent="0" algn="ctr">
              <a:buNone/>
              <a:defRPr>
                <a:solidFill>
                  <a:schemeClr val="tx1">
                    <a:tint val="75000"/>
                  </a:schemeClr>
                </a:solidFill>
              </a:defRPr>
            </a:lvl4pPr>
            <a:lvl5pPr marL="2337782" indent="0" algn="ctr">
              <a:buNone/>
              <a:defRPr>
                <a:solidFill>
                  <a:schemeClr val="tx1">
                    <a:tint val="75000"/>
                  </a:schemeClr>
                </a:solidFill>
              </a:defRPr>
            </a:lvl5pPr>
            <a:lvl6pPr marL="2922225" indent="0" algn="ctr">
              <a:buNone/>
              <a:defRPr>
                <a:solidFill>
                  <a:schemeClr val="tx1">
                    <a:tint val="75000"/>
                  </a:schemeClr>
                </a:solidFill>
              </a:defRPr>
            </a:lvl6pPr>
            <a:lvl7pPr marL="3506635" indent="0" algn="ctr">
              <a:buNone/>
              <a:defRPr>
                <a:solidFill>
                  <a:schemeClr val="tx1">
                    <a:tint val="75000"/>
                  </a:schemeClr>
                </a:solidFill>
              </a:defRPr>
            </a:lvl7pPr>
            <a:lvl8pPr marL="4091116" indent="0" algn="ctr">
              <a:buNone/>
              <a:defRPr>
                <a:solidFill>
                  <a:schemeClr val="tx1">
                    <a:tint val="75000"/>
                  </a:schemeClr>
                </a:solidFill>
              </a:defRPr>
            </a:lvl8pPr>
            <a:lvl9pPr marL="46755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219677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680070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620670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033501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2030343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7073383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8" tIns="58441" rIns="116898" bIns="5844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59875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8" tIns="58441" rIns="116898" bIns="5844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8" tIns="58441" rIns="116898" bIns="5844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0743746"/>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1" tIns="58453" rIns="116921" bIns="58453">
            <a:normAutofit/>
          </a:bodyPr>
          <a:lstStyle>
            <a:lvl1pPr marL="681993" marR="0" indent="-681993" algn="l" defTabSz="11691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74" indent="0" algn="ctr">
              <a:buNone/>
              <a:defRPr>
                <a:solidFill>
                  <a:schemeClr val="tx1">
                    <a:tint val="75000"/>
                  </a:schemeClr>
                </a:solidFill>
              </a:defRPr>
            </a:lvl2pPr>
            <a:lvl3pPr marL="1169129" indent="0" algn="ctr">
              <a:buNone/>
              <a:defRPr>
                <a:solidFill>
                  <a:schemeClr val="tx1">
                    <a:tint val="75000"/>
                  </a:schemeClr>
                </a:solidFill>
              </a:defRPr>
            </a:lvl3pPr>
            <a:lvl4pPr marL="1753671" indent="0" algn="ctr">
              <a:buNone/>
              <a:defRPr>
                <a:solidFill>
                  <a:schemeClr val="tx1">
                    <a:tint val="75000"/>
                  </a:schemeClr>
                </a:solidFill>
              </a:defRPr>
            </a:lvl4pPr>
            <a:lvl5pPr marL="2338250" indent="0" algn="ctr">
              <a:buNone/>
              <a:defRPr>
                <a:solidFill>
                  <a:schemeClr val="tx1">
                    <a:tint val="75000"/>
                  </a:schemeClr>
                </a:solidFill>
              </a:defRPr>
            </a:lvl5pPr>
            <a:lvl6pPr marL="2922809" indent="0" algn="ctr">
              <a:buNone/>
              <a:defRPr>
                <a:solidFill>
                  <a:schemeClr val="tx1">
                    <a:tint val="75000"/>
                  </a:schemeClr>
                </a:solidFill>
              </a:defRPr>
            </a:lvl6pPr>
            <a:lvl7pPr marL="3507339" indent="0" algn="ctr">
              <a:buNone/>
              <a:defRPr>
                <a:solidFill>
                  <a:schemeClr val="tx1">
                    <a:tint val="75000"/>
                  </a:schemeClr>
                </a:solidFill>
              </a:defRPr>
            </a:lvl7pPr>
            <a:lvl8pPr marL="4091934" indent="0" algn="ctr">
              <a:buNone/>
              <a:defRPr>
                <a:solidFill>
                  <a:schemeClr val="tx1">
                    <a:tint val="75000"/>
                  </a:schemeClr>
                </a:solidFill>
              </a:defRPr>
            </a:lvl8pPr>
            <a:lvl9pPr marL="46764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21897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2" tIns="45573" rIns="91132" bIns="4557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1821406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1307253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519956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42059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393885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1687146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1" tIns="58453" rIns="116921" bIns="584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870856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2"/>
            <a:ext cx="10198197" cy="788737"/>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1" tIns="58453" rIns="116921" bIns="584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1" tIns="58453" rIns="116921" bIns="584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952810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8" tIns="58468" rIns="116948" bIns="58468">
            <a:normAutofit/>
          </a:bodyPr>
          <a:lstStyle>
            <a:lvl1pPr marL="682157" marR="0" indent="-682157" algn="l" defTabSz="116940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14" indent="0" algn="ctr">
              <a:buNone/>
              <a:defRPr>
                <a:solidFill>
                  <a:schemeClr val="tx1">
                    <a:tint val="75000"/>
                  </a:schemeClr>
                </a:solidFill>
              </a:defRPr>
            </a:lvl2pPr>
            <a:lvl3pPr marL="1169408" indent="0" algn="ctr">
              <a:buNone/>
              <a:defRPr>
                <a:solidFill>
                  <a:schemeClr val="tx1">
                    <a:tint val="75000"/>
                  </a:schemeClr>
                </a:solidFill>
              </a:defRPr>
            </a:lvl3pPr>
            <a:lvl4pPr marL="1754094" indent="0" algn="ctr">
              <a:buNone/>
              <a:defRPr>
                <a:solidFill>
                  <a:schemeClr val="tx1">
                    <a:tint val="75000"/>
                  </a:schemeClr>
                </a:solidFill>
              </a:defRPr>
            </a:lvl4pPr>
            <a:lvl5pPr marL="2338812" indent="0" algn="ctr">
              <a:buNone/>
              <a:defRPr>
                <a:solidFill>
                  <a:schemeClr val="tx1">
                    <a:tint val="75000"/>
                  </a:schemeClr>
                </a:solidFill>
              </a:defRPr>
            </a:lvl5pPr>
            <a:lvl6pPr marL="2923509" indent="0" algn="ctr">
              <a:buNone/>
              <a:defRPr>
                <a:solidFill>
                  <a:schemeClr val="tx1">
                    <a:tint val="75000"/>
                  </a:schemeClr>
                </a:solidFill>
              </a:defRPr>
            </a:lvl6pPr>
            <a:lvl7pPr marL="3508185" indent="0" algn="ctr">
              <a:buNone/>
              <a:defRPr>
                <a:solidFill>
                  <a:schemeClr val="tx1">
                    <a:tint val="75000"/>
                  </a:schemeClr>
                </a:solidFill>
              </a:defRPr>
            </a:lvl7pPr>
            <a:lvl8pPr marL="4092916" indent="0" algn="ctr">
              <a:buNone/>
              <a:defRPr>
                <a:solidFill>
                  <a:schemeClr val="tx1">
                    <a:tint val="75000"/>
                  </a:schemeClr>
                </a:solidFill>
              </a:defRPr>
            </a:lvl8pPr>
            <a:lvl9pPr marL="467761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218702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762673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472070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43622497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8" tIns="58468" rIns="116948" bIns="5846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8" tIns="58468" rIns="116948" bIns="5846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12828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896002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1213853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8" tIns="58468" rIns="116948" bIns="5846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546011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5"/>
            <a:ext cx="10198197" cy="788737"/>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8" tIns="58468" rIns="116948" bIns="5846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8" tIns="58468" rIns="116948" bIns="5846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261393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0" tIns="58484" rIns="116980" bIns="58484">
            <a:normAutofit/>
          </a:bodyPr>
          <a:lstStyle>
            <a:lvl1pPr marL="682348" marR="0" indent="-682348" algn="l" defTabSz="11697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77" indent="0" algn="ctr">
              <a:buNone/>
              <a:defRPr>
                <a:solidFill>
                  <a:schemeClr val="tx1">
                    <a:tint val="75000"/>
                  </a:schemeClr>
                </a:solidFill>
              </a:defRPr>
            </a:lvl2pPr>
            <a:lvl3pPr marL="1169733" indent="0" algn="ctr">
              <a:buNone/>
              <a:defRPr>
                <a:solidFill>
                  <a:schemeClr val="tx1">
                    <a:tint val="75000"/>
                  </a:schemeClr>
                </a:solidFill>
              </a:defRPr>
            </a:lvl3pPr>
            <a:lvl4pPr marL="1754586" indent="0" algn="ctr">
              <a:buNone/>
              <a:defRPr>
                <a:solidFill>
                  <a:schemeClr val="tx1">
                    <a:tint val="75000"/>
                  </a:schemeClr>
                </a:solidFill>
              </a:defRPr>
            </a:lvl4pPr>
            <a:lvl5pPr marL="2339467" indent="0" algn="ctr">
              <a:buNone/>
              <a:defRPr>
                <a:solidFill>
                  <a:schemeClr val="tx1">
                    <a:tint val="75000"/>
                  </a:schemeClr>
                </a:solidFill>
              </a:defRPr>
            </a:lvl5pPr>
            <a:lvl6pPr marL="2924325" indent="0" algn="ctr">
              <a:buNone/>
              <a:defRPr>
                <a:solidFill>
                  <a:schemeClr val="tx1">
                    <a:tint val="75000"/>
                  </a:schemeClr>
                </a:solidFill>
              </a:defRPr>
            </a:lvl6pPr>
            <a:lvl7pPr marL="3509171" indent="0" algn="ctr">
              <a:buNone/>
              <a:defRPr>
                <a:solidFill>
                  <a:schemeClr val="tx1">
                    <a:tint val="75000"/>
                  </a:schemeClr>
                </a:solidFill>
              </a:defRPr>
            </a:lvl7pPr>
            <a:lvl8pPr marL="4094062" indent="0" algn="ctr">
              <a:buNone/>
              <a:defRPr>
                <a:solidFill>
                  <a:schemeClr val="tx1">
                    <a:tint val="75000"/>
                  </a:schemeClr>
                </a:solidFill>
              </a:defRPr>
            </a:lvl8pPr>
            <a:lvl9pPr marL="467892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374475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245967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6831137"/>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0" tIns="58484" rIns="116980" bIns="584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0" tIns="58484" rIns="116980" bIns="584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80151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760213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31760765"/>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0095540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0" tIns="58484" rIns="116980" bIns="584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127022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6"/>
            <a:ext cx="10198197" cy="788737"/>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0" tIns="58484" rIns="116980" bIns="584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0" tIns="58484" rIns="116980" bIns="584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085864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1" tIns="58505" rIns="117021" bIns="58505">
            <a:normAutofit/>
          </a:bodyPr>
          <a:lstStyle>
            <a:lvl1pPr marL="682593" marR="0" indent="-682593" algn="l" defTabSz="1170154"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86" indent="0" algn="ctr">
              <a:buNone/>
              <a:defRPr>
                <a:solidFill>
                  <a:schemeClr val="tx1">
                    <a:tint val="75000"/>
                  </a:schemeClr>
                </a:solidFill>
              </a:defRPr>
            </a:lvl2pPr>
            <a:lvl3pPr marL="1170154" indent="0" algn="ctr">
              <a:buNone/>
              <a:defRPr>
                <a:solidFill>
                  <a:schemeClr val="tx1">
                    <a:tint val="75000"/>
                  </a:schemeClr>
                </a:solidFill>
              </a:defRPr>
            </a:lvl3pPr>
            <a:lvl4pPr marL="1755221" indent="0" algn="ctr">
              <a:buNone/>
              <a:defRPr>
                <a:solidFill>
                  <a:schemeClr val="tx1">
                    <a:tint val="75000"/>
                  </a:schemeClr>
                </a:solidFill>
              </a:defRPr>
            </a:lvl4pPr>
            <a:lvl5pPr marL="2340309" indent="0" algn="ctr">
              <a:buNone/>
              <a:defRPr>
                <a:solidFill>
                  <a:schemeClr val="tx1">
                    <a:tint val="75000"/>
                  </a:schemeClr>
                </a:solidFill>
              </a:defRPr>
            </a:lvl5pPr>
            <a:lvl6pPr marL="2925375" indent="0" algn="ctr">
              <a:buNone/>
              <a:defRPr>
                <a:solidFill>
                  <a:schemeClr val="tx1">
                    <a:tint val="75000"/>
                  </a:schemeClr>
                </a:solidFill>
              </a:defRPr>
            </a:lvl6pPr>
            <a:lvl7pPr marL="3510439" indent="0" algn="ctr">
              <a:buNone/>
              <a:defRPr>
                <a:solidFill>
                  <a:schemeClr val="tx1">
                    <a:tint val="75000"/>
                  </a:schemeClr>
                </a:solidFill>
              </a:defRPr>
            </a:lvl7pPr>
            <a:lvl8pPr marL="4095534" indent="0" algn="ctr">
              <a:buNone/>
              <a:defRPr>
                <a:solidFill>
                  <a:schemeClr val="tx1">
                    <a:tint val="75000"/>
                  </a:schemeClr>
                </a:solidFill>
              </a:defRPr>
            </a:lvl8pPr>
            <a:lvl9pPr marL="468061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67338113"/>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3333499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367060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1" tIns="58505" rIns="117021" bIns="5850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1" tIns="58505" rIns="117021" bIns="5850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083025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144662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3307477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1" tIns="58505" rIns="117021" bIns="5850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39269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2" tIns="45573" rIns="91132" bIns="4557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2" tIns="45573" rIns="91132" bIns="4557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2" tIns="45573" rIns="91132" bIns="4557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2" tIns="45573" rIns="91132" bIns="4557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272452472"/>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6"/>
            <a:ext cx="10198197" cy="788737"/>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1" tIns="58505" rIns="117021" bIns="5850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1" tIns="58505" rIns="117021" bIns="5850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355652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6" tIns="58530" rIns="117066" bIns="58530">
            <a:normAutofit/>
          </a:bodyPr>
          <a:lstStyle>
            <a:lvl1pPr marL="682866" marR="0" indent="-682866" algn="l" defTabSz="117061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18" indent="0" algn="ctr">
              <a:buNone/>
              <a:defRPr>
                <a:solidFill>
                  <a:schemeClr val="tx1">
                    <a:tint val="75000"/>
                  </a:schemeClr>
                </a:solidFill>
              </a:defRPr>
            </a:lvl2pPr>
            <a:lvl3pPr marL="1170619" indent="0" algn="ctr">
              <a:buNone/>
              <a:defRPr>
                <a:solidFill>
                  <a:schemeClr val="tx1">
                    <a:tint val="75000"/>
                  </a:schemeClr>
                </a:solidFill>
              </a:defRPr>
            </a:lvl3pPr>
            <a:lvl4pPr marL="1755925" indent="0" algn="ctr">
              <a:buNone/>
              <a:defRPr>
                <a:solidFill>
                  <a:schemeClr val="tx1">
                    <a:tint val="75000"/>
                  </a:schemeClr>
                </a:solidFill>
              </a:defRPr>
            </a:lvl4pPr>
            <a:lvl5pPr marL="2341245" indent="0" algn="ctr">
              <a:buNone/>
              <a:defRPr>
                <a:solidFill>
                  <a:schemeClr val="tx1">
                    <a:tint val="75000"/>
                  </a:schemeClr>
                </a:solidFill>
              </a:defRPr>
            </a:lvl5pPr>
            <a:lvl6pPr marL="2926542" indent="0" algn="ctr">
              <a:buNone/>
              <a:defRPr>
                <a:solidFill>
                  <a:schemeClr val="tx1">
                    <a:tint val="75000"/>
                  </a:schemeClr>
                </a:solidFill>
              </a:defRPr>
            </a:lvl6pPr>
            <a:lvl7pPr marL="3511848" indent="0" algn="ctr">
              <a:buNone/>
              <a:defRPr>
                <a:solidFill>
                  <a:schemeClr val="tx1">
                    <a:tint val="75000"/>
                  </a:schemeClr>
                </a:solidFill>
              </a:defRPr>
            </a:lvl7pPr>
            <a:lvl8pPr marL="4097171" indent="0" algn="ctr">
              <a:buNone/>
              <a:defRPr>
                <a:solidFill>
                  <a:schemeClr val="tx1">
                    <a:tint val="75000"/>
                  </a:schemeClr>
                </a:solidFill>
              </a:defRPr>
            </a:lvl8pPr>
            <a:lvl9pPr marL="468248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0251041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168169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65624692"/>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840504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4636848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972261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6" tIns="58530" rIns="117066" bIns="5853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244030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4"/>
            <a:ext cx="10198197" cy="788737"/>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6" tIns="58530" rIns="117066" bIns="5853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6" tIns="58530" rIns="117066" bIns="5853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131924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1" tIns="58553" rIns="117111" bIns="58553">
            <a:normAutofit/>
          </a:bodyPr>
          <a:lstStyle>
            <a:lvl1pPr marL="683138" marR="0" indent="-683138" algn="l" defTabSz="117108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50" indent="0" algn="ctr">
              <a:buNone/>
              <a:defRPr>
                <a:solidFill>
                  <a:schemeClr val="tx1">
                    <a:tint val="75000"/>
                  </a:schemeClr>
                </a:solidFill>
              </a:defRPr>
            </a:lvl2pPr>
            <a:lvl3pPr marL="1171089" indent="0" algn="ctr">
              <a:buNone/>
              <a:defRPr>
                <a:solidFill>
                  <a:schemeClr val="tx1">
                    <a:tint val="75000"/>
                  </a:schemeClr>
                </a:solidFill>
              </a:defRPr>
            </a:lvl3pPr>
            <a:lvl4pPr marL="1756630" indent="0" algn="ctr">
              <a:buNone/>
              <a:defRPr>
                <a:solidFill>
                  <a:schemeClr val="tx1">
                    <a:tint val="75000"/>
                  </a:schemeClr>
                </a:solidFill>
              </a:defRPr>
            </a:lvl4pPr>
            <a:lvl5pPr marL="2342181" indent="0" algn="ctr">
              <a:buNone/>
              <a:defRPr>
                <a:solidFill>
                  <a:schemeClr val="tx1">
                    <a:tint val="75000"/>
                  </a:schemeClr>
                </a:solidFill>
              </a:defRPr>
            </a:lvl5pPr>
            <a:lvl6pPr marL="2927712" indent="0" algn="ctr">
              <a:buNone/>
              <a:defRPr>
                <a:solidFill>
                  <a:schemeClr val="tx1">
                    <a:tint val="75000"/>
                  </a:schemeClr>
                </a:solidFill>
              </a:defRPr>
            </a:lvl6pPr>
            <a:lvl7pPr marL="3513257" indent="0" algn="ctr">
              <a:buNone/>
              <a:defRPr>
                <a:solidFill>
                  <a:schemeClr val="tx1">
                    <a:tint val="75000"/>
                  </a:schemeClr>
                </a:solidFill>
              </a:defRPr>
            </a:lvl7pPr>
            <a:lvl8pPr marL="4098810" indent="0" algn="ctr">
              <a:buNone/>
              <a:defRPr>
                <a:solidFill>
                  <a:schemeClr val="tx1">
                    <a:tint val="75000"/>
                  </a:schemeClr>
                </a:solidFill>
              </a:defRPr>
            </a:lvl8pPr>
            <a:lvl9pPr marL="46843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53232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7.png"/><Relationship Id="rId5" Type="http://schemas.openxmlformats.org/officeDocument/2006/relationships/slideLayout" Target="../slideLayouts/slideLayout119.xml"/><Relationship Id="rId10" Type="http://schemas.openxmlformats.org/officeDocument/2006/relationships/image" Target="../media/image6.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7.png"/><Relationship Id="rId5" Type="http://schemas.openxmlformats.org/officeDocument/2006/relationships/slideLayout" Target="../slideLayouts/slideLayout31.xml"/><Relationship Id="rId10" Type="http://schemas.openxmlformats.org/officeDocument/2006/relationships/image" Target="../media/image6.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dirty="0">
              <a:solidFill>
                <a:prstClr val="white"/>
              </a:solidFill>
            </a:endParaRPr>
          </a:p>
        </p:txBody>
      </p:sp>
      <p:sp>
        <p:nvSpPr>
          <p:cNvPr id="14" name="TextBox 13"/>
          <p:cNvSpPr txBox="1"/>
          <p:nvPr userDrawn="1"/>
        </p:nvSpPr>
        <p:spPr>
          <a:xfrm>
            <a:off x="9340851" y="6508788"/>
            <a:ext cx="2286000" cy="284907"/>
          </a:xfrm>
          <a:prstGeom prst="rect">
            <a:avLst/>
          </a:prstGeom>
          <a:noFill/>
        </p:spPr>
        <p:txBody>
          <a:bodyPr lIns="99250" tIns="49636" rIns="99250" bIns="49636">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93" algn="ctr" rtl="0" fontAlgn="base">
        <a:spcBef>
          <a:spcPct val="0"/>
        </a:spcBef>
        <a:spcAft>
          <a:spcPct val="0"/>
        </a:spcAft>
        <a:defRPr sz="4400">
          <a:solidFill>
            <a:schemeClr val="tx1"/>
          </a:solidFill>
          <a:latin typeface="Arial" pitchFamily="34" charset="0"/>
          <a:cs typeface="Cordia New" pitchFamily="34" charset="-34"/>
        </a:defRPr>
      </a:lvl6pPr>
      <a:lvl7pPr marL="911379" algn="ctr" rtl="0" fontAlgn="base">
        <a:spcBef>
          <a:spcPct val="0"/>
        </a:spcBef>
        <a:spcAft>
          <a:spcPct val="0"/>
        </a:spcAft>
        <a:defRPr sz="4400">
          <a:solidFill>
            <a:schemeClr val="tx1"/>
          </a:solidFill>
          <a:latin typeface="Arial" pitchFamily="34" charset="0"/>
          <a:cs typeface="Cordia New" pitchFamily="34" charset="-34"/>
        </a:defRPr>
      </a:lvl7pPr>
      <a:lvl8pPr marL="1367071" algn="ctr" rtl="0" fontAlgn="base">
        <a:spcBef>
          <a:spcPct val="0"/>
        </a:spcBef>
        <a:spcAft>
          <a:spcPct val="0"/>
        </a:spcAft>
        <a:defRPr sz="4400">
          <a:solidFill>
            <a:schemeClr val="tx1"/>
          </a:solidFill>
          <a:latin typeface="Arial" pitchFamily="34" charset="0"/>
          <a:cs typeface="Cordia New" pitchFamily="34" charset="-34"/>
        </a:defRPr>
      </a:lvl8pPr>
      <a:lvl9pPr marL="182273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66" indent="-34176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00" indent="-28479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225" indent="-22785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893" indent="-227855"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588" indent="-227855"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297"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98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64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322"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379" rtl="0" eaLnBrk="1" latinLnBrk="0" hangingPunct="1">
        <a:defRPr sz="2800" kern="1200">
          <a:solidFill>
            <a:schemeClr val="tx1"/>
          </a:solidFill>
          <a:latin typeface="+mn-lt"/>
          <a:ea typeface="+mn-ea"/>
          <a:cs typeface="+mn-cs"/>
        </a:defRPr>
      </a:lvl1pPr>
      <a:lvl2pPr marL="455693" algn="l" defTabSz="911379" rtl="0" eaLnBrk="1" latinLnBrk="0" hangingPunct="1">
        <a:defRPr sz="2800" kern="1200">
          <a:solidFill>
            <a:schemeClr val="tx1"/>
          </a:solidFill>
          <a:latin typeface="+mn-lt"/>
          <a:ea typeface="+mn-ea"/>
          <a:cs typeface="+mn-cs"/>
        </a:defRPr>
      </a:lvl2pPr>
      <a:lvl3pPr marL="911379" algn="l" defTabSz="911379" rtl="0" eaLnBrk="1" latinLnBrk="0" hangingPunct="1">
        <a:defRPr sz="2800" kern="1200">
          <a:solidFill>
            <a:schemeClr val="tx1"/>
          </a:solidFill>
          <a:latin typeface="+mn-lt"/>
          <a:ea typeface="+mn-ea"/>
          <a:cs typeface="+mn-cs"/>
        </a:defRPr>
      </a:lvl3pPr>
      <a:lvl4pPr marL="1367071" algn="l" defTabSz="911379" rtl="0" eaLnBrk="1" latinLnBrk="0" hangingPunct="1">
        <a:defRPr sz="2800" kern="1200">
          <a:solidFill>
            <a:schemeClr val="tx1"/>
          </a:solidFill>
          <a:latin typeface="+mn-lt"/>
          <a:ea typeface="+mn-ea"/>
          <a:cs typeface="+mn-cs"/>
        </a:defRPr>
      </a:lvl4pPr>
      <a:lvl5pPr marL="1822735" algn="l" defTabSz="911379" rtl="0" eaLnBrk="1" latinLnBrk="0" hangingPunct="1">
        <a:defRPr sz="2800" kern="1200">
          <a:solidFill>
            <a:schemeClr val="tx1"/>
          </a:solidFill>
          <a:latin typeface="+mn-lt"/>
          <a:ea typeface="+mn-ea"/>
          <a:cs typeface="+mn-cs"/>
        </a:defRPr>
      </a:lvl5pPr>
      <a:lvl6pPr marL="2278442" algn="l" defTabSz="911379" rtl="0" eaLnBrk="1" latinLnBrk="0" hangingPunct="1">
        <a:defRPr sz="2800" kern="1200">
          <a:solidFill>
            <a:schemeClr val="tx1"/>
          </a:solidFill>
          <a:latin typeface="+mn-lt"/>
          <a:ea typeface="+mn-ea"/>
          <a:cs typeface="+mn-cs"/>
        </a:defRPr>
      </a:lvl6pPr>
      <a:lvl7pPr marL="2734143" algn="l" defTabSz="911379" rtl="0" eaLnBrk="1" latinLnBrk="0" hangingPunct="1">
        <a:defRPr sz="2800" kern="1200">
          <a:solidFill>
            <a:schemeClr val="tx1"/>
          </a:solidFill>
          <a:latin typeface="+mn-lt"/>
          <a:ea typeface="+mn-ea"/>
          <a:cs typeface="+mn-cs"/>
        </a:defRPr>
      </a:lvl7pPr>
      <a:lvl8pPr marL="3189816" algn="l" defTabSz="911379" rtl="0" eaLnBrk="1" latinLnBrk="0" hangingPunct="1">
        <a:defRPr sz="2800" kern="1200">
          <a:solidFill>
            <a:schemeClr val="tx1"/>
          </a:solidFill>
          <a:latin typeface="+mn-lt"/>
          <a:ea typeface="+mn-ea"/>
          <a:cs typeface="+mn-cs"/>
        </a:defRPr>
      </a:lvl8pPr>
      <a:lvl9pPr marL="3645480" algn="l" defTabSz="911379"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2"/>
            <a:ext cx="723900" cy="365125"/>
          </a:xfrm>
          <a:prstGeom prst="rect">
            <a:avLst/>
          </a:prstGeom>
        </p:spPr>
        <p:txBody>
          <a:bodyPr vert="horz" lIns="116948" tIns="58468" rIns="116948" bIns="5846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08">
              <a:defRPr/>
            </a:pPr>
            <a:fld id="{79C0BFF6-9B14-4446-AF07-628EFEB400B0}" type="slidenum">
              <a:rPr lang="th-TH" smtClean="0">
                <a:solidFill>
                  <a:prstClr val="black">
                    <a:tint val="75000"/>
                  </a:prstClr>
                </a:solidFill>
              </a:rPr>
              <a:pPr defTabSz="116940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5" tIns="63668" rIns="127335" bIns="63668" anchor="ctr"/>
          <a:lstStyle/>
          <a:p>
            <a:pPr algn="ctr" defTabSz="1169408">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5" tIns="63668" rIns="127335" bIns="6366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08"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7" y="800131"/>
            <a:ext cx="4948767" cy="559467"/>
          </a:xfrm>
          <a:prstGeom prst="rect">
            <a:avLst/>
          </a:prstGeom>
          <a:noFill/>
        </p:spPr>
        <p:txBody>
          <a:bodyPr lIns="127335" tIns="63668" rIns="127335" bIns="63668">
            <a:spAutoFit/>
          </a:bodyPr>
          <a:lstStyle/>
          <a:p>
            <a:pPr defTabSz="1169408">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5" tIns="63668" rIns="127335" bIns="63668" anchor="ctr"/>
          <a:lstStyle/>
          <a:p>
            <a:pPr algn="ctr" defTabSz="1169408">
              <a:defRPr/>
            </a:pPr>
            <a:endParaRPr lang="th-TH" sz="3600" dirty="0">
              <a:solidFill>
                <a:prstClr val="white"/>
              </a:solidFill>
            </a:endParaRPr>
          </a:p>
        </p:txBody>
      </p:sp>
      <p:sp>
        <p:nvSpPr>
          <p:cNvPr id="12" name="TextBox 11"/>
          <p:cNvSpPr txBox="1"/>
          <p:nvPr/>
        </p:nvSpPr>
        <p:spPr>
          <a:xfrm>
            <a:off x="9290134" y="301654"/>
            <a:ext cx="2220383" cy="518187"/>
          </a:xfrm>
          <a:prstGeom prst="rect">
            <a:avLst/>
          </a:prstGeom>
          <a:noFill/>
          <a:effectLst>
            <a:outerShdw blurRad="50800" dist="38100" dir="5400000" algn="t" rotWithShape="0">
              <a:prstClr val="black">
                <a:alpha val="40000"/>
              </a:prstClr>
            </a:outerShdw>
          </a:effectLst>
        </p:spPr>
        <p:txBody>
          <a:bodyPr lIns="116948" tIns="58468" rIns="116948" bIns="58468">
            <a:spAutoFit/>
          </a:bodyPr>
          <a:lstStyle/>
          <a:p>
            <a:pPr algn="r" defTabSz="1169408">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662519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14" algn="ctr" rtl="0" fontAlgn="base">
        <a:spcBef>
          <a:spcPct val="0"/>
        </a:spcBef>
        <a:spcAft>
          <a:spcPct val="0"/>
        </a:spcAft>
        <a:defRPr sz="5600">
          <a:solidFill>
            <a:schemeClr val="tx1"/>
          </a:solidFill>
          <a:latin typeface="Arial" pitchFamily="34" charset="0"/>
          <a:cs typeface="Cordia New" pitchFamily="34" charset="-34"/>
        </a:defRPr>
      </a:lvl6pPr>
      <a:lvl7pPr marL="1169408" algn="ctr" rtl="0" fontAlgn="base">
        <a:spcBef>
          <a:spcPct val="0"/>
        </a:spcBef>
        <a:spcAft>
          <a:spcPct val="0"/>
        </a:spcAft>
        <a:defRPr sz="5600">
          <a:solidFill>
            <a:schemeClr val="tx1"/>
          </a:solidFill>
          <a:latin typeface="Arial" pitchFamily="34" charset="0"/>
          <a:cs typeface="Cordia New" pitchFamily="34" charset="-34"/>
        </a:defRPr>
      </a:lvl7pPr>
      <a:lvl8pPr marL="1754094" algn="ctr" rtl="0" fontAlgn="base">
        <a:spcBef>
          <a:spcPct val="0"/>
        </a:spcBef>
        <a:spcAft>
          <a:spcPct val="0"/>
        </a:spcAft>
        <a:defRPr sz="5600">
          <a:solidFill>
            <a:schemeClr val="tx1"/>
          </a:solidFill>
          <a:latin typeface="Arial" pitchFamily="34" charset="0"/>
          <a:cs typeface="Cordia New" pitchFamily="34" charset="-34"/>
        </a:defRPr>
      </a:lvl8pPr>
      <a:lvl9pPr marL="233881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08" indent="-43850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30" indent="-3654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34" indent="-2923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453" indent="-2923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167" indent="-2923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871"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561"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264"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929"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08" rtl="0" eaLnBrk="1" latinLnBrk="0" hangingPunct="1">
        <a:defRPr sz="3600" kern="1200">
          <a:solidFill>
            <a:schemeClr val="tx1"/>
          </a:solidFill>
          <a:latin typeface="+mn-lt"/>
          <a:ea typeface="+mn-ea"/>
          <a:cs typeface="+mn-cs"/>
        </a:defRPr>
      </a:lvl1pPr>
      <a:lvl2pPr marL="584714" algn="l" defTabSz="1169408" rtl="0" eaLnBrk="1" latinLnBrk="0" hangingPunct="1">
        <a:defRPr sz="3600" kern="1200">
          <a:solidFill>
            <a:schemeClr val="tx1"/>
          </a:solidFill>
          <a:latin typeface="+mn-lt"/>
          <a:ea typeface="+mn-ea"/>
          <a:cs typeface="+mn-cs"/>
        </a:defRPr>
      </a:lvl2pPr>
      <a:lvl3pPr marL="1169408" algn="l" defTabSz="1169408" rtl="0" eaLnBrk="1" latinLnBrk="0" hangingPunct="1">
        <a:defRPr sz="3600" kern="1200">
          <a:solidFill>
            <a:schemeClr val="tx1"/>
          </a:solidFill>
          <a:latin typeface="+mn-lt"/>
          <a:ea typeface="+mn-ea"/>
          <a:cs typeface="+mn-cs"/>
        </a:defRPr>
      </a:lvl3pPr>
      <a:lvl4pPr marL="1754094" algn="l" defTabSz="1169408" rtl="0" eaLnBrk="1" latinLnBrk="0" hangingPunct="1">
        <a:defRPr sz="3600" kern="1200">
          <a:solidFill>
            <a:schemeClr val="tx1"/>
          </a:solidFill>
          <a:latin typeface="+mn-lt"/>
          <a:ea typeface="+mn-ea"/>
          <a:cs typeface="+mn-cs"/>
        </a:defRPr>
      </a:lvl4pPr>
      <a:lvl5pPr marL="2338812" algn="l" defTabSz="1169408" rtl="0" eaLnBrk="1" latinLnBrk="0" hangingPunct="1">
        <a:defRPr sz="3600" kern="1200">
          <a:solidFill>
            <a:schemeClr val="tx1"/>
          </a:solidFill>
          <a:latin typeface="+mn-lt"/>
          <a:ea typeface="+mn-ea"/>
          <a:cs typeface="+mn-cs"/>
        </a:defRPr>
      </a:lvl5pPr>
      <a:lvl6pPr marL="2923509" algn="l" defTabSz="1169408" rtl="0" eaLnBrk="1" latinLnBrk="0" hangingPunct="1">
        <a:defRPr sz="3600" kern="1200">
          <a:solidFill>
            <a:schemeClr val="tx1"/>
          </a:solidFill>
          <a:latin typeface="+mn-lt"/>
          <a:ea typeface="+mn-ea"/>
          <a:cs typeface="+mn-cs"/>
        </a:defRPr>
      </a:lvl6pPr>
      <a:lvl7pPr marL="3508185" algn="l" defTabSz="1169408" rtl="0" eaLnBrk="1" latinLnBrk="0" hangingPunct="1">
        <a:defRPr sz="3600" kern="1200">
          <a:solidFill>
            <a:schemeClr val="tx1"/>
          </a:solidFill>
          <a:latin typeface="+mn-lt"/>
          <a:ea typeface="+mn-ea"/>
          <a:cs typeface="+mn-cs"/>
        </a:defRPr>
      </a:lvl7pPr>
      <a:lvl8pPr marL="4092916" algn="l" defTabSz="1169408" rtl="0" eaLnBrk="1" latinLnBrk="0" hangingPunct="1">
        <a:defRPr sz="3600" kern="1200">
          <a:solidFill>
            <a:schemeClr val="tx1"/>
          </a:solidFill>
          <a:latin typeface="+mn-lt"/>
          <a:ea typeface="+mn-ea"/>
          <a:cs typeface="+mn-cs"/>
        </a:defRPr>
      </a:lvl8pPr>
      <a:lvl9pPr marL="4677618" algn="l" defTabSz="1169408"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4"/>
            <a:ext cx="723900" cy="365125"/>
          </a:xfrm>
          <a:prstGeom prst="rect">
            <a:avLst/>
          </a:prstGeom>
        </p:spPr>
        <p:txBody>
          <a:bodyPr vert="horz" lIns="116980" tIns="58484" rIns="116980" bIns="584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33">
              <a:defRPr/>
            </a:pPr>
            <a:fld id="{79C0BFF6-9B14-4446-AF07-628EFEB400B0}" type="slidenum">
              <a:rPr lang="th-TH" smtClean="0">
                <a:solidFill>
                  <a:prstClr val="black">
                    <a:tint val="75000"/>
                  </a:prstClr>
                </a:solidFill>
              </a:rPr>
              <a:pPr defTabSz="11697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1" tIns="63686" rIns="127371" bIns="63686" anchor="ctr"/>
          <a:lstStyle/>
          <a:p>
            <a:pPr algn="ctr" defTabSz="11697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1" tIns="63686" rIns="127371" bIns="636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8" y="800129"/>
            <a:ext cx="4948767" cy="559503"/>
          </a:xfrm>
          <a:prstGeom prst="rect">
            <a:avLst/>
          </a:prstGeom>
          <a:noFill/>
        </p:spPr>
        <p:txBody>
          <a:bodyPr lIns="127371" tIns="63686" rIns="127371" bIns="63686">
            <a:spAutoFit/>
          </a:bodyPr>
          <a:lstStyle/>
          <a:p>
            <a:pPr defTabSz="11697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1" tIns="63686" rIns="127371" bIns="63686" anchor="ctr"/>
          <a:lstStyle/>
          <a:p>
            <a:pPr algn="ctr" defTabSz="1169733">
              <a:defRPr/>
            </a:pPr>
            <a:endParaRPr lang="th-TH" sz="3600" dirty="0">
              <a:solidFill>
                <a:prstClr val="white"/>
              </a:solidFill>
            </a:endParaRPr>
          </a:p>
        </p:txBody>
      </p:sp>
      <p:sp>
        <p:nvSpPr>
          <p:cNvPr id="12" name="TextBox 11"/>
          <p:cNvSpPr txBox="1"/>
          <p:nvPr/>
        </p:nvSpPr>
        <p:spPr>
          <a:xfrm>
            <a:off x="9290125" y="301651"/>
            <a:ext cx="2220383" cy="518220"/>
          </a:xfrm>
          <a:prstGeom prst="rect">
            <a:avLst/>
          </a:prstGeom>
          <a:noFill/>
          <a:effectLst>
            <a:outerShdw blurRad="50800" dist="38100" dir="5400000" algn="t" rotWithShape="0">
              <a:prstClr val="black">
                <a:alpha val="40000"/>
              </a:prstClr>
            </a:outerShdw>
          </a:effectLst>
        </p:spPr>
        <p:txBody>
          <a:bodyPr lIns="116980" tIns="58484" rIns="116980" bIns="58484">
            <a:spAutoFit/>
          </a:bodyPr>
          <a:lstStyle/>
          <a:p>
            <a:pPr algn="r" defTabSz="11697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781346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77" algn="ctr" rtl="0" fontAlgn="base">
        <a:spcBef>
          <a:spcPct val="0"/>
        </a:spcBef>
        <a:spcAft>
          <a:spcPct val="0"/>
        </a:spcAft>
        <a:defRPr sz="5600">
          <a:solidFill>
            <a:schemeClr val="tx1"/>
          </a:solidFill>
          <a:latin typeface="Arial" pitchFamily="34" charset="0"/>
          <a:cs typeface="Cordia New" pitchFamily="34" charset="-34"/>
        </a:defRPr>
      </a:lvl6pPr>
      <a:lvl7pPr marL="1169733" algn="ctr" rtl="0" fontAlgn="base">
        <a:spcBef>
          <a:spcPct val="0"/>
        </a:spcBef>
        <a:spcAft>
          <a:spcPct val="0"/>
        </a:spcAft>
        <a:defRPr sz="5600">
          <a:solidFill>
            <a:schemeClr val="tx1"/>
          </a:solidFill>
          <a:latin typeface="Arial" pitchFamily="34" charset="0"/>
          <a:cs typeface="Cordia New" pitchFamily="34" charset="-34"/>
        </a:defRPr>
      </a:lvl7pPr>
      <a:lvl8pPr marL="1754586" algn="ctr" rtl="0" fontAlgn="base">
        <a:spcBef>
          <a:spcPct val="0"/>
        </a:spcBef>
        <a:spcAft>
          <a:spcPct val="0"/>
        </a:spcAft>
        <a:defRPr sz="5600">
          <a:solidFill>
            <a:schemeClr val="tx1"/>
          </a:solidFill>
          <a:latin typeface="Arial" pitchFamily="34" charset="0"/>
          <a:cs typeface="Cordia New" pitchFamily="34" charset="-34"/>
        </a:defRPr>
      </a:lvl8pPr>
      <a:lvl9pPr marL="233946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32" indent="-4386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398" indent="-3655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145" indent="-29244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026" indent="-2924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902" indent="-2924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771"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625"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494"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320"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33" rtl="0" eaLnBrk="1" latinLnBrk="0" hangingPunct="1">
        <a:defRPr sz="3600" kern="1200">
          <a:solidFill>
            <a:schemeClr val="tx1"/>
          </a:solidFill>
          <a:latin typeface="+mn-lt"/>
          <a:ea typeface="+mn-ea"/>
          <a:cs typeface="+mn-cs"/>
        </a:defRPr>
      </a:lvl1pPr>
      <a:lvl2pPr marL="584877" algn="l" defTabSz="1169733" rtl="0" eaLnBrk="1" latinLnBrk="0" hangingPunct="1">
        <a:defRPr sz="3600" kern="1200">
          <a:solidFill>
            <a:schemeClr val="tx1"/>
          </a:solidFill>
          <a:latin typeface="+mn-lt"/>
          <a:ea typeface="+mn-ea"/>
          <a:cs typeface="+mn-cs"/>
        </a:defRPr>
      </a:lvl2pPr>
      <a:lvl3pPr marL="1169733" algn="l" defTabSz="1169733" rtl="0" eaLnBrk="1" latinLnBrk="0" hangingPunct="1">
        <a:defRPr sz="3600" kern="1200">
          <a:solidFill>
            <a:schemeClr val="tx1"/>
          </a:solidFill>
          <a:latin typeface="+mn-lt"/>
          <a:ea typeface="+mn-ea"/>
          <a:cs typeface="+mn-cs"/>
        </a:defRPr>
      </a:lvl3pPr>
      <a:lvl4pPr marL="1754586" algn="l" defTabSz="1169733" rtl="0" eaLnBrk="1" latinLnBrk="0" hangingPunct="1">
        <a:defRPr sz="3600" kern="1200">
          <a:solidFill>
            <a:schemeClr val="tx1"/>
          </a:solidFill>
          <a:latin typeface="+mn-lt"/>
          <a:ea typeface="+mn-ea"/>
          <a:cs typeface="+mn-cs"/>
        </a:defRPr>
      </a:lvl4pPr>
      <a:lvl5pPr marL="2339467" algn="l" defTabSz="1169733" rtl="0" eaLnBrk="1" latinLnBrk="0" hangingPunct="1">
        <a:defRPr sz="3600" kern="1200">
          <a:solidFill>
            <a:schemeClr val="tx1"/>
          </a:solidFill>
          <a:latin typeface="+mn-lt"/>
          <a:ea typeface="+mn-ea"/>
          <a:cs typeface="+mn-cs"/>
        </a:defRPr>
      </a:lvl5pPr>
      <a:lvl6pPr marL="2924325" algn="l" defTabSz="1169733" rtl="0" eaLnBrk="1" latinLnBrk="0" hangingPunct="1">
        <a:defRPr sz="3600" kern="1200">
          <a:solidFill>
            <a:schemeClr val="tx1"/>
          </a:solidFill>
          <a:latin typeface="+mn-lt"/>
          <a:ea typeface="+mn-ea"/>
          <a:cs typeface="+mn-cs"/>
        </a:defRPr>
      </a:lvl6pPr>
      <a:lvl7pPr marL="3509171" algn="l" defTabSz="1169733" rtl="0" eaLnBrk="1" latinLnBrk="0" hangingPunct="1">
        <a:defRPr sz="3600" kern="1200">
          <a:solidFill>
            <a:schemeClr val="tx1"/>
          </a:solidFill>
          <a:latin typeface="+mn-lt"/>
          <a:ea typeface="+mn-ea"/>
          <a:cs typeface="+mn-cs"/>
        </a:defRPr>
      </a:lvl7pPr>
      <a:lvl8pPr marL="4094062" algn="l" defTabSz="1169733" rtl="0" eaLnBrk="1" latinLnBrk="0" hangingPunct="1">
        <a:defRPr sz="3600" kern="1200">
          <a:solidFill>
            <a:schemeClr val="tx1"/>
          </a:solidFill>
          <a:latin typeface="+mn-lt"/>
          <a:ea typeface="+mn-ea"/>
          <a:cs typeface="+mn-cs"/>
        </a:defRPr>
      </a:lvl8pPr>
      <a:lvl9pPr marL="4678928" algn="l" defTabSz="1169733"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3"/>
            <a:ext cx="723900" cy="365125"/>
          </a:xfrm>
          <a:prstGeom prst="rect">
            <a:avLst/>
          </a:prstGeom>
        </p:spPr>
        <p:txBody>
          <a:bodyPr vert="horz" lIns="117021" tIns="58505" rIns="117021" bIns="5850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154">
              <a:defRPr/>
            </a:pPr>
            <a:fld id="{79C0BFF6-9B14-4446-AF07-628EFEB400B0}" type="slidenum">
              <a:rPr lang="th-TH" smtClean="0">
                <a:solidFill>
                  <a:prstClr val="black">
                    <a:tint val="75000"/>
                  </a:prstClr>
                </a:solidFill>
              </a:rPr>
              <a:pPr defTabSz="1170154">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17" tIns="63709" rIns="127417" bIns="63709" anchor="ctr"/>
          <a:lstStyle/>
          <a:p>
            <a:pPr algn="ctr" defTabSz="1170154">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17" tIns="63709" rIns="127417" bIns="6370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154"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6" y="800120"/>
            <a:ext cx="4948767" cy="559550"/>
          </a:xfrm>
          <a:prstGeom prst="rect">
            <a:avLst/>
          </a:prstGeom>
          <a:noFill/>
        </p:spPr>
        <p:txBody>
          <a:bodyPr lIns="127417" tIns="63709" rIns="127417" bIns="63709">
            <a:spAutoFit/>
          </a:bodyPr>
          <a:lstStyle/>
          <a:p>
            <a:pPr defTabSz="1170154">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17" tIns="63709" rIns="127417" bIns="63709" anchor="ctr"/>
          <a:lstStyle/>
          <a:p>
            <a:pPr algn="ctr" defTabSz="1170154">
              <a:defRPr/>
            </a:pPr>
            <a:endParaRPr lang="th-TH" sz="3600" dirty="0">
              <a:solidFill>
                <a:prstClr val="white"/>
              </a:solidFill>
            </a:endParaRPr>
          </a:p>
        </p:txBody>
      </p:sp>
      <p:sp>
        <p:nvSpPr>
          <p:cNvPr id="12" name="TextBox 11"/>
          <p:cNvSpPr txBox="1"/>
          <p:nvPr/>
        </p:nvSpPr>
        <p:spPr>
          <a:xfrm>
            <a:off x="9290113" y="301651"/>
            <a:ext cx="2220383" cy="518262"/>
          </a:xfrm>
          <a:prstGeom prst="rect">
            <a:avLst/>
          </a:prstGeom>
          <a:noFill/>
          <a:effectLst>
            <a:outerShdw blurRad="50800" dist="38100" dir="5400000" algn="t" rotWithShape="0">
              <a:prstClr val="black">
                <a:alpha val="40000"/>
              </a:prstClr>
            </a:outerShdw>
          </a:effectLst>
        </p:spPr>
        <p:txBody>
          <a:bodyPr lIns="117021" tIns="58505" rIns="117021" bIns="58505">
            <a:spAutoFit/>
          </a:bodyPr>
          <a:lstStyle/>
          <a:p>
            <a:pPr algn="r" defTabSz="1170154">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043076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86" algn="ctr" rtl="0" fontAlgn="base">
        <a:spcBef>
          <a:spcPct val="0"/>
        </a:spcBef>
        <a:spcAft>
          <a:spcPct val="0"/>
        </a:spcAft>
        <a:defRPr sz="5600">
          <a:solidFill>
            <a:schemeClr val="tx1"/>
          </a:solidFill>
          <a:latin typeface="Arial" pitchFamily="34" charset="0"/>
          <a:cs typeface="Cordia New" pitchFamily="34" charset="-34"/>
        </a:defRPr>
      </a:lvl6pPr>
      <a:lvl7pPr marL="1170154" algn="ctr" rtl="0" fontAlgn="base">
        <a:spcBef>
          <a:spcPct val="0"/>
        </a:spcBef>
        <a:spcAft>
          <a:spcPct val="0"/>
        </a:spcAft>
        <a:defRPr sz="5600">
          <a:solidFill>
            <a:schemeClr val="tx1"/>
          </a:solidFill>
          <a:latin typeface="Arial" pitchFamily="34" charset="0"/>
          <a:cs typeface="Cordia New" pitchFamily="34" charset="-34"/>
        </a:defRPr>
      </a:lvl7pPr>
      <a:lvl8pPr marL="1755221" algn="ctr" rtl="0" fontAlgn="base">
        <a:spcBef>
          <a:spcPct val="0"/>
        </a:spcBef>
        <a:spcAft>
          <a:spcPct val="0"/>
        </a:spcAft>
        <a:defRPr sz="5600">
          <a:solidFill>
            <a:schemeClr val="tx1"/>
          </a:solidFill>
          <a:latin typeface="Arial" pitchFamily="34" charset="0"/>
          <a:cs typeface="Cordia New" pitchFamily="34" charset="-34"/>
        </a:defRPr>
      </a:lvl8pPr>
      <a:lvl9pPr marL="234030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94" indent="-43879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41" indent="-3656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675" indent="-2925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764" indent="-2925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849" indent="-2925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928"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993"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074"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116"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154" rtl="0" eaLnBrk="1" latinLnBrk="0" hangingPunct="1">
        <a:defRPr sz="3600" kern="1200">
          <a:solidFill>
            <a:schemeClr val="tx1"/>
          </a:solidFill>
          <a:latin typeface="+mn-lt"/>
          <a:ea typeface="+mn-ea"/>
          <a:cs typeface="+mn-cs"/>
        </a:defRPr>
      </a:lvl1pPr>
      <a:lvl2pPr marL="585086" algn="l" defTabSz="1170154" rtl="0" eaLnBrk="1" latinLnBrk="0" hangingPunct="1">
        <a:defRPr sz="3600" kern="1200">
          <a:solidFill>
            <a:schemeClr val="tx1"/>
          </a:solidFill>
          <a:latin typeface="+mn-lt"/>
          <a:ea typeface="+mn-ea"/>
          <a:cs typeface="+mn-cs"/>
        </a:defRPr>
      </a:lvl2pPr>
      <a:lvl3pPr marL="1170154" algn="l" defTabSz="1170154" rtl="0" eaLnBrk="1" latinLnBrk="0" hangingPunct="1">
        <a:defRPr sz="3600" kern="1200">
          <a:solidFill>
            <a:schemeClr val="tx1"/>
          </a:solidFill>
          <a:latin typeface="+mn-lt"/>
          <a:ea typeface="+mn-ea"/>
          <a:cs typeface="+mn-cs"/>
        </a:defRPr>
      </a:lvl3pPr>
      <a:lvl4pPr marL="1755221" algn="l" defTabSz="1170154" rtl="0" eaLnBrk="1" latinLnBrk="0" hangingPunct="1">
        <a:defRPr sz="3600" kern="1200">
          <a:solidFill>
            <a:schemeClr val="tx1"/>
          </a:solidFill>
          <a:latin typeface="+mn-lt"/>
          <a:ea typeface="+mn-ea"/>
          <a:cs typeface="+mn-cs"/>
        </a:defRPr>
      </a:lvl4pPr>
      <a:lvl5pPr marL="2340309" algn="l" defTabSz="1170154" rtl="0" eaLnBrk="1" latinLnBrk="0" hangingPunct="1">
        <a:defRPr sz="3600" kern="1200">
          <a:solidFill>
            <a:schemeClr val="tx1"/>
          </a:solidFill>
          <a:latin typeface="+mn-lt"/>
          <a:ea typeface="+mn-ea"/>
          <a:cs typeface="+mn-cs"/>
        </a:defRPr>
      </a:lvl5pPr>
      <a:lvl6pPr marL="2925375" algn="l" defTabSz="1170154" rtl="0" eaLnBrk="1" latinLnBrk="0" hangingPunct="1">
        <a:defRPr sz="3600" kern="1200">
          <a:solidFill>
            <a:schemeClr val="tx1"/>
          </a:solidFill>
          <a:latin typeface="+mn-lt"/>
          <a:ea typeface="+mn-ea"/>
          <a:cs typeface="+mn-cs"/>
        </a:defRPr>
      </a:lvl6pPr>
      <a:lvl7pPr marL="3510439" algn="l" defTabSz="1170154" rtl="0" eaLnBrk="1" latinLnBrk="0" hangingPunct="1">
        <a:defRPr sz="3600" kern="1200">
          <a:solidFill>
            <a:schemeClr val="tx1"/>
          </a:solidFill>
          <a:latin typeface="+mn-lt"/>
          <a:ea typeface="+mn-ea"/>
          <a:cs typeface="+mn-cs"/>
        </a:defRPr>
      </a:lvl7pPr>
      <a:lvl8pPr marL="4095534" algn="l" defTabSz="1170154" rtl="0" eaLnBrk="1" latinLnBrk="0" hangingPunct="1">
        <a:defRPr sz="3600" kern="1200">
          <a:solidFill>
            <a:schemeClr val="tx1"/>
          </a:solidFill>
          <a:latin typeface="+mn-lt"/>
          <a:ea typeface="+mn-ea"/>
          <a:cs typeface="+mn-cs"/>
        </a:defRPr>
      </a:lvl8pPr>
      <a:lvl9pPr marL="4680613" algn="l" defTabSz="1170154"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1"/>
            <a:ext cx="723900" cy="365125"/>
          </a:xfrm>
          <a:prstGeom prst="rect">
            <a:avLst/>
          </a:prstGeom>
        </p:spPr>
        <p:txBody>
          <a:bodyPr vert="horz" lIns="117066" tIns="58530" rIns="117066" bIns="5853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619">
              <a:defRPr/>
            </a:pPr>
            <a:fld id="{79C0BFF6-9B14-4446-AF07-628EFEB400B0}" type="slidenum">
              <a:rPr lang="th-TH" smtClean="0">
                <a:solidFill>
                  <a:prstClr val="black">
                    <a:tint val="75000"/>
                  </a:prstClr>
                </a:solidFill>
              </a:rPr>
              <a:pPr defTabSz="117061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1"/>
            <a:ext cx="4341284" cy="8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8" tIns="63735" rIns="127468" bIns="6373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61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3" y="800111"/>
            <a:ext cx="4948767" cy="559602"/>
          </a:xfrm>
          <a:prstGeom prst="rect">
            <a:avLst/>
          </a:prstGeom>
          <a:noFill/>
        </p:spPr>
        <p:txBody>
          <a:bodyPr lIns="127468" tIns="63735" rIns="127468" bIns="63735">
            <a:spAutoFit/>
          </a:bodyPr>
          <a:lstStyle/>
          <a:p>
            <a:pPr defTabSz="117061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sp>
        <p:nvSpPr>
          <p:cNvPr id="12" name="TextBox 11"/>
          <p:cNvSpPr txBox="1"/>
          <p:nvPr/>
        </p:nvSpPr>
        <p:spPr>
          <a:xfrm>
            <a:off x="9290099" y="301651"/>
            <a:ext cx="2220383" cy="518313"/>
          </a:xfrm>
          <a:prstGeom prst="rect">
            <a:avLst/>
          </a:prstGeom>
          <a:noFill/>
          <a:effectLst>
            <a:outerShdw blurRad="50800" dist="38100" dir="5400000" algn="t" rotWithShape="0">
              <a:prstClr val="black">
                <a:alpha val="40000"/>
              </a:prstClr>
            </a:outerShdw>
          </a:effectLst>
        </p:spPr>
        <p:txBody>
          <a:bodyPr lIns="117066" tIns="58530" rIns="117066" bIns="58530">
            <a:spAutoFit/>
          </a:bodyPr>
          <a:lstStyle/>
          <a:p>
            <a:pPr algn="r" defTabSz="117061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251338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18" algn="ctr" rtl="0" fontAlgn="base">
        <a:spcBef>
          <a:spcPct val="0"/>
        </a:spcBef>
        <a:spcAft>
          <a:spcPct val="0"/>
        </a:spcAft>
        <a:defRPr sz="5600">
          <a:solidFill>
            <a:schemeClr val="tx1"/>
          </a:solidFill>
          <a:latin typeface="Arial" pitchFamily="34" charset="0"/>
          <a:cs typeface="Cordia New" pitchFamily="34" charset="-34"/>
        </a:defRPr>
      </a:lvl6pPr>
      <a:lvl7pPr marL="1170619" algn="ctr" rtl="0" fontAlgn="base">
        <a:spcBef>
          <a:spcPct val="0"/>
        </a:spcBef>
        <a:spcAft>
          <a:spcPct val="0"/>
        </a:spcAft>
        <a:defRPr sz="5600">
          <a:solidFill>
            <a:schemeClr val="tx1"/>
          </a:solidFill>
          <a:latin typeface="Arial" pitchFamily="34" charset="0"/>
          <a:cs typeface="Cordia New" pitchFamily="34" charset="-34"/>
        </a:defRPr>
      </a:lvl7pPr>
      <a:lvl8pPr marL="1755925" algn="ctr" rtl="0" fontAlgn="base">
        <a:spcBef>
          <a:spcPct val="0"/>
        </a:spcBef>
        <a:spcAft>
          <a:spcPct val="0"/>
        </a:spcAft>
        <a:defRPr sz="5600">
          <a:solidFill>
            <a:schemeClr val="tx1"/>
          </a:solidFill>
          <a:latin typeface="Arial" pitchFamily="34" charset="0"/>
          <a:cs typeface="Cordia New" pitchFamily="34" charset="-34"/>
        </a:defRPr>
      </a:lvl8pPr>
      <a:lvl9pPr marL="234124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72" indent="-43897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123" indent="-3658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63" indent="-2926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85"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900"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214"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5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831"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1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619" rtl="0" eaLnBrk="1" latinLnBrk="0" hangingPunct="1">
        <a:defRPr sz="3600" kern="1200">
          <a:solidFill>
            <a:schemeClr val="tx1"/>
          </a:solidFill>
          <a:latin typeface="+mn-lt"/>
          <a:ea typeface="+mn-ea"/>
          <a:cs typeface="+mn-cs"/>
        </a:defRPr>
      </a:lvl1pPr>
      <a:lvl2pPr marL="585318" algn="l" defTabSz="1170619" rtl="0" eaLnBrk="1" latinLnBrk="0" hangingPunct="1">
        <a:defRPr sz="3600" kern="1200">
          <a:solidFill>
            <a:schemeClr val="tx1"/>
          </a:solidFill>
          <a:latin typeface="+mn-lt"/>
          <a:ea typeface="+mn-ea"/>
          <a:cs typeface="+mn-cs"/>
        </a:defRPr>
      </a:lvl2pPr>
      <a:lvl3pPr marL="1170619" algn="l" defTabSz="1170619" rtl="0" eaLnBrk="1" latinLnBrk="0" hangingPunct="1">
        <a:defRPr sz="3600" kern="1200">
          <a:solidFill>
            <a:schemeClr val="tx1"/>
          </a:solidFill>
          <a:latin typeface="+mn-lt"/>
          <a:ea typeface="+mn-ea"/>
          <a:cs typeface="+mn-cs"/>
        </a:defRPr>
      </a:lvl3pPr>
      <a:lvl4pPr marL="1755925" algn="l" defTabSz="1170619" rtl="0" eaLnBrk="1" latinLnBrk="0" hangingPunct="1">
        <a:defRPr sz="3600" kern="1200">
          <a:solidFill>
            <a:schemeClr val="tx1"/>
          </a:solidFill>
          <a:latin typeface="+mn-lt"/>
          <a:ea typeface="+mn-ea"/>
          <a:cs typeface="+mn-cs"/>
        </a:defRPr>
      </a:lvl4pPr>
      <a:lvl5pPr marL="2341245" algn="l" defTabSz="1170619" rtl="0" eaLnBrk="1" latinLnBrk="0" hangingPunct="1">
        <a:defRPr sz="3600" kern="1200">
          <a:solidFill>
            <a:schemeClr val="tx1"/>
          </a:solidFill>
          <a:latin typeface="+mn-lt"/>
          <a:ea typeface="+mn-ea"/>
          <a:cs typeface="+mn-cs"/>
        </a:defRPr>
      </a:lvl5pPr>
      <a:lvl6pPr marL="2926542" algn="l" defTabSz="1170619" rtl="0" eaLnBrk="1" latinLnBrk="0" hangingPunct="1">
        <a:defRPr sz="3600" kern="1200">
          <a:solidFill>
            <a:schemeClr val="tx1"/>
          </a:solidFill>
          <a:latin typeface="+mn-lt"/>
          <a:ea typeface="+mn-ea"/>
          <a:cs typeface="+mn-cs"/>
        </a:defRPr>
      </a:lvl6pPr>
      <a:lvl7pPr marL="3511848" algn="l" defTabSz="1170619" rtl="0" eaLnBrk="1" latinLnBrk="0" hangingPunct="1">
        <a:defRPr sz="3600" kern="1200">
          <a:solidFill>
            <a:schemeClr val="tx1"/>
          </a:solidFill>
          <a:latin typeface="+mn-lt"/>
          <a:ea typeface="+mn-ea"/>
          <a:cs typeface="+mn-cs"/>
        </a:defRPr>
      </a:lvl7pPr>
      <a:lvl8pPr marL="4097171" algn="l" defTabSz="1170619" rtl="0" eaLnBrk="1" latinLnBrk="0" hangingPunct="1">
        <a:defRPr sz="3600" kern="1200">
          <a:solidFill>
            <a:schemeClr val="tx1"/>
          </a:solidFill>
          <a:latin typeface="+mn-lt"/>
          <a:ea typeface="+mn-ea"/>
          <a:cs typeface="+mn-cs"/>
        </a:defRPr>
      </a:lvl8pPr>
      <a:lvl9pPr marL="4682484" algn="l" defTabSz="1170619"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9"/>
            <a:ext cx="723900" cy="365125"/>
          </a:xfrm>
          <a:prstGeom prst="rect">
            <a:avLst/>
          </a:prstGeom>
        </p:spPr>
        <p:txBody>
          <a:bodyPr vert="horz" lIns="117111" tIns="58553" rIns="117111" bIns="585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89">
              <a:defRPr/>
            </a:pPr>
            <a:fld id="{79C0BFF6-9B14-4446-AF07-628EFEB400B0}" type="slidenum">
              <a:rPr lang="th-TH" smtClean="0">
                <a:solidFill>
                  <a:prstClr val="black">
                    <a:tint val="75000"/>
                  </a:prstClr>
                </a:solidFill>
              </a:rPr>
              <a:pPr defTabSz="117108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9" tIns="63760" rIns="127519" bIns="637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8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7"/>
            <a:ext cx="4948767" cy="559653"/>
          </a:xfrm>
          <a:prstGeom prst="rect">
            <a:avLst/>
          </a:prstGeom>
          <a:noFill/>
        </p:spPr>
        <p:txBody>
          <a:bodyPr lIns="127519" tIns="63760" rIns="127519" bIns="63760">
            <a:spAutoFit/>
          </a:bodyPr>
          <a:lstStyle/>
          <a:p>
            <a:pPr defTabSz="117108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sp>
        <p:nvSpPr>
          <p:cNvPr id="12" name="TextBox 11"/>
          <p:cNvSpPr txBox="1"/>
          <p:nvPr/>
        </p:nvSpPr>
        <p:spPr>
          <a:xfrm>
            <a:off x="9290086" y="301645"/>
            <a:ext cx="2220383" cy="518359"/>
          </a:xfrm>
          <a:prstGeom prst="rect">
            <a:avLst/>
          </a:prstGeom>
          <a:noFill/>
          <a:effectLst>
            <a:outerShdw blurRad="50800" dist="38100" dir="5400000" algn="t" rotWithShape="0">
              <a:prstClr val="black">
                <a:alpha val="40000"/>
              </a:prstClr>
            </a:outerShdw>
          </a:effectLst>
        </p:spPr>
        <p:txBody>
          <a:bodyPr lIns="117111" tIns="58553" rIns="117111" bIns="58553">
            <a:spAutoFit/>
          </a:bodyPr>
          <a:lstStyle/>
          <a:p>
            <a:pPr algn="r" defTabSz="117108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94309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50" algn="ctr" rtl="0" fontAlgn="base">
        <a:spcBef>
          <a:spcPct val="0"/>
        </a:spcBef>
        <a:spcAft>
          <a:spcPct val="0"/>
        </a:spcAft>
        <a:defRPr sz="5600">
          <a:solidFill>
            <a:schemeClr val="tx1"/>
          </a:solidFill>
          <a:latin typeface="Arial" pitchFamily="34" charset="0"/>
          <a:cs typeface="Cordia New" pitchFamily="34" charset="-34"/>
        </a:defRPr>
      </a:lvl6pPr>
      <a:lvl7pPr marL="1171089" algn="ctr" rtl="0" fontAlgn="base">
        <a:spcBef>
          <a:spcPct val="0"/>
        </a:spcBef>
        <a:spcAft>
          <a:spcPct val="0"/>
        </a:spcAft>
        <a:defRPr sz="5600">
          <a:solidFill>
            <a:schemeClr val="tx1"/>
          </a:solidFill>
          <a:latin typeface="Arial" pitchFamily="34" charset="0"/>
          <a:cs typeface="Cordia New" pitchFamily="34" charset="-34"/>
        </a:defRPr>
      </a:lvl7pPr>
      <a:lvl8pPr marL="1756630" algn="ctr" rtl="0" fontAlgn="base">
        <a:spcBef>
          <a:spcPct val="0"/>
        </a:spcBef>
        <a:spcAft>
          <a:spcPct val="0"/>
        </a:spcAft>
        <a:defRPr sz="5600">
          <a:solidFill>
            <a:schemeClr val="tx1"/>
          </a:solidFill>
          <a:latin typeface="Arial" pitchFamily="34" charset="0"/>
          <a:cs typeface="Cordia New" pitchFamily="34" charset="-34"/>
        </a:defRPr>
      </a:lvl8pPr>
      <a:lvl9pPr marL="234218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50" indent="-439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06" indent="-3659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853" indent="-2927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05"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954"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49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03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587"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112"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89" rtl="0" eaLnBrk="1" latinLnBrk="0" hangingPunct="1">
        <a:defRPr sz="3600" kern="1200">
          <a:solidFill>
            <a:schemeClr val="tx1"/>
          </a:solidFill>
          <a:latin typeface="+mn-lt"/>
          <a:ea typeface="+mn-ea"/>
          <a:cs typeface="+mn-cs"/>
        </a:defRPr>
      </a:lvl1pPr>
      <a:lvl2pPr marL="585550" algn="l" defTabSz="1171089" rtl="0" eaLnBrk="1" latinLnBrk="0" hangingPunct="1">
        <a:defRPr sz="3600" kern="1200">
          <a:solidFill>
            <a:schemeClr val="tx1"/>
          </a:solidFill>
          <a:latin typeface="+mn-lt"/>
          <a:ea typeface="+mn-ea"/>
          <a:cs typeface="+mn-cs"/>
        </a:defRPr>
      </a:lvl2pPr>
      <a:lvl3pPr marL="1171089" algn="l" defTabSz="1171089" rtl="0" eaLnBrk="1" latinLnBrk="0" hangingPunct="1">
        <a:defRPr sz="3600" kern="1200">
          <a:solidFill>
            <a:schemeClr val="tx1"/>
          </a:solidFill>
          <a:latin typeface="+mn-lt"/>
          <a:ea typeface="+mn-ea"/>
          <a:cs typeface="+mn-cs"/>
        </a:defRPr>
      </a:lvl3pPr>
      <a:lvl4pPr marL="1756630" algn="l" defTabSz="1171089" rtl="0" eaLnBrk="1" latinLnBrk="0" hangingPunct="1">
        <a:defRPr sz="3600" kern="1200">
          <a:solidFill>
            <a:schemeClr val="tx1"/>
          </a:solidFill>
          <a:latin typeface="+mn-lt"/>
          <a:ea typeface="+mn-ea"/>
          <a:cs typeface="+mn-cs"/>
        </a:defRPr>
      </a:lvl4pPr>
      <a:lvl5pPr marL="2342181" algn="l" defTabSz="1171089" rtl="0" eaLnBrk="1" latinLnBrk="0" hangingPunct="1">
        <a:defRPr sz="3600" kern="1200">
          <a:solidFill>
            <a:schemeClr val="tx1"/>
          </a:solidFill>
          <a:latin typeface="+mn-lt"/>
          <a:ea typeface="+mn-ea"/>
          <a:cs typeface="+mn-cs"/>
        </a:defRPr>
      </a:lvl5pPr>
      <a:lvl6pPr marL="2927712" algn="l" defTabSz="1171089" rtl="0" eaLnBrk="1" latinLnBrk="0" hangingPunct="1">
        <a:defRPr sz="3600" kern="1200">
          <a:solidFill>
            <a:schemeClr val="tx1"/>
          </a:solidFill>
          <a:latin typeface="+mn-lt"/>
          <a:ea typeface="+mn-ea"/>
          <a:cs typeface="+mn-cs"/>
        </a:defRPr>
      </a:lvl6pPr>
      <a:lvl7pPr marL="3513257" algn="l" defTabSz="1171089" rtl="0" eaLnBrk="1" latinLnBrk="0" hangingPunct="1">
        <a:defRPr sz="3600" kern="1200">
          <a:solidFill>
            <a:schemeClr val="tx1"/>
          </a:solidFill>
          <a:latin typeface="+mn-lt"/>
          <a:ea typeface="+mn-ea"/>
          <a:cs typeface="+mn-cs"/>
        </a:defRPr>
      </a:lvl7pPr>
      <a:lvl8pPr marL="4098810" algn="l" defTabSz="1171089" rtl="0" eaLnBrk="1" latinLnBrk="0" hangingPunct="1">
        <a:defRPr sz="3600" kern="1200">
          <a:solidFill>
            <a:schemeClr val="tx1"/>
          </a:solidFill>
          <a:latin typeface="+mn-lt"/>
          <a:ea typeface="+mn-ea"/>
          <a:cs typeface="+mn-cs"/>
        </a:defRPr>
      </a:lvl8pPr>
      <a:lvl9pPr marL="4684357" algn="l" defTabSz="1171089"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5"/>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3" y="800107"/>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70"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755355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875656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132" tIns="45573" rIns="91132" bIns="4557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39"/>
          </a:xfrm>
          <a:prstGeom prst="rect">
            <a:avLst/>
          </a:prstGeom>
          <a:noFill/>
          <a:ln>
            <a:noFill/>
          </a:ln>
        </p:spPr>
        <p:txBody>
          <a:bodyPr lIns="99250" tIns="49636" rIns="99250" bIns="4963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5" y="800141"/>
            <a:ext cx="4948767" cy="438796"/>
          </a:xfrm>
          <a:prstGeom prst="rect">
            <a:avLst/>
          </a:prstGeom>
          <a:noFill/>
        </p:spPr>
        <p:txBody>
          <a:bodyPr lIns="99250" tIns="49636" rIns="99250" bIns="49636">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459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93" algn="ctr" rtl="0" fontAlgn="base">
        <a:spcBef>
          <a:spcPct val="0"/>
        </a:spcBef>
        <a:spcAft>
          <a:spcPct val="0"/>
        </a:spcAft>
        <a:defRPr sz="4400">
          <a:solidFill>
            <a:schemeClr val="tx1"/>
          </a:solidFill>
          <a:latin typeface="Arial" charset="0"/>
          <a:cs typeface="Cordia New" pitchFamily="34" charset="-34"/>
        </a:defRPr>
      </a:lvl6pPr>
      <a:lvl7pPr marL="911379" algn="ctr" rtl="0" fontAlgn="base">
        <a:spcBef>
          <a:spcPct val="0"/>
        </a:spcBef>
        <a:spcAft>
          <a:spcPct val="0"/>
        </a:spcAft>
        <a:defRPr sz="4400">
          <a:solidFill>
            <a:schemeClr val="tx1"/>
          </a:solidFill>
          <a:latin typeface="Arial" charset="0"/>
          <a:cs typeface="Cordia New" pitchFamily="34" charset="-34"/>
        </a:defRPr>
      </a:lvl7pPr>
      <a:lvl8pPr marL="1367071" algn="ctr" rtl="0" fontAlgn="base">
        <a:spcBef>
          <a:spcPct val="0"/>
        </a:spcBef>
        <a:spcAft>
          <a:spcPct val="0"/>
        </a:spcAft>
        <a:defRPr sz="4400">
          <a:solidFill>
            <a:schemeClr val="tx1"/>
          </a:solidFill>
          <a:latin typeface="Arial" charset="0"/>
          <a:cs typeface="Cordia New" pitchFamily="34" charset="-34"/>
        </a:defRPr>
      </a:lvl8pPr>
      <a:lvl9pPr marL="1822735" algn="ctr" rtl="0" fontAlgn="base">
        <a:spcBef>
          <a:spcPct val="0"/>
        </a:spcBef>
        <a:spcAft>
          <a:spcPct val="0"/>
        </a:spcAft>
        <a:defRPr sz="4400">
          <a:solidFill>
            <a:schemeClr val="tx1"/>
          </a:solidFill>
          <a:latin typeface="Arial" charset="0"/>
          <a:cs typeface="Cordia New" pitchFamily="34" charset="-34"/>
        </a:defRPr>
      </a:lvl9pPr>
    </p:titleStyle>
    <p:bodyStyle>
      <a:lvl1pPr marL="341766" indent="-34176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00" indent="-28479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25" indent="-22785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893"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588"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297"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98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64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322"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379" rtl="0" eaLnBrk="1" latinLnBrk="0" hangingPunct="1">
        <a:defRPr sz="2800" kern="1200">
          <a:solidFill>
            <a:schemeClr val="tx1"/>
          </a:solidFill>
          <a:latin typeface="+mn-lt"/>
          <a:ea typeface="+mn-ea"/>
          <a:cs typeface="+mn-cs"/>
        </a:defRPr>
      </a:lvl1pPr>
      <a:lvl2pPr marL="455693" algn="l" defTabSz="911379" rtl="0" eaLnBrk="1" latinLnBrk="0" hangingPunct="1">
        <a:defRPr sz="2800" kern="1200">
          <a:solidFill>
            <a:schemeClr val="tx1"/>
          </a:solidFill>
          <a:latin typeface="+mn-lt"/>
          <a:ea typeface="+mn-ea"/>
          <a:cs typeface="+mn-cs"/>
        </a:defRPr>
      </a:lvl2pPr>
      <a:lvl3pPr marL="911379" algn="l" defTabSz="911379" rtl="0" eaLnBrk="1" latinLnBrk="0" hangingPunct="1">
        <a:defRPr sz="2800" kern="1200">
          <a:solidFill>
            <a:schemeClr val="tx1"/>
          </a:solidFill>
          <a:latin typeface="+mn-lt"/>
          <a:ea typeface="+mn-ea"/>
          <a:cs typeface="+mn-cs"/>
        </a:defRPr>
      </a:lvl3pPr>
      <a:lvl4pPr marL="1367071" algn="l" defTabSz="911379" rtl="0" eaLnBrk="1" latinLnBrk="0" hangingPunct="1">
        <a:defRPr sz="2800" kern="1200">
          <a:solidFill>
            <a:schemeClr val="tx1"/>
          </a:solidFill>
          <a:latin typeface="+mn-lt"/>
          <a:ea typeface="+mn-ea"/>
          <a:cs typeface="+mn-cs"/>
        </a:defRPr>
      </a:lvl4pPr>
      <a:lvl5pPr marL="1822735" algn="l" defTabSz="911379" rtl="0" eaLnBrk="1" latinLnBrk="0" hangingPunct="1">
        <a:defRPr sz="2800" kern="1200">
          <a:solidFill>
            <a:schemeClr val="tx1"/>
          </a:solidFill>
          <a:latin typeface="+mn-lt"/>
          <a:ea typeface="+mn-ea"/>
          <a:cs typeface="+mn-cs"/>
        </a:defRPr>
      </a:lvl5pPr>
      <a:lvl6pPr marL="2278442" algn="l" defTabSz="911379" rtl="0" eaLnBrk="1" latinLnBrk="0" hangingPunct="1">
        <a:defRPr sz="2800" kern="1200">
          <a:solidFill>
            <a:schemeClr val="tx1"/>
          </a:solidFill>
          <a:latin typeface="+mn-lt"/>
          <a:ea typeface="+mn-ea"/>
          <a:cs typeface="+mn-cs"/>
        </a:defRPr>
      </a:lvl6pPr>
      <a:lvl7pPr marL="2734143" algn="l" defTabSz="911379" rtl="0" eaLnBrk="1" latinLnBrk="0" hangingPunct="1">
        <a:defRPr sz="2800" kern="1200">
          <a:solidFill>
            <a:schemeClr val="tx1"/>
          </a:solidFill>
          <a:latin typeface="+mn-lt"/>
          <a:ea typeface="+mn-ea"/>
          <a:cs typeface="+mn-cs"/>
        </a:defRPr>
      </a:lvl7pPr>
      <a:lvl8pPr marL="3189816" algn="l" defTabSz="911379" rtl="0" eaLnBrk="1" latinLnBrk="0" hangingPunct="1">
        <a:defRPr sz="2800" kern="1200">
          <a:solidFill>
            <a:schemeClr val="tx1"/>
          </a:solidFill>
          <a:latin typeface="+mn-lt"/>
          <a:ea typeface="+mn-ea"/>
          <a:cs typeface="+mn-cs"/>
        </a:defRPr>
      </a:lvl8pPr>
      <a:lvl9pPr marL="3645480" algn="l" defTabSz="911379"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lIns="91132" tIns="45573" rIns="91132" bIns="45573"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4207BED-8092-4FA5-8EE5-C722CC28086E}"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0" tIns="49636" rIns="99250" bIns="4963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5" y="800141"/>
            <a:ext cx="4948767" cy="438796"/>
          </a:xfrm>
          <a:prstGeom prst="rect">
            <a:avLst/>
          </a:prstGeom>
          <a:noFill/>
        </p:spPr>
        <p:txBody>
          <a:bodyPr lIns="99250" tIns="49636" rIns="99250" bIns="49636">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22235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93" algn="ctr" rtl="0" fontAlgn="base">
        <a:spcBef>
          <a:spcPct val="0"/>
        </a:spcBef>
        <a:spcAft>
          <a:spcPct val="0"/>
        </a:spcAft>
        <a:defRPr sz="4400">
          <a:solidFill>
            <a:schemeClr val="tx1"/>
          </a:solidFill>
          <a:latin typeface="Arial" pitchFamily="34" charset="0"/>
          <a:cs typeface="Cordia New" pitchFamily="34" charset="-34"/>
        </a:defRPr>
      </a:lvl6pPr>
      <a:lvl7pPr marL="911379" algn="ctr" rtl="0" fontAlgn="base">
        <a:spcBef>
          <a:spcPct val="0"/>
        </a:spcBef>
        <a:spcAft>
          <a:spcPct val="0"/>
        </a:spcAft>
        <a:defRPr sz="4400">
          <a:solidFill>
            <a:schemeClr val="tx1"/>
          </a:solidFill>
          <a:latin typeface="Arial" pitchFamily="34" charset="0"/>
          <a:cs typeface="Cordia New" pitchFamily="34" charset="-34"/>
        </a:defRPr>
      </a:lvl7pPr>
      <a:lvl8pPr marL="1367071" algn="ctr" rtl="0" fontAlgn="base">
        <a:spcBef>
          <a:spcPct val="0"/>
        </a:spcBef>
        <a:spcAft>
          <a:spcPct val="0"/>
        </a:spcAft>
        <a:defRPr sz="4400">
          <a:solidFill>
            <a:schemeClr val="tx1"/>
          </a:solidFill>
          <a:latin typeface="Arial" pitchFamily="34" charset="0"/>
          <a:cs typeface="Cordia New" pitchFamily="34" charset="-34"/>
        </a:defRPr>
      </a:lvl8pPr>
      <a:lvl9pPr marL="182273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66" indent="-341766"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00" indent="-28479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225" indent="-22785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4893" indent="-227855"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588" indent="-227855"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297"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98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64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322"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379" rtl="0" eaLnBrk="1" latinLnBrk="0" hangingPunct="1">
        <a:defRPr sz="2800" kern="1200">
          <a:solidFill>
            <a:schemeClr val="tx1"/>
          </a:solidFill>
          <a:latin typeface="+mn-lt"/>
          <a:ea typeface="+mn-ea"/>
          <a:cs typeface="+mn-cs"/>
        </a:defRPr>
      </a:lvl1pPr>
      <a:lvl2pPr marL="455693" algn="l" defTabSz="911379" rtl="0" eaLnBrk="1" latinLnBrk="0" hangingPunct="1">
        <a:defRPr sz="2800" kern="1200">
          <a:solidFill>
            <a:schemeClr val="tx1"/>
          </a:solidFill>
          <a:latin typeface="+mn-lt"/>
          <a:ea typeface="+mn-ea"/>
          <a:cs typeface="+mn-cs"/>
        </a:defRPr>
      </a:lvl2pPr>
      <a:lvl3pPr marL="911379" algn="l" defTabSz="911379" rtl="0" eaLnBrk="1" latinLnBrk="0" hangingPunct="1">
        <a:defRPr sz="2800" kern="1200">
          <a:solidFill>
            <a:schemeClr val="tx1"/>
          </a:solidFill>
          <a:latin typeface="+mn-lt"/>
          <a:ea typeface="+mn-ea"/>
          <a:cs typeface="+mn-cs"/>
        </a:defRPr>
      </a:lvl3pPr>
      <a:lvl4pPr marL="1367071" algn="l" defTabSz="911379" rtl="0" eaLnBrk="1" latinLnBrk="0" hangingPunct="1">
        <a:defRPr sz="2800" kern="1200">
          <a:solidFill>
            <a:schemeClr val="tx1"/>
          </a:solidFill>
          <a:latin typeface="+mn-lt"/>
          <a:ea typeface="+mn-ea"/>
          <a:cs typeface="+mn-cs"/>
        </a:defRPr>
      </a:lvl4pPr>
      <a:lvl5pPr marL="1822735" algn="l" defTabSz="911379" rtl="0" eaLnBrk="1" latinLnBrk="0" hangingPunct="1">
        <a:defRPr sz="2800" kern="1200">
          <a:solidFill>
            <a:schemeClr val="tx1"/>
          </a:solidFill>
          <a:latin typeface="+mn-lt"/>
          <a:ea typeface="+mn-ea"/>
          <a:cs typeface="+mn-cs"/>
        </a:defRPr>
      </a:lvl5pPr>
      <a:lvl6pPr marL="2278442" algn="l" defTabSz="911379" rtl="0" eaLnBrk="1" latinLnBrk="0" hangingPunct="1">
        <a:defRPr sz="2800" kern="1200">
          <a:solidFill>
            <a:schemeClr val="tx1"/>
          </a:solidFill>
          <a:latin typeface="+mn-lt"/>
          <a:ea typeface="+mn-ea"/>
          <a:cs typeface="+mn-cs"/>
        </a:defRPr>
      </a:lvl6pPr>
      <a:lvl7pPr marL="2734143" algn="l" defTabSz="911379" rtl="0" eaLnBrk="1" latinLnBrk="0" hangingPunct="1">
        <a:defRPr sz="2800" kern="1200">
          <a:solidFill>
            <a:schemeClr val="tx1"/>
          </a:solidFill>
          <a:latin typeface="+mn-lt"/>
          <a:ea typeface="+mn-ea"/>
          <a:cs typeface="+mn-cs"/>
        </a:defRPr>
      </a:lvl7pPr>
      <a:lvl8pPr marL="3189816" algn="l" defTabSz="911379" rtl="0" eaLnBrk="1" latinLnBrk="0" hangingPunct="1">
        <a:defRPr sz="2800" kern="1200">
          <a:solidFill>
            <a:schemeClr val="tx1"/>
          </a:solidFill>
          <a:latin typeface="+mn-lt"/>
          <a:ea typeface="+mn-ea"/>
          <a:cs typeface="+mn-cs"/>
        </a:defRPr>
      </a:lvl8pPr>
      <a:lvl9pPr marL="3645480" algn="l" defTabSz="911379"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132" tIns="45573" rIns="91132" bIns="4557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0" tIns="49636" rIns="99250" bIns="49636"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39"/>
          </a:xfrm>
          <a:prstGeom prst="rect">
            <a:avLst/>
          </a:prstGeom>
          <a:noFill/>
          <a:ln>
            <a:noFill/>
          </a:ln>
        </p:spPr>
        <p:txBody>
          <a:bodyPr lIns="99250" tIns="49636" rIns="99250" bIns="49636">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5" y="800141"/>
            <a:ext cx="4948767" cy="438796"/>
          </a:xfrm>
          <a:prstGeom prst="rect">
            <a:avLst/>
          </a:prstGeom>
          <a:noFill/>
        </p:spPr>
        <p:txBody>
          <a:bodyPr lIns="99250" tIns="49636" rIns="99250" bIns="49636">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36860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93" algn="ctr" rtl="0" fontAlgn="base">
        <a:spcBef>
          <a:spcPct val="0"/>
        </a:spcBef>
        <a:spcAft>
          <a:spcPct val="0"/>
        </a:spcAft>
        <a:defRPr sz="4400">
          <a:solidFill>
            <a:schemeClr val="tx1"/>
          </a:solidFill>
          <a:latin typeface="Arial" charset="0"/>
          <a:cs typeface="Cordia New" pitchFamily="34" charset="-34"/>
        </a:defRPr>
      </a:lvl6pPr>
      <a:lvl7pPr marL="911379" algn="ctr" rtl="0" fontAlgn="base">
        <a:spcBef>
          <a:spcPct val="0"/>
        </a:spcBef>
        <a:spcAft>
          <a:spcPct val="0"/>
        </a:spcAft>
        <a:defRPr sz="4400">
          <a:solidFill>
            <a:schemeClr val="tx1"/>
          </a:solidFill>
          <a:latin typeface="Arial" charset="0"/>
          <a:cs typeface="Cordia New" pitchFamily="34" charset="-34"/>
        </a:defRPr>
      </a:lvl7pPr>
      <a:lvl8pPr marL="1367071" algn="ctr" rtl="0" fontAlgn="base">
        <a:spcBef>
          <a:spcPct val="0"/>
        </a:spcBef>
        <a:spcAft>
          <a:spcPct val="0"/>
        </a:spcAft>
        <a:defRPr sz="4400">
          <a:solidFill>
            <a:schemeClr val="tx1"/>
          </a:solidFill>
          <a:latin typeface="Arial" charset="0"/>
          <a:cs typeface="Cordia New" pitchFamily="34" charset="-34"/>
        </a:defRPr>
      </a:lvl8pPr>
      <a:lvl9pPr marL="1822735" algn="ctr" rtl="0" fontAlgn="base">
        <a:spcBef>
          <a:spcPct val="0"/>
        </a:spcBef>
        <a:spcAft>
          <a:spcPct val="0"/>
        </a:spcAft>
        <a:defRPr sz="4400">
          <a:solidFill>
            <a:schemeClr val="tx1"/>
          </a:solidFill>
          <a:latin typeface="Arial" charset="0"/>
          <a:cs typeface="Cordia New" pitchFamily="34" charset="-34"/>
        </a:defRPr>
      </a:lvl9pPr>
    </p:titleStyle>
    <p:bodyStyle>
      <a:lvl1pPr marL="341766" indent="-341766"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00" indent="-28479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25" indent="-22785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893"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588" indent="-227855"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297"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98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648"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322" indent="-227855" algn="l" defTabSz="9113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379" rtl="0" eaLnBrk="1" latinLnBrk="0" hangingPunct="1">
        <a:defRPr sz="2800" kern="1200">
          <a:solidFill>
            <a:schemeClr val="tx1"/>
          </a:solidFill>
          <a:latin typeface="+mn-lt"/>
          <a:ea typeface="+mn-ea"/>
          <a:cs typeface="+mn-cs"/>
        </a:defRPr>
      </a:lvl1pPr>
      <a:lvl2pPr marL="455693" algn="l" defTabSz="911379" rtl="0" eaLnBrk="1" latinLnBrk="0" hangingPunct="1">
        <a:defRPr sz="2800" kern="1200">
          <a:solidFill>
            <a:schemeClr val="tx1"/>
          </a:solidFill>
          <a:latin typeface="+mn-lt"/>
          <a:ea typeface="+mn-ea"/>
          <a:cs typeface="+mn-cs"/>
        </a:defRPr>
      </a:lvl2pPr>
      <a:lvl3pPr marL="911379" algn="l" defTabSz="911379" rtl="0" eaLnBrk="1" latinLnBrk="0" hangingPunct="1">
        <a:defRPr sz="2800" kern="1200">
          <a:solidFill>
            <a:schemeClr val="tx1"/>
          </a:solidFill>
          <a:latin typeface="+mn-lt"/>
          <a:ea typeface="+mn-ea"/>
          <a:cs typeface="+mn-cs"/>
        </a:defRPr>
      </a:lvl3pPr>
      <a:lvl4pPr marL="1367071" algn="l" defTabSz="911379" rtl="0" eaLnBrk="1" latinLnBrk="0" hangingPunct="1">
        <a:defRPr sz="2800" kern="1200">
          <a:solidFill>
            <a:schemeClr val="tx1"/>
          </a:solidFill>
          <a:latin typeface="+mn-lt"/>
          <a:ea typeface="+mn-ea"/>
          <a:cs typeface="+mn-cs"/>
        </a:defRPr>
      </a:lvl4pPr>
      <a:lvl5pPr marL="1822735" algn="l" defTabSz="911379" rtl="0" eaLnBrk="1" latinLnBrk="0" hangingPunct="1">
        <a:defRPr sz="2800" kern="1200">
          <a:solidFill>
            <a:schemeClr val="tx1"/>
          </a:solidFill>
          <a:latin typeface="+mn-lt"/>
          <a:ea typeface="+mn-ea"/>
          <a:cs typeface="+mn-cs"/>
        </a:defRPr>
      </a:lvl5pPr>
      <a:lvl6pPr marL="2278442" algn="l" defTabSz="911379" rtl="0" eaLnBrk="1" latinLnBrk="0" hangingPunct="1">
        <a:defRPr sz="2800" kern="1200">
          <a:solidFill>
            <a:schemeClr val="tx1"/>
          </a:solidFill>
          <a:latin typeface="+mn-lt"/>
          <a:ea typeface="+mn-ea"/>
          <a:cs typeface="+mn-cs"/>
        </a:defRPr>
      </a:lvl6pPr>
      <a:lvl7pPr marL="2734143" algn="l" defTabSz="911379" rtl="0" eaLnBrk="1" latinLnBrk="0" hangingPunct="1">
        <a:defRPr sz="2800" kern="1200">
          <a:solidFill>
            <a:schemeClr val="tx1"/>
          </a:solidFill>
          <a:latin typeface="+mn-lt"/>
          <a:ea typeface="+mn-ea"/>
          <a:cs typeface="+mn-cs"/>
        </a:defRPr>
      </a:lvl7pPr>
      <a:lvl8pPr marL="3189816" algn="l" defTabSz="911379" rtl="0" eaLnBrk="1" latinLnBrk="0" hangingPunct="1">
        <a:defRPr sz="2800" kern="1200">
          <a:solidFill>
            <a:schemeClr val="tx1"/>
          </a:solidFill>
          <a:latin typeface="+mn-lt"/>
          <a:ea typeface="+mn-ea"/>
          <a:cs typeface="+mn-cs"/>
        </a:defRPr>
      </a:lvl8pPr>
      <a:lvl9pPr marL="3645480" algn="l" defTabSz="911379"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40"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241" name="Google Shape;241;p40"/>
          <p:cNvSpPr txBox="1">
            <a:spLocks noGrp="1"/>
          </p:cNvSpPr>
          <p:nvPr>
            <p:ph type="sldNum" idx="12"/>
          </p:nvPr>
        </p:nvSpPr>
        <p:spPr>
          <a:xfrm>
            <a:off x="10858503" y="6358039"/>
            <a:ext cx="723900" cy="365125"/>
          </a:xfrm>
          <a:prstGeom prst="rect">
            <a:avLst/>
          </a:prstGeom>
          <a:noFill/>
          <a:ln>
            <a:noFill/>
          </a:ln>
        </p:spPr>
        <p:txBody>
          <a:bodyPr spcFirstLastPara="1" wrap="square" lIns="91118" tIns="45551" rIns="91118" bIns="45551"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242" name="Google Shape;242;p40"/>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31" tIns="49628" rIns="99231" bIns="49628"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243" name="Google Shape;243;p40"/>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244" name="Google Shape;244;p40"/>
          <p:cNvSpPr txBox="1"/>
          <p:nvPr/>
        </p:nvSpPr>
        <p:spPr>
          <a:xfrm>
            <a:off x="3048003" y="642939"/>
            <a:ext cx="4341284" cy="654050"/>
          </a:xfrm>
          <a:prstGeom prst="rect">
            <a:avLst/>
          </a:prstGeom>
          <a:noFill/>
          <a:ln>
            <a:noFill/>
          </a:ln>
        </p:spPr>
        <p:txBody>
          <a:bodyPr spcFirstLastPara="1" wrap="square" lIns="99231" tIns="49628" rIns="99231" bIns="49628"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245" name="Google Shape;245;p40"/>
          <p:cNvSpPr txBox="1"/>
          <p:nvPr/>
        </p:nvSpPr>
        <p:spPr>
          <a:xfrm>
            <a:off x="7148095" y="800104"/>
            <a:ext cx="4948767" cy="438150"/>
          </a:xfrm>
          <a:prstGeom prst="rect">
            <a:avLst/>
          </a:prstGeom>
          <a:noFill/>
          <a:ln>
            <a:noFill/>
          </a:ln>
        </p:spPr>
        <p:txBody>
          <a:bodyPr spcFirstLastPara="1" wrap="square" lIns="99231" tIns="49628" rIns="99231" bIns="49628"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246" name="Google Shape;246;p40"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252394484"/>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6"/>
            <a:ext cx="723900" cy="365125"/>
          </a:xfrm>
          <a:prstGeom prst="rect">
            <a:avLst/>
          </a:prstGeom>
        </p:spPr>
        <p:txBody>
          <a:bodyPr vert="horz" lIns="116857" tIns="58421" rIns="116857" bIns="5842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479">
              <a:defRPr/>
            </a:pPr>
            <a:fld id="{79C0BFF6-9B14-4446-AF07-628EFEB400B0}" type="slidenum">
              <a:rPr lang="th-TH" smtClean="0">
                <a:solidFill>
                  <a:prstClr val="black">
                    <a:tint val="75000"/>
                  </a:prstClr>
                </a:solidFill>
              </a:rPr>
              <a:pPr defTabSz="11684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32" tIns="63617" rIns="127232" bIns="63617" anchor="ctr"/>
          <a:lstStyle/>
          <a:p>
            <a:pPr algn="ctr" defTabSz="11684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6"/>
            <a:ext cx="4341284" cy="83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32" tIns="63617" rIns="127232" bIns="6361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4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4" y="800134"/>
            <a:ext cx="4948767" cy="559364"/>
          </a:xfrm>
          <a:prstGeom prst="rect">
            <a:avLst/>
          </a:prstGeom>
          <a:noFill/>
        </p:spPr>
        <p:txBody>
          <a:bodyPr lIns="127232" tIns="63617" rIns="127232" bIns="63617">
            <a:spAutoFit/>
          </a:bodyPr>
          <a:lstStyle/>
          <a:p>
            <a:pPr defTabSz="11684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32" tIns="63617" rIns="127232" bIns="63617" anchor="ctr"/>
          <a:lstStyle/>
          <a:p>
            <a:pPr algn="ctr" defTabSz="1168479">
              <a:defRPr/>
            </a:pPr>
            <a:endParaRPr lang="th-TH" sz="3600" dirty="0">
              <a:solidFill>
                <a:prstClr val="white"/>
              </a:solidFill>
            </a:endParaRPr>
          </a:p>
        </p:txBody>
      </p:sp>
      <p:sp>
        <p:nvSpPr>
          <p:cNvPr id="12" name="TextBox 11"/>
          <p:cNvSpPr txBox="1"/>
          <p:nvPr/>
        </p:nvSpPr>
        <p:spPr>
          <a:xfrm>
            <a:off x="9290161" y="301676"/>
            <a:ext cx="2220383" cy="518093"/>
          </a:xfrm>
          <a:prstGeom prst="rect">
            <a:avLst/>
          </a:prstGeom>
          <a:noFill/>
          <a:effectLst>
            <a:outerShdw blurRad="50800" dist="38100" dir="5400000" algn="t" rotWithShape="0">
              <a:prstClr val="black">
                <a:alpha val="40000"/>
              </a:prstClr>
            </a:outerShdw>
          </a:effectLst>
        </p:spPr>
        <p:txBody>
          <a:bodyPr lIns="116857" tIns="58421" rIns="116857" bIns="58421">
            <a:spAutoFit/>
          </a:bodyPr>
          <a:lstStyle/>
          <a:p>
            <a:pPr algn="r" defTabSz="11684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79395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50" algn="ctr" rtl="0" fontAlgn="base">
        <a:spcBef>
          <a:spcPct val="0"/>
        </a:spcBef>
        <a:spcAft>
          <a:spcPct val="0"/>
        </a:spcAft>
        <a:defRPr sz="5600">
          <a:solidFill>
            <a:schemeClr val="tx1"/>
          </a:solidFill>
          <a:latin typeface="Arial" pitchFamily="34" charset="0"/>
          <a:cs typeface="Cordia New" pitchFamily="34" charset="-34"/>
        </a:defRPr>
      </a:lvl6pPr>
      <a:lvl7pPr marL="1168479" algn="ctr" rtl="0" fontAlgn="base">
        <a:spcBef>
          <a:spcPct val="0"/>
        </a:spcBef>
        <a:spcAft>
          <a:spcPct val="0"/>
        </a:spcAft>
        <a:defRPr sz="5600">
          <a:solidFill>
            <a:schemeClr val="tx1"/>
          </a:solidFill>
          <a:latin typeface="Arial" pitchFamily="34" charset="0"/>
          <a:cs typeface="Cordia New" pitchFamily="34" charset="-34"/>
        </a:defRPr>
      </a:lvl7pPr>
      <a:lvl8pPr marL="1752686" algn="ctr" rtl="0" fontAlgn="base">
        <a:spcBef>
          <a:spcPct val="0"/>
        </a:spcBef>
        <a:spcAft>
          <a:spcPct val="0"/>
        </a:spcAft>
        <a:defRPr sz="5600">
          <a:solidFill>
            <a:schemeClr val="tx1"/>
          </a:solidFill>
          <a:latin typeface="Arial" pitchFamily="34" charset="0"/>
          <a:cs typeface="Cordia New" pitchFamily="34" charset="-34"/>
        </a:defRPr>
      </a:lvl8pPr>
      <a:lvl9pPr marL="233694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50" indent="-438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366" indent="-365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558" indent="-2921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816" indent="-2921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064" indent="-2921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300" indent="-292131" algn="l" defTabSz="11684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526" indent="-292131" algn="l" defTabSz="11684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1761" indent="-292131" algn="l" defTabSz="11684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5955" indent="-292131" algn="l" defTabSz="11684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479" rtl="0" eaLnBrk="1" latinLnBrk="0" hangingPunct="1">
        <a:defRPr sz="3600" kern="1200">
          <a:solidFill>
            <a:schemeClr val="tx1"/>
          </a:solidFill>
          <a:latin typeface="+mn-lt"/>
          <a:ea typeface="+mn-ea"/>
          <a:cs typeface="+mn-cs"/>
        </a:defRPr>
      </a:lvl1pPr>
      <a:lvl2pPr marL="584250" algn="l" defTabSz="1168479" rtl="0" eaLnBrk="1" latinLnBrk="0" hangingPunct="1">
        <a:defRPr sz="3600" kern="1200">
          <a:solidFill>
            <a:schemeClr val="tx1"/>
          </a:solidFill>
          <a:latin typeface="+mn-lt"/>
          <a:ea typeface="+mn-ea"/>
          <a:cs typeface="+mn-cs"/>
        </a:defRPr>
      </a:lvl2pPr>
      <a:lvl3pPr marL="1168479" algn="l" defTabSz="1168479" rtl="0" eaLnBrk="1" latinLnBrk="0" hangingPunct="1">
        <a:defRPr sz="3600" kern="1200">
          <a:solidFill>
            <a:schemeClr val="tx1"/>
          </a:solidFill>
          <a:latin typeface="+mn-lt"/>
          <a:ea typeface="+mn-ea"/>
          <a:cs typeface="+mn-cs"/>
        </a:defRPr>
      </a:lvl3pPr>
      <a:lvl4pPr marL="1752686" algn="l" defTabSz="1168479" rtl="0" eaLnBrk="1" latinLnBrk="0" hangingPunct="1">
        <a:defRPr sz="3600" kern="1200">
          <a:solidFill>
            <a:schemeClr val="tx1"/>
          </a:solidFill>
          <a:latin typeface="+mn-lt"/>
          <a:ea typeface="+mn-ea"/>
          <a:cs typeface="+mn-cs"/>
        </a:defRPr>
      </a:lvl4pPr>
      <a:lvl5pPr marL="2336940" algn="l" defTabSz="1168479" rtl="0" eaLnBrk="1" latinLnBrk="0" hangingPunct="1">
        <a:defRPr sz="3600" kern="1200">
          <a:solidFill>
            <a:schemeClr val="tx1"/>
          </a:solidFill>
          <a:latin typeface="+mn-lt"/>
          <a:ea typeface="+mn-ea"/>
          <a:cs typeface="+mn-cs"/>
        </a:defRPr>
      </a:lvl5pPr>
      <a:lvl6pPr marL="2921175" algn="l" defTabSz="1168479" rtl="0" eaLnBrk="1" latinLnBrk="0" hangingPunct="1">
        <a:defRPr sz="3600" kern="1200">
          <a:solidFill>
            <a:schemeClr val="tx1"/>
          </a:solidFill>
          <a:latin typeface="+mn-lt"/>
          <a:ea typeface="+mn-ea"/>
          <a:cs typeface="+mn-cs"/>
        </a:defRPr>
      </a:lvl6pPr>
      <a:lvl7pPr marL="3505366" algn="l" defTabSz="1168479" rtl="0" eaLnBrk="1" latinLnBrk="0" hangingPunct="1">
        <a:defRPr sz="3600" kern="1200">
          <a:solidFill>
            <a:schemeClr val="tx1"/>
          </a:solidFill>
          <a:latin typeface="+mn-lt"/>
          <a:ea typeface="+mn-ea"/>
          <a:cs typeface="+mn-cs"/>
        </a:defRPr>
      </a:lvl7pPr>
      <a:lvl8pPr marL="4089643" algn="l" defTabSz="1168479" rtl="0" eaLnBrk="1" latinLnBrk="0" hangingPunct="1">
        <a:defRPr sz="3600" kern="1200">
          <a:solidFill>
            <a:schemeClr val="tx1"/>
          </a:solidFill>
          <a:latin typeface="+mn-lt"/>
          <a:ea typeface="+mn-ea"/>
          <a:cs typeface="+mn-cs"/>
        </a:defRPr>
      </a:lvl8pPr>
      <a:lvl9pPr marL="4673875" algn="l" defTabSz="1168479"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2"/>
            <a:ext cx="723900" cy="365125"/>
          </a:xfrm>
          <a:prstGeom prst="rect">
            <a:avLst/>
          </a:prstGeom>
        </p:spPr>
        <p:txBody>
          <a:bodyPr vert="horz" lIns="116875" tIns="58430" rIns="116875" bIns="5843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665">
              <a:defRPr/>
            </a:pPr>
            <a:fld id="{79C0BFF6-9B14-4446-AF07-628EFEB400B0}" type="slidenum">
              <a:rPr lang="th-TH" smtClean="0">
                <a:solidFill>
                  <a:prstClr val="black">
                    <a:tint val="75000"/>
                  </a:prstClr>
                </a:solidFill>
              </a:rPr>
              <a:pPr defTabSz="116866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53" tIns="63627" rIns="127253" bIns="63627" anchor="ctr"/>
          <a:lstStyle/>
          <a:p>
            <a:pPr algn="ctr" defTabSz="116866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1"/>
            <a:ext cx="4341284" cy="83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53" tIns="63627" rIns="127253" bIns="6362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66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9" y="800131"/>
            <a:ext cx="4948767" cy="559384"/>
          </a:xfrm>
          <a:prstGeom prst="rect">
            <a:avLst/>
          </a:prstGeom>
          <a:noFill/>
        </p:spPr>
        <p:txBody>
          <a:bodyPr lIns="127253" tIns="63627" rIns="127253" bIns="63627">
            <a:spAutoFit/>
          </a:bodyPr>
          <a:lstStyle/>
          <a:p>
            <a:pPr defTabSz="116866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53" tIns="63627" rIns="127253" bIns="63627" anchor="ctr"/>
          <a:lstStyle/>
          <a:p>
            <a:pPr algn="ctr" defTabSz="1168665">
              <a:defRPr/>
            </a:pPr>
            <a:endParaRPr lang="th-TH" sz="3600" dirty="0">
              <a:solidFill>
                <a:prstClr val="white"/>
              </a:solidFill>
            </a:endParaRPr>
          </a:p>
        </p:txBody>
      </p:sp>
      <p:sp>
        <p:nvSpPr>
          <p:cNvPr id="12" name="TextBox 11"/>
          <p:cNvSpPr txBox="1"/>
          <p:nvPr/>
        </p:nvSpPr>
        <p:spPr>
          <a:xfrm>
            <a:off x="9290155" y="301671"/>
            <a:ext cx="2220383" cy="518111"/>
          </a:xfrm>
          <a:prstGeom prst="rect">
            <a:avLst/>
          </a:prstGeom>
          <a:noFill/>
          <a:effectLst>
            <a:outerShdw blurRad="50800" dist="38100" dir="5400000" algn="t" rotWithShape="0">
              <a:prstClr val="black">
                <a:alpha val="40000"/>
              </a:prstClr>
            </a:outerShdw>
          </a:effectLst>
        </p:spPr>
        <p:txBody>
          <a:bodyPr lIns="116875" tIns="58430" rIns="116875" bIns="58430">
            <a:spAutoFit/>
          </a:bodyPr>
          <a:lstStyle/>
          <a:p>
            <a:pPr algn="r" defTabSz="116866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008946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42" algn="ctr" rtl="0" fontAlgn="base">
        <a:spcBef>
          <a:spcPct val="0"/>
        </a:spcBef>
        <a:spcAft>
          <a:spcPct val="0"/>
        </a:spcAft>
        <a:defRPr sz="5600">
          <a:solidFill>
            <a:schemeClr val="tx1"/>
          </a:solidFill>
          <a:latin typeface="Arial" pitchFamily="34" charset="0"/>
          <a:cs typeface="Cordia New" pitchFamily="34" charset="-34"/>
        </a:defRPr>
      </a:lvl6pPr>
      <a:lvl7pPr marL="1168665" algn="ctr" rtl="0" fontAlgn="base">
        <a:spcBef>
          <a:spcPct val="0"/>
        </a:spcBef>
        <a:spcAft>
          <a:spcPct val="0"/>
        </a:spcAft>
        <a:defRPr sz="5600">
          <a:solidFill>
            <a:schemeClr val="tx1"/>
          </a:solidFill>
          <a:latin typeface="Arial" pitchFamily="34" charset="0"/>
          <a:cs typeface="Cordia New" pitchFamily="34" charset="-34"/>
        </a:defRPr>
      </a:lvl7pPr>
      <a:lvl8pPr marL="1752966" algn="ctr" rtl="0" fontAlgn="base">
        <a:spcBef>
          <a:spcPct val="0"/>
        </a:spcBef>
        <a:spcAft>
          <a:spcPct val="0"/>
        </a:spcAft>
        <a:defRPr sz="5600">
          <a:solidFill>
            <a:schemeClr val="tx1"/>
          </a:solidFill>
          <a:latin typeface="Arial" pitchFamily="34" charset="0"/>
          <a:cs typeface="Cordia New" pitchFamily="34" charset="-34"/>
        </a:defRPr>
      </a:lvl8pPr>
      <a:lvl9pPr marL="233731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22" indent="-43822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518" indent="-3652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794" indent="-2921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144" indent="-2921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485" indent="-2921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814" indent="-292177" algn="l" defTabSz="116866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133" indent="-292177" algn="l" defTabSz="116866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461" indent="-292177" algn="l" defTabSz="116866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750" indent="-292177" algn="l" defTabSz="116866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665" rtl="0" eaLnBrk="1" latinLnBrk="0" hangingPunct="1">
        <a:defRPr sz="3600" kern="1200">
          <a:solidFill>
            <a:schemeClr val="tx1"/>
          </a:solidFill>
          <a:latin typeface="+mn-lt"/>
          <a:ea typeface="+mn-ea"/>
          <a:cs typeface="+mn-cs"/>
        </a:defRPr>
      </a:lvl1pPr>
      <a:lvl2pPr marL="584342" algn="l" defTabSz="1168665" rtl="0" eaLnBrk="1" latinLnBrk="0" hangingPunct="1">
        <a:defRPr sz="3600" kern="1200">
          <a:solidFill>
            <a:schemeClr val="tx1"/>
          </a:solidFill>
          <a:latin typeface="+mn-lt"/>
          <a:ea typeface="+mn-ea"/>
          <a:cs typeface="+mn-cs"/>
        </a:defRPr>
      </a:lvl2pPr>
      <a:lvl3pPr marL="1168665" algn="l" defTabSz="1168665" rtl="0" eaLnBrk="1" latinLnBrk="0" hangingPunct="1">
        <a:defRPr sz="3600" kern="1200">
          <a:solidFill>
            <a:schemeClr val="tx1"/>
          </a:solidFill>
          <a:latin typeface="+mn-lt"/>
          <a:ea typeface="+mn-ea"/>
          <a:cs typeface="+mn-cs"/>
        </a:defRPr>
      </a:lvl3pPr>
      <a:lvl4pPr marL="1752966" algn="l" defTabSz="1168665" rtl="0" eaLnBrk="1" latinLnBrk="0" hangingPunct="1">
        <a:defRPr sz="3600" kern="1200">
          <a:solidFill>
            <a:schemeClr val="tx1"/>
          </a:solidFill>
          <a:latin typeface="+mn-lt"/>
          <a:ea typeface="+mn-ea"/>
          <a:cs typeface="+mn-cs"/>
        </a:defRPr>
      </a:lvl4pPr>
      <a:lvl5pPr marL="2337314" algn="l" defTabSz="1168665" rtl="0" eaLnBrk="1" latinLnBrk="0" hangingPunct="1">
        <a:defRPr sz="3600" kern="1200">
          <a:solidFill>
            <a:schemeClr val="tx1"/>
          </a:solidFill>
          <a:latin typeface="+mn-lt"/>
          <a:ea typeface="+mn-ea"/>
          <a:cs typeface="+mn-cs"/>
        </a:defRPr>
      </a:lvl5pPr>
      <a:lvl6pPr marL="2921642" algn="l" defTabSz="1168665" rtl="0" eaLnBrk="1" latinLnBrk="0" hangingPunct="1">
        <a:defRPr sz="3600" kern="1200">
          <a:solidFill>
            <a:schemeClr val="tx1"/>
          </a:solidFill>
          <a:latin typeface="+mn-lt"/>
          <a:ea typeface="+mn-ea"/>
          <a:cs typeface="+mn-cs"/>
        </a:defRPr>
      </a:lvl6pPr>
      <a:lvl7pPr marL="3505930" algn="l" defTabSz="1168665" rtl="0" eaLnBrk="1" latinLnBrk="0" hangingPunct="1">
        <a:defRPr sz="3600" kern="1200">
          <a:solidFill>
            <a:schemeClr val="tx1"/>
          </a:solidFill>
          <a:latin typeface="+mn-lt"/>
          <a:ea typeface="+mn-ea"/>
          <a:cs typeface="+mn-cs"/>
        </a:defRPr>
      </a:lvl7pPr>
      <a:lvl8pPr marL="4090298" algn="l" defTabSz="1168665" rtl="0" eaLnBrk="1" latinLnBrk="0" hangingPunct="1">
        <a:defRPr sz="3600" kern="1200">
          <a:solidFill>
            <a:schemeClr val="tx1"/>
          </a:solidFill>
          <a:latin typeface="+mn-lt"/>
          <a:ea typeface="+mn-ea"/>
          <a:cs typeface="+mn-cs"/>
        </a:defRPr>
      </a:lvl8pPr>
      <a:lvl9pPr marL="4674623" algn="l" defTabSz="1168665"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116898" tIns="58441" rIns="116898" bIns="5844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97">
              <a:defRPr/>
            </a:pPr>
            <a:fld id="{79C0BFF6-9B14-4446-AF07-628EFEB400B0}" type="slidenum">
              <a:rPr lang="th-TH" smtClean="0">
                <a:solidFill>
                  <a:prstClr val="black">
                    <a:tint val="75000"/>
                  </a:prstClr>
                </a:solidFill>
              </a:rPr>
              <a:pPr defTabSz="116889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7"/>
            <a:ext cx="4341284" cy="8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8" tIns="63640" rIns="127278" bIns="63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9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2" y="800131"/>
            <a:ext cx="4948767" cy="559410"/>
          </a:xfrm>
          <a:prstGeom prst="rect">
            <a:avLst/>
          </a:prstGeom>
          <a:noFill/>
        </p:spPr>
        <p:txBody>
          <a:bodyPr lIns="127278" tIns="63640" rIns="127278" bIns="63640">
            <a:spAutoFit/>
          </a:bodyPr>
          <a:lstStyle/>
          <a:p>
            <a:pPr defTabSz="116889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sp>
        <p:nvSpPr>
          <p:cNvPr id="12" name="TextBox 11"/>
          <p:cNvSpPr txBox="1"/>
          <p:nvPr/>
        </p:nvSpPr>
        <p:spPr>
          <a:xfrm>
            <a:off x="9290149" y="301665"/>
            <a:ext cx="2220383" cy="518133"/>
          </a:xfrm>
          <a:prstGeom prst="rect">
            <a:avLst/>
          </a:prstGeom>
          <a:noFill/>
          <a:effectLst>
            <a:outerShdw blurRad="50800" dist="38100" dir="5400000" algn="t" rotWithShape="0">
              <a:prstClr val="black">
                <a:alpha val="40000"/>
              </a:prstClr>
            </a:outerShdw>
          </a:effectLst>
        </p:spPr>
        <p:txBody>
          <a:bodyPr lIns="116898" tIns="58441" rIns="116898" bIns="58441">
            <a:spAutoFit/>
          </a:bodyPr>
          <a:lstStyle/>
          <a:p>
            <a:pPr algn="r" defTabSz="116889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159985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59" algn="ctr" rtl="0" fontAlgn="base">
        <a:spcBef>
          <a:spcPct val="0"/>
        </a:spcBef>
        <a:spcAft>
          <a:spcPct val="0"/>
        </a:spcAft>
        <a:defRPr sz="5600">
          <a:solidFill>
            <a:schemeClr val="tx1"/>
          </a:solidFill>
          <a:latin typeface="Arial" pitchFamily="34" charset="0"/>
          <a:cs typeface="Cordia New" pitchFamily="34" charset="-34"/>
        </a:defRPr>
      </a:lvl6pPr>
      <a:lvl7pPr marL="1168897" algn="ctr" rtl="0" fontAlgn="base">
        <a:spcBef>
          <a:spcPct val="0"/>
        </a:spcBef>
        <a:spcAft>
          <a:spcPct val="0"/>
        </a:spcAft>
        <a:defRPr sz="5600">
          <a:solidFill>
            <a:schemeClr val="tx1"/>
          </a:solidFill>
          <a:latin typeface="Arial" pitchFamily="34" charset="0"/>
          <a:cs typeface="Cordia New" pitchFamily="34" charset="-34"/>
        </a:defRPr>
      </a:lvl7pPr>
      <a:lvl8pPr marL="1753318" algn="ctr" rtl="0" fontAlgn="base">
        <a:spcBef>
          <a:spcPct val="0"/>
        </a:spcBef>
        <a:spcAft>
          <a:spcPct val="0"/>
        </a:spcAft>
        <a:defRPr sz="5600">
          <a:solidFill>
            <a:schemeClr val="tx1"/>
          </a:solidFill>
          <a:latin typeface="Arial" pitchFamily="34" charset="0"/>
          <a:cs typeface="Cordia New" pitchFamily="34" charset="-34"/>
        </a:defRPr>
      </a:lvl8pPr>
      <a:lvl9pPr marL="233778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12" indent="-4383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09" indent="-3653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86" indent="-2922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553"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010"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457"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892"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336"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744"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97" rtl="0" eaLnBrk="1" latinLnBrk="0" hangingPunct="1">
        <a:defRPr sz="3600" kern="1200">
          <a:solidFill>
            <a:schemeClr val="tx1"/>
          </a:solidFill>
          <a:latin typeface="+mn-lt"/>
          <a:ea typeface="+mn-ea"/>
          <a:cs typeface="+mn-cs"/>
        </a:defRPr>
      </a:lvl1pPr>
      <a:lvl2pPr marL="584459" algn="l" defTabSz="1168897" rtl="0" eaLnBrk="1" latinLnBrk="0" hangingPunct="1">
        <a:defRPr sz="3600" kern="1200">
          <a:solidFill>
            <a:schemeClr val="tx1"/>
          </a:solidFill>
          <a:latin typeface="+mn-lt"/>
          <a:ea typeface="+mn-ea"/>
          <a:cs typeface="+mn-cs"/>
        </a:defRPr>
      </a:lvl2pPr>
      <a:lvl3pPr marL="1168897" algn="l" defTabSz="1168897" rtl="0" eaLnBrk="1" latinLnBrk="0" hangingPunct="1">
        <a:defRPr sz="3600" kern="1200">
          <a:solidFill>
            <a:schemeClr val="tx1"/>
          </a:solidFill>
          <a:latin typeface="+mn-lt"/>
          <a:ea typeface="+mn-ea"/>
          <a:cs typeface="+mn-cs"/>
        </a:defRPr>
      </a:lvl3pPr>
      <a:lvl4pPr marL="1753318" algn="l" defTabSz="1168897" rtl="0" eaLnBrk="1" latinLnBrk="0" hangingPunct="1">
        <a:defRPr sz="3600" kern="1200">
          <a:solidFill>
            <a:schemeClr val="tx1"/>
          </a:solidFill>
          <a:latin typeface="+mn-lt"/>
          <a:ea typeface="+mn-ea"/>
          <a:cs typeface="+mn-cs"/>
        </a:defRPr>
      </a:lvl4pPr>
      <a:lvl5pPr marL="2337782" algn="l" defTabSz="1168897" rtl="0" eaLnBrk="1" latinLnBrk="0" hangingPunct="1">
        <a:defRPr sz="3600" kern="1200">
          <a:solidFill>
            <a:schemeClr val="tx1"/>
          </a:solidFill>
          <a:latin typeface="+mn-lt"/>
          <a:ea typeface="+mn-ea"/>
          <a:cs typeface="+mn-cs"/>
        </a:defRPr>
      </a:lvl5pPr>
      <a:lvl6pPr marL="2922225" algn="l" defTabSz="1168897" rtl="0" eaLnBrk="1" latinLnBrk="0" hangingPunct="1">
        <a:defRPr sz="3600" kern="1200">
          <a:solidFill>
            <a:schemeClr val="tx1"/>
          </a:solidFill>
          <a:latin typeface="+mn-lt"/>
          <a:ea typeface="+mn-ea"/>
          <a:cs typeface="+mn-cs"/>
        </a:defRPr>
      </a:lvl6pPr>
      <a:lvl7pPr marL="3506635" algn="l" defTabSz="1168897" rtl="0" eaLnBrk="1" latinLnBrk="0" hangingPunct="1">
        <a:defRPr sz="3600" kern="1200">
          <a:solidFill>
            <a:schemeClr val="tx1"/>
          </a:solidFill>
          <a:latin typeface="+mn-lt"/>
          <a:ea typeface="+mn-ea"/>
          <a:cs typeface="+mn-cs"/>
        </a:defRPr>
      </a:lvl7pPr>
      <a:lvl8pPr marL="4091116" algn="l" defTabSz="1168897" rtl="0" eaLnBrk="1" latinLnBrk="0" hangingPunct="1">
        <a:defRPr sz="3600" kern="1200">
          <a:solidFill>
            <a:schemeClr val="tx1"/>
          </a:solidFill>
          <a:latin typeface="+mn-lt"/>
          <a:ea typeface="+mn-ea"/>
          <a:cs typeface="+mn-cs"/>
        </a:defRPr>
      </a:lvl8pPr>
      <a:lvl9pPr marL="4675559" algn="l" defTabSz="1168897"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0"/>
            <a:ext cx="723900" cy="365125"/>
          </a:xfrm>
          <a:prstGeom prst="rect">
            <a:avLst/>
          </a:prstGeom>
        </p:spPr>
        <p:txBody>
          <a:bodyPr vert="horz" lIns="116921" tIns="58453" rIns="116921" bIns="584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29">
              <a:defRPr/>
            </a:pPr>
            <a:fld id="{79C0BFF6-9B14-4446-AF07-628EFEB400B0}" type="slidenum">
              <a:rPr lang="th-TH" smtClean="0">
                <a:solidFill>
                  <a:prstClr val="black">
                    <a:tint val="75000"/>
                  </a:prstClr>
                </a:solidFill>
              </a:rPr>
              <a:pPr defTabSz="11691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4" tIns="63653" rIns="127304" bIns="6365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2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5" y="800131"/>
            <a:ext cx="4948767" cy="559436"/>
          </a:xfrm>
          <a:prstGeom prst="rect">
            <a:avLst/>
          </a:prstGeom>
          <a:noFill/>
        </p:spPr>
        <p:txBody>
          <a:bodyPr lIns="127304" tIns="63653" rIns="127304" bIns="63653">
            <a:spAutoFit/>
          </a:bodyPr>
          <a:lstStyle/>
          <a:p>
            <a:pPr defTabSz="116912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a:defRPr/>
            </a:pPr>
            <a:endParaRPr lang="th-TH" sz="3600" dirty="0">
              <a:solidFill>
                <a:prstClr val="white"/>
              </a:solidFill>
            </a:endParaRPr>
          </a:p>
        </p:txBody>
      </p:sp>
      <p:sp>
        <p:nvSpPr>
          <p:cNvPr id="12" name="TextBox 11"/>
          <p:cNvSpPr txBox="1"/>
          <p:nvPr/>
        </p:nvSpPr>
        <p:spPr>
          <a:xfrm>
            <a:off x="9290142" y="301660"/>
            <a:ext cx="2220383" cy="518157"/>
          </a:xfrm>
          <a:prstGeom prst="rect">
            <a:avLst/>
          </a:prstGeom>
          <a:noFill/>
          <a:effectLst>
            <a:outerShdw blurRad="50800" dist="38100" dir="5400000" algn="t" rotWithShape="0">
              <a:prstClr val="black">
                <a:alpha val="40000"/>
              </a:prstClr>
            </a:outerShdw>
          </a:effectLst>
        </p:spPr>
        <p:txBody>
          <a:bodyPr lIns="116921" tIns="58453" rIns="116921" bIns="58453">
            <a:spAutoFit/>
          </a:bodyPr>
          <a:lstStyle/>
          <a:p>
            <a:pPr algn="r" defTabSz="116912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300931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74" algn="ctr" rtl="0" fontAlgn="base">
        <a:spcBef>
          <a:spcPct val="0"/>
        </a:spcBef>
        <a:spcAft>
          <a:spcPct val="0"/>
        </a:spcAft>
        <a:defRPr sz="5600">
          <a:solidFill>
            <a:schemeClr val="tx1"/>
          </a:solidFill>
          <a:latin typeface="Arial" pitchFamily="34" charset="0"/>
          <a:cs typeface="Cordia New" pitchFamily="34" charset="-34"/>
        </a:defRPr>
      </a:lvl6pPr>
      <a:lvl7pPr marL="1169129" algn="ctr" rtl="0" fontAlgn="base">
        <a:spcBef>
          <a:spcPct val="0"/>
        </a:spcBef>
        <a:spcAft>
          <a:spcPct val="0"/>
        </a:spcAft>
        <a:defRPr sz="5600">
          <a:solidFill>
            <a:schemeClr val="tx1"/>
          </a:solidFill>
          <a:latin typeface="Arial" pitchFamily="34" charset="0"/>
          <a:cs typeface="Cordia New" pitchFamily="34" charset="-34"/>
        </a:defRPr>
      </a:lvl7pPr>
      <a:lvl8pPr marL="1753671" algn="ctr" rtl="0" fontAlgn="base">
        <a:spcBef>
          <a:spcPct val="0"/>
        </a:spcBef>
        <a:spcAft>
          <a:spcPct val="0"/>
        </a:spcAft>
        <a:defRPr sz="5600">
          <a:solidFill>
            <a:schemeClr val="tx1"/>
          </a:solidFill>
          <a:latin typeface="Arial" pitchFamily="34" charset="0"/>
          <a:cs typeface="Cordia New" pitchFamily="34" charset="-34"/>
        </a:defRPr>
      </a:lvl8pPr>
      <a:lvl9pPr marL="233825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00" indent="-438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00" indent="-3653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381" indent="-2922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962"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536"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100"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65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21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737"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29" rtl="0" eaLnBrk="1" latinLnBrk="0" hangingPunct="1">
        <a:defRPr sz="3600" kern="1200">
          <a:solidFill>
            <a:schemeClr val="tx1"/>
          </a:solidFill>
          <a:latin typeface="+mn-lt"/>
          <a:ea typeface="+mn-ea"/>
          <a:cs typeface="+mn-cs"/>
        </a:defRPr>
      </a:lvl1pPr>
      <a:lvl2pPr marL="584574" algn="l" defTabSz="1169129" rtl="0" eaLnBrk="1" latinLnBrk="0" hangingPunct="1">
        <a:defRPr sz="3600" kern="1200">
          <a:solidFill>
            <a:schemeClr val="tx1"/>
          </a:solidFill>
          <a:latin typeface="+mn-lt"/>
          <a:ea typeface="+mn-ea"/>
          <a:cs typeface="+mn-cs"/>
        </a:defRPr>
      </a:lvl2pPr>
      <a:lvl3pPr marL="1169129" algn="l" defTabSz="1169129" rtl="0" eaLnBrk="1" latinLnBrk="0" hangingPunct="1">
        <a:defRPr sz="3600" kern="1200">
          <a:solidFill>
            <a:schemeClr val="tx1"/>
          </a:solidFill>
          <a:latin typeface="+mn-lt"/>
          <a:ea typeface="+mn-ea"/>
          <a:cs typeface="+mn-cs"/>
        </a:defRPr>
      </a:lvl3pPr>
      <a:lvl4pPr marL="1753671" algn="l" defTabSz="1169129" rtl="0" eaLnBrk="1" latinLnBrk="0" hangingPunct="1">
        <a:defRPr sz="3600" kern="1200">
          <a:solidFill>
            <a:schemeClr val="tx1"/>
          </a:solidFill>
          <a:latin typeface="+mn-lt"/>
          <a:ea typeface="+mn-ea"/>
          <a:cs typeface="+mn-cs"/>
        </a:defRPr>
      </a:lvl4pPr>
      <a:lvl5pPr marL="2338250" algn="l" defTabSz="1169129" rtl="0" eaLnBrk="1" latinLnBrk="0" hangingPunct="1">
        <a:defRPr sz="3600" kern="1200">
          <a:solidFill>
            <a:schemeClr val="tx1"/>
          </a:solidFill>
          <a:latin typeface="+mn-lt"/>
          <a:ea typeface="+mn-ea"/>
          <a:cs typeface="+mn-cs"/>
        </a:defRPr>
      </a:lvl5pPr>
      <a:lvl6pPr marL="2922809" algn="l" defTabSz="1169129" rtl="0" eaLnBrk="1" latinLnBrk="0" hangingPunct="1">
        <a:defRPr sz="3600" kern="1200">
          <a:solidFill>
            <a:schemeClr val="tx1"/>
          </a:solidFill>
          <a:latin typeface="+mn-lt"/>
          <a:ea typeface="+mn-ea"/>
          <a:cs typeface="+mn-cs"/>
        </a:defRPr>
      </a:lvl6pPr>
      <a:lvl7pPr marL="3507339" algn="l" defTabSz="1169129" rtl="0" eaLnBrk="1" latinLnBrk="0" hangingPunct="1">
        <a:defRPr sz="3600" kern="1200">
          <a:solidFill>
            <a:schemeClr val="tx1"/>
          </a:solidFill>
          <a:latin typeface="+mn-lt"/>
          <a:ea typeface="+mn-ea"/>
          <a:cs typeface="+mn-cs"/>
        </a:defRPr>
      </a:lvl7pPr>
      <a:lvl8pPr marL="4091934" algn="l" defTabSz="1169129" rtl="0" eaLnBrk="1" latinLnBrk="0" hangingPunct="1">
        <a:defRPr sz="3600" kern="1200">
          <a:solidFill>
            <a:schemeClr val="tx1"/>
          </a:solidFill>
          <a:latin typeface="+mn-lt"/>
          <a:ea typeface="+mn-ea"/>
          <a:cs typeface="+mn-cs"/>
        </a:defRPr>
      </a:lvl8pPr>
      <a:lvl9pPr marL="4676495" algn="l" defTabSz="116912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hyperlink" Target="http://www.aidsinfoonline.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hyperlink" Target="http://www.aidsinfoonline.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hyperlink" Target="http://www.aidsinfoonlin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hyperlink" Target="http://www.aidsinfoonline.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hyperlink" Target="http://www.aidsinfoonline.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hyperlink" Target="http://www.aidsinfoonline.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30.xml"/><Relationship Id="rId4" Type="http://schemas.openxmlformats.org/officeDocument/2006/relationships/hyperlink" Target="http://www.aidsinfoonline.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hyperlink" Target="http://www.aidsinfoonline.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3.xml"/><Relationship Id="rId1" Type="http://schemas.openxmlformats.org/officeDocument/2006/relationships/slideLayout" Target="../slideLayouts/slideLayout63.xml"/><Relationship Id="rId4" Type="http://schemas.openxmlformats.org/officeDocument/2006/relationships/hyperlink" Target="http://www.aidsdatahub.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71.xml"/><Relationship Id="rId5" Type="http://schemas.openxmlformats.org/officeDocument/2006/relationships/chart" Target="../charts/chart36.xml"/><Relationship Id="rId4" Type="http://schemas.openxmlformats.org/officeDocument/2006/relationships/hyperlink" Target="http://aidsinfo.unaids.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87.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hyperlink" Target="http://aidsinfo.unaids.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79.xml"/><Relationship Id="rId5" Type="http://schemas.openxmlformats.org/officeDocument/2006/relationships/chart" Target="../charts/chart39.xml"/><Relationship Id="rId4" Type="http://schemas.openxmlformats.org/officeDocument/2006/relationships/hyperlink" Target="http://aidsinfo.unaids.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119.xml"/><Relationship Id="rId5" Type="http://schemas.openxmlformats.org/officeDocument/2006/relationships/chart" Target="../charts/chart40.xml"/><Relationship Id="rId4" Type="http://schemas.openxmlformats.org/officeDocument/2006/relationships/hyperlink" Target="http://aidsinfo.unaids.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95.xml"/><Relationship Id="rId4" Type="http://schemas.openxmlformats.org/officeDocument/2006/relationships/chart" Target="../charts/chart41.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103.xml"/><Relationship Id="rId4" Type="http://schemas.openxmlformats.org/officeDocument/2006/relationships/chart" Target="../charts/chart42.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111.xml"/><Relationship Id="rId5" Type="http://schemas.openxmlformats.org/officeDocument/2006/relationships/chart" Target="../charts/chart43.xml"/><Relationship Id="rId4" Type="http://schemas.openxmlformats.org/officeDocument/2006/relationships/hyperlink" Target="http://aidsinfo.unaids.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65626"/>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dirty="0">
                <a:cs typeface="Cordia New" pitchFamily="34" charset="-34"/>
              </a:rPr>
              <a:t>Malaysia</a:t>
            </a:r>
            <a:endParaRPr lang="th-TH" dirty="0"/>
          </a:p>
        </p:txBody>
      </p:sp>
      <p:sp>
        <p:nvSpPr>
          <p:cNvPr id="3" name="TextBox 2">
            <a:extLst>
              <a:ext uri="{FF2B5EF4-FFF2-40B4-BE49-F238E27FC236}">
                <a16:creationId xmlns:a16="http://schemas.microsoft.com/office/drawing/2014/main" id="{44E53438-6E10-499C-8FB4-AC260C6E5F94}"/>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by age group, 2012-2014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TextBox 1"/>
          <p:cNvSpPr txBox="1"/>
          <p:nvPr/>
        </p:nvSpPr>
        <p:spPr>
          <a:xfrm>
            <a:off x="29547" y="6534281"/>
            <a:ext cx="8170980" cy="304800"/>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GB" sz="900" dirty="0">
                <a:latin typeface="Arial" pitchFamily="34" charset="0"/>
                <a:cs typeface="Arial" pitchFamily="34" charset="0"/>
              </a:rPr>
              <a:t> </a:t>
            </a:r>
            <a:endParaRPr lang="en-US" sz="9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94134476"/>
              </p:ext>
            </p:extLst>
          </p:nvPr>
        </p:nvGraphicFramePr>
        <p:xfrm>
          <a:off x="1981200" y="2362200"/>
          <a:ext cx="8229600"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8925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by site, 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TextBox 1"/>
          <p:cNvSpPr txBox="1"/>
          <p:nvPr/>
        </p:nvSpPr>
        <p:spPr>
          <a:xfrm>
            <a:off x="226474" y="6418264"/>
            <a:ext cx="11203563" cy="304800"/>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latin typeface="Arial" pitchFamily="34" charset="0"/>
                <a:cs typeface="Arial" pitchFamily="34" charset="0"/>
              </a:rPr>
              <a:t>Malaysia Integrated Biological and Behavioral Surveillance  (IBBS) 2014 (unpublished); and Suleiman, A. (2015). </a:t>
            </a:r>
            <a:r>
              <a:rPr lang="en-US" sz="900" dirty="0" err="1">
                <a:latin typeface="Arial" pitchFamily="34" charset="0"/>
                <a:cs typeface="Arial" pitchFamily="34" charset="0"/>
              </a:rPr>
              <a:t>Mesyuarat</a:t>
            </a:r>
            <a:r>
              <a:rPr lang="en-US" sz="900" dirty="0">
                <a:latin typeface="Arial" pitchFamily="34" charset="0"/>
                <a:cs typeface="Arial" pitchFamily="34" charset="0"/>
              </a:rPr>
              <a:t> </a:t>
            </a:r>
            <a:r>
              <a:rPr lang="en-US" sz="900" dirty="0" err="1">
                <a:latin typeface="Arial" pitchFamily="34" charset="0"/>
                <a:cs typeface="Arial" pitchFamily="34" charset="0"/>
              </a:rPr>
              <a:t>Persediaan</a:t>
            </a:r>
            <a:r>
              <a:rPr lang="en-US" sz="900" dirty="0">
                <a:latin typeface="Arial" pitchFamily="34" charset="0"/>
                <a:cs typeface="Arial" pitchFamily="34" charset="0"/>
              </a:rPr>
              <a:t> ‘National Strategic Plan for Ending AIDS (NSPEA) 2015-2030’ Presentation made during 8-11 June 2015. Le Grandeur Palm Resort </a:t>
            </a:r>
            <a:r>
              <a:rPr lang="en-US" sz="900" dirty="0" err="1">
                <a:latin typeface="Arial" pitchFamily="34" charset="0"/>
                <a:cs typeface="Arial" pitchFamily="34" charset="0"/>
              </a:rPr>
              <a:t>Senai</a:t>
            </a:r>
            <a:endParaRPr lang="en-US" sz="900" dirty="0">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629827328"/>
              </p:ext>
            </p:extLst>
          </p:nvPr>
        </p:nvGraphicFramePr>
        <p:xfrm>
          <a:off x="1667493" y="2133629"/>
          <a:ext cx="8695707" cy="4038601"/>
        </p:xfrm>
        <a:graphic>
          <a:graphicData uri="http://schemas.openxmlformats.org/drawingml/2006/chart">
            <c:chart xmlns:c="http://schemas.openxmlformats.org/drawingml/2006/chart" xmlns:r="http://schemas.openxmlformats.org/officeDocument/2006/relationships" r:id="rId4"/>
          </a:graphicData>
        </a:graphic>
      </p:graphicFrame>
      <p:sp>
        <p:nvSpPr>
          <p:cNvPr id="9" name="Rounded Rectangle 8"/>
          <p:cNvSpPr/>
          <p:nvPr/>
        </p:nvSpPr>
        <p:spPr>
          <a:xfrm>
            <a:off x="6477000" y="5867400"/>
            <a:ext cx="3657600" cy="276226"/>
          </a:xfrm>
          <a:prstGeom prst="roundRect">
            <a:avLst/>
          </a:prstGeom>
          <a:noFill/>
          <a:ln w="3175" cap="flat" cmpd="sng" algn="ctr">
            <a:solidFill>
              <a:srgbClr val="E31837"/>
            </a:solidFill>
            <a:prstDash val="sysDash"/>
          </a:ln>
          <a:effectLst/>
        </p:spPr>
        <p:txBody>
          <a:bodyPr wrap="square" lIns="91132" tIns="45573" rIns="91132" bIns="45573"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000" b="1" kern="0" dirty="0">
                <a:solidFill>
                  <a:schemeClr val="tx1"/>
                </a:solidFill>
                <a:latin typeface="Arial" pitchFamily="34" charset="0"/>
                <a:cs typeface="Arial" pitchFamily="34" charset="0"/>
              </a:rPr>
              <a:t>* Sample size is small (n &lt; 100) in Johor for MSM</a:t>
            </a:r>
          </a:p>
        </p:txBody>
      </p:sp>
    </p:spTree>
    <p:extLst>
      <p:ext uri="{BB962C8B-B14F-4D97-AF65-F5344CB8AC3E}">
        <p14:creationId xmlns:p14="http://schemas.microsoft.com/office/powerpoint/2010/main" val="38275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2041632669"/>
              </p:ext>
            </p:extLst>
          </p:nvPr>
        </p:nvGraphicFramePr>
        <p:xfrm>
          <a:off x="2286000" y="2514600"/>
          <a:ext cx="7162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600200"/>
            <a:ext cx="8745544" cy="504000"/>
          </a:xfrm>
        </p:spPr>
        <p:txBody>
          <a:bodyPr/>
          <a:lstStyle/>
          <a:p>
            <a:r>
              <a:rPr lang="en-US" dirty="0"/>
              <a:t>HIV prevalence among key populations, </a:t>
            </a:r>
            <a:r>
              <a:rPr lang="en-US" dirty="0" err="1"/>
              <a:t>Klang</a:t>
            </a:r>
            <a:r>
              <a:rPr lang="en-US" dirty="0"/>
              <a:t> Valley, 2009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152400" y="6324600"/>
            <a:ext cx="10972800" cy="381000"/>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4"/>
              </a:rPr>
              <a:t>www.aidsdatahub.org</a:t>
            </a:r>
            <a:r>
              <a:rPr lang="en-GB" sz="900" dirty="0">
                <a:latin typeface="Arial" pitchFamily="34" charset="0"/>
                <a:cs typeface="Arial" pitchFamily="34" charset="0"/>
              </a:rPr>
              <a:t> based on 1. Malaysian AIDS Council. (2009). Integrated Bio-behavioural Surveillance Report: </a:t>
            </a:r>
            <a:r>
              <a:rPr lang="en-GB" sz="900" dirty="0" err="1">
                <a:latin typeface="Arial" pitchFamily="34" charset="0"/>
                <a:cs typeface="Arial" pitchFamily="34" charset="0"/>
              </a:rPr>
              <a:t>Klang</a:t>
            </a:r>
            <a:r>
              <a:rPr lang="en-GB" sz="900" dirty="0">
                <a:latin typeface="Arial" pitchFamily="34" charset="0"/>
                <a:cs typeface="Arial" pitchFamily="34" charset="0"/>
              </a:rPr>
              <a:t> Valley, Malaysia May-December 2009; and 2. Malaysian AIDS Council. (2009). Risk </a:t>
            </a:r>
            <a:r>
              <a:rPr lang="en-GB" sz="900" dirty="0" err="1">
                <a:latin typeface="Arial" pitchFamily="34" charset="0"/>
                <a:cs typeface="Arial" pitchFamily="34" charset="0"/>
              </a:rPr>
              <a:t>Behavior</a:t>
            </a:r>
            <a:r>
              <a:rPr lang="en-GB" sz="900" dirty="0">
                <a:latin typeface="Arial" pitchFamily="34" charset="0"/>
                <a:cs typeface="Arial" pitchFamily="34" charset="0"/>
              </a:rPr>
              <a:t> and HIV Prevalence among MSM: A Venue-Based Study in Kuala Lumpur, Malaysia.</a:t>
            </a:r>
          </a:p>
        </p:txBody>
      </p:sp>
      <p:sp>
        <p:nvSpPr>
          <p:cNvPr id="9" name="Rounded Rectangle 8"/>
          <p:cNvSpPr/>
          <p:nvPr/>
        </p:nvSpPr>
        <p:spPr>
          <a:xfrm>
            <a:off x="2895600" y="5943600"/>
            <a:ext cx="1600200" cy="228600"/>
          </a:xfrm>
          <a:prstGeom prst="roundRect">
            <a:avLst/>
          </a:prstGeom>
          <a:noFill/>
          <a:ln w="3175" cap="flat" cmpd="sng" algn="ctr">
            <a:solidFill>
              <a:srgbClr val="E31837"/>
            </a:solidFill>
            <a:prstDash val="sysDash"/>
          </a:ln>
          <a:effectLst/>
        </p:spPr>
        <p:txBody>
          <a:bodyPr wrap="square" lIns="91132" tIns="45573" rIns="91132" bIns="45573"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b="1" kern="0" dirty="0">
                <a:solidFill>
                  <a:schemeClr val="tx1"/>
                </a:solidFill>
                <a:latin typeface="Arial" pitchFamily="34" charset="0"/>
                <a:cs typeface="Arial" pitchFamily="34" charset="0"/>
              </a:rPr>
              <a:t>* Kuala Lumpur </a:t>
            </a:r>
          </a:p>
        </p:txBody>
      </p:sp>
    </p:spTree>
    <p:extLst>
      <p:ext uri="{BB962C8B-B14F-4D97-AF65-F5344CB8AC3E}">
        <p14:creationId xmlns:p14="http://schemas.microsoft.com/office/powerpoint/2010/main" val="219503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trends among ANC attendees, 2010-2013</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1442396860"/>
              </p:ext>
            </p:extLst>
          </p:nvPr>
        </p:nvGraphicFramePr>
        <p:xfrm>
          <a:off x="1905000" y="2362200"/>
          <a:ext cx="8229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6520939"/>
            <a:ext cx="8001000" cy="230536"/>
          </a:xfrm>
          <a:prstGeom prst="rect">
            <a:avLst/>
          </a:prstGeom>
          <a:noFill/>
        </p:spPr>
        <p:txBody>
          <a:bodyPr wrap="square" lIns="91132" tIns="45573" rIns="91132" bIns="45573" rtlCol="0">
            <a:spAutoFit/>
          </a:bodyPr>
          <a:lstStyle/>
          <a:p>
            <a:r>
              <a:rPr lang="en-US" sz="900" dirty="0"/>
              <a:t>Source: Prepared by </a:t>
            </a:r>
            <a:r>
              <a:rPr lang="en-US" sz="900" dirty="0">
                <a:hlinkClick r:id="rId3"/>
              </a:rPr>
              <a:t>www.aidsdatahub.org</a:t>
            </a:r>
            <a:r>
              <a:rPr lang="en-US" sz="900" dirty="0"/>
              <a:t>  based on Ministry of Health Malaysia. (2014). HIV/AIDS Reporting System </a:t>
            </a:r>
            <a:endParaRPr lang="en-GB" sz="900" dirty="0"/>
          </a:p>
        </p:txBody>
      </p:sp>
    </p:spTree>
    <p:extLst>
      <p:ext uri="{BB962C8B-B14F-4D97-AF65-F5344CB8AC3E}">
        <p14:creationId xmlns:p14="http://schemas.microsoft.com/office/powerpoint/2010/main" val="162118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Reported HIV cases by mode of transmission,1990-2014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14</a:t>
            </a:fld>
            <a:endParaRPr lang="th-TH" dirty="0">
              <a:solidFill>
                <a:prstClr val="black">
                  <a:tint val="75000"/>
                </a:prstClr>
              </a:solidFill>
            </a:endParaRPr>
          </a:p>
        </p:txBody>
      </p:sp>
      <p:sp>
        <p:nvSpPr>
          <p:cNvPr id="7" name="TextBox 6"/>
          <p:cNvSpPr txBox="1"/>
          <p:nvPr/>
        </p:nvSpPr>
        <p:spPr>
          <a:xfrm>
            <a:off x="76200" y="6400837"/>
            <a:ext cx="10668000" cy="369035"/>
          </a:xfrm>
          <a:prstGeom prst="rect">
            <a:avLst/>
          </a:prstGeom>
          <a:noFill/>
        </p:spPr>
        <p:txBody>
          <a:bodyPr wrap="square" lIns="91132" tIns="45573" rIns="91132" bIns="45573" rtlCol="0">
            <a:spAutoFit/>
          </a:bodyPr>
          <a:lstStyle/>
          <a:p>
            <a:r>
              <a:rPr lang="en-US" sz="900" dirty="0"/>
              <a:t>Source: Prepared by </a:t>
            </a:r>
            <a:r>
              <a:rPr lang="en-US" sz="900" dirty="0">
                <a:hlinkClick r:id="rId3"/>
              </a:rPr>
              <a:t>www.aidsdatahub.org</a:t>
            </a:r>
            <a:r>
              <a:rPr lang="en-US" sz="900" dirty="0"/>
              <a:t>  based on Ministry of Health Malaysia. (2014). HIV/AIDS Reporting System  and  HIV/STI Section. Disease Control Division. Ministry of Health Malaysia. (2015). Global AIDS Response Progress Report 2015 (Country narrative report).</a:t>
            </a:r>
            <a:endParaRPr lang="en-GB" sz="900" dirty="0"/>
          </a:p>
        </p:txBody>
      </p:sp>
      <p:graphicFrame>
        <p:nvGraphicFramePr>
          <p:cNvPr id="8" name="Chart 7"/>
          <p:cNvGraphicFramePr>
            <a:graphicFrameLocks noGrp="1"/>
          </p:cNvGraphicFramePr>
          <p:nvPr>
            <p:extLst>
              <p:ext uri="{D42A27DB-BD31-4B8C-83A1-F6EECF244321}">
                <p14:modId xmlns:p14="http://schemas.microsoft.com/office/powerpoint/2010/main" val="199382856"/>
              </p:ext>
            </p:extLst>
          </p:nvPr>
        </p:nvGraphicFramePr>
        <p:xfrm>
          <a:off x="1752600" y="2057400"/>
          <a:ext cx="86868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985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6" y="1571612"/>
            <a:ext cx="11584525" cy="504000"/>
          </a:xfrm>
        </p:spPr>
        <p:txBody>
          <a:bodyPr/>
          <a:lstStyle/>
          <a:p>
            <a:r>
              <a:rPr lang="en-US" dirty="0"/>
              <a:t>Proportion of reported cases by mode of transmission – comparison between MSM and PWID, 2000 - 2014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4"/>
          <p:cNvSpPr txBox="1"/>
          <p:nvPr/>
        </p:nvSpPr>
        <p:spPr>
          <a:xfrm>
            <a:off x="152400" y="6400837"/>
            <a:ext cx="9601200" cy="230536"/>
          </a:xfrm>
          <a:prstGeom prst="rect">
            <a:avLst/>
          </a:prstGeom>
          <a:noFill/>
        </p:spPr>
        <p:txBody>
          <a:bodyPr wrap="square" lIns="91132" tIns="45573" rIns="91132" bIns="45573" rtlCol="0">
            <a:spAutoFit/>
          </a:bodyPr>
          <a:lstStyle/>
          <a:p>
            <a:r>
              <a:rPr lang="en-US" sz="900" dirty="0"/>
              <a:t>Source: Prepared by </a:t>
            </a:r>
            <a:r>
              <a:rPr lang="en-US" sz="900" dirty="0">
                <a:hlinkClick r:id="rId2"/>
              </a:rPr>
              <a:t>www.aidsdatahub.org</a:t>
            </a:r>
            <a:r>
              <a:rPr lang="en-US" sz="900" dirty="0"/>
              <a:t>  based on Ministry of Health Malaysia. (2015). Malaysia Global AIDS Response Progress Report 2015 (Country narrative report).</a:t>
            </a:r>
            <a:endParaRPr lang="en-GB" sz="9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733" y="2743200"/>
            <a:ext cx="694266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6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447800"/>
            <a:ext cx="11506200" cy="504000"/>
          </a:xfrm>
        </p:spPr>
        <p:txBody>
          <a:bodyPr/>
          <a:lstStyle/>
          <a:p>
            <a:r>
              <a:rPr lang="en-US" dirty="0"/>
              <a:t>Proportion of reported HIV cases by mode of transmission, and by age group, 2012 - 2014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7" name="TextBox 6"/>
          <p:cNvSpPr txBox="1"/>
          <p:nvPr/>
        </p:nvSpPr>
        <p:spPr>
          <a:xfrm>
            <a:off x="76200" y="6488707"/>
            <a:ext cx="11201400" cy="369035"/>
          </a:xfrm>
          <a:prstGeom prst="rect">
            <a:avLst/>
          </a:prstGeom>
          <a:noFill/>
        </p:spPr>
        <p:txBody>
          <a:bodyPr wrap="square" lIns="91132" tIns="45573" rIns="91132" bIns="45573" rtlCol="0">
            <a:spAutoFit/>
          </a:bodyPr>
          <a:lstStyle/>
          <a:p>
            <a:r>
              <a:rPr lang="en-US" sz="900" dirty="0"/>
              <a:t>Source: Prepared by </a:t>
            </a:r>
            <a:r>
              <a:rPr lang="en-US" sz="900" dirty="0">
                <a:hlinkClick r:id="rId3"/>
              </a:rPr>
              <a:t>www.aidsdatahub.org</a:t>
            </a:r>
            <a:r>
              <a:rPr lang="en-US" sz="900" dirty="0"/>
              <a:t>  based on HIV/AIDS Reporting System  and  HIV/STI Section. Disease Control Division. Ministry of Health Malaysia. (2015). Global AIDS Response Progress Report 2015 (Country narrative report).</a:t>
            </a:r>
            <a:endParaRPr lang="en-GB" sz="900" dirty="0"/>
          </a:p>
        </p:txBody>
      </p:sp>
      <p:grpSp>
        <p:nvGrpSpPr>
          <p:cNvPr id="9" name="Group 8"/>
          <p:cNvGrpSpPr/>
          <p:nvPr/>
        </p:nvGrpSpPr>
        <p:grpSpPr>
          <a:xfrm>
            <a:off x="1905000" y="2362200"/>
            <a:ext cx="8534400" cy="4038600"/>
            <a:chOff x="0" y="0"/>
            <a:chExt cx="9126141" cy="2752726"/>
          </a:xfrm>
        </p:grpSpPr>
        <p:graphicFrame>
          <p:nvGraphicFramePr>
            <p:cNvPr id="10" name="Chart 9"/>
            <p:cNvGraphicFramePr/>
            <p:nvPr>
              <p:extLst>
                <p:ext uri="{D42A27DB-BD31-4B8C-83A1-F6EECF244321}">
                  <p14:modId xmlns:p14="http://schemas.microsoft.com/office/powerpoint/2010/main" val="3603245"/>
                </p:ext>
              </p:extLst>
            </p:nvPr>
          </p:nvGraphicFramePr>
          <p:xfrm>
            <a:off x="0" y="952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175773067"/>
                </p:ext>
              </p:extLst>
            </p:nvPr>
          </p:nvGraphicFramePr>
          <p:xfrm>
            <a:off x="4554141" y="0"/>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72647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HIV cases by states and regions,1990-2013</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999773294"/>
              </p:ext>
            </p:extLst>
          </p:nvPr>
        </p:nvGraphicFramePr>
        <p:xfrm>
          <a:off x="1828800" y="2438400"/>
          <a:ext cx="83820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4251" y="6573553"/>
            <a:ext cx="8001000" cy="230536"/>
          </a:xfrm>
          <a:prstGeom prst="rect">
            <a:avLst/>
          </a:prstGeom>
          <a:noFill/>
        </p:spPr>
        <p:txBody>
          <a:bodyPr wrap="square" lIns="91132" tIns="45573" rIns="91132" bIns="45573" rtlCol="0">
            <a:spAutoFit/>
          </a:bodyPr>
          <a:lstStyle/>
          <a:p>
            <a:r>
              <a:rPr lang="en-US" sz="900" dirty="0"/>
              <a:t>Source: Prepared by </a:t>
            </a:r>
            <a:r>
              <a:rPr lang="en-US" sz="900" dirty="0">
                <a:hlinkClick r:id="rId3"/>
              </a:rPr>
              <a:t>www.aidsdatahub.org</a:t>
            </a:r>
            <a:r>
              <a:rPr lang="en-US" sz="900" dirty="0"/>
              <a:t>  based on Ministry of Health Malaysia. (2014). HIV/AIDS Reporting System </a:t>
            </a:r>
            <a:endParaRPr lang="en-GB" sz="900" dirty="0"/>
          </a:p>
        </p:txBody>
      </p:sp>
    </p:spTree>
    <p:extLst>
      <p:ext uri="{BB962C8B-B14F-4D97-AF65-F5344CB8AC3E}">
        <p14:creationId xmlns:p14="http://schemas.microsoft.com/office/powerpoint/2010/main" val="265992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6700" y="1556062"/>
            <a:ext cx="11658600" cy="504000"/>
          </a:xfrm>
        </p:spPr>
        <p:txBody>
          <a:bodyPr/>
          <a:lstStyle/>
          <a:p>
            <a:r>
              <a:rPr lang="en-US" dirty="0"/>
              <a:t>Proportion of key populations who reported condom use at last sex, 2004-2014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6" name="TextBox 1"/>
          <p:cNvSpPr txBox="1"/>
          <p:nvPr/>
        </p:nvSpPr>
        <p:spPr>
          <a:xfrm>
            <a:off x="152400" y="6354000"/>
            <a:ext cx="11277600" cy="504000"/>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3"/>
              </a:rPr>
              <a:t>www.aidsdatahub.org</a:t>
            </a:r>
            <a:r>
              <a:rPr lang="en-GB" sz="800" dirty="0">
                <a:latin typeface="Arial" pitchFamily="34" charset="0"/>
                <a:cs typeface="Arial" pitchFamily="34" charset="0"/>
              </a:rPr>
              <a:t>  based on 1. Ministry of Health, Malaysia. (2004). Behavioural Surveillance Survey of the Sex Worker Population; 2. Yap, I. (2009). The Integrated Bio-Behavioural Surveillance (IBBS) Survey 2009 Malaysia; 3. UNAIDS. (2010). Global Report: UNAIDS Report on the Global AIDS Epidemic; 4. Malaysian AIDS Council. (2009). Risk </a:t>
            </a:r>
            <a:r>
              <a:rPr lang="en-GB" sz="800" dirty="0" err="1">
                <a:latin typeface="Arial" pitchFamily="34" charset="0"/>
                <a:cs typeface="Arial" pitchFamily="34" charset="0"/>
              </a:rPr>
              <a:t>Behavior</a:t>
            </a:r>
            <a:r>
              <a:rPr lang="en-GB" sz="800" dirty="0">
                <a:latin typeface="Arial" pitchFamily="34" charset="0"/>
                <a:cs typeface="Arial" pitchFamily="34" charset="0"/>
              </a:rPr>
              <a:t> and HIV Prevalence among MSM: A Venue-Based Study in Kuala Lumpur, Malaysia; 5. </a:t>
            </a:r>
            <a:r>
              <a:rPr lang="en-US" sz="800" dirty="0"/>
              <a:t>UNAIDS. (2013). Global Report: UNAIDS Report on the Global AIDS Epidemic 2013; 6. Malaysia Ministry of Health. (2015). Global AIDS Response Progress Reporting 2015. (Country narrative report); and 7. </a:t>
            </a:r>
            <a:r>
              <a:rPr lang="en-US" sz="800" dirty="0">
                <a:hlinkClick r:id="rId4"/>
              </a:rPr>
              <a:t>www.aidsinfoonline.org</a:t>
            </a:r>
            <a:r>
              <a:rPr lang="en-US" sz="800" dirty="0"/>
              <a:t> </a:t>
            </a:r>
            <a:endParaRPr lang="en-GB" sz="800" dirty="0">
              <a:latin typeface="Arial" pitchFamily="34" charset="0"/>
              <a:cs typeface="Arial" pitchFamily="34" charset="0"/>
            </a:endParaRPr>
          </a:p>
          <a:p>
            <a:endParaRPr lang="en-GB" sz="800" dirty="0">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96708940"/>
              </p:ext>
            </p:extLst>
          </p:nvPr>
        </p:nvGraphicFramePr>
        <p:xfrm>
          <a:off x="1828800" y="2438400"/>
          <a:ext cx="84582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1"/>
          <p:cNvSpPr txBox="1"/>
          <p:nvPr/>
        </p:nvSpPr>
        <p:spPr>
          <a:xfrm>
            <a:off x="2895600" y="5715031"/>
            <a:ext cx="5943600" cy="399813"/>
          </a:xfrm>
          <a:prstGeom prst="rect">
            <a:avLst/>
          </a:prstGeom>
          <a:noFill/>
          <a:ln>
            <a:solidFill>
              <a:sysClr val="window" lastClr="FFFFFF">
                <a:lumMod val="65000"/>
              </a:sysClr>
            </a:solidFill>
            <a:prstDash val="sysDash"/>
          </a:ln>
        </p:spPr>
        <p:txBody>
          <a:bodyPr wrap="square" lIns="91132" tIns="45573" rIns="91132" bIns="4557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defRPr/>
            </a:pPr>
            <a:r>
              <a:rPr lang="en-US" sz="1000" kern="0">
                <a:solidFill>
                  <a:sysClr val="windowText" lastClr="000000"/>
                </a:solidFill>
                <a:latin typeface="Arial" pitchFamily="34" charset="0"/>
                <a:cs typeface="Arial" pitchFamily="34" charset="0"/>
              </a:rPr>
              <a:t>* Programme/project data; ** Kuala Lumpur and Klang Valley; *** National data from IBBS</a:t>
            </a:r>
          </a:p>
          <a:p>
            <a:pPr algn="just">
              <a:defRPr/>
            </a:pPr>
            <a:r>
              <a:rPr lang="en-US" sz="1000" kern="0">
                <a:solidFill>
                  <a:prstClr val="black"/>
                </a:solidFill>
                <a:latin typeface="Arial" pitchFamily="34" charset="0"/>
                <a:ea typeface="SimSun"/>
                <a:cs typeface="Arial" pitchFamily="34" charset="0"/>
              </a:rPr>
              <a:t>Data points are not strictly comparable since sampling methodology and geographical locations varied</a:t>
            </a:r>
            <a:endParaRPr lang="en-GB" sz="1000" kern="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33662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B18B03E-95A6-4B56-B9D1-DEBF1F74A4F4}" type="slidenum">
              <a:rPr lang="th-TH">
                <a:solidFill>
                  <a:prstClr val="black">
                    <a:tint val="75000"/>
                  </a:prstClr>
                </a:solidFill>
              </a:rPr>
              <a:pPr>
                <a:defRPr/>
              </a:pPr>
              <a:t>2</a:t>
            </a:fld>
            <a:endParaRPr lang="th-TH" dirty="0">
              <a:solidFill>
                <a:prstClr val="black">
                  <a:tint val="75000"/>
                </a:prstClr>
              </a:solidFill>
            </a:endParaRPr>
          </a:p>
        </p:txBody>
      </p:sp>
      <p:sp>
        <p:nvSpPr>
          <p:cNvPr id="5" name="Subtitle 4"/>
          <p:cNvSpPr>
            <a:spLocks noGrp="1"/>
          </p:cNvSpPr>
          <p:nvPr>
            <p:ph type="subTitle" idx="1"/>
          </p:nvPr>
        </p:nvSpPr>
        <p:spPr>
          <a:xfrm>
            <a:off x="527049" y="2571754"/>
            <a:ext cx="8077200" cy="3448050"/>
          </a:xfrm>
        </p:spPr>
        <p:txBody>
          <a:bodyPr/>
          <a:lstStyle/>
          <a:p>
            <a:pPr>
              <a:defRPr/>
            </a:pPr>
            <a:r>
              <a:rPr lang="en-US" dirty="0">
                <a:hlinkClick r:id="rId2" action="ppaction://hlinksldjump"/>
              </a:rPr>
              <a:t>Basic socio-demographic indicators</a:t>
            </a:r>
            <a:endParaRPr lang="en-US" dirty="0"/>
          </a:p>
          <a:p>
            <a:pPr>
              <a:defRPr/>
            </a:pPr>
            <a:r>
              <a:rPr lang="en-US" dirty="0">
                <a:hlinkClick r:id="rId3" action="ppaction://hlinksldjump"/>
              </a:rPr>
              <a:t>HIV prevalence and epidemiological status</a:t>
            </a:r>
            <a:endParaRPr lang="en-US" dirty="0"/>
          </a:p>
          <a:p>
            <a:pPr>
              <a:defRPr/>
            </a:pPr>
            <a:r>
              <a:rPr lang="en-US" dirty="0">
                <a:hlinkClick r:id="rId4" action="ppaction://hlinksldjump"/>
              </a:rPr>
              <a:t>Risk behaviors</a:t>
            </a:r>
            <a:endParaRPr lang="en-US" dirty="0"/>
          </a:p>
          <a:p>
            <a:pPr>
              <a:defRPr/>
            </a:pPr>
            <a:r>
              <a:rPr lang="en-US" dirty="0">
                <a:hlinkClick r:id="rId5" action="ppaction://hlinksldjump"/>
              </a:rPr>
              <a:t>Vulnerability and HIV knowledge </a:t>
            </a:r>
            <a:endParaRPr lang="en-US" dirty="0"/>
          </a:p>
          <a:p>
            <a:pPr>
              <a:defRPr/>
            </a:pPr>
            <a:r>
              <a:rPr lang="en-US" dirty="0">
                <a:hlinkClick r:id="rId6" action="ppaction://hlinksldjump"/>
              </a:rPr>
              <a:t>HIV expenditure </a:t>
            </a:r>
            <a:endParaRPr lang="en-US" dirty="0"/>
          </a:p>
          <a:p>
            <a:pPr>
              <a:defRPr/>
            </a:pPr>
            <a:r>
              <a:rPr lang="en-US" dirty="0">
                <a:hlinkClick r:id="rId7" action="ppaction://hlinksldjump"/>
              </a:rPr>
              <a:t>National response </a:t>
            </a:r>
            <a:endParaRPr lang="en-US" dirty="0"/>
          </a:p>
          <a:p>
            <a:pPr marL="0" indent="0">
              <a:buNone/>
              <a:defRPr/>
            </a:pPr>
            <a:endParaRPr lang="th-TH" dirty="0"/>
          </a:p>
        </p:txBody>
      </p:sp>
      <p:sp>
        <p:nvSpPr>
          <p:cNvPr id="23556" name="Title 3"/>
          <p:cNvSpPr>
            <a:spLocks noGrp="1"/>
          </p:cNvSpPr>
          <p:nvPr>
            <p:ph type="title"/>
          </p:nvPr>
        </p:nvSpPr>
        <p:spPr bwMode="auto">
          <a:xfrm>
            <a:off x="228600" y="1641478"/>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noAutofit/>
          </a:bodyPr>
          <a:lstStyle/>
          <a:p>
            <a:pPr eaLnBrk="1" hangingPunct="1"/>
            <a:r>
              <a:rPr lang="en-US">
                <a:cs typeface="Cordia New" pitchFamily="34" charset="-34"/>
              </a:rPr>
              <a:t>CONTENT</a:t>
            </a:r>
            <a:endParaRPr lang="th-TH"/>
          </a:p>
        </p:txBody>
      </p:sp>
    </p:spTree>
    <p:extLst>
      <p:ext uri="{BB962C8B-B14F-4D97-AF65-F5344CB8AC3E}">
        <p14:creationId xmlns:p14="http://schemas.microsoft.com/office/powerpoint/2010/main" val="2707864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71612"/>
            <a:ext cx="11508323" cy="504000"/>
          </a:xfrm>
        </p:spPr>
        <p:txBody>
          <a:bodyPr/>
          <a:lstStyle/>
          <a:p>
            <a:r>
              <a:rPr lang="en-US" dirty="0"/>
              <a:t>Proportion of transgender people who reported condom use at last sex, 2009</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6" name="Rectangle 5"/>
          <p:cNvSpPr/>
          <p:nvPr/>
        </p:nvSpPr>
        <p:spPr>
          <a:xfrm>
            <a:off x="226475" y="6545265"/>
            <a:ext cx="8229600" cy="461665"/>
          </a:xfrm>
          <a:prstGeom prst="rect">
            <a:avLst/>
          </a:prstGeom>
        </p:spPr>
        <p:txBody>
          <a:bodyPr wrap="square" lIns="91132" tIns="45573" rIns="91132" bIns="45573" rtlCol="0"/>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2"/>
              </a:rPr>
              <a:t>www.aidsdatahub.org</a:t>
            </a:r>
            <a:r>
              <a:rPr lang="en-GB" sz="900" dirty="0">
                <a:latin typeface="Arial" pitchFamily="34" charset="0"/>
                <a:cs typeface="Arial" pitchFamily="34" charset="0"/>
              </a:rPr>
              <a:t>  based on  Yap, I. (2009). The Integrated Bio-Behavioural Surveillance (IBBS) Survey 2009 Malaysia</a:t>
            </a:r>
          </a:p>
        </p:txBody>
      </p:sp>
      <p:graphicFrame>
        <p:nvGraphicFramePr>
          <p:cNvPr id="7" name="Chart 6"/>
          <p:cNvGraphicFramePr>
            <a:graphicFrameLocks noGrp="1"/>
          </p:cNvGraphicFramePr>
          <p:nvPr>
            <p:extLst>
              <p:ext uri="{D42A27DB-BD31-4B8C-83A1-F6EECF244321}">
                <p14:modId xmlns:p14="http://schemas.microsoft.com/office/powerpoint/2010/main" val="3468453364"/>
              </p:ext>
            </p:extLst>
          </p:nvPr>
        </p:nvGraphicFramePr>
        <p:xfrm>
          <a:off x="2057400" y="2819400"/>
          <a:ext cx="75438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74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049000" cy="504000"/>
          </a:xfrm>
        </p:spPr>
        <p:txBody>
          <a:bodyPr/>
          <a:lstStyle/>
          <a:p>
            <a:r>
              <a:rPr lang="en-US" dirty="0"/>
              <a:t>Proportion of transgender people who reported consistent condom use in the last month, 2009</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6" name="Rectangle 5"/>
          <p:cNvSpPr/>
          <p:nvPr/>
        </p:nvSpPr>
        <p:spPr>
          <a:xfrm>
            <a:off x="152400" y="6578125"/>
            <a:ext cx="8229600" cy="461665"/>
          </a:xfrm>
          <a:prstGeom prst="rect">
            <a:avLst/>
          </a:prstGeom>
        </p:spPr>
        <p:txBody>
          <a:bodyPr wrap="square" lIns="91132" tIns="45573" rIns="91132" bIns="45573" rtlCol="0"/>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2"/>
              </a:rPr>
              <a:t>www.aidsdatahub.org</a:t>
            </a:r>
            <a:r>
              <a:rPr lang="en-GB" sz="900" dirty="0">
                <a:solidFill>
                  <a:prstClr val="black"/>
                </a:solidFill>
                <a:cs typeface="Arial" pitchFamily="34" charset="0"/>
              </a:rPr>
              <a:t>  based on  Yap, I. (2009). The Integrated Bio-Behavioural Surveillance (IBBS) Survey 2009 Malaysia</a:t>
            </a:r>
          </a:p>
        </p:txBody>
      </p:sp>
      <p:graphicFrame>
        <p:nvGraphicFramePr>
          <p:cNvPr id="8" name="Chart 7"/>
          <p:cNvGraphicFramePr>
            <a:graphicFrameLocks noGrp="1"/>
          </p:cNvGraphicFramePr>
          <p:nvPr>
            <p:extLst>
              <p:ext uri="{D42A27DB-BD31-4B8C-83A1-F6EECF244321}">
                <p14:modId xmlns:p14="http://schemas.microsoft.com/office/powerpoint/2010/main" val="271758921"/>
              </p:ext>
            </p:extLst>
          </p:nvPr>
        </p:nvGraphicFramePr>
        <p:xfrm>
          <a:off x="1981203" y="2514624"/>
          <a:ext cx="8305801" cy="3881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0983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PWID who reported using sterile injecting equipment, </a:t>
            </a:r>
            <a:br>
              <a:rPr lang="en-US" dirty="0"/>
            </a:br>
            <a:r>
              <a:rPr lang="en-US" dirty="0"/>
              <a:t>2004-2014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TextBox 1"/>
          <p:cNvSpPr txBox="1"/>
          <p:nvPr/>
        </p:nvSpPr>
        <p:spPr>
          <a:xfrm>
            <a:off x="4672" y="6360031"/>
            <a:ext cx="10544175" cy="405479"/>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2"/>
              </a:rPr>
              <a:t>www.aidsdatahub.org</a:t>
            </a:r>
            <a:r>
              <a:rPr lang="en-GB" sz="900" dirty="0">
                <a:latin typeface="Arial" pitchFamily="34" charset="0"/>
                <a:cs typeface="Arial" pitchFamily="34" charset="0"/>
              </a:rPr>
              <a:t>  based on 1. AIDS/STD Section Disease Control Division Malaysia. (2010). UNGASS Country Progress Report: Malaysia 2010;  2. Yap, I. (2009). The Integrated Bio-Behavioural Surveillance (IBBS) Survey 2009 Malaysia; 3. </a:t>
            </a:r>
            <a:r>
              <a:rPr lang="en-US" sz="900" dirty="0"/>
              <a:t>UNAIDS. (2013). Global Report: UNAIDS Report on the Global AIDS Epidemic 2013; and 4. </a:t>
            </a:r>
            <a:r>
              <a:rPr lang="en-US" sz="900" dirty="0">
                <a:hlinkClick r:id="rId3"/>
              </a:rPr>
              <a:t>www.aidsinfoonline.org</a:t>
            </a:r>
            <a:r>
              <a:rPr lang="en-US" sz="900" dirty="0"/>
              <a:t> </a:t>
            </a:r>
            <a:endParaRPr lang="en-GB" sz="900" dirty="0">
              <a:latin typeface="Arial" pitchFamily="34" charset="0"/>
              <a:cs typeface="Arial" pitchFamily="34" charset="0"/>
            </a:endParaRPr>
          </a:p>
        </p:txBody>
      </p:sp>
      <p:graphicFrame>
        <p:nvGraphicFramePr>
          <p:cNvPr id="9" name="Chart 8"/>
          <p:cNvGraphicFramePr>
            <a:graphicFrameLocks noGrp="1"/>
          </p:cNvGraphicFramePr>
          <p:nvPr>
            <p:extLst>
              <p:ext uri="{D42A27DB-BD31-4B8C-83A1-F6EECF244321}">
                <p14:modId xmlns:p14="http://schemas.microsoft.com/office/powerpoint/2010/main" val="2045041301"/>
              </p:ext>
            </p:extLst>
          </p:nvPr>
        </p:nvGraphicFramePr>
        <p:xfrm>
          <a:off x="1752600" y="2286000"/>
          <a:ext cx="8305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9179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820400" cy="504000"/>
          </a:xfrm>
        </p:spPr>
        <p:txBody>
          <a:bodyPr/>
          <a:lstStyle/>
          <a:p>
            <a:r>
              <a:rPr lang="en-US" dirty="0"/>
              <a:t>Interactions and overlapping risk behaviors among key populations, 2012 and 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Rectangle 4"/>
          <p:cNvSpPr/>
          <p:nvPr/>
        </p:nvSpPr>
        <p:spPr>
          <a:xfrm>
            <a:off x="76200" y="6477100"/>
            <a:ext cx="11049000" cy="461665"/>
          </a:xfrm>
          <a:prstGeom prst="rect">
            <a:avLst/>
          </a:prstGeom>
        </p:spPr>
        <p:txBody>
          <a:bodyPr wrap="square" lIns="91132" tIns="45573" rIns="91132" bIns="45573" rtlCol="0"/>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IBBS reports cited in </a:t>
            </a:r>
            <a:r>
              <a:rPr lang="en-US" sz="900" dirty="0"/>
              <a:t>HIV/AIDS Reporting System  and  HIV/STI Section. Disease Control Division. Ministry of Health Malaysia. (2015). Global AIDS Response Progress Report 2015 (Country narrative report).</a:t>
            </a:r>
            <a:endParaRPr lang="en-GB" sz="900" dirty="0"/>
          </a:p>
          <a:p>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614522729"/>
              </p:ext>
            </p:extLst>
          </p:nvPr>
        </p:nvGraphicFramePr>
        <p:xfrm>
          <a:off x="1828801" y="2362200"/>
          <a:ext cx="84582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705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81000" y="3390900"/>
            <a:ext cx="94837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a:spLocks noGrp="1"/>
          </p:cNvSpPr>
          <p:nvPr>
            <p:ph type="title"/>
          </p:nvPr>
        </p:nvSpPr>
        <p:spPr bwMode="auto">
          <a:xfrm>
            <a:off x="226476" y="1571612"/>
            <a:ext cx="11813125"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2012 - 2014</a:t>
            </a:r>
          </a:p>
        </p:txBody>
      </p:sp>
      <p:sp>
        <p:nvSpPr>
          <p:cNvPr id="2" name="Slide Number Placeholder 1"/>
          <p:cNvSpPr>
            <a:spLocks noGrp="1"/>
          </p:cNvSpPr>
          <p:nvPr>
            <p:ph type="sldNum" sz="quarter" idx="10"/>
          </p:nvPr>
        </p:nvSpPr>
        <p:spPr/>
        <p:txBody>
          <a:bodyPr/>
          <a:lstStyle/>
          <a:p>
            <a:pPr>
              <a:defRPr/>
            </a:pPr>
            <a:fld id="{9EE392EE-883A-4E00-B90D-9BF86459BA25}" type="slidenum">
              <a:rPr lang="th-TH">
                <a:solidFill>
                  <a:prstClr val="black">
                    <a:tint val="75000"/>
                  </a:prstClr>
                </a:solidFill>
              </a:rPr>
              <a:pPr>
                <a:defRPr/>
              </a:pPr>
              <a:t>25</a:t>
            </a:fld>
            <a:endParaRPr lang="th-TH" dirty="0">
              <a:solidFill>
                <a:prstClr val="black">
                  <a:tint val="75000"/>
                </a:prstClr>
              </a:solidFill>
            </a:endParaRPr>
          </a:p>
        </p:txBody>
      </p:sp>
      <p:sp>
        <p:nvSpPr>
          <p:cNvPr id="59397" name="Text Box 10"/>
          <p:cNvSpPr txBox="1">
            <a:spLocks noChangeArrowheads="1"/>
          </p:cNvSpPr>
          <p:nvPr/>
        </p:nvSpPr>
        <p:spPr bwMode="auto">
          <a:xfrm>
            <a:off x="226475" y="6488707"/>
            <a:ext cx="11051125" cy="36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2" tIns="45573" rIns="91132" bIns="45573">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a:t>
            </a:r>
            <a:r>
              <a:rPr lang="en-GB" sz="900" u="sng" dirty="0">
                <a:solidFill>
                  <a:prstClr val="black"/>
                </a:solidFill>
                <a:cs typeface="Arial" charset="0"/>
              </a:rPr>
              <a:t> </a:t>
            </a:r>
            <a:r>
              <a:rPr lang="en-GB" sz="900" dirty="0">
                <a:latin typeface="Arial" pitchFamily="34" charset="0"/>
                <a:cs typeface="Arial" pitchFamily="34" charset="0"/>
              </a:rPr>
              <a:t>IBBS reports cited in </a:t>
            </a:r>
            <a:r>
              <a:rPr lang="en-US" sz="900" dirty="0"/>
              <a:t>HIV/AIDS Reporting System  and  HIV/STI Section. Disease Control Division. Ministry of Health Malaysia. (2015). Global AIDS Response Progress Report 2015 (Country narrative report).</a:t>
            </a:r>
            <a:endParaRPr lang="en-GB" sz="900" dirty="0"/>
          </a:p>
        </p:txBody>
      </p:sp>
      <p:graphicFrame>
        <p:nvGraphicFramePr>
          <p:cNvPr id="7" name="Chart 6"/>
          <p:cNvGraphicFramePr>
            <a:graphicFrameLocks noGrp="1"/>
          </p:cNvGraphicFramePr>
          <p:nvPr>
            <p:extLst>
              <p:ext uri="{D42A27DB-BD31-4B8C-83A1-F6EECF244321}">
                <p14:modId xmlns:p14="http://schemas.microsoft.com/office/powerpoint/2010/main" val="549571879"/>
              </p:ext>
            </p:extLst>
          </p:nvPr>
        </p:nvGraphicFramePr>
        <p:xfrm>
          <a:off x="1905000" y="2346743"/>
          <a:ext cx="8077200" cy="39778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1152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noAutofit/>
          </a:bodyPr>
          <a:lstStyle/>
          <a:p>
            <a:pPr eaLnBrk="1" hangingPunct="1"/>
            <a:r>
              <a:rPr lang="en-US" dirty="0">
                <a:cs typeface="Cordia New" pitchFamily="34" charset="-34"/>
              </a:rPr>
              <a:t>Number and percentage of national service trainees (17-19 </a:t>
            </a:r>
            <a:r>
              <a:rPr lang="en-US" dirty="0" err="1">
                <a:cs typeface="Cordia New" pitchFamily="34" charset="-34"/>
              </a:rPr>
              <a:t>yr</a:t>
            </a:r>
            <a:r>
              <a:rPr lang="en-US" dirty="0">
                <a:cs typeface="Cordia New" pitchFamily="34" charset="-34"/>
              </a:rPr>
              <a:t>) with comprehensive HIV knowledge, 2008</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A898F5AA-23D3-4357-9144-43453EDF0A3C}" type="slidenum">
              <a:rPr lang="th-TH">
                <a:solidFill>
                  <a:prstClr val="black">
                    <a:tint val="75000"/>
                  </a:prstClr>
                </a:solidFill>
              </a:rPr>
              <a:pPr>
                <a:defRPr/>
              </a:pPr>
              <a:t>26</a:t>
            </a:fld>
            <a:endParaRPr lang="th-TH"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2366572634"/>
              </p:ext>
            </p:extLst>
          </p:nvPr>
        </p:nvGraphicFramePr>
        <p:xfrm>
          <a:off x="2893864" y="2471737"/>
          <a:ext cx="6324600" cy="36924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49"/>
          <p:cNvSpPr txBox="1">
            <a:spLocks noChangeArrowheads="1"/>
          </p:cNvSpPr>
          <p:nvPr/>
        </p:nvSpPr>
        <p:spPr bwMode="auto">
          <a:xfrm>
            <a:off x="152400" y="6397663"/>
            <a:ext cx="10058400" cy="369035"/>
          </a:xfrm>
          <a:prstGeom prst="rect">
            <a:avLst/>
          </a:prstGeom>
          <a:noFill/>
          <a:ln w="9525">
            <a:noFill/>
            <a:miter lim="800000"/>
            <a:headEnd/>
            <a:tailEnd/>
          </a:ln>
        </p:spPr>
        <p:txBody>
          <a:bodyPr wrap="square" lIns="91132" tIns="45573" rIns="91132" bIns="45573">
            <a:spAutoFit/>
          </a:bodyPr>
          <a:lstStyle>
            <a:defPPr>
              <a:defRPr lang="en-US"/>
            </a:defPPr>
            <a:lvl1pPr algn="l" rtl="0" fontAlgn="base">
              <a:spcBef>
                <a:spcPct val="0"/>
              </a:spcBef>
              <a:spcAft>
                <a:spcPct val="0"/>
              </a:spcAft>
              <a:defRPr sz="1200" b="1" kern="1200">
                <a:solidFill>
                  <a:schemeClr val="tx1"/>
                </a:solidFill>
                <a:latin typeface="Arial" charset="0"/>
                <a:ea typeface="SimSun" pitchFamily="2" charset="-122"/>
                <a:cs typeface="+mn-cs"/>
              </a:defRPr>
            </a:lvl1pPr>
            <a:lvl2pPr marL="457200" algn="l" rtl="0" fontAlgn="base">
              <a:spcBef>
                <a:spcPct val="0"/>
              </a:spcBef>
              <a:spcAft>
                <a:spcPct val="0"/>
              </a:spcAft>
              <a:defRPr sz="1200" b="1" kern="1200">
                <a:solidFill>
                  <a:schemeClr val="tx1"/>
                </a:solidFill>
                <a:latin typeface="Arial" charset="0"/>
                <a:ea typeface="SimSun" pitchFamily="2" charset="-122"/>
                <a:cs typeface="+mn-cs"/>
              </a:defRPr>
            </a:lvl2pPr>
            <a:lvl3pPr marL="914400" algn="l" rtl="0" fontAlgn="base">
              <a:spcBef>
                <a:spcPct val="0"/>
              </a:spcBef>
              <a:spcAft>
                <a:spcPct val="0"/>
              </a:spcAft>
              <a:defRPr sz="1200" b="1" kern="1200">
                <a:solidFill>
                  <a:schemeClr val="tx1"/>
                </a:solidFill>
                <a:latin typeface="Arial" charset="0"/>
                <a:ea typeface="SimSun" pitchFamily="2" charset="-122"/>
                <a:cs typeface="+mn-cs"/>
              </a:defRPr>
            </a:lvl3pPr>
            <a:lvl4pPr marL="1371600" algn="l" rtl="0" fontAlgn="base">
              <a:spcBef>
                <a:spcPct val="0"/>
              </a:spcBef>
              <a:spcAft>
                <a:spcPct val="0"/>
              </a:spcAft>
              <a:defRPr sz="1200" b="1" kern="1200">
                <a:solidFill>
                  <a:schemeClr val="tx1"/>
                </a:solidFill>
                <a:latin typeface="Arial" charset="0"/>
                <a:ea typeface="SimSun" pitchFamily="2" charset="-122"/>
                <a:cs typeface="+mn-cs"/>
              </a:defRPr>
            </a:lvl4pPr>
            <a:lvl5pPr marL="1828800" algn="l" rtl="0" fontAlgn="base">
              <a:spcBef>
                <a:spcPct val="0"/>
              </a:spcBef>
              <a:spcAft>
                <a:spcPct val="0"/>
              </a:spcAft>
              <a:defRPr sz="1200" b="1" kern="1200">
                <a:solidFill>
                  <a:schemeClr val="tx1"/>
                </a:solidFill>
                <a:latin typeface="Arial" charset="0"/>
                <a:ea typeface="SimSun" pitchFamily="2" charset="-122"/>
                <a:cs typeface="+mn-cs"/>
              </a:defRPr>
            </a:lvl5pPr>
            <a:lvl6pPr marL="2286000" algn="l" defTabSz="914400" rtl="0" eaLnBrk="1" latinLnBrk="0" hangingPunct="1">
              <a:defRPr sz="1200" b="1" kern="1200">
                <a:solidFill>
                  <a:schemeClr val="tx1"/>
                </a:solidFill>
                <a:latin typeface="Arial" charset="0"/>
                <a:ea typeface="SimSun" pitchFamily="2" charset="-122"/>
                <a:cs typeface="+mn-cs"/>
              </a:defRPr>
            </a:lvl6pPr>
            <a:lvl7pPr marL="2743200" algn="l" defTabSz="914400" rtl="0" eaLnBrk="1" latinLnBrk="0" hangingPunct="1">
              <a:defRPr sz="1200" b="1" kern="1200">
                <a:solidFill>
                  <a:schemeClr val="tx1"/>
                </a:solidFill>
                <a:latin typeface="Arial" charset="0"/>
                <a:ea typeface="SimSun" pitchFamily="2" charset="-122"/>
                <a:cs typeface="+mn-cs"/>
              </a:defRPr>
            </a:lvl7pPr>
            <a:lvl8pPr marL="3200400" algn="l" defTabSz="914400" rtl="0" eaLnBrk="1" latinLnBrk="0" hangingPunct="1">
              <a:defRPr sz="1200" b="1" kern="1200">
                <a:solidFill>
                  <a:schemeClr val="tx1"/>
                </a:solidFill>
                <a:latin typeface="Arial" charset="0"/>
                <a:ea typeface="SimSun" pitchFamily="2" charset="-122"/>
                <a:cs typeface="+mn-cs"/>
              </a:defRPr>
            </a:lvl8pPr>
            <a:lvl9pPr marL="3657600" algn="l" defTabSz="914400" rtl="0" eaLnBrk="1" latinLnBrk="0" hangingPunct="1">
              <a:defRPr sz="1200" b="1" kern="1200">
                <a:solidFill>
                  <a:schemeClr val="tx1"/>
                </a:solidFill>
                <a:latin typeface="Arial" charset="0"/>
                <a:ea typeface="SimSun" pitchFamily="2" charset="-122"/>
                <a:cs typeface="+mn-cs"/>
              </a:defRPr>
            </a:lvl9pPr>
          </a:lstStyle>
          <a:p>
            <a:pPr>
              <a:spcBef>
                <a:spcPct val="50000"/>
              </a:spcBef>
              <a:defRPr/>
            </a:pPr>
            <a:r>
              <a:rPr lang="en-US" sz="900" b="0" dirty="0">
                <a:solidFill>
                  <a:srgbClr val="000000"/>
                </a:solidFill>
              </a:rPr>
              <a:t>Source: Prepared by </a:t>
            </a:r>
            <a:r>
              <a:rPr lang="en-US" sz="900" b="0" dirty="0">
                <a:solidFill>
                  <a:srgbClr val="000000"/>
                </a:solidFill>
                <a:hlinkClick r:id="rId3"/>
              </a:rPr>
              <a:t>www.aidsdatahub.org</a:t>
            </a:r>
            <a:r>
              <a:rPr lang="en-US" sz="900" b="0" dirty="0">
                <a:solidFill>
                  <a:srgbClr val="000000"/>
                </a:solidFill>
              </a:rPr>
              <a:t>  based on Malaysia National Service Survey, MOH, 2008 cited in </a:t>
            </a:r>
            <a:r>
              <a:rPr lang="en-US" sz="900" b="0" dirty="0">
                <a:solidFill>
                  <a:prstClr val="black"/>
                </a:solidFill>
              </a:rPr>
              <a:t>AIDS/STD Section Disease Control Division Malaysia. (2010 ). UNGASS Country Progress Report: Malaysia 2010.</a:t>
            </a:r>
            <a:endParaRPr lang="en-US" sz="900" b="0" dirty="0">
              <a:solidFill>
                <a:srgbClr val="000000"/>
              </a:solidFill>
            </a:endParaRPr>
          </a:p>
        </p:txBody>
      </p:sp>
      <p:sp>
        <p:nvSpPr>
          <p:cNvPr id="60422" name="TextBox 8"/>
          <p:cNvSpPr txBox="1">
            <a:spLocks noChangeArrowheads="1"/>
          </p:cNvSpPr>
          <p:nvPr/>
        </p:nvSpPr>
        <p:spPr bwMode="auto">
          <a:xfrm>
            <a:off x="7391458" y="2625658"/>
            <a:ext cx="1811092" cy="30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32" tIns="45573" rIns="91132" bIns="45573">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r>
              <a:rPr lang="en-US" sz="1400" b="1" dirty="0">
                <a:solidFill>
                  <a:prstClr val="black"/>
                </a:solidFill>
                <a:cs typeface="Arial" charset="0"/>
              </a:rPr>
              <a:t>Sample size = 6000</a:t>
            </a:r>
          </a:p>
        </p:txBody>
      </p:sp>
    </p:spTree>
    <p:extLst>
      <p:ext uri="{BB962C8B-B14F-4D97-AF65-F5344CB8AC3E}">
        <p14:creationId xmlns:p14="http://schemas.microsoft.com/office/powerpoint/2010/main" val="1269220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80318"/>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2008-2014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val="406157861"/>
              </p:ext>
            </p:extLst>
          </p:nvPr>
        </p:nvGraphicFramePr>
        <p:xfrm>
          <a:off x="1752600" y="2215948"/>
          <a:ext cx="8741832" cy="433916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4043D7D-4A60-4396-89B9-9AE5CD3BA94F}"/>
              </a:ext>
            </a:extLst>
          </p:cNvPr>
          <p:cNvSpPr/>
          <p:nvPr/>
        </p:nvSpPr>
        <p:spPr>
          <a:xfrm>
            <a:off x="226504" y="6555151"/>
            <a:ext cx="5191825" cy="230536"/>
          </a:xfrm>
          <a:prstGeom prst="rect">
            <a:avLst/>
          </a:prstGeom>
        </p:spPr>
        <p:txBody>
          <a:bodyPr wrap="none" lIns="91132" tIns="45573" rIns="91132" bIns="4557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4"/>
              </a:rPr>
              <a:t>www.aidsdatahub.org</a:t>
            </a:r>
            <a:r>
              <a:rPr lang="en-US" sz="900" dirty="0">
                <a:solidFill>
                  <a:prstClr val="black"/>
                </a:solidFill>
                <a:latin typeface="Arial" pitchFamily="34" charset="0"/>
                <a:cs typeface="Arial" pitchFamily="34" charset="0"/>
              </a:rPr>
              <a:t>  based on UNAIDS Global AIDS Monitoring Reporting </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13203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2008-2013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TextBox 1"/>
          <p:cNvSpPr txBox="1"/>
          <p:nvPr/>
        </p:nvSpPr>
        <p:spPr>
          <a:xfrm>
            <a:off x="226475" y="6627600"/>
            <a:ext cx="7043213" cy="226690"/>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10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89154112"/>
              </p:ext>
            </p:extLst>
          </p:nvPr>
        </p:nvGraphicFramePr>
        <p:xfrm>
          <a:off x="1828800" y="2057400"/>
          <a:ext cx="8534400"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6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987831483"/>
              </p:ext>
            </p:extLst>
          </p:nvPr>
        </p:nvGraphicFramePr>
        <p:xfrm>
          <a:off x="1919536" y="2060849"/>
          <a:ext cx="8352928" cy="4071177"/>
        </p:xfrm>
        <a:graphic>
          <a:graphicData uri="http://schemas.openxmlformats.org/drawingml/2006/table">
            <a:tbl>
              <a:tblPr/>
              <a:tblGrid>
                <a:gridCol w="6488389">
                  <a:extLst>
                    <a:ext uri="{9D8B030D-6E8A-4147-A177-3AD203B41FA5}">
                      <a16:colId xmlns:a16="http://schemas.microsoft.com/office/drawing/2014/main" val="20000"/>
                    </a:ext>
                  </a:extLst>
                </a:gridCol>
                <a:gridCol w="1864539">
                  <a:extLst>
                    <a:ext uri="{9D8B030D-6E8A-4147-A177-3AD203B41FA5}">
                      <a16:colId xmlns:a16="http://schemas.microsoft.com/office/drawing/2014/main" val="20001"/>
                    </a:ext>
                  </a:extLst>
                </a:gridCol>
              </a:tblGrid>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30,331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17,209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7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75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7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US" sz="1400" b="1" i="0" u="none" strike="noStrike" dirty="0">
                          <a:solidFill>
                            <a:schemeClr val="tx1"/>
                          </a:solidFill>
                          <a:effectLst/>
                          <a:latin typeface="Arial" pitchFamily="34" charset="0"/>
                          <a:cs typeface="Arial" pitchFamily="34" charset="0"/>
                        </a:rPr>
                        <a:t>97.15</a:t>
                      </a:r>
                      <a:r>
                        <a:rPr lang="en-US" sz="1400" b="1" i="0" u="none" strike="noStrike" baseline="0" dirty="0">
                          <a:solidFill>
                            <a:schemeClr val="tx1"/>
                          </a:solidFill>
                          <a:effectLst/>
                          <a:latin typeface="Arial" pitchFamily="34" charset="0"/>
                          <a:cs typeface="Arial" pitchFamily="34" charset="0"/>
                        </a:rPr>
                        <a:t> </a:t>
                      </a:r>
                      <a:r>
                        <a:rPr lang="en-US" sz="1400" b="1" i="0" u="none" strike="noStrike" dirty="0">
                          <a:solidFill>
                            <a:schemeClr val="tx1"/>
                          </a:solidFill>
                          <a:effectLst/>
                          <a:latin typeface="Arial" pitchFamily="34" charset="0"/>
                          <a:cs typeface="Arial" pitchFamily="34" charset="0"/>
                        </a:rPr>
                        <a:t>(2014) </a:t>
                      </a:r>
                      <a:r>
                        <a:rPr lang="en-US" sz="1400" b="1" i="0" u="none" strike="noStrike" baseline="30000" dirty="0">
                          <a:solidFill>
                            <a:schemeClr val="tx1"/>
                          </a:solidFill>
                          <a:effectLst/>
                          <a:latin typeface="Arial" pitchFamily="34" charset="0"/>
                          <a:cs typeface="Arial" pitchFamily="34" charset="0"/>
                        </a:rPr>
                        <a:t>7 </a:t>
                      </a:r>
                      <a:endParaRPr lang="en-GB" sz="1400" b="1" i="0" u="none" strike="noStrike" baseline="30000"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07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16.8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62/0.779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70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73/77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93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N/A</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26,891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927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1,040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150159"/>
            <a:ext cx="11963400" cy="707589"/>
          </a:xfrm>
          <a:prstGeom prst="rect">
            <a:avLst/>
          </a:prstGeom>
        </p:spPr>
        <p:txBody>
          <a:bodyPr wrap="square" lIns="91132" tIns="45573" rIns="91132" bIns="45573">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 Ministry of Health Malaysia. (2016). Health Indicators 2015: Indicators for Monitoring and Evaluation of Strategy Health for All.</a:t>
            </a:r>
          </a:p>
        </p:txBody>
      </p:sp>
    </p:spTree>
    <p:extLst>
      <p:ext uri="{BB962C8B-B14F-4D97-AF65-F5344CB8AC3E}">
        <p14:creationId xmlns:p14="http://schemas.microsoft.com/office/powerpoint/2010/main" val="1825558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category, 2008-2013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TextBox 1"/>
          <p:cNvSpPr txBox="1"/>
          <p:nvPr/>
        </p:nvSpPr>
        <p:spPr>
          <a:xfrm>
            <a:off x="1752607" y="6553200"/>
            <a:ext cx="7927801" cy="193822"/>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563767914"/>
              </p:ext>
            </p:extLst>
          </p:nvPr>
        </p:nvGraphicFramePr>
        <p:xfrm>
          <a:off x="1752603" y="2133601"/>
          <a:ext cx="8610601" cy="43304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8642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24000"/>
            <a:ext cx="11203563" cy="504000"/>
          </a:xfrm>
        </p:spPr>
        <p:txBody>
          <a:bodyPr/>
          <a:lstStyle/>
          <a:p>
            <a:r>
              <a:rPr lang="en-US" dirty="0"/>
              <a:t>Proportion of total prevention programme spending on key populations at higher risk, 2010-2013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152400" y="6540502"/>
            <a:ext cx="7304139" cy="276432"/>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690212270"/>
              </p:ext>
            </p:extLst>
          </p:nvPr>
        </p:nvGraphicFramePr>
        <p:xfrm>
          <a:off x="1828800" y="2362203"/>
          <a:ext cx="8610600" cy="40947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4464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HIV prevention programmes from domestic and international sources, 2008 - 2013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18661" y="6581568"/>
            <a:ext cx="7304139" cy="276432"/>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244256588"/>
              </p:ext>
            </p:extLst>
          </p:nvPr>
        </p:nvGraphicFramePr>
        <p:xfrm>
          <a:off x="1828807" y="2362200"/>
          <a:ext cx="8534401" cy="42193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19848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care and treatment from domestic and international sources, 2008 - 2013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1"/>
          <p:cNvSpPr txBox="1"/>
          <p:nvPr/>
        </p:nvSpPr>
        <p:spPr>
          <a:xfrm>
            <a:off x="226474" y="6584848"/>
            <a:ext cx="7304139" cy="276432"/>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571366623"/>
              </p:ext>
            </p:extLst>
          </p:nvPr>
        </p:nvGraphicFramePr>
        <p:xfrm>
          <a:off x="1828800" y="2286000"/>
          <a:ext cx="8534400" cy="42955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559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89649"/>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430000" cy="504000"/>
          </a:xfrm>
        </p:spPr>
        <p:txBody>
          <a:bodyPr/>
          <a:lstStyle/>
          <a:p>
            <a:r>
              <a:rPr lang="en-US" dirty="0"/>
              <a:t>Proportion of key populations reached with HIV prevention programmes, 2012-2014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TextBox 1"/>
          <p:cNvSpPr txBox="1"/>
          <p:nvPr/>
        </p:nvSpPr>
        <p:spPr>
          <a:xfrm>
            <a:off x="0" y="6477000"/>
            <a:ext cx="10287000" cy="372148"/>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2"/>
              </a:rPr>
              <a:t>www.aidsdatahub.org</a:t>
            </a:r>
            <a:r>
              <a:rPr lang="en-GB" sz="900" dirty="0">
                <a:latin typeface="Arial" pitchFamily="34" charset="0"/>
                <a:cs typeface="Arial" pitchFamily="34" charset="0"/>
              </a:rPr>
              <a:t>  based on IBBS reports cited in </a:t>
            </a:r>
            <a:r>
              <a:rPr lang="en-US" sz="900" dirty="0"/>
              <a:t>HIV/AIDS Reporting System  and  HIV/STI Section. Disease Control Division. Ministry of Health Malaysia. (2015). Global AIDS Response Progress Report 2015 (Country narrative report).; and </a:t>
            </a:r>
            <a:r>
              <a:rPr lang="en-US" sz="900" dirty="0">
                <a:hlinkClick r:id="rId3"/>
              </a:rPr>
              <a:t>www.aidsinfoonline.org</a:t>
            </a:r>
            <a:r>
              <a:rPr lang="en-US" sz="900" dirty="0"/>
              <a:t> </a:t>
            </a:r>
            <a:endParaRPr lang="en-GB" sz="900" dirty="0"/>
          </a:p>
        </p:txBody>
      </p:sp>
      <p:sp>
        <p:nvSpPr>
          <p:cNvPr id="4" name="TextBox 3"/>
          <p:cNvSpPr txBox="1"/>
          <p:nvPr/>
        </p:nvSpPr>
        <p:spPr>
          <a:xfrm>
            <a:off x="3276600" y="5867431"/>
            <a:ext cx="5867400" cy="399813"/>
          </a:xfrm>
          <a:prstGeom prst="rect">
            <a:avLst/>
          </a:prstGeom>
          <a:noFill/>
          <a:ln>
            <a:solidFill>
              <a:srgbClr val="F78E1E"/>
            </a:solidFill>
            <a:prstDash val="dash"/>
          </a:ln>
        </p:spPr>
        <p:txBody>
          <a:bodyPr wrap="square" lIns="91132" tIns="45573" rIns="91132" bIns="45573" rtlCol="0">
            <a:spAutoFit/>
          </a:bodyPr>
          <a:lstStyle/>
          <a:p>
            <a:r>
              <a:rPr lang="en-US" sz="1000" dirty="0">
                <a:latin typeface="Arial" pitchFamily="34" charset="0"/>
                <a:cs typeface="Arial" pitchFamily="34" charset="0"/>
              </a:rPr>
              <a:t>* PWID who received free needle/syringe in the last 12 months and know where to go for HIV test</a:t>
            </a:r>
          </a:p>
          <a:p>
            <a:r>
              <a:rPr lang="en-US" sz="1000" dirty="0">
                <a:latin typeface="Arial" pitchFamily="34" charset="0"/>
              </a:rPr>
              <a:t>** Those who received free condom in the last 12 months and know where to get an HIV test</a:t>
            </a:r>
            <a:endParaRPr lang="th-TH" sz="1000" dirty="0">
              <a:latin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147501249"/>
              </p:ext>
            </p:extLst>
          </p:nvPr>
        </p:nvGraphicFramePr>
        <p:xfrm>
          <a:off x="2057400" y="2362200"/>
          <a:ext cx="82296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4878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508325" cy="504000"/>
          </a:xfrm>
        </p:spPr>
        <p:txBody>
          <a:bodyPr/>
          <a:lstStyle/>
          <a:p>
            <a:r>
              <a:rPr lang="en-US" dirty="0"/>
              <a:t>Proportion of key populations who received an HIV test in the last 12 months and knew their results, 2009-2014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6" name="TextBox 1"/>
          <p:cNvSpPr txBox="1"/>
          <p:nvPr/>
        </p:nvSpPr>
        <p:spPr>
          <a:xfrm>
            <a:off x="76200" y="6374554"/>
            <a:ext cx="9906000" cy="483446"/>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900" dirty="0">
              <a:latin typeface="Arial" pitchFamily="34" charset="0"/>
              <a:cs typeface="Arial" pitchFamily="34" charset="0"/>
            </a:endParaRPr>
          </a:p>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1.Yap, I. (2009). The Integrated Bio-Behavioural Surveillance (IBBS) Survey 2009 Malaysia. 2. Malaysia Ministry of Health.  Global AIDS Response Progress Reports 2015. (Country narrative report); and 3. </a:t>
            </a:r>
            <a:r>
              <a:rPr lang="en-GB" sz="900" dirty="0">
                <a:latin typeface="Arial" pitchFamily="34" charset="0"/>
                <a:cs typeface="Arial" pitchFamily="34" charset="0"/>
                <a:hlinkClick r:id="rId4"/>
              </a:rPr>
              <a:t>www.aidsinfoonline.org</a:t>
            </a:r>
            <a:r>
              <a:rPr lang="en-GB" sz="900" dirty="0">
                <a:latin typeface="Arial" pitchFamily="34" charset="0"/>
                <a:cs typeface="Arial" pitchFamily="34" charset="0"/>
              </a:rPr>
              <a:t> </a:t>
            </a:r>
          </a:p>
        </p:txBody>
      </p:sp>
      <p:sp>
        <p:nvSpPr>
          <p:cNvPr id="8" name="TextBox 7"/>
          <p:cNvSpPr txBox="1"/>
          <p:nvPr/>
        </p:nvSpPr>
        <p:spPr>
          <a:xfrm>
            <a:off x="3200408" y="6030942"/>
            <a:ext cx="6506527" cy="369859"/>
          </a:xfrm>
          <a:prstGeom prst="rect">
            <a:avLst/>
          </a:prstGeom>
          <a:noFill/>
          <a:ln>
            <a:solidFill>
              <a:srgbClr val="E31837"/>
            </a:solidFill>
            <a:prstDash val="dash"/>
          </a:ln>
        </p:spPr>
        <p:txBody>
          <a:bodyPr wrap="square" lIns="91132" tIns="45573" rIns="91132" bIns="45573"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itchFamily="34" charset="0"/>
                <a:cs typeface="Arial" pitchFamily="34" charset="0"/>
              </a:rPr>
              <a:t>* National data from IBBS</a:t>
            </a:r>
          </a:p>
          <a:p>
            <a:r>
              <a:rPr lang="en-US" sz="1000" kern="0" dirty="0">
                <a:solidFill>
                  <a:prstClr val="black"/>
                </a:solidFill>
                <a:latin typeface="Arial" pitchFamily="34" charset="0"/>
                <a:ea typeface="SimSun"/>
                <a:cs typeface="Arial" pitchFamily="34" charset="0"/>
              </a:rPr>
              <a:t>Data points are not strictly comparable since sampling methodology and geographical locations varied</a:t>
            </a:r>
            <a:endParaRPr lang="en-GB" sz="1000" dirty="0">
              <a:latin typeface="Arial" pitchFamily="34" charset="0"/>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3281354422"/>
              </p:ext>
            </p:extLst>
          </p:nvPr>
        </p:nvGraphicFramePr>
        <p:xfrm>
          <a:off x="1981200" y="2286000"/>
          <a:ext cx="8229600" cy="3581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8758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Number of Needle and Syringe Exchange Programme (NSEP) and Opioid Substitution Therapy sites (OST), 2011-2014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Rectangle 4"/>
          <p:cNvSpPr/>
          <p:nvPr/>
        </p:nvSpPr>
        <p:spPr>
          <a:xfrm>
            <a:off x="226475" y="6532795"/>
            <a:ext cx="8077200" cy="230536"/>
          </a:xfrm>
          <a:prstGeom prst="rect">
            <a:avLst/>
          </a:prstGeom>
        </p:spPr>
        <p:txBody>
          <a:bodyPr wrap="square" lIns="91132" tIns="45573" rIns="91132" bIns="45573">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Global AIDS Response Progress Reporting. </a:t>
            </a:r>
            <a:endParaRPr lang="en-GB"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2696343104"/>
              </p:ext>
            </p:extLst>
          </p:nvPr>
        </p:nvGraphicFramePr>
        <p:xfrm>
          <a:off x="2057400" y="2362200"/>
          <a:ext cx="81534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5092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Number of needles/syringes distributed per PWID per year, 2009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181" y="2514600"/>
            <a:ext cx="4077355" cy="2882649"/>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083">
                <a:lnSpc>
                  <a:spcPct val="150000"/>
                </a:lnSpc>
                <a:defRPr/>
              </a:pPr>
              <a:r>
                <a:rPr lang="en-US" sz="18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083">
                <a:lnSpc>
                  <a:spcPct val="150000"/>
                </a:lnSpc>
                <a:defRPr/>
              </a:pPr>
              <a:r>
                <a:rPr lang="en-US" sz="18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083">
                <a:lnSpc>
                  <a:spcPct val="150000"/>
                </a:lnSpc>
                <a:defRPr/>
              </a:pPr>
              <a:r>
                <a:rPr lang="en-US" sz="1800" kern="0">
                  <a:solidFill>
                    <a:sysClr val="windowText" lastClr="000000"/>
                  </a:solidFill>
                  <a:cs typeface="Arial" pitchFamily="34" charset="0"/>
                </a:rPr>
                <a:t>High coverage: &gt;200 syringes per PWID per year</a:t>
              </a:r>
            </a:p>
          </p:txBody>
        </p:sp>
      </p:grpSp>
      <p:graphicFrame>
        <p:nvGraphicFramePr>
          <p:cNvPr id="8" name="Chart 7">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140372604"/>
              </p:ext>
            </p:extLst>
          </p:nvPr>
        </p:nvGraphicFramePr>
        <p:xfrm>
          <a:off x="355551" y="2225046"/>
          <a:ext cx="7392000" cy="414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0" y="6519624"/>
            <a:ext cx="12192000" cy="365760"/>
          </a:xfrm>
          <a:prstGeom prst="rect">
            <a:avLst/>
          </a:prstGeom>
        </p:spPr>
        <p:txBody>
          <a:bodyPr wrap="square" lIns="116916" tIns="58450" rIns="116916" bIns="5845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9083"/>
            <a:r>
              <a:rPr lang="en-GB" sz="1200" dirty="0">
                <a:solidFill>
                  <a:prstClr val="black"/>
                </a:solidFill>
                <a:cs typeface="Arial" pitchFamily="34" charset="0"/>
              </a:rPr>
              <a:t>Source: Prepared by </a:t>
            </a:r>
            <a:r>
              <a:rPr lang="en-GB" sz="1200" dirty="0">
                <a:solidFill>
                  <a:prstClr val="black"/>
                </a:solidFill>
                <a:cs typeface="Arial" pitchFamily="34" charset="0"/>
                <a:hlinkClick r:id="rId4"/>
              </a:rPr>
              <a:t>www.aidsdatahub.org</a:t>
            </a:r>
            <a:r>
              <a:rPr lang="en-GB" sz="1200" dirty="0">
                <a:solidFill>
                  <a:prstClr val="black"/>
                </a:solidFill>
                <a:cs typeface="Arial" pitchFamily="34" charset="0"/>
              </a:rPr>
              <a:t> based on  Global AIDS Response Progress Reporting and Global AIDS Monitoring </a:t>
            </a:r>
          </a:p>
        </p:txBody>
      </p:sp>
    </p:spTree>
    <p:extLst>
      <p:ext uri="{BB962C8B-B14F-4D97-AF65-F5344CB8AC3E}">
        <p14:creationId xmlns:p14="http://schemas.microsoft.com/office/powerpoint/2010/main" val="1770279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524000"/>
            <a:ext cx="8821744" cy="504000"/>
          </a:xfrm>
        </p:spPr>
        <p:txBody>
          <a:bodyPr/>
          <a:lstStyle/>
          <a:p>
            <a:r>
              <a:rPr lang="en-US" dirty="0"/>
              <a:t>Number of ART sites and people on ART, 2000-2019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Rectangle 4"/>
          <p:cNvSpPr/>
          <p:nvPr/>
        </p:nvSpPr>
        <p:spPr>
          <a:xfrm>
            <a:off x="152400" y="6350209"/>
            <a:ext cx="10972800" cy="369035"/>
          </a:xfrm>
          <a:prstGeom prst="rect">
            <a:avLst/>
          </a:prstGeom>
        </p:spPr>
        <p:txBody>
          <a:bodyPr wrap="square" lIns="91132" tIns="45573" rIns="91132" bIns="45573">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WHO, UNAIDS, &amp; UNICEF. (2010). Towards Universal Access: Scaling up Priority HIV/AIDS Interventions in the Health Sector - Progress  Report  2010;  2. Global AIDS Monitoring Reporting ; and 3. UNAIDS. (2020). UNAIDS HIV Estimates 1990 - 2019</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11165091"/>
              </p:ext>
            </p:extLst>
          </p:nvPr>
        </p:nvGraphicFramePr>
        <p:xfrm>
          <a:off x="838200" y="2133600"/>
          <a:ext cx="105156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524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2" tIns="45573" rIns="91132" bIns="45573"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sp>
        <p:nvSpPr>
          <p:cNvPr id="5" name="Rectangle 4"/>
          <p:cNvSpPr/>
          <p:nvPr/>
        </p:nvSpPr>
        <p:spPr>
          <a:xfrm>
            <a:off x="213172" y="6504090"/>
            <a:ext cx="11064429" cy="271962"/>
          </a:xfrm>
          <a:prstGeom prst="rect">
            <a:avLst/>
          </a:prstGeom>
        </p:spPr>
        <p:txBody>
          <a:bodyPr wrap="square" lIns="116943" tIns="58466" rIns="116943" bIns="58466">
            <a:spAutoFit/>
          </a:bodyPr>
          <a:lstStyle/>
          <a:p>
            <a:pPr defTabSz="1169361"/>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334208968"/>
              </p:ext>
            </p:extLst>
          </p:nvPr>
        </p:nvGraphicFramePr>
        <p:xfrm>
          <a:off x="487680" y="1837580"/>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4543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441579"/>
            <a:ext cx="11500275" cy="504000"/>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41</a:t>
            </a:fld>
            <a:endParaRPr lang="th-TH" dirty="0">
              <a:solidFill>
                <a:prstClr val="black">
                  <a:tint val="75000"/>
                </a:prstClr>
              </a:solidFill>
            </a:endParaRPr>
          </a:p>
        </p:txBody>
      </p:sp>
      <p:sp>
        <p:nvSpPr>
          <p:cNvPr id="5" name="Rectangle 4"/>
          <p:cNvSpPr/>
          <p:nvPr/>
        </p:nvSpPr>
        <p:spPr>
          <a:xfrm>
            <a:off x="213172" y="6504085"/>
            <a:ext cx="11064429" cy="272037"/>
          </a:xfrm>
          <a:prstGeom prst="rect">
            <a:avLst/>
          </a:prstGeom>
        </p:spPr>
        <p:txBody>
          <a:bodyPr wrap="square" lIns="117016" tIns="58503" rIns="117016" bIns="58503">
            <a:spAutoFit/>
          </a:bodyPr>
          <a:lstStyle/>
          <a:p>
            <a:pPr defTabSz="117010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3671875595"/>
              </p:ext>
            </p:extLst>
          </p:nvPr>
        </p:nvGraphicFramePr>
        <p:xfrm>
          <a:off x="0" y="2219326"/>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2522352882"/>
              </p:ext>
            </p:extLst>
          </p:nvPr>
        </p:nvGraphicFramePr>
        <p:xfrm>
          <a:off x="6772224" y="2125570"/>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28458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5" name="Rectangle 4"/>
          <p:cNvSpPr/>
          <p:nvPr/>
        </p:nvSpPr>
        <p:spPr>
          <a:xfrm>
            <a:off x="213172" y="6504085"/>
            <a:ext cx="11064429" cy="271995"/>
          </a:xfrm>
          <a:prstGeom prst="rect">
            <a:avLst/>
          </a:prstGeom>
        </p:spPr>
        <p:txBody>
          <a:bodyPr wrap="square" lIns="116975" tIns="58482" rIns="116975" bIns="58482">
            <a:spAutoFit/>
          </a:bodyPr>
          <a:lstStyle/>
          <a:p>
            <a:pPr defTabSz="116968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847230917"/>
              </p:ext>
            </p:extLst>
          </p:nvPr>
        </p:nvGraphicFramePr>
        <p:xfrm>
          <a:off x="1679225" y="2091168"/>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3653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43</a:t>
            </a:fld>
            <a:endParaRPr lang="th-TH" dirty="0">
              <a:solidFill>
                <a:prstClr val="black">
                  <a:tint val="75000"/>
                </a:prstClr>
              </a:solidFill>
            </a:endParaRPr>
          </a:p>
        </p:txBody>
      </p:sp>
      <p:sp>
        <p:nvSpPr>
          <p:cNvPr id="5" name="Rectangle 4"/>
          <p:cNvSpPr/>
          <p:nvPr/>
        </p:nvSpPr>
        <p:spPr>
          <a:xfrm>
            <a:off x="213172" y="6504059"/>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00000000-0008-0000-0D00-000002000000}"/>
              </a:ext>
            </a:extLst>
          </p:cNvPr>
          <p:cNvGraphicFramePr>
            <a:graphicFrameLocks noGrp="1"/>
          </p:cNvGraphicFramePr>
          <p:nvPr>
            <p:extLst>
              <p:ext uri="{D42A27DB-BD31-4B8C-83A1-F6EECF244321}">
                <p14:modId xmlns:p14="http://schemas.microsoft.com/office/powerpoint/2010/main" val="3459853859"/>
              </p:ext>
            </p:extLst>
          </p:nvPr>
        </p:nvGraphicFramePr>
        <p:xfrm>
          <a:off x="426720" y="2219266"/>
          <a:ext cx="11338560" cy="42847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3673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44</a:t>
            </a:fld>
            <a:endParaRPr lang="th-TH" dirty="0">
              <a:solidFill>
                <a:prstClr val="black">
                  <a:tint val="75000"/>
                </a:prstClr>
              </a:solidFill>
            </a:endParaRPr>
          </a:p>
        </p:txBody>
      </p:sp>
      <p:sp>
        <p:nvSpPr>
          <p:cNvPr id="5" name="Rectangle 4"/>
          <p:cNvSpPr/>
          <p:nvPr/>
        </p:nvSpPr>
        <p:spPr>
          <a:xfrm>
            <a:off x="213172" y="6504084"/>
            <a:ext cx="11064429" cy="272085"/>
          </a:xfrm>
          <a:prstGeom prst="rect">
            <a:avLst/>
          </a:prstGeom>
        </p:spPr>
        <p:txBody>
          <a:bodyPr wrap="square" lIns="117061" tIns="58527" rIns="117061" bIns="58527">
            <a:spAutoFit/>
          </a:bodyPr>
          <a:lstStyle/>
          <a:p>
            <a:pPr defTabSz="1170572"/>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EF04E020-E5B7-43CC-B50F-27FD2E7D86AA}"/>
              </a:ext>
            </a:extLst>
          </p:cNvPr>
          <p:cNvGraphicFramePr>
            <a:graphicFrameLocks/>
          </p:cNvGraphicFramePr>
          <p:nvPr>
            <p:extLst>
              <p:ext uri="{D42A27DB-BD31-4B8C-83A1-F6EECF244321}">
                <p14:modId xmlns:p14="http://schemas.microsoft.com/office/powerpoint/2010/main" val="666733981"/>
              </p:ext>
            </p:extLst>
          </p:nvPr>
        </p:nvGraphicFramePr>
        <p:xfrm>
          <a:off x="1790708" y="1960038"/>
          <a:ext cx="8610599" cy="45440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58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45</a:t>
            </a:fld>
            <a:endParaRPr lang="th-TH" dirty="0">
              <a:solidFill>
                <a:prstClr val="black">
                  <a:tint val="75000"/>
                </a:prstClr>
              </a:solidFill>
            </a:endParaRPr>
          </a:p>
        </p:txBody>
      </p:sp>
      <p:sp>
        <p:nvSpPr>
          <p:cNvPr id="5" name="Rectangle 4"/>
          <p:cNvSpPr/>
          <p:nvPr/>
        </p:nvSpPr>
        <p:spPr>
          <a:xfrm>
            <a:off x="213172" y="6504081"/>
            <a:ext cx="11064429" cy="272132"/>
          </a:xfrm>
          <a:prstGeom prst="rect">
            <a:avLst/>
          </a:prstGeom>
        </p:spPr>
        <p:txBody>
          <a:bodyPr wrap="square" lIns="117107" tIns="58550" rIns="117107" bIns="58550">
            <a:spAutoFit/>
          </a:bodyPr>
          <a:lstStyle/>
          <a:p>
            <a:pPr defTabSz="1171042"/>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noGrp="1"/>
          </p:cNvGraphicFramePr>
          <p:nvPr>
            <p:extLst>
              <p:ext uri="{D42A27DB-BD31-4B8C-83A1-F6EECF244321}">
                <p14:modId xmlns:p14="http://schemas.microsoft.com/office/powerpoint/2010/main" val="3801153264"/>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9217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US" sz="2400" dirty="0"/>
              <a:t>PMTCT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sp>
        <p:nvSpPr>
          <p:cNvPr id="5" name="Rectangle 4"/>
          <p:cNvSpPr/>
          <p:nvPr/>
        </p:nvSpPr>
        <p:spPr>
          <a:xfrm>
            <a:off x="213172" y="6504075"/>
            <a:ext cx="11064429" cy="272192"/>
          </a:xfrm>
          <a:prstGeom prst="rect">
            <a:avLst/>
          </a:prstGeom>
        </p:spPr>
        <p:txBody>
          <a:bodyPr wrap="square" lIns="117161" tIns="58580" rIns="117161" bIns="58580">
            <a:spAutoFit/>
          </a:bodyPr>
          <a:lstStyle/>
          <a:p>
            <a:pPr defTabSz="1171604"/>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5549C6C6-5356-4C0F-BE33-16A4E9EA2A44}"/>
              </a:ext>
            </a:extLst>
          </p:cNvPr>
          <p:cNvGraphicFramePr>
            <a:graphicFrameLocks/>
          </p:cNvGraphicFramePr>
          <p:nvPr>
            <p:extLst>
              <p:ext uri="{D42A27DB-BD31-4B8C-83A1-F6EECF244321}">
                <p14:modId xmlns:p14="http://schemas.microsoft.com/office/powerpoint/2010/main" val="295462879"/>
              </p:ext>
            </p:extLst>
          </p:nvPr>
        </p:nvGraphicFramePr>
        <p:xfrm>
          <a:off x="1371600" y="2305050"/>
          <a:ext cx="9448800" cy="3867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357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187" y="1864135"/>
            <a:ext cx="8991600" cy="2913321"/>
          </a:xfrm>
          <a:prstGeom prst="rect">
            <a:avLst/>
          </a:prstGeom>
        </p:spPr>
        <p:txBody>
          <a:bodyPr wrap="square" lIns="91132" tIns="45573" rIns="91132" bIns="45573">
            <a:spAutoFit/>
          </a:bodyPr>
          <a:lstStyle/>
          <a:p>
            <a:pPr>
              <a:lnSpc>
                <a:spcPts val="2200"/>
              </a:lnSpc>
            </a:pPr>
            <a:br>
              <a:rPr lang="en-US" sz="21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14" name="Oval 13"/>
          <p:cNvSpPr/>
          <p:nvPr/>
        </p:nvSpPr>
        <p:spPr>
          <a:xfrm>
            <a:off x="1846293" y="305419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rtlCol="0" anchor="ctr"/>
          <a:lstStyle/>
          <a:p>
            <a:pPr algn="ctr"/>
            <a:endParaRPr lang="en-GB">
              <a:solidFill>
                <a:prstClr val="white"/>
              </a:solidFill>
            </a:endParaRPr>
          </a:p>
        </p:txBody>
      </p:sp>
      <p:sp>
        <p:nvSpPr>
          <p:cNvPr id="16" name="Oval 15"/>
          <p:cNvSpPr/>
          <p:nvPr/>
        </p:nvSpPr>
        <p:spPr>
          <a:xfrm>
            <a:off x="6285743" y="3085997"/>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rtlCol="0" anchor="ctr"/>
          <a:lstStyle/>
          <a:p>
            <a:pPr algn="ctr"/>
            <a:endParaRPr lang="en-GB">
              <a:solidFill>
                <a:prstClr val="white"/>
              </a:solidFill>
            </a:endParaRPr>
          </a:p>
        </p:txBody>
      </p:sp>
      <p:sp>
        <p:nvSpPr>
          <p:cNvPr id="19" name="TextBox 18"/>
          <p:cNvSpPr txBox="1"/>
          <p:nvPr/>
        </p:nvSpPr>
        <p:spPr>
          <a:xfrm>
            <a:off x="2971800" y="5410243"/>
            <a:ext cx="5943600" cy="1015366"/>
          </a:xfrm>
          <a:prstGeom prst="rect">
            <a:avLst/>
          </a:prstGeom>
          <a:noFill/>
          <a:ln w="15875">
            <a:solidFill>
              <a:schemeClr val="bg1">
                <a:lumMod val="50000"/>
                <a:alpha val="48000"/>
              </a:schemeClr>
            </a:solidFill>
          </a:ln>
        </p:spPr>
        <p:txBody>
          <a:bodyPr wrap="square" lIns="91132" tIns="45573" rIns="91132" bIns="45573" rtlCol="0">
            <a:spAutoFit/>
          </a:bodyPr>
          <a:lstStyle/>
          <a:p>
            <a:pPr indent="-113921"/>
            <a:r>
              <a:rPr lang="en-US" sz="2400" dirty="0">
                <a:solidFill>
                  <a:srgbClr val="00B0F0"/>
                </a:solidFill>
                <a:latin typeface="Arial" pitchFamily="34" charset="0"/>
                <a:cs typeface="Arial" pitchFamily="34" charset="0"/>
              </a:rPr>
              <a:t>STIGMA INDEX </a:t>
            </a:r>
            <a:r>
              <a:rPr lang="en-US" dirty="0">
                <a:solidFill>
                  <a:srgbClr val="00B0F0"/>
                </a:solidFill>
                <a:latin typeface="Arial" pitchFamily="34" charset="0"/>
                <a:cs typeface="Arial" pitchFamily="34" charset="0"/>
              </a:rPr>
              <a:t>(2010-11 Data) </a:t>
            </a:r>
          </a:p>
          <a:p>
            <a:pPr indent="-113921"/>
            <a:r>
              <a:rPr lang="en-US" dirty="0">
                <a:solidFill>
                  <a:srgbClr val="00B0F0"/>
                </a:solidFill>
                <a:latin typeface="Arial" pitchFamily="34" charset="0"/>
                <a:cs typeface="Arial" pitchFamily="34" charset="0"/>
              </a:rPr>
              <a:t> </a:t>
            </a:r>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14%</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51" y="1328609"/>
            <a:ext cx="838201" cy="83820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00127175"/>
              </p:ext>
            </p:extLst>
          </p:nvPr>
        </p:nvGraphicFramePr>
        <p:xfrm>
          <a:off x="1676400" y="3733800"/>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7/10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6/10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Calibri"/>
                          <a:cs typeface="Arial"/>
                        </a:rPr>
                        <a:t>7/10</a:t>
                      </a:r>
                    </a:p>
                    <a:p>
                      <a:pPr marL="0" marR="0" algn="ctr">
                        <a:lnSpc>
                          <a:spcPct val="115000"/>
                        </a:lnSpc>
                        <a:spcBef>
                          <a:spcPts val="0"/>
                        </a:spcBef>
                        <a:spcAft>
                          <a:spcPts val="0"/>
                        </a:spcAft>
                      </a:pP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0" name="Flowchart: Extract 9"/>
          <p:cNvSpPr/>
          <p:nvPr/>
        </p:nvSpPr>
        <p:spPr>
          <a:xfrm>
            <a:off x="9906000" y="4089737"/>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73" rIns="91132" bIns="45573" rtlCol="0" anchor="ctr"/>
          <a:lstStyle/>
          <a:p>
            <a:pPr algn="ctr"/>
            <a:endParaRPr lang="en-GB">
              <a:solidFill>
                <a:prstClr val="white"/>
              </a:solidFill>
            </a:endParaRPr>
          </a:p>
        </p:txBody>
      </p:sp>
      <p:sp>
        <p:nvSpPr>
          <p:cNvPr id="12" name="Wave 11"/>
          <p:cNvSpPr/>
          <p:nvPr/>
        </p:nvSpPr>
        <p:spPr>
          <a:xfrm>
            <a:off x="9906000" y="4775537"/>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32" tIns="45573" rIns="91132" bIns="45573" numCol="1" spcCol="0" rtlCol="0" fromWordArt="0" anchor="ctr" anchorCtr="0" forceAA="0" compatLnSpc="1">
            <a:prstTxWarp prst="textNoShape">
              <a:avLst/>
            </a:prstTxWarp>
            <a:noAutofit/>
          </a:bodyPr>
          <a:lstStyle/>
          <a:p>
            <a:endParaRPr lang="en-US">
              <a:solidFill>
                <a:prstClr val="white"/>
              </a:solidFill>
            </a:endParaRPr>
          </a:p>
        </p:txBody>
      </p:sp>
      <p:sp>
        <p:nvSpPr>
          <p:cNvPr id="13" name="Rectangle 12"/>
          <p:cNvSpPr/>
          <p:nvPr/>
        </p:nvSpPr>
        <p:spPr>
          <a:xfrm>
            <a:off x="2819400" y="1447843"/>
            <a:ext cx="7467600" cy="538312"/>
          </a:xfrm>
          <a:prstGeom prst="rect">
            <a:avLst/>
          </a:prstGeom>
        </p:spPr>
        <p:txBody>
          <a:bodyPr wrap="square" lIns="91132" tIns="45573" rIns="91132" bIns="45573">
            <a:spAutoFit/>
          </a:bodyPr>
          <a:lstStyle/>
          <a:p>
            <a:r>
              <a:rPr lang="en-US" sz="2900" dirty="0">
                <a:solidFill>
                  <a:srgbClr val="00AEEF"/>
                </a:solidFill>
                <a:latin typeface="Arial" pitchFamily="34" charset="0"/>
                <a:cs typeface="Arial" pitchFamily="34" charset="0"/>
              </a:rPr>
              <a:t>National data on stigma and discrimination </a:t>
            </a:r>
            <a:endParaRPr lang="en-GB" sz="2900" dirty="0">
              <a:solidFill>
                <a:srgbClr val="00AEEF"/>
              </a:solidFill>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47</a:t>
            </a:fld>
            <a:endParaRPr lang="en-GB">
              <a:solidFill>
                <a:prstClr val="black">
                  <a:tint val="75000"/>
                </a:prstClr>
              </a:solidFill>
            </a:endParaRPr>
          </a:p>
        </p:txBody>
      </p:sp>
      <p:sp>
        <p:nvSpPr>
          <p:cNvPr id="17" name="Rectangle 16"/>
          <p:cNvSpPr/>
          <p:nvPr/>
        </p:nvSpPr>
        <p:spPr>
          <a:xfrm>
            <a:off x="0" y="6594149"/>
            <a:ext cx="9144000" cy="230536"/>
          </a:xfrm>
          <a:prstGeom prst="rect">
            <a:avLst/>
          </a:prstGeom>
        </p:spPr>
        <p:txBody>
          <a:bodyPr wrap="square" lIns="91132" tIns="45573" rIns="91132" bIns="45573">
            <a:spAutoFit/>
          </a:bodyPr>
          <a:lstStyle/>
          <a:p>
            <a:pPr>
              <a:defRPr/>
            </a:pPr>
            <a:r>
              <a:rPr lang="en-US" sz="900" kern="0" dirty="0">
                <a:solidFill>
                  <a:sysClr val="windowText" lastClr="000000"/>
                </a:solidFill>
                <a:latin typeface="Arial" pitchFamily="34" charset="0"/>
                <a:cs typeface="Arial" pitchFamily="34" charset="0"/>
              </a:rPr>
              <a:t>Source: </a:t>
            </a:r>
            <a:r>
              <a:rPr lang="en-GB" sz="900" kern="0" dirty="0">
                <a:solidFill>
                  <a:sysClr val="windowText" lastClr="000000"/>
                </a:solidFill>
                <a:latin typeface="Arial" panose="020B0604020202020204" pitchFamily="34" charset="0"/>
                <a:cs typeface="Arial" panose="020B0604020202020204" pitchFamily="34" charset="0"/>
              </a:rPr>
              <a:t>Prepared by UNAIDS Regional Support Team Asia and the Pacific and</a:t>
            </a:r>
            <a:r>
              <a:rPr lang="en-GB" sz="900" u="sng" kern="0" dirty="0">
                <a:solidFill>
                  <a:sysClr val="windowText" lastClr="000000"/>
                </a:solidFill>
                <a:latin typeface="Arial" panose="020B0604020202020204" pitchFamily="34" charset="0"/>
                <a:cs typeface="Arial" panose="020B0604020202020204" pitchFamily="34" charset="0"/>
                <a:hlinkClick r:id="rId3"/>
              </a:rPr>
              <a:t>www.aidsdatahub.org</a:t>
            </a:r>
            <a:r>
              <a:rPr lang="en-GB" sz="900" kern="0" dirty="0">
                <a:solidFill>
                  <a:sysClr val="windowText" lastClr="000000"/>
                </a:solidFill>
                <a:latin typeface="Arial" panose="020B0604020202020204" pitchFamily="34" charset="0"/>
                <a:cs typeface="Arial" panose="020B0604020202020204" pitchFamily="34" charset="0"/>
              </a:rPr>
              <a:t> based on information provided by UNAIDS country office and partners</a:t>
            </a:r>
          </a:p>
        </p:txBody>
      </p:sp>
    </p:spTree>
    <p:extLst>
      <p:ext uri="{BB962C8B-B14F-4D97-AF65-F5344CB8AC3E}">
        <p14:creationId xmlns:p14="http://schemas.microsoft.com/office/powerpoint/2010/main" val="1057469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DDAB9B-95B2-4867-8079-5B6500D411C9}" type="slidenum">
              <a:rPr lang="th-TH"/>
              <a:pPr>
                <a:defRPr/>
              </a:pPr>
              <a:t>48</a:t>
            </a:fld>
            <a:endParaRPr lang="th-TH" dirty="0"/>
          </a:p>
        </p:txBody>
      </p:sp>
      <p:sp>
        <p:nvSpPr>
          <p:cNvPr id="88067" name="Rectangle 2"/>
          <p:cNvSpPr txBox="1">
            <a:spLocks noChangeArrowheads="1"/>
          </p:cNvSpPr>
          <p:nvPr/>
        </p:nvSpPr>
        <p:spPr bwMode="auto">
          <a:xfrm>
            <a:off x="1919288"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2" tIns="45573" rIns="91132" bIns="45573"/>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2"/>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2"/>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3200">
              <a:solidFill>
                <a:srgbClr val="C00000"/>
              </a:solidFill>
              <a:cs typeface="Arial" charset="0"/>
            </a:endParaRPr>
          </a:p>
        </p:txBody>
      </p:sp>
    </p:spTree>
    <p:extLst>
      <p:ext uri="{BB962C8B-B14F-4D97-AF65-F5344CB8AC3E}">
        <p14:creationId xmlns:p14="http://schemas.microsoft.com/office/powerpoint/2010/main" val="320909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104"/>
            <a:ext cx="11064429" cy="271865"/>
          </a:xfrm>
          <a:prstGeom prst="rect">
            <a:avLst/>
          </a:prstGeom>
        </p:spPr>
        <p:txBody>
          <a:bodyPr wrap="square" lIns="116852" tIns="58418" rIns="116852" bIns="58418">
            <a:spAutoFit/>
          </a:bodyPr>
          <a:lstStyle/>
          <a:p>
            <a:pPr defTabSz="116843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7" name="Chart 6"/>
          <p:cNvGraphicFramePr>
            <a:graphicFrameLocks/>
          </p:cNvGraphicFramePr>
          <p:nvPr>
            <p:extLst>
              <p:ext uri="{D42A27DB-BD31-4B8C-83A1-F6EECF244321}">
                <p14:modId xmlns:p14="http://schemas.microsoft.com/office/powerpoint/2010/main" val="3480567054"/>
              </p:ext>
            </p:extLst>
          </p:nvPr>
        </p:nvGraphicFramePr>
        <p:xfrm>
          <a:off x="947624" y="2219266"/>
          <a:ext cx="10296757" cy="4284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632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099"/>
            <a:ext cx="11064429" cy="271883"/>
          </a:xfrm>
          <a:prstGeom prst="rect">
            <a:avLst/>
          </a:prstGeom>
        </p:spPr>
        <p:txBody>
          <a:bodyPr wrap="square" lIns="116871" tIns="58427" rIns="116871" bIns="58427">
            <a:spAutoFit/>
          </a:bodyPr>
          <a:lstStyle/>
          <a:p>
            <a:pPr defTabSz="116861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875870951"/>
              </p:ext>
            </p:extLst>
          </p:nvPr>
        </p:nvGraphicFramePr>
        <p:xfrm>
          <a:off x="347159" y="2329800"/>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95131403"/>
              </p:ext>
            </p:extLst>
          </p:nvPr>
        </p:nvGraphicFramePr>
        <p:xfrm>
          <a:off x="4176000" y="2329800"/>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735701698"/>
              </p:ext>
            </p:extLst>
          </p:nvPr>
        </p:nvGraphicFramePr>
        <p:xfrm>
          <a:off x="8016213" y="2329800"/>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7493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095"/>
            <a:ext cx="11064429" cy="271908"/>
          </a:xfrm>
          <a:prstGeom prst="rect">
            <a:avLst/>
          </a:prstGeom>
        </p:spPr>
        <p:txBody>
          <a:bodyPr wrap="square" lIns="116893" tIns="58439" rIns="116893" bIns="58439">
            <a:spAutoFit/>
          </a:bodyPr>
          <a:lstStyle/>
          <a:p>
            <a:pPr defTabSz="1168851"/>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1160570329"/>
              </p:ext>
            </p:extLst>
          </p:nvPr>
        </p:nvGraphicFramePr>
        <p:xfrm>
          <a:off x="566033" y="2305675"/>
          <a:ext cx="11059939" cy="41476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225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5"/>
          <p:cNvSpPr txBox="1">
            <a:spLocks noGrp="1"/>
          </p:cNvSpPr>
          <p:nvPr>
            <p:ph type="title"/>
          </p:nvPr>
        </p:nvSpPr>
        <p:spPr>
          <a:xfrm>
            <a:off x="228600" y="1580419"/>
            <a:ext cx="8402672" cy="504000"/>
          </a:xfrm>
          <a:prstGeom prst="rect">
            <a:avLst/>
          </a:prstGeom>
          <a:noFill/>
          <a:ln>
            <a:noFill/>
          </a:ln>
        </p:spPr>
        <p:txBody>
          <a:bodyPr spcFirstLastPara="1" wrap="square" lIns="91118" tIns="45551" rIns="91118" bIns="45551" anchor="t" anchorCtr="0">
            <a:noAutofit/>
          </a:bodyPr>
          <a:lstStyle/>
          <a:p>
            <a:r>
              <a:rPr lang="en-US" dirty="0"/>
              <a:t>Key population size estimates, 2014-2017</a:t>
            </a:r>
            <a:endParaRPr dirty="0"/>
          </a:p>
        </p:txBody>
      </p:sp>
      <p:sp>
        <p:nvSpPr>
          <p:cNvPr id="520" name="Google Shape;520;p85"/>
          <p:cNvSpPr txBox="1">
            <a:spLocks noGrp="1"/>
          </p:cNvSpPr>
          <p:nvPr>
            <p:ph type="sldNum" idx="12"/>
          </p:nvPr>
        </p:nvSpPr>
        <p:spPr>
          <a:xfrm>
            <a:off x="9667876" y="6358039"/>
            <a:ext cx="542925" cy="365125"/>
          </a:xfrm>
          <a:prstGeom prst="rect">
            <a:avLst/>
          </a:prstGeom>
          <a:noFill/>
          <a:ln>
            <a:noFill/>
          </a:ln>
        </p:spPr>
        <p:txBody>
          <a:bodyPr spcFirstLastPara="1" wrap="square" lIns="91118" tIns="45551" rIns="91118" bIns="45551"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522" name="Google Shape;522;p85"/>
          <p:cNvGraphicFramePr/>
          <p:nvPr/>
        </p:nvGraphicFramePr>
        <p:xfrm>
          <a:off x="2486112" y="2584175"/>
          <a:ext cx="7434469" cy="3168052"/>
        </p:xfrm>
        <a:graphic>
          <a:graphicData uri="http://schemas.openxmlformats.org/drawingml/2006/table">
            <a:tbl>
              <a:tblPr>
                <a:noFill/>
              </a:tblPr>
              <a:tblGrid>
                <a:gridCol w="3999505">
                  <a:extLst>
                    <a:ext uri="{9D8B030D-6E8A-4147-A177-3AD203B41FA5}">
                      <a16:colId xmlns:a16="http://schemas.microsoft.com/office/drawing/2014/main" val="20000"/>
                    </a:ext>
                  </a:extLst>
                </a:gridCol>
                <a:gridCol w="1392175">
                  <a:extLst>
                    <a:ext uri="{9D8B030D-6E8A-4147-A177-3AD203B41FA5}">
                      <a16:colId xmlns:a16="http://schemas.microsoft.com/office/drawing/2014/main" val="20001"/>
                    </a:ext>
                  </a:extLst>
                </a:gridCol>
                <a:gridCol w="2042789">
                  <a:extLst>
                    <a:ext uri="{9D8B030D-6E8A-4147-A177-3AD203B41FA5}">
                      <a16:colId xmlns:a16="http://schemas.microsoft.com/office/drawing/2014/main" val="20002"/>
                    </a:ext>
                  </a:extLst>
                </a:gridCol>
              </a:tblGrid>
              <a:tr h="41346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3524">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120 000</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2017</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solidFill>
                            <a:srgbClr val="000000"/>
                          </a:solidFill>
                          <a:latin typeface="+mn-lt"/>
                          <a:ea typeface="Arial"/>
                          <a:cs typeface="Arial"/>
                          <a:sym typeface="Arial"/>
                        </a:rPr>
                        <a:t>21 000</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2014</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mn-lt"/>
                          <a:ea typeface="Arial"/>
                          <a:cs typeface="Arial"/>
                          <a:sym typeface="Arial"/>
                        </a:rPr>
                        <a:t>140 000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2017</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24 000</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2014</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Google Shape;580;p98">
            <a:extLst>
              <a:ext uri="{FF2B5EF4-FFF2-40B4-BE49-F238E27FC236}">
                <a16:creationId xmlns:a16="http://schemas.microsoft.com/office/drawing/2014/main" id="{13F30176-801B-45F2-B749-7E1239400684}"/>
              </a:ext>
            </a:extLst>
          </p:cNvPr>
          <p:cNvSpPr/>
          <p:nvPr/>
        </p:nvSpPr>
        <p:spPr>
          <a:xfrm>
            <a:off x="250369" y="6500140"/>
            <a:ext cx="8534400" cy="233810"/>
          </a:xfrm>
          <a:prstGeom prst="rect">
            <a:avLst/>
          </a:prstGeom>
          <a:noFill/>
          <a:ln>
            <a:noFill/>
          </a:ln>
        </p:spPr>
        <p:txBody>
          <a:bodyPr spcFirstLastPara="1" wrap="square" lIns="91118" tIns="45551" rIns="91118" bIns="45551"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149567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TextBox 1"/>
          <p:cNvSpPr txBox="1"/>
          <p:nvPr/>
        </p:nvSpPr>
        <p:spPr>
          <a:xfrm>
            <a:off x="95824" y="6530918"/>
            <a:ext cx="8839200" cy="304800"/>
          </a:xfrm>
          <a:prstGeom prst="rect">
            <a:avLst/>
          </a:prstGeom>
        </p:spPr>
        <p:txBody>
          <a:bodyPr wrap="square" lIns="91132" tIns="45573" rIns="91132" bIns="455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latin typeface="Arial" pitchFamily="34" charset="0"/>
                <a:cs typeface="Arial" pitchFamily="34" charset="0"/>
              </a:rPr>
              <a:t>Serological surveys and Global AIDS Monitoring 2018</a:t>
            </a:r>
          </a:p>
        </p:txBody>
      </p:sp>
      <p:grpSp>
        <p:nvGrpSpPr>
          <p:cNvPr id="6" name="Group 5">
            <a:extLst>
              <a:ext uri="{FF2B5EF4-FFF2-40B4-BE49-F238E27FC236}">
                <a16:creationId xmlns:a16="http://schemas.microsoft.com/office/drawing/2014/main" id="{2683C96A-8E38-47C2-B8C0-A727BB50048A}"/>
              </a:ext>
            </a:extLst>
          </p:cNvPr>
          <p:cNvGrpSpPr/>
          <p:nvPr/>
        </p:nvGrpSpPr>
        <p:grpSpPr>
          <a:xfrm>
            <a:off x="3733872" y="2286001"/>
            <a:ext cx="4310063" cy="3854827"/>
            <a:chOff x="0" y="0"/>
            <a:chExt cx="4484673" cy="3937147"/>
          </a:xfrm>
        </p:grpSpPr>
        <p:graphicFrame>
          <p:nvGraphicFramePr>
            <p:cNvPr id="8" name="Chart 7">
              <a:extLst>
                <a:ext uri="{FF2B5EF4-FFF2-40B4-BE49-F238E27FC236}">
                  <a16:creationId xmlns:a16="http://schemas.microsoft.com/office/drawing/2014/main" id="{94E7824A-82E7-4E12-83E1-C35C9B1DA1B9}"/>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CB522C5A-4B79-4D80-81D9-234FB7F1AE88}"/>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7A39D2AE-FC28-46A6-866F-EEC833ED64D0}"/>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211D380B-3681-416C-9EC4-5930BD56E1F2}"/>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44">
              <a:extLst>
                <a:ext uri="{FF2B5EF4-FFF2-40B4-BE49-F238E27FC236}">
                  <a16:creationId xmlns:a16="http://schemas.microsoft.com/office/drawing/2014/main" id="{C8BC8BBB-DB78-4DB1-B6E9-07DC1164CCC1}"/>
                </a:ext>
              </a:extLst>
            </p:cNvPr>
            <p:cNvSpPr txBox="1"/>
            <p:nvPr/>
          </p:nvSpPr>
          <p:spPr>
            <a:xfrm>
              <a:off x="1" y="2148078"/>
              <a:ext cx="1560967" cy="644507"/>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 (2017)</a:t>
              </a:r>
            </a:p>
          </p:txBody>
        </p:sp>
        <p:sp>
          <p:nvSpPr>
            <p:cNvPr id="13" name="TextBox 45">
              <a:extLst>
                <a:ext uri="{FF2B5EF4-FFF2-40B4-BE49-F238E27FC236}">
                  <a16:creationId xmlns:a16="http://schemas.microsoft.com/office/drawing/2014/main" id="{0232A0FF-88E6-4894-815D-A7CBDC47C6A2}"/>
                </a:ext>
              </a:extLst>
            </p:cNvPr>
            <p:cNvSpPr txBox="1"/>
            <p:nvPr/>
          </p:nvSpPr>
          <p:spPr>
            <a:xfrm>
              <a:off x="0" y="1238149"/>
              <a:ext cx="1419754" cy="440089"/>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MEN WHO HAVE SEX</a:t>
              </a:r>
            </a:p>
            <a:p>
              <a:pPr>
                <a:defRPr/>
              </a:pPr>
              <a:r>
                <a:rPr lang="en-GB" kern="0">
                  <a:solidFill>
                    <a:sysClr val="windowText" lastClr="000000"/>
                  </a:solidFill>
                  <a:latin typeface="Arial Narrow" panose="020B0606020202030204" pitchFamily="34" charset="0"/>
                  <a:cs typeface="Arial" pitchFamily="34" charset="0"/>
                </a:rPr>
                <a:t>WITH MEN (2017)</a:t>
              </a:r>
            </a:p>
          </p:txBody>
        </p:sp>
        <p:sp>
          <p:nvSpPr>
            <p:cNvPr id="14" name="TextBox 46">
              <a:extLst>
                <a:ext uri="{FF2B5EF4-FFF2-40B4-BE49-F238E27FC236}">
                  <a16:creationId xmlns:a16="http://schemas.microsoft.com/office/drawing/2014/main" id="{3CFA3630-1922-4D9C-AB44-F6AA1DF4A371}"/>
                </a:ext>
              </a:extLst>
            </p:cNvPr>
            <p:cNvSpPr txBox="1"/>
            <p:nvPr/>
          </p:nvSpPr>
          <p:spPr>
            <a:xfrm>
              <a:off x="0" y="231983"/>
              <a:ext cx="1626579" cy="440089"/>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a:t>
              </a:r>
            </a:p>
            <a:p>
              <a:pPr>
                <a:defRPr/>
              </a:pPr>
              <a:r>
                <a:rPr lang="en-GB" kern="0">
                  <a:solidFill>
                    <a:sysClr val="windowText" lastClr="000000"/>
                  </a:solidFill>
                  <a:latin typeface="Arial Narrow" panose="020B0606020202030204" pitchFamily="34" charset="0"/>
                  <a:cs typeface="Arial" pitchFamily="34" charset="0"/>
                </a:rPr>
                <a:t>(2017)</a:t>
              </a:r>
            </a:p>
          </p:txBody>
        </p:sp>
        <p:sp>
          <p:nvSpPr>
            <p:cNvPr id="15" name="TextBox 47">
              <a:extLst>
                <a:ext uri="{FF2B5EF4-FFF2-40B4-BE49-F238E27FC236}">
                  <a16:creationId xmlns:a16="http://schemas.microsoft.com/office/drawing/2014/main" id="{2781C0D1-5E1C-4B96-8D1C-A9A98F438FB8}"/>
                </a:ext>
              </a:extLst>
            </p:cNvPr>
            <p:cNvSpPr txBox="1"/>
            <p:nvPr/>
          </p:nvSpPr>
          <p:spPr>
            <a:xfrm>
              <a:off x="0" y="3221221"/>
              <a:ext cx="1461859" cy="59019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FEMALE</a:t>
              </a:r>
            </a:p>
            <a:p>
              <a:pPr>
                <a:defRPr/>
              </a:pPr>
              <a:r>
                <a:rPr lang="en-GB" kern="0">
                  <a:solidFill>
                    <a:sysClr val="windowText" lastClr="000000"/>
                  </a:solidFill>
                  <a:latin typeface="Arial Narrow" panose="020B0606020202030204" pitchFamily="34" charset="0"/>
                  <a:cs typeface="Arial" pitchFamily="34" charset="0"/>
                </a:rPr>
                <a:t>SEX WORKERS (2017)</a:t>
              </a:r>
            </a:p>
          </p:txBody>
        </p:sp>
      </p:grp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0987653AF7AE409A419B493A50935E" ma:contentTypeVersion="8" ma:contentTypeDescription="Create a new document." ma:contentTypeScope="" ma:versionID="e34f243435d338f33d9868b74b9a7d58">
  <xsd:schema xmlns:xsd="http://www.w3.org/2001/XMLSchema" xmlns:xs="http://www.w3.org/2001/XMLSchema" xmlns:p="http://schemas.microsoft.com/office/2006/metadata/properties" xmlns:ns3="fea37293-84c2-41ce-81b4-656d98784ac3" targetNamespace="http://schemas.microsoft.com/office/2006/metadata/properties" ma:root="true" ma:fieldsID="5c05c991147ac72f12a760fdd7dd017f" ns3:_="">
    <xsd:import namespace="fea37293-84c2-41ce-81b4-656d98784a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37293-84c2-41ce-81b4-656d98784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03261C-4BCA-48BB-873C-9AF6F6B93E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37293-84c2-41ce-81b4-656d98784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15BA6C-293E-4130-BC4B-4FD59C45F9D2}">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fea37293-84c2-41ce-81b4-656d98784ac3"/>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388679EF-79D6-48DC-B8D7-F0A991F5FF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6818</TotalTime>
  <Words>2964</Words>
  <Application>Microsoft Office PowerPoint</Application>
  <PresentationFormat>Widescreen</PresentationFormat>
  <Paragraphs>372</Paragraphs>
  <Slides>48</Slides>
  <Notes>31</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48</vt:i4>
      </vt:variant>
    </vt:vector>
  </HeadingPairs>
  <TitlesOfParts>
    <vt:vector size="68" baseType="lpstr">
      <vt:lpstr>Arial</vt:lpstr>
      <vt:lpstr>Arial Narrow</vt:lpstr>
      <vt:lpstr>Calibri</vt:lpstr>
      <vt:lpstr>Times New Roman</vt:lpstr>
      <vt:lpstr>1_Cover Design</vt:lpstr>
      <vt:lpstr>Layout</vt:lpstr>
      <vt:lpstr>1_Layout</vt:lpstr>
      <vt:lpstr>3_Layout</vt:lpstr>
      <vt:lpstr>8_Layout</vt:lpstr>
      <vt:lpstr>1_Layout with Latest!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12_Layout with Latest!</vt:lpstr>
      <vt:lpstr>Malaysia</vt:lpstr>
      <vt:lpstr>CONTENT</vt:lpstr>
      <vt:lpstr>BASIC SOCIO-DEMOGRAPHIC INDICATORS</vt:lpstr>
      <vt:lpstr>HIV prevalence and  epidemiology </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2014-2017</vt:lpstr>
      <vt:lpstr>HIV prevalence among key populations, 2017 </vt:lpstr>
      <vt:lpstr>HIV prevalence among key populations by age group, 2012-2014 </vt:lpstr>
      <vt:lpstr>HIV prevalence among key populations by site, 2014 </vt:lpstr>
      <vt:lpstr>HIV prevalence among key populations, Klang Valley, 2009 </vt:lpstr>
      <vt:lpstr>HIV prevalence trends among ANC attendees, 2010-2013</vt:lpstr>
      <vt:lpstr>Reported HIV cases by mode of transmission,1990-2014</vt:lpstr>
      <vt:lpstr>Proportion of reported cases by mode of transmission – comparison between MSM and PWID, 2000 - 2014</vt:lpstr>
      <vt:lpstr>Proportion of reported HIV cases by mode of transmission, and by age group, 2012 - 2014</vt:lpstr>
      <vt:lpstr>Reported HIV cases by states and regions,1990-2013</vt:lpstr>
      <vt:lpstr>Risk behaviours </vt:lpstr>
      <vt:lpstr>Proportion of key populations who reported condom use at last sex, 2004-2014 </vt:lpstr>
      <vt:lpstr>Proportion of transgender people who reported condom use at last sex, 2009</vt:lpstr>
      <vt:lpstr>Proportion of transgender people who reported consistent condom use in the last month, 2009</vt:lpstr>
      <vt:lpstr>Proportion of PWID who reported using sterile injecting equipment,  2004-2014 </vt:lpstr>
      <vt:lpstr>Interactions and overlapping risk behaviors among key populations, 2012 and 2014</vt:lpstr>
      <vt:lpstr>Vulnerability and  HIV knowledge</vt:lpstr>
      <vt:lpstr>Proportion of key populations with comprehensive HIV knowledge, 2012 - 2014</vt:lpstr>
      <vt:lpstr>Number and percentage of national service trainees (17-19 yr) with comprehensive HIV knowledge, 2008 </vt:lpstr>
      <vt:lpstr>HIV Expenditure </vt:lpstr>
      <vt:lpstr>AIDS spending by financing source, 2008-2014 </vt:lpstr>
      <vt:lpstr>AIDS spending by financing source, 2008-2013 </vt:lpstr>
      <vt:lpstr>AIDS spending by category, 2008-2013</vt:lpstr>
      <vt:lpstr>Proportion of total prevention programme spending on key populations at higher risk, 2010-2013</vt:lpstr>
      <vt:lpstr>Proportion of spending on HIV prevention programmes from domestic and international sources, 2008 - 2013</vt:lpstr>
      <vt:lpstr>Proportion of spending on care and treatment from domestic and international sources, 2008 - 2013</vt:lpstr>
      <vt:lpstr>National response </vt:lpstr>
      <vt:lpstr>Proportion of key populations reached with HIV prevention programmes, 2012-2014 </vt:lpstr>
      <vt:lpstr>Proportion of key populations who received an HIV test in the last 12 months and knew their results, 2009-2014</vt:lpstr>
      <vt:lpstr>Number of Needle and Syringe Exchange Programme (NSEP) and Opioid Substitution Therapy sites (OST), 2011-2014</vt:lpstr>
      <vt:lpstr>Number of needles/syringes distributed per PWID per year, 2009 – 2019</vt:lpstr>
      <vt:lpstr>Number of ART sites and people on ART, 2000-2019</vt:lpstr>
      <vt:lpstr>ART scale up, 2000-2019</vt:lpstr>
      <vt:lpstr>ART coverage trends among children, adult males and females and all ages, 2000 - 2019</vt:lpstr>
      <vt:lpstr>Estimated adults living with HIV, adults receiving ARVs, and adult ART coverage, 2019</vt:lpstr>
      <vt:lpstr>Treatment cascade, 2019</vt:lpstr>
      <vt:lpstr>HIV testing and treatment cascade, 2019</vt:lpstr>
      <vt:lpstr>Estimated number of pregnant women living with HIV, pregnant women receiving ARVs, and PMTCT coverage, 2019</vt:lpstr>
      <vt:lpstr>PMTCT cascade, 2019</vt:lpstr>
      <vt:lpstr>PowerPoint Presentation</vt:lpstr>
      <vt:lpstr>PowerPoint Presentation</vt:lpstr>
    </vt:vector>
  </TitlesOfParts>
  <Manager/>
  <Company>HIV/AIDS Data Hub for the Asia-Pacific</Company>
  <LinksUpToDate>false</LinksUpToDate>
  <SharedDoc>false</SharedDoc>
  <HyperlinkBase>https://www.aidsdatahub.org/resource/malaysia-country-slides-2019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Malaysia Country Slides 2019</dc:title>
  <dc:subject/>
  <dc:creator>HIV/AIDS Data Hub for the Asia-Pacific</dc:creator>
  <cp:keywords>hiv, aids, socio-demographic indicators, prevalence, epidemiology, risk behaviors, vulnerability, hiv knowledge, national response</cp:keywords>
  <dc:description/>
  <cp:lastModifiedBy>BOONYATHAROKUL, Earn</cp:lastModifiedBy>
  <cp:revision>604</cp:revision>
  <dcterms:created xsi:type="dcterms:W3CDTF">2013-01-31T02:09:13Z</dcterms:created>
  <dcterms:modified xsi:type="dcterms:W3CDTF">2020-09-14T00:24:18Z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0x010100FA0987653AF7AE409A419B493A50935E</vt:lpwstr>
  </property>
</Properties>
</file>