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7.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18.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19.xml" ContentType="application/vnd.openxmlformats-officedocument.themeOverride+xml"/>
  <Override PartName="/ppt/charts/chart4.xml" ContentType="application/vnd.openxmlformats-officedocument.drawingml.chart+xml"/>
  <Override PartName="/ppt/theme/themeOverride20.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2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theme/themeOverride22.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23.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24.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25.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theme/themeOverride26.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theme/themeOverride27.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theme/themeOverride28.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theme/themeOverride29.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theme/themeOverride30.xml" ContentType="application/vnd.openxmlformats-officedocument.themeOverride+xml"/>
  <Override PartName="/ppt/notesSlides/notesSlide16.xml" ContentType="application/vnd.openxmlformats-officedocument.presentationml.notesSlide+xml"/>
  <Override PartName="/ppt/charts/chart15.xml" ContentType="application/vnd.openxmlformats-officedocument.drawingml.chart+xml"/>
  <Override PartName="/ppt/theme/themeOverride31.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theme/themeOverride32.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theme/themeOverride33.xml" ContentType="application/vnd.openxmlformats-officedocument.themeOverride+xml"/>
  <Override PartName="/ppt/notesSlides/notesSlide19.xml" ContentType="application/vnd.openxmlformats-officedocument.presentationml.notesSlide+xml"/>
  <Override PartName="/ppt/charts/chart18.xml" ContentType="application/vnd.openxmlformats-officedocument.drawingml.chart+xml"/>
  <Override PartName="/ppt/theme/themeOverride34.xml" ContentType="application/vnd.openxmlformats-officedocument.themeOverride+xml"/>
  <Override PartName="/ppt/notesSlides/notesSlide20.xml" ContentType="application/vnd.openxmlformats-officedocument.presentationml.notesSlide+xml"/>
  <Override PartName="/ppt/charts/chart19.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0.xml" ContentType="application/vnd.openxmlformats-officedocument.drawingml.chart+xml"/>
  <Override PartName="/ppt/theme/themeOverride35.xml" ContentType="application/vnd.openxmlformats-officedocument.themeOverride+xml"/>
  <Override PartName="/ppt/notesSlides/notesSlide23.xml" ContentType="application/vnd.openxmlformats-officedocument.presentationml.notesSlide+xml"/>
  <Override PartName="/ppt/charts/chart21.xml" ContentType="application/vnd.openxmlformats-officedocument.drawingml.chart+xml"/>
  <Override PartName="/ppt/theme/themeOverride36.xml" ContentType="application/vnd.openxmlformats-officedocument.themeOverride+xml"/>
  <Override PartName="/ppt/notesSlides/notesSlide24.xml" ContentType="application/vnd.openxmlformats-officedocument.presentationml.notesSlide+xml"/>
  <Override PartName="/ppt/charts/chart22.xml" ContentType="application/vnd.openxmlformats-officedocument.drawingml.chart+xml"/>
  <Override PartName="/ppt/theme/themeOverride37.xml" ContentType="application/vnd.openxmlformats-officedocument.themeOverride+xml"/>
  <Override PartName="/ppt/notesSlides/notesSlide25.xml" ContentType="application/vnd.openxmlformats-officedocument.presentationml.notesSlide+xml"/>
  <Override PartName="/ppt/charts/chart23.xml" ContentType="application/vnd.openxmlformats-officedocument.drawingml.chart+xml"/>
  <Override PartName="/ppt/theme/themeOverride38.xml" ContentType="application/vnd.openxmlformats-officedocument.themeOverride+xml"/>
  <Override PartName="/ppt/notesSlides/notesSlide26.xml" ContentType="application/vnd.openxmlformats-officedocument.presentationml.notesSlide+xml"/>
  <Override PartName="/ppt/charts/chart24.xml" ContentType="application/vnd.openxmlformats-officedocument.drawingml.chart+xml"/>
  <Override PartName="/ppt/theme/themeOverride39.xml" ContentType="application/vnd.openxmlformats-officedocument.themeOverride+xml"/>
  <Override PartName="/ppt/notesSlides/notesSlide27.xml" ContentType="application/vnd.openxmlformats-officedocument.presentationml.notesSlide+xml"/>
  <Override PartName="/ppt/charts/chart25.xml" ContentType="application/vnd.openxmlformats-officedocument.drawingml.chart+xml"/>
  <Override PartName="/ppt/theme/themeOverride40.xml" ContentType="application/vnd.openxmlformats-officedocument.themeOverride+xml"/>
  <Override PartName="/ppt/notesSlides/notesSlide28.xml" ContentType="application/vnd.openxmlformats-officedocument.presentationml.notesSlide+xml"/>
  <Override PartName="/ppt/charts/chart26.xml" ContentType="application/vnd.openxmlformats-officedocument.drawingml.chart+xml"/>
  <Override PartName="/ppt/theme/themeOverride41.xml" ContentType="application/vnd.openxmlformats-officedocument.themeOverride+xml"/>
  <Override PartName="/ppt/notesSlides/notesSlide29.xml" ContentType="application/vnd.openxmlformats-officedocument.presentationml.notesSlide+xml"/>
  <Override PartName="/ppt/charts/chart27.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28.xml" ContentType="application/vnd.openxmlformats-officedocument.drawingml.chart+xml"/>
  <Override PartName="/ppt/theme/themeOverride43.xml" ContentType="application/vnd.openxmlformats-officedocument.themeOverride+xml"/>
  <Override PartName="/ppt/notesSlides/notesSlide31.xml" ContentType="application/vnd.openxmlformats-officedocument.presentationml.notesSlide+xml"/>
  <Override PartName="/ppt/charts/chart29.xml" ContentType="application/vnd.openxmlformats-officedocument.drawingml.chart+xml"/>
  <Override PartName="/ppt/theme/themeOverride44.xml" ContentType="application/vnd.openxmlformats-officedocument.themeOverride+xml"/>
  <Override PartName="/ppt/drawings/drawing2.xml" ContentType="application/vnd.openxmlformats-officedocument.drawingml.chartshapes+xml"/>
  <Override PartName="/ppt/notesSlides/notesSlide32.xml" ContentType="application/vnd.openxmlformats-officedocument.presentationml.notesSlide+xml"/>
  <Override PartName="/ppt/charts/chart30.xml" ContentType="application/vnd.openxmlformats-officedocument.drawingml.chart+xml"/>
  <Override PartName="/ppt/theme/themeOverride45.xml" ContentType="application/vnd.openxmlformats-officedocument.themeOverride+xml"/>
  <Override PartName="/ppt/notesSlides/notesSlide33.xml" ContentType="application/vnd.openxmlformats-officedocument.presentationml.notesSlide+xml"/>
  <Override PartName="/ppt/charts/chart31.xml" ContentType="application/vnd.openxmlformats-officedocument.drawingml.chart+xml"/>
  <Override PartName="/ppt/theme/themeOverride46.xml" ContentType="application/vnd.openxmlformats-officedocument.themeOverride+xml"/>
  <Override PartName="/ppt/notesSlides/notesSlide34.xml" ContentType="application/vnd.openxmlformats-officedocument.presentationml.notesSlide+xml"/>
  <Override PartName="/ppt/charts/chart32.xml" ContentType="application/vnd.openxmlformats-officedocument.drawingml.chart+xml"/>
  <Override PartName="/ppt/theme/themeOverride47.xml" ContentType="application/vnd.openxmlformats-officedocument.themeOverride+xml"/>
  <Override PartName="/ppt/notesSlides/notesSlide35.xml" ContentType="application/vnd.openxmlformats-officedocument.presentationml.notesSlide+xml"/>
  <Override PartName="/ppt/charts/chart33.xml" ContentType="application/vnd.openxmlformats-officedocument.drawingml.chart+xml"/>
  <Override PartName="/ppt/theme/themeOverride48.xml" ContentType="application/vnd.openxmlformats-officedocument.themeOverride+xml"/>
  <Override PartName="/ppt/notesSlides/notesSlide36.xml" ContentType="application/vnd.openxmlformats-officedocument.presentationml.notesSlide+xml"/>
  <Override PartName="/ppt/charts/chart34.xml" ContentType="application/vnd.openxmlformats-officedocument.drawingml.chart+xml"/>
  <Override PartName="/ppt/theme/themeOverride49.xml" ContentType="application/vnd.openxmlformats-officedocument.themeOverride+xml"/>
  <Override PartName="/ppt/drawings/drawing3.xml" ContentType="application/vnd.openxmlformats-officedocument.drawingml.chartshapes+xml"/>
  <Override PartName="/ppt/notesSlides/notesSlide37.xml" ContentType="application/vnd.openxmlformats-officedocument.presentationml.notesSlide+xml"/>
  <Override PartName="/ppt/charts/chart35.xml" ContentType="application/vnd.openxmlformats-officedocument.drawingml.chart+xml"/>
  <Override PartName="/ppt/theme/themeOverride50.xml" ContentType="application/vnd.openxmlformats-officedocument.themeOverride+xml"/>
  <Override PartName="/ppt/notesSlides/notesSlide38.xml" ContentType="application/vnd.openxmlformats-officedocument.presentationml.notesSlide+xml"/>
  <Override PartName="/ppt/charts/chart36.xml" ContentType="application/vnd.openxmlformats-officedocument.drawingml.chart+xml"/>
  <Override PartName="/ppt/theme/themeOverride5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905" r:id="rId4"/>
    <p:sldMasterId id="2147483914" r:id="rId5"/>
    <p:sldMasterId id="2147483923" r:id="rId6"/>
    <p:sldMasterId id="2147483932" r:id="rId7"/>
    <p:sldMasterId id="2147483941" r:id="rId8"/>
    <p:sldMasterId id="2147483950" r:id="rId9"/>
    <p:sldMasterId id="2147483959" r:id="rId10"/>
    <p:sldMasterId id="2147483968" r:id="rId11"/>
    <p:sldMasterId id="2147483977" r:id="rId12"/>
  </p:sldMasterIdLst>
  <p:notesMasterIdLst>
    <p:notesMasterId r:id="rId61"/>
  </p:notesMasterIdLst>
  <p:handoutMasterIdLst>
    <p:handoutMasterId r:id="rId62"/>
  </p:handoutMasterIdLst>
  <p:sldIdLst>
    <p:sldId id="266" r:id="rId13"/>
    <p:sldId id="268" r:id="rId14"/>
    <p:sldId id="361" r:id="rId15"/>
    <p:sldId id="271" r:id="rId16"/>
    <p:sldId id="369" r:id="rId17"/>
    <p:sldId id="275" r:id="rId18"/>
    <p:sldId id="273" r:id="rId19"/>
    <p:sldId id="274" r:id="rId20"/>
    <p:sldId id="356" r:id="rId21"/>
    <p:sldId id="353" r:id="rId22"/>
    <p:sldId id="278" r:id="rId23"/>
    <p:sldId id="276" r:id="rId24"/>
    <p:sldId id="354" r:id="rId25"/>
    <p:sldId id="280" r:id="rId26"/>
    <p:sldId id="282" r:id="rId27"/>
    <p:sldId id="283" r:id="rId28"/>
    <p:sldId id="281" r:id="rId29"/>
    <p:sldId id="284" r:id="rId30"/>
    <p:sldId id="286" r:id="rId31"/>
    <p:sldId id="285" r:id="rId32"/>
    <p:sldId id="287" r:id="rId33"/>
    <p:sldId id="288" r:id="rId34"/>
    <p:sldId id="289" r:id="rId35"/>
    <p:sldId id="290" r:id="rId36"/>
    <p:sldId id="292" r:id="rId37"/>
    <p:sldId id="291" r:id="rId38"/>
    <p:sldId id="293" r:id="rId39"/>
    <p:sldId id="357" r:id="rId40"/>
    <p:sldId id="296" r:id="rId41"/>
    <p:sldId id="298" r:id="rId42"/>
    <p:sldId id="299" r:id="rId43"/>
    <p:sldId id="302" r:id="rId44"/>
    <p:sldId id="303" r:id="rId45"/>
    <p:sldId id="304" r:id="rId46"/>
    <p:sldId id="313" r:id="rId47"/>
    <p:sldId id="316" r:id="rId48"/>
    <p:sldId id="358" r:id="rId49"/>
    <p:sldId id="359" r:id="rId50"/>
    <p:sldId id="317" r:id="rId51"/>
    <p:sldId id="372" r:id="rId52"/>
    <p:sldId id="295" r:id="rId53"/>
    <p:sldId id="349" r:id="rId54"/>
    <p:sldId id="321" r:id="rId55"/>
    <p:sldId id="322" r:id="rId56"/>
    <p:sldId id="319" r:id="rId57"/>
    <p:sldId id="320" r:id="rId58"/>
    <p:sldId id="324" r:id="rId59"/>
    <p:sldId id="348" r:id="rId60"/>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charset="0"/>
        <a:ea typeface="+mn-ea"/>
        <a:cs typeface="Cordia New" pitchFamily="34" charset="-34"/>
      </a:defRPr>
    </a:lvl1pPr>
    <a:lvl2pPr marL="457200" algn="l" rtl="0" fontAlgn="base">
      <a:spcBef>
        <a:spcPct val="0"/>
      </a:spcBef>
      <a:spcAft>
        <a:spcPct val="0"/>
      </a:spcAft>
      <a:defRPr sz="2800" kern="1200">
        <a:solidFill>
          <a:schemeClr val="tx1"/>
        </a:solidFill>
        <a:latin typeface="Arial" charset="0"/>
        <a:ea typeface="+mn-ea"/>
        <a:cs typeface="Cordia New" pitchFamily="34" charset="-34"/>
      </a:defRPr>
    </a:lvl2pPr>
    <a:lvl3pPr marL="914400" algn="l" rtl="0" fontAlgn="base">
      <a:spcBef>
        <a:spcPct val="0"/>
      </a:spcBef>
      <a:spcAft>
        <a:spcPct val="0"/>
      </a:spcAft>
      <a:defRPr sz="2800" kern="1200">
        <a:solidFill>
          <a:schemeClr val="tx1"/>
        </a:solidFill>
        <a:latin typeface="Arial" charset="0"/>
        <a:ea typeface="+mn-ea"/>
        <a:cs typeface="Cordia New" pitchFamily="34" charset="-34"/>
      </a:defRPr>
    </a:lvl3pPr>
    <a:lvl4pPr marL="1371600" algn="l" rtl="0" fontAlgn="base">
      <a:spcBef>
        <a:spcPct val="0"/>
      </a:spcBef>
      <a:spcAft>
        <a:spcPct val="0"/>
      </a:spcAft>
      <a:defRPr sz="2800" kern="1200">
        <a:solidFill>
          <a:schemeClr val="tx1"/>
        </a:solidFill>
        <a:latin typeface="Arial" charset="0"/>
        <a:ea typeface="+mn-ea"/>
        <a:cs typeface="Cordia New" pitchFamily="34" charset="-34"/>
      </a:defRPr>
    </a:lvl4pPr>
    <a:lvl5pPr marL="1828800" algn="l" rtl="0" fontAlgn="base">
      <a:spcBef>
        <a:spcPct val="0"/>
      </a:spcBef>
      <a:spcAft>
        <a:spcPct val="0"/>
      </a:spcAft>
      <a:defRPr sz="2800" kern="1200">
        <a:solidFill>
          <a:schemeClr val="tx1"/>
        </a:solidFill>
        <a:latin typeface="Arial" charset="0"/>
        <a:ea typeface="+mn-ea"/>
        <a:cs typeface="Cordia New" pitchFamily="34" charset="-34"/>
      </a:defRPr>
    </a:lvl5pPr>
    <a:lvl6pPr marL="2286000" algn="l" defTabSz="914400" rtl="0" eaLnBrk="1" latinLnBrk="0" hangingPunct="1">
      <a:defRPr sz="2800" kern="1200">
        <a:solidFill>
          <a:schemeClr val="tx1"/>
        </a:solidFill>
        <a:latin typeface="Arial" charset="0"/>
        <a:ea typeface="+mn-ea"/>
        <a:cs typeface="Cordia New" pitchFamily="34" charset="-34"/>
      </a:defRPr>
    </a:lvl6pPr>
    <a:lvl7pPr marL="2743200" algn="l" defTabSz="914400" rtl="0" eaLnBrk="1" latinLnBrk="0" hangingPunct="1">
      <a:defRPr sz="2800" kern="1200">
        <a:solidFill>
          <a:schemeClr val="tx1"/>
        </a:solidFill>
        <a:latin typeface="Arial" charset="0"/>
        <a:ea typeface="+mn-ea"/>
        <a:cs typeface="Cordia New" pitchFamily="34" charset="-34"/>
      </a:defRPr>
    </a:lvl7pPr>
    <a:lvl8pPr marL="3200400" algn="l" defTabSz="914400" rtl="0" eaLnBrk="1" latinLnBrk="0" hangingPunct="1">
      <a:defRPr sz="2800" kern="1200">
        <a:solidFill>
          <a:schemeClr val="tx1"/>
        </a:solidFill>
        <a:latin typeface="Arial" charset="0"/>
        <a:ea typeface="+mn-ea"/>
        <a:cs typeface="Cordia New" pitchFamily="34" charset="-34"/>
      </a:defRPr>
    </a:lvl8pPr>
    <a:lvl9pPr marL="3657600" algn="l" defTabSz="914400" rtl="0" eaLnBrk="1" latinLnBrk="0" hangingPunct="1">
      <a:defRPr sz="2800" kern="1200">
        <a:solidFill>
          <a:schemeClr val="tx1"/>
        </a:solidFill>
        <a:latin typeface="Arial"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33CCCC"/>
    <a:srgbClr val="E31837"/>
    <a:srgbClr val="F78E31"/>
    <a:srgbClr val="F78E1E"/>
    <a:srgbClr val="88C540"/>
    <a:srgbClr val="00AEEF"/>
    <a:srgbClr val="F76C31"/>
    <a:srgbClr val="EC008C"/>
    <a:srgbClr val="ECB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25" autoAdjust="0"/>
    <p:restoredTop sz="86455" autoAdjust="0"/>
  </p:normalViewPr>
  <p:slideViewPr>
    <p:cSldViewPr>
      <p:cViewPr varScale="1">
        <p:scale>
          <a:sx n="58" d="100"/>
          <a:sy n="58" d="100"/>
        </p:scale>
        <p:origin x="628"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7.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6.xml"/></Relationships>
</file>

<file path=ppt/charts/_rels/chart11.xml.rels><?xml version="1.0" encoding="UTF-8" standalone="yes"?>
<Relationships xmlns="http://schemas.openxmlformats.org/package/2006/relationships"><Relationship Id="rId2" Type="http://schemas.openxmlformats.org/officeDocument/2006/relationships/oleObject" Target="file:///L:\@UN_WORKSHOP\YEYU_WORKSHOP\!%20Maldives_19July2010\Book1.xlsx" TargetMode="External"/><Relationship Id="rId1" Type="http://schemas.openxmlformats.org/officeDocument/2006/relationships/themeOverride" Target="../theme/themeOverride27.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0.xml"/></Relationships>
</file>

<file path=ppt/charts/_rels/chart15.xml.rels><?xml version="1.0" encoding="UTF-8" standalone="yes"?>
<Relationships xmlns="http://schemas.openxmlformats.org/package/2006/relationships"><Relationship Id="rId2" Type="http://schemas.openxmlformats.org/officeDocument/2006/relationships/oleObject" Target="file:///C:\Documents%20and%20Settings\kcwinhtin\Desktop\Maldives\maldives_all_indicators%20(Recovered).xls" TargetMode="External"/><Relationship Id="rId1" Type="http://schemas.openxmlformats.org/officeDocument/2006/relationships/themeOverride" Target="../theme/themeOverride3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3.xml"/></Relationships>
</file>

<file path=ppt/charts/_rels/chart18.xml.rels><?xml version="1.0" encoding="UTF-8" standalone="yes"?>
<Relationships xmlns="http://schemas.openxmlformats.org/package/2006/relationships"><Relationship Id="rId2" Type="http://schemas.openxmlformats.org/officeDocument/2006/relationships/oleObject" Target="file:///C:\Documents%20and%20Settings\kcwinhtin\Desktop\Maldives\maldives_all_indicators%20(Recovered).xls" TargetMode="External"/><Relationship Id="rId1" Type="http://schemas.openxmlformats.org/officeDocument/2006/relationships/themeOverride" Target="../theme/themeOverride34.xml"/></Relationships>
</file>

<file path=ppt/charts/_rels/chart19.xml.rels><?xml version="1.0" encoding="UTF-8" standalone="yes"?>
<Relationships xmlns="http://schemas.openxmlformats.org/package/2006/relationships"><Relationship Id="rId1" Type="http://schemas.openxmlformats.org/officeDocument/2006/relationships/oleObject" Target="file:///L:\@UN_WORKSHOP\YEYU_WORKSHOP\!%20Maldives_19July2010\Book1.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8.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5.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6.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37.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38.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39.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40.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41.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42.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43.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2.xlsx"/><Relationship Id="rId1" Type="http://schemas.openxmlformats.org/officeDocument/2006/relationships/themeOverride" Target="../theme/themeOverride44.xml"/></Relationships>
</file>

<file path=ppt/charts/_rels/chart3.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6\low%20priority%20countries\Maldives_2016.xlsx" TargetMode="External"/><Relationship Id="rId1" Type="http://schemas.openxmlformats.org/officeDocument/2006/relationships/themeOverride" Target="../theme/themeOverride19.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4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46.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47.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48.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7.xlsx"/><Relationship Id="rId1" Type="http://schemas.openxmlformats.org/officeDocument/2006/relationships/themeOverride" Target="../theme/themeOverride49.xml"/></Relationships>
</file>

<file path=ppt/charts/_rels/chart35.xml.rels><?xml version="1.0" encoding="UTF-8" standalone="yes"?>
<Relationships xmlns="http://schemas.openxmlformats.org/package/2006/relationships"><Relationship Id="rId2" Type="http://schemas.openxmlformats.org/officeDocument/2006/relationships/oleObject" Target="file:///L:\@UN_WORKSHOP\YEYU_WORKSHOP\!%20Maldives_19July2010\Maldives_Drafts.xlsx" TargetMode="External"/><Relationship Id="rId1" Type="http://schemas.openxmlformats.org/officeDocument/2006/relationships/themeOverride" Target="../theme/themeOverride50.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51.xml"/></Relationships>
</file>

<file path=ppt/charts/_rels/chart4.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6\low%20priority%20countries\Maldives_2016.xlsx" TargetMode="External"/><Relationship Id="rId1" Type="http://schemas.openxmlformats.org/officeDocument/2006/relationships/themeOverride" Target="../theme/themeOverride20.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'Cumulative cases 1994-2013'!$A$3:$A$24</c:f>
              <c:strCach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strCache>
            </c:strRef>
          </c:cat>
          <c:val>
            <c:numRef>
              <c:f>'Cumulative cases 1994-2013'!$B$3:$B$24</c:f>
              <c:numCache>
                <c:formatCode>General</c:formatCode>
                <c:ptCount val="22"/>
                <c:pt idx="0">
                  <c:v>1</c:v>
                </c:pt>
                <c:pt idx="1">
                  <c:v>2</c:v>
                </c:pt>
                <c:pt idx="2">
                  <c:v>4</c:v>
                </c:pt>
                <c:pt idx="3">
                  <c:v>5</c:v>
                </c:pt>
                <c:pt idx="4">
                  <c:v>5</c:v>
                </c:pt>
                <c:pt idx="5">
                  <c:v>6</c:v>
                </c:pt>
                <c:pt idx="6">
                  <c:v>6</c:v>
                </c:pt>
                <c:pt idx="7">
                  <c:v>8</c:v>
                </c:pt>
                <c:pt idx="8">
                  <c:v>9</c:v>
                </c:pt>
                <c:pt idx="9">
                  <c:v>9</c:v>
                </c:pt>
                <c:pt idx="10">
                  <c:v>10</c:v>
                </c:pt>
                <c:pt idx="11">
                  <c:v>11</c:v>
                </c:pt>
                <c:pt idx="13">
                  <c:v>14</c:v>
                </c:pt>
                <c:pt idx="17">
                  <c:v>15</c:v>
                </c:pt>
                <c:pt idx="19">
                  <c:v>19</c:v>
                </c:pt>
                <c:pt idx="21">
                  <c:v>23</c:v>
                </c:pt>
              </c:numCache>
            </c:numRef>
          </c:val>
          <c:extLst>
            <c:ext xmlns:c16="http://schemas.microsoft.com/office/drawing/2014/chart" uri="{C3380CC4-5D6E-409C-BE32-E72D297353CC}">
              <c16:uniqueId val="{00000000-A054-4826-B0FF-B3694408AF43}"/>
            </c:ext>
          </c:extLst>
        </c:ser>
        <c:dLbls>
          <c:showLegendKey val="0"/>
          <c:showVal val="0"/>
          <c:showCatName val="0"/>
          <c:showSerName val="0"/>
          <c:showPercent val="0"/>
          <c:showBubbleSize val="0"/>
        </c:dLbls>
        <c:gapWidth val="70"/>
        <c:axId val="42674048"/>
        <c:axId val="42675584"/>
      </c:barChart>
      <c:catAx>
        <c:axId val="42674048"/>
        <c:scaling>
          <c:orientation val="minMax"/>
        </c:scaling>
        <c:delete val="0"/>
        <c:axPos val="b"/>
        <c:numFmt formatCode="General" sourceLinked="0"/>
        <c:majorTickMark val="out"/>
        <c:minorTickMark val="none"/>
        <c:tickLblPos val="nextTo"/>
        <c:crossAx val="42675584"/>
        <c:crosses val="autoZero"/>
        <c:auto val="1"/>
        <c:lblAlgn val="ctr"/>
        <c:lblOffset val="100"/>
        <c:noMultiLvlLbl val="0"/>
      </c:catAx>
      <c:valAx>
        <c:axId val="42675584"/>
        <c:scaling>
          <c:orientation val="minMax"/>
          <c:max val="25"/>
        </c:scaling>
        <c:delete val="0"/>
        <c:axPos val="l"/>
        <c:majorGridlines>
          <c:spPr>
            <a:ln w="6350">
              <a:solidFill>
                <a:schemeClr val="bg1">
                  <a:lumMod val="95000"/>
                </a:schemeClr>
              </a:solidFill>
              <a:prstDash val="sysDot"/>
            </a:ln>
          </c:spPr>
        </c:majorGridlines>
        <c:title>
          <c:tx>
            <c:rich>
              <a:bodyPr rot="-5400000" vert="horz"/>
              <a:lstStyle/>
              <a:p>
                <a:pPr>
                  <a:defRPr/>
                </a:pPr>
                <a:r>
                  <a:rPr lang="en-US"/>
                  <a:t>Number</a:t>
                </a:r>
              </a:p>
            </c:rich>
          </c:tx>
          <c:layout>
            <c:manualLayout>
              <c:xMode val="edge"/>
              <c:yMode val="edge"/>
              <c:x val="1.1019283746556474E-2"/>
              <c:y val="0.28216754155730533"/>
            </c:manualLayout>
          </c:layout>
          <c:overlay val="0"/>
        </c:title>
        <c:numFmt formatCode="General" sourceLinked="1"/>
        <c:majorTickMark val="out"/>
        <c:minorTickMark val="none"/>
        <c:tickLblPos val="nextTo"/>
        <c:crossAx val="42674048"/>
        <c:crosses val="autoZero"/>
        <c:crossBetween val="between"/>
        <c:majorUnit val="5"/>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672152906594088E-2"/>
          <c:y val="7.3764445043005972E-2"/>
          <c:w val="0.79281173272394545"/>
          <c:h val="0.71632965754016675"/>
        </c:manualLayout>
      </c:layout>
      <c:barChart>
        <c:barDir val="col"/>
        <c:grouping val="clustered"/>
        <c:varyColors val="0"/>
        <c:ser>
          <c:idx val="0"/>
          <c:order val="0"/>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'Consis cndm use'!$A$5:$B$9</c:f>
              <c:multiLvlStrCache>
                <c:ptCount val="5"/>
                <c:lvl>
                  <c:pt idx="0">
                    <c:v>Male'</c:v>
                  </c:pt>
                  <c:pt idx="1">
                    <c:v>Addu</c:v>
                  </c:pt>
                </c:lvl>
                <c:lvl>
                  <c:pt idx="0">
                    <c:v>Female sex workers</c:v>
                  </c:pt>
                  <c:pt idx="2">
                    <c:v>Sea farers</c:v>
                  </c:pt>
                  <c:pt idx="3">
                    <c:v>Resort workers</c:v>
                  </c:pt>
                  <c:pt idx="4">
                    <c:v>Construction workers</c:v>
                  </c:pt>
                </c:lvl>
              </c:multiLvlStrCache>
            </c:multiLvlStrRef>
          </c:cat>
          <c:val>
            <c:numRef>
              <c:f>'Consis cndm use'!$C$5:$C$9</c:f>
              <c:numCache>
                <c:formatCode>General</c:formatCode>
                <c:ptCount val="5"/>
                <c:pt idx="0">
                  <c:v>12</c:v>
                </c:pt>
                <c:pt idx="1">
                  <c:v>2</c:v>
                </c:pt>
                <c:pt idx="2">
                  <c:v>67</c:v>
                </c:pt>
                <c:pt idx="3">
                  <c:v>41</c:v>
                </c:pt>
                <c:pt idx="4">
                  <c:v>0</c:v>
                </c:pt>
              </c:numCache>
            </c:numRef>
          </c:val>
          <c:extLst>
            <c:ext xmlns:c16="http://schemas.microsoft.com/office/drawing/2014/chart" uri="{C3380CC4-5D6E-409C-BE32-E72D297353CC}">
              <c16:uniqueId val="{00000000-0AEE-4584-8525-5BD917AAFA98}"/>
            </c:ext>
          </c:extLst>
        </c:ser>
        <c:ser>
          <c:idx val="1"/>
          <c:order val="1"/>
          <c:invertIfNegative val="0"/>
          <c:cat>
            <c:multiLvlStrRef>
              <c:f>'Consis cndm use'!$A$5:$B$9</c:f>
              <c:multiLvlStrCache>
                <c:ptCount val="5"/>
                <c:lvl>
                  <c:pt idx="0">
                    <c:v>Male'</c:v>
                  </c:pt>
                  <c:pt idx="1">
                    <c:v>Addu</c:v>
                  </c:pt>
                </c:lvl>
                <c:lvl>
                  <c:pt idx="0">
                    <c:v>Female sex workers</c:v>
                  </c:pt>
                  <c:pt idx="2">
                    <c:v>Sea farers</c:v>
                  </c:pt>
                  <c:pt idx="3">
                    <c:v>Resort workers</c:v>
                  </c:pt>
                  <c:pt idx="4">
                    <c:v>Construction workers</c:v>
                  </c:pt>
                </c:lvl>
              </c:multiLvlStrCache>
            </c:multiLvlStrRef>
          </c:cat>
          <c:val>
            <c:numRef>
              <c:f>'Consis cndm use'!$D$5:$D$9</c:f>
              <c:numCache>
                <c:formatCode>General</c:formatCode>
                <c:ptCount val="5"/>
              </c:numCache>
            </c:numRef>
          </c:val>
          <c:extLst>
            <c:ext xmlns:c16="http://schemas.microsoft.com/office/drawing/2014/chart" uri="{C3380CC4-5D6E-409C-BE32-E72D297353CC}">
              <c16:uniqueId val="{00000001-0AEE-4584-8525-5BD917AAFA98}"/>
            </c:ext>
          </c:extLst>
        </c:ser>
        <c:dLbls>
          <c:showLegendKey val="0"/>
          <c:showVal val="0"/>
          <c:showCatName val="0"/>
          <c:showSerName val="0"/>
          <c:showPercent val="0"/>
          <c:showBubbleSize val="0"/>
        </c:dLbls>
        <c:gapWidth val="150"/>
        <c:axId val="43746432"/>
        <c:axId val="43747968"/>
      </c:barChart>
      <c:catAx>
        <c:axId val="43746432"/>
        <c:scaling>
          <c:orientation val="minMax"/>
        </c:scaling>
        <c:delete val="0"/>
        <c:axPos val="b"/>
        <c:numFmt formatCode="General" sourceLinked="0"/>
        <c:majorTickMark val="out"/>
        <c:minorTickMark val="none"/>
        <c:tickLblPos val="nextTo"/>
        <c:crossAx val="43747968"/>
        <c:crosses val="autoZero"/>
        <c:auto val="1"/>
        <c:lblAlgn val="ctr"/>
        <c:lblOffset val="100"/>
        <c:noMultiLvlLbl val="0"/>
      </c:catAx>
      <c:valAx>
        <c:axId val="43747968"/>
        <c:scaling>
          <c:orientation val="minMax"/>
          <c:max val="100"/>
          <c:min val="0"/>
        </c:scaling>
        <c:delete val="0"/>
        <c:axPos val="l"/>
        <c:majorGridlines>
          <c:spPr>
            <a:ln>
              <a:solidFill>
                <a:schemeClr val="bg1">
                  <a:lumMod val="95000"/>
                </a:schemeClr>
              </a:solidFill>
            </a:ln>
          </c:spPr>
        </c:majorGridlines>
        <c:title>
          <c:tx>
            <c:rich>
              <a:bodyPr rot="0" vert="horz"/>
              <a:lstStyle/>
              <a:p>
                <a:pPr>
                  <a:defRPr/>
                </a:pPr>
                <a:r>
                  <a:rPr lang="en-US" dirty="0"/>
                  <a:t>%</a:t>
                </a:r>
              </a:p>
            </c:rich>
          </c:tx>
          <c:layout>
            <c:manualLayout>
              <c:xMode val="edge"/>
              <c:yMode val="edge"/>
              <c:x val="7.447383435738779E-4"/>
              <c:y val="3.8205869878529974E-2"/>
            </c:manualLayout>
          </c:layout>
          <c:overlay val="0"/>
        </c:title>
        <c:numFmt formatCode="General" sourceLinked="1"/>
        <c:majorTickMark val="out"/>
        <c:minorTickMark val="none"/>
        <c:tickLblPos val="nextTo"/>
        <c:crossAx val="43746432"/>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155050063186545E-2"/>
          <c:y val="0.10087815294274655"/>
          <c:w val="0.90428939438125422"/>
          <c:h val="0.58368790706717211"/>
        </c:manualLayout>
      </c:layout>
      <c:barChart>
        <c:barDir val="col"/>
        <c:grouping val="clustered"/>
        <c:varyColors val="0"/>
        <c:ser>
          <c:idx val="0"/>
          <c:order val="0"/>
          <c:invertIfNegative val="0"/>
          <c:dPt>
            <c:idx val="0"/>
            <c:invertIfNegative val="0"/>
            <c:bubble3D val="0"/>
            <c:spPr>
              <a:solidFill>
                <a:srgbClr val="92D050"/>
              </a:solidFill>
            </c:spPr>
            <c:extLst>
              <c:ext xmlns:c16="http://schemas.microsoft.com/office/drawing/2014/chart" uri="{C3380CC4-5D6E-409C-BE32-E72D297353CC}">
                <c16:uniqueId val="{00000001-9789-47E9-AF5F-73677AC25D5F}"/>
              </c:ext>
            </c:extLst>
          </c:dPt>
          <c:dPt>
            <c:idx val="1"/>
            <c:invertIfNegative val="0"/>
            <c:bubble3D val="0"/>
            <c:spPr>
              <a:solidFill>
                <a:srgbClr val="FFA347"/>
              </a:solidFill>
            </c:spPr>
            <c:extLst>
              <c:ext xmlns:c16="http://schemas.microsoft.com/office/drawing/2014/chart" uri="{C3380CC4-5D6E-409C-BE32-E72D297353CC}">
                <c16:uniqueId val="{00000003-9789-47E9-AF5F-73677AC25D5F}"/>
              </c:ext>
            </c:extLst>
          </c:dPt>
          <c:dPt>
            <c:idx val="2"/>
            <c:invertIfNegative val="0"/>
            <c:bubble3D val="0"/>
            <c:spPr>
              <a:solidFill>
                <a:srgbClr val="92D050"/>
              </a:solidFill>
            </c:spPr>
            <c:extLst>
              <c:ext xmlns:c16="http://schemas.microsoft.com/office/drawing/2014/chart" uri="{C3380CC4-5D6E-409C-BE32-E72D297353CC}">
                <c16:uniqueId val="{00000005-9789-47E9-AF5F-73677AC25D5F}"/>
              </c:ext>
            </c:extLst>
          </c:dPt>
          <c:dPt>
            <c:idx val="3"/>
            <c:invertIfNegative val="0"/>
            <c:bubble3D val="0"/>
            <c:spPr>
              <a:solidFill>
                <a:srgbClr val="FFA347"/>
              </a:solidFill>
            </c:spPr>
            <c:extLst>
              <c:ext xmlns:c16="http://schemas.microsoft.com/office/drawing/2014/chart" uri="{C3380CC4-5D6E-409C-BE32-E72D297353CC}">
                <c16:uniqueId val="{00000007-9789-47E9-AF5F-73677AC25D5F}"/>
              </c:ext>
            </c:extLst>
          </c:dPt>
          <c:dPt>
            <c:idx val="4"/>
            <c:invertIfNegative val="0"/>
            <c:bubble3D val="0"/>
            <c:spPr>
              <a:solidFill>
                <a:srgbClr val="92D050"/>
              </a:solidFill>
            </c:spPr>
            <c:extLst>
              <c:ext xmlns:c16="http://schemas.microsoft.com/office/drawing/2014/chart" uri="{C3380CC4-5D6E-409C-BE32-E72D297353CC}">
                <c16:uniqueId val="{00000009-9789-47E9-AF5F-73677AC25D5F}"/>
              </c:ext>
            </c:extLst>
          </c:dPt>
          <c:dPt>
            <c:idx val="5"/>
            <c:invertIfNegative val="0"/>
            <c:bubble3D val="0"/>
            <c:spPr>
              <a:solidFill>
                <a:srgbClr val="FFA347"/>
              </a:solidFill>
            </c:spPr>
            <c:extLst>
              <c:ext xmlns:c16="http://schemas.microsoft.com/office/drawing/2014/chart" uri="{C3380CC4-5D6E-409C-BE32-E72D297353CC}">
                <c16:uniqueId val="{0000000B-9789-47E9-AF5F-73677AC25D5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behaviors'!$A$2:$B$7</c:f>
              <c:multiLvlStrCache>
                <c:ptCount val="6"/>
                <c:lvl>
                  <c:pt idx="0">
                    <c:v>Male'</c:v>
                  </c:pt>
                  <c:pt idx="1">
                    <c:v>Addu</c:v>
                  </c:pt>
                  <c:pt idx="2">
                    <c:v>Male'</c:v>
                  </c:pt>
                  <c:pt idx="3">
                    <c:v>Addu</c:v>
                  </c:pt>
                  <c:pt idx="4">
                    <c:v>Male'</c:v>
                  </c:pt>
                  <c:pt idx="5">
                    <c:v>Addu</c:v>
                  </c:pt>
                </c:lvl>
                <c:lvl>
                  <c:pt idx="0">
                    <c:v>Duration of selling sex (years)</c:v>
                  </c:pt>
                  <c:pt idx="2">
                    <c:v>Median age at first sex work (years)</c:v>
                  </c:pt>
                  <c:pt idx="4">
                    <c:v>Median number of clients per week</c:v>
                  </c:pt>
                </c:lvl>
              </c:multiLvlStrCache>
            </c:multiLvlStrRef>
          </c:cat>
          <c:val>
            <c:numRef>
              <c:f>'Risk behaviors'!$C$2:$C$7</c:f>
              <c:numCache>
                <c:formatCode>General</c:formatCode>
                <c:ptCount val="6"/>
                <c:pt idx="0">
                  <c:v>5</c:v>
                </c:pt>
                <c:pt idx="1">
                  <c:v>13</c:v>
                </c:pt>
                <c:pt idx="2">
                  <c:v>19</c:v>
                </c:pt>
                <c:pt idx="3">
                  <c:v>17</c:v>
                </c:pt>
                <c:pt idx="4">
                  <c:v>4</c:v>
                </c:pt>
                <c:pt idx="5">
                  <c:v>2</c:v>
                </c:pt>
              </c:numCache>
            </c:numRef>
          </c:val>
          <c:extLst>
            <c:ext xmlns:c16="http://schemas.microsoft.com/office/drawing/2014/chart" uri="{C3380CC4-5D6E-409C-BE32-E72D297353CC}">
              <c16:uniqueId val="{0000000C-9789-47E9-AF5F-73677AC25D5F}"/>
            </c:ext>
          </c:extLst>
        </c:ser>
        <c:dLbls>
          <c:showLegendKey val="0"/>
          <c:showVal val="0"/>
          <c:showCatName val="0"/>
          <c:showSerName val="0"/>
          <c:showPercent val="0"/>
          <c:showBubbleSize val="0"/>
        </c:dLbls>
        <c:gapWidth val="150"/>
        <c:axId val="14701696"/>
        <c:axId val="14703232"/>
      </c:barChart>
      <c:catAx>
        <c:axId val="14701696"/>
        <c:scaling>
          <c:orientation val="minMax"/>
        </c:scaling>
        <c:delete val="0"/>
        <c:axPos val="b"/>
        <c:numFmt formatCode="General" sourceLinked="0"/>
        <c:majorTickMark val="out"/>
        <c:minorTickMark val="none"/>
        <c:tickLblPos val="nextTo"/>
        <c:crossAx val="14703232"/>
        <c:crosses val="autoZero"/>
        <c:auto val="1"/>
        <c:lblAlgn val="ctr"/>
        <c:lblOffset val="100"/>
        <c:noMultiLvlLbl val="0"/>
      </c:catAx>
      <c:valAx>
        <c:axId val="14703232"/>
        <c:scaling>
          <c:orientation val="minMax"/>
          <c:max val="50"/>
        </c:scaling>
        <c:delete val="0"/>
        <c:axPos val="l"/>
        <c:title>
          <c:tx>
            <c:rich>
              <a:bodyPr rot="0" vert="horz"/>
              <a:lstStyle/>
              <a:p>
                <a:pPr>
                  <a:defRPr/>
                </a:pPr>
                <a:r>
                  <a:rPr lang="en-US"/>
                  <a:t>Number</a:t>
                </a:r>
              </a:p>
            </c:rich>
          </c:tx>
          <c:layout>
            <c:manualLayout>
              <c:xMode val="edge"/>
              <c:yMode val="edge"/>
              <c:x val="1.6666666666666701E-2"/>
              <c:y val="1.4335480792173711E-2"/>
            </c:manualLayout>
          </c:layout>
          <c:overlay val="0"/>
        </c:title>
        <c:numFmt formatCode="General" sourceLinked="1"/>
        <c:majorTickMark val="out"/>
        <c:minorTickMark val="none"/>
        <c:tickLblPos val="nextTo"/>
        <c:crossAx val="14701696"/>
        <c:crosses val="autoZero"/>
        <c:crossBetween val="between"/>
        <c:majorUnit val="1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759964032273834E-2"/>
          <c:y val="7.2307815135684003E-2"/>
          <c:w val="0.89568448041217075"/>
          <c:h val="0.48040228214408548"/>
        </c:manualLayout>
      </c:layout>
      <c:barChart>
        <c:barDir val="col"/>
        <c:grouping val="clustered"/>
        <c:varyColors val="0"/>
        <c:ser>
          <c:idx val="0"/>
          <c:order val="0"/>
          <c:spPr>
            <a:solidFill>
              <a:srgbClr val="F78E1E"/>
            </a:solidFill>
            <a:ln>
              <a:noFill/>
            </a:ln>
          </c:spPr>
          <c:invertIfNegative val="0"/>
          <c:dPt>
            <c:idx val="2"/>
            <c:invertIfNegative val="0"/>
            <c:bubble3D val="0"/>
            <c:spPr>
              <a:solidFill>
                <a:srgbClr val="E31837"/>
              </a:solidFill>
              <a:ln>
                <a:noFill/>
              </a:ln>
            </c:spPr>
            <c:extLst>
              <c:ext xmlns:c16="http://schemas.microsoft.com/office/drawing/2014/chart" uri="{C3380CC4-5D6E-409C-BE32-E72D297353CC}">
                <c16:uniqueId val="{00000001-D167-46DE-B9B4-44897763D7F6}"/>
              </c:ext>
            </c:extLst>
          </c:dPt>
          <c:dPt>
            <c:idx val="3"/>
            <c:invertIfNegative val="0"/>
            <c:bubble3D val="0"/>
            <c:spPr>
              <a:solidFill>
                <a:srgbClr val="E31837"/>
              </a:solidFill>
              <a:ln>
                <a:noFill/>
              </a:ln>
            </c:spPr>
            <c:extLst>
              <c:ext xmlns:c16="http://schemas.microsoft.com/office/drawing/2014/chart" uri="{C3380CC4-5D6E-409C-BE32-E72D297353CC}">
                <c16:uniqueId val="{00000003-D167-46DE-B9B4-44897763D7F6}"/>
              </c:ext>
            </c:extLst>
          </c:dPt>
          <c:dPt>
            <c:idx val="4"/>
            <c:invertIfNegative val="0"/>
            <c:bubble3D val="0"/>
            <c:spPr>
              <a:solidFill>
                <a:srgbClr val="88C540"/>
              </a:solidFill>
              <a:ln>
                <a:noFill/>
              </a:ln>
            </c:spPr>
            <c:extLst>
              <c:ext xmlns:c16="http://schemas.microsoft.com/office/drawing/2014/chart" uri="{C3380CC4-5D6E-409C-BE32-E72D297353CC}">
                <c16:uniqueId val="{00000005-D167-46DE-B9B4-44897763D7F6}"/>
              </c:ext>
            </c:extLst>
          </c:dPt>
          <c:dPt>
            <c:idx val="5"/>
            <c:invertIfNegative val="0"/>
            <c:bubble3D val="0"/>
            <c:spPr>
              <a:solidFill>
                <a:srgbClr val="88C540"/>
              </a:solidFill>
              <a:ln>
                <a:noFill/>
              </a:ln>
            </c:spPr>
            <c:extLst>
              <c:ext xmlns:c16="http://schemas.microsoft.com/office/drawing/2014/chart" uri="{C3380CC4-5D6E-409C-BE32-E72D297353CC}">
                <c16:uniqueId val="{00000007-D167-46DE-B9B4-44897763D7F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'MSM_unprotected sex'!$A$2:$F$4</c:f>
              <c:multiLvlStrCache>
                <c:ptCount val="6"/>
                <c:lvl>
                  <c:pt idx="0">
                    <c:v>Male'
(n=69)</c:v>
                  </c:pt>
                  <c:pt idx="1">
                    <c:v>Addu
(n=57)</c:v>
                  </c:pt>
                  <c:pt idx="2">
                    <c:v>Male'
(n=69)</c:v>
                  </c:pt>
                  <c:pt idx="3">
                    <c:v>Addu
(n=57)</c:v>
                  </c:pt>
                  <c:pt idx="4">
                    <c:v>Male'
(n=69)</c:v>
                  </c:pt>
                  <c:pt idx="5">
                    <c:v>Addu
(n=57)</c:v>
                  </c:pt>
                </c:lvl>
                <c:lvl>
                  <c:pt idx="0">
                    <c:v>Anal sex with male consensual partners and male sex workers</c:v>
                  </c:pt>
                  <c:pt idx="2">
                    <c:v>Anal sex with male clients</c:v>
                  </c:pt>
                  <c:pt idx="4">
                    <c:v>With female partners</c:v>
                  </c:pt>
                </c:lvl>
                <c:lvl>
                  <c:pt idx="0">
                    <c:v>In the last 6 months</c:v>
                  </c:pt>
                  <c:pt idx="4">
                    <c:v>In the last 12 months</c:v>
                  </c:pt>
                </c:lvl>
              </c:multiLvlStrCache>
            </c:multiLvlStrRef>
          </c:cat>
          <c:val>
            <c:numRef>
              <c:f>'MSM_unprotected sex'!$A$5:$F$5</c:f>
              <c:numCache>
                <c:formatCode>General</c:formatCode>
                <c:ptCount val="6"/>
                <c:pt idx="0">
                  <c:v>67</c:v>
                </c:pt>
                <c:pt idx="1">
                  <c:v>86</c:v>
                </c:pt>
                <c:pt idx="2">
                  <c:v>67</c:v>
                </c:pt>
                <c:pt idx="3">
                  <c:v>78</c:v>
                </c:pt>
                <c:pt idx="4">
                  <c:v>82</c:v>
                </c:pt>
                <c:pt idx="5">
                  <c:v>98</c:v>
                </c:pt>
              </c:numCache>
            </c:numRef>
          </c:val>
          <c:extLst>
            <c:ext xmlns:c16="http://schemas.microsoft.com/office/drawing/2014/chart" uri="{C3380CC4-5D6E-409C-BE32-E72D297353CC}">
              <c16:uniqueId val="{00000008-D167-46DE-B9B4-44897763D7F6}"/>
            </c:ext>
          </c:extLst>
        </c:ser>
        <c:dLbls>
          <c:showLegendKey val="0"/>
          <c:showVal val="0"/>
          <c:showCatName val="0"/>
          <c:showSerName val="0"/>
          <c:showPercent val="0"/>
          <c:showBubbleSize val="0"/>
        </c:dLbls>
        <c:gapWidth val="150"/>
        <c:axId val="45270144"/>
        <c:axId val="45271680"/>
      </c:barChart>
      <c:catAx>
        <c:axId val="45270144"/>
        <c:scaling>
          <c:orientation val="minMax"/>
        </c:scaling>
        <c:delete val="0"/>
        <c:axPos val="b"/>
        <c:numFmt formatCode="General" sourceLinked="1"/>
        <c:majorTickMark val="out"/>
        <c:minorTickMark val="none"/>
        <c:tickLblPos val="nextTo"/>
        <c:crossAx val="45271680"/>
        <c:crosses val="autoZero"/>
        <c:auto val="1"/>
        <c:lblAlgn val="ctr"/>
        <c:lblOffset val="100"/>
        <c:noMultiLvlLbl val="0"/>
      </c:catAx>
      <c:valAx>
        <c:axId val="45271680"/>
        <c:scaling>
          <c:orientation val="minMax"/>
          <c:max val="100"/>
          <c:min val="0"/>
        </c:scaling>
        <c:delete val="0"/>
        <c:axPos val="l"/>
        <c:title>
          <c:tx>
            <c:rich>
              <a:bodyPr rot="0" vert="horz"/>
              <a:lstStyle/>
              <a:p>
                <a:pPr>
                  <a:defRPr/>
                </a:pPr>
                <a:r>
                  <a:rPr lang="en-US"/>
                  <a:t>%</a:t>
                </a:r>
              </a:p>
            </c:rich>
          </c:tx>
          <c:layout>
            <c:manualLayout>
              <c:xMode val="edge"/>
              <c:yMode val="edge"/>
              <c:x val="0"/>
              <c:y val="4.9821063676395091E-2"/>
            </c:manualLayout>
          </c:layout>
          <c:overlay val="0"/>
        </c:title>
        <c:numFmt formatCode="General" sourceLinked="1"/>
        <c:majorTickMark val="out"/>
        <c:minorTickMark val="none"/>
        <c:tickLblPos val="nextTo"/>
        <c:crossAx val="45270144"/>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923641489258299E-2"/>
          <c:y val="5.2377391458863956E-2"/>
          <c:w val="0.89552080295518921"/>
          <c:h val="0.60750582439929712"/>
        </c:manualLayout>
      </c:layout>
      <c:barChart>
        <c:barDir val="col"/>
        <c:grouping val="clustered"/>
        <c:varyColors val="0"/>
        <c:ser>
          <c:idx val="0"/>
          <c:order val="0"/>
          <c:spPr>
            <a:solidFill>
              <a:srgbClr val="F78E1E"/>
            </a:solidFill>
            <a:ln>
              <a:noFill/>
            </a:ln>
          </c:spPr>
          <c:invertIfNegative val="0"/>
          <c:dLbls>
            <c:dLbl>
              <c:idx val="5"/>
              <c:layout>
                <c:manualLayout>
                  <c:x val="1.893939393939394E-3"/>
                  <c:y val="2.0000000000000011E-2"/>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B9-47FC-A11A-10A743A75D13}"/>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'MSM_selected RBs'!$A$2:$H$4</c:f>
              <c:multiLvlStrCache>
                <c:ptCount val="8"/>
                <c:lvl>
                  <c:pt idx="0">
                    <c:v>Male'</c:v>
                  </c:pt>
                  <c:pt idx="1">
                    <c:v>Addu</c:v>
                  </c:pt>
                  <c:pt idx="2">
                    <c:v>Male'</c:v>
                  </c:pt>
                  <c:pt idx="3">
                    <c:v>Addu</c:v>
                  </c:pt>
                  <c:pt idx="4">
                    <c:v>Male'</c:v>
                  </c:pt>
                  <c:pt idx="5">
                    <c:v>Addu</c:v>
                  </c:pt>
                  <c:pt idx="6">
                    <c:v>Male'</c:v>
                  </c:pt>
                  <c:pt idx="7">
                    <c:v>Addu</c:v>
                  </c:pt>
                </c:lvl>
                <c:lvl>
                  <c:pt idx="0">
                    <c:v>(n=69)</c:v>
                  </c:pt>
                  <c:pt idx="1">
                    <c:v>(n=57)</c:v>
                  </c:pt>
                  <c:pt idx="2">
                    <c:v>(n=69)</c:v>
                  </c:pt>
                  <c:pt idx="3">
                    <c:v>(n=57)</c:v>
                  </c:pt>
                  <c:pt idx="4">
                    <c:v>(n=69)</c:v>
                  </c:pt>
                  <c:pt idx="5">
                    <c:v>(n=57)</c:v>
                  </c:pt>
                  <c:pt idx="6">
                    <c:v>(n=69)</c:v>
                  </c:pt>
                  <c:pt idx="7">
                    <c:v>(n=57)</c:v>
                  </c:pt>
                </c:lvl>
                <c:lvl>
                  <c:pt idx="0">
                    <c:v>Sold sex to a man
(in last 12 months)</c:v>
                  </c:pt>
                  <c:pt idx="2">
                    <c:v>Bought sex from a 
man</c:v>
                  </c:pt>
                  <c:pt idx="4">
                    <c:v>Sold sex to a woman 
(in last 12 months)</c:v>
                  </c:pt>
                  <c:pt idx="6">
                    <c:v>Bought sex from a female FSW
(in the last 12 months)</c:v>
                  </c:pt>
                </c:lvl>
              </c:multiLvlStrCache>
            </c:multiLvlStrRef>
          </c:cat>
          <c:val>
            <c:numRef>
              <c:f>'MSM_selected RBs'!$A$5:$H$5</c:f>
              <c:numCache>
                <c:formatCode>General</c:formatCode>
                <c:ptCount val="8"/>
                <c:pt idx="0">
                  <c:v>44</c:v>
                </c:pt>
                <c:pt idx="1">
                  <c:v>18</c:v>
                </c:pt>
                <c:pt idx="2">
                  <c:v>29</c:v>
                </c:pt>
                <c:pt idx="3">
                  <c:v>18</c:v>
                </c:pt>
                <c:pt idx="4">
                  <c:v>29</c:v>
                </c:pt>
                <c:pt idx="5">
                  <c:v>5</c:v>
                </c:pt>
                <c:pt idx="6">
                  <c:v>49</c:v>
                </c:pt>
                <c:pt idx="7">
                  <c:v>16</c:v>
                </c:pt>
              </c:numCache>
            </c:numRef>
          </c:val>
          <c:extLst>
            <c:ext xmlns:c16="http://schemas.microsoft.com/office/drawing/2014/chart" uri="{C3380CC4-5D6E-409C-BE32-E72D297353CC}">
              <c16:uniqueId val="{00000001-3AB9-47FC-A11A-10A743A75D13}"/>
            </c:ext>
          </c:extLst>
        </c:ser>
        <c:dLbls>
          <c:showLegendKey val="0"/>
          <c:showVal val="0"/>
          <c:showCatName val="0"/>
          <c:showSerName val="0"/>
          <c:showPercent val="0"/>
          <c:showBubbleSize val="0"/>
        </c:dLbls>
        <c:gapWidth val="100"/>
        <c:axId val="45666688"/>
        <c:axId val="45668224"/>
      </c:barChart>
      <c:catAx>
        <c:axId val="45666688"/>
        <c:scaling>
          <c:orientation val="minMax"/>
        </c:scaling>
        <c:delete val="0"/>
        <c:axPos val="b"/>
        <c:numFmt formatCode="General" sourceLinked="0"/>
        <c:majorTickMark val="out"/>
        <c:minorTickMark val="none"/>
        <c:tickLblPos val="nextTo"/>
        <c:crossAx val="45668224"/>
        <c:crosses val="autoZero"/>
        <c:auto val="1"/>
        <c:lblAlgn val="ctr"/>
        <c:lblOffset val="100"/>
        <c:noMultiLvlLbl val="0"/>
      </c:catAx>
      <c:valAx>
        <c:axId val="45668224"/>
        <c:scaling>
          <c:orientation val="minMax"/>
          <c:max val="100"/>
          <c:min val="0"/>
        </c:scaling>
        <c:delete val="0"/>
        <c:axPos val="l"/>
        <c:title>
          <c:tx>
            <c:rich>
              <a:bodyPr rot="0" vert="horz"/>
              <a:lstStyle/>
              <a:p>
                <a:pPr>
                  <a:defRPr/>
                </a:pPr>
                <a:r>
                  <a:rPr lang="en-US"/>
                  <a:t>%</a:t>
                </a:r>
              </a:p>
            </c:rich>
          </c:tx>
          <c:layout>
            <c:manualLayout>
              <c:xMode val="edge"/>
              <c:yMode val="edge"/>
              <c:x val="1.1092371622574151E-3"/>
              <c:y val="1.6362366483050009E-2"/>
            </c:manualLayout>
          </c:layout>
          <c:overlay val="0"/>
        </c:title>
        <c:numFmt formatCode="General" sourceLinked="1"/>
        <c:majorTickMark val="out"/>
        <c:minorTickMark val="none"/>
        <c:tickLblPos val="nextTo"/>
        <c:crossAx val="45666688"/>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8892939098722"/>
          <c:y val="0.10054628764624762"/>
          <c:w val="0.85623328729757997"/>
          <c:h val="0.69627519017749895"/>
        </c:manualLayout>
      </c:layout>
      <c:barChart>
        <c:barDir val="col"/>
        <c:grouping val="clustered"/>
        <c:varyColors val="0"/>
        <c:ser>
          <c:idx val="0"/>
          <c:order val="0"/>
          <c:tx>
            <c:strRef>
              <c:f>'PWID_sterile injection'!$B$2</c:f>
              <c:strCache>
                <c:ptCount val="1"/>
                <c:pt idx="0">
                  <c:v>x</c:v>
                </c:pt>
              </c:strCache>
            </c:strRef>
          </c:tx>
          <c:spPr>
            <a:solidFill>
              <a:srgbClr val="00AEEF"/>
            </a:solidFill>
          </c:spPr>
          <c:invertIfNegative val="0"/>
          <c:dLbls>
            <c:dLbl>
              <c:idx val="0"/>
              <c:layout>
                <c:manualLayout>
                  <c:x val="-4.5612748008841929E-3"/>
                  <c:y val="0.2295805671349904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9D-438D-BEC1-AA6B932E5F86}"/>
                </c:ext>
              </c:extLst>
            </c:dLbl>
            <c:dLbl>
              <c:idx val="1"/>
              <c:layout>
                <c:manualLayout>
                  <c:x val="0"/>
                  <c:y val="0.2130273789305748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9D-438D-BEC1-AA6B932E5F86}"/>
                </c:ext>
              </c:extLst>
            </c:dLbl>
            <c:dLbl>
              <c:idx val="2"/>
              <c:layout>
                <c:manualLayout>
                  <c:x val="3.0408498672561284E-3"/>
                  <c:y val="0.2067047501415264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9D-438D-BEC1-AA6B932E5F8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'PWID_sterile injection'!$A$3:$A$5</c:f>
              <c:strCache>
                <c:ptCount val="3"/>
                <c:pt idx="0">
                  <c:v>Total</c:v>
                </c:pt>
                <c:pt idx="1">
                  <c:v>&lt;25 yr</c:v>
                </c:pt>
                <c:pt idx="2">
                  <c:v>25+ yr</c:v>
                </c:pt>
              </c:strCache>
            </c:strRef>
          </c:cat>
          <c:val>
            <c:numRef>
              <c:f>'PWID_sterile injection'!$B$3:$B$5</c:f>
              <c:numCache>
                <c:formatCode>General</c:formatCode>
                <c:ptCount val="3"/>
                <c:pt idx="0">
                  <c:v>72</c:v>
                </c:pt>
                <c:pt idx="1">
                  <c:v>71</c:v>
                </c:pt>
                <c:pt idx="2">
                  <c:v>72</c:v>
                </c:pt>
              </c:numCache>
            </c:numRef>
          </c:val>
          <c:extLst>
            <c:ext xmlns:c16="http://schemas.microsoft.com/office/drawing/2014/chart" uri="{C3380CC4-5D6E-409C-BE32-E72D297353CC}">
              <c16:uniqueId val="{00000003-659D-438D-BEC1-AA6B932E5F86}"/>
            </c:ext>
          </c:extLst>
        </c:ser>
        <c:dLbls>
          <c:showLegendKey val="0"/>
          <c:showVal val="0"/>
          <c:showCatName val="0"/>
          <c:showSerName val="0"/>
          <c:showPercent val="0"/>
          <c:showBubbleSize val="0"/>
        </c:dLbls>
        <c:gapWidth val="300"/>
        <c:axId val="44771584"/>
        <c:axId val="44777472"/>
      </c:barChart>
      <c:lineChart>
        <c:grouping val="standard"/>
        <c:varyColors val="0"/>
        <c:ser>
          <c:idx val="1"/>
          <c:order val="1"/>
          <c:tx>
            <c:strRef>
              <c:f>'PWID_sterile injection'!$C$2</c:f>
              <c:strCache>
                <c:ptCount val="1"/>
                <c:pt idx="0">
                  <c:v>Male</c:v>
                </c:pt>
              </c:strCache>
            </c:strRef>
          </c:tx>
          <c:spPr>
            <a:ln>
              <a:noFill/>
            </a:ln>
          </c:spPr>
          <c:marker>
            <c:symbol val="square"/>
            <c:size val="15"/>
            <c:spPr>
              <a:solidFill>
                <a:srgbClr val="C00000"/>
              </a:solidFill>
              <a:ln>
                <a:noFill/>
              </a:ln>
            </c:spPr>
          </c:marker>
          <c:dPt>
            <c:idx val="0"/>
            <c:marker>
              <c:spPr>
                <a:solidFill>
                  <a:srgbClr val="E31837"/>
                </a:solidFill>
                <a:ln>
                  <a:noFill/>
                </a:ln>
              </c:spPr>
            </c:marker>
            <c:bubble3D val="0"/>
            <c:extLst>
              <c:ext xmlns:c16="http://schemas.microsoft.com/office/drawing/2014/chart" uri="{C3380CC4-5D6E-409C-BE32-E72D297353CC}">
                <c16:uniqueId val="{00000004-659D-438D-BEC1-AA6B932E5F86}"/>
              </c:ext>
            </c:extLst>
          </c:dPt>
          <c:dLbls>
            <c:spPr>
              <a:noFill/>
              <a:ln>
                <a:noFill/>
              </a:ln>
              <a:effectLst/>
            </c:spPr>
            <c:txPr>
              <a:bodyPr/>
              <a:lstStyle/>
              <a:p>
                <a:pPr>
                  <a:defRPr>
                    <a:solidFill>
                      <a:srgbClr val="E31837"/>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'PWID_sterile injection'!$A$3:$A$5</c:f>
              <c:strCache>
                <c:ptCount val="3"/>
                <c:pt idx="0">
                  <c:v>Total</c:v>
                </c:pt>
                <c:pt idx="1">
                  <c:v>&lt;25 yr</c:v>
                </c:pt>
                <c:pt idx="2">
                  <c:v>25+ yr</c:v>
                </c:pt>
              </c:strCache>
            </c:strRef>
          </c:cat>
          <c:val>
            <c:numRef>
              <c:f>'PWID_sterile injection'!$C$3:$C$5</c:f>
              <c:numCache>
                <c:formatCode>General</c:formatCode>
                <c:ptCount val="3"/>
                <c:pt idx="0">
                  <c:v>74</c:v>
                </c:pt>
              </c:numCache>
            </c:numRef>
          </c:val>
          <c:smooth val="0"/>
          <c:extLst>
            <c:ext xmlns:c16="http://schemas.microsoft.com/office/drawing/2014/chart" uri="{C3380CC4-5D6E-409C-BE32-E72D297353CC}">
              <c16:uniqueId val="{00000005-659D-438D-BEC1-AA6B932E5F86}"/>
            </c:ext>
          </c:extLst>
        </c:ser>
        <c:ser>
          <c:idx val="2"/>
          <c:order val="2"/>
          <c:tx>
            <c:strRef>
              <c:f>'PWID_sterile injection'!$D$2</c:f>
              <c:strCache>
                <c:ptCount val="1"/>
                <c:pt idx="0">
                  <c:v>Female</c:v>
                </c:pt>
              </c:strCache>
            </c:strRef>
          </c:tx>
          <c:spPr>
            <a:ln w="47625">
              <a:noFill/>
            </a:ln>
          </c:spPr>
          <c:marker>
            <c:symbol val="triangle"/>
            <c:size val="16"/>
            <c:spPr>
              <a:solidFill>
                <a:srgbClr val="88C540"/>
              </a:solidFill>
              <a:ln>
                <a:solidFill>
                  <a:sysClr val="window" lastClr="FFFFFF"/>
                </a:solidFill>
              </a:ln>
            </c:spPr>
          </c:marker>
          <c:dLbls>
            <c:dLbl>
              <c:idx val="0"/>
              <c:layout>
                <c:manualLayout>
                  <c:x val="1.82450992035367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9D-438D-BEC1-AA6B932E5F86}"/>
                </c:ext>
              </c:extLst>
            </c:dLbl>
            <c:spPr>
              <a:noFill/>
              <a:ln>
                <a:noFill/>
              </a:ln>
              <a:effectLst/>
            </c:spPr>
            <c:txPr>
              <a:bodyPr/>
              <a:lstStyle/>
              <a:p>
                <a:pPr>
                  <a:defRPr>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'PWID_sterile injection'!$A$3:$A$5</c:f>
              <c:strCache>
                <c:ptCount val="3"/>
                <c:pt idx="0">
                  <c:v>Total</c:v>
                </c:pt>
                <c:pt idx="1">
                  <c:v>&lt;25 yr</c:v>
                </c:pt>
                <c:pt idx="2">
                  <c:v>25+ yr</c:v>
                </c:pt>
              </c:strCache>
            </c:strRef>
          </c:cat>
          <c:val>
            <c:numRef>
              <c:f>'PWID_sterile injection'!$D$3:$D$5</c:f>
              <c:numCache>
                <c:formatCode>General</c:formatCode>
                <c:ptCount val="3"/>
                <c:pt idx="0">
                  <c:v>29</c:v>
                </c:pt>
              </c:numCache>
            </c:numRef>
          </c:val>
          <c:smooth val="0"/>
          <c:extLst>
            <c:ext xmlns:c16="http://schemas.microsoft.com/office/drawing/2014/chart" uri="{C3380CC4-5D6E-409C-BE32-E72D297353CC}">
              <c16:uniqueId val="{00000007-659D-438D-BEC1-AA6B932E5F86}"/>
            </c:ext>
          </c:extLst>
        </c:ser>
        <c:dLbls>
          <c:showLegendKey val="0"/>
          <c:showVal val="0"/>
          <c:showCatName val="0"/>
          <c:showSerName val="0"/>
          <c:showPercent val="0"/>
          <c:showBubbleSize val="0"/>
        </c:dLbls>
        <c:marker val="1"/>
        <c:smooth val="0"/>
        <c:axId val="44771584"/>
        <c:axId val="44777472"/>
      </c:lineChart>
      <c:catAx>
        <c:axId val="44771584"/>
        <c:scaling>
          <c:orientation val="minMax"/>
        </c:scaling>
        <c:delete val="0"/>
        <c:axPos val="b"/>
        <c:numFmt formatCode="General" sourceLinked="0"/>
        <c:majorTickMark val="out"/>
        <c:minorTickMark val="none"/>
        <c:tickLblPos val="nextTo"/>
        <c:crossAx val="44777472"/>
        <c:crosses val="autoZero"/>
        <c:auto val="1"/>
        <c:lblAlgn val="ctr"/>
        <c:lblOffset val="100"/>
        <c:noMultiLvlLbl val="0"/>
      </c:catAx>
      <c:valAx>
        <c:axId val="44777472"/>
        <c:scaling>
          <c:orientation val="minMax"/>
          <c:max val="100"/>
          <c:min val="0"/>
        </c:scaling>
        <c:delete val="0"/>
        <c:axPos val="l"/>
        <c:title>
          <c:tx>
            <c:rich>
              <a:bodyPr rot="0" vert="horz"/>
              <a:lstStyle/>
              <a:p>
                <a:pPr>
                  <a:defRPr/>
                </a:pPr>
                <a:r>
                  <a:rPr lang="en-US"/>
                  <a:t>%</a:t>
                </a:r>
              </a:p>
            </c:rich>
          </c:tx>
          <c:layout>
            <c:manualLayout>
              <c:xMode val="edge"/>
              <c:yMode val="edge"/>
              <c:x val="1.6640601186762725E-2"/>
              <c:y val="5.7083051378129704E-2"/>
            </c:manualLayout>
          </c:layout>
          <c:overlay val="0"/>
        </c:title>
        <c:numFmt formatCode="General" sourceLinked="1"/>
        <c:majorTickMark val="out"/>
        <c:minorTickMark val="none"/>
        <c:tickLblPos val="nextTo"/>
        <c:crossAx val="44771584"/>
        <c:crosses val="autoZero"/>
        <c:crossBetween val="between"/>
        <c:majorUnit val="20"/>
      </c:valAx>
    </c:plotArea>
    <c:legend>
      <c:legendPos val="b"/>
      <c:legendEntry>
        <c:idx val="0"/>
        <c:delete val="1"/>
      </c:legendEntry>
      <c:overlay val="0"/>
    </c:legend>
    <c:plotVisOnly val="1"/>
    <c:dispBlanksAs val="gap"/>
    <c:showDLblsOverMax val="0"/>
  </c:chart>
  <c:spPr>
    <a:noFill/>
    <a:ln w="25400" cap="flat" cmpd="sng" algn="ctr">
      <a:solidFill>
        <a:srgbClr val="8064A2"/>
      </a:solidFill>
      <a:prstDash val="solid"/>
    </a:ln>
    <a:effectLst/>
  </c:spPr>
  <c:txPr>
    <a:bodyPr/>
    <a:lstStyle/>
    <a:p>
      <a:pPr>
        <a:defRPr sz="1400" b="1">
          <a:solidFill>
            <a:sysClr val="windowText" lastClr="000000"/>
          </a:solidFill>
          <a:latin typeface="Arial" pitchFamily="34" charset="0"/>
          <a:ea typeface="+mn-ea"/>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332798677942992E-2"/>
          <c:y val="0.10337700244366006"/>
          <c:w val="0.64932463303198695"/>
          <c:h val="0.74273169517603665"/>
        </c:manualLayout>
      </c:layout>
      <c:barChart>
        <c:barDir val="col"/>
        <c:grouping val="clustered"/>
        <c:varyColors val="0"/>
        <c:ser>
          <c:idx val="0"/>
          <c:order val="0"/>
          <c:tx>
            <c:strRef>
              <c:f>RB!$B$61</c:f>
              <c:strCache>
                <c:ptCount val="1"/>
                <c:pt idx="0">
                  <c:v>Ever been imprisoned</c:v>
                </c:pt>
              </c:strCache>
            </c:strRef>
          </c:tx>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RB!$C$60:$D$60</c:f>
              <c:strCache>
                <c:ptCount val="2"/>
                <c:pt idx="0">
                  <c:v>Male'</c:v>
                </c:pt>
                <c:pt idx="1">
                  <c:v>Addu</c:v>
                </c:pt>
              </c:strCache>
            </c:strRef>
          </c:cat>
          <c:val>
            <c:numRef>
              <c:f>RB!$C$61:$D$61</c:f>
              <c:numCache>
                <c:formatCode>General</c:formatCode>
                <c:ptCount val="2"/>
                <c:pt idx="0">
                  <c:v>86</c:v>
                </c:pt>
                <c:pt idx="1">
                  <c:v>56</c:v>
                </c:pt>
              </c:numCache>
            </c:numRef>
          </c:val>
          <c:extLst>
            <c:ext xmlns:c16="http://schemas.microsoft.com/office/drawing/2014/chart" uri="{C3380CC4-5D6E-409C-BE32-E72D297353CC}">
              <c16:uniqueId val="{00000000-DD00-4711-A470-A33762F0B59A}"/>
            </c:ext>
          </c:extLst>
        </c:ser>
        <c:ser>
          <c:idx val="1"/>
          <c:order val="1"/>
          <c:tx>
            <c:strRef>
              <c:f>RB!$B$62</c:f>
              <c:strCache>
                <c:ptCount val="1"/>
                <c:pt idx="0">
                  <c:v>Injected drugs while inside the prison</c:v>
                </c:pt>
              </c:strCache>
            </c:strRef>
          </c:tx>
          <c:spPr>
            <a:solidFill>
              <a:srgbClr val="E31837"/>
            </a:solidFill>
            <a:ln>
              <a:noFill/>
              <a:round/>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RB!$C$60:$D$60</c:f>
              <c:strCache>
                <c:ptCount val="2"/>
                <c:pt idx="0">
                  <c:v>Male'</c:v>
                </c:pt>
                <c:pt idx="1">
                  <c:v>Addu</c:v>
                </c:pt>
              </c:strCache>
            </c:strRef>
          </c:cat>
          <c:val>
            <c:numRef>
              <c:f>RB!$C$62:$D$62</c:f>
              <c:numCache>
                <c:formatCode>General</c:formatCode>
                <c:ptCount val="2"/>
                <c:pt idx="0">
                  <c:v>32</c:v>
                </c:pt>
                <c:pt idx="1">
                  <c:v>14</c:v>
                </c:pt>
              </c:numCache>
            </c:numRef>
          </c:val>
          <c:extLst>
            <c:ext xmlns:c16="http://schemas.microsoft.com/office/drawing/2014/chart" uri="{C3380CC4-5D6E-409C-BE32-E72D297353CC}">
              <c16:uniqueId val="{00000001-DD00-4711-A470-A33762F0B59A}"/>
            </c:ext>
          </c:extLst>
        </c:ser>
        <c:dLbls>
          <c:showLegendKey val="0"/>
          <c:showVal val="0"/>
          <c:showCatName val="0"/>
          <c:showSerName val="0"/>
          <c:showPercent val="0"/>
          <c:showBubbleSize val="0"/>
        </c:dLbls>
        <c:gapWidth val="150"/>
        <c:axId val="14729216"/>
        <c:axId val="14730752"/>
      </c:barChart>
      <c:catAx>
        <c:axId val="14729216"/>
        <c:scaling>
          <c:orientation val="minMax"/>
        </c:scaling>
        <c:delete val="0"/>
        <c:axPos val="b"/>
        <c:numFmt formatCode="General" sourceLinked="0"/>
        <c:majorTickMark val="out"/>
        <c:minorTickMark val="none"/>
        <c:tickLblPos val="nextTo"/>
        <c:crossAx val="14730752"/>
        <c:crosses val="autoZero"/>
        <c:auto val="1"/>
        <c:lblAlgn val="ctr"/>
        <c:lblOffset val="100"/>
        <c:noMultiLvlLbl val="0"/>
      </c:catAx>
      <c:valAx>
        <c:axId val="14730752"/>
        <c:scaling>
          <c:orientation val="minMax"/>
          <c:max val="100"/>
          <c:min val="0"/>
        </c:scaling>
        <c:delete val="0"/>
        <c:axPos val="l"/>
        <c:title>
          <c:tx>
            <c:rich>
              <a:bodyPr rot="0" vert="horz"/>
              <a:lstStyle/>
              <a:p>
                <a:pPr>
                  <a:defRPr/>
                </a:pPr>
                <a:r>
                  <a:rPr lang="en-US"/>
                  <a:t>%</a:t>
                </a:r>
              </a:p>
            </c:rich>
          </c:tx>
          <c:layout>
            <c:manualLayout>
              <c:xMode val="edge"/>
              <c:yMode val="edge"/>
              <c:x val="9.2592592592593663E-3"/>
              <c:y val="2.0001357588922419E-2"/>
            </c:manualLayout>
          </c:layout>
          <c:overlay val="0"/>
        </c:title>
        <c:numFmt formatCode="General" sourceLinked="1"/>
        <c:majorTickMark val="out"/>
        <c:minorTickMark val="none"/>
        <c:tickLblPos val="nextTo"/>
        <c:crossAx val="14729216"/>
        <c:crosses val="autoZero"/>
        <c:crossBetween val="between"/>
        <c:majorUnit val="20"/>
      </c:valAx>
    </c:plotArea>
    <c:legend>
      <c:legendPos val="r"/>
      <c:layout>
        <c:manualLayout>
          <c:xMode val="edge"/>
          <c:yMode val="edge"/>
          <c:x val="0.69973546845970092"/>
          <c:y val="0.34575526273501528"/>
          <c:w val="0.29100519036244066"/>
          <c:h val="0.2926557394611387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922849977732772E-2"/>
          <c:y val="0.10203145157702746"/>
          <c:w val="0.87552166568387002"/>
          <c:h val="0.60928720211652743"/>
        </c:manualLayout>
      </c:layout>
      <c:barChart>
        <c:barDir val="col"/>
        <c:grouping val="clustered"/>
        <c:varyColors val="0"/>
        <c:ser>
          <c:idx val="0"/>
          <c:order val="0"/>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'PWID_selected RBs'!$A$2:$E$3</c:f>
              <c:multiLvlStrCache>
                <c:ptCount val="5"/>
                <c:lvl>
                  <c:pt idx="0">
                    <c:v>Male'
(n=147)</c:v>
                  </c:pt>
                  <c:pt idx="1">
                    <c:v>Addu
(n=129)</c:v>
                  </c:pt>
                  <c:pt idx="2">
                    <c:v>Male'
(n=147)</c:v>
                  </c:pt>
                  <c:pt idx="3">
                    <c:v>Addu
(n=129)</c:v>
                  </c:pt>
                  <c:pt idx="4">
                    <c:v>_</c:v>
                  </c:pt>
                </c:lvl>
                <c:lvl>
                  <c:pt idx="0">
                    <c:v>Bought sex</c:v>
                  </c:pt>
                  <c:pt idx="2">
                    <c:v>Sold sex</c:v>
                  </c:pt>
                  <c:pt idx="4">
                    <c:v>Unprotected se</c:v>
                  </c:pt>
                </c:lvl>
              </c:multiLvlStrCache>
            </c:multiLvlStrRef>
          </c:cat>
          <c:val>
            <c:numRef>
              <c:f>'PWID_selected RBs'!$A$4:$E$4</c:f>
              <c:numCache>
                <c:formatCode>General</c:formatCode>
                <c:ptCount val="5"/>
                <c:pt idx="0">
                  <c:v>38</c:v>
                </c:pt>
                <c:pt idx="1">
                  <c:v>52</c:v>
                </c:pt>
                <c:pt idx="2">
                  <c:v>16</c:v>
                </c:pt>
                <c:pt idx="3">
                  <c:v>4</c:v>
                </c:pt>
                <c:pt idx="4">
                  <c:v>59</c:v>
                </c:pt>
              </c:numCache>
            </c:numRef>
          </c:val>
          <c:extLst>
            <c:ext xmlns:c16="http://schemas.microsoft.com/office/drawing/2014/chart" uri="{C3380CC4-5D6E-409C-BE32-E72D297353CC}">
              <c16:uniqueId val="{00000000-159B-4717-84F8-A5062D27CC0E}"/>
            </c:ext>
          </c:extLst>
        </c:ser>
        <c:dLbls>
          <c:showLegendKey val="0"/>
          <c:showVal val="0"/>
          <c:showCatName val="0"/>
          <c:showSerName val="0"/>
          <c:showPercent val="0"/>
          <c:showBubbleSize val="0"/>
        </c:dLbls>
        <c:gapWidth val="150"/>
        <c:axId val="128173184"/>
        <c:axId val="128174720"/>
      </c:barChart>
      <c:catAx>
        <c:axId val="128173184"/>
        <c:scaling>
          <c:orientation val="minMax"/>
        </c:scaling>
        <c:delete val="0"/>
        <c:axPos val="b"/>
        <c:numFmt formatCode="General" sourceLinked="0"/>
        <c:majorTickMark val="out"/>
        <c:minorTickMark val="none"/>
        <c:tickLblPos val="nextTo"/>
        <c:crossAx val="128174720"/>
        <c:crosses val="autoZero"/>
        <c:auto val="1"/>
        <c:lblAlgn val="ctr"/>
        <c:lblOffset val="100"/>
        <c:noMultiLvlLbl val="0"/>
      </c:catAx>
      <c:valAx>
        <c:axId val="128174720"/>
        <c:scaling>
          <c:orientation val="minMax"/>
          <c:max val="100"/>
          <c:min val="0"/>
        </c:scaling>
        <c:delete val="0"/>
        <c:axPos val="l"/>
        <c:title>
          <c:tx>
            <c:rich>
              <a:bodyPr rot="0" vert="horz"/>
              <a:lstStyle/>
              <a:p>
                <a:pPr>
                  <a:defRPr/>
                </a:pPr>
                <a:r>
                  <a:rPr lang="en-US"/>
                  <a:t>%</a:t>
                </a:r>
              </a:p>
            </c:rich>
          </c:tx>
          <c:layout>
            <c:manualLayout>
              <c:xMode val="edge"/>
              <c:yMode val="edge"/>
              <c:x val="0"/>
              <c:y val="5.0368467294517168E-2"/>
            </c:manualLayout>
          </c:layout>
          <c:overlay val="0"/>
        </c:title>
        <c:numFmt formatCode="General" sourceLinked="1"/>
        <c:majorTickMark val="out"/>
        <c:minorTickMark val="none"/>
        <c:tickLblPos val="nextTo"/>
        <c:crossAx val="128173184"/>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073712445589807E-2"/>
          <c:y val="5.0925925925925923E-2"/>
          <c:w val="0.91688480247027582"/>
          <c:h val="0.61279513124380447"/>
        </c:manualLayout>
      </c:layout>
      <c:barChart>
        <c:barDir val="col"/>
        <c:grouping val="clustered"/>
        <c:varyColors val="0"/>
        <c:ser>
          <c:idx val="0"/>
          <c:order val="0"/>
          <c:spPr>
            <a:solidFill>
              <a:srgbClr val="00AEEF"/>
            </a:solidFill>
          </c:spPr>
          <c:invertIfNegative val="0"/>
          <c:dPt>
            <c:idx val="1"/>
            <c:invertIfNegative val="0"/>
            <c:bubble3D val="0"/>
            <c:spPr>
              <a:solidFill>
                <a:srgbClr val="88C540"/>
              </a:solidFill>
            </c:spPr>
            <c:extLst>
              <c:ext xmlns:c16="http://schemas.microsoft.com/office/drawing/2014/chart" uri="{C3380CC4-5D6E-409C-BE32-E72D297353CC}">
                <c16:uniqueId val="{00000001-3E6A-4E77-9F4A-3A5CE33971F7}"/>
              </c:ext>
            </c:extLst>
          </c:dPt>
          <c:dPt>
            <c:idx val="3"/>
            <c:invertIfNegative val="0"/>
            <c:bubble3D val="0"/>
            <c:spPr>
              <a:solidFill>
                <a:srgbClr val="88C540"/>
              </a:solidFill>
            </c:spPr>
            <c:extLst>
              <c:ext xmlns:c16="http://schemas.microsoft.com/office/drawing/2014/chart" uri="{C3380CC4-5D6E-409C-BE32-E72D297353CC}">
                <c16:uniqueId val="{00000003-3E6A-4E77-9F4A-3A5CE33971F7}"/>
              </c:ext>
            </c:extLst>
          </c:dPt>
          <c:dPt>
            <c:idx val="5"/>
            <c:invertIfNegative val="0"/>
            <c:bubble3D val="0"/>
            <c:spPr>
              <a:solidFill>
                <a:srgbClr val="88C540"/>
              </a:solidFill>
            </c:spPr>
            <c:extLst>
              <c:ext xmlns:c16="http://schemas.microsoft.com/office/drawing/2014/chart" uri="{C3380CC4-5D6E-409C-BE32-E72D297353CC}">
                <c16:uniqueId val="{00000005-3E6A-4E77-9F4A-3A5CE33971F7}"/>
              </c:ext>
            </c:extLst>
          </c:dPt>
          <c:dPt>
            <c:idx val="8"/>
            <c:invertIfNegative val="0"/>
            <c:bubble3D val="0"/>
            <c:spPr>
              <a:solidFill>
                <a:srgbClr val="88C540"/>
              </a:solidFill>
            </c:spPr>
            <c:extLst>
              <c:ext xmlns:c16="http://schemas.microsoft.com/office/drawing/2014/chart" uri="{C3380CC4-5D6E-409C-BE32-E72D297353CC}">
                <c16:uniqueId val="{00000007-3E6A-4E77-9F4A-3A5CE33971F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RBs'!$B$5:$K$8</c:f>
              <c:multiLvlStrCache>
                <c:ptCount val="10"/>
                <c:lvl>
                  <c:pt idx="0">
                    <c:v>Male'</c:v>
                  </c:pt>
                  <c:pt idx="1">
                    <c:v>Addu</c:v>
                  </c:pt>
                  <c:pt idx="2">
                    <c:v>Male'</c:v>
                  </c:pt>
                  <c:pt idx="3">
                    <c:v>Addu</c:v>
                  </c:pt>
                  <c:pt idx="4">
                    <c:v>Male'</c:v>
                  </c:pt>
                  <c:pt idx="5">
                    <c:v>Addu</c:v>
                  </c:pt>
                  <c:pt idx="6">
                    <c:v>Male'</c:v>
                  </c:pt>
                  <c:pt idx="7">
                    <c:v>Male'</c:v>
                  </c:pt>
                  <c:pt idx="8">
                    <c:v>Addu</c:v>
                  </c:pt>
                  <c:pt idx="9">
                    <c:v>Male'</c:v>
                  </c:pt>
                </c:lvl>
                <c:lvl>
                  <c:pt idx="0">
                    <c:v>(n=69)</c:v>
                  </c:pt>
                  <c:pt idx="1">
                    <c:v>(n=57)</c:v>
                  </c:pt>
                  <c:pt idx="2">
                    <c:v>(n=69)</c:v>
                  </c:pt>
                  <c:pt idx="3">
                    <c:v>(n=57)</c:v>
                  </c:pt>
                  <c:pt idx="4">
                    <c:v>(n=147)</c:v>
                  </c:pt>
                  <c:pt idx="5">
                    <c:v>(n=129)</c:v>
                  </c:pt>
                  <c:pt idx="6">
                    <c:v>(n=143)</c:v>
                  </c:pt>
                  <c:pt idx="7">
                    <c:v>(n=34)</c:v>
                  </c:pt>
                  <c:pt idx="8">
                    <c:v>(n=68)</c:v>
                  </c:pt>
                  <c:pt idx="9">
                    <c:v>(n=34)</c:v>
                  </c:pt>
                </c:lvl>
                <c:lvl>
                  <c:pt idx="0">
                    <c:v>Bought sex from a female sex worker(in past 12 months)</c:v>
                  </c:pt>
                  <c:pt idx="2">
                    <c:v>Ever injected drugs</c:v>
                  </c:pt>
                  <c:pt idx="4">
                    <c:v>Bought sex from a sex worker (in past 12 months)</c:v>
                  </c:pt>
                  <c:pt idx="6">
                    <c:v>Had sex with consensual male partner</c:v>
                  </c:pt>
                  <c:pt idx="7">
                    <c:v>Had sex partners who inject drugs</c:v>
                  </c:pt>
                  <c:pt idx="9">
                    <c:v>Ever injected drugs</c:v>
                  </c:pt>
                </c:lvl>
                <c:lvl>
                  <c:pt idx="0">
                    <c:v>MSM</c:v>
                  </c:pt>
                  <c:pt idx="4">
                    <c:v>PWID</c:v>
                  </c:pt>
                  <c:pt idx="6">
                    <c:v>Male PWID</c:v>
                  </c:pt>
                  <c:pt idx="7">
                    <c:v>FSWs</c:v>
                  </c:pt>
                </c:lvl>
              </c:multiLvlStrCache>
            </c:multiLvlStrRef>
          </c:cat>
          <c:val>
            <c:numRef>
              <c:f>'Overlapping RBs'!$B$9:$K$9</c:f>
              <c:numCache>
                <c:formatCode>General</c:formatCode>
                <c:ptCount val="10"/>
                <c:pt idx="0">
                  <c:v>49</c:v>
                </c:pt>
                <c:pt idx="1">
                  <c:v>16</c:v>
                </c:pt>
                <c:pt idx="2">
                  <c:v>16</c:v>
                </c:pt>
                <c:pt idx="3">
                  <c:v>25</c:v>
                </c:pt>
                <c:pt idx="4">
                  <c:v>38</c:v>
                </c:pt>
                <c:pt idx="5">
                  <c:v>52</c:v>
                </c:pt>
                <c:pt idx="6">
                  <c:v>2</c:v>
                </c:pt>
                <c:pt idx="7">
                  <c:v>39</c:v>
                </c:pt>
                <c:pt idx="8">
                  <c:v>9</c:v>
                </c:pt>
                <c:pt idx="9">
                  <c:v>32</c:v>
                </c:pt>
              </c:numCache>
            </c:numRef>
          </c:val>
          <c:extLst>
            <c:ext xmlns:c16="http://schemas.microsoft.com/office/drawing/2014/chart" uri="{C3380CC4-5D6E-409C-BE32-E72D297353CC}">
              <c16:uniqueId val="{00000008-3E6A-4E77-9F4A-3A5CE33971F7}"/>
            </c:ext>
          </c:extLst>
        </c:ser>
        <c:dLbls>
          <c:showLegendKey val="0"/>
          <c:showVal val="0"/>
          <c:showCatName val="0"/>
          <c:showSerName val="0"/>
          <c:showPercent val="0"/>
          <c:showBubbleSize val="0"/>
        </c:dLbls>
        <c:gapWidth val="150"/>
        <c:axId val="131035904"/>
        <c:axId val="131037440"/>
      </c:barChart>
      <c:catAx>
        <c:axId val="131035904"/>
        <c:scaling>
          <c:orientation val="minMax"/>
        </c:scaling>
        <c:delete val="0"/>
        <c:axPos val="b"/>
        <c:numFmt formatCode="General" sourceLinked="0"/>
        <c:majorTickMark val="out"/>
        <c:minorTickMark val="none"/>
        <c:tickLblPos val="nextTo"/>
        <c:crossAx val="131037440"/>
        <c:crosses val="autoZero"/>
        <c:auto val="1"/>
        <c:lblAlgn val="ctr"/>
        <c:lblOffset val="100"/>
        <c:noMultiLvlLbl val="0"/>
      </c:catAx>
      <c:valAx>
        <c:axId val="131037440"/>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6401350076485823E-3"/>
              <c:y val="6.1410032079323414E-3"/>
            </c:manualLayout>
          </c:layout>
          <c:overlay val="0"/>
        </c:title>
        <c:numFmt formatCode="General" sourceLinked="1"/>
        <c:majorTickMark val="out"/>
        <c:minorTickMark val="none"/>
        <c:tickLblPos val="nextTo"/>
        <c:crossAx val="131035904"/>
        <c:crosses val="autoZero"/>
        <c:crossBetween val="between"/>
        <c:majorUnit val="20"/>
      </c:valAx>
    </c:plotArea>
    <c:plotVisOnly val="1"/>
    <c:dispBlanksAs val="gap"/>
    <c:showDLblsOverMax val="0"/>
  </c:chart>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RB!$B$232</c:f>
              <c:strCache>
                <c:ptCount val="1"/>
                <c:pt idx="0">
                  <c:v>Regular partners</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RB!$C$231:$E$231</c:f>
              <c:strCache>
                <c:ptCount val="3"/>
                <c:pt idx="0">
                  <c:v>Sea farers</c:v>
                </c:pt>
                <c:pt idx="1">
                  <c:v>Resort workers</c:v>
                </c:pt>
                <c:pt idx="2">
                  <c:v>Construction workers</c:v>
                </c:pt>
              </c:strCache>
            </c:strRef>
          </c:cat>
          <c:val>
            <c:numRef>
              <c:f>RB!$C$232:$E$232</c:f>
              <c:numCache>
                <c:formatCode>General</c:formatCode>
                <c:ptCount val="3"/>
                <c:pt idx="0">
                  <c:v>96</c:v>
                </c:pt>
                <c:pt idx="1">
                  <c:v>92</c:v>
                </c:pt>
                <c:pt idx="2">
                  <c:v>96</c:v>
                </c:pt>
              </c:numCache>
            </c:numRef>
          </c:val>
          <c:extLst>
            <c:ext xmlns:c16="http://schemas.microsoft.com/office/drawing/2014/chart" uri="{C3380CC4-5D6E-409C-BE32-E72D297353CC}">
              <c16:uniqueId val="{00000000-6DEB-49F4-B695-6A111C22197B}"/>
            </c:ext>
          </c:extLst>
        </c:ser>
        <c:ser>
          <c:idx val="1"/>
          <c:order val="1"/>
          <c:tx>
            <c:strRef>
              <c:f>RB!$B$233</c:f>
              <c:strCache>
                <c:ptCount val="1"/>
                <c:pt idx="0">
                  <c:v>Non-regular partners</c:v>
                </c:pt>
              </c:strCache>
            </c:strRef>
          </c:tx>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RB!$C$231:$E$231</c:f>
              <c:strCache>
                <c:ptCount val="3"/>
                <c:pt idx="0">
                  <c:v>Sea farers</c:v>
                </c:pt>
                <c:pt idx="1">
                  <c:v>Resort workers</c:v>
                </c:pt>
                <c:pt idx="2">
                  <c:v>Construction workers</c:v>
                </c:pt>
              </c:strCache>
            </c:strRef>
          </c:cat>
          <c:val>
            <c:numRef>
              <c:f>RB!$C$233:$E$233</c:f>
              <c:numCache>
                <c:formatCode>General</c:formatCode>
                <c:ptCount val="3"/>
                <c:pt idx="0">
                  <c:v>25</c:v>
                </c:pt>
                <c:pt idx="1">
                  <c:v>56</c:v>
                </c:pt>
                <c:pt idx="2">
                  <c:v>75</c:v>
                </c:pt>
              </c:numCache>
            </c:numRef>
          </c:val>
          <c:extLst>
            <c:ext xmlns:c16="http://schemas.microsoft.com/office/drawing/2014/chart" uri="{C3380CC4-5D6E-409C-BE32-E72D297353CC}">
              <c16:uniqueId val="{00000001-6DEB-49F4-B695-6A111C22197B}"/>
            </c:ext>
          </c:extLst>
        </c:ser>
        <c:ser>
          <c:idx val="2"/>
          <c:order val="2"/>
          <c:tx>
            <c:strRef>
              <c:f>RB!$B$234</c:f>
              <c:strCache>
                <c:ptCount val="1"/>
                <c:pt idx="0">
                  <c:v>Sex workers</c:v>
                </c:pt>
              </c:strCache>
            </c:strRef>
          </c:tx>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RB!$C$231:$E$231</c:f>
              <c:strCache>
                <c:ptCount val="3"/>
                <c:pt idx="0">
                  <c:v>Sea farers</c:v>
                </c:pt>
                <c:pt idx="1">
                  <c:v>Resort workers</c:v>
                </c:pt>
                <c:pt idx="2">
                  <c:v>Construction workers</c:v>
                </c:pt>
              </c:strCache>
            </c:strRef>
          </c:cat>
          <c:val>
            <c:numRef>
              <c:f>RB!$C$234:$E$234</c:f>
              <c:numCache>
                <c:formatCode>General</c:formatCode>
                <c:ptCount val="3"/>
                <c:pt idx="0">
                  <c:v>33</c:v>
                </c:pt>
                <c:pt idx="1">
                  <c:v>59</c:v>
                </c:pt>
                <c:pt idx="2">
                  <c:v>100</c:v>
                </c:pt>
              </c:numCache>
            </c:numRef>
          </c:val>
          <c:extLst>
            <c:ext xmlns:c16="http://schemas.microsoft.com/office/drawing/2014/chart" uri="{C3380CC4-5D6E-409C-BE32-E72D297353CC}">
              <c16:uniqueId val="{00000002-6DEB-49F4-B695-6A111C22197B}"/>
            </c:ext>
          </c:extLst>
        </c:ser>
        <c:dLbls>
          <c:showLegendKey val="0"/>
          <c:showVal val="1"/>
          <c:showCatName val="0"/>
          <c:showSerName val="0"/>
          <c:showPercent val="0"/>
          <c:showBubbleSize val="0"/>
        </c:dLbls>
        <c:gapWidth val="150"/>
        <c:axId val="14910208"/>
        <c:axId val="14911744"/>
      </c:barChart>
      <c:catAx>
        <c:axId val="14910208"/>
        <c:scaling>
          <c:orientation val="minMax"/>
        </c:scaling>
        <c:delete val="0"/>
        <c:axPos val="l"/>
        <c:numFmt formatCode="General" sourceLinked="0"/>
        <c:majorTickMark val="out"/>
        <c:minorTickMark val="none"/>
        <c:tickLblPos val="nextTo"/>
        <c:crossAx val="14911744"/>
        <c:crosses val="autoZero"/>
        <c:auto val="1"/>
        <c:lblAlgn val="ctr"/>
        <c:lblOffset val="100"/>
        <c:noMultiLvlLbl val="0"/>
      </c:catAx>
      <c:valAx>
        <c:axId val="14911744"/>
        <c:scaling>
          <c:orientation val="minMax"/>
          <c:max val="100"/>
        </c:scaling>
        <c:delete val="0"/>
        <c:axPos val="b"/>
        <c:numFmt formatCode="General" sourceLinked="1"/>
        <c:majorTickMark val="out"/>
        <c:minorTickMark val="none"/>
        <c:tickLblPos val="nextTo"/>
        <c:crossAx val="14910208"/>
        <c:crosses val="autoZero"/>
        <c:crossBetween val="between"/>
        <c:majorUnit val="20"/>
      </c:valAx>
    </c:plotArea>
    <c:legend>
      <c:legendPos val="r"/>
      <c:layout>
        <c:manualLayout>
          <c:xMode val="edge"/>
          <c:yMode val="edge"/>
          <c:x val="0.77865825799552835"/>
          <c:y val="0.30844698657950775"/>
          <c:w val="0.21208248274521241"/>
          <c:h val="0.44599910860199077"/>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9.1088258711994968E-2"/>
          <c:y val="7.616299212598425E-2"/>
          <c:w val="0.87835622430841021"/>
          <c:h val="0.70460262467191603"/>
        </c:manualLayout>
      </c:layout>
      <c:barChart>
        <c:barDir val="col"/>
        <c:grouping val="clustered"/>
        <c:varyColors val="0"/>
        <c:ser>
          <c:idx val="0"/>
          <c:order val="0"/>
          <c:tx>
            <c:strRef>
              <c:f>'Risk behaviors'!$B$25</c:f>
              <c:strCache>
                <c:ptCount val="1"/>
                <c:pt idx="0">
                  <c:v>Had sex with FSWs</c:v>
                </c:pt>
              </c:strCache>
            </c:strRef>
          </c:tx>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behaviors'!$A$26:$A$28</c:f>
              <c:strCache>
                <c:ptCount val="3"/>
                <c:pt idx="0">
                  <c:v>Sea farers</c:v>
                </c:pt>
                <c:pt idx="1">
                  <c:v>Resort workers</c:v>
                </c:pt>
                <c:pt idx="2">
                  <c:v>Construction workers</c:v>
                </c:pt>
              </c:strCache>
            </c:strRef>
          </c:cat>
          <c:val>
            <c:numRef>
              <c:f>'Risk behaviors'!$B$26:$B$28</c:f>
              <c:numCache>
                <c:formatCode>General</c:formatCode>
                <c:ptCount val="3"/>
                <c:pt idx="0">
                  <c:v>6</c:v>
                </c:pt>
                <c:pt idx="1">
                  <c:v>4</c:v>
                </c:pt>
                <c:pt idx="2">
                  <c:v>2</c:v>
                </c:pt>
              </c:numCache>
            </c:numRef>
          </c:val>
          <c:extLst>
            <c:ext xmlns:c16="http://schemas.microsoft.com/office/drawing/2014/chart" uri="{C3380CC4-5D6E-409C-BE32-E72D297353CC}">
              <c16:uniqueId val="{00000000-0714-4910-89E5-432E7304DBD7}"/>
            </c:ext>
          </c:extLst>
        </c:ser>
        <c:ser>
          <c:idx val="1"/>
          <c:order val="1"/>
          <c:tx>
            <c:strRef>
              <c:f>'Risk behaviors'!$C$25</c:f>
              <c:strCache>
                <c:ptCount val="1"/>
                <c:pt idx="0">
                  <c:v>Consistent condom use with FSWs</c:v>
                </c:pt>
              </c:strCache>
            </c:strRef>
          </c:tx>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behaviors'!$A$26:$A$28</c:f>
              <c:strCache>
                <c:ptCount val="3"/>
                <c:pt idx="0">
                  <c:v>Sea farers</c:v>
                </c:pt>
                <c:pt idx="1">
                  <c:v>Resort workers</c:v>
                </c:pt>
                <c:pt idx="2">
                  <c:v>Construction workers</c:v>
                </c:pt>
              </c:strCache>
            </c:strRef>
          </c:cat>
          <c:val>
            <c:numRef>
              <c:f>'Risk behaviors'!$C$26:$C$28</c:f>
              <c:numCache>
                <c:formatCode>General</c:formatCode>
                <c:ptCount val="3"/>
                <c:pt idx="0">
                  <c:v>67</c:v>
                </c:pt>
                <c:pt idx="1">
                  <c:v>41</c:v>
                </c:pt>
                <c:pt idx="2">
                  <c:v>0</c:v>
                </c:pt>
              </c:numCache>
            </c:numRef>
          </c:val>
          <c:extLst>
            <c:ext xmlns:c16="http://schemas.microsoft.com/office/drawing/2014/chart" uri="{C3380CC4-5D6E-409C-BE32-E72D297353CC}">
              <c16:uniqueId val="{00000001-0714-4910-89E5-432E7304DBD7}"/>
            </c:ext>
          </c:extLst>
        </c:ser>
        <c:dLbls>
          <c:showLegendKey val="0"/>
          <c:showVal val="0"/>
          <c:showCatName val="0"/>
          <c:showSerName val="0"/>
          <c:showPercent val="0"/>
          <c:showBubbleSize val="0"/>
        </c:dLbls>
        <c:gapWidth val="150"/>
        <c:axId val="14962688"/>
        <c:axId val="14964224"/>
      </c:barChart>
      <c:catAx>
        <c:axId val="14962688"/>
        <c:scaling>
          <c:orientation val="minMax"/>
        </c:scaling>
        <c:delete val="0"/>
        <c:axPos val="b"/>
        <c:numFmt formatCode="General" sourceLinked="0"/>
        <c:majorTickMark val="out"/>
        <c:minorTickMark val="none"/>
        <c:tickLblPos val="nextTo"/>
        <c:crossAx val="14964224"/>
        <c:crosses val="autoZero"/>
        <c:auto val="1"/>
        <c:lblAlgn val="ctr"/>
        <c:lblOffset val="100"/>
        <c:noMultiLvlLbl val="0"/>
      </c:catAx>
      <c:valAx>
        <c:axId val="14964224"/>
        <c:scaling>
          <c:orientation val="minMax"/>
          <c:max val="100"/>
          <c:min val="0"/>
        </c:scaling>
        <c:delete val="0"/>
        <c:axPos val="l"/>
        <c:title>
          <c:tx>
            <c:rich>
              <a:bodyPr rot="0" vert="horz"/>
              <a:lstStyle/>
              <a:p>
                <a:pPr>
                  <a:defRPr/>
                </a:pPr>
                <a:r>
                  <a:rPr lang="en-US"/>
                  <a:t>%</a:t>
                </a:r>
              </a:p>
            </c:rich>
          </c:tx>
          <c:layout>
            <c:manualLayout>
              <c:xMode val="edge"/>
              <c:yMode val="edge"/>
              <c:x val="1.1111111111111125E-2"/>
              <c:y val="2.1513821410621602E-2"/>
            </c:manualLayout>
          </c:layout>
          <c:overlay val="0"/>
        </c:title>
        <c:numFmt formatCode="General" sourceLinked="1"/>
        <c:majorTickMark val="out"/>
        <c:minorTickMark val="none"/>
        <c:tickLblPos val="nextTo"/>
        <c:crossAx val="14962688"/>
        <c:crosses val="autoZero"/>
        <c:crossBetween val="between"/>
        <c:majorUnit val="20"/>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3854171241955"/>
          <c:y val="4.3946143072343222E-2"/>
          <c:w val="0.85600259531886636"/>
          <c:h val="0.81005805088622951"/>
        </c:manualLayout>
      </c:layout>
      <c:barChart>
        <c:barDir val="col"/>
        <c:grouping val="clustered"/>
        <c:varyColors val="0"/>
        <c:ser>
          <c:idx val="0"/>
          <c:order val="0"/>
          <c:tx>
            <c:strRef>
              <c:f>'Cumulative cases_2013'!$B$3</c:f>
              <c:strCache>
                <c:ptCount val="1"/>
                <c:pt idx="0">
                  <c:v>Number</c:v>
                </c:pt>
              </c:strCache>
            </c:strRef>
          </c:tx>
          <c:invertIfNegative val="0"/>
          <c:dPt>
            <c:idx val="0"/>
            <c:invertIfNegative val="0"/>
            <c:bubble3D val="0"/>
            <c:spPr>
              <a:solidFill>
                <a:srgbClr val="E31837"/>
              </a:solidFill>
            </c:spPr>
            <c:extLst>
              <c:ext xmlns:c16="http://schemas.microsoft.com/office/drawing/2014/chart" uri="{C3380CC4-5D6E-409C-BE32-E72D297353CC}">
                <c16:uniqueId val="{00000001-71D3-4329-85BA-F01BC471F547}"/>
              </c:ext>
            </c:extLst>
          </c:dPt>
          <c:dPt>
            <c:idx val="1"/>
            <c:invertIfNegative val="0"/>
            <c:bubble3D val="0"/>
            <c:spPr>
              <a:solidFill>
                <a:srgbClr val="00AEEF"/>
              </a:solidFill>
            </c:spPr>
            <c:extLst>
              <c:ext xmlns:c16="http://schemas.microsoft.com/office/drawing/2014/chart" uri="{C3380CC4-5D6E-409C-BE32-E72D297353CC}">
                <c16:uniqueId val="{00000003-71D3-4329-85BA-F01BC471F54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'Cumulative cases_2013'!$A$4:$A$5</c:f>
              <c:strCache>
                <c:ptCount val="2"/>
                <c:pt idx="0">
                  <c:v>Reported HIV cases</c:v>
                </c:pt>
                <c:pt idx="1">
                  <c:v>AIDS-related deaths</c:v>
                </c:pt>
              </c:strCache>
            </c:strRef>
          </c:cat>
          <c:val>
            <c:numRef>
              <c:f>'Cumulative cases_2013'!$B$4:$B$5</c:f>
              <c:numCache>
                <c:formatCode>General</c:formatCode>
                <c:ptCount val="2"/>
                <c:pt idx="0">
                  <c:v>23</c:v>
                </c:pt>
                <c:pt idx="1">
                  <c:v>13</c:v>
                </c:pt>
              </c:numCache>
            </c:numRef>
          </c:val>
          <c:extLst>
            <c:ext xmlns:c16="http://schemas.microsoft.com/office/drawing/2014/chart" uri="{C3380CC4-5D6E-409C-BE32-E72D297353CC}">
              <c16:uniqueId val="{00000004-71D3-4329-85BA-F01BC471F547}"/>
            </c:ext>
          </c:extLst>
        </c:ser>
        <c:dLbls>
          <c:showLegendKey val="0"/>
          <c:showVal val="0"/>
          <c:showCatName val="0"/>
          <c:showSerName val="0"/>
          <c:showPercent val="0"/>
          <c:showBubbleSize val="0"/>
        </c:dLbls>
        <c:gapWidth val="260"/>
        <c:axId val="42840832"/>
        <c:axId val="42842368"/>
      </c:barChart>
      <c:catAx>
        <c:axId val="42840832"/>
        <c:scaling>
          <c:orientation val="minMax"/>
        </c:scaling>
        <c:delete val="0"/>
        <c:axPos val="b"/>
        <c:numFmt formatCode="General" sourceLinked="0"/>
        <c:majorTickMark val="out"/>
        <c:minorTickMark val="none"/>
        <c:tickLblPos val="nextTo"/>
        <c:crossAx val="42842368"/>
        <c:crosses val="autoZero"/>
        <c:auto val="1"/>
        <c:lblAlgn val="ctr"/>
        <c:lblOffset val="100"/>
        <c:noMultiLvlLbl val="0"/>
      </c:catAx>
      <c:valAx>
        <c:axId val="42842368"/>
        <c:scaling>
          <c:orientation val="minMax"/>
          <c:max val="25"/>
        </c:scaling>
        <c:delete val="0"/>
        <c:axPos val="l"/>
        <c:majorGridlines>
          <c:spPr>
            <a:ln>
              <a:solidFill>
                <a:schemeClr val="bg1">
                  <a:lumMod val="95000"/>
                </a:schemeClr>
              </a:solidFill>
              <a:prstDash val="sysDot"/>
            </a:ln>
          </c:spPr>
        </c:majorGridlines>
        <c:title>
          <c:tx>
            <c:rich>
              <a:bodyPr rot="-5400000" vert="horz"/>
              <a:lstStyle/>
              <a:p>
                <a:pPr>
                  <a:defRPr/>
                </a:pPr>
                <a:r>
                  <a:rPr lang="en-US"/>
                  <a:t>Number</a:t>
                </a:r>
              </a:p>
            </c:rich>
          </c:tx>
          <c:layout>
            <c:manualLayout>
              <c:xMode val="edge"/>
              <c:yMode val="edge"/>
              <c:x val="1.1074197120708749E-2"/>
              <c:y val="0.32253463108778069"/>
            </c:manualLayout>
          </c:layout>
          <c:overlay val="0"/>
        </c:title>
        <c:numFmt formatCode="General" sourceLinked="1"/>
        <c:majorTickMark val="out"/>
        <c:minorTickMark val="none"/>
        <c:tickLblPos val="nextTo"/>
        <c:crossAx val="42840832"/>
        <c:crosses val="autoZero"/>
        <c:crossBetween val="between"/>
        <c:majorUnit val="5"/>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463811442262412E-2"/>
          <c:y val="0.15373283888504499"/>
          <c:w val="0.53147453194968142"/>
          <c:h val="0.64220711613484949"/>
        </c:manualLayout>
      </c:layout>
      <c:barChart>
        <c:barDir val="col"/>
        <c:grouping val="clustered"/>
        <c:varyColors val="0"/>
        <c:ser>
          <c:idx val="0"/>
          <c:order val="0"/>
          <c:tx>
            <c:strRef>
              <c:f>Prisoners!$A$3</c:f>
              <c:strCache>
                <c:ptCount val="1"/>
                <c:pt idx="0">
                  <c:v>Ever used drugs</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Prisoners!$B$3</c:f>
              <c:numCache>
                <c:formatCode>General</c:formatCode>
                <c:ptCount val="1"/>
                <c:pt idx="0">
                  <c:v>85.3</c:v>
                </c:pt>
              </c:numCache>
            </c:numRef>
          </c:val>
          <c:extLst>
            <c:ext xmlns:c16="http://schemas.microsoft.com/office/drawing/2014/chart" uri="{C3380CC4-5D6E-409C-BE32-E72D297353CC}">
              <c16:uniqueId val="{00000000-6916-4C86-B22B-F5839E6B5B5A}"/>
            </c:ext>
          </c:extLst>
        </c:ser>
        <c:ser>
          <c:idx val="1"/>
          <c:order val="1"/>
          <c:tx>
            <c:strRef>
              <c:f>Prisoners!$A$4</c:f>
              <c:strCache>
                <c:ptCount val="1"/>
                <c:pt idx="0">
                  <c:v>Drug use in prison</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Prisoners!$B$4</c:f>
              <c:numCache>
                <c:formatCode>General</c:formatCode>
                <c:ptCount val="1"/>
                <c:pt idx="0">
                  <c:v>50.65</c:v>
                </c:pt>
              </c:numCache>
            </c:numRef>
          </c:val>
          <c:extLst>
            <c:ext xmlns:c16="http://schemas.microsoft.com/office/drawing/2014/chart" uri="{C3380CC4-5D6E-409C-BE32-E72D297353CC}">
              <c16:uniqueId val="{00000001-6916-4C86-B22B-F5839E6B5B5A}"/>
            </c:ext>
          </c:extLst>
        </c:ser>
        <c:ser>
          <c:idx val="2"/>
          <c:order val="2"/>
          <c:tx>
            <c:strRef>
              <c:f>Prisoners!$A$5</c:f>
              <c:strCache>
                <c:ptCount val="1"/>
                <c:pt idx="0">
                  <c:v>Injection drug use</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Prisoners!$B$5</c:f>
              <c:numCache>
                <c:formatCode>General</c:formatCode>
                <c:ptCount val="1"/>
                <c:pt idx="0">
                  <c:v>35.979999999999997</c:v>
                </c:pt>
              </c:numCache>
            </c:numRef>
          </c:val>
          <c:extLst>
            <c:ext xmlns:c16="http://schemas.microsoft.com/office/drawing/2014/chart" uri="{C3380CC4-5D6E-409C-BE32-E72D297353CC}">
              <c16:uniqueId val="{00000002-6916-4C86-B22B-F5839E6B5B5A}"/>
            </c:ext>
          </c:extLst>
        </c:ser>
        <c:ser>
          <c:idx val="3"/>
          <c:order val="3"/>
          <c:tx>
            <c:strRef>
              <c:f>Prisoners!$A$6</c:f>
              <c:strCache>
                <c:ptCount val="1"/>
                <c:pt idx="0">
                  <c:v>Injection drug use in prison</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Prisoners!$B$6</c:f>
              <c:numCache>
                <c:formatCode>General</c:formatCode>
                <c:ptCount val="1"/>
                <c:pt idx="0">
                  <c:v>22.95</c:v>
                </c:pt>
              </c:numCache>
            </c:numRef>
          </c:val>
          <c:extLst>
            <c:ext xmlns:c16="http://schemas.microsoft.com/office/drawing/2014/chart" uri="{C3380CC4-5D6E-409C-BE32-E72D297353CC}">
              <c16:uniqueId val="{00000003-6916-4C86-B22B-F5839E6B5B5A}"/>
            </c:ext>
          </c:extLst>
        </c:ser>
        <c:dLbls>
          <c:showLegendKey val="0"/>
          <c:showVal val="0"/>
          <c:showCatName val="0"/>
          <c:showSerName val="0"/>
          <c:showPercent val="0"/>
          <c:showBubbleSize val="0"/>
        </c:dLbls>
        <c:gapWidth val="150"/>
        <c:overlap val="-50"/>
        <c:axId val="136435200"/>
        <c:axId val="136436736"/>
      </c:barChart>
      <c:catAx>
        <c:axId val="136435200"/>
        <c:scaling>
          <c:orientation val="minMax"/>
        </c:scaling>
        <c:delete val="1"/>
        <c:axPos val="b"/>
        <c:majorTickMark val="out"/>
        <c:minorTickMark val="none"/>
        <c:tickLblPos val="nextTo"/>
        <c:crossAx val="136436736"/>
        <c:crosses val="autoZero"/>
        <c:auto val="1"/>
        <c:lblAlgn val="ctr"/>
        <c:lblOffset val="100"/>
        <c:noMultiLvlLbl val="0"/>
      </c:catAx>
      <c:valAx>
        <c:axId val="136436736"/>
        <c:scaling>
          <c:orientation val="minMax"/>
          <c:max val="100"/>
          <c:min val="0"/>
        </c:scaling>
        <c:delete val="0"/>
        <c:axPos val="l"/>
        <c:title>
          <c:tx>
            <c:rich>
              <a:bodyPr rot="0" vert="horz"/>
              <a:lstStyle/>
              <a:p>
                <a:pPr>
                  <a:defRPr/>
                </a:pPr>
                <a:r>
                  <a:rPr lang="en-US"/>
                  <a:t>%</a:t>
                </a:r>
              </a:p>
            </c:rich>
          </c:tx>
          <c:layout>
            <c:manualLayout>
              <c:xMode val="edge"/>
              <c:yMode val="edge"/>
              <c:x val="2.5602072101660574E-3"/>
              <c:y val="0.11585534190930059"/>
            </c:manualLayout>
          </c:layout>
          <c:overlay val="0"/>
        </c:title>
        <c:numFmt formatCode="General" sourceLinked="1"/>
        <c:majorTickMark val="out"/>
        <c:minorTickMark val="none"/>
        <c:tickLblPos val="nextTo"/>
        <c:crossAx val="136435200"/>
        <c:crosses val="autoZero"/>
        <c:crossBetween val="between"/>
        <c:majorUnit val="20"/>
      </c:valAx>
    </c:plotArea>
    <c:legend>
      <c:legendPos val="r"/>
      <c:layout>
        <c:manualLayout>
          <c:xMode val="edge"/>
          <c:yMode val="edge"/>
          <c:x val="0.62807891542957861"/>
          <c:y val="0.15463952114918278"/>
          <c:w val="0.37192108457042139"/>
          <c:h val="0.64039348742176494"/>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08034292486026E-2"/>
          <c:y val="3.6708787954958903E-2"/>
          <c:w val="0.90434801225789729"/>
          <c:h val="0.69224104141547982"/>
        </c:manualLayout>
      </c:layout>
      <c:barChart>
        <c:barDir val="col"/>
        <c:grouping val="clustered"/>
        <c:varyColors val="0"/>
        <c:ser>
          <c:idx val="0"/>
          <c:order val="0"/>
          <c:tx>
            <c:strRef>
              <c:f>Youths_RBs!$B$2</c:f>
              <c:strCache>
                <c:ptCount val="1"/>
                <c:pt idx="0">
                  <c:v>Male'</c:v>
                </c:pt>
              </c:strCache>
            </c:strRef>
          </c:tx>
          <c:spPr>
            <a:solidFill>
              <a:srgbClr val="EC008C"/>
            </a:solidFill>
          </c:spPr>
          <c:invertIfNegative val="0"/>
          <c:dLbls>
            <c:dLbl>
              <c:idx val="2"/>
              <c:layout>
                <c:manualLayout>
                  <c:x val="-7.2879872851593164E-3"/>
                  <c:y val="2.3671922596807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35-43B6-8D0E-B5F87419A56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Youths_RBs!$A$3:$A$9</c:f>
              <c:strCache>
                <c:ptCount val="7"/>
                <c:pt idx="0">
                  <c:v>Sex with regular partner</c:v>
                </c:pt>
                <c:pt idx="1">
                  <c:v>Premarital sex</c:v>
                </c:pt>
                <c:pt idx="2">
                  <c:v>Sex with non-regular partner</c:v>
                </c:pt>
                <c:pt idx="3">
                  <c:v>Sex with SW</c:v>
                </c:pt>
                <c:pt idx="4">
                  <c:v>Group sex</c:v>
                </c:pt>
                <c:pt idx="5">
                  <c:v>Sex with male (male youth)</c:v>
                </c:pt>
                <c:pt idx="6">
                  <c:v>Sold sex</c:v>
                </c:pt>
              </c:strCache>
            </c:strRef>
          </c:cat>
          <c:val>
            <c:numRef>
              <c:f>Youths_RBs!$B$3:$B$9</c:f>
              <c:numCache>
                <c:formatCode>General</c:formatCode>
                <c:ptCount val="7"/>
                <c:pt idx="0">
                  <c:v>25</c:v>
                </c:pt>
                <c:pt idx="1">
                  <c:v>17</c:v>
                </c:pt>
                <c:pt idx="2">
                  <c:v>3</c:v>
                </c:pt>
                <c:pt idx="3">
                  <c:v>2</c:v>
                </c:pt>
                <c:pt idx="4">
                  <c:v>1</c:v>
                </c:pt>
                <c:pt idx="5">
                  <c:v>0.4</c:v>
                </c:pt>
                <c:pt idx="6">
                  <c:v>0</c:v>
                </c:pt>
              </c:numCache>
            </c:numRef>
          </c:val>
          <c:extLst>
            <c:ext xmlns:c16="http://schemas.microsoft.com/office/drawing/2014/chart" uri="{C3380CC4-5D6E-409C-BE32-E72D297353CC}">
              <c16:uniqueId val="{00000001-7135-43B6-8D0E-B5F87419A566}"/>
            </c:ext>
          </c:extLst>
        </c:ser>
        <c:ser>
          <c:idx val="1"/>
          <c:order val="1"/>
          <c:tx>
            <c:strRef>
              <c:f>Youths_RBs!$C$2</c:f>
              <c:strCache>
                <c:ptCount val="1"/>
                <c:pt idx="0">
                  <c:v>Laamu</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Youths_RBs!$A$3:$A$9</c:f>
              <c:strCache>
                <c:ptCount val="7"/>
                <c:pt idx="0">
                  <c:v>Sex with regular partner</c:v>
                </c:pt>
                <c:pt idx="1">
                  <c:v>Premarital sex</c:v>
                </c:pt>
                <c:pt idx="2">
                  <c:v>Sex with non-regular partner</c:v>
                </c:pt>
                <c:pt idx="3">
                  <c:v>Sex with SW</c:v>
                </c:pt>
                <c:pt idx="4">
                  <c:v>Group sex</c:v>
                </c:pt>
                <c:pt idx="5">
                  <c:v>Sex with male (male youth)</c:v>
                </c:pt>
                <c:pt idx="6">
                  <c:v>Sold sex</c:v>
                </c:pt>
              </c:strCache>
            </c:strRef>
          </c:cat>
          <c:val>
            <c:numRef>
              <c:f>Youths_RBs!$C$3:$C$9</c:f>
              <c:numCache>
                <c:formatCode>General</c:formatCode>
                <c:ptCount val="7"/>
                <c:pt idx="0">
                  <c:v>37</c:v>
                </c:pt>
                <c:pt idx="1">
                  <c:v>34</c:v>
                </c:pt>
                <c:pt idx="2">
                  <c:v>9</c:v>
                </c:pt>
                <c:pt idx="3">
                  <c:v>0</c:v>
                </c:pt>
                <c:pt idx="4">
                  <c:v>8</c:v>
                </c:pt>
                <c:pt idx="5">
                  <c:v>0</c:v>
                </c:pt>
                <c:pt idx="6">
                  <c:v>1</c:v>
                </c:pt>
              </c:numCache>
            </c:numRef>
          </c:val>
          <c:extLst>
            <c:ext xmlns:c16="http://schemas.microsoft.com/office/drawing/2014/chart" uri="{C3380CC4-5D6E-409C-BE32-E72D297353CC}">
              <c16:uniqueId val="{00000002-7135-43B6-8D0E-B5F87419A566}"/>
            </c:ext>
          </c:extLst>
        </c:ser>
        <c:dLbls>
          <c:showLegendKey val="0"/>
          <c:showVal val="1"/>
          <c:showCatName val="0"/>
          <c:showSerName val="0"/>
          <c:showPercent val="0"/>
          <c:showBubbleSize val="0"/>
        </c:dLbls>
        <c:gapWidth val="150"/>
        <c:axId val="131039616"/>
        <c:axId val="131041152"/>
      </c:barChart>
      <c:catAx>
        <c:axId val="131039616"/>
        <c:scaling>
          <c:orientation val="minMax"/>
        </c:scaling>
        <c:delete val="0"/>
        <c:axPos val="b"/>
        <c:numFmt formatCode="General" sourceLinked="1"/>
        <c:majorTickMark val="out"/>
        <c:minorTickMark val="none"/>
        <c:tickLblPos val="nextTo"/>
        <c:txPr>
          <a:bodyPr rot="0"/>
          <a:lstStyle/>
          <a:p>
            <a:pPr>
              <a:defRPr/>
            </a:pPr>
            <a:endParaRPr lang="en-US"/>
          </a:p>
        </c:txPr>
        <c:crossAx val="131041152"/>
        <c:crosses val="autoZero"/>
        <c:auto val="1"/>
        <c:lblAlgn val="ctr"/>
        <c:lblOffset val="100"/>
        <c:noMultiLvlLbl val="0"/>
      </c:catAx>
      <c:valAx>
        <c:axId val="131041152"/>
        <c:scaling>
          <c:orientation val="minMax"/>
          <c:max val="100"/>
          <c:min val="0"/>
        </c:scaling>
        <c:delete val="0"/>
        <c:axPos val="l"/>
        <c:title>
          <c:tx>
            <c:rich>
              <a:bodyPr rot="0" vert="horz"/>
              <a:lstStyle/>
              <a:p>
                <a:pPr>
                  <a:defRPr/>
                </a:pPr>
                <a:r>
                  <a:rPr lang="en-US"/>
                  <a:t>%</a:t>
                </a:r>
              </a:p>
            </c:rich>
          </c:tx>
          <c:layout>
            <c:manualLayout>
              <c:xMode val="edge"/>
              <c:yMode val="edge"/>
              <c:x val="4.4080750287005103E-4"/>
              <c:y val="7.6186104365337916E-4"/>
            </c:manualLayout>
          </c:layout>
          <c:overlay val="0"/>
        </c:title>
        <c:numFmt formatCode="General" sourceLinked="1"/>
        <c:majorTickMark val="out"/>
        <c:minorTickMark val="none"/>
        <c:tickLblPos val="nextTo"/>
        <c:crossAx val="131039616"/>
        <c:crosses val="autoZero"/>
        <c:crossBetween val="between"/>
        <c:majorUnit val="20"/>
      </c:valAx>
    </c:plotArea>
    <c:legend>
      <c:legendPos val="b"/>
      <c:layout>
        <c:manualLayout>
          <c:xMode val="edge"/>
          <c:yMode val="edge"/>
          <c:x val="0.41448782443861182"/>
          <c:y val="0.92609384353271662"/>
          <c:w val="0.18841880286946999"/>
          <c:h val="7.265123402877483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591656852915425E-2"/>
          <c:y val="5.4210102864814702E-2"/>
          <c:w val="0.89438937968993204"/>
          <c:h val="0.66175788268277758"/>
        </c:manualLayout>
      </c:layout>
      <c:barChart>
        <c:barDir val="col"/>
        <c:grouping val="clustered"/>
        <c:varyColors val="0"/>
        <c:ser>
          <c:idx val="0"/>
          <c:order val="0"/>
          <c:spPr>
            <a:solidFill>
              <a:srgbClr val="00AEEF"/>
            </a:solidFill>
          </c:spPr>
          <c:invertIfNegative val="0"/>
          <c:dPt>
            <c:idx val="1"/>
            <c:invertIfNegative val="0"/>
            <c:bubble3D val="0"/>
            <c:spPr>
              <a:solidFill>
                <a:srgbClr val="E31837"/>
              </a:solidFill>
            </c:spPr>
            <c:extLst>
              <c:ext xmlns:c16="http://schemas.microsoft.com/office/drawing/2014/chart" uri="{C3380CC4-5D6E-409C-BE32-E72D297353CC}">
                <c16:uniqueId val="{00000001-6FF3-47A8-B864-6BD8A0F86C5C}"/>
              </c:ext>
            </c:extLst>
          </c:dPt>
          <c:dPt>
            <c:idx val="3"/>
            <c:invertIfNegative val="0"/>
            <c:bubble3D val="0"/>
            <c:spPr>
              <a:solidFill>
                <a:srgbClr val="E31837"/>
              </a:solidFill>
            </c:spPr>
            <c:extLst>
              <c:ext xmlns:c16="http://schemas.microsoft.com/office/drawing/2014/chart" uri="{C3380CC4-5D6E-409C-BE32-E72D297353CC}">
                <c16:uniqueId val="{00000003-6FF3-47A8-B864-6BD8A0F86C5C}"/>
              </c:ext>
            </c:extLst>
          </c:dPt>
          <c:dPt>
            <c:idx val="5"/>
            <c:invertIfNegative val="0"/>
            <c:bubble3D val="0"/>
            <c:spPr>
              <a:solidFill>
                <a:srgbClr val="E31837"/>
              </a:solidFill>
            </c:spPr>
            <c:extLst>
              <c:ext xmlns:c16="http://schemas.microsoft.com/office/drawing/2014/chart" uri="{C3380CC4-5D6E-409C-BE32-E72D297353CC}">
                <c16:uniqueId val="{00000005-6FF3-47A8-B864-6BD8A0F86C5C}"/>
              </c:ext>
            </c:extLst>
          </c:dPt>
          <c:dPt>
            <c:idx val="7"/>
            <c:invertIfNegative val="0"/>
            <c:bubble3D val="0"/>
            <c:spPr>
              <a:solidFill>
                <a:srgbClr val="E31837"/>
              </a:solidFill>
            </c:spPr>
            <c:extLst>
              <c:ext xmlns:c16="http://schemas.microsoft.com/office/drawing/2014/chart" uri="{C3380CC4-5D6E-409C-BE32-E72D297353CC}">
                <c16:uniqueId val="{00000007-6FF3-47A8-B864-6BD8A0F86C5C}"/>
              </c:ext>
            </c:extLst>
          </c:dPt>
          <c:dPt>
            <c:idx val="9"/>
            <c:invertIfNegative val="0"/>
            <c:bubble3D val="0"/>
            <c:spPr>
              <a:solidFill>
                <a:srgbClr val="E31837"/>
              </a:solidFill>
            </c:spPr>
            <c:extLst>
              <c:ext xmlns:c16="http://schemas.microsoft.com/office/drawing/2014/chart" uri="{C3380CC4-5D6E-409C-BE32-E72D297353CC}">
                <c16:uniqueId val="{00000009-6FF3-47A8-B864-6BD8A0F86C5C}"/>
              </c:ext>
            </c:extLst>
          </c:dPt>
          <c:dPt>
            <c:idx val="11"/>
            <c:invertIfNegative val="0"/>
            <c:bubble3D val="0"/>
            <c:spPr>
              <a:solidFill>
                <a:srgbClr val="E31837"/>
              </a:solidFill>
            </c:spPr>
            <c:extLst>
              <c:ext xmlns:c16="http://schemas.microsoft.com/office/drawing/2014/chart" uri="{C3380CC4-5D6E-409C-BE32-E72D297353CC}">
                <c16:uniqueId val="{0000000B-6FF3-47A8-B864-6BD8A0F86C5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'correct knowledge'!$A$3:$L$5</c:f>
              <c:multiLvlStrCache>
                <c:ptCount val="12"/>
                <c:lvl>
                  <c:pt idx="0">
                    <c:v>Male'</c:v>
                  </c:pt>
                  <c:pt idx="1">
                    <c:v>Addu</c:v>
                  </c:pt>
                  <c:pt idx="2">
                    <c:v>Male'</c:v>
                  </c:pt>
                  <c:pt idx="3">
                    <c:v>Addu</c:v>
                  </c:pt>
                  <c:pt idx="4">
                    <c:v>Male'</c:v>
                  </c:pt>
                  <c:pt idx="5">
                    <c:v>Addu</c:v>
                  </c:pt>
                  <c:pt idx="6">
                    <c:v>Male'</c:v>
                  </c:pt>
                  <c:pt idx="7">
                    <c:v>Addu</c:v>
                  </c:pt>
                  <c:pt idx="8">
                    <c:v>Male'</c:v>
                  </c:pt>
                  <c:pt idx="9">
                    <c:v>Addu</c:v>
                  </c:pt>
                  <c:pt idx="10">
                    <c:v>Male'</c:v>
                  </c:pt>
                  <c:pt idx="11">
                    <c:v>Addu</c:v>
                  </c:pt>
                </c:lvl>
                <c:lvl>
                  <c:pt idx="0">
                    <c:v>FSWs</c:v>
                  </c:pt>
                  <c:pt idx="2">
                    <c:v>MSM</c:v>
                  </c:pt>
                  <c:pt idx="4">
                    <c:v>PWID</c:v>
                  </c:pt>
                  <c:pt idx="6">
                    <c:v>FSWs</c:v>
                  </c:pt>
                  <c:pt idx="8">
                    <c:v>MSM</c:v>
                  </c:pt>
                  <c:pt idx="10">
                    <c:v>PWID</c:v>
                  </c:pt>
                </c:lvl>
                <c:lvl>
                  <c:pt idx="0">
                    <c:v>By limiting sex to one 
uninfected partner</c:v>
                  </c:pt>
                  <c:pt idx="6">
                    <c:v>By using condoms everytime 
they have sex</c:v>
                  </c:pt>
                </c:lvl>
              </c:multiLvlStrCache>
            </c:multiLvlStrRef>
          </c:cat>
          <c:val>
            <c:numRef>
              <c:f>'correct knowledge'!$A$6:$L$6</c:f>
              <c:numCache>
                <c:formatCode>General</c:formatCode>
                <c:ptCount val="12"/>
                <c:pt idx="0">
                  <c:v>76</c:v>
                </c:pt>
                <c:pt idx="1">
                  <c:v>69</c:v>
                </c:pt>
                <c:pt idx="2">
                  <c:v>67</c:v>
                </c:pt>
                <c:pt idx="3">
                  <c:v>56</c:v>
                </c:pt>
                <c:pt idx="4">
                  <c:v>82</c:v>
                </c:pt>
                <c:pt idx="5">
                  <c:v>21</c:v>
                </c:pt>
                <c:pt idx="6">
                  <c:v>50</c:v>
                </c:pt>
                <c:pt idx="7">
                  <c:v>52</c:v>
                </c:pt>
                <c:pt idx="8">
                  <c:v>48</c:v>
                </c:pt>
                <c:pt idx="9">
                  <c:v>47</c:v>
                </c:pt>
                <c:pt idx="10">
                  <c:v>72</c:v>
                </c:pt>
                <c:pt idx="11">
                  <c:v>43</c:v>
                </c:pt>
              </c:numCache>
            </c:numRef>
          </c:val>
          <c:extLst>
            <c:ext xmlns:c16="http://schemas.microsoft.com/office/drawing/2014/chart" uri="{C3380CC4-5D6E-409C-BE32-E72D297353CC}">
              <c16:uniqueId val="{0000000C-6FF3-47A8-B864-6BD8A0F86C5C}"/>
            </c:ext>
          </c:extLst>
        </c:ser>
        <c:dLbls>
          <c:showLegendKey val="0"/>
          <c:showVal val="0"/>
          <c:showCatName val="0"/>
          <c:showSerName val="0"/>
          <c:showPercent val="0"/>
          <c:showBubbleSize val="0"/>
        </c:dLbls>
        <c:gapWidth val="70"/>
        <c:axId val="135557888"/>
        <c:axId val="135559424"/>
      </c:barChart>
      <c:catAx>
        <c:axId val="135557888"/>
        <c:scaling>
          <c:orientation val="minMax"/>
        </c:scaling>
        <c:delete val="0"/>
        <c:axPos val="b"/>
        <c:numFmt formatCode="General" sourceLinked="0"/>
        <c:majorTickMark val="out"/>
        <c:minorTickMark val="none"/>
        <c:tickLblPos val="nextTo"/>
        <c:crossAx val="135559424"/>
        <c:crosses val="autoZero"/>
        <c:auto val="1"/>
        <c:lblAlgn val="ctr"/>
        <c:lblOffset val="100"/>
        <c:noMultiLvlLbl val="0"/>
      </c:catAx>
      <c:valAx>
        <c:axId val="135559424"/>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7.0614799862162214E-3"/>
              <c:y val="2.0546802503504508E-2"/>
            </c:manualLayout>
          </c:layout>
          <c:overlay val="0"/>
        </c:title>
        <c:numFmt formatCode="General" sourceLinked="1"/>
        <c:majorTickMark val="out"/>
        <c:minorTickMark val="none"/>
        <c:tickLblPos val="nextTo"/>
        <c:crossAx val="135557888"/>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322843758100959E-2"/>
          <c:y val="0.11694036849875145"/>
          <c:w val="0.87712163926230424"/>
          <c:h val="0.64923242307477924"/>
        </c:manualLayout>
      </c:layout>
      <c:barChart>
        <c:barDir val="col"/>
        <c:grouping val="clustered"/>
        <c:varyColors val="0"/>
        <c:ser>
          <c:idx val="0"/>
          <c:order val="0"/>
          <c:tx>
            <c:strRef>
              <c:f>Misconceptions!$B$2</c:f>
              <c:strCache>
                <c:ptCount val="1"/>
                <c:pt idx="0">
                  <c:v>Sea Farers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Misconceptions!$A$3:$A$4</c:f>
              <c:strCache>
                <c:ptCount val="2"/>
                <c:pt idx="0">
                  <c:v>Not transmissible by mosquito bites</c:v>
                </c:pt>
                <c:pt idx="1">
                  <c:v>Not transmissible by sharing food with PLHIV</c:v>
                </c:pt>
              </c:strCache>
            </c:strRef>
          </c:cat>
          <c:val>
            <c:numRef>
              <c:f>Misconceptions!$B$3:$B$4</c:f>
              <c:numCache>
                <c:formatCode>General</c:formatCode>
                <c:ptCount val="2"/>
                <c:pt idx="0">
                  <c:v>74</c:v>
                </c:pt>
                <c:pt idx="1">
                  <c:v>95</c:v>
                </c:pt>
              </c:numCache>
            </c:numRef>
          </c:val>
          <c:extLst>
            <c:ext xmlns:c16="http://schemas.microsoft.com/office/drawing/2014/chart" uri="{C3380CC4-5D6E-409C-BE32-E72D297353CC}">
              <c16:uniqueId val="{00000000-FD6D-4A26-963B-5A0A3690BCF7}"/>
            </c:ext>
          </c:extLst>
        </c:ser>
        <c:ser>
          <c:idx val="1"/>
          <c:order val="1"/>
          <c:tx>
            <c:strRef>
              <c:f>Misconceptions!$C$2</c:f>
              <c:strCache>
                <c:ptCount val="1"/>
                <c:pt idx="0">
                  <c:v>Resort workers</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Misconceptions!$A$3:$A$4</c:f>
              <c:strCache>
                <c:ptCount val="2"/>
                <c:pt idx="0">
                  <c:v>Not transmissible by mosquito bites</c:v>
                </c:pt>
                <c:pt idx="1">
                  <c:v>Not transmissible by sharing food with PLHIV</c:v>
                </c:pt>
              </c:strCache>
            </c:strRef>
          </c:cat>
          <c:val>
            <c:numRef>
              <c:f>Misconceptions!$C$3:$C$4</c:f>
              <c:numCache>
                <c:formatCode>General</c:formatCode>
                <c:ptCount val="2"/>
                <c:pt idx="0">
                  <c:v>55</c:v>
                </c:pt>
                <c:pt idx="1">
                  <c:v>82</c:v>
                </c:pt>
              </c:numCache>
            </c:numRef>
          </c:val>
          <c:extLst>
            <c:ext xmlns:c16="http://schemas.microsoft.com/office/drawing/2014/chart" uri="{C3380CC4-5D6E-409C-BE32-E72D297353CC}">
              <c16:uniqueId val="{00000001-FD6D-4A26-963B-5A0A3690BCF7}"/>
            </c:ext>
          </c:extLst>
        </c:ser>
        <c:ser>
          <c:idx val="2"/>
          <c:order val="2"/>
          <c:tx>
            <c:strRef>
              <c:f>Misconceptions!$D$2</c:f>
              <c:strCache>
                <c:ptCount val="1"/>
                <c:pt idx="0">
                  <c:v>Construction workers</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Misconceptions!$A$3:$A$4</c:f>
              <c:strCache>
                <c:ptCount val="2"/>
                <c:pt idx="0">
                  <c:v>Not transmissible by mosquito bites</c:v>
                </c:pt>
                <c:pt idx="1">
                  <c:v>Not transmissible by sharing food with PLHIV</c:v>
                </c:pt>
              </c:strCache>
            </c:strRef>
          </c:cat>
          <c:val>
            <c:numRef>
              <c:f>Misconceptions!$D$3:$D$4</c:f>
              <c:numCache>
                <c:formatCode>General</c:formatCode>
                <c:ptCount val="2"/>
                <c:pt idx="0">
                  <c:v>32</c:v>
                </c:pt>
                <c:pt idx="1">
                  <c:v>38</c:v>
                </c:pt>
              </c:numCache>
            </c:numRef>
          </c:val>
          <c:extLst>
            <c:ext xmlns:c16="http://schemas.microsoft.com/office/drawing/2014/chart" uri="{C3380CC4-5D6E-409C-BE32-E72D297353CC}">
              <c16:uniqueId val="{00000002-FD6D-4A26-963B-5A0A3690BCF7}"/>
            </c:ext>
          </c:extLst>
        </c:ser>
        <c:dLbls>
          <c:showLegendKey val="0"/>
          <c:showVal val="0"/>
          <c:showCatName val="0"/>
          <c:showSerName val="0"/>
          <c:showPercent val="0"/>
          <c:showBubbleSize val="0"/>
        </c:dLbls>
        <c:gapWidth val="250"/>
        <c:axId val="136592768"/>
        <c:axId val="136594560"/>
      </c:barChart>
      <c:catAx>
        <c:axId val="136592768"/>
        <c:scaling>
          <c:orientation val="minMax"/>
        </c:scaling>
        <c:delete val="0"/>
        <c:axPos val="b"/>
        <c:numFmt formatCode="General" sourceLinked="1"/>
        <c:majorTickMark val="out"/>
        <c:minorTickMark val="none"/>
        <c:tickLblPos val="nextTo"/>
        <c:crossAx val="136594560"/>
        <c:crosses val="autoZero"/>
        <c:auto val="1"/>
        <c:lblAlgn val="ctr"/>
        <c:lblOffset val="100"/>
        <c:noMultiLvlLbl val="0"/>
      </c:catAx>
      <c:valAx>
        <c:axId val="136594560"/>
        <c:scaling>
          <c:orientation val="minMax"/>
          <c:max val="100"/>
          <c:min val="0"/>
        </c:scaling>
        <c:delete val="0"/>
        <c:axPos val="l"/>
        <c:title>
          <c:tx>
            <c:rich>
              <a:bodyPr rot="0" vert="horz"/>
              <a:lstStyle/>
              <a:p>
                <a:pPr>
                  <a:defRPr/>
                </a:pPr>
                <a:r>
                  <a:rPr lang="en-US"/>
                  <a:t>%</a:t>
                </a:r>
              </a:p>
            </c:rich>
          </c:tx>
          <c:layout>
            <c:manualLayout>
              <c:xMode val="edge"/>
              <c:yMode val="edge"/>
              <c:x val="7.0252610821019889E-3"/>
              <c:y val="8.8734476495093681E-2"/>
            </c:manualLayout>
          </c:layout>
          <c:overlay val="0"/>
        </c:title>
        <c:numFmt formatCode="General" sourceLinked="1"/>
        <c:majorTickMark val="out"/>
        <c:minorTickMark val="none"/>
        <c:tickLblPos val="nextTo"/>
        <c:crossAx val="136592768"/>
        <c:crosses val="autoZero"/>
        <c:crossBetween val="between"/>
        <c:majorUnit val="20"/>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EE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know_Women'!$A$5:$B$12</c:f>
              <c:multiLvlStrCache>
                <c:ptCount val="8"/>
                <c:lvl>
                  <c:pt idx="0">
                    <c:v>15-24</c:v>
                  </c:pt>
                  <c:pt idx="1">
                    <c:v>15-19</c:v>
                  </c:pt>
                  <c:pt idx="2">
                    <c:v>20-24</c:v>
                  </c:pt>
                  <c:pt idx="3">
                    <c:v>25-29</c:v>
                  </c:pt>
                  <c:pt idx="4">
                    <c:v>30-39</c:v>
                  </c:pt>
                  <c:pt idx="5">
                    <c:v>40-49</c:v>
                  </c:pt>
                  <c:pt idx="6">
                    <c:v>Urban</c:v>
                  </c:pt>
                  <c:pt idx="7">
                    <c:v>Rural</c:v>
                  </c:pt>
                </c:lvl>
                <c:lvl>
                  <c:pt idx="0">
                    <c:v>Age group</c:v>
                  </c:pt>
                  <c:pt idx="6">
                    <c:v>Residence</c:v>
                  </c:pt>
                </c:lvl>
              </c:multiLvlStrCache>
            </c:multiLvlStrRef>
          </c:cat>
          <c:val>
            <c:numRef>
              <c:f>'Comp know_Women'!$C$5:$C$12</c:f>
              <c:numCache>
                <c:formatCode>General</c:formatCode>
                <c:ptCount val="8"/>
                <c:pt idx="0">
                  <c:v>35</c:v>
                </c:pt>
                <c:pt idx="1">
                  <c:v>21.5</c:v>
                </c:pt>
                <c:pt idx="2">
                  <c:v>36.299999999999997</c:v>
                </c:pt>
                <c:pt idx="3">
                  <c:v>45.5</c:v>
                </c:pt>
                <c:pt idx="4">
                  <c:v>48</c:v>
                </c:pt>
                <c:pt idx="5">
                  <c:v>33.9</c:v>
                </c:pt>
              </c:numCache>
            </c:numRef>
          </c:val>
          <c:extLst>
            <c:ext xmlns:c16="http://schemas.microsoft.com/office/drawing/2014/chart" uri="{C3380CC4-5D6E-409C-BE32-E72D297353CC}">
              <c16:uniqueId val="{00000000-A92B-4F31-BAA8-220C9D7C7458}"/>
            </c:ext>
          </c:extLst>
        </c:ser>
        <c:ser>
          <c:idx val="1"/>
          <c:order val="1"/>
          <c:spPr>
            <a:solidFill>
              <a:srgbClr val="E31837"/>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know_Women'!$A$5:$B$12</c:f>
              <c:multiLvlStrCache>
                <c:ptCount val="8"/>
                <c:lvl>
                  <c:pt idx="0">
                    <c:v>15-24</c:v>
                  </c:pt>
                  <c:pt idx="1">
                    <c:v>15-19</c:v>
                  </c:pt>
                  <c:pt idx="2">
                    <c:v>20-24</c:v>
                  </c:pt>
                  <c:pt idx="3">
                    <c:v>25-29</c:v>
                  </c:pt>
                  <c:pt idx="4">
                    <c:v>30-39</c:v>
                  </c:pt>
                  <c:pt idx="5">
                    <c:v>40-49</c:v>
                  </c:pt>
                  <c:pt idx="6">
                    <c:v>Urban</c:v>
                  </c:pt>
                  <c:pt idx="7">
                    <c:v>Rural</c:v>
                  </c:pt>
                </c:lvl>
                <c:lvl>
                  <c:pt idx="0">
                    <c:v>Age group</c:v>
                  </c:pt>
                  <c:pt idx="6">
                    <c:v>Residence</c:v>
                  </c:pt>
                </c:lvl>
              </c:multiLvlStrCache>
            </c:multiLvlStrRef>
          </c:cat>
          <c:val>
            <c:numRef>
              <c:f>'Comp know_Women'!$D$5:$D$12</c:f>
              <c:numCache>
                <c:formatCode>General</c:formatCode>
                <c:ptCount val="8"/>
                <c:pt idx="6">
                  <c:v>50.8</c:v>
                </c:pt>
                <c:pt idx="7">
                  <c:v>36.9</c:v>
                </c:pt>
              </c:numCache>
            </c:numRef>
          </c:val>
          <c:extLst>
            <c:ext xmlns:c16="http://schemas.microsoft.com/office/drawing/2014/chart" uri="{C3380CC4-5D6E-409C-BE32-E72D297353CC}">
              <c16:uniqueId val="{00000001-A92B-4F31-BAA8-220C9D7C7458}"/>
            </c:ext>
          </c:extLst>
        </c:ser>
        <c:dLbls>
          <c:showLegendKey val="0"/>
          <c:showVal val="0"/>
          <c:showCatName val="0"/>
          <c:showSerName val="0"/>
          <c:showPercent val="0"/>
          <c:showBubbleSize val="0"/>
        </c:dLbls>
        <c:gapWidth val="50"/>
        <c:axId val="136686208"/>
        <c:axId val="136737152"/>
      </c:barChart>
      <c:catAx>
        <c:axId val="136686208"/>
        <c:scaling>
          <c:orientation val="minMax"/>
        </c:scaling>
        <c:delete val="0"/>
        <c:axPos val="b"/>
        <c:numFmt formatCode="General" sourceLinked="0"/>
        <c:majorTickMark val="out"/>
        <c:minorTickMark val="none"/>
        <c:tickLblPos val="nextTo"/>
        <c:crossAx val="136737152"/>
        <c:crosses val="autoZero"/>
        <c:auto val="1"/>
        <c:lblAlgn val="ctr"/>
        <c:lblOffset val="100"/>
        <c:noMultiLvlLbl val="0"/>
      </c:catAx>
      <c:valAx>
        <c:axId val="136737152"/>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9.767822249441945E-5"/>
              <c:y val="1.9374603845341221E-2"/>
            </c:manualLayout>
          </c:layout>
          <c:overlay val="0"/>
        </c:title>
        <c:numFmt formatCode="General" sourceLinked="1"/>
        <c:majorTickMark val="out"/>
        <c:minorTickMark val="none"/>
        <c:tickLblPos val="nextTo"/>
        <c:crossAx val="136686208"/>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01128776699514"/>
          <c:y val="0.13932385191364779"/>
          <c:w val="0.73039240455432597"/>
          <c:h val="0.80675426892913493"/>
        </c:manualLayout>
      </c:layout>
      <c:barChart>
        <c:barDir val="bar"/>
        <c:grouping val="clustered"/>
        <c:varyColors val="0"/>
        <c:ser>
          <c:idx val="0"/>
          <c:order val="0"/>
          <c:spPr>
            <a:solidFill>
              <a:srgbClr val="F78E1E"/>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YW region'!$A$5:$A$10</c:f>
              <c:strCache>
                <c:ptCount val="6"/>
                <c:pt idx="0">
                  <c:v>Male' Economic</c:v>
                </c:pt>
                <c:pt idx="1">
                  <c:v>Central</c:v>
                </c:pt>
                <c:pt idx="2">
                  <c:v>South Central</c:v>
                </c:pt>
                <c:pt idx="3">
                  <c:v>North  </c:v>
                </c:pt>
                <c:pt idx="4">
                  <c:v>North Central</c:v>
                </c:pt>
                <c:pt idx="5">
                  <c:v>Far South</c:v>
                </c:pt>
              </c:strCache>
            </c:strRef>
          </c:cat>
          <c:val>
            <c:numRef>
              <c:f>'Comp know YW region'!$B$5:$B$10</c:f>
              <c:numCache>
                <c:formatCode>General</c:formatCode>
                <c:ptCount val="6"/>
                <c:pt idx="0">
                  <c:v>50.8</c:v>
                </c:pt>
                <c:pt idx="1">
                  <c:v>42.1</c:v>
                </c:pt>
                <c:pt idx="2">
                  <c:v>41.9</c:v>
                </c:pt>
                <c:pt idx="3">
                  <c:v>35.1</c:v>
                </c:pt>
                <c:pt idx="4">
                  <c:v>34.700000000000003</c:v>
                </c:pt>
                <c:pt idx="5">
                  <c:v>34.299999999999997</c:v>
                </c:pt>
              </c:numCache>
            </c:numRef>
          </c:val>
          <c:extLst>
            <c:ext xmlns:c16="http://schemas.microsoft.com/office/drawing/2014/chart" uri="{C3380CC4-5D6E-409C-BE32-E72D297353CC}">
              <c16:uniqueId val="{00000000-DCEE-48CC-AF65-2D220B9B7F6C}"/>
            </c:ext>
          </c:extLst>
        </c:ser>
        <c:dLbls>
          <c:showLegendKey val="0"/>
          <c:showVal val="0"/>
          <c:showCatName val="0"/>
          <c:showSerName val="0"/>
          <c:showPercent val="0"/>
          <c:showBubbleSize val="0"/>
        </c:dLbls>
        <c:gapWidth val="50"/>
        <c:axId val="137231744"/>
        <c:axId val="137245824"/>
      </c:barChart>
      <c:catAx>
        <c:axId val="137231744"/>
        <c:scaling>
          <c:orientation val="maxMin"/>
        </c:scaling>
        <c:delete val="0"/>
        <c:axPos val="l"/>
        <c:numFmt formatCode="General" sourceLinked="0"/>
        <c:majorTickMark val="out"/>
        <c:minorTickMark val="none"/>
        <c:tickLblPos val="nextTo"/>
        <c:crossAx val="137245824"/>
        <c:crosses val="autoZero"/>
        <c:auto val="1"/>
        <c:lblAlgn val="ctr"/>
        <c:lblOffset val="100"/>
        <c:noMultiLvlLbl val="0"/>
      </c:catAx>
      <c:valAx>
        <c:axId val="137245824"/>
        <c:scaling>
          <c:orientation val="minMax"/>
          <c:max val="100"/>
        </c:scaling>
        <c:delete val="0"/>
        <c:axPos val="t"/>
        <c:majorGridlines>
          <c:spPr>
            <a:ln w="6350">
              <a:solidFill>
                <a:schemeClr val="bg1">
                  <a:lumMod val="95000"/>
                </a:schemeClr>
              </a:solidFill>
              <a:prstDash val="sysDot"/>
            </a:ln>
          </c:spPr>
        </c:majorGridlines>
        <c:title>
          <c:tx>
            <c:rich>
              <a:bodyPr/>
              <a:lstStyle/>
              <a:p>
                <a:pPr>
                  <a:defRPr/>
                </a:pPr>
                <a:r>
                  <a:rPr lang="en-US"/>
                  <a:t>%</a:t>
                </a:r>
              </a:p>
            </c:rich>
          </c:tx>
          <c:layout>
            <c:manualLayout>
              <c:xMode val="edge"/>
              <c:yMode val="edge"/>
              <c:x val="0.94172545643076699"/>
              <c:y val="5.4837746095078625E-2"/>
            </c:manualLayout>
          </c:layout>
          <c:overlay val="0"/>
        </c:title>
        <c:numFmt formatCode="General" sourceLinked="1"/>
        <c:majorTickMark val="out"/>
        <c:minorTickMark val="none"/>
        <c:tickLblPos val="nextTo"/>
        <c:crossAx val="137231744"/>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170478233115339E-2"/>
          <c:y val="7.2895978590041557E-2"/>
          <c:w val="0.88438831655239813"/>
          <c:h val="0.72368526958638935"/>
        </c:manualLayout>
      </c:layout>
      <c:barChart>
        <c:barDir val="col"/>
        <c:grouping val="clustered"/>
        <c:varyColors val="0"/>
        <c:ser>
          <c:idx val="0"/>
          <c:order val="0"/>
          <c:spPr>
            <a:solidFill>
              <a:srgbClr val="EC008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know_young women'!$A$3:$B$9</c:f>
              <c:multiLvlStrCache>
                <c:ptCount val="7"/>
                <c:lvl>
                  <c:pt idx="0">
                    <c:v>15-19</c:v>
                  </c:pt>
                  <c:pt idx="1">
                    <c:v>18-19</c:v>
                  </c:pt>
                  <c:pt idx="2">
                    <c:v>20-24</c:v>
                  </c:pt>
                  <c:pt idx="3">
                    <c:v>20-22</c:v>
                  </c:pt>
                  <c:pt idx="4">
                    <c:v>23-24</c:v>
                  </c:pt>
                  <c:pt idx="5">
                    <c:v>Urban</c:v>
                  </c:pt>
                  <c:pt idx="6">
                    <c:v>Rural</c:v>
                  </c:pt>
                </c:lvl>
                <c:lvl>
                  <c:pt idx="0">
                    <c:v>Age group</c:v>
                  </c:pt>
                  <c:pt idx="5">
                    <c:v>Residence</c:v>
                  </c:pt>
                </c:lvl>
              </c:multiLvlStrCache>
            </c:multiLvlStrRef>
          </c:cat>
          <c:val>
            <c:numRef>
              <c:f>'comp know_young women'!$C$3:$C$9</c:f>
              <c:numCache>
                <c:formatCode>General</c:formatCode>
                <c:ptCount val="7"/>
                <c:pt idx="0">
                  <c:v>21.5</c:v>
                </c:pt>
                <c:pt idx="1">
                  <c:v>21.6</c:v>
                </c:pt>
                <c:pt idx="2">
                  <c:v>36.299999999999997</c:v>
                </c:pt>
                <c:pt idx="3">
                  <c:v>33.4</c:v>
                </c:pt>
                <c:pt idx="4">
                  <c:v>39.200000000000003</c:v>
                </c:pt>
              </c:numCache>
            </c:numRef>
          </c:val>
          <c:extLst>
            <c:ext xmlns:c16="http://schemas.microsoft.com/office/drawing/2014/chart" uri="{C3380CC4-5D6E-409C-BE32-E72D297353CC}">
              <c16:uniqueId val="{00000000-36D0-49F4-9464-F9F8158802D2}"/>
            </c:ext>
          </c:extLst>
        </c:ser>
        <c:ser>
          <c:idx val="1"/>
          <c:order val="1"/>
          <c:spPr>
            <a:solidFill>
              <a:srgbClr val="88C54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know_young women'!$A$3:$B$9</c:f>
              <c:multiLvlStrCache>
                <c:ptCount val="7"/>
                <c:lvl>
                  <c:pt idx="0">
                    <c:v>15-19</c:v>
                  </c:pt>
                  <c:pt idx="1">
                    <c:v>18-19</c:v>
                  </c:pt>
                  <c:pt idx="2">
                    <c:v>20-24</c:v>
                  </c:pt>
                  <c:pt idx="3">
                    <c:v>20-22</c:v>
                  </c:pt>
                  <c:pt idx="4">
                    <c:v>23-24</c:v>
                  </c:pt>
                  <c:pt idx="5">
                    <c:v>Urban</c:v>
                  </c:pt>
                  <c:pt idx="6">
                    <c:v>Rural</c:v>
                  </c:pt>
                </c:lvl>
                <c:lvl>
                  <c:pt idx="0">
                    <c:v>Age group</c:v>
                  </c:pt>
                  <c:pt idx="5">
                    <c:v>Residence</c:v>
                  </c:pt>
                </c:lvl>
              </c:multiLvlStrCache>
            </c:multiLvlStrRef>
          </c:cat>
          <c:val>
            <c:numRef>
              <c:f>'comp know_young women'!$D$3:$D$9</c:f>
              <c:numCache>
                <c:formatCode>General</c:formatCode>
                <c:ptCount val="7"/>
                <c:pt idx="5">
                  <c:v>43.4</c:v>
                </c:pt>
                <c:pt idx="6">
                  <c:v>31.8</c:v>
                </c:pt>
              </c:numCache>
            </c:numRef>
          </c:val>
          <c:extLst>
            <c:ext xmlns:c16="http://schemas.microsoft.com/office/drawing/2014/chart" uri="{C3380CC4-5D6E-409C-BE32-E72D297353CC}">
              <c16:uniqueId val="{00000001-36D0-49F4-9464-F9F8158802D2}"/>
            </c:ext>
          </c:extLst>
        </c:ser>
        <c:dLbls>
          <c:showLegendKey val="0"/>
          <c:showVal val="0"/>
          <c:showCatName val="0"/>
          <c:showSerName val="0"/>
          <c:showPercent val="0"/>
          <c:showBubbleSize val="0"/>
        </c:dLbls>
        <c:gapWidth val="50"/>
        <c:axId val="138491776"/>
        <c:axId val="138493312"/>
      </c:barChart>
      <c:catAx>
        <c:axId val="138491776"/>
        <c:scaling>
          <c:orientation val="minMax"/>
        </c:scaling>
        <c:delete val="0"/>
        <c:axPos val="b"/>
        <c:numFmt formatCode="General" sourceLinked="0"/>
        <c:majorTickMark val="out"/>
        <c:minorTickMark val="none"/>
        <c:tickLblPos val="nextTo"/>
        <c:crossAx val="138493312"/>
        <c:crosses val="autoZero"/>
        <c:auto val="1"/>
        <c:lblAlgn val="ctr"/>
        <c:lblOffset val="100"/>
        <c:noMultiLvlLbl val="0"/>
      </c:catAx>
      <c:valAx>
        <c:axId val="138493312"/>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7.3511135297584639E-3"/>
              <c:y val="2.0586962864588068E-2"/>
            </c:manualLayout>
          </c:layout>
          <c:overlay val="0"/>
        </c:title>
        <c:numFmt formatCode="General" sourceLinked="1"/>
        <c:majorTickMark val="out"/>
        <c:minorTickMark val="none"/>
        <c:tickLblPos val="nextTo"/>
        <c:crossAx val="138491776"/>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650623885918001E-3"/>
          <c:y val="0"/>
          <c:w val="0.62025797577441855"/>
          <c:h val="1"/>
        </c:manualLayout>
      </c:layout>
      <c:doughnutChart>
        <c:varyColors val="1"/>
        <c:ser>
          <c:idx val="0"/>
          <c:order val="0"/>
          <c:explosion val="25"/>
          <c:dPt>
            <c:idx val="0"/>
            <c:bubble3D val="0"/>
            <c:spPr>
              <a:solidFill>
                <a:srgbClr val="00AEEF"/>
              </a:solidFill>
              <a:ln>
                <a:noFill/>
              </a:ln>
            </c:spPr>
            <c:extLst>
              <c:ext xmlns:c16="http://schemas.microsoft.com/office/drawing/2014/chart" uri="{C3380CC4-5D6E-409C-BE32-E72D297353CC}">
                <c16:uniqueId val="{00000001-50CE-40CF-ACF7-FB4894ABD8E7}"/>
              </c:ext>
            </c:extLst>
          </c:dPt>
          <c:dPt>
            <c:idx val="1"/>
            <c:bubble3D val="0"/>
            <c:spPr>
              <a:solidFill>
                <a:srgbClr val="E31837"/>
              </a:solidFill>
              <a:ln>
                <a:noFill/>
              </a:ln>
            </c:spPr>
            <c:extLst>
              <c:ext xmlns:c16="http://schemas.microsoft.com/office/drawing/2014/chart" uri="{C3380CC4-5D6E-409C-BE32-E72D297353CC}">
                <c16:uniqueId val="{00000003-50CE-40CF-ACF7-FB4894ABD8E7}"/>
              </c:ext>
            </c:extLst>
          </c:dPt>
          <c:dPt>
            <c:idx val="2"/>
            <c:bubble3D val="0"/>
            <c:spPr>
              <a:solidFill>
                <a:srgbClr val="88C540"/>
              </a:solidFill>
              <a:ln>
                <a:noFill/>
              </a:ln>
            </c:spPr>
            <c:extLst>
              <c:ext xmlns:c16="http://schemas.microsoft.com/office/drawing/2014/chart" uri="{C3380CC4-5D6E-409C-BE32-E72D297353CC}">
                <c16:uniqueId val="{00000005-50CE-40CF-ACF7-FB4894ABD8E7}"/>
              </c:ext>
            </c:extLst>
          </c:dPt>
          <c:dPt>
            <c:idx val="3"/>
            <c:bubble3D val="0"/>
            <c:spPr>
              <a:solidFill>
                <a:srgbClr val="EC008C"/>
              </a:solidFill>
              <a:ln>
                <a:noFill/>
              </a:ln>
            </c:spPr>
            <c:extLst>
              <c:ext xmlns:c16="http://schemas.microsoft.com/office/drawing/2014/chart" uri="{C3380CC4-5D6E-409C-BE32-E72D297353CC}">
                <c16:uniqueId val="{00000007-50CE-40CF-ACF7-FB4894ABD8E7}"/>
              </c:ext>
            </c:extLst>
          </c:dPt>
          <c:dPt>
            <c:idx val="4"/>
            <c:bubble3D val="0"/>
            <c:spPr>
              <a:solidFill>
                <a:schemeClr val="bg1">
                  <a:lumMod val="50000"/>
                </a:schemeClr>
              </a:solidFill>
            </c:spPr>
            <c:extLst>
              <c:ext xmlns:c16="http://schemas.microsoft.com/office/drawing/2014/chart" uri="{C3380CC4-5D6E-409C-BE32-E72D297353CC}">
                <c16:uniqueId val="{00000009-50CE-40CF-ACF7-FB4894ABD8E7}"/>
              </c:ext>
            </c:extLst>
          </c:dPt>
          <c:dPt>
            <c:idx val="5"/>
            <c:bubble3D val="0"/>
            <c:spPr>
              <a:solidFill>
                <a:srgbClr val="F78E1E"/>
              </a:solidFill>
              <a:ln>
                <a:noFill/>
              </a:ln>
            </c:spPr>
            <c:extLst>
              <c:ext xmlns:c16="http://schemas.microsoft.com/office/drawing/2014/chart" uri="{C3380CC4-5D6E-409C-BE32-E72D297353CC}">
                <c16:uniqueId val="{0000000B-50CE-40CF-ACF7-FB4894ABD8E7}"/>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Sheet1!$A$3:$A$8</c:f>
              <c:strCache>
                <c:ptCount val="6"/>
                <c:pt idx="0">
                  <c:v>HIV/STI prevention</c:v>
                </c:pt>
                <c:pt idx="1">
                  <c:v>Care and support</c:v>
                </c:pt>
                <c:pt idx="2">
                  <c:v>Other interventions</c:v>
                </c:pt>
                <c:pt idx="3">
                  <c:v>Surveillance</c:v>
                </c:pt>
                <c:pt idx="4">
                  <c:v>Monitoring and evaluation</c:v>
                </c:pt>
                <c:pt idx="5">
                  <c:v>Management</c:v>
                </c:pt>
              </c:strCache>
            </c:strRef>
          </c:cat>
          <c:val>
            <c:numRef>
              <c:f>Sheet1!$B$3:$B$8</c:f>
              <c:numCache>
                <c:formatCode>General</c:formatCode>
                <c:ptCount val="6"/>
                <c:pt idx="0">
                  <c:v>50</c:v>
                </c:pt>
                <c:pt idx="1">
                  <c:v>23</c:v>
                </c:pt>
                <c:pt idx="2">
                  <c:v>12</c:v>
                </c:pt>
                <c:pt idx="3">
                  <c:v>7</c:v>
                </c:pt>
                <c:pt idx="4">
                  <c:v>2</c:v>
                </c:pt>
                <c:pt idx="5">
                  <c:v>6</c:v>
                </c:pt>
              </c:numCache>
            </c:numRef>
          </c:val>
          <c:extLst>
            <c:ext xmlns:c16="http://schemas.microsoft.com/office/drawing/2014/chart" uri="{C3380CC4-5D6E-409C-BE32-E72D297353CC}">
              <c16:uniqueId val="{0000000C-50CE-40CF-ACF7-FB4894ABD8E7}"/>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6714601953550501"/>
          <c:y val="5.6018348388640574E-2"/>
          <c:w val="0.32069058099547049"/>
          <c:h val="0.9252721919786691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601219066274202E-2"/>
          <c:y val="0.1214392210350245"/>
          <c:w val="0.44867992013832336"/>
          <c:h val="0.81283365510125916"/>
        </c:manualLayout>
      </c:layout>
      <c:pieChart>
        <c:varyColors val="1"/>
        <c:ser>
          <c:idx val="0"/>
          <c:order val="0"/>
          <c:explosion val="25"/>
          <c:dPt>
            <c:idx val="0"/>
            <c:bubble3D val="0"/>
            <c:spPr>
              <a:solidFill>
                <a:srgbClr val="00AEEF"/>
              </a:solidFill>
              <a:ln>
                <a:noFill/>
              </a:ln>
            </c:spPr>
            <c:extLst>
              <c:ext xmlns:c16="http://schemas.microsoft.com/office/drawing/2014/chart" uri="{C3380CC4-5D6E-409C-BE32-E72D297353CC}">
                <c16:uniqueId val="{00000001-B703-485F-B21C-AD24EEE7A00E}"/>
              </c:ext>
            </c:extLst>
          </c:dPt>
          <c:dPt>
            <c:idx val="1"/>
            <c:bubble3D val="0"/>
            <c:spPr>
              <a:solidFill>
                <a:srgbClr val="E31837"/>
              </a:solidFill>
              <a:ln>
                <a:noFill/>
              </a:ln>
            </c:spPr>
            <c:extLst>
              <c:ext xmlns:c16="http://schemas.microsoft.com/office/drawing/2014/chart" uri="{C3380CC4-5D6E-409C-BE32-E72D297353CC}">
                <c16:uniqueId val="{00000003-B703-485F-B21C-AD24EEE7A00E}"/>
              </c:ext>
            </c:extLst>
          </c:dPt>
          <c:dPt>
            <c:idx val="2"/>
            <c:bubble3D val="0"/>
            <c:spPr>
              <a:solidFill>
                <a:srgbClr val="88C540"/>
              </a:solidFill>
            </c:spPr>
            <c:extLst>
              <c:ext xmlns:c16="http://schemas.microsoft.com/office/drawing/2014/chart" uri="{C3380CC4-5D6E-409C-BE32-E72D297353CC}">
                <c16:uniqueId val="{00000005-B703-485F-B21C-AD24EEE7A00E}"/>
              </c:ext>
            </c:extLst>
          </c:dPt>
          <c:dPt>
            <c:idx val="3"/>
            <c:bubble3D val="0"/>
            <c:spPr>
              <a:solidFill>
                <a:srgbClr val="EC008C"/>
              </a:solidFill>
              <a:ln>
                <a:noFill/>
              </a:ln>
            </c:spPr>
            <c:extLst>
              <c:ext xmlns:c16="http://schemas.microsoft.com/office/drawing/2014/chart" uri="{C3380CC4-5D6E-409C-BE32-E72D297353CC}">
                <c16:uniqueId val="{00000007-B703-485F-B21C-AD24EEE7A00E}"/>
              </c:ext>
            </c:extLst>
          </c:dPt>
          <c:dPt>
            <c:idx val="4"/>
            <c:bubble3D val="0"/>
            <c:spPr>
              <a:solidFill>
                <a:srgbClr val="F78E1E"/>
              </a:solidFill>
            </c:spPr>
            <c:extLst>
              <c:ext xmlns:c16="http://schemas.microsoft.com/office/drawing/2014/chart" uri="{C3380CC4-5D6E-409C-BE32-E72D297353CC}">
                <c16:uniqueId val="{00000009-B703-485F-B21C-AD24EEE7A00E}"/>
              </c:ext>
            </c:extLst>
          </c:dPt>
          <c:dPt>
            <c:idx val="5"/>
            <c:bubble3D val="0"/>
            <c:spPr>
              <a:solidFill>
                <a:srgbClr val="00B050"/>
              </a:solidFill>
            </c:spPr>
            <c:extLst>
              <c:ext xmlns:c16="http://schemas.microsoft.com/office/drawing/2014/chart" uri="{C3380CC4-5D6E-409C-BE32-E72D297353CC}">
                <c16:uniqueId val="{0000000B-B703-485F-B21C-AD24EEE7A00E}"/>
              </c:ext>
            </c:extLst>
          </c:dPt>
          <c:dPt>
            <c:idx val="6"/>
            <c:bubble3D val="0"/>
            <c:spPr>
              <a:solidFill>
                <a:schemeClr val="bg1">
                  <a:lumMod val="50000"/>
                </a:schemeClr>
              </a:solidFill>
              <a:ln>
                <a:noFill/>
              </a:ln>
            </c:spPr>
            <c:extLst>
              <c:ext xmlns:c16="http://schemas.microsoft.com/office/drawing/2014/chart" uri="{C3380CC4-5D6E-409C-BE32-E72D297353CC}">
                <c16:uniqueId val="{0000000D-B703-485F-B21C-AD24EEE7A00E}"/>
              </c:ext>
            </c:extLst>
          </c:dPt>
          <c:dPt>
            <c:idx val="7"/>
            <c:bubble3D val="0"/>
            <c:spPr>
              <a:solidFill>
                <a:srgbClr val="002060"/>
              </a:solidFill>
              <a:ln>
                <a:noFill/>
              </a:ln>
            </c:spPr>
            <c:extLst>
              <c:ext xmlns:c16="http://schemas.microsoft.com/office/drawing/2014/chart" uri="{C3380CC4-5D6E-409C-BE32-E72D297353CC}">
                <c16:uniqueId val="{0000000F-B703-485F-B21C-AD24EEE7A00E}"/>
              </c:ext>
            </c:extLst>
          </c:dPt>
          <c:dPt>
            <c:idx val="8"/>
            <c:bubble3D val="0"/>
            <c:spPr>
              <a:solidFill>
                <a:schemeClr val="accent3">
                  <a:lumMod val="50000"/>
                </a:schemeClr>
              </a:solidFill>
            </c:spPr>
            <c:extLst>
              <c:ext xmlns:c16="http://schemas.microsoft.com/office/drawing/2014/chart" uri="{C3380CC4-5D6E-409C-BE32-E72D297353CC}">
                <c16:uniqueId val="{00000011-B703-485F-B21C-AD24EEE7A00E}"/>
              </c:ext>
            </c:extLst>
          </c:dPt>
          <c:dPt>
            <c:idx val="10"/>
            <c:bubble3D val="0"/>
            <c:spPr>
              <a:solidFill>
                <a:srgbClr val="FFFF00"/>
              </a:solidFill>
            </c:spPr>
            <c:extLst>
              <c:ext xmlns:c16="http://schemas.microsoft.com/office/drawing/2014/chart" uri="{C3380CC4-5D6E-409C-BE32-E72D297353CC}">
                <c16:uniqueId val="{00000013-B703-485F-B21C-AD24EEE7A00E}"/>
              </c:ext>
            </c:extLst>
          </c:dPt>
          <c:dPt>
            <c:idx val="11"/>
            <c:bubble3D val="0"/>
            <c:spPr>
              <a:solidFill>
                <a:schemeClr val="tx1">
                  <a:lumMod val="95000"/>
                  <a:lumOff val="5000"/>
                </a:schemeClr>
              </a:solidFill>
            </c:spPr>
            <c:extLst>
              <c:ext xmlns:c16="http://schemas.microsoft.com/office/drawing/2014/chart" uri="{C3380CC4-5D6E-409C-BE32-E72D297353CC}">
                <c16:uniqueId val="{00000015-B703-485F-B21C-AD24EEE7A00E}"/>
              </c:ext>
            </c:extLst>
          </c:dPt>
          <c:dLbls>
            <c:dLbl>
              <c:idx val="7"/>
              <c:layout>
                <c:manualLayout>
                  <c:x val="-2.0180403364027513E-2"/>
                  <c:y val="3.342950546744933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703-485F-B21C-AD24EEE7A00E}"/>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Sheet2!$A$3:$A$14</c:f>
              <c:strCache>
                <c:ptCount val="12"/>
                <c:pt idx="0">
                  <c:v>Youth (Awareness)</c:v>
                </c:pt>
                <c:pt idx="1">
                  <c:v>Other care</c:v>
                </c:pt>
                <c:pt idx="2">
                  <c:v>MSM</c:v>
                </c:pt>
                <c:pt idx="3">
                  <c:v>FSW</c:v>
                </c:pt>
                <c:pt idx="4">
                  <c:v>Youth (Life skills)</c:v>
                </c:pt>
                <c:pt idx="5">
                  <c:v>PWID  </c:v>
                </c:pt>
                <c:pt idx="6">
                  <c:v>VCT</c:v>
                </c:pt>
                <c:pt idx="7">
                  <c:v>PWID (OS)</c:v>
                </c:pt>
                <c:pt idx="8">
                  <c:v>ARV</c:v>
                </c:pt>
                <c:pt idx="9">
                  <c:v>OI</c:v>
                </c:pt>
                <c:pt idx="10">
                  <c:v>MTCT</c:v>
                </c:pt>
                <c:pt idx="11">
                  <c:v>Prisoner</c:v>
                </c:pt>
              </c:strCache>
            </c:strRef>
          </c:cat>
          <c:val>
            <c:numRef>
              <c:f>Sheet2!$B$3:$B$14</c:f>
              <c:numCache>
                <c:formatCode>General</c:formatCode>
                <c:ptCount val="12"/>
                <c:pt idx="0">
                  <c:v>22</c:v>
                </c:pt>
                <c:pt idx="1">
                  <c:v>19</c:v>
                </c:pt>
                <c:pt idx="2">
                  <c:v>12</c:v>
                </c:pt>
                <c:pt idx="3">
                  <c:v>12</c:v>
                </c:pt>
                <c:pt idx="4">
                  <c:v>10</c:v>
                </c:pt>
                <c:pt idx="5">
                  <c:v>8</c:v>
                </c:pt>
                <c:pt idx="6">
                  <c:v>7</c:v>
                </c:pt>
                <c:pt idx="7">
                  <c:v>6</c:v>
                </c:pt>
                <c:pt idx="8">
                  <c:v>2</c:v>
                </c:pt>
                <c:pt idx="9">
                  <c:v>2</c:v>
                </c:pt>
                <c:pt idx="10">
                  <c:v>0</c:v>
                </c:pt>
                <c:pt idx="11">
                  <c:v>0</c:v>
                </c:pt>
              </c:numCache>
            </c:numRef>
          </c:val>
          <c:extLst>
            <c:ext xmlns:c16="http://schemas.microsoft.com/office/drawing/2014/chart" uri="{C3380CC4-5D6E-409C-BE32-E72D297353CC}">
              <c16:uniqueId val="{00000016-B703-485F-B21C-AD24EEE7A00E}"/>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0012956379332338"/>
          <c:y val="0.10013854258670148"/>
          <c:w val="0.31495188806182028"/>
          <c:h val="0.7997229148265970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4469081121804217"/>
        </c:manualLayout>
      </c:layout>
      <c:barChart>
        <c:barDir val="col"/>
        <c:grouping val="clustered"/>
        <c:varyColors val="0"/>
        <c:ser>
          <c:idx val="1"/>
          <c:order val="0"/>
          <c:tx>
            <c:strRef>
              <c:f>MDV!$A$2</c:f>
              <c:strCache>
                <c:ptCount val="1"/>
                <c:pt idx="0">
                  <c:v>Maldives</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4420-40BA-AA5C-F521A07AF493}"/>
              </c:ext>
            </c:extLst>
          </c:dPt>
          <c:dPt>
            <c:idx val="1"/>
            <c:invertIfNegative val="0"/>
            <c:bubble3D val="0"/>
            <c:spPr>
              <a:solidFill>
                <a:srgbClr val="F26B73"/>
              </a:solidFill>
              <a:ln>
                <a:noFill/>
              </a:ln>
            </c:spPr>
            <c:extLst>
              <c:ext xmlns:c16="http://schemas.microsoft.com/office/drawing/2014/chart" uri="{C3380CC4-5D6E-409C-BE32-E72D297353CC}">
                <c16:uniqueId val="{00000003-4420-40BA-AA5C-F521A07AF493}"/>
              </c:ext>
            </c:extLst>
          </c:dPt>
          <c:dPt>
            <c:idx val="3"/>
            <c:invertIfNegative val="0"/>
            <c:bubble3D val="0"/>
            <c:spPr>
              <a:solidFill>
                <a:srgbClr val="00A99A"/>
              </a:solidFill>
              <a:ln>
                <a:noFill/>
              </a:ln>
            </c:spPr>
            <c:extLst>
              <c:ext xmlns:c16="http://schemas.microsoft.com/office/drawing/2014/chart" uri="{C3380CC4-5D6E-409C-BE32-E72D297353CC}">
                <c16:uniqueId val="{00000005-4420-40BA-AA5C-F521A07AF493}"/>
              </c:ext>
            </c:extLst>
          </c:dPt>
          <c:dPt>
            <c:idx val="4"/>
            <c:invertIfNegative val="0"/>
            <c:bubble3D val="0"/>
            <c:spPr>
              <a:solidFill>
                <a:srgbClr val="78A7B7"/>
              </a:solidFill>
              <a:ln>
                <a:noFill/>
              </a:ln>
            </c:spPr>
            <c:extLst>
              <c:ext xmlns:c16="http://schemas.microsoft.com/office/drawing/2014/chart" uri="{C3380CC4-5D6E-409C-BE32-E72D297353CC}">
                <c16:uniqueId val="{00000007-4420-40BA-AA5C-F521A07AF493}"/>
              </c:ext>
            </c:extLst>
          </c:dPt>
          <c:dPt>
            <c:idx val="5"/>
            <c:invertIfNegative val="0"/>
            <c:bubble3D val="0"/>
            <c:spPr>
              <a:solidFill>
                <a:srgbClr val="CDC884"/>
              </a:solidFill>
              <a:ln>
                <a:noFill/>
              </a:ln>
            </c:spPr>
            <c:extLst>
              <c:ext xmlns:c16="http://schemas.microsoft.com/office/drawing/2014/chart" uri="{C3380CC4-5D6E-409C-BE32-E72D297353CC}">
                <c16:uniqueId val="{00000009-4420-40BA-AA5C-F521A07AF493}"/>
              </c:ext>
            </c:extLst>
          </c:dPt>
          <c:dLbls>
            <c:dLbl>
              <c:idx val="0"/>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420-40BA-AA5C-F521A07AF493}"/>
                </c:ext>
              </c:extLst>
            </c:dLbl>
            <c:dLbl>
              <c:idx val="2"/>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420-40BA-AA5C-F521A07AF493}"/>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MDV!$B$1:$F$1</c:f>
              <c:strCache>
                <c:ptCount val="5"/>
                <c:pt idx="0">
                  <c:v>Estimated 
PLHIV</c:v>
                </c:pt>
                <c:pt idx="1">
                  <c:v>PLHIV who know
 their HIV status</c:v>
                </c:pt>
                <c:pt idx="2">
                  <c:v>People on ART</c:v>
                </c:pt>
                <c:pt idx="3">
                  <c:v>Tested for viral load</c:v>
                </c:pt>
                <c:pt idx="4">
                  <c:v>Suppressed viral
load *</c:v>
                </c:pt>
              </c:strCache>
            </c:strRef>
          </c:cat>
          <c:val>
            <c:numRef>
              <c:f>MDV!$B$2:$F$2</c:f>
              <c:numCache>
                <c:formatCode>General</c:formatCode>
                <c:ptCount val="5"/>
                <c:pt idx="0">
                  <c:v>0</c:v>
                </c:pt>
                <c:pt idx="1">
                  <c:v>11</c:v>
                </c:pt>
                <c:pt idx="2">
                  <c:v>11</c:v>
                </c:pt>
                <c:pt idx="3">
                  <c:v>11</c:v>
                </c:pt>
                <c:pt idx="4">
                  <c:v>8</c:v>
                </c:pt>
              </c:numCache>
            </c:numRef>
          </c:val>
          <c:extLst>
            <c:ext xmlns:c16="http://schemas.microsoft.com/office/drawing/2014/chart" uri="{C3380CC4-5D6E-409C-BE32-E72D297353CC}">
              <c16:uniqueId val="{0000000B-4420-40BA-AA5C-F521A07AF493}"/>
            </c:ext>
          </c:extLst>
        </c:ser>
        <c:dLbls>
          <c:showLegendKey val="0"/>
          <c:showVal val="0"/>
          <c:showCatName val="0"/>
          <c:showSerName val="0"/>
          <c:showPercent val="0"/>
          <c:showBubbleSize val="0"/>
        </c:dLbls>
        <c:gapWidth val="100"/>
        <c:overlap val="100"/>
        <c:axId val="140464128"/>
        <c:axId val="140465664"/>
      </c:barChart>
      <c:catAx>
        <c:axId val="140464128"/>
        <c:scaling>
          <c:orientation val="minMax"/>
        </c:scaling>
        <c:delete val="0"/>
        <c:axPos val="b"/>
        <c:numFmt formatCode="General" sourceLinked="1"/>
        <c:majorTickMark val="out"/>
        <c:minorTickMark val="none"/>
        <c:tickLblPos val="nextTo"/>
        <c:crossAx val="140465664"/>
        <c:crosses val="autoZero"/>
        <c:auto val="1"/>
        <c:lblAlgn val="ctr"/>
        <c:lblOffset val="100"/>
        <c:noMultiLvlLbl val="0"/>
      </c:catAx>
      <c:valAx>
        <c:axId val="140465664"/>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140464128"/>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stacked"/>
        <c:varyColors val="0"/>
        <c:ser>
          <c:idx val="0"/>
          <c:order val="0"/>
          <c:tx>
            <c:strRef>
              <c:f>'New HIV cases'!$C$3</c:f>
              <c:strCache>
                <c:ptCount val="1"/>
                <c:pt idx="0">
                  <c:v>Maldivians</c:v>
                </c:pt>
              </c:strCache>
            </c:strRef>
          </c:tx>
          <c:spPr>
            <a:solidFill>
              <a:srgbClr val="00AEEF"/>
            </a:solidFill>
            <a:ln>
              <a:noFill/>
            </a:ln>
          </c:spPr>
          <c:invertIfNegative val="0"/>
          <c:dLbls>
            <c:dLbl>
              <c:idx val="1"/>
              <c:layout>
                <c:manualLayout>
                  <c:x val="0"/>
                  <c:y val="-0.121305980214279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34-4314-AD9A-13AF5683BC44}"/>
                </c:ext>
              </c:extLst>
            </c:dLbl>
            <c:dLbl>
              <c:idx val="2"/>
              <c:layout>
                <c:manualLayout>
                  <c:x val="0"/>
                  <c:y val="-0.1252801475010623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34-4314-AD9A-13AF5683BC44}"/>
                </c:ext>
              </c:extLst>
            </c:dLbl>
            <c:dLbl>
              <c:idx val="6"/>
              <c:layout>
                <c:manualLayout>
                  <c:x val="0"/>
                  <c:y val="-0.121305980214279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34-4314-AD9A-13AF5683BC44}"/>
                </c:ext>
              </c:extLst>
            </c:dLbl>
            <c:dLbl>
              <c:idx val="9"/>
              <c:layout>
                <c:manualLayout>
                  <c:x val="0"/>
                  <c:y val="-0.11733181292749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34-4314-AD9A-13AF5683BC44}"/>
                </c:ext>
              </c:extLst>
            </c:dLbl>
            <c:dLbl>
              <c:idx val="10"/>
              <c:layout>
                <c:manualLayout>
                  <c:x val="0"/>
                  <c:y val="-0.299517029150360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34-4314-AD9A-13AF5683BC44}"/>
                </c:ext>
              </c:extLst>
            </c:dLbl>
            <c:dLbl>
              <c:idx val="11"/>
              <c:layout>
                <c:manualLayout>
                  <c:x val="-2.7777777777778798E-3"/>
                  <c:y val="-0.202750436689011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34-4314-AD9A-13AF5683BC44}"/>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'New HIV cases'!$A$4:$A$15</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2014</c:v>
                </c:pt>
              </c:numCache>
            </c:numRef>
          </c:cat>
          <c:val>
            <c:numRef>
              <c:f>'New HIV cases'!$C$4:$C$15</c:f>
              <c:numCache>
                <c:formatCode>General</c:formatCode>
                <c:ptCount val="12"/>
                <c:pt idx="0">
                  <c:v>0</c:v>
                </c:pt>
                <c:pt idx="1">
                  <c:v>1</c:v>
                </c:pt>
                <c:pt idx="2">
                  <c:v>1</c:v>
                </c:pt>
                <c:pt idx="3">
                  <c:v>0</c:v>
                </c:pt>
                <c:pt idx="4">
                  <c:v>0</c:v>
                </c:pt>
                <c:pt idx="5">
                  <c:v>0</c:v>
                </c:pt>
                <c:pt idx="6">
                  <c:v>1</c:v>
                </c:pt>
                <c:pt idx="7">
                  <c:v>0</c:v>
                </c:pt>
                <c:pt idx="8">
                  <c:v>0</c:v>
                </c:pt>
                <c:pt idx="9">
                  <c:v>1</c:v>
                </c:pt>
                <c:pt idx="10">
                  <c:v>3</c:v>
                </c:pt>
                <c:pt idx="11">
                  <c:v>2</c:v>
                </c:pt>
              </c:numCache>
            </c:numRef>
          </c:val>
          <c:extLst>
            <c:ext xmlns:c16="http://schemas.microsoft.com/office/drawing/2014/chart" uri="{C3380CC4-5D6E-409C-BE32-E72D297353CC}">
              <c16:uniqueId val="{00000006-C834-4314-AD9A-13AF5683BC44}"/>
            </c:ext>
          </c:extLst>
        </c:ser>
        <c:dLbls>
          <c:showLegendKey val="0"/>
          <c:showVal val="0"/>
          <c:showCatName val="0"/>
          <c:showSerName val="0"/>
          <c:showPercent val="0"/>
          <c:showBubbleSize val="0"/>
        </c:dLbls>
        <c:gapWidth val="150"/>
        <c:overlap val="100"/>
        <c:axId val="14639872"/>
        <c:axId val="14641408"/>
      </c:barChart>
      <c:catAx>
        <c:axId val="1463987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4641408"/>
        <c:crosses val="autoZero"/>
        <c:auto val="1"/>
        <c:lblAlgn val="ctr"/>
        <c:lblOffset val="100"/>
        <c:noMultiLvlLbl val="0"/>
      </c:catAx>
      <c:valAx>
        <c:axId val="14641408"/>
        <c:scaling>
          <c:orientation val="minMax"/>
          <c:max val="4"/>
          <c:min val="0"/>
        </c:scaling>
        <c:delete val="0"/>
        <c:axPos val="l"/>
        <c:majorGridlines>
          <c:spPr>
            <a:ln>
              <a:solidFill>
                <a:schemeClr val="bg1">
                  <a:lumMod val="75000"/>
                </a:schemeClr>
              </a:solidFill>
              <a:prstDash val="dash"/>
            </a:ln>
          </c:spPr>
        </c:majorGridlines>
        <c:title>
          <c:tx>
            <c:rich>
              <a:bodyPr rot="-5400000" vert="horz"/>
              <a:lstStyle/>
              <a:p>
                <a:pPr>
                  <a:defRPr/>
                </a:pPr>
                <a:r>
                  <a:rPr lang="en-US"/>
                  <a:t>Number</a:t>
                </a:r>
              </a:p>
            </c:rich>
          </c:tx>
          <c:overlay val="0"/>
        </c:title>
        <c:numFmt formatCode="General" sourceLinked="1"/>
        <c:majorTickMark val="out"/>
        <c:minorTickMark val="none"/>
        <c:tickLblPos val="nextTo"/>
        <c:crossAx val="14639872"/>
        <c:crosses val="autoZero"/>
        <c:crossBetween val="between"/>
        <c:majorUnit val="1"/>
      </c:valAx>
    </c:plotArea>
    <c:plotVisOnly val="1"/>
    <c:dispBlanksAs val="gap"/>
    <c:showDLblsOverMax val="0"/>
  </c:chart>
  <c:spPr>
    <a:ln w="190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95645856767903"/>
          <c:y val="0.10649009886771407"/>
          <c:w val="0.80519860798650167"/>
          <c:h val="0.61019729070406303"/>
        </c:manualLayout>
      </c:layout>
      <c:barChart>
        <c:barDir val="col"/>
        <c:grouping val="clustered"/>
        <c:varyColors val="0"/>
        <c:ser>
          <c:idx val="0"/>
          <c:order val="0"/>
          <c:tx>
            <c:strRef>
              <c:f>'ART scale up'!$C$3</c:f>
              <c:strCache>
                <c:ptCount val="1"/>
                <c:pt idx="0">
                  <c:v>Number of people on ART</c:v>
                </c:pt>
              </c:strCache>
            </c:strRef>
          </c:tx>
          <c:spPr>
            <a:solidFill>
              <a:srgbClr val="FF9999"/>
            </a:solidFill>
            <a:ln w="38100">
              <a:noFill/>
            </a:ln>
          </c:spPr>
          <c:invertIfNegative val="0"/>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61-4978-B69F-25AB670D59B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'ART scale up'!$B$4:$B$22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up'!$C$4:$C$22</c:f>
              <c:numCache>
                <c:formatCode>#,##0</c:formatCode>
                <c:ptCount val="19"/>
                <c:pt idx="0">
                  <c:v>0</c:v>
                </c:pt>
                <c:pt idx="1">
                  <c:v>0</c:v>
                </c:pt>
                <c:pt idx="2">
                  <c:v>0</c:v>
                </c:pt>
                <c:pt idx="3">
                  <c:v>0</c:v>
                </c:pt>
                <c:pt idx="4">
                  <c:v>0</c:v>
                </c:pt>
                <c:pt idx="5">
                  <c:v>0</c:v>
                </c:pt>
                <c:pt idx="6">
                  <c:v>2</c:v>
                </c:pt>
                <c:pt idx="7">
                  <c:v>2</c:v>
                </c:pt>
                <c:pt idx="8">
                  <c:v>2</c:v>
                </c:pt>
                <c:pt idx="9">
                  <c:v>2</c:v>
                </c:pt>
                <c:pt idx="10">
                  <c:v>2</c:v>
                </c:pt>
                <c:pt idx="11">
                  <c:v>3</c:v>
                </c:pt>
                <c:pt idx="12">
                  <c:v>3</c:v>
                </c:pt>
                <c:pt idx="13">
                  <c:v>5</c:v>
                </c:pt>
                <c:pt idx="14">
                  <c:v>8</c:v>
                </c:pt>
                <c:pt idx="15">
                  <c:v>9</c:v>
                </c:pt>
                <c:pt idx="16">
                  <c:v>11</c:v>
                </c:pt>
                <c:pt idx="17">
                  <c:v>11</c:v>
                </c:pt>
                <c:pt idx="18">
                  <c:v>11</c:v>
                </c:pt>
              </c:numCache>
            </c:numRef>
          </c:val>
          <c:extLst>
            <c:ext xmlns:c16="http://schemas.microsoft.com/office/drawing/2014/chart" uri="{C3380CC4-5D6E-409C-BE32-E72D297353CC}">
              <c16:uniqueId val="{00000008-6E0B-499F-8F71-A412DA40DFEE}"/>
            </c:ext>
          </c:extLst>
        </c:ser>
        <c:dLbls>
          <c:showLegendKey val="0"/>
          <c:showVal val="0"/>
          <c:showCatName val="0"/>
          <c:showSerName val="0"/>
          <c:showPercent val="0"/>
          <c:showBubbleSize val="0"/>
        </c:dLbls>
        <c:gapWidth val="150"/>
        <c:axId val="133689728"/>
        <c:axId val="133722880"/>
      </c:barChart>
      <c:catAx>
        <c:axId val="133689728"/>
        <c:scaling>
          <c:orientation val="minMax"/>
        </c:scaling>
        <c:delete val="0"/>
        <c:axPos val="b"/>
        <c:numFmt formatCode="General" sourceLinked="1"/>
        <c:majorTickMark val="out"/>
        <c:minorTickMark val="none"/>
        <c:tickLblPos val="nextTo"/>
        <c:crossAx val="133722880"/>
        <c:crosses val="autoZero"/>
        <c:auto val="1"/>
        <c:lblAlgn val="ctr"/>
        <c:lblOffset val="100"/>
        <c:noMultiLvlLbl val="0"/>
      </c:catAx>
      <c:valAx>
        <c:axId val="13372288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layout>
            <c:manualLayout>
              <c:xMode val="edge"/>
              <c:yMode val="edge"/>
              <c:x val="2.445983314585681E-3"/>
              <c:y val="0.27348490393497393"/>
            </c:manualLayout>
          </c:layout>
          <c:overlay val="0"/>
        </c:title>
        <c:numFmt formatCode="#,##0" sourceLinked="0"/>
        <c:majorTickMark val="out"/>
        <c:minorTickMark val="none"/>
        <c:tickLblPos val="nextTo"/>
        <c:crossAx val="133689728"/>
        <c:crosses val="autoZero"/>
        <c:crossBetween val="between"/>
      </c:valAx>
    </c:plotArea>
    <c:legend>
      <c:legendPos val="b"/>
      <c:layout>
        <c:manualLayout>
          <c:xMode val="edge"/>
          <c:yMode val="edge"/>
          <c:x val="0.33838450270477061"/>
          <c:y val="0.86620245506202509"/>
          <c:w val="0.32323099459045873"/>
          <c:h val="0.11614755943783175"/>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09715242881068E-2"/>
          <c:y val="3.715322791088789E-2"/>
          <c:w val="0.89195307244885846"/>
          <c:h val="0.78760570701526955"/>
        </c:manualLayout>
      </c:layout>
      <c:barChart>
        <c:barDir val="col"/>
        <c:grouping val="clustered"/>
        <c:varyColors val="0"/>
        <c:ser>
          <c:idx val="0"/>
          <c:order val="0"/>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'Prevention cov'!$A$3:$I$4</c:f>
              <c:multiLvlStrCache>
                <c:ptCount val="9"/>
                <c:lvl>
                  <c:pt idx="3">
                    <c:v>Male'</c:v>
                  </c:pt>
                  <c:pt idx="4">
                    <c:v>Addu</c:v>
                  </c:pt>
                  <c:pt idx="5">
                    <c:v>Male'</c:v>
                  </c:pt>
                  <c:pt idx="6">
                    <c:v>Addu</c:v>
                  </c:pt>
                  <c:pt idx="7">
                    <c:v>Male'</c:v>
                  </c:pt>
                  <c:pt idx="8">
                    <c:v>Addu</c:v>
                  </c:pt>
                </c:lvl>
                <c:lvl>
                  <c:pt idx="0">
                    <c:v>Sea farers</c:v>
                  </c:pt>
                  <c:pt idx="1">
                    <c:v>Resort </c:v>
                  </c:pt>
                  <c:pt idx="2">
                    <c:v>Construction</c:v>
                  </c:pt>
                  <c:pt idx="3">
                    <c:v>FSW</c:v>
                  </c:pt>
                  <c:pt idx="5">
                    <c:v>MSM</c:v>
                  </c:pt>
                  <c:pt idx="7">
                    <c:v>PWID</c:v>
                  </c:pt>
                </c:lvl>
              </c:multiLvlStrCache>
            </c:multiLvlStrRef>
          </c:cat>
          <c:val>
            <c:numRef>
              <c:f>'Prevention cov'!$A$5:$I$5</c:f>
              <c:numCache>
                <c:formatCode>General</c:formatCode>
                <c:ptCount val="9"/>
                <c:pt idx="0">
                  <c:v>40</c:v>
                </c:pt>
                <c:pt idx="1">
                  <c:v>32</c:v>
                </c:pt>
                <c:pt idx="2">
                  <c:v>18</c:v>
                </c:pt>
                <c:pt idx="3">
                  <c:v>44</c:v>
                </c:pt>
                <c:pt idx="4">
                  <c:v>20</c:v>
                </c:pt>
                <c:pt idx="5">
                  <c:v>54</c:v>
                </c:pt>
                <c:pt idx="6">
                  <c:v>37</c:v>
                </c:pt>
                <c:pt idx="7">
                  <c:v>31</c:v>
                </c:pt>
                <c:pt idx="8">
                  <c:v>19</c:v>
                </c:pt>
              </c:numCache>
            </c:numRef>
          </c:val>
          <c:extLst>
            <c:ext xmlns:c16="http://schemas.microsoft.com/office/drawing/2014/chart" uri="{C3380CC4-5D6E-409C-BE32-E72D297353CC}">
              <c16:uniqueId val="{00000000-6CFC-41AD-93B8-6430BB038F57}"/>
            </c:ext>
          </c:extLst>
        </c:ser>
        <c:dLbls>
          <c:showLegendKey val="0"/>
          <c:showVal val="0"/>
          <c:showCatName val="0"/>
          <c:showSerName val="0"/>
          <c:showPercent val="0"/>
          <c:showBubbleSize val="0"/>
        </c:dLbls>
        <c:gapWidth val="130"/>
        <c:axId val="138202496"/>
        <c:axId val="138409856"/>
      </c:barChart>
      <c:scatterChart>
        <c:scatterStyle val="lineMarker"/>
        <c:varyColors val="0"/>
        <c:ser>
          <c:idx val="1"/>
          <c:order val="1"/>
          <c:tx>
            <c:strRef>
              <c:f>'Prevention cov'!$M$2</c:f>
              <c:strCache>
                <c:ptCount val="1"/>
                <c:pt idx="0">
                  <c:v>Tar</c:v>
                </c:pt>
              </c:strCache>
            </c:strRef>
          </c:tx>
          <c:spPr>
            <a:ln w="15875">
              <a:solidFill>
                <a:srgbClr val="E31837"/>
              </a:solidFill>
              <a:prstDash val="dash"/>
            </a:ln>
          </c:spPr>
          <c:marker>
            <c:symbol val="none"/>
          </c:marker>
          <c:xVal>
            <c:numRef>
              <c:f>'Prevention cov'!$L$3:$L$4</c:f>
              <c:numCache>
                <c:formatCode>General</c:formatCode>
                <c:ptCount val="2"/>
                <c:pt idx="0">
                  <c:v>0</c:v>
                </c:pt>
                <c:pt idx="1">
                  <c:v>1</c:v>
                </c:pt>
              </c:numCache>
            </c:numRef>
          </c:xVal>
          <c:yVal>
            <c:numRef>
              <c:f>'Prevention cov'!$M$3:$M$4</c:f>
              <c:numCache>
                <c:formatCode>General</c:formatCode>
                <c:ptCount val="2"/>
                <c:pt idx="0">
                  <c:v>90</c:v>
                </c:pt>
                <c:pt idx="1">
                  <c:v>90</c:v>
                </c:pt>
              </c:numCache>
            </c:numRef>
          </c:yVal>
          <c:smooth val="0"/>
          <c:extLst>
            <c:ext xmlns:c16="http://schemas.microsoft.com/office/drawing/2014/chart" uri="{C3380CC4-5D6E-409C-BE32-E72D297353CC}">
              <c16:uniqueId val="{00000001-6CFC-41AD-93B8-6430BB038F57}"/>
            </c:ext>
          </c:extLst>
        </c:ser>
        <c:dLbls>
          <c:showLegendKey val="0"/>
          <c:showVal val="0"/>
          <c:showCatName val="0"/>
          <c:showSerName val="0"/>
          <c:showPercent val="0"/>
          <c:showBubbleSize val="0"/>
        </c:dLbls>
        <c:axId val="138598656"/>
        <c:axId val="138429952"/>
      </c:scatterChart>
      <c:catAx>
        <c:axId val="138202496"/>
        <c:scaling>
          <c:orientation val="minMax"/>
        </c:scaling>
        <c:delete val="0"/>
        <c:axPos val="b"/>
        <c:numFmt formatCode="General" sourceLinked="0"/>
        <c:majorTickMark val="out"/>
        <c:minorTickMark val="none"/>
        <c:tickLblPos val="nextTo"/>
        <c:txPr>
          <a:bodyPr/>
          <a:lstStyle/>
          <a:p>
            <a:pPr>
              <a:defRPr sz="1200"/>
            </a:pPr>
            <a:endParaRPr lang="en-US"/>
          </a:p>
        </c:txPr>
        <c:crossAx val="138409856"/>
        <c:crosses val="autoZero"/>
        <c:auto val="1"/>
        <c:lblAlgn val="ctr"/>
        <c:lblOffset val="100"/>
        <c:noMultiLvlLbl val="0"/>
      </c:catAx>
      <c:valAx>
        <c:axId val="138409856"/>
        <c:scaling>
          <c:orientation val="minMax"/>
          <c:max val="100"/>
          <c:min val="0"/>
        </c:scaling>
        <c:delete val="0"/>
        <c:axPos val="l"/>
        <c:title>
          <c:tx>
            <c:rich>
              <a:bodyPr rot="0" vert="horz"/>
              <a:lstStyle/>
              <a:p>
                <a:pPr>
                  <a:defRPr/>
                </a:pPr>
                <a:r>
                  <a:rPr lang="en-US"/>
                  <a:t>%</a:t>
                </a:r>
              </a:p>
            </c:rich>
          </c:tx>
          <c:layout>
            <c:manualLayout>
              <c:xMode val="edge"/>
              <c:yMode val="edge"/>
              <c:x val="3.0453088172058178E-3"/>
              <c:y val="1.5079150505453499E-3"/>
            </c:manualLayout>
          </c:layout>
          <c:overlay val="0"/>
        </c:title>
        <c:numFmt formatCode="General" sourceLinked="1"/>
        <c:majorTickMark val="out"/>
        <c:minorTickMark val="none"/>
        <c:tickLblPos val="nextTo"/>
        <c:crossAx val="138202496"/>
        <c:crosses val="autoZero"/>
        <c:crossBetween val="between"/>
        <c:majorUnit val="10"/>
      </c:valAx>
      <c:valAx>
        <c:axId val="138429952"/>
        <c:scaling>
          <c:orientation val="minMax"/>
          <c:max val="100"/>
          <c:min val="0"/>
        </c:scaling>
        <c:delete val="1"/>
        <c:axPos val="r"/>
        <c:numFmt formatCode="General" sourceLinked="1"/>
        <c:majorTickMark val="out"/>
        <c:minorTickMark val="none"/>
        <c:tickLblPos val="nextTo"/>
        <c:crossAx val="138598656"/>
        <c:crosses val="max"/>
        <c:crossBetween val="midCat"/>
        <c:majorUnit val="10"/>
      </c:valAx>
      <c:valAx>
        <c:axId val="138598656"/>
        <c:scaling>
          <c:orientation val="minMax"/>
          <c:max val="1"/>
          <c:min val="0"/>
        </c:scaling>
        <c:delete val="1"/>
        <c:axPos val="t"/>
        <c:numFmt formatCode="General" sourceLinked="1"/>
        <c:majorTickMark val="out"/>
        <c:minorTickMark val="none"/>
        <c:tickLblPos val="nextTo"/>
        <c:crossAx val="138429952"/>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75728037980317"/>
          <c:y val="0.14266663691118237"/>
          <c:w val="0.8813726154373408"/>
          <c:h val="0.66071344449923741"/>
        </c:manualLayout>
      </c:layout>
      <c:barChart>
        <c:barDir val="col"/>
        <c:grouping val="clustered"/>
        <c:varyColors val="0"/>
        <c:ser>
          <c:idx val="0"/>
          <c:order val="0"/>
          <c:tx>
            <c:strRef>
              <c:f>'HIV testing KP '!$B$4</c:f>
              <c:strCache>
                <c:ptCount val="1"/>
                <c:pt idx="0">
                  <c:v>Total</c:v>
                </c:pt>
              </c:strCache>
            </c:strRef>
          </c:tx>
          <c:spPr>
            <a:solidFill>
              <a:srgbClr val="00AEEF"/>
            </a:solidFill>
          </c:spPr>
          <c:invertIfNegative val="0"/>
          <c:dLbls>
            <c:dLbl>
              <c:idx val="0"/>
              <c:layout>
                <c:manualLayout>
                  <c:x val="1.533645834805118E-3"/>
                  <c:y val="0.1429054246727515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F1-4745-A86C-FD2437FAB1E3}"/>
                </c:ext>
              </c:extLst>
            </c:dLbl>
            <c:dLbl>
              <c:idx val="1"/>
              <c:layout>
                <c:manualLayout>
                  <c:x val="3.06729166961018E-3"/>
                  <c:y val="0.168804350251805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F1-4745-A86C-FD2437FAB1E3}"/>
                </c:ext>
              </c:extLst>
            </c:dLbl>
            <c:dLbl>
              <c:idx val="2"/>
              <c:layout>
                <c:manualLayout>
                  <c:x val="-3.06729166961018E-3"/>
                  <c:y val="0.108373441246556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F1-4745-A86C-FD2437FAB1E3}"/>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 '!$A$5:$A$7</c:f>
              <c:strCache>
                <c:ptCount val="3"/>
                <c:pt idx="0">
                  <c:v>FSWs</c:v>
                </c:pt>
                <c:pt idx="1">
                  <c:v>PWID</c:v>
                </c:pt>
                <c:pt idx="2">
                  <c:v>MSM</c:v>
                </c:pt>
              </c:strCache>
            </c:strRef>
          </c:cat>
          <c:val>
            <c:numRef>
              <c:f>'HIV testing KP '!$B$5:$B$7</c:f>
              <c:numCache>
                <c:formatCode>General</c:formatCode>
                <c:ptCount val="3"/>
                <c:pt idx="0">
                  <c:v>14</c:v>
                </c:pt>
                <c:pt idx="1">
                  <c:v>17</c:v>
                </c:pt>
                <c:pt idx="2">
                  <c:v>10</c:v>
                </c:pt>
              </c:numCache>
            </c:numRef>
          </c:val>
          <c:extLst>
            <c:ext xmlns:c16="http://schemas.microsoft.com/office/drawing/2014/chart" uri="{C3380CC4-5D6E-409C-BE32-E72D297353CC}">
              <c16:uniqueId val="{00000003-BFF1-4745-A86C-FD2437FAB1E3}"/>
            </c:ext>
          </c:extLst>
        </c:ser>
        <c:dLbls>
          <c:showLegendKey val="0"/>
          <c:showVal val="0"/>
          <c:showCatName val="0"/>
          <c:showSerName val="0"/>
          <c:showPercent val="0"/>
          <c:showBubbleSize val="0"/>
        </c:dLbls>
        <c:gapWidth val="340"/>
        <c:axId val="158452736"/>
        <c:axId val="158536448"/>
      </c:barChart>
      <c:scatterChart>
        <c:scatterStyle val="lineMarker"/>
        <c:varyColors val="0"/>
        <c:ser>
          <c:idx val="1"/>
          <c:order val="1"/>
          <c:tx>
            <c:strRef>
              <c:f>'HIV testing KP '!$C$4</c:f>
              <c:strCache>
                <c:ptCount val="1"/>
                <c:pt idx="0">
                  <c:v>&lt;25 yr</c:v>
                </c:pt>
              </c:strCache>
            </c:strRef>
          </c:tx>
          <c:spPr>
            <a:ln w="28575">
              <a:noFill/>
            </a:ln>
          </c:spPr>
          <c:marker>
            <c:symbol val="square"/>
            <c:size val="12"/>
            <c:spPr>
              <a:solidFill>
                <a:srgbClr val="E31837"/>
              </a:solidFill>
              <a:ln>
                <a:noFill/>
              </a:ln>
            </c:spPr>
          </c:marker>
          <c:dLbls>
            <c:dLbl>
              <c:idx val="1"/>
              <c:layout>
                <c:manualLayout>
                  <c:x val="1.78477697665806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F1-4745-A86C-FD2437FAB1E3}"/>
                </c:ext>
              </c:extLst>
            </c:dLbl>
            <c:dLbl>
              <c:idx val="2"/>
              <c:layout>
                <c:manualLayout>
                  <c:x val="-1.3385827324935512E-2"/>
                  <c:y val="-1.3888888888888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F1-4745-A86C-FD2437FAB1E3}"/>
                </c:ext>
              </c:extLst>
            </c:dLbl>
            <c:spPr>
              <a:noFill/>
              <a:ln>
                <a:noFill/>
              </a:ln>
              <a:effectLst/>
            </c:spPr>
            <c:txPr>
              <a:bodyPr/>
              <a:lstStyle/>
              <a:p>
                <a:pPr>
                  <a:defRPr>
                    <a:solidFill>
                      <a:srgbClr val="E31837"/>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'HIV testing KP '!$A$5:$A$7</c:f>
              <c:strCache>
                <c:ptCount val="3"/>
                <c:pt idx="0">
                  <c:v>FSWs</c:v>
                </c:pt>
                <c:pt idx="1">
                  <c:v>PWID</c:v>
                </c:pt>
                <c:pt idx="2">
                  <c:v>MSM</c:v>
                </c:pt>
              </c:strCache>
            </c:strRef>
          </c:xVal>
          <c:yVal>
            <c:numRef>
              <c:f>'HIV testing KP '!$C$5:$C$7</c:f>
              <c:numCache>
                <c:formatCode>General</c:formatCode>
                <c:ptCount val="3"/>
                <c:pt idx="0">
                  <c:v>21</c:v>
                </c:pt>
                <c:pt idx="1">
                  <c:v>15</c:v>
                </c:pt>
                <c:pt idx="2">
                  <c:v>12</c:v>
                </c:pt>
              </c:numCache>
            </c:numRef>
          </c:yVal>
          <c:smooth val="0"/>
          <c:extLst>
            <c:ext xmlns:c16="http://schemas.microsoft.com/office/drawing/2014/chart" uri="{C3380CC4-5D6E-409C-BE32-E72D297353CC}">
              <c16:uniqueId val="{00000006-BFF1-4745-A86C-FD2437FAB1E3}"/>
            </c:ext>
          </c:extLst>
        </c:ser>
        <c:ser>
          <c:idx val="2"/>
          <c:order val="2"/>
          <c:tx>
            <c:strRef>
              <c:f>'HIV testing KP '!$D$4</c:f>
              <c:strCache>
                <c:ptCount val="1"/>
                <c:pt idx="0">
                  <c:v>25+ yr</c:v>
                </c:pt>
              </c:strCache>
            </c:strRef>
          </c:tx>
          <c:spPr>
            <a:ln w="28575">
              <a:noFill/>
            </a:ln>
          </c:spPr>
          <c:marker>
            <c:symbol val="circle"/>
            <c:size val="12"/>
          </c:marker>
          <c:dLbls>
            <c:dLbl>
              <c:idx val="0"/>
              <c:layout>
                <c:manualLayout>
                  <c:x val="2.454068342904848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FF1-4745-A86C-FD2437FAB1E3}"/>
                </c:ext>
              </c:extLst>
            </c:dLbl>
            <c:dLbl>
              <c:idx val="2"/>
              <c:layout>
                <c:manualLayout>
                  <c:x val="2.4540683429048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FF1-4745-A86C-FD2437FAB1E3}"/>
                </c:ext>
              </c:extLst>
            </c:dLbl>
            <c:spPr>
              <a:noFill/>
              <a:ln>
                <a:noFill/>
              </a:ln>
              <a:effectLst/>
            </c:spPr>
            <c:txPr>
              <a:bodyPr/>
              <a:lstStyle/>
              <a:p>
                <a:pPr>
                  <a:defRPr>
                    <a:solidFill>
                      <a:srgbClr val="88C5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'HIV testing KP '!$A$5:$A$7</c:f>
              <c:strCache>
                <c:ptCount val="3"/>
                <c:pt idx="0">
                  <c:v>FSWs</c:v>
                </c:pt>
                <c:pt idx="1">
                  <c:v>PWID</c:v>
                </c:pt>
                <c:pt idx="2">
                  <c:v>MSM</c:v>
                </c:pt>
              </c:strCache>
            </c:strRef>
          </c:xVal>
          <c:yVal>
            <c:numRef>
              <c:f>'HIV testing KP '!$D$5:$D$7</c:f>
              <c:numCache>
                <c:formatCode>General</c:formatCode>
                <c:ptCount val="3"/>
                <c:pt idx="0">
                  <c:v>8</c:v>
                </c:pt>
                <c:pt idx="1">
                  <c:v>19</c:v>
                </c:pt>
                <c:pt idx="2">
                  <c:v>8</c:v>
                </c:pt>
              </c:numCache>
            </c:numRef>
          </c:yVal>
          <c:smooth val="0"/>
          <c:extLst>
            <c:ext xmlns:c16="http://schemas.microsoft.com/office/drawing/2014/chart" uri="{C3380CC4-5D6E-409C-BE32-E72D297353CC}">
              <c16:uniqueId val="{00000009-BFF1-4745-A86C-FD2437FAB1E3}"/>
            </c:ext>
          </c:extLst>
        </c:ser>
        <c:dLbls>
          <c:showLegendKey val="0"/>
          <c:showVal val="0"/>
          <c:showCatName val="0"/>
          <c:showSerName val="0"/>
          <c:showPercent val="0"/>
          <c:showBubbleSize val="0"/>
        </c:dLbls>
        <c:axId val="158568832"/>
        <c:axId val="158538368"/>
      </c:scatterChart>
      <c:catAx>
        <c:axId val="158452736"/>
        <c:scaling>
          <c:orientation val="minMax"/>
        </c:scaling>
        <c:delete val="0"/>
        <c:axPos val="b"/>
        <c:numFmt formatCode="General" sourceLinked="0"/>
        <c:majorTickMark val="out"/>
        <c:minorTickMark val="none"/>
        <c:tickLblPos val="nextTo"/>
        <c:crossAx val="158536448"/>
        <c:crosses val="autoZero"/>
        <c:auto val="1"/>
        <c:lblAlgn val="ctr"/>
        <c:lblOffset val="100"/>
        <c:noMultiLvlLbl val="0"/>
      </c:catAx>
      <c:valAx>
        <c:axId val="158536448"/>
        <c:scaling>
          <c:orientation val="minMax"/>
          <c:max val="100"/>
        </c:scaling>
        <c:delete val="0"/>
        <c:axPos val="l"/>
        <c:title>
          <c:tx>
            <c:rich>
              <a:bodyPr rot="0" vert="horz"/>
              <a:lstStyle/>
              <a:p>
                <a:pPr>
                  <a:defRPr/>
                </a:pPr>
                <a:r>
                  <a:rPr lang="en-US"/>
                  <a:t>%</a:t>
                </a:r>
              </a:p>
            </c:rich>
          </c:tx>
          <c:layout>
            <c:manualLayout>
              <c:xMode val="edge"/>
              <c:yMode val="edge"/>
              <c:x val="1.8199666438068911E-2"/>
              <c:y val="8.0714049007068661E-2"/>
            </c:manualLayout>
          </c:layout>
          <c:overlay val="0"/>
        </c:title>
        <c:numFmt formatCode="General" sourceLinked="1"/>
        <c:majorTickMark val="out"/>
        <c:minorTickMark val="none"/>
        <c:tickLblPos val="nextTo"/>
        <c:crossAx val="158452736"/>
        <c:crosses val="autoZero"/>
        <c:crossBetween val="between"/>
        <c:majorUnit val="20"/>
      </c:valAx>
      <c:valAx>
        <c:axId val="158538368"/>
        <c:scaling>
          <c:orientation val="minMax"/>
        </c:scaling>
        <c:delete val="1"/>
        <c:axPos val="r"/>
        <c:numFmt formatCode="General" sourceLinked="1"/>
        <c:majorTickMark val="out"/>
        <c:minorTickMark val="none"/>
        <c:tickLblPos val="nextTo"/>
        <c:crossAx val="158568832"/>
        <c:crosses val="max"/>
        <c:crossBetween val="midCat"/>
      </c:valAx>
      <c:valAx>
        <c:axId val="158568832"/>
        <c:scaling>
          <c:orientation val="minMax"/>
        </c:scaling>
        <c:delete val="1"/>
        <c:axPos val="t"/>
        <c:numFmt formatCode="General" sourceLinked="1"/>
        <c:majorTickMark val="out"/>
        <c:minorTickMark val="none"/>
        <c:tickLblPos val="nextTo"/>
        <c:crossAx val="158538368"/>
        <c:crosses val="max"/>
        <c:crossBetween val="midCat"/>
      </c:valAx>
    </c:plotArea>
    <c:legend>
      <c:legendPos val="t"/>
      <c:layout>
        <c:manualLayout>
          <c:xMode val="edge"/>
          <c:yMode val="edge"/>
          <c:x val="0.22633291635072958"/>
          <c:y val="2.0749322855923728E-2"/>
          <c:w val="0.64242008829694186"/>
          <c:h val="7.429510166215146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48066918566684"/>
          <c:y val="0.15886637419921945"/>
          <c:w val="0.66759033245844268"/>
          <c:h val="0.82550925925925922"/>
        </c:manualLayout>
      </c:layout>
      <c:barChart>
        <c:barDir val="bar"/>
        <c:grouping val="clustered"/>
        <c:varyColors val="0"/>
        <c:ser>
          <c:idx val="0"/>
          <c:order val="0"/>
          <c:invertIfNegative val="0"/>
          <c:dPt>
            <c:idx val="0"/>
            <c:invertIfNegative val="0"/>
            <c:bubble3D val="0"/>
            <c:spPr>
              <a:solidFill>
                <a:srgbClr val="00AEEF"/>
              </a:solidFill>
            </c:spPr>
            <c:extLst>
              <c:ext xmlns:c16="http://schemas.microsoft.com/office/drawing/2014/chart" uri="{C3380CC4-5D6E-409C-BE32-E72D297353CC}">
                <c16:uniqueId val="{00000001-6B1D-4B58-B047-6FFBB454DBF7}"/>
              </c:ext>
            </c:extLst>
          </c:dPt>
          <c:dPt>
            <c:idx val="1"/>
            <c:invertIfNegative val="0"/>
            <c:bubble3D val="0"/>
            <c:spPr>
              <a:solidFill>
                <a:srgbClr val="E31837"/>
              </a:solidFill>
            </c:spPr>
            <c:extLst>
              <c:ext xmlns:c16="http://schemas.microsoft.com/office/drawing/2014/chart" uri="{C3380CC4-5D6E-409C-BE32-E72D297353CC}">
                <c16:uniqueId val="{00000003-6B1D-4B58-B047-6FFBB454DBF7}"/>
              </c:ext>
            </c:extLst>
          </c:dPt>
          <c:dPt>
            <c:idx val="2"/>
            <c:invertIfNegative val="0"/>
            <c:bubble3D val="0"/>
            <c:spPr>
              <a:solidFill>
                <a:srgbClr val="00AEEF"/>
              </a:solidFill>
            </c:spPr>
            <c:extLst>
              <c:ext xmlns:c16="http://schemas.microsoft.com/office/drawing/2014/chart" uri="{C3380CC4-5D6E-409C-BE32-E72D297353CC}">
                <c16:uniqueId val="{00000005-6B1D-4B58-B047-6FFBB454DBF7}"/>
              </c:ext>
            </c:extLst>
          </c:dPt>
          <c:dPt>
            <c:idx val="3"/>
            <c:invertIfNegative val="0"/>
            <c:bubble3D val="0"/>
            <c:spPr>
              <a:solidFill>
                <a:srgbClr val="E31837"/>
              </a:solidFill>
            </c:spPr>
            <c:extLst>
              <c:ext xmlns:c16="http://schemas.microsoft.com/office/drawing/2014/chart" uri="{C3380CC4-5D6E-409C-BE32-E72D297353CC}">
                <c16:uniqueId val="{00000007-6B1D-4B58-B047-6FFBB454DBF7}"/>
              </c:ext>
            </c:extLst>
          </c:dPt>
          <c:dPt>
            <c:idx val="4"/>
            <c:invertIfNegative val="0"/>
            <c:bubble3D val="0"/>
            <c:spPr>
              <a:solidFill>
                <a:srgbClr val="00AEEF"/>
              </a:solidFill>
            </c:spPr>
            <c:extLst>
              <c:ext xmlns:c16="http://schemas.microsoft.com/office/drawing/2014/chart" uri="{C3380CC4-5D6E-409C-BE32-E72D297353CC}">
                <c16:uniqueId val="{00000009-6B1D-4B58-B047-6FFBB454DBF7}"/>
              </c:ext>
            </c:extLst>
          </c:dPt>
          <c:dPt>
            <c:idx val="5"/>
            <c:invertIfNegative val="0"/>
            <c:bubble3D val="0"/>
            <c:spPr>
              <a:solidFill>
                <a:srgbClr val="E31837"/>
              </a:solidFill>
            </c:spPr>
            <c:extLst>
              <c:ext xmlns:c16="http://schemas.microsoft.com/office/drawing/2014/chart" uri="{C3380CC4-5D6E-409C-BE32-E72D297353CC}">
                <c16:uniqueId val="{0000000B-6B1D-4B58-B047-6FFBB454DBF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'Tested last 12 months'!$A$4:$B$9</c:f>
              <c:multiLvlStrCache>
                <c:ptCount val="6"/>
                <c:lvl>
                  <c:pt idx="0">
                    <c:v>Male'</c:v>
                  </c:pt>
                  <c:pt idx="1">
                    <c:v>Addu</c:v>
                  </c:pt>
                  <c:pt idx="2">
                    <c:v>Male'</c:v>
                  </c:pt>
                  <c:pt idx="3">
                    <c:v>Addu</c:v>
                  </c:pt>
                  <c:pt idx="4">
                    <c:v>Male'</c:v>
                  </c:pt>
                  <c:pt idx="5">
                    <c:v>Addu</c:v>
                  </c:pt>
                </c:lvl>
                <c:lvl>
                  <c:pt idx="0">
                    <c:v>PWID</c:v>
                  </c:pt>
                  <c:pt idx="2">
                    <c:v>MSM</c:v>
                  </c:pt>
                  <c:pt idx="4">
                    <c:v>FSWs</c:v>
                  </c:pt>
                </c:lvl>
              </c:multiLvlStrCache>
            </c:multiLvlStrRef>
          </c:cat>
          <c:val>
            <c:numRef>
              <c:f>'Tested last 12 months'!$C$4:$C$9</c:f>
              <c:numCache>
                <c:formatCode>General</c:formatCode>
                <c:ptCount val="6"/>
                <c:pt idx="0">
                  <c:v>18</c:v>
                </c:pt>
                <c:pt idx="1">
                  <c:v>16</c:v>
                </c:pt>
                <c:pt idx="2">
                  <c:v>16</c:v>
                </c:pt>
                <c:pt idx="3">
                  <c:v>2</c:v>
                </c:pt>
                <c:pt idx="4">
                  <c:v>32</c:v>
                </c:pt>
                <c:pt idx="5">
                  <c:v>4</c:v>
                </c:pt>
              </c:numCache>
            </c:numRef>
          </c:val>
          <c:extLst>
            <c:ext xmlns:c16="http://schemas.microsoft.com/office/drawing/2014/chart" uri="{C3380CC4-5D6E-409C-BE32-E72D297353CC}">
              <c16:uniqueId val="{0000000C-6B1D-4B58-B047-6FFBB454DBF7}"/>
            </c:ext>
          </c:extLst>
        </c:ser>
        <c:dLbls>
          <c:showLegendKey val="0"/>
          <c:showVal val="0"/>
          <c:showCatName val="0"/>
          <c:showSerName val="0"/>
          <c:showPercent val="0"/>
          <c:showBubbleSize val="0"/>
        </c:dLbls>
        <c:gapWidth val="50"/>
        <c:axId val="158695424"/>
        <c:axId val="158696960"/>
      </c:barChart>
      <c:catAx>
        <c:axId val="158695424"/>
        <c:scaling>
          <c:orientation val="maxMin"/>
        </c:scaling>
        <c:delete val="0"/>
        <c:axPos val="l"/>
        <c:numFmt formatCode="General" sourceLinked="0"/>
        <c:majorTickMark val="out"/>
        <c:minorTickMark val="none"/>
        <c:tickLblPos val="nextTo"/>
        <c:crossAx val="158696960"/>
        <c:crosses val="autoZero"/>
        <c:auto val="1"/>
        <c:lblAlgn val="ctr"/>
        <c:lblOffset val="100"/>
        <c:noMultiLvlLbl val="0"/>
      </c:catAx>
      <c:valAx>
        <c:axId val="158696960"/>
        <c:scaling>
          <c:orientation val="minMax"/>
          <c:max val="100"/>
        </c:scaling>
        <c:delete val="0"/>
        <c:axPos val="t"/>
        <c:majorGridlines>
          <c:spPr>
            <a:ln>
              <a:solidFill>
                <a:schemeClr val="bg1">
                  <a:lumMod val="95000"/>
                </a:schemeClr>
              </a:solidFill>
              <a:prstDash val="sysDot"/>
            </a:ln>
          </c:spPr>
        </c:majorGridlines>
        <c:title>
          <c:tx>
            <c:rich>
              <a:bodyPr/>
              <a:lstStyle/>
              <a:p>
                <a:pPr>
                  <a:defRPr/>
                </a:pPr>
                <a:r>
                  <a:rPr lang="en-US"/>
                  <a:t>%</a:t>
                </a:r>
              </a:p>
            </c:rich>
          </c:tx>
          <c:layout>
            <c:manualLayout>
              <c:xMode val="edge"/>
              <c:yMode val="edge"/>
              <c:x val="0.92650357587386711"/>
              <c:y val="9.0582420557903096E-2"/>
            </c:manualLayout>
          </c:layout>
          <c:overlay val="0"/>
        </c:title>
        <c:numFmt formatCode="General" sourceLinked="1"/>
        <c:majorTickMark val="out"/>
        <c:minorTickMark val="none"/>
        <c:tickLblPos val="nextTo"/>
        <c:crossAx val="158695424"/>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07287153279266"/>
          <c:y val="0.10790273302966337"/>
          <c:w val="0.50275050457356585"/>
          <c:h val="0.85329602266414839"/>
        </c:manualLayout>
      </c:layout>
      <c:barChart>
        <c:barDir val="bar"/>
        <c:grouping val="clustered"/>
        <c:varyColors val="0"/>
        <c:ser>
          <c:idx val="0"/>
          <c:order val="0"/>
          <c:tx>
            <c:strRef>
              <c:f>'Prevention progs_youths'!$A$3</c:f>
              <c:strCache>
                <c:ptCount val="1"/>
                <c:pt idx="0">
                  <c:v>Tested for HIV</c:v>
                </c:pt>
              </c:strCache>
            </c:strRef>
          </c:tx>
          <c:spPr>
            <a:solidFill>
              <a:srgbClr val="88C540"/>
            </a:solidFill>
            <a:ln>
              <a:noFill/>
            </a:ln>
          </c:spPr>
          <c:invertIfNegative val="0"/>
          <c:dLbls>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progs_youths'!$B$2:$C$2</c:f>
              <c:strCache>
                <c:ptCount val="2"/>
                <c:pt idx="0">
                  <c:v>Laamu</c:v>
                </c:pt>
                <c:pt idx="1">
                  <c:v>Male'</c:v>
                </c:pt>
              </c:strCache>
            </c:strRef>
          </c:cat>
          <c:val>
            <c:numRef>
              <c:f>'Prevention progs_youths'!$B$3:$C$3</c:f>
              <c:numCache>
                <c:formatCode>General</c:formatCode>
                <c:ptCount val="2"/>
                <c:pt idx="0">
                  <c:v>12</c:v>
                </c:pt>
                <c:pt idx="1">
                  <c:v>11</c:v>
                </c:pt>
              </c:numCache>
            </c:numRef>
          </c:val>
          <c:extLst>
            <c:ext xmlns:c16="http://schemas.microsoft.com/office/drawing/2014/chart" uri="{C3380CC4-5D6E-409C-BE32-E72D297353CC}">
              <c16:uniqueId val="{00000000-9BD0-4B5F-8DD5-1AAF2758513C}"/>
            </c:ext>
          </c:extLst>
        </c:ser>
        <c:ser>
          <c:idx val="1"/>
          <c:order val="1"/>
          <c:tx>
            <c:strRef>
              <c:f>'Prevention progs_youths'!$A$4</c:f>
              <c:strCache>
                <c:ptCount val="1"/>
                <c:pt idx="0">
                  <c:v>Reached with HIV prevention programme</c:v>
                </c:pt>
              </c:strCache>
            </c:strRef>
          </c:tx>
          <c:spPr>
            <a:solidFill>
              <a:srgbClr val="F78E1E"/>
            </a:solidFill>
            <a:ln>
              <a:noFill/>
            </a:ln>
          </c:spPr>
          <c:invertIfNegative val="0"/>
          <c:dLbls>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progs_youths'!$B$2:$C$2</c:f>
              <c:strCache>
                <c:ptCount val="2"/>
                <c:pt idx="0">
                  <c:v>Laamu</c:v>
                </c:pt>
                <c:pt idx="1">
                  <c:v>Male'</c:v>
                </c:pt>
              </c:strCache>
            </c:strRef>
          </c:cat>
          <c:val>
            <c:numRef>
              <c:f>'Prevention progs_youths'!$B$4:$C$4</c:f>
              <c:numCache>
                <c:formatCode>General</c:formatCode>
                <c:ptCount val="2"/>
                <c:pt idx="0">
                  <c:v>22</c:v>
                </c:pt>
                <c:pt idx="1">
                  <c:v>30</c:v>
                </c:pt>
              </c:numCache>
            </c:numRef>
          </c:val>
          <c:extLst>
            <c:ext xmlns:c16="http://schemas.microsoft.com/office/drawing/2014/chart" uri="{C3380CC4-5D6E-409C-BE32-E72D297353CC}">
              <c16:uniqueId val="{00000001-9BD0-4B5F-8DD5-1AAF2758513C}"/>
            </c:ext>
          </c:extLst>
        </c:ser>
        <c:dLbls>
          <c:showLegendKey val="0"/>
          <c:showVal val="1"/>
          <c:showCatName val="0"/>
          <c:showSerName val="0"/>
          <c:showPercent val="0"/>
          <c:showBubbleSize val="0"/>
        </c:dLbls>
        <c:gapWidth val="250"/>
        <c:axId val="159064448"/>
        <c:axId val="159065984"/>
      </c:barChart>
      <c:catAx>
        <c:axId val="159064448"/>
        <c:scaling>
          <c:orientation val="maxMin"/>
        </c:scaling>
        <c:delete val="0"/>
        <c:axPos val="l"/>
        <c:numFmt formatCode="General" sourceLinked="0"/>
        <c:majorTickMark val="out"/>
        <c:minorTickMark val="none"/>
        <c:tickLblPos val="nextTo"/>
        <c:crossAx val="159065984"/>
        <c:crosses val="autoZero"/>
        <c:auto val="1"/>
        <c:lblAlgn val="ctr"/>
        <c:lblOffset val="100"/>
        <c:noMultiLvlLbl val="0"/>
      </c:catAx>
      <c:valAx>
        <c:axId val="159065984"/>
        <c:scaling>
          <c:orientation val="minMax"/>
          <c:max val="100"/>
        </c:scaling>
        <c:delete val="0"/>
        <c:axPos val="t"/>
        <c:numFmt formatCode="General" sourceLinked="1"/>
        <c:majorTickMark val="out"/>
        <c:minorTickMark val="none"/>
        <c:tickLblPos val="nextTo"/>
        <c:crossAx val="159064448"/>
        <c:crosses val="autoZero"/>
        <c:crossBetween val="between"/>
        <c:majorUnit val="20"/>
      </c:valAx>
    </c:plotArea>
    <c:legend>
      <c:legendPos val="r"/>
      <c:layout>
        <c:manualLayout>
          <c:xMode val="edge"/>
          <c:yMode val="edge"/>
          <c:x val="0.68477580556183415"/>
          <c:y val="0.20895196658625886"/>
          <c:w val="0.30610164483639751"/>
          <c:h val="0.4272974849148288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46408087877908E-2"/>
          <c:y val="8.5807865118555884E-2"/>
          <c:w val="0.90459803635656999"/>
          <c:h val="0.59130143689665859"/>
        </c:manualLayout>
      </c:layout>
      <c:barChart>
        <c:barDir val="col"/>
        <c:grouping val="clustered"/>
        <c:varyColors val="0"/>
        <c:ser>
          <c:idx val="0"/>
          <c:order val="0"/>
          <c:invertIfNegative val="0"/>
          <c:dPt>
            <c:idx val="0"/>
            <c:invertIfNegative val="0"/>
            <c:bubble3D val="0"/>
            <c:spPr>
              <a:solidFill>
                <a:srgbClr val="88C540"/>
              </a:solidFill>
            </c:spPr>
            <c:extLst>
              <c:ext xmlns:c16="http://schemas.microsoft.com/office/drawing/2014/chart" uri="{C3380CC4-5D6E-409C-BE32-E72D297353CC}">
                <c16:uniqueId val="{00000001-05E2-4DCB-946F-B05C99572DC2}"/>
              </c:ext>
            </c:extLst>
          </c:dPt>
          <c:dPt>
            <c:idx val="1"/>
            <c:invertIfNegative val="0"/>
            <c:bubble3D val="0"/>
            <c:spPr>
              <a:solidFill>
                <a:srgbClr val="E31837"/>
              </a:solidFill>
            </c:spPr>
            <c:extLst>
              <c:ext xmlns:c16="http://schemas.microsoft.com/office/drawing/2014/chart" uri="{C3380CC4-5D6E-409C-BE32-E72D297353CC}">
                <c16:uniqueId val="{00000003-05E2-4DCB-946F-B05C99572DC2}"/>
              </c:ext>
            </c:extLst>
          </c:dPt>
          <c:dPt>
            <c:idx val="2"/>
            <c:invertIfNegative val="0"/>
            <c:bubble3D val="0"/>
            <c:spPr>
              <a:solidFill>
                <a:srgbClr val="00AEEF"/>
              </a:solidFill>
            </c:spPr>
            <c:extLst>
              <c:ext xmlns:c16="http://schemas.microsoft.com/office/drawing/2014/chart" uri="{C3380CC4-5D6E-409C-BE32-E72D297353CC}">
                <c16:uniqueId val="{00000005-05E2-4DCB-946F-B05C99572DC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'National Response'!$A$50:$B$52</c:f>
              <c:multiLvlStrCache>
                <c:ptCount val="3"/>
                <c:lvl>
                  <c:pt idx="0">
                    <c:v>reported number</c:v>
                  </c:pt>
                  <c:pt idx="1">
                    <c:v>estimated number
(per 100000 adult population)</c:v>
                  </c:pt>
                  <c:pt idx="2">
                    <c:v>estimated number
(per 1000 adult population)</c:v>
                  </c:pt>
                </c:lvl>
                <c:lvl>
                  <c:pt idx="0">
                    <c:v>HIV testing facilities</c:v>
                  </c:pt>
                  <c:pt idx="2">
                    <c:v>Adults (15+) who received HIV testing and counselling </c:v>
                  </c:pt>
                </c:lvl>
              </c:multiLvlStrCache>
            </c:multiLvlStrRef>
          </c:cat>
          <c:val>
            <c:numRef>
              <c:f>'National Response'!$C$50:$C$52</c:f>
              <c:numCache>
                <c:formatCode>0</c:formatCode>
                <c:ptCount val="3"/>
                <c:pt idx="0" formatCode="General">
                  <c:v>8</c:v>
                </c:pt>
                <c:pt idx="1">
                  <c:v>4.3</c:v>
                </c:pt>
                <c:pt idx="2">
                  <c:v>22.9</c:v>
                </c:pt>
              </c:numCache>
            </c:numRef>
          </c:val>
          <c:extLst>
            <c:ext xmlns:c16="http://schemas.microsoft.com/office/drawing/2014/chart" uri="{C3380CC4-5D6E-409C-BE32-E72D297353CC}">
              <c16:uniqueId val="{00000006-05E2-4DCB-946F-B05C99572DC2}"/>
            </c:ext>
          </c:extLst>
        </c:ser>
        <c:dLbls>
          <c:showLegendKey val="0"/>
          <c:showVal val="0"/>
          <c:showCatName val="0"/>
          <c:showSerName val="0"/>
          <c:showPercent val="0"/>
          <c:showBubbleSize val="0"/>
        </c:dLbls>
        <c:gapWidth val="250"/>
        <c:axId val="15015936"/>
        <c:axId val="15017472"/>
      </c:barChart>
      <c:catAx>
        <c:axId val="15015936"/>
        <c:scaling>
          <c:orientation val="minMax"/>
        </c:scaling>
        <c:delete val="0"/>
        <c:axPos val="b"/>
        <c:numFmt formatCode="General" sourceLinked="0"/>
        <c:majorTickMark val="out"/>
        <c:minorTickMark val="none"/>
        <c:tickLblPos val="nextTo"/>
        <c:crossAx val="15017472"/>
        <c:crosses val="autoZero"/>
        <c:auto val="1"/>
        <c:lblAlgn val="ctr"/>
        <c:lblOffset val="100"/>
        <c:noMultiLvlLbl val="0"/>
      </c:catAx>
      <c:valAx>
        <c:axId val="15017472"/>
        <c:scaling>
          <c:orientation val="minMax"/>
          <c:max val="50"/>
          <c:min val="0"/>
        </c:scaling>
        <c:delete val="0"/>
        <c:axPos val="l"/>
        <c:title>
          <c:tx>
            <c:rich>
              <a:bodyPr rot="0" vert="horz"/>
              <a:lstStyle/>
              <a:p>
                <a:pPr>
                  <a:defRPr/>
                </a:pPr>
                <a:r>
                  <a:rPr lang="en-US"/>
                  <a:t>Number</a:t>
                </a:r>
              </a:p>
            </c:rich>
          </c:tx>
          <c:layout>
            <c:manualLayout>
              <c:xMode val="edge"/>
              <c:yMode val="edge"/>
              <c:x val="8.3333333333333367E-3"/>
              <c:y val="8.4036686425432768E-3"/>
            </c:manualLayout>
          </c:layout>
          <c:overlay val="0"/>
        </c:title>
        <c:numFmt formatCode="General" sourceLinked="1"/>
        <c:majorTickMark val="out"/>
        <c:minorTickMark val="none"/>
        <c:tickLblPos val="nextTo"/>
        <c:crossAx val="15015936"/>
        <c:crosses val="autoZero"/>
        <c:crossBetween val="between"/>
        <c:majorUnit val="1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588322148488005E-2"/>
          <c:y val="0.11621536891221997"/>
          <c:w val="0.87185609661332597"/>
          <c:h val="0.72583452636602264"/>
        </c:manualLayout>
      </c:layout>
      <c:barChart>
        <c:barDir val="col"/>
        <c:grouping val="clustered"/>
        <c:varyColors val="0"/>
        <c:ser>
          <c:idx val="0"/>
          <c:order val="0"/>
          <c:spPr>
            <a:solidFill>
              <a:srgbClr val="F78E1E"/>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'Testing by occupation'!$A$3:$A$5</c:f>
              <c:strCache>
                <c:ptCount val="3"/>
                <c:pt idx="0">
                  <c:v>Sea farers</c:v>
                </c:pt>
                <c:pt idx="1">
                  <c:v>Resort workers</c:v>
                </c:pt>
                <c:pt idx="2">
                  <c:v>Construction workeres</c:v>
                </c:pt>
              </c:strCache>
            </c:strRef>
          </c:cat>
          <c:val>
            <c:numRef>
              <c:f>'Testing by occupation'!$B$3:$B$5</c:f>
              <c:numCache>
                <c:formatCode>General</c:formatCode>
                <c:ptCount val="3"/>
                <c:pt idx="0">
                  <c:v>67</c:v>
                </c:pt>
                <c:pt idx="1">
                  <c:v>20</c:v>
                </c:pt>
                <c:pt idx="2">
                  <c:v>31</c:v>
                </c:pt>
              </c:numCache>
            </c:numRef>
          </c:val>
          <c:extLst>
            <c:ext xmlns:c16="http://schemas.microsoft.com/office/drawing/2014/chart" uri="{C3380CC4-5D6E-409C-BE32-E72D297353CC}">
              <c16:uniqueId val="{00000000-9A33-4425-869E-048945A13135}"/>
            </c:ext>
          </c:extLst>
        </c:ser>
        <c:dLbls>
          <c:showLegendKey val="0"/>
          <c:showVal val="0"/>
          <c:showCatName val="0"/>
          <c:showSerName val="0"/>
          <c:showPercent val="0"/>
          <c:showBubbleSize val="0"/>
        </c:dLbls>
        <c:gapWidth val="140"/>
        <c:axId val="158192768"/>
        <c:axId val="158196864"/>
      </c:barChart>
      <c:catAx>
        <c:axId val="158192768"/>
        <c:scaling>
          <c:orientation val="minMax"/>
        </c:scaling>
        <c:delete val="0"/>
        <c:axPos val="b"/>
        <c:numFmt formatCode="General" sourceLinked="1"/>
        <c:majorTickMark val="out"/>
        <c:minorTickMark val="none"/>
        <c:tickLblPos val="nextTo"/>
        <c:crossAx val="158196864"/>
        <c:crosses val="autoZero"/>
        <c:auto val="1"/>
        <c:lblAlgn val="ctr"/>
        <c:lblOffset val="100"/>
        <c:noMultiLvlLbl val="0"/>
      </c:catAx>
      <c:valAx>
        <c:axId val="158196864"/>
        <c:scaling>
          <c:orientation val="minMax"/>
          <c:max val="100"/>
          <c:min val="0"/>
        </c:scaling>
        <c:delete val="0"/>
        <c:axPos val="l"/>
        <c:title>
          <c:tx>
            <c:rich>
              <a:bodyPr rot="0" vert="horz"/>
              <a:lstStyle/>
              <a:p>
                <a:pPr>
                  <a:defRPr/>
                </a:pPr>
                <a:r>
                  <a:rPr lang="en-US"/>
                  <a:t>%</a:t>
                </a:r>
              </a:p>
            </c:rich>
          </c:tx>
          <c:layout>
            <c:manualLayout>
              <c:xMode val="edge"/>
              <c:yMode val="edge"/>
              <c:x val="5.6026001620800943E-3"/>
              <c:y val="9.1015977039040963E-2"/>
            </c:manualLayout>
          </c:layout>
          <c:overlay val="0"/>
        </c:title>
        <c:numFmt formatCode="General" sourceLinked="1"/>
        <c:majorTickMark val="out"/>
        <c:minorTickMark val="none"/>
        <c:tickLblPos val="nextTo"/>
        <c:crossAx val="15819276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stacked"/>
        <c:varyColors val="0"/>
        <c:ser>
          <c:idx val="0"/>
          <c:order val="0"/>
          <c:tx>
            <c:strRef>
              <c:f>'New HIV cases'!$D$3</c:f>
              <c:strCache>
                <c:ptCount val="1"/>
                <c:pt idx="0">
                  <c:v>Expatriates</c:v>
                </c:pt>
              </c:strCache>
            </c:strRef>
          </c:tx>
          <c:spPr>
            <a:solidFill>
              <a:srgbClr val="E31837"/>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'New HIV cases'!$A$4:$A$15</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2014</c:v>
                </c:pt>
              </c:numCache>
            </c:numRef>
          </c:cat>
          <c:val>
            <c:numRef>
              <c:f>'New HIV cases'!$D$4:$D$15</c:f>
              <c:numCache>
                <c:formatCode>General</c:formatCode>
                <c:ptCount val="12"/>
                <c:pt idx="0">
                  <c:v>11</c:v>
                </c:pt>
                <c:pt idx="1">
                  <c:v>13</c:v>
                </c:pt>
                <c:pt idx="2">
                  <c:v>24</c:v>
                </c:pt>
                <c:pt idx="3">
                  <c:v>21</c:v>
                </c:pt>
                <c:pt idx="4">
                  <c:v>27</c:v>
                </c:pt>
                <c:pt idx="5">
                  <c:v>25</c:v>
                </c:pt>
                <c:pt idx="6">
                  <c:v>15</c:v>
                </c:pt>
                <c:pt idx="7">
                  <c:v>16</c:v>
                </c:pt>
                <c:pt idx="8">
                  <c:v>21</c:v>
                </c:pt>
                <c:pt idx="9">
                  <c:v>18</c:v>
                </c:pt>
                <c:pt idx="10">
                  <c:v>24</c:v>
                </c:pt>
                <c:pt idx="11">
                  <c:v>6</c:v>
                </c:pt>
              </c:numCache>
            </c:numRef>
          </c:val>
          <c:extLst>
            <c:ext xmlns:c16="http://schemas.microsoft.com/office/drawing/2014/chart" uri="{C3380CC4-5D6E-409C-BE32-E72D297353CC}">
              <c16:uniqueId val="{00000000-7DAF-45C2-9ECF-B9F4C7D9A0E7}"/>
            </c:ext>
          </c:extLst>
        </c:ser>
        <c:dLbls>
          <c:showLegendKey val="0"/>
          <c:showVal val="0"/>
          <c:showCatName val="0"/>
          <c:showSerName val="0"/>
          <c:showPercent val="0"/>
          <c:showBubbleSize val="0"/>
        </c:dLbls>
        <c:gapWidth val="150"/>
        <c:overlap val="100"/>
        <c:axId val="14658560"/>
        <c:axId val="14664448"/>
      </c:barChart>
      <c:catAx>
        <c:axId val="1465856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4664448"/>
        <c:crosses val="autoZero"/>
        <c:auto val="1"/>
        <c:lblAlgn val="ctr"/>
        <c:lblOffset val="100"/>
        <c:noMultiLvlLbl val="0"/>
      </c:catAx>
      <c:valAx>
        <c:axId val="14664448"/>
        <c:scaling>
          <c:orientation val="minMax"/>
        </c:scaling>
        <c:delete val="0"/>
        <c:axPos val="l"/>
        <c:majorGridlines>
          <c:spPr>
            <a:ln>
              <a:solidFill>
                <a:sysClr val="window" lastClr="FFFFFF">
                  <a:lumMod val="75000"/>
                </a:sysClr>
              </a:solidFill>
              <a:prstDash val="dash"/>
            </a:ln>
          </c:spPr>
        </c:majorGridlines>
        <c:title>
          <c:tx>
            <c:rich>
              <a:bodyPr rot="-5400000" vert="horz"/>
              <a:lstStyle/>
              <a:p>
                <a:pPr>
                  <a:defRPr/>
                </a:pPr>
                <a:r>
                  <a:rPr lang="en-US"/>
                  <a:t>Number</a:t>
                </a:r>
              </a:p>
            </c:rich>
          </c:tx>
          <c:overlay val="0"/>
        </c:title>
        <c:numFmt formatCode="General" sourceLinked="1"/>
        <c:majorTickMark val="out"/>
        <c:minorTickMark val="none"/>
        <c:tickLblPos val="nextTo"/>
        <c:crossAx val="14658560"/>
        <c:crosses val="autoZero"/>
        <c:crossBetween val="between"/>
      </c:valAx>
    </c:plotArea>
    <c:plotVisOnly val="1"/>
    <c:dispBlanksAs val="gap"/>
    <c:showDLblsOverMax val="0"/>
  </c:chart>
  <c:spPr>
    <a:ln w="190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63408300573645"/>
          <c:y val="1.7683276668470568E-2"/>
          <c:w val="0.37190703274766718"/>
          <c:h val="0.81399911691754179"/>
        </c:manualLayout>
      </c:layout>
      <c:barChart>
        <c:barDir val="bar"/>
        <c:grouping val="clustered"/>
        <c:varyColors val="0"/>
        <c:ser>
          <c:idx val="0"/>
          <c:order val="0"/>
          <c:tx>
            <c:strRef>
              <c:f>'STI prevalence_KP'!$C$3</c:f>
              <c:strCache>
                <c:ptCount val="1"/>
                <c:pt idx="0">
                  <c:v>Hepatitis C</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'STI prevalence_KP'!$A$4:$B$11</c:f>
              <c:multiLvlStrCache>
                <c:ptCount val="8"/>
                <c:lvl>
                  <c:pt idx="0">
                    <c:v>Prisoners
(2011)</c:v>
                  </c:pt>
                  <c:pt idx="1">
                    <c:v>Sea farers</c:v>
                  </c:pt>
                  <c:pt idx="2">
                    <c:v>Resort workers</c:v>
                  </c:pt>
                  <c:pt idx="3">
                    <c:v>Construction workers</c:v>
                  </c:pt>
                  <c:pt idx="4">
                    <c:v>Addu</c:v>
                  </c:pt>
                  <c:pt idx="5">
                    <c:v>Male'</c:v>
                  </c:pt>
                  <c:pt idx="6">
                    <c:v>Addu</c:v>
                  </c:pt>
                  <c:pt idx="7">
                    <c:v>Male'</c:v>
                  </c:pt>
                </c:lvl>
                <c:lvl>
                  <c:pt idx="4">
                    <c:v>MSM</c:v>
                  </c:pt>
                  <c:pt idx="6">
                    <c:v>PWID</c:v>
                  </c:pt>
                </c:lvl>
              </c:multiLvlStrCache>
            </c:multiLvlStrRef>
          </c:cat>
          <c:val>
            <c:numRef>
              <c:f>'STI prevalence_KP'!$C$4:$C$11</c:f>
              <c:numCache>
                <c:formatCode>General</c:formatCode>
                <c:ptCount val="8"/>
                <c:pt idx="0">
                  <c:v>0</c:v>
                </c:pt>
                <c:pt idx="1">
                  <c:v>0</c:v>
                </c:pt>
                <c:pt idx="2">
                  <c:v>0</c:v>
                </c:pt>
                <c:pt idx="3">
                  <c:v>0</c:v>
                </c:pt>
                <c:pt idx="4">
                  <c:v>0</c:v>
                </c:pt>
                <c:pt idx="5">
                  <c:v>0</c:v>
                </c:pt>
                <c:pt idx="6">
                  <c:v>0.8</c:v>
                </c:pt>
                <c:pt idx="7">
                  <c:v>0.7</c:v>
                </c:pt>
              </c:numCache>
            </c:numRef>
          </c:val>
          <c:extLst>
            <c:ext xmlns:c16="http://schemas.microsoft.com/office/drawing/2014/chart" uri="{C3380CC4-5D6E-409C-BE32-E72D297353CC}">
              <c16:uniqueId val="{00000000-9641-4BD5-83C4-02ADBEBACB46}"/>
            </c:ext>
          </c:extLst>
        </c:ser>
        <c:ser>
          <c:idx val="1"/>
          <c:order val="1"/>
          <c:tx>
            <c:strRef>
              <c:f>'STI prevalence_KP'!$D$3</c:f>
              <c:strCache>
                <c:ptCount val="1"/>
                <c:pt idx="0">
                  <c:v>Hepatitis B</c:v>
                </c:pt>
              </c:strCache>
            </c:strRef>
          </c:tx>
          <c:spPr>
            <a:solidFill>
              <a:srgbClr val="E31837"/>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'STI prevalence_KP'!$A$4:$B$11</c:f>
              <c:multiLvlStrCache>
                <c:ptCount val="8"/>
                <c:lvl>
                  <c:pt idx="0">
                    <c:v>Prisoners
(2011)</c:v>
                  </c:pt>
                  <c:pt idx="1">
                    <c:v>Sea farers</c:v>
                  </c:pt>
                  <c:pt idx="2">
                    <c:v>Resort workers</c:v>
                  </c:pt>
                  <c:pt idx="3">
                    <c:v>Construction workers</c:v>
                  </c:pt>
                  <c:pt idx="4">
                    <c:v>Addu</c:v>
                  </c:pt>
                  <c:pt idx="5">
                    <c:v>Male'</c:v>
                  </c:pt>
                  <c:pt idx="6">
                    <c:v>Addu</c:v>
                  </c:pt>
                  <c:pt idx="7">
                    <c:v>Male'</c:v>
                  </c:pt>
                </c:lvl>
                <c:lvl>
                  <c:pt idx="4">
                    <c:v>MSM</c:v>
                  </c:pt>
                  <c:pt idx="6">
                    <c:v>PWID</c:v>
                  </c:pt>
                </c:lvl>
              </c:multiLvlStrCache>
            </c:multiLvlStrRef>
          </c:cat>
          <c:val>
            <c:numRef>
              <c:f>'STI prevalence_KP'!$D$4:$D$11</c:f>
              <c:numCache>
                <c:formatCode>General</c:formatCode>
                <c:ptCount val="8"/>
                <c:pt idx="0">
                  <c:v>0</c:v>
                </c:pt>
                <c:pt idx="1">
                  <c:v>4</c:v>
                </c:pt>
                <c:pt idx="2">
                  <c:v>2</c:v>
                </c:pt>
                <c:pt idx="3">
                  <c:v>3</c:v>
                </c:pt>
                <c:pt idx="4">
                  <c:v>6</c:v>
                </c:pt>
                <c:pt idx="5">
                  <c:v>1.4</c:v>
                </c:pt>
                <c:pt idx="6">
                  <c:v>0.8</c:v>
                </c:pt>
                <c:pt idx="7">
                  <c:v>0</c:v>
                </c:pt>
              </c:numCache>
            </c:numRef>
          </c:val>
          <c:extLst>
            <c:ext xmlns:c16="http://schemas.microsoft.com/office/drawing/2014/chart" uri="{C3380CC4-5D6E-409C-BE32-E72D297353CC}">
              <c16:uniqueId val="{00000001-9641-4BD5-83C4-02ADBEBACB46}"/>
            </c:ext>
          </c:extLst>
        </c:ser>
        <c:ser>
          <c:idx val="2"/>
          <c:order val="2"/>
          <c:tx>
            <c:strRef>
              <c:f>'STI prevalence_KP'!$E$3</c:f>
              <c:strCache>
                <c:ptCount val="1"/>
                <c:pt idx="0">
                  <c:v>Syphilis</c:v>
                </c:pt>
              </c:strCache>
            </c:strRef>
          </c:tx>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'STI prevalence_KP'!$A$4:$B$11</c:f>
              <c:multiLvlStrCache>
                <c:ptCount val="8"/>
                <c:lvl>
                  <c:pt idx="0">
                    <c:v>Prisoners
(2011)</c:v>
                  </c:pt>
                  <c:pt idx="1">
                    <c:v>Sea farers</c:v>
                  </c:pt>
                  <c:pt idx="2">
                    <c:v>Resort workers</c:v>
                  </c:pt>
                  <c:pt idx="3">
                    <c:v>Construction workers</c:v>
                  </c:pt>
                  <c:pt idx="4">
                    <c:v>Addu</c:v>
                  </c:pt>
                  <c:pt idx="5">
                    <c:v>Male'</c:v>
                  </c:pt>
                  <c:pt idx="6">
                    <c:v>Addu</c:v>
                  </c:pt>
                  <c:pt idx="7">
                    <c:v>Male'</c:v>
                  </c:pt>
                </c:lvl>
                <c:lvl>
                  <c:pt idx="4">
                    <c:v>MSM</c:v>
                  </c:pt>
                  <c:pt idx="6">
                    <c:v>PWID</c:v>
                  </c:pt>
                </c:lvl>
              </c:multiLvlStrCache>
            </c:multiLvlStrRef>
          </c:cat>
          <c:val>
            <c:numRef>
              <c:f>'STI prevalence_KP'!$E$4:$E$11</c:f>
              <c:numCache>
                <c:formatCode>General</c:formatCode>
                <c:ptCount val="8"/>
                <c:pt idx="0">
                  <c:v>0</c:v>
                </c:pt>
                <c:pt idx="1">
                  <c:v>0</c:v>
                </c:pt>
                <c:pt idx="2">
                  <c:v>1.2</c:v>
                </c:pt>
                <c:pt idx="3">
                  <c:v>0</c:v>
                </c:pt>
                <c:pt idx="4">
                  <c:v>0</c:v>
                </c:pt>
                <c:pt idx="5">
                  <c:v>0</c:v>
                </c:pt>
                <c:pt idx="6">
                  <c:v>0</c:v>
                </c:pt>
                <c:pt idx="7">
                  <c:v>0</c:v>
                </c:pt>
              </c:numCache>
            </c:numRef>
          </c:val>
          <c:extLst>
            <c:ext xmlns:c16="http://schemas.microsoft.com/office/drawing/2014/chart" uri="{C3380CC4-5D6E-409C-BE32-E72D297353CC}">
              <c16:uniqueId val="{00000002-9641-4BD5-83C4-02ADBEBACB46}"/>
            </c:ext>
          </c:extLst>
        </c:ser>
        <c:dLbls>
          <c:showLegendKey val="0"/>
          <c:showVal val="0"/>
          <c:showCatName val="0"/>
          <c:showSerName val="0"/>
          <c:showPercent val="0"/>
          <c:showBubbleSize val="0"/>
        </c:dLbls>
        <c:gapWidth val="10"/>
        <c:axId val="42914560"/>
        <c:axId val="42916096"/>
      </c:barChart>
      <c:catAx>
        <c:axId val="42914560"/>
        <c:scaling>
          <c:orientation val="minMax"/>
        </c:scaling>
        <c:delete val="0"/>
        <c:axPos val="l"/>
        <c:numFmt formatCode="General" sourceLinked="0"/>
        <c:majorTickMark val="out"/>
        <c:minorTickMark val="none"/>
        <c:tickLblPos val="nextTo"/>
        <c:crossAx val="42916096"/>
        <c:crosses val="autoZero"/>
        <c:auto val="1"/>
        <c:lblAlgn val="ctr"/>
        <c:lblOffset val="100"/>
        <c:noMultiLvlLbl val="0"/>
      </c:catAx>
      <c:valAx>
        <c:axId val="42916096"/>
        <c:scaling>
          <c:orientation val="minMax"/>
          <c:max val="8"/>
        </c:scaling>
        <c:delete val="0"/>
        <c:axPos val="b"/>
        <c:majorGridlines>
          <c:spPr>
            <a:ln w="6350">
              <a:solidFill>
                <a:schemeClr val="bg1">
                  <a:lumMod val="95000"/>
                </a:schemeClr>
              </a:solidFill>
              <a:prstDash val="sysDot"/>
            </a:ln>
          </c:spPr>
        </c:majorGridlines>
        <c:title>
          <c:tx>
            <c:rich>
              <a:bodyPr/>
              <a:lstStyle/>
              <a:p>
                <a:pPr>
                  <a:defRPr/>
                </a:pPr>
                <a:r>
                  <a:rPr lang="en-US"/>
                  <a:t>%</a:t>
                </a:r>
              </a:p>
            </c:rich>
          </c:tx>
          <c:layout>
            <c:manualLayout>
              <c:xMode val="edge"/>
              <c:yMode val="edge"/>
              <c:x val="0.75418998978022433"/>
              <c:y val="0.83667226632554415"/>
            </c:manualLayout>
          </c:layout>
          <c:overlay val="0"/>
        </c:title>
        <c:numFmt formatCode="General" sourceLinked="1"/>
        <c:majorTickMark val="out"/>
        <c:minorTickMark val="none"/>
        <c:tickLblPos val="nextTo"/>
        <c:crossAx val="42914560"/>
        <c:crosses val="autoZero"/>
        <c:crossBetween val="between"/>
        <c:majorUnit val="2"/>
      </c:valAx>
    </c:plotArea>
    <c:legend>
      <c:legendPos val="b"/>
      <c:layout>
        <c:manualLayout>
          <c:xMode val="edge"/>
          <c:yMode val="edge"/>
          <c:x val="4.3807442756183104E-2"/>
          <c:y val="0.9170653111684377"/>
          <c:w val="0.68294886077691708"/>
          <c:h val="6.4829064611654552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54396325459318"/>
          <c:y val="5.1400554097404488E-2"/>
          <c:w val="0.8669004811898513"/>
          <c:h val="0.42198490813648293"/>
        </c:manualLayout>
      </c:layout>
      <c:barChart>
        <c:barDir val="col"/>
        <c:grouping val="clustered"/>
        <c:varyColors val="0"/>
        <c:ser>
          <c:idx val="0"/>
          <c:order val="0"/>
          <c:tx>
            <c:strRef>
              <c:f>'STI symtoms'!$C$2</c:f>
              <c:strCache>
                <c:ptCount val="1"/>
                <c:pt idx="0">
                  <c:v>%</c:v>
                </c:pt>
              </c:strCache>
            </c:strRef>
          </c:tx>
          <c:spPr>
            <a:solidFill>
              <a:srgbClr val="00AEEF"/>
            </a:solidFill>
          </c:spPr>
          <c:invertIfNegative val="0"/>
          <c:dPt>
            <c:idx val="0"/>
            <c:invertIfNegative val="0"/>
            <c:bubble3D val="0"/>
            <c:spPr>
              <a:solidFill>
                <a:sysClr val="window" lastClr="FFFFFF">
                  <a:lumMod val="50000"/>
                </a:sysClr>
              </a:solidFill>
            </c:spPr>
            <c:extLst>
              <c:ext xmlns:c16="http://schemas.microsoft.com/office/drawing/2014/chart" uri="{C3380CC4-5D6E-409C-BE32-E72D297353CC}">
                <c16:uniqueId val="{00000001-320A-4316-8CA9-C711A40B845C}"/>
              </c:ext>
            </c:extLst>
          </c:dPt>
          <c:dPt>
            <c:idx val="1"/>
            <c:invertIfNegative val="0"/>
            <c:bubble3D val="0"/>
            <c:spPr>
              <a:solidFill>
                <a:sysClr val="window" lastClr="FFFFFF">
                  <a:lumMod val="50000"/>
                </a:sysClr>
              </a:solidFill>
            </c:spPr>
            <c:extLst>
              <c:ext xmlns:c16="http://schemas.microsoft.com/office/drawing/2014/chart" uri="{C3380CC4-5D6E-409C-BE32-E72D297353CC}">
                <c16:uniqueId val="{00000003-320A-4316-8CA9-C711A40B845C}"/>
              </c:ext>
            </c:extLst>
          </c:dPt>
          <c:dPt>
            <c:idx val="2"/>
            <c:invertIfNegative val="0"/>
            <c:bubble3D val="0"/>
            <c:spPr>
              <a:solidFill>
                <a:sysClr val="window" lastClr="FFFFFF">
                  <a:lumMod val="50000"/>
                </a:sysClr>
              </a:solidFill>
            </c:spPr>
            <c:extLst>
              <c:ext xmlns:c16="http://schemas.microsoft.com/office/drawing/2014/chart" uri="{C3380CC4-5D6E-409C-BE32-E72D297353CC}">
                <c16:uniqueId val="{00000005-320A-4316-8CA9-C711A40B845C}"/>
              </c:ext>
            </c:extLst>
          </c:dPt>
          <c:dPt>
            <c:idx val="3"/>
            <c:invertIfNegative val="0"/>
            <c:bubble3D val="0"/>
            <c:spPr>
              <a:solidFill>
                <a:srgbClr val="88C540"/>
              </a:solidFill>
            </c:spPr>
            <c:extLst>
              <c:ext xmlns:c16="http://schemas.microsoft.com/office/drawing/2014/chart" uri="{C3380CC4-5D6E-409C-BE32-E72D297353CC}">
                <c16:uniqueId val="{00000007-320A-4316-8CA9-C711A40B845C}"/>
              </c:ext>
            </c:extLst>
          </c:dPt>
          <c:dPt>
            <c:idx val="4"/>
            <c:invertIfNegative val="0"/>
            <c:bubble3D val="0"/>
            <c:spPr>
              <a:solidFill>
                <a:srgbClr val="88C540"/>
              </a:solidFill>
            </c:spPr>
            <c:extLst>
              <c:ext xmlns:c16="http://schemas.microsoft.com/office/drawing/2014/chart" uri="{C3380CC4-5D6E-409C-BE32-E72D297353CC}">
                <c16:uniqueId val="{00000009-320A-4316-8CA9-C711A40B845C}"/>
              </c:ext>
            </c:extLst>
          </c:dPt>
          <c:dPt>
            <c:idx val="5"/>
            <c:invertIfNegative val="0"/>
            <c:bubble3D val="0"/>
            <c:spPr>
              <a:solidFill>
                <a:srgbClr val="F78E1E"/>
              </a:solidFill>
            </c:spPr>
            <c:extLst>
              <c:ext xmlns:c16="http://schemas.microsoft.com/office/drawing/2014/chart" uri="{C3380CC4-5D6E-409C-BE32-E72D297353CC}">
                <c16:uniqueId val="{0000000B-320A-4316-8CA9-C711A40B845C}"/>
              </c:ext>
            </c:extLst>
          </c:dPt>
          <c:dPt>
            <c:idx val="6"/>
            <c:invertIfNegative val="0"/>
            <c:bubble3D val="0"/>
            <c:spPr>
              <a:solidFill>
                <a:srgbClr val="F78E31"/>
              </a:solidFill>
            </c:spPr>
            <c:extLst>
              <c:ext xmlns:c16="http://schemas.microsoft.com/office/drawing/2014/chart" uri="{C3380CC4-5D6E-409C-BE32-E72D297353CC}">
                <c16:uniqueId val="{0000000D-320A-4316-8CA9-C711A40B845C}"/>
              </c:ext>
            </c:extLst>
          </c:dPt>
          <c:dPt>
            <c:idx val="9"/>
            <c:invertIfNegative val="0"/>
            <c:bubble3D val="0"/>
            <c:spPr>
              <a:solidFill>
                <a:srgbClr val="E31837"/>
              </a:solidFill>
            </c:spPr>
            <c:extLst>
              <c:ext xmlns:c16="http://schemas.microsoft.com/office/drawing/2014/chart" uri="{C3380CC4-5D6E-409C-BE32-E72D297353CC}">
                <c16:uniqueId val="{0000000F-320A-4316-8CA9-C711A40B845C}"/>
              </c:ext>
            </c:extLst>
          </c:dPt>
          <c:dPt>
            <c:idx val="10"/>
            <c:invertIfNegative val="0"/>
            <c:bubble3D val="0"/>
            <c:spPr>
              <a:solidFill>
                <a:srgbClr val="E31837"/>
              </a:solidFill>
            </c:spPr>
            <c:extLst>
              <c:ext xmlns:c16="http://schemas.microsoft.com/office/drawing/2014/chart" uri="{C3380CC4-5D6E-409C-BE32-E72D297353CC}">
                <c16:uniqueId val="{00000011-320A-4316-8CA9-C711A40B845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'STI symtoms'!$A$3:$B$13</c:f>
              <c:multiLvlStrCache>
                <c:ptCount val="11"/>
                <c:lvl>
                  <c:pt idx="0">
                    <c:v>Sea farers</c:v>
                  </c:pt>
                  <c:pt idx="1">
                    <c:v>Resort workers</c:v>
                  </c:pt>
                  <c:pt idx="2">
                    <c:v>Construction workers</c:v>
                  </c:pt>
                  <c:pt idx="3">
                    <c:v>Male'</c:v>
                  </c:pt>
                  <c:pt idx="4">
                    <c:v>Addu</c:v>
                  </c:pt>
                  <c:pt idx="5">
                    <c:v>Male'</c:v>
                  </c:pt>
                  <c:pt idx="6">
                    <c:v>Addu</c:v>
                  </c:pt>
                  <c:pt idx="7">
                    <c:v>Male'</c:v>
                  </c:pt>
                  <c:pt idx="8">
                    <c:v>Addu</c:v>
                  </c:pt>
                  <c:pt idx="9">
                    <c:v>Male'</c:v>
                  </c:pt>
                  <c:pt idx="10">
                    <c:v>Addu</c:v>
                  </c:pt>
                </c:lvl>
                <c:lvl>
                  <c:pt idx="3">
                    <c:v>FSW</c:v>
                  </c:pt>
                  <c:pt idx="5">
                    <c:v>MSM</c:v>
                  </c:pt>
                  <c:pt idx="7">
                    <c:v>PWID</c:v>
                  </c:pt>
                  <c:pt idx="9">
                    <c:v>Youths</c:v>
                  </c:pt>
                </c:lvl>
              </c:multiLvlStrCache>
            </c:multiLvlStrRef>
          </c:cat>
          <c:val>
            <c:numRef>
              <c:f>'STI symtoms'!$C$3:$C$13</c:f>
              <c:numCache>
                <c:formatCode>General</c:formatCode>
                <c:ptCount val="11"/>
                <c:pt idx="0">
                  <c:v>3</c:v>
                </c:pt>
                <c:pt idx="1">
                  <c:v>7</c:v>
                </c:pt>
                <c:pt idx="2">
                  <c:v>4</c:v>
                </c:pt>
                <c:pt idx="3">
                  <c:v>27</c:v>
                </c:pt>
                <c:pt idx="4">
                  <c:v>27</c:v>
                </c:pt>
                <c:pt idx="5">
                  <c:v>17</c:v>
                </c:pt>
                <c:pt idx="6">
                  <c:v>12</c:v>
                </c:pt>
                <c:pt idx="7">
                  <c:v>16</c:v>
                </c:pt>
                <c:pt idx="8">
                  <c:v>11</c:v>
                </c:pt>
                <c:pt idx="9">
                  <c:v>19</c:v>
                </c:pt>
                <c:pt idx="10">
                  <c:v>23</c:v>
                </c:pt>
              </c:numCache>
            </c:numRef>
          </c:val>
          <c:extLst>
            <c:ext xmlns:c16="http://schemas.microsoft.com/office/drawing/2014/chart" uri="{C3380CC4-5D6E-409C-BE32-E72D297353CC}">
              <c16:uniqueId val="{00000012-320A-4316-8CA9-C711A40B845C}"/>
            </c:ext>
          </c:extLst>
        </c:ser>
        <c:dLbls>
          <c:showLegendKey val="0"/>
          <c:showVal val="0"/>
          <c:showCatName val="0"/>
          <c:showSerName val="0"/>
          <c:showPercent val="0"/>
          <c:showBubbleSize val="0"/>
        </c:dLbls>
        <c:gapWidth val="70"/>
        <c:axId val="43018112"/>
        <c:axId val="43019648"/>
      </c:barChart>
      <c:catAx>
        <c:axId val="43018112"/>
        <c:scaling>
          <c:orientation val="minMax"/>
        </c:scaling>
        <c:delete val="0"/>
        <c:axPos val="b"/>
        <c:numFmt formatCode="General" sourceLinked="0"/>
        <c:majorTickMark val="out"/>
        <c:minorTickMark val="none"/>
        <c:tickLblPos val="nextTo"/>
        <c:crossAx val="43019648"/>
        <c:crosses val="autoZero"/>
        <c:auto val="1"/>
        <c:lblAlgn val="ctr"/>
        <c:lblOffset val="100"/>
        <c:noMultiLvlLbl val="0"/>
      </c:catAx>
      <c:valAx>
        <c:axId val="43019648"/>
        <c:scaling>
          <c:orientation val="minMax"/>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0"/>
              <c:y val="1.0529308836395447E-2"/>
            </c:manualLayout>
          </c:layout>
          <c:overlay val="0"/>
        </c:title>
        <c:numFmt formatCode="General" sourceLinked="1"/>
        <c:majorTickMark val="out"/>
        <c:minorTickMark val="none"/>
        <c:tickLblPos val="nextTo"/>
        <c:crossAx val="43018112"/>
        <c:crosses val="autoZero"/>
        <c:crossBetween val="between"/>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699941106741717"/>
          <c:y val="0.12594775285985937"/>
          <c:w val="0.59794663999585884"/>
          <c:h val="0.79055416377410881"/>
        </c:manualLayout>
      </c:layout>
      <c:barChart>
        <c:barDir val="bar"/>
        <c:grouping val="clustered"/>
        <c:varyColors val="0"/>
        <c:ser>
          <c:idx val="0"/>
          <c:order val="0"/>
          <c:spPr>
            <a:solidFill>
              <a:srgbClr val="88C54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STI_Women!$A$4:$A$9</c:f>
              <c:strCache>
                <c:ptCount val="6"/>
                <c:pt idx="0">
                  <c:v>Central</c:v>
                </c:pt>
                <c:pt idx="1">
                  <c:v>Male' Economic</c:v>
                </c:pt>
                <c:pt idx="2">
                  <c:v>North Central</c:v>
                </c:pt>
                <c:pt idx="3">
                  <c:v>South Central</c:v>
                </c:pt>
                <c:pt idx="4">
                  <c:v>Far South  </c:v>
                </c:pt>
                <c:pt idx="5">
                  <c:v>North</c:v>
                </c:pt>
              </c:strCache>
            </c:strRef>
          </c:cat>
          <c:val>
            <c:numRef>
              <c:f>STI_Women!$B$4:$B$9</c:f>
              <c:numCache>
                <c:formatCode>General</c:formatCode>
                <c:ptCount val="6"/>
                <c:pt idx="0">
                  <c:v>10.199999999999999</c:v>
                </c:pt>
                <c:pt idx="1">
                  <c:v>7.5</c:v>
                </c:pt>
                <c:pt idx="2">
                  <c:v>7.4</c:v>
                </c:pt>
                <c:pt idx="3">
                  <c:v>6.4</c:v>
                </c:pt>
                <c:pt idx="4">
                  <c:v>6.3</c:v>
                </c:pt>
                <c:pt idx="5">
                  <c:v>5.4</c:v>
                </c:pt>
              </c:numCache>
            </c:numRef>
          </c:val>
          <c:extLst>
            <c:ext xmlns:c16="http://schemas.microsoft.com/office/drawing/2014/chart" uri="{C3380CC4-5D6E-409C-BE32-E72D297353CC}">
              <c16:uniqueId val="{00000000-2DB2-4196-B825-EDBDFA6E6347}"/>
            </c:ext>
          </c:extLst>
        </c:ser>
        <c:dLbls>
          <c:showLegendKey val="0"/>
          <c:showVal val="0"/>
          <c:showCatName val="0"/>
          <c:showSerName val="0"/>
          <c:showPercent val="0"/>
          <c:showBubbleSize val="0"/>
        </c:dLbls>
        <c:gapWidth val="60"/>
        <c:axId val="15243520"/>
        <c:axId val="42647552"/>
      </c:barChart>
      <c:catAx>
        <c:axId val="15243520"/>
        <c:scaling>
          <c:orientation val="maxMin"/>
        </c:scaling>
        <c:delete val="0"/>
        <c:axPos val="l"/>
        <c:numFmt formatCode="General" sourceLinked="0"/>
        <c:majorTickMark val="out"/>
        <c:minorTickMark val="none"/>
        <c:tickLblPos val="nextTo"/>
        <c:crossAx val="42647552"/>
        <c:crosses val="autoZero"/>
        <c:auto val="1"/>
        <c:lblAlgn val="ctr"/>
        <c:lblOffset val="100"/>
        <c:noMultiLvlLbl val="0"/>
      </c:catAx>
      <c:valAx>
        <c:axId val="42647552"/>
        <c:scaling>
          <c:orientation val="minMax"/>
        </c:scaling>
        <c:delete val="0"/>
        <c:axPos val="t"/>
        <c:majorGridlines>
          <c:spPr>
            <a:ln w="6350">
              <a:solidFill>
                <a:schemeClr val="bg1">
                  <a:lumMod val="95000"/>
                </a:schemeClr>
              </a:solidFill>
              <a:prstDash val="sysDot"/>
            </a:ln>
          </c:spPr>
        </c:majorGridlines>
        <c:title>
          <c:tx>
            <c:rich>
              <a:bodyPr/>
              <a:lstStyle/>
              <a:p>
                <a:pPr>
                  <a:defRPr/>
                </a:pPr>
                <a:r>
                  <a:rPr lang="en-US"/>
                  <a:t>%</a:t>
                </a:r>
              </a:p>
            </c:rich>
          </c:tx>
          <c:layout>
            <c:manualLayout>
              <c:xMode val="edge"/>
              <c:yMode val="edge"/>
              <c:x val="0.92631459032302554"/>
              <c:y val="2.0240810583568344E-2"/>
            </c:manualLayout>
          </c:layout>
          <c:overlay val="0"/>
        </c:title>
        <c:numFmt formatCode="General" sourceLinked="1"/>
        <c:majorTickMark val="out"/>
        <c:minorTickMark val="none"/>
        <c:tickLblPos val="nextTo"/>
        <c:crossAx val="15243520"/>
        <c:crosses val="autoZero"/>
        <c:crossBetween val="between"/>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112369258036671"/>
          <c:y val="4.5068775855266321E-2"/>
          <c:w val="0.66058533108869666"/>
          <c:h val="0.82959905565267944"/>
        </c:manualLayout>
      </c:layout>
      <c:barChart>
        <c:barDir val="bar"/>
        <c:grouping val="clustered"/>
        <c:varyColors val="0"/>
        <c:ser>
          <c:idx val="0"/>
          <c:order val="0"/>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'Women_genital sores'!$A$3:$A$8</c:f>
              <c:strCache>
                <c:ptCount val="6"/>
                <c:pt idx="0">
                  <c:v>North Central</c:v>
                </c:pt>
                <c:pt idx="1">
                  <c:v>Central</c:v>
                </c:pt>
                <c:pt idx="2">
                  <c:v>South Central</c:v>
                </c:pt>
                <c:pt idx="3">
                  <c:v>Male'</c:v>
                </c:pt>
                <c:pt idx="4">
                  <c:v>North</c:v>
                </c:pt>
                <c:pt idx="5">
                  <c:v>South  </c:v>
                </c:pt>
              </c:strCache>
            </c:strRef>
          </c:cat>
          <c:val>
            <c:numRef>
              <c:f>'Women_genital sores'!$B$3:$B$8</c:f>
              <c:numCache>
                <c:formatCode>General</c:formatCode>
                <c:ptCount val="6"/>
                <c:pt idx="0">
                  <c:v>16</c:v>
                </c:pt>
                <c:pt idx="1">
                  <c:v>14.3</c:v>
                </c:pt>
                <c:pt idx="2">
                  <c:v>12.4</c:v>
                </c:pt>
                <c:pt idx="3">
                  <c:v>10.7</c:v>
                </c:pt>
                <c:pt idx="4">
                  <c:v>10.3</c:v>
                </c:pt>
                <c:pt idx="5">
                  <c:v>8.1999999999999993</c:v>
                </c:pt>
              </c:numCache>
            </c:numRef>
          </c:val>
          <c:extLst>
            <c:ext xmlns:c16="http://schemas.microsoft.com/office/drawing/2014/chart" uri="{C3380CC4-5D6E-409C-BE32-E72D297353CC}">
              <c16:uniqueId val="{00000000-83DD-469D-83D7-89E12009D70F}"/>
            </c:ext>
          </c:extLst>
        </c:ser>
        <c:dLbls>
          <c:showLegendKey val="0"/>
          <c:showVal val="0"/>
          <c:showCatName val="0"/>
          <c:showSerName val="0"/>
          <c:showPercent val="0"/>
          <c:showBubbleSize val="0"/>
        </c:dLbls>
        <c:gapWidth val="50"/>
        <c:axId val="42638720"/>
        <c:axId val="42644608"/>
      </c:barChart>
      <c:catAx>
        <c:axId val="42638720"/>
        <c:scaling>
          <c:orientation val="minMax"/>
        </c:scaling>
        <c:delete val="0"/>
        <c:axPos val="l"/>
        <c:numFmt formatCode="General" sourceLinked="0"/>
        <c:majorTickMark val="out"/>
        <c:minorTickMark val="none"/>
        <c:tickLblPos val="nextTo"/>
        <c:crossAx val="42644608"/>
        <c:crosses val="autoZero"/>
        <c:auto val="1"/>
        <c:lblAlgn val="ctr"/>
        <c:lblOffset val="100"/>
        <c:noMultiLvlLbl val="0"/>
      </c:catAx>
      <c:valAx>
        <c:axId val="42644608"/>
        <c:scaling>
          <c:orientation val="minMax"/>
        </c:scaling>
        <c:delete val="0"/>
        <c:axPos val="b"/>
        <c:majorGridlines>
          <c:spPr>
            <a:ln w="6350">
              <a:solidFill>
                <a:schemeClr val="bg1">
                  <a:lumMod val="95000"/>
                </a:schemeClr>
              </a:solidFill>
              <a:prstDash val="sysDot"/>
            </a:ln>
          </c:spPr>
        </c:majorGridlines>
        <c:title>
          <c:tx>
            <c:rich>
              <a:bodyPr/>
              <a:lstStyle/>
              <a:p>
                <a:pPr>
                  <a:defRPr/>
                </a:pPr>
                <a:r>
                  <a:rPr lang="en-US"/>
                  <a:t>%</a:t>
                </a:r>
              </a:p>
            </c:rich>
          </c:tx>
          <c:layout>
            <c:manualLayout>
              <c:xMode val="edge"/>
              <c:yMode val="edge"/>
              <c:x val="0.94285532991284349"/>
              <c:y val="0.90535557070394068"/>
            </c:manualLayout>
          </c:layout>
          <c:overlay val="0"/>
        </c:title>
        <c:numFmt formatCode="General" sourceLinked="1"/>
        <c:majorTickMark val="out"/>
        <c:minorTickMark val="none"/>
        <c:tickLblPos val="nextTo"/>
        <c:crossAx val="42638720"/>
        <c:crosses val="autoZero"/>
        <c:crossBetween val="between"/>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41391403218423"/>
          <c:y val="0.13170970091965886"/>
          <c:w val="0.69297345404166866"/>
          <c:h val="0.86793401462142894"/>
        </c:manualLayout>
      </c:layout>
      <c:barChart>
        <c:barDir val="bar"/>
        <c:grouping val="clustered"/>
        <c:varyColors val="0"/>
        <c:ser>
          <c:idx val="0"/>
          <c:order val="0"/>
          <c:spPr>
            <a:solidFill>
              <a:srgbClr val="88C540"/>
            </a:solidFill>
            <a:ln>
              <a:noFill/>
            </a:ln>
          </c:spPr>
          <c:invertIfNegative val="0"/>
          <c:dPt>
            <c:idx val="2"/>
            <c:invertIfNegative val="0"/>
            <c:bubble3D val="0"/>
            <c:spPr>
              <a:solidFill>
                <a:srgbClr val="00AEEF"/>
              </a:solidFill>
              <a:ln>
                <a:noFill/>
              </a:ln>
            </c:spPr>
            <c:extLst>
              <c:ext xmlns:c16="http://schemas.microsoft.com/office/drawing/2014/chart" uri="{C3380CC4-5D6E-409C-BE32-E72D297353CC}">
                <c16:uniqueId val="{00000001-04CB-4831-9788-B6A2F73FA0DB}"/>
              </c:ext>
            </c:extLst>
          </c:dPt>
          <c:dPt>
            <c:idx val="3"/>
            <c:invertIfNegative val="0"/>
            <c:bubble3D val="0"/>
            <c:spPr>
              <a:solidFill>
                <a:srgbClr val="00AEEF"/>
              </a:solidFill>
              <a:ln>
                <a:noFill/>
              </a:ln>
            </c:spPr>
            <c:extLst>
              <c:ext xmlns:c16="http://schemas.microsoft.com/office/drawing/2014/chart" uri="{C3380CC4-5D6E-409C-BE32-E72D297353CC}">
                <c16:uniqueId val="{00000003-04CB-4831-9788-B6A2F73FA0DB}"/>
              </c:ext>
            </c:extLst>
          </c:dPt>
          <c:dPt>
            <c:idx val="4"/>
            <c:invertIfNegative val="0"/>
            <c:bubble3D val="0"/>
            <c:spPr>
              <a:solidFill>
                <a:srgbClr val="E31837"/>
              </a:solidFill>
              <a:ln>
                <a:noFill/>
              </a:ln>
            </c:spPr>
            <c:extLst>
              <c:ext xmlns:c16="http://schemas.microsoft.com/office/drawing/2014/chart" uri="{C3380CC4-5D6E-409C-BE32-E72D297353CC}">
                <c16:uniqueId val="{00000005-04CB-4831-9788-B6A2F73FA0DB}"/>
              </c:ext>
            </c:extLst>
          </c:dPt>
          <c:dPt>
            <c:idx val="5"/>
            <c:invertIfNegative val="0"/>
            <c:bubble3D val="0"/>
            <c:spPr>
              <a:solidFill>
                <a:srgbClr val="E31837"/>
              </a:solidFill>
              <a:ln>
                <a:noFill/>
              </a:ln>
            </c:spPr>
            <c:extLst>
              <c:ext xmlns:c16="http://schemas.microsoft.com/office/drawing/2014/chart" uri="{C3380CC4-5D6E-409C-BE32-E72D297353CC}">
                <c16:uniqueId val="{00000007-04CB-4831-9788-B6A2F73FA0DB}"/>
              </c:ext>
            </c:extLst>
          </c:dPt>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'FSW_unprotetected sex'!$A$3:$B$8</c:f>
              <c:multiLvlStrCache>
                <c:ptCount val="6"/>
                <c:lvl>
                  <c:pt idx="0">
                    <c:v>Male'</c:v>
                  </c:pt>
                  <c:pt idx="1">
                    <c:v>Addu</c:v>
                  </c:pt>
                  <c:pt idx="2">
                    <c:v>Male'</c:v>
                  </c:pt>
                  <c:pt idx="3">
                    <c:v>Addu</c:v>
                  </c:pt>
                  <c:pt idx="4">
                    <c:v>Male'</c:v>
                  </c:pt>
                  <c:pt idx="5">
                    <c:v>Addu</c:v>
                  </c:pt>
                </c:lvl>
                <c:lvl>
                  <c:pt idx="0">
                    <c:v>With regular partner</c:v>
                  </c:pt>
                  <c:pt idx="2">
                    <c:v>With non-regular partner</c:v>
                  </c:pt>
                  <c:pt idx="4">
                    <c:v>With client</c:v>
                  </c:pt>
                </c:lvl>
              </c:multiLvlStrCache>
            </c:multiLvlStrRef>
          </c:cat>
          <c:val>
            <c:numRef>
              <c:f>'FSW_unprotetected sex'!$C$3:$C$8</c:f>
              <c:numCache>
                <c:formatCode>General</c:formatCode>
                <c:ptCount val="6"/>
                <c:pt idx="0">
                  <c:v>80</c:v>
                </c:pt>
                <c:pt idx="1">
                  <c:v>100</c:v>
                </c:pt>
                <c:pt idx="2">
                  <c:v>88</c:v>
                </c:pt>
                <c:pt idx="3">
                  <c:v>98</c:v>
                </c:pt>
                <c:pt idx="4">
                  <c:v>88</c:v>
                </c:pt>
                <c:pt idx="5">
                  <c:v>98</c:v>
                </c:pt>
              </c:numCache>
            </c:numRef>
          </c:val>
          <c:extLst>
            <c:ext xmlns:c16="http://schemas.microsoft.com/office/drawing/2014/chart" uri="{C3380CC4-5D6E-409C-BE32-E72D297353CC}">
              <c16:uniqueId val="{00000008-04CB-4831-9788-B6A2F73FA0DB}"/>
            </c:ext>
          </c:extLst>
        </c:ser>
        <c:dLbls>
          <c:showLegendKey val="0"/>
          <c:showVal val="0"/>
          <c:showCatName val="0"/>
          <c:showSerName val="0"/>
          <c:showPercent val="0"/>
          <c:showBubbleSize val="0"/>
        </c:dLbls>
        <c:gapWidth val="70"/>
        <c:axId val="43413888"/>
        <c:axId val="43415424"/>
      </c:barChart>
      <c:catAx>
        <c:axId val="43413888"/>
        <c:scaling>
          <c:orientation val="maxMin"/>
        </c:scaling>
        <c:delete val="0"/>
        <c:axPos val="l"/>
        <c:numFmt formatCode="General" sourceLinked="0"/>
        <c:majorTickMark val="out"/>
        <c:minorTickMark val="none"/>
        <c:tickLblPos val="nextTo"/>
        <c:crossAx val="43415424"/>
        <c:crosses val="autoZero"/>
        <c:auto val="1"/>
        <c:lblAlgn val="ctr"/>
        <c:lblOffset val="100"/>
        <c:noMultiLvlLbl val="0"/>
      </c:catAx>
      <c:valAx>
        <c:axId val="43415424"/>
        <c:scaling>
          <c:orientation val="minMax"/>
          <c:max val="100"/>
        </c:scaling>
        <c:delete val="0"/>
        <c:axPos val="t"/>
        <c:majorGridlines>
          <c:spPr>
            <a:ln>
              <a:solidFill>
                <a:schemeClr val="bg1">
                  <a:lumMod val="95000"/>
                </a:schemeClr>
              </a:solidFill>
              <a:prstDash val="sysDot"/>
            </a:ln>
          </c:spPr>
        </c:majorGridlines>
        <c:title>
          <c:tx>
            <c:rich>
              <a:bodyPr/>
              <a:lstStyle/>
              <a:p>
                <a:pPr>
                  <a:defRPr/>
                </a:pPr>
                <a:r>
                  <a:rPr lang="en-US"/>
                  <a:t>%</a:t>
                </a:r>
              </a:p>
            </c:rich>
          </c:tx>
          <c:layout>
            <c:manualLayout>
              <c:xMode val="edge"/>
              <c:yMode val="edge"/>
              <c:x val="0.93096320296811097"/>
              <c:y val="5.512547138146854E-2"/>
            </c:manualLayout>
          </c:layout>
          <c:overlay val="0"/>
        </c:title>
        <c:numFmt formatCode="General" sourceLinked="1"/>
        <c:majorTickMark val="out"/>
        <c:minorTickMark val="none"/>
        <c:tickLblPos val="nextTo"/>
        <c:crossAx val="43413888"/>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0.67257</cdr:x>
      <cdr:y>0.44294</cdr:y>
    </cdr:from>
    <cdr:to>
      <cdr:x>0.95575</cdr:x>
      <cdr:y>0.54245</cdr:y>
    </cdr:to>
    <cdr:sp macro="" textlink="">
      <cdr:nvSpPr>
        <cdr:cNvPr id="2" name="TextBox 1"/>
        <cdr:cNvSpPr txBox="1"/>
      </cdr:nvSpPr>
      <cdr:spPr>
        <a:xfrm xmlns:a="http://schemas.openxmlformats.org/drawingml/2006/main">
          <a:off x="5472610" y="1822756"/>
          <a:ext cx="2304238" cy="409492"/>
        </a:xfrm>
        <a:prstGeom xmlns:a="http://schemas.openxmlformats.org/drawingml/2006/main" prst="rect">
          <a:avLst/>
        </a:prstGeom>
        <a:ln xmlns:a="http://schemas.openxmlformats.org/drawingml/2006/main">
          <a:solidFill>
            <a:srgbClr val="0070C0"/>
          </a:solidFill>
        </a:ln>
      </cdr:spPr>
      <cdr:txBody>
        <a:bodyPr xmlns:a="http://schemas.openxmlformats.org/drawingml/2006/main" wrap="square" rtlCol="0"/>
        <a:lstStyle xmlns:a="http://schemas.openxmlformats.org/drawingml/2006/main">
          <a:defPPr>
            <a:defRPr lang="th-TH"/>
          </a:defPPr>
          <a:lvl1pPr algn="l" rtl="0" fontAlgn="base">
            <a:spcBef>
              <a:spcPct val="0"/>
            </a:spcBef>
            <a:spcAft>
              <a:spcPct val="0"/>
            </a:spcAft>
            <a:defRPr sz="2800" kern="1200">
              <a:solidFill>
                <a:schemeClr val="tx1"/>
              </a:solidFill>
              <a:latin typeface="Arial" charset="0"/>
              <a:ea typeface="+mn-ea"/>
              <a:cs typeface="Cordia New" pitchFamily="34" charset="-34"/>
            </a:defRPr>
          </a:lvl1pPr>
          <a:lvl2pPr marL="457200" algn="l" rtl="0" fontAlgn="base">
            <a:spcBef>
              <a:spcPct val="0"/>
            </a:spcBef>
            <a:spcAft>
              <a:spcPct val="0"/>
            </a:spcAft>
            <a:defRPr sz="2800" kern="1200">
              <a:solidFill>
                <a:schemeClr val="tx1"/>
              </a:solidFill>
              <a:latin typeface="Arial" charset="0"/>
              <a:ea typeface="+mn-ea"/>
              <a:cs typeface="Cordia New" pitchFamily="34" charset="-34"/>
            </a:defRPr>
          </a:lvl2pPr>
          <a:lvl3pPr marL="914400" algn="l" rtl="0" fontAlgn="base">
            <a:spcBef>
              <a:spcPct val="0"/>
            </a:spcBef>
            <a:spcAft>
              <a:spcPct val="0"/>
            </a:spcAft>
            <a:defRPr sz="2800" kern="1200">
              <a:solidFill>
                <a:schemeClr val="tx1"/>
              </a:solidFill>
              <a:latin typeface="Arial" charset="0"/>
              <a:ea typeface="+mn-ea"/>
              <a:cs typeface="Cordia New" pitchFamily="34" charset="-34"/>
            </a:defRPr>
          </a:lvl3pPr>
          <a:lvl4pPr marL="1371600" algn="l" rtl="0" fontAlgn="base">
            <a:spcBef>
              <a:spcPct val="0"/>
            </a:spcBef>
            <a:spcAft>
              <a:spcPct val="0"/>
            </a:spcAft>
            <a:defRPr sz="2800" kern="1200">
              <a:solidFill>
                <a:schemeClr val="tx1"/>
              </a:solidFill>
              <a:latin typeface="Arial" charset="0"/>
              <a:ea typeface="+mn-ea"/>
              <a:cs typeface="Cordia New" pitchFamily="34" charset="-34"/>
            </a:defRPr>
          </a:lvl4pPr>
          <a:lvl5pPr marL="1828800" algn="l" rtl="0" fontAlgn="base">
            <a:spcBef>
              <a:spcPct val="0"/>
            </a:spcBef>
            <a:spcAft>
              <a:spcPct val="0"/>
            </a:spcAft>
            <a:defRPr sz="2800" kern="1200">
              <a:solidFill>
                <a:schemeClr val="tx1"/>
              </a:solidFill>
              <a:latin typeface="Arial" charset="0"/>
              <a:ea typeface="+mn-ea"/>
              <a:cs typeface="Cordia New" pitchFamily="34" charset="-34"/>
            </a:defRPr>
          </a:lvl5pPr>
          <a:lvl6pPr marL="2286000" algn="l" defTabSz="914400" rtl="0" eaLnBrk="1" latinLnBrk="0" hangingPunct="1">
            <a:defRPr sz="2800" kern="1200">
              <a:solidFill>
                <a:schemeClr val="tx1"/>
              </a:solidFill>
              <a:latin typeface="Arial" charset="0"/>
              <a:ea typeface="+mn-ea"/>
              <a:cs typeface="Cordia New" pitchFamily="34" charset="-34"/>
            </a:defRPr>
          </a:lvl6pPr>
          <a:lvl7pPr marL="2743200" algn="l" defTabSz="914400" rtl="0" eaLnBrk="1" latinLnBrk="0" hangingPunct="1">
            <a:defRPr sz="2800" kern="1200">
              <a:solidFill>
                <a:schemeClr val="tx1"/>
              </a:solidFill>
              <a:latin typeface="Arial" charset="0"/>
              <a:ea typeface="+mn-ea"/>
              <a:cs typeface="Cordia New" pitchFamily="34" charset="-34"/>
            </a:defRPr>
          </a:lvl7pPr>
          <a:lvl8pPr marL="3200400" algn="l" defTabSz="914400" rtl="0" eaLnBrk="1" latinLnBrk="0" hangingPunct="1">
            <a:defRPr sz="2800" kern="1200">
              <a:solidFill>
                <a:schemeClr val="tx1"/>
              </a:solidFill>
              <a:latin typeface="Arial" charset="0"/>
              <a:ea typeface="+mn-ea"/>
              <a:cs typeface="Cordia New" pitchFamily="34" charset="-34"/>
            </a:defRPr>
          </a:lvl8pPr>
          <a:lvl9pPr marL="3657600" algn="l" defTabSz="914400" rtl="0" eaLnBrk="1" latinLnBrk="0" hangingPunct="1">
            <a:defRPr sz="2800" kern="1200">
              <a:solidFill>
                <a:schemeClr val="tx1"/>
              </a:solidFill>
              <a:latin typeface="Arial" charset="0"/>
              <a:ea typeface="+mn-ea"/>
              <a:cs typeface="Cordia New" pitchFamily="34" charset="-34"/>
            </a:defRPr>
          </a:lvl9pPr>
        </a:lstStyle>
        <a:p xmlns:a="http://schemas.openxmlformats.org/drawingml/2006/main">
          <a:r>
            <a:rPr lang="en-US" sz="1200" b="1" dirty="0"/>
            <a:t>Male’= capital of Maldives</a:t>
          </a:r>
        </a:p>
        <a:p xmlns:a="http://schemas.openxmlformats.org/drawingml/2006/main">
          <a:r>
            <a:rPr lang="en-US" sz="1200" b="1" dirty="0" err="1"/>
            <a:t>Addu</a:t>
          </a:r>
          <a:r>
            <a:rPr lang="en-US" sz="1200" b="1" dirty="0"/>
            <a:t>=  island          </a:t>
          </a:r>
        </a:p>
      </cdr:txBody>
    </cdr:sp>
  </cdr:relSizeAnchor>
  <cdr:relSizeAnchor xmlns:cdr="http://schemas.openxmlformats.org/drawingml/2006/chartDrawing">
    <cdr:from>
      <cdr:x>0.67257</cdr:x>
      <cdr:y>0.61244</cdr:y>
    </cdr:from>
    <cdr:to>
      <cdr:x>0.96334</cdr:x>
      <cdr:y>0.71743</cdr:y>
    </cdr:to>
    <cdr:sp macro="" textlink="">
      <cdr:nvSpPr>
        <cdr:cNvPr id="3" name="TextBox 1"/>
        <cdr:cNvSpPr txBox="1"/>
      </cdr:nvSpPr>
      <cdr:spPr>
        <a:xfrm xmlns:a="http://schemas.openxmlformats.org/drawingml/2006/main">
          <a:off x="5472609" y="2520280"/>
          <a:ext cx="2365997" cy="432048"/>
        </a:xfrm>
        <a:prstGeom xmlns:a="http://schemas.openxmlformats.org/drawingml/2006/main" prst="rect">
          <a:avLst/>
        </a:prstGeom>
        <a:ln xmlns:a="http://schemas.openxmlformats.org/drawingml/2006/main">
          <a:solidFill>
            <a:srgbClr val="C00000"/>
          </a:solidFill>
        </a:ln>
      </cdr:spPr>
      <cdr:txBody>
        <a:bodyPr xmlns:a="http://schemas.openxmlformats.org/drawingml/2006/main" wrap="square" rtlCol="0"/>
        <a:lstStyle xmlns:a="http://schemas.openxmlformats.org/drawingml/2006/main">
          <a:defPPr>
            <a:defRPr lang="th-TH"/>
          </a:defPPr>
          <a:lvl1pPr algn="l" rtl="0" fontAlgn="base">
            <a:spcBef>
              <a:spcPct val="0"/>
            </a:spcBef>
            <a:spcAft>
              <a:spcPct val="0"/>
            </a:spcAft>
            <a:defRPr sz="2800" kern="1200">
              <a:solidFill>
                <a:schemeClr val="tx1"/>
              </a:solidFill>
              <a:latin typeface="Arial" charset="0"/>
              <a:ea typeface="+mn-ea"/>
              <a:cs typeface="Cordia New" pitchFamily="34" charset="-34"/>
            </a:defRPr>
          </a:lvl1pPr>
          <a:lvl2pPr marL="457200" algn="l" rtl="0" fontAlgn="base">
            <a:spcBef>
              <a:spcPct val="0"/>
            </a:spcBef>
            <a:spcAft>
              <a:spcPct val="0"/>
            </a:spcAft>
            <a:defRPr sz="2800" kern="1200">
              <a:solidFill>
                <a:schemeClr val="tx1"/>
              </a:solidFill>
              <a:latin typeface="Arial" charset="0"/>
              <a:ea typeface="+mn-ea"/>
              <a:cs typeface="Cordia New" pitchFamily="34" charset="-34"/>
            </a:defRPr>
          </a:lvl2pPr>
          <a:lvl3pPr marL="914400" algn="l" rtl="0" fontAlgn="base">
            <a:spcBef>
              <a:spcPct val="0"/>
            </a:spcBef>
            <a:spcAft>
              <a:spcPct val="0"/>
            </a:spcAft>
            <a:defRPr sz="2800" kern="1200">
              <a:solidFill>
                <a:schemeClr val="tx1"/>
              </a:solidFill>
              <a:latin typeface="Arial" charset="0"/>
              <a:ea typeface="+mn-ea"/>
              <a:cs typeface="Cordia New" pitchFamily="34" charset="-34"/>
            </a:defRPr>
          </a:lvl3pPr>
          <a:lvl4pPr marL="1371600" algn="l" rtl="0" fontAlgn="base">
            <a:spcBef>
              <a:spcPct val="0"/>
            </a:spcBef>
            <a:spcAft>
              <a:spcPct val="0"/>
            </a:spcAft>
            <a:defRPr sz="2800" kern="1200">
              <a:solidFill>
                <a:schemeClr val="tx1"/>
              </a:solidFill>
              <a:latin typeface="Arial" charset="0"/>
              <a:ea typeface="+mn-ea"/>
              <a:cs typeface="Cordia New" pitchFamily="34" charset="-34"/>
            </a:defRPr>
          </a:lvl4pPr>
          <a:lvl5pPr marL="1828800" algn="l" rtl="0" fontAlgn="base">
            <a:spcBef>
              <a:spcPct val="0"/>
            </a:spcBef>
            <a:spcAft>
              <a:spcPct val="0"/>
            </a:spcAft>
            <a:defRPr sz="2800" kern="1200">
              <a:solidFill>
                <a:schemeClr val="tx1"/>
              </a:solidFill>
              <a:latin typeface="Arial" charset="0"/>
              <a:ea typeface="+mn-ea"/>
              <a:cs typeface="Cordia New" pitchFamily="34" charset="-34"/>
            </a:defRPr>
          </a:lvl5pPr>
          <a:lvl6pPr marL="2286000" algn="l" defTabSz="914400" rtl="0" eaLnBrk="1" latinLnBrk="0" hangingPunct="1">
            <a:defRPr sz="2800" kern="1200">
              <a:solidFill>
                <a:schemeClr val="tx1"/>
              </a:solidFill>
              <a:latin typeface="Arial" charset="0"/>
              <a:ea typeface="+mn-ea"/>
              <a:cs typeface="Cordia New" pitchFamily="34" charset="-34"/>
            </a:defRPr>
          </a:lvl6pPr>
          <a:lvl7pPr marL="2743200" algn="l" defTabSz="914400" rtl="0" eaLnBrk="1" latinLnBrk="0" hangingPunct="1">
            <a:defRPr sz="2800" kern="1200">
              <a:solidFill>
                <a:schemeClr val="tx1"/>
              </a:solidFill>
              <a:latin typeface="Arial" charset="0"/>
              <a:ea typeface="+mn-ea"/>
              <a:cs typeface="Cordia New" pitchFamily="34" charset="-34"/>
            </a:defRPr>
          </a:lvl7pPr>
          <a:lvl8pPr marL="3200400" algn="l" defTabSz="914400" rtl="0" eaLnBrk="1" latinLnBrk="0" hangingPunct="1">
            <a:defRPr sz="2800" kern="1200">
              <a:solidFill>
                <a:schemeClr val="tx1"/>
              </a:solidFill>
              <a:latin typeface="Arial" charset="0"/>
              <a:ea typeface="+mn-ea"/>
              <a:cs typeface="Cordia New" pitchFamily="34" charset="-34"/>
            </a:defRPr>
          </a:lvl8pPr>
          <a:lvl9pPr marL="3657600" algn="l" defTabSz="914400" rtl="0" eaLnBrk="1" latinLnBrk="0" hangingPunct="1">
            <a:defRPr sz="2800" kern="1200">
              <a:solidFill>
                <a:schemeClr val="tx1"/>
              </a:solidFill>
              <a:latin typeface="Arial" charset="0"/>
              <a:ea typeface="+mn-ea"/>
              <a:cs typeface="Cordia New" pitchFamily="34" charset="-34"/>
            </a:defRPr>
          </a:lvl9pPr>
        </a:lstStyle>
        <a:p xmlns:a="http://schemas.openxmlformats.org/drawingml/2006/main">
          <a:r>
            <a:rPr lang="en-US" sz="1200" b="1" dirty="0">
              <a:latin typeface="Arial" pitchFamily="34" charset="0"/>
              <a:cs typeface="Arial" pitchFamily="34" charset="0"/>
            </a:rPr>
            <a:t>NOTE:</a:t>
          </a:r>
          <a:r>
            <a:rPr lang="en-US" sz="1200" b="1" baseline="0" dirty="0">
              <a:latin typeface="Arial" pitchFamily="34" charset="0"/>
              <a:cs typeface="Arial" pitchFamily="34" charset="0"/>
            </a:rPr>
            <a:t> </a:t>
          </a:r>
          <a:r>
            <a:rPr lang="en-US" sz="1200" b="1" dirty="0">
              <a:latin typeface="Arial" pitchFamily="34" charset="0"/>
              <a:cs typeface="Arial" pitchFamily="34" charset="0"/>
            </a:rPr>
            <a:t> STI prevalence among FSW and Youths (15-24)  = 0</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a:t>
          </a:r>
          <a:r>
            <a:rPr lang="en-US" sz="1100" b="1" baseline="0" dirty="0">
              <a:latin typeface="Arial" pitchFamily="34" charset="0"/>
              <a:cs typeface="Arial" pitchFamily="34" charset="0"/>
            </a:rPr>
            <a:t> </a:t>
          </a:r>
          <a:r>
            <a:rPr lang="en-US" sz="1100" b="1" dirty="0">
              <a:latin typeface="Arial" pitchFamily="34" charset="0"/>
              <a:cs typeface="Arial" pitchFamily="34" charset="0"/>
            </a:rPr>
            <a:t>Number of people on ART who received a viral load test in the past year and have VL of &lt;1000copies/ml</a:t>
          </a:r>
          <a:endParaRPr lang="th-TH" sz="1100" b="1" dirty="0">
            <a:latin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0.66667</cdr:x>
      <cdr:y>0.02</cdr:y>
    </cdr:from>
    <cdr:to>
      <cdr:x>0.71297</cdr:x>
      <cdr:y>0.0796</cdr:y>
    </cdr:to>
    <cdr:sp macro="" textlink="">
      <cdr:nvSpPr>
        <cdr:cNvPr id="3" name="TextBox 5"/>
        <cdr:cNvSpPr txBox="1">
          <a:spLocks xmlns:a="http://schemas.openxmlformats.org/drawingml/2006/main" noChangeArrowheads="1"/>
        </cdr:cNvSpPr>
      </cdr:nvSpPr>
      <cdr:spPr bwMode="auto">
        <a:xfrm xmlns:a="http://schemas.openxmlformats.org/drawingml/2006/main">
          <a:off x="5760640" y="72008"/>
          <a:ext cx="400077" cy="2145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1200" kern="1200">
              <a:solidFill>
                <a:srgbClr val="000000"/>
              </a:solidFill>
              <a:latin typeface="Arial" pitchFamily="34" charset="0"/>
              <a:ea typeface="Angsana New"/>
              <a:cs typeface="Angsana New"/>
            </a:defRPr>
          </a:lvl1pPr>
          <a:lvl2pPr marL="457200" algn="l" rtl="0" fontAlgn="base">
            <a:spcBef>
              <a:spcPct val="0"/>
            </a:spcBef>
            <a:spcAft>
              <a:spcPct val="0"/>
            </a:spcAft>
            <a:defRPr sz="1200" kern="1200">
              <a:solidFill>
                <a:srgbClr val="000000"/>
              </a:solidFill>
              <a:latin typeface="Arial" pitchFamily="34" charset="0"/>
              <a:ea typeface="Angsana New"/>
              <a:cs typeface="Angsana New"/>
            </a:defRPr>
          </a:lvl2pPr>
          <a:lvl3pPr marL="914400" algn="l" rtl="0" fontAlgn="base">
            <a:spcBef>
              <a:spcPct val="0"/>
            </a:spcBef>
            <a:spcAft>
              <a:spcPct val="0"/>
            </a:spcAft>
            <a:defRPr sz="1200" kern="1200">
              <a:solidFill>
                <a:srgbClr val="000000"/>
              </a:solidFill>
              <a:latin typeface="Arial" pitchFamily="34" charset="0"/>
              <a:ea typeface="Angsana New"/>
              <a:cs typeface="Angsana New"/>
            </a:defRPr>
          </a:lvl3pPr>
          <a:lvl4pPr marL="1371600" algn="l" rtl="0" fontAlgn="base">
            <a:spcBef>
              <a:spcPct val="0"/>
            </a:spcBef>
            <a:spcAft>
              <a:spcPct val="0"/>
            </a:spcAft>
            <a:defRPr sz="1200" kern="1200">
              <a:solidFill>
                <a:srgbClr val="000000"/>
              </a:solidFill>
              <a:latin typeface="Arial" pitchFamily="34" charset="0"/>
              <a:ea typeface="Angsana New"/>
              <a:cs typeface="Angsana New"/>
            </a:defRPr>
          </a:lvl4pPr>
          <a:lvl5pPr marL="1828800" algn="l" rtl="0" fontAlgn="base">
            <a:spcBef>
              <a:spcPct val="0"/>
            </a:spcBef>
            <a:spcAft>
              <a:spcPct val="0"/>
            </a:spcAft>
            <a:defRPr sz="1200" kern="1200">
              <a:solidFill>
                <a:srgbClr val="000000"/>
              </a:solidFill>
              <a:latin typeface="Arial" pitchFamily="34" charset="0"/>
              <a:ea typeface="Angsana New"/>
              <a:cs typeface="Angsana New"/>
            </a:defRPr>
          </a:lvl5pPr>
          <a:lvl6pPr marL="2286000" algn="l" defTabSz="914400" rtl="0" eaLnBrk="1" latinLnBrk="0" hangingPunct="1">
            <a:defRPr sz="1200" kern="1200">
              <a:solidFill>
                <a:srgbClr val="000000"/>
              </a:solidFill>
              <a:latin typeface="Arial" pitchFamily="34" charset="0"/>
              <a:ea typeface="Angsana New"/>
              <a:cs typeface="Angsana New"/>
            </a:defRPr>
          </a:lvl6pPr>
          <a:lvl7pPr marL="2743200" algn="l" defTabSz="914400" rtl="0" eaLnBrk="1" latinLnBrk="0" hangingPunct="1">
            <a:defRPr sz="1200" kern="1200">
              <a:solidFill>
                <a:srgbClr val="000000"/>
              </a:solidFill>
              <a:latin typeface="Arial" pitchFamily="34" charset="0"/>
              <a:ea typeface="Angsana New"/>
              <a:cs typeface="Angsana New"/>
            </a:defRPr>
          </a:lvl7pPr>
          <a:lvl8pPr marL="3200400" algn="l" defTabSz="914400" rtl="0" eaLnBrk="1" latinLnBrk="0" hangingPunct="1">
            <a:defRPr sz="1200" kern="1200">
              <a:solidFill>
                <a:srgbClr val="000000"/>
              </a:solidFill>
              <a:latin typeface="Arial" pitchFamily="34" charset="0"/>
              <a:ea typeface="Angsana New"/>
              <a:cs typeface="Angsana New"/>
            </a:defRPr>
          </a:lvl8pPr>
          <a:lvl9pPr marL="3657600" algn="l" defTabSz="914400" rtl="0" eaLnBrk="1" latinLnBrk="0" hangingPunct="1">
            <a:defRPr sz="1200" kern="1200">
              <a:solidFill>
                <a:srgbClr val="000000"/>
              </a:solidFill>
              <a:latin typeface="Arial" pitchFamily="34" charset="0"/>
              <a:ea typeface="Angsana New"/>
              <a:cs typeface="Angsana New"/>
            </a:defRPr>
          </a:lvl9pPr>
        </a:lstStyle>
        <a:p xmlns:a="http://schemas.openxmlformats.org/drawingml/2006/main">
          <a:r>
            <a:rPr lang="en-US" b="1"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DDC3BD28-5D22-4457-BFAC-4F7E9F48A42C}" type="datetimeFigureOut">
              <a:rPr lang="th-TH"/>
              <a:pPr>
                <a:defRPr/>
              </a:pPr>
              <a:t>14/09/63</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650E4F56-F7EA-47BA-A246-B361FF0DB905}" type="slidenum">
              <a:rPr lang="th-TH"/>
              <a:pPr>
                <a:defRPr/>
              </a:pPr>
              <a:t>‹#›</a:t>
            </a:fld>
            <a:endParaRPr lang="th-TH"/>
          </a:p>
        </p:txBody>
      </p:sp>
    </p:spTree>
    <p:extLst>
      <p:ext uri="{BB962C8B-B14F-4D97-AF65-F5344CB8AC3E}">
        <p14:creationId xmlns:p14="http://schemas.microsoft.com/office/powerpoint/2010/main" val="3531330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E0296760-513F-4D79-84E4-9F85029531B8}" type="datetimeFigureOut">
              <a:rPr lang="th-TH"/>
              <a:pPr>
                <a:defRPr/>
              </a:pPr>
              <a:t>14/09/63</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DB312F06-BD2D-49E5-82DD-CE038FE64C0A}" type="slidenum">
              <a:rPr lang="th-TH"/>
              <a:pPr>
                <a:defRPr/>
              </a:pPr>
              <a:t>‹#›</a:t>
            </a:fld>
            <a:endParaRPr lang="th-TH"/>
          </a:p>
        </p:txBody>
      </p:sp>
    </p:spTree>
    <p:extLst>
      <p:ext uri="{BB962C8B-B14F-4D97-AF65-F5344CB8AC3E}">
        <p14:creationId xmlns:p14="http://schemas.microsoft.com/office/powerpoint/2010/main" val="1651222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Cordia New" pitchFamily="34" charset="-34"/>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700">
                <a:solidFill>
                  <a:schemeClr val="tx1"/>
                </a:solidFill>
                <a:latin typeface="Arial" charset="0"/>
                <a:cs typeface="Cordia New" pitchFamily="34" charset="-34"/>
              </a:defRPr>
            </a:lvl1pPr>
            <a:lvl2pPr marL="712959" indent="-274215" eaLnBrk="0" hangingPunct="0">
              <a:defRPr sz="2700">
                <a:solidFill>
                  <a:schemeClr val="tx1"/>
                </a:solidFill>
                <a:latin typeface="Arial" charset="0"/>
                <a:cs typeface="Cordia New" pitchFamily="34" charset="-34"/>
              </a:defRPr>
            </a:lvl2pPr>
            <a:lvl3pPr marL="1096859" indent="-219372" eaLnBrk="0" hangingPunct="0">
              <a:defRPr sz="2700">
                <a:solidFill>
                  <a:schemeClr val="tx1"/>
                </a:solidFill>
                <a:latin typeface="Arial" charset="0"/>
                <a:cs typeface="Cordia New" pitchFamily="34" charset="-34"/>
              </a:defRPr>
            </a:lvl3pPr>
            <a:lvl4pPr marL="1535603" indent="-219372" eaLnBrk="0" hangingPunct="0">
              <a:defRPr sz="2700">
                <a:solidFill>
                  <a:schemeClr val="tx1"/>
                </a:solidFill>
                <a:latin typeface="Arial" charset="0"/>
                <a:cs typeface="Cordia New" pitchFamily="34" charset="-34"/>
              </a:defRPr>
            </a:lvl4pPr>
            <a:lvl5pPr marL="1974345" indent="-219372" eaLnBrk="0" hangingPunct="0">
              <a:defRPr sz="2700">
                <a:solidFill>
                  <a:schemeClr val="tx1"/>
                </a:solidFill>
                <a:latin typeface="Arial" charset="0"/>
                <a:cs typeface="Cordia New" pitchFamily="34" charset="-34"/>
              </a:defRPr>
            </a:lvl5pPr>
            <a:lvl6pPr marL="2413089" indent="-219372" eaLnBrk="0" fontAlgn="base" hangingPunct="0">
              <a:spcBef>
                <a:spcPct val="0"/>
              </a:spcBef>
              <a:spcAft>
                <a:spcPct val="0"/>
              </a:spcAft>
              <a:defRPr sz="2700">
                <a:solidFill>
                  <a:schemeClr val="tx1"/>
                </a:solidFill>
                <a:latin typeface="Arial" charset="0"/>
                <a:cs typeface="Cordia New" pitchFamily="34" charset="-34"/>
              </a:defRPr>
            </a:lvl6pPr>
            <a:lvl7pPr marL="2851832" indent="-219372" eaLnBrk="0" fontAlgn="base" hangingPunct="0">
              <a:spcBef>
                <a:spcPct val="0"/>
              </a:spcBef>
              <a:spcAft>
                <a:spcPct val="0"/>
              </a:spcAft>
              <a:defRPr sz="2700">
                <a:solidFill>
                  <a:schemeClr val="tx1"/>
                </a:solidFill>
                <a:latin typeface="Arial" charset="0"/>
                <a:cs typeface="Cordia New" pitchFamily="34" charset="-34"/>
              </a:defRPr>
            </a:lvl7pPr>
            <a:lvl8pPr marL="3290576" indent="-219372" eaLnBrk="0" fontAlgn="base" hangingPunct="0">
              <a:spcBef>
                <a:spcPct val="0"/>
              </a:spcBef>
              <a:spcAft>
                <a:spcPct val="0"/>
              </a:spcAft>
              <a:defRPr sz="2700">
                <a:solidFill>
                  <a:schemeClr val="tx1"/>
                </a:solidFill>
                <a:latin typeface="Arial" charset="0"/>
                <a:cs typeface="Cordia New" pitchFamily="34" charset="-34"/>
              </a:defRPr>
            </a:lvl8pPr>
            <a:lvl9pPr marL="3729320" indent="-219372" eaLnBrk="0" fontAlgn="base" hangingPunct="0">
              <a:spcBef>
                <a:spcPct val="0"/>
              </a:spcBef>
              <a:spcAft>
                <a:spcPct val="0"/>
              </a:spcAft>
              <a:defRPr sz="2700">
                <a:solidFill>
                  <a:schemeClr val="tx1"/>
                </a:solidFill>
                <a:latin typeface="Arial" charset="0"/>
                <a:cs typeface="Cordia New" pitchFamily="34" charset="-34"/>
              </a:defRPr>
            </a:lvl9pPr>
          </a:lstStyle>
          <a:p>
            <a:pPr eaLnBrk="1" fontAlgn="base" hangingPunct="1">
              <a:spcBef>
                <a:spcPct val="0"/>
              </a:spcBef>
              <a:spcAft>
                <a:spcPct val="0"/>
              </a:spcAft>
            </a:pPr>
            <a:fld id="{5570B21A-94DB-40A3-A87B-52C3D6B3A749}" type="slidenum">
              <a:rPr lang="th-TH" sz="1100">
                <a:solidFill>
                  <a:prstClr val="black"/>
                </a:solidFill>
                <a:latin typeface="Calibri" pitchFamily="34" charset="0"/>
              </a:rPr>
              <a:pPr eaLnBrk="1" fontAlgn="base" hangingPunct="1">
                <a:spcBef>
                  <a:spcPct val="0"/>
                </a:spcBef>
                <a:spcAft>
                  <a:spcPct val="0"/>
                </a:spcAft>
              </a:pPr>
              <a:t>3</a:t>
            </a:fld>
            <a:endParaRPr lang="th-TH" sz="1100">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15</a:t>
            </a:fld>
            <a:endParaRPr lang="th-TH"/>
          </a:p>
        </p:txBody>
      </p:sp>
    </p:spTree>
    <p:extLst>
      <p:ext uri="{BB962C8B-B14F-4D97-AF65-F5344CB8AC3E}">
        <p14:creationId xmlns:p14="http://schemas.microsoft.com/office/powerpoint/2010/main" val="3962940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16</a:t>
            </a:fld>
            <a:endParaRPr lang="th-TH"/>
          </a:p>
        </p:txBody>
      </p:sp>
    </p:spTree>
    <p:extLst>
      <p:ext uri="{BB962C8B-B14F-4D97-AF65-F5344CB8AC3E}">
        <p14:creationId xmlns:p14="http://schemas.microsoft.com/office/powerpoint/2010/main" val="70511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17</a:t>
            </a:fld>
            <a:endParaRPr lang="th-TH"/>
          </a:p>
        </p:txBody>
      </p:sp>
    </p:spTree>
    <p:extLst>
      <p:ext uri="{BB962C8B-B14F-4D97-AF65-F5344CB8AC3E}">
        <p14:creationId xmlns:p14="http://schemas.microsoft.com/office/powerpoint/2010/main" val="1916748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19</a:t>
            </a:fld>
            <a:endParaRPr lang="th-TH"/>
          </a:p>
        </p:txBody>
      </p:sp>
    </p:spTree>
    <p:extLst>
      <p:ext uri="{BB962C8B-B14F-4D97-AF65-F5344CB8AC3E}">
        <p14:creationId xmlns:p14="http://schemas.microsoft.com/office/powerpoint/2010/main" val="239146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20</a:t>
            </a:fld>
            <a:endParaRPr lang="th-TH"/>
          </a:p>
        </p:txBody>
      </p:sp>
    </p:spTree>
    <p:extLst>
      <p:ext uri="{BB962C8B-B14F-4D97-AF65-F5344CB8AC3E}">
        <p14:creationId xmlns:p14="http://schemas.microsoft.com/office/powerpoint/2010/main" val="1114625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21</a:t>
            </a:fld>
            <a:endParaRPr lang="th-TH"/>
          </a:p>
        </p:txBody>
      </p:sp>
    </p:spTree>
    <p:extLst>
      <p:ext uri="{BB962C8B-B14F-4D97-AF65-F5344CB8AC3E}">
        <p14:creationId xmlns:p14="http://schemas.microsoft.com/office/powerpoint/2010/main" val="344866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22</a:t>
            </a:fld>
            <a:endParaRPr lang="th-TH"/>
          </a:p>
        </p:txBody>
      </p:sp>
    </p:spTree>
    <p:extLst>
      <p:ext uri="{BB962C8B-B14F-4D97-AF65-F5344CB8AC3E}">
        <p14:creationId xmlns:p14="http://schemas.microsoft.com/office/powerpoint/2010/main" val="4011861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23</a:t>
            </a:fld>
            <a:endParaRPr lang="th-TH"/>
          </a:p>
        </p:txBody>
      </p:sp>
    </p:spTree>
    <p:extLst>
      <p:ext uri="{BB962C8B-B14F-4D97-AF65-F5344CB8AC3E}">
        <p14:creationId xmlns:p14="http://schemas.microsoft.com/office/powerpoint/2010/main" val="2454590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24</a:t>
            </a:fld>
            <a:endParaRPr lang="th-TH"/>
          </a:p>
        </p:txBody>
      </p:sp>
    </p:spTree>
    <p:extLst>
      <p:ext uri="{BB962C8B-B14F-4D97-AF65-F5344CB8AC3E}">
        <p14:creationId xmlns:p14="http://schemas.microsoft.com/office/powerpoint/2010/main" val="4133165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25</a:t>
            </a:fld>
            <a:endParaRPr lang="th-TH"/>
          </a:p>
        </p:txBody>
      </p:sp>
    </p:spTree>
    <p:extLst>
      <p:ext uri="{BB962C8B-B14F-4D97-AF65-F5344CB8AC3E}">
        <p14:creationId xmlns:p14="http://schemas.microsoft.com/office/powerpoint/2010/main" val="83656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9:notes"/>
          <p:cNvSpPr>
            <a:spLocks noGrp="1" noRot="1" noChangeAspect="1"/>
          </p:cNvSpPr>
          <p:nvPr>
            <p:ph type="sldImg" idx="2"/>
          </p:nvPr>
        </p:nvSpPr>
        <p:spPr>
          <a:xfrm>
            <a:off x="142875" y="768350"/>
            <a:ext cx="6818313" cy="38369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9:notes"/>
          <p:cNvSpPr txBox="1">
            <a:spLocks noGrp="1"/>
          </p:cNvSpPr>
          <p:nvPr>
            <p:ph type="body" idx="1"/>
          </p:nvPr>
        </p:nvSpPr>
        <p:spPr>
          <a:xfrm>
            <a:off x="709613" y="4860925"/>
            <a:ext cx="5683250" cy="4605338"/>
          </a:xfrm>
          <a:prstGeom prst="rect">
            <a:avLst/>
          </a:prstGeom>
          <a:noFill/>
          <a:ln>
            <a:noFill/>
          </a:ln>
        </p:spPr>
        <p:txBody>
          <a:bodyPr spcFirstLastPara="1" wrap="square" lIns="94650" tIns="47325" rIns="94650" bIns="47325"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4" name="Google Shape;474;p9:notes"/>
          <p:cNvSpPr txBox="1">
            <a:spLocks noGrp="1"/>
          </p:cNvSpPr>
          <p:nvPr>
            <p:ph type="sldNum" idx="12"/>
          </p:nvPr>
        </p:nvSpPr>
        <p:spPr>
          <a:xfrm>
            <a:off x="4022725" y="9721850"/>
            <a:ext cx="3078163" cy="511175"/>
          </a:xfrm>
          <a:prstGeom prst="rect">
            <a:avLst/>
          </a:prstGeom>
          <a:noFill/>
          <a:ln>
            <a:noFill/>
          </a:ln>
        </p:spPr>
        <p:txBody>
          <a:bodyPr spcFirstLastPara="1" wrap="square" lIns="94650" tIns="47325" rIns="94650" bIns="47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26</a:t>
            </a:fld>
            <a:endParaRPr lang="th-TH"/>
          </a:p>
        </p:txBody>
      </p:sp>
    </p:spTree>
    <p:extLst>
      <p:ext uri="{BB962C8B-B14F-4D97-AF65-F5344CB8AC3E}">
        <p14:creationId xmlns:p14="http://schemas.microsoft.com/office/powerpoint/2010/main" val="3837147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27</a:t>
            </a:fld>
            <a:endParaRPr lang="th-TH"/>
          </a:p>
        </p:txBody>
      </p:sp>
    </p:spTree>
    <p:extLst>
      <p:ext uri="{BB962C8B-B14F-4D97-AF65-F5344CB8AC3E}">
        <p14:creationId xmlns:p14="http://schemas.microsoft.com/office/powerpoint/2010/main" val="631889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28</a:t>
            </a:fld>
            <a:endParaRPr lang="th-TH"/>
          </a:p>
        </p:txBody>
      </p:sp>
    </p:spTree>
    <p:extLst>
      <p:ext uri="{BB962C8B-B14F-4D97-AF65-F5344CB8AC3E}">
        <p14:creationId xmlns:p14="http://schemas.microsoft.com/office/powerpoint/2010/main" val="631889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29</a:t>
            </a:fld>
            <a:endParaRPr lang="th-TH"/>
          </a:p>
        </p:txBody>
      </p:sp>
    </p:spTree>
    <p:extLst>
      <p:ext uri="{BB962C8B-B14F-4D97-AF65-F5344CB8AC3E}">
        <p14:creationId xmlns:p14="http://schemas.microsoft.com/office/powerpoint/2010/main" val="2103609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31</a:t>
            </a:fld>
            <a:endParaRPr lang="th-TH"/>
          </a:p>
        </p:txBody>
      </p:sp>
    </p:spTree>
    <p:extLst>
      <p:ext uri="{BB962C8B-B14F-4D97-AF65-F5344CB8AC3E}">
        <p14:creationId xmlns:p14="http://schemas.microsoft.com/office/powerpoint/2010/main" val="1077459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32</a:t>
            </a:fld>
            <a:endParaRPr lang="th-TH"/>
          </a:p>
        </p:txBody>
      </p:sp>
    </p:spTree>
    <p:extLst>
      <p:ext uri="{BB962C8B-B14F-4D97-AF65-F5344CB8AC3E}">
        <p14:creationId xmlns:p14="http://schemas.microsoft.com/office/powerpoint/2010/main" val="402008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33</a:t>
            </a:fld>
            <a:endParaRPr lang="th-TH"/>
          </a:p>
        </p:txBody>
      </p:sp>
    </p:spTree>
    <p:extLst>
      <p:ext uri="{BB962C8B-B14F-4D97-AF65-F5344CB8AC3E}">
        <p14:creationId xmlns:p14="http://schemas.microsoft.com/office/powerpoint/2010/main" val="1870789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34</a:t>
            </a:fld>
            <a:endParaRPr lang="th-TH"/>
          </a:p>
        </p:txBody>
      </p:sp>
    </p:spTree>
    <p:extLst>
      <p:ext uri="{BB962C8B-B14F-4D97-AF65-F5344CB8AC3E}">
        <p14:creationId xmlns:p14="http://schemas.microsoft.com/office/powerpoint/2010/main" val="1234542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35</a:t>
            </a:fld>
            <a:endParaRPr lang="th-TH"/>
          </a:p>
        </p:txBody>
      </p:sp>
    </p:spTree>
    <p:extLst>
      <p:ext uri="{BB962C8B-B14F-4D97-AF65-F5344CB8AC3E}">
        <p14:creationId xmlns:p14="http://schemas.microsoft.com/office/powerpoint/2010/main" val="483002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solidFill>
                  <a:prstClr val="black"/>
                </a:solidFill>
              </a:rPr>
              <a:pPr>
                <a:defRPr/>
              </a:pPr>
              <a:t>37</a:t>
            </a:fld>
            <a:endParaRPr lang="th-TH">
              <a:solidFill>
                <a:prstClr val="black"/>
              </a:solidFill>
            </a:endParaRPr>
          </a:p>
        </p:txBody>
      </p:sp>
    </p:spTree>
    <p:extLst>
      <p:ext uri="{BB962C8B-B14F-4D97-AF65-F5344CB8AC3E}">
        <p14:creationId xmlns:p14="http://schemas.microsoft.com/office/powerpoint/2010/main" val="289583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7</a:t>
            </a:fld>
            <a:endParaRPr lang="th-TH"/>
          </a:p>
        </p:txBody>
      </p:sp>
    </p:spTree>
    <p:extLst>
      <p:ext uri="{BB962C8B-B14F-4D97-AF65-F5344CB8AC3E}">
        <p14:creationId xmlns:p14="http://schemas.microsoft.com/office/powerpoint/2010/main" val="455641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solidFill>
                  <a:prstClr val="black"/>
                </a:solidFill>
              </a:rPr>
              <a:pPr>
                <a:defRPr/>
              </a:pPr>
              <a:t>38</a:t>
            </a:fld>
            <a:endParaRPr lang="th-TH">
              <a:solidFill>
                <a:prstClr val="black"/>
              </a:solidFill>
            </a:endParaRPr>
          </a:p>
        </p:txBody>
      </p:sp>
    </p:spTree>
    <p:extLst>
      <p:ext uri="{BB962C8B-B14F-4D97-AF65-F5344CB8AC3E}">
        <p14:creationId xmlns:p14="http://schemas.microsoft.com/office/powerpoint/2010/main" val="2895834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42</a:t>
            </a:fld>
            <a:endParaRPr lang="th-TH"/>
          </a:p>
        </p:txBody>
      </p:sp>
    </p:spTree>
    <p:extLst>
      <p:ext uri="{BB962C8B-B14F-4D97-AF65-F5344CB8AC3E}">
        <p14:creationId xmlns:p14="http://schemas.microsoft.com/office/powerpoint/2010/main" val="1507343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43</a:t>
            </a:fld>
            <a:endParaRPr lang="th-TH"/>
          </a:p>
        </p:txBody>
      </p:sp>
    </p:spTree>
    <p:extLst>
      <p:ext uri="{BB962C8B-B14F-4D97-AF65-F5344CB8AC3E}">
        <p14:creationId xmlns:p14="http://schemas.microsoft.com/office/powerpoint/2010/main" val="3397476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44</a:t>
            </a:fld>
            <a:endParaRPr lang="th-TH"/>
          </a:p>
        </p:txBody>
      </p:sp>
    </p:spTree>
    <p:extLst>
      <p:ext uri="{BB962C8B-B14F-4D97-AF65-F5344CB8AC3E}">
        <p14:creationId xmlns:p14="http://schemas.microsoft.com/office/powerpoint/2010/main" val="3062261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45</a:t>
            </a:fld>
            <a:endParaRPr lang="th-TH"/>
          </a:p>
        </p:txBody>
      </p:sp>
    </p:spTree>
    <p:extLst>
      <p:ext uri="{BB962C8B-B14F-4D97-AF65-F5344CB8AC3E}">
        <p14:creationId xmlns:p14="http://schemas.microsoft.com/office/powerpoint/2010/main" val="1672797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46</a:t>
            </a:fld>
            <a:endParaRPr lang="th-TH"/>
          </a:p>
        </p:txBody>
      </p:sp>
    </p:spTree>
    <p:extLst>
      <p:ext uri="{BB962C8B-B14F-4D97-AF65-F5344CB8AC3E}">
        <p14:creationId xmlns:p14="http://schemas.microsoft.com/office/powerpoint/2010/main" val="1485136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47</a:t>
            </a:fld>
            <a:endParaRPr lang="th-TH"/>
          </a:p>
        </p:txBody>
      </p:sp>
    </p:spTree>
    <p:extLst>
      <p:ext uri="{BB962C8B-B14F-4D97-AF65-F5344CB8AC3E}">
        <p14:creationId xmlns:p14="http://schemas.microsoft.com/office/powerpoint/2010/main" val="329526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8</a:t>
            </a:fld>
            <a:endParaRPr lang="th-TH"/>
          </a:p>
        </p:txBody>
      </p:sp>
    </p:spTree>
    <p:extLst>
      <p:ext uri="{BB962C8B-B14F-4D97-AF65-F5344CB8AC3E}">
        <p14:creationId xmlns:p14="http://schemas.microsoft.com/office/powerpoint/2010/main" val="151077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strike="noStrike" baseline="0"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9</a:t>
            </a:fld>
            <a:endParaRPr lang="th-TH"/>
          </a:p>
        </p:txBody>
      </p:sp>
    </p:spTree>
    <p:extLst>
      <p:ext uri="{BB962C8B-B14F-4D97-AF65-F5344CB8AC3E}">
        <p14:creationId xmlns:p14="http://schemas.microsoft.com/office/powerpoint/2010/main" val="151077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10</a:t>
            </a:fld>
            <a:endParaRPr lang="th-TH"/>
          </a:p>
        </p:txBody>
      </p:sp>
    </p:spTree>
    <p:extLst>
      <p:ext uri="{BB962C8B-B14F-4D97-AF65-F5344CB8AC3E}">
        <p14:creationId xmlns:p14="http://schemas.microsoft.com/office/powerpoint/2010/main" val="75188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11</a:t>
            </a:fld>
            <a:endParaRPr lang="th-TH"/>
          </a:p>
        </p:txBody>
      </p:sp>
    </p:spTree>
    <p:extLst>
      <p:ext uri="{BB962C8B-B14F-4D97-AF65-F5344CB8AC3E}">
        <p14:creationId xmlns:p14="http://schemas.microsoft.com/office/powerpoint/2010/main" val="1539446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12</a:t>
            </a:fld>
            <a:endParaRPr lang="th-TH"/>
          </a:p>
        </p:txBody>
      </p:sp>
    </p:spTree>
    <p:extLst>
      <p:ext uri="{BB962C8B-B14F-4D97-AF65-F5344CB8AC3E}">
        <p14:creationId xmlns:p14="http://schemas.microsoft.com/office/powerpoint/2010/main" val="210711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DB312F06-BD2D-49E5-82DD-CE038FE64C0A}" type="slidenum">
              <a:rPr lang="th-TH" smtClean="0"/>
              <a:pPr>
                <a:defRPr/>
              </a:pPr>
              <a:t>13</a:t>
            </a:fld>
            <a:endParaRPr lang="th-TH"/>
          </a:p>
        </p:txBody>
      </p:sp>
    </p:spTree>
    <p:extLst>
      <p:ext uri="{BB962C8B-B14F-4D97-AF65-F5344CB8AC3E}">
        <p14:creationId xmlns:p14="http://schemas.microsoft.com/office/powerpoint/2010/main" val="2107118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2.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4.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5.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7.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0.xml"/><Relationship Id="rId1" Type="http://schemas.openxmlformats.org/officeDocument/2006/relationships/themeOverride" Target="../theme/themeOverride9.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0.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2.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3.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4.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5.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cs typeface="Arial"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50967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FDCD2B5F-1EC4-4B16-B223-134B2E2BDBE5}" type="slidenum">
              <a:rPr lang="th-TH"/>
              <a:pPr>
                <a:defRPr/>
              </a:pPr>
              <a:t>‹#›</a:t>
            </a:fld>
            <a:endParaRPr lang="th-TH"/>
          </a:p>
        </p:txBody>
      </p:sp>
    </p:spTree>
    <p:extLst>
      <p:ext uri="{BB962C8B-B14F-4D97-AF65-F5344CB8AC3E}">
        <p14:creationId xmlns:p14="http://schemas.microsoft.com/office/powerpoint/2010/main" val="205286839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120A0C4-5B00-4A18-8382-0F7CDC1A1E91}" type="slidenum">
              <a:rPr lang="th-TH"/>
              <a:pPr>
                <a:defRPr/>
              </a:pPr>
              <a:t>‹#›</a:t>
            </a:fld>
            <a:endParaRPr lang="th-TH"/>
          </a:p>
        </p:txBody>
      </p:sp>
    </p:spTree>
    <p:extLst>
      <p:ext uri="{BB962C8B-B14F-4D97-AF65-F5344CB8AC3E}">
        <p14:creationId xmlns:p14="http://schemas.microsoft.com/office/powerpoint/2010/main" val="198293089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5D8994D-BF3B-48DE-B7B1-A9D289398F93}" type="slidenum">
              <a:rPr lang="th-TH"/>
              <a:pPr>
                <a:defRPr/>
              </a:pPr>
              <a:t>‹#›</a:t>
            </a:fld>
            <a:endParaRPr lang="th-TH"/>
          </a:p>
        </p:txBody>
      </p:sp>
    </p:spTree>
    <p:extLst>
      <p:ext uri="{BB962C8B-B14F-4D97-AF65-F5344CB8AC3E}">
        <p14:creationId xmlns:p14="http://schemas.microsoft.com/office/powerpoint/2010/main" val="169551888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558F57A3-D861-4207-9C07-1CC5CED33AE4}" type="slidenum">
              <a:rPr lang="th-TH"/>
              <a:pPr>
                <a:defRPr/>
              </a:pPr>
              <a:t>‹#›</a:t>
            </a:fld>
            <a:endParaRPr lang="th-TH"/>
          </a:p>
        </p:txBody>
      </p:sp>
    </p:spTree>
    <p:extLst>
      <p:ext uri="{BB962C8B-B14F-4D97-AF65-F5344CB8AC3E}">
        <p14:creationId xmlns:p14="http://schemas.microsoft.com/office/powerpoint/2010/main" val="310314389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335EDC5-EADA-429C-B2D6-8AC18A6A8372}" type="slidenum">
              <a:rPr lang="th-TH"/>
              <a:pPr>
                <a:defRPr/>
              </a:pPr>
              <a:t>‹#›</a:t>
            </a:fld>
            <a:endParaRPr lang="th-TH"/>
          </a:p>
        </p:txBody>
      </p:sp>
    </p:spTree>
    <p:extLst>
      <p:ext uri="{BB962C8B-B14F-4D97-AF65-F5344CB8AC3E}">
        <p14:creationId xmlns:p14="http://schemas.microsoft.com/office/powerpoint/2010/main" val="417664148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1EB2BC41-BB6A-42D1-9267-386302774EB9}" type="slidenum">
              <a:rPr lang="th-TH"/>
              <a:pPr>
                <a:defRPr/>
              </a:pPr>
              <a:t>‹#›</a:t>
            </a:fld>
            <a:endParaRPr lang="th-TH" dirty="0"/>
          </a:p>
        </p:txBody>
      </p:sp>
    </p:spTree>
    <p:extLst>
      <p:ext uri="{BB962C8B-B14F-4D97-AF65-F5344CB8AC3E}">
        <p14:creationId xmlns:p14="http://schemas.microsoft.com/office/powerpoint/2010/main" val="214613971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D4BD34F-6B16-4CE9-B807-9B3F98F31BD5}" type="slidenum">
              <a:rPr lang="th-TH"/>
              <a:pPr>
                <a:defRPr/>
              </a:pPr>
              <a:t>‹#›</a:t>
            </a:fld>
            <a:endParaRPr lang="th-TH" dirty="0"/>
          </a:p>
        </p:txBody>
      </p:sp>
    </p:spTree>
    <p:extLst>
      <p:ext uri="{BB962C8B-B14F-4D97-AF65-F5344CB8AC3E}">
        <p14:creationId xmlns:p14="http://schemas.microsoft.com/office/powerpoint/2010/main" val="259459109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88D5BCD-1297-4EBF-B79F-F56C7C7BC001}" type="slidenum">
              <a:rPr lang="th-TH"/>
              <a:pPr>
                <a:defRPr/>
              </a:pPr>
              <a:t>‹#›</a:t>
            </a:fld>
            <a:endParaRPr lang="th-TH"/>
          </a:p>
        </p:txBody>
      </p:sp>
    </p:spTree>
    <p:extLst>
      <p:ext uri="{BB962C8B-B14F-4D97-AF65-F5344CB8AC3E}">
        <p14:creationId xmlns:p14="http://schemas.microsoft.com/office/powerpoint/2010/main" val="408646476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553BF663-BC1F-4F4C-A239-6FA30681B2C0}" type="slidenum">
              <a:rPr lang="th-TH"/>
              <a:pPr>
                <a:defRPr/>
              </a:pPr>
              <a:t>‹#›</a:t>
            </a:fld>
            <a:endParaRPr lang="th-TH"/>
          </a:p>
        </p:txBody>
      </p:sp>
    </p:spTree>
    <p:extLst>
      <p:ext uri="{BB962C8B-B14F-4D97-AF65-F5344CB8AC3E}">
        <p14:creationId xmlns:p14="http://schemas.microsoft.com/office/powerpoint/2010/main" val="48592880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28469CE-FC5C-4D6E-80E4-512E060AFF1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448315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484224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958FA9D-7B59-4CBA-AAD0-8FB7A1885F6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205772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B8022BE-F9F3-4CE6-A402-963C86ECDD2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9330049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C0E5C8-F25D-49FC-92B6-43A94241757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247698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D8C4C79-0DA3-445F-BE35-50F2E0D25F1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5370371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A8FC1A-92E1-4C2E-8EA6-85C15AC9BB1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1837079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73A352E-300A-455F-BE58-00B9F6B5EE2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3758775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8E4B084-4E34-4B2A-A9DC-30708052DD6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3787828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9378012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3252668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0907583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D5CB107-226F-4968-A10E-8CE9A56A0696}" type="slidenum">
              <a:rPr lang="th-TH"/>
              <a:pPr>
                <a:defRPr/>
              </a:pPr>
              <a:t>‹#›</a:t>
            </a:fld>
            <a:endParaRPr lang="th-TH"/>
          </a:p>
        </p:txBody>
      </p:sp>
    </p:spTree>
    <p:extLst>
      <p:ext uri="{BB962C8B-B14F-4D97-AF65-F5344CB8AC3E}">
        <p14:creationId xmlns:p14="http://schemas.microsoft.com/office/powerpoint/2010/main" val="288602625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1712766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1163766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0792898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7604221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6583582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83972147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77328457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80295758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79451119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27360655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6684DCE5-4144-4EBE-BAF9-F5330D57429F}" type="slidenum">
              <a:rPr lang="th-TH"/>
              <a:pPr>
                <a:defRPr/>
              </a:pPr>
              <a:t>‹#›</a:t>
            </a:fld>
            <a:endParaRPr lang="th-TH"/>
          </a:p>
        </p:txBody>
      </p:sp>
    </p:spTree>
    <p:extLst>
      <p:ext uri="{BB962C8B-B14F-4D97-AF65-F5344CB8AC3E}">
        <p14:creationId xmlns:p14="http://schemas.microsoft.com/office/powerpoint/2010/main" val="231698555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69560767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29180914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7182900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21962814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00026779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10061013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31400046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24757587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68294978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39766160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A2C1498-B74F-4184-BA29-4B15C2725C3C}" type="slidenum">
              <a:rPr lang="th-TH"/>
              <a:pPr>
                <a:defRPr/>
              </a:pPr>
              <a:t>‹#›</a:t>
            </a:fld>
            <a:endParaRPr lang="th-TH"/>
          </a:p>
        </p:txBody>
      </p:sp>
    </p:spTree>
    <p:extLst>
      <p:ext uri="{BB962C8B-B14F-4D97-AF65-F5344CB8AC3E}">
        <p14:creationId xmlns:p14="http://schemas.microsoft.com/office/powerpoint/2010/main" val="414412804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78987666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79182531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17089568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38690874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236352125"/>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96417966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2909669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9338900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26139863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20381085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DB833961-3EE3-4300-A98E-6230A1F9BE99}" type="slidenum">
              <a:rPr lang="th-TH"/>
              <a:pPr>
                <a:defRPr/>
              </a:pPr>
              <a:t>‹#›</a:t>
            </a:fld>
            <a:endParaRPr lang="th-TH"/>
          </a:p>
        </p:txBody>
      </p:sp>
    </p:spTree>
    <p:extLst>
      <p:ext uri="{BB962C8B-B14F-4D97-AF65-F5344CB8AC3E}">
        <p14:creationId xmlns:p14="http://schemas.microsoft.com/office/powerpoint/2010/main" val="32318659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49926156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094081615"/>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91596272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215100420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124352940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76680789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302873010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6780167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797556912"/>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14857368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04EE7AFA-7847-4A81-9C47-081B462AC751}" type="slidenum">
              <a:rPr lang="th-TH"/>
              <a:pPr>
                <a:defRPr/>
              </a:pPr>
              <a:t>‹#›</a:t>
            </a:fld>
            <a:endParaRPr lang="th-TH" dirty="0"/>
          </a:p>
        </p:txBody>
      </p:sp>
    </p:spTree>
    <p:extLst>
      <p:ext uri="{BB962C8B-B14F-4D97-AF65-F5344CB8AC3E}">
        <p14:creationId xmlns:p14="http://schemas.microsoft.com/office/powerpoint/2010/main" val="2196856873"/>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599110697"/>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2750001941"/>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1384753957"/>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652021341"/>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1396760913"/>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5"/>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33" name="Google Shape;33;p5"/>
          <p:cNvSpPr txBox="1">
            <a:spLocks noGrp="1"/>
          </p:cNvSpPr>
          <p:nvPr>
            <p:ph type="subTitle" idx="1"/>
          </p:nvPr>
        </p:nvSpPr>
        <p:spPr>
          <a:xfrm>
            <a:off x="660338" y="1978291"/>
            <a:ext cx="10769700" cy="3448055"/>
          </a:xfrm>
          <a:prstGeom prst="rect">
            <a:avLst/>
          </a:prstGeom>
          <a:noFill/>
          <a:ln>
            <a:noFill/>
          </a:ln>
        </p:spPr>
        <p:txBody>
          <a:bodyPr spcFirstLastPara="1" wrap="square" lIns="91425" tIns="45700" rIns="91425" bIns="45700"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34" name="Google Shape;34;p5"/>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35" name="Google Shape;35;p5"/>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082519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
        <p:cNvGrpSpPr/>
        <p:nvPr/>
      </p:nvGrpSpPr>
      <p:grpSpPr>
        <a:xfrm>
          <a:off x="0" y="0"/>
          <a:ext cx="0" cy="0"/>
          <a:chOff x="0" y="0"/>
          <a:chExt cx="0" cy="0"/>
        </a:xfrm>
      </p:grpSpPr>
      <p:sp>
        <p:nvSpPr>
          <p:cNvPr id="38" name="Google Shape;38;p6"/>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39" name="Google Shape;39;p6"/>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0" name="Google Shape;40;p6"/>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627622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1"/>
        <p:cNvGrpSpPr/>
        <p:nvPr/>
      </p:nvGrpSpPr>
      <p:grpSpPr>
        <a:xfrm>
          <a:off x="0" y="0"/>
          <a:ext cx="0" cy="0"/>
          <a:chOff x="0" y="0"/>
          <a:chExt cx="0" cy="0"/>
        </a:xfrm>
      </p:grpSpPr>
      <p:sp>
        <p:nvSpPr>
          <p:cNvPr id="42" name="Google Shape;42;p7"/>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922573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43"/>
        <p:cNvGrpSpPr/>
        <p:nvPr/>
      </p:nvGrpSpPr>
      <p:grpSpPr>
        <a:xfrm>
          <a:off x="0" y="0"/>
          <a:ext cx="0" cy="0"/>
          <a:chOff x="0" y="0"/>
          <a:chExt cx="0" cy="0"/>
        </a:xfrm>
      </p:grpSpPr>
      <p:sp>
        <p:nvSpPr>
          <p:cNvPr id="44" name="Google Shape;44;p8"/>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45" name="Google Shape;45;p8"/>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6" name="Google Shape;46;p8"/>
          <p:cNvSpPr txBox="1">
            <a:spLocks noGrp="1"/>
          </p:cNvSpPr>
          <p:nvPr>
            <p:ph type="body" idx="1"/>
          </p:nvPr>
        </p:nvSpPr>
        <p:spPr>
          <a:xfrm>
            <a:off x="660338" y="1978289"/>
            <a:ext cx="107697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8"/>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8"/>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602338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
        <p:cNvGrpSpPr/>
        <p:nvPr/>
      </p:nvGrpSpPr>
      <p:grpSpPr>
        <a:xfrm>
          <a:off x="0" y="0"/>
          <a:ext cx="0" cy="0"/>
          <a:chOff x="0" y="0"/>
          <a:chExt cx="0" cy="0"/>
        </a:xfrm>
      </p:grpSpPr>
      <p:sp>
        <p:nvSpPr>
          <p:cNvPr id="50" name="Google Shape;50;p9"/>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51" name="Google Shape;51;p9"/>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52" name="Google Shape;52;p9"/>
          <p:cNvSpPr txBox="1">
            <a:spLocks noGrp="1"/>
          </p:cNvSpPr>
          <p:nvPr>
            <p:ph type="body" idx="1"/>
          </p:nvPr>
        </p:nvSpPr>
        <p:spPr>
          <a:xfrm>
            <a:off x="660335"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9"/>
          <p:cNvSpPr txBox="1">
            <a:spLocks noGrp="1"/>
          </p:cNvSpPr>
          <p:nvPr>
            <p:ph type="body" idx="2"/>
          </p:nvPr>
        </p:nvSpPr>
        <p:spPr>
          <a:xfrm>
            <a:off x="6150037"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p9"/>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Google Shape;55;p9"/>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1962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F54207C-955A-4D5C-8F82-58B1CD4E2FA4}" type="slidenum">
              <a:rPr lang="th-TH"/>
              <a:pPr>
                <a:defRPr/>
              </a:pPr>
              <a:t>‹#›</a:t>
            </a:fld>
            <a:endParaRPr lang="th-TH" dirty="0"/>
          </a:p>
        </p:txBody>
      </p:sp>
    </p:spTree>
    <p:extLst>
      <p:ext uri="{BB962C8B-B14F-4D97-AF65-F5344CB8AC3E}">
        <p14:creationId xmlns:p14="http://schemas.microsoft.com/office/powerpoint/2010/main" val="2557677864"/>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6"/>
        <p:cNvGrpSpPr/>
        <p:nvPr/>
      </p:nvGrpSpPr>
      <p:grpSpPr>
        <a:xfrm>
          <a:off x="0" y="0"/>
          <a:ext cx="0" cy="0"/>
          <a:chOff x="0" y="0"/>
          <a:chExt cx="0" cy="0"/>
        </a:xfrm>
      </p:grpSpPr>
      <p:sp>
        <p:nvSpPr>
          <p:cNvPr id="57" name="Google Shape;57;p10"/>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58" name="Google Shape;58;p10"/>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59" name="Google Shape;59;p10"/>
          <p:cNvSpPr txBox="1">
            <a:spLocks noGrp="1"/>
          </p:cNvSpPr>
          <p:nvPr>
            <p:ph type="body" idx="1"/>
          </p:nvPr>
        </p:nvSpPr>
        <p:spPr>
          <a:xfrm>
            <a:off x="660335"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0"/>
          <p:cNvSpPr txBox="1">
            <a:spLocks noGrp="1"/>
          </p:cNvSpPr>
          <p:nvPr>
            <p:ph type="body" idx="2"/>
          </p:nvPr>
        </p:nvSpPr>
        <p:spPr>
          <a:xfrm>
            <a:off x="660335"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10"/>
          <p:cNvSpPr txBox="1">
            <a:spLocks noGrp="1"/>
          </p:cNvSpPr>
          <p:nvPr>
            <p:ph type="body" idx="3"/>
          </p:nvPr>
        </p:nvSpPr>
        <p:spPr>
          <a:xfrm>
            <a:off x="6150037"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10"/>
          <p:cNvSpPr txBox="1">
            <a:spLocks noGrp="1"/>
          </p:cNvSpPr>
          <p:nvPr>
            <p:ph type="body" idx="4"/>
          </p:nvPr>
        </p:nvSpPr>
        <p:spPr>
          <a:xfrm>
            <a:off x="6150037"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body" idx="5"/>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321289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5"/>
        <p:cNvGrpSpPr/>
        <p:nvPr/>
      </p:nvGrpSpPr>
      <p:grpSpPr>
        <a:xfrm>
          <a:off x="0" y="0"/>
          <a:ext cx="0" cy="0"/>
          <a:chOff x="0" y="0"/>
          <a:chExt cx="0" cy="0"/>
        </a:xfrm>
      </p:grpSpPr>
      <p:sp>
        <p:nvSpPr>
          <p:cNvPr id="66" name="Google Shape;66;p11"/>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67" name="Google Shape;67;p11"/>
          <p:cNvSpPr txBox="1">
            <a:spLocks noGrp="1"/>
          </p:cNvSpPr>
          <p:nvPr>
            <p:ph type="title"/>
          </p:nvPr>
        </p:nvSpPr>
        <p:spPr>
          <a:xfrm>
            <a:off x="226475" y="1571612"/>
            <a:ext cx="4440765" cy="121444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68" name="Google Shape;68;p11"/>
          <p:cNvSpPr txBox="1">
            <a:spLocks noGrp="1"/>
          </p:cNvSpPr>
          <p:nvPr>
            <p:ph type="body" idx="1"/>
          </p:nvPr>
        </p:nvSpPr>
        <p:spPr>
          <a:xfrm>
            <a:off x="4857741" y="1571613"/>
            <a:ext cx="6572296" cy="3854733"/>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11"/>
          <p:cNvSpPr txBox="1">
            <a:spLocks noGrp="1"/>
          </p:cNvSpPr>
          <p:nvPr>
            <p:ph type="body" idx="2"/>
          </p:nvPr>
        </p:nvSpPr>
        <p:spPr>
          <a:xfrm>
            <a:off x="660334" y="2857496"/>
            <a:ext cx="4006905" cy="257176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11"/>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11"/>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695289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2"/>
        <p:cNvGrpSpPr/>
        <p:nvPr/>
      </p:nvGrpSpPr>
      <p:grpSpPr>
        <a:xfrm>
          <a:off x="0" y="0"/>
          <a:ext cx="0" cy="0"/>
          <a:chOff x="0" y="0"/>
          <a:chExt cx="0" cy="0"/>
        </a:xfrm>
      </p:grpSpPr>
      <p:sp>
        <p:nvSpPr>
          <p:cNvPr id="73" name="Google Shape;73;p12"/>
          <p:cNvSpPr txBox="1">
            <a:spLocks noGrp="1"/>
          </p:cNvSpPr>
          <p:nvPr>
            <p:ph type="body" idx="1"/>
          </p:nvPr>
        </p:nvSpPr>
        <p:spPr>
          <a:xfrm>
            <a:off x="660338" y="5929331"/>
            <a:ext cx="10198197" cy="788737"/>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12"/>
          <p:cNvSpPr txBox="1">
            <a:spLocks noGrp="1"/>
          </p:cNvSpPr>
          <p:nvPr>
            <p:ph type="body" idx="2"/>
          </p:nvPr>
        </p:nvSpPr>
        <p:spPr>
          <a:xfrm>
            <a:off x="660338" y="1571612"/>
            <a:ext cx="10769700" cy="400052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12"/>
          <p:cNvSpPr txBox="1">
            <a:spLocks noGrp="1"/>
          </p:cNvSpPr>
          <p:nvPr>
            <p:ph type="body" idx="3"/>
          </p:nvPr>
        </p:nvSpPr>
        <p:spPr>
          <a:xfrm>
            <a:off x="660333" y="5572140"/>
            <a:ext cx="10769704" cy="357190"/>
          </a:xfrm>
          <a:prstGeom prst="rect">
            <a:avLst/>
          </a:prstGeom>
          <a:noFill/>
          <a:ln>
            <a:noFill/>
          </a:ln>
        </p:spPr>
        <p:txBody>
          <a:bodyPr spcFirstLastPara="1" wrap="square" lIns="91425" tIns="45700" rIns="91425" bIns="45700" anchor="t" anchorCtr="0"/>
          <a:lstStyle>
            <a:lvl1pPr marL="457200" marR="0" lvl="0" indent="-228600"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12"/>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360200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78453397"/>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8860065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29151801"/>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56863337"/>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09077495"/>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73635206"/>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922021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D60A90BC-19BE-4F05-86DC-6364D80021E8}" type="slidenum">
              <a:rPr lang="th-TH"/>
              <a:pPr>
                <a:defRPr/>
              </a:pPr>
              <a:t>‹#›</a:t>
            </a:fld>
            <a:endParaRPr lang="th-TH"/>
          </a:p>
        </p:txBody>
      </p:sp>
    </p:spTree>
    <p:extLst>
      <p:ext uri="{BB962C8B-B14F-4D97-AF65-F5344CB8AC3E}">
        <p14:creationId xmlns:p14="http://schemas.microsoft.com/office/powerpoint/2010/main" val="907793997"/>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354554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4.png"/><Relationship Id="rId5" Type="http://schemas.openxmlformats.org/officeDocument/2006/relationships/slideLayout" Target="../slideLayouts/slideLayout71.xml"/><Relationship Id="rId10"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4.png"/><Relationship Id="rId5" Type="http://schemas.openxmlformats.org/officeDocument/2006/relationships/slideLayout" Target="../slideLayouts/slideLayout79.xml"/><Relationship Id="rId10" Type="http://schemas.openxmlformats.org/officeDocument/2006/relationships/image" Target="../media/image3.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4.png"/><Relationship Id="rId5" Type="http://schemas.openxmlformats.org/officeDocument/2006/relationships/slideLayout" Target="../slideLayouts/slideLayout87.xml"/><Relationship Id="rId10" Type="http://schemas.openxmlformats.org/officeDocument/2006/relationships/image" Target="../media/image3.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7.png"/><Relationship Id="rId5" Type="http://schemas.openxmlformats.org/officeDocument/2006/relationships/slideLayout" Target="../slideLayouts/slideLayout39.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4.png"/><Relationship Id="rId5" Type="http://schemas.openxmlformats.org/officeDocument/2006/relationships/slideLayout" Target="../slideLayouts/slideLayout63.xml"/><Relationship Id="rId10"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7" r:id="rId1"/>
    <p:sldLayoutId id="2147483888"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pPr fontAlgn="auto">
              <a:spcBef>
                <a:spcPts val="0"/>
              </a:spcBef>
              <a:spcAft>
                <a:spcPts val="0"/>
              </a:spcAft>
            </a:pPr>
            <a:fld id="{26C2CD33-3677-460D-89D1-390D86E77732}" type="slidenum">
              <a:rPr lang="th-TH" smtClean="0">
                <a:solidFill>
                  <a:prstClr val="black">
                    <a:tint val="75000"/>
                  </a:prstClr>
                </a:solidFill>
                <a:latin typeface="Arial"/>
                <a:cs typeface="Cordia New"/>
              </a:rPr>
              <a:pPr fontAlgn="auto">
                <a:spcBef>
                  <a:spcPts val="0"/>
                </a:spcBef>
                <a:spcAft>
                  <a:spcPts val="0"/>
                </a:spcAft>
              </a:pPr>
              <a:t>‹#›</a:t>
            </a:fld>
            <a:endParaRPr lang="th-TH" dirty="0">
              <a:solidFill>
                <a:prstClr val="black">
                  <a:tint val="75000"/>
                </a:prstClr>
              </a:solidFill>
              <a:latin typeface="Arial"/>
              <a:cs typeface="Cordia New"/>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fontAlgn="auto">
              <a:spcBef>
                <a:spcPts val="0"/>
              </a:spcBef>
              <a:spcAft>
                <a:spcPts val="0"/>
              </a:spcAft>
            </a:pP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pPr fontAlgn="auto">
              <a:spcBef>
                <a:spcPts val="0"/>
              </a:spcBef>
              <a:spcAft>
                <a:spcPts val="0"/>
              </a:spcAft>
            </a:pPr>
            <a:r>
              <a:rPr lang="en-US" sz="3600" b="1" dirty="0">
                <a:solidFill>
                  <a:prstClr val="white"/>
                </a:solidFill>
                <a:latin typeface="Arial"/>
                <a:cs typeface="+mn-cs"/>
              </a:rPr>
              <a:t>HIV and AIDS</a:t>
            </a:r>
            <a:endParaRPr lang="th-TH" sz="3600" b="1" dirty="0">
              <a:solidFill>
                <a:prstClr val="white"/>
              </a:solidFill>
              <a:latin typeface="Arial"/>
              <a:cs typeface="Cordia New"/>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pPr fontAlgn="auto">
              <a:spcBef>
                <a:spcPts val="0"/>
              </a:spcBef>
              <a:spcAft>
                <a:spcPts val="0"/>
              </a:spcAft>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3628886230"/>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4" descr="color-02 more red.png"/>
          <p:cNvPicPr preferRelativeResize="0"/>
          <p:nvPr/>
        </p:nvPicPr>
        <p:blipFill rotWithShape="1">
          <a:blip r:embed="rId10">
            <a:alphaModFix/>
          </a:blip>
          <a:srcRect r="8306" b="15314"/>
          <a:stretch/>
        </p:blipFill>
        <p:spPr>
          <a:xfrm>
            <a:off x="4307418" y="1103314"/>
            <a:ext cx="7884583" cy="5754687"/>
          </a:xfrm>
          <a:prstGeom prst="rect">
            <a:avLst/>
          </a:prstGeom>
          <a:noFill/>
          <a:ln>
            <a:noFill/>
          </a:ln>
        </p:spPr>
      </p:pic>
      <p:sp>
        <p:nvSpPr>
          <p:cNvPr id="25" name="Google Shape;25;p4"/>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 name="Google Shape;26;p4"/>
          <p:cNvSpPr/>
          <p:nvPr/>
        </p:nvSpPr>
        <p:spPr>
          <a:xfrm>
            <a:off x="1" y="360363"/>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550" tIns="49775" rIns="99550" bIns="49775"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7" name="Google Shape;27;p4"/>
          <p:cNvCxnSpPr/>
          <p:nvPr/>
        </p:nvCxnSpPr>
        <p:spPr>
          <a:xfrm>
            <a:off x="1" y="1246189"/>
            <a:ext cx="11715751" cy="1587"/>
          </a:xfrm>
          <a:prstGeom prst="straightConnector1">
            <a:avLst/>
          </a:prstGeom>
          <a:noFill/>
          <a:ln w="19050" cap="flat" cmpd="sng">
            <a:solidFill>
              <a:srgbClr val="C1001F"/>
            </a:solidFill>
            <a:prstDash val="solid"/>
            <a:round/>
            <a:headEnd type="none" w="sm" len="sm"/>
            <a:tailEnd type="none" w="sm" len="sm"/>
          </a:ln>
        </p:spPr>
      </p:cxnSp>
      <p:sp>
        <p:nvSpPr>
          <p:cNvPr id="28" name="Google Shape;28;p4"/>
          <p:cNvSpPr txBox="1"/>
          <p:nvPr/>
        </p:nvSpPr>
        <p:spPr>
          <a:xfrm>
            <a:off x="3048001" y="642938"/>
            <a:ext cx="4341284" cy="6540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9" name="Google Shape;29;p4"/>
          <p:cNvSpPr txBox="1"/>
          <p:nvPr/>
        </p:nvSpPr>
        <p:spPr>
          <a:xfrm>
            <a:off x="7147985" y="800100"/>
            <a:ext cx="4948767" cy="4381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30" name="Google Shape;30;p4"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2650380432"/>
      </p:ext>
    </p:extLst>
  </p:cSld>
  <p:clrMap bg1="lt1" tx1="dk1" bg2="dk2"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092873"/>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A7BF3D94-FF5A-4150-BB5C-FC8FDCB21709}"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1210006-896F-4EB6-871B-C15E035E7702}"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8051943-5193-44E4-8772-F867A420804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58916843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68635268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34137"/>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76115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551747"/>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pPr fontAlgn="auto">
              <a:spcBef>
                <a:spcPts val="0"/>
              </a:spcBef>
              <a:spcAft>
                <a:spcPts val="0"/>
              </a:spcAft>
            </a:pPr>
            <a:fld id="{26C2CD33-3677-460D-89D1-390D86E77732}" type="slidenum">
              <a:rPr lang="th-TH" smtClean="0">
                <a:solidFill>
                  <a:prstClr val="black">
                    <a:tint val="75000"/>
                  </a:prstClr>
                </a:solidFill>
                <a:latin typeface="Arial"/>
                <a:cs typeface="Cordia New"/>
              </a:rPr>
              <a:pPr fontAlgn="auto">
                <a:spcBef>
                  <a:spcPts val="0"/>
                </a:spcBef>
                <a:spcAft>
                  <a:spcPts val="0"/>
                </a:spcAft>
              </a:pPr>
              <a:t>‹#›</a:t>
            </a:fld>
            <a:endParaRPr lang="th-TH" dirty="0">
              <a:solidFill>
                <a:prstClr val="black">
                  <a:tint val="75000"/>
                </a:prstClr>
              </a:solidFill>
              <a:latin typeface="Arial"/>
              <a:cs typeface="Cordia New"/>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fontAlgn="auto">
              <a:spcBef>
                <a:spcPts val="0"/>
              </a:spcBef>
              <a:spcAft>
                <a:spcPts val="0"/>
              </a:spcAft>
            </a:pP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pPr fontAlgn="auto">
              <a:spcBef>
                <a:spcPts val="0"/>
              </a:spcBef>
              <a:spcAft>
                <a:spcPts val="0"/>
              </a:spcAft>
            </a:pPr>
            <a:r>
              <a:rPr lang="en-US" sz="3600" b="1" dirty="0">
                <a:solidFill>
                  <a:prstClr val="white"/>
                </a:solidFill>
                <a:latin typeface="Arial"/>
                <a:cs typeface="+mn-cs"/>
              </a:rPr>
              <a:t>HIV and AIDS</a:t>
            </a:r>
            <a:endParaRPr lang="th-TH" sz="3600" b="1" dirty="0">
              <a:solidFill>
                <a:prstClr val="white"/>
              </a:solidFill>
              <a:latin typeface="Arial"/>
              <a:cs typeface="Cordia New"/>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pPr fontAlgn="auto">
              <a:spcBef>
                <a:spcPts val="0"/>
              </a:spcBef>
              <a:spcAft>
                <a:spcPts val="0"/>
              </a:spcAft>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166847057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9.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36.xml"/><Relationship Id="rId5" Type="http://schemas.openxmlformats.org/officeDocument/2006/relationships/slide" Target="slide30.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1.xml"/><Relationship Id="rId1" Type="http://schemas.openxmlformats.org/officeDocument/2006/relationships/slideLayout" Target="../slideLayouts/slideLayout87.xml"/><Relationship Id="rId4" Type="http://schemas.openxmlformats.org/officeDocument/2006/relationships/hyperlink" Target="http://www.aidsdatahub.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87.xml"/><Relationship Id="rId4" Type="http://schemas.openxmlformats.org/officeDocument/2006/relationships/chart" Target="../charts/chart30.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chart" Target="../charts/chart32.xml"/><Relationship Id="rId4" Type="http://schemas.openxmlformats.org/officeDocument/2006/relationships/hyperlink" Target="http://www.aidsdatahub.org/sites/default/files/documents/maldives_2010_country_progress_report_en.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hart" Target="../charts/chart34.xml"/></Relationships>
</file>

<file path=ppt/slides/_rels/slide4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chart" Target="../charts/chart36.xml"/></Relationships>
</file>

<file path=ppt/slides/_rels/slide48.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38535" y="4365104"/>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Maldives</a:t>
            </a:r>
            <a:endParaRPr lang="th-TH" dirty="0"/>
          </a:p>
        </p:txBody>
      </p:sp>
      <p:sp>
        <p:nvSpPr>
          <p:cNvPr id="2" name="TextBox 1">
            <a:extLst>
              <a:ext uri="{FF2B5EF4-FFF2-40B4-BE49-F238E27FC236}">
                <a16:creationId xmlns:a16="http://schemas.microsoft.com/office/drawing/2014/main" id="{01DC5046-E2A9-4B84-A27D-F089B4FE2D88}"/>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November 2019</a:t>
            </a:r>
            <a:endParaRPr lang="en-GB" sz="21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263352" y="1583916"/>
            <a:ext cx="11017223"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STI prevalence among MSM, IDU and men in high risk groups, 2008 - 2011</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44FAEAFD-5603-421B-89EC-013E3CD702A0}" type="slidenum">
              <a:rPr lang="th-TH" smtClean="0"/>
              <a:pPr>
                <a:defRPr/>
              </a:pPr>
              <a:t>10</a:t>
            </a:fld>
            <a:endParaRPr lang="th-TH" dirty="0"/>
          </a:p>
        </p:txBody>
      </p:sp>
      <p:sp>
        <p:nvSpPr>
          <p:cNvPr id="30724" name="TextBox 5"/>
          <p:cNvSpPr txBox="1">
            <a:spLocks noChangeArrowheads="1"/>
          </p:cNvSpPr>
          <p:nvPr/>
        </p:nvSpPr>
        <p:spPr bwMode="auto">
          <a:xfrm>
            <a:off x="263352" y="6413500"/>
            <a:ext cx="105951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1) </a:t>
            </a:r>
            <a:r>
              <a:rPr lang="en-US" sz="900" dirty="0">
                <a:cs typeface="Angsana New" pitchFamily="18" charset="-34"/>
              </a:rPr>
              <a:t>Ministry of Health and Family Maldives, &amp; UNDP. (2008). Biological and Behavioural Survey on HIV/AIDS: Republic of Maldives; and 2) Ministry  of  Health.  (2012).  Biological  and  behavioral  survey  in  the  Prisons  and  Jails,  Maldives,  2011</a:t>
            </a:r>
          </a:p>
        </p:txBody>
      </p:sp>
      <p:graphicFrame>
        <p:nvGraphicFramePr>
          <p:cNvPr id="6" name="Chart 5"/>
          <p:cNvGraphicFramePr>
            <a:graphicFrameLocks noGrp="1"/>
          </p:cNvGraphicFramePr>
          <p:nvPr>
            <p:extLst>
              <p:ext uri="{D42A27DB-BD31-4B8C-83A1-F6EECF244321}">
                <p14:modId xmlns:p14="http://schemas.microsoft.com/office/powerpoint/2010/main" val="4278205040"/>
              </p:ext>
            </p:extLst>
          </p:nvPr>
        </p:nvGraphicFramePr>
        <p:xfrm>
          <a:off x="1991544" y="2204865"/>
          <a:ext cx="8136905" cy="42086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310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263352" y="1484784"/>
            <a:ext cx="11319049"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surveyed populations who experienced STI symptoms in </a:t>
            </a:r>
            <a:br>
              <a:rPr lang="en-US" dirty="0">
                <a:cs typeface="Cordia New" pitchFamily="34" charset="-34"/>
              </a:rPr>
            </a:br>
            <a:r>
              <a:rPr lang="en-US" dirty="0">
                <a:cs typeface="Cordia New" pitchFamily="34" charset="-34"/>
              </a:rPr>
              <a:t>past 3 months,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299942E8-4CC1-47A6-AF38-006C48BF0DD3}" type="slidenum">
              <a:rPr lang="th-TH" smtClean="0"/>
              <a:pPr>
                <a:defRPr/>
              </a:pPr>
              <a:t>11</a:t>
            </a:fld>
            <a:endParaRPr lang="th-TH" dirty="0"/>
          </a:p>
        </p:txBody>
      </p:sp>
      <p:sp>
        <p:nvSpPr>
          <p:cNvPr id="31750" name="TextBox 6"/>
          <p:cNvSpPr txBox="1">
            <a:spLocks noChangeArrowheads="1"/>
          </p:cNvSpPr>
          <p:nvPr/>
        </p:nvSpPr>
        <p:spPr bwMode="auto">
          <a:xfrm>
            <a:off x="119336" y="6492232"/>
            <a:ext cx="94336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US" sz="900" dirty="0">
                <a:cs typeface="Angsana New" pitchFamily="18" charset="-34"/>
              </a:rPr>
              <a:t>Ministry of Health and Family Maldives, &amp; UNDP. (2008). Biological and Behavioural Survey on HIV/AIDS: Republic of Maldives.</a:t>
            </a:r>
          </a:p>
        </p:txBody>
      </p:sp>
      <p:graphicFrame>
        <p:nvGraphicFramePr>
          <p:cNvPr id="6" name="Chart 5"/>
          <p:cNvGraphicFramePr>
            <a:graphicFrameLocks noGrp="1"/>
          </p:cNvGraphicFramePr>
          <p:nvPr>
            <p:extLst>
              <p:ext uri="{D42A27DB-BD31-4B8C-83A1-F6EECF244321}">
                <p14:modId xmlns:p14="http://schemas.microsoft.com/office/powerpoint/2010/main" val="1575440323"/>
              </p:ext>
            </p:extLst>
          </p:nvPr>
        </p:nvGraphicFramePr>
        <p:xfrm>
          <a:off x="1566392" y="2368304"/>
          <a:ext cx="8712968" cy="41239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263351" y="1484784"/>
            <a:ext cx="11319049"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Women (15-49) who reported bad smelling or abnormal genital discharge in the last 12 months by region, 2009</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026D1ACE-C960-43C1-BF8B-7A54954AA516}" type="slidenum">
              <a:rPr lang="th-TH" smtClean="0"/>
              <a:pPr>
                <a:defRPr/>
              </a:pPr>
              <a:t>12</a:t>
            </a:fld>
            <a:endParaRPr lang="th-TH" dirty="0"/>
          </a:p>
        </p:txBody>
      </p:sp>
      <p:sp>
        <p:nvSpPr>
          <p:cNvPr id="32772" name="Text Box 31"/>
          <p:cNvSpPr txBox="1">
            <a:spLocks noChangeArrowheads="1"/>
          </p:cNvSpPr>
          <p:nvPr/>
        </p:nvSpPr>
        <p:spPr bwMode="auto">
          <a:xfrm>
            <a:off x="119336" y="6488668"/>
            <a:ext cx="11089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cs typeface="Arial" charset="0"/>
              </a:rPr>
              <a:t>Source: Prepared by </a:t>
            </a:r>
            <a:r>
              <a:rPr lang="en-US" sz="900" dirty="0">
                <a:solidFill>
                  <a:srgbClr val="000000"/>
                </a:solidFill>
                <a:cs typeface="Arial" charset="0"/>
                <a:hlinkClick r:id="rId3"/>
              </a:rPr>
              <a:t>www.aidsdatahub.org</a:t>
            </a:r>
            <a:r>
              <a:rPr lang="en-US" sz="900" dirty="0">
                <a:solidFill>
                  <a:srgbClr val="000000"/>
                </a:solidFill>
                <a:cs typeface="Arial" charset="0"/>
              </a:rPr>
              <a:t> based on </a:t>
            </a:r>
            <a:r>
              <a:rPr lang="en-GB" sz="900" dirty="0">
                <a:solidFill>
                  <a:srgbClr val="000000"/>
                </a:solidFill>
                <a:cs typeface="Arial" charset="0"/>
              </a:rPr>
              <a:t>Ministry of Health and Family Maldives and ICF Macro (2010). Maldives Demographic and Health Survey 2009, Calverton, Maryland: MOHF and ICF Macro</a:t>
            </a:r>
            <a:r>
              <a:rPr lang="en-US" sz="900" dirty="0">
                <a:solidFill>
                  <a:srgbClr val="000000"/>
                </a:solidFill>
                <a:cs typeface="Arial" charset="0"/>
              </a:rPr>
              <a:t> </a:t>
            </a:r>
            <a:endParaRPr lang="en-US" sz="900" i="1" dirty="0">
              <a:solidFill>
                <a:srgbClr val="000000"/>
              </a:solidFill>
              <a:cs typeface="Arial"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550355249"/>
              </p:ext>
            </p:extLst>
          </p:nvPr>
        </p:nvGraphicFramePr>
        <p:xfrm>
          <a:off x="1775520" y="2420888"/>
          <a:ext cx="8712968" cy="39757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263352" y="155679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Women (15-49) who reported genital sore or ulcer in the last 12 months by region, 2009</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026D1ACE-C960-43C1-BF8B-7A54954AA516}" type="slidenum">
              <a:rPr lang="th-TH" smtClean="0"/>
              <a:pPr>
                <a:defRPr/>
              </a:pPr>
              <a:t>13</a:t>
            </a:fld>
            <a:endParaRPr lang="th-TH" dirty="0"/>
          </a:p>
        </p:txBody>
      </p:sp>
      <p:sp>
        <p:nvSpPr>
          <p:cNvPr id="32772" name="Text Box 31"/>
          <p:cNvSpPr txBox="1">
            <a:spLocks noChangeArrowheads="1"/>
          </p:cNvSpPr>
          <p:nvPr/>
        </p:nvSpPr>
        <p:spPr bwMode="auto">
          <a:xfrm>
            <a:off x="92432" y="6540501"/>
            <a:ext cx="107660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cs typeface="Arial" charset="0"/>
              </a:rPr>
              <a:t>Source: Prepared by </a:t>
            </a:r>
            <a:r>
              <a:rPr lang="en-US" sz="900" dirty="0">
                <a:solidFill>
                  <a:srgbClr val="000000"/>
                </a:solidFill>
                <a:cs typeface="Arial" charset="0"/>
                <a:hlinkClick r:id="rId3"/>
              </a:rPr>
              <a:t>www.aidsdatahub.org</a:t>
            </a:r>
            <a:r>
              <a:rPr lang="en-US" sz="900" dirty="0">
                <a:solidFill>
                  <a:srgbClr val="000000"/>
                </a:solidFill>
                <a:cs typeface="Arial" charset="0"/>
              </a:rPr>
              <a:t> based on </a:t>
            </a:r>
            <a:r>
              <a:rPr lang="en-GB" sz="900" dirty="0">
                <a:solidFill>
                  <a:srgbClr val="000000"/>
                </a:solidFill>
                <a:cs typeface="Arial" charset="0"/>
              </a:rPr>
              <a:t>Ministry of Health and Family Maldives and ICF Macro (2010). Maldives Demographic and Health Survey 2009, Calverton, Maryland: MOHF and ICF Macro</a:t>
            </a:r>
            <a:r>
              <a:rPr lang="en-US" sz="900" dirty="0">
                <a:solidFill>
                  <a:srgbClr val="000000"/>
                </a:solidFill>
                <a:cs typeface="Arial" charset="0"/>
              </a:rPr>
              <a:t> </a:t>
            </a:r>
            <a:endParaRPr lang="en-US" sz="900" i="1" dirty="0">
              <a:solidFill>
                <a:srgbClr val="000000"/>
              </a:solidFill>
              <a:cs typeface="Arial" charset="0"/>
            </a:endParaRPr>
          </a:p>
        </p:txBody>
      </p:sp>
      <p:graphicFrame>
        <p:nvGraphicFramePr>
          <p:cNvPr id="7" name="Chart 6"/>
          <p:cNvGraphicFramePr>
            <a:graphicFrameLocks noGrp="1"/>
          </p:cNvGraphicFramePr>
          <p:nvPr>
            <p:extLst>
              <p:ext uri="{D42A27DB-BD31-4B8C-83A1-F6EECF244321}">
                <p14:modId xmlns:p14="http://schemas.microsoft.com/office/powerpoint/2010/main" val="4254996714"/>
              </p:ext>
            </p:extLst>
          </p:nvPr>
        </p:nvGraphicFramePr>
        <p:xfrm>
          <a:off x="1847528" y="2492896"/>
          <a:ext cx="8496944" cy="39757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055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263352"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Risk </a:t>
            </a:r>
            <a:r>
              <a:rPr lang="en-US" sz="5400" dirty="0" err="1">
                <a:cs typeface="Cordia New" pitchFamily="34" charset="-34"/>
              </a:rPr>
              <a:t>behaviours</a:t>
            </a:r>
            <a:endParaRPr lang="en-US" dirty="0">
              <a:cs typeface="Cordia New" pitchFamily="34" charset="-3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263352" y="1556848"/>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FSWs who reported unprotected sex in the last week by type of partner and by atoll,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5A1B2D4E-5ABE-4653-AE11-71E007041DB3}" type="slidenum">
              <a:rPr lang="th-TH" smtClean="0"/>
              <a:pPr>
                <a:defRPr/>
              </a:pPr>
              <a:t>15</a:t>
            </a:fld>
            <a:endParaRPr lang="th-TH" dirty="0"/>
          </a:p>
        </p:txBody>
      </p:sp>
      <p:sp>
        <p:nvSpPr>
          <p:cNvPr id="36869" name="TextBox 5"/>
          <p:cNvSpPr txBox="1">
            <a:spLocks noChangeArrowheads="1"/>
          </p:cNvSpPr>
          <p:nvPr/>
        </p:nvSpPr>
        <p:spPr bwMode="auto">
          <a:xfrm>
            <a:off x="47328" y="6540501"/>
            <a:ext cx="97610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GB" sz="900" dirty="0">
                <a:solidFill>
                  <a:srgbClr val="000000"/>
                </a:solidFill>
                <a:cs typeface="Angsana New" pitchFamily="18" charset="-34"/>
              </a:rPr>
              <a:t>Ministry of Health and Family Maldives, &amp; UNDP. (2008). Biological and Behavioural Survey on HIV/AIDS: Republic of Maldives.</a:t>
            </a:r>
            <a:endParaRPr lang="en-US" sz="900" dirty="0">
              <a:cs typeface="Angsana New" pitchFamily="18" charset="-34"/>
            </a:endParaRPr>
          </a:p>
        </p:txBody>
      </p:sp>
      <p:graphicFrame>
        <p:nvGraphicFramePr>
          <p:cNvPr id="7" name="Chart 6"/>
          <p:cNvGraphicFramePr>
            <a:graphicFrameLocks noGrp="1"/>
          </p:cNvGraphicFramePr>
          <p:nvPr>
            <p:extLst>
              <p:ext uri="{D42A27DB-BD31-4B8C-83A1-F6EECF244321}">
                <p14:modId xmlns:p14="http://schemas.microsoft.com/office/powerpoint/2010/main" val="3581626583"/>
              </p:ext>
            </p:extLst>
          </p:nvPr>
        </p:nvGraphicFramePr>
        <p:xfrm>
          <a:off x="1775520" y="2348880"/>
          <a:ext cx="8568952" cy="40519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263352" y="1484784"/>
            <a:ext cx="1166529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consistent condom use in the past 12 months among surveyed populations,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8AB9CD85-1F25-45E5-B5E2-791E1AFD5785}" type="slidenum">
              <a:rPr lang="th-TH" smtClean="0"/>
              <a:pPr>
                <a:defRPr/>
              </a:pPr>
              <a:t>16</a:t>
            </a:fld>
            <a:endParaRPr lang="th-TH" dirty="0"/>
          </a:p>
        </p:txBody>
      </p:sp>
      <p:sp>
        <p:nvSpPr>
          <p:cNvPr id="6" name="TextBox 5"/>
          <p:cNvSpPr txBox="1">
            <a:spLocks noChangeArrowheads="1"/>
          </p:cNvSpPr>
          <p:nvPr/>
        </p:nvSpPr>
        <p:spPr bwMode="auto">
          <a:xfrm>
            <a:off x="48490" y="6529235"/>
            <a:ext cx="97205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GB" sz="900" dirty="0">
                <a:solidFill>
                  <a:srgbClr val="000000"/>
                </a:solidFill>
                <a:cs typeface="Angsana New" pitchFamily="18" charset="-34"/>
              </a:rPr>
              <a:t>Ministry of Health and Family Maldives, &amp; UNDP. (2008). Biological and Behavioural Survey on HIV/AIDS: Republic of Maldives.</a:t>
            </a:r>
            <a:endParaRPr lang="en-US" sz="900" dirty="0">
              <a:cs typeface="Angsana New" pitchFamily="18" charset="-34"/>
            </a:endParaRPr>
          </a:p>
        </p:txBody>
      </p:sp>
      <p:graphicFrame>
        <p:nvGraphicFramePr>
          <p:cNvPr id="8" name="Chart 7"/>
          <p:cNvGraphicFramePr>
            <a:graphicFrameLocks noGrp="1"/>
          </p:cNvGraphicFramePr>
          <p:nvPr>
            <p:extLst>
              <p:ext uri="{D42A27DB-BD31-4B8C-83A1-F6EECF244321}">
                <p14:modId xmlns:p14="http://schemas.microsoft.com/office/powerpoint/2010/main" val="3883698220"/>
              </p:ext>
            </p:extLst>
          </p:nvPr>
        </p:nvGraphicFramePr>
        <p:xfrm>
          <a:off x="1919536" y="2420888"/>
          <a:ext cx="8496944" cy="38884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263352" y="1571612"/>
            <a:ext cx="10297144"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Selected sexual behaviors among FSW in Male’ and </a:t>
            </a:r>
            <a:r>
              <a:rPr lang="en-US" dirty="0" err="1">
                <a:cs typeface="Cordia New" pitchFamily="34" charset="-34"/>
              </a:rPr>
              <a:t>Addu</a:t>
            </a:r>
            <a:r>
              <a:rPr lang="en-US" dirty="0">
                <a:cs typeface="Cordia New" pitchFamily="34" charset="-34"/>
              </a:rPr>
              <a:t>,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0FDA9CFE-1ACF-497F-9453-91BF76581F2B}" type="slidenum">
              <a:rPr lang="th-TH" smtClean="0"/>
              <a:pPr>
                <a:defRPr/>
              </a:pPr>
              <a:t>17</a:t>
            </a:fld>
            <a:endParaRPr lang="th-TH" dirty="0"/>
          </a:p>
        </p:txBody>
      </p:sp>
      <p:graphicFrame>
        <p:nvGraphicFramePr>
          <p:cNvPr id="5" name="Content Placeholder 7"/>
          <p:cNvGraphicFramePr>
            <a:graphicFrameLocks/>
          </p:cNvGraphicFramePr>
          <p:nvPr>
            <p:extLst>
              <p:ext uri="{D42A27DB-BD31-4B8C-83A1-F6EECF244321}">
                <p14:modId xmlns:p14="http://schemas.microsoft.com/office/powerpoint/2010/main" val="4093864197"/>
              </p:ext>
            </p:extLst>
          </p:nvPr>
        </p:nvGraphicFramePr>
        <p:xfrm>
          <a:off x="1847528" y="2564904"/>
          <a:ext cx="8352928" cy="3951312"/>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TextBox 5"/>
          <p:cNvSpPr txBox="1">
            <a:spLocks noChangeArrowheads="1"/>
          </p:cNvSpPr>
          <p:nvPr/>
        </p:nvSpPr>
        <p:spPr bwMode="auto">
          <a:xfrm>
            <a:off x="407369" y="6478362"/>
            <a:ext cx="95045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4"/>
              </a:rPr>
              <a:t>www.aidsdatahub.org</a:t>
            </a:r>
            <a:r>
              <a:rPr lang="en-US" sz="900" dirty="0">
                <a:solidFill>
                  <a:srgbClr val="000000"/>
                </a:solidFill>
                <a:cs typeface="Angsana New" pitchFamily="18" charset="-34"/>
              </a:rPr>
              <a:t>  based on </a:t>
            </a:r>
            <a:r>
              <a:rPr lang="en-GB" sz="900" dirty="0">
                <a:solidFill>
                  <a:srgbClr val="000000"/>
                </a:solidFill>
                <a:cs typeface="Angsana New" pitchFamily="18" charset="-34"/>
              </a:rPr>
              <a:t>Ministry of Health and Family Maldives, &amp; UNDP. (2008). Biological and Behavioural Survey on HIV/AIDS: Republic of Maldives.</a:t>
            </a:r>
            <a:r>
              <a:rPr lang="en-US" sz="900" dirty="0">
                <a:solidFill>
                  <a:srgbClr val="000000"/>
                </a:solidFill>
                <a:cs typeface="Angsana New" pitchFamily="18" charset="-34"/>
              </a:rPr>
              <a:t> </a:t>
            </a:r>
            <a:endParaRPr lang="en-US" sz="900" dirty="0">
              <a:cs typeface="Angsana New" pitchFamily="18" charset="-3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263352" y="1571625"/>
            <a:ext cx="108012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Population interaction of female sex workers in Male’ and Addu,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115E5D24-858C-4153-B309-3D735AC43BAC}" type="slidenum">
              <a:rPr lang="th-TH" smtClean="0"/>
              <a:pPr>
                <a:defRPr/>
              </a:pPr>
              <a:t>18</a:t>
            </a:fld>
            <a:endParaRPr lang="th-TH" dirty="0"/>
          </a:p>
        </p:txBody>
      </p:sp>
      <p:sp>
        <p:nvSpPr>
          <p:cNvPr id="38916" name="TextBox 124"/>
          <p:cNvSpPr txBox="1">
            <a:spLocks noChangeArrowheads="1"/>
          </p:cNvSpPr>
          <p:nvPr/>
        </p:nvSpPr>
        <p:spPr bwMode="auto">
          <a:xfrm>
            <a:off x="191345" y="6510536"/>
            <a:ext cx="95543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a:t>
            </a:r>
            <a:r>
              <a:rPr lang="en-US" sz="900" dirty="0">
                <a:cs typeface="Angsana New" pitchFamily="18" charset="-34"/>
              </a:rPr>
              <a:t>Ministry of Health and Family Maldives, &amp; UNDP. (2008). Biological and Behavioural Survey on HIV/AIDS: Republic of Maldives.</a:t>
            </a:r>
          </a:p>
        </p:txBody>
      </p:sp>
      <p:grpSp>
        <p:nvGrpSpPr>
          <p:cNvPr id="38917" name="Group 4"/>
          <p:cNvGrpSpPr>
            <a:grpSpLocks noChangeAspect="1"/>
          </p:cNvGrpSpPr>
          <p:nvPr/>
        </p:nvGrpSpPr>
        <p:grpSpPr bwMode="auto">
          <a:xfrm>
            <a:off x="1752600" y="2652714"/>
            <a:ext cx="4038600" cy="3632589"/>
            <a:chOff x="130" y="902"/>
            <a:chExt cx="2848" cy="3086"/>
          </a:xfrm>
        </p:grpSpPr>
        <p:sp>
          <p:nvSpPr>
            <p:cNvPr id="38964" name="AutoShape 3"/>
            <p:cNvSpPr>
              <a:spLocks noChangeAspect="1" noChangeArrowheads="1" noTextEdit="1"/>
            </p:cNvSpPr>
            <p:nvPr/>
          </p:nvSpPr>
          <p:spPr bwMode="auto">
            <a:xfrm>
              <a:off x="130" y="902"/>
              <a:ext cx="2848" cy="302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65" name="Rectangle 5"/>
            <p:cNvSpPr>
              <a:spLocks noChangeArrowheads="1"/>
            </p:cNvSpPr>
            <p:nvPr/>
          </p:nvSpPr>
          <p:spPr bwMode="auto">
            <a:xfrm>
              <a:off x="2827" y="3753"/>
              <a:ext cx="4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Times New Roman" pitchFamily="18" charset="0"/>
                </a:rPr>
                <a:t> </a:t>
              </a:r>
              <a:endParaRPr lang="en-US" sz="1800"/>
            </a:p>
          </p:txBody>
        </p:sp>
        <p:sp>
          <p:nvSpPr>
            <p:cNvPr id="38966" name="Rectangle 6"/>
            <p:cNvSpPr>
              <a:spLocks noChangeArrowheads="1"/>
            </p:cNvSpPr>
            <p:nvPr/>
          </p:nvSpPr>
          <p:spPr bwMode="auto">
            <a:xfrm>
              <a:off x="232" y="1622"/>
              <a:ext cx="152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500" b="1">
                  <a:solidFill>
                    <a:srgbClr val="FF0000"/>
                  </a:solidFill>
                </a:rPr>
                <a:t>* Estimated  population FSW= 193</a:t>
              </a:r>
              <a:endParaRPr lang="en-US" sz="1800"/>
            </a:p>
          </p:txBody>
        </p:sp>
        <p:sp>
          <p:nvSpPr>
            <p:cNvPr id="38967" name="Rectangle 7"/>
            <p:cNvSpPr>
              <a:spLocks noChangeArrowheads="1"/>
            </p:cNvSpPr>
            <p:nvPr/>
          </p:nvSpPr>
          <p:spPr bwMode="auto">
            <a:xfrm>
              <a:off x="672" y="2834"/>
              <a:ext cx="3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0000"/>
                  </a:solidFill>
                </a:rPr>
                <a:t> </a:t>
              </a:r>
              <a:endParaRPr lang="en-US" sz="1800"/>
            </a:p>
          </p:txBody>
        </p:sp>
        <p:sp>
          <p:nvSpPr>
            <p:cNvPr id="38968" name="Oval 8"/>
            <p:cNvSpPr>
              <a:spLocks noChangeArrowheads="1"/>
            </p:cNvSpPr>
            <p:nvPr/>
          </p:nvSpPr>
          <p:spPr bwMode="auto">
            <a:xfrm>
              <a:off x="1048" y="2064"/>
              <a:ext cx="1640" cy="1542"/>
            </a:xfrm>
            <a:prstGeom prst="ellipse">
              <a:avLst/>
            </a:prstGeom>
            <a:noFill/>
            <a:ln w="13" cap="rnd">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69" name="Rectangle 9"/>
            <p:cNvSpPr>
              <a:spLocks noChangeArrowheads="1"/>
            </p:cNvSpPr>
            <p:nvPr/>
          </p:nvSpPr>
          <p:spPr bwMode="auto">
            <a:xfrm>
              <a:off x="2020" y="2327"/>
              <a:ext cx="3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 </a:t>
              </a:r>
              <a:endParaRPr lang="en-US" sz="1800"/>
            </a:p>
          </p:txBody>
        </p:sp>
        <p:sp>
          <p:nvSpPr>
            <p:cNvPr id="38970" name="Rectangle 10"/>
            <p:cNvSpPr>
              <a:spLocks noChangeArrowheads="1"/>
            </p:cNvSpPr>
            <p:nvPr/>
          </p:nvSpPr>
          <p:spPr bwMode="auto">
            <a:xfrm>
              <a:off x="2020" y="2452"/>
              <a:ext cx="3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 </a:t>
              </a:r>
              <a:endParaRPr lang="en-US" sz="1800"/>
            </a:p>
          </p:txBody>
        </p:sp>
        <p:sp>
          <p:nvSpPr>
            <p:cNvPr id="38971" name="Rectangle 11"/>
            <p:cNvSpPr>
              <a:spLocks noChangeArrowheads="1"/>
            </p:cNvSpPr>
            <p:nvPr/>
          </p:nvSpPr>
          <p:spPr bwMode="auto">
            <a:xfrm>
              <a:off x="1776" y="2591"/>
              <a:ext cx="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72" name="Rectangle 12"/>
            <p:cNvSpPr>
              <a:spLocks noChangeArrowheads="1"/>
            </p:cNvSpPr>
            <p:nvPr/>
          </p:nvSpPr>
          <p:spPr bwMode="auto">
            <a:xfrm>
              <a:off x="1746" y="2729"/>
              <a:ext cx="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73" name="Rectangle 13"/>
            <p:cNvSpPr>
              <a:spLocks noChangeArrowheads="1"/>
            </p:cNvSpPr>
            <p:nvPr/>
          </p:nvSpPr>
          <p:spPr bwMode="auto">
            <a:xfrm>
              <a:off x="1808" y="2868"/>
              <a:ext cx="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74" name="Rectangle 14"/>
            <p:cNvSpPr>
              <a:spLocks noChangeArrowheads="1"/>
            </p:cNvSpPr>
            <p:nvPr/>
          </p:nvSpPr>
          <p:spPr bwMode="auto">
            <a:xfrm>
              <a:off x="1932" y="3013"/>
              <a:ext cx="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75" name="Oval 16"/>
            <p:cNvSpPr>
              <a:spLocks noChangeArrowheads="1"/>
            </p:cNvSpPr>
            <p:nvPr/>
          </p:nvSpPr>
          <p:spPr bwMode="auto">
            <a:xfrm>
              <a:off x="2215" y="3158"/>
              <a:ext cx="711" cy="576"/>
            </a:xfrm>
            <a:prstGeom prst="ellipse">
              <a:avLst/>
            </a:prstGeom>
            <a:noFill/>
            <a:ln w="13"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76" name="Rectangle 17"/>
            <p:cNvSpPr>
              <a:spLocks noChangeArrowheads="1"/>
            </p:cNvSpPr>
            <p:nvPr/>
          </p:nvSpPr>
          <p:spPr bwMode="auto">
            <a:xfrm>
              <a:off x="2504" y="3033"/>
              <a:ext cx="2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rPr>
                <a:t> </a:t>
              </a:r>
              <a:endParaRPr lang="en-US" sz="1800"/>
            </a:p>
          </p:txBody>
        </p:sp>
        <p:sp>
          <p:nvSpPr>
            <p:cNvPr id="38977" name="Rectangle 18"/>
            <p:cNvSpPr>
              <a:spLocks noChangeArrowheads="1"/>
            </p:cNvSpPr>
            <p:nvPr/>
          </p:nvSpPr>
          <p:spPr bwMode="auto">
            <a:xfrm>
              <a:off x="2475" y="3123"/>
              <a:ext cx="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78" name="Rectangle 20"/>
            <p:cNvSpPr>
              <a:spLocks noChangeArrowheads="1"/>
            </p:cNvSpPr>
            <p:nvPr/>
          </p:nvSpPr>
          <p:spPr bwMode="auto">
            <a:xfrm>
              <a:off x="2514" y="3305"/>
              <a:ext cx="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79" name="Rectangle 21"/>
            <p:cNvSpPr>
              <a:spLocks noChangeArrowheads="1"/>
            </p:cNvSpPr>
            <p:nvPr/>
          </p:nvSpPr>
          <p:spPr bwMode="auto">
            <a:xfrm>
              <a:off x="2636" y="3308"/>
              <a:ext cx="2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 </a:t>
              </a:r>
              <a:endParaRPr lang="en-US" sz="1800"/>
            </a:p>
          </p:txBody>
        </p:sp>
        <p:sp>
          <p:nvSpPr>
            <p:cNvPr id="38980" name="Oval 22"/>
            <p:cNvSpPr>
              <a:spLocks noChangeArrowheads="1"/>
            </p:cNvSpPr>
            <p:nvPr/>
          </p:nvSpPr>
          <p:spPr bwMode="auto">
            <a:xfrm>
              <a:off x="438" y="1968"/>
              <a:ext cx="1053" cy="875"/>
            </a:xfrm>
            <a:prstGeom prst="ellipse">
              <a:avLst/>
            </a:prstGeom>
            <a:noFill/>
            <a:ln w="14" cap="rnd">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81" name="Rectangle 25"/>
            <p:cNvSpPr>
              <a:spLocks noChangeArrowheads="1"/>
            </p:cNvSpPr>
            <p:nvPr/>
          </p:nvSpPr>
          <p:spPr bwMode="auto">
            <a:xfrm>
              <a:off x="1427" y="2054"/>
              <a:ext cx="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82" name="Rectangle 26"/>
            <p:cNvSpPr>
              <a:spLocks noChangeArrowheads="1"/>
            </p:cNvSpPr>
            <p:nvPr/>
          </p:nvSpPr>
          <p:spPr bwMode="auto">
            <a:xfrm>
              <a:off x="1634" y="2054"/>
              <a:ext cx="3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rPr>
                <a:t>-</a:t>
              </a:r>
              <a:endParaRPr lang="en-US" sz="1800"/>
            </a:p>
          </p:txBody>
        </p:sp>
        <p:sp>
          <p:nvSpPr>
            <p:cNvPr id="38983" name="Rectangle 28"/>
            <p:cNvSpPr>
              <a:spLocks noChangeArrowheads="1"/>
            </p:cNvSpPr>
            <p:nvPr/>
          </p:nvSpPr>
          <p:spPr bwMode="auto">
            <a:xfrm>
              <a:off x="1405" y="2233"/>
              <a:ext cx="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84" name="Rectangle 29"/>
            <p:cNvSpPr>
              <a:spLocks noChangeArrowheads="1"/>
            </p:cNvSpPr>
            <p:nvPr/>
          </p:nvSpPr>
          <p:spPr bwMode="auto">
            <a:xfrm flipH="1">
              <a:off x="1404" y="2601"/>
              <a:ext cx="1118"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600" b="1"/>
                <a:t>100% of FSW sold sex to male clients </a:t>
              </a:r>
            </a:p>
          </p:txBody>
        </p:sp>
        <p:sp>
          <p:nvSpPr>
            <p:cNvPr id="38985" name="Rectangle 30"/>
            <p:cNvSpPr>
              <a:spLocks noChangeArrowheads="1"/>
            </p:cNvSpPr>
            <p:nvPr/>
          </p:nvSpPr>
          <p:spPr bwMode="auto">
            <a:xfrm>
              <a:off x="1648" y="2330"/>
              <a:ext cx="2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 </a:t>
              </a:r>
              <a:endParaRPr lang="en-US" sz="1800"/>
            </a:p>
          </p:txBody>
        </p:sp>
        <p:sp>
          <p:nvSpPr>
            <p:cNvPr id="38986" name="Oval 31"/>
            <p:cNvSpPr>
              <a:spLocks noChangeArrowheads="1"/>
            </p:cNvSpPr>
            <p:nvPr/>
          </p:nvSpPr>
          <p:spPr bwMode="auto">
            <a:xfrm>
              <a:off x="1099" y="3312"/>
              <a:ext cx="725" cy="576"/>
            </a:xfrm>
            <a:prstGeom prst="ellipse">
              <a:avLst/>
            </a:prstGeom>
            <a:noFill/>
            <a:ln w="14"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87" name="Rectangle 33"/>
            <p:cNvSpPr>
              <a:spLocks noChangeArrowheads="1"/>
            </p:cNvSpPr>
            <p:nvPr/>
          </p:nvSpPr>
          <p:spPr bwMode="auto">
            <a:xfrm>
              <a:off x="1515" y="3379"/>
              <a:ext cx="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88" name="Rectangle 34"/>
            <p:cNvSpPr>
              <a:spLocks noChangeArrowheads="1"/>
            </p:cNvSpPr>
            <p:nvPr/>
          </p:nvSpPr>
          <p:spPr bwMode="auto">
            <a:xfrm>
              <a:off x="1583" y="3468"/>
              <a:ext cx="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89" name="Rectangle 35"/>
            <p:cNvSpPr>
              <a:spLocks noChangeArrowheads="1"/>
            </p:cNvSpPr>
            <p:nvPr/>
          </p:nvSpPr>
          <p:spPr bwMode="auto">
            <a:xfrm flipH="1">
              <a:off x="1584" y="3552"/>
              <a:ext cx="12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sz="1800"/>
            </a:p>
          </p:txBody>
        </p:sp>
        <p:sp>
          <p:nvSpPr>
            <p:cNvPr id="38990" name="Rectangle 36"/>
            <p:cNvSpPr>
              <a:spLocks noChangeArrowheads="1"/>
            </p:cNvSpPr>
            <p:nvPr/>
          </p:nvSpPr>
          <p:spPr bwMode="auto">
            <a:xfrm>
              <a:off x="1511" y="3649"/>
              <a:ext cx="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91" name="Rectangle 37"/>
            <p:cNvSpPr>
              <a:spLocks noChangeArrowheads="1"/>
            </p:cNvSpPr>
            <p:nvPr/>
          </p:nvSpPr>
          <p:spPr bwMode="auto">
            <a:xfrm>
              <a:off x="1726" y="3652"/>
              <a:ext cx="2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 </a:t>
              </a:r>
              <a:endParaRPr lang="en-US" sz="1800"/>
            </a:p>
          </p:txBody>
        </p:sp>
        <p:sp>
          <p:nvSpPr>
            <p:cNvPr id="38992" name="Oval 38"/>
            <p:cNvSpPr>
              <a:spLocks noChangeArrowheads="1"/>
            </p:cNvSpPr>
            <p:nvPr/>
          </p:nvSpPr>
          <p:spPr bwMode="auto">
            <a:xfrm>
              <a:off x="1556" y="1248"/>
              <a:ext cx="1372" cy="1152"/>
            </a:xfrm>
            <a:prstGeom prst="ellipse">
              <a:avLst/>
            </a:prstGeom>
            <a:noFill/>
            <a:ln w="13" cap="rnd">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93" name="Rectangle 39"/>
            <p:cNvSpPr>
              <a:spLocks noChangeArrowheads="1"/>
            </p:cNvSpPr>
            <p:nvPr/>
          </p:nvSpPr>
          <p:spPr bwMode="auto">
            <a:xfrm>
              <a:off x="2150" y="1313"/>
              <a:ext cx="21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      </a:t>
              </a:r>
              <a:endParaRPr lang="en-US" sz="1800"/>
            </a:p>
          </p:txBody>
        </p:sp>
        <p:sp>
          <p:nvSpPr>
            <p:cNvPr id="38994" name="Rectangle 40"/>
            <p:cNvSpPr>
              <a:spLocks noChangeArrowheads="1"/>
            </p:cNvSpPr>
            <p:nvPr/>
          </p:nvSpPr>
          <p:spPr bwMode="auto">
            <a:xfrm>
              <a:off x="2252" y="1313"/>
              <a:ext cx="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95" name="Rectangle 41"/>
            <p:cNvSpPr>
              <a:spLocks noChangeArrowheads="1"/>
            </p:cNvSpPr>
            <p:nvPr/>
          </p:nvSpPr>
          <p:spPr bwMode="auto">
            <a:xfrm>
              <a:off x="2166" y="1248"/>
              <a:ext cx="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96" name="Rectangle 42"/>
            <p:cNvSpPr>
              <a:spLocks noChangeArrowheads="1"/>
            </p:cNvSpPr>
            <p:nvPr/>
          </p:nvSpPr>
          <p:spPr bwMode="auto">
            <a:xfrm>
              <a:off x="2485" y="1438"/>
              <a:ext cx="3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 </a:t>
              </a:r>
              <a:endParaRPr lang="en-US" sz="1800"/>
            </a:p>
          </p:txBody>
        </p:sp>
        <p:sp>
          <p:nvSpPr>
            <p:cNvPr id="38997" name="Rectangle 43"/>
            <p:cNvSpPr>
              <a:spLocks noChangeArrowheads="1"/>
            </p:cNvSpPr>
            <p:nvPr/>
          </p:nvSpPr>
          <p:spPr bwMode="auto">
            <a:xfrm>
              <a:off x="2150" y="1562"/>
              <a:ext cx="21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      </a:t>
              </a:r>
              <a:endParaRPr lang="en-US" sz="1800"/>
            </a:p>
          </p:txBody>
        </p:sp>
        <p:sp>
          <p:nvSpPr>
            <p:cNvPr id="38998" name="Rectangle 44"/>
            <p:cNvSpPr>
              <a:spLocks noChangeArrowheads="1"/>
            </p:cNvSpPr>
            <p:nvPr/>
          </p:nvSpPr>
          <p:spPr bwMode="auto">
            <a:xfrm>
              <a:off x="2252" y="1562"/>
              <a:ext cx="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99" name="Rectangle 45"/>
            <p:cNvSpPr>
              <a:spLocks noChangeArrowheads="1"/>
            </p:cNvSpPr>
            <p:nvPr/>
          </p:nvSpPr>
          <p:spPr bwMode="auto">
            <a:xfrm>
              <a:off x="2150" y="1686"/>
              <a:ext cx="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9000" name="Rectangle 46"/>
            <p:cNvSpPr>
              <a:spLocks noChangeArrowheads="1"/>
            </p:cNvSpPr>
            <p:nvPr/>
          </p:nvSpPr>
          <p:spPr bwMode="auto">
            <a:xfrm>
              <a:off x="2509" y="1686"/>
              <a:ext cx="3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 </a:t>
              </a:r>
              <a:endParaRPr lang="en-US" sz="1800"/>
            </a:p>
          </p:txBody>
        </p:sp>
        <p:sp>
          <p:nvSpPr>
            <p:cNvPr id="39001" name="Rectangle 47"/>
            <p:cNvSpPr>
              <a:spLocks noChangeArrowheads="1"/>
            </p:cNvSpPr>
            <p:nvPr/>
          </p:nvSpPr>
          <p:spPr bwMode="auto">
            <a:xfrm>
              <a:off x="2150" y="1812"/>
              <a:ext cx="17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     </a:t>
              </a:r>
              <a:endParaRPr lang="en-US" sz="1800"/>
            </a:p>
          </p:txBody>
        </p:sp>
        <p:sp>
          <p:nvSpPr>
            <p:cNvPr id="39002" name="Rectangle 49"/>
            <p:cNvSpPr>
              <a:spLocks noChangeArrowheads="1"/>
            </p:cNvSpPr>
            <p:nvPr/>
          </p:nvSpPr>
          <p:spPr bwMode="auto">
            <a:xfrm flipH="1">
              <a:off x="1808" y="1430"/>
              <a:ext cx="865"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b="1"/>
                <a:t>91% of  the clients of  FSW are married  or have girlfriend</a:t>
              </a:r>
            </a:p>
          </p:txBody>
        </p:sp>
        <p:sp>
          <p:nvSpPr>
            <p:cNvPr id="39003" name="Rectangle 50"/>
            <p:cNvSpPr>
              <a:spLocks noChangeArrowheads="1"/>
            </p:cNvSpPr>
            <p:nvPr/>
          </p:nvSpPr>
          <p:spPr bwMode="auto">
            <a:xfrm>
              <a:off x="2570" y="1944"/>
              <a:ext cx="3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 </a:t>
              </a:r>
              <a:endParaRPr lang="en-US" sz="1800"/>
            </a:p>
          </p:txBody>
        </p:sp>
      </p:grpSp>
      <p:sp>
        <p:nvSpPr>
          <p:cNvPr id="38918" name="TextBox 58"/>
          <p:cNvSpPr txBox="1">
            <a:spLocks noChangeArrowheads="1"/>
          </p:cNvSpPr>
          <p:nvPr/>
        </p:nvSpPr>
        <p:spPr bwMode="auto">
          <a:xfrm>
            <a:off x="2438400" y="4100514"/>
            <a:ext cx="106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1000" b="1" dirty="0">
                <a:cs typeface="Angsana New" pitchFamily="18" charset="-34"/>
              </a:rPr>
              <a:t>54% of FSW had non-client  partner in past 12 months</a:t>
            </a:r>
          </a:p>
        </p:txBody>
      </p:sp>
      <p:sp>
        <p:nvSpPr>
          <p:cNvPr id="38919" name="TextBox 59"/>
          <p:cNvSpPr txBox="1">
            <a:spLocks noChangeArrowheads="1"/>
          </p:cNvSpPr>
          <p:nvPr/>
        </p:nvSpPr>
        <p:spPr bwMode="auto">
          <a:xfrm>
            <a:off x="4724400" y="5486400"/>
            <a:ext cx="10668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1100" b="1">
                <a:cs typeface="Angsana New" pitchFamily="18" charset="-34"/>
              </a:rPr>
              <a:t>32% of FSW ever injected drugs</a:t>
            </a:r>
          </a:p>
        </p:txBody>
      </p:sp>
      <p:sp>
        <p:nvSpPr>
          <p:cNvPr id="38920" name="TextBox 60"/>
          <p:cNvSpPr txBox="1">
            <a:spLocks noChangeArrowheads="1"/>
          </p:cNvSpPr>
          <p:nvPr/>
        </p:nvSpPr>
        <p:spPr bwMode="auto">
          <a:xfrm>
            <a:off x="3124201" y="5546726"/>
            <a:ext cx="96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b="1">
                <a:cs typeface="Angsana New" pitchFamily="18" charset="-34"/>
              </a:rPr>
              <a:t>39% of FSW have  sexual partners who inject drugs</a:t>
            </a:r>
          </a:p>
        </p:txBody>
      </p:sp>
      <p:sp>
        <p:nvSpPr>
          <p:cNvPr id="38921" name="AutoShape 3"/>
          <p:cNvSpPr>
            <a:spLocks noChangeAspect="1" noChangeArrowheads="1" noTextEdit="1"/>
          </p:cNvSpPr>
          <p:nvPr/>
        </p:nvSpPr>
        <p:spPr bwMode="auto">
          <a:xfrm>
            <a:off x="6019800" y="2652714"/>
            <a:ext cx="4267200" cy="35575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2" name="Rectangle 5"/>
          <p:cNvSpPr>
            <a:spLocks noChangeArrowheads="1"/>
          </p:cNvSpPr>
          <p:nvPr/>
        </p:nvSpPr>
        <p:spPr bwMode="auto">
          <a:xfrm>
            <a:off x="9969500" y="6134101"/>
            <a:ext cx="577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Times New Roman" pitchFamily="18" charset="0"/>
              </a:rPr>
              <a:t> </a:t>
            </a:r>
            <a:endParaRPr lang="en-US" sz="1800"/>
          </a:p>
        </p:txBody>
      </p:sp>
      <p:sp>
        <p:nvSpPr>
          <p:cNvPr id="38923" name="Rectangle 6"/>
          <p:cNvSpPr>
            <a:spLocks noChangeArrowheads="1"/>
          </p:cNvSpPr>
          <p:nvPr/>
        </p:nvSpPr>
        <p:spPr bwMode="auto">
          <a:xfrm>
            <a:off x="6096000" y="3316289"/>
            <a:ext cx="2452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500" b="1">
                <a:solidFill>
                  <a:srgbClr val="FF0000"/>
                </a:solidFill>
              </a:rPr>
              <a:t>* Estimated  population   FSW= 68</a:t>
            </a:r>
            <a:endParaRPr lang="en-US" sz="1800"/>
          </a:p>
        </p:txBody>
      </p:sp>
      <p:sp>
        <p:nvSpPr>
          <p:cNvPr id="38924" name="Rectangle 7"/>
          <p:cNvSpPr>
            <a:spLocks noChangeArrowheads="1"/>
          </p:cNvSpPr>
          <p:nvPr/>
        </p:nvSpPr>
        <p:spPr bwMode="auto">
          <a:xfrm>
            <a:off x="6500813" y="4989513"/>
            <a:ext cx="5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0000"/>
                </a:solidFill>
              </a:rPr>
              <a:t> </a:t>
            </a:r>
            <a:endParaRPr lang="en-US" sz="1800"/>
          </a:p>
        </p:txBody>
      </p:sp>
      <p:sp>
        <p:nvSpPr>
          <p:cNvPr id="38925" name="Oval 8"/>
          <p:cNvSpPr>
            <a:spLocks noChangeArrowheads="1"/>
          </p:cNvSpPr>
          <p:nvPr/>
        </p:nvSpPr>
        <p:spPr bwMode="auto">
          <a:xfrm>
            <a:off x="7105651" y="4029076"/>
            <a:ext cx="2640013" cy="1922463"/>
          </a:xfrm>
          <a:prstGeom prst="ellipse">
            <a:avLst/>
          </a:prstGeom>
          <a:noFill/>
          <a:ln w="13" cap="rnd">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6" name="Rectangle 9"/>
          <p:cNvSpPr>
            <a:spLocks noChangeArrowheads="1"/>
          </p:cNvSpPr>
          <p:nvPr/>
        </p:nvSpPr>
        <p:spPr bwMode="auto">
          <a:xfrm>
            <a:off x="8670925" y="4357688"/>
            <a:ext cx="496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 </a:t>
            </a:r>
            <a:endParaRPr lang="en-US" sz="1800"/>
          </a:p>
        </p:txBody>
      </p:sp>
      <p:sp>
        <p:nvSpPr>
          <p:cNvPr id="38927" name="Rectangle 10"/>
          <p:cNvSpPr>
            <a:spLocks noChangeArrowheads="1"/>
          </p:cNvSpPr>
          <p:nvPr/>
        </p:nvSpPr>
        <p:spPr bwMode="auto">
          <a:xfrm>
            <a:off x="8670925" y="4513263"/>
            <a:ext cx="5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 </a:t>
            </a:r>
            <a:endParaRPr lang="en-US" sz="1800"/>
          </a:p>
        </p:txBody>
      </p:sp>
      <p:sp>
        <p:nvSpPr>
          <p:cNvPr id="38928" name="Rectangle 11"/>
          <p:cNvSpPr>
            <a:spLocks noChangeArrowheads="1"/>
          </p:cNvSpPr>
          <p:nvPr/>
        </p:nvSpPr>
        <p:spPr bwMode="auto">
          <a:xfrm>
            <a:off x="8278814" y="468630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29" name="Rectangle 12"/>
          <p:cNvSpPr>
            <a:spLocks noChangeArrowheads="1"/>
          </p:cNvSpPr>
          <p:nvPr/>
        </p:nvSpPr>
        <p:spPr bwMode="auto">
          <a:xfrm>
            <a:off x="8229601" y="485775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30" name="Rectangle 13"/>
          <p:cNvSpPr>
            <a:spLocks noChangeArrowheads="1"/>
          </p:cNvSpPr>
          <p:nvPr/>
        </p:nvSpPr>
        <p:spPr bwMode="auto">
          <a:xfrm>
            <a:off x="8329614" y="5032376"/>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31" name="Rectangle 14"/>
          <p:cNvSpPr>
            <a:spLocks noChangeArrowheads="1"/>
          </p:cNvSpPr>
          <p:nvPr/>
        </p:nvSpPr>
        <p:spPr bwMode="auto">
          <a:xfrm>
            <a:off x="8529639" y="521335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32" name="Rectangle 17"/>
          <p:cNvSpPr>
            <a:spLocks noChangeArrowheads="1"/>
          </p:cNvSpPr>
          <p:nvPr/>
        </p:nvSpPr>
        <p:spPr bwMode="auto">
          <a:xfrm>
            <a:off x="9450388" y="523716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rPr>
              <a:t> </a:t>
            </a:r>
            <a:endParaRPr lang="en-US" sz="1800"/>
          </a:p>
        </p:txBody>
      </p:sp>
      <p:sp>
        <p:nvSpPr>
          <p:cNvPr id="38933" name="Rectangle 18"/>
          <p:cNvSpPr>
            <a:spLocks noChangeArrowheads="1"/>
          </p:cNvSpPr>
          <p:nvPr/>
        </p:nvSpPr>
        <p:spPr bwMode="auto">
          <a:xfrm>
            <a:off x="9402764" y="5349876"/>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34" name="Rectangle 20"/>
          <p:cNvSpPr>
            <a:spLocks noChangeArrowheads="1"/>
          </p:cNvSpPr>
          <p:nvPr/>
        </p:nvSpPr>
        <p:spPr bwMode="auto">
          <a:xfrm>
            <a:off x="9466264" y="5576889"/>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35" name="Rectangle 21"/>
          <p:cNvSpPr>
            <a:spLocks noChangeArrowheads="1"/>
          </p:cNvSpPr>
          <p:nvPr/>
        </p:nvSpPr>
        <p:spPr bwMode="auto">
          <a:xfrm>
            <a:off x="9663113" y="558006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 </a:t>
            </a:r>
            <a:endParaRPr lang="en-US" sz="1800"/>
          </a:p>
        </p:txBody>
      </p:sp>
      <p:sp>
        <p:nvSpPr>
          <p:cNvPr id="38936" name="Oval 22"/>
          <p:cNvSpPr>
            <a:spLocks noChangeArrowheads="1"/>
          </p:cNvSpPr>
          <p:nvPr/>
        </p:nvSpPr>
        <p:spPr bwMode="auto">
          <a:xfrm>
            <a:off x="6172201" y="3798889"/>
            <a:ext cx="1647825" cy="1201737"/>
          </a:xfrm>
          <a:prstGeom prst="ellipse">
            <a:avLst/>
          </a:prstGeom>
          <a:noFill/>
          <a:ln w="14" cap="rnd">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7" name="Rectangle 25"/>
          <p:cNvSpPr>
            <a:spLocks noChangeArrowheads="1"/>
          </p:cNvSpPr>
          <p:nvPr/>
        </p:nvSpPr>
        <p:spPr bwMode="auto">
          <a:xfrm>
            <a:off x="7716839" y="4017964"/>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38" name="Rectangle 26"/>
          <p:cNvSpPr>
            <a:spLocks noChangeArrowheads="1"/>
          </p:cNvSpPr>
          <p:nvPr/>
        </p:nvSpPr>
        <p:spPr bwMode="auto">
          <a:xfrm>
            <a:off x="8050213" y="4017963"/>
            <a:ext cx="432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rPr>
              <a:t>-</a:t>
            </a:r>
            <a:endParaRPr lang="en-US" sz="1800"/>
          </a:p>
        </p:txBody>
      </p:sp>
      <p:sp>
        <p:nvSpPr>
          <p:cNvPr id="38939" name="Rectangle 28"/>
          <p:cNvSpPr>
            <a:spLocks noChangeArrowheads="1"/>
          </p:cNvSpPr>
          <p:nvPr/>
        </p:nvSpPr>
        <p:spPr bwMode="auto">
          <a:xfrm>
            <a:off x="7680326" y="4240214"/>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40" name="Rectangle 29"/>
          <p:cNvSpPr>
            <a:spLocks noChangeArrowheads="1"/>
          </p:cNvSpPr>
          <p:nvPr/>
        </p:nvSpPr>
        <p:spPr bwMode="auto">
          <a:xfrm flipH="1">
            <a:off x="7678739" y="4867276"/>
            <a:ext cx="18002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600" b="1"/>
              <a:t>100% of FSW sold sex to male client</a:t>
            </a:r>
          </a:p>
        </p:txBody>
      </p:sp>
      <p:sp>
        <p:nvSpPr>
          <p:cNvPr id="38941" name="Rectangle 30"/>
          <p:cNvSpPr>
            <a:spLocks noChangeArrowheads="1"/>
          </p:cNvSpPr>
          <p:nvPr/>
        </p:nvSpPr>
        <p:spPr bwMode="auto">
          <a:xfrm>
            <a:off x="8072438" y="436086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 </a:t>
            </a:r>
            <a:endParaRPr lang="en-US" sz="1800"/>
          </a:p>
        </p:txBody>
      </p:sp>
      <p:sp>
        <p:nvSpPr>
          <p:cNvPr id="38942" name="Oval 31"/>
          <p:cNvSpPr>
            <a:spLocks noChangeArrowheads="1"/>
          </p:cNvSpPr>
          <p:nvPr/>
        </p:nvSpPr>
        <p:spPr bwMode="auto">
          <a:xfrm>
            <a:off x="7297739" y="5584825"/>
            <a:ext cx="1057275" cy="717550"/>
          </a:xfrm>
          <a:prstGeom prst="ellipse">
            <a:avLst/>
          </a:prstGeom>
          <a:noFill/>
          <a:ln w="14"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3" name="Rectangle 33"/>
          <p:cNvSpPr>
            <a:spLocks noChangeArrowheads="1"/>
          </p:cNvSpPr>
          <p:nvPr/>
        </p:nvSpPr>
        <p:spPr bwMode="auto">
          <a:xfrm>
            <a:off x="7858126" y="5668964"/>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44" name="Rectangle 34"/>
          <p:cNvSpPr>
            <a:spLocks noChangeArrowheads="1"/>
          </p:cNvSpPr>
          <p:nvPr/>
        </p:nvSpPr>
        <p:spPr bwMode="auto">
          <a:xfrm>
            <a:off x="7967664" y="577850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45" name="Rectangle 35"/>
          <p:cNvSpPr>
            <a:spLocks noChangeArrowheads="1"/>
          </p:cNvSpPr>
          <p:nvPr/>
        </p:nvSpPr>
        <p:spPr bwMode="auto">
          <a:xfrm flipH="1">
            <a:off x="7969251" y="5884864"/>
            <a:ext cx="200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sz="1800"/>
          </a:p>
        </p:txBody>
      </p:sp>
      <p:sp>
        <p:nvSpPr>
          <p:cNvPr id="38946" name="Rectangle 36"/>
          <p:cNvSpPr>
            <a:spLocks noChangeArrowheads="1"/>
          </p:cNvSpPr>
          <p:nvPr/>
        </p:nvSpPr>
        <p:spPr bwMode="auto">
          <a:xfrm>
            <a:off x="7851776" y="6005514"/>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47" name="Rectangle 37"/>
          <p:cNvSpPr>
            <a:spLocks noChangeArrowheads="1"/>
          </p:cNvSpPr>
          <p:nvPr/>
        </p:nvSpPr>
        <p:spPr bwMode="auto">
          <a:xfrm>
            <a:off x="8197850" y="6008688"/>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 </a:t>
            </a:r>
            <a:endParaRPr lang="en-US" sz="1800"/>
          </a:p>
        </p:txBody>
      </p:sp>
      <p:sp>
        <p:nvSpPr>
          <p:cNvPr id="38948" name="Oval 38"/>
          <p:cNvSpPr>
            <a:spLocks noChangeArrowheads="1"/>
          </p:cNvSpPr>
          <p:nvPr/>
        </p:nvSpPr>
        <p:spPr bwMode="auto">
          <a:xfrm>
            <a:off x="7772401" y="2965450"/>
            <a:ext cx="2208213" cy="1436688"/>
          </a:xfrm>
          <a:prstGeom prst="ellipse">
            <a:avLst/>
          </a:prstGeom>
          <a:noFill/>
          <a:ln w="13" cap="rnd">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9" name="Rectangle 39"/>
          <p:cNvSpPr>
            <a:spLocks noChangeArrowheads="1"/>
          </p:cNvSpPr>
          <p:nvPr/>
        </p:nvSpPr>
        <p:spPr bwMode="auto">
          <a:xfrm>
            <a:off x="8880476" y="3094038"/>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      </a:t>
            </a:r>
            <a:endParaRPr lang="en-US" sz="1800"/>
          </a:p>
        </p:txBody>
      </p:sp>
      <p:sp>
        <p:nvSpPr>
          <p:cNvPr id="38950" name="Rectangle 40"/>
          <p:cNvSpPr>
            <a:spLocks noChangeArrowheads="1"/>
          </p:cNvSpPr>
          <p:nvPr/>
        </p:nvSpPr>
        <p:spPr bwMode="auto">
          <a:xfrm>
            <a:off x="9043989" y="3094039"/>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51" name="Rectangle 41"/>
          <p:cNvSpPr>
            <a:spLocks noChangeArrowheads="1"/>
          </p:cNvSpPr>
          <p:nvPr/>
        </p:nvSpPr>
        <p:spPr bwMode="auto">
          <a:xfrm>
            <a:off x="8905876" y="3013076"/>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52" name="Rectangle 42"/>
          <p:cNvSpPr>
            <a:spLocks noChangeArrowheads="1"/>
          </p:cNvSpPr>
          <p:nvPr/>
        </p:nvSpPr>
        <p:spPr bwMode="auto">
          <a:xfrm>
            <a:off x="9418638" y="3249613"/>
            <a:ext cx="496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 </a:t>
            </a:r>
            <a:endParaRPr lang="en-US" sz="1800"/>
          </a:p>
        </p:txBody>
      </p:sp>
      <p:sp>
        <p:nvSpPr>
          <p:cNvPr id="38953" name="Rectangle 43"/>
          <p:cNvSpPr>
            <a:spLocks noChangeArrowheads="1"/>
          </p:cNvSpPr>
          <p:nvPr/>
        </p:nvSpPr>
        <p:spPr bwMode="auto">
          <a:xfrm>
            <a:off x="8880476" y="3403600"/>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      </a:t>
            </a:r>
            <a:endParaRPr lang="en-US" sz="1800"/>
          </a:p>
        </p:txBody>
      </p:sp>
      <p:sp>
        <p:nvSpPr>
          <p:cNvPr id="38954" name="Rectangle 44"/>
          <p:cNvSpPr>
            <a:spLocks noChangeArrowheads="1"/>
          </p:cNvSpPr>
          <p:nvPr/>
        </p:nvSpPr>
        <p:spPr bwMode="auto">
          <a:xfrm>
            <a:off x="9043989" y="340360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55" name="Rectangle 45"/>
          <p:cNvSpPr>
            <a:spLocks noChangeArrowheads="1"/>
          </p:cNvSpPr>
          <p:nvPr/>
        </p:nvSpPr>
        <p:spPr bwMode="auto">
          <a:xfrm>
            <a:off x="8880476" y="3559176"/>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38956" name="Rectangle 46"/>
          <p:cNvSpPr>
            <a:spLocks noChangeArrowheads="1"/>
          </p:cNvSpPr>
          <p:nvPr/>
        </p:nvSpPr>
        <p:spPr bwMode="auto">
          <a:xfrm>
            <a:off x="9458325" y="3559175"/>
            <a:ext cx="496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 </a:t>
            </a:r>
            <a:endParaRPr lang="en-US" sz="1800"/>
          </a:p>
        </p:txBody>
      </p:sp>
      <p:sp>
        <p:nvSpPr>
          <p:cNvPr id="38957" name="Rectangle 47"/>
          <p:cNvSpPr>
            <a:spLocks noChangeArrowheads="1"/>
          </p:cNvSpPr>
          <p:nvPr/>
        </p:nvSpPr>
        <p:spPr bwMode="auto">
          <a:xfrm>
            <a:off x="8880475" y="3716338"/>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     </a:t>
            </a:r>
            <a:endParaRPr lang="en-US" sz="1800"/>
          </a:p>
        </p:txBody>
      </p:sp>
      <p:sp>
        <p:nvSpPr>
          <p:cNvPr id="38958" name="Rectangle 49"/>
          <p:cNvSpPr>
            <a:spLocks noChangeArrowheads="1"/>
          </p:cNvSpPr>
          <p:nvPr/>
        </p:nvSpPr>
        <p:spPr bwMode="auto">
          <a:xfrm flipH="1">
            <a:off x="8382000" y="3195638"/>
            <a:ext cx="1309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b="1"/>
              <a:t>91% of  the clients of  FSW are married  or have girlfriend</a:t>
            </a:r>
          </a:p>
        </p:txBody>
      </p:sp>
      <p:sp>
        <p:nvSpPr>
          <p:cNvPr id="38959" name="Rectangle 50"/>
          <p:cNvSpPr>
            <a:spLocks noChangeArrowheads="1"/>
          </p:cNvSpPr>
          <p:nvPr/>
        </p:nvSpPr>
        <p:spPr bwMode="auto">
          <a:xfrm>
            <a:off x="9556750" y="3879850"/>
            <a:ext cx="496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 </a:t>
            </a:r>
            <a:endParaRPr lang="en-US" sz="1800"/>
          </a:p>
        </p:txBody>
      </p:sp>
      <p:sp>
        <p:nvSpPr>
          <p:cNvPr id="38960" name="TextBox 109"/>
          <p:cNvSpPr txBox="1">
            <a:spLocks noChangeArrowheads="1"/>
          </p:cNvSpPr>
          <p:nvPr/>
        </p:nvSpPr>
        <p:spPr bwMode="auto">
          <a:xfrm>
            <a:off x="6477000" y="3951289"/>
            <a:ext cx="106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1000" b="1">
                <a:cs typeface="Angsana New" pitchFamily="18" charset="-34"/>
              </a:rPr>
              <a:t>64% of FSW had non-client  partner in past 12 months</a:t>
            </a:r>
          </a:p>
        </p:txBody>
      </p:sp>
      <p:sp>
        <p:nvSpPr>
          <p:cNvPr id="38961" name="TextBox 110"/>
          <p:cNvSpPr txBox="1">
            <a:spLocks noChangeArrowheads="1"/>
          </p:cNvSpPr>
          <p:nvPr/>
        </p:nvSpPr>
        <p:spPr bwMode="auto">
          <a:xfrm>
            <a:off x="7315200" y="5667376"/>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b="1">
                <a:solidFill>
                  <a:srgbClr val="000000"/>
                </a:solidFill>
                <a:cs typeface="Angsana New" pitchFamily="18" charset="-34"/>
              </a:rPr>
              <a:t>9% of FSW have  sexual partners who inject drugs</a:t>
            </a:r>
          </a:p>
        </p:txBody>
      </p:sp>
      <p:sp>
        <p:nvSpPr>
          <p:cNvPr id="38962" name="TextBox 90"/>
          <p:cNvSpPr txBox="1">
            <a:spLocks noChangeArrowheads="1"/>
          </p:cNvSpPr>
          <p:nvPr/>
        </p:nvSpPr>
        <p:spPr bwMode="auto">
          <a:xfrm>
            <a:off x="1768475" y="2713039"/>
            <a:ext cx="1447800" cy="30777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r>
              <a:rPr lang="en-US" sz="1400" b="1">
                <a:solidFill>
                  <a:schemeClr val="bg1"/>
                </a:solidFill>
                <a:cs typeface="Angsana New" pitchFamily="18" charset="-34"/>
              </a:rPr>
              <a:t>Male’</a:t>
            </a:r>
          </a:p>
        </p:txBody>
      </p:sp>
      <p:sp>
        <p:nvSpPr>
          <p:cNvPr id="38963" name="TextBox 94"/>
          <p:cNvSpPr txBox="1">
            <a:spLocks noChangeArrowheads="1"/>
          </p:cNvSpPr>
          <p:nvPr/>
        </p:nvSpPr>
        <p:spPr bwMode="auto">
          <a:xfrm>
            <a:off x="6019800" y="2713039"/>
            <a:ext cx="1219200" cy="30777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r>
              <a:rPr lang="en-US" sz="1400" b="1">
                <a:solidFill>
                  <a:schemeClr val="bg1"/>
                </a:solidFill>
                <a:cs typeface="Angsana New" pitchFamily="18" charset="-34"/>
              </a:rPr>
              <a:t>Addu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263352" y="1484784"/>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MSM who reported unprotected sex with male and female partners in Male’ and </a:t>
            </a:r>
            <a:r>
              <a:rPr lang="en-US" dirty="0" err="1">
                <a:cs typeface="Cordia New" pitchFamily="34" charset="-34"/>
              </a:rPr>
              <a:t>Addu</a:t>
            </a:r>
            <a:r>
              <a:rPr lang="en-US" dirty="0">
                <a:cs typeface="Cordia New" pitchFamily="34" charset="-34"/>
              </a:rPr>
              <a:t>,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802EBA63-741F-41D3-B1A6-B17EC24B3B1A}" type="slidenum">
              <a:rPr lang="th-TH" smtClean="0"/>
              <a:pPr>
                <a:defRPr/>
              </a:pPr>
              <a:t>19</a:t>
            </a:fld>
            <a:endParaRPr lang="th-TH" dirty="0"/>
          </a:p>
        </p:txBody>
      </p:sp>
      <p:sp>
        <p:nvSpPr>
          <p:cNvPr id="40964" name="TextBox 5"/>
          <p:cNvSpPr txBox="1">
            <a:spLocks noChangeArrowheads="1"/>
          </p:cNvSpPr>
          <p:nvPr/>
        </p:nvSpPr>
        <p:spPr bwMode="auto">
          <a:xfrm>
            <a:off x="47328" y="6510536"/>
            <a:ext cx="98983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GB" sz="900" dirty="0">
                <a:solidFill>
                  <a:srgbClr val="000000"/>
                </a:solidFill>
                <a:cs typeface="Angsana New" pitchFamily="18" charset="-34"/>
              </a:rPr>
              <a:t>Ministry of Health and Family Maldives, &amp; UNDP. (2008). Biological and Behavioural Survey on HIV/AIDS: Republic of Maldives.</a:t>
            </a:r>
            <a:r>
              <a:rPr lang="en-US" sz="900" dirty="0">
                <a:solidFill>
                  <a:srgbClr val="000000"/>
                </a:solidFill>
                <a:cs typeface="Angsana New" pitchFamily="18" charset="-34"/>
              </a:rPr>
              <a:t> </a:t>
            </a:r>
            <a:endParaRPr lang="en-US" sz="900" dirty="0">
              <a:cs typeface="Angsana New" pitchFamily="18" charset="-34"/>
            </a:endParaRPr>
          </a:p>
        </p:txBody>
      </p:sp>
      <p:graphicFrame>
        <p:nvGraphicFramePr>
          <p:cNvPr id="6" name="Chart 5"/>
          <p:cNvGraphicFramePr>
            <a:graphicFrameLocks noGrp="1"/>
          </p:cNvGraphicFramePr>
          <p:nvPr>
            <p:extLst>
              <p:ext uri="{D42A27DB-BD31-4B8C-83A1-F6EECF244321}">
                <p14:modId xmlns:p14="http://schemas.microsoft.com/office/powerpoint/2010/main" val="1337279241"/>
              </p:ext>
            </p:extLst>
          </p:nvPr>
        </p:nvGraphicFramePr>
        <p:xfrm>
          <a:off x="1775520" y="2348880"/>
          <a:ext cx="8712968" cy="40519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B1178C96-250B-4855-A71C-388C0E82758F}" type="slidenum">
              <a:rPr lang="th-TH"/>
              <a:pPr>
                <a:defRPr/>
              </a:pPr>
              <a:t>2</a:t>
            </a:fld>
            <a:endParaRPr lang="th-TH" dirty="0"/>
          </a:p>
        </p:txBody>
      </p:sp>
      <p:sp>
        <p:nvSpPr>
          <p:cNvPr id="23555" name="Subtitle 4"/>
          <p:cNvSpPr>
            <a:spLocks noGrp="1"/>
          </p:cNvSpPr>
          <p:nvPr>
            <p:ph type="subTitle" idx="1"/>
          </p:nvPr>
        </p:nvSpPr>
        <p:spPr bwMode="auto">
          <a:xfrm>
            <a:off x="561801" y="2357214"/>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a:t>
            </a:r>
            <a:endParaRPr lang="en-US" dirty="0">
              <a:cs typeface="Cordia New" pitchFamily="34" charset="-34"/>
            </a:endParaRPr>
          </a:p>
        </p:txBody>
      </p:sp>
      <p:sp>
        <p:nvSpPr>
          <p:cNvPr id="23556" name="Title 3"/>
          <p:cNvSpPr>
            <a:spLocks noGrp="1"/>
          </p:cNvSpPr>
          <p:nvPr>
            <p:ph type="title"/>
          </p:nvPr>
        </p:nvSpPr>
        <p:spPr bwMode="auto">
          <a:xfrm>
            <a:off x="263352" y="165236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269488" y="1542406"/>
            <a:ext cx="120253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MSM with selected sexual behaviors in Male’ and </a:t>
            </a:r>
            <a:r>
              <a:rPr lang="en-US" dirty="0" err="1">
                <a:cs typeface="Cordia New" pitchFamily="34" charset="-34"/>
              </a:rPr>
              <a:t>Addu</a:t>
            </a:r>
            <a:r>
              <a:rPr lang="en-US" dirty="0">
                <a:cs typeface="Cordia New" pitchFamily="34" charset="-34"/>
              </a:rPr>
              <a:t>, 2008</a:t>
            </a:r>
            <a:br>
              <a:rPr lang="th-TH" dirty="0"/>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313E9F35-52E7-4253-8E87-02957401553F}" type="slidenum">
              <a:rPr lang="th-TH" smtClean="0"/>
              <a:pPr>
                <a:defRPr/>
              </a:pPr>
              <a:t>20</a:t>
            </a:fld>
            <a:endParaRPr lang="th-TH" dirty="0"/>
          </a:p>
        </p:txBody>
      </p:sp>
      <p:sp>
        <p:nvSpPr>
          <p:cNvPr id="39940" name="TextBox 5"/>
          <p:cNvSpPr txBox="1">
            <a:spLocks noChangeArrowheads="1"/>
          </p:cNvSpPr>
          <p:nvPr/>
        </p:nvSpPr>
        <p:spPr bwMode="auto">
          <a:xfrm>
            <a:off x="191344" y="6582544"/>
            <a:ext cx="957654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GB" sz="900" dirty="0">
                <a:solidFill>
                  <a:srgbClr val="000000"/>
                </a:solidFill>
                <a:cs typeface="Angsana New" pitchFamily="18" charset="-34"/>
              </a:rPr>
              <a:t>Ministry of Health and Family Maldives, &amp; UNDP. (2008). Biological and Behavioural Survey on HIV/AIDS: Republic of Maldives.</a:t>
            </a:r>
            <a:r>
              <a:rPr lang="en-US" sz="900" dirty="0">
                <a:solidFill>
                  <a:srgbClr val="000000"/>
                </a:solidFill>
                <a:cs typeface="Angsana New" pitchFamily="18" charset="-34"/>
              </a:rPr>
              <a:t> </a:t>
            </a:r>
            <a:endParaRPr lang="en-US" sz="900" dirty="0">
              <a:cs typeface="Angsana New" pitchFamily="18" charset="-34"/>
            </a:endParaRPr>
          </a:p>
        </p:txBody>
      </p:sp>
      <p:graphicFrame>
        <p:nvGraphicFramePr>
          <p:cNvPr id="6" name="Chart 5"/>
          <p:cNvGraphicFramePr>
            <a:graphicFrameLocks noGrp="1"/>
          </p:cNvGraphicFramePr>
          <p:nvPr>
            <p:extLst>
              <p:ext uri="{D42A27DB-BD31-4B8C-83A1-F6EECF244321}">
                <p14:modId xmlns:p14="http://schemas.microsoft.com/office/powerpoint/2010/main" val="800243491"/>
              </p:ext>
            </p:extLst>
          </p:nvPr>
        </p:nvGraphicFramePr>
        <p:xfrm>
          <a:off x="1775520" y="2348880"/>
          <a:ext cx="8568952" cy="40519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263352" y="1484784"/>
            <a:ext cx="1144927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PWID who used sterile injecting equipment at the last injection by age group and gender, 2008</a:t>
            </a:r>
            <a:br>
              <a:rPr lang="th-TH" dirty="0"/>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462204EA-DF6B-40F7-A088-869C4AF83F24}" type="slidenum">
              <a:rPr lang="th-TH" smtClean="0"/>
              <a:pPr>
                <a:defRPr/>
              </a:pPr>
              <a:t>21</a:t>
            </a:fld>
            <a:endParaRPr lang="th-TH" dirty="0"/>
          </a:p>
        </p:txBody>
      </p:sp>
      <p:sp>
        <p:nvSpPr>
          <p:cNvPr id="41988" name="TextBox 5"/>
          <p:cNvSpPr txBox="1">
            <a:spLocks noChangeArrowheads="1"/>
          </p:cNvSpPr>
          <p:nvPr/>
        </p:nvSpPr>
        <p:spPr bwMode="auto">
          <a:xfrm>
            <a:off x="72008" y="6582544"/>
            <a:ext cx="1034447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GB" sz="900" dirty="0">
                <a:solidFill>
                  <a:srgbClr val="000000"/>
                </a:solidFill>
                <a:cs typeface="Angsana New" pitchFamily="18" charset="-34"/>
              </a:rPr>
              <a:t>National AIDS Council Maldives. (2010). UNGASS Country Progress Report-Maldives </a:t>
            </a:r>
            <a:r>
              <a:rPr lang="en-US" sz="900" dirty="0">
                <a:solidFill>
                  <a:srgbClr val="000000"/>
                </a:solidFill>
                <a:cs typeface="Angsana New" pitchFamily="18" charset="-34"/>
              </a:rPr>
              <a:t>citing </a:t>
            </a:r>
            <a:r>
              <a:rPr lang="en-US" sz="900" dirty="0">
                <a:cs typeface="Angsana New" pitchFamily="18" charset="-34"/>
              </a:rPr>
              <a:t>Biological and Behavioral Survey, 2008</a:t>
            </a:r>
          </a:p>
        </p:txBody>
      </p:sp>
      <p:graphicFrame>
        <p:nvGraphicFramePr>
          <p:cNvPr id="8" name="Chart 7"/>
          <p:cNvGraphicFramePr>
            <a:graphicFrameLocks noGrp="1"/>
          </p:cNvGraphicFramePr>
          <p:nvPr>
            <p:extLst>
              <p:ext uri="{D42A27DB-BD31-4B8C-83A1-F6EECF244321}">
                <p14:modId xmlns:p14="http://schemas.microsoft.com/office/powerpoint/2010/main" val="3685511301"/>
              </p:ext>
            </p:extLst>
          </p:nvPr>
        </p:nvGraphicFramePr>
        <p:xfrm>
          <a:off x="1847528" y="2420888"/>
          <a:ext cx="8424936" cy="39604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263352" y="1557610"/>
            <a:ext cx="1152128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PWID who have ever been imprisoned and who injected drugs while inside the prison, 2008 </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D5C7E35E-02E9-40F1-8626-CC8A994E5C66}" type="slidenum">
              <a:rPr lang="th-TH" smtClean="0"/>
              <a:pPr>
                <a:defRPr/>
              </a:pPr>
              <a:t>22</a:t>
            </a:fld>
            <a:endParaRPr lang="th-TH" dirty="0"/>
          </a:p>
        </p:txBody>
      </p:sp>
      <p:graphicFrame>
        <p:nvGraphicFramePr>
          <p:cNvPr id="4" name="Content Placeholder 7"/>
          <p:cNvGraphicFramePr>
            <a:graphicFrameLocks/>
          </p:cNvGraphicFramePr>
          <p:nvPr>
            <p:extLst>
              <p:ext uri="{D42A27DB-BD31-4B8C-83A1-F6EECF244321}">
                <p14:modId xmlns:p14="http://schemas.microsoft.com/office/powerpoint/2010/main" val="1993715398"/>
              </p:ext>
            </p:extLst>
          </p:nvPr>
        </p:nvGraphicFramePr>
        <p:xfrm>
          <a:off x="1703512" y="2420889"/>
          <a:ext cx="8640960" cy="3960237"/>
        </p:xfrm>
        <a:graphic>
          <a:graphicData uri="http://schemas.openxmlformats.org/drawingml/2006/chart">
            <c:chart xmlns:c="http://schemas.openxmlformats.org/drawingml/2006/chart" xmlns:r="http://schemas.openxmlformats.org/officeDocument/2006/relationships" r:id="rId3"/>
          </a:graphicData>
        </a:graphic>
      </p:graphicFrame>
      <p:sp>
        <p:nvSpPr>
          <p:cNvPr id="43013" name="TextBox 7"/>
          <p:cNvSpPr txBox="1">
            <a:spLocks noChangeArrowheads="1"/>
          </p:cNvSpPr>
          <p:nvPr/>
        </p:nvSpPr>
        <p:spPr bwMode="auto">
          <a:xfrm>
            <a:off x="230231" y="6467720"/>
            <a:ext cx="95055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4"/>
              </a:rPr>
              <a:t>www.aidsdatahub.org</a:t>
            </a:r>
            <a:r>
              <a:rPr lang="en-US" sz="900" dirty="0">
                <a:solidFill>
                  <a:srgbClr val="000000"/>
                </a:solidFill>
                <a:cs typeface="Angsana New" pitchFamily="18" charset="-34"/>
              </a:rPr>
              <a:t>  based on </a:t>
            </a:r>
            <a:r>
              <a:rPr lang="en-GB" sz="900" dirty="0">
                <a:solidFill>
                  <a:srgbClr val="000000"/>
                </a:solidFill>
                <a:cs typeface="Angsana New" pitchFamily="18" charset="-34"/>
              </a:rPr>
              <a:t>Ministry of Health and Family Maldives, &amp; UNDP. (2008). Biological and Behavioural Survey on HIV/AIDS: Republic of Maldives.</a:t>
            </a:r>
            <a:r>
              <a:rPr lang="en-US" sz="900" dirty="0">
                <a:solidFill>
                  <a:srgbClr val="000000"/>
                </a:solidFill>
                <a:cs typeface="Angsana New" pitchFamily="18" charset="-34"/>
              </a:rPr>
              <a:t> </a:t>
            </a:r>
            <a:endParaRPr lang="en-US" sz="900" dirty="0">
              <a:cs typeface="Angsana New" pitchFamily="18" charset="-3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263352" y="1571612"/>
            <a:ext cx="11528404"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PWID with selected sexual behaviors in the past 12 months, 2008</a:t>
            </a:r>
            <a:br>
              <a:rPr lang="th-TH" dirty="0"/>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D407BBB2-F7E0-46E7-A260-6EA8EB9FB1EB}" type="slidenum">
              <a:rPr lang="th-TH" smtClean="0"/>
              <a:pPr>
                <a:defRPr/>
              </a:pPr>
              <a:t>23</a:t>
            </a:fld>
            <a:endParaRPr lang="th-TH" dirty="0"/>
          </a:p>
        </p:txBody>
      </p:sp>
      <p:sp>
        <p:nvSpPr>
          <p:cNvPr id="44037" name="TextBox 5"/>
          <p:cNvSpPr txBox="1">
            <a:spLocks noChangeArrowheads="1"/>
          </p:cNvSpPr>
          <p:nvPr/>
        </p:nvSpPr>
        <p:spPr bwMode="auto">
          <a:xfrm>
            <a:off x="335360" y="6400800"/>
            <a:ext cx="96516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GB" sz="900" dirty="0">
                <a:solidFill>
                  <a:srgbClr val="000000"/>
                </a:solidFill>
                <a:cs typeface="Angsana New" pitchFamily="18" charset="-34"/>
              </a:rPr>
              <a:t>Ministry of Health and Family Maldives, &amp; UNDP. (2008). Biological and Behavioural Survey on HIV/AIDS: Republic of Maldives.</a:t>
            </a:r>
            <a:r>
              <a:rPr lang="en-US" sz="900" dirty="0">
                <a:solidFill>
                  <a:srgbClr val="000000"/>
                </a:solidFill>
                <a:cs typeface="Angsana New" pitchFamily="18" charset="-34"/>
              </a:rPr>
              <a:t> </a:t>
            </a:r>
            <a:endParaRPr lang="en-US" sz="900" dirty="0">
              <a:cs typeface="Angsana New" pitchFamily="18" charset="-34"/>
            </a:endParaRPr>
          </a:p>
        </p:txBody>
      </p:sp>
      <p:graphicFrame>
        <p:nvGraphicFramePr>
          <p:cNvPr id="6" name="Chart 5"/>
          <p:cNvGraphicFramePr>
            <a:graphicFrameLocks noGrp="1"/>
          </p:cNvGraphicFramePr>
          <p:nvPr>
            <p:extLst>
              <p:ext uri="{D42A27DB-BD31-4B8C-83A1-F6EECF244321}">
                <p14:modId xmlns:p14="http://schemas.microsoft.com/office/powerpoint/2010/main" val="3235501196"/>
              </p:ext>
            </p:extLst>
          </p:nvPr>
        </p:nvGraphicFramePr>
        <p:xfrm>
          <a:off x="1775520" y="2075612"/>
          <a:ext cx="8424936" cy="40519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263352" y="1556848"/>
            <a:ext cx="11593288"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key populations with overlapping risk behaviors by atoll,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E98942B3-30D6-48EB-B78A-7030ED44578E}" type="slidenum">
              <a:rPr lang="th-TH" smtClean="0"/>
              <a:pPr>
                <a:defRPr/>
              </a:pPr>
              <a:t>24</a:t>
            </a:fld>
            <a:endParaRPr lang="th-TH" dirty="0"/>
          </a:p>
        </p:txBody>
      </p:sp>
      <p:sp>
        <p:nvSpPr>
          <p:cNvPr id="45061" name="TextBox 5"/>
          <p:cNvSpPr txBox="1">
            <a:spLocks noChangeArrowheads="1"/>
          </p:cNvSpPr>
          <p:nvPr/>
        </p:nvSpPr>
        <p:spPr bwMode="auto">
          <a:xfrm>
            <a:off x="119336" y="6492232"/>
            <a:ext cx="96495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US" sz="900" dirty="0">
                <a:cs typeface="Angsana New" pitchFamily="18" charset="-34"/>
              </a:rPr>
              <a:t>Ministry of Health and Family Maldives, &amp; UNDP. (2008). Biological and </a:t>
            </a:r>
            <a:r>
              <a:rPr lang="en-US" sz="900" dirty="0" err="1">
                <a:cs typeface="Angsana New" pitchFamily="18" charset="-34"/>
              </a:rPr>
              <a:t>Behavioural</a:t>
            </a:r>
            <a:r>
              <a:rPr lang="en-US" sz="900" dirty="0">
                <a:cs typeface="Angsana New" pitchFamily="18" charset="-34"/>
              </a:rPr>
              <a:t> Survey on HIV/AIDS: Republic of Maldives.</a:t>
            </a:r>
          </a:p>
        </p:txBody>
      </p:sp>
      <p:graphicFrame>
        <p:nvGraphicFramePr>
          <p:cNvPr id="6" name="Chart 5"/>
          <p:cNvGraphicFramePr>
            <a:graphicFrameLocks noGrp="1"/>
          </p:cNvGraphicFramePr>
          <p:nvPr>
            <p:extLst>
              <p:ext uri="{D42A27DB-BD31-4B8C-83A1-F6EECF244321}">
                <p14:modId xmlns:p14="http://schemas.microsoft.com/office/powerpoint/2010/main" val="2130263636"/>
              </p:ext>
            </p:extLst>
          </p:nvPr>
        </p:nvGraphicFramePr>
        <p:xfrm>
          <a:off x="1631950" y="2276872"/>
          <a:ext cx="8784530" cy="41239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263352" y="1535732"/>
            <a:ext cx="11377264"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surveyed populations who reported having unprotected sex in the last month by type of partner,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FD4658B0-1CA1-4BB4-B917-F78B6A4D8692}" type="slidenum">
              <a:rPr lang="th-TH" smtClean="0"/>
              <a:pPr>
                <a:defRPr/>
              </a:pPr>
              <a:t>25</a:t>
            </a:fld>
            <a:endParaRPr lang="th-TH" dirty="0"/>
          </a:p>
        </p:txBody>
      </p:sp>
      <p:graphicFrame>
        <p:nvGraphicFramePr>
          <p:cNvPr id="5" name="Content Placeholder 4"/>
          <p:cNvGraphicFramePr>
            <a:graphicFrameLocks/>
          </p:cNvGraphicFramePr>
          <p:nvPr>
            <p:extLst>
              <p:ext uri="{D42A27DB-BD31-4B8C-83A1-F6EECF244321}">
                <p14:modId xmlns:p14="http://schemas.microsoft.com/office/powerpoint/2010/main" val="610745607"/>
              </p:ext>
            </p:extLst>
          </p:nvPr>
        </p:nvGraphicFramePr>
        <p:xfrm>
          <a:off x="1981200" y="2329543"/>
          <a:ext cx="82296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47109" name="TextBox 6"/>
          <p:cNvSpPr txBox="1">
            <a:spLocks noChangeArrowheads="1"/>
          </p:cNvSpPr>
          <p:nvPr/>
        </p:nvSpPr>
        <p:spPr bwMode="auto">
          <a:xfrm>
            <a:off x="205137" y="6492232"/>
            <a:ext cx="94198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4"/>
              </a:rPr>
              <a:t>www.aidsdatahub.org</a:t>
            </a:r>
            <a:r>
              <a:rPr lang="en-US" sz="900" dirty="0">
                <a:solidFill>
                  <a:srgbClr val="000000"/>
                </a:solidFill>
                <a:cs typeface="Angsana New" pitchFamily="18" charset="-34"/>
              </a:rPr>
              <a:t>  based on </a:t>
            </a:r>
            <a:r>
              <a:rPr lang="en-GB" sz="900" dirty="0">
                <a:solidFill>
                  <a:srgbClr val="000000"/>
                </a:solidFill>
                <a:cs typeface="Angsana New" pitchFamily="18" charset="-34"/>
              </a:rPr>
              <a:t>Ministry of Health and Family Maldives, &amp; UNDP. (2008). Biological and Behavioural Survey on HIV/AIDS: Republic of Maldives.</a:t>
            </a:r>
            <a:r>
              <a:rPr lang="en-US" sz="900" dirty="0">
                <a:solidFill>
                  <a:srgbClr val="000000"/>
                </a:solidFill>
                <a:cs typeface="Angsana New" pitchFamily="18" charset="-34"/>
              </a:rPr>
              <a:t> </a:t>
            </a:r>
            <a:endParaRPr lang="en-US" sz="900" dirty="0">
              <a:cs typeface="Angsana New" pitchFamily="18" charset="-34"/>
            </a:endParaRPr>
          </a:p>
        </p:txBody>
      </p:sp>
      <p:sp>
        <p:nvSpPr>
          <p:cNvPr id="47110" name="TextBox 6"/>
          <p:cNvSpPr txBox="1">
            <a:spLocks noChangeArrowheads="1"/>
          </p:cNvSpPr>
          <p:nvPr/>
        </p:nvSpPr>
        <p:spPr bwMode="auto">
          <a:xfrm>
            <a:off x="8018463" y="6073280"/>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1100" b="1" dirty="0">
                <a:cs typeface="Angsana New" pitchFamily="18" charset="-34"/>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263352" y="1484840"/>
            <a:ext cx="1152128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surveyed populations who had sex with FSWs and who reported consistent condom use with FSWs,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CC976432-EC35-4A34-9070-B16C7CF52FEF}" type="slidenum">
              <a:rPr lang="th-TH" smtClean="0"/>
              <a:pPr>
                <a:defRPr/>
              </a:pPr>
              <a:t>26</a:t>
            </a:fld>
            <a:endParaRPr lang="th-TH" dirty="0"/>
          </a:p>
        </p:txBody>
      </p:sp>
      <p:graphicFrame>
        <p:nvGraphicFramePr>
          <p:cNvPr id="5" name="Content Placeholder 5"/>
          <p:cNvGraphicFramePr>
            <a:graphicFrameLocks/>
          </p:cNvGraphicFramePr>
          <p:nvPr>
            <p:extLst>
              <p:ext uri="{D42A27DB-BD31-4B8C-83A1-F6EECF244321}">
                <p14:modId xmlns:p14="http://schemas.microsoft.com/office/powerpoint/2010/main" val="1776429932"/>
              </p:ext>
            </p:extLst>
          </p:nvPr>
        </p:nvGraphicFramePr>
        <p:xfrm>
          <a:off x="1775520" y="2348880"/>
          <a:ext cx="864096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6085" name="TextBox 5"/>
          <p:cNvSpPr txBox="1">
            <a:spLocks noChangeArrowheads="1"/>
          </p:cNvSpPr>
          <p:nvPr/>
        </p:nvSpPr>
        <p:spPr bwMode="auto">
          <a:xfrm>
            <a:off x="335360" y="6488668"/>
            <a:ext cx="94091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4"/>
              </a:rPr>
              <a:t>www.aidsdatahub.org</a:t>
            </a:r>
            <a:r>
              <a:rPr lang="en-US" sz="900" dirty="0">
                <a:solidFill>
                  <a:srgbClr val="000000"/>
                </a:solidFill>
                <a:cs typeface="Angsana New" pitchFamily="18" charset="-34"/>
              </a:rPr>
              <a:t>  based on </a:t>
            </a:r>
            <a:r>
              <a:rPr lang="en-GB" sz="900" dirty="0">
                <a:solidFill>
                  <a:srgbClr val="000000"/>
                </a:solidFill>
                <a:cs typeface="Angsana New" pitchFamily="18" charset="-34"/>
              </a:rPr>
              <a:t>Ministry of Health and Family Maldives, &amp; UNDP. (2008). Biological and Behavioural Survey on HIV/AIDS: Republic of Maldives.</a:t>
            </a:r>
            <a:r>
              <a:rPr lang="en-US" sz="900" dirty="0">
                <a:solidFill>
                  <a:srgbClr val="000000"/>
                </a:solidFill>
                <a:cs typeface="Angsana New" pitchFamily="18" charset="-34"/>
              </a:rPr>
              <a:t> </a:t>
            </a:r>
            <a:endParaRPr lang="en-US" sz="900" dirty="0">
              <a:cs typeface="Angsana New" pitchFamily="18" charset="-3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294482" y="1581943"/>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Population interaction of resort male workers,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150F4FF6-DD72-4CFE-9A1E-415924126FCD}" type="slidenum">
              <a:rPr lang="th-TH" smtClean="0"/>
              <a:pPr>
                <a:defRPr/>
              </a:pPr>
              <a:t>27</a:t>
            </a:fld>
            <a:endParaRPr lang="th-TH" dirty="0"/>
          </a:p>
        </p:txBody>
      </p:sp>
      <p:sp>
        <p:nvSpPr>
          <p:cNvPr id="48132" name="AutoShape 3"/>
          <p:cNvSpPr>
            <a:spLocks noChangeAspect="1" noChangeArrowheads="1" noTextEdit="1"/>
          </p:cNvSpPr>
          <p:nvPr/>
        </p:nvSpPr>
        <p:spPr bwMode="auto">
          <a:xfrm>
            <a:off x="2805113" y="2325688"/>
            <a:ext cx="7467600"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133" name="Rectangle 5"/>
          <p:cNvSpPr>
            <a:spLocks noChangeArrowheads="1"/>
          </p:cNvSpPr>
          <p:nvPr/>
        </p:nvSpPr>
        <p:spPr bwMode="auto">
          <a:xfrm>
            <a:off x="8059738" y="6075363"/>
            <a:ext cx="545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Times New Roman" pitchFamily="18" charset="0"/>
              </a:rPr>
              <a:t> </a:t>
            </a:r>
            <a:endParaRPr lang="en-US" sz="1800"/>
          </a:p>
        </p:txBody>
      </p:sp>
      <p:sp>
        <p:nvSpPr>
          <p:cNvPr id="48134" name="Oval 6"/>
          <p:cNvSpPr>
            <a:spLocks noChangeArrowheads="1"/>
          </p:cNvSpPr>
          <p:nvPr/>
        </p:nvSpPr>
        <p:spPr bwMode="auto">
          <a:xfrm>
            <a:off x="4335463" y="3476625"/>
            <a:ext cx="2400300" cy="1893888"/>
          </a:xfrm>
          <a:prstGeom prst="ellipse">
            <a:avLst/>
          </a:prstGeom>
          <a:noFill/>
          <a:ln w="24"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5" name="Rectangle 7"/>
          <p:cNvSpPr>
            <a:spLocks noChangeArrowheads="1"/>
          </p:cNvSpPr>
          <p:nvPr/>
        </p:nvSpPr>
        <p:spPr bwMode="auto">
          <a:xfrm>
            <a:off x="5537200" y="3792539"/>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 </a:t>
            </a:r>
            <a:endParaRPr lang="en-US" sz="1800"/>
          </a:p>
        </p:txBody>
      </p:sp>
      <p:sp>
        <p:nvSpPr>
          <p:cNvPr id="48136" name="Rectangle 8"/>
          <p:cNvSpPr>
            <a:spLocks noChangeArrowheads="1"/>
          </p:cNvSpPr>
          <p:nvPr/>
        </p:nvSpPr>
        <p:spPr bwMode="auto">
          <a:xfrm>
            <a:off x="5537200" y="3935414"/>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 </a:t>
            </a:r>
            <a:endParaRPr lang="en-US" sz="1800"/>
          </a:p>
        </p:txBody>
      </p:sp>
      <p:sp>
        <p:nvSpPr>
          <p:cNvPr id="48137" name="Rectangle 9"/>
          <p:cNvSpPr>
            <a:spLocks noChangeArrowheads="1"/>
          </p:cNvSpPr>
          <p:nvPr/>
        </p:nvSpPr>
        <p:spPr bwMode="auto">
          <a:xfrm>
            <a:off x="5537200" y="4078288"/>
            <a:ext cx="496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 </a:t>
            </a:r>
            <a:endParaRPr lang="en-US" sz="1800"/>
          </a:p>
        </p:txBody>
      </p:sp>
      <p:sp>
        <p:nvSpPr>
          <p:cNvPr id="48138" name="Rectangle 10"/>
          <p:cNvSpPr>
            <a:spLocks noChangeArrowheads="1"/>
          </p:cNvSpPr>
          <p:nvPr/>
        </p:nvSpPr>
        <p:spPr bwMode="auto">
          <a:xfrm>
            <a:off x="5041901" y="4244976"/>
            <a:ext cx="10082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000000"/>
                </a:solidFill>
              </a:rPr>
              <a:t>100% of resort </a:t>
            </a:r>
            <a:endParaRPr lang="en-US" sz="1100"/>
          </a:p>
        </p:txBody>
      </p:sp>
      <p:sp>
        <p:nvSpPr>
          <p:cNvPr id="48139" name="Rectangle 11"/>
          <p:cNvSpPr>
            <a:spLocks noChangeArrowheads="1"/>
          </p:cNvSpPr>
          <p:nvPr/>
        </p:nvSpPr>
        <p:spPr bwMode="auto">
          <a:xfrm>
            <a:off x="4808539" y="4395789"/>
            <a:ext cx="143308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000000"/>
                </a:solidFill>
              </a:rPr>
              <a:t>workers ever had sex</a:t>
            </a:r>
            <a:endParaRPr lang="en-US" sz="1100"/>
          </a:p>
        </p:txBody>
      </p:sp>
      <p:sp>
        <p:nvSpPr>
          <p:cNvPr id="48140" name="Rectangle 12"/>
          <p:cNvSpPr>
            <a:spLocks noChangeArrowheads="1"/>
          </p:cNvSpPr>
          <p:nvPr/>
        </p:nvSpPr>
        <p:spPr bwMode="auto">
          <a:xfrm>
            <a:off x="6267450" y="4398964"/>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 </a:t>
            </a:r>
            <a:endParaRPr lang="en-US" sz="1800"/>
          </a:p>
        </p:txBody>
      </p:sp>
      <p:sp>
        <p:nvSpPr>
          <p:cNvPr id="48141" name="Oval 13"/>
          <p:cNvSpPr>
            <a:spLocks noChangeArrowheads="1"/>
          </p:cNvSpPr>
          <p:nvPr/>
        </p:nvSpPr>
        <p:spPr bwMode="auto">
          <a:xfrm>
            <a:off x="5788026" y="4897439"/>
            <a:ext cx="874713" cy="661987"/>
          </a:xfrm>
          <a:prstGeom prst="ellipse">
            <a:avLst/>
          </a:prstGeom>
          <a:noFill/>
          <a:ln w="24"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2" name="Rectangle 14"/>
          <p:cNvSpPr>
            <a:spLocks noChangeArrowheads="1"/>
          </p:cNvSpPr>
          <p:nvPr/>
        </p:nvSpPr>
        <p:spPr bwMode="auto">
          <a:xfrm>
            <a:off x="6037263" y="5027613"/>
            <a:ext cx="4825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rPr>
              <a:t>1% had </a:t>
            </a:r>
            <a:endParaRPr lang="en-US" sz="1000"/>
          </a:p>
        </p:txBody>
      </p:sp>
      <p:sp>
        <p:nvSpPr>
          <p:cNvPr id="48143" name="Rectangle 15"/>
          <p:cNvSpPr>
            <a:spLocks noChangeArrowheads="1"/>
          </p:cNvSpPr>
          <p:nvPr/>
        </p:nvSpPr>
        <p:spPr bwMode="auto">
          <a:xfrm>
            <a:off x="6062664" y="5135563"/>
            <a:ext cx="5065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rPr>
              <a:t>sex</a:t>
            </a:r>
            <a:r>
              <a:rPr lang="en-US" sz="900" b="1">
                <a:solidFill>
                  <a:srgbClr val="000000"/>
                </a:solidFill>
              </a:rPr>
              <a:t> with </a:t>
            </a:r>
            <a:endParaRPr lang="en-US" sz="1800"/>
          </a:p>
        </p:txBody>
      </p:sp>
      <p:sp>
        <p:nvSpPr>
          <p:cNvPr id="48144" name="Rectangle 16"/>
          <p:cNvSpPr>
            <a:spLocks noChangeArrowheads="1"/>
          </p:cNvSpPr>
          <p:nvPr/>
        </p:nvSpPr>
        <p:spPr bwMode="auto">
          <a:xfrm>
            <a:off x="6027738" y="5241925"/>
            <a:ext cx="5017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rPr>
              <a:t>another</a:t>
            </a:r>
            <a:r>
              <a:rPr lang="en-US" sz="900" b="1">
                <a:solidFill>
                  <a:srgbClr val="000000"/>
                </a:solidFill>
              </a:rPr>
              <a:t> </a:t>
            </a:r>
            <a:endParaRPr lang="en-US" sz="1800"/>
          </a:p>
        </p:txBody>
      </p:sp>
      <p:sp>
        <p:nvSpPr>
          <p:cNvPr id="48145" name="Rectangle 17"/>
          <p:cNvSpPr>
            <a:spLocks noChangeArrowheads="1"/>
          </p:cNvSpPr>
          <p:nvPr/>
        </p:nvSpPr>
        <p:spPr bwMode="auto">
          <a:xfrm>
            <a:off x="6115050" y="5349875"/>
            <a:ext cx="2628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rPr>
              <a:t>man</a:t>
            </a:r>
            <a:endParaRPr lang="en-US" sz="1000"/>
          </a:p>
        </p:txBody>
      </p:sp>
      <p:sp>
        <p:nvSpPr>
          <p:cNvPr id="48146" name="Rectangle 18"/>
          <p:cNvSpPr>
            <a:spLocks noChangeArrowheads="1"/>
          </p:cNvSpPr>
          <p:nvPr/>
        </p:nvSpPr>
        <p:spPr bwMode="auto">
          <a:xfrm>
            <a:off x="6335713" y="5349876"/>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 </a:t>
            </a:r>
            <a:endParaRPr lang="en-US" sz="1800"/>
          </a:p>
        </p:txBody>
      </p:sp>
      <p:sp>
        <p:nvSpPr>
          <p:cNvPr id="48147" name="Oval 19"/>
          <p:cNvSpPr>
            <a:spLocks noChangeArrowheads="1"/>
          </p:cNvSpPr>
          <p:nvPr/>
        </p:nvSpPr>
        <p:spPr bwMode="auto">
          <a:xfrm>
            <a:off x="5426075" y="2276475"/>
            <a:ext cx="2108200" cy="1665288"/>
          </a:xfrm>
          <a:prstGeom prst="ellipse">
            <a:avLst/>
          </a:prstGeom>
          <a:noFill/>
          <a:ln w="24"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8" name="Rectangle 20"/>
          <p:cNvSpPr>
            <a:spLocks noChangeArrowheads="1"/>
          </p:cNvSpPr>
          <p:nvPr/>
        </p:nvSpPr>
        <p:spPr bwMode="auto">
          <a:xfrm>
            <a:off x="6481763" y="2560639"/>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 </a:t>
            </a:r>
            <a:endParaRPr lang="en-US" sz="1800"/>
          </a:p>
        </p:txBody>
      </p:sp>
      <p:sp>
        <p:nvSpPr>
          <p:cNvPr id="48149" name="Rectangle 21"/>
          <p:cNvSpPr>
            <a:spLocks noChangeArrowheads="1"/>
          </p:cNvSpPr>
          <p:nvPr/>
        </p:nvSpPr>
        <p:spPr bwMode="auto">
          <a:xfrm>
            <a:off x="6481763" y="2703514"/>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 </a:t>
            </a:r>
            <a:endParaRPr lang="en-US" sz="1800"/>
          </a:p>
        </p:txBody>
      </p:sp>
      <p:sp>
        <p:nvSpPr>
          <p:cNvPr id="48150" name="Rectangle 22"/>
          <p:cNvSpPr>
            <a:spLocks noChangeArrowheads="1"/>
          </p:cNvSpPr>
          <p:nvPr/>
        </p:nvSpPr>
        <p:spPr bwMode="auto">
          <a:xfrm>
            <a:off x="6026150" y="2841626"/>
            <a:ext cx="9297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000000"/>
                </a:solidFill>
              </a:rPr>
              <a:t>88% of resort </a:t>
            </a:r>
            <a:endParaRPr lang="en-US" sz="1100"/>
          </a:p>
        </p:txBody>
      </p:sp>
      <p:sp>
        <p:nvSpPr>
          <p:cNvPr id="48151" name="Rectangle 23"/>
          <p:cNvSpPr>
            <a:spLocks noChangeArrowheads="1"/>
          </p:cNvSpPr>
          <p:nvPr/>
        </p:nvSpPr>
        <p:spPr bwMode="auto">
          <a:xfrm>
            <a:off x="5824539" y="2986089"/>
            <a:ext cx="14619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000000"/>
                </a:solidFill>
              </a:rPr>
              <a:t>workers had sex with </a:t>
            </a:r>
            <a:endParaRPr lang="en-US" sz="1100"/>
          </a:p>
        </p:txBody>
      </p:sp>
      <p:sp>
        <p:nvSpPr>
          <p:cNvPr id="48152" name="Rectangle 24"/>
          <p:cNvSpPr>
            <a:spLocks noChangeArrowheads="1"/>
          </p:cNvSpPr>
          <p:nvPr/>
        </p:nvSpPr>
        <p:spPr bwMode="auto">
          <a:xfrm>
            <a:off x="6010275" y="3135314"/>
            <a:ext cx="92012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000000"/>
                </a:solidFill>
              </a:rPr>
              <a:t>wife/girlfriend</a:t>
            </a:r>
            <a:endParaRPr lang="en-US" sz="1100"/>
          </a:p>
        </p:txBody>
      </p:sp>
      <p:sp>
        <p:nvSpPr>
          <p:cNvPr id="48153" name="Rectangle 25"/>
          <p:cNvSpPr>
            <a:spLocks noChangeArrowheads="1"/>
          </p:cNvSpPr>
          <p:nvPr/>
        </p:nvSpPr>
        <p:spPr bwMode="auto">
          <a:xfrm>
            <a:off x="6951663" y="3138489"/>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 </a:t>
            </a:r>
            <a:endParaRPr lang="en-US" sz="1800"/>
          </a:p>
        </p:txBody>
      </p:sp>
      <p:sp>
        <p:nvSpPr>
          <p:cNvPr id="48154" name="Oval 26"/>
          <p:cNvSpPr>
            <a:spLocks noChangeArrowheads="1"/>
          </p:cNvSpPr>
          <p:nvPr/>
        </p:nvSpPr>
        <p:spPr bwMode="auto">
          <a:xfrm>
            <a:off x="4262439" y="2970214"/>
            <a:ext cx="1019175" cy="784225"/>
          </a:xfrm>
          <a:prstGeom prst="ellipse">
            <a:avLst/>
          </a:prstGeom>
          <a:noFill/>
          <a:ln w="24"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5" name="Rectangle 27"/>
          <p:cNvSpPr>
            <a:spLocks noChangeArrowheads="1"/>
          </p:cNvSpPr>
          <p:nvPr/>
        </p:nvSpPr>
        <p:spPr bwMode="auto">
          <a:xfrm>
            <a:off x="4773613" y="3122614"/>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 </a:t>
            </a:r>
            <a:endParaRPr lang="en-US" sz="1800"/>
          </a:p>
        </p:txBody>
      </p:sp>
      <p:sp>
        <p:nvSpPr>
          <p:cNvPr id="48156" name="Rectangle 28"/>
          <p:cNvSpPr>
            <a:spLocks noChangeArrowheads="1"/>
          </p:cNvSpPr>
          <p:nvPr/>
        </p:nvSpPr>
        <p:spPr bwMode="auto">
          <a:xfrm>
            <a:off x="4773613" y="3270251"/>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 </a:t>
            </a:r>
            <a:endParaRPr lang="en-US" sz="1800"/>
          </a:p>
        </p:txBody>
      </p:sp>
      <p:sp>
        <p:nvSpPr>
          <p:cNvPr id="48157" name="Rectangle 29"/>
          <p:cNvSpPr>
            <a:spLocks noChangeArrowheads="1"/>
          </p:cNvSpPr>
          <p:nvPr/>
        </p:nvSpPr>
        <p:spPr bwMode="auto">
          <a:xfrm>
            <a:off x="4057650" y="3132139"/>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rPr>
              <a:t> </a:t>
            </a:r>
            <a:endParaRPr lang="en-US" sz="1800"/>
          </a:p>
        </p:txBody>
      </p:sp>
      <p:sp>
        <p:nvSpPr>
          <p:cNvPr id="48158" name="Rectangle 30"/>
          <p:cNvSpPr>
            <a:spLocks noChangeArrowheads="1"/>
          </p:cNvSpPr>
          <p:nvPr/>
        </p:nvSpPr>
        <p:spPr bwMode="auto">
          <a:xfrm>
            <a:off x="4659314" y="3068639"/>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48159" name="Rectangle 31"/>
          <p:cNvSpPr>
            <a:spLocks noChangeArrowheads="1"/>
          </p:cNvSpPr>
          <p:nvPr/>
        </p:nvSpPr>
        <p:spPr bwMode="auto">
          <a:xfrm>
            <a:off x="4354513" y="3162301"/>
            <a:ext cx="774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900" b="1">
                <a:solidFill>
                  <a:srgbClr val="000000"/>
                </a:solidFill>
              </a:rPr>
              <a:t>           4</a:t>
            </a:r>
            <a:r>
              <a:rPr lang="en-US" sz="1000" b="1">
                <a:solidFill>
                  <a:srgbClr val="000000"/>
                </a:solidFill>
              </a:rPr>
              <a:t>% bought sex from FSW</a:t>
            </a:r>
            <a:endParaRPr lang="en-US" sz="1000"/>
          </a:p>
        </p:txBody>
      </p:sp>
      <p:sp>
        <p:nvSpPr>
          <p:cNvPr id="48160" name="Rectangle 32"/>
          <p:cNvSpPr>
            <a:spLocks noChangeArrowheads="1"/>
          </p:cNvSpPr>
          <p:nvPr/>
        </p:nvSpPr>
        <p:spPr bwMode="auto">
          <a:xfrm flipH="1">
            <a:off x="4495801" y="3162301"/>
            <a:ext cx="63341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900" b="1">
                <a:solidFill>
                  <a:srgbClr val="000000"/>
                </a:solidFill>
              </a:rPr>
              <a:t> </a:t>
            </a:r>
            <a:endParaRPr lang="en-US" sz="1800"/>
          </a:p>
        </p:txBody>
      </p:sp>
      <p:sp>
        <p:nvSpPr>
          <p:cNvPr id="48161" name="Rectangle 34"/>
          <p:cNvSpPr>
            <a:spLocks noChangeArrowheads="1"/>
          </p:cNvSpPr>
          <p:nvPr/>
        </p:nvSpPr>
        <p:spPr bwMode="auto">
          <a:xfrm>
            <a:off x="4848225" y="3355976"/>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 </a:t>
            </a:r>
            <a:endParaRPr lang="en-US" sz="1800"/>
          </a:p>
        </p:txBody>
      </p:sp>
      <p:sp>
        <p:nvSpPr>
          <p:cNvPr id="48162" name="Oval 35"/>
          <p:cNvSpPr>
            <a:spLocks noChangeArrowheads="1"/>
          </p:cNvSpPr>
          <p:nvPr/>
        </p:nvSpPr>
        <p:spPr bwMode="auto">
          <a:xfrm>
            <a:off x="3171826" y="4106863"/>
            <a:ext cx="1406525" cy="1084262"/>
          </a:xfrm>
          <a:prstGeom prst="ellipse">
            <a:avLst/>
          </a:prstGeom>
          <a:noFill/>
          <a:ln w="24"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63" name="Rectangle 36"/>
          <p:cNvSpPr>
            <a:spLocks noChangeArrowheads="1"/>
          </p:cNvSpPr>
          <p:nvPr/>
        </p:nvSpPr>
        <p:spPr bwMode="auto">
          <a:xfrm>
            <a:off x="3297239" y="4448176"/>
            <a:ext cx="987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000" b="1">
                <a:solidFill>
                  <a:srgbClr val="000000"/>
                </a:solidFill>
              </a:rPr>
              <a:t> 12% had sex with  non-regular  partner</a:t>
            </a:r>
            <a:endParaRPr lang="en-US" sz="1000"/>
          </a:p>
        </p:txBody>
      </p:sp>
      <p:sp>
        <p:nvSpPr>
          <p:cNvPr id="48164" name="Rectangle 37"/>
          <p:cNvSpPr>
            <a:spLocks noChangeArrowheads="1"/>
          </p:cNvSpPr>
          <p:nvPr/>
        </p:nvSpPr>
        <p:spPr bwMode="auto">
          <a:xfrm>
            <a:off x="3876675" y="4451351"/>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 </a:t>
            </a:r>
            <a:endParaRPr lang="en-US" sz="1800"/>
          </a:p>
        </p:txBody>
      </p:sp>
      <p:sp>
        <p:nvSpPr>
          <p:cNvPr id="48165" name="Rectangle 39"/>
          <p:cNvSpPr>
            <a:spLocks noChangeArrowheads="1"/>
          </p:cNvSpPr>
          <p:nvPr/>
        </p:nvSpPr>
        <p:spPr bwMode="auto">
          <a:xfrm>
            <a:off x="4495801" y="4319589"/>
            <a:ext cx="1503363"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                                               </a:t>
            </a:r>
            <a:endParaRPr lang="en-US" sz="1800"/>
          </a:p>
        </p:txBody>
      </p:sp>
      <p:sp>
        <p:nvSpPr>
          <p:cNvPr id="48166" name="Rectangle 42"/>
          <p:cNvSpPr>
            <a:spLocks noChangeArrowheads="1"/>
          </p:cNvSpPr>
          <p:nvPr/>
        </p:nvSpPr>
        <p:spPr bwMode="auto">
          <a:xfrm flipH="1">
            <a:off x="3297239" y="4319589"/>
            <a:ext cx="1057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sz="1800"/>
          </a:p>
        </p:txBody>
      </p:sp>
      <p:sp>
        <p:nvSpPr>
          <p:cNvPr id="48167" name="Rectangle 43"/>
          <p:cNvSpPr>
            <a:spLocks noChangeArrowheads="1"/>
          </p:cNvSpPr>
          <p:nvPr/>
        </p:nvSpPr>
        <p:spPr bwMode="auto">
          <a:xfrm>
            <a:off x="3795714" y="4595814"/>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48168" name="Rectangle 45"/>
          <p:cNvSpPr>
            <a:spLocks noChangeArrowheads="1"/>
          </p:cNvSpPr>
          <p:nvPr/>
        </p:nvSpPr>
        <p:spPr bwMode="auto">
          <a:xfrm>
            <a:off x="4048125" y="470693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 </a:t>
            </a:r>
            <a:endParaRPr lang="en-US" sz="1800"/>
          </a:p>
        </p:txBody>
      </p:sp>
      <p:sp>
        <p:nvSpPr>
          <p:cNvPr id="48169" name="Rectangle 46"/>
          <p:cNvSpPr>
            <a:spLocks noChangeArrowheads="1"/>
          </p:cNvSpPr>
          <p:nvPr/>
        </p:nvSpPr>
        <p:spPr bwMode="auto">
          <a:xfrm>
            <a:off x="6240463" y="5380039"/>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rPr>
              <a:t> </a:t>
            </a:r>
            <a:endParaRPr lang="en-US" sz="1800"/>
          </a:p>
        </p:txBody>
      </p:sp>
      <p:sp>
        <p:nvSpPr>
          <p:cNvPr id="48170" name="Rectangle 48"/>
          <p:cNvSpPr>
            <a:spLocks noChangeArrowheads="1"/>
          </p:cNvSpPr>
          <p:nvPr/>
        </p:nvSpPr>
        <p:spPr bwMode="auto">
          <a:xfrm>
            <a:off x="7245350" y="5208589"/>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 </a:t>
            </a:r>
            <a:endParaRPr lang="en-US" sz="1800"/>
          </a:p>
        </p:txBody>
      </p:sp>
      <p:sp>
        <p:nvSpPr>
          <p:cNvPr id="48172" name="Rectangle 50"/>
          <p:cNvSpPr>
            <a:spLocks noChangeArrowheads="1"/>
          </p:cNvSpPr>
          <p:nvPr/>
        </p:nvSpPr>
        <p:spPr bwMode="auto">
          <a:xfrm>
            <a:off x="6916739" y="5380039"/>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48173" name="Rectangle 51"/>
          <p:cNvSpPr>
            <a:spLocks noChangeArrowheads="1"/>
          </p:cNvSpPr>
          <p:nvPr/>
        </p:nvSpPr>
        <p:spPr bwMode="auto">
          <a:xfrm>
            <a:off x="6650039" y="5522914"/>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48174" name="Rectangle 52"/>
          <p:cNvSpPr>
            <a:spLocks noChangeArrowheads="1"/>
          </p:cNvSpPr>
          <p:nvPr/>
        </p:nvSpPr>
        <p:spPr bwMode="auto">
          <a:xfrm>
            <a:off x="6765926" y="5673726"/>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48175" name="Rectangle 53"/>
          <p:cNvSpPr>
            <a:spLocks noChangeArrowheads="1"/>
          </p:cNvSpPr>
          <p:nvPr/>
        </p:nvSpPr>
        <p:spPr bwMode="auto">
          <a:xfrm>
            <a:off x="7651750" y="5673726"/>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 </a:t>
            </a:r>
            <a:endParaRPr lang="en-US" sz="1800"/>
          </a:p>
        </p:txBody>
      </p:sp>
      <p:sp>
        <p:nvSpPr>
          <p:cNvPr id="48176" name="Oval 54"/>
          <p:cNvSpPr>
            <a:spLocks noChangeArrowheads="1"/>
          </p:cNvSpPr>
          <p:nvPr/>
        </p:nvSpPr>
        <p:spPr bwMode="auto">
          <a:xfrm>
            <a:off x="4552950" y="5091114"/>
            <a:ext cx="928688" cy="771525"/>
          </a:xfrm>
          <a:prstGeom prst="ellipse">
            <a:avLst/>
          </a:prstGeom>
          <a:noFill/>
          <a:ln w="24"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77" name="Rectangle 55"/>
          <p:cNvSpPr>
            <a:spLocks noChangeArrowheads="1"/>
          </p:cNvSpPr>
          <p:nvPr/>
        </p:nvSpPr>
        <p:spPr bwMode="auto">
          <a:xfrm>
            <a:off x="4989513" y="5275264"/>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 </a:t>
            </a:r>
            <a:endParaRPr lang="en-US" sz="1800"/>
          </a:p>
        </p:txBody>
      </p:sp>
      <p:sp>
        <p:nvSpPr>
          <p:cNvPr id="48178" name="Rectangle 56"/>
          <p:cNvSpPr>
            <a:spLocks noChangeArrowheads="1"/>
          </p:cNvSpPr>
          <p:nvPr/>
        </p:nvSpPr>
        <p:spPr bwMode="auto">
          <a:xfrm>
            <a:off x="4989513" y="5422901"/>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 </a:t>
            </a:r>
            <a:endParaRPr lang="en-US" sz="1800"/>
          </a:p>
        </p:txBody>
      </p:sp>
      <p:sp>
        <p:nvSpPr>
          <p:cNvPr id="48179" name="Rectangle 57"/>
          <p:cNvSpPr>
            <a:spLocks noChangeArrowheads="1"/>
          </p:cNvSpPr>
          <p:nvPr/>
        </p:nvSpPr>
        <p:spPr bwMode="auto">
          <a:xfrm>
            <a:off x="4637088" y="5299075"/>
            <a:ext cx="91371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rPr>
              <a:t>2% had sexual </a:t>
            </a:r>
            <a:endParaRPr lang="en-US" sz="1000"/>
          </a:p>
        </p:txBody>
      </p:sp>
      <p:sp>
        <p:nvSpPr>
          <p:cNvPr id="48180" name="Rectangle 58"/>
          <p:cNvSpPr>
            <a:spLocks noChangeArrowheads="1"/>
          </p:cNvSpPr>
          <p:nvPr/>
        </p:nvSpPr>
        <p:spPr bwMode="auto">
          <a:xfrm>
            <a:off x="4679951" y="5432425"/>
            <a:ext cx="83195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rPr>
              <a:t>partners</a:t>
            </a:r>
            <a:r>
              <a:rPr lang="en-US" sz="800" b="1">
                <a:solidFill>
                  <a:srgbClr val="000000"/>
                </a:solidFill>
              </a:rPr>
              <a:t> </a:t>
            </a:r>
            <a:r>
              <a:rPr lang="en-US" sz="1000" b="1">
                <a:solidFill>
                  <a:srgbClr val="000000"/>
                </a:solidFill>
              </a:rPr>
              <a:t>who </a:t>
            </a:r>
            <a:endParaRPr lang="en-US" sz="1000"/>
          </a:p>
        </p:txBody>
      </p:sp>
      <p:sp>
        <p:nvSpPr>
          <p:cNvPr id="48181" name="Rectangle 59"/>
          <p:cNvSpPr>
            <a:spLocks noChangeArrowheads="1"/>
          </p:cNvSpPr>
          <p:nvPr/>
        </p:nvSpPr>
        <p:spPr bwMode="auto">
          <a:xfrm>
            <a:off x="4706939" y="5556250"/>
            <a:ext cx="72455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rPr>
              <a:t>Inject drugs</a:t>
            </a:r>
            <a:endParaRPr lang="en-US" sz="1000"/>
          </a:p>
        </p:txBody>
      </p:sp>
      <p:sp>
        <p:nvSpPr>
          <p:cNvPr id="48182" name="Rectangle 60"/>
          <p:cNvSpPr>
            <a:spLocks noChangeArrowheads="1"/>
          </p:cNvSpPr>
          <p:nvPr/>
        </p:nvSpPr>
        <p:spPr bwMode="auto">
          <a:xfrm>
            <a:off x="5119688" y="5537201"/>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rPr>
              <a:t> </a:t>
            </a:r>
            <a:endParaRPr lang="en-US" sz="1800"/>
          </a:p>
        </p:txBody>
      </p:sp>
      <p:sp>
        <p:nvSpPr>
          <p:cNvPr id="48183" name="TextBox 63"/>
          <p:cNvSpPr txBox="1">
            <a:spLocks noChangeArrowheads="1"/>
          </p:cNvSpPr>
          <p:nvPr/>
        </p:nvSpPr>
        <p:spPr bwMode="auto">
          <a:xfrm>
            <a:off x="294482" y="6400800"/>
            <a:ext cx="949086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GB" sz="900" dirty="0">
                <a:solidFill>
                  <a:srgbClr val="000000"/>
                </a:solidFill>
                <a:cs typeface="Angsana New" pitchFamily="18" charset="-34"/>
              </a:rPr>
              <a:t>Ministry of Health and Family Maldives, &amp; UNDP. (2008). Biological and Behavioural Survey on HIV/AIDS: Republic of Maldives.</a:t>
            </a:r>
            <a:r>
              <a:rPr lang="en-US" sz="900" dirty="0">
                <a:solidFill>
                  <a:srgbClr val="000000"/>
                </a:solidFill>
                <a:cs typeface="Angsana New" pitchFamily="18" charset="-34"/>
              </a:rPr>
              <a:t>  </a:t>
            </a:r>
            <a:endParaRPr lang="en-US" sz="900" dirty="0">
              <a:cs typeface="Angsana New" pitchFamily="18" charset="-3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294482" y="1592263"/>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male prisoners by illicit drug use, 2011</a:t>
            </a:r>
          </a:p>
        </p:txBody>
      </p:sp>
      <p:sp>
        <p:nvSpPr>
          <p:cNvPr id="3" name="Slide Number Placeholder 2"/>
          <p:cNvSpPr>
            <a:spLocks noGrp="1"/>
          </p:cNvSpPr>
          <p:nvPr>
            <p:ph type="sldNum" sz="quarter" idx="10"/>
          </p:nvPr>
        </p:nvSpPr>
        <p:spPr/>
        <p:txBody>
          <a:bodyPr/>
          <a:lstStyle/>
          <a:p>
            <a:pPr>
              <a:defRPr/>
            </a:pPr>
            <a:fld id="{150F4FF6-DD72-4CFE-9A1E-415924126FCD}" type="slidenum">
              <a:rPr lang="th-TH" smtClean="0"/>
              <a:pPr>
                <a:defRPr/>
              </a:pPr>
              <a:t>28</a:t>
            </a:fld>
            <a:endParaRPr lang="th-TH" dirty="0"/>
          </a:p>
        </p:txBody>
      </p:sp>
      <p:sp>
        <p:nvSpPr>
          <p:cNvPr id="48132" name="AutoShape 3"/>
          <p:cNvSpPr>
            <a:spLocks noChangeAspect="1" noChangeArrowheads="1" noTextEdit="1"/>
          </p:cNvSpPr>
          <p:nvPr/>
        </p:nvSpPr>
        <p:spPr bwMode="auto">
          <a:xfrm>
            <a:off x="2805113" y="2325688"/>
            <a:ext cx="7467600"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133" name="Rectangle 5"/>
          <p:cNvSpPr>
            <a:spLocks noChangeArrowheads="1"/>
          </p:cNvSpPr>
          <p:nvPr/>
        </p:nvSpPr>
        <p:spPr bwMode="auto">
          <a:xfrm>
            <a:off x="8059738" y="6075363"/>
            <a:ext cx="545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Times New Roman" pitchFamily="18" charset="0"/>
              </a:rPr>
              <a:t> </a:t>
            </a:r>
            <a:endParaRPr lang="en-US" sz="1800"/>
          </a:p>
        </p:txBody>
      </p:sp>
      <p:sp>
        <p:nvSpPr>
          <p:cNvPr id="48135" name="Rectangle 7"/>
          <p:cNvSpPr>
            <a:spLocks noChangeArrowheads="1"/>
          </p:cNvSpPr>
          <p:nvPr/>
        </p:nvSpPr>
        <p:spPr bwMode="auto">
          <a:xfrm>
            <a:off x="5537200" y="3792539"/>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 </a:t>
            </a:r>
            <a:endParaRPr lang="en-US" sz="1800"/>
          </a:p>
        </p:txBody>
      </p:sp>
      <p:sp>
        <p:nvSpPr>
          <p:cNvPr id="48136" name="Rectangle 8"/>
          <p:cNvSpPr>
            <a:spLocks noChangeArrowheads="1"/>
          </p:cNvSpPr>
          <p:nvPr/>
        </p:nvSpPr>
        <p:spPr bwMode="auto">
          <a:xfrm>
            <a:off x="5537200" y="3935414"/>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 </a:t>
            </a:r>
            <a:endParaRPr lang="en-US" sz="1800"/>
          </a:p>
        </p:txBody>
      </p:sp>
      <p:sp>
        <p:nvSpPr>
          <p:cNvPr id="48137" name="Rectangle 9"/>
          <p:cNvSpPr>
            <a:spLocks noChangeArrowheads="1"/>
          </p:cNvSpPr>
          <p:nvPr/>
        </p:nvSpPr>
        <p:spPr bwMode="auto">
          <a:xfrm>
            <a:off x="5537200" y="4078288"/>
            <a:ext cx="496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 </a:t>
            </a:r>
            <a:endParaRPr lang="en-US" sz="1800"/>
          </a:p>
        </p:txBody>
      </p:sp>
      <p:sp>
        <p:nvSpPr>
          <p:cNvPr id="48140" name="Rectangle 12"/>
          <p:cNvSpPr>
            <a:spLocks noChangeArrowheads="1"/>
          </p:cNvSpPr>
          <p:nvPr/>
        </p:nvSpPr>
        <p:spPr bwMode="auto">
          <a:xfrm>
            <a:off x="6267450" y="4398964"/>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 </a:t>
            </a:r>
            <a:endParaRPr lang="en-US" sz="1800"/>
          </a:p>
        </p:txBody>
      </p:sp>
      <p:sp>
        <p:nvSpPr>
          <p:cNvPr id="48148" name="Rectangle 20"/>
          <p:cNvSpPr>
            <a:spLocks noChangeArrowheads="1"/>
          </p:cNvSpPr>
          <p:nvPr/>
        </p:nvSpPr>
        <p:spPr bwMode="auto">
          <a:xfrm>
            <a:off x="6481763" y="2560639"/>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 </a:t>
            </a:r>
            <a:endParaRPr lang="en-US" sz="1800"/>
          </a:p>
        </p:txBody>
      </p:sp>
      <p:sp>
        <p:nvSpPr>
          <p:cNvPr id="48149" name="Rectangle 21"/>
          <p:cNvSpPr>
            <a:spLocks noChangeArrowheads="1"/>
          </p:cNvSpPr>
          <p:nvPr/>
        </p:nvSpPr>
        <p:spPr bwMode="auto">
          <a:xfrm>
            <a:off x="6481763" y="2703514"/>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 </a:t>
            </a:r>
            <a:endParaRPr lang="en-US" sz="1800"/>
          </a:p>
        </p:txBody>
      </p:sp>
      <p:sp>
        <p:nvSpPr>
          <p:cNvPr id="48153" name="Rectangle 25"/>
          <p:cNvSpPr>
            <a:spLocks noChangeArrowheads="1"/>
          </p:cNvSpPr>
          <p:nvPr/>
        </p:nvSpPr>
        <p:spPr bwMode="auto">
          <a:xfrm>
            <a:off x="6951663" y="3138489"/>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 </a:t>
            </a:r>
            <a:endParaRPr lang="en-US" sz="1800"/>
          </a:p>
        </p:txBody>
      </p:sp>
      <p:sp>
        <p:nvSpPr>
          <p:cNvPr id="48155" name="Rectangle 27"/>
          <p:cNvSpPr>
            <a:spLocks noChangeArrowheads="1"/>
          </p:cNvSpPr>
          <p:nvPr/>
        </p:nvSpPr>
        <p:spPr bwMode="auto">
          <a:xfrm>
            <a:off x="4773613" y="3122614"/>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 </a:t>
            </a:r>
            <a:endParaRPr lang="en-US" sz="1800"/>
          </a:p>
        </p:txBody>
      </p:sp>
      <p:sp>
        <p:nvSpPr>
          <p:cNvPr id="48156" name="Rectangle 28"/>
          <p:cNvSpPr>
            <a:spLocks noChangeArrowheads="1"/>
          </p:cNvSpPr>
          <p:nvPr/>
        </p:nvSpPr>
        <p:spPr bwMode="auto">
          <a:xfrm>
            <a:off x="4773613" y="3270251"/>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 </a:t>
            </a:r>
            <a:endParaRPr lang="en-US" sz="1800"/>
          </a:p>
        </p:txBody>
      </p:sp>
      <p:sp>
        <p:nvSpPr>
          <p:cNvPr id="48157" name="Rectangle 29"/>
          <p:cNvSpPr>
            <a:spLocks noChangeArrowheads="1"/>
          </p:cNvSpPr>
          <p:nvPr/>
        </p:nvSpPr>
        <p:spPr bwMode="auto">
          <a:xfrm>
            <a:off x="4057650" y="3132139"/>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rPr>
              <a:t> </a:t>
            </a:r>
            <a:endParaRPr lang="en-US" sz="1800"/>
          </a:p>
        </p:txBody>
      </p:sp>
      <p:sp>
        <p:nvSpPr>
          <p:cNvPr id="48158" name="Rectangle 30"/>
          <p:cNvSpPr>
            <a:spLocks noChangeArrowheads="1"/>
          </p:cNvSpPr>
          <p:nvPr/>
        </p:nvSpPr>
        <p:spPr bwMode="auto">
          <a:xfrm>
            <a:off x="4659314" y="3068639"/>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48160" name="Rectangle 32"/>
          <p:cNvSpPr>
            <a:spLocks noChangeArrowheads="1"/>
          </p:cNvSpPr>
          <p:nvPr/>
        </p:nvSpPr>
        <p:spPr bwMode="auto">
          <a:xfrm flipH="1">
            <a:off x="4495801" y="3162301"/>
            <a:ext cx="63341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900" b="1">
                <a:solidFill>
                  <a:srgbClr val="000000"/>
                </a:solidFill>
              </a:rPr>
              <a:t> </a:t>
            </a:r>
            <a:endParaRPr lang="en-US" sz="1800"/>
          </a:p>
        </p:txBody>
      </p:sp>
      <p:sp>
        <p:nvSpPr>
          <p:cNvPr id="48161" name="Rectangle 34"/>
          <p:cNvSpPr>
            <a:spLocks noChangeArrowheads="1"/>
          </p:cNvSpPr>
          <p:nvPr/>
        </p:nvSpPr>
        <p:spPr bwMode="auto">
          <a:xfrm>
            <a:off x="4848225" y="3355976"/>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 </a:t>
            </a:r>
            <a:endParaRPr lang="en-US" sz="1800"/>
          </a:p>
        </p:txBody>
      </p:sp>
      <p:sp>
        <p:nvSpPr>
          <p:cNvPr id="48164" name="Rectangle 37"/>
          <p:cNvSpPr>
            <a:spLocks noChangeArrowheads="1"/>
          </p:cNvSpPr>
          <p:nvPr/>
        </p:nvSpPr>
        <p:spPr bwMode="auto">
          <a:xfrm>
            <a:off x="3876675" y="4451351"/>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 </a:t>
            </a:r>
            <a:endParaRPr lang="en-US" sz="1800"/>
          </a:p>
        </p:txBody>
      </p:sp>
      <p:sp>
        <p:nvSpPr>
          <p:cNvPr id="48167" name="Rectangle 43"/>
          <p:cNvSpPr>
            <a:spLocks noChangeArrowheads="1"/>
          </p:cNvSpPr>
          <p:nvPr/>
        </p:nvSpPr>
        <p:spPr bwMode="auto">
          <a:xfrm>
            <a:off x="3795714" y="4595814"/>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48168" name="Rectangle 45"/>
          <p:cNvSpPr>
            <a:spLocks noChangeArrowheads="1"/>
          </p:cNvSpPr>
          <p:nvPr/>
        </p:nvSpPr>
        <p:spPr bwMode="auto">
          <a:xfrm>
            <a:off x="4048125" y="470693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 </a:t>
            </a:r>
            <a:endParaRPr lang="en-US" sz="1800"/>
          </a:p>
        </p:txBody>
      </p:sp>
      <p:sp>
        <p:nvSpPr>
          <p:cNvPr id="48170" name="Rectangle 48"/>
          <p:cNvSpPr>
            <a:spLocks noChangeArrowheads="1"/>
          </p:cNvSpPr>
          <p:nvPr/>
        </p:nvSpPr>
        <p:spPr bwMode="auto">
          <a:xfrm>
            <a:off x="7245350" y="5208589"/>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 </a:t>
            </a:r>
            <a:endParaRPr lang="en-US" sz="1800"/>
          </a:p>
        </p:txBody>
      </p:sp>
      <p:sp>
        <p:nvSpPr>
          <p:cNvPr id="48172" name="Rectangle 50"/>
          <p:cNvSpPr>
            <a:spLocks noChangeArrowheads="1"/>
          </p:cNvSpPr>
          <p:nvPr/>
        </p:nvSpPr>
        <p:spPr bwMode="auto">
          <a:xfrm>
            <a:off x="6916739" y="5380039"/>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48173" name="Rectangle 51"/>
          <p:cNvSpPr>
            <a:spLocks noChangeArrowheads="1"/>
          </p:cNvSpPr>
          <p:nvPr/>
        </p:nvSpPr>
        <p:spPr bwMode="auto">
          <a:xfrm>
            <a:off x="6650039" y="5522914"/>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48174" name="Rectangle 52"/>
          <p:cNvSpPr>
            <a:spLocks noChangeArrowheads="1"/>
          </p:cNvSpPr>
          <p:nvPr/>
        </p:nvSpPr>
        <p:spPr bwMode="auto">
          <a:xfrm>
            <a:off x="6765926" y="5673726"/>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800"/>
          </a:p>
        </p:txBody>
      </p:sp>
      <p:sp>
        <p:nvSpPr>
          <p:cNvPr id="48175" name="Rectangle 53"/>
          <p:cNvSpPr>
            <a:spLocks noChangeArrowheads="1"/>
          </p:cNvSpPr>
          <p:nvPr/>
        </p:nvSpPr>
        <p:spPr bwMode="auto">
          <a:xfrm>
            <a:off x="7651750" y="5673726"/>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 </a:t>
            </a:r>
            <a:endParaRPr lang="en-US" sz="1800"/>
          </a:p>
        </p:txBody>
      </p:sp>
      <p:sp>
        <p:nvSpPr>
          <p:cNvPr id="48177" name="Rectangle 55"/>
          <p:cNvSpPr>
            <a:spLocks noChangeArrowheads="1"/>
          </p:cNvSpPr>
          <p:nvPr/>
        </p:nvSpPr>
        <p:spPr bwMode="auto">
          <a:xfrm>
            <a:off x="4989513" y="5275264"/>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 </a:t>
            </a:r>
            <a:endParaRPr lang="en-US" sz="1800"/>
          </a:p>
        </p:txBody>
      </p:sp>
      <p:sp>
        <p:nvSpPr>
          <p:cNvPr id="48178" name="Rectangle 56"/>
          <p:cNvSpPr>
            <a:spLocks noChangeArrowheads="1"/>
          </p:cNvSpPr>
          <p:nvPr/>
        </p:nvSpPr>
        <p:spPr bwMode="auto">
          <a:xfrm>
            <a:off x="4989513" y="5422901"/>
            <a:ext cx="993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 </a:t>
            </a:r>
            <a:endParaRPr lang="en-US" sz="1800"/>
          </a:p>
        </p:txBody>
      </p:sp>
      <p:sp>
        <p:nvSpPr>
          <p:cNvPr id="48183" name="TextBox 63"/>
          <p:cNvSpPr txBox="1">
            <a:spLocks noChangeArrowheads="1"/>
          </p:cNvSpPr>
          <p:nvPr/>
        </p:nvSpPr>
        <p:spPr bwMode="auto">
          <a:xfrm>
            <a:off x="119336" y="6400800"/>
            <a:ext cx="96660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Ministry  of  Health.  (2012).  Biological  and  </a:t>
            </a:r>
            <a:r>
              <a:rPr lang="en-US" sz="900" dirty="0" err="1">
                <a:solidFill>
                  <a:srgbClr val="000000"/>
                </a:solidFill>
                <a:cs typeface="Angsana New" pitchFamily="18" charset="-34"/>
              </a:rPr>
              <a:t>behavioural</a:t>
            </a:r>
            <a:r>
              <a:rPr lang="en-US" sz="900" dirty="0">
                <a:solidFill>
                  <a:srgbClr val="000000"/>
                </a:solidFill>
                <a:cs typeface="Angsana New" pitchFamily="18" charset="-34"/>
              </a:rPr>
              <a:t>  survey  in  the  Prisons  and  Jails,  Maldives,  2011.</a:t>
            </a:r>
            <a:endParaRPr lang="en-US" sz="900" dirty="0">
              <a:cs typeface="Angsana New" pitchFamily="18" charset="-34"/>
            </a:endParaRPr>
          </a:p>
        </p:txBody>
      </p:sp>
      <p:graphicFrame>
        <p:nvGraphicFramePr>
          <p:cNvPr id="55" name="Chart 54"/>
          <p:cNvGraphicFramePr>
            <a:graphicFrameLocks/>
          </p:cNvGraphicFramePr>
          <p:nvPr>
            <p:extLst>
              <p:ext uri="{D42A27DB-BD31-4B8C-83A1-F6EECF244321}">
                <p14:modId xmlns:p14="http://schemas.microsoft.com/office/powerpoint/2010/main" val="1844350406"/>
              </p:ext>
            </p:extLst>
          </p:nvPr>
        </p:nvGraphicFramePr>
        <p:xfrm>
          <a:off x="2554288" y="2290135"/>
          <a:ext cx="7286129" cy="37852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7717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263352" y="1556848"/>
            <a:ext cx="10873208"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Selected sexual behaviors among youth (15-24) in Male’ and </a:t>
            </a:r>
            <a:r>
              <a:rPr lang="en-US" dirty="0" err="1">
                <a:cs typeface="Cordia New" pitchFamily="34" charset="-34"/>
              </a:rPr>
              <a:t>Laamu</a:t>
            </a:r>
            <a:r>
              <a:rPr lang="en-US" dirty="0">
                <a:cs typeface="Cordia New" pitchFamily="34" charset="-34"/>
              </a:rPr>
              <a:t>,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20AB6414-4AC5-45FA-997C-F7B4AEA9F8DF}" type="slidenum">
              <a:rPr lang="th-TH" smtClean="0"/>
              <a:pPr>
                <a:defRPr/>
              </a:pPr>
              <a:t>29</a:t>
            </a:fld>
            <a:endParaRPr lang="th-TH" dirty="0"/>
          </a:p>
        </p:txBody>
      </p:sp>
      <p:sp>
        <p:nvSpPr>
          <p:cNvPr id="51204" name="TextBox 5"/>
          <p:cNvSpPr txBox="1">
            <a:spLocks noChangeArrowheads="1"/>
          </p:cNvSpPr>
          <p:nvPr/>
        </p:nvSpPr>
        <p:spPr bwMode="auto">
          <a:xfrm>
            <a:off x="119336" y="6467729"/>
            <a:ext cx="98876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GB" sz="900" dirty="0">
                <a:solidFill>
                  <a:srgbClr val="000000"/>
                </a:solidFill>
                <a:cs typeface="Angsana New" pitchFamily="18" charset="-34"/>
              </a:rPr>
              <a:t>Ministry of Health and Family Maldives, &amp; UNDP. (2008). Biological and Behavioural Survey on HIV/AIDS: Republic of Maldives.</a:t>
            </a:r>
            <a:r>
              <a:rPr lang="en-US" sz="900" dirty="0">
                <a:solidFill>
                  <a:srgbClr val="000000"/>
                </a:solidFill>
                <a:cs typeface="Angsana New" pitchFamily="18" charset="-34"/>
              </a:rPr>
              <a:t> </a:t>
            </a:r>
            <a:endParaRPr lang="en-US" sz="900" dirty="0">
              <a:cs typeface="Angsana New" pitchFamily="18" charset="-34"/>
            </a:endParaRPr>
          </a:p>
        </p:txBody>
      </p:sp>
      <p:graphicFrame>
        <p:nvGraphicFramePr>
          <p:cNvPr id="7" name="Chart 6"/>
          <p:cNvGraphicFramePr>
            <a:graphicFrameLocks noGrp="1"/>
          </p:cNvGraphicFramePr>
          <p:nvPr>
            <p:extLst>
              <p:ext uri="{D42A27DB-BD31-4B8C-83A1-F6EECF244321}">
                <p14:modId xmlns:p14="http://schemas.microsoft.com/office/powerpoint/2010/main" val="2044812064"/>
              </p:ext>
            </p:extLst>
          </p:nvPr>
        </p:nvGraphicFramePr>
        <p:xfrm>
          <a:off x="1775520" y="2348880"/>
          <a:ext cx="8640960" cy="40519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85651"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BASIC SOCIO-DEMOGRAPHIC INDICATORS</a:t>
            </a:r>
            <a:endParaRPr lang="th-TH" dirty="0"/>
          </a:p>
        </p:txBody>
      </p:sp>
      <p:graphicFrame>
        <p:nvGraphicFramePr>
          <p:cNvPr id="6" name="Group 358"/>
          <p:cNvGraphicFramePr>
            <a:graphicFrameLocks noGrp="1"/>
          </p:cNvGraphicFramePr>
          <p:nvPr>
            <p:extLst>
              <p:ext uri="{D42A27DB-BD31-4B8C-83A1-F6EECF244321}">
                <p14:modId xmlns:p14="http://schemas.microsoft.com/office/powerpoint/2010/main" val="1234443116"/>
              </p:ext>
            </p:extLst>
          </p:nvPr>
        </p:nvGraphicFramePr>
        <p:xfrm>
          <a:off x="1775520" y="1988840"/>
          <a:ext cx="8352928" cy="4032450"/>
        </p:xfrm>
        <a:graphic>
          <a:graphicData uri="http://schemas.openxmlformats.org/drawingml/2006/table">
            <a:tbl>
              <a:tblPr/>
              <a:tblGrid>
                <a:gridCol w="6491941">
                  <a:extLst>
                    <a:ext uri="{9D8B030D-6E8A-4147-A177-3AD203B41FA5}">
                      <a16:colId xmlns:a16="http://schemas.microsoft.com/office/drawing/2014/main" val="20000"/>
                    </a:ext>
                  </a:extLst>
                </a:gridCol>
                <a:gridCol w="1860987">
                  <a:extLst>
                    <a:ext uri="{9D8B030D-6E8A-4147-A177-3AD203B41FA5}">
                      <a16:colId xmlns:a16="http://schemas.microsoft.com/office/drawing/2014/main" val="20001"/>
                    </a:ext>
                  </a:extLst>
                </a:gridCol>
              </a:tblGrid>
              <a:tr h="2955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cs typeface="Times New Roman" pitchFamily="18" charset="0"/>
                        </a:rPr>
                        <a:t>Total population (thousands)</a:t>
                      </a:r>
                    </a:p>
                  </a:txBody>
                  <a:tcPr marL="72000" marR="72000" marT="35990" marB="35990"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ctr"/>
                      <a:r>
                        <a:rPr lang="en-US" sz="1400" b="1" i="0" u="none" strike="noStrike" dirty="0">
                          <a:solidFill>
                            <a:schemeClr val="tx1"/>
                          </a:solidFill>
                          <a:latin typeface="Arial"/>
                        </a:rPr>
                        <a:t>364 (2015)</a:t>
                      </a:r>
                      <a:r>
                        <a:rPr lang="en-US" sz="1400" b="1" i="0" u="none" strike="noStrike" baseline="30000" dirty="0">
                          <a:solidFill>
                            <a:schemeClr val="tx1"/>
                          </a:solidFill>
                          <a:latin typeface="Arial"/>
                        </a:rPr>
                        <a:t>1</a:t>
                      </a:r>
                    </a:p>
                  </a:txBody>
                  <a:tcPr marL="72000" marR="72000" marT="35990" marB="3599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55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cs typeface="Times New Roman" pitchFamily="18" charset="0"/>
                        </a:rPr>
                        <a:t>Population aged 15-49 (thousands)</a:t>
                      </a:r>
                    </a:p>
                  </a:txBody>
                  <a:tcPr marL="72000" marR="72000" marT="35990" marB="35990"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US" sz="1400" b="1" i="0" u="none" strike="noStrike" kern="1200" dirty="0">
                          <a:solidFill>
                            <a:schemeClr val="tx1"/>
                          </a:solidFill>
                          <a:latin typeface="Arial"/>
                          <a:ea typeface="+mn-ea"/>
                          <a:cs typeface="+mn-cs"/>
                        </a:rPr>
                        <a:t>211 </a:t>
                      </a:r>
                      <a:r>
                        <a:rPr lang="en-GB" sz="1400" b="1" i="0" u="none" strike="noStrike" dirty="0">
                          <a:solidFill>
                            <a:schemeClr val="tx1"/>
                          </a:solidFill>
                          <a:effectLst/>
                          <a:latin typeface="Arial" pitchFamily="34" charset="0"/>
                          <a:cs typeface="Arial" pitchFamily="34" charset="0"/>
                        </a:rPr>
                        <a:t>(2015)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72000" marR="72000" marT="35990" marB="35990">
                    <a:lnL w="31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881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 68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55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cs typeface="Times New Roman" pitchFamily="18" charset="0"/>
                        </a:rPr>
                        <a:t>Percentage of population in urban areas</a:t>
                      </a:r>
                    </a:p>
                  </a:txBody>
                  <a:tcPr marL="72000" marR="72000" marT="35990" marB="35990"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chemeClr val="tx1"/>
                          </a:solidFill>
                          <a:latin typeface="Arial"/>
                          <a:ea typeface="+mn-ea"/>
                          <a:cs typeface="+mn-cs"/>
                        </a:rPr>
                        <a:t>46 </a:t>
                      </a:r>
                      <a:r>
                        <a:rPr lang="en-GB" sz="1400" b="1" i="0" u="none" strike="noStrike" dirty="0">
                          <a:solidFill>
                            <a:schemeClr val="tx1"/>
                          </a:solidFill>
                          <a:effectLst/>
                          <a:latin typeface="Arial" pitchFamily="34" charset="0"/>
                          <a:cs typeface="Arial" pitchFamily="34" charset="0"/>
                        </a:rPr>
                        <a:t>(2015)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72000" marR="72000" marT="35990" marB="35990">
                    <a:lnL w="31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558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L="72000" marR="72000" marT="35990" marB="35990"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l" defTabSz="914400" rtl="0" eaLnBrk="1" fontAlgn="ctr" latinLnBrk="0" hangingPunct="1"/>
                      <a:r>
                        <a:rPr lang="en-GB" sz="1400" b="1" i="0" u="none" strike="noStrike" dirty="0">
                          <a:solidFill>
                            <a:schemeClr val="tx1"/>
                          </a:solidFill>
                          <a:effectLst/>
                          <a:latin typeface="Arial" pitchFamily="34" charset="0"/>
                          <a:cs typeface="Arial" pitchFamily="34" charset="0"/>
                        </a:rPr>
                        <a:t>99.1 (2009) </a:t>
                      </a:r>
                      <a:r>
                        <a:rPr lang="en-GB" sz="1400" b="1" i="0" u="none" strike="noStrike" kern="1200" baseline="30000" dirty="0">
                          <a:solidFill>
                            <a:schemeClr val="tx1"/>
                          </a:solidFill>
                          <a:effectLst/>
                          <a:latin typeface="Arial" pitchFamily="34" charset="0"/>
                          <a:ea typeface="+mn-ea"/>
                          <a:cs typeface="Arial" pitchFamily="34" charset="0"/>
                        </a:rPr>
                        <a:t>7</a:t>
                      </a:r>
                      <a:endParaRPr lang="en-US" sz="1400" b="1" i="0" u="none" strike="noStrike" kern="1200" baseline="30000" dirty="0">
                        <a:solidFill>
                          <a:schemeClr val="tx1"/>
                        </a:solidFill>
                        <a:latin typeface="Arial"/>
                        <a:ea typeface="+mn-ea"/>
                        <a:cs typeface="+mn-cs"/>
                      </a:endParaRPr>
                    </a:p>
                  </a:txBody>
                  <a:tcPr marL="72000" marR="72000" marT="35990" marB="35990">
                    <a:lnL w="31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55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cs typeface="Times New Roman" pitchFamily="18" charset="0"/>
                        </a:rPr>
                        <a:t>Crude birth rate (births per 1,000 population)</a:t>
                      </a:r>
                    </a:p>
                  </a:txBody>
                  <a:tcPr marL="72000" marR="72000" marT="35990" marB="35990"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ctr" latinLnBrk="0" hangingPunct="1"/>
                      <a:r>
                        <a:rPr lang="en-US" sz="1400" b="1" i="0" u="none" strike="noStrike" kern="1200" dirty="0">
                          <a:solidFill>
                            <a:schemeClr val="tx1"/>
                          </a:solidFill>
                          <a:latin typeface="Arial"/>
                          <a:ea typeface="+mn-ea"/>
                          <a:cs typeface="+mn-cs"/>
                        </a:rPr>
                        <a:t>21.2 </a:t>
                      </a:r>
                      <a:r>
                        <a:rPr lang="en-GB" sz="1400" b="1" i="0" u="none" strike="noStrike" dirty="0">
                          <a:solidFill>
                            <a:schemeClr val="tx1"/>
                          </a:solidFill>
                          <a:effectLst/>
                          <a:latin typeface="Arial" pitchFamily="34" charset="0"/>
                          <a:cs typeface="Arial" pitchFamily="34" charset="0"/>
                        </a:rPr>
                        <a:t>(2014) </a:t>
                      </a:r>
                      <a:r>
                        <a:rPr lang="en-GB" sz="1400" b="1" i="0" u="none" strike="noStrike" kern="1200" baseline="30000" dirty="0">
                          <a:solidFill>
                            <a:schemeClr val="tx1"/>
                          </a:solidFill>
                          <a:effectLst/>
                          <a:latin typeface="Arial" pitchFamily="34" charset="0"/>
                          <a:ea typeface="+mn-ea"/>
                          <a:cs typeface="Arial" pitchFamily="34" charset="0"/>
                        </a:rPr>
                        <a:t>2 </a:t>
                      </a:r>
                      <a:endParaRPr lang="en-US" sz="1400" b="1" i="0" u="none" strike="noStrike" kern="1200" baseline="30000" dirty="0">
                        <a:solidFill>
                          <a:schemeClr val="tx1"/>
                        </a:solidFill>
                        <a:latin typeface="Arial"/>
                        <a:ea typeface="+mn-ea"/>
                        <a:cs typeface="+mn-cs"/>
                      </a:endParaRPr>
                    </a:p>
                  </a:txBody>
                  <a:tcPr marL="72000" marR="72000" marT="35990" marB="35990">
                    <a:lnL w="31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558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L="72000" marR="72000" marT="35990" marB="35990"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l" defTabSz="914400" rtl="0" eaLnBrk="1" fontAlgn="ctr" latinLnBrk="0" hangingPunct="1"/>
                      <a:r>
                        <a:rPr lang="en-US" sz="1400" b="1" i="0" u="none" strike="noStrike" kern="1200" dirty="0">
                          <a:solidFill>
                            <a:schemeClr val="tx1"/>
                          </a:solidFill>
                          <a:latin typeface="Arial"/>
                          <a:ea typeface="+mn-ea"/>
                          <a:cs typeface="+mn-cs"/>
                        </a:rPr>
                        <a:t>9 </a:t>
                      </a:r>
                      <a:r>
                        <a:rPr lang="en-GB" sz="1400" b="1" i="0" u="none" strike="noStrike" dirty="0">
                          <a:solidFill>
                            <a:schemeClr val="tx1"/>
                          </a:solidFill>
                          <a:effectLst/>
                          <a:latin typeface="Arial" pitchFamily="34" charset="0"/>
                          <a:cs typeface="Arial" pitchFamily="34" charset="0"/>
                        </a:rPr>
                        <a:t>(2015)</a:t>
                      </a:r>
                      <a:r>
                        <a:rPr lang="en-GB" sz="1400" b="1" i="0" u="none" strike="noStrike" baseline="30000" dirty="0">
                          <a:solidFill>
                            <a:schemeClr val="tx1"/>
                          </a:solidFill>
                          <a:effectLst/>
                          <a:latin typeface="Arial" pitchFamily="34" charset="0"/>
                          <a:cs typeface="Arial" pitchFamily="34" charset="0"/>
                        </a:rPr>
                        <a:t> 2</a:t>
                      </a:r>
                      <a:endParaRPr lang="en-US" sz="1400" b="1" i="0" u="none" strike="noStrike" kern="1200" baseline="30000" dirty="0">
                        <a:solidFill>
                          <a:schemeClr val="tx1"/>
                        </a:solidFill>
                        <a:latin typeface="Arial"/>
                        <a:ea typeface="+mn-ea"/>
                        <a:cs typeface="+mn-cs"/>
                      </a:endParaRPr>
                    </a:p>
                  </a:txBody>
                  <a:tcPr marL="72000" marR="72000" marT="35990" marB="35990">
                    <a:lnL w="31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55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cs typeface="Times New Roman" pitchFamily="18" charset="0"/>
                        </a:rPr>
                        <a:t>Human Development Index (HDI)- Rank/Value</a:t>
                      </a:r>
                    </a:p>
                  </a:txBody>
                  <a:tcPr marL="72000" marR="72000" marT="35990" marB="35990"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US" sz="1400" b="1" i="0" u="none" strike="noStrike" kern="1200" dirty="0">
                          <a:solidFill>
                            <a:schemeClr val="tx1"/>
                          </a:solidFill>
                          <a:latin typeface="Arial"/>
                          <a:ea typeface="+mn-ea"/>
                          <a:cs typeface="+mn-cs"/>
                        </a:rPr>
                        <a:t>104/0.706 </a:t>
                      </a:r>
                      <a:r>
                        <a:rPr lang="en-GB" sz="1400" b="1" i="0" u="none" strike="noStrike" dirty="0">
                          <a:solidFill>
                            <a:schemeClr val="tx1"/>
                          </a:solidFill>
                          <a:effectLst/>
                          <a:latin typeface="Arial" pitchFamily="34" charset="0"/>
                          <a:cs typeface="Arial" pitchFamily="34" charset="0"/>
                        </a:rPr>
                        <a:t>(2014)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72000" marR="72000" marT="35990" marB="35990">
                    <a:lnL w="31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558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L="72000" marR="72000" marT="35990" marB="35990"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l" defTabSz="914400" rtl="0" eaLnBrk="1" fontAlgn="ctr" latinLnBrk="0" hangingPunct="1"/>
                      <a:r>
                        <a:rPr lang="en-US" sz="1400" b="1" i="0" u="none" strike="noStrike" kern="1200" dirty="0">
                          <a:solidFill>
                            <a:schemeClr val="tx1"/>
                          </a:solidFill>
                          <a:latin typeface="Arial"/>
                          <a:ea typeface="+mn-ea"/>
                          <a:cs typeface="+mn-cs"/>
                        </a:rPr>
                        <a:t>77/80 </a:t>
                      </a:r>
                      <a:r>
                        <a:rPr lang="en-GB" sz="1400" b="1" i="0" u="none" strike="noStrike" dirty="0">
                          <a:solidFill>
                            <a:schemeClr val="tx1"/>
                          </a:solidFill>
                          <a:effectLst/>
                          <a:latin typeface="Arial" pitchFamily="34" charset="0"/>
                          <a:cs typeface="Arial" pitchFamily="34" charset="0"/>
                        </a:rPr>
                        <a:t>(2015)</a:t>
                      </a:r>
                      <a:r>
                        <a:rPr lang="en-GB" sz="1400" b="1" i="0" u="none" strike="noStrike" baseline="30000" dirty="0">
                          <a:solidFill>
                            <a:schemeClr val="tx1"/>
                          </a:solidFill>
                          <a:effectLst/>
                          <a:latin typeface="Arial" pitchFamily="34" charset="0"/>
                          <a:cs typeface="Arial" pitchFamily="34" charset="0"/>
                        </a:rPr>
                        <a:t> 5</a:t>
                      </a:r>
                      <a:endParaRPr lang="en-US" sz="1400" b="1" i="0" u="none" strike="noStrike" kern="1200" baseline="30000" dirty="0">
                        <a:solidFill>
                          <a:schemeClr val="tx1"/>
                        </a:solidFill>
                        <a:latin typeface="Arial"/>
                        <a:ea typeface="+mn-ea"/>
                        <a:cs typeface="+mn-cs"/>
                      </a:endParaRPr>
                    </a:p>
                  </a:txBody>
                  <a:tcPr marL="72000" marR="72000" marT="35990" marB="35990">
                    <a:lnL w="31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55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cs typeface="Times New Roman" pitchFamily="18" charset="0"/>
                        </a:rPr>
                        <a:t>Adult literacy rate (%)</a:t>
                      </a:r>
                    </a:p>
                  </a:txBody>
                  <a:tcPr marL="72000" marR="72000" marT="35990" marB="35990"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chemeClr val="tx1"/>
                          </a:solidFill>
                          <a:latin typeface="+mn-lt"/>
                          <a:ea typeface="+mn-ea"/>
                          <a:cs typeface="+mn-cs"/>
                        </a:rPr>
                        <a:t>98 </a:t>
                      </a:r>
                      <a:r>
                        <a:rPr lang="en-GB" sz="1400" b="1" i="0" u="none" strike="noStrike" dirty="0">
                          <a:solidFill>
                            <a:schemeClr val="tx1"/>
                          </a:solidFill>
                          <a:effectLst/>
                          <a:latin typeface="Arial" pitchFamily="34" charset="0"/>
                          <a:cs typeface="Arial" pitchFamily="34" charset="0"/>
                        </a:rPr>
                        <a:t>(2006)</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72000" marR="72000" marT="35990" marB="35990">
                    <a:lnL w="31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9897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L="72000" marR="72000" marT="35990" marB="35990" anchor="ctr"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chemeClr val="tx1"/>
                          </a:solidFill>
                          <a:latin typeface="+mn-lt"/>
                          <a:ea typeface="+mn-ea"/>
                          <a:cs typeface="+mn-cs"/>
                        </a:rPr>
                        <a:t>0.97 (2009) </a:t>
                      </a:r>
                      <a:r>
                        <a:rPr lang="en-US" sz="1400" b="1" i="0" u="none" strike="noStrike" kern="1200" baseline="30000" dirty="0">
                          <a:solidFill>
                            <a:schemeClr val="tx1"/>
                          </a:solidFill>
                          <a:effectLst/>
                          <a:latin typeface="Arial" pitchFamily="34" charset="0"/>
                          <a:ea typeface="+mn-ea"/>
                          <a:cs typeface="Arial" pitchFamily="34" charset="0"/>
                        </a:rPr>
                        <a:t>2</a:t>
                      </a:r>
                    </a:p>
                  </a:txBody>
                  <a:tcPr marL="72000" marR="72000" marT="35990" marB="3599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558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L="72000" marR="72000" marT="35990" marB="35990"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ctr" latinLnBrk="0" hangingPunct="1"/>
                      <a:r>
                        <a:rPr lang="en-US" sz="1400" b="1" i="0" u="none" strike="noStrike" kern="1200" dirty="0">
                          <a:solidFill>
                            <a:schemeClr val="tx1"/>
                          </a:solidFill>
                          <a:latin typeface="+mn-lt"/>
                          <a:ea typeface="+mn-ea"/>
                          <a:cs typeface="+mn-cs"/>
                        </a:rPr>
                        <a:t>12,637 </a:t>
                      </a:r>
                      <a:r>
                        <a:rPr lang="en-GB" sz="1400" b="1" i="0" u="none" strike="noStrike" dirty="0">
                          <a:solidFill>
                            <a:schemeClr val="tx1"/>
                          </a:solidFill>
                          <a:effectLst/>
                          <a:latin typeface="Arial" pitchFamily="34" charset="0"/>
                          <a:cs typeface="Arial" pitchFamily="34" charset="0"/>
                        </a:rPr>
                        <a:t>(2015) </a:t>
                      </a:r>
                      <a:r>
                        <a:rPr lang="en-GB" sz="1400" b="1" i="0" u="none" strike="noStrike" baseline="30000" dirty="0">
                          <a:solidFill>
                            <a:schemeClr val="tx1"/>
                          </a:solidFill>
                          <a:effectLst/>
                          <a:latin typeface="Arial" pitchFamily="34" charset="0"/>
                          <a:cs typeface="Arial" pitchFamily="34" charset="0"/>
                        </a:rPr>
                        <a:t>2</a:t>
                      </a:r>
                      <a:endParaRPr lang="en-US" sz="1400" b="1" i="0" u="none" strike="noStrike" kern="1200" baseline="30000" dirty="0">
                        <a:solidFill>
                          <a:schemeClr val="tx1"/>
                        </a:solidFill>
                        <a:latin typeface="+mn-lt"/>
                        <a:ea typeface="+mn-ea"/>
                        <a:cs typeface="+mn-cs"/>
                      </a:endParaRPr>
                    </a:p>
                  </a:txBody>
                  <a:tcPr marL="72000" marR="72000" marT="35990" marB="35990">
                    <a:lnL w="31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8881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 1,996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119336" y="6105490"/>
            <a:ext cx="11881320" cy="707886"/>
          </a:xfrm>
          <a:prstGeom prst="rect">
            <a:avLst/>
          </a:prstGeom>
        </p:spPr>
        <p:txBody>
          <a:bodyPr wrap="square">
            <a:spAutoFit/>
          </a:bodyPr>
          <a:lstStyle/>
          <a:p>
            <a:r>
              <a:rPr lang="en-US" sz="800" dirty="0">
                <a:solidFill>
                  <a:prstClr val="black"/>
                </a:solidFill>
                <a:latin typeface="Aria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latin typeface="Arial"/>
                <a:cs typeface="+mn-cs"/>
              </a:rPr>
              <a:t>Palanivel</a:t>
            </a:r>
            <a:r>
              <a:rPr lang="en-US" sz="800" dirty="0">
                <a:solidFill>
                  <a:prstClr val="black"/>
                </a:solidFill>
                <a:latin typeface="Arial"/>
                <a:cs typeface="+mn-cs"/>
              </a:rPr>
              <a:t>, T., </a:t>
            </a:r>
            <a:r>
              <a:rPr lang="en-US" sz="800" dirty="0" err="1">
                <a:solidFill>
                  <a:prstClr val="black"/>
                </a:solidFill>
                <a:latin typeface="Arial"/>
                <a:cs typeface="+mn-cs"/>
              </a:rPr>
              <a:t>Mirza</a:t>
            </a:r>
            <a:r>
              <a:rPr lang="en-US" sz="800" dirty="0">
                <a:solidFill>
                  <a:prstClr val="black"/>
                </a:solidFill>
                <a:latin typeface="Arial"/>
                <a:cs typeface="+mn-cs"/>
              </a:rPr>
              <a:t>, T., </a:t>
            </a:r>
            <a:r>
              <a:rPr lang="en-US" sz="800" dirty="0" err="1">
                <a:solidFill>
                  <a:prstClr val="black"/>
                </a:solidFill>
                <a:latin typeface="Arial"/>
                <a:cs typeface="+mn-cs"/>
              </a:rPr>
              <a:t>Tiwari</a:t>
            </a:r>
            <a:r>
              <a:rPr lang="en-US" sz="800" dirty="0">
                <a:solidFill>
                  <a:prstClr val="black"/>
                </a:solidFill>
                <a:latin typeface="Arial"/>
                <a:cs typeface="+mn-cs"/>
              </a:rPr>
              <a:t>, B. N., </a:t>
            </a:r>
            <a:r>
              <a:rPr lang="en-US" sz="800" dirty="0" err="1">
                <a:solidFill>
                  <a:prstClr val="black"/>
                </a:solidFill>
                <a:latin typeface="Arial"/>
                <a:cs typeface="+mn-cs"/>
              </a:rPr>
              <a:t>Standley</a:t>
            </a:r>
            <a:r>
              <a:rPr lang="en-US" sz="800" dirty="0">
                <a:solidFill>
                  <a:prstClr val="black"/>
                </a:solidFill>
                <a:latin typeface="Arial"/>
                <a:cs typeface="+mn-cs"/>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 </a:t>
            </a:r>
            <a:endParaRPr lang="en-GB" sz="800" dirty="0">
              <a:solidFill>
                <a:prstClr val="black"/>
              </a:solidFill>
              <a:latin typeface="Arial"/>
              <a:ea typeface="ＭＳ Ｐゴシック" charset="0"/>
              <a:cs typeface="Cordia New" charset="0"/>
            </a:endParaRPr>
          </a:p>
        </p:txBody>
      </p:sp>
    </p:spTree>
    <p:extLst>
      <p:ext uri="{BB962C8B-B14F-4D97-AF65-F5344CB8AC3E}">
        <p14:creationId xmlns:p14="http://schemas.microsoft.com/office/powerpoint/2010/main" val="3360575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335360" y="3356992"/>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263352" y="1484784"/>
            <a:ext cx="1144927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key populations who had correct knowledge of HIV prevention, by atoll,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EE687FA9-529F-4B5E-A7E9-499605989509}" type="slidenum">
              <a:rPr lang="th-TH" smtClean="0"/>
              <a:pPr>
                <a:defRPr/>
              </a:pPr>
              <a:t>31</a:t>
            </a:fld>
            <a:endParaRPr lang="th-TH" dirty="0"/>
          </a:p>
        </p:txBody>
      </p:sp>
      <p:sp>
        <p:nvSpPr>
          <p:cNvPr id="54277" name="TextBox 5"/>
          <p:cNvSpPr txBox="1">
            <a:spLocks noChangeArrowheads="1"/>
          </p:cNvSpPr>
          <p:nvPr/>
        </p:nvSpPr>
        <p:spPr bwMode="auto">
          <a:xfrm>
            <a:off x="263352" y="6467729"/>
            <a:ext cx="97218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a:t>
            </a:r>
            <a:r>
              <a:rPr lang="en-US" sz="900" u="sng" dirty="0">
                <a:cs typeface="Angsana New" pitchFamily="18" charset="-34"/>
              </a:rPr>
              <a:t> on </a:t>
            </a:r>
            <a:r>
              <a:rPr lang="en-GB" sz="900" dirty="0">
                <a:solidFill>
                  <a:srgbClr val="000000"/>
                </a:solidFill>
                <a:cs typeface="Angsana New" pitchFamily="18" charset="-34"/>
              </a:rPr>
              <a:t>Ministry of Health and Family Maldives, &amp; UNDP. (2008). Biological and Behavioural Survey on HIV/AIDS: Republic of Maldives.</a:t>
            </a:r>
            <a:r>
              <a:rPr lang="en-US" sz="900" dirty="0">
                <a:solidFill>
                  <a:srgbClr val="000000"/>
                </a:solidFill>
                <a:cs typeface="Angsana New" pitchFamily="18" charset="-34"/>
              </a:rPr>
              <a:t>  </a:t>
            </a:r>
            <a:endParaRPr lang="en-US" sz="900" dirty="0">
              <a:cs typeface="Angsana New" pitchFamily="18" charset="-34"/>
            </a:endParaRPr>
          </a:p>
        </p:txBody>
      </p:sp>
      <p:graphicFrame>
        <p:nvGraphicFramePr>
          <p:cNvPr id="7" name="Chart 6"/>
          <p:cNvGraphicFramePr>
            <a:graphicFrameLocks noGrp="1"/>
          </p:cNvGraphicFramePr>
          <p:nvPr>
            <p:extLst>
              <p:ext uri="{D42A27DB-BD31-4B8C-83A1-F6EECF244321}">
                <p14:modId xmlns:p14="http://schemas.microsoft.com/office/powerpoint/2010/main" val="3019778086"/>
              </p:ext>
            </p:extLst>
          </p:nvPr>
        </p:nvGraphicFramePr>
        <p:xfrm>
          <a:off x="1847528" y="2276872"/>
          <a:ext cx="8496944" cy="40519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xfrm>
            <a:off x="251155" y="1556848"/>
            <a:ext cx="11965525"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surveyed populations who could identify major misconceptions about HIV transmission,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6CB5FCA2-B086-46AC-A41F-96F833005B39}" type="slidenum">
              <a:rPr lang="th-TH" smtClean="0"/>
              <a:pPr>
                <a:defRPr/>
              </a:pPr>
              <a:t>32</a:t>
            </a:fld>
            <a:endParaRPr lang="th-TH" dirty="0"/>
          </a:p>
        </p:txBody>
      </p:sp>
      <p:sp>
        <p:nvSpPr>
          <p:cNvPr id="57348" name="TextBox 5"/>
          <p:cNvSpPr txBox="1">
            <a:spLocks noChangeArrowheads="1"/>
          </p:cNvSpPr>
          <p:nvPr/>
        </p:nvSpPr>
        <p:spPr bwMode="auto">
          <a:xfrm>
            <a:off x="226475" y="6460184"/>
            <a:ext cx="96097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t>Source: </a:t>
            </a:r>
            <a:r>
              <a:rPr lang="en-US" sz="900" dirty="0">
                <a:solidFill>
                  <a:srgbClr val="000000"/>
                </a:solidFill>
              </a:rPr>
              <a:t>Prepared by </a:t>
            </a:r>
            <a:r>
              <a:rPr lang="en-US" sz="900" dirty="0">
                <a:solidFill>
                  <a:srgbClr val="000000"/>
                </a:solidFill>
                <a:hlinkClick r:id="rId3"/>
              </a:rPr>
              <a:t>www.aidsdatahub.org</a:t>
            </a:r>
            <a:r>
              <a:rPr lang="en-US" sz="900" dirty="0">
                <a:solidFill>
                  <a:srgbClr val="000000"/>
                </a:solidFill>
              </a:rPr>
              <a:t>  based on </a:t>
            </a:r>
            <a:r>
              <a:rPr lang="en-GB" sz="900" dirty="0">
                <a:solidFill>
                  <a:srgbClr val="000000"/>
                </a:solidFill>
                <a:cs typeface="Angsana New" pitchFamily="18" charset="-34"/>
              </a:rPr>
              <a:t>Ministry of Health and Family Maldives, &amp; UNDP. (2008). Biological and Behavioural Survey on HIV/AIDS: Republic of Maldives.</a:t>
            </a:r>
            <a:r>
              <a:rPr lang="en-US" sz="900" dirty="0">
                <a:solidFill>
                  <a:srgbClr val="000000"/>
                </a:solidFill>
                <a:cs typeface="Angsana New" pitchFamily="18" charset="-34"/>
              </a:rPr>
              <a:t>  </a:t>
            </a:r>
            <a:endParaRPr lang="en-US" sz="900" dirty="0">
              <a:cs typeface="Angsana New" pitchFamily="18" charset="-34"/>
            </a:endParaRPr>
          </a:p>
        </p:txBody>
      </p:sp>
      <p:graphicFrame>
        <p:nvGraphicFramePr>
          <p:cNvPr id="6" name="Chart 5"/>
          <p:cNvGraphicFramePr>
            <a:graphicFrameLocks noGrp="1"/>
          </p:cNvGraphicFramePr>
          <p:nvPr>
            <p:extLst>
              <p:ext uri="{D42A27DB-BD31-4B8C-83A1-F6EECF244321}">
                <p14:modId xmlns:p14="http://schemas.microsoft.com/office/powerpoint/2010/main" val="4124787608"/>
              </p:ext>
            </p:extLst>
          </p:nvPr>
        </p:nvGraphicFramePr>
        <p:xfrm>
          <a:off x="1775520" y="2348880"/>
          <a:ext cx="8640960" cy="40519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xfrm>
            <a:off x="263351" y="1484784"/>
            <a:ext cx="11319049"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Comprehensive knowledge of HIV among women (15-49) by age group and residence, 2009</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482D17FF-5324-4BEE-8A01-FC7CEA86E545}" type="slidenum">
              <a:rPr lang="th-TH" smtClean="0"/>
              <a:pPr>
                <a:defRPr/>
              </a:pPr>
              <a:t>33</a:t>
            </a:fld>
            <a:endParaRPr lang="th-TH" dirty="0"/>
          </a:p>
        </p:txBody>
      </p:sp>
      <p:sp>
        <p:nvSpPr>
          <p:cNvPr id="58372" name="Text Box 31"/>
          <p:cNvSpPr txBox="1">
            <a:spLocks noChangeArrowheads="1"/>
          </p:cNvSpPr>
          <p:nvPr/>
        </p:nvSpPr>
        <p:spPr bwMode="auto">
          <a:xfrm>
            <a:off x="191344" y="6582544"/>
            <a:ext cx="108012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cs typeface="Arial" charset="0"/>
              </a:rPr>
              <a:t>Source: Prepared by </a:t>
            </a:r>
            <a:r>
              <a:rPr lang="en-US" sz="900" dirty="0">
                <a:solidFill>
                  <a:srgbClr val="000000"/>
                </a:solidFill>
                <a:cs typeface="Arial" charset="0"/>
                <a:hlinkClick r:id="rId3"/>
              </a:rPr>
              <a:t>www.aidsdatahub.org</a:t>
            </a:r>
            <a:r>
              <a:rPr lang="en-US" sz="900" dirty="0">
                <a:solidFill>
                  <a:srgbClr val="000000"/>
                </a:solidFill>
                <a:cs typeface="Arial" charset="0"/>
              </a:rPr>
              <a:t> based on </a:t>
            </a:r>
            <a:r>
              <a:rPr lang="en-GB" sz="900" dirty="0">
                <a:solidFill>
                  <a:srgbClr val="000000"/>
                </a:solidFill>
                <a:cs typeface="Arial" charset="0"/>
              </a:rPr>
              <a:t>Ministry of Health and Family Maldives and ICF Macro (2010). Maldives Demographic and Health Survey 2009, Calverton, Maryland: MOHF and ICF Macro.</a:t>
            </a:r>
            <a:endParaRPr lang="en-US" sz="900" i="1" dirty="0">
              <a:solidFill>
                <a:srgbClr val="000000"/>
              </a:solidFill>
              <a:cs typeface="Arial"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954320911"/>
              </p:ext>
            </p:extLst>
          </p:nvPr>
        </p:nvGraphicFramePr>
        <p:xfrm>
          <a:off x="1847528" y="2477616"/>
          <a:ext cx="8568952" cy="39757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xfrm>
            <a:off x="263352" y="157161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Comprehensive knowledge of HIV among women (15-49) by region, 2009</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74072710-6635-4A73-827A-1DC298161957}" type="slidenum">
              <a:rPr lang="th-TH" smtClean="0"/>
              <a:pPr>
                <a:defRPr/>
              </a:pPr>
              <a:t>34</a:t>
            </a:fld>
            <a:endParaRPr lang="th-TH" dirty="0"/>
          </a:p>
        </p:txBody>
      </p:sp>
      <p:sp>
        <p:nvSpPr>
          <p:cNvPr id="59396" name="Text Box 31"/>
          <p:cNvSpPr txBox="1">
            <a:spLocks noChangeArrowheads="1"/>
          </p:cNvSpPr>
          <p:nvPr/>
        </p:nvSpPr>
        <p:spPr bwMode="auto">
          <a:xfrm>
            <a:off x="0" y="6453188"/>
            <a:ext cx="112805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cs typeface="Arial" charset="0"/>
              </a:rPr>
              <a:t>Source: Prepared by </a:t>
            </a:r>
            <a:r>
              <a:rPr lang="en-US" sz="900" dirty="0">
                <a:solidFill>
                  <a:srgbClr val="000000"/>
                </a:solidFill>
                <a:cs typeface="Arial" charset="0"/>
                <a:hlinkClick r:id="rId3"/>
              </a:rPr>
              <a:t>www.aidsdatahub.org</a:t>
            </a:r>
            <a:r>
              <a:rPr lang="en-US" sz="900" dirty="0">
                <a:solidFill>
                  <a:srgbClr val="000000"/>
                </a:solidFill>
                <a:cs typeface="Arial" charset="0"/>
              </a:rPr>
              <a:t> based on </a:t>
            </a:r>
            <a:r>
              <a:rPr lang="en-GB" sz="900" dirty="0">
                <a:solidFill>
                  <a:srgbClr val="000000"/>
                </a:solidFill>
                <a:cs typeface="Arial" charset="0"/>
              </a:rPr>
              <a:t>Ministry of Health and Family Maldives and ICF Macro (2010). Maldives Demographic and Health Survey 2009, Calverton, Maryland: MOHF and ICF Macro.</a:t>
            </a:r>
            <a:endParaRPr lang="en-US" sz="900" i="1" dirty="0">
              <a:solidFill>
                <a:srgbClr val="000000"/>
              </a:solidFill>
              <a:cs typeface="Arial" charset="0"/>
            </a:endParaRPr>
          </a:p>
        </p:txBody>
      </p:sp>
      <p:graphicFrame>
        <p:nvGraphicFramePr>
          <p:cNvPr id="8" name="Chart 7"/>
          <p:cNvGraphicFramePr>
            <a:graphicFrameLocks noGrp="1"/>
          </p:cNvGraphicFramePr>
          <p:nvPr>
            <p:extLst>
              <p:ext uri="{D42A27DB-BD31-4B8C-83A1-F6EECF244321}">
                <p14:modId xmlns:p14="http://schemas.microsoft.com/office/powerpoint/2010/main" val="1134130331"/>
              </p:ext>
            </p:extLst>
          </p:nvPr>
        </p:nvGraphicFramePr>
        <p:xfrm>
          <a:off x="1775520" y="2348880"/>
          <a:ext cx="8640960" cy="410430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xfrm>
            <a:off x="263352" y="1484784"/>
            <a:ext cx="1166529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Comprehensive knowledge of HIV among young women (15-24) by age group and residence, 2009</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3533320E-9AA6-4BB1-BD7B-4847174E6846}" type="slidenum">
              <a:rPr lang="th-TH" smtClean="0"/>
              <a:pPr>
                <a:defRPr/>
              </a:pPr>
              <a:t>35</a:t>
            </a:fld>
            <a:endParaRPr lang="th-TH" dirty="0"/>
          </a:p>
        </p:txBody>
      </p:sp>
      <p:sp>
        <p:nvSpPr>
          <p:cNvPr id="68612" name="Text Box 31"/>
          <p:cNvSpPr txBox="1">
            <a:spLocks noChangeArrowheads="1"/>
          </p:cNvSpPr>
          <p:nvPr/>
        </p:nvSpPr>
        <p:spPr bwMode="auto">
          <a:xfrm>
            <a:off x="191344" y="6459516"/>
            <a:ext cx="1094521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cs typeface="Arial" charset="0"/>
              </a:rPr>
              <a:t>Source: Prepared by </a:t>
            </a:r>
            <a:r>
              <a:rPr lang="en-US" sz="900" dirty="0">
                <a:solidFill>
                  <a:srgbClr val="000000"/>
                </a:solidFill>
                <a:cs typeface="Arial" charset="0"/>
                <a:hlinkClick r:id="rId3"/>
              </a:rPr>
              <a:t>www.aidsdatahub.org</a:t>
            </a:r>
            <a:r>
              <a:rPr lang="en-US" sz="900" dirty="0">
                <a:solidFill>
                  <a:srgbClr val="000000"/>
                </a:solidFill>
                <a:cs typeface="Arial" charset="0"/>
              </a:rPr>
              <a:t> based on </a:t>
            </a:r>
            <a:r>
              <a:rPr lang="en-GB" sz="900" dirty="0">
                <a:solidFill>
                  <a:srgbClr val="000000"/>
                </a:solidFill>
                <a:cs typeface="Arial" charset="0"/>
              </a:rPr>
              <a:t>Ministry of Health and Family Maldives and ICF Macro (2010). Maldives Demographic and Health Survey 2009, Calverton, Maryland: MOHF and ICF Macro.</a:t>
            </a:r>
            <a:endParaRPr lang="en-US" sz="900" i="1" dirty="0">
              <a:solidFill>
                <a:srgbClr val="000000"/>
              </a:solidFill>
              <a:cs typeface="Arial"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302640261"/>
              </p:ext>
            </p:extLst>
          </p:nvPr>
        </p:nvGraphicFramePr>
        <p:xfrm>
          <a:off x="1847528" y="2348880"/>
          <a:ext cx="8496944" cy="39757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xfrm>
            <a:off x="263352" y="3356992"/>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a:t>
            </a:r>
            <a:endParaRPr lang="en-US" dirty="0">
              <a:cs typeface="Cordia New" pitchFamily="34" charset="-3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71612"/>
            <a:ext cx="10297144" cy="504000"/>
          </a:xfrm>
        </p:spPr>
        <p:txBody>
          <a:bodyPr/>
          <a:lstStyle/>
          <a:p>
            <a:r>
              <a:rPr lang="en-US" dirty="0"/>
              <a:t>Resource allocation for the National Strategic Plan (NSP) 2014-2016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37</a:t>
            </a:fld>
            <a:endParaRPr lang="th-TH" dirty="0">
              <a:solidFill>
                <a:prstClr val="black">
                  <a:tint val="75000"/>
                </a:prstClr>
              </a:solidFill>
            </a:endParaRPr>
          </a:p>
        </p:txBody>
      </p:sp>
      <p:sp>
        <p:nvSpPr>
          <p:cNvPr id="4" name="Rectangle 3"/>
          <p:cNvSpPr/>
          <p:nvPr/>
        </p:nvSpPr>
        <p:spPr>
          <a:xfrm>
            <a:off x="191344" y="6559679"/>
            <a:ext cx="8305800" cy="230832"/>
          </a:xfrm>
          <a:prstGeom prst="rect">
            <a:avLst/>
          </a:prstGeom>
        </p:spPr>
        <p:txBody>
          <a:bodyPr wrap="square">
            <a:spAutoFit/>
          </a:bodyPr>
          <a:lstStyle/>
          <a:p>
            <a:pPr fontAlgn="auto">
              <a:spcBef>
                <a:spcPts val="0"/>
              </a:spcBef>
              <a:spcAft>
                <a:spcPts val="0"/>
              </a:spcAft>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a:t>
            </a:r>
            <a:r>
              <a:rPr lang="en-GB" sz="900" dirty="0">
                <a:solidFill>
                  <a:srgbClr val="000000"/>
                </a:solidFill>
              </a:rPr>
              <a:t>Maldives  Country Progress Report 2015 (Narrative Report)</a:t>
            </a:r>
            <a:endParaRPr lang="en-GB" sz="900" dirty="0">
              <a:solidFill>
                <a:prstClr val="black"/>
              </a:solidFill>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014636394"/>
              </p:ext>
            </p:extLst>
          </p:nvPr>
        </p:nvGraphicFramePr>
        <p:xfrm>
          <a:off x="2855640" y="2636912"/>
          <a:ext cx="6264696" cy="3744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4292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71612"/>
            <a:ext cx="11203563" cy="504000"/>
          </a:xfrm>
        </p:spPr>
        <p:txBody>
          <a:bodyPr/>
          <a:lstStyle/>
          <a:p>
            <a:r>
              <a:rPr lang="en-US" dirty="0"/>
              <a:t>Resource allocation by target population, 2014-2016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38</a:t>
            </a:fld>
            <a:endParaRPr lang="th-TH" dirty="0">
              <a:solidFill>
                <a:prstClr val="black">
                  <a:tint val="75000"/>
                </a:prstClr>
              </a:solidFill>
            </a:endParaRPr>
          </a:p>
        </p:txBody>
      </p:sp>
      <p:sp>
        <p:nvSpPr>
          <p:cNvPr id="4" name="Rectangle 3"/>
          <p:cNvSpPr/>
          <p:nvPr/>
        </p:nvSpPr>
        <p:spPr>
          <a:xfrm>
            <a:off x="119336" y="6480544"/>
            <a:ext cx="8305800" cy="230832"/>
          </a:xfrm>
          <a:prstGeom prst="rect">
            <a:avLst/>
          </a:prstGeom>
        </p:spPr>
        <p:txBody>
          <a:bodyPr wrap="square">
            <a:spAutoFit/>
          </a:bodyPr>
          <a:lstStyle/>
          <a:p>
            <a:pPr fontAlgn="auto">
              <a:spcBef>
                <a:spcPts val="0"/>
              </a:spcBef>
              <a:spcAft>
                <a:spcPts val="0"/>
              </a:spcAft>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a:t>
            </a:r>
            <a:r>
              <a:rPr lang="en-GB" sz="900" dirty="0">
                <a:solidFill>
                  <a:srgbClr val="000000"/>
                </a:solidFill>
              </a:rPr>
              <a:t>Maldives  Country Progress Report 2015 (Narrative Report)</a:t>
            </a:r>
            <a:endParaRPr lang="en-GB" sz="900" dirty="0">
              <a:solidFill>
                <a:prstClr val="black"/>
              </a:solidFill>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161958709"/>
              </p:ext>
            </p:extLst>
          </p:nvPr>
        </p:nvGraphicFramePr>
        <p:xfrm>
          <a:off x="2279576" y="2132856"/>
          <a:ext cx="7416824" cy="40940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7305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3429000"/>
            <a:ext cx="8115300" cy="1747838"/>
          </a:xfrm>
        </p:spPr>
        <p:txBody>
          <a:bodyPr/>
          <a:lstStyle/>
          <a:p>
            <a:pPr eaLnBrk="1" hangingPunct="1">
              <a:defRPr/>
            </a:pPr>
            <a:r>
              <a:rPr lang="en-US" sz="5400" kern="0" dirty="0"/>
              <a:t>National response</a:t>
            </a:r>
            <a:br>
              <a:rPr lang="th-TH" sz="5400" kern="0" dirty="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11051" y="3337346"/>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epidemiological status</a:t>
            </a:r>
            <a:endParaRPr lang="th-TH" sz="5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6792"/>
            <a:ext cx="8784976" cy="504000"/>
          </a:xfrm>
        </p:spPr>
        <p:txBody>
          <a:bodyPr/>
          <a:lstStyle/>
          <a:p>
            <a:r>
              <a:rPr lang="en-US" dirty="0"/>
              <a:t>Treatment cascade,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40</a:t>
            </a:fld>
            <a:endParaRPr lang="th-TH" dirty="0">
              <a:solidFill>
                <a:prstClr val="black">
                  <a:tint val="75000"/>
                </a:prstClr>
              </a:solidFill>
              <a:latin typeface="Arial"/>
              <a:cs typeface="Cordia New" panose="020B0304020202020204" pitchFamily="34" charset="-34"/>
            </a:endParaRPr>
          </a:p>
        </p:txBody>
      </p:sp>
      <p:graphicFrame>
        <p:nvGraphicFramePr>
          <p:cNvPr id="7" name="Chart 6"/>
          <p:cNvGraphicFramePr>
            <a:graphicFrameLocks noGrp="1"/>
          </p:cNvGraphicFramePr>
          <p:nvPr>
            <p:extLst>
              <p:ext uri="{D42A27DB-BD31-4B8C-83A1-F6EECF244321}">
                <p14:modId xmlns:p14="http://schemas.microsoft.com/office/powerpoint/2010/main" val="2278321560"/>
              </p:ext>
            </p:extLst>
          </p:nvPr>
        </p:nvGraphicFramePr>
        <p:xfrm>
          <a:off x="1590328" y="2286000"/>
          <a:ext cx="9011344"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4CC5A45D-7C3A-4847-AE40-B8DA89ECAAAB}"/>
              </a:ext>
            </a:extLst>
          </p:cNvPr>
          <p:cNvSpPr/>
          <p:nvPr/>
        </p:nvSpPr>
        <p:spPr>
          <a:xfrm>
            <a:off x="5309" y="6590928"/>
            <a:ext cx="8153400" cy="230832"/>
          </a:xfrm>
          <a:prstGeom prst="rect">
            <a:avLst/>
          </a:prstGeom>
        </p:spPr>
        <p:txBody>
          <a:bodyPr wrap="square">
            <a:spAutoFit/>
          </a:bodyPr>
          <a:lstStyle/>
          <a:p>
            <a:pPr fontAlgn="auto">
              <a:spcBef>
                <a:spcPts val="0"/>
              </a:spcBef>
              <a:spcAft>
                <a:spcPts val="0"/>
              </a:spcAft>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4"/>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endParaRPr>
          </a:p>
        </p:txBody>
      </p:sp>
    </p:spTree>
    <p:extLst>
      <p:ext uri="{BB962C8B-B14F-4D97-AF65-F5344CB8AC3E}">
        <p14:creationId xmlns:p14="http://schemas.microsoft.com/office/powerpoint/2010/main" val="2893027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84144"/>
            <a:ext cx="10153129" cy="504000"/>
          </a:xfrm>
        </p:spPr>
        <p:txBody>
          <a:bodyPr/>
          <a:lstStyle/>
          <a:p>
            <a:r>
              <a:rPr lang="en-US" dirty="0"/>
              <a:t>People on antiretroviral treatment, 2000-2018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41</a:t>
            </a:fld>
            <a:endParaRPr lang="th-TH" dirty="0">
              <a:solidFill>
                <a:prstClr val="black">
                  <a:tint val="75000"/>
                </a:prstClr>
              </a:solidFill>
              <a:latin typeface="Arial"/>
              <a:cs typeface="Cordia New" panose="020B0304020202020204" pitchFamily="34" charset="-34"/>
            </a:endParaRPr>
          </a:p>
        </p:txBody>
      </p:sp>
      <p:sp>
        <p:nvSpPr>
          <p:cNvPr id="6" name="Rectangle 5">
            <a:extLst>
              <a:ext uri="{FF2B5EF4-FFF2-40B4-BE49-F238E27FC236}">
                <a16:creationId xmlns:a16="http://schemas.microsoft.com/office/drawing/2014/main" id="{2839E016-BBCE-4E6F-A1CD-643B65CC381B}"/>
              </a:ext>
            </a:extLst>
          </p:cNvPr>
          <p:cNvSpPr/>
          <p:nvPr/>
        </p:nvSpPr>
        <p:spPr>
          <a:xfrm>
            <a:off x="119336" y="6627168"/>
            <a:ext cx="8153400" cy="230832"/>
          </a:xfrm>
          <a:prstGeom prst="rect">
            <a:avLst/>
          </a:prstGeom>
        </p:spPr>
        <p:txBody>
          <a:bodyPr wrap="square">
            <a:spAutoFit/>
          </a:bodyPr>
          <a:lstStyle/>
          <a:p>
            <a:pPr fontAlgn="auto">
              <a:spcBef>
                <a:spcPts val="0"/>
              </a:spcBef>
              <a:spcAft>
                <a:spcPts val="0"/>
              </a:spcAft>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3"/>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Global AIDS Monitoring Reporting</a:t>
            </a:r>
            <a:endParaRPr lang="en-GB" sz="900" dirty="0">
              <a:solidFill>
                <a:prstClr val="black"/>
              </a:solidFill>
              <a:latin typeface="Arial"/>
            </a:endParaRPr>
          </a:p>
        </p:txBody>
      </p:sp>
      <p:graphicFrame>
        <p:nvGraphicFramePr>
          <p:cNvPr id="7" name="Chart 6"/>
          <p:cNvGraphicFramePr>
            <a:graphicFrameLocks noGrp="1"/>
          </p:cNvGraphicFramePr>
          <p:nvPr>
            <p:extLst>
              <p:ext uri="{D42A27DB-BD31-4B8C-83A1-F6EECF244321}">
                <p14:modId xmlns:p14="http://schemas.microsoft.com/office/powerpoint/2010/main" val="1804512578"/>
              </p:ext>
            </p:extLst>
          </p:nvPr>
        </p:nvGraphicFramePr>
        <p:xfrm>
          <a:off x="1828800" y="2309884"/>
          <a:ext cx="8803704" cy="43172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2404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xfrm>
            <a:off x="293037" y="155679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surveyed populations reached with HIV prevention program,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E9A0D3B2-DF5B-4CA6-8C59-D6CD27A0D6E8}" type="slidenum">
              <a:rPr lang="th-TH" smtClean="0"/>
              <a:pPr>
                <a:defRPr/>
              </a:pPr>
              <a:t>42</a:t>
            </a:fld>
            <a:endParaRPr lang="th-TH" dirty="0"/>
          </a:p>
        </p:txBody>
      </p:sp>
      <p:sp>
        <p:nvSpPr>
          <p:cNvPr id="73732" name="TextBox 6"/>
          <p:cNvSpPr txBox="1">
            <a:spLocks noChangeArrowheads="1"/>
          </p:cNvSpPr>
          <p:nvPr/>
        </p:nvSpPr>
        <p:spPr bwMode="auto">
          <a:xfrm>
            <a:off x="226475" y="6400800"/>
            <a:ext cx="96144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GB" sz="900" dirty="0">
                <a:solidFill>
                  <a:srgbClr val="000000"/>
                </a:solidFill>
                <a:cs typeface="Angsana New" pitchFamily="18" charset="-34"/>
              </a:rPr>
              <a:t>Ministry of Health and Family Maldives, &amp; UNDP. (2008). Biological and Behavioural Survey on HIV/AIDS: Republic of Maldives.</a:t>
            </a:r>
            <a:r>
              <a:rPr lang="en-US" sz="900" dirty="0">
                <a:solidFill>
                  <a:srgbClr val="000000"/>
                </a:solidFill>
                <a:cs typeface="Angsana New" pitchFamily="18" charset="-34"/>
              </a:rPr>
              <a:t>  </a:t>
            </a:r>
            <a:endParaRPr lang="en-US" sz="900" dirty="0">
              <a:cs typeface="Angsana New" pitchFamily="18" charset="-34"/>
            </a:endParaRPr>
          </a:p>
        </p:txBody>
      </p:sp>
      <p:graphicFrame>
        <p:nvGraphicFramePr>
          <p:cNvPr id="7" name="Chart 6"/>
          <p:cNvGraphicFramePr>
            <a:graphicFrameLocks noGrp="1"/>
          </p:cNvGraphicFramePr>
          <p:nvPr>
            <p:extLst>
              <p:ext uri="{D42A27DB-BD31-4B8C-83A1-F6EECF244321}">
                <p14:modId xmlns:p14="http://schemas.microsoft.com/office/powerpoint/2010/main" val="2315571093"/>
              </p:ext>
            </p:extLst>
          </p:nvPr>
        </p:nvGraphicFramePr>
        <p:xfrm>
          <a:off x="2259013" y="2420888"/>
          <a:ext cx="7653411" cy="38244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314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xfrm>
            <a:off x="263352" y="1556848"/>
            <a:ext cx="1152128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key populations who were tested for HIV in the past 12 months and knew the results by age group, 2008</a:t>
            </a:r>
            <a:br>
              <a:rPr lang="th-TH" dirty="0"/>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83B7AA12-5B8C-456B-8A83-8A288D4F808D}" type="slidenum">
              <a:rPr lang="th-TH" smtClean="0"/>
              <a:pPr>
                <a:defRPr/>
              </a:pPr>
              <a:t>43</a:t>
            </a:fld>
            <a:endParaRPr lang="th-TH" dirty="0"/>
          </a:p>
        </p:txBody>
      </p:sp>
      <p:sp>
        <p:nvSpPr>
          <p:cNvPr id="76804" name="TextBox 6"/>
          <p:cNvSpPr txBox="1">
            <a:spLocks noChangeArrowheads="1"/>
          </p:cNvSpPr>
          <p:nvPr/>
        </p:nvSpPr>
        <p:spPr bwMode="auto">
          <a:xfrm>
            <a:off x="119336" y="6381750"/>
            <a:ext cx="96485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GB" sz="900" dirty="0">
                <a:cs typeface="Angsana New" pitchFamily="18" charset="-34"/>
              </a:rPr>
              <a:t>National AIDS Council Maldives. (2010). UNGASS Country Progress Report: Maldives </a:t>
            </a:r>
            <a:r>
              <a:rPr lang="en-US" sz="900" dirty="0">
                <a:solidFill>
                  <a:srgbClr val="000000"/>
                </a:solidFill>
                <a:cs typeface="Angsana New" pitchFamily="18" charset="-34"/>
              </a:rPr>
              <a:t>citing </a:t>
            </a:r>
            <a:r>
              <a:rPr lang="en-US" sz="900" dirty="0">
                <a:cs typeface="Angsana New" pitchFamily="18" charset="-34"/>
              </a:rPr>
              <a:t>Biological and Behavioral Survey, 2008</a:t>
            </a:r>
            <a:r>
              <a:rPr lang="en-GB" sz="900" dirty="0">
                <a:cs typeface="Angsana New" pitchFamily="18" charset="-34"/>
                <a:hlinkClick r:id="rId4"/>
              </a:rPr>
              <a:t> </a:t>
            </a:r>
            <a:endParaRPr lang="en-US" sz="900" dirty="0">
              <a:cs typeface="Angsana New" pitchFamily="18" charset="-34"/>
            </a:endParaRPr>
          </a:p>
        </p:txBody>
      </p:sp>
      <p:graphicFrame>
        <p:nvGraphicFramePr>
          <p:cNvPr id="6" name="Chart 5"/>
          <p:cNvGraphicFramePr>
            <a:graphicFrameLocks noGrp="1"/>
          </p:cNvGraphicFramePr>
          <p:nvPr>
            <p:extLst>
              <p:ext uri="{D42A27DB-BD31-4B8C-83A1-F6EECF244321}">
                <p14:modId xmlns:p14="http://schemas.microsoft.com/office/powerpoint/2010/main" val="3260840162"/>
              </p:ext>
            </p:extLst>
          </p:nvPr>
        </p:nvGraphicFramePr>
        <p:xfrm>
          <a:off x="1991545" y="2708921"/>
          <a:ext cx="8280921" cy="367240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xfrm>
            <a:off x="293037" y="1484784"/>
            <a:ext cx="11289364"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key populations who were tested for HIV in the past 12 months by atoll,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BFA2A69C-F152-4B95-9656-03DF227BC8C5}" type="slidenum">
              <a:rPr lang="th-TH" smtClean="0"/>
              <a:pPr>
                <a:defRPr/>
              </a:pPr>
              <a:t>44</a:t>
            </a:fld>
            <a:endParaRPr lang="th-TH" dirty="0"/>
          </a:p>
        </p:txBody>
      </p:sp>
      <p:sp>
        <p:nvSpPr>
          <p:cNvPr id="77829" name="TextBox 6"/>
          <p:cNvSpPr txBox="1">
            <a:spLocks noChangeArrowheads="1"/>
          </p:cNvSpPr>
          <p:nvPr/>
        </p:nvSpPr>
        <p:spPr bwMode="auto">
          <a:xfrm>
            <a:off x="226475" y="6488668"/>
            <a:ext cx="96489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GB" sz="900" dirty="0">
                <a:solidFill>
                  <a:srgbClr val="000000"/>
                </a:solidFill>
                <a:cs typeface="Angsana New" pitchFamily="18" charset="-34"/>
              </a:rPr>
              <a:t>Ministry of Health and Family Maldives, &amp; UNDP. (2008). Biological and Behavioural Survey on HIV/AIDS: Republic of Maldives.</a:t>
            </a:r>
            <a:r>
              <a:rPr lang="en-US" sz="900" dirty="0">
                <a:solidFill>
                  <a:srgbClr val="000000"/>
                </a:solidFill>
                <a:cs typeface="Angsana New" pitchFamily="18" charset="-34"/>
              </a:rPr>
              <a:t>  </a:t>
            </a:r>
            <a:endParaRPr lang="en-US" sz="900" dirty="0">
              <a:cs typeface="Angsana New" pitchFamily="18" charset="-34"/>
            </a:endParaRPr>
          </a:p>
        </p:txBody>
      </p:sp>
      <p:graphicFrame>
        <p:nvGraphicFramePr>
          <p:cNvPr id="7" name="Chart 6"/>
          <p:cNvGraphicFramePr>
            <a:graphicFrameLocks noGrp="1"/>
          </p:cNvGraphicFramePr>
          <p:nvPr>
            <p:extLst>
              <p:ext uri="{D42A27DB-BD31-4B8C-83A1-F6EECF244321}">
                <p14:modId xmlns:p14="http://schemas.microsoft.com/office/powerpoint/2010/main" val="3043211046"/>
              </p:ext>
            </p:extLst>
          </p:nvPr>
        </p:nvGraphicFramePr>
        <p:xfrm>
          <a:off x="1775520" y="2276872"/>
          <a:ext cx="8496944" cy="40477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bwMode="auto">
          <a:xfrm>
            <a:off x="263352" y="1557610"/>
            <a:ext cx="11449272"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youth (15-24) reached by HIV prevention program and who received HIV test in the past year,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26335C60-C827-4915-A9F4-B59148C5433C}" type="slidenum">
              <a:rPr lang="th-TH" smtClean="0"/>
              <a:pPr>
                <a:defRPr/>
              </a:pPr>
              <a:t>45</a:t>
            </a:fld>
            <a:endParaRPr lang="th-TH" dirty="0"/>
          </a:p>
        </p:txBody>
      </p:sp>
      <p:sp>
        <p:nvSpPr>
          <p:cNvPr id="6" name="TextBox 5"/>
          <p:cNvSpPr txBox="1">
            <a:spLocks noChangeArrowheads="1"/>
          </p:cNvSpPr>
          <p:nvPr/>
        </p:nvSpPr>
        <p:spPr bwMode="auto">
          <a:xfrm>
            <a:off x="191344" y="6439371"/>
            <a:ext cx="9828510" cy="230832"/>
          </a:xfrm>
          <a:prstGeom prst="rect">
            <a:avLst/>
          </a:prstGeom>
          <a:noFill/>
          <a:ln w="9525">
            <a:noFill/>
            <a:miter lim="800000"/>
            <a:headEnd/>
            <a:tailEnd/>
          </a:ln>
        </p:spPr>
        <p:txBody>
          <a:bodyPr wrap="square">
            <a:spAutoFit/>
          </a:bodyPr>
          <a:lstStyle/>
          <a:p>
            <a:pPr eaLnBrk="1" hangingPunct="1"/>
            <a:r>
              <a:rPr lang="en-US" sz="900" dirty="0"/>
              <a:t>Source: </a:t>
            </a:r>
            <a:r>
              <a:rPr lang="en-US" sz="900" dirty="0">
                <a:solidFill>
                  <a:srgbClr val="000000"/>
                </a:solidFill>
              </a:rPr>
              <a:t>Prepared by </a:t>
            </a:r>
            <a:r>
              <a:rPr lang="en-US" sz="900" dirty="0">
                <a:solidFill>
                  <a:srgbClr val="000000"/>
                </a:solidFill>
                <a:hlinkClick r:id="rId3"/>
              </a:rPr>
              <a:t>www.aidsdatahub.org</a:t>
            </a:r>
            <a:r>
              <a:rPr lang="en-US" sz="900" dirty="0">
                <a:solidFill>
                  <a:srgbClr val="000000"/>
                </a:solidFill>
              </a:rPr>
              <a:t>  based on </a:t>
            </a:r>
            <a:r>
              <a:rPr lang="en-GB" sz="900" dirty="0">
                <a:solidFill>
                  <a:srgbClr val="000000"/>
                </a:solidFill>
                <a:cs typeface="Angsana New" pitchFamily="18" charset="-34"/>
              </a:rPr>
              <a:t>Ministry of Health and Family Maldives, &amp; UNDP. (2008). Biological and Behavioural Survey on HIV/AIDS: Republic of Maldives.</a:t>
            </a:r>
            <a:r>
              <a:rPr lang="en-US" sz="900" dirty="0">
                <a:solidFill>
                  <a:srgbClr val="000000"/>
                </a:solidFill>
                <a:cs typeface="Angsana New" pitchFamily="18" charset="-34"/>
              </a:rPr>
              <a:t>  </a:t>
            </a:r>
            <a:endParaRPr lang="en-US" sz="900" dirty="0">
              <a:cs typeface="Angsana New" pitchFamily="18" charset="-34"/>
            </a:endParaRPr>
          </a:p>
        </p:txBody>
      </p:sp>
      <p:graphicFrame>
        <p:nvGraphicFramePr>
          <p:cNvPr id="8" name="Chart 7"/>
          <p:cNvGraphicFramePr>
            <a:graphicFrameLocks noGrp="1"/>
          </p:cNvGraphicFramePr>
          <p:nvPr>
            <p:extLst>
              <p:ext uri="{D42A27DB-BD31-4B8C-83A1-F6EECF244321}">
                <p14:modId xmlns:p14="http://schemas.microsoft.com/office/powerpoint/2010/main" val="692531365"/>
              </p:ext>
            </p:extLst>
          </p:nvPr>
        </p:nvGraphicFramePr>
        <p:xfrm>
          <a:off x="1775520" y="2636912"/>
          <a:ext cx="8640960" cy="3600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xfrm>
            <a:off x="293037" y="157161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Status of HIV testing among adults (15+) and HIV testing facilities, 2009</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F3C688D3-EA30-49C6-9412-D44E3F96DECE}" type="slidenum">
              <a:rPr lang="th-TH" smtClean="0"/>
              <a:pPr>
                <a:defRPr/>
              </a:pPr>
              <a:t>46</a:t>
            </a:fld>
            <a:endParaRPr lang="th-TH" dirty="0"/>
          </a:p>
        </p:txBody>
      </p:sp>
      <p:graphicFrame>
        <p:nvGraphicFramePr>
          <p:cNvPr id="5" name="Content Placeholder 5"/>
          <p:cNvGraphicFramePr>
            <a:graphicFrameLocks/>
          </p:cNvGraphicFramePr>
          <p:nvPr>
            <p:extLst>
              <p:ext uri="{D42A27DB-BD31-4B8C-83A1-F6EECF244321}">
                <p14:modId xmlns:p14="http://schemas.microsoft.com/office/powerpoint/2010/main" val="3290765969"/>
              </p:ext>
            </p:extLst>
          </p:nvPr>
        </p:nvGraphicFramePr>
        <p:xfrm>
          <a:off x="1847528" y="2420888"/>
          <a:ext cx="8496944" cy="375056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49"/>
          <p:cNvSpPr txBox="1">
            <a:spLocks noChangeArrowheads="1"/>
          </p:cNvSpPr>
          <p:nvPr/>
        </p:nvSpPr>
        <p:spPr bwMode="auto">
          <a:xfrm>
            <a:off x="226475" y="6488668"/>
            <a:ext cx="11203563" cy="230832"/>
          </a:xfrm>
          <a:prstGeom prst="rect">
            <a:avLst/>
          </a:prstGeom>
          <a:noFill/>
          <a:ln w="9525">
            <a:noFill/>
            <a:miter lim="800000"/>
            <a:headEnd/>
            <a:tailEnd/>
          </a:ln>
        </p:spPr>
        <p:txBody>
          <a:bodyPr wrap="square">
            <a:spAutoFit/>
          </a:bodyPr>
          <a:lstStyle/>
          <a:p>
            <a:pPr>
              <a:spcBef>
                <a:spcPct val="50000"/>
              </a:spcBef>
              <a:defRPr/>
            </a:pPr>
            <a:r>
              <a:rPr lang="en-US" sz="900" dirty="0">
                <a:cs typeface="+mn-cs"/>
              </a:rPr>
              <a:t>Source: </a:t>
            </a:r>
            <a:r>
              <a:rPr lang="en-US" sz="900" dirty="0">
                <a:solidFill>
                  <a:srgbClr val="000000"/>
                </a:solidFill>
              </a:rPr>
              <a:t>Prepared by </a:t>
            </a:r>
            <a:r>
              <a:rPr lang="en-US" sz="900" dirty="0">
                <a:solidFill>
                  <a:srgbClr val="000000"/>
                </a:solidFill>
                <a:hlinkClick r:id="rId4"/>
              </a:rPr>
              <a:t>www.aidsdatahub.org</a:t>
            </a:r>
            <a:r>
              <a:rPr lang="en-US" sz="900" dirty="0">
                <a:solidFill>
                  <a:srgbClr val="000000"/>
                </a:solidFill>
              </a:rPr>
              <a:t>  based on </a:t>
            </a:r>
            <a:r>
              <a:rPr lang="en-GB" sz="900" dirty="0">
                <a:solidFill>
                  <a:srgbClr val="000000"/>
                </a:solidFill>
              </a:rPr>
              <a:t>WHO, UNAIDS, &amp; UNICEF. (2010). Towards Universal Access Scaling up Priority HIV/AIDS Interventions in the Health Sector - Progress Report 2010 </a:t>
            </a:r>
            <a:endParaRPr lang="en-US" sz="900" dirty="0">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bwMode="auto">
          <a:xfrm>
            <a:off x="263352" y="1556848"/>
            <a:ext cx="11017224"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surveyed populations who have been tested for HIV in the past 12 months by occupation,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C0681B88-1B34-4B21-B495-84FEB6B08C65}" type="slidenum">
              <a:rPr lang="th-TH" smtClean="0"/>
              <a:pPr>
                <a:defRPr/>
              </a:pPr>
              <a:t>47</a:t>
            </a:fld>
            <a:endParaRPr lang="th-TH" dirty="0"/>
          </a:p>
        </p:txBody>
      </p:sp>
      <p:sp>
        <p:nvSpPr>
          <p:cNvPr id="79876" name="TextBox 6"/>
          <p:cNvSpPr txBox="1">
            <a:spLocks noChangeArrowheads="1"/>
          </p:cNvSpPr>
          <p:nvPr/>
        </p:nvSpPr>
        <p:spPr bwMode="auto">
          <a:xfrm>
            <a:off x="263352" y="6412923"/>
            <a:ext cx="97204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cs typeface="Angsana New" pitchFamily="18" charset="-34"/>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GB" sz="900" dirty="0">
                <a:solidFill>
                  <a:srgbClr val="000000"/>
                </a:solidFill>
                <a:cs typeface="Angsana New" pitchFamily="18" charset="-34"/>
              </a:rPr>
              <a:t>Ministry of Health and Family Maldives, &amp; UNDP. (2008). Biological and Behavioural Survey on HIV/AIDS: Republic of Maldives.</a:t>
            </a:r>
            <a:r>
              <a:rPr lang="en-US" sz="900" dirty="0">
                <a:solidFill>
                  <a:srgbClr val="000000"/>
                </a:solidFill>
                <a:cs typeface="Angsana New" pitchFamily="18" charset="-34"/>
              </a:rPr>
              <a:t>  </a:t>
            </a:r>
            <a:endParaRPr lang="en-US" sz="900" dirty="0">
              <a:cs typeface="Angsana New" pitchFamily="18" charset="-34"/>
            </a:endParaRPr>
          </a:p>
        </p:txBody>
      </p:sp>
      <p:graphicFrame>
        <p:nvGraphicFramePr>
          <p:cNvPr id="6" name="Chart 5"/>
          <p:cNvGraphicFramePr>
            <a:graphicFrameLocks noGrp="1"/>
          </p:cNvGraphicFramePr>
          <p:nvPr>
            <p:extLst>
              <p:ext uri="{D42A27DB-BD31-4B8C-83A1-F6EECF244321}">
                <p14:modId xmlns:p14="http://schemas.microsoft.com/office/powerpoint/2010/main" val="3607867561"/>
              </p:ext>
            </p:extLst>
          </p:nvPr>
        </p:nvGraphicFramePr>
        <p:xfrm>
          <a:off x="1847528" y="2348880"/>
          <a:ext cx="8496944" cy="39757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F8E9FE6-5F7B-464D-9B9F-F42FE17E4E4C}" type="slidenum">
              <a:rPr lang="th-TH" smtClean="0"/>
              <a:pPr>
                <a:defRPr/>
              </a:pPr>
              <a:t>48</a:t>
            </a:fld>
            <a:endParaRPr lang="th-TH" dirty="0"/>
          </a:p>
        </p:txBody>
      </p:sp>
      <p:sp>
        <p:nvSpPr>
          <p:cNvPr id="103427" name="Rectangle 2"/>
          <p:cNvSpPr txBox="1">
            <a:spLocks noChangeArrowheads="1"/>
          </p:cNvSpPr>
          <p:nvPr/>
        </p:nvSpPr>
        <p:spPr bwMode="auto">
          <a:xfrm>
            <a:off x="1847850" y="1989138"/>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cs typeface="Arial" charset="0"/>
              </a:rPr>
              <a:t>THANK YOU</a:t>
            </a:r>
          </a:p>
          <a:p>
            <a:pPr algn="ctr" eaLnBrk="1" hangingPunct="1">
              <a:spcBef>
                <a:spcPct val="20000"/>
              </a:spcBef>
            </a:pPr>
            <a:endParaRPr lang="en-US" sz="5400">
              <a:solidFill>
                <a:srgbClr val="C00000"/>
              </a:solidFill>
              <a:cs typeface="Arial" charset="0"/>
            </a:endParaRPr>
          </a:p>
          <a:p>
            <a:pPr algn="ctr" eaLnBrk="1" hangingPunct="1">
              <a:spcBef>
                <a:spcPct val="20000"/>
              </a:spcBef>
            </a:pPr>
            <a:r>
              <a:rPr lang="en-US" sz="2000">
                <a:solidFill>
                  <a:srgbClr val="C00000"/>
                </a:solidFill>
                <a:cs typeface="Arial" charset="0"/>
              </a:rPr>
              <a:t>slides compiled by </a:t>
            </a:r>
            <a:r>
              <a:rPr lang="en-US" sz="2000" u="sng">
                <a:solidFill>
                  <a:srgbClr val="C00000"/>
                </a:solidFill>
                <a:cs typeface="Arial" charset="0"/>
                <a:hlinkClick r:id="rId2"/>
              </a:rPr>
              <a:t>www.aidsdatahub.org</a:t>
            </a:r>
            <a:endParaRPr lang="en-US" sz="2000" i="1">
              <a:solidFill>
                <a:srgbClr val="C00000"/>
              </a:solidFill>
              <a:cs typeface="Arial" charset="0"/>
            </a:endParaRPr>
          </a:p>
          <a:p>
            <a:pPr algn="ctr" eaLnBrk="1" hangingPunct="1">
              <a:spcBef>
                <a:spcPct val="20000"/>
              </a:spcBef>
            </a:pPr>
            <a:endParaRPr lang="en-US" sz="2000" i="1">
              <a:solidFill>
                <a:srgbClr val="C00000"/>
              </a:solidFill>
              <a:cs typeface="Arial" charset="0"/>
            </a:endParaRPr>
          </a:p>
          <a:p>
            <a:pPr algn="ctr" eaLnBrk="1" hangingPunct="1">
              <a:spcBef>
                <a:spcPct val="20000"/>
              </a:spcBef>
            </a:pPr>
            <a:r>
              <a:rPr lang="en-US" sz="1400" i="1">
                <a:solidFill>
                  <a:srgbClr val="C00000"/>
                </a:solidFill>
                <a:cs typeface="Arial" charset="0"/>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cs typeface="Arial" charset="0"/>
              </a:rPr>
              <a:t>Please acknowledge </a:t>
            </a:r>
            <a:r>
              <a:rPr lang="en-US" sz="1400" i="1">
                <a:solidFill>
                  <a:srgbClr val="C00000"/>
                </a:solidFill>
                <a:cs typeface="Arial" charset="0"/>
                <a:hlinkClick r:id="rId2"/>
              </a:rPr>
              <a:t>www.aidsdatahub.org</a:t>
            </a:r>
            <a:r>
              <a:rPr lang="en-US" sz="1400" i="1">
                <a:solidFill>
                  <a:srgbClr val="C00000"/>
                </a:solidFill>
                <a:cs typeface="Arial" charset="0"/>
              </a:rPr>
              <a:t> if slides are lifted directly from this site</a:t>
            </a:r>
            <a:endParaRPr lang="en-US" sz="1400">
              <a:solidFill>
                <a:srgbClr val="C00000"/>
              </a:solidFill>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5"/>
          <p:cNvSpPr txBox="1">
            <a:spLocks noGrp="1"/>
          </p:cNvSpPr>
          <p:nvPr>
            <p:ph type="title"/>
          </p:nvPr>
        </p:nvSpPr>
        <p:spPr>
          <a:xfrm>
            <a:off x="263352" y="1628856"/>
            <a:ext cx="8402672" cy="504000"/>
          </a:xfrm>
          <a:prstGeom prst="rect">
            <a:avLst/>
          </a:prstGeom>
          <a:noFill/>
          <a:ln>
            <a:noFill/>
          </a:ln>
        </p:spPr>
        <p:txBody>
          <a:bodyPr spcFirstLastPara="1" wrap="square" lIns="91425" tIns="45700" rIns="91425" bIns="45700" anchor="t" anchorCtr="0">
            <a:noAutofit/>
          </a:bodyPr>
          <a:lstStyle/>
          <a:p>
            <a:r>
              <a:rPr lang="en-US" dirty="0"/>
              <a:t>Key population size estimates, 2010</a:t>
            </a:r>
            <a:endParaRPr dirty="0"/>
          </a:p>
        </p:txBody>
      </p:sp>
      <p:sp>
        <p:nvSpPr>
          <p:cNvPr id="477" name="Google Shape;477;p75"/>
          <p:cNvSpPr txBox="1">
            <a:spLocks noGrp="1"/>
          </p:cNvSpPr>
          <p:nvPr>
            <p:ph type="sldNum" idx="12"/>
          </p:nvPr>
        </p:nvSpPr>
        <p:spPr>
          <a:xfrm>
            <a:off x="9667876" y="6357939"/>
            <a:ext cx="542925" cy="365125"/>
          </a:xfrm>
          <a:prstGeom prst="rect">
            <a:avLst/>
          </a:prstGeom>
          <a:noFill/>
          <a:ln>
            <a:noFill/>
          </a:ln>
        </p:spPr>
        <p:txBody>
          <a:bodyPr spcFirstLastPara="1" wrap="square" lIns="91425" tIns="45700" rIns="91425" bIns="45700" anchor="b" anchorCtr="0">
            <a:noAutofit/>
          </a:bodyPr>
          <a:lstStyle/>
          <a:p>
            <a:pPr fontAlgn="auto">
              <a:buClr>
                <a:srgbClr val="000000"/>
              </a:buClr>
              <a:defRPr/>
            </a:pPr>
            <a:fld id="{00000000-1234-1234-1234-123412341234}" type="slidenum">
              <a:rPr lang="en-US" kern="0"/>
              <a:pPr fontAlgn="auto">
                <a:buClr>
                  <a:srgbClr val="000000"/>
                </a:buClr>
                <a:defRPr/>
              </a:pPr>
              <a:t>5</a:t>
            </a:fld>
            <a:endParaRPr kern="0"/>
          </a:p>
        </p:txBody>
      </p:sp>
      <p:sp>
        <p:nvSpPr>
          <p:cNvPr id="478" name="Google Shape;478;p75"/>
          <p:cNvSpPr/>
          <p:nvPr/>
        </p:nvSpPr>
        <p:spPr>
          <a:xfrm>
            <a:off x="0" y="6425085"/>
            <a:ext cx="8305800" cy="230832"/>
          </a:xfrm>
          <a:prstGeom prst="rect">
            <a:avLst/>
          </a:prstGeom>
          <a:noFill/>
          <a:ln>
            <a:noFill/>
          </a:ln>
        </p:spPr>
        <p:txBody>
          <a:bodyPr spcFirstLastPara="1" wrap="square" lIns="91425" tIns="45700" rIns="91425" bIns="45700" anchor="t" anchorCtr="0">
            <a:noAutofit/>
          </a:bodyPr>
          <a:lstStyle/>
          <a:p>
            <a:pPr fontAlgn="auto">
              <a:spcBef>
                <a:spcPts val="0"/>
              </a:spcBef>
              <a:spcAft>
                <a:spcPts val="0"/>
              </a:spcAft>
              <a:buClr>
                <a:srgbClr val="000000"/>
              </a:buClr>
              <a:defRPr/>
            </a:pPr>
            <a:r>
              <a:rPr lang="en-US" sz="900" kern="0">
                <a:solidFill>
                  <a:srgbClr val="000000"/>
                </a:solidFill>
                <a:latin typeface="Arial"/>
                <a:ea typeface="Arial"/>
                <a:cs typeface="Arial"/>
                <a:sym typeface="Arial"/>
              </a:rPr>
              <a:t>Source: Prepared by </a:t>
            </a:r>
            <a:r>
              <a:rPr lang="en-US" sz="900" u="sng" kern="0">
                <a:solidFill>
                  <a:srgbClr val="0000FF"/>
                </a:solidFill>
                <a:latin typeface="Arial"/>
                <a:ea typeface="Arial"/>
                <a:cs typeface="Arial"/>
                <a:sym typeface="Arial"/>
                <a:hlinkClick r:id="rId3"/>
              </a:rPr>
              <a:t>www.aidsdatahub.org</a:t>
            </a:r>
            <a:r>
              <a:rPr lang="en-US" sz="900" kern="0">
                <a:solidFill>
                  <a:srgbClr val="000000"/>
                </a:solidFill>
                <a:latin typeface="Arial"/>
                <a:ea typeface="Arial"/>
                <a:cs typeface="Arial"/>
                <a:sym typeface="Arial"/>
              </a:rPr>
              <a:t> based on Maldives  Country Progress Report 2015 (Narrative Report)</a:t>
            </a:r>
            <a:endParaRPr sz="900" kern="0">
              <a:solidFill>
                <a:srgbClr val="000000"/>
              </a:solidFill>
              <a:latin typeface="Arial"/>
              <a:ea typeface="Arial"/>
              <a:cs typeface="Arial"/>
              <a:sym typeface="Arial"/>
            </a:endParaRPr>
          </a:p>
        </p:txBody>
      </p:sp>
      <p:graphicFrame>
        <p:nvGraphicFramePr>
          <p:cNvPr id="479" name="Google Shape;479;p75"/>
          <p:cNvGraphicFramePr/>
          <p:nvPr/>
        </p:nvGraphicFramePr>
        <p:xfrm>
          <a:off x="2072641" y="2492896"/>
          <a:ext cx="7847253" cy="3311556"/>
        </p:xfrm>
        <a:graphic>
          <a:graphicData uri="http://schemas.openxmlformats.org/drawingml/2006/table">
            <a:tbl>
              <a:tblPr>
                <a:noFill/>
              </a:tblPr>
              <a:tblGrid>
                <a:gridCol w="3665551">
                  <a:extLst>
                    <a:ext uri="{9D8B030D-6E8A-4147-A177-3AD203B41FA5}">
                      <a16:colId xmlns:a16="http://schemas.microsoft.com/office/drawing/2014/main" val="20000"/>
                    </a:ext>
                  </a:extLst>
                </a:gridCol>
                <a:gridCol w="1905988">
                  <a:extLst>
                    <a:ext uri="{9D8B030D-6E8A-4147-A177-3AD203B41FA5}">
                      <a16:colId xmlns:a16="http://schemas.microsoft.com/office/drawing/2014/main" val="20001"/>
                    </a:ext>
                  </a:extLst>
                </a:gridCol>
                <a:gridCol w="2275714">
                  <a:extLst>
                    <a:ext uri="{9D8B030D-6E8A-4147-A177-3AD203B41FA5}">
                      <a16:colId xmlns:a16="http://schemas.microsoft.com/office/drawing/2014/main" val="20002"/>
                    </a:ext>
                  </a:extLst>
                </a:gridCol>
              </a:tblGrid>
              <a:tr h="895118">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 </a:t>
                      </a:r>
                      <a:endParaRPr sz="1800" b="1" i="0" u="none" strike="noStrike" cap="none" dirty="0">
                        <a:solidFill>
                          <a:srgbClr val="FFFFFF"/>
                        </a:solidFill>
                        <a:latin typeface="Arial"/>
                        <a:ea typeface="Arial"/>
                        <a:cs typeface="Arial"/>
                        <a:sym typeface="Arial"/>
                      </a:endParaRPr>
                    </a:p>
                  </a:txBody>
                  <a:tcPr marL="0" marR="0" marT="0" marB="0" anchor="ctr">
                    <a:lnL w="12700" cap="flat" cmpd="sng">
                      <a:solidFill>
                        <a:srgbClr val="92D05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2D050"/>
                      </a:solidFill>
                      <a:prstDash val="solid"/>
                      <a:round/>
                      <a:headEnd type="none" w="sm" len="sm"/>
                      <a:tailEnd type="none" w="sm" len="sm"/>
                    </a:lnT>
                    <a:lnB w="9525" cap="flat" cmpd="sng">
                      <a:noFill/>
                      <a:prstDash val="solid"/>
                      <a:round/>
                      <a:headEnd type="none" w="sm" len="sm"/>
                      <a:tailEnd type="none" w="sm" len="sm"/>
                    </a:lnB>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8153">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9525"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603981">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dirty="0"/>
                    </a:p>
                    <a:p>
                      <a:pPr marL="0" marR="0" lvl="0" indent="0" algn="l" rtl="0">
                        <a:spcBef>
                          <a:spcPts val="0"/>
                        </a:spcBef>
                        <a:spcAft>
                          <a:spcPts val="0"/>
                        </a:spcAft>
                        <a:buNone/>
                      </a:pPr>
                      <a:endParaRPr sz="1600" b="1" i="0" u="none" strike="noStrike" cap="none" dirty="0">
                        <a:solidFill>
                          <a:srgbClr val="000000"/>
                        </a:solidFill>
                        <a:latin typeface="Arial"/>
                        <a:ea typeface="Arial"/>
                        <a:cs typeface="Arial"/>
                        <a:sym typeface="Arial"/>
                      </a:endParaRPr>
                    </a:p>
                  </a:txBody>
                  <a:tcPr marL="107025"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1,139</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2010</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22152">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baseline="30000" dirty="0">
                        <a:solidFill>
                          <a:srgbClr val="000000"/>
                        </a:solidFill>
                        <a:latin typeface="Arial"/>
                        <a:ea typeface="Arial"/>
                        <a:cs typeface="Arial"/>
                        <a:sym typeface="Arial"/>
                      </a:endParaRPr>
                    </a:p>
                  </a:txBody>
                  <a:tcPr marL="107025"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1,199</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2010</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22152">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b="1" i="0" u="none" strike="noStrike" cap="none" dirty="0">
                        <a:solidFill>
                          <a:srgbClr val="000000"/>
                        </a:solidFill>
                        <a:latin typeface="Arial"/>
                        <a:ea typeface="Arial"/>
                        <a:cs typeface="Arial"/>
                        <a:sym typeface="Arial"/>
                      </a:endParaRPr>
                    </a:p>
                  </a:txBody>
                  <a:tcPr marL="107025"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793</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2010</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93037" y="155679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HIV prevalence among key affected populations, men in high risk occupation groups and youths (15-24),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B5381633-2ED1-49DA-95BA-3CC3A966515D}" type="slidenum">
              <a:rPr lang="th-TH" smtClean="0"/>
              <a:pPr>
                <a:defRPr/>
              </a:pPr>
              <a:t>6</a:t>
            </a:fld>
            <a:endParaRPr lang="th-TH" dirty="0"/>
          </a:p>
        </p:txBody>
      </p:sp>
      <p:graphicFrame>
        <p:nvGraphicFramePr>
          <p:cNvPr id="5" name="Content Placeholder 4"/>
          <p:cNvGraphicFramePr>
            <a:graphicFrameLocks/>
          </p:cNvGraphicFramePr>
          <p:nvPr>
            <p:extLst>
              <p:ext uri="{D42A27DB-BD31-4B8C-83A1-F6EECF244321}">
                <p14:modId xmlns:p14="http://schemas.microsoft.com/office/powerpoint/2010/main" val="189723324"/>
              </p:ext>
            </p:extLst>
          </p:nvPr>
        </p:nvGraphicFramePr>
        <p:xfrm>
          <a:off x="2423593" y="2708921"/>
          <a:ext cx="7127875" cy="3402015"/>
        </p:xfrm>
        <a:graphic>
          <a:graphicData uri="http://schemas.openxmlformats.org/drawingml/2006/table">
            <a:tbl>
              <a:tblPr firstRow="1" bandRow="1">
                <a:tableStyleId>{B301B821-A1FF-4177-AEE7-76D212191A09}</a:tableStyleId>
              </a:tblPr>
              <a:tblGrid>
                <a:gridCol w="3290909">
                  <a:extLst>
                    <a:ext uri="{9D8B030D-6E8A-4147-A177-3AD203B41FA5}">
                      <a16:colId xmlns:a16="http://schemas.microsoft.com/office/drawing/2014/main" val="20000"/>
                    </a:ext>
                  </a:extLst>
                </a:gridCol>
                <a:gridCol w="1913564">
                  <a:extLst>
                    <a:ext uri="{9D8B030D-6E8A-4147-A177-3AD203B41FA5}">
                      <a16:colId xmlns:a16="http://schemas.microsoft.com/office/drawing/2014/main" val="20001"/>
                    </a:ext>
                  </a:extLst>
                </a:gridCol>
                <a:gridCol w="1923402">
                  <a:extLst>
                    <a:ext uri="{9D8B030D-6E8A-4147-A177-3AD203B41FA5}">
                      <a16:colId xmlns:a16="http://schemas.microsoft.com/office/drawing/2014/main" val="20002"/>
                    </a:ext>
                  </a:extLst>
                </a:gridCol>
              </a:tblGrid>
              <a:tr h="723227">
                <a:tc>
                  <a:txBody>
                    <a:bodyPr/>
                    <a:lstStyle/>
                    <a:p>
                      <a:r>
                        <a:rPr lang="en-US" sz="1600" b="1" baseline="0" dirty="0">
                          <a:latin typeface="Arial" panose="020B0604020202020204" pitchFamily="34" charset="0"/>
                          <a:cs typeface="Arial" panose="020B0604020202020204" pitchFamily="34" charset="0"/>
                        </a:rPr>
                        <a:t>Population</a:t>
                      </a:r>
                      <a:endParaRPr lang="en-US" sz="1600" b="1" dirty="0">
                        <a:solidFill>
                          <a:schemeClr val="tx1"/>
                        </a:solidFill>
                        <a:latin typeface="Arial" pitchFamily="34" charset="0"/>
                        <a:cs typeface="Arial" pitchFamily="34" charset="0"/>
                      </a:endParaRPr>
                    </a:p>
                  </a:txBody>
                  <a:tcPr marL="91433" marR="91433" marT="45742" marB="45742">
                    <a:solidFill>
                      <a:srgbClr val="33CCCC"/>
                    </a:solidFill>
                  </a:tcPr>
                </a:tc>
                <a:tc>
                  <a:txBody>
                    <a:bodyPr/>
                    <a:lstStyle/>
                    <a:p>
                      <a:r>
                        <a:rPr lang="en-US" sz="1600" b="1" dirty="0">
                          <a:latin typeface="Arial" panose="020B0604020202020204" pitchFamily="34" charset="0"/>
                          <a:cs typeface="Arial" panose="020B0604020202020204" pitchFamily="34" charset="0"/>
                        </a:rPr>
                        <a:t>Number</a:t>
                      </a:r>
                      <a:r>
                        <a:rPr lang="en-US" sz="1600" b="1" baseline="0" dirty="0">
                          <a:latin typeface="Arial" panose="020B0604020202020204" pitchFamily="34" charset="0"/>
                          <a:cs typeface="Arial" panose="020B0604020202020204" pitchFamily="34" charset="0"/>
                        </a:rPr>
                        <a:t> tested for HIV</a:t>
                      </a:r>
                      <a:endParaRPr lang="en-US" sz="1600" b="1" dirty="0">
                        <a:solidFill>
                          <a:schemeClr val="tx1"/>
                        </a:solidFill>
                        <a:latin typeface="Arial" pitchFamily="34" charset="0"/>
                        <a:cs typeface="Arial" pitchFamily="34" charset="0"/>
                      </a:endParaRPr>
                    </a:p>
                  </a:txBody>
                  <a:tcPr marL="91433" marR="91433" marT="45742" marB="45742">
                    <a:solidFill>
                      <a:srgbClr val="33CCCC"/>
                    </a:solidFill>
                  </a:tcPr>
                </a:tc>
                <a:tc>
                  <a:txBody>
                    <a:bodyPr/>
                    <a:lstStyle/>
                    <a:p>
                      <a:r>
                        <a:rPr lang="en-US" sz="1600" b="1" dirty="0">
                          <a:latin typeface="Arial" panose="020B0604020202020204" pitchFamily="34" charset="0"/>
                          <a:cs typeface="Arial" panose="020B0604020202020204" pitchFamily="34" charset="0"/>
                        </a:rPr>
                        <a:t>HIV prevalence (%)</a:t>
                      </a:r>
                      <a:endParaRPr lang="en-US" sz="1600" b="1" dirty="0">
                        <a:solidFill>
                          <a:schemeClr val="tx1"/>
                        </a:solidFill>
                        <a:latin typeface="Arial" pitchFamily="34" charset="0"/>
                        <a:cs typeface="Arial" pitchFamily="34" charset="0"/>
                      </a:endParaRPr>
                    </a:p>
                  </a:txBody>
                  <a:tcPr marL="91433" marR="91433" marT="45742" marB="45742">
                    <a:solidFill>
                      <a:srgbClr val="33CCCC"/>
                    </a:solidFill>
                  </a:tcPr>
                </a:tc>
                <a:extLst>
                  <a:ext uri="{0D108BD9-81ED-4DB2-BD59-A6C34878D82A}">
                    <a16:rowId xmlns:a16="http://schemas.microsoft.com/office/drawing/2014/main" val="10000"/>
                  </a:ext>
                </a:extLst>
              </a:tr>
              <a:tr h="382684">
                <a:tc>
                  <a:txBody>
                    <a:bodyPr/>
                    <a:lstStyle/>
                    <a:p>
                      <a:r>
                        <a:rPr lang="en-US" sz="1400" b="1" dirty="0">
                          <a:latin typeface="Arial" panose="020B0604020202020204" pitchFamily="34" charset="0"/>
                          <a:cs typeface="Arial" panose="020B0604020202020204" pitchFamily="34" charset="0"/>
                        </a:rPr>
                        <a:t>Female</a:t>
                      </a:r>
                      <a:r>
                        <a:rPr lang="en-US" sz="1400" b="1" baseline="0" dirty="0">
                          <a:latin typeface="Arial" panose="020B0604020202020204" pitchFamily="34" charset="0"/>
                          <a:cs typeface="Arial" panose="020B0604020202020204" pitchFamily="34" charset="0"/>
                        </a:rPr>
                        <a:t> sex workers</a:t>
                      </a:r>
                      <a:endParaRPr lang="en-US" sz="1400" b="1" dirty="0">
                        <a:latin typeface="Arial" pitchFamily="34" charset="0"/>
                        <a:cs typeface="Arial" pitchFamily="34" charset="0"/>
                      </a:endParaRPr>
                    </a:p>
                  </a:txBody>
                  <a:tcPr marL="91433" marR="91433" marT="45742" marB="45742">
                    <a:solidFill>
                      <a:srgbClr val="FF9999"/>
                    </a:solidFill>
                  </a:tcPr>
                </a:tc>
                <a:tc>
                  <a:txBody>
                    <a:bodyPr/>
                    <a:lstStyle/>
                    <a:p>
                      <a:pPr algn="ctr"/>
                      <a:r>
                        <a:rPr lang="en-US" sz="1400" b="1" dirty="0">
                          <a:latin typeface="Arial" pitchFamily="34" charset="0"/>
                          <a:cs typeface="Arial" pitchFamily="34" charset="0"/>
                        </a:rPr>
                        <a:t>94</a:t>
                      </a:r>
                    </a:p>
                  </a:txBody>
                  <a:tcPr marL="91433" marR="91433" marT="45742" marB="45742">
                    <a:solidFill>
                      <a:srgbClr val="FF9999"/>
                    </a:solidFill>
                  </a:tcPr>
                </a:tc>
                <a:tc>
                  <a:txBody>
                    <a:bodyPr/>
                    <a:lstStyle/>
                    <a:p>
                      <a:pPr algn="ctr"/>
                      <a:r>
                        <a:rPr lang="en-US" sz="1400" b="1" dirty="0">
                          <a:latin typeface="Arial" panose="020B0604020202020204" pitchFamily="34" charset="0"/>
                          <a:cs typeface="Arial" panose="020B0604020202020204" pitchFamily="34" charset="0"/>
                        </a:rPr>
                        <a:t>0</a:t>
                      </a:r>
                    </a:p>
                  </a:txBody>
                  <a:tcPr marL="91433" marR="91433" marT="45742" marB="45742">
                    <a:solidFill>
                      <a:srgbClr val="FF9999"/>
                    </a:solidFill>
                  </a:tcPr>
                </a:tc>
                <a:extLst>
                  <a:ext uri="{0D108BD9-81ED-4DB2-BD59-A6C34878D82A}">
                    <a16:rowId xmlns:a16="http://schemas.microsoft.com/office/drawing/2014/main" val="10001"/>
                  </a:ext>
                </a:extLst>
              </a:tr>
              <a:tr h="382684">
                <a:tc>
                  <a:txBody>
                    <a:bodyPr/>
                    <a:lstStyle/>
                    <a:p>
                      <a:pPr marL="0" algn="l" defTabSz="914400" rtl="0" eaLnBrk="1" latinLnBrk="0" hangingPunct="1"/>
                      <a:r>
                        <a:rPr lang="en-US" sz="1400" b="1" kern="1200" dirty="0">
                          <a:latin typeface="Arial" panose="020B0604020202020204" pitchFamily="34" charset="0"/>
                          <a:cs typeface="Arial" panose="020B0604020202020204" pitchFamily="34" charset="0"/>
                        </a:rPr>
                        <a:t>MSM</a:t>
                      </a:r>
                      <a:endParaRPr lang="en-US" sz="1400" b="1" kern="1200" dirty="0">
                        <a:solidFill>
                          <a:schemeClr val="tx1"/>
                        </a:solidFill>
                        <a:latin typeface="Arial" pitchFamily="34" charset="0"/>
                        <a:ea typeface="+mn-ea"/>
                        <a:cs typeface="Arial" pitchFamily="34" charset="0"/>
                      </a:endParaRPr>
                    </a:p>
                  </a:txBody>
                  <a:tcPr marL="91433" marR="91433" marT="45742" marB="45742"/>
                </a:tc>
                <a:tc>
                  <a:txBody>
                    <a:bodyPr/>
                    <a:lstStyle/>
                    <a:p>
                      <a:pPr marL="0" algn="ctr" defTabSz="914400" rtl="0" eaLnBrk="1" latinLnBrk="0" hangingPunct="1"/>
                      <a:r>
                        <a:rPr lang="en-US" sz="1400" b="1" kern="1200" dirty="0">
                          <a:latin typeface="Arial" panose="020B0604020202020204" pitchFamily="34" charset="0"/>
                          <a:cs typeface="Arial" panose="020B0604020202020204" pitchFamily="34" charset="0"/>
                        </a:rPr>
                        <a:t>124</a:t>
                      </a:r>
                      <a:endParaRPr lang="en-US" sz="1400" b="1" kern="1200" dirty="0">
                        <a:solidFill>
                          <a:schemeClr val="tx1"/>
                        </a:solidFill>
                        <a:latin typeface="Arial" pitchFamily="34" charset="0"/>
                        <a:ea typeface="+mn-ea"/>
                        <a:cs typeface="Arial" pitchFamily="34" charset="0"/>
                      </a:endParaRPr>
                    </a:p>
                  </a:txBody>
                  <a:tcPr marL="91433" marR="91433" marT="45742" marB="45742"/>
                </a:tc>
                <a:tc>
                  <a:txBody>
                    <a:bodyPr/>
                    <a:lstStyle/>
                    <a:p>
                      <a:pPr marL="0" algn="ctr" defTabSz="914400" rtl="0" eaLnBrk="1" latinLnBrk="0" hangingPunct="1"/>
                      <a:r>
                        <a:rPr lang="en-US" sz="1400" b="1" kern="1200" dirty="0">
                          <a:latin typeface="Arial" panose="020B0604020202020204" pitchFamily="34" charset="0"/>
                          <a:cs typeface="Arial" panose="020B0604020202020204" pitchFamily="34" charset="0"/>
                        </a:rPr>
                        <a:t>0</a:t>
                      </a:r>
                      <a:endParaRPr lang="en-US" sz="1400" b="1" kern="1200" dirty="0">
                        <a:solidFill>
                          <a:schemeClr val="tx1"/>
                        </a:solidFill>
                        <a:latin typeface="Arial" pitchFamily="34" charset="0"/>
                        <a:ea typeface="+mn-ea"/>
                        <a:cs typeface="Arial" pitchFamily="34" charset="0"/>
                      </a:endParaRPr>
                    </a:p>
                  </a:txBody>
                  <a:tcPr marL="91433" marR="91433" marT="45742" marB="45742"/>
                </a:tc>
                <a:extLst>
                  <a:ext uri="{0D108BD9-81ED-4DB2-BD59-A6C34878D82A}">
                    <a16:rowId xmlns:a16="http://schemas.microsoft.com/office/drawing/2014/main" val="10002"/>
                  </a:ext>
                </a:extLst>
              </a:tr>
              <a:tr h="382684">
                <a:tc>
                  <a:txBody>
                    <a:bodyPr/>
                    <a:lstStyle/>
                    <a:p>
                      <a:r>
                        <a:rPr lang="en-US" sz="1400" b="1" dirty="0">
                          <a:latin typeface="Arial" panose="020B0604020202020204" pitchFamily="34" charset="0"/>
                          <a:cs typeface="Arial" panose="020B0604020202020204" pitchFamily="34" charset="0"/>
                        </a:rPr>
                        <a:t>PWID</a:t>
                      </a:r>
                    </a:p>
                  </a:txBody>
                  <a:tcPr marL="91433" marR="91433" marT="45742" marB="45742">
                    <a:solidFill>
                      <a:srgbClr val="FF9999"/>
                    </a:solidFill>
                  </a:tcPr>
                </a:tc>
                <a:tc>
                  <a:txBody>
                    <a:bodyPr/>
                    <a:lstStyle/>
                    <a:p>
                      <a:pPr algn="ctr"/>
                      <a:r>
                        <a:rPr lang="en-US" sz="1400" b="1" dirty="0">
                          <a:latin typeface="Arial" panose="020B0604020202020204" pitchFamily="34" charset="0"/>
                          <a:cs typeface="Arial" panose="020B0604020202020204" pitchFamily="34" charset="0"/>
                        </a:rPr>
                        <a:t>278</a:t>
                      </a:r>
                    </a:p>
                  </a:txBody>
                  <a:tcPr marL="91433" marR="91433" marT="45742" marB="45742">
                    <a:solidFill>
                      <a:srgbClr val="FF9999"/>
                    </a:solidFill>
                  </a:tcPr>
                </a:tc>
                <a:tc>
                  <a:txBody>
                    <a:bodyPr/>
                    <a:lstStyle/>
                    <a:p>
                      <a:pPr algn="ctr"/>
                      <a:r>
                        <a:rPr lang="en-US" sz="1400" b="1" dirty="0">
                          <a:latin typeface="Arial" panose="020B0604020202020204" pitchFamily="34" charset="0"/>
                          <a:cs typeface="Arial" panose="020B0604020202020204" pitchFamily="34" charset="0"/>
                        </a:rPr>
                        <a:t>0</a:t>
                      </a:r>
                    </a:p>
                  </a:txBody>
                  <a:tcPr marL="91433" marR="91433" marT="45742" marB="45742">
                    <a:solidFill>
                      <a:srgbClr val="FF9999"/>
                    </a:solidFill>
                  </a:tcPr>
                </a:tc>
                <a:extLst>
                  <a:ext uri="{0D108BD9-81ED-4DB2-BD59-A6C34878D82A}">
                    <a16:rowId xmlns:a16="http://schemas.microsoft.com/office/drawing/2014/main" val="10003"/>
                  </a:ext>
                </a:extLst>
              </a:tr>
              <a:tr h="382684">
                <a:tc>
                  <a:txBody>
                    <a:bodyPr/>
                    <a:lstStyle/>
                    <a:p>
                      <a:r>
                        <a:rPr lang="en-US" sz="1400" b="1" dirty="0">
                          <a:latin typeface="Arial" panose="020B0604020202020204" pitchFamily="34" charset="0"/>
                          <a:cs typeface="Arial" panose="020B0604020202020204" pitchFamily="34" charset="0"/>
                        </a:rPr>
                        <a:t>Sea farers</a:t>
                      </a:r>
                    </a:p>
                  </a:txBody>
                  <a:tcPr marL="91433" marR="91433" marT="45742" marB="45742"/>
                </a:tc>
                <a:tc>
                  <a:txBody>
                    <a:bodyPr/>
                    <a:lstStyle/>
                    <a:p>
                      <a:pPr algn="ctr"/>
                      <a:r>
                        <a:rPr lang="en-US" sz="1400" b="1" dirty="0">
                          <a:latin typeface="Arial" panose="020B0604020202020204" pitchFamily="34" charset="0"/>
                          <a:cs typeface="Arial" panose="020B0604020202020204" pitchFamily="34" charset="0"/>
                        </a:rPr>
                        <a:t>100</a:t>
                      </a:r>
                    </a:p>
                  </a:txBody>
                  <a:tcPr marL="91433" marR="91433" marT="45742" marB="45742"/>
                </a:tc>
                <a:tc>
                  <a:txBody>
                    <a:bodyPr/>
                    <a:lstStyle/>
                    <a:p>
                      <a:pPr algn="ctr"/>
                      <a:r>
                        <a:rPr lang="en-US" sz="1400" b="1" dirty="0">
                          <a:latin typeface="Arial" panose="020B0604020202020204" pitchFamily="34" charset="0"/>
                          <a:cs typeface="Arial" panose="020B0604020202020204" pitchFamily="34" charset="0"/>
                        </a:rPr>
                        <a:t>0</a:t>
                      </a:r>
                    </a:p>
                  </a:txBody>
                  <a:tcPr marL="91433" marR="91433" marT="45742" marB="45742"/>
                </a:tc>
                <a:extLst>
                  <a:ext uri="{0D108BD9-81ED-4DB2-BD59-A6C34878D82A}">
                    <a16:rowId xmlns:a16="http://schemas.microsoft.com/office/drawing/2014/main" val="10004"/>
                  </a:ext>
                </a:extLst>
              </a:tr>
              <a:tr h="382684">
                <a:tc>
                  <a:txBody>
                    <a:bodyPr/>
                    <a:lstStyle/>
                    <a:p>
                      <a:r>
                        <a:rPr lang="en-US" sz="1400" b="1" dirty="0">
                          <a:latin typeface="Arial" panose="020B0604020202020204" pitchFamily="34" charset="0"/>
                          <a:cs typeface="Arial" panose="020B0604020202020204" pitchFamily="34" charset="0"/>
                        </a:rPr>
                        <a:t>Resort workers</a:t>
                      </a:r>
                    </a:p>
                  </a:txBody>
                  <a:tcPr marL="91433" marR="91433" marT="45742" marB="45742">
                    <a:solidFill>
                      <a:srgbClr val="FF9999"/>
                    </a:solidFill>
                  </a:tcPr>
                </a:tc>
                <a:tc>
                  <a:txBody>
                    <a:bodyPr/>
                    <a:lstStyle/>
                    <a:p>
                      <a:pPr algn="ctr"/>
                      <a:r>
                        <a:rPr lang="en-US" sz="1400" b="1" dirty="0">
                          <a:latin typeface="Arial" panose="020B0604020202020204" pitchFamily="34" charset="0"/>
                          <a:cs typeface="Arial" panose="020B0604020202020204" pitchFamily="34" charset="0"/>
                        </a:rPr>
                        <a:t>484</a:t>
                      </a:r>
                    </a:p>
                  </a:txBody>
                  <a:tcPr marL="91433" marR="91433" marT="45742" marB="45742">
                    <a:solidFill>
                      <a:srgbClr val="FF9999"/>
                    </a:solidFill>
                  </a:tcPr>
                </a:tc>
                <a:tc>
                  <a:txBody>
                    <a:bodyPr/>
                    <a:lstStyle/>
                    <a:p>
                      <a:pPr algn="ctr"/>
                      <a:r>
                        <a:rPr lang="en-US" sz="1400" b="1" dirty="0">
                          <a:latin typeface="Arial" panose="020B0604020202020204" pitchFamily="34" charset="0"/>
                          <a:cs typeface="Arial" panose="020B0604020202020204" pitchFamily="34" charset="0"/>
                        </a:rPr>
                        <a:t>0.2</a:t>
                      </a:r>
                    </a:p>
                  </a:txBody>
                  <a:tcPr marL="91433" marR="91433" marT="45742" marB="45742">
                    <a:solidFill>
                      <a:srgbClr val="FF9999"/>
                    </a:solidFill>
                  </a:tcPr>
                </a:tc>
                <a:extLst>
                  <a:ext uri="{0D108BD9-81ED-4DB2-BD59-A6C34878D82A}">
                    <a16:rowId xmlns:a16="http://schemas.microsoft.com/office/drawing/2014/main" val="10005"/>
                  </a:ext>
                </a:extLst>
              </a:tr>
              <a:tr h="382684">
                <a:tc>
                  <a:txBody>
                    <a:bodyPr/>
                    <a:lstStyle/>
                    <a:p>
                      <a:r>
                        <a:rPr lang="en-US" sz="1400" b="1" dirty="0">
                          <a:latin typeface="Arial" panose="020B0604020202020204" pitchFamily="34" charset="0"/>
                          <a:cs typeface="Arial" panose="020B0604020202020204" pitchFamily="34" charset="0"/>
                        </a:rPr>
                        <a:t>Construction</a:t>
                      </a:r>
                      <a:r>
                        <a:rPr lang="en-US" sz="1400" b="1" baseline="0" dirty="0">
                          <a:latin typeface="Arial" panose="020B0604020202020204" pitchFamily="34" charset="0"/>
                          <a:cs typeface="Arial" panose="020B0604020202020204" pitchFamily="34" charset="0"/>
                        </a:rPr>
                        <a:t> workers</a:t>
                      </a:r>
                      <a:endParaRPr lang="en-US" sz="1400" b="1" dirty="0">
                        <a:latin typeface="Arial" pitchFamily="34" charset="0"/>
                        <a:cs typeface="Arial" pitchFamily="34" charset="0"/>
                      </a:endParaRPr>
                    </a:p>
                  </a:txBody>
                  <a:tcPr marL="91433" marR="91433" marT="45742" marB="45742"/>
                </a:tc>
                <a:tc>
                  <a:txBody>
                    <a:bodyPr/>
                    <a:lstStyle/>
                    <a:p>
                      <a:pPr algn="ctr"/>
                      <a:r>
                        <a:rPr lang="en-US" sz="1400" b="1" dirty="0">
                          <a:latin typeface="Arial" panose="020B0604020202020204" pitchFamily="34" charset="0"/>
                          <a:cs typeface="Arial" panose="020B0604020202020204" pitchFamily="34" charset="0"/>
                        </a:rPr>
                        <a:t>102</a:t>
                      </a:r>
                    </a:p>
                  </a:txBody>
                  <a:tcPr marL="91433" marR="91433" marT="45742" marB="45742"/>
                </a:tc>
                <a:tc>
                  <a:txBody>
                    <a:bodyPr/>
                    <a:lstStyle/>
                    <a:p>
                      <a:pPr algn="ctr"/>
                      <a:r>
                        <a:rPr lang="en-US" sz="1400" b="1" dirty="0">
                          <a:latin typeface="Arial" panose="020B0604020202020204" pitchFamily="34" charset="0"/>
                          <a:cs typeface="Arial" panose="020B0604020202020204" pitchFamily="34" charset="0"/>
                        </a:rPr>
                        <a:t>0</a:t>
                      </a:r>
                    </a:p>
                  </a:txBody>
                  <a:tcPr marL="91433" marR="91433" marT="45742" marB="45742"/>
                </a:tc>
                <a:extLst>
                  <a:ext uri="{0D108BD9-81ED-4DB2-BD59-A6C34878D82A}">
                    <a16:rowId xmlns:a16="http://schemas.microsoft.com/office/drawing/2014/main" val="10006"/>
                  </a:ext>
                </a:extLst>
              </a:tr>
              <a:tr h="382684">
                <a:tc>
                  <a:txBody>
                    <a:bodyPr/>
                    <a:lstStyle/>
                    <a:p>
                      <a:pPr marL="0" algn="l" defTabSz="914400" rtl="0" eaLnBrk="1" latinLnBrk="0" hangingPunct="1"/>
                      <a:r>
                        <a:rPr lang="en-US" sz="1400" b="1" kern="1200" dirty="0">
                          <a:latin typeface="Arial" panose="020B0604020202020204" pitchFamily="34" charset="0"/>
                          <a:cs typeface="Arial" panose="020B0604020202020204" pitchFamily="34" charset="0"/>
                        </a:rPr>
                        <a:t>Youths</a:t>
                      </a:r>
                      <a:endParaRPr lang="en-US" sz="1400" b="1" kern="1200" dirty="0">
                        <a:solidFill>
                          <a:schemeClr val="tx1"/>
                        </a:solidFill>
                        <a:latin typeface="Arial" pitchFamily="34" charset="0"/>
                        <a:ea typeface="+mn-ea"/>
                        <a:cs typeface="Arial" pitchFamily="34" charset="0"/>
                      </a:endParaRPr>
                    </a:p>
                  </a:txBody>
                  <a:tcPr marL="91433" marR="91433" marT="45742" marB="45742">
                    <a:solidFill>
                      <a:srgbClr val="FF9999"/>
                    </a:solidFill>
                  </a:tcPr>
                </a:tc>
                <a:tc>
                  <a:txBody>
                    <a:bodyPr/>
                    <a:lstStyle/>
                    <a:p>
                      <a:pPr marL="0" algn="ctr" defTabSz="914400" rtl="0" eaLnBrk="1" latinLnBrk="0" hangingPunct="1"/>
                      <a:r>
                        <a:rPr lang="en-US" sz="1400" b="1" kern="1200" dirty="0">
                          <a:latin typeface="Arial" panose="020B0604020202020204" pitchFamily="34" charset="0"/>
                          <a:cs typeface="Arial" panose="020B0604020202020204" pitchFamily="34" charset="0"/>
                        </a:rPr>
                        <a:t>609</a:t>
                      </a:r>
                      <a:endParaRPr lang="en-US" sz="1400" b="1" kern="1200" dirty="0">
                        <a:solidFill>
                          <a:schemeClr val="tx1"/>
                        </a:solidFill>
                        <a:latin typeface="Arial" pitchFamily="34" charset="0"/>
                        <a:ea typeface="+mn-ea"/>
                        <a:cs typeface="Arial" pitchFamily="34" charset="0"/>
                      </a:endParaRPr>
                    </a:p>
                  </a:txBody>
                  <a:tcPr marL="91433" marR="91433" marT="45742" marB="45742">
                    <a:solidFill>
                      <a:srgbClr val="FF9999"/>
                    </a:solidFill>
                  </a:tcPr>
                </a:tc>
                <a:tc>
                  <a:txBody>
                    <a:bodyPr/>
                    <a:lstStyle/>
                    <a:p>
                      <a:pPr marL="0" algn="ctr" defTabSz="914400" rtl="0" eaLnBrk="1" latinLnBrk="0" hangingPunct="1"/>
                      <a:r>
                        <a:rPr lang="en-US" sz="1400" b="1" kern="1200" dirty="0">
                          <a:latin typeface="Arial" panose="020B0604020202020204" pitchFamily="34" charset="0"/>
                          <a:cs typeface="Arial" panose="020B0604020202020204" pitchFamily="34" charset="0"/>
                        </a:rPr>
                        <a:t>0</a:t>
                      </a:r>
                      <a:endParaRPr lang="en-US" sz="1400" b="1" kern="1200" dirty="0">
                        <a:solidFill>
                          <a:schemeClr val="tx1"/>
                        </a:solidFill>
                        <a:latin typeface="Arial" pitchFamily="34" charset="0"/>
                        <a:ea typeface="+mn-ea"/>
                        <a:cs typeface="Arial" pitchFamily="34" charset="0"/>
                      </a:endParaRPr>
                    </a:p>
                  </a:txBody>
                  <a:tcPr marL="91433" marR="91433" marT="45742" marB="45742">
                    <a:solidFill>
                      <a:srgbClr val="FF9999"/>
                    </a:solidFill>
                  </a:tcPr>
                </a:tc>
                <a:extLst>
                  <a:ext uri="{0D108BD9-81ED-4DB2-BD59-A6C34878D82A}">
                    <a16:rowId xmlns:a16="http://schemas.microsoft.com/office/drawing/2014/main" val="10007"/>
                  </a:ext>
                </a:extLst>
              </a:tr>
            </a:tbl>
          </a:graphicData>
        </a:graphic>
      </p:graphicFrame>
      <p:sp>
        <p:nvSpPr>
          <p:cNvPr id="6" name="TextBox 5"/>
          <p:cNvSpPr txBox="1">
            <a:spLocks noChangeArrowheads="1"/>
          </p:cNvSpPr>
          <p:nvPr/>
        </p:nvSpPr>
        <p:spPr bwMode="auto">
          <a:xfrm>
            <a:off x="226475" y="6400800"/>
            <a:ext cx="9790650" cy="230832"/>
          </a:xfrm>
          <a:prstGeom prst="rect">
            <a:avLst/>
          </a:prstGeom>
          <a:noFill/>
          <a:ln w="9525">
            <a:noFill/>
            <a:miter lim="800000"/>
            <a:headEnd/>
            <a:tailEnd/>
          </a:ln>
        </p:spPr>
        <p:txBody>
          <a:bodyPr wrap="square">
            <a:spAutoFit/>
          </a:bodyPr>
          <a:lstStyle/>
          <a:p>
            <a:pPr>
              <a:defRPr/>
            </a:pPr>
            <a:r>
              <a:rPr lang="en-US" sz="900" dirty="0"/>
              <a:t>Source: </a:t>
            </a:r>
            <a:r>
              <a:rPr lang="en-US" sz="900" dirty="0">
                <a:solidFill>
                  <a:srgbClr val="000000"/>
                </a:solidFill>
              </a:rPr>
              <a:t>Prepared by </a:t>
            </a:r>
            <a:r>
              <a:rPr lang="en-US" sz="900" dirty="0">
                <a:solidFill>
                  <a:srgbClr val="000000"/>
                </a:solidFill>
                <a:hlinkClick r:id="rId2"/>
              </a:rPr>
              <a:t>www.aidsdatahub.org</a:t>
            </a:r>
            <a:r>
              <a:rPr lang="en-US" sz="900" dirty="0">
                <a:solidFill>
                  <a:srgbClr val="000000"/>
                </a:solidFill>
              </a:rPr>
              <a:t>  based on </a:t>
            </a:r>
            <a:r>
              <a:rPr lang="en-US" sz="900" dirty="0"/>
              <a:t>Biological and Behavioral Survey, 2008 cited in </a:t>
            </a:r>
            <a:r>
              <a:rPr lang="en-GB" sz="900" dirty="0">
                <a:cs typeface="Angsana New" pitchFamily="18" charset="-34"/>
              </a:rPr>
              <a:t>National AIDS Council Maldives. (2010). UNGASS Country Progress Report: Maldives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263352" y="157161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GB" dirty="0">
                <a:cs typeface="Cordia New" pitchFamily="34" charset="-34"/>
              </a:rPr>
              <a:t>Cumulative number of reported HIV cases, 1994-2015</a:t>
            </a: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8AD6E372-D8BE-4307-822F-1334F6DE533E}" type="slidenum">
              <a:rPr lang="th-TH" smtClean="0"/>
              <a:pPr>
                <a:defRPr/>
              </a:pPr>
              <a:t>7</a:t>
            </a:fld>
            <a:endParaRPr lang="th-TH" dirty="0"/>
          </a:p>
        </p:txBody>
      </p:sp>
      <p:sp>
        <p:nvSpPr>
          <p:cNvPr id="5" name="Rectangle 3"/>
          <p:cNvSpPr>
            <a:spLocks noChangeArrowheads="1"/>
          </p:cNvSpPr>
          <p:nvPr/>
        </p:nvSpPr>
        <p:spPr bwMode="auto">
          <a:xfrm>
            <a:off x="92432" y="6404691"/>
            <a:ext cx="10972120" cy="369332"/>
          </a:xfrm>
          <a:prstGeom prst="rect">
            <a:avLst/>
          </a:prstGeom>
          <a:noFill/>
          <a:ln w="9525">
            <a:noFill/>
            <a:miter lim="800000"/>
            <a:headEnd/>
            <a:tailEnd/>
          </a:ln>
        </p:spPr>
        <p:txBody>
          <a:bodyPr wrap="square">
            <a:spAutoFit/>
          </a:bodyPr>
          <a:lstStyle/>
          <a:p>
            <a:pPr>
              <a:defRPr/>
            </a:pPr>
            <a:r>
              <a:rPr lang="en-US" sz="900" dirty="0"/>
              <a:t>Sources:</a:t>
            </a:r>
            <a:r>
              <a:rPr lang="en-US" sz="900" dirty="0">
                <a:solidFill>
                  <a:srgbClr val="000000"/>
                </a:solidFill>
              </a:rPr>
              <a:t> Prepared by </a:t>
            </a:r>
            <a:r>
              <a:rPr lang="en-US" sz="900" dirty="0">
                <a:solidFill>
                  <a:srgbClr val="000000"/>
                </a:solidFill>
                <a:hlinkClick r:id="rId3"/>
              </a:rPr>
              <a:t>www.aidsdatahub.org</a:t>
            </a:r>
            <a:r>
              <a:rPr lang="en-US" sz="900" dirty="0">
                <a:solidFill>
                  <a:srgbClr val="000000"/>
                </a:solidFill>
              </a:rPr>
              <a:t>  based on 1. </a:t>
            </a:r>
            <a:r>
              <a:rPr lang="en-GB" sz="900" dirty="0">
                <a:solidFill>
                  <a:srgbClr val="000000"/>
                </a:solidFill>
              </a:rPr>
              <a:t>European Union, WHO, UNICEF, et al. (2006). Maldives: Epidemiological Fact Sheet on HIV/AIDS and Sexually Transmitted Infections- 2006 Update </a:t>
            </a:r>
            <a:r>
              <a:rPr lang="en-US" sz="900" i="1" dirty="0">
                <a:latin typeface="Arial" pitchFamily="34" charset="0"/>
              </a:rPr>
              <a:t>;2. </a:t>
            </a:r>
            <a:r>
              <a:rPr lang="en-GB" sz="900" dirty="0">
                <a:cs typeface="Angsana New" pitchFamily="18" charset="-34"/>
              </a:rPr>
              <a:t>National AIDS Council Maldives. (2010). UNGASS Country Progress Report: Maldives </a:t>
            </a:r>
            <a:r>
              <a:rPr lang="en-US" sz="900" dirty="0"/>
              <a:t>; and 3. </a:t>
            </a:r>
            <a:r>
              <a:rPr lang="en-GB" sz="900" dirty="0">
                <a:solidFill>
                  <a:srgbClr val="000000"/>
                </a:solidFill>
              </a:rPr>
              <a:t>Maldives Country Progress Reports (Narrative Reports 2010-2011; 2015 and 2016)</a:t>
            </a:r>
            <a:endParaRPr lang="en-US" sz="900" i="1" dirty="0">
              <a:latin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1465689745"/>
              </p:ext>
            </p:extLst>
          </p:nvPr>
        </p:nvGraphicFramePr>
        <p:xfrm>
          <a:off x="1919536" y="2132857"/>
          <a:ext cx="7992889" cy="403140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263352" y="1571612"/>
            <a:ext cx="11017224"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Cumulative number of reported HIV cases and AIDS-related deaths, 2015</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E12F2EE0-A73A-47C0-8883-0AD13B9F31E2}" type="slidenum">
              <a:rPr lang="th-TH" smtClean="0"/>
              <a:pPr>
                <a:defRPr/>
              </a:pPr>
              <a:t>8</a:t>
            </a:fld>
            <a:endParaRPr lang="th-TH" dirty="0"/>
          </a:p>
        </p:txBody>
      </p:sp>
      <p:sp>
        <p:nvSpPr>
          <p:cNvPr id="6" name="Rectangle 3"/>
          <p:cNvSpPr>
            <a:spLocks noChangeArrowheads="1"/>
          </p:cNvSpPr>
          <p:nvPr/>
        </p:nvSpPr>
        <p:spPr bwMode="auto">
          <a:xfrm>
            <a:off x="297260" y="6492232"/>
            <a:ext cx="8243888" cy="230832"/>
          </a:xfrm>
          <a:prstGeom prst="rect">
            <a:avLst/>
          </a:prstGeom>
          <a:noFill/>
          <a:ln w="9525">
            <a:noFill/>
            <a:miter lim="800000"/>
            <a:headEnd/>
            <a:tailEnd/>
          </a:ln>
        </p:spPr>
        <p:txBody>
          <a:bodyPr>
            <a:spAutoFit/>
          </a:bodyPr>
          <a:lstStyle/>
          <a:p>
            <a:pPr>
              <a:defRPr/>
            </a:pPr>
            <a:r>
              <a:rPr lang="en-US" sz="900" dirty="0"/>
              <a:t>Source:</a:t>
            </a:r>
            <a:r>
              <a:rPr lang="en-US" sz="900" dirty="0">
                <a:solidFill>
                  <a:srgbClr val="000000"/>
                </a:solidFill>
              </a:rPr>
              <a:t> Prepared by </a:t>
            </a:r>
            <a:r>
              <a:rPr lang="en-US" sz="900" dirty="0">
                <a:solidFill>
                  <a:srgbClr val="000000"/>
                </a:solidFill>
                <a:hlinkClick r:id="rId3"/>
              </a:rPr>
              <a:t>www.aidsdatahub.org</a:t>
            </a:r>
            <a:r>
              <a:rPr lang="en-US" sz="900" dirty="0">
                <a:solidFill>
                  <a:srgbClr val="000000"/>
                </a:solidFill>
              </a:rPr>
              <a:t>  based on </a:t>
            </a:r>
            <a:r>
              <a:rPr lang="en-GB" sz="900" dirty="0">
                <a:solidFill>
                  <a:srgbClr val="000000"/>
                </a:solidFill>
              </a:rPr>
              <a:t>Maldives Country Progress Report 2016.</a:t>
            </a:r>
            <a:endParaRPr lang="en-US" sz="900" i="1" dirty="0">
              <a:latin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2248465"/>
              </p:ext>
            </p:extLst>
          </p:nvPr>
        </p:nvGraphicFramePr>
        <p:xfrm>
          <a:off x="2783632" y="2852936"/>
          <a:ext cx="6552728" cy="345638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298483" y="1556792"/>
            <a:ext cx="10910085"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Reported number of new HIV cases among Maldivians and expatriates, 2002 - 2014</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E12F2EE0-A73A-47C0-8883-0AD13B9F31E2}" type="slidenum">
              <a:rPr lang="th-TH" smtClean="0"/>
              <a:pPr>
                <a:defRPr/>
              </a:pPr>
              <a:t>9</a:t>
            </a:fld>
            <a:endParaRPr lang="th-TH" dirty="0"/>
          </a:p>
        </p:txBody>
      </p:sp>
      <p:sp>
        <p:nvSpPr>
          <p:cNvPr id="6" name="Rectangle 3"/>
          <p:cNvSpPr>
            <a:spLocks noChangeArrowheads="1"/>
          </p:cNvSpPr>
          <p:nvPr/>
        </p:nvSpPr>
        <p:spPr bwMode="auto">
          <a:xfrm>
            <a:off x="226475" y="6470650"/>
            <a:ext cx="9829965" cy="230832"/>
          </a:xfrm>
          <a:prstGeom prst="rect">
            <a:avLst/>
          </a:prstGeom>
          <a:noFill/>
          <a:ln w="9525">
            <a:noFill/>
            <a:miter lim="800000"/>
            <a:headEnd/>
            <a:tailEnd/>
          </a:ln>
        </p:spPr>
        <p:txBody>
          <a:bodyPr wrap="square">
            <a:spAutoFit/>
          </a:bodyPr>
          <a:lstStyle/>
          <a:p>
            <a:pPr>
              <a:defRPr/>
            </a:pPr>
            <a:r>
              <a:rPr lang="en-US" sz="900" dirty="0"/>
              <a:t>Source:</a:t>
            </a:r>
            <a:r>
              <a:rPr lang="en-US" sz="900" dirty="0">
                <a:solidFill>
                  <a:srgbClr val="000000"/>
                </a:solidFill>
              </a:rPr>
              <a:t> Prepared by </a:t>
            </a:r>
            <a:r>
              <a:rPr lang="en-US" sz="900" dirty="0">
                <a:solidFill>
                  <a:srgbClr val="000000"/>
                </a:solidFill>
                <a:hlinkClick r:id="rId3"/>
              </a:rPr>
              <a:t>www.aidsdatahub.org</a:t>
            </a:r>
            <a:r>
              <a:rPr lang="en-US" sz="900" dirty="0">
                <a:solidFill>
                  <a:srgbClr val="000000"/>
                </a:solidFill>
              </a:rPr>
              <a:t>  based on Ministry of Health, Republic of </a:t>
            </a:r>
            <a:r>
              <a:rPr lang="en-GB" sz="900" dirty="0">
                <a:solidFill>
                  <a:srgbClr val="000000"/>
                </a:solidFill>
              </a:rPr>
              <a:t>Maldives. (2013). The Maldives Health Statistics 2013; and Global AIDS Response Progress Reporting</a:t>
            </a:r>
            <a:endParaRPr lang="en-US" sz="900" i="1" dirty="0">
              <a:latin typeface="Arial" pitchFamily="34" charset="0"/>
            </a:endParaRPr>
          </a:p>
        </p:txBody>
      </p:sp>
      <p:grpSp>
        <p:nvGrpSpPr>
          <p:cNvPr id="17" name="Group 16"/>
          <p:cNvGrpSpPr/>
          <p:nvPr/>
        </p:nvGrpSpPr>
        <p:grpSpPr>
          <a:xfrm>
            <a:off x="1703512" y="2636912"/>
            <a:ext cx="8568952" cy="3600400"/>
            <a:chOff x="0" y="0"/>
            <a:chExt cx="9139240" cy="3200400"/>
          </a:xfrm>
        </p:grpSpPr>
        <p:graphicFrame>
          <p:nvGraphicFramePr>
            <p:cNvPr id="18" name="Chart 17"/>
            <p:cNvGraphicFramePr/>
            <p:nvPr>
              <p:extLst>
                <p:ext uri="{D42A27DB-BD31-4B8C-83A1-F6EECF244321}">
                  <p14:modId xmlns:p14="http://schemas.microsoft.com/office/powerpoint/2010/main" val="1175290508"/>
                </p:ext>
              </p:extLst>
            </p:nvPr>
          </p:nvGraphicFramePr>
          <p:xfrm>
            <a:off x="0" y="4762"/>
            <a:ext cx="4572000" cy="31956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3831748875"/>
                </p:ext>
              </p:extLst>
            </p:nvPr>
          </p:nvGraphicFramePr>
          <p:xfrm>
            <a:off x="4567240" y="0"/>
            <a:ext cx="4572000" cy="3195638"/>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025701567"/>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00000"/>
    </a:hlink>
    <a:folHlink>
      <a:srgbClr val="C00000"/>
    </a:folHlink>
  </a:clrScheme>
  <a:fontScheme name="Default Design">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00000"/>
    </a:hlink>
    <a:folHlink>
      <a:srgbClr val="C00000"/>
    </a:folHlink>
  </a:clrScheme>
  <a:fontScheme name="Default Design">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4344</TotalTime>
  <Words>2980</Words>
  <Application>Microsoft Office PowerPoint</Application>
  <PresentationFormat>Widescreen</PresentationFormat>
  <Paragraphs>384</Paragraphs>
  <Slides>48</Slides>
  <Notes>38</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48</vt:i4>
      </vt:variant>
    </vt:vector>
  </HeadingPairs>
  <TitlesOfParts>
    <vt:vector size="63" baseType="lpstr">
      <vt:lpstr>Arial</vt:lpstr>
      <vt:lpstr>Calibri</vt:lpstr>
      <vt:lpstr>Times New Roman</vt:lpstr>
      <vt:lpstr>1_Cover Design</vt:lpstr>
      <vt:lpstr>Layout</vt:lpstr>
      <vt:lpstr>Layout with Latest!</vt:lpstr>
      <vt:lpstr>1_Layout with Latest!</vt:lpstr>
      <vt:lpstr>2_Layout with Latest!</vt:lpstr>
      <vt:lpstr>1_Layout</vt:lpstr>
      <vt:lpstr>2_Layout</vt:lpstr>
      <vt:lpstr>3_Layout</vt:lpstr>
      <vt:lpstr>4_Layout</vt:lpstr>
      <vt:lpstr>5_Layout</vt:lpstr>
      <vt:lpstr>6_Layout</vt:lpstr>
      <vt:lpstr>7_Layout</vt:lpstr>
      <vt:lpstr>Maldives</vt:lpstr>
      <vt:lpstr>CONTENT</vt:lpstr>
      <vt:lpstr>BASIC SOCIO-DEMOGRAPHIC INDICATORS</vt:lpstr>
      <vt:lpstr>HIV prevalence and  epidemiological status</vt:lpstr>
      <vt:lpstr>Key population size estimates, 2010</vt:lpstr>
      <vt:lpstr>HIV prevalence among key affected populations, men in high risk occupation groups and youths (15-24), 2008 </vt:lpstr>
      <vt:lpstr>Cumulative number of reported HIV cases, 1994-2015</vt:lpstr>
      <vt:lpstr>Cumulative number of reported HIV cases and AIDS-related deaths, 2015 </vt:lpstr>
      <vt:lpstr>Reported number of new HIV cases among Maldivians and expatriates, 2002 - 2014 </vt:lpstr>
      <vt:lpstr>STI prevalence among MSM, IDU and men in high risk groups, 2008 - 2011 </vt:lpstr>
      <vt:lpstr>Proportion of surveyed populations who experienced STI symptoms in  past 3 months, 2008 </vt:lpstr>
      <vt:lpstr>Women (15-49) who reported bad smelling or abnormal genital discharge in the last 12 months by region, 2009 </vt:lpstr>
      <vt:lpstr>Women (15-49) who reported genital sore or ulcer in the last 12 months by region, 2009 </vt:lpstr>
      <vt:lpstr>Risk behaviours</vt:lpstr>
      <vt:lpstr>Proportion of FSWs who reported unprotected sex in the last week by type of partner and by atoll, 2008 </vt:lpstr>
      <vt:lpstr>Proportion of consistent condom use in the past 12 months among surveyed populations, 2008 </vt:lpstr>
      <vt:lpstr>Selected sexual behaviors among FSW in Male’ and Addu, 2008 </vt:lpstr>
      <vt:lpstr>Population interaction of female sex workers in Male’ and Addu, 2008 </vt:lpstr>
      <vt:lpstr>Proportion of MSM who reported unprotected sex with male and female partners in Male’ and Addu, 2008 </vt:lpstr>
      <vt:lpstr>Proportion of MSM with selected sexual behaviors in Male’ and Addu, 2008 </vt:lpstr>
      <vt:lpstr>Proportion of PWID who used sterile injecting equipment at the last injection by age group and gender, 2008 </vt:lpstr>
      <vt:lpstr>Proportion of PWID who have ever been imprisoned and who injected drugs while inside the prison, 2008  </vt:lpstr>
      <vt:lpstr>Proportion of PWID with selected sexual behaviors in the past 12 months, 2008 </vt:lpstr>
      <vt:lpstr>Proportion of key populations with overlapping risk behaviors by atoll, 2008 </vt:lpstr>
      <vt:lpstr>Proportion of surveyed populations who reported having unprotected sex in the last month by type of partner, 2008 </vt:lpstr>
      <vt:lpstr>Proportion of surveyed populations who had sex with FSWs and who reported consistent condom use with FSWs, 2008 </vt:lpstr>
      <vt:lpstr>Population interaction of resort male workers, 2008 </vt:lpstr>
      <vt:lpstr>Proportion of male prisoners by illicit drug use, 2011</vt:lpstr>
      <vt:lpstr>Selected sexual behaviors among youth (15-24) in Male’ and Laamu, 2008 </vt:lpstr>
      <vt:lpstr>Vulnerability and  HIV knowledge</vt:lpstr>
      <vt:lpstr>Proportion of key populations who had correct knowledge of HIV prevention, by atoll, 2008 </vt:lpstr>
      <vt:lpstr>Proportion of surveyed populations who could identify major misconceptions about HIV transmission, 2008 </vt:lpstr>
      <vt:lpstr>Comprehensive knowledge of HIV among women (15-49) by age group and residence, 2009 </vt:lpstr>
      <vt:lpstr>Comprehensive knowledge of HIV among women (15-49) by region, 2009 </vt:lpstr>
      <vt:lpstr>Comprehensive knowledge of HIV among young women (15-24) by age group and residence, 2009 </vt:lpstr>
      <vt:lpstr>HIV expenditure</vt:lpstr>
      <vt:lpstr>Resource allocation for the National Strategic Plan (NSP) 2014-2016</vt:lpstr>
      <vt:lpstr>Resource allocation by target population, 2014-2016</vt:lpstr>
      <vt:lpstr>National response </vt:lpstr>
      <vt:lpstr>Treatment cascade, 2018</vt:lpstr>
      <vt:lpstr>People on antiretroviral treatment, 2000-2018</vt:lpstr>
      <vt:lpstr>Proportion of surveyed populations reached with HIV prevention program, 2008 </vt:lpstr>
      <vt:lpstr>Proportion of key populations who were tested for HIV in the past 12 months and knew the results by age group, 2008 </vt:lpstr>
      <vt:lpstr>Proportion of key populations who were tested for HIV in the past 12 months by atoll, 2008 </vt:lpstr>
      <vt:lpstr>Proportion of youth (15-24) reached by HIV prevention program and who received HIV test in the past year, 2008 </vt:lpstr>
      <vt:lpstr>Status of HIV testing among adults (15+) and HIV testing facilities, 2009 </vt:lpstr>
      <vt:lpstr>Proportion of surveyed populations who have been tested for HIV in the past 12 months by occupation, 2008 </vt:lpstr>
      <vt:lpstr>PowerPoint Presentation</vt:lpstr>
    </vt:vector>
  </TitlesOfParts>
  <Manager/>
  <Company>HIV and AIDS Data Hub for Asia-Pacific</Company>
  <LinksUpToDate>false</LinksUpToDate>
  <SharedDoc>false</SharedDoc>
  <HyperlinkBase>https://www.aidsdatahub.org/resource/maldives-country-slides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Maldives</dc:title>
  <dc:subject>Get an overview of the HIV/AIDS situation in Maldives. Browse and view charts and graphs illustrating data on the country's basic socio-demographic indicators, HIV prevalence and epidemiology, risk behaviors, vulnerability and HIV knowledge, HIV expenditu</dc:subject>
  <dc:creator>HIV and AIDS Data Hub for Asia-Pacific</dc:creator>
  <cp:keywords>hiv, aids, socio-demographic indicators, prevalence, epidemiology, risk behaviors, vulnerability, hiv knowledge, national response</cp:keywords>
  <dc:description/>
  <cp:lastModifiedBy>BOONYATHAROKUL, Earn</cp:lastModifiedBy>
  <cp:revision>656</cp:revision>
  <dcterms:created xsi:type="dcterms:W3CDTF">2010-11-08T08:31:49Z</dcterms:created>
  <dcterms:modified xsi:type="dcterms:W3CDTF">2020-09-14T04:36:25Z</dcterms:modified>
  <cp:category/>
</cp:coreProperties>
</file>