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9.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0.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1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5.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notesSlides/notesSlide16.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17.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18.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19.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0.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notesSlides/notesSlide21.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22.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notesSlides/notesSlide23.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theme/themeOverride3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708" r:id="rId4"/>
    <p:sldMasterId id="2147483771" r:id="rId5"/>
    <p:sldMasterId id="2147483798" r:id="rId6"/>
    <p:sldMasterId id="2147483853" r:id="rId7"/>
    <p:sldMasterId id="2147483862" r:id="rId8"/>
    <p:sldMasterId id="2147483871" r:id="rId9"/>
    <p:sldMasterId id="2147483880" r:id="rId10"/>
    <p:sldMasterId id="2147483889" r:id="rId11"/>
    <p:sldMasterId id="2147483898" r:id="rId12"/>
    <p:sldMasterId id="2147483907" r:id="rId13"/>
    <p:sldMasterId id="2147483916" r:id="rId14"/>
    <p:sldMasterId id="2147483925" r:id="rId15"/>
  </p:sldMasterIdLst>
  <p:notesMasterIdLst>
    <p:notesMasterId r:id="rId57"/>
  </p:notesMasterIdLst>
  <p:sldIdLst>
    <p:sldId id="257" r:id="rId16"/>
    <p:sldId id="314" r:id="rId17"/>
    <p:sldId id="356" r:id="rId18"/>
    <p:sldId id="258" r:id="rId19"/>
    <p:sldId id="636" r:id="rId20"/>
    <p:sldId id="637" r:id="rId21"/>
    <p:sldId id="638" r:id="rId22"/>
    <p:sldId id="361" r:id="rId23"/>
    <p:sldId id="590" r:id="rId24"/>
    <p:sldId id="309" r:id="rId25"/>
    <p:sldId id="335" r:id="rId26"/>
    <p:sldId id="348" r:id="rId27"/>
    <p:sldId id="310" r:id="rId28"/>
    <p:sldId id="332" r:id="rId29"/>
    <p:sldId id="259" r:id="rId30"/>
    <p:sldId id="272" r:id="rId31"/>
    <p:sldId id="350" r:id="rId32"/>
    <p:sldId id="281" r:id="rId33"/>
    <p:sldId id="282" r:id="rId34"/>
    <p:sldId id="260" r:id="rId35"/>
    <p:sldId id="316" r:id="rId36"/>
    <p:sldId id="320" r:id="rId37"/>
    <p:sldId id="261" r:id="rId38"/>
    <p:sldId id="349" r:id="rId39"/>
    <p:sldId id="296" r:id="rId40"/>
    <p:sldId id="269" r:id="rId41"/>
    <p:sldId id="340" r:id="rId42"/>
    <p:sldId id="346" r:id="rId43"/>
    <p:sldId id="345" r:id="rId44"/>
    <p:sldId id="262" r:id="rId45"/>
    <p:sldId id="297" r:id="rId46"/>
    <p:sldId id="336" r:id="rId47"/>
    <p:sldId id="644" r:id="rId48"/>
    <p:sldId id="639" r:id="rId49"/>
    <p:sldId id="641" r:id="rId50"/>
    <p:sldId id="640" r:id="rId51"/>
    <p:sldId id="643" r:id="rId52"/>
    <p:sldId id="642" r:id="rId53"/>
    <p:sldId id="342" r:id="rId54"/>
    <p:sldId id="351" r:id="rId55"/>
    <p:sldId id="327" r:id="rId56"/>
  </p:sldIdLst>
  <p:sldSz cx="12192000" cy="6858000"/>
  <p:notesSz cx="6858000" cy="9144000"/>
  <p:defaultTextStyle>
    <a:defPPr>
      <a:defRPr lang="en-US"/>
    </a:defPPr>
    <a:lvl1pPr marL="0" algn="l" defTabSz="911489" rtl="0" eaLnBrk="1" latinLnBrk="0" hangingPunct="1">
      <a:defRPr sz="1800" kern="1200">
        <a:solidFill>
          <a:schemeClr val="tx1"/>
        </a:solidFill>
        <a:latin typeface="+mn-lt"/>
        <a:ea typeface="+mn-ea"/>
        <a:cs typeface="+mn-cs"/>
      </a:defRPr>
    </a:lvl1pPr>
    <a:lvl2pPr marL="455747" algn="l" defTabSz="911489" rtl="0" eaLnBrk="1" latinLnBrk="0" hangingPunct="1">
      <a:defRPr sz="1800" kern="1200">
        <a:solidFill>
          <a:schemeClr val="tx1"/>
        </a:solidFill>
        <a:latin typeface="+mn-lt"/>
        <a:ea typeface="+mn-ea"/>
        <a:cs typeface="+mn-cs"/>
      </a:defRPr>
    </a:lvl2pPr>
    <a:lvl3pPr marL="911489" algn="l" defTabSz="911489" rtl="0" eaLnBrk="1" latinLnBrk="0" hangingPunct="1">
      <a:defRPr sz="1800" kern="1200">
        <a:solidFill>
          <a:schemeClr val="tx1"/>
        </a:solidFill>
        <a:latin typeface="+mn-lt"/>
        <a:ea typeface="+mn-ea"/>
        <a:cs typeface="+mn-cs"/>
      </a:defRPr>
    </a:lvl3pPr>
    <a:lvl4pPr marL="1367234" algn="l" defTabSz="911489" rtl="0" eaLnBrk="1" latinLnBrk="0" hangingPunct="1">
      <a:defRPr sz="1800" kern="1200">
        <a:solidFill>
          <a:schemeClr val="tx1"/>
        </a:solidFill>
        <a:latin typeface="+mn-lt"/>
        <a:ea typeface="+mn-ea"/>
        <a:cs typeface="+mn-cs"/>
      </a:defRPr>
    </a:lvl4pPr>
    <a:lvl5pPr marL="1822954" algn="l" defTabSz="911489" rtl="0" eaLnBrk="1" latinLnBrk="0" hangingPunct="1">
      <a:defRPr sz="1800" kern="1200">
        <a:solidFill>
          <a:schemeClr val="tx1"/>
        </a:solidFill>
        <a:latin typeface="+mn-lt"/>
        <a:ea typeface="+mn-ea"/>
        <a:cs typeface="+mn-cs"/>
      </a:defRPr>
    </a:lvl5pPr>
    <a:lvl6pPr marL="2278715" algn="l" defTabSz="911489" rtl="0" eaLnBrk="1" latinLnBrk="0" hangingPunct="1">
      <a:defRPr sz="1800" kern="1200">
        <a:solidFill>
          <a:schemeClr val="tx1"/>
        </a:solidFill>
        <a:latin typeface="+mn-lt"/>
        <a:ea typeface="+mn-ea"/>
        <a:cs typeface="+mn-cs"/>
      </a:defRPr>
    </a:lvl6pPr>
    <a:lvl7pPr marL="2734470" algn="l" defTabSz="911489" rtl="0" eaLnBrk="1" latinLnBrk="0" hangingPunct="1">
      <a:defRPr sz="1800" kern="1200">
        <a:solidFill>
          <a:schemeClr val="tx1"/>
        </a:solidFill>
        <a:latin typeface="+mn-lt"/>
        <a:ea typeface="+mn-ea"/>
        <a:cs typeface="+mn-cs"/>
      </a:defRPr>
    </a:lvl7pPr>
    <a:lvl8pPr marL="3190198" algn="l" defTabSz="911489" rtl="0" eaLnBrk="1" latinLnBrk="0" hangingPunct="1">
      <a:defRPr sz="1800" kern="1200">
        <a:solidFill>
          <a:schemeClr val="tx1"/>
        </a:solidFill>
        <a:latin typeface="+mn-lt"/>
        <a:ea typeface="+mn-ea"/>
        <a:cs typeface="+mn-cs"/>
      </a:defRPr>
    </a:lvl8pPr>
    <a:lvl9pPr marL="3645916" algn="l" defTabSz="9114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78E1E"/>
    <a:srgbClr val="EC008C"/>
    <a:srgbClr val="E31837"/>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042" autoAdjust="0"/>
  </p:normalViewPr>
  <p:slideViewPr>
    <p:cSldViewPr>
      <p:cViewPr varScale="1">
        <p:scale>
          <a:sx n="62" d="100"/>
          <a:sy n="62" d="100"/>
        </p:scale>
        <p:origin x="804" y="56"/>
      </p:cViewPr>
      <p:guideLst>
        <p:guide orient="horz" pos="2160"/>
        <p:guide pos="3840"/>
      </p:guideLst>
    </p:cSldViewPr>
  </p:slideViewPr>
  <p:notesTextViewPr>
    <p:cViewPr>
      <p:scale>
        <a:sx n="3" d="2"/>
        <a:sy n="3" d="2"/>
      </p:scale>
      <p:origin x="0" y="0"/>
    </p:cViewPr>
  </p:notesTextViewPr>
  <p:sorterViewPr>
    <p:cViewPr varScale="1">
      <p:scale>
        <a:sx n="1" d="1"/>
        <a:sy n="1" d="1"/>
      </p:scale>
      <p:origin x="0" y="79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9.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0.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620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7B4-45E6-8BD3-C685E86413B7}"/>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1</c:v>
                </c:pt>
                <c:pt idx="1">
                  <c:v>1</c:v>
                </c:pt>
                <c:pt idx="2">
                  <c:v>2</c:v>
                </c:pt>
                <c:pt idx="3">
                  <c:v>4</c:v>
                </c:pt>
                <c:pt idx="4">
                  <c:v>6</c:v>
                </c:pt>
                <c:pt idx="5">
                  <c:v>8</c:v>
                </c:pt>
                <c:pt idx="6">
                  <c:v>11</c:v>
                </c:pt>
                <c:pt idx="7">
                  <c:v>15</c:v>
                </c:pt>
                <c:pt idx="8">
                  <c:v>20</c:v>
                </c:pt>
                <c:pt idx="9">
                  <c:v>29</c:v>
                </c:pt>
                <c:pt idx="10">
                  <c:v>41</c:v>
                </c:pt>
                <c:pt idx="11">
                  <c:v>59</c:v>
                </c:pt>
                <c:pt idx="12">
                  <c:v>86</c:v>
                </c:pt>
                <c:pt idx="13">
                  <c:v>122</c:v>
                </c:pt>
                <c:pt idx="14">
                  <c:v>172</c:v>
                </c:pt>
                <c:pt idx="15">
                  <c:v>220</c:v>
                </c:pt>
                <c:pt idx="16">
                  <c:v>258</c:v>
                </c:pt>
                <c:pt idx="17">
                  <c:v>290</c:v>
                </c:pt>
                <c:pt idx="18">
                  <c:v>324</c:v>
                </c:pt>
                <c:pt idx="19">
                  <c:v>357</c:v>
                </c:pt>
                <c:pt idx="20">
                  <c:v>391</c:v>
                </c:pt>
                <c:pt idx="21">
                  <c:v>423</c:v>
                </c:pt>
                <c:pt idx="22">
                  <c:v>456</c:v>
                </c:pt>
                <c:pt idx="23">
                  <c:v>487</c:v>
                </c:pt>
                <c:pt idx="24">
                  <c:v>515</c:v>
                </c:pt>
                <c:pt idx="25">
                  <c:v>538</c:v>
                </c:pt>
                <c:pt idx="26">
                  <c:v>559</c:v>
                </c:pt>
                <c:pt idx="27">
                  <c:v>584</c:v>
                </c:pt>
                <c:pt idx="28">
                  <c:v>604</c:v>
                </c:pt>
                <c:pt idx="29">
                  <c:v>618</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1</c:v>
                </c:pt>
                <c:pt idx="1">
                  <c:v>1</c:v>
                </c:pt>
                <c:pt idx="2">
                  <c:v>2</c:v>
                </c:pt>
                <c:pt idx="3">
                  <c:v>3</c:v>
                </c:pt>
                <c:pt idx="4">
                  <c:v>5</c:v>
                </c:pt>
                <c:pt idx="5">
                  <c:v>5</c:v>
                </c:pt>
                <c:pt idx="6">
                  <c:v>8</c:v>
                </c:pt>
                <c:pt idx="7">
                  <c:v>12</c:v>
                </c:pt>
                <c:pt idx="8">
                  <c:v>18</c:v>
                </c:pt>
                <c:pt idx="9">
                  <c:v>26</c:v>
                </c:pt>
                <c:pt idx="10">
                  <c:v>37</c:v>
                </c:pt>
                <c:pt idx="11">
                  <c:v>53</c:v>
                </c:pt>
                <c:pt idx="12">
                  <c:v>77</c:v>
                </c:pt>
                <c:pt idx="13">
                  <c:v>109</c:v>
                </c:pt>
                <c:pt idx="14">
                  <c:v>154</c:v>
                </c:pt>
                <c:pt idx="15">
                  <c:v>197</c:v>
                </c:pt>
                <c:pt idx="16">
                  <c:v>231</c:v>
                </c:pt>
                <c:pt idx="17">
                  <c:v>258</c:v>
                </c:pt>
                <c:pt idx="18">
                  <c:v>287</c:v>
                </c:pt>
                <c:pt idx="19">
                  <c:v>315</c:v>
                </c:pt>
                <c:pt idx="20">
                  <c:v>345</c:v>
                </c:pt>
                <c:pt idx="21">
                  <c:v>372</c:v>
                </c:pt>
                <c:pt idx="22">
                  <c:v>402</c:v>
                </c:pt>
                <c:pt idx="23">
                  <c:v>430</c:v>
                </c:pt>
                <c:pt idx="24">
                  <c:v>456</c:v>
                </c:pt>
                <c:pt idx="25">
                  <c:v>479</c:v>
                </c:pt>
                <c:pt idx="26">
                  <c:v>498</c:v>
                </c:pt>
                <c:pt idx="27">
                  <c:v>519</c:v>
                </c:pt>
                <c:pt idx="28">
                  <c:v>541</c:v>
                </c:pt>
                <c:pt idx="29">
                  <c:v>555</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1</c:v>
                </c:pt>
                <c:pt idx="1">
                  <c:v>2</c:v>
                </c:pt>
                <c:pt idx="2">
                  <c:v>2</c:v>
                </c:pt>
                <c:pt idx="3">
                  <c:v>4</c:v>
                </c:pt>
                <c:pt idx="4">
                  <c:v>6</c:v>
                </c:pt>
                <c:pt idx="5">
                  <c:v>8</c:v>
                </c:pt>
                <c:pt idx="6">
                  <c:v>11</c:v>
                </c:pt>
                <c:pt idx="7">
                  <c:v>15</c:v>
                </c:pt>
                <c:pt idx="8">
                  <c:v>22</c:v>
                </c:pt>
                <c:pt idx="9">
                  <c:v>32</c:v>
                </c:pt>
                <c:pt idx="10">
                  <c:v>46</c:v>
                </c:pt>
                <c:pt idx="11">
                  <c:v>66</c:v>
                </c:pt>
                <c:pt idx="12">
                  <c:v>97</c:v>
                </c:pt>
                <c:pt idx="13">
                  <c:v>137</c:v>
                </c:pt>
                <c:pt idx="14">
                  <c:v>191</c:v>
                </c:pt>
                <c:pt idx="15">
                  <c:v>244</c:v>
                </c:pt>
                <c:pt idx="16">
                  <c:v>288</c:v>
                </c:pt>
                <c:pt idx="17">
                  <c:v>325</c:v>
                </c:pt>
                <c:pt idx="18">
                  <c:v>364</c:v>
                </c:pt>
                <c:pt idx="19">
                  <c:v>401</c:v>
                </c:pt>
                <c:pt idx="20">
                  <c:v>442</c:v>
                </c:pt>
                <c:pt idx="21">
                  <c:v>477</c:v>
                </c:pt>
                <c:pt idx="22">
                  <c:v>515</c:v>
                </c:pt>
                <c:pt idx="23">
                  <c:v>551</c:v>
                </c:pt>
                <c:pt idx="24">
                  <c:v>583</c:v>
                </c:pt>
                <c:pt idx="25">
                  <c:v>610</c:v>
                </c:pt>
                <c:pt idx="26">
                  <c:v>632</c:v>
                </c:pt>
                <c:pt idx="27">
                  <c:v>659</c:v>
                </c:pt>
                <c:pt idx="28">
                  <c:v>681</c:v>
                </c:pt>
                <c:pt idx="29">
                  <c:v>696</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1.6445306794320232E-3"/>
                  <c:y val="-2.9039755883122985E-2"/>
                </c:manualLayout>
              </c:layout>
              <c:tx>
                <c:rich>
                  <a:bodyPr/>
                  <a:lstStyle/>
                  <a:p>
                    <a:r>
                      <a:rPr lang="en-US" dirty="0"/>
                      <a:t> &lt;100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7B4-45E6-8BD3-C685E86413B7}"/>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1</c:v>
                </c:pt>
                <c:pt idx="1">
                  <c:v>1</c:v>
                </c:pt>
                <c:pt idx="2">
                  <c:v>1</c:v>
                </c:pt>
                <c:pt idx="3">
                  <c:v>2</c:v>
                </c:pt>
                <c:pt idx="4">
                  <c:v>2</c:v>
                </c:pt>
                <c:pt idx="5">
                  <c:v>2</c:v>
                </c:pt>
                <c:pt idx="6">
                  <c:v>3</c:v>
                </c:pt>
                <c:pt idx="7">
                  <c:v>4</c:v>
                </c:pt>
                <c:pt idx="8">
                  <c:v>6</c:v>
                </c:pt>
                <c:pt idx="9">
                  <c:v>9</c:v>
                </c:pt>
                <c:pt idx="10">
                  <c:v>13</c:v>
                </c:pt>
                <c:pt idx="11">
                  <c:v>20</c:v>
                </c:pt>
                <c:pt idx="12">
                  <c:v>29</c:v>
                </c:pt>
                <c:pt idx="13">
                  <c:v>39</c:v>
                </c:pt>
                <c:pt idx="14">
                  <c:v>54</c:v>
                </c:pt>
                <c:pt idx="15">
                  <c:v>54</c:v>
                </c:pt>
                <c:pt idx="16">
                  <c:v>46</c:v>
                </c:pt>
                <c:pt idx="17">
                  <c:v>42</c:v>
                </c:pt>
                <c:pt idx="18">
                  <c:v>47</c:v>
                </c:pt>
                <c:pt idx="19">
                  <c:v>49</c:v>
                </c:pt>
                <c:pt idx="20">
                  <c:v>52</c:v>
                </c:pt>
                <c:pt idx="21">
                  <c:v>53</c:v>
                </c:pt>
                <c:pt idx="22">
                  <c:v>54</c:v>
                </c:pt>
                <c:pt idx="23">
                  <c:v>53</c:v>
                </c:pt>
                <c:pt idx="24">
                  <c:v>51</c:v>
                </c:pt>
                <c:pt idx="25">
                  <c:v>46</c:v>
                </c:pt>
                <c:pt idx="26">
                  <c:v>44</c:v>
                </c:pt>
                <c:pt idx="27">
                  <c:v>48</c:v>
                </c:pt>
                <c:pt idx="28">
                  <c:v>46</c:v>
                </c:pt>
                <c:pt idx="29">
                  <c:v>40</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1</c:v>
                </c:pt>
                <c:pt idx="1">
                  <c:v>0</c:v>
                </c:pt>
                <c:pt idx="2">
                  <c:v>0.78688000000000002</c:v>
                </c:pt>
                <c:pt idx="3">
                  <c:v>1</c:v>
                </c:pt>
                <c:pt idx="4">
                  <c:v>2</c:v>
                </c:pt>
                <c:pt idx="5">
                  <c:v>1</c:v>
                </c:pt>
                <c:pt idx="6">
                  <c:v>3</c:v>
                </c:pt>
                <c:pt idx="7">
                  <c:v>4</c:v>
                </c:pt>
                <c:pt idx="8">
                  <c:v>6</c:v>
                </c:pt>
                <c:pt idx="9">
                  <c:v>9</c:v>
                </c:pt>
                <c:pt idx="10">
                  <c:v>12</c:v>
                </c:pt>
                <c:pt idx="11">
                  <c:v>17</c:v>
                </c:pt>
                <c:pt idx="12">
                  <c:v>26</c:v>
                </c:pt>
                <c:pt idx="13">
                  <c:v>34</c:v>
                </c:pt>
                <c:pt idx="14">
                  <c:v>47</c:v>
                </c:pt>
                <c:pt idx="15">
                  <c:v>49</c:v>
                </c:pt>
                <c:pt idx="16">
                  <c:v>42</c:v>
                </c:pt>
                <c:pt idx="17">
                  <c:v>37</c:v>
                </c:pt>
                <c:pt idx="18">
                  <c:v>41</c:v>
                </c:pt>
                <c:pt idx="19">
                  <c:v>45</c:v>
                </c:pt>
                <c:pt idx="20">
                  <c:v>48</c:v>
                </c:pt>
                <c:pt idx="21">
                  <c:v>47</c:v>
                </c:pt>
                <c:pt idx="22">
                  <c:v>48</c:v>
                </c:pt>
                <c:pt idx="23">
                  <c:v>49</c:v>
                </c:pt>
                <c:pt idx="24">
                  <c:v>47</c:v>
                </c:pt>
                <c:pt idx="25">
                  <c:v>42</c:v>
                </c:pt>
                <c:pt idx="26">
                  <c:v>40</c:v>
                </c:pt>
                <c:pt idx="27">
                  <c:v>43</c:v>
                </c:pt>
                <c:pt idx="28">
                  <c:v>41</c:v>
                </c:pt>
                <c:pt idx="29">
                  <c:v>36</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c:v>
                </c:pt>
                <c:pt idx="1">
                  <c:v>0</c:v>
                </c:pt>
                <c:pt idx="2">
                  <c:v>0.78734999999999999</c:v>
                </c:pt>
                <c:pt idx="3">
                  <c:v>2</c:v>
                </c:pt>
                <c:pt idx="4">
                  <c:v>2</c:v>
                </c:pt>
                <c:pt idx="5">
                  <c:v>2</c:v>
                </c:pt>
                <c:pt idx="6">
                  <c:v>3</c:v>
                </c:pt>
                <c:pt idx="7">
                  <c:v>4</c:v>
                </c:pt>
                <c:pt idx="8">
                  <c:v>8</c:v>
                </c:pt>
                <c:pt idx="9">
                  <c:v>11</c:v>
                </c:pt>
                <c:pt idx="10">
                  <c:v>15</c:v>
                </c:pt>
                <c:pt idx="11">
                  <c:v>21</c:v>
                </c:pt>
                <c:pt idx="12">
                  <c:v>32</c:v>
                </c:pt>
                <c:pt idx="13">
                  <c:v>42</c:v>
                </c:pt>
                <c:pt idx="14">
                  <c:v>57</c:v>
                </c:pt>
                <c:pt idx="15">
                  <c:v>57</c:v>
                </c:pt>
                <c:pt idx="16">
                  <c:v>51</c:v>
                </c:pt>
                <c:pt idx="17">
                  <c:v>46</c:v>
                </c:pt>
                <c:pt idx="18">
                  <c:v>51</c:v>
                </c:pt>
                <c:pt idx="19">
                  <c:v>55</c:v>
                </c:pt>
                <c:pt idx="20">
                  <c:v>58</c:v>
                </c:pt>
                <c:pt idx="21">
                  <c:v>57</c:v>
                </c:pt>
                <c:pt idx="22">
                  <c:v>58</c:v>
                </c:pt>
                <c:pt idx="23">
                  <c:v>59</c:v>
                </c:pt>
                <c:pt idx="24">
                  <c:v>55</c:v>
                </c:pt>
                <c:pt idx="25">
                  <c:v>51</c:v>
                </c:pt>
                <c:pt idx="26">
                  <c:v>49</c:v>
                </c:pt>
                <c:pt idx="27">
                  <c:v>52</c:v>
                </c:pt>
                <c:pt idx="28">
                  <c:v>51</c:v>
                </c:pt>
                <c:pt idx="29">
                  <c:v>43</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tx>
                <c:rich>
                  <a:bodyPr/>
                  <a:lstStyle/>
                  <a:p>
                    <a:r>
                      <a:rPr lang="en-US" dirty="0"/>
                      <a:t> &lt;100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7B4-45E6-8BD3-C685E86413B7}"/>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0</c:v>
                </c:pt>
                <c:pt idx="1">
                  <c:v>0</c:v>
                </c:pt>
                <c:pt idx="2">
                  <c:v>0</c:v>
                </c:pt>
                <c:pt idx="3">
                  <c:v>0</c:v>
                </c:pt>
                <c:pt idx="4">
                  <c:v>0</c:v>
                </c:pt>
                <c:pt idx="5">
                  <c:v>0</c:v>
                </c:pt>
                <c:pt idx="6">
                  <c:v>0</c:v>
                </c:pt>
                <c:pt idx="7">
                  <c:v>0</c:v>
                </c:pt>
                <c:pt idx="8">
                  <c:v>0</c:v>
                </c:pt>
                <c:pt idx="9">
                  <c:v>1</c:v>
                </c:pt>
                <c:pt idx="10">
                  <c:v>1</c:v>
                </c:pt>
                <c:pt idx="11">
                  <c:v>1</c:v>
                </c:pt>
                <c:pt idx="12">
                  <c:v>2</c:v>
                </c:pt>
                <c:pt idx="13">
                  <c:v>2</c:v>
                </c:pt>
                <c:pt idx="14">
                  <c:v>4</c:v>
                </c:pt>
                <c:pt idx="15">
                  <c:v>5</c:v>
                </c:pt>
                <c:pt idx="16">
                  <c:v>6</c:v>
                </c:pt>
                <c:pt idx="17">
                  <c:v>8</c:v>
                </c:pt>
                <c:pt idx="18">
                  <c:v>11</c:v>
                </c:pt>
                <c:pt idx="19">
                  <c:v>13</c:v>
                </c:pt>
                <c:pt idx="20">
                  <c:v>16</c:v>
                </c:pt>
                <c:pt idx="21">
                  <c:v>18</c:v>
                </c:pt>
                <c:pt idx="22">
                  <c:v>18</c:v>
                </c:pt>
                <c:pt idx="23">
                  <c:v>19</c:v>
                </c:pt>
                <c:pt idx="24">
                  <c:v>20</c:v>
                </c:pt>
                <c:pt idx="25">
                  <c:v>21</c:v>
                </c:pt>
                <c:pt idx="26">
                  <c:v>19</c:v>
                </c:pt>
                <c:pt idx="27">
                  <c:v>20</c:v>
                </c:pt>
                <c:pt idx="28">
                  <c:v>22</c:v>
                </c:pt>
                <c:pt idx="29">
                  <c:v>22</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0</c:v>
                </c:pt>
                <c:pt idx="1">
                  <c:v>2.6800000000000001E-3</c:v>
                </c:pt>
                <c:pt idx="2">
                  <c:v>7.9299999999999995E-3</c:v>
                </c:pt>
                <c:pt idx="3">
                  <c:v>1.8319999999999999E-2</c:v>
                </c:pt>
                <c:pt idx="4">
                  <c:v>3.8719999999999997E-2</c:v>
                </c:pt>
                <c:pt idx="5">
                  <c:v>7.2239999999999999E-2</c:v>
                </c:pt>
                <c:pt idx="6">
                  <c:v>0.12263</c:v>
                </c:pt>
                <c:pt idx="7">
                  <c:v>0.18378</c:v>
                </c:pt>
                <c:pt idx="8">
                  <c:v>0.27055000000000001</c:v>
                </c:pt>
                <c:pt idx="9">
                  <c:v>0.38822000000000001</c:v>
                </c:pt>
                <c:pt idx="10">
                  <c:v>0.54945999999999995</c:v>
                </c:pt>
                <c:pt idx="11">
                  <c:v>0.78410999999999997</c:v>
                </c:pt>
                <c:pt idx="12">
                  <c:v>1</c:v>
                </c:pt>
                <c:pt idx="13">
                  <c:v>2</c:v>
                </c:pt>
                <c:pt idx="14">
                  <c:v>2</c:v>
                </c:pt>
                <c:pt idx="15">
                  <c:v>3</c:v>
                </c:pt>
                <c:pt idx="16">
                  <c:v>4</c:v>
                </c:pt>
                <c:pt idx="17">
                  <c:v>6</c:v>
                </c:pt>
                <c:pt idx="18">
                  <c:v>8</c:v>
                </c:pt>
                <c:pt idx="19">
                  <c:v>10</c:v>
                </c:pt>
                <c:pt idx="20">
                  <c:v>13</c:v>
                </c:pt>
                <c:pt idx="21">
                  <c:v>14</c:v>
                </c:pt>
                <c:pt idx="22">
                  <c:v>15</c:v>
                </c:pt>
                <c:pt idx="23">
                  <c:v>16</c:v>
                </c:pt>
                <c:pt idx="24">
                  <c:v>17</c:v>
                </c:pt>
                <c:pt idx="25">
                  <c:v>17</c:v>
                </c:pt>
                <c:pt idx="26">
                  <c:v>16</c:v>
                </c:pt>
                <c:pt idx="27">
                  <c:v>16</c:v>
                </c:pt>
                <c:pt idx="28">
                  <c:v>18</c:v>
                </c:pt>
                <c:pt idx="29">
                  <c:v>18</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0</c:v>
                </c:pt>
                <c:pt idx="1">
                  <c:v>1.427E-2</c:v>
                </c:pt>
                <c:pt idx="2">
                  <c:v>2.7640000000000001E-2</c:v>
                </c:pt>
                <c:pt idx="3">
                  <c:v>5.339E-2</c:v>
                </c:pt>
                <c:pt idx="4">
                  <c:v>0.10897999999999999</c:v>
                </c:pt>
                <c:pt idx="5">
                  <c:v>0.17346</c:v>
                </c:pt>
                <c:pt idx="6">
                  <c:v>0.26943</c:v>
                </c:pt>
                <c:pt idx="7">
                  <c:v>0.39218999999999998</c:v>
                </c:pt>
                <c:pt idx="8">
                  <c:v>0.55427000000000004</c:v>
                </c:pt>
                <c:pt idx="9">
                  <c:v>0.77934000000000003</c:v>
                </c:pt>
                <c:pt idx="10">
                  <c:v>1</c:v>
                </c:pt>
                <c:pt idx="11">
                  <c:v>2</c:v>
                </c:pt>
                <c:pt idx="12">
                  <c:v>2</c:v>
                </c:pt>
                <c:pt idx="13">
                  <c:v>3</c:v>
                </c:pt>
                <c:pt idx="14">
                  <c:v>5</c:v>
                </c:pt>
                <c:pt idx="15">
                  <c:v>6</c:v>
                </c:pt>
                <c:pt idx="16">
                  <c:v>8</c:v>
                </c:pt>
                <c:pt idx="17">
                  <c:v>11</c:v>
                </c:pt>
                <c:pt idx="18">
                  <c:v>14</c:v>
                </c:pt>
                <c:pt idx="19">
                  <c:v>17</c:v>
                </c:pt>
                <c:pt idx="20">
                  <c:v>20</c:v>
                </c:pt>
                <c:pt idx="21">
                  <c:v>21</c:v>
                </c:pt>
                <c:pt idx="22">
                  <c:v>22</c:v>
                </c:pt>
                <c:pt idx="23">
                  <c:v>23</c:v>
                </c:pt>
                <c:pt idx="24">
                  <c:v>24</c:v>
                </c:pt>
                <c:pt idx="25">
                  <c:v>24</c:v>
                </c:pt>
                <c:pt idx="26">
                  <c:v>23</c:v>
                </c:pt>
                <c:pt idx="27">
                  <c:v>24</c:v>
                </c:pt>
                <c:pt idx="28">
                  <c:v>26</c:v>
                </c:pt>
                <c:pt idx="29">
                  <c:v>27</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2876928"/>
        <c:axId val="42878464"/>
      </c:lineChart>
      <c:catAx>
        <c:axId val="4287692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2878464"/>
        <c:crosses val="autoZero"/>
        <c:auto val="1"/>
        <c:lblAlgn val="ctr"/>
        <c:lblOffset val="100"/>
        <c:noMultiLvlLbl val="0"/>
      </c:catAx>
      <c:valAx>
        <c:axId val="42878464"/>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2876928"/>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971729487709114E-2"/>
          <c:y val="0.13539861395481947"/>
          <c:w val="0.58712510936132989"/>
          <c:h val="0.58342863784234322"/>
        </c:manualLayout>
      </c:layout>
      <c:barChart>
        <c:barDir val="col"/>
        <c:grouping val="clustered"/>
        <c:varyColors val="0"/>
        <c:ser>
          <c:idx val="0"/>
          <c:order val="0"/>
          <c:tx>
            <c:strRef>
              <c:f>'HIV prev KP'!$A$4</c:f>
              <c:strCache>
                <c:ptCount val="1"/>
                <c:pt idx="0">
                  <c:v>MSM (National)</c:v>
                </c:pt>
              </c:strCache>
            </c:strRef>
          </c:tx>
          <c:spPr>
            <a:solidFill>
              <a:srgbClr val="F78E1E"/>
            </a:solidFill>
            <a:ln>
              <a:noFill/>
            </a:ln>
          </c:spPr>
          <c:invertIfNegative val="0"/>
          <c:dLbls>
            <c:dLbl>
              <c:idx val="1"/>
              <c:layout>
                <c:manualLayout>
                  <c:x val="0"/>
                  <c:y val="5.2508638216381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F0-4F86-8438-748B528CFB6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KP'!$B$3:$G$3</c:f>
              <c:strCache>
                <c:ptCount val="6"/>
                <c:pt idx="0">
                  <c:v>2007</c:v>
                </c:pt>
                <c:pt idx="1">
                  <c:v>2009</c:v>
                </c:pt>
                <c:pt idx="2">
                  <c:v>2012 *</c:v>
                </c:pt>
                <c:pt idx="3">
                  <c:v>2014</c:v>
                </c:pt>
                <c:pt idx="4">
                  <c:v>2017</c:v>
                </c:pt>
                <c:pt idx="5">
                  <c:v>2019</c:v>
                </c:pt>
              </c:strCache>
            </c:strRef>
          </c:cat>
          <c:val>
            <c:numRef>
              <c:f>'HIV prev KP'!$B$4:$G$4</c:f>
              <c:numCache>
                <c:formatCode>General</c:formatCode>
                <c:ptCount val="6"/>
                <c:pt idx="1">
                  <c:v>1.8</c:v>
                </c:pt>
                <c:pt idx="3">
                  <c:v>13.7</c:v>
                </c:pt>
                <c:pt idx="5">
                  <c:v>7.7</c:v>
                </c:pt>
              </c:numCache>
            </c:numRef>
          </c:val>
          <c:extLst>
            <c:ext xmlns:c16="http://schemas.microsoft.com/office/drawing/2014/chart" uri="{C3380CC4-5D6E-409C-BE32-E72D297353CC}">
              <c16:uniqueId val="{00000001-45F0-4F86-8438-748B528CFB65}"/>
            </c:ext>
          </c:extLst>
        </c:ser>
        <c:ser>
          <c:idx val="1"/>
          <c:order val="1"/>
          <c:tx>
            <c:strRef>
              <c:f>'HIV prev KP'!$A$5</c:f>
              <c:strCache>
                <c:ptCount val="1"/>
                <c:pt idx="0">
                  <c:v>MSM (Ulaanbaatar)</c:v>
                </c:pt>
              </c:strCache>
            </c:strRef>
          </c:tx>
          <c:spPr>
            <a:solidFill>
              <a:srgbClr val="EC008C"/>
            </a:solidFill>
            <a:ln>
              <a:noFill/>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KP'!$B$3:$G$3</c:f>
              <c:strCache>
                <c:ptCount val="6"/>
                <c:pt idx="0">
                  <c:v>2007</c:v>
                </c:pt>
                <c:pt idx="1">
                  <c:v>2009</c:v>
                </c:pt>
                <c:pt idx="2">
                  <c:v>2012 *</c:v>
                </c:pt>
                <c:pt idx="3">
                  <c:v>2014</c:v>
                </c:pt>
                <c:pt idx="4">
                  <c:v>2017</c:v>
                </c:pt>
                <c:pt idx="5">
                  <c:v>2019</c:v>
                </c:pt>
              </c:strCache>
            </c:strRef>
          </c:cat>
          <c:val>
            <c:numRef>
              <c:f>'HIV prev KP'!$B$5:$G$5</c:f>
              <c:numCache>
                <c:formatCode>General</c:formatCode>
                <c:ptCount val="6"/>
                <c:pt idx="0">
                  <c:v>0.85</c:v>
                </c:pt>
                <c:pt idx="2">
                  <c:v>10.7</c:v>
                </c:pt>
                <c:pt idx="3">
                  <c:v>13.9</c:v>
                </c:pt>
                <c:pt idx="4">
                  <c:v>9.1999999999999993</c:v>
                </c:pt>
                <c:pt idx="5">
                  <c:v>7</c:v>
                </c:pt>
              </c:numCache>
            </c:numRef>
          </c:val>
          <c:extLst>
            <c:ext xmlns:c16="http://schemas.microsoft.com/office/drawing/2014/chart" uri="{C3380CC4-5D6E-409C-BE32-E72D297353CC}">
              <c16:uniqueId val="{00000002-45F0-4F86-8438-748B528CFB65}"/>
            </c:ext>
          </c:extLst>
        </c:ser>
        <c:ser>
          <c:idx val="2"/>
          <c:order val="2"/>
          <c:tx>
            <c:strRef>
              <c:f>'HIV prev KP'!$A$6</c:f>
              <c:strCache>
                <c:ptCount val="1"/>
                <c:pt idx="0">
                  <c:v>FSW</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KP'!$B$3:$G$3</c:f>
              <c:strCache>
                <c:ptCount val="6"/>
                <c:pt idx="0">
                  <c:v>2007</c:v>
                </c:pt>
                <c:pt idx="1">
                  <c:v>2009</c:v>
                </c:pt>
                <c:pt idx="2">
                  <c:v>2012 *</c:v>
                </c:pt>
                <c:pt idx="3">
                  <c:v>2014</c:v>
                </c:pt>
                <c:pt idx="4">
                  <c:v>2017</c:v>
                </c:pt>
                <c:pt idx="5">
                  <c:v>2019</c:v>
                </c:pt>
              </c:strCache>
            </c:strRef>
          </c:cat>
          <c:val>
            <c:numRef>
              <c:f>'HIV prev KP'!$B$6:$F$6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3-45F0-4F86-8438-748B528CFB65}"/>
            </c:ext>
          </c:extLst>
        </c:ser>
        <c:dLbls>
          <c:dLblPos val="outEnd"/>
          <c:showLegendKey val="0"/>
          <c:showVal val="1"/>
          <c:showCatName val="0"/>
          <c:showSerName val="0"/>
          <c:showPercent val="0"/>
          <c:showBubbleSize val="0"/>
        </c:dLbls>
        <c:gapWidth val="150"/>
        <c:axId val="45021440"/>
        <c:axId val="45027328"/>
      </c:barChart>
      <c:scatterChart>
        <c:scatterStyle val="lineMarker"/>
        <c:varyColors val="0"/>
        <c:ser>
          <c:idx val="3"/>
          <c:order val="3"/>
          <c:tx>
            <c:strRef>
              <c:f>'HIV prev KP'!$K$2</c:f>
              <c:strCache>
                <c:ptCount val="1"/>
                <c:pt idx="0">
                  <c:v>target</c:v>
                </c:pt>
              </c:strCache>
            </c:strRef>
          </c:tx>
          <c:spPr>
            <a:ln w="19050">
              <a:solidFill>
                <a:srgbClr val="E31837"/>
              </a:solidFill>
              <a:prstDash val="dash"/>
            </a:ln>
          </c:spPr>
          <c:marker>
            <c:symbol val="none"/>
          </c:marker>
          <c:xVal>
            <c:numRef>
              <c:f>'HIV prev KP'!$J$3:$J$4</c:f>
              <c:numCache>
                <c:formatCode>General</c:formatCode>
                <c:ptCount val="2"/>
                <c:pt idx="0">
                  <c:v>0</c:v>
                </c:pt>
                <c:pt idx="1">
                  <c:v>1</c:v>
                </c:pt>
              </c:numCache>
            </c:numRef>
          </c:xVal>
          <c:yVal>
            <c:numRef>
              <c:f>'HIV prev KP'!$K$3:$K$4</c:f>
              <c:numCache>
                <c:formatCode>General</c:formatCode>
                <c:ptCount val="2"/>
                <c:pt idx="0">
                  <c:v>5</c:v>
                </c:pt>
                <c:pt idx="1">
                  <c:v>5</c:v>
                </c:pt>
              </c:numCache>
            </c:numRef>
          </c:yVal>
          <c:smooth val="0"/>
          <c:extLst>
            <c:ext xmlns:c16="http://schemas.microsoft.com/office/drawing/2014/chart" uri="{C3380CC4-5D6E-409C-BE32-E72D297353CC}">
              <c16:uniqueId val="{00000004-45F0-4F86-8438-748B528CFB65}"/>
            </c:ext>
          </c:extLst>
        </c:ser>
        <c:dLbls>
          <c:showLegendKey val="0"/>
          <c:showVal val="0"/>
          <c:showCatName val="0"/>
          <c:showSerName val="0"/>
          <c:showPercent val="0"/>
          <c:showBubbleSize val="0"/>
        </c:dLbls>
        <c:axId val="45030784"/>
        <c:axId val="45029248"/>
      </c:scatterChart>
      <c:catAx>
        <c:axId val="45021440"/>
        <c:scaling>
          <c:orientation val="minMax"/>
        </c:scaling>
        <c:delete val="0"/>
        <c:axPos val="b"/>
        <c:numFmt formatCode="General" sourceLinked="1"/>
        <c:majorTickMark val="out"/>
        <c:minorTickMark val="none"/>
        <c:tickLblPos val="nextTo"/>
        <c:crossAx val="45027328"/>
        <c:crosses val="autoZero"/>
        <c:auto val="1"/>
        <c:lblAlgn val="ctr"/>
        <c:lblOffset val="100"/>
        <c:noMultiLvlLbl val="0"/>
      </c:catAx>
      <c:valAx>
        <c:axId val="45027328"/>
        <c:scaling>
          <c:orientation val="minMax"/>
          <c:max val="15"/>
          <c:min val="0"/>
        </c:scaling>
        <c:delete val="0"/>
        <c:axPos val="l"/>
        <c:title>
          <c:tx>
            <c:rich>
              <a:bodyPr rot="0" vert="horz"/>
              <a:lstStyle/>
              <a:p>
                <a:pPr>
                  <a:defRPr/>
                </a:pPr>
                <a:r>
                  <a:rPr lang="en-US"/>
                  <a:t>%</a:t>
                </a:r>
              </a:p>
            </c:rich>
          </c:tx>
          <c:layout>
            <c:manualLayout>
              <c:xMode val="edge"/>
              <c:yMode val="edge"/>
              <c:x val="0"/>
              <c:y val="0.10512257163849781"/>
            </c:manualLayout>
          </c:layout>
          <c:overlay val="0"/>
        </c:title>
        <c:numFmt formatCode="General" sourceLinked="1"/>
        <c:majorTickMark val="out"/>
        <c:minorTickMark val="none"/>
        <c:tickLblPos val="nextTo"/>
        <c:crossAx val="45021440"/>
        <c:crosses val="autoZero"/>
        <c:crossBetween val="between"/>
        <c:majorUnit val="5"/>
      </c:valAx>
      <c:valAx>
        <c:axId val="45029248"/>
        <c:scaling>
          <c:orientation val="minMax"/>
          <c:max val="15"/>
          <c:min val="0"/>
        </c:scaling>
        <c:delete val="1"/>
        <c:axPos val="r"/>
        <c:numFmt formatCode="General" sourceLinked="1"/>
        <c:majorTickMark val="out"/>
        <c:minorTickMark val="none"/>
        <c:tickLblPos val="nextTo"/>
        <c:crossAx val="45030784"/>
        <c:crosses val="max"/>
        <c:crossBetween val="midCat"/>
        <c:majorUnit val="5"/>
      </c:valAx>
      <c:valAx>
        <c:axId val="45030784"/>
        <c:scaling>
          <c:orientation val="minMax"/>
          <c:max val="1"/>
          <c:min val="0"/>
        </c:scaling>
        <c:delete val="1"/>
        <c:axPos val="t"/>
        <c:numFmt formatCode="General" sourceLinked="1"/>
        <c:majorTickMark val="out"/>
        <c:minorTickMark val="none"/>
        <c:tickLblPos val="nextTo"/>
        <c:crossAx val="45029248"/>
        <c:crosses val="max"/>
        <c:crossBetween val="midCat"/>
        <c:majorUnit val="0.5"/>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'Syphilis prev KP'!$A$5</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KP'!$B$3:$D$3</c:f>
              <c:numCache>
                <c:formatCode>General</c:formatCode>
                <c:ptCount val="3"/>
                <c:pt idx="0">
                  <c:v>2009</c:v>
                </c:pt>
                <c:pt idx="1">
                  <c:v>2012</c:v>
                </c:pt>
                <c:pt idx="2">
                  <c:v>2014</c:v>
                </c:pt>
              </c:numCache>
            </c:numRef>
          </c:cat>
          <c:val>
            <c:numRef>
              <c:f>'Syphilis prev KP'!$B$5:$D$5</c:f>
              <c:numCache>
                <c:formatCode>General</c:formatCode>
                <c:ptCount val="3"/>
                <c:pt idx="0">
                  <c:v>18.3</c:v>
                </c:pt>
                <c:pt idx="1">
                  <c:v>27.5</c:v>
                </c:pt>
                <c:pt idx="2">
                  <c:v>29.7</c:v>
                </c:pt>
              </c:numCache>
            </c:numRef>
          </c:val>
          <c:extLst>
            <c:ext xmlns:c16="http://schemas.microsoft.com/office/drawing/2014/chart" uri="{C3380CC4-5D6E-409C-BE32-E72D297353CC}">
              <c16:uniqueId val="{00000000-685D-4D5A-B94F-C85529E87014}"/>
            </c:ext>
          </c:extLst>
        </c:ser>
        <c:ser>
          <c:idx val="0"/>
          <c:order val="1"/>
          <c:tx>
            <c:strRef>
              <c:f>'Syphilis prev KP'!$A$4</c:f>
              <c:strCache>
                <c:ptCount val="1"/>
                <c:pt idx="0">
                  <c:v>MSM</c:v>
                </c:pt>
              </c:strCache>
            </c:strRef>
          </c:tx>
          <c:spPr>
            <a:solidFill>
              <a:srgbClr val="F78E1E"/>
            </a:solidFill>
            <a:ln>
              <a:noFill/>
            </a:ln>
          </c:spPr>
          <c:invertIfNegative val="0"/>
          <c:dPt>
            <c:idx val="0"/>
            <c:invertIfNegative val="0"/>
            <c:bubble3D val="0"/>
            <c:extLst>
              <c:ext xmlns:c16="http://schemas.microsoft.com/office/drawing/2014/chart" uri="{C3380CC4-5D6E-409C-BE32-E72D297353CC}">
                <c16:uniqueId val="{00000001-685D-4D5A-B94F-C85529E87014}"/>
              </c:ext>
            </c:extLst>
          </c:dPt>
          <c:dPt>
            <c:idx val="1"/>
            <c:invertIfNegative val="0"/>
            <c:bubble3D val="0"/>
            <c:extLst>
              <c:ext xmlns:c16="http://schemas.microsoft.com/office/drawing/2014/chart" uri="{C3380CC4-5D6E-409C-BE32-E72D297353CC}">
                <c16:uniqueId val="{00000002-685D-4D5A-B94F-C85529E87014}"/>
              </c:ext>
            </c:extLst>
          </c:dPt>
          <c:dPt>
            <c:idx val="2"/>
            <c:invertIfNegative val="0"/>
            <c:bubble3D val="0"/>
            <c:extLst>
              <c:ext xmlns:c16="http://schemas.microsoft.com/office/drawing/2014/chart" uri="{C3380CC4-5D6E-409C-BE32-E72D297353CC}">
                <c16:uniqueId val="{00000003-685D-4D5A-B94F-C85529E8701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KP'!$B$3:$D$3</c:f>
              <c:numCache>
                <c:formatCode>General</c:formatCode>
                <c:ptCount val="3"/>
                <c:pt idx="0">
                  <c:v>2009</c:v>
                </c:pt>
                <c:pt idx="1">
                  <c:v>2012</c:v>
                </c:pt>
                <c:pt idx="2">
                  <c:v>2014</c:v>
                </c:pt>
              </c:numCache>
            </c:numRef>
          </c:cat>
          <c:val>
            <c:numRef>
              <c:f>'Syphilis prev KP'!$B$4:$D$4</c:f>
              <c:numCache>
                <c:formatCode>General</c:formatCode>
                <c:ptCount val="3"/>
                <c:pt idx="0">
                  <c:v>5.4</c:v>
                </c:pt>
                <c:pt idx="1">
                  <c:v>4.0999999999999996</c:v>
                </c:pt>
                <c:pt idx="2">
                  <c:v>7.1</c:v>
                </c:pt>
              </c:numCache>
            </c:numRef>
          </c:val>
          <c:extLst>
            <c:ext xmlns:c16="http://schemas.microsoft.com/office/drawing/2014/chart" uri="{C3380CC4-5D6E-409C-BE32-E72D297353CC}">
              <c16:uniqueId val="{00000004-685D-4D5A-B94F-C85529E87014}"/>
            </c:ext>
          </c:extLst>
        </c:ser>
        <c:ser>
          <c:idx val="2"/>
          <c:order val="2"/>
          <c:tx>
            <c:strRef>
              <c:f>'Syphilis prev KP'!$A$6</c:f>
              <c:strCache>
                <c:ptCount val="1"/>
                <c:pt idx="0">
                  <c:v>Male STI clients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KP'!$B$3:$D$3</c:f>
              <c:numCache>
                <c:formatCode>General</c:formatCode>
                <c:ptCount val="3"/>
                <c:pt idx="0">
                  <c:v>2009</c:v>
                </c:pt>
                <c:pt idx="1">
                  <c:v>2012</c:v>
                </c:pt>
                <c:pt idx="2">
                  <c:v>2014</c:v>
                </c:pt>
              </c:numCache>
            </c:numRef>
          </c:cat>
          <c:val>
            <c:numRef>
              <c:f>'Syphilis prev KP'!$B$6:$D$6</c:f>
              <c:numCache>
                <c:formatCode>General</c:formatCode>
                <c:ptCount val="3"/>
                <c:pt idx="0">
                  <c:v>6.9</c:v>
                </c:pt>
                <c:pt idx="2">
                  <c:v>15.8</c:v>
                </c:pt>
              </c:numCache>
            </c:numRef>
          </c:val>
          <c:extLst>
            <c:ext xmlns:c16="http://schemas.microsoft.com/office/drawing/2014/chart" uri="{C3380CC4-5D6E-409C-BE32-E72D297353CC}">
              <c16:uniqueId val="{00000005-685D-4D5A-B94F-C85529E87014}"/>
            </c:ext>
          </c:extLst>
        </c:ser>
        <c:ser>
          <c:idx val="3"/>
          <c:order val="3"/>
          <c:tx>
            <c:strRef>
              <c:f>'Syphilis prev KP'!$A$7</c:f>
              <c:strCache>
                <c:ptCount val="1"/>
                <c:pt idx="0">
                  <c:v>Mobile men</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KP'!$B$3:$D$3</c:f>
              <c:numCache>
                <c:formatCode>General</c:formatCode>
                <c:ptCount val="3"/>
                <c:pt idx="0">
                  <c:v>2009</c:v>
                </c:pt>
                <c:pt idx="1">
                  <c:v>2012</c:v>
                </c:pt>
                <c:pt idx="2">
                  <c:v>2014</c:v>
                </c:pt>
              </c:numCache>
            </c:numRef>
          </c:cat>
          <c:val>
            <c:numRef>
              <c:f>'Syphilis prev KP'!$B$7:$D$7</c:f>
              <c:numCache>
                <c:formatCode>General</c:formatCode>
                <c:ptCount val="3"/>
                <c:pt idx="0">
                  <c:v>1.7</c:v>
                </c:pt>
                <c:pt idx="2">
                  <c:v>5.0999999999999996</c:v>
                </c:pt>
              </c:numCache>
            </c:numRef>
          </c:val>
          <c:extLst>
            <c:ext xmlns:c16="http://schemas.microsoft.com/office/drawing/2014/chart" uri="{C3380CC4-5D6E-409C-BE32-E72D297353CC}">
              <c16:uniqueId val="{00000006-685D-4D5A-B94F-C85529E87014}"/>
            </c:ext>
          </c:extLst>
        </c:ser>
        <c:dLbls>
          <c:showLegendKey val="0"/>
          <c:showVal val="0"/>
          <c:showCatName val="0"/>
          <c:showSerName val="0"/>
          <c:showPercent val="0"/>
          <c:showBubbleSize val="0"/>
        </c:dLbls>
        <c:gapWidth val="150"/>
        <c:axId val="133432064"/>
        <c:axId val="133433600"/>
      </c:barChart>
      <c:catAx>
        <c:axId val="133432064"/>
        <c:scaling>
          <c:orientation val="minMax"/>
        </c:scaling>
        <c:delete val="0"/>
        <c:axPos val="b"/>
        <c:numFmt formatCode="General" sourceLinked="1"/>
        <c:majorTickMark val="out"/>
        <c:minorTickMark val="none"/>
        <c:tickLblPos val="nextTo"/>
        <c:crossAx val="133433600"/>
        <c:crosses val="autoZero"/>
        <c:auto val="1"/>
        <c:lblAlgn val="ctr"/>
        <c:lblOffset val="100"/>
        <c:noMultiLvlLbl val="0"/>
      </c:catAx>
      <c:valAx>
        <c:axId val="133433600"/>
        <c:scaling>
          <c:orientation val="minMax"/>
          <c:max val="35"/>
          <c:min val="0"/>
        </c:scaling>
        <c:delete val="0"/>
        <c:axPos val="l"/>
        <c:title>
          <c:tx>
            <c:rich>
              <a:bodyPr rot="0" vert="horz"/>
              <a:lstStyle/>
              <a:p>
                <a:pPr>
                  <a:defRPr/>
                </a:pPr>
                <a:r>
                  <a:rPr lang="en-US"/>
                  <a:t>%</a:t>
                </a:r>
              </a:p>
            </c:rich>
          </c:tx>
          <c:layout>
            <c:manualLayout>
              <c:xMode val="edge"/>
              <c:yMode val="edge"/>
              <c:x val="0"/>
              <c:y val="0.10784161304392559"/>
            </c:manualLayout>
          </c:layout>
          <c:overlay val="0"/>
        </c:title>
        <c:numFmt formatCode="General" sourceLinked="1"/>
        <c:majorTickMark val="out"/>
        <c:minorTickMark val="none"/>
        <c:tickLblPos val="nextTo"/>
        <c:crossAx val="133432064"/>
        <c:crosses val="autoZero"/>
        <c:crossBetween val="between"/>
        <c:majorUnit val="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53276110756422E-2"/>
          <c:y val="9.6576588491117568E-2"/>
          <c:w val="0.90152384668132712"/>
          <c:h val="0.75711684041523963"/>
        </c:manualLayout>
      </c:layout>
      <c:barChart>
        <c:barDir val="col"/>
        <c:grouping val="clustered"/>
        <c:varyColors val="0"/>
        <c:ser>
          <c:idx val="0"/>
          <c:order val="0"/>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'FSW_syphilis  prev'!$A$4:$A$9</c:f>
              <c:strCache>
                <c:ptCount val="6"/>
                <c:pt idx="0">
                  <c:v>Khuvsgul province</c:v>
                </c:pt>
                <c:pt idx="1">
                  <c:v>Orkhon province</c:v>
                </c:pt>
                <c:pt idx="2">
                  <c:v>Dornod province</c:v>
                </c:pt>
                <c:pt idx="3">
                  <c:v>Ulaanbaatar city</c:v>
                </c:pt>
                <c:pt idx="4">
                  <c:v>Darkhan city</c:v>
                </c:pt>
                <c:pt idx="5">
                  <c:v>Total </c:v>
                </c:pt>
              </c:strCache>
            </c:strRef>
          </c:cat>
          <c:val>
            <c:numRef>
              <c:f>'FSW_syphilis  prev'!$B$4:$B$9</c:f>
              <c:numCache>
                <c:formatCode>General</c:formatCode>
                <c:ptCount val="6"/>
                <c:pt idx="0">
                  <c:v>18.3</c:v>
                </c:pt>
                <c:pt idx="1">
                  <c:v>21.9</c:v>
                </c:pt>
                <c:pt idx="2">
                  <c:v>29.5</c:v>
                </c:pt>
                <c:pt idx="3">
                  <c:v>31.3</c:v>
                </c:pt>
                <c:pt idx="4">
                  <c:v>41.3</c:v>
                </c:pt>
              </c:numCache>
            </c:numRef>
          </c:val>
          <c:extLst>
            <c:ext xmlns:c16="http://schemas.microsoft.com/office/drawing/2014/chart" uri="{C3380CC4-5D6E-409C-BE32-E72D297353CC}">
              <c16:uniqueId val="{00000000-423E-40DF-88F6-F32503E1A42F}"/>
            </c:ext>
          </c:extLst>
        </c:ser>
        <c:ser>
          <c:idx val="1"/>
          <c:order val="1"/>
          <c:spPr>
            <a:pattFill prst="dkUpDiag">
              <a:fgClr>
                <a:srgbClr val="88C540"/>
              </a:fgClr>
              <a:bgClr>
                <a:sysClr val="window" lastClr="FFFFFF"/>
              </a:bgClr>
            </a:patt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'FSW_syphilis  prev'!$A$4:$A$9</c:f>
              <c:strCache>
                <c:ptCount val="6"/>
                <c:pt idx="0">
                  <c:v>Khuvsgul province</c:v>
                </c:pt>
                <c:pt idx="1">
                  <c:v>Orkhon province</c:v>
                </c:pt>
                <c:pt idx="2">
                  <c:v>Dornod province</c:v>
                </c:pt>
                <c:pt idx="3">
                  <c:v>Ulaanbaatar city</c:v>
                </c:pt>
                <c:pt idx="4">
                  <c:v>Darkhan city</c:v>
                </c:pt>
                <c:pt idx="5">
                  <c:v>Total </c:v>
                </c:pt>
              </c:strCache>
            </c:strRef>
          </c:cat>
          <c:val>
            <c:numRef>
              <c:f>'FSW_syphilis  prev'!$C$4:$C$9</c:f>
              <c:numCache>
                <c:formatCode>General</c:formatCode>
                <c:ptCount val="6"/>
                <c:pt idx="5">
                  <c:v>27.8</c:v>
                </c:pt>
              </c:numCache>
            </c:numRef>
          </c:val>
          <c:extLst>
            <c:ext xmlns:c16="http://schemas.microsoft.com/office/drawing/2014/chart" uri="{C3380CC4-5D6E-409C-BE32-E72D297353CC}">
              <c16:uniqueId val="{00000001-423E-40DF-88F6-F32503E1A42F}"/>
            </c:ext>
          </c:extLst>
        </c:ser>
        <c:dLbls>
          <c:dLblPos val="outEnd"/>
          <c:showLegendKey val="0"/>
          <c:showVal val="1"/>
          <c:showCatName val="0"/>
          <c:showSerName val="0"/>
          <c:showPercent val="0"/>
          <c:showBubbleSize val="0"/>
        </c:dLbls>
        <c:gapWidth val="210"/>
        <c:overlap val="100"/>
        <c:axId val="45225088"/>
        <c:axId val="45233280"/>
      </c:barChart>
      <c:catAx>
        <c:axId val="45225088"/>
        <c:scaling>
          <c:orientation val="minMax"/>
        </c:scaling>
        <c:delete val="0"/>
        <c:axPos val="b"/>
        <c:numFmt formatCode="General" sourceLinked="1"/>
        <c:majorTickMark val="out"/>
        <c:minorTickMark val="none"/>
        <c:tickLblPos val="nextTo"/>
        <c:crossAx val="45233280"/>
        <c:crosses val="autoZero"/>
        <c:auto val="1"/>
        <c:lblAlgn val="ctr"/>
        <c:lblOffset val="100"/>
        <c:noMultiLvlLbl val="0"/>
      </c:catAx>
      <c:valAx>
        <c:axId val="45233280"/>
        <c:scaling>
          <c:orientation val="minMax"/>
          <c:max val="50"/>
        </c:scaling>
        <c:delete val="0"/>
        <c:axPos val="l"/>
        <c:title>
          <c:tx>
            <c:rich>
              <a:bodyPr rot="0" vert="horz"/>
              <a:lstStyle/>
              <a:p>
                <a:pPr>
                  <a:defRPr/>
                </a:pPr>
                <a:r>
                  <a:rPr lang="en-GB"/>
                  <a:t>%</a:t>
                </a:r>
              </a:p>
            </c:rich>
          </c:tx>
          <c:layout>
            <c:manualLayout>
              <c:xMode val="edge"/>
              <c:yMode val="edge"/>
              <c:x val="1.8609753575039861E-4"/>
              <c:y val="6.7245745852027874E-2"/>
            </c:manualLayout>
          </c:layout>
          <c:overlay val="0"/>
        </c:title>
        <c:numFmt formatCode="General" sourceLinked="1"/>
        <c:majorTickMark val="out"/>
        <c:minorTickMark val="none"/>
        <c:tickLblPos val="nextTo"/>
        <c:crossAx val="45225088"/>
        <c:crosses val="autoZero"/>
        <c:crossBetween val="between"/>
        <c:majorUnit val="1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4348891606894"/>
          <c:y val="4.2107611548556433E-2"/>
          <c:w val="0.87210151178623718"/>
          <c:h val="0.78756684890371231"/>
        </c:manualLayout>
      </c:layout>
      <c:barChart>
        <c:barDir val="col"/>
        <c:grouping val="clustered"/>
        <c:varyColors val="0"/>
        <c:ser>
          <c:idx val="0"/>
          <c:order val="0"/>
          <c:tx>
            <c:strRef>
              <c:f>'Reported cases'!$B$3</c:f>
              <c:strCache>
                <c:ptCount val="1"/>
                <c:pt idx="0">
                  <c:v>Cumulative HIV cases</c:v>
                </c:pt>
              </c:strCache>
            </c:strRef>
          </c:tx>
          <c:spPr>
            <a:solidFill>
              <a:srgbClr val="00AEEF"/>
            </a:solidFill>
            <a:ln>
              <a:noFill/>
            </a:ln>
          </c:spPr>
          <c:invertIfNegative val="0"/>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69-49CA-B115-5A3D74E0017F}"/>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cases'!$A$4:$A$26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'Reported cases'!$B$4:$B$26</c:f>
              <c:numCache>
                <c:formatCode>General</c:formatCode>
                <c:ptCount val="23"/>
                <c:pt idx="0">
                  <c:v>1</c:v>
                </c:pt>
                <c:pt idx="1">
                  <c:v>2</c:v>
                </c:pt>
                <c:pt idx="2">
                  <c:v>2</c:v>
                </c:pt>
                <c:pt idx="3">
                  <c:v>2</c:v>
                </c:pt>
                <c:pt idx="4">
                  <c:v>2</c:v>
                </c:pt>
                <c:pt idx="5">
                  <c:v>2</c:v>
                </c:pt>
                <c:pt idx="6">
                  <c:v>2</c:v>
                </c:pt>
                <c:pt idx="7">
                  <c:v>2</c:v>
                </c:pt>
                <c:pt idx="8">
                  <c:v>2</c:v>
                </c:pt>
                <c:pt idx="9">
                  <c:v>3</c:v>
                </c:pt>
                <c:pt idx="10">
                  <c:v>3</c:v>
                </c:pt>
                <c:pt idx="11">
                  <c:v>4</c:v>
                </c:pt>
                <c:pt idx="12">
                  <c:v>5</c:v>
                </c:pt>
                <c:pt idx="13">
                  <c:v>16</c:v>
                </c:pt>
                <c:pt idx="14">
                  <c:v>25</c:v>
                </c:pt>
                <c:pt idx="15">
                  <c:v>36</c:v>
                </c:pt>
                <c:pt idx="16">
                  <c:v>49</c:v>
                </c:pt>
                <c:pt idx="17">
                  <c:v>62</c:v>
                </c:pt>
                <c:pt idx="18">
                  <c:v>83</c:v>
                </c:pt>
                <c:pt idx="19">
                  <c:v>100</c:v>
                </c:pt>
                <c:pt idx="20">
                  <c:v>127</c:v>
                </c:pt>
                <c:pt idx="21">
                  <c:v>150</c:v>
                </c:pt>
                <c:pt idx="22">
                  <c:v>181</c:v>
                </c:pt>
              </c:numCache>
            </c:numRef>
          </c:val>
          <c:extLst>
            <c:ext xmlns:c16="http://schemas.microsoft.com/office/drawing/2014/chart" uri="{C3380CC4-5D6E-409C-BE32-E72D297353CC}">
              <c16:uniqueId val="{00000001-6069-49CA-B115-5A3D74E0017F}"/>
            </c:ext>
          </c:extLst>
        </c:ser>
        <c:ser>
          <c:idx val="1"/>
          <c:order val="1"/>
          <c:tx>
            <c:strRef>
              <c:f>'Reported cases'!$C$3</c:f>
              <c:strCache>
                <c:ptCount val="1"/>
                <c:pt idx="0">
                  <c:v>Annual reported HIV cases</c:v>
                </c:pt>
              </c:strCache>
            </c:strRef>
          </c:tx>
          <c:spPr>
            <a:solidFill>
              <a:srgbClr val="E31837"/>
            </a:solidFill>
            <a:ln>
              <a:noFill/>
            </a:ln>
          </c:spPr>
          <c:invertIfNegative val="0"/>
          <c:cat>
            <c:numRef>
              <c:f>'Reported cases'!$A$4:$A$26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'Reported cases'!$C$4:$C$26</c:f>
              <c:numCache>
                <c:formatCode>General</c:formatCode>
                <c:ptCount val="23"/>
                <c:pt idx="0">
                  <c:v>1</c:v>
                </c:pt>
                <c:pt idx="1">
                  <c:v>1</c:v>
                </c:pt>
                <c:pt idx="9">
                  <c:v>1</c:v>
                </c:pt>
                <c:pt idx="11">
                  <c:v>1</c:v>
                </c:pt>
                <c:pt idx="12">
                  <c:v>1</c:v>
                </c:pt>
                <c:pt idx="13">
                  <c:v>11</c:v>
                </c:pt>
                <c:pt idx="14">
                  <c:v>9</c:v>
                </c:pt>
                <c:pt idx="15">
                  <c:v>11</c:v>
                </c:pt>
                <c:pt idx="16">
                  <c:v>13</c:v>
                </c:pt>
                <c:pt idx="17">
                  <c:v>13</c:v>
                </c:pt>
                <c:pt idx="18">
                  <c:v>21</c:v>
                </c:pt>
                <c:pt idx="19">
                  <c:v>17</c:v>
                </c:pt>
                <c:pt idx="20">
                  <c:v>27</c:v>
                </c:pt>
                <c:pt idx="21">
                  <c:v>23</c:v>
                </c:pt>
              </c:numCache>
            </c:numRef>
          </c:val>
          <c:extLst>
            <c:ext xmlns:c16="http://schemas.microsoft.com/office/drawing/2014/chart" uri="{C3380CC4-5D6E-409C-BE32-E72D297353CC}">
              <c16:uniqueId val="{00000002-6069-49CA-B115-5A3D74E0017F}"/>
            </c:ext>
          </c:extLst>
        </c:ser>
        <c:ser>
          <c:idx val="2"/>
          <c:order val="2"/>
          <c:tx>
            <c:strRef>
              <c:f>'Reported cases'!$D$3</c:f>
              <c:strCache>
                <c:ptCount val="1"/>
                <c:pt idx="0">
                  <c:v>AIDS-related deaths</c:v>
                </c:pt>
              </c:strCache>
            </c:strRef>
          </c:tx>
          <c:spPr>
            <a:solidFill>
              <a:srgbClr val="000000"/>
            </a:solidFill>
            <a:ln>
              <a:noFill/>
            </a:ln>
          </c:spPr>
          <c:invertIfNegative val="0"/>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69-49CA-B115-5A3D74E001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cases'!$A$4:$A$26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'Reported cases'!$D$4:$D$26</c:f>
              <c:numCache>
                <c:formatCode>General</c:formatCode>
                <c:ptCount val="23"/>
                <c:pt idx="7">
                  <c:v>1</c:v>
                </c:pt>
                <c:pt idx="9">
                  <c:v>1</c:v>
                </c:pt>
                <c:pt idx="13">
                  <c:v>1</c:v>
                </c:pt>
                <c:pt idx="14">
                  <c:v>1</c:v>
                </c:pt>
                <c:pt idx="15">
                  <c:v>2</c:v>
                </c:pt>
                <c:pt idx="16">
                  <c:v>2</c:v>
                </c:pt>
                <c:pt idx="17">
                  <c:v>1</c:v>
                </c:pt>
                <c:pt idx="18">
                  <c:v>2</c:v>
                </c:pt>
                <c:pt idx="19">
                  <c:v>4</c:v>
                </c:pt>
                <c:pt idx="20">
                  <c:v>2</c:v>
                </c:pt>
                <c:pt idx="21">
                  <c:v>2</c:v>
                </c:pt>
                <c:pt idx="22">
                  <c:v>5</c:v>
                </c:pt>
              </c:numCache>
            </c:numRef>
          </c:val>
          <c:extLst>
            <c:ext xmlns:c16="http://schemas.microsoft.com/office/drawing/2014/chart" uri="{C3380CC4-5D6E-409C-BE32-E72D297353CC}">
              <c16:uniqueId val="{00000004-6069-49CA-B115-5A3D74E0017F}"/>
            </c:ext>
          </c:extLst>
        </c:ser>
        <c:dLbls>
          <c:showLegendKey val="0"/>
          <c:showVal val="0"/>
          <c:showCatName val="0"/>
          <c:showSerName val="0"/>
          <c:showPercent val="0"/>
          <c:showBubbleSize val="0"/>
        </c:dLbls>
        <c:gapWidth val="80"/>
        <c:axId val="45306240"/>
        <c:axId val="45307776"/>
      </c:barChart>
      <c:catAx>
        <c:axId val="45306240"/>
        <c:scaling>
          <c:orientation val="minMax"/>
        </c:scaling>
        <c:delete val="0"/>
        <c:axPos val="b"/>
        <c:numFmt formatCode="General" sourceLinked="1"/>
        <c:majorTickMark val="out"/>
        <c:minorTickMark val="none"/>
        <c:tickLblPos val="nextTo"/>
        <c:txPr>
          <a:bodyPr rot="-5400000"/>
          <a:lstStyle/>
          <a:p>
            <a:pPr>
              <a:defRPr/>
            </a:pPr>
            <a:endParaRPr lang="en-US"/>
          </a:p>
        </c:txPr>
        <c:crossAx val="45307776"/>
        <c:crosses val="autoZero"/>
        <c:auto val="1"/>
        <c:lblAlgn val="ctr"/>
        <c:lblOffset val="100"/>
        <c:noMultiLvlLbl val="0"/>
      </c:catAx>
      <c:valAx>
        <c:axId val="45307776"/>
        <c:scaling>
          <c:orientation val="minMax"/>
          <c:min val="0"/>
        </c:scaling>
        <c:delete val="0"/>
        <c:axPos val="l"/>
        <c:title>
          <c:tx>
            <c:rich>
              <a:bodyPr/>
              <a:lstStyle/>
              <a:p>
                <a:pPr>
                  <a:defRPr/>
                </a:pPr>
                <a:r>
                  <a:rPr lang="en-US"/>
                  <a:t>Number</a:t>
                </a:r>
              </a:p>
            </c:rich>
          </c:tx>
          <c:layout>
            <c:manualLayout>
              <c:xMode val="edge"/>
              <c:yMode val="edge"/>
              <c:x val="5.4053698889358574E-3"/>
              <c:y val="0.32740986809717709"/>
            </c:manualLayout>
          </c:layout>
          <c:overlay val="0"/>
        </c:title>
        <c:numFmt formatCode="General" sourceLinked="1"/>
        <c:majorTickMark val="out"/>
        <c:minorTickMark val="none"/>
        <c:tickLblPos val="nextTo"/>
        <c:crossAx val="45306240"/>
        <c:crosses val="autoZero"/>
        <c:crossBetween val="between"/>
      </c:valAx>
    </c:plotArea>
    <c:legend>
      <c:legendPos val="t"/>
      <c:layout>
        <c:manualLayout>
          <c:xMode val="edge"/>
          <c:yMode val="edge"/>
          <c:x val="0.22676216320569748"/>
          <c:y val="8.2334908136482921E-2"/>
          <c:w val="0.42222699435297861"/>
          <c:h val="0.21669160104986876"/>
        </c:manualLayout>
      </c:layout>
      <c:overlay val="0"/>
    </c:legend>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spPr>
            <a:scene3d>
              <a:camera prst="orthographicFront"/>
              <a:lightRig rig="threePt" dir="t"/>
            </a:scene3d>
            <a:sp3d>
              <a:bevelT h="0"/>
            </a:sp3d>
          </c:spPr>
          <c:dPt>
            <c:idx val="0"/>
            <c:bubble3D val="0"/>
            <c:spPr>
              <a:solidFill>
                <a:srgbClr val="F78E1E"/>
              </a:solidFill>
              <a:ln>
                <a:noFill/>
              </a:ln>
              <a:scene3d>
                <a:camera prst="orthographicFront"/>
                <a:lightRig rig="threePt" dir="t"/>
              </a:scene3d>
              <a:sp3d>
                <a:bevelT h="0"/>
              </a:sp3d>
            </c:spPr>
            <c:extLst>
              <c:ext xmlns:c16="http://schemas.microsoft.com/office/drawing/2014/chart" uri="{C3380CC4-5D6E-409C-BE32-E72D297353CC}">
                <c16:uniqueId val="{00000001-DEA5-46CA-8BC4-A97D9BEF3736}"/>
              </c:ext>
            </c:extLst>
          </c:dPt>
          <c:dPt>
            <c:idx val="1"/>
            <c:bubble3D val="0"/>
            <c:spPr>
              <a:solidFill>
                <a:srgbClr val="E31837"/>
              </a:solidFill>
              <a:ln>
                <a:noFill/>
              </a:ln>
              <a:scene3d>
                <a:camera prst="orthographicFront"/>
                <a:lightRig rig="threePt" dir="t"/>
              </a:scene3d>
              <a:sp3d>
                <a:bevelT h="0"/>
              </a:sp3d>
            </c:spPr>
            <c:extLst>
              <c:ext xmlns:c16="http://schemas.microsoft.com/office/drawing/2014/chart" uri="{C3380CC4-5D6E-409C-BE32-E72D297353CC}">
                <c16:uniqueId val="{00000003-DEA5-46CA-8BC4-A97D9BEF3736}"/>
              </c:ext>
            </c:extLst>
          </c:dPt>
          <c:dPt>
            <c:idx val="2"/>
            <c:bubble3D val="0"/>
            <c:spPr>
              <a:solidFill>
                <a:srgbClr val="7030A0"/>
              </a:solidFill>
              <a:ln>
                <a:noFill/>
              </a:ln>
              <a:scene3d>
                <a:camera prst="orthographicFront"/>
                <a:lightRig rig="threePt" dir="t"/>
              </a:scene3d>
              <a:sp3d>
                <a:bevelT h="0"/>
              </a:sp3d>
            </c:spPr>
            <c:extLst>
              <c:ext xmlns:c16="http://schemas.microsoft.com/office/drawing/2014/chart" uri="{C3380CC4-5D6E-409C-BE32-E72D297353CC}">
                <c16:uniqueId val="{00000005-DEA5-46CA-8BC4-A97D9BEF3736}"/>
              </c:ext>
            </c:extLst>
          </c:dPt>
          <c:dPt>
            <c:idx val="3"/>
            <c:bubble3D val="0"/>
            <c:spPr>
              <a:solidFill>
                <a:srgbClr val="88C540"/>
              </a:solidFill>
              <a:ln>
                <a:noFill/>
              </a:ln>
              <a:scene3d>
                <a:camera prst="orthographicFront"/>
                <a:lightRig rig="threePt" dir="t"/>
              </a:scene3d>
              <a:sp3d>
                <a:bevelT h="0"/>
              </a:sp3d>
            </c:spPr>
            <c:extLst>
              <c:ext xmlns:c16="http://schemas.microsoft.com/office/drawing/2014/chart" uri="{C3380CC4-5D6E-409C-BE32-E72D297353CC}">
                <c16:uniqueId val="{00000007-DEA5-46CA-8BC4-A97D9BEF3736}"/>
              </c:ext>
            </c:extLst>
          </c:dPt>
          <c:dPt>
            <c:idx val="4"/>
            <c:bubble3D val="0"/>
            <c:spPr>
              <a:solidFill>
                <a:srgbClr val="00AEEF"/>
              </a:solidFill>
              <a:ln>
                <a:noFill/>
              </a:ln>
              <a:scene3d>
                <a:camera prst="orthographicFront"/>
                <a:lightRig rig="threePt" dir="t"/>
              </a:scene3d>
              <a:sp3d>
                <a:bevelT h="0"/>
              </a:sp3d>
            </c:spPr>
            <c:extLst>
              <c:ext xmlns:c16="http://schemas.microsoft.com/office/drawing/2014/chart" uri="{C3380CC4-5D6E-409C-BE32-E72D297353CC}">
                <c16:uniqueId val="{00000009-DEA5-46CA-8BC4-A97D9BEF3736}"/>
              </c:ext>
            </c:extLst>
          </c:dPt>
          <c:dPt>
            <c:idx val="5"/>
            <c:bubble3D val="0"/>
            <c:spPr>
              <a:solidFill>
                <a:schemeClr val="bg1">
                  <a:lumMod val="50000"/>
                </a:schemeClr>
              </a:solidFill>
              <a:scene3d>
                <a:camera prst="orthographicFront"/>
                <a:lightRig rig="threePt" dir="t"/>
              </a:scene3d>
              <a:sp3d>
                <a:bevelT h="0"/>
              </a:sp3d>
            </c:spPr>
            <c:extLst>
              <c:ext xmlns:c16="http://schemas.microsoft.com/office/drawing/2014/chart" uri="{C3380CC4-5D6E-409C-BE32-E72D297353CC}">
                <c16:uniqueId val="{0000000B-DEA5-46CA-8BC4-A97D9BEF3736}"/>
              </c:ext>
            </c:extLst>
          </c:dPt>
          <c:dLbls>
            <c:dLbl>
              <c:idx val="0"/>
              <c:layout>
                <c:manualLayout>
                  <c:x val="-0.22262060163150882"/>
                  <c:y val="2.73867894874231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EA5-46CA-8BC4-A97D9BEF3736}"/>
                </c:ext>
              </c:extLst>
            </c:dLbl>
            <c:dLbl>
              <c:idx val="1"/>
              <c:layout>
                <c:manualLayout>
                  <c:x val="-7.6174742038282979E-3"/>
                  <c:y val="-0.358089111062240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EA5-46CA-8BC4-A97D9BEF3736}"/>
                </c:ext>
              </c:extLst>
            </c:dLbl>
            <c:dLbl>
              <c:idx val="2"/>
              <c:layout>
                <c:manualLayout>
                  <c:x val="-4.6557150488932249E-3"/>
                  <c:y val="4.45091863517060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EA5-46CA-8BC4-A97D9BEF3736}"/>
                </c:ext>
              </c:extLst>
            </c:dLbl>
            <c:dLbl>
              <c:idx val="4"/>
              <c:layout>
                <c:manualLayout>
                  <c:x val="0.21713002552041191"/>
                  <c:y val="5.60726910618357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EA5-46CA-8BC4-A97D9BEF373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'Mode of transmission'!$A$3:$A$8</c:f>
              <c:strCache>
                <c:ptCount val="6"/>
                <c:pt idx="0">
                  <c:v>MSM</c:v>
                </c:pt>
                <c:pt idx="1">
                  <c:v>Bisexual</c:v>
                </c:pt>
                <c:pt idx="2">
                  <c:v>Transgender</c:v>
                </c:pt>
                <c:pt idx="3">
                  <c:v>FSW</c:v>
                </c:pt>
                <c:pt idx="4">
                  <c:v>Hetero-sexual</c:v>
                </c:pt>
                <c:pt idx="5">
                  <c:v>Unknown</c:v>
                </c:pt>
              </c:strCache>
            </c:strRef>
          </c:cat>
          <c:val>
            <c:numRef>
              <c:f>'Mode of transmission'!$B$3:$B$8</c:f>
              <c:numCache>
                <c:formatCode>General</c:formatCode>
                <c:ptCount val="6"/>
                <c:pt idx="0">
                  <c:v>39</c:v>
                </c:pt>
                <c:pt idx="1">
                  <c:v>21</c:v>
                </c:pt>
                <c:pt idx="2">
                  <c:v>1</c:v>
                </c:pt>
                <c:pt idx="3">
                  <c:v>7</c:v>
                </c:pt>
                <c:pt idx="4">
                  <c:v>30</c:v>
                </c:pt>
                <c:pt idx="5">
                  <c:v>1</c:v>
                </c:pt>
              </c:numCache>
            </c:numRef>
          </c:val>
          <c:extLst>
            <c:ext xmlns:c16="http://schemas.microsoft.com/office/drawing/2014/chart" uri="{C3380CC4-5D6E-409C-BE32-E72D297353CC}">
              <c16:uniqueId val="{0000000C-DEA5-46CA-8BC4-A97D9BEF3736}"/>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8205893774897"/>
          <c:y val="0.11191254395087405"/>
          <c:w val="0.86484691494455801"/>
          <c:h val="0.74979819739513698"/>
        </c:manualLayout>
      </c:layout>
      <c:barChart>
        <c:barDir val="col"/>
        <c:grouping val="clustered"/>
        <c:varyColors val="0"/>
        <c:ser>
          <c:idx val="0"/>
          <c:order val="0"/>
          <c:tx>
            <c:strRef>
              <c:f>'Condom use KP'!$B$5</c:f>
              <c:strCache>
                <c:ptCount val="1"/>
                <c:pt idx="0">
                  <c:v>FSW</c:v>
                </c:pt>
              </c:strCache>
            </c:strRef>
          </c:tx>
          <c:spPr>
            <a:solidFill>
              <a:srgbClr val="00A99A"/>
            </a:solidFill>
            <a:ln w="38100">
              <a:noFill/>
            </a:ln>
          </c:spPr>
          <c:invertIfNegative val="0"/>
          <c:dPt>
            <c:idx val="1"/>
            <c:invertIfNegative val="0"/>
            <c:bubble3D val="0"/>
            <c:extLst>
              <c:ext xmlns:c16="http://schemas.microsoft.com/office/drawing/2014/chart" uri="{C3380CC4-5D6E-409C-BE32-E72D297353CC}">
                <c16:uniqueId val="{00000000-86CD-4EEA-90E5-425FCFF048F9}"/>
              </c:ext>
            </c:extLst>
          </c:dPt>
          <c:dPt>
            <c:idx val="2"/>
            <c:invertIfNegative val="0"/>
            <c:bubble3D val="0"/>
            <c:extLst>
              <c:ext xmlns:c16="http://schemas.microsoft.com/office/drawing/2014/chart" uri="{C3380CC4-5D6E-409C-BE32-E72D297353CC}">
                <c16:uniqueId val="{00000001-86CD-4EEA-90E5-425FCFF048F9}"/>
              </c:ext>
            </c:extLst>
          </c:dPt>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KP'!$C$4:$H$4</c:f>
              <c:numCache>
                <c:formatCode>General</c:formatCode>
                <c:ptCount val="6"/>
                <c:pt idx="0">
                  <c:v>2007</c:v>
                </c:pt>
                <c:pt idx="1">
                  <c:v>2009</c:v>
                </c:pt>
                <c:pt idx="2">
                  <c:v>2012</c:v>
                </c:pt>
                <c:pt idx="3">
                  <c:v>2014</c:v>
                </c:pt>
                <c:pt idx="4">
                  <c:v>2016</c:v>
                </c:pt>
                <c:pt idx="5">
                  <c:v>2019</c:v>
                </c:pt>
              </c:numCache>
            </c:numRef>
          </c:cat>
          <c:val>
            <c:numRef>
              <c:f>'Condom use KP'!$C$5:$H$5</c:f>
              <c:numCache>
                <c:formatCode>0</c:formatCode>
                <c:ptCount val="6"/>
                <c:pt idx="0">
                  <c:v>92</c:v>
                </c:pt>
                <c:pt idx="1">
                  <c:v>90</c:v>
                </c:pt>
                <c:pt idx="2">
                  <c:v>81.2</c:v>
                </c:pt>
                <c:pt idx="3">
                  <c:v>83.3</c:v>
                </c:pt>
                <c:pt idx="4" formatCode="General">
                  <c:v>84</c:v>
                </c:pt>
                <c:pt idx="5" formatCode="General">
                  <c:v>89.4</c:v>
                </c:pt>
              </c:numCache>
            </c:numRef>
          </c:val>
          <c:extLst>
            <c:ext xmlns:c16="http://schemas.microsoft.com/office/drawing/2014/chart" uri="{C3380CC4-5D6E-409C-BE32-E72D297353CC}">
              <c16:uniqueId val="{00000002-86CD-4EEA-90E5-425FCFF048F9}"/>
            </c:ext>
          </c:extLst>
        </c:ser>
        <c:ser>
          <c:idx val="1"/>
          <c:order val="1"/>
          <c:tx>
            <c:strRef>
              <c:f>'Condom use KP'!$B$6</c:f>
              <c:strCache>
                <c:ptCount val="1"/>
                <c:pt idx="0">
                  <c:v>MSM</c:v>
                </c:pt>
              </c:strCache>
            </c:strRef>
          </c:tx>
          <c:spPr>
            <a:solidFill>
              <a:srgbClr val="F78E1E"/>
            </a:solidFill>
            <a:ln w="38100">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KP'!$C$4:$H$4</c:f>
              <c:numCache>
                <c:formatCode>General</c:formatCode>
                <c:ptCount val="6"/>
                <c:pt idx="0">
                  <c:v>2007</c:v>
                </c:pt>
                <c:pt idx="1">
                  <c:v>2009</c:v>
                </c:pt>
                <c:pt idx="2">
                  <c:v>2012</c:v>
                </c:pt>
                <c:pt idx="3">
                  <c:v>2014</c:v>
                </c:pt>
                <c:pt idx="4">
                  <c:v>2016</c:v>
                </c:pt>
                <c:pt idx="5">
                  <c:v>2019</c:v>
                </c:pt>
              </c:numCache>
            </c:numRef>
          </c:cat>
          <c:val>
            <c:numRef>
              <c:f>'Condom use KP'!$C$6:$G$6</c:f>
              <c:numCache>
                <c:formatCode>0</c:formatCode>
                <c:ptCount val="5"/>
                <c:pt idx="0">
                  <c:v>67</c:v>
                </c:pt>
                <c:pt idx="1">
                  <c:v>78</c:v>
                </c:pt>
                <c:pt idx="2">
                  <c:v>70</c:v>
                </c:pt>
                <c:pt idx="3">
                  <c:v>76.5</c:v>
                </c:pt>
                <c:pt idx="4" formatCode="General">
                  <c:v>79</c:v>
                </c:pt>
              </c:numCache>
            </c:numRef>
          </c:val>
          <c:extLst>
            <c:ext xmlns:c16="http://schemas.microsoft.com/office/drawing/2014/chart" uri="{C3380CC4-5D6E-409C-BE32-E72D297353CC}">
              <c16:uniqueId val="{00000003-86CD-4EEA-90E5-425FCFF048F9}"/>
            </c:ext>
          </c:extLst>
        </c:ser>
        <c:dLbls>
          <c:showLegendKey val="0"/>
          <c:showVal val="0"/>
          <c:showCatName val="0"/>
          <c:showSerName val="0"/>
          <c:showPercent val="0"/>
          <c:showBubbleSize val="0"/>
        </c:dLbls>
        <c:gapWidth val="150"/>
        <c:axId val="128138624"/>
        <c:axId val="128169088"/>
      </c:barChart>
      <c:scatterChart>
        <c:scatterStyle val="lineMarker"/>
        <c:varyColors val="0"/>
        <c:ser>
          <c:idx val="2"/>
          <c:order val="2"/>
          <c:tx>
            <c:strRef>
              <c:f>'Condom use KP'!$N$3</c:f>
              <c:strCache>
                <c:ptCount val="1"/>
                <c:pt idx="0">
                  <c:v>t</c:v>
                </c:pt>
              </c:strCache>
            </c:strRef>
          </c:tx>
          <c:spPr>
            <a:ln w="19050">
              <a:solidFill>
                <a:srgbClr val="E31837"/>
              </a:solidFill>
              <a:prstDash val="dash"/>
            </a:ln>
          </c:spPr>
          <c:marker>
            <c:symbol val="none"/>
          </c:marker>
          <c:xVal>
            <c:numRef>
              <c:f>'Condom use KP'!$M$4:$M$5</c:f>
              <c:numCache>
                <c:formatCode>General</c:formatCode>
                <c:ptCount val="2"/>
                <c:pt idx="0">
                  <c:v>0</c:v>
                </c:pt>
                <c:pt idx="1">
                  <c:v>1</c:v>
                </c:pt>
              </c:numCache>
            </c:numRef>
          </c:xVal>
          <c:yVal>
            <c:numRef>
              <c:f>'Condom use KP'!$N$4:$N$5</c:f>
              <c:numCache>
                <c:formatCode>General</c:formatCode>
                <c:ptCount val="2"/>
                <c:pt idx="0">
                  <c:v>90</c:v>
                </c:pt>
                <c:pt idx="1">
                  <c:v>90</c:v>
                </c:pt>
              </c:numCache>
            </c:numRef>
          </c:yVal>
          <c:smooth val="0"/>
          <c:extLst>
            <c:ext xmlns:c16="http://schemas.microsoft.com/office/drawing/2014/chart" uri="{C3380CC4-5D6E-409C-BE32-E72D297353CC}">
              <c16:uniqueId val="{00000004-86CD-4EEA-90E5-425FCFF048F9}"/>
            </c:ext>
          </c:extLst>
        </c:ser>
        <c:dLbls>
          <c:showLegendKey val="0"/>
          <c:showVal val="0"/>
          <c:showCatName val="0"/>
          <c:showSerName val="0"/>
          <c:showPercent val="0"/>
          <c:showBubbleSize val="0"/>
        </c:dLbls>
        <c:axId val="128172800"/>
        <c:axId val="128171008"/>
      </c:scatterChart>
      <c:catAx>
        <c:axId val="128138624"/>
        <c:scaling>
          <c:orientation val="minMax"/>
        </c:scaling>
        <c:delete val="0"/>
        <c:axPos val="b"/>
        <c:numFmt formatCode="General" sourceLinked="1"/>
        <c:majorTickMark val="out"/>
        <c:minorTickMark val="none"/>
        <c:tickLblPos val="nextTo"/>
        <c:crossAx val="128169088"/>
        <c:crosses val="autoZero"/>
        <c:auto val="1"/>
        <c:lblAlgn val="ctr"/>
        <c:lblOffset val="100"/>
        <c:noMultiLvlLbl val="0"/>
      </c:catAx>
      <c:valAx>
        <c:axId val="128169088"/>
        <c:scaling>
          <c:orientation val="minMax"/>
          <c:max val="100"/>
        </c:scaling>
        <c:delete val="0"/>
        <c:axPos val="l"/>
        <c:title>
          <c:tx>
            <c:rich>
              <a:bodyPr rot="0" vert="horz"/>
              <a:lstStyle/>
              <a:p>
                <a:pPr>
                  <a:defRPr/>
                </a:pPr>
                <a:r>
                  <a:rPr lang="en-US"/>
                  <a:t>%</a:t>
                </a:r>
              </a:p>
            </c:rich>
          </c:tx>
          <c:layout>
            <c:manualLayout>
              <c:xMode val="edge"/>
              <c:yMode val="edge"/>
              <c:x val="1.7111077911924191E-2"/>
              <c:y val="9.1976179864309421E-2"/>
            </c:manualLayout>
          </c:layout>
          <c:overlay val="0"/>
        </c:title>
        <c:numFmt formatCode="0" sourceLinked="1"/>
        <c:majorTickMark val="out"/>
        <c:minorTickMark val="none"/>
        <c:tickLblPos val="nextTo"/>
        <c:crossAx val="128138624"/>
        <c:crosses val="autoZero"/>
        <c:crossBetween val="between"/>
        <c:majorUnit val="10"/>
      </c:valAx>
      <c:valAx>
        <c:axId val="128171008"/>
        <c:scaling>
          <c:orientation val="minMax"/>
          <c:max val="100"/>
          <c:min val="0"/>
        </c:scaling>
        <c:delete val="1"/>
        <c:axPos val="r"/>
        <c:numFmt formatCode="General" sourceLinked="1"/>
        <c:majorTickMark val="out"/>
        <c:minorTickMark val="none"/>
        <c:tickLblPos val="nextTo"/>
        <c:crossAx val="128172800"/>
        <c:crosses val="max"/>
        <c:crossBetween val="midCat"/>
        <c:majorUnit val="10"/>
      </c:valAx>
      <c:valAx>
        <c:axId val="128172800"/>
        <c:scaling>
          <c:orientation val="minMax"/>
          <c:max val="1"/>
          <c:min val="0"/>
        </c:scaling>
        <c:delete val="1"/>
        <c:axPos val="t"/>
        <c:numFmt formatCode="General" sourceLinked="1"/>
        <c:majorTickMark val="out"/>
        <c:minorTickMark val="none"/>
        <c:tickLblPos val="nextTo"/>
        <c:crossAx val="128171008"/>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'Condom use 2014'!$C$3</c:f>
              <c:strCache>
                <c:ptCount val="1"/>
                <c:pt idx="0">
                  <c:v>MSM</c:v>
                </c:pt>
              </c:strCache>
            </c:strRef>
          </c:tx>
          <c:spPr>
            <a:solidFill>
              <a:srgbClr val="F78E1E"/>
            </a:solidFill>
            <a:ln>
              <a:noFill/>
            </a:ln>
          </c:spPr>
          <c:invertIfNegative val="0"/>
          <c:dPt>
            <c:idx val="5"/>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FEA4-47C5-97E5-53EC89B742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2014'!$B$4:$B$9</c:f>
              <c:strCache>
                <c:ptCount val="6"/>
                <c:pt idx="0">
                  <c:v>Dornod</c:v>
                </c:pt>
                <c:pt idx="1">
                  <c:v>Ulaanbaatar</c:v>
                </c:pt>
                <c:pt idx="2">
                  <c:v>Darkhan-Uul</c:v>
                </c:pt>
                <c:pt idx="3">
                  <c:v>Orkhon</c:v>
                </c:pt>
                <c:pt idx="4">
                  <c:v>Khuvsgul</c:v>
                </c:pt>
                <c:pt idx="5">
                  <c:v>Total</c:v>
                </c:pt>
              </c:strCache>
            </c:strRef>
          </c:cat>
          <c:val>
            <c:numRef>
              <c:f>'Condom use 2014'!$C$4:$C$9</c:f>
              <c:numCache>
                <c:formatCode>0</c:formatCode>
                <c:ptCount val="6"/>
                <c:pt idx="1">
                  <c:v>78.099999999999994</c:v>
                </c:pt>
                <c:pt idx="2">
                  <c:v>55.2</c:v>
                </c:pt>
                <c:pt idx="3">
                  <c:v>88</c:v>
                </c:pt>
                <c:pt idx="5">
                  <c:v>76.5</c:v>
                </c:pt>
              </c:numCache>
            </c:numRef>
          </c:val>
          <c:extLst>
            <c:ext xmlns:c16="http://schemas.microsoft.com/office/drawing/2014/chart" uri="{C3380CC4-5D6E-409C-BE32-E72D297353CC}">
              <c16:uniqueId val="{00000002-FEA4-47C5-97E5-53EC89B74285}"/>
            </c:ext>
          </c:extLst>
        </c:ser>
        <c:ser>
          <c:idx val="1"/>
          <c:order val="1"/>
          <c:tx>
            <c:strRef>
              <c:f>'Condom use 2014'!$D$3</c:f>
              <c:strCache>
                <c:ptCount val="1"/>
                <c:pt idx="0">
                  <c:v>FSWs</c:v>
                </c:pt>
              </c:strCache>
            </c:strRef>
          </c:tx>
          <c:spPr>
            <a:solidFill>
              <a:srgbClr val="88C540"/>
            </a:solidFill>
            <a:ln>
              <a:noFill/>
            </a:ln>
          </c:spPr>
          <c:invertIfNegative val="0"/>
          <c:dPt>
            <c:idx val="5"/>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4-FEA4-47C5-97E5-53EC89B742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2014'!$B$4:$B$9</c:f>
              <c:strCache>
                <c:ptCount val="6"/>
                <c:pt idx="0">
                  <c:v>Dornod</c:v>
                </c:pt>
                <c:pt idx="1">
                  <c:v>Ulaanbaatar</c:v>
                </c:pt>
                <c:pt idx="2">
                  <c:v>Darkhan-Uul</c:v>
                </c:pt>
                <c:pt idx="3">
                  <c:v>Orkhon</c:v>
                </c:pt>
                <c:pt idx="4">
                  <c:v>Khuvsgul</c:v>
                </c:pt>
                <c:pt idx="5">
                  <c:v>Total</c:v>
                </c:pt>
              </c:strCache>
            </c:strRef>
          </c:cat>
          <c:val>
            <c:numRef>
              <c:f>'Condom use 2014'!$D$4:$D$9</c:f>
              <c:numCache>
                <c:formatCode>0</c:formatCode>
                <c:ptCount val="6"/>
                <c:pt idx="0">
                  <c:v>91.9</c:v>
                </c:pt>
                <c:pt idx="1">
                  <c:v>90.2</c:v>
                </c:pt>
                <c:pt idx="2">
                  <c:v>89</c:v>
                </c:pt>
                <c:pt idx="3">
                  <c:v>69.099999999999994</c:v>
                </c:pt>
                <c:pt idx="4">
                  <c:v>50.6</c:v>
                </c:pt>
                <c:pt idx="5">
                  <c:v>83.3</c:v>
                </c:pt>
              </c:numCache>
            </c:numRef>
          </c:val>
          <c:extLst>
            <c:ext xmlns:c16="http://schemas.microsoft.com/office/drawing/2014/chart" uri="{C3380CC4-5D6E-409C-BE32-E72D297353CC}">
              <c16:uniqueId val="{00000005-FEA4-47C5-97E5-53EC89B74285}"/>
            </c:ext>
          </c:extLst>
        </c:ser>
        <c:dLbls>
          <c:showLegendKey val="0"/>
          <c:showVal val="0"/>
          <c:showCatName val="0"/>
          <c:showSerName val="0"/>
          <c:showPercent val="0"/>
          <c:showBubbleSize val="0"/>
        </c:dLbls>
        <c:gapWidth val="150"/>
        <c:axId val="133576576"/>
        <c:axId val="133578112"/>
      </c:barChart>
      <c:scatterChart>
        <c:scatterStyle val="lineMarker"/>
        <c:varyColors val="0"/>
        <c:ser>
          <c:idx val="2"/>
          <c:order val="2"/>
          <c:tx>
            <c:strRef>
              <c:f>'Condom use 2014'!$K$2</c:f>
              <c:strCache>
                <c:ptCount val="1"/>
                <c:pt idx="0">
                  <c:v>t</c:v>
                </c:pt>
              </c:strCache>
            </c:strRef>
          </c:tx>
          <c:spPr>
            <a:ln w="19050">
              <a:solidFill>
                <a:srgbClr val="E31837"/>
              </a:solidFill>
              <a:prstDash val="dash"/>
            </a:ln>
          </c:spPr>
          <c:marker>
            <c:symbol val="none"/>
          </c:marker>
          <c:xVal>
            <c:numRef>
              <c:f>'Condom use 2014'!$J$3:$J$4</c:f>
              <c:numCache>
                <c:formatCode>General</c:formatCode>
                <c:ptCount val="2"/>
                <c:pt idx="0">
                  <c:v>0</c:v>
                </c:pt>
                <c:pt idx="1">
                  <c:v>1</c:v>
                </c:pt>
              </c:numCache>
            </c:numRef>
          </c:xVal>
          <c:yVal>
            <c:numRef>
              <c:f>'Condom use 2014'!$K$3:$K$4</c:f>
              <c:numCache>
                <c:formatCode>General</c:formatCode>
                <c:ptCount val="2"/>
                <c:pt idx="0">
                  <c:v>90</c:v>
                </c:pt>
                <c:pt idx="1">
                  <c:v>90</c:v>
                </c:pt>
              </c:numCache>
            </c:numRef>
          </c:yVal>
          <c:smooth val="0"/>
          <c:extLst>
            <c:ext xmlns:c16="http://schemas.microsoft.com/office/drawing/2014/chart" uri="{C3380CC4-5D6E-409C-BE32-E72D297353CC}">
              <c16:uniqueId val="{00000006-FEA4-47C5-97E5-53EC89B74285}"/>
            </c:ext>
          </c:extLst>
        </c:ser>
        <c:dLbls>
          <c:showLegendKey val="0"/>
          <c:showVal val="0"/>
          <c:showCatName val="0"/>
          <c:showSerName val="0"/>
          <c:showPercent val="0"/>
          <c:showBubbleSize val="0"/>
        </c:dLbls>
        <c:axId val="133590016"/>
        <c:axId val="133588480"/>
      </c:scatterChart>
      <c:catAx>
        <c:axId val="133576576"/>
        <c:scaling>
          <c:orientation val="minMax"/>
        </c:scaling>
        <c:delete val="0"/>
        <c:axPos val="b"/>
        <c:numFmt formatCode="General" sourceLinked="0"/>
        <c:majorTickMark val="out"/>
        <c:minorTickMark val="none"/>
        <c:tickLblPos val="nextTo"/>
        <c:crossAx val="133578112"/>
        <c:crosses val="autoZero"/>
        <c:auto val="1"/>
        <c:lblAlgn val="ctr"/>
        <c:lblOffset val="100"/>
        <c:noMultiLvlLbl val="0"/>
      </c:catAx>
      <c:valAx>
        <c:axId val="133578112"/>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0" sourceLinked="1"/>
        <c:majorTickMark val="out"/>
        <c:minorTickMark val="none"/>
        <c:tickLblPos val="nextTo"/>
        <c:crossAx val="133576576"/>
        <c:crosses val="autoZero"/>
        <c:crossBetween val="between"/>
        <c:majorUnit val="10"/>
      </c:valAx>
      <c:valAx>
        <c:axId val="133588480"/>
        <c:scaling>
          <c:orientation val="minMax"/>
          <c:max val="100"/>
          <c:min val="0"/>
        </c:scaling>
        <c:delete val="1"/>
        <c:axPos val="r"/>
        <c:numFmt formatCode="General" sourceLinked="1"/>
        <c:majorTickMark val="out"/>
        <c:minorTickMark val="none"/>
        <c:tickLblPos val="nextTo"/>
        <c:crossAx val="133590016"/>
        <c:crosses val="max"/>
        <c:crossBetween val="midCat"/>
        <c:majorUnit val="10"/>
      </c:valAx>
      <c:valAx>
        <c:axId val="133590016"/>
        <c:scaling>
          <c:orientation val="minMax"/>
          <c:max val="1"/>
          <c:min val="0"/>
        </c:scaling>
        <c:delete val="1"/>
        <c:axPos val="t"/>
        <c:numFmt formatCode="General" sourceLinked="1"/>
        <c:majorTickMark val="out"/>
        <c:minorTickMark val="none"/>
        <c:tickLblPos val="nextTo"/>
        <c:crossAx val="133588480"/>
        <c:crosses val="max"/>
        <c:crossBetween val="midCat"/>
        <c:majorUnit val="0.2"/>
      </c:valAx>
    </c:plotArea>
    <c:legend>
      <c:legendPos val="t"/>
      <c:legendEntry>
        <c:idx val="2"/>
        <c:delete val="1"/>
      </c:legendEntry>
      <c:layout>
        <c:manualLayout>
          <c:xMode val="edge"/>
          <c:yMode val="edge"/>
          <c:x val="0.38406717328938533"/>
          <c:y val="0.02"/>
          <c:w val="0.28419108221937378"/>
          <c:h val="7.161207349081365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'sexual behav_MSM'!$B$2:$C$6</c:f>
              <c:multiLvlStrCache>
                <c:ptCount val="5"/>
                <c:lvl>
                  <c:pt idx="0">
                    <c:v>Condom use at last sex </c:v>
                  </c:pt>
                  <c:pt idx="1">
                    <c:v>Consistent condom use (last 12 months)</c:v>
                  </c:pt>
                  <c:pt idx="2">
                    <c:v>Received payment for sex with male partner</c:v>
                  </c:pt>
                  <c:pt idx="3">
                    <c:v>Had sex with female 
(last 12 months)</c:v>
                  </c:pt>
                  <c:pt idx="4">
                    <c:v>Had sex with commercial female partner</c:v>
                  </c:pt>
                </c:lvl>
                <c:lvl>
                  <c:pt idx="0">
                    <c:v>Sexual behaviour with male partners</c:v>
                  </c:pt>
                  <c:pt idx="3">
                    <c:v>Sexual behaviour with female partners</c:v>
                  </c:pt>
                </c:lvl>
              </c:multiLvlStrCache>
            </c:multiLvlStrRef>
          </c:cat>
          <c:val>
            <c:numRef>
              <c:f>'sexual behav_MSM'!$D$2:$D$6</c:f>
              <c:numCache>
                <c:formatCode>0</c:formatCode>
                <c:ptCount val="5"/>
                <c:pt idx="0">
                  <c:v>70.2</c:v>
                </c:pt>
                <c:pt idx="1">
                  <c:v>47.5</c:v>
                </c:pt>
                <c:pt idx="2" formatCode="General">
                  <c:v>4</c:v>
                </c:pt>
              </c:numCache>
            </c:numRef>
          </c:val>
          <c:extLst>
            <c:ext xmlns:c16="http://schemas.microsoft.com/office/drawing/2014/chart" uri="{C3380CC4-5D6E-409C-BE32-E72D297353CC}">
              <c16:uniqueId val="{00000000-E58D-4B61-9B8C-6553FA2A7053}"/>
            </c:ext>
          </c:extLst>
        </c:ser>
        <c:ser>
          <c:idx val="1"/>
          <c:order val="1"/>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'sexual behav_MSM'!$B$2:$C$6</c:f>
              <c:multiLvlStrCache>
                <c:ptCount val="5"/>
                <c:lvl>
                  <c:pt idx="0">
                    <c:v>Condom use at last sex </c:v>
                  </c:pt>
                  <c:pt idx="1">
                    <c:v>Consistent condom use (last 12 months)</c:v>
                  </c:pt>
                  <c:pt idx="2">
                    <c:v>Received payment for sex with male partner</c:v>
                  </c:pt>
                  <c:pt idx="3">
                    <c:v>Had sex with female 
(last 12 months)</c:v>
                  </c:pt>
                  <c:pt idx="4">
                    <c:v>Had sex with commercial female partner</c:v>
                  </c:pt>
                </c:lvl>
                <c:lvl>
                  <c:pt idx="0">
                    <c:v>Sexual behaviour with male partners</c:v>
                  </c:pt>
                  <c:pt idx="3">
                    <c:v>Sexual behaviour with female partners</c:v>
                  </c:pt>
                </c:lvl>
              </c:multiLvlStrCache>
            </c:multiLvlStrRef>
          </c:cat>
          <c:val>
            <c:numRef>
              <c:f>'sexual behav_MSM'!$E$2:$E$6</c:f>
              <c:numCache>
                <c:formatCode>General</c:formatCode>
                <c:ptCount val="5"/>
                <c:pt idx="3">
                  <c:v>36</c:v>
                </c:pt>
                <c:pt idx="4" formatCode="0">
                  <c:v>2.9</c:v>
                </c:pt>
              </c:numCache>
            </c:numRef>
          </c:val>
          <c:extLst>
            <c:ext xmlns:c16="http://schemas.microsoft.com/office/drawing/2014/chart" uri="{C3380CC4-5D6E-409C-BE32-E72D297353CC}">
              <c16:uniqueId val="{00000001-E58D-4B61-9B8C-6553FA2A7053}"/>
            </c:ext>
          </c:extLst>
        </c:ser>
        <c:dLbls>
          <c:showLegendKey val="0"/>
          <c:showVal val="0"/>
          <c:showCatName val="0"/>
          <c:showSerName val="0"/>
          <c:showPercent val="0"/>
          <c:showBubbleSize val="0"/>
        </c:dLbls>
        <c:gapWidth val="210"/>
        <c:overlap val="100"/>
        <c:axId val="134320512"/>
        <c:axId val="134322048"/>
      </c:barChart>
      <c:catAx>
        <c:axId val="134320512"/>
        <c:scaling>
          <c:orientation val="minMax"/>
        </c:scaling>
        <c:delete val="0"/>
        <c:axPos val="b"/>
        <c:numFmt formatCode="General" sourceLinked="0"/>
        <c:majorTickMark val="out"/>
        <c:minorTickMark val="none"/>
        <c:tickLblPos val="nextTo"/>
        <c:spPr>
          <a:ln w="22225">
            <a:solidFill>
              <a:srgbClr val="EEECE1">
                <a:lumMod val="50000"/>
              </a:srgbClr>
            </a:solidFill>
            <a:prstDash val="solid"/>
          </a:ln>
        </c:spPr>
        <c:crossAx val="134322048"/>
        <c:crosses val="autoZero"/>
        <c:auto val="1"/>
        <c:lblAlgn val="ctr"/>
        <c:lblOffset val="100"/>
        <c:noMultiLvlLbl val="0"/>
      </c:catAx>
      <c:valAx>
        <c:axId val="134322048"/>
        <c:scaling>
          <c:orientation val="minMax"/>
          <c:max val="100"/>
        </c:scaling>
        <c:delete val="0"/>
        <c:axPos val="l"/>
        <c:majorGridlines>
          <c:spPr>
            <a:ln w="6350">
              <a:solidFill>
                <a:sysClr val="window" lastClr="FFFFFF">
                  <a:lumMod val="85000"/>
                </a:sysClr>
              </a:solidFill>
              <a:prstDash val="sysDot"/>
            </a:ln>
          </c:spPr>
        </c:majorGridlines>
        <c:title>
          <c:tx>
            <c:rich>
              <a:bodyPr rot="0" vert="horz"/>
              <a:lstStyle/>
              <a:p>
                <a:pPr>
                  <a:defRPr/>
                </a:pPr>
                <a:r>
                  <a:rPr lang="en-GB"/>
                  <a:t>%</a:t>
                </a:r>
              </a:p>
            </c:rich>
          </c:tx>
          <c:layout>
            <c:manualLayout>
              <c:xMode val="edge"/>
              <c:yMode val="edge"/>
              <c:x val="1.2612612612612612E-2"/>
              <c:y val="1.4419474937895542E-2"/>
            </c:manualLayout>
          </c:layout>
          <c:overlay val="0"/>
        </c:title>
        <c:numFmt formatCode="0" sourceLinked="1"/>
        <c:majorTickMark val="out"/>
        <c:minorTickMark val="none"/>
        <c:tickLblPos val="low"/>
        <c:spPr>
          <a:ln>
            <a:noFill/>
          </a:ln>
        </c:spPr>
        <c:crossAx val="134320512"/>
        <c:crosses val="autoZero"/>
        <c:crossBetween val="midCat"/>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9534205007867"/>
          <c:y val="5.8725487355809673E-2"/>
          <c:w val="0.84376798070578962"/>
          <c:h val="0.50787094021849066"/>
        </c:manualLayout>
      </c:layout>
      <c:barChart>
        <c:barDir val="col"/>
        <c:grouping val="clustered"/>
        <c:varyColors val="0"/>
        <c:ser>
          <c:idx val="0"/>
          <c:order val="0"/>
          <c:tx>
            <c:strRef>
              <c:f>'condom use_FSW'!$B$3</c:f>
              <c:strCache>
                <c:ptCount val="1"/>
                <c:pt idx="0">
                  <c:v>With client </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use_FSW'!$C$2:$D$2</c:f>
              <c:strCache>
                <c:ptCount val="2"/>
                <c:pt idx="0">
                  <c:v>Condom use at last sex </c:v>
                </c:pt>
                <c:pt idx="1">
                  <c:v>Consistent condom use in the last 12 months</c:v>
                </c:pt>
              </c:strCache>
            </c:strRef>
          </c:cat>
          <c:val>
            <c:numRef>
              <c:f>'condom use_FSW'!$C$3:$D$3</c:f>
              <c:numCache>
                <c:formatCode>0</c:formatCode>
                <c:ptCount val="2"/>
                <c:pt idx="0">
                  <c:v>81.2</c:v>
                </c:pt>
                <c:pt idx="1">
                  <c:v>49.1</c:v>
                </c:pt>
              </c:numCache>
            </c:numRef>
          </c:val>
          <c:extLst>
            <c:ext xmlns:c16="http://schemas.microsoft.com/office/drawing/2014/chart" uri="{C3380CC4-5D6E-409C-BE32-E72D297353CC}">
              <c16:uniqueId val="{00000000-AE63-4D9D-AB6F-D59193D0175E}"/>
            </c:ext>
          </c:extLst>
        </c:ser>
        <c:ser>
          <c:idx val="1"/>
          <c:order val="1"/>
          <c:tx>
            <c:strRef>
              <c:f>'condom use_FSW'!$B$4</c:f>
              <c:strCache>
                <c:ptCount val="1"/>
                <c:pt idx="0">
                  <c:v>With non-permanent non-paying partner</c:v>
                </c:pt>
              </c:strCache>
            </c:strRef>
          </c:tx>
          <c:spPr>
            <a:solidFill>
              <a:srgbClr val="F78E1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use_FSW'!$C$2:$D$2</c:f>
              <c:strCache>
                <c:ptCount val="2"/>
                <c:pt idx="0">
                  <c:v>Condom use at last sex </c:v>
                </c:pt>
                <c:pt idx="1">
                  <c:v>Consistent condom use in the last 12 months</c:v>
                </c:pt>
              </c:strCache>
            </c:strRef>
          </c:cat>
          <c:val>
            <c:numRef>
              <c:f>'condom use_FSW'!$C$4:$D$4</c:f>
              <c:numCache>
                <c:formatCode>0</c:formatCode>
                <c:ptCount val="2"/>
                <c:pt idx="0">
                  <c:v>47.9</c:v>
                </c:pt>
                <c:pt idx="1">
                  <c:v>25.4</c:v>
                </c:pt>
              </c:numCache>
            </c:numRef>
          </c:val>
          <c:extLst>
            <c:ext xmlns:c16="http://schemas.microsoft.com/office/drawing/2014/chart" uri="{C3380CC4-5D6E-409C-BE32-E72D297353CC}">
              <c16:uniqueId val="{00000001-AE63-4D9D-AB6F-D59193D0175E}"/>
            </c:ext>
          </c:extLst>
        </c:ser>
        <c:ser>
          <c:idx val="2"/>
          <c:order val="2"/>
          <c:tx>
            <c:strRef>
              <c:f>'condom use_FSW'!$B$5</c:f>
              <c:strCache>
                <c:ptCount val="1"/>
                <c:pt idx="0">
                  <c:v>With permanent partner</c:v>
                </c:pt>
              </c:strCache>
            </c:strRef>
          </c:tx>
          <c:spPr>
            <a:solidFill>
              <a:srgbClr val="E3183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use_FSW'!$C$2:$D$2</c:f>
              <c:strCache>
                <c:ptCount val="2"/>
                <c:pt idx="0">
                  <c:v>Condom use at last sex </c:v>
                </c:pt>
                <c:pt idx="1">
                  <c:v>Consistent condom use in the last 12 months</c:v>
                </c:pt>
              </c:strCache>
            </c:strRef>
          </c:cat>
          <c:val>
            <c:numRef>
              <c:f>'condom use_FSW'!$C$5:$D$5</c:f>
              <c:numCache>
                <c:formatCode>0</c:formatCode>
                <c:ptCount val="2"/>
                <c:pt idx="0">
                  <c:v>19.399999999999999</c:v>
                </c:pt>
                <c:pt idx="1">
                  <c:v>6.8</c:v>
                </c:pt>
              </c:numCache>
            </c:numRef>
          </c:val>
          <c:extLst>
            <c:ext xmlns:c16="http://schemas.microsoft.com/office/drawing/2014/chart" uri="{C3380CC4-5D6E-409C-BE32-E72D297353CC}">
              <c16:uniqueId val="{00000002-AE63-4D9D-AB6F-D59193D0175E}"/>
            </c:ext>
          </c:extLst>
        </c:ser>
        <c:dLbls>
          <c:dLblPos val="ctr"/>
          <c:showLegendKey val="0"/>
          <c:showVal val="1"/>
          <c:showCatName val="0"/>
          <c:showSerName val="0"/>
          <c:showPercent val="0"/>
          <c:showBubbleSize val="0"/>
        </c:dLbls>
        <c:gapWidth val="200"/>
        <c:overlap val="-10"/>
        <c:axId val="134884352"/>
        <c:axId val="134914816"/>
      </c:barChart>
      <c:scatterChart>
        <c:scatterStyle val="lineMarker"/>
        <c:varyColors val="0"/>
        <c:ser>
          <c:idx val="3"/>
          <c:order val="3"/>
          <c:tx>
            <c:strRef>
              <c:f>'condom use_FSW'!$M$2</c:f>
              <c:strCache>
                <c:ptCount val="1"/>
                <c:pt idx="0">
                  <c:v>t</c:v>
                </c:pt>
              </c:strCache>
            </c:strRef>
          </c:tx>
          <c:spPr>
            <a:ln w="19050">
              <a:solidFill>
                <a:srgbClr val="E31837"/>
              </a:solidFill>
              <a:prstDash val="dash"/>
            </a:ln>
          </c:spPr>
          <c:marker>
            <c:symbol val="none"/>
          </c:marker>
          <c:xVal>
            <c:numRef>
              <c:f>'condom use_FSW'!$L$3:$L$4</c:f>
              <c:numCache>
                <c:formatCode>General</c:formatCode>
                <c:ptCount val="2"/>
                <c:pt idx="0">
                  <c:v>0</c:v>
                </c:pt>
                <c:pt idx="1">
                  <c:v>1</c:v>
                </c:pt>
              </c:numCache>
            </c:numRef>
          </c:xVal>
          <c:yVal>
            <c:numRef>
              <c:f>'condom use_FSW'!$M$3:$M$4</c:f>
              <c:numCache>
                <c:formatCode>General</c:formatCode>
                <c:ptCount val="2"/>
                <c:pt idx="0">
                  <c:v>90</c:v>
                </c:pt>
                <c:pt idx="1">
                  <c:v>90</c:v>
                </c:pt>
              </c:numCache>
            </c:numRef>
          </c:yVal>
          <c:smooth val="0"/>
          <c:extLst>
            <c:ext xmlns:c16="http://schemas.microsoft.com/office/drawing/2014/chart" uri="{C3380CC4-5D6E-409C-BE32-E72D297353CC}">
              <c16:uniqueId val="{00000003-AE63-4D9D-AB6F-D59193D0175E}"/>
            </c:ext>
          </c:extLst>
        </c:ser>
        <c:dLbls>
          <c:showLegendKey val="0"/>
          <c:showVal val="0"/>
          <c:showCatName val="0"/>
          <c:showSerName val="0"/>
          <c:showPercent val="0"/>
          <c:showBubbleSize val="0"/>
        </c:dLbls>
        <c:axId val="134918528"/>
        <c:axId val="134916736"/>
      </c:scatterChart>
      <c:catAx>
        <c:axId val="134884352"/>
        <c:scaling>
          <c:orientation val="minMax"/>
        </c:scaling>
        <c:delete val="0"/>
        <c:axPos val="b"/>
        <c:numFmt formatCode="General" sourceLinked="1"/>
        <c:majorTickMark val="out"/>
        <c:minorTickMark val="none"/>
        <c:tickLblPos val="nextTo"/>
        <c:crossAx val="134914816"/>
        <c:crosses val="autoZero"/>
        <c:auto val="1"/>
        <c:lblAlgn val="ctr"/>
        <c:lblOffset val="100"/>
        <c:noMultiLvlLbl val="0"/>
      </c:catAx>
      <c:valAx>
        <c:axId val="134914816"/>
        <c:scaling>
          <c:orientation val="minMax"/>
          <c:max val="100"/>
          <c:min val="0"/>
        </c:scaling>
        <c:delete val="0"/>
        <c:axPos val="l"/>
        <c:title>
          <c:tx>
            <c:rich>
              <a:bodyPr rot="0" vert="horz"/>
              <a:lstStyle/>
              <a:p>
                <a:pPr>
                  <a:defRPr/>
                </a:pPr>
                <a:r>
                  <a:rPr lang="en-GB"/>
                  <a:t>%</a:t>
                </a:r>
              </a:p>
            </c:rich>
          </c:tx>
          <c:layout>
            <c:manualLayout>
              <c:xMode val="edge"/>
              <c:yMode val="edge"/>
              <c:x val="1.0780469923047289E-2"/>
              <c:y val="1.8551273212806505E-2"/>
            </c:manualLayout>
          </c:layout>
          <c:overlay val="0"/>
        </c:title>
        <c:numFmt formatCode="0" sourceLinked="1"/>
        <c:majorTickMark val="out"/>
        <c:minorTickMark val="none"/>
        <c:tickLblPos val="nextTo"/>
        <c:crossAx val="134884352"/>
        <c:crosses val="autoZero"/>
        <c:crossBetween val="between"/>
        <c:majorUnit val="10"/>
      </c:valAx>
      <c:valAx>
        <c:axId val="134916736"/>
        <c:scaling>
          <c:orientation val="minMax"/>
          <c:max val="100"/>
          <c:min val="0"/>
        </c:scaling>
        <c:delete val="1"/>
        <c:axPos val="r"/>
        <c:numFmt formatCode="General" sourceLinked="1"/>
        <c:majorTickMark val="out"/>
        <c:minorTickMark val="none"/>
        <c:tickLblPos val="nextTo"/>
        <c:crossAx val="134918528"/>
        <c:crosses val="max"/>
        <c:crossBetween val="midCat"/>
        <c:majorUnit val="10"/>
      </c:valAx>
      <c:valAx>
        <c:axId val="134918528"/>
        <c:scaling>
          <c:orientation val="minMax"/>
          <c:max val="1"/>
          <c:min val="0"/>
        </c:scaling>
        <c:delete val="1"/>
        <c:axPos val="t"/>
        <c:numFmt formatCode="General" sourceLinked="1"/>
        <c:majorTickMark val="out"/>
        <c:minorTickMark val="none"/>
        <c:tickLblPos val="nextTo"/>
        <c:crossAx val="134916736"/>
        <c:crosses val="max"/>
        <c:crossBetween val="midCat"/>
        <c:majorUnit val="0.2"/>
      </c:valAx>
    </c:plotArea>
    <c:legend>
      <c:legendPos val="b"/>
      <c:legendEntry>
        <c:idx val="3"/>
        <c:delete val="1"/>
      </c:legendEntry>
      <c:layout>
        <c:manualLayout>
          <c:xMode val="edge"/>
          <c:yMode val="edge"/>
          <c:x val="0.19289709998371415"/>
          <c:y val="0.72233467256781014"/>
          <c:w val="0.64735436334390906"/>
          <c:h val="0.27550841728225217"/>
        </c:manualLayout>
      </c:layout>
      <c:overlay val="0"/>
    </c:legend>
    <c:plotVisOnly val="1"/>
    <c:dispBlanksAs val="gap"/>
    <c:showDLblsOverMax val="0"/>
  </c:chart>
  <c:txPr>
    <a:bodyPr/>
    <a:lstStyle/>
    <a:p>
      <a:pPr>
        <a:defRPr sz="16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'comprehensive knowledge'!$B$3</c:f>
              <c:strCache>
                <c:ptCount val="1"/>
                <c:pt idx="0">
                  <c:v>FSW</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'comprehensive knowledge'!$C$2:$F$2</c:f>
              <c:numCache>
                <c:formatCode>General</c:formatCode>
                <c:ptCount val="4"/>
                <c:pt idx="0">
                  <c:v>2005</c:v>
                </c:pt>
                <c:pt idx="1">
                  <c:v>2007</c:v>
                </c:pt>
                <c:pt idx="2">
                  <c:v>2009</c:v>
                </c:pt>
                <c:pt idx="3">
                  <c:v>2012</c:v>
                </c:pt>
              </c:numCache>
            </c:numRef>
          </c:cat>
          <c:val>
            <c:numRef>
              <c:f>'comprehensive knowledge'!$C$3:$F$3</c:f>
              <c:numCache>
                <c:formatCode>General</c:formatCode>
                <c:ptCount val="4"/>
                <c:pt idx="0">
                  <c:v>30</c:v>
                </c:pt>
                <c:pt idx="1">
                  <c:v>33</c:v>
                </c:pt>
                <c:pt idx="2">
                  <c:v>47</c:v>
                </c:pt>
                <c:pt idx="3">
                  <c:v>41.3</c:v>
                </c:pt>
              </c:numCache>
            </c:numRef>
          </c:val>
          <c:extLst>
            <c:ext xmlns:c16="http://schemas.microsoft.com/office/drawing/2014/chart" uri="{C3380CC4-5D6E-409C-BE32-E72D297353CC}">
              <c16:uniqueId val="{00000000-C0EB-459A-B729-250B3FA03125}"/>
            </c:ext>
          </c:extLst>
        </c:ser>
        <c:ser>
          <c:idx val="1"/>
          <c:order val="1"/>
          <c:tx>
            <c:strRef>
              <c:f>'comprehensive knowledge'!$B$4</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'comprehensive knowledge'!$C$2:$F$2</c:f>
              <c:numCache>
                <c:formatCode>General</c:formatCode>
                <c:ptCount val="4"/>
                <c:pt idx="0">
                  <c:v>2005</c:v>
                </c:pt>
                <c:pt idx="1">
                  <c:v>2007</c:v>
                </c:pt>
                <c:pt idx="2">
                  <c:v>2009</c:v>
                </c:pt>
                <c:pt idx="3">
                  <c:v>2012</c:v>
                </c:pt>
              </c:numCache>
            </c:numRef>
          </c:cat>
          <c:val>
            <c:numRef>
              <c:f>'comprehensive knowledge'!$C$4:$F$4</c:f>
              <c:numCache>
                <c:formatCode>General</c:formatCode>
                <c:ptCount val="4"/>
                <c:pt idx="0">
                  <c:v>23</c:v>
                </c:pt>
                <c:pt idx="1">
                  <c:v>26</c:v>
                </c:pt>
                <c:pt idx="2">
                  <c:v>54</c:v>
                </c:pt>
                <c:pt idx="3">
                  <c:v>60.2</c:v>
                </c:pt>
              </c:numCache>
            </c:numRef>
          </c:val>
          <c:extLst>
            <c:ext xmlns:c16="http://schemas.microsoft.com/office/drawing/2014/chart" uri="{C3380CC4-5D6E-409C-BE32-E72D297353CC}">
              <c16:uniqueId val="{00000001-C0EB-459A-B729-250B3FA03125}"/>
            </c:ext>
          </c:extLst>
        </c:ser>
        <c:ser>
          <c:idx val="2"/>
          <c:order val="2"/>
          <c:tx>
            <c:strRef>
              <c:f>'comprehensive knowledge'!$B$5</c:f>
              <c:strCache>
                <c:ptCount val="1"/>
                <c:pt idx="0">
                  <c:v>Mobile men</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'comprehensive knowledge'!$C$2:$F$2</c:f>
              <c:numCache>
                <c:formatCode>General</c:formatCode>
                <c:ptCount val="4"/>
                <c:pt idx="0">
                  <c:v>2005</c:v>
                </c:pt>
                <c:pt idx="1">
                  <c:v>2007</c:v>
                </c:pt>
                <c:pt idx="2">
                  <c:v>2009</c:v>
                </c:pt>
                <c:pt idx="3">
                  <c:v>2012</c:v>
                </c:pt>
              </c:numCache>
            </c:numRef>
          </c:cat>
          <c:val>
            <c:numRef>
              <c:f>'comprehensive knowledge'!$C$5:$F$5</c:f>
              <c:numCache>
                <c:formatCode>General</c:formatCode>
                <c:ptCount val="4"/>
                <c:pt idx="0">
                  <c:v>17</c:v>
                </c:pt>
                <c:pt idx="1">
                  <c:v>21</c:v>
                </c:pt>
                <c:pt idx="2">
                  <c:v>20</c:v>
                </c:pt>
              </c:numCache>
            </c:numRef>
          </c:val>
          <c:extLst>
            <c:ext xmlns:c16="http://schemas.microsoft.com/office/drawing/2014/chart" uri="{C3380CC4-5D6E-409C-BE32-E72D297353CC}">
              <c16:uniqueId val="{00000002-C0EB-459A-B729-250B3FA03125}"/>
            </c:ext>
          </c:extLst>
        </c:ser>
        <c:ser>
          <c:idx val="3"/>
          <c:order val="3"/>
          <c:tx>
            <c:strRef>
              <c:f>'comprehensive knowledge'!$B$6</c:f>
              <c:strCache>
                <c:ptCount val="1"/>
                <c:pt idx="0">
                  <c:v>Male STI patients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'comprehensive knowledge'!$C$2:$F$2</c:f>
              <c:numCache>
                <c:formatCode>General</c:formatCode>
                <c:ptCount val="4"/>
                <c:pt idx="0">
                  <c:v>2005</c:v>
                </c:pt>
                <c:pt idx="1">
                  <c:v>2007</c:v>
                </c:pt>
                <c:pt idx="2">
                  <c:v>2009</c:v>
                </c:pt>
                <c:pt idx="3">
                  <c:v>2012</c:v>
                </c:pt>
              </c:numCache>
            </c:numRef>
          </c:cat>
          <c:val>
            <c:numRef>
              <c:f>'comprehensive knowledge'!$C$6:$F$6</c:f>
              <c:numCache>
                <c:formatCode>General</c:formatCode>
                <c:ptCount val="4"/>
                <c:pt idx="0">
                  <c:v>20</c:v>
                </c:pt>
                <c:pt idx="1">
                  <c:v>18</c:v>
                </c:pt>
                <c:pt idx="2">
                  <c:v>24</c:v>
                </c:pt>
              </c:numCache>
            </c:numRef>
          </c:val>
          <c:extLst>
            <c:ext xmlns:c16="http://schemas.microsoft.com/office/drawing/2014/chart" uri="{C3380CC4-5D6E-409C-BE32-E72D297353CC}">
              <c16:uniqueId val="{00000003-C0EB-459A-B729-250B3FA03125}"/>
            </c:ext>
          </c:extLst>
        </c:ser>
        <c:dLbls>
          <c:showLegendKey val="0"/>
          <c:showVal val="0"/>
          <c:showCatName val="0"/>
          <c:showSerName val="0"/>
          <c:showPercent val="0"/>
          <c:showBubbleSize val="0"/>
        </c:dLbls>
        <c:gapWidth val="120"/>
        <c:axId val="136478720"/>
        <c:axId val="136480256"/>
      </c:barChart>
      <c:catAx>
        <c:axId val="136478720"/>
        <c:scaling>
          <c:orientation val="minMax"/>
        </c:scaling>
        <c:delete val="0"/>
        <c:axPos val="b"/>
        <c:numFmt formatCode="General" sourceLinked="1"/>
        <c:majorTickMark val="out"/>
        <c:minorTickMark val="none"/>
        <c:tickLblPos val="nextTo"/>
        <c:crossAx val="136480256"/>
        <c:crosses val="autoZero"/>
        <c:auto val="1"/>
        <c:lblAlgn val="ctr"/>
        <c:lblOffset val="100"/>
        <c:noMultiLvlLbl val="0"/>
      </c:catAx>
      <c:valAx>
        <c:axId val="136480256"/>
        <c:scaling>
          <c:orientation val="minMax"/>
          <c:max val="100"/>
        </c:scaling>
        <c:delete val="0"/>
        <c:axPos val="l"/>
        <c:title>
          <c:tx>
            <c:rich>
              <a:bodyPr rot="0" vert="horz"/>
              <a:lstStyle/>
              <a:p>
                <a:pPr>
                  <a:defRPr/>
                </a:pPr>
                <a:r>
                  <a:rPr lang="en-US"/>
                  <a:t>%</a:t>
                </a:r>
              </a:p>
            </c:rich>
          </c:tx>
          <c:layout>
            <c:manualLayout>
              <c:xMode val="edge"/>
              <c:yMode val="edge"/>
              <c:x val="8.771929824561403E-3"/>
              <c:y val="2.006971981215781E-2"/>
            </c:manualLayout>
          </c:layout>
          <c:overlay val="0"/>
        </c:title>
        <c:numFmt formatCode="General" sourceLinked="1"/>
        <c:majorTickMark val="out"/>
        <c:minorTickMark val="none"/>
        <c:tickLblPos val="nextTo"/>
        <c:crossAx val="136478720"/>
        <c:crosses val="autoZero"/>
        <c:crossBetween val="between"/>
        <c:majorUnit val="20"/>
      </c:valAx>
    </c:plotArea>
    <c:legend>
      <c:legendPos val="r"/>
      <c:layout>
        <c:manualLayout>
          <c:xMode val="edge"/>
          <c:yMode val="edge"/>
          <c:x val="0.7537700879495326"/>
          <c:y val="0.35998459451817327"/>
          <c:w val="0.23745798222590594"/>
          <c:h val="0.4038596838745864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968253968253"/>
          <c:y val="4.9980491479642224E-2"/>
          <c:w val="0.69099861111111105"/>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1</c:v>
                </c:pt>
                <c:pt idx="1">
                  <c:v>2</c:v>
                </c:pt>
                <c:pt idx="2">
                  <c:v>2</c:v>
                </c:pt>
                <c:pt idx="3">
                  <c:v>4</c:v>
                </c:pt>
                <c:pt idx="4">
                  <c:v>6</c:v>
                </c:pt>
                <c:pt idx="5">
                  <c:v>8</c:v>
                </c:pt>
                <c:pt idx="6">
                  <c:v>11</c:v>
                </c:pt>
                <c:pt idx="7">
                  <c:v>15</c:v>
                </c:pt>
                <c:pt idx="8">
                  <c:v>22</c:v>
                </c:pt>
                <c:pt idx="9">
                  <c:v>32</c:v>
                </c:pt>
                <c:pt idx="10">
                  <c:v>46</c:v>
                </c:pt>
                <c:pt idx="11">
                  <c:v>66</c:v>
                </c:pt>
                <c:pt idx="12">
                  <c:v>97</c:v>
                </c:pt>
                <c:pt idx="13">
                  <c:v>137</c:v>
                </c:pt>
                <c:pt idx="14">
                  <c:v>191</c:v>
                </c:pt>
                <c:pt idx="15">
                  <c:v>244</c:v>
                </c:pt>
                <c:pt idx="16">
                  <c:v>288</c:v>
                </c:pt>
                <c:pt idx="17">
                  <c:v>325</c:v>
                </c:pt>
                <c:pt idx="18">
                  <c:v>364</c:v>
                </c:pt>
                <c:pt idx="19">
                  <c:v>401</c:v>
                </c:pt>
                <c:pt idx="20">
                  <c:v>442</c:v>
                </c:pt>
                <c:pt idx="21">
                  <c:v>477</c:v>
                </c:pt>
                <c:pt idx="22">
                  <c:v>515</c:v>
                </c:pt>
                <c:pt idx="23">
                  <c:v>551</c:v>
                </c:pt>
                <c:pt idx="24">
                  <c:v>583</c:v>
                </c:pt>
                <c:pt idx="25">
                  <c:v>610</c:v>
                </c:pt>
                <c:pt idx="26">
                  <c:v>632</c:v>
                </c:pt>
                <c:pt idx="27">
                  <c:v>659</c:v>
                </c:pt>
                <c:pt idx="28">
                  <c:v>681</c:v>
                </c:pt>
                <c:pt idx="29">
                  <c:v>696</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1</c:v>
                </c:pt>
                <c:pt idx="1">
                  <c:v>1</c:v>
                </c:pt>
                <c:pt idx="2">
                  <c:v>2</c:v>
                </c:pt>
                <c:pt idx="3">
                  <c:v>3</c:v>
                </c:pt>
                <c:pt idx="4">
                  <c:v>5</c:v>
                </c:pt>
                <c:pt idx="5">
                  <c:v>5</c:v>
                </c:pt>
                <c:pt idx="6">
                  <c:v>8</c:v>
                </c:pt>
                <c:pt idx="7">
                  <c:v>12</c:v>
                </c:pt>
                <c:pt idx="8">
                  <c:v>18</c:v>
                </c:pt>
                <c:pt idx="9">
                  <c:v>26</c:v>
                </c:pt>
                <c:pt idx="10">
                  <c:v>37</c:v>
                </c:pt>
                <c:pt idx="11">
                  <c:v>53</c:v>
                </c:pt>
                <c:pt idx="12">
                  <c:v>77</c:v>
                </c:pt>
                <c:pt idx="13">
                  <c:v>109</c:v>
                </c:pt>
                <c:pt idx="14">
                  <c:v>154</c:v>
                </c:pt>
                <c:pt idx="15">
                  <c:v>197</c:v>
                </c:pt>
                <c:pt idx="16">
                  <c:v>231</c:v>
                </c:pt>
                <c:pt idx="17">
                  <c:v>258</c:v>
                </c:pt>
                <c:pt idx="18">
                  <c:v>287</c:v>
                </c:pt>
                <c:pt idx="19">
                  <c:v>315</c:v>
                </c:pt>
                <c:pt idx="20">
                  <c:v>345</c:v>
                </c:pt>
                <c:pt idx="21">
                  <c:v>372</c:v>
                </c:pt>
                <c:pt idx="22">
                  <c:v>402</c:v>
                </c:pt>
                <c:pt idx="23">
                  <c:v>430</c:v>
                </c:pt>
                <c:pt idx="24">
                  <c:v>456</c:v>
                </c:pt>
                <c:pt idx="25">
                  <c:v>479</c:v>
                </c:pt>
                <c:pt idx="26">
                  <c:v>498</c:v>
                </c:pt>
                <c:pt idx="27">
                  <c:v>519</c:v>
                </c:pt>
                <c:pt idx="28">
                  <c:v>541</c:v>
                </c:pt>
                <c:pt idx="29">
                  <c:v>555</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3188992"/>
        <c:axId val="43190528"/>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620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D1F-44A0-BD54-EA00E2ADD72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1</c:v>
                </c:pt>
                <c:pt idx="1">
                  <c:v>1</c:v>
                </c:pt>
                <c:pt idx="2">
                  <c:v>2</c:v>
                </c:pt>
                <c:pt idx="3">
                  <c:v>4</c:v>
                </c:pt>
                <c:pt idx="4">
                  <c:v>6</c:v>
                </c:pt>
                <c:pt idx="5">
                  <c:v>8</c:v>
                </c:pt>
                <c:pt idx="6">
                  <c:v>11</c:v>
                </c:pt>
                <c:pt idx="7">
                  <c:v>15</c:v>
                </c:pt>
                <c:pt idx="8">
                  <c:v>20</c:v>
                </c:pt>
                <c:pt idx="9">
                  <c:v>29</c:v>
                </c:pt>
                <c:pt idx="10">
                  <c:v>41</c:v>
                </c:pt>
                <c:pt idx="11">
                  <c:v>59</c:v>
                </c:pt>
                <c:pt idx="12">
                  <c:v>86</c:v>
                </c:pt>
                <c:pt idx="13">
                  <c:v>122</c:v>
                </c:pt>
                <c:pt idx="14">
                  <c:v>172</c:v>
                </c:pt>
                <c:pt idx="15">
                  <c:v>220</c:v>
                </c:pt>
                <c:pt idx="16">
                  <c:v>258</c:v>
                </c:pt>
                <c:pt idx="17">
                  <c:v>290</c:v>
                </c:pt>
                <c:pt idx="18">
                  <c:v>324</c:v>
                </c:pt>
                <c:pt idx="19">
                  <c:v>357</c:v>
                </c:pt>
                <c:pt idx="20">
                  <c:v>391</c:v>
                </c:pt>
                <c:pt idx="21">
                  <c:v>423</c:v>
                </c:pt>
                <c:pt idx="22">
                  <c:v>456</c:v>
                </c:pt>
                <c:pt idx="23">
                  <c:v>487</c:v>
                </c:pt>
                <c:pt idx="24">
                  <c:v>515</c:v>
                </c:pt>
                <c:pt idx="25">
                  <c:v>538</c:v>
                </c:pt>
                <c:pt idx="26">
                  <c:v>559</c:v>
                </c:pt>
                <c:pt idx="27">
                  <c:v>584</c:v>
                </c:pt>
                <c:pt idx="28">
                  <c:v>604</c:v>
                </c:pt>
                <c:pt idx="29">
                  <c:v>618</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3188992"/>
        <c:axId val="43190528"/>
      </c:lineChart>
      <c:catAx>
        <c:axId val="4318899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190528"/>
        <c:crosses val="autoZero"/>
        <c:auto val="1"/>
        <c:lblAlgn val="ctr"/>
        <c:lblOffset val="100"/>
        <c:tickMarkSkip val="1"/>
        <c:noMultiLvlLbl val="0"/>
      </c:catAx>
      <c:valAx>
        <c:axId val="43190528"/>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3188992"/>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5333467931885"/>
          <c:y val="8.4461668853893265E-2"/>
          <c:w val="0.87394239181640754"/>
          <c:h val="0.67259383960505692"/>
        </c:manualLayout>
      </c:layout>
      <c:barChart>
        <c:barDir val="col"/>
        <c:grouping val="clustered"/>
        <c:varyColors val="0"/>
        <c:ser>
          <c:idx val="0"/>
          <c:order val="0"/>
          <c:tx>
            <c:strRef>
              <c:f>'comp know YP'!$A$5</c:f>
              <c:strCache>
                <c:ptCount val="1"/>
                <c:pt idx="0">
                  <c:v>Male</c:v>
                </c:pt>
              </c:strCache>
            </c:strRef>
          </c:tx>
          <c:spPr>
            <a:solidFill>
              <a:srgbClr val="00AEEF"/>
            </a:solidFill>
            <a:ln>
              <a:noFill/>
            </a:ln>
            <a:effectLst>
              <a:outerShdw sx="1000" sy="1000" algn="bl" rotWithShape="0">
                <a:srgbClr val="002060"/>
              </a:outerShdw>
            </a:effectLst>
          </c:spPr>
          <c:invertIfNegative val="0"/>
          <c:dPt>
            <c:idx val="0"/>
            <c:invertIfNegative val="0"/>
            <c:bubble3D val="0"/>
            <c:extLst>
              <c:ext xmlns:c16="http://schemas.microsoft.com/office/drawing/2014/chart" uri="{C3380CC4-5D6E-409C-BE32-E72D297353CC}">
                <c16:uniqueId val="{00000000-44FE-4CAE-8528-FA707DB4270C}"/>
              </c:ext>
            </c:extLst>
          </c:dPt>
          <c:dPt>
            <c:idx val="1"/>
            <c:invertIfNegative val="0"/>
            <c:bubble3D val="0"/>
            <c:extLst>
              <c:ext xmlns:c16="http://schemas.microsoft.com/office/drawing/2014/chart" uri="{C3380CC4-5D6E-409C-BE32-E72D297353CC}">
                <c16:uniqueId val="{00000001-44FE-4CAE-8528-FA707DB4270C}"/>
              </c:ext>
            </c:extLst>
          </c:dPt>
          <c:dPt>
            <c:idx val="2"/>
            <c:invertIfNegative val="0"/>
            <c:bubble3D val="0"/>
            <c:extLst>
              <c:ext xmlns:c16="http://schemas.microsoft.com/office/drawing/2014/chart" uri="{C3380CC4-5D6E-409C-BE32-E72D297353CC}">
                <c16:uniqueId val="{00000002-44FE-4CAE-8528-FA707DB4270C}"/>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YP'!$B$4:$D$4</c:f>
              <c:strCache>
                <c:ptCount val="3"/>
                <c:pt idx="0">
                  <c:v>2009</c:v>
                </c:pt>
                <c:pt idx="1">
                  <c:v>2010</c:v>
                </c:pt>
                <c:pt idx="2">
                  <c:v>2013</c:v>
                </c:pt>
              </c:strCache>
            </c:strRef>
          </c:cat>
          <c:val>
            <c:numRef>
              <c:f>'comp know YP'!$B$5:$D$5</c:f>
              <c:numCache>
                <c:formatCode>General</c:formatCode>
                <c:ptCount val="3"/>
                <c:pt idx="0">
                  <c:v>19.2</c:v>
                </c:pt>
                <c:pt idx="1">
                  <c:v>29.3</c:v>
                </c:pt>
                <c:pt idx="2">
                  <c:v>20.8</c:v>
                </c:pt>
              </c:numCache>
            </c:numRef>
          </c:val>
          <c:extLst>
            <c:ext xmlns:c16="http://schemas.microsoft.com/office/drawing/2014/chart" uri="{C3380CC4-5D6E-409C-BE32-E72D297353CC}">
              <c16:uniqueId val="{00000003-44FE-4CAE-8528-FA707DB4270C}"/>
            </c:ext>
          </c:extLst>
        </c:ser>
        <c:ser>
          <c:idx val="1"/>
          <c:order val="1"/>
          <c:tx>
            <c:strRef>
              <c:f>'comp know YP'!$A$6</c:f>
              <c:strCache>
                <c:ptCount val="1"/>
                <c:pt idx="0">
                  <c:v>Female</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YP'!$B$4:$D$4</c:f>
              <c:strCache>
                <c:ptCount val="3"/>
                <c:pt idx="0">
                  <c:v>2009</c:v>
                </c:pt>
                <c:pt idx="1">
                  <c:v>2010</c:v>
                </c:pt>
                <c:pt idx="2">
                  <c:v>2013</c:v>
                </c:pt>
              </c:strCache>
            </c:strRef>
          </c:cat>
          <c:val>
            <c:numRef>
              <c:f>'comp know YP'!$B$6:$D$6</c:f>
              <c:numCache>
                <c:formatCode>General</c:formatCode>
                <c:ptCount val="3"/>
                <c:pt idx="0">
                  <c:v>16.100000000000001</c:v>
                </c:pt>
                <c:pt idx="1">
                  <c:v>31.6</c:v>
                </c:pt>
                <c:pt idx="2">
                  <c:v>22.9</c:v>
                </c:pt>
              </c:numCache>
            </c:numRef>
          </c:val>
          <c:extLst>
            <c:ext xmlns:c16="http://schemas.microsoft.com/office/drawing/2014/chart" uri="{C3380CC4-5D6E-409C-BE32-E72D297353CC}">
              <c16:uniqueId val="{00000004-44FE-4CAE-8528-FA707DB4270C}"/>
            </c:ext>
          </c:extLst>
        </c:ser>
        <c:dLbls>
          <c:showLegendKey val="0"/>
          <c:showVal val="0"/>
          <c:showCatName val="0"/>
          <c:showSerName val="0"/>
          <c:showPercent val="0"/>
          <c:showBubbleSize val="0"/>
        </c:dLbls>
        <c:gapWidth val="150"/>
        <c:axId val="136630272"/>
        <c:axId val="136631808"/>
      </c:barChart>
      <c:catAx>
        <c:axId val="136630272"/>
        <c:scaling>
          <c:orientation val="minMax"/>
        </c:scaling>
        <c:delete val="0"/>
        <c:axPos val="b"/>
        <c:numFmt formatCode="General" sourceLinked="0"/>
        <c:majorTickMark val="out"/>
        <c:minorTickMark val="none"/>
        <c:tickLblPos val="nextTo"/>
        <c:crossAx val="136631808"/>
        <c:crosses val="autoZero"/>
        <c:auto val="1"/>
        <c:lblAlgn val="ctr"/>
        <c:lblOffset val="100"/>
        <c:noMultiLvlLbl val="0"/>
      </c:catAx>
      <c:valAx>
        <c:axId val="136631808"/>
        <c:scaling>
          <c:orientation val="minMax"/>
          <c:max val="100"/>
          <c:min val="0"/>
        </c:scaling>
        <c:delete val="0"/>
        <c:axPos val="l"/>
        <c:title>
          <c:tx>
            <c:rich>
              <a:bodyPr rot="0" vert="horz"/>
              <a:lstStyle/>
              <a:p>
                <a:pPr>
                  <a:defRPr/>
                </a:pPr>
                <a:r>
                  <a:rPr lang="en-US"/>
                  <a:t>%</a:t>
                </a:r>
              </a:p>
            </c:rich>
          </c:tx>
          <c:layout>
            <c:manualLayout>
              <c:xMode val="edge"/>
              <c:yMode val="edge"/>
              <c:x val="2.5874415154627404E-3"/>
              <c:y val="5.5054741914752042E-2"/>
            </c:manualLayout>
          </c:layout>
          <c:overlay val="0"/>
        </c:title>
        <c:numFmt formatCode="General" sourceLinked="1"/>
        <c:majorTickMark val="out"/>
        <c:minorTickMark val="none"/>
        <c:tickLblPos val="nextTo"/>
        <c:crossAx val="136630272"/>
        <c:crosses val="autoZero"/>
        <c:crossBetween val="between"/>
        <c:majorUnit val="20"/>
      </c:valAx>
      <c:spPr>
        <a:noFill/>
        <a:ln w="25400">
          <a:noFill/>
        </a:ln>
      </c:spPr>
    </c:plotArea>
    <c:legend>
      <c:legendPos val="b"/>
      <c:layout>
        <c:manualLayout>
          <c:xMode val="edge"/>
          <c:yMode val="edge"/>
          <c:x val="0.3029845308554121"/>
          <c:y val="0.85739055740218384"/>
          <c:w val="0.40031104181838301"/>
          <c:h val="0.13008643495240263"/>
        </c:manualLayout>
      </c:layout>
      <c:overlay val="0"/>
    </c:legend>
    <c:plotVisOnly val="1"/>
    <c:dispBlanksAs val="gap"/>
    <c:showDLblsOverMax val="0"/>
  </c:chart>
  <c:spPr>
    <a:noFill/>
  </c:spPr>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2516708168266"/>
          <c:y val="0.10392985566123634"/>
          <c:w val="0.84191929105935692"/>
          <c:h val="0.72516118851876976"/>
        </c:manualLayout>
      </c:layout>
      <c:barChart>
        <c:barDir val="col"/>
        <c:grouping val="stacked"/>
        <c:varyColors val="0"/>
        <c:ser>
          <c:idx val="2"/>
          <c:order val="1"/>
          <c:tx>
            <c:strRef>
              <c:f>Mongolia!$C$3</c:f>
              <c:strCache>
                <c:ptCount val="1"/>
                <c:pt idx="0">
                  <c:v>International funding</c:v>
                </c:pt>
              </c:strCache>
            </c:strRef>
          </c:tx>
          <c:spPr>
            <a:solidFill>
              <a:srgbClr val="E31837"/>
            </a:solidFill>
            <a:ln>
              <a:noFill/>
            </a:ln>
          </c:spPr>
          <c:invertIfNegative val="0"/>
          <c:dLbls>
            <c:dLbl>
              <c:idx val="6"/>
              <c:tx>
                <c:rich>
                  <a:bodyPr/>
                  <a:lstStyle/>
                  <a:p>
                    <a:r>
                      <a:rPr lang="en-US"/>
                      <a:t>$1.17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BC-4BCF-A095-08B465369087}"/>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Mongolia!$A$4:$A$10</c:f>
              <c:numCache>
                <c:formatCode>General</c:formatCode>
                <c:ptCount val="7"/>
                <c:pt idx="0">
                  <c:v>2007</c:v>
                </c:pt>
                <c:pt idx="1">
                  <c:v>2008</c:v>
                </c:pt>
                <c:pt idx="2">
                  <c:v>2009</c:v>
                </c:pt>
                <c:pt idx="3">
                  <c:v>2010</c:v>
                </c:pt>
                <c:pt idx="4">
                  <c:v>2011</c:v>
                </c:pt>
                <c:pt idx="5">
                  <c:v>2013</c:v>
                </c:pt>
                <c:pt idx="6">
                  <c:v>2014</c:v>
                </c:pt>
              </c:numCache>
            </c:numRef>
          </c:cat>
          <c:val>
            <c:numRef>
              <c:f>Mongolia!$C$4:$C$10</c:f>
              <c:numCache>
                <c:formatCode>_(* #,##0_);_(* \(#,##0\);_(* "-"??_);_(@_)</c:formatCode>
                <c:ptCount val="7"/>
                <c:pt idx="0">
                  <c:v>3131066</c:v>
                </c:pt>
                <c:pt idx="1">
                  <c:v>3471460.0359999998</c:v>
                </c:pt>
                <c:pt idx="2">
                  <c:v>3506192.4479999999</c:v>
                </c:pt>
                <c:pt idx="3">
                  <c:v>2550191.111</c:v>
                </c:pt>
                <c:pt idx="4">
                  <c:v>2562337.7779999999</c:v>
                </c:pt>
                <c:pt idx="5" formatCode="#,##0">
                  <c:v>2165745</c:v>
                </c:pt>
                <c:pt idx="6" formatCode="#,##0">
                  <c:v>1166608</c:v>
                </c:pt>
              </c:numCache>
            </c:numRef>
          </c:val>
          <c:extLst>
            <c:ext xmlns:c16="http://schemas.microsoft.com/office/drawing/2014/chart" uri="{C3380CC4-5D6E-409C-BE32-E72D297353CC}">
              <c16:uniqueId val="{00000001-DDBC-4BCF-A095-08B465369087}"/>
            </c:ext>
          </c:extLst>
        </c:ser>
        <c:ser>
          <c:idx val="1"/>
          <c:order val="2"/>
          <c:tx>
            <c:strRef>
              <c:f>Mongolia!$D$3</c:f>
              <c:strCache>
                <c:ptCount val="1"/>
                <c:pt idx="0">
                  <c:v>Domestic funding</c:v>
                </c:pt>
              </c:strCache>
            </c:strRef>
          </c:tx>
          <c:spPr>
            <a:solidFill>
              <a:srgbClr val="88C540"/>
            </a:solidFill>
            <a:ln>
              <a:noFill/>
            </a:ln>
          </c:spPr>
          <c:invertIfNegative val="0"/>
          <c:dLbls>
            <c:dLbl>
              <c:idx val="6"/>
              <c:tx>
                <c:rich>
                  <a:bodyPr/>
                  <a:lstStyle/>
                  <a:p>
                    <a:r>
                      <a:rPr lang="en-US"/>
                      <a:t>$1.62 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BC-4BCF-A095-08B465369087}"/>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Mongolia!$A$4:$A$10</c:f>
              <c:numCache>
                <c:formatCode>General</c:formatCode>
                <c:ptCount val="7"/>
                <c:pt idx="0">
                  <c:v>2007</c:v>
                </c:pt>
                <c:pt idx="1">
                  <c:v>2008</c:v>
                </c:pt>
                <c:pt idx="2">
                  <c:v>2009</c:v>
                </c:pt>
                <c:pt idx="3">
                  <c:v>2010</c:v>
                </c:pt>
                <c:pt idx="4">
                  <c:v>2011</c:v>
                </c:pt>
                <c:pt idx="5">
                  <c:v>2013</c:v>
                </c:pt>
                <c:pt idx="6">
                  <c:v>2014</c:v>
                </c:pt>
              </c:numCache>
            </c:numRef>
          </c:cat>
          <c:val>
            <c:numRef>
              <c:f>Mongolia!$D$4:$D$10</c:f>
              <c:numCache>
                <c:formatCode>_(* #,##0_);_(* \(#,##0\);_(* "-"??_);_(@_)</c:formatCode>
                <c:ptCount val="7"/>
                <c:pt idx="0">
                  <c:v>246334</c:v>
                </c:pt>
                <c:pt idx="1">
                  <c:v>1572362.9680000001</c:v>
                </c:pt>
                <c:pt idx="2">
                  <c:v>1157336.2169999999</c:v>
                </c:pt>
                <c:pt idx="3">
                  <c:v>950996.29630000005</c:v>
                </c:pt>
                <c:pt idx="4">
                  <c:v>1169128.148</c:v>
                </c:pt>
                <c:pt idx="5" formatCode="#,##0">
                  <c:v>1329438</c:v>
                </c:pt>
                <c:pt idx="6" formatCode="#,##0">
                  <c:v>1619212</c:v>
                </c:pt>
              </c:numCache>
            </c:numRef>
          </c:val>
          <c:extLst>
            <c:ext xmlns:c16="http://schemas.microsoft.com/office/drawing/2014/chart" uri="{C3380CC4-5D6E-409C-BE32-E72D297353CC}">
              <c16:uniqueId val="{00000003-DDBC-4BCF-A095-08B465369087}"/>
            </c:ext>
          </c:extLst>
        </c:ser>
        <c:dLbls>
          <c:showLegendKey val="0"/>
          <c:showVal val="0"/>
          <c:showCatName val="0"/>
          <c:showSerName val="0"/>
          <c:showPercent val="0"/>
          <c:showBubbleSize val="0"/>
        </c:dLbls>
        <c:gapWidth val="150"/>
        <c:overlap val="100"/>
        <c:axId val="137230208"/>
        <c:axId val="137231744"/>
      </c:barChart>
      <c:lineChart>
        <c:grouping val="standard"/>
        <c:varyColors val="0"/>
        <c:ser>
          <c:idx val="0"/>
          <c:order val="0"/>
          <c:tx>
            <c:strRef>
              <c:f>Mongolia!$B$3</c:f>
              <c:strCache>
                <c:ptCount val="1"/>
                <c:pt idx="0">
                  <c:v>Total AIDS spending</c:v>
                </c:pt>
              </c:strCache>
            </c:strRef>
          </c:tx>
          <c:spPr>
            <a:ln w="38100">
              <a:solidFill>
                <a:srgbClr val="00AEEF"/>
              </a:solidFill>
            </a:ln>
          </c:spPr>
          <c:marker>
            <c:symbol val="circle"/>
            <c:size val="8"/>
            <c:spPr>
              <a:solidFill>
                <a:srgbClr val="00AEEF"/>
              </a:solidFill>
              <a:ln>
                <a:noFill/>
              </a:ln>
            </c:spPr>
          </c:marker>
          <c:dLbls>
            <c:dLbl>
              <c:idx val="6"/>
              <c:tx>
                <c:rich>
                  <a:bodyPr/>
                  <a:lstStyle/>
                  <a:p>
                    <a:r>
                      <a:rPr lang="en-US"/>
                      <a:t>$2.86 M</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BC-4BCF-A095-08B465369087}"/>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Mongolia!$A$4:$A$10</c:f>
              <c:numCache>
                <c:formatCode>General</c:formatCode>
                <c:ptCount val="7"/>
                <c:pt idx="0">
                  <c:v>2007</c:v>
                </c:pt>
                <c:pt idx="1">
                  <c:v>2008</c:v>
                </c:pt>
                <c:pt idx="2">
                  <c:v>2009</c:v>
                </c:pt>
                <c:pt idx="3">
                  <c:v>2010</c:v>
                </c:pt>
                <c:pt idx="4">
                  <c:v>2011</c:v>
                </c:pt>
                <c:pt idx="5">
                  <c:v>2013</c:v>
                </c:pt>
                <c:pt idx="6">
                  <c:v>2014</c:v>
                </c:pt>
              </c:numCache>
            </c:numRef>
          </c:cat>
          <c:val>
            <c:numRef>
              <c:f>Mongolia!$B$4:$B$10</c:f>
              <c:numCache>
                <c:formatCode>_(* #,##0_);_(* \(#,##0\);_(* "-"??_);_(@_)</c:formatCode>
                <c:ptCount val="7"/>
                <c:pt idx="0">
                  <c:v>3377400</c:v>
                </c:pt>
                <c:pt idx="1">
                  <c:v>5043823</c:v>
                </c:pt>
                <c:pt idx="2">
                  <c:v>4663528.5</c:v>
                </c:pt>
                <c:pt idx="3">
                  <c:v>3501187.5</c:v>
                </c:pt>
                <c:pt idx="4">
                  <c:v>3731466</c:v>
                </c:pt>
                <c:pt idx="5" formatCode="#,##0">
                  <c:v>3552745</c:v>
                </c:pt>
                <c:pt idx="6" formatCode="#,##0">
                  <c:v>2858199</c:v>
                </c:pt>
              </c:numCache>
            </c:numRef>
          </c:val>
          <c:smooth val="1"/>
          <c:extLst>
            <c:ext xmlns:c16="http://schemas.microsoft.com/office/drawing/2014/chart" uri="{C3380CC4-5D6E-409C-BE32-E72D297353CC}">
              <c16:uniqueId val="{00000005-DDBC-4BCF-A095-08B465369087}"/>
            </c:ext>
          </c:extLst>
        </c:ser>
        <c:dLbls>
          <c:showLegendKey val="0"/>
          <c:showVal val="0"/>
          <c:showCatName val="0"/>
          <c:showSerName val="0"/>
          <c:showPercent val="0"/>
          <c:showBubbleSize val="0"/>
        </c:dLbls>
        <c:marker val="1"/>
        <c:smooth val="0"/>
        <c:axId val="137230208"/>
        <c:axId val="137231744"/>
      </c:lineChart>
      <c:catAx>
        <c:axId val="137230208"/>
        <c:scaling>
          <c:orientation val="minMax"/>
        </c:scaling>
        <c:delete val="0"/>
        <c:axPos val="b"/>
        <c:numFmt formatCode="General" sourceLinked="1"/>
        <c:majorTickMark val="out"/>
        <c:minorTickMark val="none"/>
        <c:tickLblPos val="nextTo"/>
        <c:crossAx val="137231744"/>
        <c:crosses val="autoZero"/>
        <c:auto val="1"/>
        <c:lblAlgn val="ctr"/>
        <c:lblOffset val="100"/>
        <c:noMultiLvlLbl val="0"/>
      </c:catAx>
      <c:valAx>
        <c:axId val="137231744"/>
        <c:scaling>
          <c:orientation val="minMax"/>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372302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US"/>
                    <a:t>US$ million</a:t>
                  </a:r>
                </a:p>
              </c:rich>
            </c:tx>
          </c:dispUnitsLbl>
        </c:dispUnits>
      </c:valAx>
    </c:plotArea>
    <c:legend>
      <c:legendPos val="r"/>
      <c:layout>
        <c:manualLayout>
          <c:xMode val="edge"/>
          <c:yMode val="edge"/>
          <c:x val="9.6190478151490441E-2"/>
          <c:y val="0.90103166963848957"/>
          <c:w val="0.8584284163777112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5569432293185579"/>
        </c:manualLayout>
      </c:layout>
      <c:lineChart>
        <c:grouping val="standard"/>
        <c:varyColors val="0"/>
        <c:ser>
          <c:idx val="0"/>
          <c:order val="0"/>
          <c:tx>
            <c:strRef>
              <c:f>'AIDS Spending by source'!$B$5</c:f>
              <c:strCache>
                <c:ptCount val="1"/>
                <c:pt idx="0">
                  <c:v>Total AIDS spending</c:v>
                </c:pt>
              </c:strCache>
            </c:strRef>
          </c:tx>
          <c:spPr>
            <a:ln w="38100">
              <a:solidFill>
                <a:srgbClr val="00AEEF"/>
              </a:solidFill>
            </a:ln>
          </c:spPr>
          <c:marker>
            <c:symbol val="circle"/>
            <c:size val="8"/>
            <c:spPr>
              <a:solidFill>
                <a:srgbClr val="00AEEF"/>
              </a:solidFill>
              <a:ln>
                <a:solidFill>
                  <a:srgbClr val="00AEE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A9-42E3-9502-BB48CFCC37F4}"/>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source'!$C$4:$I$4</c:f>
              <c:strCache>
                <c:ptCount val="7"/>
                <c:pt idx="0">
                  <c:v>2007</c:v>
                </c:pt>
                <c:pt idx="1">
                  <c:v>2008</c:v>
                </c:pt>
                <c:pt idx="2">
                  <c:v>2009</c:v>
                </c:pt>
                <c:pt idx="3">
                  <c:v>2010</c:v>
                </c:pt>
                <c:pt idx="4">
                  <c:v>2011</c:v>
                </c:pt>
                <c:pt idx="5">
                  <c:v>2013</c:v>
                </c:pt>
                <c:pt idx="6">
                  <c:v>2014</c:v>
                </c:pt>
              </c:strCache>
            </c:strRef>
          </c:cat>
          <c:val>
            <c:numRef>
              <c:f>'AIDS Spending by source'!$C$5:$I$5</c:f>
              <c:numCache>
                <c:formatCode>_(* #,##0_);_(* \(#,##0\);_(* "-"??_);_(@_)</c:formatCode>
                <c:ptCount val="7"/>
                <c:pt idx="0">
                  <c:v>3377400</c:v>
                </c:pt>
                <c:pt idx="1">
                  <c:v>5043823</c:v>
                </c:pt>
                <c:pt idx="2">
                  <c:v>4663528.5</c:v>
                </c:pt>
                <c:pt idx="3">
                  <c:v>3501187.5</c:v>
                </c:pt>
                <c:pt idx="4">
                  <c:v>3731466</c:v>
                </c:pt>
                <c:pt idx="5" formatCode="#,##0">
                  <c:v>3552745</c:v>
                </c:pt>
                <c:pt idx="6" formatCode="#,##0">
                  <c:v>2858199</c:v>
                </c:pt>
              </c:numCache>
            </c:numRef>
          </c:val>
          <c:smooth val="0"/>
          <c:extLst>
            <c:ext xmlns:c16="http://schemas.microsoft.com/office/drawing/2014/chart" uri="{C3380CC4-5D6E-409C-BE32-E72D297353CC}">
              <c16:uniqueId val="{00000001-44A9-42E3-9502-BB48CFCC37F4}"/>
            </c:ext>
          </c:extLst>
        </c:ser>
        <c:ser>
          <c:idx val="1"/>
          <c:order val="1"/>
          <c:tx>
            <c:strRef>
              <c:f>'AIDS Spending by source'!$B$6</c:f>
              <c:strCache>
                <c:ptCount val="1"/>
                <c:pt idx="0">
                  <c:v>Bilateral</c:v>
                </c:pt>
              </c:strCache>
            </c:strRef>
          </c:tx>
          <c:spPr>
            <a:ln w="38100">
              <a:solidFill>
                <a:srgbClr val="E31837"/>
              </a:solidFill>
            </a:ln>
          </c:spPr>
          <c:marker>
            <c:spPr>
              <a:solidFill>
                <a:srgbClr val="E31837"/>
              </a:solidFill>
              <a:ln>
                <a:solidFill>
                  <a:srgbClr val="E31837"/>
                </a:solidFill>
              </a:ln>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A9-42E3-9502-BB48CFCC37F4}"/>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source'!$C$4:$I$4</c:f>
              <c:strCache>
                <c:ptCount val="7"/>
                <c:pt idx="0">
                  <c:v>2007</c:v>
                </c:pt>
                <c:pt idx="1">
                  <c:v>2008</c:v>
                </c:pt>
                <c:pt idx="2">
                  <c:v>2009</c:v>
                </c:pt>
                <c:pt idx="3">
                  <c:v>2010</c:v>
                </c:pt>
                <c:pt idx="4">
                  <c:v>2011</c:v>
                </c:pt>
                <c:pt idx="5">
                  <c:v>2013</c:v>
                </c:pt>
                <c:pt idx="6">
                  <c:v>2014</c:v>
                </c:pt>
              </c:strCache>
            </c:strRef>
          </c:cat>
          <c:val>
            <c:numRef>
              <c:f>'AIDS Spending by source'!$C$6:$I$6</c:f>
              <c:numCache>
                <c:formatCode>_(* #,##0_);_(* \(#,##0\);_(* "-"??_);_(@_)</c:formatCode>
                <c:ptCount val="7"/>
                <c:pt idx="0">
                  <c:v>795625</c:v>
                </c:pt>
                <c:pt idx="1">
                  <c:v>92699.361921097778</c:v>
                </c:pt>
                <c:pt idx="2">
                  <c:v>224151.43675469077</c:v>
                </c:pt>
              </c:numCache>
            </c:numRef>
          </c:val>
          <c:smooth val="0"/>
          <c:extLst>
            <c:ext xmlns:c16="http://schemas.microsoft.com/office/drawing/2014/chart" uri="{C3380CC4-5D6E-409C-BE32-E72D297353CC}">
              <c16:uniqueId val="{00000003-44A9-42E3-9502-BB48CFCC37F4}"/>
            </c:ext>
          </c:extLst>
        </c:ser>
        <c:ser>
          <c:idx val="2"/>
          <c:order val="2"/>
          <c:tx>
            <c:strRef>
              <c:f>'AIDS Spending by source'!$B$7</c:f>
              <c:strCache>
                <c:ptCount val="1"/>
                <c:pt idx="0">
                  <c:v>Global Funding</c:v>
                </c:pt>
              </c:strCache>
            </c:strRef>
          </c:tx>
          <c:spPr>
            <a:ln w="38100">
              <a:solidFill>
                <a:srgbClr val="88C540"/>
              </a:solidFill>
            </a:ln>
          </c:spPr>
          <c:marker>
            <c:symbol val="circle"/>
            <c:size val="8"/>
            <c:spPr>
              <a:solidFill>
                <a:srgbClr val="88C540"/>
              </a:solidFill>
              <a:ln>
                <a:solidFill>
                  <a:srgbClr val="88C540"/>
                </a:solidFill>
              </a:ln>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A9-42E3-9502-BB48CFCC37F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A9-42E3-9502-BB48CFCC37F4}"/>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source'!$C$4:$I$4</c:f>
              <c:strCache>
                <c:ptCount val="7"/>
                <c:pt idx="0">
                  <c:v>2007</c:v>
                </c:pt>
                <c:pt idx="1">
                  <c:v>2008</c:v>
                </c:pt>
                <c:pt idx="2">
                  <c:v>2009</c:v>
                </c:pt>
                <c:pt idx="3">
                  <c:v>2010</c:v>
                </c:pt>
                <c:pt idx="4">
                  <c:v>2011</c:v>
                </c:pt>
                <c:pt idx="5">
                  <c:v>2013</c:v>
                </c:pt>
                <c:pt idx="6">
                  <c:v>2014</c:v>
                </c:pt>
              </c:strCache>
            </c:strRef>
          </c:cat>
          <c:val>
            <c:numRef>
              <c:f>'AIDS Spending by source'!$C$7:$I$7</c:f>
              <c:numCache>
                <c:formatCode>_(* #,##0_);_(* \(#,##0\);_(* "-"??_);_(@_)</c:formatCode>
                <c:ptCount val="7"/>
                <c:pt idx="0">
                  <c:v>1216332</c:v>
                </c:pt>
                <c:pt idx="1">
                  <c:v>2327338.246946827</c:v>
                </c:pt>
                <c:pt idx="2">
                  <c:v>2680359.295343989</c:v>
                </c:pt>
              </c:numCache>
            </c:numRef>
          </c:val>
          <c:smooth val="0"/>
          <c:extLst>
            <c:ext xmlns:c16="http://schemas.microsoft.com/office/drawing/2014/chart" uri="{C3380CC4-5D6E-409C-BE32-E72D297353CC}">
              <c16:uniqueId val="{00000006-44A9-42E3-9502-BB48CFCC37F4}"/>
            </c:ext>
          </c:extLst>
        </c:ser>
        <c:ser>
          <c:idx val="3"/>
          <c:order val="3"/>
          <c:tx>
            <c:strRef>
              <c:f>'AIDS Spending by source'!$B$8</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A9-42E3-9502-BB48CFCC37F4}"/>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source'!$C$4:$I$4</c:f>
              <c:strCache>
                <c:ptCount val="7"/>
                <c:pt idx="0">
                  <c:v>2007</c:v>
                </c:pt>
                <c:pt idx="1">
                  <c:v>2008</c:v>
                </c:pt>
                <c:pt idx="2">
                  <c:v>2009</c:v>
                </c:pt>
                <c:pt idx="3">
                  <c:v>2010</c:v>
                </c:pt>
                <c:pt idx="4">
                  <c:v>2011</c:v>
                </c:pt>
                <c:pt idx="5">
                  <c:v>2013</c:v>
                </c:pt>
                <c:pt idx="6">
                  <c:v>2014</c:v>
                </c:pt>
              </c:strCache>
            </c:strRef>
          </c:cat>
          <c:val>
            <c:numRef>
              <c:f>'AIDS Spending by source'!$C$8:$I$8</c:f>
              <c:numCache>
                <c:formatCode>_(* #,##0_);_(* \(#,##0\);_(* "-"??_);_(@_)</c:formatCode>
                <c:ptCount val="7"/>
                <c:pt idx="0">
                  <c:v>246334</c:v>
                </c:pt>
                <c:pt idx="1">
                  <c:v>1572362.9678430995</c:v>
                </c:pt>
                <c:pt idx="2">
                  <c:v>1157336.2168408597</c:v>
                </c:pt>
                <c:pt idx="3">
                  <c:v>950996.29629629641</c:v>
                </c:pt>
                <c:pt idx="4">
                  <c:v>1169128.1481481481</c:v>
                </c:pt>
                <c:pt idx="5" formatCode="#,##0">
                  <c:v>1329438</c:v>
                </c:pt>
                <c:pt idx="6" formatCode="#,##0">
                  <c:v>1619212</c:v>
                </c:pt>
              </c:numCache>
            </c:numRef>
          </c:val>
          <c:smooth val="0"/>
          <c:extLst>
            <c:ext xmlns:c16="http://schemas.microsoft.com/office/drawing/2014/chart" uri="{C3380CC4-5D6E-409C-BE32-E72D297353CC}">
              <c16:uniqueId val="{00000008-44A9-42E3-9502-BB48CFCC37F4}"/>
            </c:ext>
          </c:extLst>
        </c:ser>
        <c:dLbls>
          <c:showLegendKey val="0"/>
          <c:showVal val="0"/>
          <c:showCatName val="0"/>
          <c:showSerName val="0"/>
          <c:showPercent val="0"/>
          <c:showBubbleSize val="0"/>
        </c:dLbls>
        <c:marker val="1"/>
        <c:smooth val="0"/>
        <c:axId val="133438848"/>
        <c:axId val="133680512"/>
      </c:lineChart>
      <c:catAx>
        <c:axId val="133438848"/>
        <c:scaling>
          <c:orientation val="minMax"/>
        </c:scaling>
        <c:delete val="0"/>
        <c:axPos val="b"/>
        <c:numFmt formatCode="General" sourceLinked="0"/>
        <c:majorTickMark val="out"/>
        <c:minorTickMark val="none"/>
        <c:tickLblPos val="nextTo"/>
        <c:crossAx val="133680512"/>
        <c:crosses val="autoZero"/>
        <c:auto val="1"/>
        <c:lblAlgn val="ctr"/>
        <c:lblOffset val="100"/>
        <c:noMultiLvlLbl val="0"/>
      </c:catAx>
      <c:valAx>
        <c:axId val="13368051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layout>
            <c:manualLayout>
              <c:xMode val="edge"/>
              <c:yMode val="edge"/>
              <c:x val="1.3744243054523845E-2"/>
              <c:y val="0.36631866329208851"/>
            </c:manualLayout>
          </c:layout>
          <c:overlay val="0"/>
        </c:title>
        <c:numFmt formatCode="#,##0" sourceLinked="0"/>
        <c:majorTickMark val="out"/>
        <c:minorTickMark val="none"/>
        <c:tickLblPos val="nextTo"/>
        <c:crossAx val="133438848"/>
        <c:crosses val="autoZero"/>
        <c:crossBetween val="between"/>
      </c:valAx>
    </c:plotArea>
    <c:legend>
      <c:legendPos val="b"/>
      <c:layout>
        <c:manualLayout>
          <c:xMode val="edge"/>
          <c:yMode val="edge"/>
          <c:x val="6.503521209322201E-3"/>
          <c:y val="0.91517400602702437"/>
          <c:w val="0.99349647879067782"/>
          <c:h val="6.6307475454457088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'AIDS spending by category'!$B$5</c:f>
              <c:strCache>
                <c:ptCount val="1"/>
                <c:pt idx="0">
                  <c:v>Prevention</c:v>
                </c:pt>
              </c:strCache>
            </c:strRef>
          </c:tx>
          <c:spPr>
            <a:solidFill>
              <a:srgbClr val="88C540"/>
            </a:solidFill>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2007</c:v>
                </c:pt>
                <c:pt idx="1">
                  <c:v>2008</c:v>
                </c:pt>
                <c:pt idx="2">
                  <c:v>2009</c:v>
                </c:pt>
                <c:pt idx="3">
                  <c:v>2010</c:v>
                </c:pt>
                <c:pt idx="4">
                  <c:v>2011</c:v>
                </c:pt>
              </c:strCache>
            </c:strRef>
          </c:cat>
          <c:val>
            <c:numRef>
              <c:f>'AIDS spending by category'!$C$5:$G$5</c:f>
              <c:numCache>
                <c:formatCode>_(* #,##0_);_(* \(#,##0\);_(* "-"??_);_(@_)</c:formatCode>
                <c:ptCount val="5"/>
                <c:pt idx="0">
                  <c:v>1946296</c:v>
                </c:pt>
                <c:pt idx="1">
                  <c:v>2756284.75</c:v>
                </c:pt>
                <c:pt idx="2">
                  <c:v>2589164.5</c:v>
                </c:pt>
                <c:pt idx="3">
                  <c:v>1684915.5</c:v>
                </c:pt>
                <c:pt idx="4">
                  <c:v>1338987.375</c:v>
                </c:pt>
              </c:numCache>
            </c:numRef>
          </c:val>
          <c:extLst>
            <c:ext xmlns:c16="http://schemas.microsoft.com/office/drawing/2014/chart" uri="{C3380CC4-5D6E-409C-BE32-E72D297353CC}">
              <c16:uniqueId val="{00000000-08AA-4F35-86AB-86931794690D}"/>
            </c:ext>
          </c:extLst>
        </c:ser>
        <c:ser>
          <c:idx val="1"/>
          <c:order val="1"/>
          <c:tx>
            <c:strRef>
              <c:f>'AIDS spending by category'!$B$6</c:f>
              <c:strCache>
                <c:ptCount val="1"/>
                <c:pt idx="0">
                  <c:v>Care and treatment</c:v>
                </c:pt>
              </c:strCache>
            </c:strRef>
          </c:tx>
          <c:spPr>
            <a:solidFill>
              <a:srgbClr val="EC008C"/>
            </a:solidFill>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2007</c:v>
                </c:pt>
                <c:pt idx="1">
                  <c:v>2008</c:v>
                </c:pt>
                <c:pt idx="2">
                  <c:v>2009</c:v>
                </c:pt>
                <c:pt idx="3">
                  <c:v>2010</c:v>
                </c:pt>
                <c:pt idx="4">
                  <c:v>2011</c:v>
                </c:pt>
              </c:strCache>
            </c:strRef>
          </c:cat>
          <c:val>
            <c:numRef>
              <c:f>'AIDS spending by category'!$C$6:$G$6</c:f>
              <c:numCache>
                <c:formatCode>_(* #,##0_);_(* \(#,##0\);_(* "-"??_);_(@_)</c:formatCode>
                <c:ptCount val="5"/>
                <c:pt idx="0">
                  <c:v>204949</c:v>
                </c:pt>
                <c:pt idx="1">
                  <c:v>599650.625</c:v>
                </c:pt>
                <c:pt idx="2">
                  <c:v>104499.203125</c:v>
                </c:pt>
                <c:pt idx="3">
                  <c:v>226481.484375</c:v>
                </c:pt>
                <c:pt idx="4">
                  <c:v>380291.84375</c:v>
                </c:pt>
              </c:numCache>
            </c:numRef>
          </c:val>
          <c:extLst>
            <c:ext xmlns:c16="http://schemas.microsoft.com/office/drawing/2014/chart" uri="{C3380CC4-5D6E-409C-BE32-E72D297353CC}">
              <c16:uniqueId val="{00000001-08AA-4F35-86AB-86931794690D}"/>
            </c:ext>
          </c:extLst>
        </c:ser>
        <c:ser>
          <c:idx val="2"/>
          <c:order val="2"/>
          <c:tx>
            <c:strRef>
              <c:f>'AIDS spending by category'!$B$7</c:f>
              <c:strCache>
                <c:ptCount val="1"/>
                <c:pt idx="0">
                  <c:v>Others</c:v>
                </c:pt>
              </c:strCache>
            </c:strRef>
          </c:tx>
          <c:spPr>
            <a:solidFill>
              <a:srgbClr val="00AEEF"/>
            </a:solidFill>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2007</c:v>
                </c:pt>
                <c:pt idx="1">
                  <c:v>2008</c:v>
                </c:pt>
                <c:pt idx="2">
                  <c:v>2009</c:v>
                </c:pt>
                <c:pt idx="3">
                  <c:v>2010</c:v>
                </c:pt>
                <c:pt idx="4">
                  <c:v>2011</c:v>
                </c:pt>
              </c:strCache>
            </c:strRef>
          </c:cat>
          <c:val>
            <c:numRef>
              <c:f>'AIDS spending by category'!$C$7:$G$7</c:f>
              <c:numCache>
                <c:formatCode>_(* #,##0_);_(* \(#,##0\);_(* "-"??_);_(@_)</c:formatCode>
                <c:ptCount val="5"/>
                <c:pt idx="0">
                  <c:v>1226155</c:v>
                </c:pt>
                <c:pt idx="1">
                  <c:v>1687887.625</c:v>
                </c:pt>
                <c:pt idx="2">
                  <c:v>1969864.796875</c:v>
                </c:pt>
                <c:pt idx="3">
                  <c:v>1589790.515625</c:v>
                </c:pt>
                <c:pt idx="4">
                  <c:v>2012186.78125</c:v>
                </c:pt>
              </c:numCache>
            </c:numRef>
          </c:val>
          <c:extLst>
            <c:ext xmlns:c16="http://schemas.microsoft.com/office/drawing/2014/chart" uri="{C3380CC4-5D6E-409C-BE32-E72D297353CC}">
              <c16:uniqueId val="{00000002-08AA-4F35-86AB-86931794690D}"/>
            </c:ext>
          </c:extLst>
        </c:ser>
        <c:dLbls>
          <c:showLegendKey val="0"/>
          <c:showVal val="0"/>
          <c:showCatName val="0"/>
          <c:showSerName val="0"/>
          <c:showPercent val="0"/>
          <c:showBubbleSize val="0"/>
        </c:dLbls>
        <c:gapWidth val="70"/>
        <c:overlap val="100"/>
        <c:axId val="137355648"/>
        <c:axId val="137357568"/>
      </c:barChart>
      <c:catAx>
        <c:axId val="137355648"/>
        <c:scaling>
          <c:orientation val="minMax"/>
        </c:scaling>
        <c:delete val="0"/>
        <c:axPos val="b"/>
        <c:numFmt formatCode="General" sourceLinked="0"/>
        <c:majorTickMark val="out"/>
        <c:minorTickMark val="none"/>
        <c:tickLblPos val="nextTo"/>
        <c:crossAx val="137357568"/>
        <c:crosses val="autoZero"/>
        <c:auto val="1"/>
        <c:lblAlgn val="ctr"/>
        <c:lblOffset val="100"/>
        <c:noMultiLvlLbl val="0"/>
      </c:catAx>
      <c:valAx>
        <c:axId val="137357568"/>
        <c:scaling>
          <c:orientation val="minMax"/>
        </c:scaling>
        <c:delete val="0"/>
        <c:axPos val="l"/>
        <c:majorGridlines>
          <c:spPr>
            <a:ln>
              <a:solidFill>
                <a:sysClr val="window" lastClr="FFFFFF">
                  <a:lumMod val="9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7355648"/>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KP'!$E$4</c:f>
              <c:strCache>
                <c:ptCount val="1"/>
                <c:pt idx="0">
                  <c:v>% spending on sex workers and their clients</c:v>
                </c:pt>
              </c:strCache>
            </c:strRef>
          </c:tx>
          <c:spPr>
            <a:solidFill>
              <a:srgbClr val="88C540"/>
            </a:solidFill>
          </c:spPr>
          <c:invertIfNegative val="0"/>
          <c:dLbls>
            <c:dLbl>
              <c:idx val="0"/>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46F-4FF3-884A-9A0DA74E0A73}"/>
                </c:ext>
              </c:extLst>
            </c:dLbl>
            <c:dLbl>
              <c:idx val="1"/>
              <c:delete val="1"/>
              <c:extLst>
                <c:ext xmlns:c15="http://schemas.microsoft.com/office/drawing/2012/chart" uri="{CE6537A1-D6FC-4f65-9D91-7224C49458BB}"/>
                <c:ext xmlns:c16="http://schemas.microsoft.com/office/drawing/2014/chart" uri="{C3380CC4-5D6E-409C-BE32-E72D297353CC}">
                  <c16:uniqueId val="{00000001-C46F-4FF3-884A-9A0DA74E0A73}"/>
                </c:ext>
              </c:extLst>
            </c:dLbl>
            <c:dLbl>
              <c:idx val="2"/>
              <c:delete val="1"/>
              <c:extLst>
                <c:ext xmlns:c15="http://schemas.microsoft.com/office/drawing/2012/chart" uri="{CE6537A1-D6FC-4f65-9D91-7224C49458BB}"/>
                <c:ext xmlns:c16="http://schemas.microsoft.com/office/drawing/2014/chart" uri="{C3380CC4-5D6E-409C-BE32-E72D297353CC}">
                  <c16:uniqueId val="{00000002-C46F-4FF3-884A-9A0DA74E0A73}"/>
                </c:ext>
              </c:extLst>
            </c:dLbl>
            <c:dLbl>
              <c:idx val="3"/>
              <c:delete val="1"/>
              <c:extLst>
                <c:ext xmlns:c15="http://schemas.microsoft.com/office/drawing/2012/chart" uri="{CE6537A1-D6FC-4f65-9D91-7224C49458BB}"/>
                <c:ext xmlns:c16="http://schemas.microsoft.com/office/drawing/2014/chart" uri="{C3380CC4-5D6E-409C-BE32-E72D297353CC}">
                  <c16:uniqueId val="{00000003-C46F-4FF3-884A-9A0DA74E0A73}"/>
                </c:ext>
              </c:extLst>
            </c:dLbl>
            <c:dLbl>
              <c:idx val="4"/>
              <c:delete val="1"/>
              <c:extLst>
                <c:ext xmlns:c15="http://schemas.microsoft.com/office/drawing/2012/chart" uri="{CE6537A1-D6FC-4f65-9D91-7224C49458BB}"/>
                <c:ext xmlns:c16="http://schemas.microsoft.com/office/drawing/2014/chart" uri="{C3380CC4-5D6E-409C-BE32-E72D297353CC}">
                  <c16:uniqueId val="{00000004-C46F-4FF3-884A-9A0DA74E0A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KP'!$B$5:$B$9</c:f>
              <c:strCache>
                <c:ptCount val="5"/>
                <c:pt idx="0">
                  <c:v>2007</c:v>
                </c:pt>
                <c:pt idx="1">
                  <c:v>2008</c:v>
                </c:pt>
                <c:pt idx="2">
                  <c:v>2009</c:v>
                </c:pt>
                <c:pt idx="3">
                  <c:v>2010</c:v>
                </c:pt>
                <c:pt idx="4">
                  <c:v>2011</c:v>
                </c:pt>
              </c:strCache>
            </c:strRef>
          </c:cat>
          <c:val>
            <c:numRef>
              <c:f>'Prevention spending on KP'!$E$5:$E$9</c:f>
              <c:numCache>
                <c:formatCode>0%</c:formatCode>
                <c:ptCount val="5"/>
                <c:pt idx="0">
                  <c:v>0.13363897372239372</c:v>
                </c:pt>
                <c:pt idx="1">
                  <c:v>0</c:v>
                </c:pt>
                <c:pt idx="2">
                  <c:v>0</c:v>
                </c:pt>
                <c:pt idx="3">
                  <c:v>0</c:v>
                </c:pt>
                <c:pt idx="4">
                  <c:v>0</c:v>
                </c:pt>
              </c:numCache>
            </c:numRef>
          </c:val>
          <c:extLst>
            <c:ext xmlns:c16="http://schemas.microsoft.com/office/drawing/2014/chart" uri="{C3380CC4-5D6E-409C-BE32-E72D297353CC}">
              <c16:uniqueId val="{00000005-C46F-4FF3-884A-9A0DA74E0A73}"/>
            </c:ext>
          </c:extLst>
        </c:ser>
        <c:ser>
          <c:idx val="1"/>
          <c:order val="1"/>
          <c:tx>
            <c:strRef>
              <c:f>'Prevention spending on KP'!$G$4</c:f>
              <c:strCache>
                <c:ptCount val="1"/>
                <c:pt idx="0">
                  <c:v>% spending on men who have sex with men</c:v>
                </c:pt>
              </c:strCache>
            </c:strRef>
          </c:tx>
          <c:spPr>
            <a:solidFill>
              <a:srgbClr val="EC008C"/>
            </a:solidFill>
          </c:spPr>
          <c:invertIfNegative val="0"/>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46F-4FF3-884A-9A0DA74E0A73}"/>
                </c:ext>
              </c:extLst>
            </c:dLbl>
            <c:dLbl>
              <c:idx val="1"/>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46F-4FF3-884A-9A0DA74E0A73}"/>
                </c:ext>
              </c:extLst>
            </c:dLbl>
            <c:dLbl>
              <c:idx val="2"/>
              <c:delete val="1"/>
              <c:extLst>
                <c:ext xmlns:c15="http://schemas.microsoft.com/office/drawing/2012/chart" uri="{CE6537A1-D6FC-4f65-9D91-7224C49458BB}"/>
                <c:ext xmlns:c16="http://schemas.microsoft.com/office/drawing/2014/chart" uri="{C3380CC4-5D6E-409C-BE32-E72D297353CC}">
                  <c16:uniqueId val="{00000008-C46F-4FF3-884A-9A0DA74E0A73}"/>
                </c:ext>
              </c:extLst>
            </c:dLbl>
            <c:dLbl>
              <c:idx val="3"/>
              <c:delete val="1"/>
              <c:extLst>
                <c:ext xmlns:c15="http://schemas.microsoft.com/office/drawing/2012/chart" uri="{CE6537A1-D6FC-4f65-9D91-7224C49458BB}"/>
                <c:ext xmlns:c16="http://schemas.microsoft.com/office/drawing/2014/chart" uri="{C3380CC4-5D6E-409C-BE32-E72D297353CC}">
                  <c16:uniqueId val="{00000009-C46F-4FF3-884A-9A0DA74E0A73}"/>
                </c:ext>
              </c:extLst>
            </c:dLbl>
            <c:dLbl>
              <c:idx val="4"/>
              <c:delete val="1"/>
              <c:extLst>
                <c:ext xmlns:c15="http://schemas.microsoft.com/office/drawing/2012/chart" uri="{CE6537A1-D6FC-4f65-9D91-7224C49458BB}"/>
                <c:ext xmlns:c16="http://schemas.microsoft.com/office/drawing/2014/chart" uri="{C3380CC4-5D6E-409C-BE32-E72D297353CC}">
                  <c16:uniqueId val="{0000000A-C46F-4FF3-884A-9A0DA74E0A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KP'!$B$5:$B$9</c:f>
              <c:strCache>
                <c:ptCount val="5"/>
                <c:pt idx="0">
                  <c:v>2007</c:v>
                </c:pt>
                <c:pt idx="1">
                  <c:v>2008</c:v>
                </c:pt>
                <c:pt idx="2">
                  <c:v>2009</c:v>
                </c:pt>
                <c:pt idx="3">
                  <c:v>2010</c:v>
                </c:pt>
                <c:pt idx="4">
                  <c:v>2011</c:v>
                </c:pt>
              </c:strCache>
            </c:strRef>
          </c:cat>
          <c:val>
            <c:numRef>
              <c:f>'Prevention spending on KP'!$G$5:$G$9</c:f>
              <c:numCache>
                <c:formatCode>0%</c:formatCode>
                <c:ptCount val="5"/>
                <c:pt idx="0">
                  <c:v>2.1675531368301637E-2</c:v>
                </c:pt>
                <c:pt idx="1">
                  <c:v>5.5531626970870846E-3</c:v>
                </c:pt>
                <c:pt idx="2">
                  <c:v>2.4176020241037217E-3</c:v>
                </c:pt>
                <c:pt idx="3">
                  <c:v>0</c:v>
                </c:pt>
                <c:pt idx="4">
                  <c:v>0</c:v>
                </c:pt>
              </c:numCache>
            </c:numRef>
          </c:val>
          <c:extLst>
            <c:ext xmlns:c16="http://schemas.microsoft.com/office/drawing/2014/chart" uri="{C3380CC4-5D6E-409C-BE32-E72D297353CC}">
              <c16:uniqueId val="{0000000B-C46F-4FF3-884A-9A0DA74E0A73}"/>
            </c:ext>
          </c:extLst>
        </c:ser>
        <c:ser>
          <c:idx val="2"/>
          <c:order val="2"/>
          <c:tx>
            <c:strRef>
              <c:f>'Prevention spending on KP'!$I$4</c:f>
              <c:strCache>
                <c:ptCount val="1"/>
                <c:pt idx="0">
                  <c:v>% spending on people who inject drugs</c:v>
                </c:pt>
              </c:strCache>
            </c:strRef>
          </c:tx>
          <c:spPr>
            <a:solidFill>
              <a:srgbClr val="00AEEF"/>
            </a:solidFill>
          </c:spPr>
          <c:invertIfNegative val="0"/>
          <c:dLbls>
            <c:dLbl>
              <c:idx val="0"/>
              <c:layout>
                <c:manualLayout>
                  <c:x val="-2.6109660574412531E-2"/>
                  <c:y val="0"/>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46F-4FF3-884A-9A0DA74E0A73}"/>
                </c:ext>
              </c:extLst>
            </c:dLbl>
            <c:dLbl>
              <c:idx val="1"/>
              <c:delete val="1"/>
              <c:extLst>
                <c:ext xmlns:c15="http://schemas.microsoft.com/office/drawing/2012/chart" uri="{CE6537A1-D6FC-4f65-9D91-7224C49458BB}"/>
                <c:ext xmlns:c16="http://schemas.microsoft.com/office/drawing/2014/chart" uri="{C3380CC4-5D6E-409C-BE32-E72D297353CC}">
                  <c16:uniqueId val="{0000000D-C46F-4FF3-884A-9A0DA74E0A73}"/>
                </c:ext>
              </c:extLst>
            </c:dLbl>
            <c:dLbl>
              <c:idx val="2"/>
              <c:delete val="1"/>
              <c:extLst>
                <c:ext xmlns:c15="http://schemas.microsoft.com/office/drawing/2012/chart" uri="{CE6537A1-D6FC-4f65-9D91-7224C49458BB}"/>
                <c:ext xmlns:c16="http://schemas.microsoft.com/office/drawing/2014/chart" uri="{C3380CC4-5D6E-409C-BE32-E72D297353CC}">
                  <c16:uniqueId val="{0000000E-C46F-4FF3-884A-9A0DA74E0A73}"/>
                </c:ext>
              </c:extLst>
            </c:dLbl>
            <c:dLbl>
              <c:idx val="3"/>
              <c:delete val="1"/>
              <c:extLst>
                <c:ext xmlns:c15="http://schemas.microsoft.com/office/drawing/2012/chart" uri="{CE6537A1-D6FC-4f65-9D91-7224C49458BB}"/>
                <c:ext xmlns:c16="http://schemas.microsoft.com/office/drawing/2014/chart" uri="{C3380CC4-5D6E-409C-BE32-E72D297353CC}">
                  <c16:uniqueId val="{0000000F-C46F-4FF3-884A-9A0DA74E0A73}"/>
                </c:ext>
              </c:extLst>
            </c:dLbl>
            <c:dLbl>
              <c:idx val="4"/>
              <c:delete val="1"/>
              <c:extLst>
                <c:ext xmlns:c15="http://schemas.microsoft.com/office/drawing/2012/chart" uri="{CE6537A1-D6FC-4f65-9D91-7224C49458BB}"/>
                <c:ext xmlns:c16="http://schemas.microsoft.com/office/drawing/2014/chart" uri="{C3380CC4-5D6E-409C-BE32-E72D297353CC}">
                  <c16:uniqueId val="{00000010-C46F-4FF3-884A-9A0DA74E0A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KP'!$B$5:$B$9</c:f>
              <c:strCache>
                <c:ptCount val="5"/>
                <c:pt idx="0">
                  <c:v>2007</c:v>
                </c:pt>
                <c:pt idx="1">
                  <c:v>2008</c:v>
                </c:pt>
                <c:pt idx="2">
                  <c:v>2009</c:v>
                </c:pt>
                <c:pt idx="3">
                  <c:v>2010</c:v>
                </c:pt>
                <c:pt idx="4">
                  <c:v>2011</c:v>
                </c:pt>
              </c:strCache>
            </c:strRef>
          </c:cat>
          <c:val>
            <c:numRef>
              <c:f>'Prevention spending on KP'!$I$5:$I$9</c:f>
              <c:numCache>
                <c:formatCode>0%</c:formatCode>
                <c:ptCount val="5"/>
                <c:pt idx="0">
                  <c:v>4.8091348900681091E-3</c:v>
                </c:pt>
                <c:pt idx="1">
                  <c:v>0</c:v>
                </c:pt>
                <c:pt idx="2">
                  <c:v>0</c:v>
                </c:pt>
                <c:pt idx="3">
                  <c:v>0</c:v>
                </c:pt>
                <c:pt idx="4">
                  <c:v>0</c:v>
                </c:pt>
              </c:numCache>
            </c:numRef>
          </c:val>
          <c:extLst>
            <c:ext xmlns:c16="http://schemas.microsoft.com/office/drawing/2014/chart" uri="{C3380CC4-5D6E-409C-BE32-E72D297353CC}">
              <c16:uniqueId val="{00000011-C46F-4FF3-884A-9A0DA74E0A73}"/>
            </c:ext>
          </c:extLst>
        </c:ser>
        <c:ser>
          <c:idx val="3"/>
          <c:order val="3"/>
          <c:tx>
            <c:strRef>
              <c:f>'Prevention spending on KP'!$K$4</c:f>
              <c:strCache>
                <c:ptCount val="1"/>
                <c:pt idx="0">
                  <c:v>% spending on others</c:v>
                </c:pt>
              </c:strCache>
            </c:strRef>
          </c:tx>
          <c:spPr>
            <a:solidFill>
              <a:srgbClr val="F78E1E"/>
            </a:solidFill>
          </c:spPr>
          <c:invertIfNegative val="0"/>
          <c:dLbls>
            <c:dLbl>
              <c:idx val="0"/>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46F-4FF3-884A-9A0DA74E0A73}"/>
                </c:ext>
              </c:extLst>
            </c:dLbl>
            <c:dLbl>
              <c:idx val="1"/>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46F-4FF3-884A-9A0DA74E0A73}"/>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46F-4FF3-884A-9A0DA74E0A73}"/>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46F-4FF3-884A-9A0DA74E0A73}"/>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46F-4FF3-884A-9A0DA74E0A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KP'!$B$5:$B$9</c:f>
              <c:strCache>
                <c:ptCount val="5"/>
                <c:pt idx="0">
                  <c:v>2007</c:v>
                </c:pt>
                <c:pt idx="1">
                  <c:v>2008</c:v>
                </c:pt>
                <c:pt idx="2">
                  <c:v>2009</c:v>
                </c:pt>
                <c:pt idx="3">
                  <c:v>2010</c:v>
                </c:pt>
                <c:pt idx="4">
                  <c:v>2011</c:v>
                </c:pt>
              </c:strCache>
            </c:strRef>
          </c:cat>
          <c:val>
            <c:numRef>
              <c:f>'Prevention spending on KP'!$K$5:$K$9</c:f>
              <c:numCache>
                <c:formatCode>0%</c:formatCode>
                <c:ptCount val="5"/>
                <c:pt idx="0">
                  <c:v>0.83987636001923649</c:v>
                </c:pt>
                <c:pt idx="1">
                  <c:v>0.99444683730291294</c:v>
                </c:pt>
                <c:pt idx="2">
                  <c:v>0.99758239797589632</c:v>
                </c:pt>
                <c:pt idx="3">
                  <c:v>1</c:v>
                </c:pt>
                <c:pt idx="4">
                  <c:v>1</c:v>
                </c:pt>
              </c:numCache>
            </c:numRef>
          </c:val>
          <c:extLst>
            <c:ext xmlns:c16="http://schemas.microsoft.com/office/drawing/2014/chart" uri="{C3380CC4-5D6E-409C-BE32-E72D297353CC}">
              <c16:uniqueId val="{00000017-C46F-4FF3-884A-9A0DA74E0A73}"/>
            </c:ext>
          </c:extLst>
        </c:ser>
        <c:dLbls>
          <c:showLegendKey val="0"/>
          <c:showVal val="0"/>
          <c:showCatName val="0"/>
          <c:showSerName val="0"/>
          <c:showPercent val="0"/>
          <c:showBubbleSize val="0"/>
        </c:dLbls>
        <c:gapWidth val="80"/>
        <c:overlap val="100"/>
        <c:axId val="138735616"/>
        <c:axId val="138737152"/>
      </c:barChart>
      <c:catAx>
        <c:axId val="138735616"/>
        <c:scaling>
          <c:orientation val="minMax"/>
        </c:scaling>
        <c:delete val="0"/>
        <c:axPos val="b"/>
        <c:numFmt formatCode="General" sourceLinked="0"/>
        <c:majorTickMark val="out"/>
        <c:minorTickMark val="none"/>
        <c:tickLblPos val="nextTo"/>
        <c:crossAx val="138737152"/>
        <c:crosses val="autoZero"/>
        <c:auto val="1"/>
        <c:lblAlgn val="ctr"/>
        <c:lblOffset val="100"/>
        <c:noMultiLvlLbl val="0"/>
      </c:catAx>
      <c:valAx>
        <c:axId val="138737152"/>
        <c:scaling>
          <c:orientation val="minMax"/>
          <c:max val="1"/>
          <c:min val="0"/>
        </c:scaling>
        <c:delete val="0"/>
        <c:axPos val="l"/>
        <c:majorGridlines>
          <c:spPr>
            <a:ln>
              <a:solidFill>
                <a:sysClr val="window" lastClr="FFFFFF">
                  <a:lumMod val="95000"/>
                  <a:alpha val="50000"/>
                </a:sysClr>
              </a:solidFill>
              <a:prstDash val="sysDot"/>
            </a:ln>
          </c:spPr>
        </c:majorGridlines>
        <c:numFmt formatCode="0%" sourceLinked="1"/>
        <c:majorTickMark val="out"/>
        <c:minorTickMark val="none"/>
        <c:tickLblPos val="nextTo"/>
        <c:crossAx val="138735616"/>
        <c:crosses val="autoZero"/>
        <c:crossBetween val="between"/>
        <c:majorUnit val="0.2"/>
      </c:valAx>
    </c:plotArea>
    <c:legend>
      <c:legendPos val="r"/>
      <c:layout>
        <c:manualLayout>
          <c:xMode val="edge"/>
          <c:yMode val="edge"/>
          <c:x val="0.62907932624926743"/>
          <c:y val="0.18436520853682348"/>
          <c:w val="0.35988622174655355"/>
          <c:h val="0.61054191158018334"/>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prevention'!$D$2</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474-4D4C-8694-69597C463378}"/>
                </c:ext>
              </c:extLst>
            </c:dLbl>
            <c:dLbl>
              <c:idx val="1"/>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474-4D4C-8694-69597C463378}"/>
                </c:ext>
              </c:extLst>
            </c:dLbl>
            <c:dLbl>
              <c:idx val="2"/>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74-4D4C-8694-69597C463378}"/>
                </c:ext>
              </c:extLst>
            </c:dLbl>
            <c:dLbl>
              <c:idx val="3"/>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74-4D4C-8694-69597C463378}"/>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474-4D4C-8694-69597C46337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prevention'!$B$3:$B$7</c:f>
              <c:numCache>
                <c:formatCode>General</c:formatCode>
                <c:ptCount val="5"/>
                <c:pt idx="0">
                  <c:v>2007</c:v>
                </c:pt>
                <c:pt idx="1">
                  <c:v>2008</c:v>
                </c:pt>
                <c:pt idx="2">
                  <c:v>2009</c:v>
                </c:pt>
                <c:pt idx="3">
                  <c:v>2010</c:v>
                </c:pt>
                <c:pt idx="4">
                  <c:v>2011</c:v>
                </c:pt>
              </c:numCache>
            </c:numRef>
          </c:cat>
          <c:val>
            <c:numRef>
              <c:f>'D&amp;I spndng on prevention'!$D$3:$D$7</c:f>
              <c:numCache>
                <c:formatCode>0%</c:formatCode>
                <c:ptCount val="5"/>
                <c:pt idx="0">
                  <c:v>4.1617513471743249E-4</c:v>
                </c:pt>
                <c:pt idx="1">
                  <c:v>0.47137715361230365</c:v>
                </c:pt>
                <c:pt idx="2">
                  <c:v>0.35786636268186128</c:v>
                </c:pt>
                <c:pt idx="3">
                  <c:v>0.10894051102265959</c:v>
                </c:pt>
                <c:pt idx="4">
                  <c:v>0.15487989362110302</c:v>
                </c:pt>
              </c:numCache>
            </c:numRef>
          </c:val>
          <c:extLst>
            <c:ext xmlns:c16="http://schemas.microsoft.com/office/drawing/2014/chart" uri="{C3380CC4-5D6E-409C-BE32-E72D297353CC}">
              <c16:uniqueId val="{00000005-A474-4D4C-8694-69597C463378}"/>
            </c:ext>
          </c:extLst>
        </c:ser>
        <c:ser>
          <c:idx val="1"/>
          <c:order val="1"/>
          <c:tx>
            <c:strRef>
              <c:f>'D&amp;I spndng on prevention'!$F$2</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474-4D4C-8694-69597C463378}"/>
                </c:ext>
              </c:extLst>
            </c:dLbl>
            <c:dLbl>
              <c:idx val="1"/>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474-4D4C-8694-69597C463378}"/>
                </c:ext>
              </c:extLst>
            </c:dLbl>
            <c:dLbl>
              <c:idx val="2"/>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474-4D4C-8694-69597C463378}"/>
                </c:ext>
              </c:extLst>
            </c:dLbl>
            <c:dLbl>
              <c:idx val="3"/>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474-4D4C-8694-69597C463378}"/>
                </c:ext>
              </c:extLst>
            </c:dLbl>
            <c:dLbl>
              <c:idx val="4"/>
              <c:tx>
                <c:rich>
                  <a:bodyPr/>
                  <a:lstStyle/>
                  <a:p>
                    <a:r>
                      <a:rPr lang="en-US"/>
                      <a:t>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474-4D4C-8694-69597C46337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prevention'!$B$3:$B$7</c:f>
              <c:numCache>
                <c:formatCode>General</c:formatCode>
                <c:ptCount val="5"/>
                <c:pt idx="0">
                  <c:v>2007</c:v>
                </c:pt>
                <c:pt idx="1">
                  <c:v>2008</c:v>
                </c:pt>
                <c:pt idx="2">
                  <c:v>2009</c:v>
                </c:pt>
                <c:pt idx="3">
                  <c:v>2010</c:v>
                </c:pt>
                <c:pt idx="4">
                  <c:v>2011</c:v>
                </c:pt>
              </c:numCache>
            </c:numRef>
          </c:cat>
          <c:val>
            <c:numRef>
              <c:f>'D&amp;I spndng on prevention'!$F$3:$F$7</c:f>
              <c:numCache>
                <c:formatCode>0%</c:formatCode>
                <c:ptCount val="5"/>
                <c:pt idx="0">
                  <c:v>0.99958382486528252</c:v>
                </c:pt>
                <c:pt idx="1">
                  <c:v>0.52862288811052638</c:v>
                </c:pt>
                <c:pt idx="2">
                  <c:v>0.64213366667123695</c:v>
                </c:pt>
                <c:pt idx="3">
                  <c:v>0.89105952197602789</c:v>
                </c:pt>
                <c:pt idx="4">
                  <c:v>0.84512013042692058</c:v>
                </c:pt>
              </c:numCache>
            </c:numRef>
          </c:val>
          <c:extLst>
            <c:ext xmlns:c16="http://schemas.microsoft.com/office/drawing/2014/chart" uri="{C3380CC4-5D6E-409C-BE32-E72D297353CC}">
              <c16:uniqueId val="{0000000B-A474-4D4C-8694-69597C463378}"/>
            </c:ext>
          </c:extLst>
        </c:ser>
        <c:dLbls>
          <c:showLegendKey val="0"/>
          <c:showVal val="0"/>
          <c:showCatName val="0"/>
          <c:showSerName val="0"/>
          <c:showPercent val="0"/>
          <c:showBubbleSize val="0"/>
        </c:dLbls>
        <c:gapWidth val="150"/>
        <c:overlap val="100"/>
        <c:axId val="158436352"/>
        <c:axId val="158544640"/>
      </c:barChart>
      <c:catAx>
        <c:axId val="158436352"/>
        <c:scaling>
          <c:orientation val="minMax"/>
        </c:scaling>
        <c:delete val="0"/>
        <c:axPos val="b"/>
        <c:numFmt formatCode="General" sourceLinked="1"/>
        <c:majorTickMark val="out"/>
        <c:minorTickMark val="none"/>
        <c:tickLblPos val="nextTo"/>
        <c:crossAx val="158544640"/>
        <c:crosses val="autoZero"/>
        <c:auto val="1"/>
        <c:lblAlgn val="ctr"/>
        <c:lblOffset val="100"/>
        <c:noMultiLvlLbl val="0"/>
      </c:catAx>
      <c:valAx>
        <c:axId val="158544640"/>
        <c:scaling>
          <c:orientation val="minMax"/>
          <c:max val="1"/>
        </c:scaling>
        <c:delete val="0"/>
        <c:axPos val="l"/>
        <c:majorGridlines>
          <c:spPr>
            <a:ln w="6350">
              <a:solidFill>
                <a:schemeClr val="bg1">
                  <a:lumMod val="65000"/>
                </a:schemeClr>
              </a:solidFill>
              <a:prstDash val="dash"/>
            </a:ln>
          </c:spPr>
        </c:majorGridlines>
        <c:numFmt formatCode="0%" sourceLinked="1"/>
        <c:majorTickMark val="out"/>
        <c:minorTickMark val="none"/>
        <c:tickLblPos val="nextTo"/>
        <c:crossAx val="158436352"/>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treatment'!$D$2</c:f>
              <c:strCache>
                <c:ptCount val="1"/>
                <c:pt idx="0">
                  <c:v>% Domestic (public) sources</c:v>
                </c:pt>
              </c:strCache>
            </c:strRef>
          </c:tx>
          <c:spPr>
            <a:solidFill>
              <a:srgbClr val="88C540"/>
            </a:solidFill>
            <a:ln>
              <a:noFill/>
            </a:ln>
          </c:spPr>
          <c:invertIfNegative val="0"/>
          <c:dLbls>
            <c:dLbl>
              <c:idx val="0"/>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5AA-4C35-841B-55805294A219}"/>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AA-4C35-841B-55805294A219}"/>
                </c:ext>
              </c:extLst>
            </c:dLbl>
            <c:dLbl>
              <c:idx val="2"/>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5AA-4C35-841B-55805294A219}"/>
                </c:ext>
              </c:extLst>
            </c:dLbl>
            <c:dLbl>
              <c:idx val="3"/>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AA-4C35-841B-55805294A219}"/>
                </c:ext>
              </c:extLst>
            </c:dLbl>
            <c:dLbl>
              <c:idx val="4"/>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AA-4C35-841B-55805294A2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treatment'!$B$3:$B$7</c:f>
              <c:numCache>
                <c:formatCode>General</c:formatCode>
                <c:ptCount val="5"/>
                <c:pt idx="0">
                  <c:v>2007</c:v>
                </c:pt>
                <c:pt idx="1">
                  <c:v>2008</c:v>
                </c:pt>
                <c:pt idx="2">
                  <c:v>2009</c:v>
                </c:pt>
                <c:pt idx="3">
                  <c:v>2010</c:v>
                </c:pt>
                <c:pt idx="4">
                  <c:v>2011</c:v>
                </c:pt>
              </c:numCache>
            </c:numRef>
          </c:cat>
          <c:val>
            <c:numRef>
              <c:f>'D&amp;I spndng on treatment'!$D$3:$D$7</c:f>
              <c:numCache>
                <c:formatCode>0%</c:formatCode>
                <c:ptCount val="5"/>
                <c:pt idx="0">
                  <c:v>0.41782589815027155</c:v>
                </c:pt>
                <c:pt idx="1">
                  <c:v>3.9034741488005412E-2</c:v>
                </c:pt>
                <c:pt idx="2">
                  <c:v>0.18352026115409786</c:v>
                </c:pt>
                <c:pt idx="3">
                  <c:v>0.6785510951738668</c:v>
                </c:pt>
                <c:pt idx="4">
                  <c:v>0.72784841264378231</c:v>
                </c:pt>
              </c:numCache>
            </c:numRef>
          </c:val>
          <c:extLst>
            <c:ext xmlns:c16="http://schemas.microsoft.com/office/drawing/2014/chart" uri="{C3380CC4-5D6E-409C-BE32-E72D297353CC}">
              <c16:uniqueId val="{00000005-A5AA-4C35-841B-55805294A219}"/>
            </c:ext>
          </c:extLst>
        </c:ser>
        <c:ser>
          <c:idx val="1"/>
          <c:order val="1"/>
          <c:tx>
            <c:strRef>
              <c:f>'D&amp;I spndng on treatment'!$F$2</c:f>
              <c:strCache>
                <c:ptCount val="1"/>
                <c:pt idx="0">
                  <c:v>% International sources</c:v>
                </c:pt>
              </c:strCache>
            </c:strRef>
          </c:tx>
          <c:spPr>
            <a:solidFill>
              <a:srgbClr val="E31837"/>
            </a:solidFill>
            <a:ln>
              <a:noFill/>
            </a:ln>
          </c:spPr>
          <c:invertIfNegative val="0"/>
          <c:dLbls>
            <c:dLbl>
              <c:idx val="0"/>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5AA-4C35-841B-55805294A219}"/>
                </c:ext>
              </c:extLst>
            </c:dLbl>
            <c:dLbl>
              <c:idx val="1"/>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5AA-4C35-841B-55805294A219}"/>
                </c:ext>
              </c:extLst>
            </c:dLbl>
            <c:dLbl>
              <c:idx val="2"/>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5AA-4C35-841B-55805294A219}"/>
                </c:ext>
              </c:extLst>
            </c:dLbl>
            <c:dLbl>
              <c:idx val="3"/>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5AA-4C35-841B-55805294A219}"/>
                </c:ext>
              </c:extLst>
            </c:dLbl>
            <c:dLbl>
              <c:idx val="4"/>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5AA-4C35-841B-55805294A2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treatment'!$B$3:$B$7</c:f>
              <c:numCache>
                <c:formatCode>General</c:formatCode>
                <c:ptCount val="5"/>
                <c:pt idx="0">
                  <c:v>2007</c:v>
                </c:pt>
                <c:pt idx="1">
                  <c:v>2008</c:v>
                </c:pt>
                <c:pt idx="2">
                  <c:v>2009</c:v>
                </c:pt>
                <c:pt idx="3">
                  <c:v>2010</c:v>
                </c:pt>
                <c:pt idx="4">
                  <c:v>2011</c:v>
                </c:pt>
              </c:numCache>
            </c:numRef>
          </c:cat>
          <c:val>
            <c:numRef>
              <c:f>'D&amp;I spndng on treatment'!$F$3:$F$7</c:f>
              <c:numCache>
                <c:formatCode>0%</c:formatCode>
                <c:ptCount val="5"/>
                <c:pt idx="0">
                  <c:v>0.58217410184972851</c:v>
                </c:pt>
                <c:pt idx="1">
                  <c:v>0.9609653056285884</c:v>
                </c:pt>
                <c:pt idx="2">
                  <c:v>0.81647974277640001</c:v>
                </c:pt>
                <c:pt idx="3">
                  <c:v>0.32144889205017263</c:v>
                </c:pt>
                <c:pt idx="4">
                  <c:v>0.27215160866051846</c:v>
                </c:pt>
              </c:numCache>
            </c:numRef>
          </c:val>
          <c:extLst>
            <c:ext xmlns:c16="http://schemas.microsoft.com/office/drawing/2014/chart" uri="{C3380CC4-5D6E-409C-BE32-E72D297353CC}">
              <c16:uniqueId val="{0000000B-A5AA-4C35-841B-55805294A219}"/>
            </c:ext>
          </c:extLst>
        </c:ser>
        <c:dLbls>
          <c:showLegendKey val="0"/>
          <c:showVal val="0"/>
          <c:showCatName val="0"/>
          <c:showSerName val="0"/>
          <c:showPercent val="0"/>
          <c:showBubbleSize val="0"/>
        </c:dLbls>
        <c:gapWidth val="120"/>
        <c:overlap val="100"/>
        <c:axId val="155863296"/>
        <c:axId val="158405376"/>
      </c:barChart>
      <c:catAx>
        <c:axId val="155863296"/>
        <c:scaling>
          <c:orientation val="minMax"/>
        </c:scaling>
        <c:delete val="0"/>
        <c:axPos val="b"/>
        <c:numFmt formatCode="General" sourceLinked="1"/>
        <c:majorTickMark val="out"/>
        <c:minorTickMark val="none"/>
        <c:tickLblPos val="nextTo"/>
        <c:crossAx val="158405376"/>
        <c:crosses val="autoZero"/>
        <c:auto val="1"/>
        <c:lblAlgn val="ctr"/>
        <c:lblOffset val="100"/>
        <c:noMultiLvlLbl val="0"/>
      </c:catAx>
      <c:valAx>
        <c:axId val="158405376"/>
        <c:scaling>
          <c:orientation val="minMax"/>
          <c:max val="1"/>
        </c:scaling>
        <c:delete val="0"/>
        <c:axPos val="l"/>
        <c:majorGridlines>
          <c:spPr>
            <a:ln w="6350">
              <a:solidFill>
                <a:sysClr val="window" lastClr="FFFFFF">
                  <a:lumMod val="65000"/>
                </a:sysClr>
              </a:solidFill>
              <a:prstDash val="dash"/>
            </a:ln>
          </c:spPr>
        </c:majorGridlines>
        <c:numFmt formatCode="0%" sourceLinked="1"/>
        <c:majorTickMark val="out"/>
        <c:minorTickMark val="none"/>
        <c:tickLblPos val="nextTo"/>
        <c:crossAx val="15586329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8926513581057E-2"/>
          <c:y val="0.11784162290457162"/>
          <c:w val="0.89450872886940069"/>
          <c:h val="0.76707198304494784"/>
        </c:manualLayout>
      </c:layout>
      <c:barChart>
        <c:barDir val="col"/>
        <c:grouping val="clustered"/>
        <c:varyColors val="0"/>
        <c:ser>
          <c:idx val="0"/>
          <c:order val="0"/>
          <c:tx>
            <c:strRef>
              <c:f>'Prevention coverage_KP'!$A$5</c:f>
              <c:strCache>
                <c:ptCount val="1"/>
                <c:pt idx="0">
                  <c:v>FSW</c:v>
                </c:pt>
              </c:strCache>
            </c:strRef>
          </c:tx>
          <c:spPr>
            <a:solidFill>
              <a:srgbClr val="88C540"/>
            </a:solidFill>
            <a:ln>
              <a:noFill/>
            </a:ln>
          </c:spPr>
          <c:invertIfNegative val="0"/>
          <c:dPt>
            <c:idx val="0"/>
            <c:invertIfNegative val="0"/>
            <c:bubble3D val="0"/>
            <c:extLst>
              <c:ext xmlns:c16="http://schemas.microsoft.com/office/drawing/2014/chart" uri="{C3380CC4-5D6E-409C-BE32-E72D297353CC}">
                <c16:uniqueId val="{00000000-1935-4B3C-A4FA-7316A939ED35}"/>
              </c:ext>
            </c:extLst>
          </c:dPt>
          <c:dPt>
            <c:idx val="4"/>
            <c:invertIfNegative val="0"/>
            <c:bubble3D val="0"/>
            <c:extLst>
              <c:ext xmlns:c16="http://schemas.microsoft.com/office/drawing/2014/chart" uri="{C3380CC4-5D6E-409C-BE32-E72D297353CC}">
                <c16:uniqueId val="{00000001-1935-4B3C-A4FA-7316A939ED35}"/>
              </c:ext>
            </c:extLst>
          </c:dPt>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coverage_KP'!$B$4:$F$4</c:f>
              <c:strCache>
                <c:ptCount val="5"/>
                <c:pt idx="0">
                  <c:v>2005</c:v>
                </c:pt>
                <c:pt idx="1">
                  <c:v>2007</c:v>
                </c:pt>
                <c:pt idx="2">
                  <c:v>2009</c:v>
                </c:pt>
                <c:pt idx="3">
                  <c:v>2012</c:v>
                </c:pt>
                <c:pt idx="4">
                  <c:v>2014</c:v>
                </c:pt>
              </c:strCache>
            </c:strRef>
          </c:cat>
          <c:val>
            <c:numRef>
              <c:f>'Prevention coverage_KP'!$B$5:$F$5</c:f>
              <c:numCache>
                <c:formatCode>General</c:formatCode>
                <c:ptCount val="5"/>
                <c:pt idx="0">
                  <c:v>64</c:v>
                </c:pt>
                <c:pt idx="1">
                  <c:v>60</c:v>
                </c:pt>
                <c:pt idx="2">
                  <c:v>74</c:v>
                </c:pt>
                <c:pt idx="3">
                  <c:v>63.8</c:v>
                </c:pt>
                <c:pt idx="4">
                  <c:v>27.2</c:v>
                </c:pt>
              </c:numCache>
            </c:numRef>
          </c:val>
          <c:extLst>
            <c:ext xmlns:c16="http://schemas.microsoft.com/office/drawing/2014/chart" uri="{C3380CC4-5D6E-409C-BE32-E72D297353CC}">
              <c16:uniqueId val="{00000002-1935-4B3C-A4FA-7316A939ED35}"/>
            </c:ext>
          </c:extLst>
        </c:ser>
        <c:ser>
          <c:idx val="1"/>
          <c:order val="1"/>
          <c:tx>
            <c:strRef>
              <c:f>'Prevention coverage_KP'!$A$6</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coverage_KP'!$B$4:$F$4</c:f>
              <c:strCache>
                <c:ptCount val="5"/>
                <c:pt idx="0">
                  <c:v>2005</c:v>
                </c:pt>
                <c:pt idx="1">
                  <c:v>2007</c:v>
                </c:pt>
                <c:pt idx="2">
                  <c:v>2009</c:v>
                </c:pt>
                <c:pt idx="3">
                  <c:v>2012</c:v>
                </c:pt>
                <c:pt idx="4">
                  <c:v>2014</c:v>
                </c:pt>
              </c:strCache>
            </c:strRef>
          </c:cat>
          <c:val>
            <c:numRef>
              <c:f>'Prevention coverage_KP'!$B$6:$F$6</c:f>
              <c:numCache>
                <c:formatCode>General</c:formatCode>
                <c:ptCount val="5"/>
                <c:pt idx="0">
                  <c:v>67</c:v>
                </c:pt>
                <c:pt idx="1">
                  <c:v>70</c:v>
                </c:pt>
                <c:pt idx="2">
                  <c:v>77</c:v>
                </c:pt>
                <c:pt idx="3">
                  <c:v>63.5</c:v>
                </c:pt>
                <c:pt idx="4">
                  <c:v>33.299999999999997</c:v>
                </c:pt>
              </c:numCache>
            </c:numRef>
          </c:val>
          <c:extLst>
            <c:ext xmlns:c16="http://schemas.microsoft.com/office/drawing/2014/chart" uri="{C3380CC4-5D6E-409C-BE32-E72D297353CC}">
              <c16:uniqueId val="{00000003-1935-4B3C-A4FA-7316A939ED35}"/>
            </c:ext>
          </c:extLst>
        </c:ser>
        <c:dLbls>
          <c:showLegendKey val="0"/>
          <c:showVal val="0"/>
          <c:showCatName val="0"/>
          <c:showSerName val="0"/>
          <c:showPercent val="0"/>
          <c:showBubbleSize val="0"/>
        </c:dLbls>
        <c:gapWidth val="110"/>
        <c:axId val="158934912"/>
        <c:axId val="158936448"/>
      </c:barChart>
      <c:scatterChart>
        <c:scatterStyle val="lineMarker"/>
        <c:varyColors val="0"/>
        <c:ser>
          <c:idx val="2"/>
          <c:order val="2"/>
          <c:tx>
            <c:strRef>
              <c:f>'Prevention coverage_KP'!$M$3</c:f>
              <c:strCache>
                <c:ptCount val="1"/>
                <c:pt idx="0">
                  <c:v>t</c:v>
                </c:pt>
              </c:strCache>
            </c:strRef>
          </c:tx>
          <c:spPr>
            <a:ln w="19050">
              <a:solidFill>
                <a:srgbClr val="E31837"/>
              </a:solidFill>
              <a:prstDash val="dash"/>
            </a:ln>
          </c:spPr>
          <c:marker>
            <c:symbol val="none"/>
          </c:marker>
          <c:xVal>
            <c:numRef>
              <c:f>'Prevention coverage_KP'!$L$4:$L$5</c:f>
              <c:numCache>
                <c:formatCode>General</c:formatCode>
                <c:ptCount val="2"/>
                <c:pt idx="0">
                  <c:v>0</c:v>
                </c:pt>
                <c:pt idx="1">
                  <c:v>1</c:v>
                </c:pt>
              </c:numCache>
            </c:numRef>
          </c:xVal>
          <c:yVal>
            <c:numRef>
              <c:f>'Prevention coverage_KP'!$M$4:$M$5</c:f>
              <c:numCache>
                <c:formatCode>General</c:formatCode>
                <c:ptCount val="2"/>
                <c:pt idx="0">
                  <c:v>90</c:v>
                </c:pt>
                <c:pt idx="1">
                  <c:v>90</c:v>
                </c:pt>
              </c:numCache>
            </c:numRef>
          </c:yVal>
          <c:smooth val="0"/>
          <c:extLst>
            <c:ext xmlns:c16="http://schemas.microsoft.com/office/drawing/2014/chart" uri="{C3380CC4-5D6E-409C-BE32-E72D297353CC}">
              <c16:uniqueId val="{00000004-1935-4B3C-A4FA-7316A939ED35}"/>
            </c:ext>
          </c:extLst>
        </c:ser>
        <c:dLbls>
          <c:showLegendKey val="0"/>
          <c:showVal val="0"/>
          <c:showCatName val="0"/>
          <c:showSerName val="0"/>
          <c:showPercent val="0"/>
          <c:showBubbleSize val="0"/>
        </c:dLbls>
        <c:axId val="158985216"/>
        <c:axId val="158983680"/>
      </c:scatterChart>
      <c:catAx>
        <c:axId val="158934912"/>
        <c:scaling>
          <c:orientation val="minMax"/>
        </c:scaling>
        <c:delete val="0"/>
        <c:axPos val="b"/>
        <c:numFmt formatCode="General" sourceLinked="1"/>
        <c:majorTickMark val="out"/>
        <c:minorTickMark val="none"/>
        <c:tickLblPos val="nextTo"/>
        <c:crossAx val="158936448"/>
        <c:crosses val="autoZero"/>
        <c:auto val="1"/>
        <c:lblAlgn val="ctr"/>
        <c:lblOffset val="100"/>
        <c:noMultiLvlLbl val="0"/>
      </c:catAx>
      <c:valAx>
        <c:axId val="158936448"/>
        <c:scaling>
          <c:orientation val="minMax"/>
          <c:max val="100"/>
          <c:min val="0"/>
        </c:scaling>
        <c:delete val="0"/>
        <c:axPos val="l"/>
        <c:title>
          <c:tx>
            <c:rich>
              <a:bodyPr rot="0" vert="horz"/>
              <a:lstStyle/>
              <a:p>
                <a:pPr>
                  <a:defRPr/>
                </a:pPr>
                <a:r>
                  <a:rPr lang="en-US"/>
                  <a:t>%</a:t>
                </a:r>
              </a:p>
            </c:rich>
          </c:tx>
          <c:layout>
            <c:manualLayout>
              <c:xMode val="edge"/>
              <c:yMode val="edge"/>
              <c:x val="0"/>
              <c:y val="8.3509113932041246E-2"/>
            </c:manualLayout>
          </c:layout>
          <c:overlay val="0"/>
        </c:title>
        <c:numFmt formatCode="General" sourceLinked="1"/>
        <c:majorTickMark val="out"/>
        <c:minorTickMark val="none"/>
        <c:tickLblPos val="nextTo"/>
        <c:crossAx val="158934912"/>
        <c:crosses val="autoZero"/>
        <c:crossBetween val="between"/>
        <c:majorUnit val="10"/>
      </c:valAx>
      <c:valAx>
        <c:axId val="158983680"/>
        <c:scaling>
          <c:orientation val="minMax"/>
          <c:max val="100"/>
          <c:min val="0"/>
        </c:scaling>
        <c:delete val="1"/>
        <c:axPos val="r"/>
        <c:numFmt formatCode="General" sourceLinked="1"/>
        <c:majorTickMark val="out"/>
        <c:minorTickMark val="none"/>
        <c:tickLblPos val="nextTo"/>
        <c:crossAx val="158985216"/>
        <c:crosses val="max"/>
        <c:crossBetween val="midCat"/>
        <c:majorUnit val="10"/>
      </c:valAx>
      <c:valAx>
        <c:axId val="158985216"/>
        <c:scaling>
          <c:orientation val="minMax"/>
          <c:max val="1"/>
          <c:min val="0"/>
        </c:scaling>
        <c:delete val="1"/>
        <c:axPos val="t"/>
        <c:numFmt formatCode="General" sourceLinked="1"/>
        <c:majorTickMark val="out"/>
        <c:minorTickMark val="none"/>
        <c:tickLblPos val="nextTo"/>
        <c:crossAx val="1589836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testing KP'!$A$4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KP'!$B$3:$F$3</c:f>
              <c:numCache>
                <c:formatCode>General</c:formatCode>
                <c:ptCount val="5"/>
                <c:pt idx="0">
                  <c:v>2009</c:v>
                </c:pt>
                <c:pt idx="1">
                  <c:v>2012</c:v>
                </c:pt>
                <c:pt idx="2">
                  <c:v>2014</c:v>
                </c:pt>
                <c:pt idx="3">
                  <c:v>2016</c:v>
                </c:pt>
                <c:pt idx="4">
                  <c:v>2019</c:v>
                </c:pt>
              </c:numCache>
            </c:numRef>
          </c:cat>
          <c:val>
            <c:numRef>
              <c:f>'HIV testing KP'!$B$4:$F$4</c:f>
              <c:numCache>
                <c:formatCode>0</c:formatCode>
                <c:ptCount val="5"/>
                <c:pt idx="0">
                  <c:v>78</c:v>
                </c:pt>
                <c:pt idx="1">
                  <c:v>64.5</c:v>
                </c:pt>
                <c:pt idx="2" formatCode="General">
                  <c:v>63</c:v>
                </c:pt>
                <c:pt idx="3" formatCode="General">
                  <c:v>88</c:v>
                </c:pt>
                <c:pt idx="4" formatCode="General">
                  <c:v>80.8</c:v>
                </c:pt>
              </c:numCache>
            </c:numRef>
          </c:val>
          <c:extLst>
            <c:ext xmlns:c16="http://schemas.microsoft.com/office/drawing/2014/chart" uri="{C3380CC4-5D6E-409C-BE32-E72D297353CC}">
              <c16:uniqueId val="{00000000-B223-4A7D-B5E9-1BEC74067B10}"/>
            </c:ext>
          </c:extLst>
        </c:ser>
        <c:ser>
          <c:idx val="1"/>
          <c:order val="1"/>
          <c:tx>
            <c:strRef>
              <c:f>'HIV testing KP'!$A$5</c:f>
              <c:strCache>
                <c:ptCount val="1"/>
                <c:pt idx="0">
                  <c:v>FSW</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KP'!$B$3:$F$3</c:f>
              <c:numCache>
                <c:formatCode>General</c:formatCode>
                <c:ptCount val="5"/>
                <c:pt idx="0">
                  <c:v>2009</c:v>
                </c:pt>
                <c:pt idx="1">
                  <c:v>2012</c:v>
                </c:pt>
                <c:pt idx="2">
                  <c:v>2014</c:v>
                </c:pt>
                <c:pt idx="3">
                  <c:v>2016</c:v>
                </c:pt>
                <c:pt idx="4">
                  <c:v>2019</c:v>
                </c:pt>
              </c:numCache>
            </c:numRef>
          </c:cat>
          <c:val>
            <c:numRef>
              <c:f>'HIV testing KP'!$B$5:$F$5</c:f>
              <c:numCache>
                <c:formatCode>General</c:formatCode>
                <c:ptCount val="5"/>
                <c:pt idx="0">
                  <c:v>52</c:v>
                </c:pt>
                <c:pt idx="1">
                  <c:v>55</c:v>
                </c:pt>
                <c:pt idx="2">
                  <c:v>53</c:v>
                </c:pt>
                <c:pt idx="3">
                  <c:v>76</c:v>
                </c:pt>
                <c:pt idx="4">
                  <c:v>68.7</c:v>
                </c:pt>
              </c:numCache>
            </c:numRef>
          </c:val>
          <c:extLst>
            <c:ext xmlns:c16="http://schemas.microsoft.com/office/drawing/2014/chart" uri="{C3380CC4-5D6E-409C-BE32-E72D297353CC}">
              <c16:uniqueId val="{00000001-B223-4A7D-B5E9-1BEC74067B10}"/>
            </c:ext>
          </c:extLst>
        </c:ser>
        <c:dLbls>
          <c:showLegendKey val="0"/>
          <c:showVal val="0"/>
          <c:showCatName val="0"/>
          <c:showSerName val="0"/>
          <c:showPercent val="0"/>
          <c:showBubbleSize val="0"/>
        </c:dLbls>
        <c:gapWidth val="220"/>
        <c:axId val="159098752"/>
        <c:axId val="159100288"/>
      </c:barChart>
      <c:scatterChart>
        <c:scatterStyle val="lineMarker"/>
        <c:varyColors val="0"/>
        <c:ser>
          <c:idx val="2"/>
          <c:order val="2"/>
          <c:tx>
            <c:strRef>
              <c:f>'HIV testing KP'!$N$5</c:f>
              <c:strCache>
                <c:ptCount val="1"/>
                <c:pt idx="0">
                  <c:v>t</c:v>
                </c:pt>
              </c:strCache>
            </c:strRef>
          </c:tx>
          <c:spPr>
            <a:ln w="19050">
              <a:solidFill>
                <a:srgbClr val="E31837"/>
              </a:solidFill>
              <a:prstDash val="dash"/>
            </a:ln>
          </c:spPr>
          <c:marker>
            <c:symbol val="none"/>
          </c:marker>
          <c:xVal>
            <c:numRef>
              <c:f>'HIV testing KP'!$M$6:$M$7</c:f>
              <c:numCache>
                <c:formatCode>General</c:formatCode>
                <c:ptCount val="2"/>
                <c:pt idx="0">
                  <c:v>0</c:v>
                </c:pt>
                <c:pt idx="1">
                  <c:v>1</c:v>
                </c:pt>
              </c:numCache>
            </c:numRef>
          </c:xVal>
          <c:yVal>
            <c:numRef>
              <c:f>'HIV testing KP'!$N$6:$N$7</c:f>
              <c:numCache>
                <c:formatCode>General</c:formatCode>
                <c:ptCount val="2"/>
                <c:pt idx="0">
                  <c:v>90</c:v>
                </c:pt>
                <c:pt idx="1">
                  <c:v>90</c:v>
                </c:pt>
              </c:numCache>
            </c:numRef>
          </c:yVal>
          <c:smooth val="0"/>
          <c:extLst>
            <c:ext xmlns:c16="http://schemas.microsoft.com/office/drawing/2014/chart" uri="{C3380CC4-5D6E-409C-BE32-E72D297353CC}">
              <c16:uniqueId val="{00000002-B223-4A7D-B5E9-1BEC74067B10}"/>
            </c:ext>
          </c:extLst>
        </c:ser>
        <c:dLbls>
          <c:showLegendKey val="0"/>
          <c:showVal val="0"/>
          <c:showCatName val="0"/>
          <c:showSerName val="0"/>
          <c:showPercent val="0"/>
          <c:showBubbleSize val="0"/>
        </c:dLbls>
        <c:axId val="159116288"/>
        <c:axId val="159114752"/>
      </c:scatterChart>
      <c:catAx>
        <c:axId val="159098752"/>
        <c:scaling>
          <c:orientation val="minMax"/>
        </c:scaling>
        <c:delete val="0"/>
        <c:axPos val="b"/>
        <c:numFmt formatCode="General" sourceLinked="1"/>
        <c:majorTickMark val="out"/>
        <c:minorTickMark val="none"/>
        <c:tickLblPos val="nextTo"/>
        <c:crossAx val="159100288"/>
        <c:crosses val="autoZero"/>
        <c:auto val="1"/>
        <c:lblAlgn val="ctr"/>
        <c:lblOffset val="100"/>
        <c:noMultiLvlLbl val="0"/>
      </c:catAx>
      <c:valAx>
        <c:axId val="159100288"/>
        <c:scaling>
          <c:orientation val="minMax"/>
          <c:max val="100"/>
        </c:scaling>
        <c:delete val="0"/>
        <c:axPos val="l"/>
        <c:title>
          <c:tx>
            <c:rich>
              <a:bodyPr rot="0" vert="horz"/>
              <a:lstStyle/>
              <a:p>
                <a:pPr>
                  <a:defRPr/>
                </a:pPr>
                <a:r>
                  <a:rPr lang="en-US"/>
                  <a:t>%</a:t>
                </a:r>
              </a:p>
            </c:rich>
          </c:tx>
          <c:layout>
            <c:manualLayout>
              <c:xMode val="edge"/>
              <c:yMode val="edge"/>
              <c:x val="6.1168037936884642E-4"/>
              <c:y val="0.12836269055532845"/>
            </c:manualLayout>
          </c:layout>
          <c:overlay val="0"/>
        </c:title>
        <c:numFmt formatCode="0" sourceLinked="1"/>
        <c:majorTickMark val="out"/>
        <c:minorTickMark val="none"/>
        <c:tickLblPos val="nextTo"/>
        <c:crossAx val="159098752"/>
        <c:crosses val="autoZero"/>
        <c:crossBetween val="between"/>
        <c:majorUnit val="10"/>
      </c:valAx>
      <c:valAx>
        <c:axId val="159114752"/>
        <c:scaling>
          <c:orientation val="minMax"/>
          <c:max val="100"/>
          <c:min val="0"/>
        </c:scaling>
        <c:delete val="1"/>
        <c:axPos val="r"/>
        <c:numFmt formatCode="General" sourceLinked="1"/>
        <c:majorTickMark val="out"/>
        <c:minorTickMark val="none"/>
        <c:tickLblPos val="nextTo"/>
        <c:crossAx val="159116288"/>
        <c:crosses val="max"/>
        <c:crossBetween val="midCat"/>
        <c:majorUnit val="10"/>
      </c:valAx>
      <c:valAx>
        <c:axId val="159116288"/>
        <c:scaling>
          <c:orientation val="minMax"/>
          <c:max val="1"/>
          <c:min val="0"/>
        </c:scaling>
        <c:delete val="1"/>
        <c:axPos val="t"/>
        <c:numFmt formatCode="General" sourceLinked="1"/>
        <c:majorTickMark val="out"/>
        <c:minorTickMark val="none"/>
        <c:tickLblPos val="nextTo"/>
        <c:crossAx val="159114752"/>
        <c:crosses val="max"/>
        <c:crossBetween val="midCat"/>
        <c:majorUnit val="0.2"/>
      </c:valAx>
    </c:plotArea>
    <c:legend>
      <c:legendPos val="t"/>
      <c:legendEntry>
        <c:idx val="2"/>
        <c:delete val="1"/>
      </c:legendEntry>
      <c:layout>
        <c:manualLayout>
          <c:xMode val="edge"/>
          <c:yMode val="edge"/>
          <c:x val="0.40192994820646721"/>
          <c:y val="5.6102332580887884E-2"/>
          <c:w val="0.32827211845439841"/>
          <c:h val="0.1067979595101402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66056816427359"/>
          <c:y val="8.5898561446773533E-2"/>
          <c:w val="0.79447072332870161"/>
          <c:h val="0.62538915808600848"/>
        </c:manualLayout>
      </c:layout>
      <c:barChart>
        <c:barDir val="col"/>
        <c:grouping val="clustered"/>
        <c:varyColors val="0"/>
        <c:ser>
          <c:idx val="1"/>
          <c:order val="1"/>
          <c:tx>
            <c:strRef>
              <c:f>'ART scale up'!$D$1</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F0D-4699-834C-38749D1F0856}"/>
                </c:ext>
              </c:extLst>
            </c:dLbl>
            <c:dLbl>
              <c:idx val="1"/>
              <c:delete val="1"/>
              <c:extLst>
                <c:ext xmlns:c15="http://schemas.microsoft.com/office/drawing/2012/chart" uri="{CE6537A1-D6FC-4f65-9D91-7224C49458BB}"/>
                <c:ext xmlns:c16="http://schemas.microsoft.com/office/drawing/2014/chart" uri="{C3380CC4-5D6E-409C-BE32-E72D297353CC}">
                  <c16:uniqueId val="{00000001-BF0D-4699-834C-38749D1F0856}"/>
                </c:ext>
              </c:extLst>
            </c:dLbl>
            <c:dLbl>
              <c:idx val="2"/>
              <c:delete val="1"/>
              <c:extLst>
                <c:ext xmlns:c15="http://schemas.microsoft.com/office/drawing/2012/chart" uri="{CE6537A1-D6FC-4f65-9D91-7224C49458BB}"/>
                <c:ext xmlns:c16="http://schemas.microsoft.com/office/drawing/2014/chart" uri="{C3380CC4-5D6E-409C-BE32-E72D297353CC}">
                  <c16:uniqueId val="{00000002-BF0D-4699-834C-38749D1F0856}"/>
                </c:ext>
              </c:extLst>
            </c:dLbl>
            <c:dLbl>
              <c:idx val="3"/>
              <c:delete val="1"/>
              <c:extLst>
                <c:ext xmlns:c15="http://schemas.microsoft.com/office/drawing/2012/chart" uri="{CE6537A1-D6FC-4f65-9D91-7224C49458BB}"/>
                <c:ext xmlns:c16="http://schemas.microsoft.com/office/drawing/2014/chart" uri="{C3380CC4-5D6E-409C-BE32-E72D297353CC}">
                  <c16:uniqueId val="{00000003-BF0D-4699-834C-38749D1F0856}"/>
                </c:ext>
              </c:extLst>
            </c:dLbl>
            <c:dLbl>
              <c:idx val="4"/>
              <c:delete val="1"/>
              <c:extLst>
                <c:ext xmlns:c15="http://schemas.microsoft.com/office/drawing/2012/chart" uri="{CE6537A1-D6FC-4f65-9D91-7224C49458BB}"/>
                <c:ext xmlns:c16="http://schemas.microsoft.com/office/drawing/2014/chart" uri="{C3380CC4-5D6E-409C-BE32-E72D297353CC}">
                  <c16:uniqueId val="{00000004-BF0D-4699-834C-38749D1F085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'ART scale up'!$B$7:$B$21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scale up'!$D$7:$D$21</c:f>
              <c:numCache>
                <c:formatCode>General</c:formatCode>
                <c:ptCount val="15"/>
                <c:pt idx="3" formatCode="#,##0">
                  <c:v>2</c:v>
                </c:pt>
                <c:pt idx="4" formatCode="#,##0">
                  <c:v>2</c:v>
                </c:pt>
                <c:pt idx="6" formatCode="#,##0">
                  <c:v>5</c:v>
                </c:pt>
                <c:pt idx="7" formatCode="#,##0">
                  <c:v>5</c:v>
                </c:pt>
                <c:pt idx="8" formatCode="#,##0">
                  <c:v>6</c:v>
                </c:pt>
                <c:pt idx="9" formatCode="#,##0">
                  <c:v>8</c:v>
                </c:pt>
              </c:numCache>
            </c:numRef>
          </c:val>
          <c:extLst>
            <c:ext xmlns:c16="http://schemas.microsoft.com/office/drawing/2014/chart" uri="{C3380CC4-5D6E-409C-BE32-E72D297353CC}">
              <c16:uniqueId val="{00000005-BF0D-4699-834C-38749D1F0856}"/>
            </c:ext>
          </c:extLst>
        </c:ser>
        <c:dLbls>
          <c:showLegendKey val="0"/>
          <c:showVal val="0"/>
          <c:showCatName val="0"/>
          <c:showSerName val="0"/>
          <c:showPercent val="0"/>
          <c:showBubbleSize val="0"/>
        </c:dLbls>
        <c:gapWidth val="60"/>
        <c:axId val="162748288"/>
        <c:axId val="162746368"/>
      </c:barChart>
      <c:lineChart>
        <c:grouping val="standard"/>
        <c:varyColors val="0"/>
        <c:ser>
          <c:idx val="0"/>
          <c:order val="0"/>
          <c:tx>
            <c:strRef>
              <c:f>'ART scale up'!$C$1</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0D-4699-834C-38749D1F0856}"/>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'ART scale up'!$B$7:$B$21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scale up'!$C$7:$C$21</c:f>
              <c:numCache>
                <c:formatCode>#,##0</c:formatCode>
                <c:ptCount val="15"/>
                <c:pt idx="0">
                  <c:v>1</c:v>
                </c:pt>
                <c:pt idx="1">
                  <c:v>2</c:v>
                </c:pt>
                <c:pt idx="2">
                  <c:v>3</c:v>
                </c:pt>
                <c:pt idx="3">
                  <c:v>5</c:v>
                </c:pt>
                <c:pt idx="4">
                  <c:v>10</c:v>
                </c:pt>
                <c:pt idx="5">
                  <c:v>25</c:v>
                </c:pt>
                <c:pt idx="6">
                  <c:v>38</c:v>
                </c:pt>
                <c:pt idx="7">
                  <c:v>53</c:v>
                </c:pt>
                <c:pt idx="8">
                  <c:v>94</c:v>
                </c:pt>
                <c:pt idx="9">
                  <c:v>126</c:v>
                </c:pt>
                <c:pt idx="10">
                  <c:v>147</c:v>
                </c:pt>
                <c:pt idx="11">
                  <c:v>156</c:v>
                </c:pt>
                <c:pt idx="12">
                  <c:v>181</c:v>
                </c:pt>
                <c:pt idx="13">
                  <c:v>195</c:v>
                </c:pt>
                <c:pt idx="14">
                  <c:v>198</c:v>
                </c:pt>
              </c:numCache>
            </c:numRef>
          </c:val>
          <c:smooth val="0"/>
          <c:extLst>
            <c:ext xmlns:c16="http://schemas.microsoft.com/office/drawing/2014/chart" uri="{C3380CC4-5D6E-409C-BE32-E72D297353CC}">
              <c16:uniqueId val="{00000007-BF0D-4699-834C-38749D1F0856}"/>
            </c:ext>
          </c:extLst>
        </c:ser>
        <c:dLbls>
          <c:showLegendKey val="0"/>
          <c:showVal val="0"/>
          <c:showCatName val="0"/>
          <c:showSerName val="0"/>
          <c:showPercent val="0"/>
          <c:showBubbleSize val="0"/>
        </c:dLbls>
        <c:marker val="1"/>
        <c:smooth val="0"/>
        <c:axId val="162742656"/>
        <c:axId val="162744192"/>
      </c:lineChart>
      <c:catAx>
        <c:axId val="162742656"/>
        <c:scaling>
          <c:orientation val="minMax"/>
        </c:scaling>
        <c:delete val="0"/>
        <c:axPos val="b"/>
        <c:numFmt formatCode="General" sourceLinked="1"/>
        <c:majorTickMark val="out"/>
        <c:minorTickMark val="none"/>
        <c:tickLblPos val="nextTo"/>
        <c:txPr>
          <a:bodyPr rot="-2700000"/>
          <a:lstStyle/>
          <a:p>
            <a:pPr>
              <a:defRPr/>
            </a:pPr>
            <a:endParaRPr lang="en-US"/>
          </a:p>
        </c:txPr>
        <c:crossAx val="162744192"/>
        <c:crosses val="autoZero"/>
        <c:auto val="1"/>
        <c:lblAlgn val="ctr"/>
        <c:lblOffset val="100"/>
        <c:noMultiLvlLbl val="0"/>
      </c:catAx>
      <c:valAx>
        <c:axId val="16274419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62742656"/>
        <c:crosses val="autoZero"/>
        <c:crossBetween val="between"/>
      </c:valAx>
      <c:valAx>
        <c:axId val="162746368"/>
        <c:scaling>
          <c:orientation val="minMax"/>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62748288"/>
        <c:crosses val="max"/>
        <c:crossBetween val="between"/>
      </c:valAx>
      <c:catAx>
        <c:axId val="162748288"/>
        <c:scaling>
          <c:orientation val="minMax"/>
        </c:scaling>
        <c:delete val="1"/>
        <c:axPos val="b"/>
        <c:numFmt formatCode="General" sourceLinked="1"/>
        <c:majorTickMark val="out"/>
        <c:minorTickMark val="none"/>
        <c:tickLblPos val="nextTo"/>
        <c:crossAx val="162746368"/>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968253968253"/>
          <c:y val="4.9980491479642224E-2"/>
          <c:w val="0.69099861111111105"/>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c:v>
                </c:pt>
                <c:pt idx="1">
                  <c:v>0</c:v>
                </c:pt>
                <c:pt idx="2">
                  <c:v>0.78734999999999999</c:v>
                </c:pt>
                <c:pt idx="3">
                  <c:v>2</c:v>
                </c:pt>
                <c:pt idx="4">
                  <c:v>2</c:v>
                </c:pt>
                <c:pt idx="5">
                  <c:v>2</c:v>
                </c:pt>
                <c:pt idx="6">
                  <c:v>3</c:v>
                </c:pt>
                <c:pt idx="7">
                  <c:v>4</c:v>
                </c:pt>
                <c:pt idx="8">
                  <c:v>8</c:v>
                </c:pt>
                <c:pt idx="9">
                  <c:v>11</c:v>
                </c:pt>
                <c:pt idx="10">
                  <c:v>15</c:v>
                </c:pt>
                <c:pt idx="11">
                  <c:v>21</c:v>
                </c:pt>
                <c:pt idx="12">
                  <c:v>32</c:v>
                </c:pt>
                <c:pt idx="13">
                  <c:v>42</c:v>
                </c:pt>
                <c:pt idx="14">
                  <c:v>57</c:v>
                </c:pt>
                <c:pt idx="15">
                  <c:v>57</c:v>
                </c:pt>
                <c:pt idx="16">
                  <c:v>51</c:v>
                </c:pt>
                <c:pt idx="17">
                  <c:v>46</c:v>
                </c:pt>
                <c:pt idx="18">
                  <c:v>51</c:v>
                </c:pt>
                <c:pt idx="19">
                  <c:v>55</c:v>
                </c:pt>
                <c:pt idx="20">
                  <c:v>58</c:v>
                </c:pt>
                <c:pt idx="21">
                  <c:v>57</c:v>
                </c:pt>
                <c:pt idx="22">
                  <c:v>58</c:v>
                </c:pt>
                <c:pt idx="23">
                  <c:v>59</c:v>
                </c:pt>
                <c:pt idx="24">
                  <c:v>55</c:v>
                </c:pt>
                <c:pt idx="25">
                  <c:v>51</c:v>
                </c:pt>
                <c:pt idx="26">
                  <c:v>49</c:v>
                </c:pt>
                <c:pt idx="27">
                  <c:v>52</c:v>
                </c:pt>
                <c:pt idx="28">
                  <c:v>51</c:v>
                </c:pt>
                <c:pt idx="29">
                  <c:v>43</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1</c:v>
                </c:pt>
                <c:pt idx="1">
                  <c:v>0</c:v>
                </c:pt>
                <c:pt idx="2">
                  <c:v>0.78688000000000002</c:v>
                </c:pt>
                <c:pt idx="3">
                  <c:v>1</c:v>
                </c:pt>
                <c:pt idx="4">
                  <c:v>2</c:v>
                </c:pt>
                <c:pt idx="5">
                  <c:v>1</c:v>
                </c:pt>
                <c:pt idx="6">
                  <c:v>3</c:v>
                </c:pt>
                <c:pt idx="7">
                  <c:v>4</c:v>
                </c:pt>
                <c:pt idx="8">
                  <c:v>6</c:v>
                </c:pt>
                <c:pt idx="9">
                  <c:v>9</c:v>
                </c:pt>
                <c:pt idx="10">
                  <c:v>12</c:v>
                </c:pt>
                <c:pt idx="11">
                  <c:v>17</c:v>
                </c:pt>
                <c:pt idx="12">
                  <c:v>26</c:v>
                </c:pt>
                <c:pt idx="13">
                  <c:v>34</c:v>
                </c:pt>
                <c:pt idx="14">
                  <c:v>47</c:v>
                </c:pt>
                <c:pt idx="15">
                  <c:v>49</c:v>
                </c:pt>
                <c:pt idx="16">
                  <c:v>42</c:v>
                </c:pt>
                <c:pt idx="17">
                  <c:v>37</c:v>
                </c:pt>
                <c:pt idx="18">
                  <c:v>41</c:v>
                </c:pt>
                <c:pt idx="19">
                  <c:v>45</c:v>
                </c:pt>
                <c:pt idx="20">
                  <c:v>48</c:v>
                </c:pt>
                <c:pt idx="21">
                  <c:v>47</c:v>
                </c:pt>
                <c:pt idx="22">
                  <c:v>48</c:v>
                </c:pt>
                <c:pt idx="23">
                  <c:v>49</c:v>
                </c:pt>
                <c:pt idx="24">
                  <c:v>47</c:v>
                </c:pt>
                <c:pt idx="25">
                  <c:v>42</c:v>
                </c:pt>
                <c:pt idx="26">
                  <c:v>40</c:v>
                </c:pt>
                <c:pt idx="27">
                  <c:v>43</c:v>
                </c:pt>
                <c:pt idx="28">
                  <c:v>41</c:v>
                </c:pt>
                <c:pt idx="29">
                  <c:v>36</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3429248"/>
        <c:axId val="43435136"/>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C48-4DCD-B8B6-DD63E1E3BE6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1</c:v>
                </c:pt>
                <c:pt idx="1">
                  <c:v>1</c:v>
                </c:pt>
                <c:pt idx="2">
                  <c:v>1</c:v>
                </c:pt>
                <c:pt idx="3">
                  <c:v>2</c:v>
                </c:pt>
                <c:pt idx="4">
                  <c:v>2</c:v>
                </c:pt>
                <c:pt idx="5">
                  <c:v>2</c:v>
                </c:pt>
                <c:pt idx="6">
                  <c:v>3</c:v>
                </c:pt>
                <c:pt idx="7">
                  <c:v>4</c:v>
                </c:pt>
                <c:pt idx="8">
                  <c:v>6</c:v>
                </c:pt>
                <c:pt idx="9">
                  <c:v>9</c:v>
                </c:pt>
                <c:pt idx="10">
                  <c:v>13</c:v>
                </c:pt>
                <c:pt idx="11">
                  <c:v>20</c:v>
                </c:pt>
                <c:pt idx="12">
                  <c:v>29</c:v>
                </c:pt>
                <c:pt idx="13">
                  <c:v>39</c:v>
                </c:pt>
                <c:pt idx="14">
                  <c:v>54</c:v>
                </c:pt>
                <c:pt idx="15">
                  <c:v>54</c:v>
                </c:pt>
                <c:pt idx="16">
                  <c:v>46</c:v>
                </c:pt>
                <c:pt idx="17">
                  <c:v>42</c:v>
                </c:pt>
                <c:pt idx="18">
                  <c:v>47</c:v>
                </c:pt>
                <c:pt idx="19">
                  <c:v>49</c:v>
                </c:pt>
                <c:pt idx="20">
                  <c:v>52</c:v>
                </c:pt>
                <c:pt idx="21">
                  <c:v>53</c:v>
                </c:pt>
                <c:pt idx="22">
                  <c:v>54</c:v>
                </c:pt>
                <c:pt idx="23">
                  <c:v>53</c:v>
                </c:pt>
                <c:pt idx="24">
                  <c:v>51</c:v>
                </c:pt>
                <c:pt idx="25">
                  <c:v>46</c:v>
                </c:pt>
                <c:pt idx="26">
                  <c:v>44</c:v>
                </c:pt>
                <c:pt idx="27">
                  <c:v>48</c:v>
                </c:pt>
                <c:pt idx="28">
                  <c:v>46</c:v>
                </c:pt>
                <c:pt idx="29">
                  <c:v>40</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3429248"/>
        <c:axId val="43435136"/>
      </c:lineChart>
      <c:catAx>
        <c:axId val="4342924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3435136"/>
        <c:crosses val="autoZero"/>
        <c:auto val="1"/>
        <c:lblAlgn val="ctr"/>
        <c:lblOffset val="100"/>
        <c:tickMarkSkip val="1"/>
        <c:noMultiLvlLbl val="0"/>
      </c:catAx>
      <c:valAx>
        <c:axId val="4343513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3429248"/>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63343003177234425"/>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BB04-4D06-81E3-B2A6C42D6429}"/>
                </c:ext>
              </c:extLst>
            </c:dLbl>
            <c:dLbl>
              <c:idx val="6"/>
              <c:delete val="1"/>
              <c:extLst>
                <c:ext xmlns:c15="http://schemas.microsoft.com/office/drawing/2012/chart" uri="{CE6537A1-D6FC-4f65-9D91-7224C49458BB}"/>
                <c:ext xmlns:c16="http://schemas.microsoft.com/office/drawing/2014/chart" uri="{C3380CC4-5D6E-409C-BE32-E72D297353CC}">
                  <c16:uniqueId val="{00000001-BB04-4D06-81E3-B2A6C42D6429}"/>
                </c:ext>
              </c:extLst>
            </c:dLbl>
            <c:dLbl>
              <c:idx val="7"/>
              <c:delete val="1"/>
              <c:extLst>
                <c:ext xmlns:c15="http://schemas.microsoft.com/office/drawing/2012/chart" uri="{CE6537A1-D6FC-4f65-9D91-7224C49458BB}"/>
                <c:ext xmlns:c16="http://schemas.microsoft.com/office/drawing/2014/chart" uri="{C3380CC4-5D6E-409C-BE32-E72D297353CC}">
                  <c16:uniqueId val="{00000002-BB04-4D06-81E3-B2A6C42D6429}"/>
                </c:ext>
              </c:extLst>
            </c:dLbl>
            <c:dLbl>
              <c:idx val="8"/>
              <c:delete val="1"/>
              <c:extLst>
                <c:ext xmlns:c15="http://schemas.microsoft.com/office/drawing/2012/chart" uri="{CE6537A1-D6FC-4f65-9D91-7224C49458BB}"/>
                <c:ext xmlns:c16="http://schemas.microsoft.com/office/drawing/2014/chart" uri="{C3380CC4-5D6E-409C-BE32-E72D297353CC}">
                  <c16:uniqueId val="{00000003-BB04-4D06-81E3-B2A6C42D6429}"/>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Rounded!$E$8:$E$22</c:f>
              <c:numCache>
                <c:formatCode>General</c:formatCode>
                <c:ptCount val="15"/>
                <c:pt idx="0">
                  <c:v>0</c:v>
                </c:pt>
                <c:pt idx="1">
                  <c:v>1</c:v>
                </c:pt>
                <c:pt idx="2">
                  <c:v>1</c:v>
                </c:pt>
                <c:pt idx="3">
                  <c:v>2</c:v>
                </c:pt>
                <c:pt idx="4">
                  <c:v>3</c:v>
                </c:pt>
                <c:pt idx="5">
                  <c:v>6</c:v>
                </c:pt>
                <c:pt idx="6">
                  <c:v>9</c:v>
                </c:pt>
                <c:pt idx="7">
                  <c:v>12</c:v>
                </c:pt>
                <c:pt idx="8">
                  <c:v>19</c:v>
                </c:pt>
                <c:pt idx="9">
                  <c:v>24</c:v>
                </c:pt>
                <c:pt idx="10">
                  <c:v>27</c:v>
                </c:pt>
                <c:pt idx="11">
                  <c:v>28</c:v>
                </c:pt>
                <c:pt idx="12">
                  <c:v>31</c:v>
                </c:pt>
                <c:pt idx="13">
                  <c:v>32</c:v>
                </c:pt>
                <c:pt idx="14">
                  <c:v>32</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63800192"/>
        <c:axId val="163798016"/>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4"/>
              <c:layout>
                <c:manualLayout>
                  <c:x val="-3.1862745098039214E-2"/>
                  <c:y val="-2.9239766081871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04-4D06-81E3-B2A6C42D6429}"/>
                </c:ext>
              </c:extLst>
            </c:dLbl>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04-4D06-81E3-B2A6C42D64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Rounded!$D$8:$D$22</c:f>
              <c:numCache>
                <c:formatCode>_-* #,##0_-;\-* #,##0_-;_-* "-"??_-;_-@_-</c:formatCode>
                <c:ptCount val="15"/>
                <c:pt idx="0">
                  <c:v>1</c:v>
                </c:pt>
                <c:pt idx="1">
                  <c:v>2</c:v>
                </c:pt>
                <c:pt idx="2">
                  <c:v>3</c:v>
                </c:pt>
                <c:pt idx="3">
                  <c:v>5</c:v>
                </c:pt>
                <c:pt idx="4">
                  <c:v>10</c:v>
                </c:pt>
                <c:pt idx="5">
                  <c:v>25</c:v>
                </c:pt>
                <c:pt idx="6">
                  <c:v>38</c:v>
                </c:pt>
                <c:pt idx="7">
                  <c:v>53</c:v>
                </c:pt>
                <c:pt idx="8">
                  <c:v>94</c:v>
                </c:pt>
                <c:pt idx="9">
                  <c:v>126</c:v>
                </c:pt>
                <c:pt idx="10">
                  <c:v>147</c:v>
                </c:pt>
                <c:pt idx="11">
                  <c:v>156</c:v>
                </c:pt>
                <c:pt idx="12">
                  <c:v>181</c:v>
                </c:pt>
                <c:pt idx="13">
                  <c:v>195</c:v>
                </c:pt>
                <c:pt idx="14">
                  <c:v>198</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62897280"/>
        <c:axId val="163796096"/>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Rounded!$F$8:$F$22</c:f>
              <c:numCache>
                <c:formatCode>General</c:formatCode>
                <c:ptCount val="15"/>
                <c:pt idx="0">
                  <c:v>0</c:v>
                </c:pt>
                <c:pt idx="1">
                  <c:v>1</c:v>
                </c:pt>
                <c:pt idx="2">
                  <c:v>1</c:v>
                </c:pt>
                <c:pt idx="3">
                  <c:v>1</c:v>
                </c:pt>
                <c:pt idx="4">
                  <c:v>2</c:v>
                </c:pt>
                <c:pt idx="5">
                  <c:v>6</c:v>
                </c:pt>
                <c:pt idx="6">
                  <c:v>8</c:v>
                </c:pt>
                <c:pt idx="7">
                  <c:v>10</c:v>
                </c:pt>
                <c:pt idx="8">
                  <c:v>17</c:v>
                </c:pt>
                <c:pt idx="9">
                  <c:v>22</c:v>
                </c:pt>
                <c:pt idx="10">
                  <c:v>24</c:v>
                </c:pt>
                <c:pt idx="11">
                  <c:v>25</c:v>
                </c:pt>
                <c:pt idx="12">
                  <c:v>28</c:v>
                </c:pt>
                <c:pt idx="13">
                  <c:v>29</c:v>
                </c:pt>
                <c:pt idx="14">
                  <c:v>29</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Rounded!$C$8:$C$22</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Rounded!$G$8:$G$22</c:f>
              <c:numCache>
                <c:formatCode>General</c:formatCode>
                <c:ptCount val="15"/>
                <c:pt idx="0">
                  <c:v>1</c:v>
                </c:pt>
                <c:pt idx="1">
                  <c:v>1</c:v>
                </c:pt>
                <c:pt idx="2">
                  <c:v>1</c:v>
                </c:pt>
                <c:pt idx="3">
                  <c:v>2</c:v>
                </c:pt>
                <c:pt idx="4">
                  <c:v>3</c:v>
                </c:pt>
                <c:pt idx="5">
                  <c:v>7</c:v>
                </c:pt>
                <c:pt idx="6">
                  <c:v>10</c:v>
                </c:pt>
                <c:pt idx="7">
                  <c:v>13</c:v>
                </c:pt>
                <c:pt idx="8">
                  <c:v>22</c:v>
                </c:pt>
                <c:pt idx="9">
                  <c:v>28</c:v>
                </c:pt>
                <c:pt idx="10">
                  <c:v>31</c:v>
                </c:pt>
                <c:pt idx="11">
                  <c:v>32</c:v>
                </c:pt>
                <c:pt idx="12">
                  <c:v>35</c:v>
                </c:pt>
                <c:pt idx="13">
                  <c:v>36</c:v>
                </c:pt>
                <c:pt idx="14">
                  <c:v>36</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63800192"/>
        <c:axId val="163798016"/>
      </c:lineChart>
      <c:catAx>
        <c:axId val="162897280"/>
        <c:scaling>
          <c:orientation val="minMax"/>
        </c:scaling>
        <c:delete val="0"/>
        <c:axPos val="b"/>
        <c:numFmt formatCode="General" sourceLinked="1"/>
        <c:majorTickMark val="out"/>
        <c:minorTickMark val="none"/>
        <c:tickLblPos val="nextTo"/>
        <c:txPr>
          <a:bodyPr rot="-2700000"/>
          <a:lstStyle/>
          <a:p>
            <a:pPr>
              <a:defRPr/>
            </a:pPr>
            <a:endParaRPr lang="en-US"/>
          </a:p>
        </c:txPr>
        <c:crossAx val="163796096"/>
        <c:crosses val="autoZero"/>
        <c:auto val="1"/>
        <c:lblAlgn val="ctr"/>
        <c:lblOffset val="100"/>
        <c:noMultiLvlLbl val="0"/>
      </c:catAx>
      <c:valAx>
        <c:axId val="16379609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62897280"/>
        <c:crosses val="autoZero"/>
        <c:crossBetween val="between"/>
      </c:valAx>
      <c:valAx>
        <c:axId val="16379801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63800192"/>
        <c:crosses val="max"/>
        <c:crossBetween val="between"/>
        <c:majorUnit val="20"/>
      </c:valAx>
      <c:catAx>
        <c:axId val="163800192"/>
        <c:scaling>
          <c:orientation val="minMax"/>
        </c:scaling>
        <c:delete val="1"/>
        <c:axPos val="b"/>
        <c:numFmt formatCode="General" sourceLinked="1"/>
        <c:majorTickMark val="out"/>
        <c:minorTickMark val="none"/>
        <c:tickLblPos val="nextTo"/>
        <c:crossAx val="16379801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MNG!$B$5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7261-49D3-ABA9-AACC5DE63404}"/>
              </c:ext>
            </c:extLst>
          </c:dPt>
          <c:dLbls>
            <c:dLbl>
              <c:idx val="0"/>
              <c:tx>
                <c:rich>
                  <a:bodyPr/>
                  <a:lstStyle/>
                  <a:p>
                    <a:r>
                      <a:rPr lang="en-US"/>
                      <a:t> n/a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261-49D3-ABA9-AACC5DE6340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MNG!$A$6:$A$9</c:f>
              <c:strCache>
                <c:ptCount val="4"/>
                <c:pt idx="0">
                  <c:v>Children 
0-14 yr</c:v>
                </c:pt>
                <c:pt idx="1">
                  <c:v>Male 
15+ yr</c:v>
                </c:pt>
                <c:pt idx="2">
                  <c:v>Female 
15+ yr</c:v>
                </c:pt>
                <c:pt idx="3">
                  <c:v>All ages</c:v>
                </c:pt>
              </c:strCache>
            </c:strRef>
          </c:cat>
          <c:val>
            <c:numRef>
              <c:f>MNG!$B$6:$B$9</c:f>
              <c:numCache>
                <c:formatCode>General</c:formatCode>
                <c:ptCount val="4"/>
                <c:pt idx="0" formatCode="_(* #,##0_);_(* \(#,##0\);_(* &quot;-&quot;??_);_(@_)">
                  <c:v>0</c:v>
                </c:pt>
              </c:numCache>
            </c:numRef>
          </c:val>
          <c:extLst>
            <c:ext xmlns:c16="http://schemas.microsoft.com/office/drawing/2014/chart" uri="{C3380CC4-5D6E-409C-BE32-E72D297353CC}">
              <c16:uniqueId val="{00000002-7261-49D3-ABA9-AACC5DE63404}"/>
            </c:ext>
          </c:extLst>
        </c:ser>
        <c:ser>
          <c:idx val="3"/>
          <c:order val="3"/>
          <c:tx>
            <c:strRef>
              <c:f>MNG!$E$5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MNG!$A$6:$A$9</c:f>
              <c:strCache>
                <c:ptCount val="4"/>
                <c:pt idx="0">
                  <c:v>Children 
0-14 yr</c:v>
                </c:pt>
                <c:pt idx="1">
                  <c:v>Male 
15+ yr</c:v>
                </c:pt>
                <c:pt idx="2">
                  <c:v>Female 
15+ yr</c:v>
                </c:pt>
                <c:pt idx="3">
                  <c:v>All ages</c:v>
                </c:pt>
              </c:strCache>
            </c:strRef>
          </c:cat>
          <c:val>
            <c:numRef>
              <c:f>MNG!$E$6:$E$9</c:f>
              <c:numCache>
                <c:formatCode>#,##0</c:formatCode>
                <c:ptCount val="4"/>
                <c:pt idx="1">
                  <c:v>33</c:v>
                </c:pt>
              </c:numCache>
            </c:numRef>
          </c:val>
          <c:extLst>
            <c:ext xmlns:c16="http://schemas.microsoft.com/office/drawing/2014/chart" uri="{C3380CC4-5D6E-409C-BE32-E72D297353CC}">
              <c16:uniqueId val="{00000003-7261-49D3-ABA9-AACC5DE63404}"/>
            </c:ext>
          </c:extLst>
        </c:ser>
        <c:ser>
          <c:idx val="6"/>
          <c:order val="6"/>
          <c:tx>
            <c:strRef>
              <c:f>MNG!$H$5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61-49D3-ABA9-AACC5DE63404}"/>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MNG!$A$6:$A$9</c:f>
              <c:strCache>
                <c:ptCount val="4"/>
                <c:pt idx="0">
                  <c:v>Children 
0-14 yr</c:v>
                </c:pt>
                <c:pt idx="1">
                  <c:v>Male 
15+ yr</c:v>
                </c:pt>
                <c:pt idx="2">
                  <c:v>Female 
15+ yr</c:v>
                </c:pt>
                <c:pt idx="3">
                  <c:v>All ages</c:v>
                </c:pt>
              </c:strCache>
            </c:strRef>
          </c:cat>
          <c:val>
            <c:numRef>
              <c:f>MNG!$H$6:$H$9</c:f>
              <c:numCache>
                <c:formatCode>General</c:formatCode>
                <c:ptCount val="4"/>
                <c:pt idx="2" formatCode="_(* #,##0_);_(* \(#,##0\);_(* &quot;-&quot;??_);_(@_)">
                  <c:v>29</c:v>
                </c:pt>
              </c:numCache>
            </c:numRef>
          </c:val>
          <c:extLst>
            <c:ext xmlns:c16="http://schemas.microsoft.com/office/drawing/2014/chart" uri="{C3380CC4-5D6E-409C-BE32-E72D297353CC}">
              <c16:uniqueId val="{00000005-7261-49D3-ABA9-AACC5DE63404}"/>
            </c:ext>
          </c:extLst>
        </c:ser>
        <c:ser>
          <c:idx val="9"/>
          <c:order val="9"/>
          <c:tx>
            <c:strRef>
              <c:f>MNG!$K$5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MNG!$A$6:$A$9</c:f>
              <c:strCache>
                <c:ptCount val="4"/>
                <c:pt idx="0">
                  <c:v>Children 
0-14 yr</c:v>
                </c:pt>
                <c:pt idx="1">
                  <c:v>Male 
15+ yr</c:v>
                </c:pt>
                <c:pt idx="2">
                  <c:v>Female 
15+ yr</c:v>
                </c:pt>
                <c:pt idx="3">
                  <c:v>All ages</c:v>
                </c:pt>
              </c:strCache>
            </c:strRef>
          </c:cat>
          <c:val>
            <c:numRef>
              <c:f>MNG!$K$6:$K$9</c:f>
              <c:numCache>
                <c:formatCode>General</c:formatCode>
                <c:ptCount val="4"/>
                <c:pt idx="3">
                  <c:v>32</c:v>
                </c:pt>
              </c:numCache>
            </c:numRef>
          </c:val>
          <c:extLst>
            <c:ext xmlns:c16="http://schemas.microsoft.com/office/drawing/2014/chart" uri="{C3380CC4-5D6E-409C-BE32-E72D297353CC}">
              <c16:uniqueId val="{00000006-7261-49D3-ABA9-AACC5DE63404}"/>
            </c:ext>
          </c:extLst>
        </c:ser>
        <c:dLbls>
          <c:showLegendKey val="0"/>
          <c:showVal val="0"/>
          <c:showCatName val="0"/>
          <c:showSerName val="0"/>
          <c:showPercent val="0"/>
          <c:showBubbleSize val="0"/>
        </c:dLbls>
        <c:gapWidth val="150"/>
        <c:overlap val="100"/>
        <c:axId val="176448256"/>
        <c:axId val="176461696"/>
      </c:barChart>
      <c:lineChart>
        <c:grouping val="standard"/>
        <c:varyColors val="0"/>
        <c:ser>
          <c:idx val="1"/>
          <c:order val="1"/>
          <c:tx>
            <c:strRef>
              <c:f>MNG!$C$5</c:f>
              <c:strCache>
                <c:ptCount val="1"/>
                <c:pt idx="0">
                  <c:v>Lower </c:v>
                </c:pt>
              </c:strCache>
            </c:strRef>
          </c:tx>
          <c:marker>
            <c:symbol val="dash"/>
            <c:size val="9"/>
            <c:spPr>
              <a:solidFill>
                <a:schemeClr val="tx1"/>
              </a:solidFill>
              <a:ln>
                <a:noFill/>
              </a:ln>
            </c:spPr>
          </c:marker>
          <c:cat>
            <c:strRef>
              <c:f>MNG!$A$6:$A$9</c:f>
              <c:strCache>
                <c:ptCount val="4"/>
                <c:pt idx="0">
                  <c:v>Children 
0-14 yr</c:v>
                </c:pt>
                <c:pt idx="1">
                  <c:v>Male 
15+ yr</c:v>
                </c:pt>
                <c:pt idx="2">
                  <c:v>Female 
15+ yr</c:v>
                </c:pt>
                <c:pt idx="3">
                  <c:v>All ages</c:v>
                </c:pt>
              </c:strCache>
            </c:strRef>
          </c:cat>
          <c:val>
            <c:numRef>
              <c:f>MNG!$C$6:$C$9</c:f>
              <c:numCache>
                <c:formatCode>General</c:formatCode>
                <c:ptCount val="4"/>
                <c:pt idx="0" formatCode="_(* #,##0_);_(* \(#,##0\);_(* &quot;-&quot;??_);_(@_)">
                  <c:v>0</c:v>
                </c:pt>
              </c:numCache>
            </c:numRef>
          </c:val>
          <c:smooth val="0"/>
          <c:extLst>
            <c:ext xmlns:c16="http://schemas.microsoft.com/office/drawing/2014/chart" uri="{C3380CC4-5D6E-409C-BE32-E72D297353CC}">
              <c16:uniqueId val="{00000007-7261-49D3-ABA9-AACC5DE63404}"/>
            </c:ext>
          </c:extLst>
        </c:ser>
        <c:ser>
          <c:idx val="2"/>
          <c:order val="2"/>
          <c:tx>
            <c:strRef>
              <c:f>MNG!$D$5</c:f>
              <c:strCache>
                <c:ptCount val="1"/>
                <c:pt idx="0">
                  <c:v>Upper</c:v>
                </c:pt>
              </c:strCache>
            </c:strRef>
          </c:tx>
          <c:marker>
            <c:symbol val="dash"/>
            <c:size val="9"/>
            <c:spPr>
              <a:solidFill>
                <a:schemeClr val="tx1"/>
              </a:solidFill>
              <a:ln>
                <a:noFill/>
              </a:ln>
            </c:spPr>
          </c:marker>
          <c:cat>
            <c:strRef>
              <c:f>MNG!$A$6:$A$9</c:f>
              <c:strCache>
                <c:ptCount val="4"/>
                <c:pt idx="0">
                  <c:v>Children 
0-14 yr</c:v>
                </c:pt>
                <c:pt idx="1">
                  <c:v>Male 
15+ yr</c:v>
                </c:pt>
                <c:pt idx="2">
                  <c:v>Female 
15+ yr</c:v>
                </c:pt>
                <c:pt idx="3">
                  <c:v>All ages</c:v>
                </c:pt>
              </c:strCache>
            </c:strRef>
          </c:cat>
          <c:val>
            <c:numRef>
              <c:f>MNG!$D$6:$D$9</c:f>
              <c:numCache>
                <c:formatCode>General</c:formatCode>
                <c:ptCount val="4"/>
                <c:pt idx="0" formatCode="_(* #,##0_);_(* \(#,##0\);_(* &quot;-&quot;??_);_(@_)">
                  <c:v>0</c:v>
                </c:pt>
              </c:numCache>
            </c:numRef>
          </c:val>
          <c:smooth val="0"/>
          <c:extLst>
            <c:ext xmlns:c16="http://schemas.microsoft.com/office/drawing/2014/chart" uri="{C3380CC4-5D6E-409C-BE32-E72D297353CC}">
              <c16:uniqueId val="{00000008-7261-49D3-ABA9-AACC5DE63404}"/>
            </c:ext>
          </c:extLst>
        </c:ser>
        <c:ser>
          <c:idx val="4"/>
          <c:order val="4"/>
          <c:tx>
            <c:strRef>
              <c:f>MNG!$F$5</c:f>
              <c:strCache>
                <c:ptCount val="1"/>
                <c:pt idx="0">
                  <c:v>Lower </c:v>
                </c:pt>
              </c:strCache>
            </c:strRef>
          </c:tx>
          <c:marker>
            <c:symbol val="dash"/>
            <c:size val="9"/>
            <c:spPr>
              <a:solidFill>
                <a:schemeClr val="tx1"/>
              </a:solidFill>
              <a:ln>
                <a:noFill/>
              </a:ln>
            </c:spPr>
          </c:marker>
          <c:cat>
            <c:strRef>
              <c:f>MNG!$A$6:$A$9</c:f>
              <c:strCache>
                <c:ptCount val="4"/>
                <c:pt idx="0">
                  <c:v>Children 
0-14 yr</c:v>
                </c:pt>
                <c:pt idx="1">
                  <c:v>Male 
15+ yr</c:v>
                </c:pt>
                <c:pt idx="2">
                  <c:v>Female 
15+ yr</c:v>
                </c:pt>
                <c:pt idx="3">
                  <c:v>All ages</c:v>
                </c:pt>
              </c:strCache>
            </c:strRef>
          </c:cat>
          <c:val>
            <c:numRef>
              <c:f>MNG!$F$6:$F$9</c:f>
              <c:numCache>
                <c:formatCode>#,##0</c:formatCode>
                <c:ptCount val="4"/>
                <c:pt idx="1">
                  <c:v>29</c:v>
                </c:pt>
              </c:numCache>
            </c:numRef>
          </c:val>
          <c:smooth val="0"/>
          <c:extLst>
            <c:ext xmlns:c16="http://schemas.microsoft.com/office/drawing/2014/chart" uri="{C3380CC4-5D6E-409C-BE32-E72D297353CC}">
              <c16:uniqueId val="{00000009-7261-49D3-ABA9-AACC5DE63404}"/>
            </c:ext>
          </c:extLst>
        </c:ser>
        <c:ser>
          <c:idx val="5"/>
          <c:order val="5"/>
          <c:tx>
            <c:strRef>
              <c:f>MNG!$G$5</c:f>
              <c:strCache>
                <c:ptCount val="1"/>
                <c:pt idx="0">
                  <c:v>Upper</c:v>
                </c:pt>
              </c:strCache>
            </c:strRef>
          </c:tx>
          <c:marker>
            <c:symbol val="dash"/>
            <c:size val="9"/>
            <c:spPr>
              <a:solidFill>
                <a:schemeClr val="tx1"/>
              </a:solidFill>
              <a:ln>
                <a:noFill/>
              </a:ln>
            </c:spPr>
          </c:marker>
          <c:cat>
            <c:strRef>
              <c:f>MNG!$A$6:$A$9</c:f>
              <c:strCache>
                <c:ptCount val="4"/>
                <c:pt idx="0">
                  <c:v>Children 
0-14 yr</c:v>
                </c:pt>
                <c:pt idx="1">
                  <c:v>Male 
15+ yr</c:v>
                </c:pt>
                <c:pt idx="2">
                  <c:v>Female 
15+ yr</c:v>
                </c:pt>
                <c:pt idx="3">
                  <c:v>All ages</c:v>
                </c:pt>
              </c:strCache>
            </c:strRef>
          </c:cat>
          <c:val>
            <c:numRef>
              <c:f>MNG!$G$6:$G$9</c:f>
              <c:numCache>
                <c:formatCode>#,##0</c:formatCode>
                <c:ptCount val="4"/>
                <c:pt idx="1">
                  <c:v>37</c:v>
                </c:pt>
              </c:numCache>
            </c:numRef>
          </c:val>
          <c:smooth val="0"/>
          <c:extLst>
            <c:ext xmlns:c16="http://schemas.microsoft.com/office/drawing/2014/chart" uri="{C3380CC4-5D6E-409C-BE32-E72D297353CC}">
              <c16:uniqueId val="{0000000A-7261-49D3-ABA9-AACC5DE63404}"/>
            </c:ext>
          </c:extLst>
        </c:ser>
        <c:ser>
          <c:idx val="7"/>
          <c:order val="7"/>
          <c:tx>
            <c:strRef>
              <c:f>MNG!$I$5</c:f>
              <c:strCache>
                <c:ptCount val="1"/>
                <c:pt idx="0">
                  <c:v>Lower </c:v>
                </c:pt>
              </c:strCache>
            </c:strRef>
          </c:tx>
          <c:marker>
            <c:symbol val="dash"/>
            <c:size val="9"/>
            <c:spPr>
              <a:solidFill>
                <a:schemeClr val="tx1"/>
              </a:solidFill>
              <a:ln>
                <a:noFill/>
              </a:ln>
            </c:spPr>
          </c:marker>
          <c:cat>
            <c:strRef>
              <c:f>MNG!$A$6:$A$9</c:f>
              <c:strCache>
                <c:ptCount val="4"/>
                <c:pt idx="0">
                  <c:v>Children 
0-14 yr</c:v>
                </c:pt>
                <c:pt idx="1">
                  <c:v>Male 
15+ yr</c:v>
                </c:pt>
                <c:pt idx="2">
                  <c:v>Female 
15+ yr</c:v>
                </c:pt>
                <c:pt idx="3">
                  <c:v>All ages</c:v>
                </c:pt>
              </c:strCache>
            </c:strRef>
          </c:cat>
          <c:val>
            <c:numRef>
              <c:f>MNG!$I$6:$I$9</c:f>
              <c:numCache>
                <c:formatCode>General</c:formatCode>
                <c:ptCount val="4"/>
                <c:pt idx="2">
                  <c:v>26</c:v>
                </c:pt>
              </c:numCache>
            </c:numRef>
          </c:val>
          <c:smooth val="0"/>
          <c:extLst>
            <c:ext xmlns:c16="http://schemas.microsoft.com/office/drawing/2014/chart" uri="{C3380CC4-5D6E-409C-BE32-E72D297353CC}">
              <c16:uniqueId val="{0000000B-7261-49D3-ABA9-AACC5DE63404}"/>
            </c:ext>
          </c:extLst>
        </c:ser>
        <c:ser>
          <c:idx val="8"/>
          <c:order val="8"/>
          <c:tx>
            <c:strRef>
              <c:f>MNG!$J$5</c:f>
              <c:strCache>
                <c:ptCount val="1"/>
                <c:pt idx="0">
                  <c:v>Upper</c:v>
                </c:pt>
              </c:strCache>
            </c:strRef>
          </c:tx>
          <c:marker>
            <c:symbol val="dash"/>
            <c:size val="9"/>
            <c:spPr>
              <a:solidFill>
                <a:schemeClr val="tx1"/>
              </a:solidFill>
              <a:ln>
                <a:noFill/>
              </a:ln>
            </c:spPr>
          </c:marker>
          <c:cat>
            <c:strRef>
              <c:f>MNG!$A$6:$A$9</c:f>
              <c:strCache>
                <c:ptCount val="4"/>
                <c:pt idx="0">
                  <c:v>Children 
0-14 yr</c:v>
                </c:pt>
                <c:pt idx="1">
                  <c:v>Male 
15+ yr</c:v>
                </c:pt>
                <c:pt idx="2">
                  <c:v>Female 
15+ yr</c:v>
                </c:pt>
                <c:pt idx="3">
                  <c:v>All ages</c:v>
                </c:pt>
              </c:strCache>
            </c:strRef>
          </c:cat>
          <c:val>
            <c:numRef>
              <c:f>MNG!$J$6:$J$9</c:f>
              <c:numCache>
                <c:formatCode>General</c:formatCode>
                <c:ptCount val="4"/>
                <c:pt idx="2">
                  <c:v>33</c:v>
                </c:pt>
              </c:numCache>
            </c:numRef>
          </c:val>
          <c:smooth val="0"/>
          <c:extLst>
            <c:ext xmlns:c16="http://schemas.microsoft.com/office/drawing/2014/chart" uri="{C3380CC4-5D6E-409C-BE32-E72D297353CC}">
              <c16:uniqueId val="{0000000C-7261-49D3-ABA9-AACC5DE63404}"/>
            </c:ext>
          </c:extLst>
        </c:ser>
        <c:ser>
          <c:idx val="10"/>
          <c:order val="10"/>
          <c:tx>
            <c:strRef>
              <c:f>MNG!$L$5</c:f>
              <c:strCache>
                <c:ptCount val="1"/>
                <c:pt idx="0">
                  <c:v>Lower </c:v>
                </c:pt>
              </c:strCache>
            </c:strRef>
          </c:tx>
          <c:marker>
            <c:symbol val="dash"/>
            <c:size val="9"/>
            <c:spPr>
              <a:solidFill>
                <a:schemeClr val="tx1"/>
              </a:solidFill>
              <a:ln>
                <a:noFill/>
              </a:ln>
            </c:spPr>
          </c:marker>
          <c:cat>
            <c:strRef>
              <c:f>MNG!$A$6:$A$9</c:f>
              <c:strCache>
                <c:ptCount val="4"/>
                <c:pt idx="0">
                  <c:v>Children 
0-14 yr</c:v>
                </c:pt>
                <c:pt idx="1">
                  <c:v>Male 
15+ yr</c:v>
                </c:pt>
                <c:pt idx="2">
                  <c:v>Female 
15+ yr</c:v>
                </c:pt>
                <c:pt idx="3">
                  <c:v>All ages</c:v>
                </c:pt>
              </c:strCache>
            </c:strRef>
          </c:cat>
          <c:val>
            <c:numRef>
              <c:f>MNG!$L$6:$L$9</c:f>
              <c:numCache>
                <c:formatCode>General</c:formatCode>
                <c:ptCount val="4"/>
                <c:pt idx="3">
                  <c:v>29</c:v>
                </c:pt>
              </c:numCache>
            </c:numRef>
          </c:val>
          <c:smooth val="0"/>
          <c:extLst>
            <c:ext xmlns:c16="http://schemas.microsoft.com/office/drawing/2014/chart" uri="{C3380CC4-5D6E-409C-BE32-E72D297353CC}">
              <c16:uniqueId val="{0000000D-7261-49D3-ABA9-AACC5DE63404}"/>
            </c:ext>
          </c:extLst>
        </c:ser>
        <c:ser>
          <c:idx val="11"/>
          <c:order val="11"/>
          <c:tx>
            <c:strRef>
              <c:f>MNG!$M$5</c:f>
              <c:strCache>
                <c:ptCount val="1"/>
                <c:pt idx="0">
                  <c:v>Upper</c:v>
                </c:pt>
              </c:strCache>
            </c:strRef>
          </c:tx>
          <c:marker>
            <c:symbol val="dash"/>
            <c:size val="9"/>
            <c:spPr>
              <a:solidFill>
                <a:schemeClr val="tx1"/>
              </a:solidFill>
              <a:ln>
                <a:noFill/>
              </a:ln>
            </c:spPr>
          </c:marker>
          <c:cat>
            <c:strRef>
              <c:f>MNG!$A$6:$A$9</c:f>
              <c:strCache>
                <c:ptCount val="4"/>
                <c:pt idx="0">
                  <c:v>Children 
0-14 yr</c:v>
                </c:pt>
                <c:pt idx="1">
                  <c:v>Male 
15+ yr</c:v>
                </c:pt>
                <c:pt idx="2">
                  <c:v>Female 
15+ yr</c:v>
                </c:pt>
                <c:pt idx="3">
                  <c:v>All ages</c:v>
                </c:pt>
              </c:strCache>
            </c:strRef>
          </c:cat>
          <c:val>
            <c:numRef>
              <c:f>MNG!$M$6:$M$9</c:f>
              <c:numCache>
                <c:formatCode>General</c:formatCode>
                <c:ptCount val="4"/>
                <c:pt idx="3">
                  <c:v>36</c:v>
                </c:pt>
              </c:numCache>
            </c:numRef>
          </c:val>
          <c:smooth val="0"/>
          <c:extLst>
            <c:ext xmlns:c16="http://schemas.microsoft.com/office/drawing/2014/chart" uri="{C3380CC4-5D6E-409C-BE32-E72D297353CC}">
              <c16:uniqueId val="{0000000E-7261-49D3-ABA9-AACC5DE63404}"/>
            </c:ext>
          </c:extLst>
        </c:ser>
        <c:dLbls>
          <c:showLegendKey val="0"/>
          <c:showVal val="0"/>
          <c:showCatName val="0"/>
          <c:showSerName val="0"/>
          <c:showPercent val="0"/>
          <c:showBubbleSize val="0"/>
        </c:dLbls>
        <c:hiLowLines/>
        <c:marker val="1"/>
        <c:smooth val="0"/>
        <c:axId val="176448256"/>
        <c:axId val="176461696"/>
      </c:lineChart>
      <c:catAx>
        <c:axId val="176448256"/>
        <c:scaling>
          <c:orientation val="minMax"/>
        </c:scaling>
        <c:delete val="0"/>
        <c:axPos val="b"/>
        <c:numFmt formatCode="General" sourceLinked="0"/>
        <c:majorTickMark val="out"/>
        <c:minorTickMark val="none"/>
        <c:tickLblPos val="nextTo"/>
        <c:crossAx val="176461696"/>
        <c:crosses val="autoZero"/>
        <c:auto val="1"/>
        <c:lblAlgn val="ctr"/>
        <c:lblOffset val="100"/>
        <c:noMultiLvlLbl val="0"/>
      </c:catAx>
      <c:valAx>
        <c:axId val="176461696"/>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76448256"/>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71002201987741"/>
          <c:y val="3.1185094408133624E-2"/>
          <c:w val="0.85261545557340956"/>
          <c:h val="0.74541167392883079"/>
        </c:manualLayout>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coverage'!$D$7:$D$21</c:f>
              <c:numCache>
                <c:formatCode>General</c:formatCode>
                <c:ptCount val="15"/>
              </c:numCache>
            </c:numRef>
          </c:val>
          <c:smooth val="0"/>
          <c:extLst>
            <c:ext xmlns:c16="http://schemas.microsoft.com/office/drawing/2014/chart" uri="{C3380CC4-5D6E-409C-BE32-E72D297353CC}">
              <c16:uniqueId val="{00000000-19D5-47EB-9E6B-A8080566208F}"/>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coverage'!$E$7:$E$21</c:f>
              <c:numCache>
                <c:formatCode>General</c:formatCode>
                <c:ptCount val="15"/>
              </c:numCache>
            </c:numRef>
          </c:val>
          <c:smooth val="0"/>
          <c:extLst>
            <c:ext xmlns:c16="http://schemas.microsoft.com/office/drawing/2014/chart" uri="{C3380CC4-5D6E-409C-BE32-E72D297353CC}">
              <c16:uniqueId val="{00000001-19D5-47EB-9E6B-A8080566208F}"/>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coverage'!$F$7:$F$21</c:f>
              <c:numCache>
                <c:formatCode>General</c:formatCode>
                <c:ptCount val="15"/>
              </c:numCache>
            </c:numRef>
          </c:val>
          <c:smooth val="0"/>
          <c:extLst>
            <c:ext xmlns:c16="http://schemas.microsoft.com/office/drawing/2014/chart" uri="{C3380CC4-5D6E-409C-BE32-E72D297353CC}">
              <c16:uniqueId val="{00000002-19D5-47EB-9E6B-A8080566208F}"/>
            </c:ext>
          </c:extLst>
        </c:ser>
        <c:ser>
          <c:idx val="3"/>
          <c:order val="3"/>
          <c:tx>
            <c:strRef>
              <c:f>'ART coverage'!$G$1</c:f>
              <c:strCache>
                <c:ptCount val="1"/>
                <c:pt idx="0">
                  <c:v>Male 15+ yr</c:v>
                </c:pt>
              </c:strCache>
            </c:strRef>
          </c:tx>
          <c:spPr>
            <a:ln w="38100">
              <a:solidFill>
                <a:srgbClr val="63CDF6"/>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coverage'!$G$7:$G$21</c:f>
              <c:numCache>
                <c:formatCode>General</c:formatCode>
                <c:ptCount val="15"/>
                <c:pt idx="0">
                  <c:v>1</c:v>
                </c:pt>
                <c:pt idx="1">
                  <c:v>1</c:v>
                </c:pt>
                <c:pt idx="2">
                  <c:v>1</c:v>
                </c:pt>
                <c:pt idx="3">
                  <c:v>2</c:v>
                </c:pt>
                <c:pt idx="4">
                  <c:v>3</c:v>
                </c:pt>
                <c:pt idx="5">
                  <c:v>6</c:v>
                </c:pt>
                <c:pt idx="6">
                  <c:v>8</c:v>
                </c:pt>
                <c:pt idx="7">
                  <c:v>12</c:v>
                </c:pt>
                <c:pt idx="8">
                  <c:v>20</c:v>
                </c:pt>
                <c:pt idx="9">
                  <c:v>25</c:v>
                </c:pt>
                <c:pt idx="10">
                  <c:v>27</c:v>
                </c:pt>
                <c:pt idx="11">
                  <c:v>29</c:v>
                </c:pt>
                <c:pt idx="12">
                  <c:v>32</c:v>
                </c:pt>
                <c:pt idx="13">
                  <c:v>33</c:v>
                </c:pt>
                <c:pt idx="14">
                  <c:v>33</c:v>
                </c:pt>
              </c:numCache>
            </c:numRef>
          </c:val>
          <c:smooth val="0"/>
          <c:extLst>
            <c:ext xmlns:c16="http://schemas.microsoft.com/office/drawing/2014/chart" uri="{C3380CC4-5D6E-409C-BE32-E72D297353CC}">
              <c16:uniqueId val="{00000003-19D5-47EB-9E6B-A8080566208F}"/>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coverage'!$H$7:$H$21</c:f>
              <c:numCache>
                <c:formatCode>General</c:formatCode>
                <c:ptCount val="15"/>
                <c:pt idx="0">
                  <c:v>0</c:v>
                </c:pt>
                <c:pt idx="1">
                  <c:v>1</c:v>
                </c:pt>
                <c:pt idx="2">
                  <c:v>1</c:v>
                </c:pt>
                <c:pt idx="3">
                  <c:v>2</c:v>
                </c:pt>
                <c:pt idx="4">
                  <c:v>3</c:v>
                </c:pt>
                <c:pt idx="5">
                  <c:v>6</c:v>
                </c:pt>
                <c:pt idx="6">
                  <c:v>7</c:v>
                </c:pt>
                <c:pt idx="7">
                  <c:v>10</c:v>
                </c:pt>
                <c:pt idx="8">
                  <c:v>18</c:v>
                </c:pt>
                <c:pt idx="9">
                  <c:v>22</c:v>
                </c:pt>
                <c:pt idx="10">
                  <c:v>24</c:v>
                </c:pt>
                <c:pt idx="11">
                  <c:v>25</c:v>
                </c:pt>
                <c:pt idx="12">
                  <c:v>28</c:v>
                </c:pt>
                <c:pt idx="13">
                  <c:v>30</c:v>
                </c:pt>
                <c:pt idx="14">
                  <c:v>29</c:v>
                </c:pt>
              </c:numCache>
            </c:numRef>
          </c:val>
          <c:smooth val="0"/>
          <c:extLst>
            <c:ext xmlns:c16="http://schemas.microsoft.com/office/drawing/2014/chart" uri="{C3380CC4-5D6E-409C-BE32-E72D297353CC}">
              <c16:uniqueId val="{00000004-19D5-47EB-9E6B-A8080566208F}"/>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coverage'!$I$7:$I$21</c:f>
              <c:numCache>
                <c:formatCode>General</c:formatCode>
                <c:ptCount val="15"/>
                <c:pt idx="0">
                  <c:v>1</c:v>
                </c:pt>
                <c:pt idx="1">
                  <c:v>1</c:v>
                </c:pt>
                <c:pt idx="2">
                  <c:v>1</c:v>
                </c:pt>
                <c:pt idx="3">
                  <c:v>2</c:v>
                </c:pt>
                <c:pt idx="4">
                  <c:v>3</c:v>
                </c:pt>
                <c:pt idx="5">
                  <c:v>7</c:v>
                </c:pt>
                <c:pt idx="6">
                  <c:v>10</c:v>
                </c:pt>
                <c:pt idx="7">
                  <c:v>13</c:v>
                </c:pt>
                <c:pt idx="8">
                  <c:v>23</c:v>
                </c:pt>
                <c:pt idx="9">
                  <c:v>29</c:v>
                </c:pt>
                <c:pt idx="10">
                  <c:v>31</c:v>
                </c:pt>
                <c:pt idx="11">
                  <c:v>32</c:v>
                </c:pt>
                <c:pt idx="12">
                  <c:v>36</c:v>
                </c:pt>
                <c:pt idx="13">
                  <c:v>38</c:v>
                </c:pt>
                <c:pt idx="14">
                  <c:v>37</c:v>
                </c:pt>
              </c:numCache>
            </c:numRef>
          </c:val>
          <c:smooth val="0"/>
          <c:extLst>
            <c:ext xmlns:c16="http://schemas.microsoft.com/office/drawing/2014/chart" uri="{C3380CC4-5D6E-409C-BE32-E72D297353CC}">
              <c16:uniqueId val="{00000005-19D5-47EB-9E6B-A8080566208F}"/>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coverage'!$J$7:$J$21</c:f>
              <c:numCache>
                <c:formatCode>General</c:formatCode>
                <c:ptCount val="15"/>
                <c:pt idx="0">
                  <c:v>0</c:v>
                </c:pt>
                <c:pt idx="1">
                  <c:v>0</c:v>
                </c:pt>
                <c:pt idx="2">
                  <c:v>0</c:v>
                </c:pt>
                <c:pt idx="3">
                  <c:v>0</c:v>
                </c:pt>
                <c:pt idx="4">
                  <c:v>2</c:v>
                </c:pt>
                <c:pt idx="5">
                  <c:v>7</c:v>
                </c:pt>
                <c:pt idx="6">
                  <c:v>13</c:v>
                </c:pt>
                <c:pt idx="7">
                  <c:v>11</c:v>
                </c:pt>
                <c:pt idx="8">
                  <c:v>16</c:v>
                </c:pt>
                <c:pt idx="9">
                  <c:v>22</c:v>
                </c:pt>
                <c:pt idx="10">
                  <c:v>29</c:v>
                </c:pt>
                <c:pt idx="11">
                  <c:v>26</c:v>
                </c:pt>
                <c:pt idx="12">
                  <c:v>29</c:v>
                </c:pt>
                <c:pt idx="13">
                  <c:v>29</c:v>
                </c:pt>
                <c:pt idx="14">
                  <c:v>29</c:v>
                </c:pt>
              </c:numCache>
            </c:numRef>
          </c:val>
          <c:smooth val="0"/>
          <c:extLst>
            <c:ext xmlns:c16="http://schemas.microsoft.com/office/drawing/2014/chart" uri="{C3380CC4-5D6E-409C-BE32-E72D297353CC}">
              <c16:uniqueId val="{00000006-19D5-47EB-9E6B-A8080566208F}"/>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coverage'!$K$7:$K$21</c:f>
              <c:numCache>
                <c:formatCode>General</c:formatCode>
                <c:ptCount val="15"/>
                <c:pt idx="0">
                  <c:v>0</c:v>
                </c:pt>
                <c:pt idx="1">
                  <c:v>0</c:v>
                </c:pt>
                <c:pt idx="2">
                  <c:v>0</c:v>
                </c:pt>
                <c:pt idx="3">
                  <c:v>0</c:v>
                </c:pt>
                <c:pt idx="4">
                  <c:v>2</c:v>
                </c:pt>
                <c:pt idx="5">
                  <c:v>6</c:v>
                </c:pt>
                <c:pt idx="6">
                  <c:v>11</c:v>
                </c:pt>
                <c:pt idx="7">
                  <c:v>10</c:v>
                </c:pt>
                <c:pt idx="8">
                  <c:v>14</c:v>
                </c:pt>
                <c:pt idx="9">
                  <c:v>19</c:v>
                </c:pt>
                <c:pt idx="10">
                  <c:v>26</c:v>
                </c:pt>
                <c:pt idx="11">
                  <c:v>23</c:v>
                </c:pt>
                <c:pt idx="12">
                  <c:v>26</c:v>
                </c:pt>
                <c:pt idx="13">
                  <c:v>27</c:v>
                </c:pt>
                <c:pt idx="14">
                  <c:v>26</c:v>
                </c:pt>
              </c:numCache>
            </c:numRef>
          </c:val>
          <c:smooth val="0"/>
          <c:extLst>
            <c:ext xmlns:c16="http://schemas.microsoft.com/office/drawing/2014/chart" uri="{C3380CC4-5D6E-409C-BE32-E72D297353CC}">
              <c16:uniqueId val="{00000007-19D5-47EB-9E6B-A8080566208F}"/>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coverage'!$L$7:$L$21</c:f>
              <c:numCache>
                <c:formatCode>General</c:formatCode>
                <c:ptCount val="15"/>
                <c:pt idx="0">
                  <c:v>0</c:v>
                </c:pt>
                <c:pt idx="1">
                  <c:v>0</c:v>
                </c:pt>
                <c:pt idx="2">
                  <c:v>0</c:v>
                </c:pt>
                <c:pt idx="3">
                  <c:v>0</c:v>
                </c:pt>
                <c:pt idx="4">
                  <c:v>2</c:v>
                </c:pt>
                <c:pt idx="5">
                  <c:v>8</c:v>
                </c:pt>
                <c:pt idx="6">
                  <c:v>14</c:v>
                </c:pt>
                <c:pt idx="7">
                  <c:v>12</c:v>
                </c:pt>
                <c:pt idx="8">
                  <c:v>18</c:v>
                </c:pt>
                <c:pt idx="9">
                  <c:v>24</c:v>
                </c:pt>
                <c:pt idx="10">
                  <c:v>33</c:v>
                </c:pt>
                <c:pt idx="11">
                  <c:v>29</c:v>
                </c:pt>
                <c:pt idx="12">
                  <c:v>32</c:v>
                </c:pt>
                <c:pt idx="13">
                  <c:v>33</c:v>
                </c:pt>
                <c:pt idx="14">
                  <c:v>33</c:v>
                </c:pt>
              </c:numCache>
            </c:numRef>
          </c:val>
          <c:smooth val="0"/>
          <c:extLst>
            <c:ext xmlns:c16="http://schemas.microsoft.com/office/drawing/2014/chart" uri="{C3380CC4-5D6E-409C-BE32-E72D297353CC}">
              <c16:uniqueId val="{00000008-19D5-47EB-9E6B-A8080566208F}"/>
            </c:ext>
          </c:extLst>
        </c:ser>
        <c:ser>
          <c:idx val="9"/>
          <c:order val="9"/>
          <c:tx>
            <c:strRef>
              <c:f>'ART coverage'!$M$1</c:f>
              <c:strCache>
                <c:ptCount val="1"/>
                <c:pt idx="0">
                  <c:v>All ages</c:v>
                </c:pt>
              </c:strCache>
            </c:strRef>
          </c:tx>
          <c:spPr>
            <a:ln w="38100">
              <a:solidFill>
                <a:srgbClr val="B6AEA7"/>
              </a:solidFill>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coverage'!$M$7:$M$21</c:f>
              <c:numCache>
                <c:formatCode>General</c:formatCode>
                <c:ptCount val="15"/>
                <c:pt idx="0">
                  <c:v>0</c:v>
                </c:pt>
                <c:pt idx="1">
                  <c:v>1</c:v>
                </c:pt>
                <c:pt idx="2">
                  <c:v>1</c:v>
                </c:pt>
                <c:pt idx="3">
                  <c:v>2</c:v>
                </c:pt>
                <c:pt idx="4">
                  <c:v>3</c:v>
                </c:pt>
                <c:pt idx="5">
                  <c:v>6</c:v>
                </c:pt>
                <c:pt idx="6">
                  <c:v>9</c:v>
                </c:pt>
                <c:pt idx="7">
                  <c:v>12</c:v>
                </c:pt>
                <c:pt idx="8">
                  <c:v>19</c:v>
                </c:pt>
                <c:pt idx="9">
                  <c:v>24</c:v>
                </c:pt>
                <c:pt idx="10">
                  <c:v>27</c:v>
                </c:pt>
                <c:pt idx="11">
                  <c:v>28</c:v>
                </c:pt>
                <c:pt idx="12">
                  <c:v>31</c:v>
                </c:pt>
                <c:pt idx="13">
                  <c:v>32</c:v>
                </c:pt>
                <c:pt idx="14">
                  <c:v>32</c:v>
                </c:pt>
              </c:numCache>
            </c:numRef>
          </c:val>
          <c:smooth val="0"/>
          <c:extLst>
            <c:ext xmlns:c16="http://schemas.microsoft.com/office/drawing/2014/chart" uri="{C3380CC4-5D6E-409C-BE32-E72D297353CC}">
              <c16:uniqueId val="{00000009-19D5-47EB-9E6B-A8080566208F}"/>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coverage'!$N$7:$N$21</c:f>
              <c:numCache>
                <c:formatCode>General</c:formatCode>
                <c:ptCount val="15"/>
                <c:pt idx="0">
                  <c:v>0</c:v>
                </c:pt>
                <c:pt idx="1">
                  <c:v>1</c:v>
                </c:pt>
                <c:pt idx="2">
                  <c:v>1</c:v>
                </c:pt>
                <c:pt idx="3">
                  <c:v>1</c:v>
                </c:pt>
                <c:pt idx="4">
                  <c:v>2</c:v>
                </c:pt>
                <c:pt idx="5">
                  <c:v>6</c:v>
                </c:pt>
                <c:pt idx="6">
                  <c:v>8</c:v>
                </c:pt>
                <c:pt idx="7">
                  <c:v>10</c:v>
                </c:pt>
                <c:pt idx="8">
                  <c:v>17</c:v>
                </c:pt>
                <c:pt idx="9">
                  <c:v>22</c:v>
                </c:pt>
                <c:pt idx="10">
                  <c:v>24</c:v>
                </c:pt>
                <c:pt idx="11">
                  <c:v>25</c:v>
                </c:pt>
                <c:pt idx="12">
                  <c:v>28</c:v>
                </c:pt>
                <c:pt idx="13">
                  <c:v>29</c:v>
                </c:pt>
                <c:pt idx="14">
                  <c:v>29</c:v>
                </c:pt>
              </c:numCache>
            </c:numRef>
          </c:val>
          <c:smooth val="0"/>
          <c:extLst>
            <c:ext xmlns:c16="http://schemas.microsoft.com/office/drawing/2014/chart" uri="{C3380CC4-5D6E-409C-BE32-E72D297353CC}">
              <c16:uniqueId val="{0000000A-19D5-47EB-9E6B-A8080566208F}"/>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coverage'!$C$7:$C$21</c:f>
              <c:strCach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strCache>
            </c:strRef>
          </c:cat>
          <c:val>
            <c:numRef>
              <c:f>'ART coverage'!$O$7:$O$21</c:f>
              <c:numCache>
                <c:formatCode>General</c:formatCode>
                <c:ptCount val="15"/>
                <c:pt idx="0">
                  <c:v>1</c:v>
                </c:pt>
                <c:pt idx="1">
                  <c:v>1</c:v>
                </c:pt>
                <c:pt idx="2">
                  <c:v>1</c:v>
                </c:pt>
                <c:pt idx="3">
                  <c:v>2</c:v>
                </c:pt>
                <c:pt idx="4">
                  <c:v>3</c:v>
                </c:pt>
                <c:pt idx="5">
                  <c:v>7</c:v>
                </c:pt>
                <c:pt idx="6">
                  <c:v>10</c:v>
                </c:pt>
                <c:pt idx="7">
                  <c:v>13</c:v>
                </c:pt>
                <c:pt idx="8">
                  <c:v>22</c:v>
                </c:pt>
                <c:pt idx="9">
                  <c:v>28</c:v>
                </c:pt>
                <c:pt idx="10">
                  <c:v>31</c:v>
                </c:pt>
                <c:pt idx="11">
                  <c:v>32</c:v>
                </c:pt>
                <c:pt idx="12">
                  <c:v>35</c:v>
                </c:pt>
                <c:pt idx="13">
                  <c:v>36</c:v>
                </c:pt>
                <c:pt idx="14">
                  <c:v>36</c:v>
                </c:pt>
              </c:numCache>
            </c:numRef>
          </c:val>
          <c:smooth val="0"/>
          <c:extLst>
            <c:ext xmlns:c16="http://schemas.microsoft.com/office/drawing/2014/chart" uri="{C3380CC4-5D6E-409C-BE32-E72D297353CC}">
              <c16:uniqueId val="{0000000B-19D5-47EB-9E6B-A8080566208F}"/>
            </c:ext>
          </c:extLst>
        </c:ser>
        <c:dLbls>
          <c:showLegendKey val="0"/>
          <c:showVal val="0"/>
          <c:showCatName val="0"/>
          <c:showSerName val="0"/>
          <c:showPercent val="0"/>
          <c:showBubbleSize val="0"/>
        </c:dLbls>
        <c:smooth val="0"/>
        <c:axId val="179747840"/>
        <c:axId val="179749632"/>
      </c:lineChart>
      <c:catAx>
        <c:axId val="179747840"/>
        <c:scaling>
          <c:orientation val="minMax"/>
        </c:scaling>
        <c:delete val="0"/>
        <c:axPos val="b"/>
        <c:numFmt formatCode="General" sourceLinked="0"/>
        <c:majorTickMark val="out"/>
        <c:minorTickMark val="none"/>
        <c:tickLblPos val="nextTo"/>
        <c:crossAx val="179749632"/>
        <c:crosses val="autoZero"/>
        <c:auto val="1"/>
        <c:lblAlgn val="ctr"/>
        <c:lblOffset val="100"/>
        <c:noMultiLvlLbl val="0"/>
      </c:catAx>
      <c:valAx>
        <c:axId val="179749632"/>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79747840"/>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616378681831448E-2"/>
          <c:w val="0.74971237970253723"/>
          <c:h val="0.7136378135024789"/>
        </c:manualLayout>
      </c:layout>
      <c:barChart>
        <c:barDir val="col"/>
        <c:grouping val="clustered"/>
        <c:varyColors val="0"/>
        <c:ser>
          <c:idx val="0"/>
          <c:order val="0"/>
          <c:tx>
            <c:strRef>
              <c:f>MNG_18!$B$3</c:f>
              <c:strCache>
                <c:ptCount val="1"/>
                <c:pt idx="0">
                  <c:v>Estimate</c:v>
                </c:pt>
              </c:strCache>
            </c:strRef>
          </c:tx>
          <c:spPr>
            <a:solidFill>
              <a:srgbClr val="00A99A"/>
            </a:solidFill>
          </c:spPr>
          <c:invertIfNegative val="0"/>
          <c:dLbls>
            <c:dLbl>
              <c:idx val="0"/>
              <c:tx>
                <c:rich>
                  <a:bodyPr/>
                  <a:lstStyle/>
                  <a:p>
                    <a:r>
                      <a:rPr lang="en-US"/>
                      <a:t> &lt;1,000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EA7-4E67-88D4-21D1F1573DC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MNG_18!$A$4:$A$6</c:f>
              <c:strCache>
                <c:ptCount val="3"/>
                <c:pt idx="0">
                  <c:v>Estimated number 
of adults 15+
living with HIV</c:v>
                </c:pt>
                <c:pt idx="1">
                  <c:v>Number of 
adults 15+
receiving ARVs</c:v>
                </c:pt>
                <c:pt idx="2">
                  <c:v>ART coverage (%)</c:v>
                </c:pt>
              </c:strCache>
            </c:strRef>
          </c:cat>
          <c:val>
            <c:numRef>
              <c:f>MNG_18!$B$4:$B$6</c:f>
              <c:numCache>
                <c:formatCode>General</c:formatCode>
                <c:ptCount val="3"/>
                <c:pt idx="0" formatCode="_(* #,##0_);_(* \(#,##0\);_(* &quot;-&quot;??_);_(@_)">
                  <c:v>614</c:v>
                </c:pt>
              </c:numCache>
            </c:numRef>
          </c:val>
          <c:extLst>
            <c:ext xmlns:c16="http://schemas.microsoft.com/office/drawing/2014/chart" uri="{C3380CC4-5D6E-409C-BE32-E72D297353CC}">
              <c16:uniqueId val="{00000001-1EA7-4E67-88D4-21D1F1573DC2}"/>
            </c:ext>
          </c:extLst>
        </c:ser>
        <c:ser>
          <c:idx val="3"/>
          <c:order val="3"/>
          <c:tx>
            <c:strRef>
              <c:f>MNG_18!$E$3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A7-4E67-88D4-21D1F1573DC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MNG_18!$A$4:$A$6</c:f>
              <c:strCache>
                <c:ptCount val="3"/>
                <c:pt idx="0">
                  <c:v>Estimated number 
of adults 15+
living with HIV</c:v>
                </c:pt>
                <c:pt idx="1">
                  <c:v>Number of 
adults 15+
receiving ARVs</c:v>
                </c:pt>
                <c:pt idx="2">
                  <c:v>ART coverage (%)</c:v>
                </c:pt>
              </c:strCache>
            </c:strRef>
          </c:cat>
          <c:val>
            <c:numRef>
              <c:f>MNG_18!$E$4:$E$6</c:f>
              <c:numCache>
                <c:formatCode>_(* #,##0_);_(* \(#,##0\);_(* "-"??_);_(@_)</c:formatCode>
                <c:ptCount val="3"/>
                <c:pt idx="1">
                  <c:v>198</c:v>
                </c:pt>
              </c:numCache>
            </c:numRef>
          </c:val>
          <c:extLst>
            <c:ext xmlns:c16="http://schemas.microsoft.com/office/drawing/2014/chart" uri="{C3380CC4-5D6E-409C-BE32-E72D297353CC}">
              <c16:uniqueId val="{00000003-1EA7-4E67-88D4-21D1F1573DC2}"/>
            </c:ext>
          </c:extLst>
        </c:ser>
        <c:dLbls>
          <c:showLegendKey val="0"/>
          <c:showVal val="0"/>
          <c:showCatName val="0"/>
          <c:showSerName val="0"/>
          <c:showPercent val="0"/>
          <c:showBubbleSize val="0"/>
        </c:dLbls>
        <c:gapWidth val="90"/>
        <c:overlap val="100"/>
        <c:axId val="224214016"/>
        <c:axId val="224219904"/>
      </c:barChart>
      <c:barChart>
        <c:barDir val="col"/>
        <c:grouping val="clustered"/>
        <c:varyColors val="0"/>
        <c:ser>
          <c:idx val="4"/>
          <c:order val="4"/>
          <c:tx>
            <c:strRef>
              <c:f>MNG_18!$F$3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A7-4E67-88D4-21D1F1573DC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MNG_18!$A$4:$A$6</c:f>
              <c:strCache>
                <c:ptCount val="3"/>
                <c:pt idx="0">
                  <c:v>Estimated number 
of adults 15+
living with HIV</c:v>
                </c:pt>
                <c:pt idx="1">
                  <c:v>Number of 
adults 15+
receiving ARVs</c:v>
                </c:pt>
                <c:pt idx="2">
                  <c:v>ART coverage (%)</c:v>
                </c:pt>
              </c:strCache>
            </c:strRef>
          </c:cat>
          <c:val>
            <c:numRef>
              <c:f>MNG_18!$F$4:$F$6</c:f>
              <c:numCache>
                <c:formatCode>General</c:formatCode>
                <c:ptCount val="3"/>
                <c:pt idx="2" formatCode="#,##0">
                  <c:v>32</c:v>
                </c:pt>
              </c:numCache>
            </c:numRef>
          </c:val>
          <c:extLst>
            <c:ext xmlns:c16="http://schemas.microsoft.com/office/drawing/2014/chart" uri="{C3380CC4-5D6E-409C-BE32-E72D297353CC}">
              <c16:uniqueId val="{00000005-1EA7-4E67-88D4-21D1F1573DC2}"/>
            </c:ext>
          </c:extLst>
        </c:ser>
        <c:dLbls>
          <c:showLegendKey val="0"/>
          <c:showVal val="0"/>
          <c:showCatName val="0"/>
          <c:showSerName val="0"/>
          <c:showPercent val="0"/>
          <c:showBubbleSize val="0"/>
        </c:dLbls>
        <c:gapWidth val="90"/>
        <c:axId val="224236288"/>
        <c:axId val="224221824"/>
      </c:barChart>
      <c:lineChart>
        <c:grouping val="standard"/>
        <c:varyColors val="0"/>
        <c:ser>
          <c:idx val="1"/>
          <c:order val="1"/>
          <c:tx>
            <c:strRef>
              <c:f>MNG_18!$C$3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1EA7-4E67-88D4-21D1F1573DC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MNG_18!$A$4:$A$6</c:f>
              <c:strCache>
                <c:ptCount val="3"/>
                <c:pt idx="0">
                  <c:v>Estimated number 
of adults 15+
living with HIV</c:v>
                </c:pt>
                <c:pt idx="1">
                  <c:v>Number of 
adults 15+
receiving ARVs</c:v>
                </c:pt>
                <c:pt idx="2">
                  <c:v>ART coverage (%)</c:v>
                </c:pt>
              </c:strCache>
            </c:strRef>
          </c:cat>
          <c:val>
            <c:numRef>
              <c:f>MNG_18!$C$4:$C$6</c:f>
              <c:numCache>
                <c:formatCode>General</c:formatCode>
                <c:ptCount val="3"/>
                <c:pt idx="0" formatCode="_(* #,##0_);_(* \(#,##0\);_(* &quot;-&quot;??_);_(@_)">
                  <c:v>551</c:v>
                </c:pt>
              </c:numCache>
            </c:numRef>
          </c:val>
          <c:smooth val="0"/>
          <c:extLst>
            <c:ext xmlns:c16="http://schemas.microsoft.com/office/drawing/2014/chart" uri="{C3380CC4-5D6E-409C-BE32-E72D297353CC}">
              <c16:uniqueId val="{00000007-1EA7-4E67-88D4-21D1F1573DC2}"/>
            </c:ext>
          </c:extLst>
        </c:ser>
        <c:ser>
          <c:idx val="2"/>
          <c:order val="2"/>
          <c:tx>
            <c:strRef>
              <c:f>MNG_18!$D$3</c:f>
              <c:strCache>
                <c:ptCount val="1"/>
                <c:pt idx="0">
                  <c:v>Upper estimate</c:v>
                </c:pt>
              </c:strCache>
            </c:strRef>
          </c:tx>
          <c:marker>
            <c:symbol val="dash"/>
            <c:size val="10"/>
            <c:spPr>
              <a:solidFill>
                <a:schemeClr val="tx1"/>
              </a:solidFill>
              <a:ln>
                <a:noFill/>
              </a:ln>
            </c:spPr>
          </c:marker>
          <c:cat>
            <c:strRef>
              <c:f>MNG_18!$A$4:$A$6</c:f>
              <c:strCache>
                <c:ptCount val="3"/>
                <c:pt idx="0">
                  <c:v>Estimated number 
of adults 15+
living with HIV</c:v>
                </c:pt>
                <c:pt idx="1">
                  <c:v>Number of 
adults 15+
receiving ARVs</c:v>
                </c:pt>
                <c:pt idx="2">
                  <c:v>ART coverage (%)</c:v>
                </c:pt>
              </c:strCache>
            </c:strRef>
          </c:cat>
          <c:val>
            <c:numRef>
              <c:f>MNG_18!$D$4:$D$6</c:f>
              <c:numCache>
                <c:formatCode>General</c:formatCode>
                <c:ptCount val="3"/>
                <c:pt idx="0" formatCode="_(* #,##0_);_(* \(#,##0\);_(* &quot;-&quot;??_);_(@_)">
                  <c:v>691</c:v>
                </c:pt>
              </c:numCache>
            </c:numRef>
          </c:val>
          <c:smooth val="0"/>
          <c:extLst>
            <c:ext xmlns:c16="http://schemas.microsoft.com/office/drawing/2014/chart" uri="{C3380CC4-5D6E-409C-BE32-E72D297353CC}">
              <c16:uniqueId val="{00000008-1EA7-4E67-88D4-21D1F1573DC2}"/>
            </c:ext>
          </c:extLst>
        </c:ser>
        <c:dLbls>
          <c:showLegendKey val="0"/>
          <c:showVal val="0"/>
          <c:showCatName val="0"/>
          <c:showSerName val="0"/>
          <c:showPercent val="0"/>
          <c:showBubbleSize val="0"/>
        </c:dLbls>
        <c:hiLowLines/>
        <c:marker val="1"/>
        <c:smooth val="0"/>
        <c:axId val="224214016"/>
        <c:axId val="224219904"/>
      </c:lineChart>
      <c:lineChart>
        <c:grouping val="standard"/>
        <c:varyColors val="0"/>
        <c:ser>
          <c:idx val="5"/>
          <c:order val="5"/>
          <c:tx>
            <c:strRef>
              <c:f>MNG_18!$G$3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1EA7-4E67-88D4-21D1F1573DC2}"/>
              </c:ext>
            </c:extLst>
          </c:dPt>
          <c:cat>
            <c:strRef>
              <c:f>MNG_18!$A$4:$A$6</c:f>
              <c:strCache>
                <c:ptCount val="3"/>
                <c:pt idx="0">
                  <c:v>Estimated number 
of adults 15+
living with HIV</c:v>
                </c:pt>
                <c:pt idx="1">
                  <c:v>Number of 
adults 15+
receiving ARVs</c:v>
                </c:pt>
                <c:pt idx="2">
                  <c:v>ART coverage (%)</c:v>
                </c:pt>
              </c:strCache>
            </c:strRef>
          </c:cat>
          <c:val>
            <c:numRef>
              <c:f>MNG_18!$G$4:$G$6</c:f>
              <c:numCache>
                <c:formatCode>General</c:formatCode>
                <c:ptCount val="3"/>
                <c:pt idx="2" formatCode="#,##0">
                  <c:v>29</c:v>
                </c:pt>
              </c:numCache>
            </c:numRef>
          </c:val>
          <c:smooth val="0"/>
          <c:extLst>
            <c:ext xmlns:c16="http://schemas.microsoft.com/office/drawing/2014/chart" uri="{C3380CC4-5D6E-409C-BE32-E72D297353CC}">
              <c16:uniqueId val="{0000000A-1EA7-4E67-88D4-21D1F1573DC2}"/>
            </c:ext>
          </c:extLst>
        </c:ser>
        <c:ser>
          <c:idx val="6"/>
          <c:order val="6"/>
          <c:tx>
            <c:strRef>
              <c:f>MNG_18!$H$3</c:f>
              <c:strCache>
                <c:ptCount val="1"/>
                <c:pt idx="0">
                  <c:v>ART Upper estimate</c:v>
                </c:pt>
              </c:strCache>
            </c:strRef>
          </c:tx>
          <c:marker>
            <c:symbol val="dash"/>
            <c:size val="10"/>
            <c:spPr>
              <a:solidFill>
                <a:schemeClr val="tx1"/>
              </a:solidFill>
              <a:ln>
                <a:noFill/>
              </a:ln>
            </c:spPr>
          </c:marker>
          <c:cat>
            <c:strRef>
              <c:f>MNG_18!$A$4:$A$6</c:f>
              <c:strCache>
                <c:ptCount val="3"/>
                <c:pt idx="0">
                  <c:v>Estimated number 
of adults 15+
living with HIV</c:v>
                </c:pt>
                <c:pt idx="1">
                  <c:v>Number of 
adults 15+
receiving ARVs</c:v>
                </c:pt>
                <c:pt idx="2">
                  <c:v>ART coverage (%)</c:v>
                </c:pt>
              </c:strCache>
            </c:strRef>
          </c:cat>
          <c:val>
            <c:numRef>
              <c:f>MNG_18!$H$4:$H$6</c:f>
              <c:numCache>
                <c:formatCode>General</c:formatCode>
                <c:ptCount val="3"/>
                <c:pt idx="2" formatCode="#,##0">
                  <c:v>36</c:v>
                </c:pt>
              </c:numCache>
            </c:numRef>
          </c:val>
          <c:smooth val="0"/>
          <c:extLst>
            <c:ext xmlns:c16="http://schemas.microsoft.com/office/drawing/2014/chart" uri="{C3380CC4-5D6E-409C-BE32-E72D297353CC}">
              <c16:uniqueId val="{0000000B-1EA7-4E67-88D4-21D1F1573DC2}"/>
            </c:ext>
          </c:extLst>
        </c:ser>
        <c:dLbls>
          <c:showLegendKey val="0"/>
          <c:showVal val="0"/>
          <c:showCatName val="0"/>
          <c:showSerName val="0"/>
          <c:showPercent val="0"/>
          <c:showBubbleSize val="0"/>
        </c:dLbls>
        <c:hiLowLines/>
        <c:marker val="1"/>
        <c:smooth val="0"/>
        <c:axId val="224236288"/>
        <c:axId val="224221824"/>
      </c:lineChart>
      <c:catAx>
        <c:axId val="224214016"/>
        <c:scaling>
          <c:orientation val="minMax"/>
        </c:scaling>
        <c:delete val="0"/>
        <c:axPos val="b"/>
        <c:numFmt formatCode="General" sourceLinked="0"/>
        <c:majorTickMark val="out"/>
        <c:minorTickMark val="none"/>
        <c:tickLblPos val="nextTo"/>
        <c:crossAx val="224219904"/>
        <c:crosses val="autoZero"/>
        <c:auto val="1"/>
        <c:lblAlgn val="ctr"/>
        <c:lblOffset val="100"/>
        <c:noMultiLvlLbl val="0"/>
      </c:catAx>
      <c:valAx>
        <c:axId val="22421990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4214016"/>
        <c:crosses val="autoZero"/>
        <c:crossBetween val="between"/>
      </c:valAx>
      <c:valAx>
        <c:axId val="22422182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4236288"/>
        <c:crosses val="max"/>
        <c:crossBetween val="between"/>
        <c:majorUnit val="20"/>
      </c:valAx>
      <c:catAx>
        <c:axId val="224236288"/>
        <c:scaling>
          <c:orientation val="minMax"/>
        </c:scaling>
        <c:delete val="1"/>
        <c:axPos val="b"/>
        <c:numFmt formatCode="General" sourceLinked="1"/>
        <c:majorTickMark val="out"/>
        <c:minorTickMark val="none"/>
        <c:tickLblPos val="nextTo"/>
        <c:crossAx val="22422182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2309459946627244"/>
        </c:manualLayout>
      </c:layout>
      <c:barChart>
        <c:barDir val="col"/>
        <c:grouping val="clustered"/>
        <c:varyColors val="0"/>
        <c:ser>
          <c:idx val="1"/>
          <c:order val="0"/>
          <c:tx>
            <c:strRef>
              <c:f>MNG!$A$2</c:f>
              <c:strCache>
                <c:ptCount val="1"/>
                <c:pt idx="0">
                  <c:v>Mongolia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BA2D-425D-B53B-67011A48822F}"/>
              </c:ext>
            </c:extLst>
          </c:dPt>
          <c:dPt>
            <c:idx val="1"/>
            <c:invertIfNegative val="0"/>
            <c:bubble3D val="0"/>
            <c:spPr>
              <a:solidFill>
                <a:srgbClr val="F26B73"/>
              </a:solidFill>
              <a:ln>
                <a:noFill/>
              </a:ln>
            </c:spPr>
            <c:extLst>
              <c:ext xmlns:c16="http://schemas.microsoft.com/office/drawing/2014/chart" uri="{C3380CC4-5D6E-409C-BE32-E72D297353CC}">
                <c16:uniqueId val="{00000003-BA2D-425D-B53B-67011A48822F}"/>
              </c:ext>
            </c:extLst>
          </c:dPt>
          <c:dPt>
            <c:idx val="3"/>
            <c:invertIfNegative val="0"/>
            <c:bubble3D val="0"/>
            <c:spPr>
              <a:solidFill>
                <a:srgbClr val="00A99A"/>
              </a:solidFill>
              <a:ln>
                <a:noFill/>
              </a:ln>
            </c:spPr>
            <c:extLst>
              <c:ext xmlns:c16="http://schemas.microsoft.com/office/drawing/2014/chart" uri="{C3380CC4-5D6E-409C-BE32-E72D297353CC}">
                <c16:uniqueId val="{00000005-BA2D-425D-B53B-67011A48822F}"/>
              </c:ext>
            </c:extLst>
          </c:dPt>
          <c:dPt>
            <c:idx val="4"/>
            <c:invertIfNegative val="0"/>
            <c:bubble3D val="0"/>
            <c:spPr>
              <a:solidFill>
                <a:srgbClr val="78A7B7"/>
              </a:solidFill>
              <a:ln>
                <a:noFill/>
              </a:ln>
            </c:spPr>
            <c:extLst>
              <c:ext xmlns:c16="http://schemas.microsoft.com/office/drawing/2014/chart" uri="{C3380CC4-5D6E-409C-BE32-E72D297353CC}">
                <c16:uniqueId val="{00000007-BA2D-425D-B53B-67011A48822F}"/>
              </c:ext>
            </c:extLst>
          </c:dPt>
          <c:dPt>
            <c:idx val="5"/>
            <c:invertIfNegative val="0"/>
            <c:bubble3D val="0"/>
            <c:spPr>
              <a:solidFill>
                <a:srgbClr val="CDC884"/>
              </a:solidFill>
              <a:ln>
                <a:noFill/>
              </a:ln>
            </c:spPr>
            <c:extLst>
              <c:ext xmlns:c16="http://schemas.microsoft.com/office/drawing/2014/chart" uri="{C3380CC4-5D6E-409C-BE32-E72D297353CC}">
                <c16:uniqueId val="{00000009-BA2D-425D-B53B-67011A48822F}"/>
              </c:ext>
            </c:extLst>
          </c:dPt>
          <c:dLbls>
            <c:dLbl>
              <c:idx val="0"/>
              <c:tx>
                <c:rich>
                  <a:bodyPr/>
                  <a:lstStyle/>
                  <a:p>
                    <a:r>
                      <a:rPr lang="en-US" dirty="0"/>
                      <a:t>620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A2D-425D-B53B-67011A48822F}"/>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A2D-425D-B53B-67011A48822F}"/>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A2D-425D-B53B-67011A48822F}"/>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A2D-425D-B53B-67011A48822F}"/>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A2D-425D-B53B-67011A48822F}"/>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MNG!$B$1:$F$1</c:f>
              <c:strCache>
                <c:ptCount val="5"/>
                <c:pt idx="0">
                  <c:v>Estimated PLHIV</c:v>
                </c:pt>
                <c:pt idx="1">
                  <c:v>PLHIV who know
 their HIV status</c:v>
                </c:pt>
                <c:pt idx="2">
                  <c:v>People on ART</c:v>
                </c:pt>
                <c:pt idx="3">
                  <c:v>Tested for viral load</c:v>
                </c:pt>
                <c:pt idx="4">
                  <c:v>Suppressed viral
load *</c:v>
                </c:pt>
              </c:strCache>
            </c:strRef>
          </c:cat>
          <c:val>
            <c:numRef>
              <c:f>MNG!$B$2:$F$2</c:f>
              <c:numCache>
                <c:formatCode>General</c:formatCode>
                <c:ptCount val="5"/>
                <c:pt idx="0">
                  <c:v>620</c:v>
                </c:pt>
                <c:pt idx="1">
                  <c:v>0</c:v>
                </c:pt>
                <c:pt idx="2">
                  <c:v>198</c:v>
                </c:pt>
                <c:pt idx="3">
                  <c:v>0</c:v>
                </c:pt>
                <c:pt idx="4">
                  <c:v>0</c:v>
                </c:pt>
              </c:numCache>
            </c:numRef>
          </c:val>
          <c:extLst>
            <c:ext xmlns:c16="http://schemas.microsoft.com/office/drawing/2014/chart" uri="{C3380CC4-5D6E-409C-BE32-E72D297353CC}">
              <c16:uniqueId val="{0000000A-BA2D-425D-B53B-67011A48822F}"/>
            </c:ext>
          </c:extLst>
        </c:ser>
        <c:dLbls>
          <c:showLegendKey val="0"/>
          <c:showVal val="0"/>
          <c:showCatName val="0"/>
          <c:showSerName val="0"/>
          <c:showPercent val="0"/>
          <c:showBubbleSize val="0"/>
        </c:dLbls>
        <c:gapWidth val="100"/>
        <c:overlap val="100"/>
        <c:axId val="224970624"/>
        <c:axId val="224972160"/>
      </c:barChart>
      <c:catAx>
        <c:axId val="224970624"/>
        <c:scaling>
          <c:orientation val="minMax"/>
        </c:scaling>
        <c:delete val="0"/>
        <c:axPos val="b"/>
        <c:numFmt formatCode="General" sourceLinked="1"/>
        <c:majorTickMark val="out"/>
        <c:minorTickMark val="none"/>
        <c:tickLblPos val="nextTo"/>
        <c:crossAx val="224972160"/>
        <c:crosses val="autoZero"/>
        <c:auto val="1"/>
        <c:lblAlgn val="ctr"/>
        <c:lblOffset val="100"/>
        <c:noMultiLvlLbl val="0"/>
      </c:catAx>
      <c:valAx>
        <c:axId val="224972160"/>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24970624"/>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Mongolia!$C$2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Mongolia!$B$3:$B$5</c:f>
              <c:strCache>
                <c:ptCount val="3"/>
                <c:pt idx="0">
                  <c:v>PLHIV who know 
their HIV status</c:v>
                </c:pt>
                <c:pt idx="1">
                  <c:v>PLHIV on 
treatment</c:v>
                </c:pt>
                <c:pt idx="2">
                  <c:v>PLHIV who are 
virally suppressed </c:v>
                </c:pt>
              </c:strCache>
            </c:strRef>
          </c:cat>
          <c:val>
            <c:numRef>
              <c:f>Mongolia!$C$3:$C$5</c:f>
              <c:numCache>
                <c:formatCode>General</c:formatCode>
                <c:ptCount val="3"/>
                <c:pt idx="0">
                  <c:v>39</c:v>
                </c:pt>
                <c:pt idx="1">
                  <c:v>32</c:v>
                </c:pt>
                <c:pt idx="2">
                  <c:v>30</c:v>
                </c:pt>
              </c:numCache>
            </c:numRef>
          </c:val>
          <c:extLst>
            <c:ext xmlns:c16="http://schemas.microsoft.com/office/drawing/2014/chart" uri="{C3380CC4-5D6E-409C-BE32-E72D297353CC}">
              <c16:uniqueId val="{00000000-3E02-42B3-8964-4EB89FBF9DDA}"/>
            </c:ext>
          </c:extLst>
        </c:ser>
        <c:ser>
          <c:idx val="1"/>
          <c:order val="1"/>
          <c:tx>
            <c:strRef>
              <c:f>Mongolia!$D$2</c:f>
              <c:strCache>
                <c:ptCount val="1"/>
                <c:pt idx="0">
                  <c:v>Gap</c:v>
                </c:pt>
              </c:strCache>
            </c:strRef>
          </c:tx>
          <c:spPr>
            <a:pattFill prst="dkDnDiag">
              <a:fgClr>
                <a:srgbClr val="BFBFBF"/>
              </a:fgClr>
              <a:bgClr>
                <a:schemeClr val="bg1"/>
              </a:bgClr>
            </a:pattFill>
            <a:ln>
              <a:noFill/>
            </a:ln>
            <a:effectLst/>
          </c:spPr>
          <c:invertIfNegative val="0"/>
          <c:cat>
            <c:strRef>
              <c:f>Mongolia!$B$3:$B$5</c:f>
              <c:strCache>
                <c:ptCount val="3"/>
                <c:pt idx="0">
                  <c:v>PLHIV who know 
their HIV status</c:v>
                </c:pt>
                <c:pt idx="1">
                  <c:v>PLHIV on 
treatment</c:v>
                </c:pt>
                <c:pt idx="2">
                  <c:v>PLHIV who are 
virally suppressed </c:v>
                </c:pt>
              </c:strCache>
            </c:strRef>
          </c:cat>
          <c:val>
            <c:numRef>
              <c:f>Mongolia!$D$3:$D$5</c:f>
              <c:numCache>
                <c:formatCode>General</c:formatCode>
                <c:ptCount val="3"/>
                <c:pt idx="0">
                  <c:v>51</c:v>
                </c:pt>
                <c:pt idx="1">
                  <c:v>49</c:v>
                </c:pt>
                <c:pt idx="2">
                  <c:v>43</c:v>
                </c:pt>
              </c:numCache>
            </c:numRef>
          </c:val>
          <c:extLst>
            <c:ext xmlns:c16="http://schemas.microsoft.com/office/drawing/2014/chart" uri="{C3380CC4-5D6E-409C-BE32-E72D297353CC}">
              <c16:uniqueId val="{00000001-3E02-42B3-8964-4EB89FBF9DDA}"/>
            </c:ext>
          </c:extLst>
        </c:ser>
        <c:dLbls>
          <c:showLegendKey val="0"/>
          <c:showVal val="0"/>
          <c:showCatName val="0"/>
          <c:showSerName val="0"/>
          <c:showPercent val="0"/>
          <c:showBubbleSize val="0"/>
        </c:dLbls>
        <c:gapWidth val="150"/>
        <c:overlap val="100"/>
        <c:axId val="225568256"/>
        <c:axId val="225569792"/>
      </c:barChart>
      <c:scatterChart>
        <c:scatterStyle val="lineMarker"/>
        <c:varyColors val="0"/>
        <c:ser>
          <c:idx val="2"/>
          <c:order val="2"/>
          <c:tx>
            <c:strRef>
              <c:f>Mongolia!$E$2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Mongolia!$B$3:$B$5</c:f>
              <c:strCache>
                <c:ptCount val="3"/>
                <c:pt idx="0">
                  <c:v>PLHIV who know 
their HIV status</c:v>
                </c:pt>
                <c:pt idx="1">
                  <c:v>PLHIV on 
treatment</c:v>
                </c:pt>
                <c:pt idx="2">
                  <c:v>PLHIV who are 
virally suppressed </c:v>
                </c:pt>
              </c:strCache>
            </c:strRef>
          </c:xVal>
          <c:yVal>
            <c:numRef>
              <c:f>Mongolia!$E$3:$E$5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3E02-42B3-8964-4EB89FBF9DDA}"/>
            </c:ext>
          </c:extLst>
        </c:ser>
        <c:dLbls>
          <c:showLegendKey val="0"/>
          <c:showVal val="0"/>
          <c:showCatName val="0"/>
          <c:showSerName val="0"/>
          <c:showPercent val="0"/>
          <c:showBubbleSize val="0"/>
        </c:dLbls>
        <c:axId val="225585792"/>
        <c:axId val="225584256"/>
      </c:scatterChart>
      <c:catAx>
        <c:axId val="225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569792"/>
        <c:crosses val="autoZero"/>
        <c:auto val="1"/>
        <c:lblAlgn val="ctr"/>
        <c:lblOffset val="100"/>
        <c:noMultiLvlLbl val="0"/>
      </c:catAx>
      <c:valAx>
        <c:axId val="2255697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568256"/>
        <c:crosses val="autoZero"/>
        <c:crossBetween val="between"/>
        <c:majorUnit val="20"/>
      </c:valAx>
      <c:valAx>
        <c:axId val="22558425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585792"/>
        <c:crosses val="max"/>
        <c:crossBetween val="midCat"/>
      </c:valAx>
      <c:valAx>
        <c:axId val="225585792"/>
        <c:scaling>
          <c:orientation val="minMax"/>
        </c:scaling>
        <c:delete val="1"/>
        <c:axPos val="b"/>
        <c:numFmt formatCode="General" sourceLinked="1"/>
        <c:majorTickMark val="out"/>
        <c:minorTickMark val="none"/>
        <c:tickLblPos val="nextTo"/>
        <c:crossAx val="2255842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53968253968253"/>
          <c:y val="4.9980491479642224E-2"/>
          <c:w val="0.69099861111111105"/>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0</c:v>
                </c:pt>
                <c:pt idx="1">
                  <c:v>1.427E-2</c:v>
                </c:pt>
                <c:pt idx="2">
                  <c:v>2.7640000000000001E-2</c:v>
                </c:pt>
                <c:pt idx="3">
                  <c:v>5.339E-2</c:v>
                </c:pt>
                <c:pt idx="4">
                  <c:v>0.10897999999999999</c:v>
                </c:pt>
                <c:pt idx="5">
                  <c:v>0.17346</c:v>
                </c:pt>
                <c:pt idx="6">
                  <c:v>0.26943</c:v>
                </c:pt>
                <c:pt idx="7">
                  <c:v>0.39218999999999998</c:v>
                </c:pt>
                <c:pt idx="8">
                  <c:v>0.55427000000000004</c:v>
                </c:pt>
                <c:pt idx="9">
                  <c:v>0.77934000000000003</c:v>
                </c:pt>
                <c:pt idx="10">
                  <c:v>1</c:v>
                </c:pt>
                <c:pt idx="11">
                  <c:v>2</c:v>
                </c:pt>
                <c:pt idx="12">
                  <c:v>2</c:v>
                </c:pt>
                <c:pt idx="13">
                  <c:v>3</c:v>
                </c:pt>
                <c:pt idx="14">
                  <c:v>5</c:v>
                </c:pt>
                <c:pt idx="15">
                  <c:v>6</c:v>
                </c:pt>
                <c:pt idx="16">
                  <c:v>8</c:v>
                </c:pt>
                <c:pt idx="17">
                  <c:v>11</c:v>
                </c:pt>
                <c:pt idx="18">
                  <c:v>14</c:v>
                </c:pt>
                <c:pt idx="19">
                  <c:v>17</c:v>
                </c:pt>
                <c:pt idx="20">
                  <c:v>20</c:v>
                </c:pt>
                <c:pt idx="21">
                  <c:v>21</c:v>
                </c:pt>
                <c:pt idx="22">
                  <c:v>22</c:v>
                </c:pt>
                <c:pt idx="23">
                  <c:v>23</c:v>
                </c:pt>
                <c:pt idx="24">
                  <c:v>24</c:v>
                </c:pt>
                <c:pt idx="25">
                  <c:v>24</c:v>
                </c:pt>
                <c:pt idx="26">
                  <c:v>23</c:v>
                </c:pt>
                <c:pt idx="27">
                  <c:v>24</c:v>
                </c:pt>
                <c:pt idx="28">
                  <c:v>26</c:v>
                </c:pt>
                <c:pt idx="29">
                  <c:v>27</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0</c:v>
                </c:pt>
                <c:pt idx="1">
                  <c:v>2.6800000000000001E-3</c:v>
                </c:pt>
                <c:pt idx="2">
                  <c:v>7.9299999999999995E-3</c:v>
                </c:pt>
                <c:pt idx="3">
                  <c:v>1.8319999999999999E-2</c:v>
                </c:pt>
                <c:pt idx="4">
                  <c:v>3.8719999999999997E-2</c:v>
                </c:pt>
                <c:pt idx="5">
                  <c:v>7.2239999999999999E-2</c:v>
                </c:pt>
                <c:pt idx="6">
                  <c:v>0.12263</c:v>
                </c:pt>
                <c:pt idx="7">
                  <c:v>0.18378</c:v>
                </c:pt>
                <c:pt idx="8">
                  <c:v>0.27055000000000001</c:v>
                </c:pt>
                <c:pt idx="9">
                  <c:v>0.38822000000000001</c:v>
                </c:pt>
                <c:pt idx="10">
                  <c:v>0.54945999999999995</c:v>
                </c:pt>
                <c:pt idx="11">
                  <c:v>0.78410999999999997</c:v>
                </c:pt>
                <c:pt idx="12">
                  <c:v>1</c:v>
                </c:pt>
                <c:pt idx="13">
                  <c:v>2</c:v>
                </c:pt>
                <c:pt idx="14">
                  <c:v>2</c:v>
                </c:pt>
                <c:pt idx="15">
                  <c:v>3</c:v>
                </c:pt>
                <c:pt idx="16">
                  <c:v>4</c:v>
                </c:pt>
                <c:pt idx="17">
                  <c:v>6</c:v>
                </c:pt>
                <c:pt idx="18">
                  <c:v>8</c:v>
                </c:pt>
                <c:pt idx="19">
                  <c:v>10</c:v>
                </c:pt>
                <c:pt idx="20">
                  <c:v>13</c:v>
                </c:pt>
                <c:pt idx="21">
                  <c:v>14</c:v>
                </c:pt>
                <c:pt idx="22">
                  <c:v>15</c:v>
                </c:pt>
                <c:pt idx="23">
                  <c:v>16</c:v>
                </c:pt>
                <c:pt idx="24">
                  <c:v>17</c:v>
                </c:pt>
                <c:pt idx="25">
                  <c:v>17</c:v>
                </c:pt>
                <c:pt idx="26">
                  <c:v>16</c:v>
                </c:pt>
                <c:pt idx="27">
                  <c:v>16</c:v>
                </c:pt>
                <c:pt idx="28">
                  <c:v>18</c:v>
                </c:pt>
                <c:pt idx="29">
                  <c:v>18</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738816"/>
        <c:axId val="44740608"/>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D2F-4DD2-883C-F888DFF0702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0</c:v>
                </c:pt>
                <c:pt idx="1">
                  <c:v>0</c:v>
                </c:pt>
                <c:pt idx="2">
                  <c:v>0</c:v>
                </c:pt>
                <c:pt idx="3">
                  <c:v>0</c:v>
                </c:pt>
                <c:pt idx="4">
                  <c:v>0</c:v>
                </c:pt>
                <c:pt idx="5">
                  <c:v>0</c:v>
                </c:pt>
                <c:pt idx="6">
                  <c:v>0</c:v>
                </c:pt>
                <c:pt idx="7">
                  <c:v>0</c:v>
                </c:pt>
                <c:pt idx="8">
                  <c:v>0</c:v>
                </c:pt>
                <c:pt idx="9">
                  <c:v>1</c:v>
                </c:pt>
                <c:pt idx="10">
                  <c:v>1</c:v>
                </c:pt>
                <c:pt idx="11">
                  <c:v>1</c:v>
                </c:pt>
                <c:pt idx="12">
                  <c:v>2</c:v>
                </c:pt>
                <c:pt idx="13">
                  <c:v>2</c:v>
                </c:pt>
                <c:pt idx="14">
                  <c:v>4</c:v>
                </c:pt>
                <c:pt idx="15">
                  <c:v>5</c:v>
                </c:pt>
                <c:pt idx="16">
                  <c:v>6</c:v>
                </c:pt>
                <c:pt idx="17">
                  <c:v>8</c:v>
                </c:pt>
                <c:pt idx="18">
                  <c:v>11</c:v>
                </c:pt>
                <c:pt idx="19">
                  <c:v>13</c:v>
                </c:pt>
                <c:pt idx="20">
                  <c:v>16</c:v>
                </c:pt>
                <c:pt idx="21">
                  <c:v>18</c:v>
                </c:pt>
                <c:pt idx="22">
                  <c:v>18</c:v>
                </c:pt>
                <c:pt idx="23">
                  <c:v>19</c:v>
                </c:pt>
                <c:pt idx="24">
                  <c:v>20</c:v>
                </c:pt>
                <c:pt idx="25">
                  <c:v>21</c:v>
                </c:pt>
                <c:pt idx="26">
                  <c:v>19</c:v>
                </c:pt>
                <c:pt idx="27">
                  <c:v>20</c:v>
                </c:pt>
                <c:pt idx="28">
                  <c:v>22</c:v>
                </c:pt>
                <c:pt idx="29">
                  <c:v>22</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738816"/>
        <c:axId val="44740608"/>
      </c:lineChart>
      <c:catAx>
        <c:axId val="4473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740608"/>
        <c:crosses val="autoZero"/>
        <c:auto val="1"/>
        <c:lblAlgn val="ctr"/>
        <c:lblOffset val="100"/>
        <c:tickMarkSkip val="1"/>
        <c:noMultiLvlLbl val="0"/>
      </c:catAx>
      <c:valAx>
        <c:axId val="44740608"/>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738816"/>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E8C2-45FE-8F44-9FD08D8F6A60}"/>
                </c:ext>
              </c:extLst>
            </c:dLbl>
            <c:dLbl>
              <c:idx val="1"/>
              <c:delete val="1"/>
              <c:extLst>
                <c:ext xmlns:c15="http://schemas.microsoft.com/office/drawing/2012/chart" uri="{CE6537A1-D6FC-4f65-9D91-7224C49458BB}"/>
                <c:ext xmlns:c16="http://schemas.microsoft.com/office/drawing/2014/chart" uri="{C3380CC4-5D6E-409C-BE32-E72D297353CC}">
                  <c16:uniqueId val="{00000001-E8C2-45FE-8F44-9FD08D8F6A60}"/>
                </c:ext>
              </c:extLst>
            </c:dLbl>
            <c:dLbl>
              <c:idx val="2"/>
              <c:delete val="1"/>
              <c:extLst>
                <c:ext xmlns:c15="http://schemas.microsoft.com/office/drawing/2012/chart" uri="{CE6537A1-D6FC-4f65-9D91-7224C49458BB}"/>
                <c:ext xmlns:c16="http://schemas.microsoft.com/office/drawing/2014/chart" uri="{C3380CC4-5D6E-409C-BE32-E72D297353CC}">
                  <c16:uniqueId val="{00000002-E8C2-45FE-8F44-9FD08D8F6A60}"/>
                </c:ext>
              </c:extLst>
            </c:dLbl>
            <c:dLbl>
              <c:idx val="3"/>
              <c:delete val="1"/>
              <c:extLst>
                <c:ext xmlns:c15="http://schemas.microsoft.com/office/drawing/2012/chart" uri="{CE6537A1-D6FC-4f65-9D91-7224C49458BB}"/>
                <c:ext xmlns:c16="http://schemas.microsoft.com/office/drawing/2014/chart" uri="{C3380CC4-5D6E-409C-BE32-E72D297353CC}">
                  <c16:uniqueId val="{00000003-E8C2-45FE-8F44-9FD08D8F6A60}"/>
                </c:ext>
              </c:extLst>
            </c:dLbl>
            <c:dLbl>
              <c:idx val="4"/>
              <c:delete val="1"/>
              <c:extLst>
                <c:ext xmlns:c15="http://schemas.microsoft.com/office/drawing/2012/chart" uri="{CE6537A1-D6FC-4f65-9D91-7224C49458BB}"/>
                <c:ext xmlns:c16="http://schemas.microsoft.com/office/drawing/2014/chart" uri="{C3380CC4-5D6E-409C-BE32-E72D297353CC}">
                  <c16:uniqueId val="{00000004-E8C2-45FE-8F44-9FD08D8F6A60}"/>
                </c:ext>
              </c:extLst>
            </c:dLbl>
            <c:dLbl>
              <c:idx val="5"/>
              <c:delete val="1"/>
              <c:extLst>
                <c:ext xmlns:c15="http://schemas.microsoft.com/office/drawing/2012/chart" uri="{CE6537A1-D6FC-4f65-9D91-7224C49458BB}"/>
                <c:ext xmlns:c16="http://schemas.microsoft.com/office/drawing/2014/chart" uri="{C3380CC4-5D6E-409C-BE32-E72D297353CC}">
                  <c16:uniqueId val="{00000005-E8C2-45FE-8F44-9FD08D8F6A60}"/>
                </c:ext>
              </c:extLst>
            </c:dLbl>
            <c:dLbl>
              <c:idx val="6"/>
              <c:delete val="1"/>
              <c:extLst>
                <c:ext xmlns:c15="http://schemas.microsoft.com/office/drawing/2012/chart" uri="{CE6537A1-D6FC-4f65-9D91-7224C49458BB}"/>
                <c:ext xmlns:c16="http://schemas.microsoft.com/office/drawing/2014/chart" uri="{C3380CC4-5D6E-409C-BE32-E72D297353CC}">
                  <c16:uniqueId val="{00000006-E8C2-45FE-8F44-9FD08D8F6A60}"/>
                </c:ext>
              </c:extLst>
            </c:dLbl>
            <c:dLbl>
              <c:idx val="7"/>
              <c:delete val="1"/>
              <c:extLst>
                <c:ext xmlns:c15="http://schemas.microsoft.com/office/drawing/2012/chart" uri="{CE6537A1-D6FC-4f65-9D91-7224C49458BB}"/>
                <c:ext xmlns:c16="http://schemas.microsoft.com/office/drawing/2014/chart" uri="{C3380CC4-5D6E-409C-BE32-E72D297353CC}">
                  <c16:uniqueId val="{00000007-E8C2-45FE-8F44-9FD08D8F6A60}"/>
                </c:ext>
              </c:extLst>
            </c:dLbl>
            <c:dLbl>
              <c:idx val="8"/>
              <c:delete val="1"/>
              <c:extLst>
                <c:ext xmlns:c15="http://schemas.microsoft.com/office/drawing/2012/chart" uri="{CE6537A1-D6FC-4f65-9D91-7224C49458BB}"/>
                <c:ext xmlns:c16="http://schemas.microsoft.com/office/drawing/2014/chart" uri="{C3380CC4-5D6E-409C-BE32-E72D297353CC}">
                  <c16:uniqueId val="{00000008-E8C2-45FE-8F44-9FD08D8F6A60}"/>
                </c:ext>
              </c:extLst>
            </c:dLbl>
            <c:dLbl>
              <c:idx val="9"/>
              <c:delete val="1"/>
              <c:extLst>
                <c:ext xmlns:c15="http://schemas.microsoft.com/office/drawing/2012/chart" uri="{CE6537A1-D6FC-4f65-9D91-7224C49458BB}"/>
                <c:ext xmlns:c16="http://schemas.microsoft.com/office/drawing/2014/chart" uri="{C3380CC4-5D6E-409C-BE32-E72D297353CC}">
                  <c16:uniqueId val="{00000009-E8C2-45FE-8F44-9FD08D8F6A60}"/>
                </c:ext>
              </c:extLst>
            </c:dLbl>
            <c:dLbl>
              <c:idx val="10"/>
              <c:delete val="1"/>
              <c:extLst>
                <c:ext xmlns:c15="http://schemas.microsoft.com/office/drawing/2012/chart" uri="{CE6537A1-D6FC-4f65-9D91-7224C49458BB}"/>
                <c:ext xmlns:c16="http://schemas.microsoft.com/office/drawing/2014/chart" uri="{C3380CC4-5D6E-409C-BE32-E72D297353CC}">
                  <c16:uniqueId val="{0000000A-E8C2-45FE-8F44-9FD08D8F6A60}"/>
                </c:ext>
              </c:extLst>
            </c:dLbl>
            <c:dLbl>
              <c:idx val="11"/>
              <c:delete val="1"/>
              <c:extLst>
                <c:ext xmlns:c15="http://schemas.microsoft.com/office/drawing/2012/chart" uri="{CE6537A1-D6FC-4f65-9D91-7224C49458BB}"/>
                <c:ext xmlns:c16="http://schemas.microsoft.com/office/drawing/2014/chart" uri="{C3380CC4-5D6E-409C-BE32-E72D297353CC}">
                  <c16:uniqueId val="{0000000B-E8C2-45FE-8F44-9FD08D8F6A60}"/>
                </c:ext>
              </c:extLst>
            </c:dLbl>
            <c:dLbl>
              <c:idx val="12"/>
              <c:delete val="1"/>
              <c:extLst>
                <c:ext xmlns:c15="http://schemas.microsoft.com/office/drawing/2012/chart" uri="{CE6537A1-D6FC-4f65-9D91-7224C49458BB}"/>
                <c:ext xmlns:c16="http://schemas.microsoft.com/office/drawing/2014/chart" uri="{C3380CC4-5D6E-409C-BE32-E72D297353CC}">
                  <c16:uniqueId val="{0000000C-E8C2-45FE-8F44-9FD08D8F6A60}"/>
                </c:ext>
              </c:extLst>
            </c:dLbl>
            <c:dLbl>
              <c:idx val="13"/>
              <c:delete val="1"/>
              <c:extLst>
                <c:ext xmlns:c15="http://schemas.microsoft.com/office/drawing/2012/chart" uri="{CE6537A1-D6FC-4f65-9D91-7224C49458BB}"/>
                <c:ext xmlns:c16="http://schemas.microsoft.com/office/drawing/2014/chart" uri="{C3380CC4-5D6E-409C-BE32-E72D297353CC}">
                  <c16:uniqueId val="{0000000D-E8C2-45FE-8F44-9FD08D8F6A60}"/>
                </c:ext>
              </c:extLst>
            </c:dLbl>
            <c:dLbl>
              <c:idx val="14"/>
              <c:delete val="1"/>
              <c:extLst>
                <c:ext xmlns:c15="http://schemas.microsoft.com/office/drawing/2012/chart" uri="{CE6537A1-D6FC-4f65-9D91-7224C49458BB}"/>
                <c:ext xmlns:c16="http://schemas.microsoft.com/office/drawing/2014/chart" uri="{C3380CC4-5D6E-409C-BE32-E72D297353CC}">
                  <c16:uniqueId val="{0000000E-E8C2-45FE-8F44-9FD08D8F6A60}"/>
                </c:ext>
              </c:extLst>
            </c:dLbl>
            <c:dLbl>
              <c:idx val="15"/>
              <c:delete val="1"/>
              <c:extLst>
                <c:ext xmlns:c15="http://schemas.microsoft.com/office/drawing/2012/chart" uri="{CE6537A1-D6FC-4f65-9D91-7224C49458BB}"/>
                <c:ext xmlns:c16="http://schemas.microsoft.com/office/drawing/2014/chart" uri="{C3380CC4-5D6E-409C-BE32-E72D297353CC}">
                  <c16:uniqueId val="{0000000F-E8C2-45FE-8F44-9FD08D8F6A60}"/>
                </c:ext>
              </c:extLst>
            </c:dLbl>
            <c:dLbl>
              <c:idx val="16"/>
              <c:delete val="1"/>
              <c:extLst>
                <c:ext xmlns:c15="http://schemas.microsoft.com/office/drawing/2012/chart" uri="{CE6537A1-D6FC-4f65-9D91-7224C49458BB}"/>
                <c:ext xmlns:c16="http://schemas.microsoft.com/office/drawing/2014/chart" uri="{C3380CC4-5D6E-409C-BE32-E72D297353CC}">
                  <c16:uniqueId val="{00000010-E8C2-45FE-8F44-9FD08D8F6A60}"/>
                </c:ext>
              </c:extLst>
            </c:dLbl>
            <c:dLbl>
              <c:idx val="17"/>
              <c:delete val="1"/>
              <c:extLst>
                <c:ext xmlns:c15="http://schemas.microsoft.com/office/drawing/2012/chart" uri="{CE6537A1-D6FC-4f65-9D91-7224C49458BB}"/>
                <c:ext xmlns:c16="http://schemas.microsoft.com/office/drawing/2014/chart" uri="{C3380CC4-5D6E-409C-BE32-E72D297353CC}">
                  <c16:uniqueId val="{00000011-E8C2-45FE-8F44-9FD08D8F6A60}"/>
                </c:ext>
              </c:extLst>
            </c:dLbl>
            <c:dLbl>
              <c:idx val="18"/>
              <c:delete val="1"/>
              <c:extLst>
                <c:ext xmlns:c15="http://schemas.microsoft.com/office/drawing/2012/chart" uri="{CE6537A1-D6FC-4f65-9D91-7224C49458BB}"/>
                <c:ext xmlns:c16="http://schemas.microsoft.com/office/drawing/2014/chart" uri="{C3380CC4-5D6E-409C-BE32-E72D297353CC}">
                  <c16:uniqueId val="{00000012-E8C2-45FE-8F44-9FD08D8F6A60}"/>
                </c:ext>
              </c:extLst>
            </c:dLbl>
            <c:dLbl>
              <c:idx val="19"/>
              <c:delete val="1"/>
              <c:extLst>
                <c:ext xmlns:c15="http://schemas.microsoft.com/office/drawing/2012/chart" uri="{CE6537A1-D6FC-4f65-9D91-7224C49458BB}"/>
                <c:ext xmlns:c16="http://schemas.microsoft.com/office/drawing/2014/chart" uri="{C3380CC4-5D6E-409C-BE32-E72D297353CC}">
                  <c16:uniqueId val="{00000013-E8C2-45FE-8F44-9FD08D8F6A60}"/>
                </c:ext>
              </c:extLst>
            </c:dLbl>
            <c:dLbl>
              <c:idx val="20"/>
              <c:delete val="1"/>
              <c:extLst>
                <c:ext xmlns:c15="http://schemas.microsoft.com/office/drawing/2012/chart" uri="{CE6537A1-D6FC-4f65-9D91-7224C49458BB}"/>
                <c:ext xmlns:c16="http://schemas.microsoft.com/office/drawing/2014/chart" uri="{C3380CC4-5D6E-409C-BE32-E72D297353CC}">
                  <c16:uniqueId val="{00000014-E8C2-45FE-8F44-9FD08D8F6A60}"/>
                </c:ext>
              </c:extLst>
            </c:dLbl>
            <c:dLbl>
              <c:idx val="21"/>
              <c:delete val="1"/>
              <c:extLst>
                <c:ext xmlns:c15="http://schemas.microsoft.com/office/drawing/2012/chart" uri="{CE6537A1-D6FC-4f65-9D91-7224C49458BB}"/>
                <c:ext xmlns:c16="http://schemas.microsoft.com/office/drawing/2014/chart" uri="{C3380CC4-5D6E-409C-BE32-E72D297353CC}">
                  <c16:uniqueId val="{00000015-E8C2-45FE-8F44-9FD08D8F6A60}"/>
                </c:ext>
              </c:extLst>
            </c:dLbl>
            <c:dLbl>
              <c:idx val="22"/>
              <c:delete val="1"/>
              <c:extLst>
                <c:ext xmlns:c15="http://schemas.microsoft.com/office/drawing/2012/chart" uri="{CE6537A1-D6FC-4f65-9D91-7224C49458BB}"/>
                <c:ext xmlns:c16="http://schemas.microsoft.com/office/drawing/2014/chart" uri="{C3380CC4-5D6E-409C-BE32-E72D297353CC}">
                  <c16:uniqueId val="{00000016-E8C2-45FE-8F44-9FD08D8F6A60}"/>
                </c:ext>
              </c:extLst>
            </c:dLbl>
            <c:dLbl>
              <c:idx val="23"/>
              <c:delete val="1"/>
              <c:extLst>
                <c:ext xmlns:c15="http://schemas.microsoft.com/office/drawing/2012/chart" uri="{CE6537A1-D6FC-4f65-9D91-7224C49458BB}"/>
                <c:ext xmlns:c16="http://schemas.microsoft.com/office/drawing/2014/chart" uri="{C3380CC4-5D6E-409C-BE32-E72D297353CC}">
                  <c16:uniqueId val="{00000017-E8C2-45FE-8F44-9FD08D8F6A60}"/>
                </c:ext>
              </c:extLst>
            </c:dLbl>
            <c:dLbl>
              <c:idx val="24"/>
              <c:delete val="1"/>
              <c:extLst>
                <c:ext xmlns:c15="http://schemas.microsoft.com/office/drawing/2012/chart" uri="{CE6537A1-D6FC-4f65-9D91-7224C49458BB}"/>
                <c:ext xmlns:c16="http://schemas.microsoft.com/office/drawing/2014/chart" uri="{C3380CC4-5D6E-409C-BE32-E72D297353CC}">
                  <c16:uniqueId val="{00000018-E8C2-45FE-8F44-9FD08D8F6A60}"/>
                </c:ext>
              </c:extLst>
            </c:dLbl>
            <c:dLbl>
              <c:idx val="25"/>
              <c:delete val="1"/>
              <c:extLst>
                <c:ext xmlns:c15="http://schemas.microsoft.com/office/drawing/2012/chart" uri="{CE6537A1-D6FC-4f65-9D91-7224C49458BB}"/>
                <c:ext xmlns:c16="http://schemas.microsoft.com/office/drawing/2014/chart" uri="{C3380CC4-5D6E-409C-BE32-E72D297353CC}">
                  <c16:uniqueId val="{00000019-E8C2-45FE-8F44-9FD08D8F6A60}"/>
                </c:ext>
              </c:extLst>
            </c:dLbl>
            <c:dLbl>
              <c:idx val="26"/>
              <c:delete val="1"/>
              <c:extLst>
                <c:ext xmlns:c15="http://schemas.microsoft.com/office/drawing/2012/chart" uri="{CE6537A1-D6FC-4f65-9D91-7224C49458BB}"/>
                <c:ext xmlns:c16="http://schemas.microsoft.com/office/drawing/2014/chart" uri="{C3380CC4-5D6E-409C-BE32-E72D297353CC}">
                  <c16:uniqueId val="{0000001A-E8C2-45FE-8F44-9FD08D8F6A60}"/>
                </c:ext>
              </c:extLst>
            </c:dLbl>
            <c:dLbl>
              <c:idx val="27"/>
              <c:delete val="1"/>
              <c:extLst>
                <c:ext xmlns:c15="http://schemas.microsoft.com/office/drawing/2012/chart" uri="{CE6537A1-D6FC-4f65-9D91-7224C49458BB}"/>
                <c:ext xmlns:c16="http://schemas.microsoft.com/office/drawing/2014/chart" uri="{C3380CC4-5D6E-409C-BE32-E72D297353CC}">
                  <c16:uniqueId val="{0000001B-E8C2-45FE-8F44-9FD08D8F6A60}"/>
                </c:ext>
              </c:extLst>
            </c:dLbl>
            <c:dLbl>
              <c:idx val="28"/>
              <c:delete val="1"/>
              <c:extLst>
                <c:ext xmlns:c15="http://schemas.microsoft.com/office/drawing/2012/chart" uri="{CE6537A1-D6FC-4f65-9D91-7224C49458BB}"/>
                <c:ext xmlns:c16="http://schemas.microsoft.com/office/drawing/2014/chart" uri="{C3380CC4-5D6E-409C-BE32-E72D297353CC}">
                  <c16:uniqueId val="{0000001C-E8C2-45FE-8F44-9FD08D8F6A60}"/>
                </c:ext>
              </c:extLst>
            </c:dLbl>
            <c:dLbl>
              <c:idx val="29"/>
              <c:tx>
                <c:rich>
                  <a:bodyPr/>
                  <a:lstStyle/>
                  <a:p>
                    <a:r>
                      <a:rPr lang="en-US" dirty="0"/>
                      <a:t>610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E8C2-45FE-8F44-9FD08D8F6A60}"/>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1</c:v>
                </c:pt>
                <c:pt idx="1">
                  <c:v>1</c:v>
                </c:pt>
                <c:pt idx="2">
                  <c:v>2</c:v>
                </c:pt>
                <c:pt idx="3">
                  <c:v>4</c:v>
                </c:pt>
                <c:pt idx="4">
                  <c:v>6</c:v>
                </c:pt>
                <c:pt idx="5">
                  <c:v>8</c:v>
                </c:pt>
                <c:pt idx="6">
                  <c:v>11</c:v>
                </c:pt>
                <c:pt idx="7">
                  <c:v>15</c:v>
                </c:pt>
                <c:pt idx="8">
                  <c:v>20</c:v>
                </c:pt>
                <c:pt idx="9">
                  <c:v>29</c:v>
                </c:pt>
                <c:pt idx="10">
                  <c:v>41</c:v>
                </c:pt>
                <c:pt idx="11">
                  <c:v>59</c:v>
                </c:pt>
                <c:pt idx="12">
                  <c:v>86</c:v>
                </c:pt>
                <c:pt idx="13">
                  <c:v>122</c:v>
                </c:pt>
                <c:pt idx="14">
                  <c:v>172</c:v>
                </c:pt>
                <c:pt idx="15">
                  <c:v>219</c:v>
                </c:pt>
                <c:pt idx="16">
                  <c:v>257</c:v>
                </c:pt>
                <c:pt idx="17">
                  <c:v>289</c:v>
                </c:pt>
                <c:pt idx="18">
                  <c:v>322</c:v>
                </c:pt>
                <c:pt idx="19">
                  <c:v>356</c:v>
                </c:pt>
                <c:pt idx="20">
                  <c:v>389</c:v>
                </c:pt>
                <c:pt idx="21">
                  <c:v>421</c:v>
                </c:pt>
                <c:pt idx="22">
                  <c:v>454</c:v>
                </c:pt>
                <c:pt idx="23">
                  <c:v>484</c:v>
                </c:pt>
                <c:pt idx="24">
                  <c:v>512</c:v>
                </c:pt>
                <c:pt idx="25">
                  <c:v>535</c:v>
                </c:pt>
                <c:pt idx="26">
                  <c:v>556</c:v>
                </c:pt>
                <c:pt idx="27">
                  <c:v>580</c:v>
                </c:pt>
                <c:pt idx="28">
                  <c:v>601</c:v>
                </c:pt>
                <c:pt idx="29">
                  <c:v>614</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1</c:v>
                </c:pt>
                <c:pt idx="1">
                  <c:v>1</c:v>
                </c:pt>
                <c:pt idx="2">
                  <c:v>2</c:v>
                </c:pt>
                <c:pt idx="3">
                  <c:v>3</c:v>
                </c:pt>
                <c:pt idx="4">
                  <c:v>5</c:v>
                </c:pt>
                <c:pt idx="5">
                  <c:v>5</c:v>
                </c:pt>
                <c:pt idx="6">
                  <c:v>8</c:v>
                </c:pt>
                <c:pt idx="7">
                  <c:v>12</c:v>
                </c:pt>
                <c:pt idx="8">
                  <c:v>18</c:v>
                </c:pt>
                <c:pt idx="9">
                  <c:v>26</c:v>
                </c:pt>
                <c:pt idx="10">
                  <c:v>37</c:v>
                </c:pt>
                <c:pt idx="11">
                  <c:v>53</c:v>
                </c:pt>
                <c:pt idx="12">
                  <c:v>77</c:v>
                </c:pt>
                <c:pt idx="13">
                  <c:v>109</c:v>
                </c:pt>
                <c:pt idx="14">
                  <c:v>153</c:v>
                </c:pt>
                <c:pt idx="15">
                  <c:v>196</c:v>
                </c:pt>
                <c:pt idx="16">
                  <c:v>230</c:v>
                </c:pt>
                <c:pt idx="17">
                  <c:v>258</c:v>
                </c:pt>
                <c:pt idx="18">
                  <c:v>286</c:v>
                </c:pt>
                <c:pt idx="19">
                  <c:v>314</c:v>
                </c:pt>
                <c:pt idx="20">
                  <c:v>343</c:v>
                </c:pt>
                <c:pt idx="21">
                  <c:v>370</c:v>
                </c:pt>
                <c:pt idx="22">
                  <c:v>400</c:v>
                </c:pt>
                <c:pt idx="23">
                  <c:v>427</c:v>
                </c:pt>
                <c:pt idx="24">
                  <c:v>453</c:v>
                </c:pt>
                <c:pt idx="25">
                  <c:v>476</c:v>
                </c:pt>
                <c:pt idx="26">
                  <c:v>496</c:v>
                </c:pt>
                <c:pt idx="27">
                  <c:v>517</c:v>
                </c:pt>
                <c:pt idx="28">
                  <c:v>538</c:v>
                </c:pt>
                <c:pt idx="29">
                  <c:v>551</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1</c:v>
                </c:pt>
                <c:pt idx="1">
                  <c:v>2</c:v>
                </c:pt>
                <c:pt idx="2">
                  <c:v>2</c:v>
                </c:pt>
                <c:pt idx="3">
                  <c:v>4</c:v>
                </c:pt>
                <c:pt idx="4">
                  <c:v>6</c:v>
                </c:pt>
                <c:pt idx="5">
                  <c:v>8</c:v>
                </c:pt>
                <c:pt idx="6">
                  <c:v>11</c:v>
                </c:pt>
                <c:pt idx="7">
                  <c:v>15</c:v>
                </c:pt>
                <c:pt idx="8">
                  <c:v>22</c:v>
                </c:pt>
                <c:pt idx="9">
                  <c:v>32</c:v>
                </c:pt>
                <c:pt idx="10">
                  <c:v>46</c:v>
                </c:pt>
                <c:pt idx="11">
                  <c:v>66</c:v>
                </c:pt>
                <c:pt idx="12">
                  <c:v>96</c:v>
                </c:pt>
                <c:pt idx="13">
                  <c:v>136</c:v>
                </c:pt>
                <c:pt idx="14">
                  <c:v>191</c:v>
                </c:pt>
                <c:pt idx="15">
                  <c:v>244</c:v>
                </c:pt>
                <c:pt idx="16">
                  <c:v>287</c:v>
                </c:pt>
                <c:pt idx="17">
                  <c:v>324</c:v>
                </c:pt>
                <c:pt idx="18">
                  <c:v>363</c:v>
                </c:pt>
                <c:pt idx="19">
                  <c:v>400</c:v>
                </c:pt>
                <c:pt idx="20">
                  <c:v>440</c:v>
                </c:pt>
                <c:pt idx="21">
                  <c:v>475</c:v>
                </c:pt>
                <c:pt idx="22">
                  <c:v>513</c:v>
                </c:pt>
                <c:pt idx="23">
                  <c:v>548</c:v>
                </c:pt>
                <c:pt idx="24">
                  <c:v>579</c:v>
                </c:pt>
                <c:pt idx="25">
                  <c:v>607</c:v>
                </c:pt>
                <c:pt idx="26">
                  <c:v>629</c:v>
                </c:pt>
                <c:pt idx="27">
                  <c:v>655</c:v>
                </c:pt>
                <c:pt idx="28">
                  <c:v>677</c:v>
                </c:pt>
                <c:pt idx="29">
                  <c:v>691</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E8C2-45FE-8F44-9FD08D8F6A60}"/>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0</c:v>
                </c:pt>
                <c:pt idx="1">
                  <c:v>0</c:v>
                </c:pt>
                <c:pt idx="2">
                  <c:v>0</c:v>
                </c:pt>
                <c:pt idx="3">
                  <c:v>0</c:v>
                </c:pt>
                <c:pt idx="4">
                  <c:v>0</c:v>
                </c:pt>
                <c:pt idx="5">
                  <c:v>0</c:v>
                </c:pt>
                <c:pt idx="6">
                  <c:v>1</c:v>
                </c:pt>
                <c:pt idx="7">
                  <c:v>1</c:v>
                </c:pt>
                <c:pt idx="8">
                  <c:v>1</c:v>
                </c:pt>
                <c:pt idx="9">
                  <c:v>2</c:v>
                </c:pt>
                <c:pt idx="10">
                  <c:v>2</c:v>
                </c:pt>
                <c:pt idx="11">
                  <c:v>4</c:v>
                </c:pt>
                <c:pt idx="12">
                  <c:v>7</c:v>
                </c:pt>
                <c:pt idx="13">
                  <c:v>10</c:v>
                </c:pt>
                <c:pt idx="14">
                  <c:v>15</c:v>
                </c:pt>
                <c:pt idx="15">
                  <c:v>20</c:v>
                </c:pt>
                <c:pt idx="16">
                  <c:v>28</c:v>
                </c:pt>
                <c:pt idx="17">
                  <c:v>34</c:v>
                </c:pt>
                <c:pt idx="18">
                  <c:v>42</c:v>
                </c:pt>
                <c:pt idx="19">
                  <c:v>49</c:v>
                </c:pt>
                <c:pt idx="20">
                  <c:v>56</c:v>
                </c:pt>
                <c:pt idx="21">
                  <c:v>63</c:v>
                </c:pt>
                <c:pt idx="22">
                  <c:v>72</c:v>
                </c:pt>
                <c:pt idx="23">
                  <c:v>80</c:v>
                </c:pt>
                <c:pt idx="24">
                  <c:v>87</c:v>
                </c:pt>
                <c:pt idx="25">
                  <c:v>92</c:v>
                </c:pt>
                <c:pt idx="26">
                  <c:v>100</c:v>
                </c:pt>
                <c:pt idx="27">
                  <c:v>107</c:v>
                </c:pt>
                <c:pt idx="28">
                  <c:v>112</c:v>
                </c:pt>
                <c:pt idx="29">
                  <c:v>116</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0</c:v>
                </c:pt>
                <c:pt idx="1">
                  <c:v>0</c:v>
                </c:pt>
                <c:pt idx="2">
                  <c:v>5.3510000000000002E-2</c:v>
                </c:pt>
                <c:pt idx="3">
                  <c:v>9.1109999999999997E-2</c:v>
                </c:pt>
                <c:pt idx="4">
                  <c:v>0.20762</c:v>
                </c:pt>
                <c:pt idx="5">
                  <c:v>0.27095999999999998</c:v>
                </c:pt>
                <c:pt idx="6">
                  <c:v>0.43676999999999999</c:v>
                </c:pt>
                <c:pt idx="7">
                  <c:v>0.66710000000000003</c:v>
                </c:pt>
                <c:pt idx="8">
                  <c:v>0.97340000000000004</c:v>
                </c:pt>
                <c:pt idx="9">
                  <c:v>1</c:v>
                </c:pt>
                <c:pt idx="10">
                  <c:v>2</c:v>
                </c:pt>
                <c:pt idx="11">
                  <c:v>3</c:v>
                </c:pt>
                <c:pt idx="12">
                  <c:v>6</c:v>
                </c:pt>
                <c:pt idx="13">
                  <c:v>8</c:v>
                </c:pt>
                <c:pt idx="14">
                  <c:v>13</c:v>
                </c:pt>
                <c:pt idx="15">
                  <c:v>18</c:v>
                </c:pt>
                <c:pt idx="16">
                  <c:v>25</c:v>
                </c:pt>
                <c:pt idx="17">
                  <c:v>30</c:v>
                </c:pt>
                <c:pt idx="18">
                  <c:v>38</c:v>
                </c:pt>
                <c:pt idx="19">
                  <c:v>43</c:v>
                </c:pt>
                <c:pt idx="20">
                  <c:v>49</c:v>
                </c:pt>
                <c:pt idx="21">
                  <c:v>56</c:v>
                </c:pt>
                <c:pt idx="22">
                  <c:v>63</c:v>
                </c:pt>
                <c:pt idx="23">
                  <c:v>70</c:v>
                </c:pt>
                <c:pt idx="24">
                  <c:v>77</c:v>
                </c:pt>
                <c:pt idx="25">
                  <c:v>81</c:v>
                </c:pt>
                <c:pt idx="26">
                  <c:v>89</c:v>
                </c:pt>
                <c:pt idx="27">
                  <c:v>95</c:v>
                </c:pt>
                <c:pt idx="28">
                  <c:v>101</c:v>
                </c:pt>
                <c:pt idx="29">
                  <c:v>104</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0</c:v>
                </c:pt>
                <c:pt idx="1">
                  <c:v>0</c:v>
                </c:pt>
                <c:pt idx="2">
                  <c:v>6.4079999999999998E-2</c:v>
                </c:pt>
                <c:pt idx="3">
                  <c:v>0.14821000000000001</c:v>
                </c:pt>
                <c:pt idx="4">
                  <c:v>0.27967999999999998</c:v>
                </c:pt>
                <c:pt idx="5">
                  <c:v>0.42762</c:v>
                </c:pt>
                <c:pt idx="6">
                  <c:v>0.61055000000000004</c:v>
                </c:pt>
                <c:pt idx="7">
                  <c:v>0.85335000000000005</c:v>
                </c:pt>
                <c:pt idx="8">
                  <c:v>1</c:v>
                </c:pt>
                <c:pt idx="9">
                  <c:v>2</c:v>
                </c:pt>
                <c:pt idx="10">
                  <c:v>3</c:v>
                </c:pt>
                <c:pt idx="11">
                  <c:v>4</c:v>
                </c:pt>
                <c:pt idx="12">
                  <c:v>7</c:v>
                </c:pt>
                <c:pt idx="13">
                  <c:v>11</c:v>
                </c:pt>
                <c:pt idx="14">
                  <c:v>16</c:v>
                </c:pt>
                <c:pt idx="15">
                  <c:v>23</c:v>
                </c:pt>
                <c:pt idx="16">
                  <c:v>31</c:v>
                </c:pt>
                <c:pt idx="17">
                  <c:v>38</c:v>
                </c:pt>
                <c:pt idx="18">
                  <c:v>47</c:v>
                </c:pt>
                <c:pt idx="19">
                  <c:v>54</c:v>
                </c:pt>
                <c:pt idx="20">
                  <c:v>62</c:v>
                </c:pt>
                <c:pt idx="21">
                  <c:v>71</c:v>
                </c:pt>
                <c:pt idx="22">
                  <c:v>80</c:v>
                </c:pt>
                <c:pt idx="23">
                  <c:v>88</c:v>
                </c:pt>
                <c:pt idx="24">
                  <c:v>96</c:v>
                </c:pt>
                <c:pt idx="25">
                  <c:v>102</c:v>
                </c:pt>
                <c:pt idx="26">
                  <c:v>111</c:v>
                </c:pt>
                <c:pt idx="27">
                  <c:v>118</c:v>
                </c:pt>
                <c:pt idx="28">
                  <c:v>125</c:v>
                </c:pt>
                <c:pt idx="29">
                  <c:v>129</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4921600"/>
        <c:axId val="44923136"/>
      </c:lineChart>
      <c:catAx>
        <c:axId val="449216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923136"/>
        <c:crosses val="autoZero"/>
        <c:auto val="1"/>
        <c:lblAlgn val="ctr"/>
        <c:lblOffset val="100"/>
        <c:tickLblSkip val="1"/>
        <c:noMultiLvlLbl val="0"/>
      </c:catAx>
      <c:valAx>
        <c:axId val="44923136"/>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4921600"/>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A7-471A-96BF-5D947A1DC7AB}"/>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A7-471A-96BF-5D947A1DC7AB}"/>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Mongolia!$W$32:$W$33</c:f>
              <c:strCache>
                <c:ptCount val="2"/>
                <c:pt idx="0">
                  <c:v>National </c:v>
                </c:pt>
                <c:pt idx="1">
                  <c:v>City</c:v>
                </c:pt>
              </c:strCache>
            </c:strRef>
          </c:cat>
          <c:val>
            <c:numRef>
              <c:f>Mongolia!$X$32:$X$33</c:f>
              <c:numCache>
                <c:formatCode>General</c:formatCode>
                <c:ptCount val="2"/>
                <c:pt idx="0">
                  <c:v>0</c:v>
                </c:pt>
                <c:pt idx="1">
                  <c:v>0</c:v>
                </c:pt>
              </c:numCache>
            </c:numRef>
          </c:val>
          <c:extLst>
            <c:ext xmlns:c16="http://schemas.microsoft.com/office/drawing/2014/chart" uri="{C3380CC4-5D6E-409C-BE32-E72D297353CC}">
              <c16:uniqueId val="{00000002-FAA7-471A-96BF-5D947A1DC7AB}"/>
            </c:ext>
          </c:extLst>
        </c:ser>
        <c:dLbls>
          <c:showLegendKey val="0"/>
          <c:showVal val="0"/>
          <c:showCatName val="0"/>
          <c:showSerName val="0"/>
          <c:showPercent val="0"/>
          <c:showBubbleSize val="0"/>
        </c:dLbls>
        <c:gapWidth val="25"/>
        <c:axId val="15218176"/>
        <c:axId val="15219712"/>
      </c:barChart>
      <c:catAx>
        <c:axId val="1521817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219712"/>
        <c:crosses val="autoZero"/>
        <c:auto val="1"/>
        <c:lblAlgn val="ctr"/>
        <c:lblOffset val="800"/>
        <c:noMultiLvlLbl val="0"/>
      </c:catAx>
      <c:valAx>
        <c:axId val="15219712"/>
        <c:scaling>
          <c:orientation val="minMax"/>
          <c:max val="50"/>
          <c:min val="0"/>
        </c:scaling>
        <c:delete val="1"/>
        <c:axPos val="t"/>
        <c:numFmt formatCode="General" sourceLinked="1"/>
        <c:majorTickMark val="out"/>
        <c:minorTickMark val="none"/>
        <c:tickLblPos val="nextTo"/>
        <c:crossAx val="1521817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CB-4707-82EC-3FBD0E5B2799}"/>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CB-4707-82EC-3FBD0E5B2799}"/>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Mongolia!$W$36:$W$37</c:f>
              <c:strCache>
                <c:ptCount val="2"/>
                <c:pt idx="0">
                  <c:v>National </c:v>
                </c:pt>
                <c:pt idx="1">
                  <c:v>City</c:v>
                </c:pt>
              </c:strCache>
            </c:strRef>
          </c:cat>
          <c:val>
            <c:numRef>
              <c:f>Mongolia!$X$36:$X$37</c:f>
              <c:numCache>
                <c:formatCode>General</c:formatCode>
                <c:ptCount val="2"/>
                <c:pt idx="0">
                  <c:v>0</c:v>
                </c:pt>
                <c:pt idx="1">
                  <c:v>0</c:v>
                </c:pt>
              </c:numCache>
            </c:numRef>
          </c:val>
          <c:extLst>
            <c:ext xmlns:c16="http://schemas.microsoft.com/office/drawing/2014/chart" uri="{C3380CC4-5D6E-409C-BE32-E72D297353CC}">
              <c16:uniqueId val="{00000002-1CCB-4707-82EC-3FBD0E5B2799}"/>
            </c:ext>
          </c:extLst>
        </c:ser>
        <c:dLbls>
          <c:showLegendKey val="0"/>
          <c:showVal val="0"/>
          <c:showCatName val="0"/>
          <c:showSerName val="0"/>
          <c:showPercent val="0"/>
          <c:showBubbleSize val="0"/>
        </c:dLbls>
        <c:gapWidth val="25"/>
        <c:axId val="15233792"/>
        <c:axId val="15235328"/>
      </c:barChart>
      <c:catAx>
        <c:axId val="1523379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235328"/>
        <c:crosses val="autoZero"/>
        <c:auto val="1"/>
        <c:lblAlgn val="ctr"/>
        <c:lblOffset val="800"/>
        <c:noMultiLvlLbl val="0"/>
      </c:catAx>
      <c:valAx>
        <c:axId val="15235328"/>
        <c:scaling>
          <c:orientation val="minMax"/>
          <c:max val="50"/>
          <c:min val="0"/>
        </c:scaling>
        <c:delete val="1"/>
        <c:axPos val="t"/>
        <c:numFmt formatCode="General" sourceLinked="1"/>
        <c:majorTickMark val="out"/>
        <c:minorTickMark val="none"/>
        <c:tickLblPos val="nextTo"/>
        <c:crossAx val="1523379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dLbl>
              <c:idx val="0"/>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FBB-4856-B279-917FF962D058}"/>
                </c:ext>
              </c:extLst>
            </c:dLbl>
            <c:dLbl>
              <c:idx val="1"/>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FBB-4856-B279-917FF962D058}"/>
                </c:ext>
              </c:extLst>
            </c:dLbl>
            <c:numFmt formatCode="#,##0" sourceLinked="0"/>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Mongolia!$W$38:$W$39</c:f>
              <c:strCache>
                <c:ptCount val="2"/>
                <c:pt idx="0">
                  <c:v>National </c:v>
                </c:pt>
                <c:pt idx="1">
                  <c:v>Ulaanbaatar</c:v>
                </c:pt>
              </c:strCache>
            </c:strRef>
          </c:cat>
          <c:val>
            <c:numRef>
              <c:f>Mongolia!$X$38:$X$39</c:f>
              <c:numCache>
                <c:formatCode>0.0</c:formatCode>
                <c:ptCount val="2"/>
                <c:pt idx="0" formatCode="General">
                  <c:v>0</c:v>
                </c:pt>
                <c:pt idx="1">
                  <c:v>0</c:v>
                </c:pt>
              </c:numCache>
            </c:numRef>
          </c:val>
          <c:extLst>
            <c:ext xmlns:c16="http://schemas.microsoft.com/office/drawing/2014/chart" uri="{C3380CC4-5D6E-409C-BE32-E72D297353CC}">
              <c16:uniqueId val="{00000002-5FBB-4856-B279-917FF962D058}"/>
            </c:ext>
          </c:extLst>
        </c:ser>
        <c:dLbls>
          <c:showLegendKey val="0"/>
          <c:showVal val="0"/>
          <c:showCatName val="0"/>
          <c:showSerName val="0"/>
          <c:showPercent val="0"/>
          <c:showBubbleSize val="0"/>
        </c:dLbls>
        <c:gapWidth val="25"/>
        <c:axId val="15257600"/>
        <c:axId val="15259136"/>
      </c:barChart>
      <c:catAx>
        <c:axId val="1525760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259136"/>
        <c:crosses val="autoZero"/>
        <c:auto val="1"/>
        <c:lblAlgn val="ctr"/>
        <c:lblOffset val="800"/>
        <c:noMultiLvlLbl val="0"/>
      </c:catAx>
      <c:valAx>
        <c:axId val="15259136"/>
        <c:scaling>
          <c:orientation val="minMax"/>
          <c:max val="50"/>
          <c:min val="0"/>
        </c:scaling>
        <c:delete val="1"/>
        <c:axPos val="t"/>
        <c:numFmt formatCode="General" sourceLinked="1"/>
        <c:majorTickMark val="out"/>
        <c:minorTickMark val="none"/>
        <c:tickLblPos val="nextTo"/>
        <c:crossAx val="1525760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KP'!$Q$18:$Q$19</c:f>
              <c:strCache>
                <c:ptCount val="2"/>
                <c:pt idx="0">
                  <c:v>National</c:v>
                </c:pt>
                <c:pt idx="1">
                  <c:v>Ulaanbaatar</c:v>
                </c:pt>
              </c:strCache>
            </c:strRef>
          </c:cat>
          <c:val>
            <c:numRef>
              <c:f>'HIV prev KP'!$R$18:$R$19</c:f>
              <c:numCache>
                <c:formatCode>General</c:formatCode>
                <c:ptCount val="2"/>
                <c:pt idx="0">
                  <c:v>7.7</c:v>
                </c:pt>
                <c:pt idx="1">
                  <c:v>7</c:v>
                </c:pt>
              </c:numCache>
            </c:numRef>
          </c:val>
          <c:extLst>
            <c:ext xmlns:c16="http://schemas.microsoft.com/office/drawing/2014/chart" uri="{C3380CC4-5D6E-409C-BE32-E72D297353CC}">
              <c16:uniqueId val="{00000001-CD93-4137-AFCA-3280FC76F066}"/>
            </c:ext>
          </c:extLst>
        </c:ser>
        <c:dLbls>
          <c:showLegendKey val="0"/>
          <c:showVal val="0"/>
          <c:showCatName val="0"/>
          <c:showSerName val="0"/>
          <c:showPercent val="0"/>
          <c:showBubbleSize val="0"/>
        </c:dLbls>
        <c:gapWidth val="25"/>
        <c:axId val="42599936"/>
        <c:axId val="42601472"/>
      </c:barChart>
      <c:catAx>
        <c:axId val="4259993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601472"/>
        <c:crosses val="autoZero"/>
        <c:auto val="1"/>
        <c:lblAlgn val="ctr"/>
        <c:lblOffset val="800"/>
        <c:noMultiLvlLbl val="0"/>
      </c:catAx>
      <c:valAx>
        <c:axId val="42601472"/>
        <c:scaling>
          <c:orientation val="minMax"/>
          <c:max val="50"/>
          <c:min val="0"/>
        </c:scaling>
        <c:delete val="1"/>
        <c:axPos val="t"/>
        <c:numFmt formatCode="General" sourceLinked="1"/>
        <c:majorTickMark val="out"/>
        <c:minorTickMark val="none"/>
        <c:tickLblPos val="nextTo"/>
        <c:crossAx val="4259993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0.72267</cdr:x>
      <cdr:y>0.54605</cdr:y>
    </cdr:from>
    <cdr:to>
      <cdr:x>1</cdr:x>
      <cdr:y>0.86452</cdr:y>
    </cdr:to>
    <cdr:sp macro="" textlink="">
      <cdr:nvSpPr>
        <cdr:cNvPr id="2" name="TextBox 3"/>
        <cdr:cNvSpPr txBox="1"/>
      </cdr:nvSpPr>
      <cdr:spPr>
        <a:xfrm xmlns:a="http://schemas.openxmlformats.org/drawingml/2006/main">
          <a:off x="6608094" y="2438400"/>
          <a:ext cx="2535906" cy="1422121"/>
        </a:xfrm>
        <a:prstGeom xmlns:a="http://schemas.openxmlformats.org/drawingml/2006/main" prst="rect">
          <a:avLst/>
        </a:prstGeom>
        <a:solidFill xmlns:a="http://schemas.openxmlformats.org/drawingml/2006/main">
          <a:srgbClr val="F78E1E"/>
        </a:solidFill>
      </cdr:spPr>
      <cdr: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cdr:style>
      <cdr:txBody>
        <a:bodyPr xmlns:a="http://schemas.openxmlformats.org/drawingml/2006/main" wrap="square" rtlCol="0">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latin typeface="Arial" pitchFamily="34" charset="0"/>
              <a:cs typeface="Arial" pitchFamily="34" charset="0"/>
            </a:rPr>
            <a:t>2012  &amp; 2014 surveys in used a different methodology and data should be interpreted with caution when the results are compared with earlier rounds</a:t>
          </a:r>
          <a:endParaRPr lang="en-GB" sz="1400" dirty="0">
            <a:latin typeface="Arial" pitchFamily="34" charset="0"/>
            <a:cs typeface="Arial" pitchFamily="34" charset="0"/>
          </a:endParaRPr>
        </a:p>
      </cdr:txBody>
    </cdr:sp>
  </cdr:relSizeAnchor>
  <cdr:relSizeAnchor xmlns:cdr="http://schemas.openxmlformats.org/drawingml/2006/chartDrawing">
    <cdr:from>
      <cdr:x>0.02279</cdr:x>
      <cdr:y>0.88425</cdr:y>
    </cdr:from>
    <cdr:to>
      <cdr:x>0.58871</cdr:x>
      <cdr:y>0.94448</cdr:y>
    </cdr:to>
    <cdr:sp macro="" textlink="">
      <cdr:nvSpPr>
        <cdr:cNvPr id="3" name="TextBox 6"/>
        <cdr:cNvSpPr txBox="1"/>
      </cdr:nvSpPr>
      <cdr:spPr>
        <a:xfrm xmlns:a="http://schemas.openxmlformats.org/drawingml/2006/main">
          <a:off x="162806" y="3954355"/>
          <a:ext cx="4042773" cy="26936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itchFamily="34" charset="0"/>
              <a:cs typeface="Arial" pitchFamily="34" charset="0"/>
            </a:rPr>
            <a:t>* Weighted HIV prevalence among MSM in 2012 is 7.5%</a:t>
          </a:r>
          <a:endParaRPr lang="en-GB" sz="12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489" rtl="0" eaLnBrk="1" latinLnBrk="0" hangingPunct="1">
      <a:defRPr sz="1200" kern="1200">
        <a:solidFill>
          <a:schemeClr val="tx1"/>
        </a:solidFill>
        <a:latin typeface="+mn-lt"/>
        <a:ea typeface="+mn-ea"/>
        <a:cs typeface="+mn-cs"/>
      </a:defRPr>
    </a:lvl1pPr>
    <a:lvl2pPr marL="455747" algn="l" defTabSz="911489" rtl="0" eaLnBrk="1" latinLnBrk="0" hangingPunct="1">
      <a:defRPr sz="1200" kern="1200">
        <a:solidFill>
          <a:schemeClr val="tx1"/>
        </a:solidFill>
        <a:latin typeface="+mn-lt"/>
        <a:ea typeface="+mn-ea"/>
        <a:cs typeface="+mn-cs"/>
      </a:defRPr>
    </a:lvl2pPr>
    <a:lvl3pPr marL="911489" algn="l" defTabSz="911489" rtl="0" eaLnBrk="1" latinLnBrk="0" hangingPunct="1">
      <a:defRPr sz="1200" kern="1200">
        <a:solidFill>
          <a:schemeClr val="tx1"/>
        </a:solidFill>
        <a:latin typeface="+mn-lt"/>
        <a:ea typeface="+mn-ea"/>
        <a:cs typeface="+mn-cs"/>
      </a:defRPr>
    </a:lvl3pPr>
    <a:lvl4pPr marL="1367234" algn="l" defTabSz="911489" rtl="0" eaLnBrk="1" latinLnBrk="0" hangingPunct="1">
      <a:defRPr sz="1200" kern="1200">
        <a:solidFill>
          <a:schemeClr val="tx1"/>
        </a:solidFill>
        <a:latin typeface="+mn-lt"/>
        <a:ea typeface="+mn-ea"/>
        <a:cs typeface="+mn-cs"/>
      </a:defRPr>
    </a:lvl4pPr>
    <a:lvl5pPr marL="1822954" algn="l" defTabSz="911489" rtl="0" eaLnBrk="1" latinLnBrk="0" hangingPunct="1">
      <a:defRPr sz="1200" kern="1200">
        <a:solidFill>
          <a:schemeClr val="tx1"/>
        </a:solidFill>
        <a:latin typeface="+mn-lt"/>
        <a:ea typeface="+mn-ea"/>
        <a:cs typeface="+mn-cs"/>
      </a:defRPr>
    </a:lvl5pPr>
    <a:lvl6pPr marL="2278715" algn="l" defTabSz="911489" rtl="0" eaLnBrk="1" latinLnBrk="0" hangingPunct="1">
      <a:defRPr sz="1200" kern="1200">
        <a:solidFill>
          <a:schemeClr val="tx1"/>
        </a:solidFill>
        <a:latin typeface="+mn-lt"/>
        <a:ea typeface="+mn-ea"/>
        <a:cs typeface="+mn-cs"/>
      </a:defRPr>
    </a:lvl6pPr>
    <a:lvl7pPr marL="2734470" algn="l" defTabSz="911489" rtl="0" eaLnBrk="1" latinLnBrk="0" hangingPunct="1">
      <a:defRPr sz="1200" kern="1200">
        <a:solidFill>
          <a:schemeClr val="tx1"/>
        </a:solidFill>
        <a:latin typeface="+mn-lt"/>
        <a:ea typeface="+mn-ea"/>
        <a:cs typeface="+mn-cs"/>
      </a:defRPr>
    </a:lvl7pPr>
    <a:lvl8pPr marL="3190198" algn="l" defTabSz="911489" rtl="0" eaLnBrk="1" latinLnBrk="0" hangingPunct="1">
      <a:defRPr sz="1200" kern="1200">
        <a:solidFill>
          <a:schemeClr val="tx1"/>
        </a:solidFill>
        <a:latin typeface="+mn-lt"/>
        <a:ea typeface="+mn-ea"/>
        <a:cs typeface="+mn-cs"/>
      </a:defRPr>
    </a:lvl8pPr>
    <a:lvl9pPr marL="3645916" algn="l" defTabSz="9114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344945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375173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375173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156695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19</a:t>
            </a:fld>
            <a:endParaRPr lang="en-US"/>
          </a:p>
        </p:txBody>
      </p:sp>
    </p:spTree>
    <p:extLst>
      <p:ext uri="{BB962C8B-B14F-4D97-AF65-F5344CB8AC3E}">
        <p14:creationId xmlns:p14="http://schemas.microsoft.com/office/powerpoint/2010/main" val="1556662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303161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337775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33777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26</a:t>
            </a:fld>
            <a:endParaRPr lang="en-US"/>
          </a:p>
        </p:txBody>
      </p:sp>
    </p:spTree>
    <p:extLst>
      <p:ext uri="{BB962C8B-B14F-4D97-AF65-F5344CB8AC3E}">
        <p14:creationId xmlns:p14="http://schemas.microsoft.com/office/powerpoint/2010/main" val="2402796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331364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3328180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9:notes"/>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9:notes"/>
          <p:cNvSpPr txBox="1">
            <a:spLocks noGrp="1"/>
          </p:cNvSpPr>
          <p:nvPr>
            <p:ph type="body" idx="1"/>
          </p:nvPr>
        </p:nvSpPr>
        <p:spPr>
          <a:xfrm>
            <a:off x="709613" y="4860925"/>
            <a:ext cx="5683250" cy="4605338"/>
          </a:xfrm>
          <a:prstGeom prst="rect">
            <a:avLst/>
          </a:prstGeom>
          <a:noFill/>
          <a:ln>
            <a:noFill/>
          </a:ln>
        </p:spPr>
        <p:txBody>
          <a:bodyPr spcFirstLastPara="1" wrap="square" lIns="94650" tIns="47325" rIns="94650" bIns="4732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474;p9:notes"/>
          <p:cNvSpPr txBox="1">
            <a:spLocks noGrp="1"/>
          </p:cNvSpPr>
          <p:nvPr>
            <p:ph type="sldNum" idx="12"/>
          </p:nvPr>
        </p:nvSpPr>
        <p:spPr>
          <a:xfrm>
            <a:off x="4022725" y="9721850"/>
            <a:ext cx="3078163" cy="511175"/>
          </a:xfrm>
          <a:prstGeom prst="rect">
            <a:avLst/>
          </a:prstGeom>
          <a:noFill/>
          <a:ln>
            <a:noFill/>
          </a:ln>
        </p:spPr>
        <p:txBody>
          <a:bodyPr spcFirstLastPara="1" wrap="square" lIns="94650" tIns="47325" rIns="94650" bIns="47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1761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312156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202399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2023994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3"/>
            <a:ext cx="8189383"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2"/>
            <a:ext cx="8191500" cy="638863"/>
          </a:xfrm>
          <a:prstGeom prst="rect">
            <a:avLst/>
          </a:prstGeom>
          <a:noFill/>
        </p:spPr>
        <p:txBody>
          <a:bodyPr lIns="99261" tIns="49642" rIns="99261" bIns="49642">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38"/>
            <a:ext cx="8191500" cy="500363"/>
          </a:xfrm>
          <a:prstGeom prst="rect">
            <a:avLst/>
          </a:prstGeom>
          <a:noFill/>
        </p:spPr>
        <p:txBody>
          <a:bodyPr lIns="99261" tIns="49642" rIns="99261" bIns="49642">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3" tIns="45578" rIns="91143" bIns="45578"/>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8356336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300791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184404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775782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3790858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346928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22516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4"/>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256954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08884660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251801314"/>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69511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09010"/>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657670678"/>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9498808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4203549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03896938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73716661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09658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016827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58475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0778604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6534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56954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118110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18081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3" tIns="45578" rIns="91143" bIns="45578"/>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272348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095278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80767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930186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9933622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909552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163949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2734078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06084445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3646996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66217550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34128185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7372909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71271128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579897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7270605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5"/>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33" name="Google Shape;33;p5"/>
          <p:cNvSpPr txBox="1">
            <a:spLocks noGrp="1"/>
          </p:cNvSpPr>
          <p:nvPr>
            <p:ph type="subTitle" idx="1"/>
          </p:nvPr>
        </p:nvSpPr>
        <p:spPr>
          <a:xfrm>
            <a:off x="660338" y="1978296"/>
            <a:ext cx="10769700" cy="3448055"/>
          </a:xfrm>
          <a:prstGeom prst="rect">
            <a:avLst/>
          </a:prstGeom>
          <a:noFill/>
          <a:ln>
            <a:noFill/>
          </a:ln>
        </p:spPr>
        <p:txBody>
          <a:bodyPr spcFirstLastPara="1" wrap="square" lIns="91128" tIns="45556" rIns="91128" bIns="45556"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34" name="Google Shape;34;p5"/>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body" idx="2"/>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1831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6"/>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39" name="Google Shape;39;p6"/>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1269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
        <p:cNvGrpSpPr/>
        <p:nvPr/>
      </p:nvGrpSpPr>
      <p:grpSpPr>
        <a:xfrm>
          <a:off x="0" y="0"/>
          <a:ext cx="0" cy="0"/>
          <a:chOff x="0" y="0"/>
          <a:chExt cx="0" cy="0"/>
        </a:xfrm>
      </p:grpSpPr>
      <p:sp>
        <p:nvSpPr>
          <p:cNvPr id="42" name="Google Shape;42;p7"/>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96620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43"/>
        <p:cNvGrpSpPr/>
        <p:nvPr/>
      </p:nvGrpSpPr>
      <p:grpSpPr>
        <a:xfrm>
          <a:off x="0" y="0"/>
          <a:ext cx="0" cy="0"/>
          <a:chOff x="0" y="0"/>
          <a:chExt cx="0" cy="0"/>
        </a:xfrm>
      </p:grpSpPr>
      <p:sp>
        <p:nvSpPr>
          <p:cNvPr id="44" name="Google Shape;44;p8"/>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45" name="Google Shape;45;p8"/>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body" idx="1"/>
          </p:nvPr>
        </p:nvSpPr>
        <p:spPr>
          <a:xfrm>
            <a:off x="660338" y="1978289"/>
            <a:ext cx="107697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47" name="Google Shape;47;p8"/>
          <p:cNvSpPr txBox="1">
            <a:spLocks noGrp="1"/>
          </p:cNvSpPr>
          <p:nvPr>
            <p:ph type="body" idx="2"/>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5453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9"/>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51" name="Google Shape;51;p9"/>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body" idx="1"/>
          </p:nvPr>
        </p:nvSpPr>
        <p:spPr>
          <a:xfrm>
            <a:off x="660335" y="1978289"/>
            <a:ext cx="52800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body" idx="2"/>
          </p:nvPr>
        </p:nvSpPr>
        <p:spPr>
          <a:xfrm>
            <a:off x="6150037" y="1978289"/>
            <a:ext cx="52800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3"/>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5" name="Google Shape;55;p9"/>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254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2711956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0"/>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58" name="Google Shape;58;p10"/>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9" name="Google Shape;59;p10"/>
          <p:cNvSpPr txBox="1">
            <a:spLocks noGrp="1"/>
          </p:cNvSpPr>
          <p:nvPr>
            <p:ph type="body" idx="1"/>
          </p:nvPr>
        </p:nvSpPr>
        <p:spPr>
          <a:xfrm>
            <a:off x="660335" y="2500313"/>
            <a:ext cx="5280000" cy="2926039"/>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0" name="Google Shape;60;p10"/>
          <p:cNvSpPr txBox="1">
            <a:spLocks noGrp="1"/>
          </p:cNvSpPr>
          <p:nvPr>
            <p:ph type="body" idx="2"/>
          </p:nvPr>
        </p:nvSpPr>
        <p:spPr>
          <a:xfrm>
            <a:off x="660335" y="1978289"/>
            <a:ext cx="5280000" cy="522000"/>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1" name="Google Shape;61;p10"/>
          <p:cNvSpPr txBox="1">
            <a:spLocks noGrp="1"/>
          </p:cNvSpPr>
          <p:nvPr>
            <p:ph type="body" idx="3"/>
          </p:nvPr>
        </p:nvSpPr>
        <p:spPr>
          <a:xfrm>
            <a:off x="6150037" y="2500313"/>
            <a:ext cx="5280000" cy="2926039"/>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2" name="Google Shape;62;p10"/>
          <p:cNvSpPr txBox="1">
            <a:spLocks noGrp="1"/>
          </p:cNvSpPr>
          <p:nvPr>
            <p:ph type="body" idx="4"/>
          </p:nvPr>
        </p:nvSpPr>
        <p:spPr>
          <a:xfrm>
            <a:off x="6150037" y="1978289"/>
            <a:ext cx="5280000" cy="522000"/>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body" idx="5"/>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3853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sp>
        <p:nvSpPr>
          <p:cNvPr id="66" name="Google Shape;66;p11"/>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67" name="Google Shape;67;p11"/>
          <p:cNvSpPr txBox="1">
            <a:spLocks noGrp="1"/>
          </p:cNvSpPr>
          <p:nvPr>
            <p:ph type="title"/>
          </p:nvPr>
        </p:nvSpPr>
        <p:spPr>
          <a:xfrm>
            <a:off x="226476" y="1571612"/>
            <a:ext cx="4440765" cy="1214446"/>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4857741" y="1571613"/>
            <a:ext cx="6572296" cy="3854734"/>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body" idx="2"/>
          </p:nvPr>
        </p:nvSpPr>
        <p:spPr>
          <a:xfrm>
            <a:off x="660339" y="2857496"/>
            <a:ext cx="4006905" cy="2571768"/>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body" idx="3"/>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4271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660339" y="5929450"/>
            <a:ext cx="10198197" cy="788737"/>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4" name="Google Shape;74;p12"/>
          <p:cNvSpPr txBox="1">
            <a:spLocks noGrp="1"/>
          </p:cNvSpPr>
          <p:nvPr>
            <p:ph type="body" idx="2"/>
          </p:nvPr>
        </p:nvSpPr>
        <p:spPr>
          <a:xfrm>
            <a:off x="660338" y="1571615"/>
            <a:ext cx="10769700" cy="4000528"/>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body" idx="3"/>
          </p:nvPr>
        </p:nvSpPr>
        <p:spPr>
          <a:xfrm>
            <a:off x="660333" y="5572140"/>
            <a:ext cx="10769704" cy="357190"/>
          </a:xfrm>
          <a:prstGeom prst="rect">
            <a:avLst/>
          </a:prstGeom>
          <a:noFill/>
          <a:ln>
            <a:noFill/>
          </a:ln>
        </p:spPr>
        <p:txBody>
          <a:bodyPr spcFirstLastPara="1" wrap="square" lIns="91128" tIns="45556" rIns="91128" bIns="45556" anchor="t" anchorCtr="0"/>
          <a:lstStyle>
            <a:lvl1pPr marL="455747" marR="0" lvl="0" indent="-227882"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1686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9" tIns="58436" rIns="116889" bIns="58436">
            <a:normAutofit/>
          </a:bodyPr>
          <a:lstStyle>
            <a:lvl1pPr marL="681802" marR="0" indent="-681802" algn="l" defTabSz="116880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13" indent="0" algn="ctr">
              <a:buNone/>
              <a:defRPr>
                <a:solidFill>
                  <a:schemeClr val="tx1">
                    <a:tint val="75000"/>
                  </a:schemeClr>
                </a:solidFill>
              </a:defRPr>
            </a:lvl2pPr>
            <a:lvl3pPr marL="1168805" indent="0" algn="ctr">
              <a:buNone/>
              <a:defRPr>
                <a:solidFill>
                  <a:schemeClr val="tx1">
                    <a:tint val="75000"/>
                  </a:schemeClr>
                </a:solidFill>
              </a:defRPr>
            </a:lvl3pPr>
            <a:lvl4pPr marL="1753177" indent="0" algn="ctr">
              <a:buNone/>
              <a:defRPr>
                <a:solidFill>
                  <a:schemeClr val="tx1">
                    <a:tint val="75000"/>
                  </a:schemeClr>
                </a:solidFill>
              </a:defRPr>
            </a:lvl4pPr>
            <a:lvl5pPr marL="2337595" indent="0" algn="ctr">
              <a:buNone/>
              <a:defRPr>
                <a:solidFill>
                  <a:schemeClr val="tx1">
                    <a:tint val="75000"/>
                  </a:schemeClr>
                </a:solidFill>
              </a:defRPr>
            </a:lvl5pPr>
            <a:lvl6pPr marL="2921992" indent="0" algn="ctr">
              <a:buNone/>
              <a:defRPr>
                <a:solidFill>
                  <a:schemeClr val="tx1">
                    <a:tint val="75000"/>
                  </a:schemeClr>
                </a:solidFill>
              </a:defRPr>
            </a:lvl6pPr>
            <a:lvl7pPr marL="3506353" indent="0" algn="ctr">
              <a:buNone/>
              <a:defRPr>
                <a:solidFill>
                  <a:schemeClr val="tx1">
                    <a:tint val="75000"/>
                  </a:schemeClr>
                </a:solidFill>
              </a:defRPr>
            </a:lvl7pPr>
            <a:lvl8pPr marL="4090789" indent="0" algn="ctr">
              <a:buNone/>
              <a:defRPr>
                <a:solidFill>
                  <a:schemeClr val="tx1">
                    <a:tint val="75000"/>
                  </a:schemeClr>
                </a:solidFill>
              </a:defRPr>
            </a:lvl8pPr>
            <a:lvl9pPr marL="467518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254568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16763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005208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9" tIns="58436" rIns="116889" bIns="5843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9" tIns="58436" rIns="116889" bIns="5843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979231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5389333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1620797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9" tIns="58436" rIns="116889" bIns="5843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13737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9965999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2"/>
            <a:ext cx="10198197" cy="788737"/>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9" tIns="58436" rIns="116889" bIns="5843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9" tIns="58436" rIns="116889" bIns="5843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690838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017160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16376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155329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00776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919079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8426402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984248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3"/>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839352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6" tIns="58477" rIns="116966" bIns="58477">
            <a:normAutofit/>
          </a:bodyPr>
          <a:lstStyle>
            <a:lvl1pPr marL="682266" marR="0" indent="-682266" algn="l" defTabSz="11695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06" indent="0" algn="ctr">
              <a:buNone/>
              <a:defRPr>
                <a:solidFill>
                  <a:schemeClr val="tx1">
                    <a:tint val="75000"/>
                  </a:schemeClr>
                </a:solidFill>
              </a:defRPr>
            </a:lvl2pPr>
            <a:lvl3pPr marL="1169593" indent="0" algn="ctr">
              <a:buNone/>
              <a:defRPr>
                <a:solidFill>
                  <a:schemeClr val="tx1">
                    <a:tint val="75000"/>
                  </a:schemeClr>
                </a:solidFill>
              </a:defRPr>
            </a:lvl3pPr>
            <a:lvl4pPr marL="1754375" indent="0" algn="ctr">
              <a:buNone/>
              <a:defRPr>
                <a:solidFill>
                  <a:schemeClr val="tx1">
                    <a:tint val="75000"/>
                  </a:schemeClr>
                </a:solidFill>
              </a:defRPr>
            </a:lvl4pPr>
            <a:lvl5pPr marL="2339186" indent="0" algn="ctr">
              <a:buNone/>
              <a:defRPr>
                <a:solidFill>
                  <a:schemeClr val="tx1">
                    <a:tint val="75000"/>
                  </a:schemeClr>
                </a:solidFill>
              </a:defRPr>
            </a:lvl5pPr>
            <a:lvl6pPr marL="2923975" indent="0" algn="ctr">
              <a:buNone/>
              <a:defRPr>
                <a:solidFill>
                  <a:schemeClr val="tx1">
                    <a:tint val="75000"/>
                  </a:schemeClr>
                </a:solidFill>
              </a:defRPr>
            </a:lvl6pPr>
            <a:lvl7pPr marL="3508748" indent="0" algn="ctr">
              <a:buNone/>
              <a:defRPr>
                <a:solidFill>
                  <a:schemeClr val="tx1">
                    <a:tint val="75000"/>
                  </a:schemeClr>
                </a:solidFill>
              </a:defRPr>
            </a:lvl7pPr>
            <a:lvl8pPr marL="4093571" indent="0" algn="ctr">
              <a:buNone/>
              <a:defRPr>
                <a:solidFill>
                  <a:schemeClr val="tx1">
                    <a:tint val="75000"/>
                  </a:schemeClr>
                </a:solidFill>
              </a:defRPr>
            </a:lvl8pPr>
            <a:lvl9pPr marL="467836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55585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9854986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21741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556838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510122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7628819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89200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6" tIns="58477" rIns="116966" bIns="584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233204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2"/>
            <a:ext cx="10198197" cy="788737"/>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6" tIns="58477" rIns="116966" bIns="584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6" tIns="58477" rIns="116966" bIns="584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8181470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7" tIns="58498" rIns="117007" bIns="58498">
            <a:normAutofit/>
          </a:bodyPr>
          <a:lstStyle>
            <a:lvl1pPr marL="682511" marR="0" indent="-682511" algn="l" defTabSz="11700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15" indent="0" algn="ctr">
              <a:buNone/>
              <a:defRPr>
                <a:solidFill>
                  <a:schemeClr val="tx1">
                    <a:tint val="75000"/>
                  </a:schemeClr>
                </a:solidFill>
              </a:defRPr>
            </a:lvl2pPr>
            <a:lvl3pPr marL="1170013" indent="0" algn="ctr">
              <a:buNone/>
              <a:defRPr>
                <a:solidFill>
                  <a:schemeClr val="tx1">
                    <a:tint val="75000"/>
                  </a:schemeClr>
                </a:solidFill>
              </a:defRPr>
            </a:lvl3pPr>
            <a:lvl4pPr marL="1755009" indent="0" algn="ctr">
              <a:buNone/>
              <a:defRPr>
                <a:solidFill>
                  <a:schemeClr val="tx1">
                    <a:tint val="75000"/>
                  </a:schemeClr>
                </a:solidFill>
              </a:defRPr>
            </a:lvl4pPr>
            <a:lvl5pPr marL="2340028" indent="0" algn="ctr">
              <a:buNone/>
              <a:defRPr>
                <a:solidFill>
                  <a:schemeClr val="tx1">
                    <a:tint val="75000"/>
                  </a:schemeClr>
                </a:solidFill>
              </a:defRPr>
            </a:lvl5pPr>
            <a:lvl6pPr marL="2925025" indent="0" algn="ctr">
              <a:buNone/>
              <a:defRPr>
                <a:solidFill>
                  <a:schemeClr val="tx1">
                    <a:tint val="75000"/>
                  </a:schemeClr>
                </a:solidFill>
              </a:defRPr>
            </a:lvl6pPr>
            <a:lvl7pPr marL="3510016" indent="0" algn="ctr">
              <a:buNone/>
              <a:defRPr>
                <a:solidFill>
                  <a:schemeClr val="tx1">
                    <a:tint val="75000"/>
                  </a:schemeClr>
                </a:solidFill>
              </a:defRPr>
            </a:lvl7pPr>
            <a:lvl8pPr marL="4095043" indent="0" algn="ctr">
              <a:buNone/>
              <a:defRPr>
                <a:solidFill>
                  <a:schemeClr val="tx1">
                    <a:tint val="75000"/>
                  </a:schemeClr>
                </a:solidFill>
              </a:defRPr>
            </a:lvl8pPr>
            <a:lvl9pPr marL="468005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14067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0822048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964139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6800138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703064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79144336"/>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020482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7" tIns="58498" rIns="117007" bIns="5849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744534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7" tIns="58498" rIns="117007" bIns="5849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7" tIns="58498" rIns="117007" bIns="5849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337146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52" tIns="58523" rIns="117052" bIns="58523">
            <a:normAutofit/>
          </a:bodyPr>
          <a:lstStyle>
            <a:lvl1pPr marL="682784" marR="0" indent="-682784" algn="l" defTabSz="11704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47" indent="0" algn="ctr">
              <a:buNone/>
              <a:defRPr>
                <a:solidFill>
                  <a:schemeClr val="tx1">
                    <a:tint val="75000"/>
                  </a:schemeClr>
                </a:solidFill>
              </a:defRPr>
            </a:lvl2pPr>
            <a:lvl3pPr marL="1170479" indent="0" algn="ctr">
              <a:buNone/>
              <a:defRPr>
                <a:solidFill>
                  <a:schemeClr val="tx1">
                    <a:tint val="75000"/>
                  </a:schemeClr>
                </a:solidFill>
              </a:defRPr>
            </a:lvl3pPr>
            <a:lvl4pPr marL="1755714" indent="0" algn="ctr">
              <a:buNone/>
              <a:defRPr>
                <a:solidFill>
                  <a:schemeClr val="tx1">
                    <a:tint val="75000"/>
                  </a:schemeClr>
                </a:solidFill>
              </a:defRPr>
            </a:lvl4pPr>
            <a:lvl5pPr marL="2340964" indent="0" algn="ctr">
              <a:buNone/>
              <a:defRPr>
                <a:solidFill>
                  <a:schemeClr val="tx1">
                    <a:tint val="75000"/>
                  </a:schemeClr>
                </a:solidFill>
              </a:defRPr>
            </a:lvl5pPr>
            <a:lvl6pPr marL="2926192" indent="0" algn="ctr">
              <a:buNone/>
              <a:defRPr>
                <a:solidFill>
                  <a:schemeClr val="tx1">
                    <a:tint val="75000"/>
                  </a:schemeClr>
                </a:solidFill>
              </a:defRPr>
            </a:lvl6pPr>
            <a:lvl7pPr marL="3511425" indent="0" algn="ctr">
              <a:buNone/>
              <a:defRPr>
                <a:solidFill>
                  <a:schemeClr val="tx1">
                    <a:tint val="75000"/>
                  </a:schemeClr>
                </a:solidFill>
              </a:defRPr>
            </a:lvl7pPr>
            <a:lvl8pPr marL="4096680" indent="0" algn="ctr">
              <a:buNone/>
              <a:defRPr>
                <a:solidFill>
                  <a:schemeClr val="tx1">
                    <a:tint val="75000"/>
                  </a:schemeClr>
                </a:solidFill>
              </a:defRPr>
            </a:lvl8pPr>
            <a:lvl9pPr marL="468192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203707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727046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257316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52" tIns="58523" rIns="117052" bIns="585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52" tIns="58523" rIns="117052" bIns="585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1051060"/>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208178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4716642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292211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52" tIns="58523" rIns="117052" bIns="5852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944829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52" tIns="58523" rIns="117052" bIns="5852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52" tIns="58523" rIns="117052" bIns="5852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11385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07" tIns="58550" rIns="117107" bIns="58550">
            <a:normAutofit/>
          </a:bodyPr>
          <a:lstStyle>
            <a:lvl1pPr marL="683111" marR="0" indent="-683111" algn="l" defTabSz="117104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27" indent="0" algn="ctr">
              <a:buNone/>
              <a:defRPr>
                <a:solidFill>
                  <a:schemeClr val="tx1">
                    <a:tint val="75000"/>
                  </a:schemeClr>
                </a:solidFill>
              </a:defRPr>
            </a:lvl2pPr>
            <a:lvl3pPr marL="1171042" indent="0" algn="ctr">
              <a:buNone/>
              <a:defRPr>
                <a:solidFill>
                  <a:schemeClr val="tx1">
                    <a:tint val="75000"/>
                  </a:schemeClr>
                </a:solidFill>
              </a:defRPr>
            </a:lvl3pPr>
            <a:lvl4pPr marL="1756559" indent="0" algn="ctr">
              <a:buNone/>
              <a:defRPr>
                <a:solidFill>
                  <a:schemeClr val="tx1">
                    <a:tint val="75000"/>
                  </a:schemeClr>
                </a:solidFill>
              </a:defRPr>
            </a:lvl4pPr>
            <a:lvl5pPr marL="2342087" indent="0" algn="ctr">
              <a:buNone/>
              <a:defRPr>
                <a:solidFill>
                  <a:schemeClr val="tx1">
                    <a:tint val="75000"/>
                  </a:schemeClr>
                </a:solidFill>
              </a:defRPr>
            </a:lvl5pPr>
            <a:lvl6pPr marL="2927594" indent="0" algn="ctr">
              <a:buNone/>
              <a:defRPr>
                <a:solidFill>
                  <a:schemeClr val="tx1">
                    <a:tint val="75000"/>
                  </a:schemeClr>
                </a:solidFill>
              </a:defRPr>
            </a:lvl6pPr>
            <a:lvl7pPr marL="3513116" indent="0" algn="ctr">
              <a:buNone/>
              <a:defRPr>
                <a:solidFill>
                  <a:schemeClr val="tx1">
                    <a:tint val="75000"/>
                  </a:schemeClr>
                </a:solidFill>
              </a:defRPr>
            </a:lvl7pPr>
            <a:lvl8pPr marL="4098646" indent="0" algn="ctr">
              <a:buNone/>
              <a:defRPr>
                <a:solidFill>
                  <a:schemeClr val="tx1">
                    <a:tint val="75000"/>
                  </a:schemeClr>
                </a:solidFill>
              </a:defRPr>
            </a:lvl8pPr>
            <a:lvl9pPr marL="46841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6700338"/>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324023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257498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325650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757447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04807602"/>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07" tIns="58550" rIns="117107" bIns="5855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85255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80755205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5"/>
            <a:ext cx="10198197" cy="788737"/>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07" tIns="58550" rIns="117107" bIns="5855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07" tIns="58550" rIns="117107" bIns="5855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9472400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1" tIns="58580" rIns="117161" bIns="58580">
            <a:normAutofit/>
          </a:bodyPr>
          <a:lstStyle>
            <a:lvl1pPr marL="683438" marR="0" indent="-683438" algn="l" defTabSz="1171604"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05" indent="0" algn="ctr">
              <a:buNone/>
              <a:defRPr>
                <a:solidFill>
                  <a:schemeClr val="tx1">
                    <a:tint val="75000"/>
                  </a:schemeClr>
                </a:solidFill>
              </a:defRPr>
            </a:lvl2pPr>
            <a:lvl3pPr marL="1171604" indent="0" algn="ctr">
              <a:buNone/>
              <a:defRPr>
                <a:solidFill>
                  <a:schemeClr val="tx1">
                    <a:tint val="75000"/>
                  </a:schemeClr>
                </a:solidFill>
              </a:defRPr>
            </a:lvl3pPr>
            <a:lvl4pPr marL="1757405" indent="0" algn="ctr">
              <a:buNone/>
              <a:defRPr>
                <a:solidFill>
                  <a:schemeClr val="tx1">
                    <a:tint val="75000"/>
                  </a:schemeClr>
                </a:solidFill>
              </a:defRPr>
            </a:lvl4pPr>
            <a:lvl5pPr marL="2343210" indent="0" algn="ctr">
              <a:buNone/>
              <a:defRPr>
                <a:solidFill>
                  <a:schemeClr val="tx1">
                    <a:tint val="75000"/>
                  </a:schemeClr>
                </a:solidFill>
              </a:defRPr>
            </a:lvl5pPr>
            <a:lvl6pPr marL="2929007" indent="0" algn="ctr">
              <a:buNone/>
              <a:defRPr>
                <a:solidFill>
                  <a:schemeClr val="tx1">
                    <a:tint val="75000"/>
                  </a:schemeClr>
                </a:solidFill>
              </a:defRPr>
            </a:lvl6pPr>
            <a:lvl7pPr marL="3514808" indent="0" algn="ctr">
              <a:buNone/>
              <a:defRPr>
                <a:solidFill>
                  <a:schemeClr val="tx1">
                    <a:tint val="75000"/>
                  </a:schemeClr>
                </a:solidFill>
              </a:defRPr>
            </a:lvl7pPr>
            <a:lvl8pPr marL="4100615" indent="0" algn="ctr">
              <a:buNone/>
              <a:defRPr>
                <a:solidFill>
                  <a:schemeClr val="tx1">
                    <a:tint val="75000"/>
                  </a:schemeClr>
                </a:solidFill>
              </a:defRPr>
            </a:lvl8pPr>
            <a:lvl9pPr marL="468641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510275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802792"/>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255878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1" tIns="58580" rIns="117161" bIns="5858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1" tIns="58580" rIns="117161" bIns="5858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640894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3417884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2234047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1" tIns="58580" rIns="117161" bIns="5858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574356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0"/>
            <a:ext cx="10198197" cy="788737"/>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1" tIns="58580" rIns="117161" bIns="5858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1" tIns="58580" rIns="117161" bIns="5858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628318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37288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20"/>
          </a:xfrm>
          <a:prstGeom prst="rect">
            <a:avLst/>
          </a:prstGeom>
          <a:noFill/>
        </p:spPr>
        <p:txBody>
          <a:bodyPr lIns="99261" tIns="49642" rIns="99261" bIns="49642">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47" algn="ctr" rtl="0" fontAlgn="base">
        <a:spcBef>
          <a:spcPct val="0"/>
        </a:spcBef>
        <a:spcAft>
          <a:spcPct val="0"/>
        </a:spcAft>
        <a:defRPr sz="4400">
          <a:solidFill>
            <a:schemeClr val="tx1"/>
          </a:solidFill>
          <a:latin typeface="Arial" pitchFamily="34" charset="0"/>
          <a:cs typeface="Cordia New" pitchFamily="34" charset="-34"/>
        </a:defRPr>
      </a:lvl6pPr>
      <a:lvl7pPr marL="911489" algn="ctr" rtl="0" fontAlgn="base">
        <a:spcBef>
          <a:spcPct val="0"/>
        </a:spcBef>
        <a:spcAft>
          <a:spcPct val="0"/>
        </a:spcAft>
        <a:defRPr sz="4400">
          <a:solidFill>
            <a:schemeClr val="tx1"/>
          </a:solidFill>
          <a:latin typeface="Arial" pitchFamily="34" charset="0"/>
          <a:cs typeface="Cordia New" pitchFamily="34" charset="-34"/>
        </a:defRPr>
      </a:lvl7pPr>
      <a:lvl8pPr marL="1367234" algn="ctr" rtl="0" fontAlgn="base">
        <a:spcBef>
          <a:spcPct val="0"/>
        </a:spcBef>
        <a:spcAft>
          <a:spcPct val="0"/>
        </a:spcAft>
        <a:defRPr sz="4400">
          <a:solidFill>
            <a:schemeClr val="tx1"/>
          </a:solidFill>
          <a:latin typeface="Arial" pitchFamily="34" charset="0"/>
          <a:cs typeface="Cordia New" pitchFamily="34" charset="-34"/>
        </a:defRPr>
      </a:lvl8pPr>
      <a:lvl9pPr marL="1822954"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07" indent="-341807"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9"/>
            <a:ext cx="723900" cy="365125"/>
          </a:xfrm>
          <a:prstGeom prst="rect">
            <a:avLst/>
          </a:prstGeom>
        </p:spPr>
        <p:txBody>
          <a:bodyPr vert="horz" lIns="117007" tIns="58498" rIns="117007" bIns="5849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13">
              <a:defRPr/>
            </a:pPr>
            <a:fld id="{79C0BFF6-9B14-4446-AF07-628EFEB400B0}" type="slidenum">
              <a:rPr lang="th-TH" smtClean="0">
                <a:solidFill>
                  <a:prstClr val="black">
                    <a:tint val="75000"/>
                  </a:prstClr>
                </a:solidFill>
              </a:rPr>
              <a:pPr defTabSz="11700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1" tIns="63701" rIns="127401" bIns="637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1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5" y="800123"/>
            <a:ext cx="4948767" cy="559533"/>
          </a:xfrm>
          <a:prstGeom prst="rect">
            <a:avLst/>
          </a:prstGeom>
          <a:noFill/>
        </p:spPr>
        <p:txBody>
          <a:bodyPr lIns="127401" tIns="63701" rIns="127401" bIns="63701">
            <a:spAutoFit/>
          </a:bodyPr>
          <a:lstStyle/>
          <a:p>
            <a:pPr defTabSz="117001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sp>
        <p:nvSpPr>
          <p:cNvPr id="12" name="TextBox 11"/>
          <p:cNvSpPr txBox="1"/>
          <p:nvPr/>
        </p:nvSpPr>
        <p:spPr>
          <a:xfrm>
            <a:off x="9290131" y="301651"/>
            <a:ext cx="2220383" cy="518248"/>
          </a:xfrm>
          <a:prstGeom prst="rect">
            <a:avLst/>
          </a:prstGeom>
          <a:noFill/>
          <a:effectLst>
            <a:outerShdw blurRad="50800" dist="38100" dir="5400000" algn="t" rotWithShape="0">
              <a:prstClr val="black">
                <a:alpha val="40000"/>
              </a:prstClr>
            </a:outerShdw>
          </a:effectLst>
        </p:spPr>
        <p:txBody>
          <a:bodyPr lIns="117007" tIns="58498" rIns="117007" bIns="58498">
            <a:spAutoFit/>
          </a:bodyPr>
          <a:lstStyle/>
          <a:p>
            <a:pPr algn="r" defTabSz="117001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146586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15" algn="ctr" rtl="0" fontAlgn="base">
        <a:spcBef>
          <a:spcPct val="0"/>
        </a:spcBef>
        <a:spcAft>
          <a:spcPct val="0"/>
        </a:spcAft>
        <a:defRPr sz="5600">
          <a:solidFill>
            <a:schemeClr val="tx1"/>
          </a:solidFill>
          <a:latin typeface="Arial" pitchFamily="34" charset="0"/>
          <a:cs typeface="Cordia New" pitchFamily="34" charset="-34"/>
        </a:defRPr>
      </a:lvl6pPr>
      <a:lvl7pPr marL="1170013" algn="ctr" rtl="0" fontAlgn="base">
        <a:spcBef>
          <a:spcPct val="0"/>
        </a:spcBef>
        <a:spcAft>
          <a:spcPct val="0"/>
        </a:spcAft>
        <a:defRPr sz="5600">
          <a:solidFill>
            <a:schemeClr val="tx1"/>
          </a:solidFill>
          <a:latin typeface="Arial" pitchFamily="34" charset="0"/>
          <a:cs typeface="Cordia New" pitchFamily="34" charset="-34"/>
        </a:defRPr>
      </a:lvl7pPr>
      <a:lvl8pPr marL="1755009" algn="ctr" rtl="0" fontAlgn="base">
        <a:spcBef>
          <a:spcPct val="0"/>
        </a:spcBef>
        <a:spcAft>
          <a:spcPct val="0"/>
        </a:spcAft>
        <a:defRPr sz="5600">
          <a:solidFill>
            <a:schemeClr val="tx1"/>
          </a:solidFill>
          <a:latin typeface="Arial" pitchFamily="34" charset="0"/>
          <a:cs typeface="Cordia New" pitchFamily="34" charset="-34"/>
        </a:defRPr>
      </a:lvl8pPr>
      <a:lvl9pPr marL="234002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40" indent="-4387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27" indent="-3656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99" indent="-2925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518"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533"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542"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53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548"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51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13" rtl="0" eaLnBrk="1" latinLnBrk="0" hangingPunct="1">
        <a:defRPr sz="3600" kern="1200">
          <a:solidFill>
            <a:schemeClr val="tx1"/>
          </a:solidFill>
          <a:latin typeface="+mn-lt"/>
          <a:ea typeface="+mn-ea"/>
          <a:cs typeface="+mn-cs"/>
        </a:defRPr>
      </a:lvl1pPr>
      <a:lvl2pPr marL="585015" algn="l" defTabSz="1170013" rtl="0" eaLnBrk="1" latinLnBrk="0" hangingPunct="1">
        <a:defRPr sz="3600" kern="1200">
          <a:solidFill>
            <a:schemeClr val="tx1"/>
          </a:solidFill>
          <a:latin typeface="+mn-lt"/>
          <a:ea typeface="+mn-ea"/>
          <a:cs typeface="+mn-cs"/>
        </a:defRPr>
      </a:lvl2pPr>
      <a:lvl3pPr marL="1170013" algn="l" defTabSz="1170013" rtl="0" eaLnBrk="1" latinLnBrk="0" hangingPunct="1">
        <a:defRPr sz="3600" kern="1200">
          <a:solidFill>
            <a:schemeClr val="tx1"/>
          </a:solidFill>
          <a:latin typeface="+mn-lt"/>
          <a:ea typeface="+mn-ea"/>
          <a:cs typeface="+mn-cs"/>
        </a:defRPr>
      </a:lvl3pPr>
      <a:lvl4pPr marL="1755009" algn="l" defTabSz="1170013" rtl="0" eaLnBrk="1" latinLnBrk="0" hangingPunct="1">
        <a:defRPr sz="3600" kern="1200">
          <a:solidFill>
            <a:schemeClr val="tx1"/>
          </a:solidFill>
          <a:latin typeface="+mn-lt"/>
          <a:ea typeface="+mn-ea"/>
          <a:cs typeface="+mn-cs"/>
        </a:defRPr>
      </a:lvl4pPr>
      <a:lvl5pPr marL="2340028" algn="l" defTabSz="1170013" rtl="0" eaLnBrk="1" latinLnBrk="0" hangingPunct="1">
        <a:defRPr sz="3600" kern="1200">
          <a:solidFill>
            <a:schemeClr val="tx1"/>
          </a:solidFill>
          <a:latin typeface="+mn-lt"/>
          <a:ea typeface="+mn-ea"/>
          <a:cs typeface="+mn-cs"/>
        </a:defRPr>
      </a:lvl5pPr>
      <a:lvl6pPr marL="2925025" algn="l" defTabSz="1170013" rtl="0" eaLnBrk="1" latinLnBrk="0" hangingPunct="1">
        <a:defRPr sz="3600" kern="1200">
          <a:solidFill>
            <a:schemeClr val="tx1"/>
          </a:solidFill>
          <a:latin typeface="+mn-lt"/>
          <a:ea typeface="+mn-ea"/>
          <a:cs typeface="+mn-cs"/>
        </a:defRPr>
      </a:lvl6pPr>
      <a:lvl7pPr marL="3510016" algn="l" defTabSz="1170013" rtl="0" eaLnBrk="1" latinLnBrk="0" hangingPunct="1">
        <a:defRPr sz="3600" kern="1200">
          <a:solidFill>
            <a:schemeClr val="tx1"/>
          </a:solidFill>
          <a:latin typeface="+mn-lt"/>
          <a:ea typeface="+mn-ea"/>
          <a:cs typeface="+mn-cs"/>
        </a:defRPr>
      </a:lvl7pPr>
      <a:lvl8pPr marL="4095043" algn="l" defTabSz="1170013" rtl="0" eaLnBrk="1" latinLnBrk="0" hangingPunct="1">
        <a:defRPr sz="3600" kern="1200">
          <a:solidFill>
            <a:schemeClr val="tx1"/>
          </a:solidFill>
          <a:latin typeface="+mn-lt"/>
          <a:ea typeface="+mn-ea"/>
          <a:cs typeface="+mn-cs"/>
        </a:defRPr>
      </a:lvl8pPr>
      <a:lvl9pPr marL="4680051" algn="l" defTabSz="1170013"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7"/>
            <a:ext cx="723900" cy="365125"/>
          </a:xfrm>
          <a:prstGeom prst="rect">
            <a:avLst/>
          </a:prstGeom>
        </p:spPr>
        <p:txBody>
          <a:bodyPr vert="horz" lIns="117052" tIns="58523" rIns="117052" bIns="5852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79">
              <a:defRPr/>
            </a:pPr>
            <a:fld id="{79C0BFF6-9B14-4446-AF07-628EFEB400B0}" type="slidenum">
              <a:rPr lang="th-TH" smtClean="0">
                <a:solidFill>
                  <a:prstClr val="black">
                    <a:tint val="75000"/>
                  </a:prstClr>
                </a:solidFill>
              </a:rPr>
              <a:pPr defTabSz="11704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53" tIns="63727" rIns="127453" bIns="63727" anchor="ctr"/>
          <a:lstStyle/>
          <a:p>
            <a:pPr algn="ctr" defTabSz="11704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2"/>
            <a:ext cx="4341284" cy="83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53" tIns="63727" rIns="127453" bIns="6372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1" y="800117"/>
            <a:ext cx="4948767" cy="559586"/>
          </a:xfrm>
          <a:prstGeom prst="rect">
            <a:avLst/>
          </a:prstGeom>
          <a:noFill/>
        </p:spPr>
        <p:txBody>
          <a:bodyPr lIns="127453" tIns="63727" rIns="127453" bIns="63727">
            <a:spAutoFit/>
          </a:bodyPr>
          <a:lstStyle/>
          <a:p>
            <a:pPr defTabSz="11704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53" tIns="63727" rIns="127453" bIns="63727" anchor="ctr"/>
          <a:lstStyle/>
          <a:p>
            <a:pPr algn="ctr" defTabSz="1170479">
              <a:defRPr/>
            </a:pPr>
            <a:endParaRPr lang="th-TH" sz="3600" dirty="0">
              <a:solidFill>
                <a:prstClr val="white"/>
              </a:solidFill>
            </a:endParaRPr>
          </a:p>
        </p:txBody>
      </p:sp>
      <p:sp>
        <p:nvSpPr>
          <p:cNvPr id="12" name="TextBox 11"/>
          <p:cNvSpPr txBox="1"/>
          <p:nvPr/>
        </p:nvSpPr>
        <p:spPr>
          <a:xfrm>
            <a:off x="9290118" y="301651"/>
            <a:ext cx="2220383" cy="518299"/>
          </a:xfrm>
          <a:prstGeom prst="rect">
            <a:avLst/>
          </a:prstGeom>
          <a:noFill/>
          <a:effectLst>
            <a:outerShdw blurRad="50800" dist="38100" dir="5400000" algn="t" rotWithShape="0">
              <a:prstClr val="black">
                <a:alpha val="40000"/>
              </a:prstClr>
            </a:outerShdw>
          </a:effectLst>
        </p:spPr>
        <p:txBody>
          <a:bodyPr lIns="117052" tIns="58523" rIns="117052" bIns="58523">
            <a:spAutoFit/>
          </a:bodyPr>
          <a:lstStyle/>
          <a:p>
            <a:pPr algn="r" defTabSz="11704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892872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47" algn="ctr" rtl="0" fontAlgn="base">
        <a:spcBef>
          <a:spcPct val="0"/>
        </a:spcBef>
        <a:spcAft>
          <a:spcPct val="0"/>
        </a:spcAft>
        <a:defRPr sz="5600">
          <a:solidFill>
            <a:schemeClr val="tx1"/>
          </a:solidFill>
          <a:latin typeface="Arial" pitchFamily="34" charset="0"/>
          <a:cs typeface="Cordia New" pitchFamily="34" charset="-34"/>
        </a:defRPr>
      </a:lvl6pPr>
      <a:lvl7pPr marL="1170479" algn="ctr" rtl="0" fontAlgn="base">
        <a:spcBef>
          <a:spcPct val="0"/>
        </a:spcBef>
        <a:spcAft>
          <a:spcPct val="0"/>
        </a:spcAft>
        <a:defRPr sz="5600">
          <a:solidFill>
            <a:schemeClr val="tx1"/>
          </a:solidFill>
          <a:latin typeface="Arial" pitchFamily="34" charset="0"/>
          <a:cs typeface="Cordia New" pitchFamily="34" charset="-34"/>
        </a:defRPr>
      </a:lvl7pPr>
      <a:lvl8pPr marL="1755714" algn="ctr" rtl="0" fontAlgn="base">
        <a:spcBef>
          <a:spcPct val="0"/>
        </a:spcBef>
        <a:spcAft>
          <a:spcPct val="0"/>
        </a:spcAft>
        <a:defRPr sz="5600">
          <a:solidFill>
            <a:schemeClr val="tx1"/>
          </a:solidFill>
          <a:latin typeface="Arial" pitchFamily="34" charset="0"/>
          <a:cs typeface="Cordia New" pitchFamily="34" charset="-34"/>
        </a:defRPr>
      </a:lvl8pPr>
      <a:lvl9pPr marL="234096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18" indent="-4389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09" indent="-3657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86" indent="-2926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339" indent="-2926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584" indent="-2926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828"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059"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304"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516"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79" rtl="0" eaLnBrk="1" latinLnBrk="0" hangingPunct="1">
        <a:defRPr sz="3600" kern="1200">
          <a:solidFill>
            <a:schemeClr val="tx1"/>
          </a:solidFill>
          <a:latin typeface="+mn-lt"/>
          <a:ea typeface="+mn-ea"/>
          <a:cs typeface="+mn-cs"/>
        </a:defRPr>
      </a:lvl1pPr>
      <a:lvl2pPr marL="585247" algn="l" defTabSz="1170479" rtl="0" eaLnBrk="1" latinLnBrk="0" hangingPunct="1">
        <a:defRPr sz="3600" kern="1200">
          <a:solidFill>
            <a:schemeClr val="tx1"/>
          </a:solidFill>
          <a:latin typeface="+mn-lt"/>
          <a:ea typeface="+mn-ea"/>
          <a:cs typeface="+mn-cs"/>
        </a:defRPr>
      </a:lvl2pPr>
      <a:lvl3pPr marL="1170479" algn="l" defTabSz="1170479" rtl="0" eaLnBrk="1" latinLnBrk="0" hangingPunct="1">
        <a:defRPr sz="3600" kern="1200">
          <a:solidFill>
            <a:schemeClr val="tx1"/>
          </a:solidFill>
          <a:latin typeface="+mn-lt"/>
          <a:ea typeface="+mn-ea"/>
          <a:cs typeface="+mn-cs"/>
        </a:defRPr>
      </a:lvl3pPr>
      <a:lvl4pPr marL="1755714" algn="l" defTabSz="1170479" rtl="0" eaLnBrk="1" latinLnBrk="0" hangingPunct="1">
        <a:defRPr sz="3600" kern="1200">
          <a:solidFill>
            <a:schemeClr val="tx1"/>
          </a:solidFill>
          <a:latin typeface="+mn-lt"/>
          <a:ea typeface="+mn-ea"/>
          <a:cs typeface="+mn-cs"/>
        </a:defRPr>
      </a:lvl4pPr>
      <a:lvl5pPr marL="2340964" algn="l" defTabSz="1170479" rtl="0" eaLnBrk="1" latinLnBrk="0" hangingPunct="1">
        <a:defRPr sz="3600" kern="1200">
          <a:solidFill>
            <a:schemeClr val="tx1"/>
          </a:solidFill>
          <a:latin typeface="+mn-lt"/>
          <a:ea typeface="+mn-ea"/>
          <a:cs typeface="+mn-cs"/>
        </a:defRPr>
      </a:lvl5pPr>
      <a:lvl6pPr marL="2926192" algn="l" defTabSz="1170479" rtl="0" eaLnBrk="1" latinLnBrk="0" hangingPunct="1">
        <a:defRPr sz="3600" kern="1200">
          <a:solidFill>
            <a:schemeClr val="tx1"/>
          </a:solidFill>
          <a:latin typeface="+mn-lt"/>
          <a:ea typeface="+mn-ea"/>
          <a:cs typeface="+mn-cs"/>
        </a:defRPr>
      </a:lvl6pPr>
      <a:lvl7pPr marL="3511425" algn="l" defTabSz="1170479" rtl="0" eaLnBrk="1" latinLnBrk="0" hangingPunct="1">
        <a:defRPr sz="3600" kern="1200">
          <a:solidFill>
            <a:schemeClr val="tx1"/>
          </a:solidFill>
          <a:latin typeface="+mn-lt"/>
          <a:ea typeface="+mn-ea"/>
          <a:cs typeface="+mn-cs"/>
        </a:defRPr>
      </a:lvl7pPr>
      <a:lvl8pPr marL="4096680" algn="l" defTabSz="1170479" rtl="0" eaLnBrk="1" latinLnBrk="0" hangingPunct="1">
        <a:defRPr sz="3600" kern="1200">
          <a:solidFill>
            <a:schemeClr val="tx1"/>
          </a:solidFill>
          <a:latin typeface="+mn-lt"/>
          <a:ea typeface="+mn-ea"/>
          <a:cs typeface="+mn-cs"/>
        </a:defRPr>
      </a:lvl8pPr>
      <a:lvl9pPr marL="4681923" algn="l" defTabSz="1170479"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107" tIns="58550" rIns="117107" bIns="5855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42">
              <a:defRPr/>
            </a:pPr>
            <a:fld id="{79C0BFF6-9B14-4446-AF07-628EFEB400B0}" type="slidenum">
              <a:rPr lang="th-TH" smtClean="0">
                <a:solidFill>
                  <a:prstClr val="black">
                    <a:tint val="75000"/>
                  </a:prstClr>
                </a:solidFill>
              </a:rPr>
              <a:pPr defTabSz="117104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0"/>
            <a:ext cx="4341284" cy="8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4" tIns="63758" rIns="127514" bIns="637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4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5" y="800107"/>
            <a:ext cx="4948767" cy="559648"/>
          </a:xfrm>
          <a:prstGeom prst="rect">
            <a:avLst/>
          </a:prstGeom>
          <a:noFill/>
        </p:spPr>
        <p:txBody>
          <a:bodyPr lIns="127514" tIns="63758" rIns="127514" bIns="63758">
            <a:spAutoFit/>
          </a:bodyPr>
          <a:lstStyle/>
          <a:p>
            <a:pPr defTabSz="117104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sp>
        <p:nvSpPr>
          <p:cNvPr id="12" name="TextBox 11"/>
          <p:cNvSpPr txBox="1"/>
          <p:nvPr/>
        </p:nvSpPr>
        <p:spPr>
          <a:xfrm>
            <a:off x="9290102" y="301646"/>
            <a:ext cx="2220383" cy="518353"/>
          </a:xfrm>
          <a:prstGeom prst="rect">
            <a:avLst/>
          </a:prstGeom>
          <a:noFill/>
          <a:effectLst>
            <a:outerShdw blurRad="50800" dist="38100" dir="5400000" algn="t" rotWithShape="0">
              <a:prstClr val="black">
                <a:alpha val="40000"/>
              </a:prstClr>
            </a:outerShdw>
          </a:effectLst>
        </p:spPr>
        <p:txBody>
          <a:bodyPr lIns="117107" tIns="58550" rIns="117107" bIns="58550">
            <a:spAutoFit/>
          </a:bodyPr>
          <a:lstStyle/>
          <a:p>
            <a:pPr algn="r" defTabSz="117104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97398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27" algn="ctr" rtl="0" fontAlgn="base">
        <a:spcBef>
          <a:spcPct val="0"/>
        </a:spcBef>
        <a:spcAft>
          <a:spcPct val="0"/>
        </a:spcAft>
        <a:defRPr sz="5600">
          <a:solidFill>
            <a:schemeClr val="tx1"/>
          </a:solidFill>
          <a:latin typeface="Arial" pitchFamily="34" charset="0"/>
          <a:cs typeface="Cordia New" pitchFamily="34" charset="-34"/>
        </a:defRPr>
      </a:lvl6pPr>
      <a:lvl7pPr marL="1171042" algn="ctr" rtl="0" fontAlgn="base">
        <a:spcBef>
          <a:spcPct val="0"/>
        </a:spcBef>
        <a:spcAft>
          <a:spcPct val="0"/>
        </a:spcAft>
        <a:defRPr sz="5600">
          <a:solidFill>
            <a:schemeClr val="tx1"/>
          </a:solidFill>
          <a:latin typeface="Arial" pitchFamily="34" charset="0"/>
          <a:cs typeface="Cordia New" pitchFamily="34" charset="-34"/>
        </a:defRPr>
      </a:lvl7pPr>
      <a:lvl8pPr marL="1756559" algn="ctr" rtl="0" fontAlgn="base">
        <a:spcBef>
          <a:spcPct val="0"/>
        </a:spcBef>
        <a:spcAft>
          <a:spcPct val="0"/>
        </a:spcAft>
        <a:defRPr sz="5600">
          <a:solidFill>
            <a:schemeClr val="tx1"/>
          </a:solidFill>
          <a:latin typeface="Arial" pitchFamily="34" charset="0"/>
          <a:cs typeface="Cordia New" pitchFamily="34" charset="-34"/>
        </a:defRPr>
      </a:lvl8pPr>
      <a:lvl9pPr marL="234208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32" indent="-4391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468" indent="-3659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794" indent="-2927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323"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848"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370"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886"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4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9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42" rtl="0" eaLnBrk="1" latinLnBrk="0" hangingPunct="1">
        <a:defRPr sz="3600" kern="1200">
          <a:solidFill>
            <a:schemeClr val="tx1"/>
          </a:solidFill>
          <a:latin typeface="+mn-lt"/>
          <a:ea typeface="+mn-ea"/>
          <a:cs typeface="+mn-cs"/>
        </a:defRPr>
      </a:lvl1pPr>
      <a:lvl2pPr marL="585527" algn="l" defTabSz="1171042" rtl="0" eaLnBrk="1" latinLnBrk="0" hangingPunct="1">
        <a:defRPr sz="3600" kern="1200">
          <a:solidFill>
            <a:schemeClr val="tx1"/>
          </a:solidFill>
          <a:latin typeface="+mn-lt"/>
          <a:ea typeface="+mn-ea"/>
          <a:cs typeface="+mn-cs"/>
        </a:defRPr>
      </a:lvl2pPr>
      <a:lvl3pPr marL="1171042" algn="l" defTabSz="1171042" rtl="0" eaLnBrk="1" latinLnBrk="0" hangingPunct="1">
        <a:defRPr sz="3600" kern="1200">
          <a:solidFill>
            <a:schemeClr val="tx1"/>
          </a:solidFill>
          <a:latin typeface="+mn-lt"/>
          <a:ea typeface="+mn-ea"/>
          <a:cs typeface="+mn-cs"/>
        </a:defRPr>
      </a:lvl3pPr>
      <a:lvl4pPr marL="1756559" algn="l" defTabSz="1171042" rtl="0" eaLnBrk="1" latinLnBrk="0" hangingPunct="1">
        <a:defRPr sz="3600" kern="1200">
          <a:solidFill>
            <a:schemeClr val="tx1"/>
          </a:solidFill>
          <a:latin typeface="+mn-lt"/>
          <a:ea typeface="+mn-ea"/>
          <a:cs typeface="+mn-cs"/>
        </a:defRPr>
      </a:lvl4pPr>
      <a:lvl5pPr marL="2342087" algn="l" defTabSz="1171042" rtl="0" eaLnBrk="1" latinLnBrk="0" hangingPunct="1">
        <a:defRPr sz="3600" kern="1200">
          <a:solidFill>
            <a:schemeClr val="tx1"/>
          </a:solidFill>
          <a:latin typeface="+mn-lt"/>
          <a:ea typeface="+mn-ea"/>
          <a:cs typeface="+mn-cs"/>
        </a:defRPr>
      </a:lvl5pPr>
      <a:lvl6pPr marL="2927594" algn="l" defTabSz="1171042" rtl="0" eaLnBrk="1" latinLnBrk="0" hangingPunct="1">
        <a:defRPr sz="3600" kern="1200">
          <a:solidFill>
            <a:schemeClr val="tx1"/>
          </a:solidFill>
          <a:latin typeface="+mn-lt"/>
          <a:ea typeface="+mn-ea"/>
          <a:cs typeface="+mn-cs"/>
        </a:defRPr>
      </a:lvl6pPr>
      <a:lvl7pPr marL="3513116" algn="l" defTabSz="1171042" rtl="0" eaLnBrk="1" latinLnBrk="0" hangingPunct="1">
        <a:defRPr sz="3600" kern="1200">
          <a:solidFill>
            <a:schemeClr val="tx1"/>
          </a:solidFill>
          <a:latin typeface="+mn-lt"/>
          <a:ea typeface="+mn-ea"/>
          <a:cs typeface="+mn-cs"/>
        </a:defRPr>
      </a:lvl7pPr>
      <a:lvl8pPr marL="4098646" algn="l" defTabSz="1171042" rtl="0" eaLnBrk="1" latinLnBrk="0" hangingPunct="1">
        <a:defRPr sz="3600" kern="1200">
          <a:solidFill>
            <a:schemeClr val="tx1"/>
          </a:solidFill>
          <a:latin typeface="+mn-lt"/>
          <a:ea typeface="+mn-ea"/>
          <a:cs typeface="+mn-cs"/>
        </a:defRPr>
      </a:lvl8pPr>
      <a:lvl9pPr marL="4684169" algn="l" defTabSz="1171042"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8"/>
            <a:ext cx="723900" cy="365125"/>
          </a:xfrm>
          <a:prstGeom prst="rect">
            <a:avLst/>
          </a:prstGeom>
        </p:spPr>
        <p:txBody>
          <a:bodyPr vert="horz" lIns="117161" tIns="58580" rIns="117161" bIns="5858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04">
              <a:defRPr/>
            </a:pPr>
            <a:fld id="{79C0BFF6-9B14-4446-AF07-628EFEB400B0}" type="slidenum">
              <a:rPr lang="th-TH" smtClean="0">
                <a:solidFill>
                  <a:prstClr val="black">
                    <a:tint val="75000"/>
                  </a:prstClr>
                </a:solidFill>
              </a:rPr>
              <a:pPr defTabSz="1171604">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6" tIns="63788" rIns="127576" bIns="63788" anchor="ctr"/>
          <a:lstStyle/>
          <a:p>
            <a:pPr algn="ctr" defTabSz="1171604">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76" tIns="63788" rIns="127576" bIns="637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04"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9"/>
            <a:ext cx="4948767" cy="559709"/>
          </a:xfrm>
          <a:prstGeom prst="rect">
            <a:avLst/>
          </a:prstGeom>
          <a:noFill/>
        </p:spPr>
        <p:txBody>
          <a:bodyPr lIns="127576" tIns="63788" rIns="127576" bIns="63788">
            <a:spAutoFit/>
          </a:bodyPr>
          <a:lstStyle/>
          <a:p>
            <a:pPr defTabSz="1171604">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76" tIns="63788" rIns="127576" bIns="63788" anchor="ctr"/>
          <a:lstStyle/>
          <a:p>
            <a:pPr algn="ctr" defTabSz="1171604">
              <a:defRPr/>
            </a:pPr>
            <a:endParaRPr lang="th-TH" sz="3600" dirty="0">
              <a:solidFill>
                <a:prstClr val="white"/>
              </a:solidFill>
            </a:endParaRPr>
          </a:p>
        </p:txBody>
      </p:sp>
      <p:sp>
        <p:nvSpPr>
          <p:cNvPr id="12" name="TextBox 11"/>
          <p:cNvSpPr txBox="1"/>
          <p:nvPr/>
        </p:nvSpPr>
        <p:spPr>
          <a:xfrm>
            <a:off x="9290086" y="301633"/>
            <a:ext cx="2220383" cy="518414"/>
          </a:xfrm>
          <a:prstGeom prst="rect">
            <a:avLst/>
          </a:prstGeom>
          <a:noFill/>
          <a:effectLst>
            <a:outerShdw blurRad="50800" dist="38100" dir="5400000" algn="t" rotWithShape="0">
              <a:prstClr val="black">
                <a:alpha val="40000"/>
              </a:prstClr>
            </a:outerShdw>
          </a:effectLst>
        </p:spPr>
        <p:txBody>
          <a:bodyPr lIns="117161" tIns="58580" rIns="117161" bIns="58580">
            <a:spAutoFit/>
          </a:bodyPr>
          <a:lstStyle/>
          <a:p>
            <a:pPr algn="r" defTabSz="1171604">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330625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05" algn="ctr" rtl="0" fontAlgn="base">
        <a:spcBef>
          <a:spcPct val="0"/>
        </a:spcBef>
        <a:spcAft>
          <a:spcPct val="0"/>
        </a:spcAft>
        <a:defRPr sz="5600">
          <a:solidFill>
            <a:schemeClr val="tx1"/>
          </a:solidFill>
          <a:latin typeface="Arial" pitchFamily="34" charset="0"/>
          <a:cs typeface="Cordia New" pitchFamily="34" charset="-34"/>
        </a:defRPr>
      </a:lvl6pPr>
      <a:lvl7pPr marL="1171604" algn="ctr" rtl="0" fontAlgn="base">
        <a:spcBef>
          <a:spcPct val="0"/>
        </a:spcBef>
        <a:spcAft>
          <a:spcPct val="0"/>
        </a:spcAft>
        <a:defRPr sz="5600">
          <a:solidFill>
            <a:schemeClr val="tx1"/>
          </a:solidFill>
          <a:latin typeface="Arial" pitchFamily="34" charset="0"/>
          <a:cs typeface="Cordia New" pitchFamily="34" charset="-34"/>
        </a:defRPr>
      </a:lvl7pPr>
      <a:lvl8pPr marL="1757405" algn="ctr" rtl="0" fontAlgn="base">
        <a:spcBef>
          <a:spcPct val="0"/>
        </a:spcBef>
        <a:spcAft>
          <a:spcPct val="0"/>
        </a:spcAft>
        <a:defRPr sz="5600">
          <a:solidFill>
            <a:schemeClr val="tx1"/>
          </a:solidFill>
          <a:latin typeface="Arial" pitchFamily="34" charset="0"/>
          <a:cs typeface="Cordia New" pitchFamily="34" charset="-34"/>
        </a:defRPr>
      </a:lvl8pPr>
      <a:lvl9pPr marL="234321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47" indent="-439347"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26" indent="-3661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00" indent="-2929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08" indent="-2929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113" indent="-2929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913"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713"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519"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310"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04" rtl="0" eaLnBrk="1" latinLnBrk="0" hangingPunct="1">
        <a:defRPr sz="3600" kern="1200">
          <a:solidFill>
            <a:schemeClr val="tx1"/>
          </a:solidFill>
          <a:latin typeface="+mn-lt"/>
          <a:ea typeface="+mn-ea"/>
          <a:cs typeface="+mn-cs"/>
        </a:defRPr>
      </a:lvl1pPr>
      <a:lvl2pPr marL="585805" algn="l" defTabSz="1171604" rtl="0" eaLnBrk="1" latinLnBrk="0" hangingPunct="1">
        <a:defRPr sz="3600" kern="1200">
          <a:solidFill>
            <a:schemeClr val="tx1"/>
          </a:solidFill>
          <a:latin typeface="+mn-lt"/>
          <a:ea typeface="+mn-ea"/>
          <a:cs typeface="+mn-cs"/>
        </a:defRPr>
      </a:lvl2pPr>
      <a:lvl3pPr marL="1171604" algn="l" defTabSz="1171604" rtl="0" eaLnBrk="1" latinLnBrk="0" hangingPunct="1">
        <a:defRPr sz="3600" kern="1200">
          <a:solidFill>
            <a:schemeClr val="tx1"/>
          </a:solidFill>
          <a:latin typeface="+mn-lt"/>
          <a:ea typeface="+mn-ea"/>
          <a:cs typeface="+mn-cs"/>
        </a:defRPr>
      </a:lvl3pPr>
      <a:lvl4pPr marL="1757405" algn="l" defTabSz="1171604" rtl="0" eaLnBrk="1" latinLnBrk="0" hangingPunct="1">
        <a:defRPr sz="3600" kern="1200">
          <a:solidFill>
            <a:schemeClr val="tx1"/>
          </a:solidFill>
          <a:latin typeface="+mn-lt"/>
          <a:ea typeface="+mn-ea"/>
          <a:cs typeface="+mn-cs"/>
        </a:defRPr>
      </a:lvl4pPr>
      <a:lvl5pPr marL="2343210" algn="l" defTabSz="1171604" rtl="0" eaLnBrk="1" latinLnBrk="0" hangingPunct="1">
        <a:defRPr sz="3600" kern="1200">
          <a:solidFill>
            <a:schemeClr val="tx1"/>
          </a:solidFill>
          <a:latin typeface="+mn-lt"/>
          <a:ea typeface="+mn-ea"/>
          <a:cs typeface="+mn-cs"/>
        </a:defRPr>
      </a:lvl5pPr>
      <a:lvl6pPr marL="2929007" algn="l" defTabSz="1171604" rtl="0" eaLnBrk="1" latinLnBrk="0" hangingPunct="1">
        <a:defRPr sz="3600" kern="1200">
          <a:solidFill>
            <a:schemeClr val="tx1"/>
          </a:solidFill>
          <a:latin typeface="+mn-lt"/>
          <a:ea typeface="+mn-ea"/>
          <a:cs typeface="+mn-cs"/>
        </a:defRPr>
      </a:lvl6pPr>
      <a:lvl7pPr marL="3514808" algn="l" defTabSz="1171604" rtl="0" eaLnBrk="1" latinLnBrk="0" hangingPunct="1">
        <a:defRPr sz="3600" kern="1200">
          <a:solidFill>
            <a:schemeClr val="tx1"/>
          </a:solidFill>
          <a:latin typeface="+mn-lt"/>
          <a:ea typeface="+mn-ea"/>
          <a:cs typeface="+mn-cs"/>
        </a:defRPr>
      </a:lvl7pPr>
      <a:lvl8pPr marL="4100615" algn="l" defTabSz="1171604" rtl="0" eaLnBrk="1" latinLnBrk="0" hangingPunct="1">
        <a:defRPr sz="3600" kern="1200">
          <a:solidFill>
            <a:schemeClr val="tx1"/>
          </a:solidFill>
          <a:latin typeface="+mn-lt"/>
          <a:ea typeface="+mn-ea"/>
          <a:cs typeface="+mn-cs"/>
        </a:defRPr>
      </a:lvl8pPr>
      <a:lvl9pPr marL="4686419" algn="l" defTabSz="1171604"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1"/>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7"/>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7"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6570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41282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wrap="square" lIns="91143" tIns="45578" rIns="91143" bIns="4557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97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91143" tIns="45578" rIns="91143" bIns="45578"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6998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91143" tIns="45578" rIns="91143" bIns="45578"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3938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wrap="square" lIns="91143" tIns="45578" rIns="91143" bIns="4557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6957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4"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25" name="Google Shape;25;p4"/>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 name="Google Shape;26;p4"/>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42" tIns="49633" rIns="99242" bIns="49633"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7" name="Google Shape;27;p4"/>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28" name="Google Shape;28;p4"/>
          <p:cNvSpPr txBox="1"/>
          <p:nvPr/>
        </p:nvSpPr>
        <p:spPr>
          <a:xfrm>
            <a:off x="3048003" y="642939"/>
            <a:ext cx="4341284" cy="654050"/>
          </a:xfrm>
          <a:prstGeom prst="rect">
            <a:avLst/>
          </a:prstGeom>
          <a:noFill/>
          <a:ln>
            <a:noFill/>
          </a:ln>
        </p:spPr>
        <p:txBody>
          <a:bodyPr spcFirstLastPara="1" wrap="square" lIns="99242" tIns="49633" rIns="99242" bIns="49633"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9" name="Google Shape;29;p4"/>
          <p:cNvSpPr txBox="1"/>
          <p:nvPr/>
        </p:nvSpPr>
        <p:spPr>
          <a:xfrm>
            <a:off x="7148100" y="800104"/>
            <a:ext cx="4948767" cy="438150"/>
          </a:xfrm>
          <a:prstGeom prst="rect">
            <a:avLst/>
          </a:prstGeom>
          <a:noFill/>
          <a:ln>
            <a:noFill/>
          </a:ln>
        </p:spPr>
        <p:txBody>
          <a:bodyPr spcFirstLastPara="1" wrap="square" lIns="99242" tIns="49633" rIns="99242" bIns="49633"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30" name="Google Shape;30;p4"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657465012"/>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0"/>
            <a:ext cx="723900" cy="365125"/>
          </a:xfrm>
          <a:prstGeom prst="rect">
            <a:avLst/>
          </a:prstGeom>
        </p:spPr>
        <p:txBody>
          <a:bodyPr vert="horz" lIns="116889" tIns="58436" rIns="116889" bIns="5843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05">
              <a:defRPr/>
            </a:pPr>
            <a:fld id="{79C0BFF6-9B14-4446-AF07-628EFEB400B0}" type="slidenum">
              <a:rPr lang="th-TH" smtClean="0">
                <a:solidFill>
                  <a:prstClr val="black">
                    <a:tint val="75000"/>
                  </a:prstClr>
                </a:solidFill>
              </a:rPr>
              <a:pPr defTabSz="116880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68" tIns="63635" rIns="127268" bIns="63635" anchor="ctr"/>
          <a:lstStyle/>
          <a:p>
            <a:pPr algn="ctr" defTabSz="116880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68" tIns="63635" rIns="127268" bIns="636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0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9" y="800131"/>
            <a:ext cx="4948767" cy="559400"/>
          </a:xfrm>
          <a:prstGeom prst="rect">
            <a:avLst/>
          </a:prstGeom>
          <a:noFill/>
        </p:spPr>
        <p:txBody>
          <a:bodyPr lIns="127268" tIns="63635" rIns="127268" bIns="63635">
            <a:spAutoFit/>
          </a:bodyPr>
          <a:lstStyle/>
          <a:p>
            <a:pPr defTabSz="116880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68" tIns="63635" rIns="127268" bIns="63635" anchor="ctr"/>
          <a:lstStyle/>
          <a:p>
            <a:pPr algn="ctr" defTabSz="1168805">
              <a:defRPr/>
            </a:pPr>
            <a:endParaRPr lang="th-TH" sz="3600" dirty="0">
              <a:solidFill>
                <a:prstClr val="white"/>
              </a:solidFill>
            </a:endParaRPr>
          </a:p>
        </p:txBody>
      </p:sp>
      <p:sp>
        <p:nvSpPr>
          <p:cNvPr id="12" name="TextBox 11"/>
          <p:cNvSpPr txBox="1"/>
          <p:nvPr/>
        </p:nvSpPr>
        <p:spPr>
          <a:xfrm>
            <a:off x="9290166" y="301670"/>
            <a:ext cx="2220383" cy="518123"/>
          </a:xfrm>
          <a:prstGeom prst="rect">
            <a:avLst/>
          </a:prstGeom>
          <a:noFill/>
          <a:effectLst>
            <a:outerShdw blurRad="50800" dist="38100" dir="5400000" algn="t" rotWithShape="0">
              <a:prstClr val="black">
                <a:alpha val="40000"/>
              </a:prstClr>
            </a:outerShdw>
          </a:effectLst>
        </p:spPr>
        <p:txBody>
          <a:bodyPr lIns="116889" tIns="58436" rIns="116889" bIns="58436">
            <a:spAutoFit/>
          </a:bodyPr>
          <a:lstStyle/>
          <a:p>
            <a:pPr algn="r" defTabSz="116880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76218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13" algn="ctr" rtl="0" fontAlgn="base">
        <a:spcBef>
          <a:spcPct val="0"/>
        </a:spcBef>
        <a:spcAft>
          <a:spcPct val="0"/>
        </a:spcAft>
        <a:defRPr sz="5600">
          <a:solidFill>
            <a:schemeClr val="tx1"/>
          </a:solidFill>
          <a:latin typeface="Arial" pitchFamily="34" charset="0"/>
          <a:cs typeface="Cordia New" pitchFamily="34" charset="-34"/>
        </a:defRPr>
      </a:lvl6pPr>
      <a:lvl7pPr marL="1168805" algn="ctr" rtl="0" fontAlgn="base">
        <a:spcBef>
          <a:spcPct val="0"/>
        </a:spcBef>
        <a:spcAft>
          <a:spcPct val="0"/>
        </a:spcAft>
        <a:defRPr sz="5600">
          <a:solidFill>
            <a:schemeClr val="tx1"/>
          </a:solidFill>
          <a:latin typeface="Arial" pitchFamily="34" charset="0"/>
          <a:cs typeface="Cordia New" pitchFamily="34" charset="-34"/>
        </a:defRPr>
      </a:lvl7pPr>
      <a:lvl8pPr marL="1753177" algn="ctr" rtl="0" fontAlgn="base">
        <a:spcBef>
          <a:spcPct val="0"/>
        </a:spcBef>
        <a:spcAft>
          <a:spcPct val="0"/>
        </a:spcAft>
        <a:defRPr sz="5600">
          <a:solidFill>
            <a:schemeClr val="tx1"/>
          </a:solidFill>
          <a:latin typeface="Arial" pitchFamily="34" charset="0"/>
          <a:cs typeface="Cordia New" pitchFamily="34" charset="-34"/>
        </a:defRPr>
      </a:lvl8pPr>
      <a:lvl9pPr marL="233759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76" indent="-43827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633" indent="-3652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968" indent="-2922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389" indent="-2922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800" indent="-2922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200"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588"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986"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346"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05" rtl="0" eaLnBrk="1" latinLnBrk="0" hangingPunct="1">
        <a:defRPr sz="3600" kern="1200">
          <a:solidFill>
            <a:schemeClr val="tx1"/>
          </a:solidFill>
          <a:latin typeface="+mn-lt"/>
          <a:ea typeface="+mn-ea"/>
          <a:cs typeface="+mn-cs"/>
        </a:defRPr>
      </a:lvl1pPr>
      <a:lvl2pPr marL="584413" algn="l" defTabSz="1168805" rtl="0" eaLnBrk="1" latinLnBrk="0" hangingPunct="1">
        <a:defRPr sz="3600" kern="1200">
          <a:solidFill>
            <a:schemeClr val="tx1"/>
          </a:solidFill>
          <a:latin typeface="+mn-lt"/>
          <a:ea typeface="+mn-ea"/>
          <a:cs typeface="+mn-cs"/>
        </a:defRPr>
      </a:lvl2pPr>
      <a:lvl3pPr marL="1168805" algn="l" defTabSz="1168805" rtl="0" eaLnBrk="1" latinLnBrk="0" hangingPunct="1">
        <a:defRPr sz="3600" kern="1200">
          <a:solidFill>
            <a:schemeClr val="tx1"/>
          </a:solidFill>
          <a:latin typeface="+mn-lt"/>
          <a:ea typeface="+mn-ea"/>
          <a:cs typeface="+mn-cs"/>
        </a:defRPr>
      </a:lvl3pPr>
      <a:lvl4pPr marL="1753177" algn="l" defTabSz="1168805" rtl="0" eaLnBrk="1" latinLnBrk="0" hangingPunct="1">
        <a:defRPr sz="3600" kern="1200">
          <a:solidFill>
            <a:schemeClr val="tx1"/>
          </a:solidFill>
          <a:latin typeface="+mn-lt"/>
          <a:ea typeface="+mn-ea"/>
          <a:cs typeface="+mn-cs"/>
        </a:defRPr>
      </a:lvl4pPr>
      <a:lvl5pPr marL="2337595" algn="l" defTabSz="1168805" rtl="0" eaLnBrk="1" latinLnBrk="0" hangingPunct="1">
        <a:defRPr sz="3600" kern="1200">
          <a:solidFill>
            <a:schemeClr val="tx1"/>
          </a:solidFill>
          <a:latin typeface="+mn-lt"/>
          <a:ea typeface="+mn-ea"/>
          <a:cs typeface="+mn-cs"/>
        </a:defRPr>
      </a:lvl5pPr>
      <a:lvl6pPr marL="2921992" algn="l" defTabSz="1168805" rtl="0" eaLnBrk="1" latinLnBrk="0" hangingPunct="1">
        <a:defRPr sz="3600" kern="1200">
          <a:solidFill>
            <a:schemeClr val="tx1"/>
          </a:solidFill>
          <a:latin typeface="+mn-lt"/>
          <a:ea typeface="+mn-ea"/>
          <a:cs typeface="+mn-cs"/>
        </a:defRPr>
      </a:lvl6pPr>
      <a:lvl7pPr marL="3506353" algn="l" defTabSz="1168805" rtl="0" eaLnBrk="1" latinLnBrk="0" hangingPunct="1">
        <a:defRPr sz="3600" kern="1200">
          <a:solidFill>
            <a:schemeClr val="tx1"/>
          </a:solidFill>
          <a:latin typeface="+mn-lt"/>
          <a:ea typeface="+mn-ea"/>
          <a:cs typeface="+mn-cs"/>
        </a:defRPr>
      </a:lvl7pPr>
      <a:lvl8pPr marL="4090789" algn="l" defTabSz="1168805" rtl="0" eaLnBrk="1" latinLnBrk="0" hangingPunct="1">
        <a:defRPr sz="3600" kern="1200">
          <a:solidFill>
            <a:schemeClr val="tx1"/>
          </a:solidFill>
          <a:latin typeface="+mn-lt"/>
          <a:ea typeface="+mn-ea"/>
          <a:cs typeface="+mn-cs"/>
        </a:defRPr>
      </a:lvl8pPr>
      <a:lvl9pPr marL="4675185" algn="l" defTabSz="1168805"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0"/>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1"/>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9"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55" y="301661"/>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00347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966" tIns="58477" rIns="116966" bIns="584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93">
              <a:defRPr/>
            </a:pPr>
            <a:fld id="{79C0BFF6-9B14-4446-AF07-628EFEB400B0}" type="slidenum">
              <a:rPr lang="th-TH" smtClean="0">
                <a:solidFill>
                  <a:prstClr val="black">
                    <a:tint val="75000"/>
                  </a:prstClr>
                </a:solidFill>
              </a:rPr>
              <a:pPr defTabSz="11695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5" tIns="63678" rIns="127355" bIns="63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9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7" y="800134"/>
            <a:ext cx="4948767" cy="559487"/>
          </a:xfrm>
          <a:prstGeom prst="rect">
            <a:avLst/>
          </a:prstGeom>
          <a:noFill/>
        </p:spPr>
        <p:txBody>
          <a:bodyPr lIns="127355" tIns="63678" rIns="127355" bIns="63678">
            <a:spAutoFit/>
          </a:bodyPr>
          <a:lstStyle/>
          <a:p>
            <a:pPr defTabSz="116959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sp>
        <p:nvSpPr>
          <p:cNvPr id="12" name="TextBox 11"/>
          <p:cNvSpPr txBox="1"/>
          <p:nvPr/>
        </p:nvSpPr>
        <p:spPr>
          <a:xfrm>
            <a:off x="9290143" y="301652"/>
            <a:ext cx="2220383" cy="518206"/>
          </a:xfrm>
          <a:prstGeom prst="rect">
            <a:avLst/>
          </a:prstGeom>
          <a:noFill/>
          <a:effectLst>
            <a:outerShdw blurRad="50800" dist="38100" dir="5400000" algn="t" rotWithShape="0">
              <a:prstClr val="black">
                <a:alpha val="40000"/>
              </a:prstClr>
            </a:outerShdw>
          </a:effectLst>
        </p:spPr>
        <p:txBody>
          <a:bodyPr lIns="116966" tIns="58477" rIns="116966" bIns="58477">
            <a:spAutoFit/>
          </a:bodyPr>
          <a:lstStyle/>
          <a:p>
            <a:pPr algn="r" defTabSz="116959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96373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06" algn="ctr" rtl="0" fontAlgn="base">
        <a:spcBef>
          <a:spcPct val="0"/>
        </a:spcBef>
        <a:spcAft>
          <a:spcPct val="0"/>
        </a:spcAft>
        <a:defRPr sz="5600">
          <a:solidFill>
            <a:schemeClr val="tx1"/>
          </a:solidFill>
          <a:latin typeface="Arial" pitchFamily="34" charset="0"/>
          <a:cs typeface="Cordia New" pitchFamily="34" charset="-34"/>
        </a:defRPr>
      </a:lvl6pPr>
      <a:lvl7pPr marL="1169593" algn="ctr" rtl="0" fontAlgn="base">
        <a:spcBef>
          <a:spcPct val="0"/>
        </a:spcBef>
        <a:spcAft>
          <a:spcPct val="0"/>
        </a:spcAft>
        <a:defRPr sz="5600">
          <a:solidFill>
            <a:schemeClr val="tx1"/>
          </a:solidFill>
          <a:latin typeface="Arial" pitchFamily="34" charset="0"/>
          <a:cs typeface="Cordia New" pitchFamily="34" charset="-34"/>
        </a:defRPr>
      </a:lvl7pPr>
      <a:lvl8pPr marL="1754375" algn="ctr" rtl="0" fontAlgn="base">
        <a:spcBef>
          <a:spcPct val="0"/>
        </a:spcBef>
        <a:spcAft>
          <a:spcPct val="0"/>
        </a:spcAft>
        <a:defRPr sz="5600">
          <a:solidFill>
            <a:schemeClr val="tx1"/>
          </a:solidFill>
          <a:latin typeface="Arial" pitchFamily="34" charset="0"/>
          <a:cs typeface="Cordia New" pitchFamily="34" charset="-34"/>
        </a:defRPr>
      </a:lvl8pPr>
      <a:lvl9pPr marL="233918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80" indent="-4385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83" indent="-3655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68" indent="-2924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780"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587"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385"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170"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967"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724"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93" rtl="0" eaLnBrk="1" latinLnBrk="0" hangingPunct="1">
        <a:defRPr sz="3600" kern="1200">
          <a:solidFill>
            <a:schemeClr val="tx1"/>
          </a:solidFill>
          <a:latin typeface="+mn-lt"/>
          <a:ea typeface="+mn-ea"/>
          <a:cs typeface="+mn-cs"/>
        </a:defRPr>
      </a:lvl1pPr>
      <a:lvl2pPr marL="584806" algn="l" defTabSz="1169593" rtl="0" eaLnBrk="1" latinLnBrk="0" hangingPunct="1">
        <a:defRPr sz="3600" kern="1200">
          <a:solidFill>
            <a:schemeClr val="tx1"/>
          </a:solidFill>
          <a:latin typeface="+mn-lt"/>
          <a:ea typeface="+mn-ea"/>
          <a:cs typeface="+mn-cs"/>
        </a:defRPr>
      </a:lvl2pPr>
      <a:lvl3pPr marL="1169593" algn="l" defTabSz="1169593" rtl="0" eaLnBrk="1" latinLnBrk="0" hangingPunct="1">
        <a:defRPr sz="3600" kern="1200">
          <a:solidFill>
            <a:schemeClr val="tx1"/>
          </a:solidFill>
          <a:latin typeface="+mn-lt"/>
          <a:ea typeface="+mn-ea"/>
          <a:cs typeface="+mn-cs"/>
        </a:defRPr>
      </a:lvl3pPr>
      <a:lvl4pPr marL="1754375" algn="l" defTabSz="1169593" rtl="0" eaLnBrk="1" latinLnBrk="0" hangingPunct="1">
        <a:defRPr sz="3600" kern="1200">
          <a:solidFill>
            <a:schemeClr val="tx1"/>
          </a:solidFill>
          <a:latin typeface="+mn-lt"/>
          <a:ea typeface="+mn-ea"/>
          <a:cs typeface="+mn-cs"/>
        </a:defRPr>
      </a:lvl4pPr>
      <a:lvl5pPr marL="2339186" algn="l" defTabSz="1169593" rtl="0" eaLnBrk="1" latinLnBrk="0" hangingPunct="1">
        <a:defRPr sz="3600" kern="1200">
          <a:solidFill>
            <a:schemeClr val="tx1"/>
          </a:solidFill>
          <a:latin typeface="+mn-lt"/>
          <a:ea typeface="+mn-ea"/>
          <a:cs typeface="+mn-cs"/>
        </a:defRPr>
      </a:lvl5pPr>
      <a:lvl6pPr marL="2923975" algn="l" defTabSz="1169593" rtl="0" eaLnBrk="1" latinLnBrk="0" hangingPunct="1">
        <a:defRPr sz="3600" kern="1200">
          <a:solidFill>
            <a:schemeClr val="tx1"/>
          </a:solidFill>
          <a:latin typeface="+mn-lt"/>
          <a:ea typeface="+mn-ea"/>
          <a:cs typeface="+mn-cs"/>
        </a:defRPr>
      </a:lvl6pPr>
      <a:lvl7pPr marL="3508748" algn="l" defTabSz="1169593" rtl="0" eaLnBrk="1" latinLnBrk="0" hangingPunct="1">
        <a:defRPr sz="3600" kern="1200">
          <a:solidFill>
            <a:schemeClr val="tx1"/>
          </a:solidFill>
          <a:latin typeface="+mn-lt"/>
          <a:ea typeface="+mn-ea"/>
          <a:cs typeface="+mn-cs"/>
        </a:defRPr>
      </a:lvl7pPr>
      <a:lvl8pPr marL="4093571" algn="l" defTabSz="1169593" rtl="0" eaLnBrk="1" latinLnBrk="0" hangingPunct="1">
        <a:defRPr sz="3600" kern="1200">
          <a:solidFill>
            <a:schemeClr val="tx1"/>
          </a:solidFill>
          <a:latin typeface="+mn-lt"/>
          <a:ea typeface="+mn-ea"/>
          <a:cs typeface="+mn-cs"/>
        </a:defRPr>
      </a:lvl8pPr>
      <a:lvl9pPr marL="4678367" algn="l" defTabSz="116959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23.xml"/><Relationship Id="rId5" Type="http://schemas.openxmlformats.org/officeDocument/2006/relationships/slide" Target="slide20.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hyperlink" Target="http://www.aidsinfoonline.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hyperlink" Target="http://www.aidsinfoonlin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hyperlink" Target="http://www.aidsinfoonline.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1.xml"/><Relationship Id="rId5" Type="http://schemas.openxmlformats.org/officeDocument/2006/relationships/chart" Target="../charts/chart30.xml"/><Relationship Id="rId4" Type="http://schemas.openxmlformats.org/officeDocument/2006/relationships/hyperlink" Target="http://aidsinfo.unaids.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87.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hyperlink" Target="http://aidsinfo.unaids.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9.xml"/><Relationship Id="rId5" Type="http://schemas.openxmlformats.org/officeDocument/2006/relationships/chart" Target="../charts/chart33.xml"/><Relationship Id="rId4" Type="http://schemas.openxmlformats.org/officeDocument/2006/relationships/hyperlink" Target="http://aidsinfo.unaids.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103.xml"/><Relationship Id="rId5" Type="http://schemas.openxmlformats.org/officeDocument/2006/relationships/chart" Target="../charts/chart34.xml"/><Relationship Id="rId4" Type="http://schemas.openxmlformats.org/officeDocument/2006/relationships/hyperlink" Target="http://aidsinfo.unaids.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95.xml"/><Relationship Id="rId4" Type="http://schemas.openxmlformats.org/officeDocument/2006/relationships/chart" Target="../charts/chart35.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36.xml"/><Relationship Id="rId4" Type="http://schemas.openxmlformats.org/officeDocument/2006/relationships/hyperlink" Target="http://www.aidsdatahub.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81003" y="42894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dirty="0">
                <a:cs typeface="Cordia New" pitchFamily="34" charset="-34"/>
              </a:rPr>
              <a:t>Mongolia</a:t>
            </a:r>
            <a:endParaRPr lang="th-TH" dirty="0"/>
          </a:p>
        </p:txBody>
      </p:sp>
      <p:sp>
        <p:nvSpPr>
          <p:cNvPr id="2" name="TextBox 1">
            <a:extLst>
              <a:ext uri="{FF2B5EF4-FFF2-40B4-BE49-F238E27FC236}">
                <a16:creationId xmlns:a16="http://schemas.microsoft.com/office/drawing/2014/main" id="{5F2EF114-DC06-40B8-9B48-38F21A48C826}"/>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2007-2019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226475" y="6446711"/>
            <a:ext cx="11051125" cy="411292"/>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Second </a:t>
            </a:r>
            <a:r>
              <a:rPr lang="en-US" sz="900" dirty="0">
                <a:latin typeface="Arial" pitchFamily="34" charset="0"/>
                <a:cs typeface="Arial" pitchFamily="34" charset="0"/>
              </a:rPr>
              <a:t>Generation HIV and STI Surveillance Report s; 2) HIV/STI Surveillance Survey 2014 cited in Mongolia Global AIDS Response Progress Report 2015 (Country Narrative Report); Global AIDS Monitoring (GAM)</a:t>
            </a:r>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529919529"/>
              </p:ext>
            </p:extLst>
          </p:nvPr>
        </p:nvGraphicFramePr>
        <p:xfrm>
          <a:off x="1524000" y="1981200"/>
          <a:ext cx="9144000" cy="44655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9612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506200" cy="504000"/>
          </a:xfrm>
        </p:spPr>
        <p:txBody>
          <a:bodyPr/>
          <a:lstStyle/>
          <a:p>
            <a:r>
              <a:rPr lang="en-US" dirty="0"/>
              <a:t>Syphilis prevalence among key populations and other surveyed populations, 2009-2014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4" name="TextBox 1"/>
          <p:cNvSpPr txBox="1"/>
          <p:nvPr/>
        </p:nvSpPr>
        <p:spPr>
          <a:xfrm>
            <a:off x="152400" y="6452086"/>
            <a:ext cx="110490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a:t>
            </a:r>
            <a:r>
              <a:rPr lang="en-US" sz="900" dirty="0">
                <a:latin typeface="Arial" pitchFamily="34" charset="0"/>
                <a:cs typeface="Arial" pitchFamily="34" charset="0"/>
              </a:rPr>
              <a:t>Global HIV/AIDS Response - Epidemic Update and Health Sector Progress Towards Universal Access - Progress Report, 2011; and 2) </a:t>
            </a:r>
            <a:r>
              <a:rPr lang="en-US" sz="900" dirty="0"/>
              <a:t>Second Generation Surveillance Surveys cited in Mongolia Global AIDS Response Progress Report 2015 (Country Narrative Report)</a:t>
            </a:r>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579268945"/>
              </p:ext>
            </p:extLst>
          </p:nvPr>
        </p:nvGraphicFramePr>
        <p:xfrm>
          <a:off x="2286001" y="2362201"/>
          <a:ext cx="7334251" cy="4086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865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363200" cy="504000"/>
          </a:xfrm>
        </p:spPr>
        <p:txBody>
          <a:bodyPr/>
          <a:lstStyle/>
          <a:p>
            <a:r>
              <a:rPr lang="en-US" dirty="0"/>
              <a:t>Weighted syphilis prevalence among female sex workers,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4" name="TextBox 1"/>
          <p:cNvSpPr txBox="1"/>
          <p:nvPr/>
        </p:nvSpPr>
        <p:spPr>
          <a:xfrm>
            <a:off x="152400" y="6436961"/>
            <a:ext cx="98298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Global Fund Supported Project on AIDS and TB, Ministry of Health. (2012). Second Generation HIV and STI Surveillance Report 2011.</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5806950"/>
              </p:ext>
            </p:extLst>
          </p:nvPr>
        </p:nvGraphicFramePr>
        <p:xfrm>
          <a:off x="1905000" y="2438405"/>
          <a:ext cx="8458200" cy="3931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216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4800" y="1524000"/>
            <a:ext cx="11582400" cy="504000"/>
          </a:xfrm>
        </p:spPr>
        <p:txBody>
          <a:bodyPr/>
          <a:lstStyle/>
          <a:p>
            <a:r>
              <a:rPr lang="en-US" dirty="0"/>
              <a:t>Number of reported HIV cases (annual and cumulative) and AIDS-related deaths, 1992-2014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76200" y="6528286"/>
            <a:ext cx="9721695"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National Committee on HIV and AIDS. Mongolia Global AIDS Response Progress Reports 2012 – 2015. (Country Narrative Reports).</a:t>
            </a:r>
          </a:p>
        </p:txBody>
      </p:sp>
      <p:graphicFrame>
        <p:nvGraphicFramePr>
          <p:cNvPr id="7" name="Chart 6"/>
          <p:cNvGraphicFramePr>
            <a:graphicFrameLocks noGrp="1"/>
          </p:cNvGraphicFramePr>
          <p:nvPr>
            <p:extLst>
              <p:ext uri="{D42A27DB-BD31-4B8C-83A1-F6EECF244321}">
                <p14:modId xmlns:p14="http://schemas.microsoft.com/office/powerpoint/2010/main" val="2492632943"/>
              </p:ext>
            </p:extLst>
          </p:nvPr>
        </p:nvGraphicFramePr>
        <p:xfrm>
          <a:off x="2209811" y="2590800"/>
          <a:ext cx="7795745"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4800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Cumulative HIV cases by mode of transmission,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Rectangle 5"/>
          <p:cNvSpPr/>
          <p:nvPr/>
        </p:nvSpPr>
        <p:spPr>
          <a:xfrm>
            <a:off x="226480" y="6535036"/>
            <a:ext cx="8610599" cy="230546"/>
          </a:xfrm>
          <a:prstGeom prst="rect">
            <a:avLst/>
          </a:prstGeom>
        </p:spPr>
        <p:txBody>
          <a:bodyPr wrap="square" lIns="91143" tIns="45578" rIns="91143" bIns="45578">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Mongolia Global AIDS Response Progress Report; Reporting Period January 1, 2012 –December 31, 2013.</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3590992"/>
              </p:ext>
            </p:extLst>
          </p:nvPr>
        </p:nvGraphicFramePr>
        <p:xfrm>
          <a:off x="1828800" y="2209800"/>
          <a:ext cx="8610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5476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134600" cy="504000"/>
          </a:xfrm>
        </p:spPr>
        <p:txBody>
          <a:bodyPr/>
          <a:lstStyle/>
          <a:p>
            <a:r>
              <a:rPr lang="en-US" dirty="0"/>
              <a:t>Trends in condom use at last sex among key populations, 2007-2019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0" y="6474142"/>
            <a:ext cx="11353800"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a:t>
            </a:r>
            <a:r>
              <a:rPr lang="en-US" sz="900" dirty="0">
                <a:latin typeface="Arial" pitchFamily="34" charset="0"/>
                <a:cs typeface="Arial" pitchFamily="34" charset="0"/>
              </a:rPr>
              <a:t>Ministry of Health and NCCD. (2012). Second Generation HIV and STI surveillance Report, 2012. Mongolia; 2) Mongolia Global AIDS Response Progress Report 2015 (Country Narrative Report); and 3) Global AIDS Monitoring (GAM)</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61648886"/>
              </p:ext>
            </p:extLst>
          </p:nvPr>
        </p:nvGraphicFramePr>
        <p:xfrm>
          <a:off x="1219200" y="2209800"/>
          <a:ext cx="9524999"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US" dirty="0"/>
              <a:t>Proportion of MSM and FSW who reported condom use at last high risk sex, by City/</a:t>
            </a:r>
            <a:r>
              <a:rPr lang="en-US" dirty="0" err="1"/>
              <a:t>Aimag</a:t>
            </a:r>
            <a:r>
              <a:rPr lang="en-US" dirty="0"/>
              <a:t>, 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TextBox 1"/>
          <p:cNvSpPr txBox="1"/>
          <p:nvPr/>
        </p:nvSpPr>
        <p:spPr>
          <a:xfrm>
            <a:off x="228600" y="6477004"/>
            <a:ext cx="10134600" cy="5026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Second Generation Surveillance Report 2014 cited in Mongolia Global AIDS Response Progress Report 2015 (Country Narrative Report)</a:t>
            </a:r>
          </a:p>
        </p:txBody>
      </p:sp>
      <p:graphicFrame>
        <p:nvGraphicFramePr>
          <p:cNvPr id="6" name="Chart 5"/>
          <p:cNvGraphicFramePr>
            <a:graphicFrameLocks/>
          </p:cNvGraphicFramePr>
          <p:nvPr>
            <p:extLst>
              <p:ext uri="{D42A27DB-BD31-4B8C-83A1-F6EECF244321}">
                <p14:modId xmlns:p14="http://schemas.microsoft.com/office/powerpoint/2010/main" val="3515479671"/>
              </p:ext>
            </p:extLst>
          </p:nvPr>
        </p:nvGraphicFramePr>
        <p:xfrm>
          <a:off x="2667000" y="2514600"/>
          <a:ext cx="6553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6857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behaviors among MSM, Ulaanbaatar, 2012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6" name="TextBox 1"/>
          <p:cNvSpPr txBox="1"/>
          <p:nvPr/>
        </p:nvSpPr>
        <p:spPr>
          <a:xfrm>
            <a:off x="0" y="6477000"/>
            <a:ext cx="102870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Global Fund Supported Project on AIDS and TB, Ministry of Health. (2012). Second Generation HIV and STI Surveillance Report 2012.</a:t>
            </a:r>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1456051565"/>
              </p:ext>
            </p:extLst>
          </p:nvPr>
        </p:nvGraphicFramePr>
        <p:xfrm>
          <a:off x="1828800" y="2133600"/>
          <a:ext cx="85344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917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1582400" cy="504000"/>
          </a:xfrm>
        </p:spPr>
        <p:txBody>
          <a:bodyPr/>
          <a:lstStyle/>
          <a:p>
            <a:r>
              <a:rPr lang="en-US" dirty="0"/>
              <a:t>Proportion of female sex workers reported condom use at last sex and consistent condom use by partner type, 2012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76200" y="6547774"/>
            <a:ext cx="10591800" cy="381000"/>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Global Fund Supported Project on AIDS and TB, Ministry of Health. (2012). Second Generation HIV and STI Surveillance Report 2012.</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606340680"/>
              </p:ext>
            </p:extLst>
          </p:nvPr>
        </p:nvGraphicFramePr>
        <p:xfrm>
          <a:off x="2209801" y="2590801"/>
          <a:ext cx="7700963" cy="39004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734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1F6EC90D-D193-43D9-945C-0B7DD61B0144}"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27647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97585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228600" y="15240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cs typeface="Cordia New" pitchFamily="34" charset="-34"/>
              </a:rPr>
              <a:t>Proportion of key populations, mobile men and male STI patients with comprehensive HIV knowledge, 2005-2012</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60668FC4-1CE6-43BC-B6D9-2E6070BC9B40}" type="slidenum">
              <a:rPr lang="th-TH" smtClean="0">
                <a:solidFill>
                  <a:prstClr val="black">
                    <a:tint val="75000"/>
                  </a:prstClr>
                </a:solidFill>
              </a:rPr>
              <a:pPr>
                <a:defRPr/>
              </a:pPr>
              <a:t>21</a:t>
            </a:fld>
            <a:endParaRPr lang="th-TH" dirty="0">
              <a:solidFill>
                <a:prstClr val="black">
                  <a:tint val="75000"/>
                </a:prstClr>
              </a:solidFill>
            </a:endParaRPr>
          </a:p>
        </p:txBody>
      </p:sp>
      <p:sp>
        <p:nvSpPr>
          <p:cNvPr id="65541" name="Text Box 5"/>
          <p:cNvSpPr txBox="1">
            <a:spLocks noChangeArrowheads="1"/>
          </p:cNvSpPr>
          <p:nvPr/>
        </p:nvSpPr>
        <p:spPr bwMode="auto">
          <a:xfrm>
            <a:off x="152400" y="6373649"/>
            <a:ext cx="10972800" cy="50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3" tIns="45578" rIns="91143" bIns="45578">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900" dirty="0">
                <a:solidFill>
                  <a:prstClr val="black"/>
                </a:solidFill>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1. </a:t>
            </a:r>
            <a:r>
              <a:rPr lang="en-US" sz="900" dirty="0">
                <a:solidFill>
                  <a:prstClr val="black"/>
                </a:solidFill>
              </a:rPr>
              <a:t>Ministry of Health Mongolia, WHO, et al. (2008). Second Generation HIV/STI  Surveillance Report, 2007 Mongolia. 2. </a:t>
            </a:r>
            <a:r>
              <a:rPr lang="en-US" sz="900" dirty="0">
                <a:solidFill>
                  <a:srgbClr val="000000"/>
                </a:solidFill>
                <a:cs typeface="Arial" charset="0"/>
              </a:rPr>
              <a:t>Preliminary Data from Second Generation Sentinel Surveillance 2009 cited in </a:t>
            </a:r>
            <a:r>
              <a:rPr lang="en-US" sz="900" dirty="0">
                <a:solidFill>
                  <a:prstClr val="black"/>
                </a:solidFill>
              </a:rPr>
              <a:t>National Committee on HIV/AIDS. (2010). UNGASS Country Progress Report: Mongolia; and 3. Ministry of Health and NCCD. (2012). Second Generation HIV and STI surveillance Report 2012</a:t>
            </a:r>
            <a:endParaRPr lang="th-TH"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209012792"/>
              </p:ext>
            </p:extLst>
          </p:nvPr>
        </p:nvGraphicFramePr>
        <p:xfrm>
          <a:off x="1828800" y="2590800"/>
          <a:ext cx="8610600" cy="36687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7946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8600" y="1571612"/>
            <a:ext cx="10439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cs typeface="Cordia New" pitchFamily="34" charset="-34"/>
              </a:rPr>
              <a:t>Proportion of young men and women (15-24) with comprehensive HIV knowledge, 2009-2013</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5118170-4812-4DC5-8F7E-732057D3D1F5}" type="slidenum">
              <a:rPr lang="th-TH" smtClean="0">
                <a:solidFill>
                  <a:prstClr val="black">
                    <a:tint val="75000"/>
                  </a:prstClr>
                </a:solidFill>
              </a:rPr>
              <a:pPr>
                <a:defRPr/>
              </a:pPr>
              <a:t>22</a:t>
            </a:fld>
            <a:endParaRPr lang="th-TH" dirty="0">
              <a:solidFill>
                <a:prstClr val="black">
                  <a:tint val="75000"/>
                </a:prstClr>
              </a:solidFill>
            </a:endParaRPr>
          </a:p>
        </p:txBody>
      </p:sp>
      <p:sp>
        <p:nvSpPr>
          <p:cNvPr id="69637" name="Text Box 5"/>
          <p:cNvSpPr txBox="1">
            <a:spLocks noChangeArrowheads="1"/>
          </p:cNvSpPr>
          <p:nvPr/>
        </p:nvSpPr>
        <p:spPr bwMode="auto">
          <a:xfrm>
            <a:off x="152400" y="6490217"/>
            <a:ext cx="11049000" cy="36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3" tIns="45578" rIns="91143" bIns="45578">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900" dirty="0">
                <a:solidFill>
                  <a:prstClr val="black"/>
                </a:solidFill>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Second Generation Surveillance Surveys  and Social Indicator Sample Survey cited in Mongolia Global AIDS Response Progress Reports (Country Narrative Reports)</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966477130"/>
              </p:ext>
            </p:extLst>
          </p:nvPr>
        </p:nvGraphicFramePr>
        <p:xfrm>
          <a:off x="2286015" y="2590804"/>
          <a:ext cx="7221537" cy="3767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996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5" name="TextBox 1"/>
          <p:cNvSpPr txBox="1"/>
          <p:nvPr/>
        </p:nvSpPr>
        <p:spPr>
          <a:xfrm>
            <a:off x="0" y="6600969"/>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and Global AIDS Response Progress Reporting</a:t>
            </a:r>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815992425"/>
              </p:ext>
            </p:extLst>
          </p:nvPr>
        </p:nvGraphicFramePr>
        <p:xfrm>
          <a:off x="1600200" y="2090363"/>
          <a:ext cx="8741832" cy="43391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090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152401" y="6534190"/>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and Global AIDS Response Progress Reporting </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021674347"/>
              </p:ext>
            </p:extLst>
          </p:nvPr>
        </p:nvGraphicFramePr>
        <p:xfrm>
          <a:off x="1981200" y="2057400"/>
          <a:ext cx="8077200" cy="426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8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category,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TextBox 1"/>
          <p:cNvSpPr txBox="1"/>
          <p:nvPr/>
        </p:nvSpPr>
        <p:spPr>
          <a:xfrm>
            <a:off x="152411" y="6552815"/>
            <a:ext cx="7927801" cy="197093"/>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670720694"/>
              </p:ext>
            </p:extLst>
          </p:nvPr>
        </p:nvGraphicFramePr>
        <p:xfrm>
          <a:off x="2209800" y="2362205"/>
          <a:ext cx="7696200" cy="4067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8642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total prevention programme spending on key populations at higher risk,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76203" y="6624539"/>
            <a:ext cx="7927801" cy="197093"/>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835164389"/>
              </p:ext>
            </p:extLst>
          </p:nvPr>
        </p:nvGraphicFramePr>
        <p:xfrm>
          <a:off x="2133600" y="2590805"/>
          <a:ext cx="7848600" cy="3733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213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programmes from domestic and international sources,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226479" y="6572957"/>
            <a:ext cx="7927801" cy="197093"/>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567932962"/>
              </p:ext>
            </p:extLst>
          </p:nvPr>
        </p:nvGraphicFramePr>
        <p:xfrm>
          <a:off x="2057403" y="2590800"/>
          <a:ext cx="8053388"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17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care and treatment from domestic and international sources,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TextBox 1"/>
          <p:cNvSpPr txBox="1"/>
          <p:nvPr/>
        </p:nvSpPr>
        <p:spPr>
          <a:xfrm>
            <a:off x="216651" y="6624539"/>
            <a:ext cx="7927801" cy="197093"/>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740586281"/>
              </p:ext>
            </p:extLst>
          </p:nvPr>
        </p:nvGraphicFramePr>
        <p:xfrm>
          <a:off x="2438400" y="2743206"/>
          <a:ext cx="7391400" cy="3790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10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19215408"/>
              </p:ext>
            </p:extLst>
          </p:nvPr>
        </p:nvGraphicFramePr>
        <p:xfrm>
          <a:off x="1847529" y="1988842"/>
          <a:ext cx="8352930" cy="4104462"/>
        </p:xfrm>
        <a:graphic>
          <a:graphicData uri="http://schemas.openxmlformats.org/drawingml/2006/table">
            <a:tbl>
              <a:tblPr/>
              <a:tblGrid>
                <a:gridCol w="6504891">
                  <a:extLst>
                    <a:ext uri="{9D8B030D-6E8A-4147-A177-3AD203B41FA5}">
                      <a16:colId xmlns:a16="http://schemas.microsoft.com/office/drawing/2014/main" val="20000"/>
                    </a:ext>
                  </a:extLst>
                </a:gridCol>
                <a:gridCol w="1848039">
                  <a:extLst>
                    <a:ext uri="{9D8B030D-6E8A-4147-A177-3AD203B41FA5}">
                      <a16:colId xmlns:a16="http://schemas.microsoft.com/office/drawing/2014/main" val="20001"/>
                    </a:ext>
                  </a:extLst>
                </a:gridCol>
              </a:tblGrid>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2,959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1,672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72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98.7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23.9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90/0.727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65/73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98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511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0.98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12,189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530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18492" y="6218183"/>
            <a:ext cx="11811000" cy="584489"/>
          </a:xfrm>
          <a:prstGeom prst="rect">
            <a:avLst/>
          </a:prstGeom>
        </p:spPr>
        <p:txBody>
          <a:bodyPr wrap="square" lIns="91143" tIns="45578" rIns="91143" bIns="45578">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98634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1477898"/>
            <a:ext cx="10972800" cy="504000"/>
          </a:xfrm>
        </p:spPr>
        <p:txBody>
          <a:bodyPr/>
          <a:lstStyle/>
          <a:p>
            <a:r>
              <a:rPr lang="en-US" dirty="0"/>
              <a:t>Proportion of FSW and MSM reached with HIV prevention programmes, 2005-2014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152400" y="6357388"/>
            <a:ext cx="10439400" cy="500635"/>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900" dirty="0">
              <a:latin typeface="Arial" pitchFamily="34" charset="0"/>
              <a:cs typeface="Arial" pitchFamily="34" charset="0"/>
            </a:endParaRPr>
          </a:p>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Second Generation Surveillance  Reports 2005-2014 cited in Mongolia Global AIDS Response Progress Reporting 2015 (Country Narrative Report)</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960332306"/>
              </p:ext>
            </p:extLst>
          </p:nvPr>
        </p:nvGraphicFramePr>
        <p:xfrm>
          <a:off x="2438412" y="2362200"/>
          <a:ext cx="7296151" cy="37385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077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received an HIV test in the last 12 months and know their results, 2009-2014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226477" y="6334642"/>
            <a:ext cx="11203563" cy="500635"/>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900" dirty="0">
              <a:latin typeface="Arial" pitchFamily="34" charset="0"/>
              <a:cs typeface="Arial" pitchFamily="34" charset="0"/>
            </a:endParaRPr>
          </a:p>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a:t>
            </a:r>
            <a:r>
              <a:rPr lang="en-US" sz="900" dirty="0">
                <a:latin typeface="Arial" pitchFamily="34" charset="0"/>
                <a:cs typeface="Arial" pitchFamily="34" charset="0"/>
              </a:rPr>
              <a:t>Ministry of Health and NCCD. (2012). Second Generation HIV and STI surveillance Report, 2012; 2) Mongolia Global AIDS Response Progress Reporting; and 3)</a:t>
            </a:r>
            <a:r>
              <a:rPr lang="en-GB" sz="900" dirty="0">
                <a:latin typeface="Arial" pitchFamily="34" charset="0"/>
                <a:cs typeface="Arial" pitchFamily="34" charset="0"/>
              </a:rPr>
              <a:t> Global AIDS Monitoring (GAM)</a:t>
            </a:r>
          </a:p>
        </p:txBody>
      </p:sp>
      <p:graphicFrame>
        <p:nvGraphicFramePr>
          <p:cNvPr id="7" name="Chart 6"/>
          <p:cNvGraphicFramePr>
            <a:graphicFrameLocks noGrp="1"/>
          </p:cNvGraphicFramePr>
          <p:nvPr>
            <p:extLst>
              <p:ext uri="{D42A27DB-BD31-4B8C-83A1-F6EECF244321}">
                <p14:modId xmlns:p14="http://schemas.microsoft.com/office/powerpoint/2010/main" val="459034251"/>
              </p:ext>
            </p:extLst>
          </p:nvPr>
        </p:nvGraphicFramePr>
        <p:xfrm>
          <a:off x="1943100" y="2209800"/>
          <a:ext cx="8305800" cy="4219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030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4" y="1525892"/>
            <a:ext cx="11203563" cy="504000"/>
          </a:xfrm>
        </p:spPr>
        <p:txBody>
          <a:bodyPr/>
          <a:lstStyle/>
          <a:p>
            <a:r>
              <a:rPr lang="en-US" dirty="0"/>
              <a:t>Number of ART sites and people on ART, 2005-2019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Rectangle 4"/>
          <p:cNvSpPr/>
          <p:nvPr/>
        </p:nvSpPr>
        <p:spPr>
          <a:xfrm>
            <a:off x="0" y="6510302"/>
            <a:ext cx="11582400" cy="338554"/>
          </a:xfrm>
          <a:prstGeom prst="rect">
            <a:avLst/>
          </a:prstGeom>
        </p:spPr>
        <p:txBody>
          <a:bodyPr wrap="square">
            <a:spAutoFit/>
          </a:bodyPr>
          <a:lstStyle/>
          <a:p>
            <a:pPr defTabSz="914400"/>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1) . WHO, UNAIDS, &amp; UNICEF. (2010). Towards Universal Access: Scaling up Priority HIV/AIDS Interventions in the Health Sector - Progress  Report 2006-2010; 2)  Mongolia Global AIDS Response Progress Reporting; and 3) UNAIDS. (2020). UNAIDS HIV Estimates 1990 - 2019</a:t>
            </a:r>
          </a:p>
        </p:txBody>
      </p:sp>
      <p:graphicFrame>
        <p:nvGraphicFramePr>
          <p:cNvPr id="7" name="Chart 6"/>
          <p:cNvGraphicFramePr>
            <a:graphicFrameLocks noGrp="1"/>
          </p:cNvGraphicFramePr>
          <p:nvPr>
            <p:extLst>
              <p:ext uri="{D42A27DB-BD31-4B8C-83A1-F6EECF244321}">
                <p14:modId xmlns:p14="http://schemas.microsoft.com/office/powerpoint/2010/main" val="1454814698"/>
              </p:ext>
            </p:extLst>
          </p:nvPr>
        </p:nvGraphicFramePr>
        <p:xfrm>
          <a:off x="914400" y="2133600"/>
          <a:ext cx="103632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358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ART scale up, 2005-2019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Rectangle 4"/>
          <p:cNvSpPr/>
          <p:nvPr/>
        </p:nvSpPr>
        <p:spPr>
          <a:xfrm>
            <a:off x="213172" y="6504107"/>
            <a:ext cx="11064429" cy="272021"/>
          </a:xfrm>
          <a:prstGeom prst="rect">
            <a:avLst/>
          </a:prstGeom>
        </p:spPr>
        <p:txBody>
          <a:bodyPr wrap="square" lIns="117002" tIns="58495" rIns="117002" bIns="58495">
            <a:spAutoFit/>
          </a:bodyPr>
          <a:lstStyle/>
          <a:p>
            <a:pPr defTabSz="1169966"/>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1606178263"/>
              </p:ext>
            </p:extLst>
          </p:nvPr>
        </p:nvGraphicFramePr>
        <p:xfrm>
          <a:off x="609600" y="2057400"/>
          <a:ext cx="10363200"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27348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441579"/>
            <a:ext cx="11576475" cy="504000"/>
          </a:xfrm>
        </p:spPr>
        <p:txBody>
          <a:bodyPr/>
          <a:lstStyle/>
          <a:p>
            <a:r>
              <a:rPr lang="en-GB" sz="2400" dirty="0"/>
              <a:t>ART coverage trends among children, adult males and females and all ages, 2005 - 2019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Rectangle 4"/>
          <p:cNvSpPr/>
          <p:nvPr/>
        </p:nvSpPr>
        <p:spPr>
          <a:xfrm>
            <a:off x="213172" y="6504081"/>
            <a:ext cx="11064429" cy="272128"/>
          </a:xfrm>
          <a:prstGeom prst="rect">
            <a:avLst/>
          </a:prstGeom>
        </p:spPr>
        <p:txBody>
          <a:bodyPr wrap="square" lIns="117102" tIns="58548" rIns="117102" bIns="58548">
            <a:spAutoFit/>
          </a:bodyPr>
          <a:lstStyle/>
          <a:p>
            <a:pPr defTabSz="117099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7" name="Chart 6"/>
          <p:cNvGraphicFramePr>
            <a:graphicFrameLocks/>
          </p:cNvGraphicFramePr>
          <p:nvPr>
            <p:extLst>
              <p:ext uri="{D42A27DB-BD31-4B8C-83A1-F6EECF244321}">
                <p14:modId xmlns:p14="http://schemas.microsoft.com/office/powerpoint/2010/main" val="3612925816"/>
              </p:ext>
            </p:extLst>
          </p:nvPr>
        </p:nvGraphicFramePr>
        <p:xfrm>
          <a:off x="6788480" y="2132885"/>
          <a:ext cx="5280000" cy="440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72692188"/>
              </p:ext>
            </p:extLst>
          </p:nvPr>
        </p:nvGraphicFramePr>
        <p:xfrm>
          <a:off x="0" y="2233745"/>
          <a:ext cx="67212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65487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750230"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Rectangle 4"/>
          <p:cNvSpPr/>
          <p:nvPr/>
        </p:nvSpPr>
        <p:spPr>
          <a:xfrm>
            <a:off x="213172" y="6504107"/>
            <a:ext cx="11064429" cy="272073"/>
          </a:xfrm>
          <a:prstGeom prst="rect">
            <a:avLst/>
          </a:prstGeom>
        </p:spPr>
        <p:txBody>
          <a:bodyPr wrap="square" lIns="117048" tIns="58521" rIns="117048" bIns="58521">
            <a:spAutoFit/>
          </a:bodyPr>
          <a:lstStyle/>
          <a:p>
            <a:pPr defTabSz="117043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290181463"/>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1749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Rectangle 4"/>
          <p:cNvSpPr/>
          <p:nvPr/>
        </p:nvSpPr>
        <p:spPr>
          <a:xfrm>
            <a:off x="213172" y="6504081"/>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UNAIDS. (2020). UNAIDS Data 2020.</a:t>
            </a:r>
          </a:p>
        </p:txBody>
      </p:sp>
      <p:graphicFrame>
        <p:nvGraphicFramePr>
          <p:cNvPr id="6" name="Chart 5">
            <a:extLst>
              <a:ext uri="{FF2B5EF4-FFF2-40B4-BE49-F238E27FC236}">
                <a16:creationId xmlns:a16="http://schemas.microsoft.com/office/drawing/2014/main" id="{00000000-0008-0000-0F00-000002000000}"/>
              </a:ext>
            </a:extLst>
          </p:cNvPr>
          <p:cNvGraphicFramePr>
            <a:graphicFrameLocks noGrp="1"/>
          </p:cNvGraphicFramePr>
          <p:nvPr>
            <p:extLst>
              <p:ext uri="{D42A27DB-BD31-4B8C-83A1-F6EECF244321}">
                <p14:modId xmlns:p14="http://schemas.microsoft.com/office/powerpoint/2010/main" val="1828420258"/>
              </p:ext>
            </p:extLst>
          </p:nvPr>
        </p:nvGraphicFramePr>
        <p:xfrm>
          <a:off x="426720" y="2305675"/>
          <a:ext cx="11338560" cy="42340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35486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Rectangle 4"/>
          <p:cNvSpPr/>
          <p:nvPr/>
        </p:nvSpPr>
        <p:spPr>
          <a:xfrm>
            <a:off x="213172" y="6504075"/>
            <a:ext cx="11064429" cy="272186"/>
          </a:xfrm>
          <a:prstGeom prst="rect">
            <a:avLst/>
          </a:prstGeom>
        </p:spPr>
        <p:txBody>
          <a:bodyPr wrap="square" lIns="117157" tIns="58577" rIns="117157" bIns="58577">
            <a:spAutoFit/>
          </a:bodyPr>
          <a:lstStyle/>
          <a:p>
            <a:pPr defTabSz="117155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7" name="Chart 6">
            <a:extLst>
              <a:ext uri="{FF2B5EF4-FFF2-40B4-BE49-F238E27FC236}">
                <a16:creationId xmlns:a16="http://schemas.microsoft.com/office/drawing/2014/main" id="{FE3B09C8-3D9C-45EF-88E5-8A781142BB2D}"/>
              </a:ext>
            </a:extLst>
          </p:cNvPr>
          <p:cNvGraphicFramePr>
            <a:graphicFrameLocks/>
          </p:cNvGraphicFramePr>
          <p:nvPr>
            <p:extLst>
              <p:ext uri="{D42A27DB-BD31-4B8C-83A1-F6EECF244321}">
                <p14:modId xmlns:p14="http://schemas.microsoft.com/office/powerpoint/2010/main" val="3443293688"/>
              </p:ext>
            </p:extLst>
          </p:nvPr>
        </p:nvGraphicFramePr>
        <p:xfrm>
          <a:off x="1790708" y="1960037"/>
          <a:ext cx="8610599" cy="4558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1089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1932369"/>
            <a:ext cx="8991600" cy="3477588"/>
          </a:xfrm>
          <a:prstGeom prst="rect">
            <a:avLst/>
          </a:prstGeom>
        </p:spPr>
        <p:txBody>
          <a:bodyPr wrap="square" lIns="91143" tIns="45578" rIns="91143" bIns="45578">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1993800" y="31368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rtlCol="0" anchor="ctr"/>
          <a:lstStyle/>
          <a:p>
            <a:pPr algn="ctr"/>
            <a:endParaRPr lang="en-GB">
              <a:solidFill>
                <a:prstClr val="white"/>
              </a:solidFill>
            </a:endParaRPr>
          </a:p>
        </p:txBody>
      </p:sp>
      <p:sp>
        <p:nvSpPr>
          <p:cNvPr id="16" name="Oval 15"/>
          <p:cNvSpPr/>
          <p:nvPr/>
        </p:nvSpPr>
        <p:spPr>
          <a:xfrm>
            <a:off x="6413400" y="31368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rtlCol="0" anchor="ctr"/>
          <a:lstStyle/>
          <a:p>
            <a:pPr algn="ctr"/>
            <a:endParaRPr lang="en-GB">
              <a:solidFill>
                <a:prstClr val="white"/>
              </a:solidFill>
            </a:endParaRPr>
          </a:p>
        </p:txBody>
      </p:sp>
      <p:sp>
        <p:nvSpPr>
          <p:cNvPr id="19" name="TextBox 18"/>
          <p:cNvSpPr txBox="1"/>
          <p:nvPr/>
        </p:nvSpPr>
        <p:spPr>
          <a:xfrm>
            <a:off x="2209800" y="5638854"/>
            <a:ext cx="7848600" cy="738377"/>
          </a:xfrm>
          <a:prstGeom prst="rect">
            <a:avLst/>
          </a:prstGeom>
          <a:noFill/>
          <a:ln w="15875">
            <a:solidFill>
              <a:schemeClr val="bg1">
                <a:lumMod val="50000"/>
                <a:alpha val="48000"/>
              </a:schemeClr>
            </a:solidFill>
          </a:ln>
        </p:spPr>
        <p:txBody>
          <a:bodyPr wrap="square" lIns="91143" tIns="45578" rIns="91143" bIns="45578" rtlCol="0">
            <a:spAutoFit/>
          </a:bodyPr>
          <a:lstStyle/>
          <a:p>
            <a:pPr indent="-113934"/>
            <a:r>
              <a:rPr lang="en-US" sz="2400" dirty="0">
                <a:solidFill>
                  <a:srgbClr val="00B0F0"/>
                </a:solidFill>
                <a:latin typeface="Arial" pitchFamily="34" charset="0"/>
                <a:cs typeface="Arial" pitchFamily="34" charset="0"/>
              </a:rPr>
              <a:t>STIGMA INDEX </a:t>
            </a:r>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No Stigma Index</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24" y="1287827"/>
            <a:ext cx="1023759" cy="92197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71276933"/>
              </p:ext>
            </p:extLst>
          </p:nvPr>
        </p:nvGraphicFramePr>
        <p:xfrm>
          <a:off x="1676400" y="3657505"/>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6/10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4/10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4/10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Flowchart: Extract 9"/>
          <p:cNvSpPr/>
          <p:nvPr/>
        </p:nvSpPr>
        <p:spPr>
          <a:xfrm>
            <a:off x="9906000" y="4648200"/>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rtlCol="0" anchor="ctr"/>
          <a:lstStyle/>
          <a:p>
            <a:pPr algn="ctr"/>
            <a:endParaRPr lang="en-GB">
              <a:solidFill>
                <a:prstClr val="white"/>
              </a:solidFill>
            </a:endParaRPr>
          </a:p>
        </p:txBody>
      </p:sp>
      <p:sp>
        <p:nvSpPr>
          <p:cNvPr id="12" name="Wave 11"/>
          <p:cNvSpPr/>
          <p:nvPr/>
        </p:nvSpPr>
        <p:spPr>
          <a:xfrm>
            <a:off x="9906000" y="40322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43" tIns="45578" rIns="91143" bIns="45578" numCol="1" spcCol="0" rtlCol="0" fromWordArt="0" anchor="ctr" anchorCtr="0" forceAA="0" compatLnSpc="1">
            <a:prstTxWarp prst="textNoShape">
              <a:avLst/>
            </a:prstTxWarp>
            <a:noAutofit/>
          </a:bodyPr>
          <a:lstStyle/>
          <a:p>
            <a:endParaRPr lang="en-US">
              <a:solidFill>
                <a:prstClr val="white"/>
              </a:solidFill>
            </a:endParaRPr>
          </a:p>
        </p:txBody>
      </p:sp>
      <p:sp>
        <p:nvSpPr>
          <p:cNvPr id="15" name="Rectangle 14"/>
          <p:cNvSpPr/>
          <p:nvPr/>
        </p:nvSpPr>
        <p:spPr>
          <a:xfrm>
            <a:off x="2895600" y="1371643"/>
            <a:ext cx="7467600" cy="538322"/>
          </a:xfrm>
          <a:prstGeom prst="rect">
            <a:avLst/>
          </a:prstGeom>
        </p:spPr>
        <p:txBody>
          <a:bodyPr wrap="square" lIns="91143" tIns="45578" rIns="91143" bIns="45578">
            <a:spAutoFit/>
          </a:bodyPr>
          <a:lstStyle/>
          <a:p>
            <a:r>
              <a:rPr lang="en-US" sz="2900" dirty="0">
                <a:solidFill>
                  <a:srgbClr val="00B0F0"/>
                </a:solidFill>
                <a:latin typeface="Arial" pitchFamily="34" charset="0"/>
                <a:cs typeface="Arial" pitchFamily="34" charset="0"/>
              </a:rPr>
              <a:t>National data on stigma and discrimination </a:t>
            </a:r>
            <a:endParaRPr lang="en-GB" sz="2900" dirty="0">
              <a:solidFill>
                <a:srgbClr val="00B0F0"/>
              </a:solidFill>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39</a:t>
            </a:fld>
            <a:endParaRPr lang="en-GB">
              <a:solidFill>
                <a:prstClr val="black">
                  <a:tint val="75000"/>
                </a:prstClr>
              </a:solidFill>
            </a:endParaRPr>
          </a:p>
        </p:txBody>
      </p:sp>
      <p:sp>
        <p:nvSpPr>
          <p:cNvPr id="18" name="Rectangle 17"/>
          <p:cNvSpPr/>
          <p:nvPr/>
        </p:nvSpPr>
        <p:spPr>
          <a:xfrm>
            <a:off x="152400" y="6519498"/>
            <a:ext cx="9372600" cy="230546"/>
          </a:xfrm>
          <a:prstGeom prst="rect">
            <a:avLst/>
          </a:prstGeom>
        </p:spPr>
        <p:txBody>
          <a:bodyPr wrap="square" lIns="91143" tIns="45578" rIns="91143" bIns="45578">
            <a:spAutoFit/>
          </a:bodyPr>
          <a:lstStyle/>
          <a:p>
            <a:r>
              <a:rPr lang="en-US" sz="900" dirty="0">
                <a:solidFill>
                  <a:prstClr val="black"/>
                </a:solidFill>
                <a:latin typeface="Arial" pitchFamily="34" charset="0"/>
                <a:cs typeface="Arial" pitchFamily="34" charset="0"/>
              </a:rPr>
              <a:t>Sources: </a:t>
            </a:r>
            <a:r>
              <a:rPr lang="en-GB" sz="900" dirty="0"/>
              <a:t>Prepared by UNAIDS Regional Support Team Asia and the Pacific and</a:t>
            </a:r>
            <a:r>
              <a:rPr lang="en-GB" sz="900" u="sng" dirty="0">
                <a:hlinkClick r:id="rId4"/>
              </a:rPr>
              <a:t>www.aidsdatahub.org</a:t>
            </a:r>
            <a:r>
              <a:rPr lang="en-GB" sz="900" dirty="0"/>
              <a:t> based on information provided by UNAIDS country office and partners</a:t>
            </a:r>
          </a:p>
        </p:txBody>
      </p:sp>
    </p:spTree>
    <p:extLst>
      <p:ext uri="{BB962C8B-B14F-4D97-AF65-F5344CB8AC3E}">
        <p14:creationId xmlns:p14="http://schemas.microsoft.com/office/powerpoint/2010/main" val="32256388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a:t>
            </a:r>
            <a:endParaRPr lang="en-GB" dirty="0"/>
          </a:p>
        </p:txBody>
      </p:sp>
      <p:sp>
        <p:nvSpPr>
          <p:cNvPr id="3" name="Slide Number Placeholder 2"/>
          <p:cNvSpPr>
            <a:spLocks noGrp="1"/>
          </p:cNvSpPr>
          <p:nvPr>
            <p:ph type="sldNum" sz="quarter" idx="10"/>
          </p:nvPr>
        </p:nvSpPr>
        <p:spPr/>
        <p:txBody>
          <a:bodyPr/>
          <a:lstStyle/>
          <a:p>
            <a:fld id="{9D833C6D-8637-714B-9745-6BCA58E6393D}" type="slidenum">
              <a:rPr lang="th-TH" smtClean="0"/>
              <a:pPr/>
              <a:t>40</a:t>
            </a:fld>
            <a:endParaRPr lang="th-TH"/>
          </a:p>
        </p:txBody>
      </p:sp>
      <p:sp>
        <p:nvSpPr>
          <p:cNvPr id="5" name="Rectangle 4"/>
          <p:cNvSpPr/>
          <p:nvPr/>
        </p:nvSpPr>
        <p:spPr>
          <a:xfrm>
            <a:off x="226476" y="6400852"/>
            <a:ext cx="9679525" cy="230546"/>
          </a:xfrm>
          <a:prstGeom prst="rect">
            <a:avLst/>
          </a:prstGeom>
        </p:spPr>
        <p:txBody>
          <a:bodyPr wrap="square" lIns="91143" tIns="45578" rIns="91143" bIns="45578">
            <a:spAutoFit/>
          </a:bodyPr>
          <a:lstStyle/>
          <a:p>
            <a:pPr fontAlgn="base">
              <a:spcBef>
                <a:spcPct val="0"/>
              </a:spcBef>
              <a:spcAft>
                <a:spcPct val="0"/>
              </a:spcAft>
            </a:pPr>
            <a:r>
              <a:rPr lang="en-US" sz="900" dirty="0">
                <a:solidFill>
                  <a:prstClr val="black"/>
                </a:solidFill>
                <a:ea typeface="ＭＳ Ｐゴシック" charset="0"/>
                <a:cs typeface="Arial" pitchFamily="34" charset="0"/>
              </a:rPr>
              <a:t>Sources: Prepared by </a:t>
            </a:r>
            <a:r>
              <a:rPr lang="en-US" sz="900" dirty="0">
                <a:solidFill>
                  <a:prstClr val="black"/>
                </a:solidFill>
                <a:ea typeface="ＭＳ Ｐゴシック" charset="0"/>
                <a:cs typeface="Arial" pitchFamily="34" charset="0"/>
                <a:hlinkClick r:id="rId2"/>
              </a:rPr>
              <a:t>www.aidsdatahub.org</a:t>
            </a:r>
            <a:r>
              <a:rPr lang="en-US" sz="900" dirty="0">
                <a:solidFill>
                  <a:prstClr val="black"/>
                </a:solidFill>
                <a:ea typeface="ＭＳ Ｐゴシック" charset="0"/>
                <a:cs typeface="Arial" pitchFamily="34" charset="0"/>
              </a:rPr>
              <a:t> based on UNAIDS, UNDP, UNFPA, and UNODC. (2014). Punitive Laws Hindering the HIV Response in Asia and the Pacific in October 2014</a:t>
            </a:r>
            <a:endParaRPr lang="en-GB" sz="900" dirty="0">
              <a:solidFill>
                <a:prstClr val="black"/>
              </a:solidFill>
              <a:ea typeface="ＭＳ Ｐゴシック" charset="0"/>
              <a:cs typeface="Arial"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5572127"/>
            <a:ext cx="2616200" cy="3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95" y="2306639"/>
            <a:ext cx="8810625" cy="280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988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29024E9-E84C-460C-8B74-2DFB673BC398}" type="slidenum">
              <a:rPr lang="th-TH" smtClean="0">
                <a:solidFill>
                  <a:prstClr val="black">
                    <a:tint val="75000"/>
                  </a:prstClr>
                </a:solidFill>
              </a:rPr>
              <a:pPr>
                <a:defRPr/>
              </a:pPr>
              <a:t>41</a:t>
            </a:fld>
            <a:endParaRPr lang="th-TH" dirty="0">
              <a:solidFill>
                <a:prstClr val="black">
                  <a:tint val="75000"/>
                </a:prstClr>
              </a:solidFill>
            </a:endParaRPr>
          </a:p>
        </p:txBody>
      </p:sp>
      <p:sp>
        <p:nvSpPr>
          <p:cNvPr id="110595"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3" tIns="45578" rIns="91143" bIns="45578"/>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400">
                <a:solidFill>
                  <a:srgbClr val="C00000"/>
                </a:solidFill>
              </a:rPr>
              <a:t>THANK YOU</a:t>
            </a:r>
          </a:p>
          <a:p>
            <a:pPr algn="ctr" eaLnBrk="1" fontAlgn="base" hangingPunct="1">
              <a:spcBef>
                <a:spcPct val="20000"/>
              </a:spcBef>
              <a:spcAft>
                <a:spcPct val="0"/>
              </a:spcAft>
            </a:pPr>
            <a:endParaRPr lang="en-US" sz="32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sz="1000" u="sng">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400">
              <a:solidFill>
                <a:srgbClr val="C00000"/>
              </a:solidFill>
            </a:endParaRPr>
          </a:p>
        </p:txBody>
      </p:sp>
    </p:spTree>
    <p:extLst>
      <p:ext uri="{BB962C8B-B14F-4D97-AF65-F5344CB8AC3E}">
        <p14:creationId xmlns:p14="http://schemas.microsoft.com/office/powerpoint/2010/main" val="224230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096"/>
            <a:ext cx="11064429" cy="271898"/>
          </a:xfrm>
          <a:prstGeom prst="rect">
            <a:avLst/>
          </a:prstGeom>
        </p:spPr>
        <p:txBody>
          <a:bodyPr wrap="square" lIns="116884" tIns="58434" rIns="116884" bIns="58434">
            <a:spAutoFit/>
          </a:bodyPr>
          <a:lstStyle/>
          <a:p>
            <a:pPr defTabSz="1168758"/>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4104015090"/>
              </p:ext>
            </p:extLst>
          </p:nvPr>
        </p:nvGraphicFramePr>
        <p:xfrm>
          <a:off x="947624" y="2305675"/>
          <a:ext cx="10296757"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173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93"/>
            <a:ext cx="11064429" cy="271936"/>
          </a:xfrm>
          <a:prstGeom prst="rect">
            <a:avLst/>
          </a:prstGeom>
        </p:spPr>
        <p:txBody>
          <a:bodyPr wrap="square" lIns="116921" tIns="58453" rIns="116921" bIns="58453">
            <a:spAutoFit/>
          </a:bodyPr>
          <a:lstStyle/>
          <a:p>
            <a:pPr defTabSz="116912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4248755869"/>
              </p:ext>
            </p:extLst>
          </p:nvPr>
        </p:nvGraphicFramePr>
        <p:xfrm>
          <a:off x="334433" y="2329800"/>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093685309"/>
              </p:ext>
            </p:extLst>
          </p:nvPr>
        </p:nvGraphicFramePr>
        <p:xfrm>
          <a:off x="4176000" y="2329800"/>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1628633313"/>
              </p:ext>
            </p:extLst>
          </p:nvPr>
        </p:nvGraphicFramePr>
        <p:xfrm>
          <a:off x="8016213" y="2329800"/>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1548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597830"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86"/>
            <a:ext cx="11064429" cy="271980"/>
          </a:xfrm>
          <a:prstGeom prst="rect">
            <a:avLst/>
          </a:prstGeom>
        </p:spPr>
        <p:txBody>
          <a:bodyPr wrap="square" lIns="116961" tIns="58475" rIns="116961" bIns="58475">
            <a:spAutoFit/>
          </a:bodyPr>
          <a:lstStyle/>
          <a:p>
            <a:pPr defTabSz="116954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85876941"/>
              </p:ext>
            </p:extLst>
          </p:nvPr>
        </p:nvGraphicFramePr>
        <p:xfrm>
          <a:off x="566033" y="2305675"/>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826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5"/>
          <p:cNvSpPr txBox="1">
            <a:spLocks noGrp="1"/>
          </p:cNvSpPr>
          <p:nvPr>
            <p:ph type="title"/>
          </p:nvPr>
        </p:nvSpPr>
        <p:spPr>
          <a:xfrm>
            <a:off x="304800" y="1633795"/>
            <a:ext cx="8402672" cy="504000"/>
          </a:xfrm>
          <a:prstGeom prst="rect">
            <a:avLst/>
          </a:prstGeom>
          <a:noFill/>
          <a:ln>
            <a:noFill/>
          </a:ln>
        </p:spPr>
        <p:txBody>
          <a:bodyPr spcFirstLastPara="1" wrap="square" lIns="91128" tIns="45556" rIns="91128" bIns="45556" anchor="t" anchorCtr="0">
            <a:noAutofit/>
          </a:bodyPr>
          <a:lstStyle/>
          <a:p>
            <a:r>
              <a:rPr lang="en-US" dirty="0"/>
              <a:t>Key population size estimates, 2014-2016</a:t>
            </a:r>
            <a:endParaRPr dirty="0"/>
          </a:p>
        </p:txBody>
      </p:sp>
      <p:sp>
        <p:nvSpPr>
          <p:cNvPr id="477" name="Google Shape;477;p75"/>
          <p:cNvSpPr txBox="1">
            <a:spLocks noGrp="1"/>
          </p:cNvSpPr>
          <p:nvPr>
            <p:ph type="sldNum" idx="12"/>
          </p:nvPr>
        </p:nvSpPr>
        <p:spPr>
          <a:xfrm>
            <a:off x="9667876" y="6358057"/>
            <a:ext cx="542925" cy="365125"/>
          </a:xfrm>
          <a:prstGeom prst="rect">
            <a:avLst/>
          </a:prstGeom>
          <a:noFill/>
          <a:ln>
            <a:noFill/>
          </a:ln>
        </p:spPr>
        <p:txBody>
          <a:bodyPr spcFirstLastPara="1" wrap="square" lIns="91128" tIns="45556" rIns="91128" bIns="45556" anchor="b" anchorCtr="0">
            <a:noAutofit/>
          </a:bodyPr>
          <a:lstStyle/>
          <a:p>
            <a:pPr>
              <a:buClr>
                <a:srgbClr val="000000"/>
              </a:buClr>
              <a:defRPr/>
            </a:pPr>
            <a:fld id="{00000000-1234-1234-1234-123412341234}" type="slidenum">
              <a:rPr lang="en-US" kern="0"/>
              <a:pPr>
                <a:buClr>
                  <a:srgbClr val="000000"/>
                </a:buClr>
                <a:defRPr/>
              </a:pPr>
              <a:t>8</a:t>
            </a:fld>
            <a:endParaRPr kern="0"/>
          </a:p>
        </p:txBody>
      </p:sp>
      <p:graphicFrame>
        <p:nvGraphicFramePr>
          <p:cNvPr id="479" name="Google Shape;479;p75"/>
          <p:cNvGraphicFramePr/>
          <p:nvPr/>
        </p:nvGraphicFramePr>
        <p:xfrm>
          <a:off x="2092104" y="2872085"/>
          <a:ext cx="7847254" cy="2762197"/>
        </p:xfrm>
        <a:graphic>
          <a:graphicData uri="http://schemas.openxmlformats.org/drawingml/2006/table">
            <a:tbl>
              <a:tblPr>
                <a:noFill/>
              </a:tblPr>
              <a:tblGrid>
                <a:gridCol w="3665551">
                  <a:extLst>
                    <a:ext uri="{9D8B030D-6E8A-4147-A177-3AD203B41FA5}">
                      <a16:colId xmlns:a16="http://schemas.microsoft.com/office/drawing/2014/main" val="20000"/>
                    </a:ext>
                  </a:extLst>
                </a:gridCol>
                <a:gridCol w="1905988">
                  <a:extLst>
                    <a:ext uri="{9D8B030D-6E8A-4147-A177-3AD203B41FA5}">
                      <a16:colId xmlns:a16="http://schemas.microsoft.com/office/drawing/2014/main" val="20001"/>
                    </a:ext>
                  </a:extLst>
                </a:gridCol>
                <a:gridCol w="2275715">
                  <a:extLst>
                    <a:ext uri="{9D8B030D-6E8A-4147-A177-3AD203B41FA5}">
                      <a16:colId xmlns:a16="http://schemas.microsoft.com/office/drawing/2014/main" val="20002"/>
                    </a:ext>
                  </a:extLst>
                </a:gridCol>
              </a:tblGrid>
              <a:tr h="89511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 </a:t>
                      </a:r>
                      <a:endParaRPr sz="1800" b="1" i="0" u="none" strike="noStrike" cap="none" dirty="0">
                        <a:solidFill>
                          <a:srgbClr val="FFFFFF"/>
                        </a:solidFill>
                        <a:latin typeface="Arial"/>
                        <a:ea typeface="Arial"/>
                        <a:cs typeface="Arial"/>
                        <a:sym typeface="Arial"/>
                      </a:endParaRPr>
                    </a:p>
                  </a:txBody>
                  <a:tcPr marL="0" marR="0" marT="0" marB="0" anchor="ctr">
                    <a:lnL w="12700" cap="flat" cmpd="sng">
                      <a:solidFill>
                        <a:srgbClr val="92D05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D050"/>
                      </a:solidFill>
                      <a:prstDash val="solid"/>
                      <a:round/>
                      <a:headEnd type="none" w="sm" len="sm"/>
                      <a:tailEnd type="none" w="sm" len="sm"/>
                    </a:lnT>
                    <a:lnB w="9525" cap="flat" cmpd="sng">
                      <a:noFill/>
                      <a:prstDash val="solid"/>
                      <a:round/>
                      <a:headEnd type="none" w="sm" len="sm"/>
                      <a:tailEnd type="none" w="sm" len="sm"/>
                    </a:lnB>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8153">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03982">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p>
                    <a:p>
                      <a:pPr marL="0" marR="0" lvl="0" indent="0" algn="l" rtl="0">
                        <a:spcBef>
                          <a:spcPts val="0"/>
                        </a:spcBef>
                        <a:spcAft>
                          <a:spcPts val="0"/>
                        </a:spcAft>
                        <a:buNone/>
                      </a:pPr>
                      <a:r>
                        <a:rPr lang="en-GB" sz="1400" b="1" i="0" u="none" strike="noStrike" cap="none" dirty="0">
                          <a:solidFill>
                            <a:srgbClr val="000000"/>
                          </a:solidFill>
                          <a:latin typeface="Arial"/>
                          <a:cs typeface="Arial"/>
                          <a:sym typeface="Arial"/>
                        </a:rPr>
                        <a:t>(Ulaanbaatar only)</a:t>
                      </a:r>
                      <a:endParaRPr sz="1400" b="1" i="0" u="none" strike="noStrike" cap="none" dirty="0">
                        <a:solidFill>
                          <a:srgbClr val="000000"/>
                        </a:solidFill>
                        <a:latin typeface="Arial"/>
                        <a:cs typeface="Arial"/>
                        <a:sym typeface="Arial"/>
                      </a:endParaRP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1293</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4944">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p>
                    <a:p>
                      <a:pPr marL="0" marR="0" lvl="0" indent="0" algn="l" rtl="0">
                        <a:lnSpc>
                          <a:spcPct val="100000"/>
                        </a:lnSpc>
                        <a:spcBef>
                          <a:spcPts val="0"/>
                        </a:spcBef>
                        <a:spcAft>
                          <a:spcPts val="0"/>
                        </a:spcAft>
                        <a:buClr>
                          <a:srgbClr val="000000"/>
                        </a:buClr>
                        <a:buFont typeface="Arial"/>
                        <a:buNone/>
                      </a:pPr>
                      <a:r>
                        <a:rPr lang="en-GB" sz="1400" b="1" i="0" u="none" strike="noStrike" cap="none" dirty="0">
                          <a:solidFill>
                            <a:srgbClr val="000000"/>
                          </a:solidFill>
                          <a:latin typeface="Arial"/>
                          <a:ea typeface="+mn-ea"/>
                          <a:cs typeface="Arial"/>
                          <a:sym typeface="Arial"/>
                        </a:rPr>
                        <a:t>(Ulaanbaatar, Orkhon, Darkhan-</a:t>
                      </a:r>
                      <a:r>
                        <a:rPr lang="en-GB" sz="1400" b="1" i="0" u="none" strike="noStrike" cap="none" dirty="0" err="1">
                          <a:solidFill>
                            <a:srgbClr val="000000"/>
                          </a:solidFill>
                          <a:latin typeface="Arial"/>
                          <a:ea typeface="+mn-ea"/>
                          <a:cs typeface="Arial"/>
                          <a:sym typeface="Arial"/>
                        </a:rPr>
                        <a:t>Uul</a:t>
                      </a:r>
                      <a:r>
                        <a:rPr lang="en-GB" sz="1400" b="1" i="0" u="none" strike="noStrike" cap="none" dirty="0">
                          <a:solidFill>
                            <a:srgbClr val="000000"/>
                          </a:solidFill>
                          <a:latin typeface="Arial"/>
                          <a:ea typeface="+mn-ea"/>
                          <a:cs typeface="Arial"/>
                          <a:sym typeface="Arial"/>
                        </a:rPr>
                        <a:t>)</a:t>
                      </a:r>
                      <a:endParaRPr sz="1400" b="1" i="0" u="none" strike="noStrike" cap="none" dirty="0">
                        <a:solidFill>
                          <a:srgbClr val="000000"/>
                        </a:solidFill>
                        <a:latin typeface="Arial"/>
                        <a:ea typeface="+mn-ea"/>
                        <a:cs typeface="Arial"/>
                        <a:sym typeface="Arial"/>
                      </a:endParaRP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3118</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2014</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Google Shape;580;p98">
            <a:extLst>
              <a:ext uri="{FF2B5EF4-FFF2-40B4-BE49-F238E27FC236}">
                <a16:creationId xmlns:a16="http://schemas.microsoft.com/office/drawing/2014/main" id="{C387B1C0-7337-4F0F-A5FC-DBDFCCE5833C}"/>
              </a:ext>
            </a:extLst>
          </p:cNvPr>
          <p:cNvSpPr/>
          <p:nvPr/>
        </p:nvSpPr>
        <p:spPr>
          <a:xfrm>
            <a:off x="151223" y="6540501"/>
            <a:ext cx="8534400" cy="233810"/>
          </a:xfrm>
          <a:prstGeom prst="rect">
            <a:avLst/>
          </a:prstGeom>
          <a:noFill/>
          <a:ln>
            <a:noFill/>
          </a:ln>
        </p:spPr>
        <p:txBody>
          <a:bodyPr spcFirstLastPara="1" wrap="square" lIns="91128" tIns="45556" rIns="91128" bIns="45556"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38948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89" y="1638530"/>
            <a:ext cx="8402672" cy="504000"/>
          </a:xfrm>
        </p:spPr>
        <p:txBody>
          <a:bodyPr/>
          <a:lstStyle/>
          <a:p>
            <a:r>
              <a:rPr lang="en-US" dirty="0"/>
              <a:t>HIV prevalence among key populations, 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6680" y="6503965"/>
            <a:ext cx="8839200" cy="304800"/>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a:t>
            </a:r>
          </a:p>
        </p:txBody>
      </p:sp>
      <p:grpSp>
        <p:nvGrpSpPr>
          <p:cNvPr id="4" name="Group 3"/>
          <p:cNvGrpSpPr/>
          <p:nvPr/>
        </p:nvGrpSpPr>
        <p:grpSpPr>
          <a:xfrm>
            <a:off x="3724776" y="2246385"/>
            <a:ext cx="4504824" cy="3854827"/>
            <a:chOff x="3724776" y="2246385"/>
            <a:chExt cx="4504824" cy="3854827"/>
          </a:xfrm>
        </p:grpSpPr>
        <p:graphicFrame>
          <p:nvGraphicFramePr>
            <p:cNvPr id="15" name="Chart 14">
              <a:extLst>
                <a:ext uri="{FF2B5EF4-FFF2-40B4-BE49-F238E27FC236}">
                  <a16:creationId xmlns:a16="http://schemas.microsoft.com/office/drawing/2014/main" id="{2E5B06AA-C476-407F-8140-9653FCC51522}"/>
                </a:ext>
              </a:extLst>
            </p:cNvPr>
            <p:cNvGraphicFramePr/>
            <p:nvPr>
              <p:extLst>
                <p:ext uri="{D42A27DB-BD31-4B8C-83A1-F6EECF244321}">
                  <p14:modId xmlns:p14="http://schemas.microsoft.com/office/powerpoint/2010/main" val="1484462090"/>
                </p:ext>
              </p:extLst>
            </p:nvPr>
          </p:nvGraphicFramePr>
          <p:xfrm>
            <a:off x="5280670" y="2246385"/>
            <a:ext cx="2948929" cy="888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3652E3E3-848B-4B86-81DE-231C305E4049}"/>
                </a:ext>
              </a:extLst>
            </p:cNvPr>
            <p:cNvGraphicFramePr>
              <a:graphicFrameLocks/>
            </p:cNvGraphicFramePr>
            <p:nvPr>
              <p:extLst>
                <p:ext uri="{D42A27DB-BD31-4B8C-83A1-F6EECF244321}">
                  <p14:modId xmlns:p14="http://schemas.microsoft.com/office/powerpoint/2010/main" val="1559285770"/>
                </p:ext>
              </p:extLst>
            </p:nvPr>
          </p:nvGraphicFramePr>
          <p:xfrm>
            <a:off x="5280670" y="4221015"/>
            <a:ext cx="2948930" cy="888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F02EE384-4F93-48D5-B25C-C9C5DB5220BE}"/>
                </a:ext>
              </a:extLst>
            </p:cNvPr>
            <p:cNvGraphicFramePr>
              <a:graphicFrameLocks/>
            </p:cNvGraphicFramePr>
            <p:nvPr>
              <p:extLst>
                <p:ext uri="{D42A27DB-BD31-4B8C-83A1-F6EECF244321}">
                  <p14:modId xmlns:p14="http://schemas.microsoft.com/office/powerpoint/2010/main" val="3355423214"/>
                </p:ext>
              </p:extLst>
            </p:nvPr>
          </p:nvGraphicFramePr>
          <p:xfrm>
            <a:off x="5280670" y="5213037"/>
            <a:ext cx="2948930" cy="888175"/>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4">
              <a:extLst>
                <a:ext uri="{FF2B5EF4-FFF2-40B4-BE49-F238E27FC236}">
                  <a16:creationId xmlns:a16="http://schemas.microsoft.com/office/drawing/2014/main" id="{54527357-7447-47CE-A1D1-56F30B3ECD85}"/>
                </a:ext>
              </a:extLst>
            </p:cNvPr>
            <p:cNvSpPr txBox="1"/>
            <p:nvPr/>
          </p:nvSpPr>
          <p:spPr>
            <a:xfrm>
              <a:off x="3724777" y="4349550"/>
              <a:ext cx="1500191" cy="63103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a:t>
              </a:r>
            </a:p>
          </p:txBody>
        </p:sp>
        <p:sp>
          <p:nvSpPr>
            <p:cNvPr id="29" name="TextBox 45">
              <a:extLst>
                <a:ext uri="{FF2B5EF4-FFF2-40B4-BE49-F238E27FC236}">
                  <a16:creationId xmlns:a16="http://schemas.microsoft.com/office/drawing/2014/main" id="{F360FEC6-AEC5-402B-BE52-AA9DF832E255}"/>
                </a:ext>
              </a:extLst>
            </p:cNvPr>
            <p:cNvSpPr txBox="1"/>
            <p:nvPr/>
          </p:nvSpPr>
          <p:spPr>
            <a:xfrm>
              <a:off x="3724776" y="3458646"/>
              <a:ext cx="1364476"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MEN WHO HAVE SEX</a:t>
              </a:r>
            </a:p>
            <a:p>
              <a:pPr>
                <a:defRPr/>
              </a:pPr>
              <a:r>
                <a:rPr lang="en-GB" kern="0" dirty="0">
                  <a:solidFill>
                    <a:sysClr val="windowText" lastClr="000000"/>
                  </a:solidFill>
                  <a:latin typeface="Arial Narrow" panose="020B0606020202030204" pitchFamily="34" charset="0"/>
                  <a:cs typeface="Arial" pitchFamily="34" charset="0"/>
                </a:rPr>
                <a:t>WITH MEN (2019)</a:t>
              </a:r>
            </a:p>
          </p:txBody>
        </p:sp>
        <p:sp>
          <p:nvSpPr>
            <p:cNvPr id="30" name="TextBox 46">
              <a:extLst>
                <a:ext uri="{FF2B5EF4-FFF2-40B4-BE49-F238E27FC236}">
                  <a16:creationId xmlns:a16="http://schemas.microsoft.com/office/drawing/2014/main" id="{BF2584FB-4E42-4611-BA55-1C2810B0719E}"/>
                </a:ext>
              </a:extLst>
            </p:cNvPr>
            <p:cNvSpPr txBox="1"/>
            <p:nvPr/>
          </p:nvSpPr>
          <p:spPr>
            <a:xfrm>
              <a:off x="3724776" y="2550726"/>
              <a:ext cx="1563248" cy="26161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p:txBody>
        </p:sp>
        <p:sp>
          <p:nvSpPr>
            <p:cNvPr id="31" name="TextBox 47">
              <a:extLst>
                <a:ext uri="{FF2B5EF4-FFF2-40B4-BE49-F238E27FC236}">
                  <a16:creationId xmlns:a16="http://schemas.microsoft.com/office/drawing/2014/main" id="{60C34A01-4925-48E6-A5EC-FCFA73081905}"/>
                </a:ext>
              </a:extLst>
            </p:cNvPr>
            <p:cNvSpPr txBox="1"/>
            <p:nvPr/>
          </p:nvSpPr>
          <p:spPr>
            <a:xfrm>
              <a:off x="3724776" y="5400255"/>
              <a:ext cx="1404942" cy="577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FEMALE</a:t>
              </a:r>
            </a:p>
            <a:p>
              <a:pPr>
                <a:defRPr/>
              </a:pPr>
              <a:r>
                <a:rPr lang="en-GB" kern="0" dirty="0">
                  <a:solidFill>
                    <a:sysClr val="windowText" lastClr="000000"/>
                  </a:solidFill>
                  <a:latin typeface="Arial Narrow" panose="020B0606020202030204" pitchFamily="34" charset="0"/>
                  <a:cs typeface="Arial" pitchFamily="34" charset="0"/>
                </a:rPr>
                <a:t>SEX WORKERS (2019)</a:t>
              </a:r>
            </a:p>
          </p:txBody>
        </p:sp>
        <p:graphicFrame>
          <p:nvGraphicFramePr>
            <p:cNvPr id="16" name="Chart 15">
              <a:extLst>
                <a:ext uri="{FF2B5EF4-FFF2-40B4-BE49-F238E27FC236}">
                  <a16:creationId xmlns:a16="http://schemas.microsoft.com/office/drawing/2014/main" id="{E2FA80E5-5A3E-4755-9AA1-239C61438068}"/>
                </a:ext>
              </a:extLst>
            </p:cNvPr>
            <p:cNvGraphicFramePr>
              <a:graphicFrameLocks/>
            </p:cNvGraphicFramePr>
            <p:nvPr>
              <p:extLst>
                <p:ext uri="{D42A27DB-BD31-4B8C-83A1-F6EECF244321}">
                  <p14:modId xmlns:p14="http://schemas.microsoft.com/office/powerpoint/2010/main" val="3629497091"/>
                </p:ext>
              </p:extLst>
            </p:nvPr>
          </p:nvGraphicFramePr>
          <p:xfrm>
            <a:off x="5280670" y="3230001"/>
            <a:ext cx="2948930" cy="888175"/>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4239941331"/>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5045</TotalTime>
  <Words>2362</Words>
  <Application>Microsoft Office PowerPoint</Application>
  <PresentationFormat>Widescreen</PresentationFormat>
  <Paragraphs>324</Paragraphs>
  <Slides>41</Slides>
  <Notes>25</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41</vt:i4>
      </vt:variant>
    </vt:vector>
  </HeadingPairs>
  <TitlesOfParts>
    <vt:vector size="60" baseType="lpstr">
      <vt:lpstr>Arial</vt:lpstr>
      <vt:lpstr>Arial Narrow</vt:lpstr>
      <vt:lpstr>Calibri</vt:lpstr>
      <vt:lpstr>Times New Roman</vt:lpstr>
      <vt:lpstr>1_Cover Design</vt:lpstr>
      <vt:lpstr>Layout</vt:lpstr>
      <vt:lpstr>1_Layout</vt:lpstr>
      <vt:lpstr>3_Layout</vt:lpstr>
      <vt:lpstr>5_Layout</vt:lpstr>
      <vt:lpstr>8_Layout</vt:lpstr>
      <vt:lpstr>2_Layout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11_Layout</vt:lpstr>
      <vt:lpstr>Mongolia</vt:lpstr>
      <vt:lpstr>CONTENT</vt:lpstr>
      <vt:lpstr>BASIC SOCIO-DEMOGRAPHIC INDICATORS</vt:lpstr>
      <vt:lpstr>HIV prevalence and  epidemiology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2014-2016</vt:lpstr>
      <vt:lpstr>HIV prevalence among key populations, 2019 </vt:lpstr>
      <vt:lpstr>HIV prevalence among key populations, 2007-2019 </vt:lpstr>
      <vt:lpstr>Syphilis prevalence among key populations and other surveyed populations, 2009-2014</vt:lpstr>
      <vt:lpstr>Weighted syphilis prevalence among female sex workers, 2012</vt:lpstr>
      <vt:lpstr>Number of reported HIV cases (annual and cumulative) and AIDS-related deaths, 1992-2014 </vt:lpstr>
      <vt:lpstr>Cumulative HIV cases by mode of transmission, 2013</vt:lpstr>
      <vt:lpstr>Risk behaviours </vt:lpstr>
      <vt:lpstr>Trends in condom use at last sex among key populations, 2007-2019 </vt:lpstr>
      <vt:lpstr>Proportion of MSM and FSW who reported condom use at last high risk sex, by City/Aimag, 2014 </vt:lpstr>
      <vt:lpstr>Sexual behaviors among MSM, Ulaanbaatar, 2012</vt:lpstr>
      <vt:lpstr>Proportion of female sex workers reported condom use at last sex and consistent condom use by partner type, 2012 </vt:lpstr>
      <vt:lpstr>Vulnerability and  HIV knowledge</vt:lpstr>
      <vt:lpstr>Proportion of key populations, mobile men and male STI patients with comprehensive HIV knowledge, 2005-2012 </vt:lpstr>
      <vt:lpstr>Proportion of young men and women (15-24) with comprehensive HIV knowledge, 2009-2013 </vt:lpstr>
      <vt:lpstr>HIV expenditure </vt:lpstr>
      <vt:lpstr>AIDS spending by financing source, 2007-2014 </vt:lpstr>
      <vt:lpstr>AIDS spending by financing source, 2007-2014 </vt:lpstr>
      <vt:lpstr>AIDS spending by category, 2007-2011</vt:lpstr>
      <vt:lpstr>Proportion of total prevention programme spending on key populations at higher risk, 2007-2011</vt:lpstr>
      <vt:lpstr>Proportion of spending on HIV prevention programmes from domestic and international sources, 2007-2011</vt:lpstr>
      <vt:lpstr>Proportion of spending on care and treatment from domestic and international sources, 2007-2011</vt:lpstr>
      <vt:lpstr>National response </vt:lpstr>
      <vt:lpstr>Proportion of FSW and MSM reached with HIV prevention programmes, 2005-2014 </vt:lpstr>
      <vt:lpstr>Proportion of key populations who received an HIV test in the last 12 months and know their results, 2009-2014</vt:lpstr>
      <vt:lpstr>Number of ART sites and people on ART, 2005-2019</vt:lpstr>
      <vt:lpstr>ART scale up, 2005-2019</vt:lpstr>
      <vt:lpstr>ART coverage trends among children, adult males and females and all ages, 2005 - 2019</vt:lpstr>
      <vt:lpstr>Estimated adults living with HIV, adults receiving ARVs, and adult ART coverage, 2019</vt:lpstr>
      <vt:lpstr>Treatment cascade, 2019</vt:lpstr>
      <vt:lpstr>HIV testing and treatment cascade, 2019</vt:lpstr>
      <vt:lpstr>PowerPoint Presentation</vt:lpstr>
      <vt:lpstr>Punitive laws hindering the HIV response</vt:lpstr>
      <vt:lpstr>PowerPoint Presentation</vt:lpstr>
    </vt:vector>
  </TitlesOfParts>
  <Manager/>
  <Company>HIV and AIDS Data Hub for Asia-Pacific</Company>
  <LinksUpToDate>false</LinksUpToDate>
  <SharedDoc>false</SharedDoc>
  <HyperlinkBase>https://www.aidsdatahub.org/resource/mongolia-country-slides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Mongolia</dc:title>
  <dc:subject>Get an overview of the HIV/AIDS situation in Mongolia.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BOONYATHAROKUL, Earn</cp:lastModifiedBy>
  <cp:revision>545</cp:revision>
  <dcterms:created xsi:type="dcterms:W3CDTF">2013-01-31T02:09:13Z</dcterms:created>
  <dcterms:modified xsi:type="dcterms:W3CDTF">2020-09-14T00:25:35Z</dcterms:modified>
  <cp:category/>
</cp:coreProperties>
</file>