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4.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drawings/drawing6.xml" ContentType="application/vnd.openxmlformats-officedocument.drawingml.chartshapes+xml"/>
  <Override PartName="/ppt/notesSlides/notesSlide12.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drawings/drawing7.xml" ContentType="application/vnd.openxmlformats-officedocument.drawingml.chartshapes+xml"/>
  <Override PartName="/ppt/charts/chart17.xml" ContentType="application/vnd.openxmlformats-officedocument.drawingml.chart+xml"/>
  <Override PartName="/ppt/theme/themeOverride17.xml" ContentType="application/vnd.openxmlformats-officedocument.themeOverride+xml"/>
  <Override PartName="/ppt/drawings/drawing8.xml" ContentType="application/vnd.openxmlformats-officedocument.drawingml.chartshapes+xml"/>
  <Override PartName="/ppt/charts/chart18.xml" ContentType="application/vnd.openxmlformats-officedocument.drawingml.chart+xml"/>
  <Override PartName="/ppt/theme/themeOverride18.xml" ContentType="application/vnd.openxmlformats-officedocument.themeOverride+xml"/>
  <Override PartName="/ppt/notesSlides/notesSlide13.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14.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drawings/drawing9.xml" ContentType="application/vnd.openxmlformats-officedocument.drawingml.chartshapes+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drawings/drawing10.xml" ContentType="application/vnd.openxmlformats-officedocument.drawingml.chartshapes+xml"/>
  <Override PartName="/ppt/notesSlides/notesSlide15.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0" r:id="rId2"/>
    <p:sldMasterId id="2147483680" r:id="rId3"/>
    <p:sldMasterId id="2147483797" r:id="rId4"/>
    <p:sldMasterId id="2147483800" r:id="rId5"/>
    <p:sldMasterId id="2147483935" r:id="rId6"/>
    <p:sldMasterId id="2147483946" r:id="rId7"/>
    <p:sldMasterId id="2147483965" r:id="rId8"/>
    <p:sldMasterId id="2147483975" r:id="rId9"/>
    <p:sldMasterId id="2147483998" r:id="rId10"/>
    <p:sldMasterId id="2147484007" r:id="rId11"/>
    <p:sldMasterId id="2147484029" r:id="rId12"/>
    <p:sldMasterId id="2147484039" r:id="rId13"/>
    <p:sldMasterId id="2147484048" r:id="rId14"/>
    <p:sldMasterId id="2147484072" r:id="rId15"/>
  </p:sldMasterIdLst>
  <p:notesMasterIdLst>
    <p:notesMasterId r:id="rId50"/>
  </p:notesMasterIdLst>
  <p:handoutMasterIdLst>
    <p:handoutMasterId r:id="rId51"/>
  </p:handoutMasterIdLst>
  <p:sldIdLst>
    <p:sldId id="266" r:id="rId16"/>
    <p:sldId id="268" r:id="rId17"/>
    <p:sldId id="322" r:id="rId18"/>
    <p:sldId id="258" r:id="rId19"/>
    <p:sldId id="271" r:id="rId20"/>
    <p:sldId id="478" r:id="rId21"/>
    <p:sldId id="479" r:id="rId22"/>
    <p:sldId id="440" r:id="rId23"/>
    <p:sldId id="441" r:id="rId24"/>
    <p:sldId id="442" r:id="rId25"/>
    <p:sldId id="421" r:id="rId26"/>
    <p:sldId id="292" r:id="rId27"/>
    <p:sldId id="443" r:id="rId28"/>
    <p:sldId id="444" r:id="rId29"/>
    <p:sldId id="422" r:id="rId30"/>
    <p:sldId id="477" r:id="rId31"/>
    <p:sldId id="436" r:id="rId32"/>
    <p:sldId id="357" r:id="rId33"/>
    <p:sldId id="358" r:id="rId34"/>
    <p:sldId id="446" r:id="rId35"/>
    <p:sldId id="448" r:id="rId36"/>
    <p:sldId id="480" r:id="rId37"/>
    <p:sldId id="450" r:id="rId38"/>
    <p:sldId id="296" r:id="rId39"/>
    <p:sldId id="361" r:id="rId40"/>
    <p:sldId id="362" r:id="rId41"/>
    <p:sldId id="483" r:id="rId42"/>
    <p:sldId id="429" r:id="rId43"/>
    <p:sldId id="308" r:id="rId44"/>
    <p:sldId id="451" r:id="rId45"/>
    <p:sldId id="364" r:id="rId46"/>
    <p:sldId id="369" r:id="rId47"/>
    <p:sldId id="370" r:id="rId48"/>
    <p:sldId id="311" r:id="rId49"/>
  </p:sldIdLst>
  <p:sldSz cx="12192000" cy="6858000"/>
  <p:notesSz cx="6881813" cy="92964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DF6"/>
    <a:srgbClr val="F26B73"/>
    <a:srgbClr val="88C540"/>
    <a:srgbClr val="FF99CC"/>
    <a:srgbClr val="33CCCC"/>
    <a:srgbClr val="F9A74D"/>
    <a:srgbClr val="FAB972"/>
    <a:srgbClr val="FBC385"/>
    <a:srgbClr val="CE85FF"/>
    <a:srgbClr val="BCE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6270" autoAdjust="0"/>
  </p:normalViewPr>
  <p:slideViewPr>
    <p:cSldViewPr>
      <p:cViewPr varScale="1">
        <p:scale>
          <a:sx n="62" d="100"/>
          <a:sy n="62" d="100"/>
        </p:scale>
        <p:origin x="816"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36"/>
    </p:cViewPr>
  </p:sorterViewPr>
  <p:notesViewPr>
    <p:cSldViewPr>
      <p:cViewPr varScale="1">
        <p:scale>
          <a:sx n="52" d="100"/>
          <a:sy n="52" d="100"/>
        </p:scale>
        <p:origin x="-2592" y="-108"/>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21.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5142577513834"/>
          <c:y val="0.12984463196009335"/>
          <c:w val="0.50365435189315511"/>
          <c:h val="0.83571584655022602"/>
        </c:manualLayout>
      </c:layout>
      <c:doughnutChart>
        <c:varyColors val="1"/>
        <c:ser>
          <c:idx val="0"/>
          <c:order val="0"/>
          <c:dPt>
            <c:idx val="0"/>
            <c:bubble3D val="0"/>
            <c:spPr>
              <a:solidFill>
                <a:srgbClr val="33CCCC"/>
              </a:solidFill>
              <a:ln w="19050">
                <a:solidFill>
                  <a:schemeClr val="lt1"/>
                </a:solidFill>
              </a:ln>
              <a:effectLst/>
            </c:spPr>
            <c:extLst>
              <c:ext xmlns:c16="http://schemas.microsoft.com/office/drawing/2014/chart" uri="{C3380CC4-5D6E-409C-BE32-E72D297353CC}">
                <c16:uniqueId val="{00000001-1DF4-47AE-AAE1-E67B1034140A}"/>
              </c:ext>
            </c:extLst>
          </c:dPt>
          <c:dPt>
            <c:idx val="1"/>
            <c:bubble3D val="0"/>
            <c:spPr>
              <a:solidFill>
                <a:srgbClr val="00CCFF"/>
              </a:solidFill>
              <a:ln w="19050">
                <a:solidFill>
                  <a:schemeClr val="lt1"/>
                </a:solidFill>
              </a:ln>
              <a:effectLst/>
            </c:spPr>
            <c:extLst>
              <c:ext xmlns:c16="http://schemas.microsoft.com/office/drawing/2014/chart" uri="{C3380CC4-5D6E-409C-BE32-E72D297353CC}">
                <c16:uniqueId val="{00000003-1DF4-47AE-AAE1-E67B1034140A}"/>
              </c:ext>
            </c:extLst>
          </c:dPt>
          <c:dPt>
            <c:idx val="2"/>
            <c:bubble3D val="0"/>
            <c:spPr>
              <a:solidFill>
                <a:srgbClr val="FF5050"/>
              </a:solidFill>
              <a:ln w="19050">
                <a:solidFill>
                  <a:schemeClr val="lt1"/>
                </a:solidFill>
              </a:ln>
              <a:effectLst/>
            </c:spPr>
            <c:extLst>
              <c:ext xmlns:c16="http://schemas.microsoft.com/office/drawing/2014/chart" uri="{C3380CC4-5D6E-409C-BE32-E72D297353CC}">
                <c16:uniqueId val="{00000005-1DF4-47AE-AAE1-E67B1034140A}"/>
              </c:ext>
            </c:extLst>
          </c:dPt>
          <c:dPt>
            <c:idx val="3"/>
            <c:bubble3D val="0"/>
            <c:spPr>
              <a:solidFill>
                <a:srgbClr val="FFCC00"/>
              </a:solidFill>
              <a:ln w="19050">
                <a:solidFill>
                  <a:schemeClr val="lt1"/>
                </a:solidFill>
              </a:ln>
              <a:effectLst/>
            </c:spPr>
            <c:extLst>
              <c:ext xmlns:c16="http://schemas.microsoft.com/office/drawing/2014/chart" uri="{C3380CC4-5D6E-409C-BE32-E72D297353CC}">
                <c16:uniqueId val="{00000007-1DF4-47AE-AAE1-E67B1034140A}"/>
              </c:ext>
            </c:extLst>
          </c:dPt>
          <c:dPt>
            <c:idx val="4"/>
            <c:bubble3D val="0"/>
            <c:spPr>
              <a:solidFill>
                <a:srgbClr val="FF99CC"/>
              </a:solidFill>
              <a:ln w="19050">
                <a:solidFill>
                  <a:schemeClr val="lt1"/>
                </a:solidFill>
              </a:ln>
              <a:effectLst/>
            </c:spPr>
            <c:extLst>
              <c:ext xmlns:c16="http://schemas.microsoft.com/office/drawing/2014/chart" uri="{C3380CC4-5D6E-409C-BE32-E72D297353CC}">
                <c16:uniqueId val="{00000009-1DF4-47AE-AAE1-E67B1034140A}"/>
              </c:ext>
            </c:extLst>
          </c:dPt>
          <c:dPt>
            <c:idx val="5"/>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B-1DF4-47AE-AAE1-E67B1034140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'KP NI'!$D$3:$D$8</c:f>
              <c:strCache>
                <c:ptCount val="6"/>
                <c:pt idx="0">
                  <c:v>Sex workers</c:v>
                </c:pt>
                <c:pt idx="1">
                  <c:v>People who inject drugs</c:v>
                </c:pt>
                <c:pt idx="2">
                  <c:v>Men who have sex with men</c:v>
                </c:pt>
                <c:pt idx="3">
                  <c:v>Transgender</c:v>
                </c:pt>
                <c:pt idx="4">
                  <c:v>Clients of sex workers &amp; partners of key populations</c:v>
                </c:pt>
                <c:pt idx="5">
                  <c:v>Rest of population</c:v>
                </c:pt>
              </c:strCache>
            </c:strRef>
          </c:cat>
          <c:val>
            <c:numRef>
              <c:f>'KP NI'!$E$3:$E$8</c:f>
              <c:numCache>
                <c:formatCode>General</c:formatCode>
                <c:ptCount val="6"/>
                <c:pt idx="0">
                  <c:v>8</c:v>
                </c:pt>
                <c:pt idx="1">
                  <c:v>13</c:v>
                </c:pt>
                <c:pt idx="2">
                  <c:v>30</c:v>
                </c:pt>
                <c:pt idx="3">
                  <c:v>2</c:v>
                </c:pt>
                <c:pt idx="4">
                  <c:v>25</c:v>
                </c:pt>
                <c:pt idx="5">
                  <c:v>22</c:v>
                </c:pt>
              </c:numCache>
            </c:numRef>
          </c:val>
          <c:extLst>
            <c:ext xmlns:c16="http://schemas.microsoft.com/office/drawing/2014/chart" uri="{C3380CC4-5D6E-409C-BE32-E72D297353CC}">
              <c16:uniqueId val="{0000000C-1DF4-47AE-AAE1-E67B1034140A}"/>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453480198519429E-2"/>
          <c:y val="2.4545941166521756E-2"/>
          <c:w val="0.84443870721571723"/>
          <c:h val="0.48500180160442952"/>
        </c:manualLayout>
      </c:layout>
      <c:barChart>
        <c:barDir val="col"/>
        <c:grouping val="percentStacked"/>
        <c:varyColors val="0"/>
        <c:ser>
          <c:idx val="0"/>
          <c:order val="0"/>
          <c:tx>
            <c:strRef>
              <c:f>'MSM CCU_clean with graph'!$B$2</c:f>
              <c:strCache>
                <c:ptCount val="1"/>
                <c:pt idx="0">
                  <c:v>Consistent condom use</c:v>
                </c:pt>
              </c:strCache>
            </c:strRef>
          </c:tx>
          <c:spPr>
            <a:solidFill>
              <a:srgbClr val="F26B73"/>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CCU_clean with graph'!$A$3:$A$16</c:f>
              <c:strCache>
                <c:ptCount val="14"/>
                <c:pt idx="0">
                  <c:v>Pakistan (2016)</c:v>
                </c:pt>
                <c:pt idx="1">
                  <c:v>Lao PDR, Vientiane (2014)</c:v>
                </c:pt>
                <c:pt idx="2">
                  <c:v>PNG, Port Moresby (2016)*</c:v>
                </c:pt>
                <c:pt idx="3">
                  <c:v>Myanmar, Yangon (2015) *</c:v>
                </c:pt>
                <c:pt idx="4">
                  <c:v>Sri Lanka, Colombo (2017-18)*</c:v>
                </c:pt>
                <c:pt idx="5">
                  <c:v>Bangladesh, Dhaka (2015)**</c:v>
                </c:pt>
                <c:pt idx="6">
                  <c:v>Viet Nam (2016)</c:v>
                </c:pt>
                <c:pt idx="7">
                  <c:v>Mongolia, Ulaanbaatar (2011) </c:v>
                </c:pt>
                <c:pt idx="8">
                  <c:v>China (2013)</c:v>
                </c:pt>
                <c:pt idx="9">
                  <c:v>India (2014-15)*</c:v>
                </c:pt>
                <c:pt idx="10">
                  <c:v>Thailand, Bangkok (2013)</c:v>
                </c:pt>
                <c:pt idx="11">
                  <c:v>Indonesia (2015)</c:v>
                </c:pt>
                <c:pt idx="12">
                  <c:v>Cambodia (2015)</c:v>
                </c:pt>
                <c:pt idx="13">
                  <c:v>Nepal, Kathmandu (2017)*</c:v>
                </c:pt>
              </c:strCache>
            </c:strRef>
          </c:cat>
          <c:val>
            <c:numRef>
              <c:f>'MSM CCU_clean with graph'!$B$3:$B$16</c:f>
              <c:numCache>
                <c:formatCode>0</c:formatCode>
                <c:ptCount val="14"/>
                <c:pt idx="0">
                  <c:v>8.3000000000000007</c:v>
                </c:pt>
                <c:pt idx="1">
                  <c:v>10</c:v>
                </c:pt>
                <c:pt idx="2">
                  <c:v>33.200000000000003</c:v>
                </c:pt>
                <c:pt idx="3">
                  <c:v>41</c:v>
                </c:pt>
                <c:pt idx="4">
                  <c:v>41.6</c:v>
                </c:pt>
                <c:pt idx="5">
                  <c:v>46.6</c:v>
                </c:pt>
                <c:pt idx="6">
                  <c:v>46.4</c:v>
                </c:pt>
                <c:pt idx="7">
                  <c:v>47.5</c:v>
                </c:pt>
                <c:pt idx="8">
                  <c:v>48.8</c:v>
                </c:pt>
                <c:pt idx="9">
                  <c:v>50.7</c:v>
                </c:pt>
                <c:pt idx="10">
                  <c:v>60</c:v>
                </c:pt>
                <c:pt idx="11">
                  <c:v>61.45</c:v>
                </c:pt>
                <c:pt idx="12">
                  <c:v>69.400000000000006</c:v>
                </c:pt>
                <c:pt idx="13">
                  <c:v>71.599999999999994</c:v>
                </c:pt>
              </c:numCache>
            </c:numRef>
          </c:val>
          <c:extLst>
            <c:ext xmlns:c16="http://schemas.microsoft.com/office/drawing/2014/chart" uri="{C3380CC4-5D6E-409C-BE32-E72D297353CC}">
              <c16:uniqueId val="{00000000-723E-408C-8735-0FD2A46586B0}"/>
            </c:ext>
          </c:extLst>
        </c:ser>
        <c:ser>
          <c:idx val="1"/>
          <c:order val="1"/>
          <c:tx>
            <c:strRef>
              <c:f>'MSM CCU_clean with graph'!$C$2</c:f>
              <c:strCache>
                <c:ptCount val="1"/>
                <c:pt idx="0">
                  <c:v>Prevention gap</c:v>
                </c:pt>
              </c:strCache>
            </c:strRef>
          </c:tx>
          <c:spPr>
            <a:solidFill>
              <a:sysClr val="window" lastClr="FFFFFF">
                <a:lumMod val="75000"/>
              </a:sysClr>
            </a:solidFill>
            <a:ln>
              <a:solidFill>
                <a:sysClr val="window" lastClr="FFFFFF"/>
              </a:solidFill>
            </a:ln>
          </c:spPr>
          <c:invertIfNegative val="0"/>
          <c:cat>
            <c:strRef>
              <c:f>'MSM CCU_clean with graph'!$A$3:$A$16</c:f>
              <c:strCache>
                <c:ptCount val="14"/>
                <c:pt idx="0">
                  <c:v>Pakistan (2016)</c:v>
                </c:pt>
                <c:pt idx="1">
                  <c:v>Lao PDR, Vientiane (2014)</c:v>
                </c:pt>
                <c:pt idx="2">
                  <c:v>PNG, Port Moresby (2016)*</c:v>
                </c:pt>
                <c:pt idx="3">
                  <c:v>Myanmar, Yangon (2015) *</c:v>
                </c:pt>
                <c:pt idx="4">
                  <c:v>Sri Lanka, Colombo (2017-18)*</c:v>
                </c:pt>
                <c:pt idx="5">
                  <c:v>Bangladesh, Dhaka (2015)**</c:v>
                </c:pt>
                <c:pt idx="6">
                  <c:v>Viet Nam (2016)</c:v>
                </c:pt>
                <c:pt idx="7">
                  <c:v>Mongolia, Ulaanbaatar (2011) </c:v>
                </c:pt>
                <c:pt idx="8">
                  <c:v>China (2013)</c:v>
                </c:pt>
                <c:pt idx="9">
                  <c:v>India (2014-15)*</c:v>
                </c:pt>
                <c:pt idx="10">
                  <c:v>Thailand, Bangkok (2013)</c:v>
                </c:pt>
                <c:pt idx="11">
                  <c:v>Indonesia (2015)</c:v>
                </c:pt>
                <c:pt idx="12">
                  <c:v>Cambodia (2015)</c:v>
                </c:pt>
                <c:pt idx="13">
                  <c:v>Nepal, Kathmandu (2017)*</c:v>
                </c:pt>
              </c:strCache>
            </c:strRef>
          </c:cat>
          <c:val>
            <c:numRef>
              <c:f>'MSM CCU_clean with graph'!$C$3:$C$16</c:f>
              <c:numCache>
                <c:formatCode>0</c:formatCode>
                <c:ptCount val="14"/>
                <c:pt idx="0">
                  <c:v>81.7</c:v>
                </c:pt>
                <c:pt idx="1">
                  <c:v>80</c:v>
                </c:pt>
                <c:pt idx="2">
                  <c:v>56.8</c:v>
                </c:pt>
                <c:pt idx="3">
                  <c:v>49</c:v>
                </c:pt>
                <c:pt idx="4">
                  <c:v>48.4</c:v>
                </c:pt>
                <c:pt idx="5">
                  <c:v>43.4</c:v>
                </c:pt>
                <c:pt idx="6">
                  <c:v>43.6</c:v>
                </c:pt>
                <c:pt idx="7">
                  <c:v>42.5</c:v>
                </c:pt>
                <c:pt idx="8">
                  <c:v>41.2</c:v>
                </c:pt>
                <c:pt idx="9">
                  <c:v>39.299999999999997</c:v>
                </c:pt>
                <c:pt idx="10">
                  <c:v>30</c:v>
                </c:pt>
                <c:pt idx="11">
                  <c:v>28.549999999999997</c:v>
                </c:pt>
                <c:pt idx="12">
                  <c:v>20.599999999999994</c:v>
                </c:pt>
                <c:pt idx="13">
                  <c:v>18.400000000000006</c:v>
                </c:pt>
              </c:numCache>
            </c:numRef>
          </c:val>
          <c:extLst>
            <c:ext xmlns:c16="http://schemas.microsoft.com/office/drawing/2014/chart" uri="{C3380CC4-5D6E-409C-BE32-E72D297353CC}">
              <c16:uniqueId val="{00000001-723E-408C-8735-0FD2A46586B0}"/>
            </c:ext>
          </c:extLst>
        </c:ser>
        <c:ser>
          <c:idx val="2"/>
          <c:order val="2"/>
          <c:tx>
            <c:strRef>
              <c:f>'MSM CCU_clean with graph'!$D$2</c:f>
              <c:strCache>
                <c:ptCount val="1"/>
              </c:strCache>
            </c:strRef>
          </c:tx>
          <c:spPr>
            <a:noFill/>
          </c:spPr>
          <c:invertIfNegative val="0"/>
          <c:cat>
            <c:strRef>
              <c:f>'MSM CCU_clean with graph'!$A$3:$A$16</c:f>
              <c:strCache>
                <c:ptCount val="14"/>
                <c:pt idx="0">
                  <c:v>Pakistan (2016)</c:v>
                </c:pt>
                <c:pt idx="1">
                  <c:v>Lao PDR, Vientiane (2014)</c:v>
                </c:pt>
                <c:pt idx="2">
                  <c:v>PNG, Port Moresby (2016)*</c:v>
                </c:pt>
                <c:pt idx="3">
                  <c:v>Myanmar, Yangon (2015) *</c:v>
                </c:pt>
                <c:pt idx="4">
                  <c:v>Sri Lanka, Colombo (2017-18)*</c:v>
                </c:pt>
                <c:pt idx="5">
                  <c:v>Bangladesh, Dhaka (2015)**</c:v>
                </c:pt>
                <c:pt idx="6">
                  <c:v>Viet Nam (2016)</c:v>
                </c:pt>
                <c:pt idx="7">
                  <c:v>Mongolia, Ulaanbaatar (2011) </c:v>
                </c:pt>
                <c:pt idx="8">
                  <c:v>China (2013)</c:v>
                </c:pt>
                <c:pt idx="9">
                  <c:v>India (2014-15)*</c:v>
                </c:pt>
                <c:pt idx="10">
                  <c:v>Thailand, Bangkok (2013)</c:v>
                </c:pt>
                <c:pt idx="11">
                  <c:v>Indonesia (2015)</c:v>
                </c:pt>
                <c:pt idx="12">
                  <c:v>Cambodia (2015)</c:v>
                </c:pt>
                <c:pt idx="13">
                  <c:v>Nepal, Kathmandu (2017)*</c:v>
                </c:pt>
              </c:strCache>
            </c:strRef>
          </c:cat>
          <c:val>
            <c:numRef>
              <c:f>'MSM CCU_clean with graph'!$D$3:$D$16</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extLst>
            <c:ext xmlns:c16="http://schemas.microsoft.com/office/drawing/2014/chart" uri="{C3380CC4-5D6E-409C-BE32-E72D297353CC}">
              <c16:uniqueId val="{00000002-723E-408C-8735-0FD2A46586B0}"/>
            </c:ext>
          </c:extLst>
        </c:ser>
        <c:dLbls>
          <c:showLegendKey val="0"/>
          <c:showVal val="0"/>
          <c:showCatName val="0"/>
          <c:showSerName val="0"/>
          <c:showPercent val="0"/>
          <c:showBubbleSize val="0"/>
        </c:dLbls>
        <c:gapWidth val="50"/>
        <c:overlap val="100"/>
        <c:axId val="159249920"/>
        <c:axId val="159251456"/>
      </c:barChart>
      <c:scatterChart>
        <c:scatterStyle val="smoothMarker"/>
        <c:varyColors val="0"/>
        <c:ser>
          <c:idx val="3"/>
          <c:order val="3"/>
          <c:tx>
            <c:strRef>
              <c:f>'MSM CCU_clean with graph'!$C$19</c:f>
              <c:strCache>
                <c:ptCount val="1"/>
                <c:pt idx="0">
                  <c:v>Threshhold</c:v>
                </c:pt>
              </c:strCache>
            </c:strRef>
          </c:tx>
          <c:spPr>
            <a:ln>
              <a:solidFill>
                <a:srgbClr val="33CCCC"/>
              </a:solidFill>
              <a:prstDash val="sysDash"/>
            </a:ln>
          </c:spPr>
          <c:marker>
            <c:symbol val="none"/>
          </c:marker>
          <c:xVal>
            <c:numRef>
              <c:f>'MSM CCU_clean with graph'!$B$20:$B$21</c:f>
              <c:numCache>
                <c:formatCode>General</c:formatCode>
                <c:ptCount val="2"/>
                <c:pt idx="0">
                  <c:v>0</c:v>
                </c:pt>
                <c:pt idx="1">
                  <c:v>1</c:v>
                </c:pt>
              </c:numCache>
            </c:numRef>
          </c:xVal>
          <c:yVal>
            <c:numRef>
              <c:f>'MSM CCU_clean with graph'!$C$20:$C$21</c:f>
              <c:numCache>
                <c:formatCode>General</c:formatCode>
                <c:ptCount val="2"/>
                <c:pt idx="0">
                  <c:v>90</c:v>
                </c:pt>
                <c:pt idx="1">
                  <c:v>90</c:v>
                </c:pt>
              </c:numCache>
            </c:numRef>
          </c:yVal>
          <c:smooth val="1"/>
          <c:extLst>
            <c:ext xmlns:c16="http://schemas.microsoft.com/office/drawing/2014/chart" uri="{C3380CC4-5D6E-409C-BE32-E72D297353CC}">
              <c16:uniqueId val="{00000003-723E-408C-8735-0FD2A46586B0}"/>
            </c:ext>
          </c:extLst>
        </c:ser>
        <c:dLbls>
          <c:showLegendKey val="0"/>
          <c:showVal val="0"/>
          <c:showCatName val="0"/>
          <c:showSerName val="0"/>
          <c:showPercent val="0"/>
          <c:showBubbleSize val="0"/>
        </c:dLbls>
        <c:axId val="159254784"/>
        <c:axId val="159253248"/>
      </c:scatterChart>
      <c:catAx>
        <c:axId val="159249920"/>
        <c:scaling>
          <c:orientation val="minMax"/>
        </c:scaling>
        <c:delete val="0"/>
        <c:axPos val="b"/>
        <c:numFmt formatCode="General" sourceLinked="1"/>
        <c:majorTickMark val="out"/>
        <c:minorTickMark val="none"/>
        <c:tickLblPos val="nextTo"/>
        <c:txPr>
          <a:bodyPr rot="-3000000"/>
          <a:lstStyle/>
          <a:p>
            <a:pPr>
              <a:defRPr sz="1200"/>
            </a:pPr>
            <a:endParaRPr lang="en-US"/>
          </a:p>
        </c:txPr>
        <c:crossAx val="159251456"/>
        <c:crosses val="autoZero"/>
        <c:auto val="1"/>
        <c:lblAlgn val="ctr"/>
        <c:lblOffset val="100"/>
        <c:noMultiLvlLbl val="0"/>
      </c:catAx>
      <c:valAx>
        <c:axId val="159251456"/>
        <c:scaling>
          <c:orientation val="minMax"/>
          <c:max val="1"/>
        </c:scaling>
        <c:delete val="0"/>
        <c:axPos val="l"/>
        <c:numFmt formatCode="0%" sourceLinked="1"/>
        <c:majorTickMark val="out"/>
        <c:minorTickMark val="none"/>
        <c:tickLblPos val="nextTo"/>
        <c:crossAx val="159249920"/>
        <c:crosses val="autoZero"/>
        <c:crossBetween val="between"/>
        <c:majorUnit val="0.5"/>
      </c:valAx>
      <c:valAx>
        <c:axId val="159253248"/>
        <c:scaling>
          <c:orientation val="minMax"/>
          <c:max val="100"/>
          <c:min val="0"/>
        </c:scaling>
        <c:delete val="0"/>
        <c:axPos val="r"/>
        <c:numFmt formatCode="General" sourceLinked="1"/>
        <c:majorTickMark val="none"/>
        <c:minorTickMark val="none"/>
        <c:tickLblPos val="none"/>
        <c:spPr>
          <a:ln>
            <a:noFill/>
          </a:ln>
        </c:spPr>
        <c:crossAx val="159254784"/>
        <c:crosses val="max"/>
        <c:crossBetween val="midCat"/>
        <c:majorUnit val="10"/>
      </c:valAx>
      <c:valAx>
        <c:axId val="159254784"/>
        <c:scaling>
          <c:orientation val="minMax"/>
          <c:max val="1"/>
          <c:min val="0"/>
        </c:scaling>
        <c:delete val="0"/>
        <c:axPos val="t"/>
        <c:numFmt formatCode="General" sourceLinked="1"/>
        <c:majorTickMark val="none"/>
        <c:minorTickMark val="none"/>
        <c:tickLblPos val="none"/>
        <c:spPr>
          <a:ln>
            <a:noFill/>
          </a:ln>
        </c:spPr>
        <c:crossAx val="159253248"/>
        <c:crosses val="max"/>
        <c:crossBetween val="midCat"/>
        <c:majorUnit val="0.2"/>
      </c:valAx>
    </c:plotArea>
    <c:legend>
      <c:legendPos val="t"/>
      <c:legendEntry>
        <c:idx val="2"/>
        <c:delete val="1"/>
      </c:legendEntry>
      <c:legendEntry>
        <c:idx val="3"/>
        <c:delete val="1"/>
      </c:legendEntry>
      <c:layout>
        <c:manualLayout>
          <c:xMode val="edge"/>
          <c:yMode val="edge"/>
          <c:x val="0.25579627324573595"/>
          <c:y val="3.2203203736991619E-3"/>
          <c:w val="0.48559651882765176"/>
          <c:h val="6.9184145779592657E-2"/>
        </c:manualLayout>
      </c:layout>
      <c:overlay val="0"/>
      <c:txPr>
        <a:bodyPr/>
        <a:lstStyle/>
        <a:p>
          <a:pPr>
            <a:defRPr sz="1400"/>
          </a:pPr>
          <a:endParaRPr lang="en-US"/>
        </a:p>
      </c:txPr>
    </c:legend>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074394463667823E-2"/>
          <c:y val="0.10972986097128473"/>
          <c:w val="0.92622975778546712"/>
          <c:h val="0.37021227713024835"/>
        </c:manualLayout>
      </c:layout>
      <c:barChart>
        <c:barDir val="col"/>
        <c:grouping val="clustered"/>
        <c:varyColors val="0"/>
        <c:ser>
          <c:idx val="1"/>
          <c:order val="0"/>
          <c:tx>
            <c:strRef>
              <c:f>'Consistent CDU'!$C$1</c:f>
              <c:strCache>
                <c:ptCount val="1"/>
                <c:pt idx="0">
                  <c:v>Condom use at last sex</c:v>
                </c:pt>
              </c:strCache>
            </c:strRef>
          </c:tx>
          <c:spPr>
            <a:solidFill>
              <a:srgbClr val="F26B73"/>
            </a:solidFill>
          </c:spPr>
          <c:invertIfNegative val="0"/>
          <c:dLbls>
            <c:numFmt formatCode="#,##0" sourceLinked="0"/>
            <c:spPr>
              <a:noFill/>
              <a:ln>
                <a:noFill/>
              </a:ln>
              <a:effectLst/>
            </c:spPr>
            <c:txPr>
              <a:bodyPr wrap="square" lIns="38100" tIns="19050" rIns="38100" bIns="19050" anchor="ctr">
                <a:spAutoFit/>
              </a:bodyPr>
              <a:lstStyle/>
              <a:p>
                <a:pPr>
                  <a:defRPr sz="1200">
                    <a:solidFill>
                      <a:srgbClr val="F26B7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'Consistent CDU'!$A$2:$B$22</c:f>
              <c:multiLvlStrCache>
                <c:ptCount val="21"/>
                <c:lvl>
                  <c:pt idx="0">
                    <c:v>Dhaka, 2015</c:v>
                  </c:pt>
                  <c:pt idx="1">
                    <c:v>Dhaka, 2015</c:v>
                  </c:pt>
                  <c:pt idx="2">
                    <c:v>National, 2013</c:v>
                  </c:pt>
                  <c:pt idx="3">
                    <c:v>National, 2013</c:v>
                  </c:pt>
                  <c:pt idx="4">
                    <c:v>National, 2011</c:v>
                  </c:pt>
                  <c:pt idx="5">
                    <c:v>National, 2011</c:v>
                  </c:pt>
                  <c:pt idx="6">
                    <c:v>National, 2014-15</c:v>
                  </c:pt>
                  <c:pt idx="7">
                    <c:v>National, 2014-15</c:v>
                  </c:pt>
                  <c:pt idx="8">
                    <c:v>National, 2015</c:v>
                  </c:pt>
                  <c:pt idx="9">
                    <c:v>National, 2015</c:v>
                  </c:pt>
                  <c:pt idx="10">
                    <c:v>Ulaanbaatar, 2011</c:v>
                  </c:pt>
                  <c:pt idx="11">
                    <c:v>Ulaanbaatar, 2011 </c:v>
                  </c:pt>
                  <c:pt idx="12">
                    <c:v>Kathmandu, 2017</c:v>
                  </c:pt>
                  <c:pt idx="13">
                    <c:v>Kathmandu, 2017</c:v>
                  </c:pt>
                  <c:pt idx="14">
                    <c:v>Colombo, 2017-18</c:v>
                  </c:pt>
                  <c:pt idx="15">
                    <c:v>Colombo, 2017-18</c:v>
                  </c:pt>
                  <c:pt idx="16">
                    <c:v>National, 2010</c:v>
                  </c:pt>
                  <c:pt idx="17">
                    <c:v>Bangkok, 2010</c:v>
                  </c:pt>
                  <c:pt idx="18">
                    <c:v>Chiang Mai, 2010</c:v>
                  </c:pt>
                  <c:pt idx="19">
                    <c:v>National, 2016</c:v>
                  </c:pt>
                  <c:pt idx="20">
                    <c:v>National, 2016</c:v>
                  </c:pt>
                </c:lvl>
                <c:lvl>
                  <c:pt idx="0">
                    <c:v>Bangladesh*</c:v>
                  </c:pt>
                  <c:pt idx="2">
                    <c:v>
Cambodia*</c:v>
                  </c:pt>
                  <c:pt idx="4">
                    <c:v>China</c:v>
                  </c:pt>
                  <c:pt idx="6">
                    <c:v>
India*</c:v>
                  </c:pt>
                  <c:pt idx="8">
                    <c:v>Indonesia</c:v>
                  </c:pt>
                  <c:pt idx="10">
                    <c:v>
Mongolia</c:v>
                  </c:pt>
                  <c:pt idx="12">
                    <c:v>Nepal**</c:v>
                  </c:pt>
                  <c:pt idx="14">
                    <c:v>
Sri Lanka**</c:v>
                  </c:pt>
                  <c:pt idx="16">
                    <c:v>Thailand</c:v>
                  </c:pt>
                  <c:pt idx="19">
                    <c:v>
Viet Nam</c:v>
                  </c:pt>
                </c:lvl>
              </c:multiLvlStrCache>
            </c:multiLvlStrRef>
          </c:cat>
          <c:val>
            <c:numRef>
              <c:f>'Consistent CDU'!$C$2:$C$22</c:f>
              <c:numCache>
                <c:formatCode>General</c:formatCode>
                <c:ptCount val="21"/>
                <c:pt idx="0" formatCode="0">
                  <c:v>60</c:v>
                </c:pt>
                <c:pt idx="2" formatCode="0">
                  <c:v>90</c:v>
                </c:pt>
                <c:pt idx="4" formatCode="0">
                  <c:v>74.099999999999994</c:v>
                </c:pt>
                <c:pt idx="6" formatCode="0">
                  <c:v>87.1</c:v>
                </c:pt>
                <c:pt idx="8" formatCode="0">
                  <c:v>79.73</c:v>
                </c:pt>
                <c:pt idx="10" formatCode="0">
                  <c:v>70.2</c:v>
                </c:pt>
                <c:pt idx="12" formatCode="0">
                  <c:v>87</c:v>
                </c:pt>
                <c:pt idx="14" formatCode="0">
                  <c:v>82.7</c:v>
                </c:pt>
                <c:pt idx="16" formatCode="0">
                  <c:v>84.51</c:v>
                </c:pt>
                <c:pt idx="19" formatCode="0">
                  <c:v>61.1</c:v>
                </c:pt>
              </c:numCache>
            </c:numRef>
          </c:val>
          <c:extLst>
            <c:ext xmlns:c16="http://schemas.microsoft.com/office/drawing/2014/chart" uri="{C3380CC4-5D6E-409C-BE32-E72D297353CC}">
              <c16:uniqueId val="{00000000-174F-4159-A8A5-CC289176D491}"/>
            </c:ext>
          </c:extLst>
        </c:ser>
        <c:ser>
          <c:idx val="0"/>
          <c:order val="1"/>
          <c:tx>
            <c:strRef>
              <c:f>'Consistent CDU'!$D$1</c:f>
              <c:strCache>
                <c:ptCount val="1"/>
                <c:pt idx="0">
                  <c:v>Consistent condom use</c:v>
                </c:pt>
              </c:strCache>
            </c:strRef>
          </c:tx>
          <c:spPr>
            <a:solidFill>
              <a:srgbClr val="63CDF6"/>
            </a:solidFill>
          </c:spPr>
          <c:invertIfNegative val="0"/>
          <c:dLbls>
            <c:spPr>
              <a:noFill/>
              <a:ln>
                <a:noFill/>
              </a:ln>
              <a:effectLst/>
            </c:spPr>
            <c:txPr>
              <a:bodyPr wrap="square" lIns="38100" tIns="19050" rIns="38100" bIns="19050" anchor="ctr">
                <a:spAutoFit/>
              </a:bodyPr>
              <a:lstStyle/>
              <a:p>
                <a:pPr>
                  <a:defRPr sz="1100">
                    <a:solidFill>
                      <a:srgbClr val="63CDF6"/>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'Consistent CDU'!$A$2:$B$22</c:f>
              <c:multiLvlStrCache>
                <c:ptCount val="21"/>
                <c:lvl>
                  <c:pt idx="0">
                    <c:v>Dhaka, 2015</c:v>
                  </c:pt>
                  <c:pt idx="1">
                    <c:v>Dhaka, 2015</c:v>
                  </c:pt>
                  <c:pt idx="2">
                    <c:v>National, 2013</c:v>
                  </c:pt>
                  <c:pt idx="3">
                    <c:v>National, 2013</c:v>
                  </c:pt>
                  <c:pt idx="4">
                    <c:v>National, 2011</c:v>
                  </c:pt>
                  <c:pt idx="5">
                    <c:v>National, 2011</c:v>
                  </c:pt>
                  <c:pt idx="6">
                    <c:v>National, 2014-15</c:v>
                  </c:pt>
                  <c:pt idx="7">
                    <c:v>National, 2014-15</c:v>
                  </c:pt>
                  <c:pt idx="8">
                    <c:v>National, 2015</c:v>
                  </c:pt>
                  <c:pt idx="9">
                    <c:v>National, 2015</c:v>
                  </c:pt>
                  <c:pt idx="10">
                    <c:v>Ulaanbaatar, 2011</c:v>
                  </c:pt>
                  <c:pt idx="11">
                    <c:v>Ulaanbaatar, 2011 </c:v>
                  </c:pt>
                  <c:pt idx="12">
                    <c:v>Kathmandu, 2017</c:v>
                  </c:pt>
                  <c:pt idx="13">
                    <c:v>Kathmandu, 2017</c:v>
                  </c:pt>
                  <c:pt idx="14">
                    <c:v>Colombo, 2017-18</c:v>
                  </c:pt>
                  <c:pt idx="15">
                    <c:v>Colombo, 2017-18</c:v>
                  </c:pt>
                  <c:pt idx="16">
                    <c:v>National, 2010</c:v>
                  </c:pt>
                  <c:pt idx="17">
                    <c:v>Bangkok, 2010</c:v>
                  </c:pt>
                  <c:pt idx="18">
                    <c:v>Chiang Mai, 2010</c:v>
                  </c:pt>
                  <c:pt idx="19">
                    <c:v>National, 2016</c:v>
                  </c:pt>
                  <c:pt idx="20">
                    <c:v>National, 2016</c:v>
                  </c:pt>
                </c:lvl>
                <c:lvl>
                  <c:pt idx="0">
                    <c:v>Bangladesh*</c:v>
                  </c:pt>
                  <c:pt idx="2">
                    <c:v>
Cambodia*</c:v>
                  </c:pt>
                  <c:pt idx="4">
                    <c:v>China</c:v>
                  </c:pt>
                  <c:pt idx="6">
                    <c:v>
India*</c:v>
                  </c:pt>
                  <c:pt idx="8">
                    <c:v>Indonesia</c:v>
                  </c:pt>
                  <c:pt idx="10">
                    <c:v>
Mongolia</c:v>
                  </c:pt>
                  <c:pt idx="12">
                    <c:v>Nepal**</c:v>
                  </c:pt>
                  <c:pt idx="14">
                    <c:v>
Sri Lanka**</c:v>
                  </c:pt>
                  <c:pt idx="16">
                    <c:v>Thailand</c:v>
                  </c:pt>
                  <c:pt idx="19">
                    <c:v>
Viet Nam</c:v>
                  </c:pt>
                </c:lvl>
              </c:multiLvlStrCache>
            </c:multiLvlStrRef>
          </c:cat>
          <c:val>
            <c:numRef>
              <c:f>'Consistent CDU'!$D$2:$D$22</c:f>
              <c:numCache>
                <c:formatCode>0</c:formatCode>
                <c:ptCount val="21"/>
                <c:pt idx="1">
                  <c:v>46.6</c:v>
                </c:pt>
                <c:pt idx="3">
                  <c:v>68.099999999999994</c:v>
                </c:pt>
                <c:pt idx="5">
                  <c:v>43.3</c:v>
                </c:pt>
                <c:pt idx="7">
                  <c:v>50.7</c:v>
                </c:pt>
                <c:pt idx="9">
                  <c:v>61.45</c:v>
                </c:pt>
                <c:pt idx="11">
                  <c:v>47.5</c:v>
                </c:pt>
                <c:pt idx="13">
                  <c:v>71.599999999999994</c:v>
                </c:pt>
                <c:pt idx="15">
                  <c:v>41.6</c:v>
                </c:pt>
                <c:pt idx="17">
                  <c:v>67.599999999999994</c:v>
                </c:pt>
                <c:pt idx="18">
                  <c:v>65.7</c:v>
                </c:pt>
                <c:pt idx="20">
                  <c:v>46.4</c:v>
                </c:pt>
              </c:numCache>
            </c:numRef>
          </c:val>
          <c:extLst>
            <c:ext xmlns:c16="http://schemas.microsoft.com/office/drawing/2014/chart" uri="{C3380CC4-5D6E-409C-BE32-E72D297353CC}">
              <c16:uniqueId val="{00000001-174F-4159-A8A5-CC289176D491}"/>
            </c:ext>
          </c:extLst>
        </c:ser>
        <c:dLbls>
          <c:showLegendKey val="0"/>
          <c:showVal val="0"/>
          <c:showCatName val="0"/>
          <c:showSerName val="0"/>
          <c:showPercent val="0"/>
          <c:showBubbleSize val="0"/>
        </c:dLbls>
        <c:gapWidth val="96"/>
        <c:overlap val="100"/>
        <c:axId val="159464832"/>
        <c:axId val="159511680"/>
      </c:barChart>
      <c:catAx>
        <c:axId val="159464832"/>
        <c:scaling>
          <c:orientation val="minMax"/>
        </c:scaling>
        <c:delete val="0"/>
        <c:axPos val="b"/>
        <c:numFmt formatCode="General" sourceLinked="0"/>
        <c:majorTickMark val="out"/>
        <c:minorTickMark val="none"/>
        <c:tickLblPos val="nextTo"/>
        <c:txPr>
          <a:bodyPr/>
          <a:lstStyle/>
          <a:p>
            <a:pPr>
              <a:defRPr sz="1200"/>
            </a:pPr>
            <a:endParaRPr lang="en-US"/>
          </a:p>
        </c:txPr>
        <c:crossAx val="159511680"/>
        <c:crosses val="autoZero"/>
        <c:auto val="1"/>
        <c:lblAlgn val="ctr"/>
        <c:lblOffset val="100"/>
        <c:noMultiLvlLbl val="0"/>
      </c:catAx>
      <c:valAx>
        <c:axId val="159511680"/>
        <c:scaling>
          <c:orientation val="minMax"/>
          <c:max val="100"/>
        </c:scaling>
        <c:delete val="0"/>
        <c:axPos val="l"/>
        <c:title>
          <c:tx>
            <c:rich>
              <a:bodyPr rot="0" vert="horz"/>
              <a:lstStyle/>
              <a:p>
                <a:pPr>
                  <a:defRPr/>
                </a:pPr>
                <a:r>
                  <a:rPr lang="en-GB"/>
                  <a:t>%</a:t>
                </a:r>
              </a:p>
            </c:rich>
          </c:tx>
          <c:layout>
            <c:manualLayout>
              <c:xMode val="edge"/>
              <c:yMode val="edge"/>
              <c:x val="3.5568742791234141E-2"/>
              <c:y val="6.2267435769181374E-2"/>
            </c:manualLayout>
          </c:layout>
          <c:overlay val="0"/>
        </c:title>
        <c:numFmt formatCode="0" sourceLinked="1"/>
        <c:majorTickMark val="out"/>
        <c:minorTickMark val="none"/>
        <c:tickLblPos val="nextTo"/>
        <c:crossAx val="159464832"/>
        <c:crosses val="autoZero"/>
        <c:crossBetween val="between"/>
        <c:majorUnit val="20"/>
      </c:valAx>
    </c:plotArea>
    <c:legend>
      <c:legendPos val="t"/>
      <c:layout>
        <c:manualLayout>
          <c:xMode val="edge"/>
          <c:yMode val="edge"/>
          <c:x val="0.21582479815455594"/>
          <c:y val="9.2053020288250303E-4"/>
          <c:w val="0.57359088811995385"/>
          <c:h val="8.4835671508621563E-2"/>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970741780373737E-2"/>
          <c:y val="3.2790959844036301E-2"/>
          <c:w val="0.92681000834781035"/>
          <c:h val="0.600702839154726"/>
        </c:manualLayout>
      </c:layout>
      <c:barChart>
        <c:barDir val="col"/>
        <c:grouping val="clustered"/>
        <c:varyColors val="0"/>
        <c:ser>
          <c:idx val="0"/>
          <c:order val="0"/>
          <c:tx>
            <c:strRef>
              <c:f>'MSM who sold sex'!$B$2</c:f>
              <c:strCache>
                <c:ptCount val="1"/>
                <c:pt idx="0">
                  <c:v>Ever</c:v>
                </c:pt>
              </c:strCache>
            </c:strRef>
          </c:tx>
          <c:spPr>
            <a:solidFill>
              <a:srgbClr val="009999"/>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who sold sex'!$A$3:$A$15</c:f>
              <c:strCache>
                <c:ptCount val="13"/>
                <c:pt idx="0">
                  <c:v>Terai, Nepal (2018) *</c:v>
                </c:pt>
                <c:pt idx="1">
                  <c:v>Yangon, Myanmar (2015)</c:v>
                </c:pt>
                <c:pt idx="2">
                  <c:v>Kathmandu, Nepal (2017)</c:v>
                </c:pt>
                <c:pt idx="3">
                  <c:v>India (2014-2015)</c:v>
                </c:pt>
                <c:pt idx="4">
                  <c:v>Port Moresby, PNG (2016)</c:v>
                </c:pt>
                <c:pt idx="5">
                  <c:v>Luang Prabang, Lao (2014)</c:v>
                </c:pt>
                <c:pt idx="6">
                  <c:v>Colombo, Sri Lanka (2017-18)</c:v>
                </c:pt>
                <c:pt idx="7">
                  <c:v>Mongolia (2011)</c:v>
                </c:pt>
                <c:pt idx="8">
                  <c:v>Viet Nam (2016)</c:v>
                </c:pt>
                <c:pt idx="9">
                  <c:v>Philippines (2015)**</c:v>
                </c:pt>
                <c:pt idx="10">
                  <c:v>Cambodia (2013)</c:v>
                </c:pt>
                <c:pt idx="11">
                  <c:v>Indonesia (2011)</c:v>
                </c:pt>
                <c:pt idx="12">
                  <c:v>Kabul, Afghanistan (2012)</c:v>
                </c:pt>
              </c:strCache>
            </c:strRef>
          </c:cat>
          <c:val>
            <c:numRef>
              <c:f>'MSM who sold sex'!$B$3:$B$15</c:f>
              <c:numCache>
                <c:formatCode>0</c:formatCode>
                <c:ptCount val="13"/>
                <c:pt idx="0" formatCode="General">
                  <c:v>15.9</c:v>
                </c:pt>
                <c:pt idx="1">
                  <c:v>25</c:v>
                </c:pt>
                <c:pt idx="2">
                  <c:v>46.2</c:v>
                </c:pt>
                <c:pt idx="3" formatCode="General">
                  <c:v>48</c:v>
                </c:pt>
                <c:pt idx="4">
                  <c:v>51.6</c:v>
                </c:pt>
                <c:pt idx="5" formatCode="General">
                  <c:v>57</c:v>
                </c:pt>
                <c:pt idx="6">
                  <c:v>81.8</c:v>
                </c:pt>
              </c:numCache>
            </c:numRef>
          </c:val>
          <c:extLst>
            <c:ext xmlns:c16="http://schemas.microsoft.com/office/drawing/2014/chart" uri="{C3380CC4-5D6E-409C-BE32-E72D297353CC}">
              <c16:uniqueId val="{00000000-D172-43C0-BD6A-47D4706899CA}"/>
            </c:ext>
          </c:extLst>
        </c:ser>
        <c:ser>
          <c:idx val="1"/>
          <c:order val="1"/>
          <c:tx>
            <c:strRef>
              <c:f>'MSM who sold sex'!$C$2</c:f>
              <c:strCache>
                <c:ptCount val="1"/>
                <c:pt idx="0">
                  <c:v> last 12 months</c:v>
                </c:pt>
              </c:strCache>
            </c:strRef>
          </c:tx>
          <c:spPr>
            <a:solidFill>
              <a:srgbClr val="FF505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who sold sex'!$A$3:$A$15</c:f>
              <c:strCache>
                <c:ptCount val="13"/>
                <c:pt idx="0">
                  <c:v>Terai, Nepal (2018) *</c:v>
                </c:pt>
                <c:pt idx="1">
                  <c:v>Yangon, Myanmar (2015)</c:v>
                </c:pt>
                <c:pt idx="2">
                  <c:v>Kathmandu, Nepal (2017)</c:v>
                </c:pt>
                <c:pt idx="3">
                  <c:v>India (2014-2015)</c:v>
                </c:pt>
                <c:pt idx="4">
                  <c:v>Port Moresby, PNG (2016)</c:v>
                </c:pt>
                <c:pt idx="5">
                  <c:v>Luang Prabang, Lao (2014)</c:v>
                </c:pt>
                <c:pt idx="6">
                  <c:v>Colombo, Sri Lanka (2017-18)</c:v>
                </c:pt>
                <c:pt idx="7">
                  <c:v>Mongolia (2011)</c:v>
                </c:pt>
                <c:pt idx="8">
                  <c:v>Viet Nam (2016)</c:v>
                </c:pt>
                <c:pt idx="9">
                  <c:v>Philippines (2015)**</c:v>
                </c:pt>
                <c:pt idx="10">
                  <c:v>Cambodia (2013)</c:v>
                </c:pt>
                <c:pt idx="11">
                  <c:v>Indonesia (2011)</c:v>
                </c:pt>
                <c:pt idx="12">
                  <c:v>Kabul, Afghanistan (2012)</c:v>
                </c:pt>
              </c:strCache>
            </c:strRef>
          </c:cat>
          <c:val>
            <c:numRef>
              <c:f>'MSM who sold sex'!$C$3:$C$15</c:f>
              <c:numCache>
                <c:formatCode>General</c:formatCode>
                <c:ptCount val="13"/>
                <c:pt idx="7" formatCode="0">
                  <c:v>4</c:v>
                </c:pt>
                <c:pt idx="8" formatCode="0">
                  <c:v>20.7</c:v>
                </c:pt>
                <c:pt idx="9">
                  <c:v>31</c:v>
                </c:pt>
                <c:pt idx="10">
                  <c:v>38</c:v>
                </c:pt>
                <c:pt idx="11" formatCode="0">
                  <c:v>49</c:v>
                </c:pt>
                <c:pt idx="12" formatCode="0">
                  <c:v>57.5</c:v>
                </c:pt>
              </c:numCache>
            </c:numRef>
          </c:val>
          <c:extLst>
            <c:ext xmlns:c16="http://schemas.microsoft.com/office/drawing/2014/chart" uri="{C3380CC4-5D6E-409C-BE32-E72D297353CC}">
              <c16:uniqueId val="{00000001-D172-43C0-BD6A-47D4706899CA}"/>
            </c:ext>
          </c:extLst>
        </c:ser>
        <c:dLbls>
          <c:dLblPos val="outEnd"/>
          <c:showLegendKey val="0"/>
          <c:showVal val="1"/>
          <c:showCatName val="0"/>
          <c:showSerName val="0"/>
          <c:showPercent val="0"/>
          <c:showBubbleSize val="0"/>
        </c:dLbls>
        <c:gapWidth val="40"/>
        <c:overlap val="86"/>
        <c:axId val="153659264"/>
        <c:axId val="153660800"/>
      </c:barChart>
      <c:catAx>
        <c:axId val="153659264"/>
        <c:scaling>
          <c:orientation val="minMax"/>
        </c:scaling>
        <c:delete val="0"/>
        <c:axPos val="b"/>
        <c:numFmt formatCode="General" sourceLinked="0"/>
        <c:majorTickMark val="out"/>
        <c:minorTickMark val="none"/>
        <c:tickLblPos val="nextTo"/>
        <c:txPr>
          <a:bodyPr rot="-2280000"/>
          <a:lstStyle/>
          <a:p>
            <a:pPr>
              <a:defRPr/>
            </a:pPr>
            <a:endParaRPr lang="en-US"/>
          </a:p>
        </c:txPr>
        <c:crossAx val="153660800"/>
        <c:crosses val="autoZero"/>
        <c:auto val="1"/>
        <c:lblAlgn val="ctr"/>
        <c:lblOffset val="100"/>
        <c:noMultiLvlLbl val="0"/>
      </c:catAx>
      <c:valAx>
        <c:axId val="153660800"/>
        <c:scaling>
          <c:orientation val="minMax"/>
          <c:max val="100"/>
        </c:scaling>
        <c:delete val="0"/>
        <c:axPos val="l"/>
        <c:title>
          <c:tx>
            <c:rich>
              <a:bodyPr rot="0" vert="horz"/>
              <a:lstStyle/>
              <a:p>
                <a:pPr>
                  <a:defRPr/>
                </a:pPr>
                <a:r>
                  <a:rPr lang="en-GB"/>
                  <a:t>%</a:t>
                </a:r>
              </a:p>
            </c:rich>
          </c:tx>
          <c:layout>
            <c:manualLayout>
              <c:xMode val="edge"/>
              <c:yMode val="edge"/>
              <c:x val="2.6856379794630934E-2"/>
              <c:y val="6.6448742382825378E-5"/>
            </c:manualLayout>
          </c:layout>
          <c:overlay val="0"/>
        </c:title>
        <c:numFmt formatCode="General" sourceLinked="1"/>
        <c:majorTickMark val="out"/>
        <c:minorTickMark val="none"/>
        <c:tickLblPos val="nextTo"/>
        <c:crossAx val="153659264"/>
        <c:crosses val="autoZero"/>
        <c:crossBetween val="between"/>
        <c:majorUnit val="25"/>
      </c:valAx>
    </c:plotArea>
    <c:legend>
      <c:legendPos val="t"/>
      <c:layout>
        <c:manualLayout>
          <c:xMode val="edge"/>
          <c:yMode val="edge"/>
          <c:x val="0.11405695034541168"/>
          <c:y val="6.0818713450292397E-2"/>
          <c:w val="0.86490934603827418"/>
          <c:h val="5.0254086660220104E-2"/>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479658792650915E-2"/>
          <c:y val="4.4590163934426233E-2"/>
          <c:w val="0.92144903762029751"/>
          <c:h val="0.61230550799487282"/>
        </c:manualLayout>
      </c:layout>
      <c:barChart>
        <c:barDir val="col"/>
        <c:grouping val="clustered"/>
        <c:varyColors val="0"/>
        <c:ser>
          <c:idx val="0"/>
          <c:order val="0"/>
          <c:tx>
            <c:strRef>
              <c:f>'bough sex from M and F'!$B$3</c:f>
              <c:strCache>
                <c:ptCount val="1"/>
                <c:pt idx="0">
                  <c:v>bought sex from male</c:v>
                </c:pt>
              </c:strCache>
            </c:strRef>
          </c:tx>
          <c:spPr>
            <a:solidFill>
              <a:srgbClr val="6ED7F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'bough sex from M and F'!$A$4:$A$12</c:f>
              <c:strCache>
                <c:ptCount val="9"/>
                <c:pt idx="0">
                  <c:v>Mongolia
Ulaanbaatar,
(2012) *</c:v>
                </c:pt>
                <c:pt idx="1">
                  <c:v>Nepal
Terai highway districts,
(2016)</c:v>
                </c:pt>
                <c:pt idx="2">
                  <c:v>Yangon
Myanmar (2015) *</c:v>
                </c:pt>
                <c:pt idx="3">
                  <c:v>PNG
Port Moresby
(2016) #</c:v>
                </c:pt>
                <c:pt idx="4">
                  <c:v>Cambodia 
(2013) *</c:v>
                </c:pt>
                <c:pt idx="5">
                  <c:v>Philippines 
(2011) *</c:v>
                </c:pt>
                <c:pt idx="6">
                  <c:v>India
(2014-15)</c:v>
                </c:pt>
                <c:pt idx="7">
                  <c:v>Bangladesh 
Dhaka,
(2015) **</c:v>
                </c:pt>
                <c:pt idx="8">
                  <c:v>Afghanistan
Kabul,
(2012) ***</c:v>
                </c:pt>
              </c:strCache>
            </c:strRef>
          </c:cat>
          <c:val>
            <c:numRef>
              <c:f>'bough sex from M and F'!$B$4:$B$12</c:f>
              <c:numCache>
                <c:formatCode>General</c:formatCode>
                <c:ptCount val="9"/>
                <c:pt idx="1">
                  <c:v>3.8</c:v>
                </c:pt>
                <c:pt idx="2">
                  <c:v>8</c:v>
                </c:pt>
                <c:pt idx="3">
                  <c:v>9.1999999999999993</c:v>
                </c:pt>
                <c:pt idx="4" formatCode="0">
                  <c:v>19.399999999999999</c:v>
                </c:pt>
                <c:pt idx="5">
                  <c:v>27</c:v>
                </c:pt>
                <c:pt idx="6" formatCode="0">
                  <c:v>27</c:v>
                </c:pt>
                <c:pt idx="7" formatCode="0">
                  <c:v>36.5</c:v>
                </c:pt>
                <c:pt idx="8" formatCode="0">
                  <c:v>57.5</c:v>
                </c:pt>
              </c:numCache>
            </c:numRef>
          </c:val>
          <c:extLst>
            <c:ext xmlns:c16="http://schemas.microsoft.com/office/drawing/2014/chart" uri="{C3380CC4-5D6E-409C-BE32-E72D297353CC}">
              <c16:uniqueId val="{00000000-374F-469C-8550-C8C65B9B3A2C}"/>
            </c:ext>
          </c:extLst>
        </c:ser>
        <c:ser>
          <c:idx val="1"/>
          <c:order val="1"/>
          <c:tx>
            <c:strRef>
              <c:f>'bough sex from M and F'!$C$3</c:f>
              <c:strCache>
                <c:ptCount val="1"/>
                <c:pt idx="0">
                  <c:v>bought sex from female</c:v>
                </c:pt>
              </c:strCache>
            </c:strRef>
          </c:tx>
          <c:spPr>
            <a:solidFill>
              <a:srgbClr val="F26B7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'bough sex from M and F'!$A$4:$A$12</c:f>
              <c:strCache>
                <c:ptCount val="9"/>
                <c:pt idx="0">
                  <c:v>Mongolia
Ulaanbaatar,
(2012) *</c:v>
                </c:pt>
                <c:pt idx="1">
                  <c:v>Nepal
Terai highway districts,
(2016)</c:v>
                </c:pt>
                <c:pt idx="2">
                  <c:v>Yangon
Myanmar (2015) *</c:v>
                </c:pt>
                <c:pt idx="3">
                  <c:v>PNG
Port Moresby
(2016) #</c:v>
                </c:pt>
                <c:pt idx="4">
                  <c:v>Cambodia 
(2013) *</c:v>
                </c:pt>
                <c:pt idx="5">
                  <c:v>Philippines 
(2011) *</c:v>
                </c:pt>
                <c:pt idx="6">
                  <c:v>India
(2014-15)</c:v>
                </c:pt>
                <c:pt idx="7">
                  <c:v>Bangladesh 
Dhaka,
(2015) **</c:v>
                </c:pt>
                <c:pt idx="8">
                  <c:v>Afghanistan
Kabul,
(2012) ***</c:v>
                </c:pt>
              </c:strCache>
            </c:strRef>
          </c:cat>
          <c:val>
            <c:numRef>
              <c:f>'bough sex from M and F'!$C$4:$C$12</c:f>
              <c:numCache>
                <c:formatCode>General</c:formatCode>
                <c:ptCount val="9"/>
                <c:pt idx="0" formatCode="0">
                  <c:v>2.9</c:v>
                </c:pt>
                <c:pt idx="1">
                  <c:v>2.1</c:v>
                </c:pt>
                <c:pt idx="4" formatCode="0">
                  <c:v>16.3</c:v>
                </c:pt>
                <c:pt idx="6" formatCode="0">
                  <c:v>25</c:v>
                </c:pt>
                <c:pt idx="7" formatCode="0">
                  <c:v>15.6</c:v>
                </c:pt>
                <c:pt idx="8" formatCode="0">
                  <c:v>49.5</c:v>
                </c:pt>
              </c:numCache>
            </c:numRef>
          </c:val>
          <c:extLst>
            <c:ext xmlns:c16="http://schemas.microsoft.com/office/drawing/2014/chart" uri="{C3380CC4-5D6E-409C-BE32-E72D297353CC}">
              <c16:uniqueId val="{00000001-374F-469C-8550-C8C65B9B3A2C}"/>
            </c:ext>
          </c:extLst>
        </c:ser>
        <c:dLbls>
          <c:showLegendKey val="0"/>
          <c:showVal val="0"/>
          <c:showCatName val="0"/>
          <c:showSerName val="0"/>
          <c:showPercent val="0"/>
          <c:showBubbleSize val="0"/>
        </c:dLbls>
        <c:gapWidth val="51"/>
        <c:axId val="155745664"/>
        <c:axId val="155751552"/>
      </c:barChart>
      <c:catAx>
        <c:axId val="155745664"/>
        <c:scaling>
          <c:orientation val="minMax"/>
        </c:scaling>
        <c:delete val="0"/>
        <c:axPos val="b"/>
        <c:numFmt formatCode="General" sourceLinked="0"/>
        <c:majorTickMark val="out"/>
        <c:minorTickMark val="none"/>
        <c:tickLblPos val="nextTo"/>
        <c:txPr>
          <a:bodyPr/>
          <a:lstStyle/>
          <a:p>
            <a:pPr>
              <a:defRPr sz="1200"/>
            </a:pPr>
            <a:endParaRPr lang="en-US"/>
          </a:p>
        </c:txPr>
        <c:crossAx val="155751552"/>
        <c:crosses val="autoZero"/>
        <c:auto val="1"/>
        <c:lblAlgn val="ctr"/>
        <c:lblOffset val="100"/>
        <c:noMultiLvlLbl val="0"/>
      </c:catAx>
      <c:valAx>
        <c:axId val="155751552"/>
        <c:scaling>
          <c:orientation val="minMax"/>
          <c:max val="100"/>
        </c:scaling>
        <c:delete val="0"/>
        <c:axPos val="l"/>
        <c:title>
          <c:tx>
            <c:rich>
              <a:bodyPr rot="0" vert="horz"/>
              <a:lstStyle/>
              <a:p>
                <a:pPr>
                  <a:defRPr/>
                </a:pPr>
                <a:r>
                  <a:rPr lang="en-GB"/>
                  <a:t>%</a:t>
                </a:r>
              </a:p>
            </c:rich>
          </c:tx>
          <c:layout>
            <c:manualLayout>
              <c:xMode val="edge"/>
              <c:yMode val="edge"/>
              <c:x val="5.6703849518810283E-4"/>
              <c:y val="1.4036171068758711E-2"/>
            </c:manualLayout>
          </c:layout>
          <c:overlay val="0"/>
        </c:title>
        <c:numFmt formatCode="General" sourceLinked="1"/>
        <c:majorTickMark val="out"/>
        <c:minorTickMark val="none"/>
        <c:tickLblPos val="nextTo"/>
        <c:crossAx val="155745664"/>
        <c:crosses val="autoZero"/>
        <c:crossBetween val="between"/>
      </c:valAx>
    </c:plotArea>
    <c:legend>
      <c:legendPos val="r"/>
      <c:layout>
        <c:manualLayout>
          <c:xMode val="edge"/>
          <c:yMode val="edge"/>
          <c:x val="0.1913227252843395"/>
          <c:y val="8.9873384999560546E-2"/>
          <c:w val="0.62314238845144354"/>
          <c:h val="0.111103236309540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137718624141497E-2"/>
          <c:y val="6.2115454490231821E-2"/>
          <c:w val="0.92348104754509275"/>
          <c:h val="0.64632414754139078"/>
        </c:manualLayout>
      </c:layout>
      <c:barChart>
        <c:barDir val="col"/>
        <c:grouping val="clustered"/>
        <c:varyColors val="0"/>
        <c:ser>
          <c:idx val="0"/>
          <c:order val="0"/>
          <c:spPr>
            <a:solidFill>
              <a:srgbClr val="F26B7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CCDU_commercial!$B$3:$B$11</c:f>
              <c:strCache>
                <c:ptCount val="9"/>
                <c:pt idx="0">
                  <c:v>Pakistan
 (2016-17)</c:v>
                </c:pt>
                <c:pt idx="1">
                  <c:v>Viet Nam
HCMC,
(2012)</c:v>
                </c:pt>
                <c:pt idx="2">
                  <c:v>PNG 
Port Moresby,
(2016-17)</c:v>
                </c:pt>
                <c:pt idx="3">
                  <c:v>Nepal 
Terai 
highway 
districts, 
(2016)</c:v>
                </c:pt>
                <c:pt idx="4">
                  <c:v>Bangladesh
Dhaka,
(2015)</c:v>
                </c:pt>
                <c:pt idx="5">
                  <c:v>India 
(2014-15)</c:v>
                </c:pt>
                <c:pt idx="6">
                  <c:v>Nepal
Kathmandu,
(2017)</c:v>
                </c:pt>
                <c:pt idx="7">
                  <c:v>Cambodia
(2013)</c:v>
                </c:pt>
                <c:pt idx="8">
                  <c:v>Mandalay,
Myanmar (2015)</c:v>
                </c:pt>
              </c:strCache>
            </c:strRef>
          </c:cat>
          <c:val>
            <c:numRef>
              <c:f>CCDU_commercial!$C$3:$C$11</c:f>
              <c:numCache>
                <c:formatCode>0</c:formatCode>
                <c:ptCount val="9"/>
                <c:pt idx="0" formatCode="General">
                  <c:v>8.6</c:v>
                </c:pt>
                <c:pt idx="1">
                  <c:v>31.31</c:v>
                </c:pt>
                <c:pt idx="2">
                  <c:v>33.9</c:v>
                </c:pt>
                <c:pt idx="3">
                  <c:v>39.6</c:v>
                </c:pt>
                <c:pt idx="4">
                  <c:v>46.6</c:v>
                </c:pt>
                <c:pt idx="5">
                  <c:v>55</c:v>
                </c:pt>
                <c:pt idx="6">
                  <c:v>64.2</c:v>
                </c:pt>
                <c:pt idx="7">
                  <c:v>77.400000000000006</c:v>
                </c:pt>
                <c:pt idx="8">
                  <c:v>86</c:v>
                </c:pt>
              </c:numCache>
            </c:numRef>
          </c:val>
          <c:extLst>
            <c:ext xmlns:c16="http://schemas.microsoft.com/office/drawing/2014/chart" uri="{C3380CC4-5D6E-409C-BE32-E72D297353CC}">
              <c16:uniqueId val="{00000000-CD57-4CCD-8C60-D7E3D3136D35}"/>
            </c:ext>
          </c:extLst>
        </c:ser>
        <c:dLbls>
          <c:dLblPos val="outEnd"/>
          <c:showLegendKey val="0"/>
          <c:showVal val="1"/>
          <c:showCatName val="0"/>
          <c:showSerName val="0"/>
          <c:showPercent val="0"/>
          <c:showBubbleSize val="0"/>
        </c:dLbls>
        <c:gapWidth val="89"/>
        <c:axId val="155564672"/>
        <c:axId val="167392768"/>
      </c:barChart>
      <c:catAx>
        <c:axId val="155564672"/>
        <c:scaling>
          <c:orientation val="minMax"/>
        </c:scaling>
        <c:delete val="0"/>
        <c:axPos val="b"/>
        <c:numFmt formatCode="General" sourceLinked="0"/>
        <c:majorTickMark val="out"/>
        <c:minorTickMark val="none"/>
        <c:tickLblPos val="nextTo"/>
        <c:txPr>
          <a:bodyPr/>
          <a:lstStyle/>
          <a:p>
            <a:pPr>
              <a:defRPr sz="1200"/>
            </a:pPr>
            <a:endParaRPr lang="en-US"/>
          </a:p>
        </c:txPr>
        <c:crossAx val="167392768"/>
        <c:crosses val="autoZero"/>
        <c:auto val="1"/>
        <c:lblAlgn val="ctr"/>
        <c:lblOffset val="100"/>
        <c:noMultiLvlLbl val="0"/>
      </c:catAx>
      <c:valAx>
        <c:axId val="167392768"/>
        <c:scaling>
          <c:orientation val="minMax"/>
          <c:max val="100"/>
        </c:scaling>
        <c:delete val="0"/>
        <c:axPos val="l"/>
        <c:title>
          <c:tx>
            <c:rich>
              <a:bodyPr rot="0" vert="horz"/>
              <a:lstStyle/>
              <a:p>
                <a:pPr>
                  <a:defRPr/>
                </a:pPr>
                <a:r>
                  <a:rPr lang="en-GB"/>
                  <a:t>%</a:t>
                </a:r>
              </a:p>
            </c:rich>
          </c:tx>
          <c:layout>
            <c:manualLayout>
              <c:xMode val="edge"/>
              <c:yMode val="edge"/>
              <c:x val="2.7347078775101289E-2"/>
              <c:y val="2.1650995130762025E-2"/>
            </c:manualLayout>
          </c:layout>
          <c:overlay val="0"/>
        </c:title>
        <c:numFmt formatCode="General" sourceLinked="1"/>
        <c:majorTickMark val="out"/>
        <c:minorTickMark val="none"/>
        <c:tickLblPos val="nextTo"/>
        <c:crossAx val="155564672"/>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245953630796148E-2"/>
          <c:y val="5.0804318046521052E-2"/>
          <c:w val="0.92987784339457569"/>
          <c:h val="0.58849627201167687"/>
        </c:manualLayout>
      </c:layout>
      <c:barChart>
        <c:barDir val="col"/>
        <c:grouping val="clustered"/>
        <c:varyColors val="0"/>
        <c:ser>
          <c:idx val="0"/>
          <c:order val="0"/>
          <c:tx>
            <c:strRef>
              <c:f>'CCDU casual'!$D$3</c:f>
              <c:strCache>
                <c:ptCount val="1"/>
                <c:pt idx="0">
                  <c:v>last month</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'CCDU casual'!$C$4:$C$12</c:f>
              <c:strCache>
                <c:ptCount val="9"/>
                <c:pt idx="0">
                  <c:v>Bangladesh,
Dhaka, 
(2015)</c:v>
                </c:pt>
                <c:pt idx="1">
                  <c:v>Nepal 
Terai 
highway districts, 
(2016)</c:v>
                </c:pt>
                <c:pt idx="2">
                  <c:v>Yangon,
Myanmar
(2015)</c:v>
                </c:pt>
                <c:pt idx="3">
                  <c:v>India 
(2014-15)</c:v>
                </c:pt>
                <c:pt idx="4">
                  <c:v>Nepal 
Kathmandu, 
(2017)</c:v>
                </c:pt>
                <c:pt idx="5">
                  <c:v>Fiji (2010)</c:v>
                </c:pt>
                <c:pt idx="6">
                  <c:v>PNG
Port Moresby
(2016)*</c:v>
                </c:pt>
                <c:pt idx="7">
                  <c:v>Sri Lanka 
Colombo, 
(2017-18)</c:v>
                </c:pt>
                <c:pt idx="8">
                  <c:v>Singapore (2013)</c:v>
                </c:pt>
              </c:strCache>
            </c:strRef>
          </c:cat>
          <c:val>
            <c:numRef>
              <c:f>'CCDU casual'!$D$4:$D$12</c:f>
              <c:numCache>
                <c:formatCode>0</c:formatCode>
                <c:ptCount val="9"/>
                <c:pt idx="0">
                  <c:v>34</c:v>
                </c:pt>
                <c:pt idx="1">
                  <c:v>34.200000000000003</c:v>
                </c:pt>
                <c:pt idx="2" formatCode="General">
                  <c:v>41</c:v>
                </c:pt>
                <c:pt idx="3" formatCode="General">
                  <c:v>54</c:v>
                </c:pt>
                <c:pt idx="4">
                  <c:v>71.599999999999994</c:v>
                </c:pt>
              </c:numCache>
            </c:numRef>
          </c:val>
          <c:extLst>
            <c:ext xmlns:c16="http://schemas.microsoft.com/office/drawing/2014/chart" uri="{C3380CC4-5D6E-409C-BE32-E72D297353CC}">
              <c16:uniqueId val="{00000000-E3B3-4375-9058-040B19C10C46}"/>
            </c:ext>
          </c:extLst>
        </c:ser>
        <c:ser>
          <c:idx val="1"/>
          <c:order val="1"/>
          <c:tx>
            <c:strRef>
              <c:f>'CCDU casual'!$E$3</c:f>
              <c:strCache>
                <c:ptCount val="1"/>
                <c:pt idx="0">
                  <c:v>last 6 months</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'CCDU casual'!$C$4:$C$12</c:f>
              <c:strCache>
                <c:ptCount val="9"/>
                <c:pt idx="0">
                  <c:v>Bangladesh,
Dhaka, 
(2015)</c:v>
                </c:pt>
                <c:pt idx="1">
                  <c:v>Nepal 
Terai 
highway districts, 
(2016)</c:v>
                </c:pt>
                <c:pt idx="2">
                  <c:v>Yangon,
Myanmar
(2015)</c:v>
                </c:pt>
                <c:pt idx="3">
                  <c:v>India 
(2014-15)</c:v>
                </c:pt>
                <c:pt idx="4">
                  <c:v>Nepal 
Kathmandu, 
(2017)</c:v>
                </c:pt>
                <c:pt idx="5">
                  <c:v>Fiji (2010)</c:v>
                </c:pt>
                <c:pt idx="6">
                  <c:v>PNG
Port Moresby
(2016)*</c:v>
                </c:pt>
                <c:pt idx="7">
                  <c:v>Sri Lanka 
Colombo, 
(2017-18)</c:v>
                </c:pt>
                <c:pt idx="8">
                  <c:v>Singapore (2013)</c:v>
                </c:pt>
              </c:strCache>
            </c:strRef>
          </c:cat>
          <c:val>
            <c:numRef>
              <c:f>'CCDU casual'!$E$4:$E$12</c:f>
              <c:numCache>
                <c:formatCode>General</c:formatCode>
                <c:ptCount val="9"/>
                <c:pt idx="5" formatCode="0">
                  <c:v>23.9</c:v>
                </c:pt>
                <c:pt idx="6" formatCode="0">
                  <c:v>33.200000000000003</c:v>
                </c:pt>
                <c:pt idx="7" formatCode="0">
                  <c:v>41.6</c:v>
                </c:pt>
                <c:pt idx="8" formatCode="0">
                  <c:v>44</c:v>
                </c:pt>
              </c:numCache>
            </c:numRef>
          </c:val>
          <c:extLst>
            <c:ext xmlns:c16="http://schemas.microsoft.com/office/drawing/2014/chart" uri="{C3380CC4-5D6E-409C-BE32-E72D297353CC}">
              <c16:uniqueId val="{00000001-E3B3-4375-9058-040B19C10C46}"/>
            </c:ext>
          </c:extLst>
        </c:ser>
        <c:dLbls>
          <c:showLegendKey val="0"/>
          <c:showVal val="0"/>
          <c:showCatName val="0"/>
          <c:showSerName val="0"/>
          <c:showPercent val="0"/>
          <c:showBubbleSize val="0"/>
        </c:dLbls>
        <c:gapWidth val="63"/>
        <c:overlap val="94"/>
        <c:axId val="168073856"/>
        <c:axId val="168083840"/>
      </c:barChart>
      <c:catAx>
        <c:axId val="168073856"/>
        <c:scaling>
          <c:orientation val="minMax"/>
        </c:scaling>
        <c:delete val="0"/>
        <c:axPos val="b"/>
        <c:numFmt formatCode="General" sourceLinked="0"/>
        <c:majorTickMark val="out"/>
        <c:minorTickMark val="none"/>
        <c:tickLblPos val="nextTo"/>
        <c:txPr>
          <a:bodyPr/>
          <a:lstStyle/>
          <a:p>
            <a:pPr>
              <a:defRPr sz="1200"/>
            </a:pPr>
            <a:endParaRPr lang="en-US"/>
          </a:p>
        </c:txPr>
        <c:crossAx val="168083840"/>
        <c:crosses val="autoZero"/>
        <c:auto val="1"/>
        <c:lblAlgn val="ctr"/>
        <c:lblOffset val="100"/>
        <c:noMultiLvlLbl val="0"/>
      </c:catAx>
      <c:valAx>
        <c:axId val="168083840"/>
        <c:scaling>
          <c:orientation val="minMax"/>
          <c:max val="100"/>
        </c:scaling>
        <c:delete val="0"/>
        <c:axPos val="l"/>
        <c:title>
          <c:tx>
            <c:rich>
              <a:bodyPr rot="0" vert="horz"/>
              <a:lstStyle/>
              <a:p>
                <a:pPr>
                  <a:defRPr/>
                </a:pPr>
                <a:r>
                  <a:rPr lang="en-GB"/>
                  <a:t>%</a:t>
                </a:r>
              </a:p>
            </c:rich>
          </c:tx>
          <c:layout>
            <c:manualLayout>
              <c:xMode val="edge"/>
              <c:yMode val="edge"/>
              <c:x val="8.6307961504811855E-4"/>
              <c:y val="1.9750851415300291E-3"/>
            </c:manualLayout>
          </c:layout>
          <c:overlay val="0"/>
        </c:title>
        <c:numFmt formatCode="0" sourceLinked="1"/>
        <c:majorTickMark val="out"/>
        <c:minorTickMark val="none"/>
        <c:tickLblPos val="nextTo"/>
        <c:crossAx val="168073856"/>
        <c:crosses val="autoZero"/>
        <c:crossBetween val="between"/>
        <c:majorUnit val="20"/>
      </c:valAx>
    </c:plotArea>
    <c:legend>
      <c:legendPos val="t"/>
      <c:layout>
        <c:manualLayout>
          <c:xMode val="edge"/>
          <c:yMode val="edge"/>
          <c:x val="0.18328269355069277"/>
          <c:y val="0.13271864011278378"/>
          <c:w val="0.62495280631481176"/>
          <c:h val="6.590700088868962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089083144268"/>
          <c:y val="3.2135862897782759E-2"/>
          <c:w val="0.88201162751901774"/>
          <c:h val="0.50280268637506109"/>
        </c:manualLayout>
      </c:layout>
      <c:barChart>
        <c:barDir val="col"/>
        <c:grouping val="clustered"/>
        <c:varyColors val="0"/>
        <c:ser>
          <c:idx val="0"/>
          <c:order val="0"/>
          <c:spPr>
            <a:solidFill>
              <a:srgbClr val="00A99A"/>
            </a:solidFill>
            <a:ln>
              <a:noFill/>
            </a:ln>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'Sex with female'!$A$5:$A$15</c:f>
              <c:strCache>
                <c:ptCount val="11"/>
                <c:pt idx="0">
                  <c:v>Myanmar, Yangon (2015)</c:v>
                </c:pt>
                <c:pt idx="1">
                  <c:v>Philippines (2013)</c:v>
                </c:pt>
                <c:pt idx="2">
                  <c:v>Cambodia (2015)</c:v>
                </c:pt>
                <c:pt idx="3">
                  <c:v>Sri Lanka, Colombo (2017-18) ***</c:v>
                </c:pt>
                <c:pt idx="4">
                  <c:v>Bangladesh, Dhaka (2015)**</c:v>
                </c:pt>
                <c:pt idx="5">
                  <c:v>Mongolia, Ulaanbaatar (2012)</c:v>
                </c:pt>
                <c:pt idx="6">
                  <c:v>Fiji (2010) *</c:v>
                </c:pt>
                <c:pt idx="7">
                  <c:v>India (2015)***</c:v>
                </c:pt>
                <c:pt idx="8">
                  <c:v>Viet Nam, Hanoi (2009)</c:v>
                </c:pt>
                <c:pt idx="9">
                  <c:v>Nepal, Kathmandu (2017) **</c:v>
                </c:pt>
                <c:pt idx="10">
                  <c:v>PNG, Port Moresby (2016) #</c:v>
                </c:pt>
              </c:strCache>
            </c:strRef>
          </c:cat>
          <c:val>
            <c:numRef>
              <c:f>'Sex with female'!$B$5:$B$15</c:f>
              <c:numCache>
                <c:formatCode>0</c:formatCode>
                <c:ptCount val="11"/>
                <c:pt idx="0">
                  <c:v>24</c:v>
                </c:pt>
                <c:pt idx="1">
                  <c:v>30</c:v>
                </c:pt>
                <c:pt idx="2">
                  <c:v>29.5</c:v>
                </c:pt>
                <c:pt idx="3">
                  <c:v>31.9</c:v>
                </c:pt>
                <c:pt idx="4">
                  <c:v>34.700000000000003</c:v>
                </c:pt>
                <c:pt idx="5">
                  <c:v>36</c:v>
                </c:pt>
                <c:pt idx="6">
                  <c:v>44.3</c:v>
                </c:pt>
                <c:pt idx="7">
                  <c:v>48.2</c:v>
                </c:pt>
                <c:pt idx="8">
                  <c:v>48.6</c:v>
                </c:pt>
                <c:pt idx="9">
                  <c:v>57.1</c:v>
                </c:pt>
                <c:pt idx="10">
                  <c:v>80.7</c:v>
                </c:pt>
              </c:numCache>
            </c:numRef>
          </c:val>
          <c:extLst>
            <c:ext xmlns:c16="http://schemas.microsoft.com/office/drawing/2014/chart" uri="{C3380CC4-5D6E-409C-BE32-E72D297353CC}">
              <c16:uniqueId val="{00000000-CA77-453B-8539-241F9219A01D}"/>
            </c:ext>
          </c:extLst>
        </c:ser>
        <c:dLbls>
          <c:dLblPos val="outEnd"/>
          <c:showLegendKey val="0"/>
          <c:showVal val="1"/>
          <c:showCatName val="0"/>
          <c:showSerName val="0"/>
          <c:showPercent val="0"/>
          <c:showBubbleSize val="0"/>
        </c:dLbls>
        <c:gapWidth val="90"/>
        <c:axId val="155557248"/>
        <c:axId val="168106240"/>
      </c:barChart>
      <c:catAx>
        <c:axId val="155557248"/>
        <c:scaling>
          <c:orientation val="minMax"/>
        </c:scaling>
        <c:delete val="0"/>
        <c:axPos val="b"/>
        <c:numFmt formatCode="General" sourceLinked="0"/>
        <c:majorTickMark val="out"/>
        <c:minorTickMark val="none"/>
        <c:tickLblPos val="nextTo"/>
        <c:txPr>
          <a:bodyPr rot="-2700000"/>
          <a:lstStyle/>
          <a:p>
            <a:pPr>
              <a:defRPr sz="1200"/>
            </a:pPr>
            <a:endParaRPr lang="en-US"/>
          </a:p>
        </c:txPr>
        <c:crossAx val="168106240"/>
        <c:crosses val="autoZero"/>
        <c:auto val="1"/>
        <c:lblAlgn val="ctr"/>
        <c:lblOffset val="100"/>
        <c:noMultiLvlLbl val="0"/>
      </c:catAx>
      <c:valAx>
        <c:axId val="168106240"/>
        <c:scaling>
          <c:orientation val="minMax"/>
          <c:max val="100"/>
          <c:min val="0"/>
        </c:scaling>
        <c:delete val="0"/>
        <c:axPos val="l"/>
        <c:title>
          <c:tx>
            <c:rich>
              <a:bodyPr rot="0" vert="horz"/>
              <a:lstStyle/>
              <a:p>
                <a:pPr>
                  <a:defRPr/>
                </a:pPr>
                <a:r>
                  <a:rPr lang="en-GB"/>
                  <a:t>%</a:t>
                </a:r>
              </a:p>
            </c:rich>
          </c:tx>
          <c:layout>
            <c:manualLayout>
              <c:xMode val="edge"/>
              <c:yMode val="edge"/>
              <c:x val="1.9918416447944003E-2"/>
              <c:y val="1.8598891118460771E-3"/>
            </c:manualLayout>
          </c:layout>
          <c:overlay val="0"/>
        </c:title>
        <c:numFmt formatCode="0" sourceLinked="1"/>
        <c:majorTickMark val="out"/>
        <c:minorTickMark val="none"/>
        <c:tickLblPos val="nextTo"/>
        <c:crossAx val="15555724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76711468113466"/>
          <c:y val="7.5216014727072081E-2"/>
          <c:w val="0.85026872346175342"/>
          <c:h val="0.48998837328464434"/>
        </c:manualLayout>
      </c:layout>
      <c:barChart>
        <c:barDir val="col"/>
        <c:grouping val="clustered"/>
        <c:varyColors val="0"/>
        <c:ser>
          <c:idx val="0"/>
          <c:order val="0"/>
          <c:tx>
            <c:strRef>
              <c:f>'inject drugs'!$C$5</c:f>
              <c:strCache>
                <c:ptCount val="1"/>
                <c:pt idx="0">
                  <c:v>injected drugs last year</c:v>
                </c:pt>
              </c:strCache>
            </c:strRef>
          </c:tx>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 drugs'!$B$6:$B$18</c:f>
              <c:strCache>
                <c:ptCount val="13"/>
                <c:pt idx="0">
                  <c:v>Myanmar (2015) *</c:v>
                </c:pt>
                <c:pt idx="1">
                  <c:v>Bangladesh (2015) *</c:v>
                </c:pt>
                <c:pt idx="2">
                  <c:v>Philippines (2013)</c:v>
                </c:pt>
                <c:pt idx="3">
                  <c:v>Indonesia (2013)</c:v>
                </c:pt>
                <c:pt idx="4">
                  <c:v>Nepal (2018) #</c:v>
                </c:pt>
                <c:pt idx="5">
                  <c:v>Lao PDR (2014) *</c:v>
                </c:pt>
                <c:pt idx="6">
                  <c:v>Afghanistan (2012) *</c:v>
                </c:pt>
                <c:pt idx="7">
                  <c:v>Pakistan (2016-17)</c:v>
                </c:pt>
                <c:pt idx="8">
                  <c:v>Myanmar (2015) *</c:v>
                </c:pt>
                <c:pt idx="9">
                  <c:v>Viet Nam (2016) </c:v>
                </c:pt>
                <c:pt idx="10">
                  <c:v>PNG (2016-17) *</c:v>
                </c:pt>
                <c:pt idx="11">
                  <c:v>Sri Lanka (2017-18) *</c:v>
                </c:pt>
                <c:pt idx="12">
                  <c:v>Cambodia (2013)</c:v>
                </c:pt>
              </c:strCache>
            </c:strRef>
          </c:cat>
          <c:val>
            <c:numRef>
              <c:f>'inject drugs'!$C$6:$C$18</c:f>
              <c:numCache>
                <c:formatCode>General</c:formatCode>
                <c:ptCount val="13"/>
                <c:pt idx="0">
                  <c:v>0.1</c:v>
                </c:pt>
                <c:pt idx="1">
                  <c:v>0.6</c:v>
                </c:pt>
                <c:pt idx="2">
                  <c:v>1</c:v>
                </c:pt>
                <c:pt idx="3" formatCode="0">
                  <c:v>1</c:v>
                </c:pt>
                <c:pt idx="4" formatCode="0">
                  <c:v>2.5</c:v>
                </c:pt>
                <c:pt idx="5">
                  <c:v>3</c:v>
                </c:pt>
                <c:pt idx="6" formatCode="0">
                  <c:v>3.7</c:v>
                </c:pt>
                <c:pt idx="7" formatCode="0">
                  <c:v>4</c:v>
                </c:pt>
              </c:numCache>
            </c:numRef>
          </c:val>
          <c:extLst>
            <c:ext xmlns:c16="http://schemas.microsoft.com/office/drawing/2014/chart" uri="{C3380CC4-5D6E-409C-BE32-E72D297353CC}">
              <c16:uniqueId val="{00000000-A7E0-485E-9B2D-F3BE4529556A}"/>
            </c:ext>
          </c:extLst>
        </c:ser>
        <c:ser>
          <c:idx val="1"/>
          <c:order val="1"/>
          <c:tx>
            <c:strRef>
              <c:f>'inject drugs'!$D$5</c:f>
              <c:strCache>
                <c:ptCount val="1"/>
                <c:pt idx="0">
                  <c:v>ever injected drugs</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'inject drugs'!$B$6:$B$18</c:f>
              <c:strCache>
                <c:ptCount val="13"/>
                <c:pt idx="0">
                  <c:v>Myanmar (2015) *</c:v>
                </c:pt>
                <c:pt idx="1">
                  <c:v>Bangladesh (2015) *</c:v>
                </c:pt>
                <c:pt idx="2">
                  <c:v>Philippines (2013)</c:v>
                </c:pt>
                <c:pt idx="3">
                  <c:v>Indonesia (2013)</c:v>
                </c:pt>
                <c:pt idx="4">
                  <c:v>Nepal (2018) #</c:v>
                </c:pt>
                <c:pt idx="5">
                  <c:v>Lao PDR (2014) *</c:v>
                </c:pt>
                <c:pt idx="6">
                  <c:v>Afghanistan (2012) *</c:v>
                </c:pt>
                <c:pt idx="7">
                  <c:v>Pakistan (2016-17)</c:v>
                </c:pt>
                <c:pt idx="8">
                  <c:v>Myanmar (2015) *</c:v>
                </c:pt>
                <c:pt idx="9">
                  <c:v>Viet Nam (2016) </c:v>
                </c:pt>
                <c:pt idx="10">
                  <c:v>PNG (2016-17) *</c:v>
                </c:pt>
                <c:pt idx="11">
                  <c:v>Sri Lanka (2017-18) *</c:v>
                </c:pt>
                <c:pt idx="12">
                  <c:v>Cambodia (2013)</c:v>
                </c:pt>
              </c:strCache>
            </c:strRef>
          </c:cat>
          <c:val>
            <c:numRef>
              <c:f>'inject drugs'!$D$6:$D$18</c:f>
              <c:numCache>
                <c:formatCode>General</c:formatCode>
                <c:ptCount val="13"/>
                <c:pt idx="8" formatCode="0">
                  <c:v>1</c:v>
                </c:pt>
                <c:pt idx="9" formatCode="0">
                  <c:v>1.8</c:v>
                </c:pt>
                <c:pt idx="10" formatCode="0">
                  <c:v>1.9</c:v>
                </c:pt>
                <c:pt idx="11">
                  <c:v>2.7</c:v>
                </c:pt>
                <c:pt idx="12" formatCode="0">
                  <c:v>7</c:v>
                </c:pt>
              </c:numCache>
            </c:numRef>
          </c:val>
          <c:extLst>
            <c:ext xmlns:c16="http://schemas.microsoft.com/office/drawing/2014/chart" uri="{C3380CC4-5D6E-409C-BE32-E72D297353CC}">
              <c16:uniqueId val="{00000001-A7E0-485E-9B2D-F3BE4529556A}"/>
            </c:ext>
          </c:extLst>
        </c:ser>
        <c:dLbls>
          <c:showLegendKey val="0"/>
          <c:showVal val="0"/>
          <c:showCatName val="0"/>
          <c:showSerName val="0"/>
          <c:showPercent val="0"/>
          <c:showBubbleSize val="0"/>
        </c:dLbls>
        <c:gapWidth val="53"/>
        <c:overlap val="99"/>
        <c:axId val="168480128"/>
        <c:axId val="168486016"/>
      </c:barChart>
      <c:catAx>
        <c:axId val="168480128"/>
        <c:scaling>
          <c:orientation val="minMax"/>
        </c:scaling>
        <c:delete val="0"/>
        <c:axPos val="b"/>
        <c:numFmt formatCode="General" sourceLinked="0"/>
        <c:majorTickMark val="out"/>
        <c:minorTickMark val="none"/>
        <c:tickLblPos val="nextTo"/>
        <c:crossAx val="168486016"/>
        <c:crosses val="autoZero"/>
        <c:auto val="1"/>
        <c:lblAlgn val="ctr"/>
        <c:lblOffset val="100"/>
        <c:noMultiLvlLbl val="0"/>
      </c:catAx>
      <c:valAx>
        <c:axId val="168486016"/>
        <c:scaling>
          <c:orientation val="minMax"/>
        </c:scaling>
        <c:delete val="0"/>
        <c:axPos val="l"/>
        <c:title>
          <c:tx>
            <c:rich>
              <a:bodyPr rot="0" vert="horz"/>
              <a:lstStyle/>
              <a:p>
                <a:pPr>
                  <a:defRPr/>
                </a:pPr>
                <a:r>
                  <a:rPr lang="en-GB"/>
                  <a:t>%</a:t>
                </a:r>
              </a:p>
            </c:rich>
          </c:tx>
          <c:layout>
            <c:manualLayout>
              <c:xMode val="edge"/>
              <c:yMode val="edge"/>
              <c:x val="0.10106161226490984"/>
              <c:y val="4.5315303593257738E-3"/>
            </c:manualLayout>
          </c:layout>
          <c:overlay val="0"/>
        </c:title>
        <c:numFmt formatCode="General" sourceLinked="1"/>
        <c:majorTickMark val="out"/>
        <c:minorTickMark val="none"/>
        <c:tickLblPos val="nextTo"/>
        <c:crossAx val="168480128"/>
        <c:crosses val="autoZero"/>
        <c:crossBetween val="between"/>
      </c:valAx>
    </c:plotArea>
    <c:legend>
      <c:legendPos val="r"/>
      <c:layout>
        <c:manualLayout>
          <c:xMode val="edge"/>
          <c:yMode val="edge"/>
          <c:x val="0.30428062264029077"/>
          <c:y val="4.8144784999572124E-4"/>
          <c:w val="0.44735900380104321"/>
          <c:h val="0.1687233080554920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490615143695271E-2"/>
          <c:y val="0.1046060909053035"/>
          <c:w val="0.94893634619202016"/>
          <c:h val="0.50860684081156526"/>
        </c:manualLayout>
      </c:layout>
      <c:barChart>
        <c:barDir val="col"/>
        <c:grouping val="clustered"/>
        <c:varyColors val="0"/>
        <c:ser>
          <c:idx val="0"/>
          <c:order val="0"/>
          <c:tx>
            <c:strRef>
              <c:f>'MSM violence and discrimination'!$D$15</c:f>
              <c:strCache>
                <c:ptCount val="1"/>
                <c:pt idx="0">
                  <c:v>*Bangladesh (Dhaka), 2015</c:v>
                </c:pt>
              </c:strCache>
            </c:strRef>
          </c:tx>
          <c:spPr>
            <a:solidFill>
              <a:srgbClr val="63CDF6"/>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discrimination'!$D$16:$D$24</c:f>
              <c:numCache>
                <c:formatCode>General</c:formatCode>
                <c:ptCount val="9"/>
                <c:pt idx="0" formatCode="0">
                  <c:v>12</c:v>
                </c:pt>
                <c:pt idx="4" formatCode="0">
                  <c:v>2.9</c:v>
                </c:pt>
              </c:numCache>
            </c:numRef>
          </c:val>
          <c:extLst>
            <c:ext xmlns:c16="http://schemas.microsoft.com/office/drawing/2014/chart" uri="{C3380CC4-5D6E-409C-BE32-E72D297353CC}">
              <c16:uniqueId val="{00000000-073F-4AF2-A148-D82263863BEA}"/>
            </c:ext>
          </c:extLst>
        </c:ser>
        <c:ser>
          <c:idx val="1"/>
          <c:order val="1"/>
          <c:tx>
            <c:strRef>
              <c:f>'MSM violence and discrimination'!$E$15</c:f>
              <c:strCache>
                <c:ptCount val="1"/>
                <c:pt idx="0">
                  <c:v>*Nepal (Terai highway districts), 2016</c:v>
                </c:pt>
              </c:strCache>
            </c:strRef>
          </c:tx>
          <c:spPr>
            <a:solidFill>
              <a:srgbClr val="F26B9B"/>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discrimination'!$E$16:$E$24</c:f>
              <c:numCache>
                <c:formatCode>0</c:formatCode>
                <c:ptCount val="9"/>
                <c:pt idx="1">
                  <c:v>14.3</c:v>
                </c:pt>
                <c:pt idx="8">
                  <c:v>45.5</c:v>
                </c:pt>
              </c:numCache>
            </c:numRef>
          </c:val>
          <c:extLst>
            <c:ext xmlns:c16="http://schemas.microsoft.com/office/drawing/2014/chart" uri="{C3380CC4-5D6E-409C-BE32-E72D297353CC}">
              <c16:uniqueId val="{00000001-073F-4AF2-A148-D82263863BEA}"/>
            </c:ext>
          </c:extLst>
        </c:ser>
        <c:ser>
          <c:idx val="2"/>
          <c:order val="2"/>
          <c:tx>
            <c:strRef>
              <c:f>'MSM violence and discrimination'!$F$15</c:f>
              <c:strCache>
                <c:ptCount val="1"/>
                <c:pt idx="0">
                  <c:v>*India (2014-15)</c:v>
                </c:pt>
              </c:strCache>
            </c:strRef>
          </c:tx>
          <c:spPr>
            <a:solidFill>
              <a:srgbClr val="0CBCC1"/>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discrimination'!$F$16:$F$24</c:f>
              <c:numCache>
                <c:formatCode>General</c:formatCode>
                <c:ptCount val="9"/>
                <c:pt idx="2" formatCode="0">
                  <c:v>15.4</c:v>
                </c:pt>
                <c:pt idx="6" formatCode="0">
                  <c:v>12.9</c:v>
                </c:pt>
              </c:numCache>
            </c:numRef>
          </c:val>
          <c:extLst>
            <c:ext xmlns:c16="http://schemas.microsoft.com/office/drawing/2014/chart" uri="{C3380CC4-5D6E-409C-BE32-E72D297353CC}">
              <c16:uniqueId val="{00000002-073F-4AF2-A148-D82263863BEA}"/>
            </c:ext>
          </c:extLst>
        </c:ser>
        <c:ser>
          <c:idx val="3"/>
          <c:order val="3"/>
          <c:tx>
            <c:strRef>
              <c:f>'MSM violence and discrimination'!$G$15</c:f>
              <c:strCache>
                <c:ptCount val="1"/>
                <c:pt idx="0">
                  <c:v>*Myanmar (Yangon), 2015</c:v>
                </c:pt>
              </c:strCache>
            </c:strRef>
          </c:tx>
          <c:spPr>
            <a:solidFill>
              <a:srgbClr val="CDC88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violence and discrimination'!$B$16:$C$24</c:f>
              <c:strCache>
                <c:ptCount val="9"/>
                <c:pt idx="0">
                  <c:v>Beaten</c:v>
                </c:pt>
                <c:pt idx="1">
                  <c:v>Beaten</c:v>
                </c:pt>
                <c:pt idx="2">
                  <c:v>Experienced physical violence</c:v>
                </c:pt>
                <c:pt idx="3">
                  <c:v>Hit or beaten</c:v>
                </c:pt>
                <c:pt idx="4">
                  <c:v>Reported being raped</c:v>
                </c:pt>
                <c:pt idx="5">
                  <c:v>Forced to have sex</c:v>
                </c:pt>
                <c:pt idx="6">
                  <c:v>Experienced stigma at health facility </c:v>
                </c:pt>
                <c:pt idx="7">
                  <c:v>Avoided seeking healthcare due to stigma</c:v>
                </c:pt>
                <c:pt idx="8">
                  <c:v>Ever attempted suicide </c:v>
                </c:pt>
              </c:strCache>
            </c:strRef>
          </c:cat>
          <c:val>
            <c:numRef>
              <c:f>'MSM violence and discrimination'!$G$16:$G$24</c:f>
              <c:numCache>
                <c:formatCode>General</c:formatCode>
                <c:ptCount val="9"/>
                <c:pt idx="3" formatCode="0">
                  <c:v>17</c:v>
                </c:pt>
                <c:pt idx="5" formatCode="0">
                  <c:v>20</c:v>
                </c:pt>
                <c:pt idx="7" formatCode="0">
                  <c:v>38</c:v>
                </c:pt>
              </c:numCache>
            </c:numRef>
          </c:val>
          <c:extLst>
            <c:ext xmlns:c16="http://schemas.microsoft.com/office/drawing/2014/chart" uri="{C3380CC4-5D6E-409C-BE32-E72D297353CC}">
              <c16:uniqueId val="{00000003-073F-4AF2-A148-D82263863BEA}"/>
            </c:ext>
          </c:extLst>
        </c:ser>
        <c:dLbls>
          <c:showLegendKey val="0"/>
          <c:showVal val="1"/>
          <c:showCatName val="0"/>
          <c:showSerName val="0"/>
          <c:showPercent val="0"/>
          <c:showBubbleSize val="0"/>
        </c:dLbls>
        <c:gapWidth val="44"/>
        <c:overlap val="100"/>
        <c:axId val="170164992"/>
        <c:axId val="170166528"/>
      </c:barChart>
      <c:catAx>
        <c:axId val="170164992"/>
        <c:scaling>
          <c:orientation val="minMax"/>
        </c:scaling>
        <c:delete val="0"/>
        <c:axPos val="b"/>
        <c:numFmt formatCode="General" sourceLinked="0"/>
        <c:majorTickMark val="out"/>
        <c:minorTickMark val="none"/>
        <c:tickLblPos val="nextTo"/>
        <c:crossAx val="170166528"/>
        <c:crosses val="autoZero"/>
        <c:auto val="1"/>
        <c:lblAlgn val="ctr"/>
        <c:lblOffset val="200"/>
        <c:noMultiLvlLbl val="0"/>
      </c:catAx>
      <c:valAx>
        <c:axId val="170166528"/>
        <c:scaling>
          <c:orientation val="minMax"/>
        </c:scaling>
        <c:delete val="0"/>
        <c:axPos val="l"/>
        <c:title>
          <c:tx>
            <c:rich>
              <a:bodyPr rot="0" vert="horz"/>
              <a:lstStyle/>
              <a:p>
                <a:pPr>
                  <a:defRPr/>
                </a:pPr>
                <a:r>
                  <a:rPr lang="en-GB" dirty="0"/>
                  <a:t>%</a:t>
                </a:r>
              </a:p>
            </c:rich>
          </c:tx>
          <c:layout>
            <c:manualLayout>
              <c:xMode val="edge"/>
              <c:yMode val="edge"/>
              <c:x val="2.5210084033613446E-2"/>
              <c:y val="3.1330042078073571E-2"/>
            </c:manualLayout>
          </c:layout>
          <c:overlay val="0"/>
        </c:title>
        <c:numFmt formatCode="0" sourceLinked="1"/>
        <c:majorTickMark val="out"/>
        <c:minorTickMark val="none"/>
        <c:tickLblPos val="nextTo"/>
        <c:crossAx val="170164992"/>
        <c:crosses val="autoZero"/>
        <c:crossBetween val="between"/>
        <c:majorUnit val="25"/>
      </c:valAx>
    </c:plotArea>
    <c:legend>
      <c:legendPos val="r"/>
      <c:layout>
        <c:manualLayout>
          <c:xMode val="edge"/>
          <c:yMode val="edge"/>
          <c:x val="0.12282802884933501"/>
          <c:y val="0.78150460359121787"/>
          <c:w val="0.69643136878334977"/>
          <c:h val="0.12595508894721494"/>
        </c:manualLayout>
      </c:layout>
      <c:overlay val="0"/>
      <c:txPr>
        <a:bodyPr/>
        <a:lstStyle/>
        <a:p>
          <a:pPr>
            <a:defRPr sz="1200"/>
          </a:pPr>
          <a:endParaRPr lang="en-US"/>
        </a:p>
      </c:txPr>
    </c:legend>
    <c:plotVisOnly val="1"/>
    <c:dispBlanksAs val="gap"/>
    <c:showDLblsOverMax val="0"/>
  </c:chart>
  <c:txPr>
    <a:bodyPr/>
    <a:lstStyle/>
    <a:p>
      <a:pPr>
        <a:defRPr sz="11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598341096201043E-2"/>
          <c:y val="3.6088438390013237E-2"/>
          <c:w val="0.90715795756931528"/>
          <c:h val="0.63491687282414144"/>
        </c:manualLayout>
      </c:layout>
      <c:barChart>
        <c:barDir val="col"/>
        <c:grouping val="clustered"/>
        <c:varyColors val="0"/>
        <c:ser>
          <c:idx val="0"/>
          <c:order val="0"/>
          <c:spPr>
            <a:solidFill>
              <a:srgbClr val="E31837"/>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Violence!$C$3:$C$11</c:f>
              <c:strCache>
                <c:ptCount val="9"/>
                <c:pt idx="0">
                  <c:v>Dhaka
Bangladesh 
(2015)</c:v>
                </c:pt>
                <c:pt idx="1">
                  <c:v>Kathmandu
Nepal
(2017)</c:v>
                </c:pt>
                <c:pt idx="2">
                  <c:v>Colombo
Sri Lanka 
(2017-18)</c:v>
                </c:pt>
                <c:pt idx="3">
                  <c:v>India
(2014-15)</c:v>
                </c:pt>
                <c:pt idx="4">
                  <c:v>Yangon
Myanmar (2015)</c:v>
                </c:pt>
                <c:pt idx="5">
                  <c:v>Port Moresby
PNG
 (2016-17) **</c:v>
                </c:pt>
                <c:pt idx="6">
                  <c:v>Suva
Fiji 
(2010) *</c:v>
                </c:pt>
                <c:pt idx="7">
                  <c:v>Kabul
Afghanistan 
(2012) **</c:v>
                </c:pt>
                <c:pt idx="8">
                  <c:v>Pakistan
 (2016-17)</c:v>
                </c:pt>
              </c:strCache>
            </c:strRef>
          </c:cat>
          <c:val>
            <c:numRef>
              <c:f>Violence!$D$3:$D$11</c:f>
              <c:numCache>
                <c:formatCode>General</c:formatCode>
                <c:ptCount val="9"/>
                <c:pt idx="0">
                  <c:v>2.9</c:v>
                </c:pt>
                <c:pt idx="1">
                  <c:v>4.4000000000000004</c:v>
                </c:pt>
                <c:pt idx="2">
                  <c:v>5.4</c:v>
                </c:pt>
                <c:pt idx="3">
                  <c:v>11.9</c:v>
                </c:pt>
                <c:pt idx="4">
                  <c:v>20</c:v>
                </c:pt>
                <c:pt idx="5">
                  <c:v>24.1</c:v>
                </c:pt>
                <c:pt idx="6">
                  <c:v>31</c:v>
                </c:pt>
                <c:pt idx="7">
                  <c:v>43.8</c:v>
                </c:pt>
                <c:pt idx="8">
                  <c:v>48.7</c:v>
                </c:pt>
              </c:numCache>
            </c:numRef>
          </c:val>
          <c:extLst>
            <c:ext xmlns:c16="http://schemas.microsoft.com/office/drawing/2014/chart" uri="{C3380CC4-5D6E-409C-BE32-E72D297353CC}">
              <c16:uniqueId val="{00000000-E29B-43FE-B5EB-36AE7983129B}"/>
            </c:ext>
          </c:extLst>
        </c:ser>
        <c:dLbls>
          <c:showLegendKey val="0"/>
          <c:showVal val="0"/>
          <c:showCatName val="0"/>
          <c:showSerName val="0"/>
          <c:showPercent val="0"/>
          <c:showBubbleSize val="0"/>
        </c:dLbls>
        <c:gapWidth val="99"/>
        <c:axId val="170265984"/>
        <c:axId val="170275968"/>
      </c:barChart>
      <c:catAx>
        <c:axId val="170265984"/>
        <c:scaling>
          <c:orientation val="minMax"/>
        </c:scaling>
        <c:delete val="0"/>
        <c:axPos val="b"/>
        <c:numFmt formatCode="General" sourceLinked="0"/>
        <c:majorTickMark val="out"/>
        <c:minorTickMark val="none"/>
        <c:tickLblPos val="nextTo"/>
        <c:crossAx val="170275968"/>
        <c:crosses val="autoZero"/>
        <c:auto val="1"/>
        <c:lblAlgn val="ctr"/>
        <c:lblOffset val="100"/>
        <c:noMultiLvlLbl val="0"/>
      </c:catAx>
      <c:valAx>
        <c:axId val="170275968"/>
        <c:scaling>
          <c:orientation val="minMax"/>
          <c:max val="100"/>
          <c:min val="0"/>
        </c:scaling>
        <c:delete val="0"/>
        <c:axPos val="l"/>
        <c:title>
          <c:tx>
            <c:rich>
              <a:bodyPr rot="0" vert="horz"/>
              <a:lstStyle/>
              <a:p>
                <a:pPr>
                  <a:defRPr/>
                </a:pPr>
                <a:r>
                  <a:rPr lang="en-GB"/>
                  <a:t>%</a:t>
                </a:r>
              </a:p>
            </c:rich>
          </c:tx>
          <c:layout>
            <c:manualLayout>
              <c:xMode val="edge"/>
              <c:yMode val="edge"/>
              <c:x val="2.399606299212599E-3"/>
              <c:y val="3.7391395852556561E-2"/>
            </c:manualLayout>
          </c:layout>
          <c:overlay val="0"/>
        </c:title>
        <c:numFmt formatCode="General" sourceLinked="1"/>
        <c:majorTickMark val="out"/>
        <c:minorTickMark val="none"/>
        <c:tickLblPos val="nextTo"/>
        <c:crossAx val="170265984"/>
        <c:crosses val="autoZero"/>
        <c:crossBetween val="between"/>
        <c:majorUnit val="20"/>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ln w="50800">
              <a:solidFill>
                <a:sysClr val="window" lastClr="FFFFFF"/>
              </a:solidFill>
            </a:ln>
          </c:spPr>
          <c:dPt>
            <c:idx val="0"/>
            <c:bubble3D val="0"/>
            <c:spPr>
              <a:solidFill>
                <a:srgbClr val="92D050"/>
              </a:solidFill>
              <a:ln w="50800">
                <a:solidFill>
                  <a:sysClr val="window" lastClr="FFFFFF"/>
                </a:solidFill>
              </a:ln>
              <a:effectLst/>
            </c:spPr>
            <c:extLst>
              <c:ext xmlns:c16="http://schemas.microsoft.com/office/drawing/2014/chart" uri="{C3380CC4-5D6E-409C-BE32-E72D297353CC}">
                <c16:uniqueId val="{00000001-19D0-443B-B312-EAE7EB3F0544}"/>
              </c:ext>
            </c:extLst>
          </c:dPt>
          <c:dPt>
            <c:idx val="1"/>
            <c:bubble3D val="0"/>
            <c:spPr>
              <a:noFill/>
              <a:ln w="50800">
                <a:solidFill>
                  <a:sysClr val="window" lastClr="FFFFFF"/>
                </a:solidFill>
              </a:ln>
              <a:effectLst/>
            </c:spPr>
            <c:extLst>
              <c:ext xmlns:c16="http://schemas.microsoft.com/office/drawing/2014/chart" uri="{C3380CC4-5D6E-409C-BE32-E72D297353CC}">
                <c16:uniqueId val="{00000003-19D0-443B-B312-EAE7EB3F0544}"/>
              </c:ext>
            </c:extLst>
          </c:dPt>
          <c:val>
            <c:numRef>
              <c:f>Sheet1!$B$15:$B$16</c:f>
              <c:numCache>
                <c:formatCode>General</c:formatCode>
                <c:ptCount val="2"/>
                <c:pt idx="0">
                  <c:v>78</c:v>
                </c:pt>
                <c:pt idx="1">
                  <c:v>22</c:v>
                </c:pt>
              </c:numCache>
            </c:numRef>
          </c:val>
          <c:extLst>
            <c:ext xmlns:c16="http://schemas.microsoft.com/office/drawing/2014/chart" uri="{C3380CC4-5D6E-409C-BE32-E72D297353CC}">
              <c16:uniqueId val="{00000004-19D0-443B-B312-EAE7EB3F054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48509945175972E-2"/>
          <c:y val="2.2827251942628701E-2"/>
          <c:w val="0.9050069964677937"/>
          <c:h val="0.58566586303694801"/>
        </c:manualLayout>
      </c:layout>
      <c:barChart>
        <c:barDir val="col"/>
        <c:grouping val="clustered"/>
        <c:varyColors val="0"/>
        <c:ser>
          <c:idx val="0"/>
          <c:order val="0"/>
          <c:tx>
            <c:strRef>
              <c:f>'Comprehensive knowledge'!$B$2</c:f>
              <c:strCache>
                <c:ptCount val="1"/>
                <c:pt idx="0">
                  <c:v>Total</c:v>
                </c:pt>
              </c:strCache>
            </c:strRef>
          </c:tx>
          <c:spPr>
            <a:solidFill>
              <a:srgbClr val="CDC884"/>
            </a:solidFill>
            <a:ln>
              <a:noFill/>
            </a:ln>
          </c:spPr>
          <c:invertIfNegative val="0"/>
          <c:dLbls>
            <c:numFmt formatCode="#,##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knowledge'!$A$3:$A$16</c:f>
              <c:strCache>
                <c:ptCount val="10"/>
                <c:pt idx="0">
                  <c:v>Indonesia(2015)</c:v>
                </c:pt>
                <c:pt idx="1">
                  <c:v>Mongolia(2012)</c:v>
                </c:pt>
                <c:pt idx="2">
                  <c:v>Malaysia (2014)</c:v>
                </c:pt>
                <c:pt idx="3">
                  <c:v># Lao PDR (2014)</c:v>
                </c:pt>
                <c:pt idx="4">
                  <c:v>India(2014-15)</c:v>
                </c:pt>
                <c:pt idx="5">
                  <c:v>Philippines(2015)</c:v>
                </c:pt>
                <c:pt idx="6">
                  <c:v>* Sri Lanka (2014)</c:v>
                </c:pt>
                <c:pt idx="7">
                  <c:v>** Nepal(2018)</c:v>
                </c:pt>
                <c:pt idx="8">
                  <c:v>*** Myanmar(2015)</c:v>
                </c:pt>
                <c:pt idx="9">
                  <c:v>*# Bangladesh(2013)</c:v>
                </c:pt>
              </c:strCache>
            </c:strRef>
          </c:cat>
          <c:val>
            <c:numRef>
              <c:f>'Comprehensive knowledge'!$B$3:$B$16</c:f>
              <c:numCache>
                <c:formatCode>General</c:formatCode>
                <c:ptCount val="10"/>
                <c:pt idx="0">
                  <c:v>66</c:v>
                </c:pt>
                <c:pt idx="1">
                  <c:v>60</c:v>
                </c:pt>
                <c:pt idx="2">
                  <c:v>48</c:v>
                </c:pt>
                <c:pt idx="3">
                  <c:v>47</c:v>
                </c:pt>
                <c:pt idx="4">
                  <c:v>45.5</c:v>
                </c:pt>
                <c:pt idx="5">
                  <c:v>41</c:v>
                </c:pt>
                <c:pt idx="6">
                  <c:v>33.299999999999997</c:v>
                </c:pt>
                <c:pt idx="7">
                  <c:v>32.5</c:v>
                </c:pt>
                <c:pt idx="8">
                  <c:v>30</c:v>
                </c:pt>
                <c:pt idx="9">
                  <c:v>26.1</c:v>
                </c:pt>
              </c:numCache>
            </c:numRef>
          </c:val>
          <c:extLst>
            <c:ext xmlns:c16="http://schemas.microsoft.com/office/drawing/2014/chart" uri="{C3380CC4-5D6E-409C-BE32-E72D297353CC}">
              <c16:uniqueId val="{00000000-4B60-4C12-A3A2-62DAB51E59A7}"/>
            </c:ext>
          </c:extLst>
        </c:ser>
        <c:ser>
          <c:idx val="1"/>
          <c:order val="1"/>
          <c:tx>
            <c:strRef>
              <c:f>'Comprehensive knowledge'!$C$2</c:f>
              <c:strCache>
                <c:ptCount val="1"/>
                <c:pt idx="0">
                  <c:v>&lt;25 yr</c:v>
                </c:pt>
              </c:strCache>
            </c:strRef>
          </c:tx>
          <c:spPr>
            <a:solidFill>
              <a:srgbClr val="00A99A"/>
            </a:solidFill>
            <a:ln>
              <a:noFill/>
            </a:ln>
          </c:spPr>
          <c:invertIfNegative val="0"/>
          <c:cat>
            <c:strRef>
              <c:f>'Comprehensive knowledge'!$A$3:$A$16</c:f>
              <c:strCache>
                <c:ptCount val="10"/>
                <c:pt idx="0">
                  <c:v>Indonesia(2015)</c:v>
                </c:pt>
                <c:pt idx="1">
                  <c:v>Mongolia(2012)</c:v>
                </c:pt>
                <c:pt idx="2">
                  <c:v>Malaysia (2014)</c:v>
                </c:pt>
                <c:pt idx="3">
                  <c:v># Lao PDR (2014)</c:v>
                </c:pt>
                <c:pt idx="4">
                  <c:v>India(2014-15)</c:v>
                </c:pt>
                <c:pt idx="5">
                  <c:v>Philippines(2015)</c:v>
                </c:pt>
                <c:pt idx="6">
                  <c:v>* Sri Lanka (2014)</c:v>
                </c:pt>
                <c:pt idx="7">
                  <c:v>** Nepal(2018)</c:v>
                </c:pt>
                <c:pt idx="8">
                  <c:v>*** Myanmar(2015)</c:v>
                </c:pt>
                <c:pt idx="9">
                  <c:v>*# Bangladesh(2013)</c:v>
                </c:pt>
              </c:strCache>
            </c:strRef>
          </c:cat>
          <c:val>
            <c:numRef>
              <c:f>'Comprehensive knowledge'!$C$3:$C$16</c:f>
              <c:numCache>
                <c:formatCode>General</c:formatCode>
                <c:ptCount val="10"/>
                <c:pt idx="6">
                  <c:v>25.7</c:v>
                </c:pt>
              </c:numCache>
            </c:numRef>
          </c:val>
          <c:extLst>
            <c:ext xmlns:c16="http://schemas.microsoft.com/office/drawing/2014/chart" uri="{C3380CC4-5D6E-409C-BE32-E72D297353CC}">
              <c16:uniqueId val="{00000001-4B60-4C12-A3A2-62DAB51E59A7}"/>
            </c:ext>
          </c:extLst>
        </c:ser>
        <c:ser>
          <c:idx val="2"/>
          <c:order val="2"/>
          <c:tx>
            <c:strRef>
              <c:f>'Comprehensive knowledge'!$D$2</c:f>
              <c:strCache>
                <c:ptCount val="1"/>
                <c:pt idx="0">
                  <c:v>25+ yr</c:v>
                </c:pt>
              </c:strCache>
            </c:strRef>
          </c:tx>
          <c:spPr>
            <a:solidFill>
              <a:srgbClr val="F26B73"/>
            </a:solidFill>
            <a:ln>
              <a:noFill/>
            </a:ln>
          </c:spPr>
          <c:invertIfNegative val="0"/>
          <c:cat>
            <c:strRef>
              <c:f>'Comprehensive knowledge'!$A$3:$A$16</c:f>
              <c:strCache>
                <c:ptCount val="10"/>
                <c:pt idx="0">
                  <c:v>Indonesia(2015)</c:v>
                </c:pt>
                <c:pt idx="1">
                  <c:v>Mongolia(2012)</c:v>
                </c:pt>
                <c:pt idx="2">
                  <c:v>Malaysia (2014)</c:v>
                </c:pt>
                <c:pt idx="3">
                  <c:v># Lao PDR (2014)</c:v>
                </c:pt>
                <c:pt idx="4">
                  <c:v>India(2014-15)</c:v>
                </c:pt>
                <c:pt idx="5">
                  <c:v>Philippines(2015)</c:v>
                </c:pt>
                <c:pt idx="6">
                  <c:v>* Sri Lanka (2014)</c:v>
                </c:pt>
                <c:pt idx="7">
                  <c:v>** Nepal(2018)</c:v>
                </c:pt>
                <c:pt idx="8">
                  <c:v>*** Myanmar(2015)</c:v>
                </c:pt>
                <c:pt idx="9">
                  <c:v>*# Bangladesh(2013)</c:v>
                </c:pt>
              </c:strCache>
            </c:strRef>
          </c:cat>
          <c:val>
            <c:numRef>
              <c:f>'Comprehensive knowledge'!$D$3:$D$16</c:f>
              <c:numCache>
                <c:formatCode>General</c:formatCode>
                <c:ptCount val="10"/>
                <c:pt idx="6">
                  <c:v>36.299999999999997</c:v>
                </c:pt>
              </c:numCache>
            </c:numRef>
          </c:val>
          <c:extLst>
            <c:ext xmlns:c16="http://schemas.microsoft.com/office/drawing/2014/chart" uri="{C3380CC4-5D6E-409C-BE32-E72D297353CC}">
              <c16:uniqueId val="{00000002-4B60-4C12-A3A2-62DAB51E59A7}"/>
            </c:ext>
          </c:extLst>
        </c:ser>
        <c:dLbls>
          <c:showLegendKey val="0"/>
          <c:showVal val="0"/>
          <c:showCatName val="0"/>
          <c:showSerName val="0"/>
          <c:showPercent val="0"/>
          <c:showBubbleSize val="0"/>
        </c:dLbls>
        <c:gapWidth val="150"/>
        <c:axId val="169929344"/>
        <c:axId val="169935232"/>
      </c:barChart>
      <c:catAx>
        <c:axId val="169929344"/>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169935232"/>
        <c:crosses val="autoZero"/>
        <c:auto val="1"/>
        <c:lblAlgn val="ctr"/>
        <c:lblOffset val="100"/>
        <c:noMultiLvlLbl val="0"/>
      </c:catAx>
      <c:valAx>
        <c:axId val="169935232"/>
        <c:scaling>
          <c:orientation val="minMax"/>
          <c:max val="100"/>
        </c:scaling>
        <c:delete val="0"/>
        <c:axPos val="l"/>
        <c:title>
          <c:tx>
            <c:rich>
              <a:bodyPr rot="0" vert="horz"/>
              <a:lstStyle/>
              <a:p>
                <a:pPr>
                  <a:defRPr/>
                </a:pPr>
                <a:r>
                  <a:rPr lang="en-GB" dirty="0"/>
                  <a:t>%</a:t>
                </a:r>
              </a:p>
            </c:rich>
          </c:tx>
          <c:layout>
            <c:manualLayout>
              <c:xMode val="edge"/>
              <c:yMode val="edge"/>
              <c:x val="1.0268374228845066E-3"/>
              <c:y val="1.1596891533124673E-2"/>
            </c:manualLayout>
          </c:layout>
          <c:overlay val="0"/>
        </c:title>
        <c:numFmt formatCode="General" sourceLinked="1"/>
        <c:majorTickMark val="out"/>
        <c:minorTickMark val="none"/>
        <c:tickLblPos val="nextTo"/>
        <c:txPr>
          <a:bodyPr rot="0" vert="horz"/>
          <a:lstStyle/>
          <a:p>
            <a:pPr>
              <a:defRPr/>
            </a:pPr>
            <a:endParaRPr lang="en-US"/>
          </a:p>
        </c:txPr>
        <c:crossAx val="169929344"/>
        <c:crosses val="autoZero"/>
        <c:crossBetween val="between"/>
        <c:majorUnit val="20"/>
      </c:valAx>
      <c:spPr>
        <a:noFill/>
      </c:spPr>
    </c:plotArea>
    <c:legend>
      <c:legendPos val="t"/>
      <c:overlay val="0"/>
    </c:legend>
    <c:plotVisOnly val="1"/>
    <c:dispBlanksAs val="gap"/>
    <c:showDLblsOverMax val="0"/>
  </c:chart>
  <c:spPr>
    <a:noFill/>
    <a:ln>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Prevention spending by financing source, 2012 - 2017</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6383419023495204E-2"/>
          <c:y val="0.11544651254776273"/>
          <c:w val="0.61791639542666443"/>
          <c:h val="0.62679011124882811"/>
        </c:manualLayout>
      </c:layout>
      <c:barChart>
        <c:barDir val="col"/>
        <c:grouping val="percentStacked"/>
        <c:varyColors val="0"/>
        <c:ser>
          <c:idx val="0"/>
          <c:order val="0"/>
          <c:tx>
            <c:strRef>
              <c:f>'KP prevention spending'!$J$26</c:f>
              <c:strCache>
                <c:ptCount val="1"/>
                <c:pt idx="0">
                  <c:v>% Domestic</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prevention spending'!$I$27:$I$30</c:f>
              <c:strCache>
                <c:ptCount val="4"/>
                <c:pt idx="0">
                  <c:v>Total prevention</c:v>
                </c:pt>
                <c:pt idx="1">
                  <c:v>Prevention for MSM</c:v>
                </c:pt>
                <c:pt idx="2">
                  <c:v>Prevention for sex workers</c:v>
                </c:pt>
                <c:pt idx="3">
                  <c:v>Prevention for PWID</c:v>
                </c:pt>
              </c:strCache>
            </c:strRef>
          </c:cat>
          <c:val>
            <c:numRef>
              <c:f>'KP prevention spending'!$J$27:$J$30</c:f>
              <c:numCache>
                <c:formatCode>0%</c:formatCode>
                <c:ptCount val="4"/>
                <c:pt idx="0">
                  <c:v>0.40294065718988165</c:v>
                </c:pt>
                <c:pt idx="1">
                  <c:v>0.17764359118142065</c:v>
                </c:pt>
                <c:pt idx="2">
                  <c:v>0.20431892934693643</c:v>
                </c:pt>
                <c:pt idx="3">
                  <c:v>0.268667217816068</c:v>
                </c:pt>
              </c:numCache>
            </c:numRef>
          </c:val>
          <c:extLst>
            <c:ext xmlns:c16="http://schemas.microsoft.com/office/drawing/2014/chart" uri="{C3380CC4-5D6E-409C-BE32-E72D297353CC}">
              <c16:uniqueId val="{00000000-E56F-412D-A4CA-F80A4968B982}"/>
            </c:ext>
          </c:extLst>
        </c:ser>
        <c:ser>
          <c:idx val="1"/>
          <c:order val="1"/>
          <c:tx>
            <c:strRef>
              <c:f>'KP prevention spending'!$K$26</c:f>
              <c:strCache>
                <c:ptCount val="1"/>
                <c:pt idx="0">
                  <c:v>% International</c:v>
                </c:pt>
              </c:strCache>
            </c:strRef>
          </c:tx>
          <c:spPr>
            <a:solidFill>
              <a:srgbClr val="FF4F5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'KP prevention spending'!$I$27:$I$30</c:f>
              <c:strCache>
                <c:ptCount val="4"/>
                <c:pt idx="0">
                  <c:v>Total prevention</c:v>
                </c:pt>
                <c:pt idx="1">
                  <c:v>Prevention for MSM</c:v>
                </c:pt>
                <c:pt idx="2">
                  <c:v>Prevention for sex workers</c:v>
                </c:pt>
                <c:pt idx="3">
                  <c:v>Prevention for PWID</c:v>
                </c:pt>
              </c:strCache>
            </c:strRef>
          </c:cat>
          <c:val>
            <c:numRef>
              <c:f>'KP prevention spending'!$K$27:$K$30</c:f>
              <c:numCache>
                <c:formatCode>0%</c:formatCode>
                <c:ptCount val="4"/>
                <c:pt idx="0">
                  <c:v>0.59705934635410529</c:v>
                </c:pt>
                <c:pt idx="1">
                  <c:v>0.82235646979084898</c:v>
                </c:pt>
                <c:pt idx="2">
                  <c:v>0.7956810706530637</c:v>
                </c:pt>
                <c:pt idx="3">
                  <c:v>0.73133278218393205</c:v>
                </c:pt>
              </c:numCache>
            </c:numRef>
          </c:val>
          <c:extLst>
            <c:ext xmlns:c16="http://schemas.microsoft.com/office/drawing/2014/chart" uri="{C3380CC4-5D6E-409C-BE32-E72D297353CC}">
              <c16:uniqueId val="{00000001-E56F-412D-A4CA-F80A4968B982}"/>
            </c:ext>
          </c:extLst>
        </c:ser>
        <c:dLbls>
          <c:showLegendKey val="0"/>
          <c:showVal val="0"/>
          <c:showCatName val="0"/>
          <c:showSerName val="0"/>
          <c:showPercent val="0"/>
          <c:showBubbleSize val="0"/>
        </c:dLbls>
        <c:gapWidth val="150"/>
        <c:overlap val="100"/>
        <c:axId val="639336520"/>
        <c:axId val="639340784"/>
      </c:barChart>
      <c:catAx>
        <c:axId val="63933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340784"/>
        <c:crosses val="autoZero"/>
        <c:auto val="1"/>
        <c:lblAlgn val="ctr"/>
        <c:lblOffset val="100"/>
        <c:noMultiLvlLbl val="0"/>
      </c:catAx>
      <c:valAx>
        <c:axId val="63934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336520"/>
        <c:crosses val="autoZero"/>
        <c:crossBetween val="between"/>
        <c:majorUnit val="0.25"/>
      </c:valAx>
      <c:spPr>
        <a:noFill/>
        <a:ln>
          <a:noFill/>
        </a:ln>
        <a:effectLst/>
      </c:spPr>
    </c:plotArea>
    <c:legend>
      <c:legendPos val="r"/>
      <c:layout>
        <c:manualLayout>
          <c:xMode val="edge"/>
          <c:yMode val="edge"/>
          <c:x val="0.75632844948517886"/>
          <c:y val="0.23799195034941703"/>
          <c:w val="0.22183864046870275"/>
          <c:h val="0.3330527831832956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47854897842893"/>
          <c:y val="4.532110091743119E-2"/>
          <c:w val="0.86373198676849527"/>
          <c:h val="0.63781582748115695"/>
        </c:manualLayout>
      </c:layout>
      <c:barChart>
        <c:barDir val="col"/>
        <c:grouping val="clustered"/>
        <c:varyColors val="0"/>
        <c:ser>
          <c:idx val="0"/>
          <c:order val="0"/>
          <c:spPr>
            <a:solidFill>
              <a:srgbClr val="88C540"/>
            </a:solidFill>
          </c:spPr>
          <c:invertIfNegative val="0"/>
          <c:dPt>
            <c:idx val="0"/>
            <c:invertIfNegative val="0"/>
            <c:bubble3D val="0"/>
            <c:spPr>
              <a:solidFill>
                <a:srgbClr val="63CDF6"/>
              </a:solidFill>
            </c:spPr>
            <c:extLst>
              <c:ext xmlns:c16="http://schemas.microsoft.com/office/drawing/2014/chart" uri="{C3380CC4-5D6E-409C-BE32-E72D297353CC}">
                <c16:uniqueId val="{00000001-0B8C-49BC-9E0E-A1D15CE7115F}"/>
              </c:ext>
            </c:extLst>
          </c:dPt>
          <c:dPt>
            <c:idx val="1"/>
            <c:invertIfNegative val="0"/>
            <c:bubble3D val="0"/>
            <c:spPr>
              <a:pattFill prst="pct70">
                <a:fgClr>
                  <a:srgbClr val="88C540"/>
                </a:fgClr>
                <a:bgClr>
                  <a:schemeClr val="bg1"/>
                </a:bgClr>
              </a:pattFill>
            </c:spPr>
            <c:extLst>
              <c:ext xmlns:c16="http://schemas.microsoft.com/office/drawing/2014/chart" uri="{C3380CC4-5D6E-409C-BE32-E72D297353CC}">
                <c16:uniqueId val="{00000003-0B8C-49BC-9E0E-A1D15CE7115F}"/>
              </c:ext>
            </c:extLst>
          </c:dPt>
          <c:dPt>
            <c:idx val="2"/>
            <c:invertIfNegative val="0"/>
            <c:bubble3D val="0"/>
            <c:spPr>
              <a:pattFill prst="narHorz">
                <a:fgClr>
                  <a:srgbClr val="88C540"/>
                </a:fgClr>
                <a:bgClr>
                  <a:schemeClr val="bg1"/>
                </a:bgClr>
              </a:pattFill>
            </c:spPr>
            <c:extLst>
              <c:ext xmlns:c16="http://schemas.microsoft.com/office/drawing/2014/chart" uri="{C3380CC4-5D6E-409C-BE32-E72D297353CC}">
                <c16:uniqueId val="{00000005-0B8C-49BC-9E0E-A1D15CE7115F}"/>
              </c:ext>
            </c:extLst>
          </c:dPt>
          <c:dPt>
            <c:idx val="3"/>
            <c:invertIfNegative val="0"/>
            <c:bubble3D val="0"/>
            <c:spPr>
              <a:pattFill prst="dkVert">
                <a:fgClr>
                  <a:srgbClr val="88C540"/>
                </a:fgClr>
                <a:bgClr>
                  <a:schemeClr val="bg1"/>
                </a:bgClr>
              </a:pattFill>
            </c:spPr>
            <c:extLst>
              <c:ext xmlns:c16="http://schemas.microsoft.com/office/drawing/2014/chart" uri="{C3380CC4-5D6E-409C-BE32-E72D297353CC}">
                <c16:uniqueId val="{00000007-0B8C-49BC-9E0E-A1D15CE7115F}"/>
              </c:ext>
            </c:extLst>
          </c:dPt>
          <c:dPt>
            <c:idx val="4"/>
            <c:invertIfNegative val="0"/>
            <c:bubble3D val="0"/>
            <c:spPr>
              <a:pattFill prst="dkHorz">
                <a:fgClr>
                  <a:srgbClr val="88C540"/>
                </a:fgClr>
                <a:bgClr>
                  <a:schemeClr val="bg1"/>
                </a:bgClr>
              </a:pattFill>
            </c:spPr>
            <c:extLst>
              <c:ext xmlns:c16="http://schemas.microsoft.com/office/drawing/2014/chart" uri="{C3380CC4-5D6E-409C-BE32-E72D297353CC}">
                <c16:uniqueId val="{00000009-0B8C-49BC-9E0E-A1D15CE7115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8C-49BC-9E0E-A1D15CE7115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8C-49BC-9E0E-A1D15CE7115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8C-49BC-9E0E-A1D15CE7115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8C-49BC-9E0E-A1D15CE7115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8C-49BC-9E0E-A1D15CE711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'[Px spending cascade July 2016_GARPR 2015 data.xlsx]Px_pie and bar_2016'!$E$4:$E$8</c:f>
              <c:strCache>
                <c:ptCount val="5"/>
                <c:pt idx="0">
                  <c:v>Total prevention spending 
(15 countries)</c:v>
                </c:pt>
                <c:pt idx="1">
                  <c:v>Key populations prevention spending 
(15 countries)</c:v>
                </c:pt>
                <c:pt idx="2">
                  <c:v>Spending on people who inject drugs 
(13 countries)</c:v>
                </c:pt>
                <c:pt idx="3">
                  <c:v>Spending on sex workers and clients
 (15 countries)</c:v>
                </c:pt>
                <c:pt idx="4">
                  <c:v>Spending on men who have sex with men
 (15 countries)</c:v>
                </c:pt>
              </c:strCache>
            </c:strRef>
          </c:cat>
          <c:val>
            <c:numRef>
              <c:f>'[Px spending cascade July 2016_GARPR 2015 data.xlsx]Px_pie and bar_2016'!$H$4:$H$8</c:f>
              <c:numCache>
                <c:formatCode>_-* #,##0_-;\-* #,##0_-;_-* "-"??_-;_-@_-</c:formatCode>
                <c:ptCount val="5"/>
                <c:pt idx="0">
                  <c:v>178875444</c:v>
                </c:pt>
                <c:pt idx="1">
                  <c:v>63609055.18740119</c:v>
                </c:pt>
                <c:pt idx="2">
                  <c:v>33716600.951171875</c:v>
                </c:pt>
                <c:pt idx="3">
                  <c:v>18268122.984808512</c:v>
                </c:pt>
                <c:pt idx="4">
                  <c:v>11624331.2514208</c:v>
                </c:pt>
              </c:numCache>
            </c:numRef>
          </c:val>
          <c:extLst>
            <c:ext xmlns:c16="http://schemas.microsoft.com/office/drawing/2014/chart" uri="{C3380CC4-5D6E-409C-BE32-E72D297353CC}">
              <c16:uniqueId val="{0000000A-0B8C-49BC-9E0E-A1D15CE7115F}"/>
            </c:ext>
          </c:extLst>
        </c:ser>
        <c:dLbls>
          <c:showLegendKey val="0"/>
          <c:showVal val="0"/>
          <c:showCatName val="0"/>
          <c:showSerName val="0"/>
          <c:showPercent val="0"/>
          <c:showBubbleSize val="0"/>
        </c:dLbls>
        <c:gapWidth val="150"/>
        <c:axId val="170036224"/>
        <c:axId val="170054400"/>
      </c:barChart>
      <c:catAx>
        <c:axId val="170036224"/>
        <c:scaling>
          <c:orientation val="minMax"/>
        </c:scaling>
        <c:delete val="0"/>
        <c:axPos val="b"/>
        <c:numFmt formatCode="General" sourceLinked="0"/>
        <c:majorTickMark val="out"/>
        <c:minorTickMark val="none"/>
        <c:tickLblPos val="nextTo"/>
        <c:crossAx val="170054400"/>
        <c:crosses val="autoZero"/>
        <c:auto val="1"/>
        <c:lblAlgn val="ctr"/>
        <c:lblOffset val="100"/>
        <c:noMultiLvlLbl val="0"/>
      </c:catAx>
      <c:valAx>
        <c:axId val="170054400"/>
        <c:scaling>
          <c:orientation val="minMax"/>
        </c:scaling>
        <c:delete val="0"/>
        <c:axPos val="l"/>
        <c:numFmt formatCode="_-* #,##0_-;\-* #,##0_-;_-* &quot;-&quot;??_-;_-@_-" sourceLinked="1"/>
        <c:majorTickMark val="out"/>
        <c:minorTickMark val="none"/>
        <c:tickLblPos val="nextTo"/>
        <c:spPr>
          <a:ln>
            <a:noFill/>
          </a:ln>
        </c:spPr>
        <c:crossAx val="170036224"/>
        <c:crosses val="autoZero"/>
        <c:crossBetween val="between"/>
        <c:majorUnit val="50000000"/>
        <c:dispUnits>
          <c:builtInUnit val="millions"/>
          <c:dispUnitsLbl>
            <c:tx>
              <c:rich>
                <a:bodyPr/>
                <a:lstStyle/>
                <a:p>
                  <a:pPr>
                    <a:defRPr/>
                  </a:pPr>
                  <a:r>
                    <a:rPr lang="en-GB"/>
                    <a:t>Million</a:t>
                  </a:r>
                  <a:r>
                    <a:rPr lang="en-GB" baseline="0"/>
                    <a:t> US$</a:t>
                  </a:r>
                  <a:endParaRPr lang="en-GB"/>
                </a:p>
              </c:rich>
            </c:tx>
          </c:dispUnitsLbl>
        </c:dispUnits>
      </c:valAx>
    </c:plotArea>
    <c:plotVisOnly val="1"/>
    <c:dispBlanksAs val="gap"/>
    <c:showDLblsOverMax val="0"/>
  </c:chart>
  <c:spPr>
    <a:ln>
      <a:no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b="1" i="0" baseline="0">
                <a:effectLst/>
              </a:rPr>
              <a:t>HIV testing coverage among men who have sex with men, </a:t>
            </a:r>
            <a:r>
              <a:rPr lang="en-US" sz="1800" b="1" i="0" baseline="0">
                <a:effectLst/>
              </a:rPr>
              <a:t>2014-</a:t>
            </a:r>
            <a:r>
              <a:rPr lang="en-GB" sz="1800" b="1" i="0" baseline="0">
                <a:effectLst/>
              </a:rPr>
              <a:t>2018</a:t>
            </a:r>
            <a:endParaRPr lang="en-US">
              <a:effectLst/>
            </a:endParaRPr>
          </a:p>
        </c:rich>
      </c:tx>
      <c:overlay val="1"/>
    </c:title>
    <c:autoTitleDeleted val="0"/>
    <c:plotArea>
      <c:layout>
        <c:manualLayout>
          <c:layoutTarget val="inner"/>
          <c:xMode val="edge"/>
          <c:yMode val="edge"/>
          <c:x val="8.6426445169963506E-2"/>
          <c:y val="0.10183370702090214"/>
          <c:w val="0.87454643512026697"/>
          <c:h val="0.42763414248107251"/>
        </c:manualLayout>
      </c:layout>
      <c:barChart>
        <c:barDir val="col"/>
        <c:grouping val="percentStacked"/>
        <c:varyColors val="0"/>
        <c:ser>
          <c:idx val="0"/>
          <c:order val="0"/>
          <c:tx>
            <c:strRef>
              <c:f>'KP HIV testing'!$B$30</c:f>
              <c:strCache>
                <c:ptCount val="1"/>
                <c:pt idx="0">
                  <c:v>Testing coverage</c:v>
                </c:pt>
              </c:strCache>
            </c:strRef>
          </c:tx>
          <c:spPr>
            <a:solidFill>
              <a:srgbClr val="00A99A"/>
            </a:solidFill>
            <a:ln>
              <a:solidFill>
                <a:schemeClr val="bg1"/>
              </a:solidFill>
            </a:ln>
          </c:spPr>
          <c:invertIfNegative val="0"/>
          <c:dPt>
            <c:idx val="15"/>
            <c:invertIfNegative val="0"/>
            <c:bubble3D val="0"/>
            <c:extLst>
              <c:ext xmlns:c16="http://schemas.microsoft.com/office/drawing/2014/chart" uri="{C3380CC4-5D6E-409C-BE32-E72D297353CC}">
                <c16:uniqueId val="{00000001-F48B-49ED-8A2F-897119C656E0}"/>
              </c:ext>
            </c:extLst>
          </c:dPt>
          <c:dPt>
            <c:idx val="16"/>
            <c:invertIfNegative val="0"/>
            <c:bubble3D val="0"/>
            <c:spPr>
              <a:solidFill>
                <a:srgbClr val="00A99A"/>
              </a:solidFill>
              <a:ln>
                <a:noFill/>
              </a:ln>
            </c:spPr>
            <c:extLst>
              <c:ext xmlns:c16="http://schemas.microsoft.com/office/drawing/2014/chart" uri="{C3380CC4-5D6E-409C-BE32-E72D297353CC}">
                <c16:uniqueId val="{00000003-F48B-49ED-8A2F-897119C656E0}"/>
              </c:ext>
            </c:extLst>
          </c:dPt>
          <c:dPt>
            <c:idx val="17"/>
            <c:invertIfNegative val="0"/>
            <c:bubble3D val="0"/>
            <c:spPr>
              <a:pattFill prst="dkUpDiag">
                <a:fgClr>
                  <a:srgbClr val="00A99A"/>
                </a:fgClr>
                <a:bgClr>
                  <a:sysClr val="window" lastClr="FFFFFF"/>
                </a:bgClr>
              </a:pattFill>
              <a:ln>
                <a:solidFill>
                  <a:schemeClr val="bg1"/>
                </a:solidFill>
              </a:ln>
            </c:spPr>
            <c:extLst>
              <c:ext xmlns:c16="http://schemas.microsoft.com/office/drawing/2014/chart" uri="{C3380CC4-5D6E-409C-BE32-E72D297353CC}">
                <c16:uniqueId val="{00000004-1239-44ED-A22F-1D15DF323A4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 HIV testing'!$A$31:$A$48</c:f>
              <c:strCache>
                <c:ptCount val="18"/>
                <c:pt idx="0">
                  <c:v>Lao PDR (2017)</c:v>
                </c:pt>
                <c:pt idx="1">
                  <c:v>Bangladesh (2015)*</c:v>
                </c:pt>
                <c:pt idx="2">
                  <c:v>Philippines (2015)</c:v>
                </c:pt>
                <c:pt idx="3">
                  <c:v>Sri Lanka (2018)</c:v>
                </c:pt>
                <c:pt idx="4">
                  <c:v>Thailand (2018)</c:v>
                </c:pt>
                <c:pt idx="5">
                  <c:v>Malaysia (2017)</c:v>
                </c:pt>
                <c:pt idx="6">
                  <c:v>Pakistan (2018) **</c:v>
                </c:pt>
                <c:pt idx="7">
                  <c:v>Myanmar (2015)</c:v>
                </c:pt>
                <c:pt idx="8">
                  <c:v>Indonesia (2015)</c:v>
                </c:pt>
                <c:pt idx="9">
                  <c:v>China (2018)</c:v>
                </c:pt>
                <c:pt idx="10">
                  <c:v>PNG (2016-17)</c:v>
                </c:pt>
                <c:pt idx="11">
                  <c:v>Australia (2014)</c:v>
                </c:pt>
                <c:pt idx="12">
                  <c:v>Viet Nam (2018)</c:v>
                </c:pt>
                <c:pt idx="13">
                  <c:v>India (2014-15) **</c:v>
                </c:pt>
                <c:pt idx="14">
                  <c:v>Cambodia (2017)</c:v>
                </c:pt>
                <c:pt idx="15">
                  <c:v>Nepal (2017)</c:v>
                </c:pt>
                <c:pt idx="16">
                  <c:v>Mongolia (2017)</c:v>
                </c:pt>
                <c:pt idx="17">
                  <c:v>Regional median</c:v>
                </c:pt>
              </c:strCache>
            </c:strRef>
          </c:cat>
          <c:val>
            <c:numRef>
              <c:f>'KP HIV testing'!$B$31:$B$48</c:f>
              <c:numCache>
                <c:formatCode>0</c:formatCode>
                <c:ptCount val="18"/>
                <c:pt idx="0">
                  <c:v>10</c:v>
                </c:pt>
                <c:pt idx="1">
                  <c:v>10.6</c:v>
                </c:pt>
                <c:pt idx="2">
                  <c:v>16.100000000000001</c:v>
                </c:pt>
                <c:pt idx="3">
                  <c:v>40.299999999999997</c:v>
                </c:pt>
                <c:pt idx="4">
                  <c:v>42.9</c:v>
                </c:pt>
                <c:pt idx="5">
                  <c:v>43</c:v>
                </c:pt>
                <c:pt idx="6">
                  <c:v>44.7</c:v>
                </c:pt>
                <c:pt idx="7">
                  <c:v>52.4</c:v>
                </c:pt>
                <c:pt idx="8">
                  <c:v>54.14</c:v>
                </c:pt>
                <c:pt idx="9">
                  <c:v>58.8</c:v>
                </c:pt>
                <c:pt idx="10">
                  <c:v>59</c:v>
                </c:pt>
                <c:pt idx="11">
                  <c:v>62</c:v>
                </c:pt>
                <c:pt idx="12">
                  <c:v>64.7</c:v>
                </c:pt>
                <c:pt idx="13">
                  <c:v>65</c:v>
                </c:pt>
                <c:pt idx="14">
                  <c:v>70</c:v>
                </c:pt>
                <c:pt idx="15">
                  <c:v>73.2</c:v>
                </c:pt>
                <c:pt idx="16">
                  <c:v>88</c:v>
                </c:pt>
                <c:pt idx="17">
                  <c:v>54.14</c:v>
                </c:pt>
              </c:numCache>
            </c:numRef>
          </c:val>
          <c:extLst>
            <c:ext xmlns:c16="http://schemas.microsoft.com/office/drawing/2014/chart" uri="{C3380CC4-5D6E-409C-BE32-E72D297353CC}">
              <c16:uniqueId val="{00000004-F48B-49ED-8A2F-897119C656E0}"/>
            </c:ext>
          </c:extLst>
        </c:ser>
        <c:ser>
          <c:idx val="1"/>
          <c:order val="1"/>
          <c:tx>
            <c:strRef>
              <c:f>'KP HIV testing'!$C$30</c:f>
              <c:strCache>
                <c:ptCount val="1"/>
                <c:pt idx="0">
                  <c:v>Response gap to reach Fast-Track target</c:v>
                </c:pt>
              </c:strCache>
            </c:strRef>
          </c:tx>
          <c:spPr>
            <a:solidFill>
              <a:sysClr val="window" lastClr="FFFFFF">
                <a:lumMod val="75000"/>
              </a:sysClr>
            </a:solidFill>
            <a:ln>
              <a:solidFill>
                <a:sysClr val="window" lastClr="FFFFFF"/>
              </a:solidFill>
            </a:ln>
          </c:spPr>
          <c:invertIfNegative val="0"/>
          <c:cat>
            <c:strRef>
              <c:f>'KP HIV testing'!$A$31:$A$48</c:f>
              <c:strCache>
                <c:ptCount val="18"/>
                <c:pt idx="0">
                  <c:v>Lao PDR (2017)</c:v>
                </c:pt>
                <c:pt idx="1">
                  <c:v>Bangladesh (2015)*</c:v>
                </c:pt>
                <c:pt idx="2">
                  <c:v>Philippines (2015)</c:v>
                </c:pt>
                <c:pt idx="3">
                  <c:v>Sri Lanka (2018)</c:v>
                </c:pt>
                <c:pt idx="4">
                  <c:v>Thailand (2018)</c:v>
                </c:pt>
                <c:pt idx="5">
                  <c:v>Malaysia (2017)</c:v>
                </c:pt>
                <c:pt idx="6">
                  <c:v>Pakistan (2018) **</c:v>
                </c:pt>
                <c:pt idx="7">
                  <c:v>Myanmar (2015)</c:v>
                </c:pt>
                <c:pt idx="8">
                  <c:v>Indonesia (2015)</c:v>
                </c:pt>
                <c:pt idx="9">
                  <c:v>China (2018)</c:v>
                </c:pt>
                <c:pt idx="10">
                  <c:v>PNG (2016-17)</c:v>
                </c:pt>
                <c:pt idx="11">
                  <c:v>Australia (2014)</c:v>
                </c:pt>
                <c:pt idx="12">
                  <c:v>Viet Nam (2018)</c:v>
                </c:pt>
                <c:pt idx="13">
                  <c:v>India (2014-15) **</c:v>
                </c:pt>
                <c:pt idx="14">
                  <c:v>Cambodia (2017)</c:v>
                </c:pt>
                <c:pt idx="15">
                  <c:v>Nepal (2017)</c:v>
                </c:pt>
                <c:pt idx="16">
                  <c:v>Mongolia (2017)</c:v>
                </c:pt>
                <c:pt idx="17">
                  <c:v>Regional median</c:v>
                </c:pt>
              </c:strCache>
            </c:strRef>
          </c:cat>
          <c:val>
            <c:numRef>
              <c:f>'KP HIV testing'!$C$31:$C$48</c:f>
              <c:numCache>
                <c:formatCode>0</c:formatCode>
                <c:ptCount val="18"/>
                <c:pt idx="0">
                  <c:v>80</c:v>
                </c:pt>
                <c:pt idx="1">
                  <c:v>79.400000000000006</c:v>
                </c:pt>
                <c:pt idx="2">
                  <c:v>73.900000000000006</c:v>
                </c:pt>
                <c:pt idx="3">
                  <c:v>49.7</c:v>
                </c:pt>
                <c:pt idx="4">
                  <c:v>47.1</c:v>
                </c:pt>
                <c:pt idx="5">
                  <c:v>47</c:v>
                </c:pt>
                <c:pt idx="6">
                  <c:v>45.3</c:v>
                </c:pt>
                <c:pt idx="7">
                  <c:v>37.6</c:v>
                </c:pt>
                <c:pt idx="8">
                  <c:v>35.86</c:v>
                </c:pt>
                <c:pt idx="9">
                  <c:v>31.200000000000003</c:v>
                </c:pt>
                <c:pt idx="10">
                  <c:v>31</c:v>
                </c:pt>
                <c:pt idx="11">
                  <c:v>28</c:v>
                </c:pt>
                <c:pt idx="12">
                  <c:v>25.299999999999997</c:v>
                </c:pt>
                <c:pt idx="13">
                  <c:v>25</c:v>
                </c:pt>
                <c:pt idx="14">
                  <c:v>20</c:v>
                </c:pt>
                <c:pt idx="15">
                  <c:v>16.799999999999997</c:v>
                </c:pt>
                <c:pt idx="16">
                  <c:v>2</c:v>
                </c:pt>
                <c:pt idx="17">
                  <c:v>35.86</c:v>
                </c:pt>
              </c:numCache>
            </c:numRef>
          </c:val>
          <c:extLst>
            <c:ext xmlns:c16="http://schemas.microsoft.com/office/drawing/2014/chart" uri="{C3380CC4-5D6E-409C-BE32-E72D297353CC}">
              <c16:uniqueId val="{00000005-F48B-49ED-8A2F-897119C656E0}"/>
            </c:ext>
          </c:extLst>
        </c:ser>
        <c:ser>
          <c:idx val="2"/>
          <c:order val="2"/>
          <c:tx>
            <c:strRef>
              <c:f>'KP HIV testing'!$D$30</c:f>
              <c:strCache>
                <c:ptCount val="1"/>
                <c:pt idx="0">
                  <c:v>10%</c:v>
                </c:pt>
              </c:strCache>
            </c:strRef>
          </c:tx>
          <c:spPr>
            <a:noFill/>
          </c:spPr>
          <c:invertIfNegative val="0"/>
          <c:cat>
            <c:strRef>
              <c:f>'KP HIV testing'!$A$31:$A$48</c:f>
              <c:strCache>
                <c:ptCount val="18"/>
                <c:pt idx="0">
                  <c:v>Lao PDR (2017)</c:v>
                </c:pt>
                <c:pt idx="1">
                  <c:v>Bangladesh (2015)*</c:v>
                </c:pt>
                <c:pt idx="2">
                  <c:v>Philippines (2015)</c:v>
                </c:pt>
                <c:pt idx="3">
                  <c:v>Sri Lanka (2018)</c:v>
                </c:pt>
                <c:pt idx="4">
                  <c:v>Thailand (2018)</c:v>
                </c:pt>
                <c:pt idx="5">
                  <c:v>Malaysia (2017)</c:v>
                </c:pt>
                <c:pt idx="6">
                  <c:v>Pakistan (2018) **</c:v>
                </c:pt>
                <c:pt idx="7">
                  <c:v>Myanmar (2015)</c:v>
                </c:pt>
                <c:pt idx="8">
                  <c:v>Indonesia (2015)</c:v>
                </c:pt>
                <c:pt idx="9">
                  <c:v>China (2018)</c:v>
                </c:pt>
                <c:pt idx="10">
                  <c:v>PNG (2016-17)</c:v>
                </c:pt>
                <c:pt idx="11">
                  <c:v>Australia (2014)</c:v>
                </c:pt>
                <c:pt idx="12">
                  <c:v>Viet Nam (2018)</c:v>
                </c:pt>
                <c:pt idx="13">
                  <c:v>India (2014-15) **</c:v>
                </c:pt>
                <c:pt idx="14">
                  <c:v>Cambodia (2017)</c:v>
                </c:pt>
                <c:pt idx="15">
                  <c:v>Nepal (2017)</c:v>
                </c:pt>
                <c:pt idx="16">
                  <c:v>Mongolia (2017)</c:v>
                </c:pt>
                <c:pt idx="17">
                  <c:v>Regional median</c:v>
                </c:pt>
              </c:strCache>
            </c:strRef>
          </c:cat>
          <c:val>
            <c:numRef>
              <c:f>'KP HIV testing'!$D$31:$D$48</c:f>
              <c:numCache>
                <c:formatCode>General</c:formatCode>
                <c:ptCount val="18"/>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numCache>
            </c:numRef>
          </c:val>
          <c:extLst>
            <c:ext xmlns:c16="http://schemas.microsoft.com/office/drawing/2014/chart" uri="{C3380CC4-5D6E-409C-BE32-E72D297353CC}">
              <c16:uniqueId val="{00000006-F48B-49ED-8A2F-897119C656E0}"/>
            </c:ext>
          </c:extLst>
        </c:ser>
        <c:dLbls>
          <c:showLegendKey val="0"/>
          <c:showVal val="0"/>
          <c:showCatName val="0"/>
          <c:showSerName val="0"/>
          <c:showPercent val="0"/>
          <c:showBubbleSize val="0"/>
        </c:dLbls>
        <c:gapWidth val="20"/>
        <c:overlap val="100"/>
        <c:axId val="173932928"/>
        <c:axId val="173934464"/>
      </c:barChart>
      <c:catAx>
        <c:axId val="173932928"/>
        <c:scaling>
          <c:orientation val="minMax"/>
        </c:scaling>
        <c:delete val="0"/>
        <c:axPos val="b"/>
        <c:numFmt formatCode="General" sourceLinked="1"/>
        <c:majorTickMark val="out"/>
        <c:minorTickMark val="none"/>
        <c:tickLblPos val="nextTo"/>
        <c:txPr>
          <a:bodyPr rot="-3000000"/>
          <a:lstStyle/>
          <a:p>
            <a:pPr>
              <a:defRPr sz="1400"/>
            </a:pPr>
            <a:endParaRPr lang="en-US"/>
          </a:p>
        </c:txPr>
        <c:crossAx val="173934464"/>
        <c:crosses val="autoZero"/>
        <c:auto val="1"/>
        <c:lblAlgn val="ctr"/>
        <c:lblOffset val="100"/>
        <c:noMultiLvlLbl val="0"/>
      </c:catAx>
      <c:valAx>
        <c:axId val="173934464"/>
        <c:scaling>
          <c:orientation val="minMax"/>
          <c:max val="1"/>
        </c:scaling>
        <c:delete val="0"/>
        <c:axPos val="l"/>
        <c:numFmt formatCode="0%" sourceLinked="1"/>
        <c:majorTickMark val="out"/>
        <c:minorTickMark val="none"/>
        <c:tickLblPos val="nextTo"/>
        <c:crossAx val="173932928"/>
        <c:crosses val="autoZero"/>
        <c:crossBetween val="between"/>
        <c:majorUnit val="0.5"/>
      </c:valAx>
    </c:plotArea>
    <c:legend>
      <c:legendPos val="r"/>
      <c:legendEntry>
        <c:idx val="0"/>
        <c:delete val="1"/>
      </c:legendEntry>
      <c:layout>
        <c:manualLayout>
          <c:xMode val="edge"/>
          <c:yMode val="edge"/>
          <c:x val="9.6549836500144551E-2"/>
          <c:y val="0.89381981184936155"/>
          <c:w val="0.83021008479211067"/>
          <c:h val="0.10618026480123346"/>
        </c:manualLayout>
      </c:layout>
      <c:overlay val="0"/>
      <c:txPr>
        <a:bodyPr/>
        <a:lstStyle/>
        <a:p>
          <a:pPr>
            <a:defRPr sz="1400"/>
          </a:pPr>
          <a:endParaRPr lang="en-US"/>
        </a:p>
      </c:txPr>
    </c:legend>
    <c:plotVisOnly val="1"/>
    <c:dispBlanksAs val="gap"/>
    <c:showDLblsOverMax val="0"/>
  </c:chart>
  <c:spPr>
    <a:ln>
      <a:noFill/>
    </a:ln>
  </c:spPr>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66777516900863E-2"/>
          <c:y val="4.278679998812164E-2"/>
          <c:w val="0.92038661437702007"/>
          <c:h val="0.55592487025534343"/>
        </c:manualLayout>
      </c:layout>
      <c:barChart>
        <c:barDir val="col"/>
        <c:grouping val="clustered"/>
        <c:varyColors val="0"/>
        <c:ser>
          <c:idx val="0"/>
          <c:order val="0"/>
          <c:spPr>
            <a:solidFill>
              <a:srgbClr val="00A99A"/>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Px coverage'!$A$17:$A$27</c:f>
              <c:strCache>
                <c:ptCount val="11"/>
                <c:pt idx="0">
                  <c:v>Pakistan (2016)</c:v>
                </c:pt>
                <c:pt idx="1">
                  <c:v>Bangladesh (2015)</c:v>
                </c:pt>
                <c:pt idx="2">
                  <c:v>Lao PDR (2017)</c:v>
                </c:pt>
                <c:pt idx="3">
                  <c:v>Camboodia (2018)</c:v>
                </c:pt>
                <c:pt idx="4">
                  <c:v>Viet Nam (2018)</c:v>
                </c:pt>
                <c:pt idx="5">
                  <c:v>Singapore (2018)</c:v>
                </c:pt>
                <c:pt idx="6">
                  <c:v>Sri Lanka (2018)</c:v>
                </c:pt>
                <c:pt idx="7">
                  <c:v>Philippines (2015)</c:v>
                </c:pt>
                <c:pt idx="8">
                  <c:v>Malaysia (2017)</c:v>
                </c:pt>
                <c:pt idx="9">
                  <c:v>Thailand (2018)</c:v>
                </c:pt>
                <c:pt idx="10">
                  <c:v>Nepal (2018)</c:v>
                </c:pt>
              </c:strCache>
            </c:strRef>
          </c:cat>
          <c:val>
            <c:numRef>
              <c:f>'MSM Px coverage'!$B$17:$B$27</c:f>
              <c:numCache>
                <c:formatCode>0</c:formatCode>
                <c:ptCount val="11"/>
                <c:pt idx="0">
                  <c:v>1.2</c:v>
                </c:pt>
                <c:pt idx="1">
                  <c:v>4.4000000000000004</c:v>
                </c:pt>
                <c:pt idx="2">
                  <c:v>7.8</c:v>
                </c:pt>
                <c:pt idx="3">
                  <c:v>20.100000000000001</c:v>
                </c:pt>
                <c:pt idx="4">
                  <c:v>24.7</c:v>
                </c:pt>
                <c:pt idx="5">
                  <c:v>25</c:v>
                </c:pt>
                <c:pt idx="6">
                  <c:v>27</c:v>
                </c:pt>
                <c:pt idx="7">
                  <c:v>27.92</c:v>
                </c:pt>
                <c:pt idx="8">
                  <c:v>36.700000000000003</c:v>
                </c:pt>
                <c:pt idx="9">
                  <c:v>57.9</c:v>
                </c:pt>
                <c:pt idx="10">
                  <c:v>79.7</c:v>
                </c:pt>
              </c:numCache>
            </c:numRef>
          </c:val>
          <c:extLst>
            <c:ext xmlns:c16="http://schemas.microsoft.com/office/drawing/2014/chart" uri="{C3380CC4-5D6E-409C-BE32-E72D297353CC}">
              <c16:uniqueId val="{00000000-065F-4BB8-B238-7D5402A37D23}"/>
            </c:ext>
          </c:extLst>
        </c:ser>
        <c:dLbls>
          <c:showLegendKey val="0"/>
          <c:showVal val="0"/>
          <c:showCatName val="0"/>
          <c:showSerName val="0"/>
          <c:showPercent val="0"/>
          <c:showBubbleSize val="0"/>
        </c:dLbls>
        <c:gapWidth val="70"/>
        <c:axId val="174477696"/>
        <c:axId val="174479232"/>
      </c:barChart>
      <c:scatterChart>
        <c:scatterStyle val="smoothMarker"/>
        <c:varyColors val="0"/>
        <c:ser>
          <c:idx val="1"/>
          <c:order val="1"/>
          <c:tx>
            <c:strRef>
              <c:f>'MSM Px coverage'!$D$29</c:f>
              <c:strCache>
                <c:ptCount val="1"/>
                <c:pt idx="0">
                  <c:v>t</c:v>
                </c:pt>
              </c:strCache>
            </c:strRef>
          </c:tx>
          <c:spPr>
            <a:ln>
              <a:solidFill>
                <a:srgbClr val="E31837"/>
              </a:solidFill>
              <a:prstDash val="dash"/>
            </a:ln>
          </c:spPr>
          <c:marker>
            <c:symbol val="none"/>
          </c:marker>
          <c:xVal>
            <c:numRef>
              <c:f>'MSM Px coverage'!$C$30:$C$31</c:f>
              <c:numCache>
                <c:formatCode>General</c:formatCode>
                <c:ptCount val="2"/>
                <c:pt idx="0">
                  <c:v>0</c:v>
                </c:pt>
                <c:pt idx="1">
                  <c:v>1</c:v>
                </c:pt>
              </c:numCache>
            </c:numRef>
          </c:xVal>
          <c:yVal>
            <c:numRef>
              <c:f>'MSM Px coverage'!$D$30:$D$31</c:f>
              <c:numCache>
                <c:formatCode>General</c:formatCode>
                <c:ptCount val="2"/>
                <c:pt idx="0">
                  <c:v>90</c:v>
                </c:pt>
                <c:pt idx="1">
                  <c:v>90</c:v>
                </c:pt>
              </c:numCache>
            </c:numRef>
          </c:yVal>
          <c:smooth val="1"/>
          <c:extLst>
            <c:ext xmlns:c16="http://schemas.microsoft.com/office/drawing/2014/chart" uri="{C3380CC4-5D6E-409C-BE32-E72D297353CC}">
              <c16:uniqueId val="{00000000-5D14-4055-9C01-92E80CFD7A39}"/>
            </c:ext>
          </c:extLst>
        </c:ser>
        <c:dLbls>
          <c:showLegendKey val="0"/>
          <c:showVal val="0"/>
          <c:showCatName val="0"/>
          <c:showSerName val="0"/>
          <c:showPercent val="0"/>
          <c:showBubbleSize val="0"/>
        </c:dLbls>
        <c:axId val="174499328"/>
        <c:axId val="174497792"/>
      </c:scatterChart>
      <c:catAx>
        <c:axId val="17447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4479232"/>
        <c:crosses val="autoZero"/>
        <c:auto val="1"/>
        <c:lblAlgn val="ctr"/>
        <c:lblOffset val="100"/>
        <c:noMultiLvlLbl val="0"/>
      </c:catAx>
      <c:valAx>
        <c:axId val="174479232"/>
        <c:scaling>
          <c:orientation val="minMax"/>
          <c:max val="100"/>
          <c:min val="0"/>
        </c:scaling>
        <c:delete val="0"/>
        <c:axPos val="l"/>
        <c:title>
          <c:tx>
            <c:rich>
              <a:bodyPr rot="0"/>
              <a:lstStyle/>
              <a:p>
                <a:pPr>
                  <a:defRPr/>
                </a:pPr>
                <a:r>
                  <a:rPr lang="en-US"/>
                  <a:t>%</a:t>
                </a:r>
              </a:p>
            </c:rich>
          </c:tx>
          <c:layout>
            <c:manualLayout>
              <c:xMode val="edge"/>
              <c:yMode val="edge"/>
              <c:x val="9.224856303084193E-4"/>
              <c:y val="1.6097310007209077E-2"/>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174477696"/>
        <c:crosses val="autoZero"/>
        <c:crossBetween val="between"/>
        <c:majorUnit val="10"/>
      </c:valAx>
      <c:valAx>
        <c:axId val="174497792"/>
        <c:scaling>
          <c:orientation val="minMax"/>
          <c:max val="100"/>
          <c:min val="0"/>
        </c:scaling>
        <c:delete val="1"/>
        <c:axPos val="r"/>
        <c:numFmt formatCode="General" sourceLinked="1"/>
        <c:majorTickMark val="out"/>
        <c:minorTickMark val="none"/>
        <c:tickLblPos val="nextTo"/>
        <c:crossAx val="174499328"/>
        <c:crosses val="max"/>
        <c:crossBetween val="midCat"/>
        <c:majorUnit val="10"/>
      </c:valAx>
      <c:valAx>
        <c:axId val="174499328"/>
        <c:scaling>
          <c:orientation val="minMax"/>
          <c:max val="1"/>
          <c:min val="0"/>
        </c:scaling>
        <c:delete val="1"/>
        <c:axPos val="t"/>
        <c:numFmt formatCode="General" sourceLinked="1"/>
        <c:majorTickMark val="out"/>
        <c:minorTickMark val="none"/>
        <c:tickLblPos val="nextTo"/>
        <c:crossAx val="174497792"/>
        <c:crosses val="max"/>
        <c:crossBetween val="midCat"/>
        <c:majorUnit val="0.2"/>
      </c:valAx>
      <c:spPr>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b="0" i="0" baseline="0">
                <a:effectLst/>
              </a:rPr>
              <a:t>New HIV infections by population group, 2000-2030</a:t>
            </a:r>
            <a:endParaRPr lang="en-US" sz="1400">
              <a:effectLst/>
            </a:endParaRPr>
          </a:p>
        </c:rich>
      </c:tx>
      <c:layout>
        <c:manualLayout>
          <c:xMode val="edge"/>
          <c:yMode val="edge"/>
          <c:x val="0.22549060319280631"/>
          <c:y val="4.3219623751054967E-2"/>
        </c:manualLayout>
      </c:layout>
      <c:overlay val="0"/>
      <c:spPr>
        <a:noFill/>
        <a:ln>
          <a:noFill/>
        </a:ln>
        <a:effectLst/>
      </c:spPr>
    </c:title>
    <c:autoTitleDeleted val="0"/>
    <c:plotArea>
      <c:layout>
        <c:manualLayout>
          <c:layoutTarget val="inner"/>
          <c:xMode val="edge"/>
          <c:yMode val="edge"/>
          <c:x val="9.4992681267161677E-2"/>
          <c:y val="0.20992750598192866"/>
          <c:w val="0.88320674196388804"/>
          <c:h val="0.55713422510201793"/>
        </c:manualLayout>
      </c:layout>
      <c:barChart>
        <c:barDir val="col"/>
        <c:grouping val="stacked"/>
        <c:varyColors val="0"/>
        <c:ser>
          <c:idx val="0"/>
          <c:order val="0"/>
          <c:tx>
            <c:strRef>
              <c:f>'PHL (2)'!$C$37</c:f>
              <c:strCache>
                <c:ptCount val="1"/>
                <c:pt idx="0">
                  <c:v>Clients of sex workers</c:v>
                </c:pt>
              </c:strCache>
            </c:strRef>
          </c:tx>
          <c:spPr>
            <a:solidFill>
              <a:srgbClr val="0066FF"/>
            </a:solidFill>
            <a:ln>
              <a:noFill/>
            </a:ln>
            <a:effectLst/>
          </c:spPr>
          <c:invertIfNegative val="0"/>
          <c:cat>
            <c:numRef>
              <c:f>'PHL (2)'!$D$36:$AH$36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'PHL (2)'!$D$37:$AH$37</c:f>
              <c:numCache>
                <c:formatCode>0</c:formatCode>
                <c:ptCount val="31"/>
                <c:pt idx="0">
                  <c:v>16.715700000000002</c:v>
                </c:pt>
                <c:pt idx="1">
                  <c:v>15.871700000000001</c:v>
                </c:pt>
                <c:pt idx="2">
                  <c:v>14.339899999999998</c:v>
                </c:pt>
                <c:pt idx="3">
                  <c:v>12.227499999999999</c:v>
                </c:pt>
                <c:pt idx="4">
                  <c:v>9.7353000000000005</c:v>
                </c:pt>
                <c:pt idx="5">
                  <c:v>7.0890000000000004</c:v>
                </c:pt>
                <c:pt idx="6">
                  <c:v>4.5755999999999988</c:v>
                </c:pt>
                <c:pt idx="7">
                  <c:v>5.3634000000000004</c:v>
                </c:pt>
                <c:pt idx="8">
                  <c:v>6.8929000000000009</c:v>
                </c:pt>
                <c:pt idx="9">
                  <c:v>5.9443000000000001</c:v>
                </c:pt>
                <c:pt idx="10">
                  <c:v>5.8346999999999998</c:v>
                </c:pt>
                <c:pt idx="11">
                  <c:v>7.8963000000000001</c:v>
                </c:pt>
                <c:pt idx="12">
                  <c:v>10.098099999999999</c:v>
                </c:pt>
                <c:pt idx="13">
                  <c:v>10.0038</c:v>
                </c:pt>
                <c:pt idx="14">
                  <c:v>9.2539999999999996</c:v>
                </c:pt>
                <c:pt idx="15">
                  <c:v>8.1882999999999999</c:v>
                </c:pt>
                <c:pt idx="16">
                  <c:v>6.9908999999999999</c:v>
                </c:pt>
                <c:pt idx="17">
                  <c:v>7.0469999999999988</c:v>
                </c:pt>
                <c:pt idx="18">
                  <c:v>6.9528999999999996</c:v>
                </c:pt>
                <c:pt idx="19">
                  <c:v>6.6091999999999995</c:v>
                </c:pt>
                <c:pt idx="20">
                  <c:v>6.2391999999999994</c:v>
                </c:pt>
                <c:pt idx="21">
                  <c:v>5.8645999999999994</c:v>
                </c:pt>
                <c:pt idx="22">
                  <c:v>5.4816999999999991</c:v>
                </c:pt>
                <c:pt idx="23">
                  <c:v>5.0961999999999996</c:v>
                </c:pt>
                <c:pt idx="24">
                  <c:v>4.7122000000000002</c:v>
                </c:pt>
                <c:pt idx="25">
                  <c:v>4.3301000000000007</c:v>
                </c:pt>
                <c:pt idx="26">
                  <c:v>3.9502000000000006</c:v>
                </c:pt>
                <c:pt idx="27">
                  <c:v>3.5756000000000001</c:v>
                </c:pt>
                <c:pt idx="28">
                  <c:v>3.2513999999999998</c:v>
                </c:pt>
                <c:pt idx="29">
                  <c:v>3.2039999999999997</c:v>
                </c:pt>
                <c:pt idx="30">
                  <c:v>3.2201000000000004</c:v>
                </c:pt>
              </c:numCache>
            </c:numRef>
          </c:val>
          <c:extLst>
            <c:ext xmlns:c16="http://schemas.microsoft.com/office/drawing/2014/chart" uri="{C3380CC4-5D6E-409C-BE32-E72D297353CC}">
              <c16:uniqueId val="{00000000-43B8-4E86-ACCE-33AF195F2959}"/>
            </c:ext>
          </c:extLst>
        </c:ser>
        <c:ser>
          <c:idx val="1"/>
          <c:order val="1"/>
          <c:tx>
            <c:strRef>
              <c:f>'PHL (2)'!$C$38</c:f>
              <c:strCache>
                <c:ptCount val="1"/>
                <c:pt idx="0">
                  <c:v>Men who have sex with men</c:v>
                </c:pt>
              </c:strCache>
            </c:strRef>
          </c:tx>
          <c:spPr>
            <a:solidFill>
              <a:srgbClr val="FF7C80"/>
            </a:solidFill>
            <a:ln>
              <a:noFill/>
            </a:ln>
            <a:effectLst/>
          </c:spPr>
          <c:invertIfNegative val="0"/>
          <c:cat>
            <c:numRef>
              <c:f>'PHL (2)'!$D$36:$AH$36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'PHL (2)'!$D$38:$AH$38</c:f>
              <c:numCache>
                <c:formatCode>0</c:formatCode>
                <c:ptCount val="31"/>
                <c:pt idx="0">
                  <c:v>180.30659999999997</c:v>
                </c:pt>
                <c:pt idx="1">
                  <c:v>245.68310000000002</c:v>
                </c:pt>
                <c:pt idx="2">
                  <c:v>335.0385</c:v>
                </c:pt>
                <c:pt idx="3">
                  <c:v>453.56119999999999</c:v>
                </c:pt>
                <c:pt idx="4">
                  <c:v>610.34289999999999</c:v>
                </c:pt>
                <c:pt idx="5">
                  <c:v>816.7315000000001</c:v>
                </c:pt>
                <c:pt idx="6">
                  <c:v>1081.8393000000001</c:v>
                </c:pt>
                <c:pt idx="7">
                  <c:v>1415.3110000000001</c:v>
                </c:pt>
                <c:pt idx="8">
                  <c:v>1833.598</c:v>
                </c:pt>
                <c:pt idx="9">
                  <c:v>2372.1896000000002</c:v>
                </c:pt>
                <c:pt idx="10">
                  <c:v>3037.0086000000001</c:v>
                </c:pt>
                <c:pt idx="11">
                  <c:v>3838.3252000000002</c:v>
                </c:pt>
                <c:pt idx="12">
                  <c:v>4739.8957999999993</c:v>
                </c:pt>
                <c:pt idx="13">
                  <c:v>5908.3155000000015</c:v>
                </c:pt>
                <c:pt idx="14">
                  <c:v>7372.5184000000017</c:v>
                </c:pt>
                <c:pt idx="15">
                  <c:v>8591.9401000000016</c:v>
                </c:pt>
                <c:pt idx="16">
                  <c:v>9746.9893000000011</c:v>
                </c:pt>
                <c:pt idx="17">
                  <c:v>11104.563999999998</c:v>
                </c:pt>
                <c:pt idx="18">
                  <c:v>12856.9246</c:v>
                </c:pt>
                <c:pt idx="19">
                  <c:v>14318.392199999998</c:v>
                </c:pt>
                <c:pt idx="20">
                  <c:v>16040.865800000001</c:v>
                </c:pt>
                <c:pt idx="21">
                  <c:v>17903.717100000002</c:v>
                </c:pt>
                <c:pt idx="22">
                  <c:v>19789.364300000001</c:v>
                </c:pt>
                <c:pt idx="23">
                  <c:v>21661.964899999995</c:v>
                </c:pt>
                <c:pt idx="24">
                  <c:v>23480.745600000002</c:v>
                </c:pt>
                <c:pt idx="25">
                  <c:v>25191.195900000006</c:v>
                </c:pt>
                <c:pt idx="26">
                  <c:v>26757.994400000003</c:v>
                </c:pt>
                <c:pt idx="27">
                  <c:v>28422.141800000005</c:v>
                </c:pt>
                <c:pt idx="28">
                  <c:v>30320.332600000002</c:v>
                </c:pt>
                <c:pt idx="29">
                  <c:v>32422.882700000002</c:v>
                </c:pt>
                <c:pt idx="30">
                  <c:v>34311.867100000003</c:v>
                </c:pt>
              </c:numCache>
            </c:numRef>
          </c:val>
          <c:extLst>
            <c:ext xmlns:c16="http://schemas.microsoft.com/office/drawing/2014/chart" uri="{C3380CC4-5D6E-409C-BE32-E72D297353CC}">
              <c16:uniqueId val="{00000001-43B8-4E86-ACCE-33AF195F2959}"/>
            </c:ext>
          </c:extLst>
        </c:ser>
        <c:ser>
          <c:idx val="2"/>
          <c:order val="2"/>
          <c:tx>
            <c:strRef>
              <c:f>'PHL (2)'!$C$39</c:f>
              <c:strCache>
                <c:ptCount val="1"/>
                <c:pt idx="0">
                  <c:v>Transgender people</c:v>
                </c:pt>
              </c:strCache>
            </c:strRef>
          </c:tx>
          <c:spPr>
            <a:solidFill>
              <a:srgbClr val="CC9900"/>
            </a:solidFill>
            <a:ln>
              <a:noFill/>
            </a:ln>
            <a:effectLst/>
          </c:spPr>
          <c:invertIfNegative val="0"/>
          <c:cat>
            <c:numRef>
              <c:f>'PHL (2)'!$D$36:$AH$36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'PHL (2)'!$D$39:$AH$39</c:f>
              <c:numCache>
                <c:formatCode>General</c:formatCode>
                <c:ptCount val="31"/>
              </c:numCache>
            </c:numRef>
          </c:val>
          <c:extLst>
            <c:ext xmlns:c16="http://schemas.microsoft.com/office/drawing/2014/chart" uri="{C3380CC4-5D6E-409C-BE32-E72D297353CC}">
              <c16:uniqueId val="{00000002-43B8-4E86-ACCE-33AF195F2959}"/>
            </c:ext>
          </c:extLst>
        </c:ser>
        <c:ser>
          <c:idx val="3"/>
          <c:order val="3"/>
          <c:tx>
            <c:strRef>
              <c:f>'PHL (2)'!$C$40</c:f>
              <c:strCache>
                <c:ptCount val="1"/>
                <c:pt idx="0">
                  <c:v>Female sex workers</c:v>
                </c:pt>
              </c:strCache>
            </c:strRef>
          </c:tx>
          <c:spPr>
            <a:solidFill>
              <a:srgbClr val="0066FF"/>
            </a:solidFill>
            <a:ln>
              <a:noFill/>
            </a:ln>
            <a:effectLst/>
          </c:spPr>
          <c:invertIfNegative val="0"/>
          <c:cat>
            <c:numRef>
              <c:f>'PHL (2)'!$D$36:$AH$36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'PHL (2)'!$D$40:$AH$40</c:f>
              <c:numCache>
                <c:formatCode>0</c:formatCode>
                <c:ptCount val="31"/>
                <c:pt idx="0">
                  <c:v>6.1986999999999997</c:v>
                </c:pt>
                <c:pt idx="1">
                  <c:v>5.9342000000000006</c:v>
                </c:pt>
                <c:pt idx="2">
                  <c:v>5.4432</c:v>
                </c:pt>
                <c:pt idx="3">
                  <c:v>4.7683</c:v>
                </c:pt>
                <c:pt idx="4">
                  <c:v>3.9746000000000006</c:v>
                </c:pt>
                <c:pt idx="5">
                  <c:v>3.1343999999999999</c:v>
                </c:pt>
                <c:pt idx="6">
                  <c:v>2.3243999999999998</c:v>
                </c:pt>
                <c:pt idx="7">
                  <c:v>2.2052999999999998</c:v>
                </c:pt>
                <c:pt idx="8">
                  <c:v>2.3632999999999997</c:v>
                </c:pt>
                <c:pt idx="9">
                  <c:v>3.0675999999999997</c:v>
                </c:pt>
                <c:pt idx="10">
                  <c:v>5.2679999999999998</c:v>
                </c:pt>
                <c:pt idx="11">
                  <c:v>6.4560999999999993</c:v>
                </c:pt>
                <c:pt idx="12">
                  <c:v>6.6862999999999992</c:v>
                </c:pt>
                <c:pt idx="13">
                  <c:v>6.049199999999999</c:v>
                </c:pt>
                <c:pt idx="14">
                  <c:v>5.3312999999999997</c:v>
                </c:pt>
                <c:pt idx="15">
                  <c:v>4.6295000000000002</c:v>
                </c:pt>
                <c:pt idx="16">
                  <c:v>4.6919000000000004</c:v>
                </c:pt>
                <c:pt idx="17">
                  <c:v>4.6307999999999998</c:v>
                </c:pt>
                <c:pt idx="18">
                  <c:v>4.5750000000000002</c:v>
                </c:pt>
                <c:pt idx="19">
                  <c:v>4.5320999999999998</c:v>
                </c:pt>
                <c:pt idx="20">
                  <c:v>4.4949999999999992</c:v>
                </c:pt>
                <c:pt idx="21">
                  <c:v>4.4732000000000003</c:v>
                </c:pt>
                <c:pt idx="22">
                  <c:v>4.4489999999999998</c:v>
                </c:pt>
                <c:pt idx="23">
                  <c:v>4.4480000000000004</c:v>
                </c:pt>
                <c:pt idx="24">
                  <c:v>4.4338999999999995</c:v>
                </c:pt>
                <c:pt idx="25">
                  <c:v>4.3907000000000007</c:v>
                </c:pt>
                <c:pt idx="26">
                  <c:v>4.3109000000000002</c:v>
                </c:pt>
                <c:pt idx="27">
                  <c:v>4.2187999999999999</c:v>
                </c:pt>
                <c:pt idx="28">
                  <c:v>4.3132999999999999</c:v>
                </c:pt>
                <c:pt idx="29">
                  <c:v>4.5914000000000001</c:v>
                </c:pt>
                <c:pt idx="30">
                  <c:v>4.9041999999999994</c:v>
                </c:pt>
              </c:numCache>
            </c:numRef>
          </c:val>
          <c:extLst>
            <c:ext xmlns:c16="http://schemas.microsoft.com/office/drawing/2014/chart" uri="{C3380CC4-5D6E-409C-BE32-E72D297353CC}">
              <c16:uniqueId val="{00000003-43B8-4E86-ACCE-33AF195F2959}"/>
            </c:ext>
          </c:extLst>
        </c:ser>
        <c:ser>
          <c:idx val="4"/>
          <c:order val="4"/>
          <c:tx>
            <c:strRef>
              <c:f>'PHL (2)'!$C$41</c:f>
              <c:strCache>
                <c:ptCount val="1"/>
                <c:pt idx="0">
                  <c:v>People who inject drugs</c:v>
                </c:pt>
              </c:strCache>
            </c:strRef>
          </c:tx>
          <c:spPr>
            <a:solidFill>
              <a:srgbClr val="FF7C80"/>
            </a:solidFill>
            <a:ln>
              <a:noFill/>
            </a:ln>
            <a:effectLst/>
          </c:spPr>
          <c:invertIfNegative val="0"/>
          <c:cat>
            <c:numRef>
              <c:f>'PHL (2)'!$D$36:$AH$36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'PHL (2)'!$D$41:$AH$41</c:f>
              <c:numCache>
                <c:formatCode>0</c:formatCode>
                <c:ptCount val="31"/>
                <c:pt idx="0">
                  <c:v>0.2671</c:v>
                </c:pt>
                <c:pt idx="1">
                  <c:v>0.2908</c:v>
                </c:pt>
                <c:pt idx="2">
                  <c:v>0.30609999999999998</c:v>
                </c:pt>
                <c:pt idx="3">
                  <c:v>0.31119999999999998</c:v>
                </c:pt>
                <c:pt idx="4">
                  <c:v>0.30539999999999995</c:v>
                </c:pt>
                <c:pt idx="5">
                  <c:v>0.28910000000000002</c:v>
                </c:pt>
                <c:pt idx="6">
                  <c:v>1.2640999999999998</c:v>
                </c:pt>
                <c:pt idx="7">
                  <c:v>3.0573000000000001</c:v>
                </c:pt>
                <c:pt idx="8">
                  <c:v>65.067700000000002</c:v>
                </c:pt>
                <c:pt idx="9">
                  <c:v>968.51509999999985</c:v>
                </c:pt>
                <c:pt idx="10">
                  <c:v>1046.4862000000001</c:v>
                </c:pt>
                <c:pt idx="11">
                  <c:v>457.43960000000004</c:v>
                </c:pt>
                <c:pt idx="12">
                  <c:v>243.00789999999998</c:v>
                </c:pt>
                <c:pt idx="13">
                  <c:v>238.9913</c:v>
                </c:pt>
                <c:pt idx="14">
                  <c:v>241.13209999999998</c:v>
                </c:pt>
                <c:pt idx="15">
                  <c:v>215.72330000000002</c:v>
                </c:pt>
                <c:pt idx="16">
                  <c:v>156.88900000000001</c:v>
                </c:pt>
                <c:pt idx="17">
                  <c:v>160.25139999999999</c:v>
                </c:pt>
                <c:pt idx="18">
                  <c:v>155.6096</c:v>
                </c:pt>
                <c:pt idx="19">
                  <c:v>153.73490000000001</c:v>
                </c:pt>
                <c:pt idx="20">
                  <c:v>151.8672</c:v>
                </c:pt>
                <c:pt idx="21">
                  <c:v>151.52000000000001</c:v>
                </c:pt>
                <c:pt idx="22">
                  <c:v>152.34690000000003</c:v>
                </c:pt>
                <c:pt idx="23">
                  <c:v>153.0463</c:v>
                </c:pt>
                <c:pt idx="24">
                  <c:v>153.4195</c:v>
                </c:pt>
                <c:pt idx="25">
                  <c:v>153.37</c:v>
                </c:pt>
                <c:pt idx="26">
                  <c:v>152.76149999999996</c:v>
                </c:pt>
                <c:pt idx="27">
                  <c:v>152.01480000000001</c:v>
                </c:pt>
                <c:pt idx="28">
                  <c:v>154.85169999999999</c:v>
                </c:pt>
                <c:pt idx="29">
                  <c:v>161.22909999999999</c:v>
                </c:pt>
                <c:pt idx="30">
                  <c:v>165.59400000000002</c:v>
                </c:pt>
              </c:numCache>
            </c:numRef>
          </c:val>
          <c:extLst>
            <c:ext xmlns:c16="http://schemas.microsoft.com/office/drawing/2014/chart" uri="{C3380CC4-5D6E-409C-BE32-E72D297353CC}">
              <c16:uniqueId val="{00000004-43B8-4E86-ACCE-33AF195F2959}"/>
            </c:ext>
          </c:extLst>
        </c:ser>
        <c:ser>
          <c:idx val="5"/>
          <c:order val="5"/>
          <c:tx>
            <c:strRef>
              <c:f>'PHL (2)'!$C$42</c:f>
              <c:strCache>
                <c:ptCount val="1"/>
                <c:pt idx="0">
                  <c:v>Rest of population*</c:v>
                </c:pt>
              </c:strCache>
            </c:strRef>
          </c:tx>
          <c:spPr>
            <a:solidFill>
              <a:srgbClr val="CC9900"/>
            </a:solidFill>
            <a:ln>
              <a:noFill/>
            </a:ln>
            <a:effectLst/>
          </c:spPr>
          <c:invertIfNegative val="0"/>
          <c:cat>
            <c:numRef>
              <c:f>'PHL (2)'!$D$36:$AH$36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'PHL (2)'!$D$42:$AH$42</c:f>
              <c:numCache>
                <c:formatCode>0</c:formatCode>
                <c:ptCount val="31"/>
                <c:pt idx="0">
                  <c:v>78.101399999999984</c:v>
                </c:pt>
                <c:pt idx="1">
                  <c:v>72.091600000000014</c:v>
                </c:pt>
                <c:pt idx="2">
                  <c:v>88.028899999999993</c:v>
                </c:pt>
                <c:pt idx="3">
                  <c:v>109.4494</c:v>
                </c:pt>
                <c:pt idx="4">
                  <c:v>109.1156</c:v>
                </c:pt>
                <c:pt idx="5">
                  <c:v>121.55480000000001</c:v>
                </c:pt>
                <c:pt idx="6">
                  <c:v>124.88630000000001</c:v>
                </c:pt>
                <c:pt idx="7">
                  <c:v>169.00130000000001</c:v>
                </c:pt>
                <c:pt idx="8">
                  <c:v>153.08260000000001</c:v>
                </c:pt>
                <c:pt idx="9">
                  <c:v>196.83259999999999</c:v>
                </c:pt>
                <c:pt idx="10">
                  <c:v>272.05070000000006</c:v>
                </c:pt>
                <c:pt idx="11">
                  <c:v>292.9957</c:v>
                </c:pt>
                <c:pt idx="12">
                  <c:v>370.75279999999998</c:v>
                </c:pt>
                <c:pt idx="13">
                  <c:v>436.04969999999997</c:v>
                </c:pt>
                <c:pt idx="14">
                  <c:v>549.18960000000004</c:v>
                </c:pt>
                <c:pt idx="15">
                  <c:v>700.63430000000005</c:v>
                </c:pt>
                <c:pt idx="16">
                  <c:v>745.94969999999989</c:v>
                </c:pt>
                <c:pt idx="17">
                  <c:v>805.69769999999994</c:v>
                </c:pt>
                <c:pt idx="18">
                  <c:v>969.62620000000004</c:v>
                </c:pt>
                <c:pt idx="19">
                  <c:v>1049.2492999999999</c:v>
                </c:pt>
                <c:pt idx="20">
                  <c:v>1136.5930000000001</c:v>
                </c:pt>
                <c:pt idx="21">
                  <c:v>1231.1253999999999</c:v>
                </c:pt>
                <c:pt idx="22">
                  <c:v>1325.4269000000002</c:v>
                </c:pt>
                <c:pt idx="23">
                  <c:v>1418.0115000000001</c:v>
                </c:pt>
                <c:pt idx="24">
                  <c:v>1505.7467999999999</c:v>
                </c:pt>
                <c:pt idx="25">
                  <c:v>1585.482</c:v>
                </c:pt>
                <c:pt idx="26">
                  <c:v>1657.5962</c:v>
                </c:pt>
                <c:pt idx="27">
                  <c:v>1737.7947999999997</c:v>
                </c:pt>
                <c:pt idx="28">
                  <c:v>1843.2145</c:v>
                </c:pt>
                <c:pt idx="29">
                  <c:v>2006.5229999999999</c:v>
                </c:pt>
                <c:pt idx="30">
                  <c:v>2181.6073999999999</c:v>
                </c:pt>
              </c:numCache>
            </c:numRef>
          </c:val>
          <c:extLst>
            <c:ext xmlns:c16="http://schemas.microsoft.com/office/drawing/2014/chart" uri="{C3380CC4-5D6E-409C-BE32-E72D297353CC}">
              <c16:uniqueId val="{00000005-43B8-4E86-ACCE-33AF195F2959}"/>
            </c:ext>
          </c:extLst>
        </c:ser>
        <c:dLbls>
          <c:showLegendKey val="0"/>
          <c:showVal val="0"/>
          <c:showCatName val="0"/>
          <c:showSerName val="0"/>
          <c:showPercent val="0"/>
          <c:showBubbleSize val="0"/>
        </c:dLbls>
        <c:gapWidth val="80"/>
        <c:overlap val="100"/>
        <c:axId val="38545280"/>
        <c:axId val="38546816"/>
      </c:barChart>
      <c:catAx>
        <c:axId val="3854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546816"/>
        <c:crosses val="autoZero"/>
        <c:auto val="1"/>
        <c:lblAlgn val="ctr"/>
        <c:lblOffset val="100"/>
        <c:tickLblSkip val="5"/>
        <c:tickMarkSkip val="5"/>
        <c:noMultiLvlLbl val="0"/>
      </c:catAx>
      <c:valAx>
        <c:axId val="38546816"/>
        <c:scaling>
          <c:orientation val="minMax"/>
        </c:scaling>
        <c:delete val="0"/>
        <c:axPos val="l"/>
        <c:majorGridlines>
          <c:spPr>
            <a:ln w="1587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545280"/>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538951792382203E-2"/>
          <c:y val="0.23158162647638317"/>
          <c:w val="0.89679692994464666"/>
          <c:h val="0.40648776733836511"/>
        </c:manualLayout>
      </c:layout>
      <c:barChart>
        <c:barDir val="col"/>
        <c:grouping val="stacked"/>
        <c:varyColors val="0"/>
        <c:ser>
          <c:idx val="0"/>
          <c:order val="0"/>
          <c:tx>
            <c:strRef>
              <c:f>'MLS (2)'!$D$37</c:f>
              <c:strCache>
                <c:ptCount val="1"/>
                <c:pt idx="0">
                  <c:v>Clients of sex workers</c:v>
                </c:pt>
              </c:strCache>
            </c:strRef>
          </c:tx>
          <c:spPr>
            <a:solidFill>
              <a:srgbClr val="0066FF"/>
            </a:solidFill>
            <a:ln>
              <a:noFill/>
            </a:ln>
            <a:effectLst/>
          </c:spPr>
          <c:invertIfNegative val="0"/>
          <c:cat>
            <c:numRef>
              <c:f>'MLS (2)'!$E$36:$AI$36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'MLS (2)'!$E$37:$AI$37</c:f>
              <c:numCache>
                <c:formatCode>0</c:formatCode>
                <c:ptCount val="31"/>
                <c:pt idx="0">
                  <c:v>1010.0664999999999</c:v>
                </c:pt>
                <c:pt idx="1">
                  <c:v>992.67430000000013</c:v>
                </c:pt>
                <c:pt idx="2">
                  <c:v>992.69729999999993</c:v>
                </c:pt>
                <c:pt idx="3">
                  <c:v>976.31170000000009</c:v>
                </c:pt>
                <c:pt idx="4">
                  <c:v>963.39619999999991</c:v>
                </c:pt>
                <c:pt idx="5">
                  <c:v>952.7953</c:v>
                </c:pt>
                <c:pt idx="6">
                  <c:v>945.16959999999995</c:v>
                </c:pt>
                <c:pt idx="7">
                  <c:v>939.96270000000015</c:v>
                </c:pt>
                <c:pt idx="8">
                  <c:v>933.99389999999994</c:v>
                </c:pt>
                <c:pt idx="9">
                  <c:v>925.05570000000012</c:v>
                </c:pt>
                <c:pt idx="10">
                  <c:v>905.31970000000001</c:v>
                </c:pt>
                <c:pt idx="11">
                  <c:v>878.72239999999999</c:v>
                </c:pt>
                <c:pt idx="12">
                  <c:v>852.87740000000008</c:v>
                </c:pt>
                <c:pt idx="13">
                  <c:v>821.03800000000001</c:v>
                </c:pt>
                <c:pt idx="14">
                  <c:v>811.74180000000001</c:v>
                </c:pt>
                <c:pt idx="15">
                  <c:v>799.64300000000003</c:v>
                </c:pt>
                <c:pt idx="16">
                  <c:v>763.57740000000001</c:v>
                </c:pt>
                <c:pt idx="17">
                  <c:v>674.98219999999992</c:v>
                </c:pt>
                <c:pt idx="18">
                  <c:v>644.9126</c:v>
                </c:pt>
                <c:pt idx="19">
                  <c:v>655.4081000000001</c:v>
                </c:pt>
                <c:pt idx="20">
                  <c:v>665.38980000000004</c:v>
                </c:pt>
                <c:pt idx="21">
                  <c:v>673.61</c:v>
                </c:pt>
                <c:pt idx="22">
                  <c:v>680.44139999999993</c:v>
                </c:pt>
                <c:pt idx="23">
                  <c:v>686.76869999999997</c:v>
                </c:pt>
                <c:pt idx="24">
                  <c:v>692.9221</c:v>
                </c:pt>
                <c:pt idx="25">
                  <c:v>699.01299999999992</c:v>
                </c:pt>
                <c:pt idx="26">
                  <c:v>704.62560000000008</c:v>
                </c:pt>
                <c:pt idx="27">
                  <c:v>711.80910000000006</c:v>
                </c:pt>
                <c:pt idx="28">
                  <c:v>719.17759999999998</c:v>
                </c:pt>
                <c:pt idx="29">
                  <c:v>726.6635</c:v>
                </c:pt>
                <c:pt idx="30">
                  <c:v>734.20870000000002</c:v>
                </c:pt>
              </c:numCache>
            </c:numRef>
          </c:val>
          <c:extLst>
            <c:ext xmlns:c16="http://schemas.microsoft.com/office/drawing/2014/chart" uri="{C3380CC4-5D6E-409C-BE32-E72D297353CC}">
              <c16:uniqueId val="{00000000-6177-4BBC-AC06-C1D68978B0A0}"/>
            </c:ext>
          </c:extLst>
        </c:ser>
        <c:ser>
          <c:idx val="1"/>
          <c:order val="1"/>
          <c:tx>
            <c:strRef>
              <c:f>'MLS (2)'!$D$38</c:f>
              <c:strCache>
                <c:ptCount val="1"/>
                <c:pt idx="0">
                  <c:v>Men who have sex with men</c:v>
                </c:pt>
              </c:strCache>
            </c:strRef>
          </c:tx>
          <c:spPr>
            <a:solidFill>
              <a:srgbClr val="FF7C80"/>
            </a:solidFill>
            <a:ln>
              <a:noFill/>
            </a:ln>
            <a:effectLst/>
          </c:spPr>
          <c:invertIfNegative val="0"/>
          <c:cat>
            <c:numRef>
              <c:f>'MLS (2)'!$E$36:$AI$36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'MLS (2)'!$E$38:$AI$38</c:f>
              <c:numCache>
                <c:formatCode>0</c:formatCode>
                <c:ptCount val="31"/>
                <c:pt idx="0">
                  <c:v>266.74009999999998</c:v>
                </c:pt>
                <c:pt idx="1">
                  <c:v>328.15050000000002</c:v>
                </c:pt>
                <c:pt idx="2">
                  <c:v>402.80250000000001</c:v>
                </c:pt>
                <c:pt idx="3">
                  <c:v>488.08510000000007</c:v>
                </c:pt>
                <c:pt idx="4">
                  <c:v>585.04099999999994</c:v>
                </c:pt>
                <c:pt idx="5">
                  <c:v>693.98710000000005</c:v>
                </c:pt>
                <c:pt idx="6">
                  <c:v>818.52019999999993</c:v>
                </c:pt>
                <c:pt idx="7">
                  <c:v>957.87699999999995</c:v>
                </c:pt>
                <c:pt idx="8">
                  <c:v>1112.4151999999999</c:v>
                </c:pt>
                <c:pt idx="9">
                  <c:v>1279.7267999999999</c:v>
                </c:pt>
                <c:pt idx="10">
                  <c:v>1315.3958000000002</c:v>
                </c:pt>
                <c:pt idx="11">
                  <c:v>1470.1677</c:v>
                </c:pt>
                <c:pt idx="12">
                  <c:v>1712.9872</c:v>
                </c:pt>
                <c:pt idx="13">
                  <c:v>1974.2306000000001</c:v>
                </c:pt>
                <c:pt idx="14">
                  <c:v>2330.3145</c:v>
                </c:pt>
                <c:pt idx="15">
                  <c:v>2734.5905000000002</c:v>
                </c:pt>
                <c:pt idx="16">
                  <c:v>3461.4279000000006</c:v>
                </c:pt>
                <c:pt idx="17">
                  <c:v>4073.1973000000003</c:v>
                </c:pt>
                <c:pt idx="18">
                  <c:v>4940.026499999999</c:v>
                </c:pt>
                <c:pt idx="19">
                  <c:v>5629.6710999999996</c:v>
                </c:pt>
                <c:pt idx="20">
                  <c:v>6312.1867000000002</c:v>
                </c:pt>
                <c:pt idx="21">
                  <c:v>6948.4049999999997</c:v>
                </c:pt>
                <c:pt idx="22">
                  <c:v>7500.5141000000003</c:v>
                </c:pt>
                <c:pt idx="23">
                  <c:v>7945.7003000000004</c:v>
                </c:pt>
                <c:pt idx="24">
                  <c:v>8266.6787000000004</c:v>
                </c:pt>
                <c:pt idx="25">
                  <c:v>8461.8774000000012</c:v>
                </c:pt>
                <c:pt idx="26">
                  <c:v>8541.2192000000014</c:v>
                </c:pt>
                <c:pt idx="27">
                  <c:v>8529.5850000000009</c:v>
                </c:pt>
                <c:pt idx="28">
                  <c:v>8465.6054999999997</c:v>
                </c:pt>
                <c:pt idx="29">
                  <c:v>8377.7350000000006</c:v>
                </c:pt>
                <c:pt idx="30">
                  <c:v>8287.4742000000006</c:v>
                </c:pt>
              </c:numCache>
            </c:numRef>
          </c:val>
          <c:extLst>
            <c:ext xmlns:c16="http://schemas.microsoft.com/office/drawing/2014/chart" uri="{C3380CC4-5D6E-409C-BE32-E72D297353CC}">
              <c16:uniqueId val="{00000001-6177-4BBC-AC06-C1D68978B0A0}"/>
            </c:ext>
          </c:extLst>
        </c:ser>
        <c:ser>
          <c:idx val="2"/>
          <c:order val="2"/>
          <c:tx>
            <c:strRef>
              <c:f>'MLS (2)'!$D$39</c:f>
              <c:strCache>
                <c:ptCount val="1"/>
                <c:pt idx="0">
                  <c:v>Transgender people</c:v>
                </c:pt>
              </c:strCache>
            </c:strRef>
          </c:tx>
          <c:spPr>
            <a:solidFill>
              <a:srgbClr val="FF0000"/>
            </a:solidFill>
            <a:ln>
              <a:noFill/>
            </a:ln>
            <a:effectLst/>
          </c:spPr>
          <c:invertIfNegative val="0"/>
          <c:cat>
            <c:numRef>
              <c:f>'MLS (2)'!$E$36:$AI$36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'MLS (2)'!$E$39:$AI$39</c:f>
              <c:numCache>
                <c:formatCode>0</c:formatCode>
                <c:ptCount val="31"/>
                <c:pt idx="0">
                  <c:v>34.359299999999998</c:v>
                </c:pt>
                <c:pt idx="1">
                  <c:v>50.712699999999998</c:v>
                </c:pt>
                <c:pt idx="2">
                  <c:v>53.701900000000002</c:v>
                </c:pt>
                <c:pt idx="3">
                  <c:v>56.898899999999998</c:v>
                </c:pt>
                <c:pt idx="4">
                  <c:v>60.268099999999997</c:v>
                </c:pt>
                <c:pt idx="5">
                  <c:v>63.82289999999999</c:v>
                </c:pt>
                <c:pt idx="6">
                  <c:v>70.657799999999995</c:v>
                </c:pt>
                <c:pt idx="7">
                  <c:v>77.791300000000007</c:v>
                </c:pt>
                <c:pt idx="8">
                  <c:v>85.090400000000002</c:v>
                </c:pt>
                <c:pt idx="9">
                  <c:v>92.553200000000004</c:v>
                </c:pt>
                <c:pt idx="10">
                  <c:v>99.089900000000014</c:v>
                </c:pt>
                <c:pt idx="11">
                  <c:v>104.98429999999999</c:v>
                </c:pt>
                <c:pt idx="12">
                  <c:v>111.6533</c:v>
                </c:pt>
                <c:pt idx="13">
                  <c:v>117.1148</c:v>
                </c:pt>
                <c:pt idx="14">
                  <c:v>123.4337</c:v>
                </c:pt>
                <c:pt idx="15">
                  <c:v>128.94740000000002</c:v>
                </c:pt>
                <c:pt idx="16">
                  <c:v>133.3648</c:v>
                </c:pt>
                <c:pt idx="17">
                  <c:v>133.90559999999999</c:v>
                </c:pt>
                <c:pt idx="18">
                  <c:v>144.1746</c:v>
                </c:pt>
                <c:pt idx="19">
                  <c:v>159.53</c:v>
                </c:pt>
                <c:pt idx="20">
                  <c:v>174.8279</c:v>
                </c:pt>
                <c:pt idx="21">
                  <c:v>189.25649999999999</c:v>
                </c:pt>
                <c:pt idx="22">
                  <c:v>202.03879999999998</c:v>
                </c:pt>
                <c:pt idx="23">
                  <c:v>212.77170000000001</c:v>
                </c:pt>
                <c:pt idx="24">
                  <c:v>221.16750000000002</c:v>
                </c:pt>
                <c:pt idx="25">
                  <c:v>227.22519999999997</c:v>
                </c:pt>
                <c:pt idx="26">
                  <c:v>231.03360000000001</c:v>
                </c:pt>
                <c:pt idx="27">
                  <c:v>233.083</c:v>
                </c:pt>
                <c:pt idx="28">
                  <c:v>234.14619999999999</c:v>
                </c:pt>
                <c:pt idx="29">
                  <c:v>234.69220000000001</c:v>
                </c:pt>
                <c:pt idx="30">
                  <c:v>235.05340000000001</c:v>
                </c:pt>
              </c:numCache>
            </c:numRef>
          </c:val>
          <c:extLst>
            <c:ext xmlns:c16="http://schemas.microsoft.com/office/drawing/2014/chart" uri="{C3380CC4-5D6E-409C-BE32-E72D297353CC}">
              <c16:uniqueId val="{00000002-6177-4BBC-AC06-C1D68978B0A0}"/>
            </c:ext>
          </c:extLst>
        </c:ser>
        <c:ser>
          <c:idx val="3"/>
          <c:order val="3"/>
          <c:tx>
            <c:strRef>
              <c:f>'MLS (2)'!$D$40</c:f>
              <c:strCache>
                <c:ptCount val="1"/>
                <c:pt idx="0">
                  <c:v>Female sex workers</c:v>
                </c:pt>
              </c:strCache>
            </c:strRef>
          </c:tx>
          <c:spPr>
            <a:solidFill>
              <a:srgbClr val="33CCCC"/>
            </a:solidFill>
            <a:ln>
              <a:noFill/>
            </a:ln>
            <a:effectLst/>
          </c:spPr>
          <c:invertIfNegative val="0"/>
          <c:cat>
            <c:numRef>
              <c:f>'MLS (2)'!$E$36:$AI$36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'MLS (2)'!$E$40:$AI$40</c:f>
              <c:numCache>
                <c:formatCode>0</c:formatCode>
                <c:ptCount val="31"/>
                <c:pt idx="0">
                  <c:v>221.9803</c:v>
                </c:pt>
                <c:pt idx="1">
                  <c:v>215.6412</c:v>
                </c:pt>
                <c:pt idx="2">
                  <c:v>212.76420000000002</c:v>
                </c:pt>
                <c:pt idx="3">
                  <c:v>209.28800000000001</c:v>
                </c:pt>
                <c:pt idx="4">
                  <c:v>205.3124</c:v>
                </c:pt>
                <c:pt idx="5">
                  <c:v>201.34699999999998</c:v>
                </c:pt>
                <c:pt idx="6">
                  <c:v>202.56040000000002</c:v>
                </c:pt>
                <c:pt idx="7">
                  <c:v>201.58780000000002</c:v>
                </c:pt>
                <c:pt idx="8">
                  <c:v>198.42230000000001</c:v>
                </c:pt>
                <c:pt idx="9">
                  <c:v>193.48090000000002</c:v>
                </c:pt>
                <c:pt idx="10">
                  <c:v>186.6771</c:v>
                </c:pt>
                <c:pt idx="11">
                  <c:v>178.55110000000002</c:v>
                </c:pt>
                <c:pt idx="12">
                  <c:v>169.68869999999998</c:v>
                </c:pt>
                <c:pt idx="13">
                  <c:v>160.804</c:v>
                </c:pt>
                <c:pt idx="14">
                  <c:v>159.02450000000002</c:v>
                </c:pt>
                <c:pt idx="15">
                  <c:v>155.4787</c:v>
                </c:pt>
                <c:pt idx="16">
                  <c:v>143.1199</c:v>
                </c:pt>
                <c:pt idx="17">
                  <c:v>127.51259999999999</c:v>
                </c:pt>
                <c:pt idx="18">
                  <c:v>120.38980000000001</c:v>
                </c:pt>
                <c:pt idx="19">
                  <c:v>117.6824</c:v>
                </c:pt>
                <c:pt idx="20">
                  <c:v>115.6682</c:v>
                </c:pt>
                <c:pt idx="21">
                  <c:v>114.41120000000001</c:v>
                </c:pt>
                <c:pt idx="22">
                  <c:v>113.8548</c:v>
                </c:pt>
                <c:pt idx="23">
                  <c:v>113.8853</c:v>
                </c:pt>
                <c:pt idx="24">
                  <c:v>114.3526</c:v>
                </c:pt>
                <c:pt idx="25">
                  <c:v>115.1801</c:v>
                </c:pt>
                <c:pt idx="26">
                  <c:v>116.218</c:v>
                </c:pt>
                <c:pt idx="27">
                  <c:v>117.36369999999999</c:v>
                </c:pt>
                <c:pt idx="28">
                  <c:v>118.57940000000001</c:v>
                </c:pt>
                <c:pt idx="29">
                  <c:v>119.79</c:v>
                </c:pt>
                <c:pt idx="30">
                  <c:v>120.9502</c:v>
                </c:pt>
              </c:numCache>
            </c:numRef>
          </c:val>
          <c:extLst>
            <c:ext xmlns:c16="http://schemas.microsoft.com/office/drawing/2014/chart" uri="{C3380CC4-5D6E-409C-BE32-E72D297353CC}">
              <c16:uniqueId val="{00000003-6177-4BBC-AC06-C1D68978B0A0}"/>
            </c:ext>
          </c:extLst>
        </c:ser>
        <c:ser>
          <c:idx val="4"/>
          <c:order val="4"/>
          <c:tx>
            <c:strRef>
              <c:f>'MLS (2)'!$D$41</c:f>
              <c:strCache>
                <c:ptCount val="1"/>
                <c:pt idx="0">
                  <c:v>People who inject drugs</c:v>
                </c:pt>
              </c:strCache>
            </c:strRef>
          </c:tx>
          <c:spPr>
            <a:solidFill>
              <a:schemeClr val="accent2">
                <a:lumMod val="75000"/>
              </a:schemeClr>
            </a:solidFill>
            <a:ln>
              <a:noFill/>
            </a:ln>
            <a:effectLst/>
          </c:spPr>
          <c:invertIfNegative val="0"/>
          <c:cat>
            <c:numRef>
              <c:f>'MLS (2)'!$E$36:$AI$36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'MLS (2)'!$E$41:$AI$41</c:f>
              <c:numCache>
                <c:formatCode>0</c:formatCode>
                <c:ptCount val="31"/>
                <c:pt idx="0">
                  <c:v>5542.3180999999995</c:v>
                </c:pt>
                <c:pt idx="1">
                  <c:v>5516.7079000000003</c:v>
                </c:pt>
                <c:pt idx="2">
                  <c:v>5148.9529000000002</c:v>
                </c:pt>
                <c:pt idx="3">
                  <c:v>4912.7029000000002</c:v>
                </c:pt>
                <c:pt idx="4">
                  <c:v>4699.5945999999994</c:v>
                </c:pt>
                <c:pt idx="5">
                  <c:v>4460.1095999999989</c:v>
                </c:pt>
                <c:pt idx="6">
                  <c:v>4152.947000000001</c:v>
                </c:pt>
                <c:pt idx="7">
                  <c:v>3755.7347999999997</c:v>
                </c:pt>
                <c:pt idx="8">
                  <c:v>3394.2724999999996</c:v>
                </c:pt>
                <c:pt idx="9">
                  <c:v>3048.6261999999997</c:v>
                </c:pt>
                <c:pt idx="10">
                  <c:v>2703.6266000000005</c:v>
                </c:pt>
                <c:pt idx="11">
                  <c:v>2374.1122999999993</c:v>
                </c:pt>
                <c:pt idx="12">
                  <c:v>2073.8123000000005</c:v>
                </c:pt>
                <c:pt idx="13">
                  <c:v>1789.5857000000001</c:v>
                </c:pt>
                <c:pt idx="14">
                  <c:v>1487.1229999999998</c:v>
                </c:pt>
                <c:pt idx="15">
                  <c:v>1187.2382000000002</c:v>
                </c:pt>
                <c:pt idx="16">
                  <c:v>1010.3338</c:v>
                </c:pt>
                <c:pt idx="17">
                  <c:v>808.43090000000007</c:v>
                </c:pt>
                <c:pt idx="18">
                  <c:v>691.52029999999991</c:v>
                </c:pt>
                <c:pt idx="19">
                  <c:v>734.68949999999995</c:v>
                </c:pt>
                <c:pt idx="20">
                  <c:v>766.10429999999997</c:v>
                </c:pt>
                <c:pt idx="21">
                  <c:v>788.51490000000001</c:v>
                </c:pt>
                <c:pt idx="22">
                  <c:v>804.4828</c:v>
                </c:pt>
                <c:pt idx="23">
                  <c:v>816.99880000000007</c:v>
                </c:pt>
                <c:pt idx="24">
                  <c:v>827.54979999999978</c:v>
                </c:pt>
                <c:pt idx="25">
                  <c:v>836.6952</c:v>
                </c:pt>
                <c:pt idx="26">
                  <c:v>844.04769999999996</c:v>
                </c:pt>
                <c:pt idx="27">
                  <c:v>849.8909000000001</c:v>
                </c:pt>
                <c:pt idx="28">
                  <c:v>855.15329999999994</c:v>
                </c:pt>
                <c:pt idx="29">
                  <c:v>859.97050000000002</c:v>
                </c:pt>
                <c:pt idx="30">
                  <c:v>864.44150000000002</c:v>
                </c:pt>
              </c:numCache>
            </c:numRef>
          </c:val>
          <c:extLst>
            <c:ext xmlns:c16="http://schemas.microsoft.com/office/drawing/2014/chart" uri="{C3380CC4-5D6E-409C-BE32-E72D297353CC}">
              <c16:uniqueId val="{00000004-6177-4BBC-AC06-C1D68978B0A0}"/>
            </c:ext>
          </c:extLst>
        </c:ser>
        <c:ser>
          <c:idx val="5"/>
          <c:order val="5"/>
          <c:tx>
            <c:strRef>
              <c:f>'MLS (2)'!$D$42</c:f>
              <c:strCache>
                <c:ptCount val="1"/>
                <c:pt idx="0">
                  <c:v>Rest of population</c:v>
                </c:pt>
              </c:strCache>
            </c:strRef>
          </c:tx>
          <c:spPr>
            <a:solidFill>
              <a:srgbClr val="CC9900"/>
            </a:solidFill>
            <a:ln>
              <a:noFill/>
            </a:ln>
            <a:effectLst/>
          </c:spPr>
          <c:invertIfNegative val="0"/>
          <c:cat>
            <c:numRef>
              <c:f>'MLS (2)'!$E$36:$AI$36</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'MLS (2)'!$E$42:$AI$42</c:f>
              <c:numCache>
                <c:formatCode>0</c:formatCode>
                <c:ptCount val="31"/>
                <c:pt idx="0">
                  <c:v>1483.7037999999998</c:v>
                </c:pt>
                <c:pt idx="1">
                  <c:v>1550.3534</c:v>
                </c:pt>
                <c:pt idx="2">
                  <c:v>1613.5254000000002</c:v>
                </c:pt>
                <c:pt idx="3">
                  <c:v>1668.3548999999998</c:v>
                </c:pt>
                <c:pt idx="4">
                  <c:v>1713.2298999999998</c:v>
                </c:pt>
                <c:pt idx="5">
                  <c:v>1749.924</c:v>
                </c:pt>
                <c:pt idx="6">
                  <c:v>1828.5745999999999</c:v>
                </c:pt>
                <c:pt idx="7">
                  <c:v>1900.3496</c:v>
                </c:pt>
                <c:pt idx="8">
                  <c:v>1964.2840000000001</c:v>
                </c:pt>
                <c:pt idx="9">
                  <c:v>2022.6851999999999</c:v>
                </c:pt>
                <c:pt idx="10">
                  <c:v>2068.6377000000002</c:v>
                </c:pt>
                <c:pt idx="11">
                  <c:v>2071.5075000000002</c:v>
                </c:pt>
                <c:pt idx="12">
                  <c:v>2072.7487999999998</c:v>
                </c:pt>
                <c:pt idx="13">
                  <c:v>2065.1570999999999</c:v>
                </c:pt>
                <c:pt idx="14">
                  <c:v>2108.0061000000001</c:v>
                </c:pt>
                <c:pt idx="15">
                  <c:v>2115.3611999999998</c:v>
                </c:pt>
                <c:pt idx="16">
                  <c:v>2097.1016000000004</c:v>
                </c:pt>
                <c:pt idx="17">
                  <c:v>2013.6799000000001</c:v>
                </c:pt>
                <c:pt idx="18">
                  <c:v>2059.4173000000001</c:v>
                </c:pt>
                <c:pt idx="19">
                  <c:v>2141.2978000000003</c:v>
                </c:pt>
                <c:pt idx="20">
                  <c:v>2234.402</c:v>
                </c:pt>
                <c:pt idx="21">
                  <c:v>2341.2207000000003</c:v>
                </c:pt>
                <c:pt idx="22">
                  <c:v>2461.3717999999999</c:v>
                </c:pt>
                <c:pt idx="23">
                  <c:v>2591.4390000000003</c:v>
                </c:pt>
                <c:pt idx="24">
                  <c:v>2727.1771999999996</c:v>
                </c:pt>
                <c:pt idx="25">
                  <c:v>2865.0951000000005</c:v>
                </c:pt>
                <c:pt idx="26">
                  <c:v>3002.0016000000001</c:v>
                </c:pt>
                <c:pt idx="27">
                  <c:v>3133.8661999999999</c:v>
                </c:pt>
                <c:pt idx="28">
                  <c:v>3257.5361000000003</c:v>
                </c:pt>
                <c:pt idx="29">
                  <c:v>3371.6729</c:v>
                </c:pt>
                <c:pt idx="30">
                  <c:v>3475.8524999999995</c:v>
                </c:pt>
              </c:numCache>
            </c:numRef>
          </c:val>
          <c:extLst>
            <c:ext xmlns:c16="http://schemas.microsoft.com/office/drawing/2014/chart" uri="{C3380CC4-5D6E-409C-BE32-E72D297353CC}">
              <c16:uniqueId val="{00000005-6177-4BBC-AC06-C1D68978B0A0}"/>
            </c:ext>
          </c:extLst>
        </c:ser>
        <c:dLbls>
          <c:showLegendKey val="0"/>
          <c:showVal val="0"/>
          <c:showCatName val="0"/>
          <c:showSerName val="0"/>
          <c:showPercent val="0"/>
          <c:showBubbleSize val="0"/>
        </c:dLbls>
        <c:gapWidth val="80"/>
        <c:overlap val="100"/>
        <c:axId val="38719488"/>
        <c:axId val="38721024"/>
      </c:barChart>
      <c:catAx>
        <c:axId val="3871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721024"/>
        <c:crosses val="autoZero"/>
        <c:auto val="1"/>
        <c:lblAlgn val="ctr"/>
        <c:lblOffset val="100"/>
        <c:tickLblSkip val="5"/>
        <c:tickMarkSkip val="5"/>
        <c:noMultiLvlLbl val="0"/>
      </c:catAx>
      <c:valAx>
        <c:axId val="38721024"/>
        <c:scaling>
          <c:orientation val="minMax"/>
        </c:scaling>
        <c:delete val="0"/>
        <c:axPos val="l"/>
        <c:majorGridlines>
          <c:spPr>
            <a:ln w="1587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719488"/>
        <c:crosses val="autoZero"/>
        <c:crossBetween val="between"/>
        <c:majorUnit val="4000"/>
      </c:valAx>
      <c:spPr>
        <a:noFill/>
        <a:ln>
          <a:noFill/>
        </a:ln>
        <a:effectLst/>
      </c:spPr>
    </c:plotArea>
    <c:legend>
      <c:legendPos val="b"/>
      <c:layout>
        <c:manualLayout>
          <c:xMode val="edge"/>
          <c:yMode val="edge"/>
          <c:x val="0.13253802215887159"/>
          <c:y val="0.74663097671513534"/>
          <c:w val="0.67500182327338032"/>
          <c:h val="0.2533690232848647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695899665872183E-2"/>
          <c:y val="5.2268337213909805E-2"/>
          <c:w val="0.91430410033412779"/>
          <c:h val="0.426978962872825"/>
        </c:manualLayout>
      </c:layout>
      <c:barChart>
        <c:barDir val="col"/>
        <c:grouping val="clustered"/>
        <c:varyColors val="0"/>
        <c:ser>
          <c:idx val="0"/>
          <c:order val="0"/>
          <c:spPr>
            <a:solidFill>
              <a:srgbClr val="F78E1E"/>
            </a:solidFill>
            <a:ln>
              <a:noFill/>
            </a:ln>
          </c:spPr>
          <c:invertIfNegative val="0"/>
          <c:dPt>
            <c:idx val="8"/>
            <c:invertIfNegative val="0"/>
            <c:bubble3D val="0"/>
            <c:extLst>
              <c:ext xmlns:c16="http://schemas.microsoft.com/office/drawing/2014/chart" uri="{C3380CC4-5D6E-409C-BE32-E72D297353CC}">
                <c16:uniqueId val="{00000000-74F0-45CE-A0F6-9B5B7A0006A8}"/>
              </c:ext>
            </c:extLst>
          </c:dPt>
          <c:dLbls>
            <c:dLbl>
              <c:idx val="10"/>
              <c:numFmt formatCode="0.0" sourceLinked="0"/>
              <c:spPr>
                <a:noFill/>
                <a:ln>
                  <a:noFill/>
                </a:ln>
                <a:effectLst/>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3FF-46E7-85F1-D888F924D67B}"/>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prev, cities'!$B$4:$B$20</c:f>
              <c:strCache>
                <c:ptCount val="17"/>
                <c:pt idx="0">
                  <c:v>Nepal,
Kathmandu (2017)</c:v>
                </c:pt>
                <c:pt idx="1">
                  <c:v>Cambodia, 
Siem Reap (2014)</c:v>
                </c:pt>
                <c:pt idx="2">
                  <c:v>Lao PDR,
Vientiane Capital (2017)</c:v>
                </c:pt>
                <c:pt idx="3">
                  <c:v>Philippines, 
Cayagan de Oro (2015)</c:v>
                </c:pt>
                <c:pt idx="4">
                  <c:v>India, 
Manipur (2016-17)</c:v>
                </c:pt>
                <c:pt idx="5">
                  <c:v>PNG, 
Port Moresby (2016-17)</c:v>
                </c:pt>
                <c:pt idx="6">
                  <c:v>Pakistan, 
Karachi (2016-17)</c:v>
                </c:pt>
                <c:pt idx="7">
                  <c:v>Mongolia,
 Ulaanbaatar (2017)</c:v>
                </c:pt>
                <c:pt idx="8">
                  <c:v>Myanmar, 
Myitkyina (2018)</c:v>
                </c:pt>
                <c:pt idx="9">
                  <c:v>China, 
Chengdu (2013)</c:v>
                </c:pt>
                <c:pt idx="10">
                  <c:v>China,
 Taiyung City (2013)</c:v>
                </c:pt>
                <c:pt idx="11">
                  <c:v>Myanmar, 
Mawlamyaing (2018)</c:v>
                </c:pt>
                <c:pt idx="12">
                  <c:v>Myanmar, 
Yangon (2018)</c:v>
                </c:pt>
                <c:pt idx="13">
                  <c:v>Viet Nam, 
Can Tho (2017)</c:v>
                </c:pt>
                <c:pt idx="14">
                  <c:v>Thailand, 
*3 cities (2016)</c:v>
                </c:pt>
                <c:pt idx="15">
                  <c:v>Indonesia, 
Denpasar (2015)</c:v>
                </c:pt>
                <c:pt idx="16">
                  <c:v>Malaysia, 
Kuala Lumpur (2017)</c:v>
                </c:pt>
              </c:strCache>
            </c:strRef>
          </c:cat>
          <c:val>
            <c:numRef>
              <c:f>'MSM prev, cities'!$C$4:$C$20</c:f>
              <c:numCache>
                <c:formatCode>General</c:formatCode>
                <c:ptCount val="17"/>
                <c:pt idx="0">
                  <c:v>5</c:v>
                </c:pt>
                <c:pt idx="1">
                  <c:v>5.9</c:v>
                </c:pt>
                <c:pt idx="2">
                  <c:v>7.7</c:v>
                </c:pt>
                <c:pt idx="3">
                  <c:v>8.1</c:v>
                </c:pt>
                <c:pt idx="4">
                  <c:v>8.4</c:v>
                </c:pt>
                <c:pt idx="5">
                  <c:v>8.5</c:v>
                </c:pt>
                <c:pt idx="6">
                  <c:v>9.1999999999999993</c:v>
                </c:pt>
                <c:pt idx="7">
                  <c:v>9.1999999999999993</c:v>
                </c:pt>
                <c:pt idx="8" formatCode="0.0">
                  <c:v>15</c:v>
                </c:pt>
                <c:pt idx="9" formatCode="0.0">
                  <c:v>17.829999999999998</c:v>
                </c:pt>
                <c:pt idx="10">
                  <c:v>18.899999999999999</c:v>
                </c:pt>
                <c:pt idx="11">
                  <c:v>19.399999999999999</c:v>
                </c:pt>
                <c:pt idx="12">
                  <c:v>19.7</c:v>
                </c:pt>
                <c:pt idx="13">
                  <c:v>22.7</c:v>
                </c:pt>
                <c:pt idx="14">
                  <c:v>26.2</c:v>
                </c:pt>
                <c:pt idx="15">
                  <c:v>36</c:v>
                </c:pt>
                <c:pt idx="16">
                  <c:v>43.3</c:v>
                </c:pt>
              </c:numCache>
            </c:numRef>
          </c:val>
          <c:extLst>
            <c:ext xmlns:c16="http://schemas.microsoft.com/office/drawing/2014/chart" uri="{C3380CC4-5D6E-409C-BE32-E72D297353CC}">
              <c16:uniqueId val="{00000001-74F0-45CE-A0F6-9B5B7A0006A8}"/>
            </c:ext>
          </c:extLst>
        </c:ser>
        <c:dLbls>
          <c:dLblPos val="outEnd"/>
          <c:showLegendKey val="0"/>
          <c:showVal val="1"/>
          <c:showCatName val="0"/>
          <c:showSerName val="0"/>
          <c:showPercent val="0"/>
          <c:showBubbleSize val="0"/>
        </c:dLbls>
        <c:gapWidth val="80"/>
        <c:overlap val="30"/>
        <c:axId val="42094592"/>
        <c:axId val="42096128"/>
      </c:barChart>
      <c:scatterChart>
        <c:scatterStyle val="lineMarker"/>
        <c:varyColors val="0"/>
        <c:ser>
          <c:idx val="1"/>
          <c:order val="1"/>
          <c:tx>
            <c:strRef>
              <c:f>'MSM prev, cities'!$S$2</c:f>
              <c:strCache>
                <c:ptCount val="1"/>
                <c:pt idx="0">
                  <c:v>t</c:v>
                </c:pt>
              </c:strCache>
            </c:strRef>
          </c:tx>
          <c:spPr>
            <a:ln w="15875">
              <a:solidFill>
                <a:srgbClr val="E31837"/>
              </a:solidFill>
              <a:prstDash val="dash"/>
            </a:ln>
          </c:spPr>
          <c:marker>
            <c:symbol val="none"/>
          </c:marker>
          <c:xVal>
            <c:numRef>
              <c:f>'MSM prev, cities'!$R$3:$R$4</c:f>
              <c:numCache>
                <c:formatCode>General</c:formatCode>
                <c:ptCount val="2"/>
                <c:pt idx="0">
                  <c:v>0</c:v>
                </c:pt>
                <c:pt idx="1">
                  <c:v>1</c:v>
                </c:pt>
              </c:numCache>
            </c:numRef>
          </c:xVal>
          <c:yVal>
            <c:numRef>
              <c:f>'MSM prev, cities'!$S$3:$S$4</c:f>
              <c:numCache>
                <c:formatCode>General</c:formatCode>
                <c:ptCount val="2"/>
                <c:pt idx="0">
                  <c:v>5</c:v>
                </c:pt>
                <c:pt idx="1">
                  <c:v>5</c:v>
                </c:pt>
              </c:numCache>
            </c:numRef>
          </c:yVal>
          <c:smooth val="0"/>
          <c:extLst>
            <c:ext xmlns:c16="http://schemas.microsoft.com/office/drawing/2014/chart" uri="{C3380CC4-5D6E-409C-BE32-E72D297353CC}">
              <c16:uniqueId val="{00000002-74F0-45CE-A0F6-9B5B7A0006A8}"/>
            </c:ext>
          </c:extLst>
        </c:ser>
        <c:dLbls>
          <c:showLegendKey val="0"/>
          <c:showVal val="0"/>
          <c:showCatName val="0"/>
          <c:showSerName val="0"/>
          <c:showPercent val="0"/>
          <c:showBubbleSize val="0"/>
        </c:dLbls>
        <c:axId val="42996864"/>
        <c:axId val="42098048"/>
      </c:scatterChart>
      <c:catAx>
        <c:axId val="42094592"/>
        <c:scaling>
          <c:orientation val="minMax"/>
        </c:scaling>
        <c:delete val="0"/>
        <c:axPos val="b"/>
        <c:numFmt formatCode="General" sourceLinked="1"/>
        <c:majorTickMark val="out"/>
        <c:minorTickMark val="none"/>
        <c:tickLblPos val="nextTo"/>
        <c:txPr>
          <a:bodyPr rot="-5400000"/>
          <a:lstStyle/>
          <a:p>
            <a:pPr>
              <a:defRPr/>
            </a:pPr>
            <a:endParaRPr lang="en-US"/>
          </a:p>
        </c:txPr>
        <c:crossAx val="42096128"/>
        <c:crosses val="autoZero"/>
        <c:auto val="1"/>
        <c:lblAlgn val="ctr"/>
        <c:lblOffset val="100"/>
        <c:noMultiLvlLbl val="0"/>
      </c:catAx>
      <c:valAx>
        <c:axId val="42096128"/>
        <c:scaling>
          <c:orientation val="minMax"/>
          <c:min val="0"/>
        </c:scaling>
        <c:delete val="0"/>
        <c:axPos val="l"/>
        <c:title>
          <c:tx>
            <c:rich>
              <a:bodyPr rot="0" vert="horz"/>
              <a:lstStyle/>
              <a:p>
                <a:pPr>
                  <a:defRPr/>
                </a:pPr>
                <a:r>
                  <a:rPr lang="en-GB"/>
                  <a:t>%</a:t>
                </a:r>
              </a:p>
            </c:rich>
          </c:tx>
          <c:layout>
            <c:manualLayout>
              <c:xMode val="edge"/>
              <c:yMode val="edge"/>
              <c:x val="8.6857752108797856E-3"/>
              <c:y val="1.7451865513826409E-4"/>
            </c:manualLayout>
          </c:layout>
          <c:overlay val="0"/>
        </c:title>
        <c:numFmt formatCode="0" sourceLinked="0"/>
        <c:majorTickMark val="out"/>
        <c:minorTickMark val="none"/>
        <c:tickLblPos val="nextTo"/>
        <c:crossAx val="42094592"/>
        <c:crosses val="autoZero"/>
        <c:crossBetween val="between"/>
        <c:majorUnit val="5"/>
      </c:valAx>
      <c:valAx>
        <c:axId val="42098048"/>
        <c:scaling>
          <c:orientation val="minMax"/>
          <c:max val="30"/>
          <c:min val="0"/>
        </c:scaling>
        <c:delete val="1"/>
        <c:axPos val="r"/>
        <c:numFmt formatCode="General" sourceLinked="1"/>
        <c:majorTickMark val="out"/>
        <c:minorTickMark val="none"/>
        <c:tickLblPos val="nextTo"/>
        <c:crossAx val="42996864"/>
        <c:crosses val="max"/>
        <c:crossBetween val="midCat"/>
        <c:majorUnit val="5"/>
      </c:valAx>
      <c:valAx>
        <c:axId val="42996864"/>
        <c:scaling>
          <c:orientation val="minMax"/>
          <c:max val="1"/>
          <c:min val="0"/>
        </c:scaling>
        <c:delete val="1"/>
        <c:axPos val="t"/>
        <c:numFmt formatCode="General" sourceLinked="1"/>
        <c:majorTickMark val="out"/>
        <c:minorTickMark val="none"/>
        <c:tickLblPos val="nextTo"/>
        <c:crossAx val="42098048"/>
        <c:crosses val="max"/>
        <c:crossBetween val="midCat"/>
      </c:valAx>
    </c:plotArea>
    <c:plotVisOnly val="1"/>
    <c:dispBlanksAs val="gap"/>
    <c:showDLblsOverMax val="0"/>
  </c:chart>
  <c:txPr>
    <a:bodyPr/>
    <a:lstStyle/>
    <a:p>
      <a:pPr>
        <a:defRPr sz="1300" b="1">
          <a:latin typeface="Arial" pitchFamily="34" charset="0"/>
          <a:cs typeface="Arial"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39112466386241"/>
          <c:y val="8.8750023268368047E-2"/>
          <c:w val="0.85757313973203508"/>
          <c:h val="0.56083114610673668"/>
        </c:manualLayout>
      </c:layout>
      <c:lineChart>
        <c:grouping val="standard"/>
        <c:varyColors val="0"/>
        <c:ser>
          <c:idx val="13"/>
          <c:order val="0"/>
          <c:tx>
            <c:strRef>
              <c:f>'Rising HIV prev'!$A$2</c:f>
              <c:strCache>
                <c:ptCount val="1"/>
                <c:pt idx="0">
                  <c:v>Cambodia, Siem Reap</c:v>
                </c:pt>
              </c:strCache>
            </c:strRef>
          </c:tx>
          <c:spPr>
            <a:ln w="38100">
              <a:solidFill>
                <a:srgbClr val="00AEEF"/>
              </a:solidFill>
              <a:prstDash val="sysDash"/>
            </a:ln>
          </c:spPr>
          <c:marker>
            <c:symbol val="circle"/>
            <c:size val="9"/>
            <c:spPr>
              <a:solidFill>
                <a:srgbClr val="00AEEF"/>
              </a:solidFill>
              <a:ln>
                <a:noFill/>
              </a:ln>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99-4075-A541-371969832141}"/>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99-4075-A541-371969832141}"/>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'Rising HIV prev'!$B$2:$L$2</c:f>
              <c:numCache>
                <c:formatCode>General</c:formatCode>
                <c:ptCount val="11"/>
                <c:pt idx="3">
                  <c:v>4.9000000000000004</c:v>
                </c:pt>
                <c:pt idx="7" formatCode="0">
                  <c:v>5.9</c:v>
                </c:pt>
              </c:numCache>
            </c:numRef>
          </c:val>
          <c:smooth val="0"/>
          <c:extLst>
            <c:ext xmlns:c16="http://schemas.microsoft.com/office/drawing/2014/chart" uri="{C3380CC4-5D6E-409C-BE32-E72D297353CC}">
              <c16:uniqueId val="{00000002-6499-4075-A541-371969832141}"/>
            </c:ext>
          </c:extLst>
        </c:ser>
        <c:ser>
          <c:idx val="0"/>
          <c:order val="1"/>
          <c:tx>
            <c:strRef>
              <c:f>'Rising HIV prev'!$A$3</c:f>
              <c:strCache>
                <c:ptCount val="1"/>
                <c:pt idx="0">
                  <c:v>Indonesia, Jakarta </c:v>
                </c:pt>
              </c:strCache>
            </c:strRef>
          </c:tx>
          <c:spPr>
            <a:ln w="38100">
              <a:solidFill>
                <a:srgbClr val="F26B73"/>
              </a:solidFill>
            </a:ln>
          </c:spPr>
          <c:marker>
            <c:symbol val="circle"/>
            <c:size val="9"/>
            <c:spPr>
              <a:solidFill>
                <a:srgbClr val="F26B73"/>
              </a:solidFill>
              <a:ln w="31750">
                <a:no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99-4075-A541-371969832141}"/>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99-4075-A541-371969832141}"/>
                </c:ext>
              </c:extLst>
            </c:dLbl>
            <c:spPr>
              <a:noFill/>
              <a:ln>
                <a:noFill/>
              </a:ln>
              <a:effectLst/>
            </c:spPr>
            <c:txPr>
              <a:bodyPr/>
              <a:lstStyle/>
              <a:p>
                <a:pPr>
                  <a:defRPr>
                    <a:solidFill>
                      <a:sysClr val="windowText" lastClr="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'Rising HIV prev'!$B$3:$L$3</c:f>
              <c:numCache>
                <c:formatCode>General</c:formatCode>
                <c:ptCount val="11"/>
                <c:pt idx="0" formatCode="0.0">
                  <c:v>8.1</c:v>
                </c:pt>
                <c:pt idx="4" formatCode="0.0">
                  <c:v>17.2</c:v>
                </c:pt>
                <c:pt idx="8" formatCode="0">
                  <c:v>32</c:v>
                </c:pt>
              </c:numCache>
            </c:numRef>
          </c:val>
          <c:smooth val="0"/>
          <c:extLst>
            <c:ext xmlns:c16="http://schemas.microsoft.com/office/drawing/2014/chart" uri="{C3380CC4-5D6E-409C-BE32-E72D297353CC}">
              <c16:uniqueId val="{00000005-6499-4075-A541-371969832141}"/>
            </c:ext>
          </c:extLst>
        </c:ser>
        <c:ser>
          <c:idx val="1"/>
          <c:order val="2"/>
          <c:tx>
            <c:strRef>
              <c:f>'Rising HIV prev'!$A$4</c:f>
              <c:strCache>
                <c:ptCount val="1"/>
                <c:pt idx="0">
                  <c:v>Indonesia, Bandung</c:v>
                </c:pt>
              </c:strCache>
            </c:strRef>
          </c:tx>
          <c:spPr>
            <a:ln w="38100">
              <a:solidFill>
                <a:srgbClr val="A8D472"/>
              </a:solidFill>
            </a:ln>
          </c:spPr>
          <c:marker>
            <c:symbol val="circle"/>
            <c:size val="9"/>
            <c:spPr>
              <a:solidFill>
                <a:srgbClr val="A8D472"/>
              </a:solidFill>
              <a:ln w="34925">
                <a:no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99-4075-A541-371969832141}"/>
                </c:ext>
              </c:extLst>
            </c:dLbl>
            <c:dLbl>
              <c:idx val="11"/>
              <c:layout>
                <c:manualLayout>
                  <c:x val="-2.0467365028202962E-2"/>
                  <c:y val="-3.5451559934318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99-4075-A541-371969832141}"/>
                </c:ext>
              </c:extLst>
            </c:dLbl>
            <c:spPr>
              <a:noFill/>
              <a:ln>
                <a:noFill/>
              </a:ln>
              <a:effectLst/>
            </c:spPr>
            <c:txPr>
              <a:bodyPr/>
              <a:lstStyle/>
              <a:p>
                <a:pPr>
                  <a:defRPr>
                    <a:solidFill>
                      <a:sysClr val="windowText" lastClr="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'Rising HIV prev'!$B$4:$L$4</c:f>
              <c:numCache>
                <c:formatCode>General</c:formatCode>
                <c:ptCount val="11"/>
                <c:pt idx="0" formatCode="0.0">
                  <c:v>2</c:v>
                </c:pt>
                <c:pt idx="4" formatCode="0.0">
                  <c:v>10.4</c:v>
                </c:pt>
                <c:pt idx="8" formatCode="0">
                  <c:v>28</c:v>
                </c:pt>
              </c:numCache>
            </c:numRef>
          </c:val>
          <c:smooth val="0"/>
          <c:extLst>
            <c:ext xmlns:c16="http://schemas.microsoft.com/office/drawing/2014/chart" uri="{C3380CC4-5D6E-409C-BE32-E72D297353CC}">
              <c16:uniqueId val="{00000008-6499-4075-A541-371969832141}"/>
            </c:ext>
          </c:extLst>
        </c:ser>
        <c:ser>
          <c:idx val="2"/>
          <c:order val="3"/>
          <c:tx>
            <c:strRef>
              <c:f>'Rising HIV prev'!$A$5</c:f>
              <c:strCache>
                <c:ptCount val="1"/>
                <c:pt idx="0">
                  <c:v>Malaysia, Kuala Lumpur</c:v>
                </c:pt>
              </c:strCache>
            </c:strRef>
          </c:tx>
          <c:spPr>
            <a:ln w="38100">
              <a:solidFill>
                <a:srgbClr val="00A99A"/>
              </a:solidFill>
            </a:ln>
          </c:spPr>
          <c:marker>
            <c:symbol val="circle"/>
            <c:size val="9"/>
            <c:spPr>
              <a:solidFill>
                <a:srgbClr val="00A99A"/>
              </a:solidFill>
              <a:ln w="31750">
                <a:noFill/>
              </a:ln>
            </c:spPr>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FA-4129-B624-A82DE168E2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'Rising HIV prev'!$B$5:$L$5</c:f>
              <c:numCache>
                <c:formatCode>General</c:formatCode>
                <c:ptCount val="11"/>
                <c:pt idx="2" formatCode="0.0">
                  <c:v>3.9</c:v>
                </c:pt>
                <c:pt idx="5" formatCode="0.0">
                  <c:v>10.199999999999999</c:v>
                </c:pt>
                <c:pt idx="7" formatCode="0">
                  <c:v>22</c:v>
                </c:pt>
                <c:pt idx="10">
                  <c:v>43.3</c:v>
                </c:pt>
              </c:numCache>
            </c:numRef>
          </c:val>
          <c:smooth val="0"/>
          <c:extLst>
            <c:ext xmlns:c16="http://schemas.microsoft.com/office/drawing/2014/chart" uri="{C3380CC4-5D6E-409C-BE32-E72D297353CC}">
              <c16:uniqueId val="{0000000C-6499-4075-A541-371969832141}"/>
            </c:ext>
          </c:extLst>
        </c:ser>
        <c:ser>
          <c:idx val="4"/>
          <c:order val="4"/>
          <c:tx>
            <c:strRef>
              <c:f>'Rising HIV prev'!$A$7</c:f>
              <c:strCache>
                <c:ptCount val="1"/>
                <c:pt idx="0">
                  <c:v>Philippines, Cebu</c:v>
                </c:pt>
              </c:strCache>
            </c:strRef>
          </c:tx>
          <c:spPr>
            <a:ln w="38100">
              <a:solidFill>
                <a:srgbClr val="63CDF6"/>
              </a:solidFill>
              <a:prstDash val="solid"/>
            </a:ln>
          </c:spPr>
          <c:marker>
            <c:symbol val="circle"/>
            <c:size val="10"/>
            <c:spPr>
              <a:solidFill>
                <a:srgbClr val="63CDF6"/>
              </a:solidFill>
              <a:ln w="25400">
                <a:noFill/>
              </a:ln>
            </c:spPr>
          </c:marker>
          <c:dPt>
            <c:idx val="8"/>
            <c:marker>
              <c:symbol val="circle"/>
              <c:size val="9"/>
            </c:marker>
            <c:bubble3D val="0"/>
            <c:extLst>
              <c:ext xmlns:c16="http://schemas.microsoft.com/office/drawing/2014/chart" uri="{C3380CC4-5D6E-409C-BE32-E72D297353CC}">
                <c16:uniqueId val="{00000012-6499-4075-A541-371969832141}"/>
              </c:ext>
            </c:extLst>
          </c:dPt>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499-4075-A541-371969832141}"/>
                </c:ext>
              </c:extLst>
            </c:dLbl>
            <c:dLbl>
              <c:idx val="13"/>
              <c:layout>
                <c:manualLayout>
                  <c:x val="-1.5009401020682146E-2"/>
                  <c:y val="2.5024630541871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499-4075-A541-371969832141}"/>
                </c:ext>
              </c:extLst>
            </c:dLbl>
            <c:spPr>
              <a:noFill/>
              <a:ln>
                <a:noFill/>
              </a:ln>
              <a:effectLst/>
            </c:spPr>
            <c:txPr>
              <a:bodyPr/>
              <a:lstStyle/>
              <a:p>
                <a:pPr>
                  <a:defRPr>
                    <a:solidFill>
                      <a:sysClr val="windowText" lastClr="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'Rising HIV prev'!$B$7:$L$7</c:f>
              <c:numCache>
                <c:formatCode>General</c:formatCode>
                <c:ptCount val="11"/>
                <c:pt idx="0" formatCode="0.0">
                  <c:v>0</c:v>
                </c:pt>
                <c:pt idx="2" formatCode="0.0">
                  <c:v>1</c:v>
                </c:pt>
                <c:pt idx="4" formatCode="0.0">
                  <c:v>4.7</c:v>
                </c:pt>
                <c:pt idx="6" formatCode="0.0">
                  <c:v>7.7</c:v>
                </c:pt>
                <c:pt idx="8" formatCode="0">
                  <c:v>13.5</c:v>
                </c:pt>
              </c:numCache>
            </c:numRef>
          </c:val>
          <c:smooth val="0"/>
          <c:extLst>
            <c:ext xmlns:c16="http://schemas.microsoft.com/office/drawing/2014/chart" uri="{C3380CC4-5D6E-409C-BE32-E72D297353CC}">
              <c16:uniqueId val="{00000014-6499-4075-A541-371969832141}"/>
            </c:ext>
          </c:extLst>
        </c:ser>
        <c:ser>
          <c:idx val="5"/>
          <c:order val="5"/>
          <c:tx>
            <c:strRef>
              <c:f>'Rising HIV prev'!$A$8</c:f>
              <c:strCache>
                <c:ptCount val="1"/>
                <c:pt idx="0">
                  <c:v>Thailand, Bangkok</c:v>
                </c:pt>
              </c:strCache>
            </c:strRef>
          </c:tx>
          <c:spPr>
            <a:ln w="38100">
              <a:solidFill>
                <a:srgbClr val="33CCCC"/>
              </a:solidFill>
              <a:prstDash val="solid"/>
            </a:ln>
          </c:spPr>
          <c:marker>
            <c:spPr>
              <a:solidFill>
                <a:srgbClr val="33CCCC"/>
              </a:solidFill>
              <a:ln>
                <a:noFill/>
              </a:ln>
            </c:spPr>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499-4075-A541-371969832141}"/>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499-4075-A541-371969832141}"/>
                </c:ext>
              </c:extLst>
            </c:dLbl>
            <c:spPr>
              <a:noFill/>
            </c:spPr>
            <c:txPr>
              <a:bodyPr/>
              <a:lstStyle/>
              <a:p>
                <a:pPr>
                  <a:defRPr>
                    <a:solidFill>
                      <a:sysClr val="windowText" lastClr="0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'Rising HIV prev'!$B$1:$L$1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'Rising HIV prev'!$B$8:$L$8</c:f>
              <c:numCache>
                <c:formatCode>General</c:formatCode>
                <c:ptCount val="11"/>
                <c:pt idx="0" formatCode="0.0">
                  <c:v>30.6</c:v>
                </c:pt>
                <c:pt idx="2" formatCode="0.0">
                  <c:v>24.7</c:v>
                </c:pt>
                <c:pt idx="3" formatCode="0.0">
                  <c:v>31.1</c:v>
                </c:pt>
                <c:pt idx="5" formatCode="0.0">
                  <c:v>25.7</c:v>
                </c:pt>
                <c:pt idx="7" formatCode="0">
                  <c:v>28.8</c:v>
                </c:pt>
              </c:numCache>
            </c:numRef>
          </c:val>
          <c:smooth val="0"/>
          <c:extLst>
            <c:ext xmlns:c16="http://schemas.microsoft.com/office/drawing/2014/chart" uri="{C3380CC4-5D6E-409C-BE32-E72D297353CC}">
              <c16:uniqueId val="{00000017-6499-4075-A541-371969832141}"/>
            </c:ext>
          </c:extLst>
        </c:ser>
        <c:dLbls>
          <c:showLegendKey val="0"/>
          <c:showVal val="0"/>
          <c:showCatName val="0"/>
          <c:showSerName val="0"/>
          <c:showPercent val="0"/>
          <c:showBubbleSize val="0"/>
        </c:dLbls>
        <c:marker val="1"/>
        <c:smooth val="0"/>
        <c:axId val="155209728"/>
        <c:axId val="155211648"/>
      </c:lineChart>
      <c:catAx>
        <c:axId val="155209728"/>
        <c:scaling>
          <c:orientation val="minMax"/>
        </c:scaling>
        <c:delete val="0"/>
        <c:axPos val="b"/>
        <c:numFmt formatCode="General" sourceLinked="1"/>
        <c:majorTickMark val="out"/>
        <c:minorTickMark val="none"/>
        <c:tickLblPos val="nextTo"/>
        <c:crossAx val="155211648"/>
        <c:crosses val="autoZero"/>
        <c:auto val="1"/>
        <c:lblAlgn val="ctr"/>
        <c:lblOffset val="100"/>
        <c:noMultiLvlLbl val="0"/>
      </c:catAx>
      <c:valAx>
        <c:axId val="155211648"/>
        <c:scaling>
          <c:orientation val="minMax"/>
          <c:min val="0"/>
        </c:scaling>
        <c:delete val="0"/>
        <c:axPos val="l"/>
        <c:majorGridlines>
          <c:spPr>
            <a:ln w="3175">
              <a:solidFill>
                <a:srgbClr val="C1DAFF"/>
              </a:solidFill>
              <a:prstDash val="sysDash"/>
            </a:ln>
          </c:spPr>
        </c:majorGridlines>
        <c:title>
          <c:tx>
            <c:rich>
              <a:bodyPr rot="-5400000" vert="horz"/>
              <a:lstStyle/>
              <a:p>
                <a:pPr>
                  <a:defRPr/>
                </a:pPr>
                <a:r>
                  <a:rPr lang="en-US"/>
                  <a:t>HIV prevalence (%)</a:t>
                </a:r>
              </a:p>
            </c:rich>
          </c:tx>
          <c:layout>
            <c:manualLayout>
              <c:xMode val="edge"/>
              <c:yMode val="edge"/>
              <c:x val="1.3921111993579968E-2"/>
              <c:y val="8.0965561123041443E-2"/>
            </c:manualLayout>
          </c:layout>
          <c:overlay val="0"/>
        </c:title>
        <c:numFmt formatCode="0" sourceLinked="0"/>
        <c:majorTickMark val="out"/>
        <c:minorTickMark val="none"/>
        <c:tickLblPos val="nextTo"/>
        <c:crossAx val="155209728"/>
        <c:crosses val="autoZero"/>
        <c:crossBetween val="between"/>
        <c:majorUnit val="10"/>
      </c:valAx>
    </c:plotArea>
    <c:legend>
      <c:legendPos val="b"/>
      <c:legendEntry>
        <c:idx val="0"/>
        <c:txPr>
          <a:bodyPr/>
          <a:lstStyle/>
          <a:p>
            <a:pPr>
              <a:defRPr>
                <a:solidFill>
                  <a:sysClr val="windowText" lastClr="000000"/>
                </a:solidFill>
              </a:defRPr>
            </a:pPr>
            <a:endParaRPr lang="en-US"/>
          </a:p>
        </c:txPr>
      </c:legendEntry>
      <c:layout>
        <c:manualLayout>
          <c:xMode val="edge"/>
          <c:yMode val="edge"/>
          <c:x val="2.1222570811630061E-2"/>
          <c:y val="0.7562556448120753"/>
          <c:w val="0.95477840451248996"/>
          <c:h val="0.20473334450215"/>
        </c:manualLayout>
      </c:layout>
      <c:overlay val="0"/>
      <c:txPr>
        <a:bodyPr/>
        <a:lstStyle/>
        <a:p>
          <a:pPr>
            <a:defRPr>
              <a:solidFill>
                <a:sysClr val="windowText" lastClr="000000"/>
              </a:solidFill>
            </a:defRPr>
          </a:pPr>
          <a:endParaRPr lang="en-US"/>
        </a:p>
      </c:txPr>
    </c:legend>
    <c:plotVisOnly val="1"/>
    <c:dispBlanksAs val="span"/>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985232051403509E-2"/>
          <c:y val="2.2291684062054173E-2"/>
          <c:w val="0.92022720549563486"/>
          <c:h val="0.36504097231013438"/>
        </c:manualLayout>
      </c:layout>
      <c:barChart>
        <c:barDir val="col"/>
        <c:grouping val="clustered"/>
        <c:varyColors val="0"/>
        <c:ser>
          <c:idx val="0"/>
          <c:order val="0"/>
          <c:spPr>
            <a:solidFill>
              <a:srgbClr val="00A99A"/>
            </a:solidFill>
            <a:ln>
              <a:noFill/>
            </a:ln>
          </c:spPr>
          <c:invertIfNegative val="0"/>
          <c:dPt>
            <c:idx val="1"/>
            <c:invertIfNegative val="0"/>
            <c:bubble3D val="0"/>
            <c:extLst>
              <c:ext xmlns:c16="http://schemas.microsoft.com/office/drawing/2014/chart" uri="{C3380CC4-5D6E-409C-BE32-E72D297353CC}">
                <c16:uniqueId val="{00000000-B5C4-4CA8-8296-31F1F0DB234F}"/>
              </c:ext>
            </c:extLst>
          </c:dPt>
          <c:dPt>
            <c:idx val="2"/>
            <c:invertIfNegative val="0"/>
            <c:bubble3D val="0"/>
            <c:extLst>
              <c:ext xmlns:c16="http://schemas.microsoft.com/office/drawing/2014/chart" uri="{C3380CC4-5D6E-409C-BE32-E72D297353CC}">
                <c16:uniqueId val="{00000001-B5C4-4CA8-8296-31F1F0DB234F}"/>
              </c:ext>
            </c:extLst>
          </c:dPt>
          <c:dPt>
            <c:idx val="3"/>
            <c:invertIfNegative val="0"/>
            <c:bubble3D val="0"/>
            <c:extLst>
              <c:ext xmlns:c16="http://schemas.microsoft.com/office/drawing/2014/chart" uri="{C3380CC4-5D6E-409C-BE32-E72D297353CC}">
                <c16:uniqueId val="{00000002-B5C4-4CA8-8296-31F1F0DB234F}"/>
              </c:ext>
            </c:extLst>
          </c:dPt>
          <c:dPt>
            <c:idx val="4"/>
            <c:invertIfNegative val="0"/>
            <c:bubble3D val="0"/>
            <c:extLst>
              <c:ext xmlns:c16="http://schemas.microsoft.com/office/drawing/2014/chart" uri="{C3380CC4-5D6E-409C-BE32-E72D297353CC}">
                <c16:uniqueId val="{00000003-B5C4-4CA8-8296-31F1F0DB234F}"/>
              </c:ext>
            </c:extLst>
          </c:dPt>
          <c:dPt>
            <c:idx val="5"/>
            <c:invertIfNegative val="0"/>
            <c:bubble3D val="0"/>
            <c:extLst>
              <c:ext xmlns:c16="http://schemas.microsoft.com/office/drawing/2014/chart" uri="{C3380CC4-5D6E-409C-BE32-E72D297353CC}">
                <c16:uniqueId val="{00000004-B5C4-4CA8-8296-31F1F0DB234F}"/>
              </c:ext>
            </c:extLst>
          </c:dPt>
          <c:dPt>
            <c:idx val="6"/>
            <c:invertIfNegative val="0"/>
            <c:bubble3D val="0"/>
            <c:extLst>
              <c:ext xmlns:c16="http://schemas.microsoft.com/office/drawing/2014/chart" uri="{C3380CC4-5D6E-409C-BE32-E72D297353CC}">
                <c16:uniqueId val="{00000005-B5C4-4CA8-8296-31F1F0DB234F}"/>
              </c:ext>
            </c:extLst>
          </c:dPt>
          <c:dPt>
            <c:idx val="7"/>
            <c:invertIfNegative val="0"/>
            <c:bubble3D val="0"/>
            <c:extLst>
              <c:ext xmlns:c16="http://schemas.microsoft.com/office/drawing/2014/chart" uri="{C3380CC4-5D6E-409C-BE32-E72D297353CC}">
                <c16:uniqueId val="{00000006-B5C4-4CA8-8296-31F1F0DB234F}"/>
              </c:ext>
            </c:extLst>
          </c:dPt>
          <c:dPt>
            <c:idx val="8"/>
            <c:invertIfNegative val="0"/>
            <c:bubble3D val="0"/>
            <c:extLst>
              <c:ext xmlns:c16="http://schemas.microsoft.com/office/drawing/2014/chart" uri="{C3380CC4-5D6E-409C-BE32-E72D297353CC}">
                <c16:uniqueId val="{00000007-B5C4-4CA8-8296-31F1F0DB234F}"/>
              </c:ext>
            </c:extLst>
          </c:dPt>
          <c:dPt>
            <c:idx val="9"/>
            <c:invertIfNegative val="0"/>
            <c:bubble3D val="0"/>
            <c:extLst>
              <c:ext xmlns:c16="http://schemas.microsoft.com/office/drawing/2014/chart" uri="{C3380CC4-5D6E-409C-BE32-E72D297353CC}">
                <c16:uniqueId val="{00000008-B5C4-4CA8-8296-31F1F0DB234F}"/>
              </c:ext>
            </c:extLst>
          </c:dPt>
          <c:dPt>
            <c:idx val="15"/>
            <c:invertIfNegative val="0"/>
            <c:bubble3D val="0"/>
            <c:extLst>
              <c:ext xmlns:c16="http://schemas.microsoft.com/office/drawing/2014/chart" uri="{C3380CC4-5D6E-409C-BE32-E72D297353CC}">
                <c16:uniqueId val="{00000009-B5C4-4CA8-8296-31F1F0DB234F}"/>
              </c:ext>
            </c:extLst>
          </c:dPt>
          <c:dPt>
            <c:idx val="16"/>
            <c:invertIfNegative val="0"/>
            <c:bubble3D val="0"/>
            <c:extLst>
              <c:ext xmlns:c16="http://schemas.microsoft.com/office/drawing/2014/chart" uri="{C3380CC4-5D6E-409C-BE32-E72D297353CC}">
                <c16:uniqueId val="{0000000A-B5C4-4CA8-8296-31F1F0DB234F}"/>
              </c:ext>
            </c:extLst>
          </c:dPt>
          <c:dPt>
            <c:idx val="17"/>
            <c:invertIfNegative val="0"/>
            <c:bubble3D val="0"/>
            <c:extLst>
              <c:ext xmlns:c16="http://schemas.microsoft.com/office/drawing/2014/chart" uri="{C3380CC4-5D6E-409C-BE32-E72D297353CC}">
                <c16:uniqueId val="{0000000B-B5C4-4CA8-8296-31F1F0DB234F}"/>
              </c:ext>
            </c:extLst>
          </c:dPt>
          <c:dPt>
            <c:idx val="18"/>
            <c:invertIfNegative val="0"/>
            <c:bubble3D val="0"/>
            <c:extLst>
              <c:ext xmlns:c16="http://schemas.microsoft.com/office/drawing/2014/chart" uri="{C3380CC4-5D6E-409C-BE32-E72D297353CC}">
                <c16:uniqueId val="{0000000C-B5C4-4CA8-8296-31F1F0DB234F}"/>
              </c:ext>
            </c:extLst>
          </c:dPt>
          <c:dPt>
            <c:idx val="19"/>
            <c:invertIfNegative val="0"/>
            <c:bubble3D val="0"/>
            <c:extLst>
              <c:ext xmlns:c16="http://schemas.microsoft.com/office/drawing/2014/chart" uri="{C3380CC4-5D6E-409C-BE32-E72D297353CC}">
                <c16:uniqueId val="{0000000D-B5C4-4CA8-8296-31F1F0DB234F}"/>
              </c:ext>
            </c:extLst>
          </c:dPt>
          <c:dPt>
            <c:idx val="20"/>
            <c:invertIfNegative val="0"/>
            <c:bubble3D val="0"/>
            <c:extLst>
              <c:ext xmlns:c16="http://schemas.microsoft.com/office/drawing/2014/chart" uri="{C3380CC4-5D6E-409C-BE32-E72D297353CC}">
                <c16:uniqueId val="{0000000E-B5C4-4CA8-8296-31F1F0DB234F}"/>
              </c:ext>
            </c:extLst>
          </c:dPt>
          <c:dPt>
            <c:idx val="21"/>
            <c:invertIfNegative val="0"/>
            <c:bubble3D val="0"/>
            <c:extLst>
              <c:ext xmlns:c16="http://schemas.microsoft.com/office/drawing/2014/chart" uri="{C3380CC4-5D6E-409C-BE32-E72D297353CC}">
                <c16:uniqueId val="{0000000F-B5C4-4CA8-8296-31F1F0DB234F}"/>
              </c:ext>
            </c:extLst>
          </c:dPt>
          <c:dLbls>
            <c:dLbl>
              <c:idx val="8"/>
              <c:numFmt formatCode="#,##0.0" sourceLinked="0"/>
              <c:spPr/>
              <c:txPr>
                <a:bodyPr/>
                <a:lstStyle/>
                <a:p>
                  <a:pPr>
                    <a:defRPr sz="12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B5C4-4CA8-8296-31F1F0DB234F}"/>
                </c:ext>
              </c:extLst>
            </c:dLbl>
            <c:spPr>
              <a:no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MSM by region'!$B$3:$C$26</c:f>
              <c:multiLvlStrCache>
                <c:ptCount val="22"/>
                <c:lvl>
                  <c:pt idx="0">
                    <c:v>Bangladesh (2015) </c:v>
                  </c:pt>
                  <c:pt idx="1">
                    <c:v>Sri Lanka (2018)</c:v>
                  </c:pt>
                  <c:pt idx="2">
                    <c:v>Afghanistan (2012)</c:v>
                  </c:pt>
                  <c:pt idx="3">
                    <c:v>India (2016-17)</c:v>
                  </c:pt>
                  <c:pt idx="4">
                    <c:v>Pakistan (2016-17) </c:v>
                  </c:pt>
                  <c:pt idx="5">
                    <c:v>Nepal (2017) *</c:v>
                  </c:pt>
                  <c:pt idx="6">
                    <c:v>Fiji (2012)</c:v>
                  </c:pt>
                  <c:pt idx="7">
                    <c:v>PNG (2016) *</c:v>
                  </c:pt>
                  <c:pt idx="8">
                    <c:v>Rep. of Korea (2011)</c:v>
                  </c:pt>
                  <c:pt idx="9">
                    <c:v>Japan (2015)</c:v>
                  </c:pt>
                  <c:pt idx="10">
                    <c:v>China (2018)</c:v>
                  </c:pt>
                  <c:pt idx="11">
                    <c:v>Mongolia (2017)*</c:v>
                  </c:pt>
                  <c:pt idx="12">
                    <c:v>Timor-Leste (2016-17)*</c:v>
                  </c:pt>
                  <c:pt idx="13">
                    <c:v>Cambodia (2014)</c:v>
                  </c:pt>
                  <c:pt idx="14">
                    <c:v>Lao PDR (2017) ++</c:v>
                  </c:pt>
                  <c:pt idx="15">
                    <c:v>Philippines (2015)</c:v>
                  </c:pt>
                  <c:pt idx="16">
                    <c:v>Singapore (2015)</c:v>
                  </c:pt>
                  <c:pt idx="17">
                    <c:v>Myanmar (2018)</c:v>
                  </c:pt>
                  <c:pt idx="18">
                    <c:v>Viet Nam (2018)</c:v>
                  </c:pt>
                  <c:pt idx="19">
                    <c:v>Thailand (2016) +++</c:v>
                  </c:pt>
                  <c:pt idx="20">
                    <c:v>Malaysia (2017)</c:v>
                  </c:pt>
                  <c:pt idx="21">
                    <c:v>Indonesia (2015)</c:v>
                  </c:pt>
                </c:lvl>
                <c:lvl>
                  <c:pt idx="0">
                    <c:v>South Asia</c:v>
                  </c:pt>
                  <c:pt idx="6">
                    <c:v>Pacific</c:v>
                  </c:pt>
                  <c:pt idx="8">
                    <c:v>East Asia</c:v>
                  </c:pt>
                  <c:pt idx="12">
                    <c:v>South-East Asia</c:v>
                  </c:pt>
                </c:lvl>
              </c:multiLvlStrCache>
            </c:multiLvlStrRef>
          </c:cat>
          <c:val>
            <c:numRef>
              <c:f>'HIV prev MSM by region'!$D$3:$D$24</c:f>
              <c:numCache>
                <c:formatCode>General</c:formatCode>
                <c:ptCount val="22"/>
                <c:pt idx="0">
                  <c:v>0.2</c:v>
                </c:pt>
                <c:pt idx="1">
                  <c:v>0.2</c:v>
                </c:pt>
                <c:pt idx="2" formatCode="0.0">
                  <c:v>0.48</c:v>
                </c:pt>
                <c:pt idx="3">
                  <c:v>2.7</c:v>
                </c:pt>
                <c:pt idx="4">
                  <c:v>3.7</c:v>
                </c:pt>
                <c:pt idx="5">
                  <c:v>5</c:v>
                </c:pt>
              </c:numCache>
            </c:numRef>
          </c:val>
          <c:extLst>
            <c:ext xmlns:c16="http://schemas.microsoft.com/office/drawing/2014/chart" uri="{C3380CC4-5D6E-409C-BE32-E72D297353CC}">
              <c16:uniqueId val="{00000010-B5C4-4CA8-8296-31F1F0DB234F}"/>
            </c:ext>
          </c:extLst>
        </c:ser>
        <c:ser>
          <c:idx val="1"/>
          <c:order val="1"/>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MSM by region'!$B$3:$C$26</c:f>
              <c:multiLvlStrCache>
                <c:ptCount val="22"/>
                <c:lvl>
                  <c:pt idx="0">
                    <c:v>Bangladesh (2015) </c:v>
                  </c:pt>
                  <c:pt idx="1">
                    <c:v>Sri Lanka (2018)</c:v>
                  </c:pt>
                  <c:pt idx="2">
                    <c:v>Afghanistan (2012)</c:v>
                  </c:pt>
                  <c:pt idx="3">
                    <c:v>India (2016-17)</c:v>
                  </c:pt>
                  <c:pt idx="4">
                    <c:v>Pakistan (2016-17) </c:v>
                  </c:pt>
                  <c:pt idx="5">
                    <c:v>Nepal (2017) *</c:v>
                  </c:pt>
                  <c:pt idx="6">
                    <c:v>Fiji (2012)</c:v>
                  </c:pt>
                  <c:pt idx="7">
                    <c:v>PNG (2016) *</c:v>
                  </c:pt>
                  <c:pt idx="8">
                    <c:v>Rep. of Korea (2011)</c:v>
                  </c:pt>
                  <c:pt idx="9">
                    <c:v>Japan (2015)</c:v>
                  </c:pt>
                  <c:pt idx="10">
                    <c:v>China (2018)</c:v>
                  </c:pt>
                  <c:pt idx="11">
                    <c:v>Mongolia (2017)*</c:v>
                  </c:pt>
                  <c:pt idx="12">
                    <c:v>Timor-Leste (2016-17)*</c:v>
                  </c:pt>
                  <c:pt idx="13">
                    <c:v>Cambodia (2014)</c:v>
                  </c:pt>
                  <c:pt idx="14">
                    <c:v>Lao PDR (2017) ++</c:v>
                  </c:pt>
                  <c:pt idx="15">
                    <c:v>Philippines (2015)</c:v>
                  </c:pt>
                  <c:pt idx="16">
                    <c:v>Singapore (2015)</c:v>
                  </c:pt>
                  <c:pt idx="17">
                    <c:v>Myanmar (2018)</c:v>
                  </c:pt>
                  <c:pt idx="18">
                    <c:v>Viet Nam (2018)</c:v>
                  </c:pt>
                  <c:pt idx="19">
                    <c:v>Thailand (2016) +++</c:v>
                  </c:pt>
                  <c:pt idx="20">
                    <c:v>Malaysia (2017)</c:v>
                  </c:pt>
                  <c:pt idx="21">
                    <c:v>Indonesia (2015)</c:v>
                  </c:pt>
                </c:lvl>
                <c:lvl>
                  <c:pt idx="0">
                    <c:v>South Asia</c:v>
                  </c:pt>
                  <c:pt idx="6">
                    <c:v>Pacific</c:v>
                  </c:pt>
                  <c:pt idx="8">
                    <c:v>East Asia</c:v>
                  </c:pt>
                  <c:pt idx="12">
                    <c:v>South-East Asia</c:v>
                  </c:pt>
                </c:lvl>
              </c:multiLvlStrCache>
            </c:multiLvlStrRef>
          </c:cat>
          <c:val>
            <c:numRef>
              <c:f>'HIV prev MSM by region'!$E$3:$E$24</c:f>
              <c:numCache>
                <c:formatCode>General</c:formatCode>
                <c:ptCount val="22"/>
                <c:pt idx="6">
                  <c:v>0.5</c:v>
                </c:pt>
                <c:pt idx="7">
                  <c:v>8.5</c:v>
                </c:pt>
              </c:numCache>
            </c:numRef>
          </c:val>
          <c:extLst>
            <c:ext xmlns:c16="http://schemas.microsoft.com/office/drawing/2014/chart" uri="{C3380CC4-5D6E-409C-BE32-E72D297353CC}">
              <c16:uniqueId val="{00000011-B5C4-4CA8-8296-31F1F0DB234F}"/>
            </c:ext>
          </c:extLst>
        </c:ser>
        <c:ser>
          <c:idx val="2"/>
          <c:order val="2"/>
          <c:spPr>
            <a:solidFill>
              <a:srgbClr val="00AEEF"/>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MSM by region'!$B$3:$C$26</c:f>
              <c:multiLvlStrCache>
                <c:ptCount val="22"/>
                <c:lvl>
                  <c:pt idx="0">
                    <c:v>Bangladesh (2015) </c:v>
                  </c:pt>
                  <c:pt idx="1">
                    <c:v>Sri Lanka (2018)</c:v>
                  </c:pt>
                  <c:pt idx="2">
                    <c:v>Afghanistan (2012)</c:v>
                  </c:pt>
                  <c:pt idx="3">
                    <c:v>India (2016-17)</c:v>
                  </c:pt>
                  <c:pt idx="4">
                    <c:v>Pakistan (2016-17) </c:v>
                  </c:pt>
                  <c:pt idx="5">
                    <c:v>Nepal (2017) *</c:v>
                  </c:pt>
                  <c:pt idx="6">
                    <c:v>Fiji (2012)</c:v>
                  </c:pt>
                  <c:pt idx="7">
                    <c:v>PNG (2016) *</c:v>
                  </c:pt>
                  <c:pt idx="8">
                    <c:v>Rep. of Korea (2011)</c:v>
                  </c:pt>
                  <c:pt idx="9">
                    <c:v>Japan (2015)</c:v>
                  </c:pt>
                  <c:pt idx="10">
                    <c:v>China (2018)</c:v>
                  </c:pt>
                  <c:pt idx="11">
                    <c:v>Mongolia (2017)*</c:v>
                  </c:pt>
                  <c:pt idx="12">
                    <c:v>Timor-Leste (2016-17)*</c:v>
                  </c:pt>
                  <c:pt idx="13">
                    <c:v>Cambodia (2014)</c:v>
                  </c:pt>
                  <c:pt idx="14">
                    <c:v>Lao PDR (2017) ++</c:v>
                  </c:pt>
                  <c:pt idx="15">
                    <c:v>Philippines (2015)</c:v>
                  </c:pt>
                  <c:pt idx="16">
                    <c:v>Singapore (2015)</c:v>
                  </c:pt>
                  <c:pt idx="17">
                    <c:v>Myanmar (2018)</c:v>
                  </c:pt>
                  <c:pt idx="18">
                    <c:v>Viet Nam (2018)</c:v>
                  </c:pt>
                  <c:pt idx="19">
                    <c:v>Thailand (2016) +++</c:v>
                  </c:pt>
                  <c:pt idx="20">
                    <c:v>Malaysia (2017)</c:v>
                  </c:pt>
                  <c:pt idx="21">
                    <c:v>Indonesia (2015)</c:v>
                  </c:pt>
                </c:lvl>
                <c:lvl>
                  <c:pt idx="0">
                    <c:v>South Asia</c:v>
                  </c:pt>
                  <c:pt idx="6">
                    <c:v>Pacific</c:v>
                  </c:pt>
                  <c:pt idx="8">
                    <c:v>East Asia</c:v>
                  </c:pt>
                  <c:pt idx="12">
                    <c:v>South-East Asia</c:v>
                  </c:pt>
                </c:lvl>
              </c:multiLvlStrCache>
            </c:multiLvlStrRef>
          </c:cat>
          <c:val>
            <c:numRef>
              <c:f>'HIV prev MSM by region'!$F$3:$F$24</c:f>
              <c:numCache>
                <c:formatCode>General</c:formatCode>
                <c:ptCount val="22"/>
                <c:pt idx="8">
                  <c:v>3</c:v>
                </c:pt>
                <c:pt idx="9">
                  <c:v>4.8</c:v>
                </c:pt>
                <c:pt idx="10">
                  <c:v>6.9</c:v>
                </c:pt>
                <c:pt idx="11">
                  <c:v>9.1999999999999993</c:v>
                </c:pt>
              </c:numCache>
            </c:numRef>
          </c:val>
          <c:extLst>
            <c:ext xmlns:c16="http://schemas.microsoft.com/office/drawing/2014/chart" uri="{C3380CC4-5D6E-409C-BE32-E72D297353CC}">
              <c16:uniqueId val="{00000012-B5C4-4CA8-8296-31F1F0DB234F}"/>
            </c:ext>
          </c:extLst>
        </c:ser>
        <c:ser>
          <c:idx val="3"/>
          <c:order val="3"/>
          <c:spPr>
            <a:solidFill>
              <a:srgbClr val="F26B73"/>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prev MSM by region'!$B$3:$C$26</c:f>
              <c:multiLvlStrCache>
                <c:ptCount val="22"/>
                <c:lvl>
                  <c:pt idx="0">
                    <c:v>Bangladesh (2015) </c:v>
                  </c:pt>
                  <c:pt idx="1">
                    <c:v>Sri Lanka (2018)</c:v>
                  </c:pt>
                  <c:pt idx="2">
                    <c:v>Afghanistan (2012)</c:v>
                  </c:pt>
                  <c:pt idx="3">
                    <c:v>India (2016-17)</c:v>
                  </c:pt>
                  <c:pt idx="4">
                    <c:v>Pakistan (2016-17) </c:v>
                  </c:pt>
                  <c:pt idx="5">
                    <c:v>Nepal (2017) *</c:v>
                  </c:pt>
                  <c:pt idx="6">
                    <c:v>Fiji (2012)</c:v>
                  </c:pt>
                  <c:pt idx="7">
                    <c:v>PNG (2016) *</c:v>
                  </c:pt>
                  <c:pt idx="8">
                    <c:v>Rep. of Korea (2011)</c:v>
                  </c:pt>
                  <c:pt idx="9">
                    <c:v>Japan (2015)</c:v>
                  </c:pt>
                  <c:pt idx="10">
                    <c:v>China (2018)</c:v>
                  </c:pt>
                  <c:pt idx="11">
                    <c:v>Mongolia (2017)*</c:v>
                  </c:pt>
                  <c:pt idx="12">
                    <c:v>Timor-Leste (2016-17)*</c:v>
                  </c:pt>
                  <c:pt idx="13">
                    <c:v>Cambodia (2014)</c:v>
                  </c:pt>
                  <c:pt idx="14">
                    <c:v>Lao PDR (2017) ++</c:v>
                  </c:pt>
                  <c:pt idx="15">
                    <c:v>Philippines (2015)</c:v>
                  </c:pt>
                  <c:pt idx="16">
                    <c:v>Singapore (2015)</c:v>
                  </c:pt>
                  <c:pt idx="17">
                    <c:v>Myanmar (2018)</c:v>
                  </c:pt>
                  <c:pt idx="18">
                    <c:v>Viet Nam (2018)</c:v>
                  </c:pt>
                  <c:pt idx="19">
                    <c:v>Thailand (2016) +++</c:v>
                  </c:pt>
                  <c:pt idx="20">
                    <c:v>Malaysia (2017)</c:v>
                  </c:pt>
                  <c:pt idx="21">
                    <c:v>Indonesia (2015)</c:v>
                  </c:pt>
                </c:lvl>
                <c:lvl>
                  <c:pt idx="0">
                    <c:v>South Asia</c:v>
                  </c:pt>
                  <c:pt idx="6">
                    <c:v>Pacific</c:v>
                  </c:pt>
                  <c:pt idx="8">
                    <c:v>East Asia</c:v>
                  </c:pt>
                  <c:pt idx="12">
                    <c:v>South-East Asia</c:v>
                  </c:pt>
                </c:lvl>
              </c:multiLvlStrCache>
            </c:multiLvlStrRef>
          </c:cat>
          <c:val>
            <c:numRef>
              <c:f>'HIV prev MSM by region'!$G$3:$G$24</c:f>
              <c:numCache>
                <c:formatCode>General</c:formatCode>
                <c:ptCount val="22"/>
                <c:pt idx="12">
                  <c:v>0.4</c:v>
                </c:pt>
                <c:pt idx="13">
                  <c:v>2.2999999999999998</c:v>
                </c:pt>
                <c:pt idx="14">
                  <c:v>2.8</c:v>
                </c:pt>
                <c:pt idx="15">
                  <c:v>4.9000000000000004</c:v>
                </c:pt>
                <c:pt idx="16" formatCode="0.0">
                  <c:v>4.92</c:v>
                </c:pt>
                <c:pt idx="17" formatCode="0.0">
                  <c:v>6.4</c:v>
                </c:pt>
                <c:pt idx="18">
                  <c:v>10.8</c:v>
                </c:pt>
                <c:pt idx="19">
                  <c:v>11.9</c:v>
                </c:pt>
                <c:pt idx="20" formatCode="0.0">
                  <c:v>21.6</c:v>
                </c:pt>
                <c:pt idx="21">
                  <c:v>25.8</c:v>
                </c:pt>
              </c:numCache>
            </c:numRef>
          </c:val>
          <c:extLst>
            <c:ext xmlns:c16="http://schemas.microsoft.com/office/drawing/2014/chart" uri="{C3380CC4-5D6E-409C-BE32-E72D297353CC}">
              <c16:uniqueId val="{00000013-B5C4-4CA8-8296-31F1F0DB234F}"/>
            </c:ext>
          </c:extLst>
        </c:ser>
        <c:dLbls>
          <c:showLegendKey val="0"/>
          <c:showVal val="0"/>
          <c:showCatName val="0"/>
          <c:showSerName val="0"/>
          <c:showPercent val="0"/>
          <c:showBubbleSize val="0"/>
        </c:dLbls>
        <c:gapWidth val="100"/>
        <c:overlap val="100"/>
        <c:axId val="154934272"/>
        <c:axId val="154977024"/>
      </c:barChart>
      <c:scatterChart>
        <c:scatterStyle val="lineMarker"/>
        <c:varyColors val="0"/>
        <c:ser>
          <c:idx val="4"/>
          <c:order val="4"/>
          <c:tx>
            <c:strRef>
              <c:f>'HIV prev MSM by region'!$N$1</c:f>
              <c:strCache>
                <c:ptCount val="1"/>
              </c:strCache>
            </c:strRef>
          </c:tx>
          <c:spPr>
            <a:ln w="15875">
              <a:solidFill>
                <a:srgbClr val="E31837"/>
              </a:solidFill>
              <a:prstDash val="dash"/>
            </a:ln>
          </c:spPr>
          <c:marker>
            <c:symbol val="none"/>
          </c:marker>
          <c:xVal>
            <c:numRef>
              <c:f>'HIV prev MSM by region'!$M$3</c:f>
              <c:numCache>
                <c:formatCode>General</c:formatCode>
                <c:ptCount val="1"/>
              </c:numCache>
            </c:numRef>
          </c:xVal>
          <c:yVal>
            <c:numRef>
              <c:f>'HIV prev MSM by region'!$N$3</c:f>
              <c:numCache>
                <c:formatCode>General</c:formatCode>
                <c:ptCount val="1"/>
              </c:numCache>
            </c:numRef>
          </c:yVal>
          <c:smooth val="0"/>
          <c:extLst>
            <c:ext xmlns:c16="http://schemas.microsoft.com/office/drawing/2014/chart" uri="{C3380CC4-5D6E-409C-BE32-E72D297353CC}">
              <c16:uniqueId val="{00000014-B5C4-4CA8-8296-31F1F0DB234F}"/>
            </c:ext>
          </c:extLst>
        </c:ser>
        <c:ser>
          <c:idx val="5"/>
          <c:order val="5"/>
          <c:tx>
            <c:strRef>
              <c:f>'HIV prev MSM by region'!$B$30</c:f>
              <c:strCache>
                <c:ptCount val="1"/>
                <c:pt idx="0">
                  <c:v>t</c:v>
                </c:pt>
              </c:strCache>
            </c:strRef>
          </c:tx>
          <c:spPr>
            <a:ln w="15875">
              <a:solidFill>
                <a:srgbClr val="E31837"/>
              </a:solidFill>
              <a:prstDash val="dash"/>
            </a:ln>
          </c:spPr>
          <c:marker>
            <c:symbol val="none"/>
          </c:marker>
          <c:xVal>
            <c:numRef>
              <c:f>'HIV prev MSM by region'!$A$31:$A$32</c:f>
              <c:numCache>
                <c:formatCode>General</c:formatCode>
                <c:ptCount val="2"/>
                <c:pt idx="0">
                  <c:v>0</c:v>
                </c:pt>
                <c:pt idx="1">
                  <c:v>1</c:v>
                </c:pt>
              </c:numCache>
            </c:numRef>
          </c:xVal>
          <c:yVal>
            <c:numRef>
              <c:f>'HIV prev MSM by region'!$B$31:$B$32</c:f>
              <c:numCache>
                <c:formatCode>General</c:formatCode>
                <c:ptCount val="2"/>
                <c:pt idx="0">
                  <c:v>5</c:v>
                </c:pt>
                <c:pt idx="1">
                  <c:v>5</c:v>
                </c:pt>
              </c:numCache>
            </c:numRef>
          </c:yVal>
          <c:smooth val="0"/>
          <c:extLst>
            <c:ext xmlns:c16="http://schemas.microsoft.com/office/drawing/2014/chart" uri="{C3380CC4-5D6E-409C-BE32-E72D297353CC}">
              <c16:uniqueId val="{00000015-B5C4-4CA8-8296-31F1F0DB234F}"/>
            </c:ext>
          </c:extLst>
        </c:ser>
        <c:dLbls>
          <c:showLegendKey val="0"/>
          <c:showVal val="0"/>
          <c:showCatName val="0"/>
          <c:showSerName val="0"/>
          <c:showPercent val="0"/>
          <c:showBubbleSize val="0"/>
        </c:dLbls>
        <c:axId val="155074944"/>
        <c:axId val="154978944"/>
      </c:scatterChart>
      <c:catAx>
        <c:axId val="154934272"/>
        <c:scaling>
          <c:orientation val="minMax"/>
        </c:scaling>
        <c:delete val="0"/>
        <c:axPos val="b"/>
        <c:numFmt formatCode="General" sourceLinked="0"/>
        <c:majorTickMark val="out"/>
        <c:minorTickMark val="none"/>
        <c:tickLblPos val="nextTo"/>
        <c:crossAx val="154977024"/>
        <c:crosses val="autoZero"/>
        <c:auto val="1"/>
        <c:lblAlgn val="ctr"/>
        <c:lblOffset val="100"/>
        <c:noMultiLvlLbl val="0"/>
      </c:catAx>
      <c:valAx>
        <c:axId val="154977024"/>
        <c:scaling>
          <c:orientation val="minMax"/>
          <c:min val="0"/>
        </c:scaling>
        <c:delete val="0"/>
        <c:axPos val="l"/>
        <c:title>
          <c:tx>
            <c:rich>
              <a:bodyPr rot="0" vert="horz"/>
              <a:lstStyle/>
              <a:p>
                <a:pPr>
                  <a:defRPr/>
                </a:pPr>
                <a:r>
                  <a:rPr lang="en-US"/>
                  <a:t>%</a:t>
                </a:r>
              </a:p>
            </c:rich>
          </c:tx>
          <c:layout>
            <c:manualLayout>
              <c:xMode val="edge"/>
              <c:yMode val="edge"/>
              <c:x val="0"/>
              <c:y val="1.6689951596369913E-2"/>
            </c:manualLayout>
          </c:layout>
          <c:overlay val="0"/>
        </c:title>
        <c:numFmt formatCode="General" sourceLinked="1"/>
        <c:majorTickMark val="out"/>
        <c:minorTickMark val="none"/>
        <c:tickLblPos val="nextTo"/>
        <c:crossAx val="154934272"/>
        <c:crosses val="autoZero"/>
        <c:crossBetween val="between"/>
        <c:majorUnit val="5"/>
      </c:valAx>
      <c:valAx>
        <c:axId val="154978944"/>
        <c:scaling>
          <c:orientation val="minMax"/>
          <c:max val="20"/>
          <c:min val="0"/>
        </c:scaling>
        <c:delete val="1"/>
        <c:axPos val="r"/>
        <c:numFmt formatCode="General" sourceLinked="1"/>
        <c:majorTickMark val="out"/>
        <c:minorTickMark val="none"/>
        <c:tickLblPos val="nextTo"/>
        <c:crossAx val="155074944"/>
        <c:crosses val="max"/>
        <c:crossBetween val="midCat"/>
        <c:majorUnit val="5"/>
      </c:valAx>
      <c:valAx>
        <c:axId val="155074944"/>
        <c:scaling>
          <c:orientation val="minMax"/>
          <c:max val="1"/>
          <c:min val="0"/>
        </c:scaling>
        <c:delete val="1"/>
        <c:axPos val="t"/>
        <c:numFmt formatCode="General" sourceLinked="1"/>
        <c:majorTickMark val="out"/>
        <c:minorTickMark val="none"/>
        <c:tickLblPos val="nextTo"/>
        <c:crossAx val="154978944"/>
        <c:crosses val="max"/>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855014377281537"/>
          <c:y val="5.1400554097404488E-2"/>
          <c:w val="0.62905785607402187"/>
          <c:h val="0.86972308236751306"/>
        </c:manualLayout>
      </c:layout>
      <c:barChart>
        <c:barDir val="bar"/>
        <c:grouping val="clustered"/>
        <c:varyColors val="0"/>
        <c:ser>
          <c:idx val="0"/>
          <c:order val="0"/>
          <c:spPr>
            <a:solidFill>
              <a:srgbClr val="F26B73"/>
            </a:solidFill>
            <a:ln w="28575">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prevalence'!$B$4:$B$20</c:f>
              <c:strCache>
                <c:ptCount val="17"/>
                <c:pt idx="0">
                  <c:v>Afghanistan (2018) #</c:v>
                </c:pt>
                <c:pt idx="1">
                  <c:v>Cambodia (2018) #</c:v>
                </c:pt>
                <c:pt idx="2">
                  <c:v>Sri Lanka (2018)</c:v>
                </c:pt>
                <c:pt idx="3">
                  <c:v>Bangladesh (2015) ##</c:v>
                </c:pt>
                <c:pt idx="4">
                  <c:v>Nepal (2017) *</c:v>
                </c:pt>
                <c:pt idx="5">
                  <c:v>PNG (2016-17) *</c:v>
                </c:pt>
                <c:pt idx="6">
                  <c:v>Timor-Leste (2016-17)*</c:v>
                </c:pt>
                <c:pt idx="7">
                  <c:v>China (2018)</c:v>
                </c:pt>
                <c:pt idx="8">
                  <c:v>Philippines, Cebu (2015)</c:v>
                </c:pt>
                <c:pt idx="9">
                  <c:v>Malaysia (2017)</c:v>
                </c:pt>
                <c:pt idx="10">
                  <c:v>Thailand (2018)</c:v>
                </c:pt>
                <c:pt idx="11">
                  <c:v>Viet Nam (2018)</c:v>
                </c:pt>
                <c:pt idx="12">
                  <c:v>Fiji (2011) *</c:v>
                </c:pt>
                <c:pt idx="13">
                  <c:v>Mongolia (2017-18)</c:v>
                </c:pt>
                <c:pt idx="14">
                  <c:v>Indonesia (2018)</c:v>
                </c:pt>
                <c:pt idx="15">
                  <c:v>Singapore (2018)</c:v>
                </c:pt>
                <c:pt idx="16">
                  <c:v>Myanmar (2018) #</c:v>
                </c:pt>
              </c:strCache>
            </c:strRef>
          </c:cat>
          <c:val>
            <c:numRef>
              <c:f>'syphilis prevalence'!$C$4:$C$20</c:f>
              <c:numCache>
                <c:formatCode>0.0</c:formatCode>
                <c:ptCount val="17"/>
                <c:pt idx="0">
                  <c:v>0.8</c:v>
                </c:pt>
                <c:pt idx="1">
                  <c:v>1</c:v>
                </c:pt>
                <c:pt idx="2">
                  <c:v>1.3</c:v>
                </c:pt>
                <c:pt idx="3">
                  <c:v>1.5</c:v>
                </c:pt>
                <c:pt idx="4">
                  <c:v>1.5</c:v>
                </c:pt>
                <c:pt idx="5" formatCode="0">
                  <c:v>4</c:v>
                </c:pt>
                <c:pt idx="6">
                  <c:v>4.4000000000000004</c:v>
                </c:pt>
                <c:pt idx="7">
                  <c:v>4.8</c:v>
                </c:pt>
                <c:pt idx="8">
                  <c:v>4.9000000000000004</c:v>
                </c:pt>
                <c:pt idx="9" formatCode="General">
                  <c:v>6</c:v>
                </c:pt>
                <c:pt idx="10">
                  <c:v>6</c:v>
                </c:pt>
                <c:pt idx="11">
                  <c:v>6.7</c:v>
                </c:pt>
                <c:pt idx="12">
                  <c:v>7</c:v>
                </c:pt>
                <c:pt idx="13">
                  <c:v>9.1999999999999993</c:v>
                </c:pt>
                <c:pt idx="14">
                  <c:v>9.6999999999999993</c:v>
                </c:pt>
                <c:pt idx="15">
                  <c:v>12.2</c:v>
                </c:pt>
                <c:pt idx="16">
                  <c:v>22.3</c:v>
                </c:pt>
              </c:numCache>
            </c:numRef>
          </c:val>
          <c:extLst>
            <c:ext xmlns:c16="http://schemas.microsoft.com/office/drawing/2014/chart" uri="{C3380CC4-5D6E-409C-BE32-E72D297353CC}">
              <c16:uniqueId val="{00000000-1D85-4E22-A5B4-BD69D39844D6}"/>
            </c:ext>
          </c:extLst>
        </c:ser>
        <c:dLbls>
          <c:dLblPos val="outEnd"/>
          <c:showLegendKey val="0"/>
          <c:showVal val="1"/>
          <c:showCatName val="0"/>
          <c:showSerName val="0"/>
          <c:showPercent val="0"/>
          <c:showBubbleSize val="0"/>
        </c:dLbls>
        <c:gapWidth val="30"/>
        <c:axId val="155216512"/>
        <c:axId val="155604480"/>
      </c:barChart>
      <c:catAx>
        <c:axId val="155216512"/>
        <c:scaling>
          <c:orientation val="minMax"/>
        </c:scaling>
        <c:delete val="0"/>
        <c:axPos val="l"/>
        <c:numFmt formatCode="General" sourceLinked="0"/>
        <c:majorTickMark val="out"/>
        <c:minorTickMark val="none"/>
        <c:tickLblPos val="nextTo"/>
        <c:crossAx val="155604480"/>
        <c:crosses val="autoZero"/>
        <c:auto val="1"/>
        <c:lblAlgn val="ctr"/>
        <c:lblOffset val="100"/>
        <c:noMultiLvlLbl val="0"/>
      </c:catAx>
      <c:valAx>
        <c:axId val="155604480"/>
        <c:scaling>
          <c:orientation val="minMax"/>
        </c:scaling>
        <c:delete val="0"/>
        <c:axPos val="b"/>
        <c:title>
          <c:tx>
            <c:rich>
              <a:bodyPr rot="0" vert="horz"/>
              <a:lstStyle/>
              <a:p>
                <a:pPr>
                  <a:defRPr/>
                </a:pPr>
                <a:r>
                  <a:rPr lang="en-GB"/>
                  <a:t>%</a:t>
                </a:r>
              </a:p>
            </c:rich>
          </c:tx>
          <c:layout>
            <c:manualLayout>
              <c:xMode val="edge"/>
              <c:yMode val="edge"/>
              <c:x val="0.94727077974747886"/>
              <c:y val="0.89797446891563026"/>
            </c:manualLayout>
          </c:layout>
          <c:overlay val="0"/>
        </c:title>
        <c:numFmt formatCode="0.0" sourceLinked="1"/>
        <c:majorTickMark val="out"/>
        <c:minorTickMark val="none"/>
        <c:tickLblPos val="nextTo"/>
        <c:crossAx val="155216512"/>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376847016998115E-2"/>
          <c:y val="3.4844617025611521E-2"/>
          <c:w val="0.89714036403362585"/>
          <c:h val="0.62791668164767078"/>
        </c:manualLayout>
      </c:layout>
      <c:barChart>
        <c:barDir val="col"/>
        <c:grouping val="clustered"/>
        <c:varyColors val="0"/>
        <c:ser>
          <c:idx val="0"/>
          <c:order val="0"/>
          <c:tx>
            <c:strRef>
              <c:f>'MSM condom use_clean'!$B$3</c:f>
              <c:strCache>
                <c:ptCount val="1"/>
                <c:pt idx="0">
                  <c:v>(%)</c:v>
                </c:pt>
              </c:strCache>
            </c:strRef>
          </c:tx>
          <c:spPr>
            <a:solidFill>
              <a:srgbClr val="F26B73"/>
            </a:solidFill>
            <a:ln>
              <a:noFill/>
            </a:ln>
          </c:spPr>
          <c:invertIfNegative val="0"/>
          <c:dPt>
            <c:idx val="15"/>
            <c:invertIfNegative val="0"/>
            <c:bubble3D val="0"/>
            <c:extLst>
              <c:ext xmlns:c16="http://schemas.microsoft.com/office/drawing/2014/chart" uri="{C3380CC4-5D6E-409C-BE32-E72D297353CC}">
                <c16:uniqueId val="{00000000-81B6-4544-9783-E28B7FF4B99F}"/>
              </c:ext>
            </c:extLst>
          </c:dPt>
          <c:dPt>
            <c:idx val="17"/>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2-86FD-469D-940A-9C96E929044A}"/>
              </c:ext>
            </c:extLst>
          </c:dPt>
          <c:dPt>
            <c:idx val="18"/>
            <c:invertIfNegative val="0"/>
            <c:bubble3D val="0"/>
            <c:spPr>
              <a:pattFill prst="wdUpDiag">
                <a:fgClr>
                  <a:srgbClr val="F26B73"/>
                </a:fgClr>
                <a:bgClr>
                  <a:sysClr val="window" lastClr="FFFFFF"/>
                </a:bgClr>
              </a:pattFill>
              <a:ln>
                <a:noFill/>
              </a:ln>
            </c:spPr>
            <c:extLst>
              <c:ext xmlns:c16="http://schemas.microsoft.com/office/drawing/2014/chart" uri="{C3380CC4-5D6E-409C-BE32-E72D297353CC}">
                <c16:uniqueId val="{00000002-1F8B-469A-8D97-6DD4581542AE}"/>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condom use_clean'!$A$4:$A$21</c:f>
              <c:strCache>
                <c:ptCount val="18"/>
                <c:pt idx="0">
                  <c:v>Pakistan(2016)</c:v>
                </c:pt>
                <c:pt idx="1">
                  <c:v>Lao PDR (2017)</c:v>
                </c:pt>
                <c:pt idx="2">
                  <c:v>Bangladesh (2015)</c:v>
                </c:pt>
                <c:pt idx="3">
                  <c:v>Philippines (2015)</c:v>
                </c:pt>
                <c:pt idx="4">
                  <c:v>Indonesia (2015)</c:v>
                </c:pt>
                <c:pt idx="5">
                  <c:v>Viet Nam (2018)</c:v>
                </c:pt>
                <c:pt idx="6">
                  <c:v>Singapore(2018)</c:v>
                </c:pt>
                <c:pt idx="7">
                  <c:v>Malaysia (2017) #</c:v>
                </c:pt>
                <c:pt idx="8">
                  <c:v>Cambodia (2015)</c:v>
                </c:pt>
                <c:pt idx="9">
                  <c:v>PNG (2016-17)</c:v>
                </c:pt>
                <c:pt idx="10">
                  <c:v>Myanmar (2015)</c:v>
                </c:pt>
                <c:pt idx="11">
                  <c:v>Mongolia (2017)</c:v>
                </c:pt>
                <c:pt idx="12">
                  <c:v>Thailand (2018)##</c:v>
                </c:pt>
                <c:pt idx="13">
                  <c:v>Sri Lanka (2018)</c:v>
                </c:pt>
                <c:pt idx="14">
                  <c:v>India (2014-15)</c:v>
                </c:pt>
                <c:pt idx="15">
                  <c:v>China (2018)</c:v>
                </c:pt>
                <c:pt idx="16">
                  <c:v>Nepal (2017)</c:v>
                </c:pt>
                <c:pt idx="17">
                  <c:v>Regional median</c:v>
                </c:pt>
              </c:strCache>
            </c:strRef>
          </c:cat>
          <c:val>
            <c:numRef>
              <c:f>'MSM condom use_clean'!$B$4:$B$21</c:f>
              <c:numCache>
                <c:formatCode>0</c:formatCode>
                <c:ptCount val="18"/>
                <c:pt idx="0">
                  <c:v>22.4</c:v>
                </c:pt>
                <c:pt idx="1">
                  <c:v>25.7</c:v>
                </c:pt>
                <c:pt idx="2">
                  <c:v>45.8</c:v>
                </c:pt>
                <c:pt idx="3">
                  <c:v>49.8</c:v>
                </c:pt>
                <c:pt idx="4" formatCode="General">
                  <c:v>60</c:v>
                </c:pt>
                <c:pt idx="5">
                  <c:v>63</c:v>
                </c:pt>
                <c:pt idx="6">
                  <c:v>64.5</c:v>
                </c:pt>
                <c:pt idx="7">
                  <c:v>65.400000000000006</c:v>
                </c:pt>
                <c:pt idx="8">
                  <c:v>69.400000000000006</c:v>
                </c:pt>
                <c:pt idx="9">
                  <c:v>71</c:v>
                </c:pt>
                <c:pt idx="10">
                  <c:v>77.099999999999994</c:v>
                </c:pt>
                <c:pt idx="11">
                  <c:v>78.5</c:v>
                </c:pt>
                <c:pt idx="12">
                  <c:v>82.7</c:v>
                </c:pt>
                <c:pt idx="13">
                  <c:v>82.8</c:v>
                </c:pt>
                <c:pt idx="14">
                  <c:v>83.9</c:v>
                </c:pt>
                <c:pt idx="15">
                  <c:v>85.1</c:v>
                </c:pt>
                <c:pt idx="16">
                  <c:v>94.6</c:v>
                </c:pt>
                <c:pt idx="17" formatCode="0.0">
                  <c:v>69.400000000000006</c:v>
                </c:pt>
              </c:numCache>
            </c:numRef>
          </c:val>
          <c:extLst>
            <c:ext xmlns:c16="http://schemas.microsoft.com/office/drawing/2014/chart" uri="{C3380CC4-5D6E-409C-BE32-E72D297353CC}">
              <c16:uniqueId val="{00000005-81B6-4544-9783-E28B7FF4B99F}"/>
            </c:ext>
          </c:extLst>
        </c:ser>
        <c:dLbls>
          <c:showLegendKey val="0"/>
          <c:showVal val="0"/>
          <c:showCatName val="0"/>
          <c:showSerName val="0"/>
          <c:showPercent val="0"/>
          <c:showBubbleSize val="0"/>
        </c:dLbls>
        <c:gapWidth val="54"/>
        <c:axId val="155812224"/>
        <c:axId val="155813760"/>
      </c:barChart>
      <c:scatterChart>
        <c:scatterStyle val="smoothMarker"/>
        <c:varyColors val="0"/>
        <c:ser>
          <c:idx val="1"/>
          <c:order val="1"/>
          <c:tx>
            <c:strRef>
              <c:f>'MSM condom use_clean'!$B$31</c:f>
              <c:strCache>
                <c:ptCount val="1"/>
                <c:pt idx="0">
                  <c:v>Threshold</c:v>
                </c:pt>
              </c:strCache>
            </c:strRef>
          </c:tx>
          <c:spPr>
            <a:ln w="25400">
              <a:solidFill>
                <a:srgbClr val="E31837"/>
              </a:solidFill>
              <a:prstDash val="dash"/>
            </a:ln>
          </c:spPr>
          <c:marker>
            <c:symbol val="none"/>
          </c:marker>
          <c:xVal>
            <c:numRef>
              <c:f>'MSM condom use_clean'!$A$32:$A$33</c:f>
              <c:numCache>
                <c:formatCode>General</c:formatCode>
                <c:ptCount val="2"/>
                <c:pt idx="0">
                  <c:v>0</c:v>
                </c:pt>
                <c:pt idx="1">
                  <c:v>1</c:v>
                </c:pt>
              </c:numCache>
            </c:numRef>
          </c:xVal>
          <c:yVal>
            <c:numRef>
              <c:f>'MSM condom use_clean'!$B$32:$B$33</c:f>
              <c:numCache>
                <c:formatCode>General</c:formatCode>
                <c:ptCount val="2"/>
                <c:pt idx="0">
                  <c:v>90</c:v>
                </c:pt>
                <c:pt idx="1">
                  <c:v>90</c:v>
                </c:pt>
              </c:numCache>
            </c:numRef>
          </c:yVal>
          <c:smooth val="1"/>
          <c:extLst>
            <c:ext xmlns:c16="http://schemas.microsoft.com/office/drawing/2014/chart" uri="{C3380CC4-5D6E-409C-BE32-E72D297353CC}">
              <c16:uniqueId val="{00000003-1F8B-469A-8D97-6DD4581542AE}"/>
            </c:ext>
          </c:extLst>
        </c:ser>
        <c:dLbls>
          <c:showLegendKey val="0"/>
          <c:showVal val="0"/>
          <c:showCatName val="0"/>
          <c:showSerName val="0"/>
          <c:showPercent val="0"/>
          <c:showBubbleSize val="0"/>
        </c:dLbls>
        <c:axId val="155837952"/>
        <c:axId val="155836416"/>
      </c:scatterChart>
      <c:catAx>
        <c:axId val="155812224"/>
        <c:scaling>
          <c:orientation val="minMax"/>
        </c:scaling>
        <c:delete val="0"/>
        <c:axPos val="b"/>
        <c:numFmt formatCode="General" sourceLinked="0"/>
        <c:majorTickMark val="none"/>
        <c:minorTickMark val="none"/>
        <c:tickLblPos val="nextTo"/>
        <c:spPr>
          <a:ln>
            <a:solidFill>
              <a:schemeClr val="bg1">
                <a:lumMod val="65000"/>
              </a:schemeClr>
            </a:solidFill>
          </a:ln>
        </c:spPr>
        <c:crossAx val="155813760"/>
        <c:crosses val="autoZero"/>
        <c:auto val="1"/>
        <c:lblAlgn val="ctr"/>
        <c:lblOffset val="100"/>
        <c:noMultiLvlLbl val="0"/>
      </c:catAx>
      <c:valAx>
        <c:axId val="155813760"/>
        <c:scaling>
          <c:orientation val="minMax"/>
          <c:max val="100"/>
          <c:min val="0"/>
        </c:scaling>
        <c:delete val="0"/>
        <c:axPos val="l"/>
        <c:title>
          <c:tx>
            <c:rich>
              <a:bodyPr rot="0" vert="horz"/>
              <a:lstStyle/>
              <a:p>
                <a:pPr>
                  <a:defRPr/>
                </a:pPr>
                <a:r>
                  <a:rPr lang="en-GB"/>
                  <a:t>%</a:t>
                </a:r>
              </a:p>
            </c:rich>
          </c:tx>
          <c:layout>
            <c:manualLayout>
              <c:xMode val="edge"/>
              <c:yMode val="edge"/>
              <c:x val="1.0981418731252071E-3"/>
              <c:y val="4.4703316195064875E-4"/>
            </c:manualLayout>
          </c:layout>
          <c:overlay val="0"/>
        </c:title>
        <c:numFmt formatCode="0" sourceLinked="1"/>
        <c:majorTickMark val="out"/>
        <c:minorTickMark val="none"/>
        <c:tickLblPos val="nextTo"/>
        <c:spPr>
          <a:ln>
            <a:noFill/>
          </a:ln>
        </c:spPr>
        <c:crossAx val="155812224"/>
        <c:crosses val="autoZero"/>
        <c:crossBetween val="between"/>
        <c:majorUnit val="10"/>
      </c:valAx>
      <c:valAx>
        <c:axId val="155836416"/>
        <c:scaling>
          <c:orientation val="minMax"/>
        </c:scaling>
        <c:delete val="1"/>
        <c:axPos val="r"/>
        <c:numFmt formatCode="General" sourceLinked="1"/>
        <c:majorTickMark val="out"/>
        <c:minorTickMark val="none"/>
        <c:tickLblPos val="nextTo"/>
        <c:crossAx val="155837952"/>
        <c:crosses val="max"/>
        <c:crossBetween val="midCat"/>
      </c:valAx>
      <c:valAx>
        <c:axId val="155837952"/>
        <c:scaling>
          <c:orientation val="minMax"/>
          <c:max val="1"/>
          <c:min val="0"/>
        </c:scaling>
        <c:delete val="1"/>
        <c:axPos val="t"/>
        <c:numFmt formatCode="General" sourceLinked="1"/>
        <c:majorTickMark val="out"/>
        <c:minorTickMark val="none"/>
        <c:tickLblPos val="nextTo"/>
        <c:crossAx val="155836416"/>
        <c:crosses val="max"/>
        <c:crossBetween val="midCat"/>
        <c:majorUnit val="0.2"/>
      </c:valAx>
    </c:plotArea>
    <c:plotVisOnly val="1"/>
    <c:dispBlanksAs val="gap"/>
    <c:showDLblsOverMax val="0"/>
  </c:chart>
  <c:spPr>
    <a:ln>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0.5915</cdr:x>
      <cdr:y>0.94558</cdr:y>
    </cdr:from>
    <cdr:to>
      <cdr:x>0.97396</cdr:x>
      <cdr:y>0.98461</cdr:y>
    </cdr:to>
    <cdr:sp macro="" textlink="">
      <cdr:nvSpPr>
        <cdr:cNvPr id="3" name="TextBox 1"/>
        <cdr:cNvSpPr txBox="1"/>
      </cdr:nvSpPr>
      <cdr:spPr>
        <a:xfrm xmlns:a="http://schemas.openxmlformats.org/drawingml/2006/main">
          <a:off x="5011494" y="5667451"/>
          <a:ext cx="3240342" cy="2339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baseline="0" dirty="0">
              <a:latin typeface="Arial" pitchFamily="34" charset="0"/>
              <a:cs typeface="Arial" pitchFamily="34" charset="0"/>
            </a:rPr>
            <a:t>* 3 cities (Bangkok, Chiang Mai, and Phuket)</a:t>
          </a:r>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0.57975</cdr:x>
      <cdr:y>0.85381</cdr:y>
    </cdr:from>
    <cdr:to>
      <cdr:x>0.99413</cdr:x>
      <cdr:y>0.92285</cdr:y>
    </cdr:to>
    <cdr:sp macro="" textlink="">
      <cdr:nvSpPr>
        <cdr:cNvPr id="3" name="TextBox 9"/>
        <cdr:cNvSpPr txBox="1">
          <a:spLocks xmlns:a="http://schemas.openxmlformats.org/drawingml/2006/main"/>
        </cdr:cNvSpPr>
      </cdr:nvSpPr>
      <cdr:spPr>
        <a:xfrm xmlns:a="http://schemas.openxmlformats.org/drawingml/2006/main">
          <a:off x="4705293" y="3425845"/>
          <a:ext cx="336317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*Dhaka and </a:t>
          </a:r>
          <a:r>
            <a:rPr kumimoji="0" lang="en-US" sz="12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Hili</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t>
          </a:r>
          <a:r>
            <a:rPr lang="en-US" sz="1200" dirty="0">
              <a:solidFill>
                <a:srgbClr val="000000"/>
              </a:solidFill>
              <a:latin typeface="Arial"/>
              <a:cs typeface="Arial" panose="020B0604020202020204" pitchFamily="34" charset="0"/>
            </a:rPr>
            <a:t>** </a:t>
          </a:r>
          <a:r>
            <a:rPr lang="en-US" sz="1200" dirty="0" err="1">
              <a:solidFill>
                <a:srgbClr val="000000"/>
              </a:solidFill>
              <a:latin typeface="Arial"/>
              <a:cs typeface="Arial" panose="020B0604020202020204" pitchFamily="34" charset="0"/>
            </a:rPr>
            <a:t>Programme</a:t>
          </a:r>
          <a:r>
            <a:rPr lang="en-US" sz="1200" dirty="0">
              <a:solidFill>
                <a:srgbClr val="000000"/>
              </a:solidFill>
              <a:latin typeface="Arial"/>
              <a:cs typeface="Arial" panose="020B0604020202020204" pitchFamily="34" charset="0"/>
            </a:rPr>
            <a:t> data</a:t>
          </a: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0.1079</cdr:x>
      <cdr:y>0.91998</cdr:y>
    </cdr:from>
    <cdr:to>
      <cdr:x>0.81946</cdr:x>
      <cdr:y>0.98249</cdr:y>
    </cdr:to>
    <cdr:sp macro="" textlink="">
      <cdr:nvSpPr>
        <cdr:cNvPr id="3" name="TextBox 1"/>
        <cdr:cNvSpPr txBox="1"/>
      </cdr:nvSpPr>
      <cdr:spPr>
        <a:xfrm xmlns:a="http://schemas.openxmlformats.org/drawingml/2006/main">
          <a:off x="897111" y="4098713"/>
          <a:ext cx="5915864" cy="278495"/>
        </a:xfrm>
        <a:prstGeom xmlns:a="http://schemas.openxmlformats.org/drawingml/2006/main" prst="rect">
          <a:avLst/>
        </a:prstGeom>
        <a:ln xmlns:a="http://schemas.openxmlformats.org/drawingml/2006/main">
          <a:solidFill>
            <a:srgbClr val="E31837"/>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 Capital region/city</a:t>
          </a:r>
          <a:r>
            <a:rPr lang="en-US" b="1" dirty="0">
              <a:latin typeface="Arial" pitchFamily="34" charset="0"/>
              <a:cs typeface="Arial" pitchFamily="34" charset="0"/>
            </a:rPr>
            <a:t>,  ++</a:t>
          </a:r>
          <a:r>
            <a:rPr lang="en-US" b="1" baseline="0" dirty="0">
              <a:latin typeface="Arial" pitchFamily="34" charset="0"/>
              <a:cs typeface="Arial" pitchFamily="34" charset="0"/>
            </a:rPr>
            <a:t> </a:t>
          </a:r>
          <a:r>
            <a:rPr lang="en-US" b="1" dirty="0">
              <a:latin typeface="Arial" pitchFamily="34" charset="0"/>
              <a:cs typeface="Arial" pitchFamily="34" charset="0"/>
            </a:rPr>
            <a:t>4 provinces, </a:t>
          </a:r>
          <a:r>
            <a:rPr lang="en-US" b="1" baseline="0" dirty="0">
              <a:latin typeface="Arial" pitchFamily="34" charset="0"/>
              <a:cs typeface="Arial" pitchFamily="34" charset="0"/>
            </a:rPr>
            <a:t> +++ 3 cities (Bangkok, Chiang Mai, and Phuket)</a:t>
          </a:r>
          <a:endParaRPr lang="en-GB" sz="11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0.56497</cdr:x>
      <cdr:y>0.58183</cdr:y>
    </cdr:from>
    <cdr:to>
      <cdr:x>0.98132</cdr:x>
      <cdr:y>0.74703</cdr:y>
    </cdr:to>
    <cdr:sp macro="" textlink="">
      <cdr:nvSpPr>
        <cdr:cNvPr id="3" name="TextBox 1"/>
        <cdr:cNvSpPr txBox="1"/>
      </cdr:nvSpPr>
      <cdr:spPr>
        <a:xfrm xmlns:a="http://schemas.openxmlformats.org/drawingml/2006/main">
          <a:off x="4137055" y="2385483"/>
          <a:ext cx="3048769" cy="677333"/>
        </a:xfrm>
        <a:prstGeom xmlns:a="http://schemas.openxmlformats.org/drawingml/2006/main" prst="rect">
          <a:avLst/>
        </a:prstGeom>
        <a:ln xmlns:a="http://schemas.openxmlformats.org/drawingml/2006/main">
          <a:solidFill>
            <a:srgbClr val="F26B73"/>
          </a:solidFill>
          <a:prstDash val="sysDash"/>
        </a:ln>
      </cdr:spPr>
      <cdr:txBody>
        <a:bodyPr xmlns:a="http://schemas.openxmlformats.org/drawingml/2006/main" wrap="square" rtlCol="0"/>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r>
            <a:rPr lang="en-US" sz="1200" b="1" dirty="0">
              <a:latin typeface="Arial" pitchFamily="34" charset="0"/>
              <a:cs typeface="Arial" pitchFamily="34" charset="0"/>
            </a:rPr>
            <a:t># STI clinic/programme data </a:t>
          </a:r>
        </a:p>
        <a:p xmlns:a="http://schemas.openxmlformats.org/drawingml/2006/main">
          <a:r>
            <a:rPr lang="en-US" sz="1200" b="1" dirty="0">
              <a:latin typeface="Arial" pitchFamily="34" charset="0"/>
              <a:cs typeface="Arial" pitchFamily="34" charset="0"/>
            </a:rPr>
            <a:t>## Dhaka and Hili</a:t>
          </a:r>
        </a:p>
        <a:p xmlns:a="http://schemas.openxmlformats.org/drawingml/2006/main">
          <a:r>
            <a:rPr lang="en-US" sz="1200" b="1" dirty="0">
              <a:latin typeface="Arial" pitchFamily="34" charset="0"/>
              <a:cs typeface="Arial" pitchFamily="34" charset="0"/>
            </a:rPr>
            <a:t>* Capital city</a:t>
          </a:r>
        </a:p>
      </cdr:txBody>
    </cdr:sp>
  </cdr:relSizeAnchor>
</c:userShapes>
</file>

<file path=ppt/drawings/drawing4.xml><?xml version="1.0" encoding="utf-8"?>
<c:userShapes xmlns:c="http://schemas.openxmlformats.org/drawingml/2006/chart">
  <cdr:relSizeAnchor xmlns:cdr="http://schemas.openxmlformats.org/drawingml/2006/chartDrawing">
    <cdr:from>
      <cdr:x>0.15955</cdr:x>
      <cdr:y>0.93598</cdr:y>
    </cdr:from>
    <cdr:to>
      <cdr:x>0.79355</cdr:x>
      <cdr:y>0.99456</cdr:y>
    </cdr:to>
    <cdr:sp macro="" textlink="">
      <cdr:nvSpPr>
        <cdr:cNvPr id="2" name="TextBox 1"/>
        <cdr:cNvSpPr txBox="1"/>
      </cdr:nvSpPr>
      <cdr:spPr>
        <a:xfrm xmlns:a="http://schemas.openxmlformats.org/drawingml/2006/main">
          <a:off x="1224915" y="4261485"/>
          <a:ext cx="4867275" cy="266700"/>
        </a:xfrm>
        <a:prstGeom xmlns:a="http://schemas.openxmlformats.org/drawingml/2006/main" prst="rect">
          <a:avLst/>
        </a:prstGeom>
        <a:ln xmlns:a="http://schemas.openxmlformats.org/drawingml/2006/main">
          <a:solidFill>
            <a:srgbClr val="F26B73"/>
          </a:solidFill>
          <a:prstDash val="dash"/>
        </a:ln>
      </cdr:spPr>
      <cdr:txBody>
        <a:bodyPr xmlns:a="http://schemas.openxmlformats.org/drawingml/2006/main" vertOverflow="clip" wrap="square" rtlCol="0"/>
        <a:lstStyle xmlns:a="http://schemas.openxmlformats.org/drawingml/2006/main"/>
        <a:p xmlns:a="http://schemas.openxmlformats.org/drawingml/2006/main">
          <a:r>
            <a:rPr lang="en-US" sz="1100"/>
            <a:t># 4 States; ## Bangkok, Chiang Mai, and Phuket</a:t>
          </a:r>
        </a:p>
      </cdr:txBody>
    </cdr:sp>
  </cdr:relSizeAnchor>
</c:userShapes>
</file>

<file path=ppt/drawings/drawing5.xml><?xml version="1.0" encoding="utf-8"?>
<c:userShapes xmlns:c="http://schemas.openxmlformats.org/drawingml/2006/chart">
  <cdr:relSizeAnchor xmlns:cdr="http://schemas.openxmlformats.org/drawingml/2006/chartDrawing">
    <cdr:from>
      <cdr:x>0.07476</cdr:x>
      <cdr:y>0.86943</cdr:y>
    </cdr:from>
    <cdr:to>
      <cdr:x>0.91338</cdr:x>
      <cdr:y>0.99359</cdr:y>
    </cdr:to>
    <cdr:sp macro="" textlink="">
      <cdr:nvSpPr>
        <cdr:cNvPr id="5" name="Text Box 1"/>
        <cdr:cNvSpPr txBox="1"/>
      </cdr:nvSpPr>
      <cdr:spPr>
        <a:xfrm xmlns:a="http://schemas.openxmlformats.org/drawingml/2006/main">
          <a:off x="834414" y="3717032"/>
          <a:ext cx="9360038" cy="530814"/>
        </a:xfrm>
        <a:prstGeom xmlns:a="http://schemas.openxmlformats.org/drawingml/2006/main" prst="rect">
          <a:avLst/>
        </a:prstGeom>
        <a:noFill xmlns:a="http://schemas.openxmlformats.org/drawingml/2006/main"/>
        <a:ln xmlns:a="http://schemas.openxmlformats.org/drawingml/2006/main" w="12700">
          <a:solidFill>
            <a:schemeClr val="bg1">
              <a:lumMod val="65000"/>
            </a:schemeClr>
          </a:solidFill>
          <a:prstDash val="sysDash"/>
        </a:ln>
        <a:effectLst xmlns:a="http://schemas.openxmlformats.org/drawingml/2006/main"/>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spcAft>
              <a:spcPts val="1000"/>
            </a:spcAft>
          </a:pPr>
          <a:r>
            <a:rPr lang="en-GB" sz="1000" b="1" u="sng" dirty="0">
              <a:solidFill>
                <a:prstClr val="black"/>
              </a:solidFill>
              <a:latin typeface="Arial" pitchFamily="34" charset="0"/>
              <a:ea typeface="Calibri"/>
              <a:cs typeface="Arial" pitchFamily="34" charset="0"/>
            </a:rPr>
            <a:t>Bought sex </a:t>
          </a:r>
          <a:r>
            <a:rPr lang="en-GB" sz="1000" b="1" dirty="0">
              <a:solidFill>
                <a:prstClr val="black"/>
              </a:solidFill>
              <a:latin typeface="Arial" pitchFamily="34" charset="0"/>
              <a:ea typeface="Calibri"/>
              <a:cs typeface="Arial" pitchFamily="34" charset="0"/>
            </a:rPr>
            <a:t>: * last 12 months; ** last month for both male and female; *** from male= last 12 months, from female = ever; </a:t>
          </a:r>
        </a:p>
        <a:p xmlns:a="http://schemas.openxmlformats.org/drawingml/2006/main">
          <a:pPr>
            <a:spcAft>
              <a:spcPts val="1000"/>
            </a:spcAft>
          </a:pPr>
          <a:r>
            <a:rPr lang="en-GB" sz="1000" b="1" dirty="0">
              <a:solidFill>
                <a:prstClr val="black"/>
              </a:solidFill>
              <a:latin typeface="Arial" pitchFamily="34" charset="0"/>
              <a:ea typeface="Calibri"/>
              <a:cs typeface="Arial" pitchFamily="34" charset="0"/>
            </a:rPr>
            <a:t>India: ever for both male and female; and </a:t>
          </a:r>
          <a:r>
            <a:rPr lang="en-US" sz="1000" b="1" dirty="0">
              <a:solidFill>
                <a:prstClr val="black"/>
              </a:solidFill>
              <a:latin typeface="Arial" pitchFamily="34" charset="0"/>
              <a:ea typeface="Calibri"/>
              <a:cs typeface="Arial" pitchFamily="34" charset="0"/>
            </a:rPr>
            <a:t>Nepal: at last sex for both male and female;  #</a:t>
          </a:r>
          <a:r>
            <a:rPr lang="en-US" sz="1000" b="1" baseline="0" dirty="0">
              <a:solidFill>
                <a:prstClr val="black"/>
              </a:solidFill>
              <a:latin typeface="Arial" pitchFamily="34" charset="0"/>
              <a:ea typeface="Calibri"/>
              <a:cs typeface="Arial" pitchFamily="34" charset="0"/>
            </a:rPr>
            <a:t> Mixed survey sample of MSM and TG</a:t>
          </a:r>
          <a:endParaRPr lang="en-US" sz="1000" b="1" dirty="0">
            <a:solidFill>
              <a:prstClr val="black"/>
            </a:solidFill>
            <a:latin typeface="Arial" pitchFamily="34" charset="0"/>
            <a:ea typeface="Calibri"/>
            <a:cs typeface="Arial" pitchFamily="34" charset="0"/>
          </a:endParaRPr>
        </a:p>
        <a:p xmlns:a="http://schemas.openxmlformats.org/drawingml/2006/main">
          <a:pPr>
            <a:spcAft>
              <a:spcPts val="1000"/>
            </a:spcAft>
          </a:pPr>
          <a:endParaRPr lang="en-GB" sz="1000" b="1" dirty="0">
            <a:solidFill>
              <a:prstClr val="black"/>
            </a:solidFill>
            <a:latin typeface="Arial" pitchFamily="34" charset="0"/>
            <a:ea typeface="Calibri"/>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0.27947</cdr:x>
      <cdr:y>0.91718</cdr:y>
    </cdr:from>
    <cdr:to>
      <cdr:x>0.77062</cdr:x>
      <cdr:y>0.9852</cdr:y>
    </cdr:to>
    <cdr:sp macro="" textlink="">
      <cdr:nvSpPr>
        <cdr:cNvPr id="3" name="TextBox 4"/>
        <cdr:cNvSpPr txBox="1"/>
      </cdr:nvSpPr>
      <cdr:spPr>
        <a:xfrm xmlns:a="http://schemas.openxmlformats.org/drawingml/2006/main">
          <a:off x="2837460" y="3527430"/>
          <a:ext cx="4986732" cy="261610"/>
        </a:xfrm>
        <a:prstGeom xmlns:a="http://schemas.openxmlformats.org/drawingml/2006/main" prst="rect">
          <a:avLst/>
        </a:prstGeom>
        <a:noFill xmlns:a="http://schemas.openxmlformats.org/drawingml/2006/main"/>
        <a:ln xmlns:a="http://schemas.openxmlformats.org/drawingml/2006/main" w="12700">
          <a:solidFill>
            <a:schemeClr val="bg1">
              <a:lumMod val="50000"/>
            </a:schemeClr>
          </a:solidFill>
          <a:prstDash val="sysDash"/>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*Mixed survey sample of MSM and TG (in the last 6 months)</a:t>
          </a:r>
        </a:p>
      </cdr:txBody>
    </cdr:sp>
  </cdr:relSizeAnchor>
</c:userShapes>
</file>

<file path=ppt/drawings/drawing7.xml><?xml version="1.0" encoding="utf-8"?>
<c:userShapes xmlns:c="http://schemas.openxmlformats.org/drawingml/2006/chart">
  <cdr:relSizeAnchor xmlns:cdr="http://schemas.openxmlformats.org/drawingml/2006/chartDrawing">
    <cdr:from>
      <cdr:x>0.20075</cdr:x>
      <cdr:y>0.03276</cdr:y>
    </cdr:from>
    <cdr:to>
      <cdr:x>0.91737</cdr:x>
      <cdr:y>0.13078</cdr:y>
    </cdr:to>
    <cdr:sp macro="" textlink="">
      <cdr:nvSpPr>
        <cdr:cNvPr id="3" name="TextBox 4"/>
        <cdr:cNvSpPr txBox="1"/>
      </cdr:nvSpPr>
      <cdr:spPr>
        <a:xfrm xmlns:a="http://schemas.openxmlformats.org/drawingml/2006/main">
          <a:off x="1835696" y="144016"/>
          <a:ext cx="6552728" cy="430887"/>
        </a:xfrm>
        <a:prstGeom xmlns:a="http://schemas.openxmlformats.org/drawingml/2006/main" prst="rect">
          <a:avLst/>
        </a:prstGeom>
        <a:noFill xmlns:a="http://schemas.openxmlformats.org/drawingml/2006/main"/>
        <a:ln xmlns:a="http://schemas.openxmlformats.org/drawingml/2006/main" w="12700">
          <a:solidFill>
            <a:schemeClr val="bg1">
              <a:lumMod val="50000"/>
            </a:schemeClr>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Last 6 months; ** Last month, female non paying sexual partner; *** ever had a female sexual partner</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Mixed survey sample of MSM and TG (in the last 6 months)</a:t>
          </a:r>
        </a:p>
      </cdr:txBody>
    </cdr:sp>
  </cdr:relSizeAnchor>
</c:userShapes>
</file>

<file path=ppt/drawings/drawing8.xml><?xml version="1.0" encoding="utf-8"?>
<c:userShapes xmlns:c="http://schemas.openxmlformats.org/drawingml/2006/chart">
  <cdr:relSizeAnchor xmlns:cdr="http://schemas.openxmlformats.org/drawingml/2006/chartDrawing">
    <cdr:from>
      <cdr:x>0.39851</cdr:x>
      <cdr:y>0.91668</cdr:y>
    </cdr:from>
    <cdr:to>
      <cdr:x>0.73154</cdr:x>
      <cdr:y>0.98008</cdr:y>
    </cdr:to>
    <cdr:sp macro="" textlink="">
      <cdr:nvSpPr>
        <cdr:cNvPr id="3" name="TextBox 5"/>
        <cdr:cNvSpPr txBox="1"/>
      </cdr:nvSpPr>
      <cdr:spPr>
        <a:xfrm xmlns:a="http://schemas.openxmlformats.org/drawingml/2006/main">
          <a:off x="4275690" y="4005064"/>
          <a:ext cx="3573182" cy="276999"/>
        </a:xfrm>
        <a:prstGeom xmlns:a="http://schemas.openxmlformats.org/drawingml/2006/main" prst="rect">
          <a:avLst/>
        </a:prstGeom>
        <a:noFill xmlns:a="http://schemas.openxmlformats.org/drawingml/2006/main"/>
        <a:ln xmlns:a="http://schemas.openxmlformats.org/drawingml/2006/main" w="12700">
          <a:solidFill>
            <a:schemeClr val="bg1">
              <a:lumMod val="50000"/>
            </a:schemeClr>
          </a:solidFill>
          <a:prstDash val="sysDash"/>
        </a:ln>
      </cdr:spPr>
      <cdr:txBody>
        <a:bodyPr xmlns:a="http://schemas.openxmlformats.org/drawingml/2006/main" wrap="square" rtlCol="0">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Capital city; # Terrai Highway Districts   </a:t>
          </a:r>
        </a:p>
      </cdr:txBody>
    </cdr:sp>
  </cdr:relSizeAnchor>
</c:userShapes>
</file>

<file path=ppt/drawings/drawing9.xml><?xml version="1.0" encoding="utf-8"?>
<c:userShapes xmlns:c="http://schemas.openxmlformats.org/drawingml/2006/chart">
  <cdr:relSizeAnchor xmlns:cdr="http://schemas.openxmlformats.org/drawingml/2006/chartDrawing">
    <cdr:from>
      <cdr:x>0.20055</cdr:x>
      <cdr:y>0.9449</cdr:y>
    </cdr:from>
    <cdr:to>
      <cdr:x>0.80925</cdr:x>
      <cdr:y>1</cdr:y>
    </cdr:to>
    <cdr:sp macro="" textlink="">
      <cdr:nvSpPr>
        <cdr:cNvPr id="3" name="TextBox 15"/>
        <cdr:cNvSpPr txBox="1">
          <a:spLocks xmlns:a="http://schemas.openxmlformats.org/drawingml/2006/main" noChangeArrowheads="1"/>
        </cdr:cNvSpPr>
      </cdr:nvSpPr>
      <cdr:spPr bwMode="auto">
        <a:xfrm xmlns:a="http://schemas.openxmlformats.org/drawingml/2006/main">
          <a:off x="1747420" y="4110955"/>
          <a:ext cx="5303520" cy="239722"/>
        </a:xfrm>
        <a:prstGeom xmlns:a="http://schemas.openxmlformats.org/drawingml/2006/main" prst="rect">
          <a:avLst/>
        </a:prstGeom>
        <a:noFill xmlns:a="http://schemas.openxmlformats.org/drawingml/2006/main"/>
        <a:ln xmlns:a="http://schemas.openxmlformats.org/drawingml/2006/main" w="9525">
          <a:solidFill>
            <a:schemeClr val="accent4">
              <a:lumMod val="75000"/>
            </a:schemeClr>
          </a:solidFill>
          <a:prstDash val="dash"/>
          <a:miter lim="800000"/>
          <a:headEnd/>
          <a:tailEnd/>
        </a:ln>
      </cdr:spPr>
      <cdr:txBody>
        <a:bodyPr xmlns:a="http://schemas.openxmlformats.org/drawingml/2006/main" wrap="square">
          <a:spAutoFit/>
        </a:bodyPr>
        <a:lstStyle xmlns:a="http://schemas.openxmlformats.org/drawingml/2006/main">
          <a:defPPr>
            <a:defRPr lang="th-TH"/>
          </a:defPPr>
          <a:lvl1pPr algn="l" rtl="0" fontAlgn="base">
            <a:spcBef>
              <a:spcPct val="0"/>
            </a:spcBef>
            <a:spcAft>
              <a:spcPct val="0"/>
            </a:spcAft>
            <a:defRPr sz="2800" kern="1200">
              <a:solidFill>
                <a:schemeClr val="tx1"/>
              </a:solidFill>
              <a:latin typeface="Arial" pitchFamily="34" charset="0"/>
              <a:ea typeface="+mn-ea"/>
              <a:cs typeface="Cordia New" pitchFamily="34" charset="-34"/>
            </a:defRPr>
          </a:lvl1pPr>
          <a:lvl2pPr marL="457200" algn="l" rtl="0" fontAlgn="base">
            <a:spcBef>
              <a:spcPct val="0"/>
            </a:spcBef>
            <a:spcAft>
              <a:spcPct val="0"/>
            </a:spcAft>
            <a:defRPr sz="2800" kern="1200">
              <a:solidFill>
                <a:schemeClr val="tx1"/>
              </a:solidFill>
              <a:latin typeface="Arial" pitchFamily="34" charset="0"/>
              <a:ea typeface="+mn-ea"/>
              <a:cs typeface="Cordia New" pitchFamily="34" charset="-34"/>
            </a:defRPr>
          </a:lvl2pPr>
          <a:lvl3pPr marL="914400" algn="l" rtl="0" fontAlgn="base">
            <a:spcBef>
              <a:spcPct val="0"/>
            </a:spcBef>
            <a:spcAft>
              <a:spcPct val="0"/>
            </a:spcAft>
            <a:defRPr sz="2800" kern="1200">
              <a:solidFill>
                <a:schemeClr val="tx1"/>
              </a:solidFill>
              <a:latin typeface="Arial" pitchFamily="34" charset="0"/>
              <a:ea typeface="+mn-ea"/>
              <a:cs typeface="Cordia New" pitchFamily="34" charset="-34"/>
            </a:defRPr>
          </a:lvl3pPr>
          <a:lvl4pPr marL="1371600" algn="l" rtl="0" fontAlgn="base">
            <a:spcBef>
              <a:spcPct val="0"/>
            </a:spcBef>
            <a:spcAft>
              <a:spcPct val="0"/>
            </a:spcAft>
            <a:defRPr sz="2800" kern="1200">
              <a:solidFill>
                <a:schemeClr val="tx1"/>
              </a:solidFill>
              <a:latin typeface="Arial" pitchFamily="34" charset="0"/>
              <a:ea typeface="+mn-ea"/>
              <a:cs typeface="Cordia New" pitchFamily="34" charset="-34"/>
            </a:defRPr>
          </a:lvl4pPr>
          <a:lvl5pPr marL="1828800" algn="l" rtl="0" fontAlgn="base">
            <a:spcBef>
              <a:spcPct val="0"/>
            </a:spcBef>
            <a:spcAft>
              <a:spcPct val="0"/>
            </a:spcAft>
            <a:defRPr sz="2800" kern="1200">
              <a:solidFill>
                <a:schemeClr val="tx1"/>
              </a:solidFill>
              <a:latin typeface="Arial" pitchFamily="34" charset="0"/>
              <a:ea typeface="+mn-ea"/>
              <a:cs typeface="Cordia New" pitchFamily="34" charset="-34"/>
            </a:defRPr>
          </a:lvl5pPr>
          <a:lvl6pPr marL="2286000" algn="l" defTabSz="914400" rtl="0" eaLnBrk="1" latinLnBrk="0" hangingPunct="1">
            <a:defRPr sz="2800" kern="1200">
              <a:solidFill>
                <a:schemeClr val="tx1"/>
              </a:solidFill>
              <a:latin typeface="Arial" pitchFamily="34" charset="0"/>
              <a:ea typeface="+mn-ea"/>
              <a:cs typeface="Cordia New" pitchFamily="34" charset="-34"/>
            </a:defRPr>
          </a:lvl6pPr>
          <a:lvl7pPr marL="2743200" algn="l" defTabSz="914400" rtl="0" eaLnBrk="1" latinLnBrk="0" hangingPunct="1">
            <a:defRPr sz="2800" kern="1200">
              <a:solidFill>
                <a:schemeClr val="tx1"/>
              </a:solidFill>
              <a:latin typeface="Arial" pitchFamily="34" charset="0"/>
              <a:ea typeface="+mn-ea"/>
              <a:cs typeface="Cordia New" pitchFamily="34" charset="-34"/>
            </a:defRPr>
          </a:lvl7pPr>
          <a:lvl8pPr marL="3200400" algn="l" defTabSz="914400" rtl="0" eaLnBrk="1" latinLnBrk="0" hangingPunct="1">
            <a:defRPr sz="2800" kern="1200">
              <a:solidFill>
                <a:schemeClr val="tx1"/>
              </a:solidFill>
              <a:latin typeface="Arial" pitchFamily="34" charset="0"/>
              <a:ea typeface="+mn-ea"/>
              <a:cs typeface="Cordia New" pitchFamily="34" charset="-34"/>
            </a:defRPr>
          </a:lvl8pPr>
          <a:lvl9pPr marL="3657600" algn="l" defTabSz="914400" rtl="0" eaLnBrk="1" latinLnBrk="0" hangingPunct="1">
            <a:defRPr sz="2800" kern="1200">
              <a:solidFill>
                <a:schemeClr val="tx1"/>
              </a:solidFill>
              <a:latin typeface="Arial" pitchFamily="34" charset="0"/>
              <a:ea typeface="+mn-ea"/>
              <a:cs typeface="Cordia New" pitchFamily="34" charset="-34"/>
            </a:defRPr>
          </a:lvl9pPr>
        </a:lstStyle>
        <a:p xmlns:a="http://schemas.openxmlformats.org/drawingml/2006/main">
          <a:pPr fontAlgn="auto">
            <a:spcBef>
              <a:spcPts val="0"/>
            </a:spcBef>
            <a:spcAft>
              <a:spcPts val="0"/>
            </a:spcAft>
            <a:defRPr/>
          </a:pPr>
          <a:r>
            <a:rPr lang="en-US" sz="1100" b="0" dirty="0">
              <a:solidFill>
                <a:prstClr val="black"/>
              </a:solidFill>
              <a:cs typeface="Arial" pitchFamily="34" charset="0"/>
            </a:rPr>
            <a:t># Luang Prabang; * Colombo; ** </a:t>
          </a:r>
          <a:r>
            <a:rPr lang="en-US" sz="1100" b="0" dirty="0" err="1"/>
            <a:t>Terai</a:t>
          </a:r>
          <a:r>
            <a:rPr lang="en-US" sz="1100" b="0" dirty="0"/>
            <a:t> highway districts;</a:t>
          </a:r>
          <a:r>
            <a:rPr lang="en-US" sz="1100" b="0" baseline="0" dirty="0"/>
            <a:t> </a:t>
          </a:r>
          <a:r>
            <a:rPr lang="en-US" sz="1100" b="0" dirty="0">
              <a:solidFill>
                <a:prstClr val="black"/>
              </a:solidFill>
              <a:cs typeface="Arial" pitchFamily="34" charset="0"/>
            </a:rPr>
            <a:t> *** Yangon; *# Dhaka;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530" cy="464315"/>
          </a:xfrm>
          <a:prstGeom prst="rect">
            <a:avLst/>
          </a:prstGeom>
        </p:spPr>
        <p:txBody>
          <a:bodyPr vert="horz" lIns="88335" tIns="44167" rIns="88335" bIns="44167" rtlCol="0"/>
          <a:lstStyle>
            <a:lvl1pPr algn="l" fontAlgn="auto">
              <a:spcBef>
                <a:spcPts val="0"/>
              </a:spcBef>
              <a:spcAft>
                <a:spcPts val="0"/>
              </a:spcAft>
              <a:defRPr sz="1100">
                <a:latin typeface="+mn-lt"/>
                <a:cs typeface="+mn-cs"/>
              </a:defRPr>
            </a:lvl1pPr>
          </a:lstStyle>
          <a:p>
            <a:pPr>
              <a:defRPr/>
            </a:pPr>
            <a:endParaRPr lang="th-TH"/>
          </a:p>
        </p:txBody>
      </p:sp>
      <p:sp>
        <p:nvSpPr>
          <p:cNvPr id="3" name="Date Placeholder 2"/>
          <p:cNvSpPr>
            <a:spLocks noGrp="1"/>
          </p:cNvSpPr>
          <p:nvPr>
            <p:ph type="dt" sz="quarter" idx="1"/>
          </p:nvPr>
        </p:nvSpPr>
        <p:spPr>
          <a:xfrm>
            <a:off x="3897746" y="1"/>
            <a:ext cx="2982530" cy="464315"/>
          </a:xfrm>
          <a:prstGeom prst="rect">
            <a:avLst/>
          </a:prstGeom>
        </p:spPr>
        <p:txBody>
          <a:bodyPr vert="horz" lIns="88335" tIns="44167" rIns="88335" bIns="44167" rtlCol="0"/>
          <a:lstStyle>
            <a:lvl1pPr algn="r" fontAlgn="auto">
              <a:spcBef>
                <a:spcPts val="0"/>
              </a:spcBef>
              <a:spcAft>
                <a:spcPts val="0"/>
              </a:spcAft>
              <a:defRPr sz="1100">
                <a:latin typeface="+mn-lt"/>
                <a:cs typeface="+mn-cs"/>
              </a:defRPr>
            </a:lvl1pPr>
          </a:lstStyle>
          <a:p>
            <a:pPr>
              <a:defRPr/>
            </a:pPr>
            <a:fld id="{A7C5D31D-D6CE-45A8-B841-0ACFDFCF5FE0}" type="datetimeFigureOut">
              <a:rPr lang="th-TH"/>
              <a:pPr>
                <a:defRPr/>
              </a:pPr>
              <a:t>30/06/63</a:t>
            </a:fld>
            <a:endParaRPr lang="th-TH"/>
          </a:p>
        </p:txBody>
      </p:sp>
      <p:sp>
        <p:nvSpPr>
          <p:cNvPr id="4" name="Footer Placeholder 3"/>
          <p:cNvSpPr>
            <a:spLocks noGrp="1"/>
          </p:cNvSpPr>
          <p:nvPr>
            <p:ph type="ftr" sz="quarter" idx="2"/>
          </p:nvPr>
        </p:nvSpPr>
        <p:spPr>
          <a:xfrm>
            <a:off x="0" y="8830643"/>
            <a:ext cx="2982530" cy="464315"/>
          </a:xfrm>
          <a:prstGeom prst="rect">
            <a:avLst/>
          </a:prstGeom>
        </p:spPr>
        <p:txBody>
          <a:bodyPr vert="horz" lIns="88335" tIns="44167" rIns="88335" bIns="44167" rtlCol="0" anchor="b"/>
          <a:lstStyle>
            <a:lvl1pPr algn="l" fontAlgn="auto">
              <a:spcBef>
                <a:spcPts val="0"/>
              </a:spcBef>
              <a:spcAft>
                <a:spcPts val="0"/>
              </a:spcAft>
              <a:defRPr sz="1100">
                <a:latin typeface="+mn-lt"/>
                <a:cs typeface="+mn-cs"/>
              </a:defRPr>
            </a:lvl1pPr>
          </a:lstStyle>
          <a:p>
            <a:pPr>
              <a:defRPr/>
            </a:pPr>
            <a:endParaRPr lang="th-TH"/>
          </a:p>
        </p:txBody>
      </p:sp>
      <p:sp>
        <p:nvSpPr>
          <p:cNvPr id="5" name="Slide Number Placeholder 4"/>
          <p:cNvSpPr>
            <a:spLocks noGrp="1"/>
          </p:cNvSpPr>
          <p:nvPr>
            <p:ph type="sldNum" sz="quarter" idx="3"/>
          </p:nvPr>
        </p:nvSpPr>
        <p:spPr>
          <a:xfrm>
            <a:off x="3897746" y="8830643"/>
            <a:ext cx="2982530" cy="464315"/>
          </a:xfrm>
          <a:prstGeom prst="rect">
            <a:avLst/>
          </a:prstGeom>
        </p:spPr>
        <p:txBody>
          <a:bodyPr vert="horz" lIns="88335" tIns="44167" rIns="88335" bIns="44167" rtlCol="0" anchor="b"/>
          <a:lstStyle>
            <a:lvl1pPr algn="r" fontAlgn="auto">
              <a:spcBef>
                <a:spcPts val="0"/>
              </a:spcBef>
              <a:spcAft>
                <a:spcPts val="0"/>
              </a:spcAft>
              <a:defRPr sz="1100">
                <a:latin typeface="+mn-lt"/>
                <a:cs typeface="+mn-cs"/>
              </a:defRPr>
            </a:lvl1pPr>
          </a:lstStyle>
          <a:p>
            <a:pPr>
              <a:defRPr/>
            </a:pPr>
            <a:fld id="{2E4025E6-D577-4823-B8E2-9DF85E106D68}" type="slidenum">
              <a:rPr lang="th-TH"/>
              <a:pPr>
                <a:defRPr/>
              </a:pPr>
              <a:t>‹#›</a:t>
            </a:fld>
            <a:endParaRPr lang="th-TH"/>
          </a:p>
        </p:txBody>
      </p:sp>
    </p:spTree>
    <p:extLst>
      <p:ext uri="{BB962C8B-B14F-4D97-AF65-F5344CB8AC3E}">
        <p14:creationId xmlns:p14="http://schemas.microsoft.com/office/powerpoint/2010/main" val="913582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530" cy="464315"/>
          </a:xfrm>
          <a:prstGeom prst="rect">
            <a:avLst/>
          </a:prstGeom>
        </p:spPr>
        <p:txBody>
          <a:bodyPr vert="horz" lIns="88335" tIns="44167" rIns="88335" bIns="44167" rtlCol="0"/>
          <a:lstStyle>
            <a:lvl1pPr algn="l" fontAlgn="auto">
              <a:spcBef>
                <a:spcPts val="0"/>
              </a:spcBef>
              <a:spcAft>
                <a:spcPts val="0"/>
              </a:spcAft>
              <a:defRPr sz="1100">
                <a:latin typeface="+mn-lt"/>
                <a:cs typeface="+mn-cs"/>
              </a:defRPr>
            </a:lvl1pPr>
          </a:lstStyle>
          <a:p>
            <a:pPr>
              <a:defRPr/>
            </a:pPr>
            <a:endParaRPr lang="th-TH"/>
          </a:p>
        </p:txBody>
      </p:sp>
      <p:sp>
        <p:nvSpPr>
          <p:cNvPr id="3" name="Date Placeholder 2"/>
          <p:cNvSpPr>
            <a:spLocks noGrp="1"/>
          </p:cNvSpPr>
          <p:nvPr>
            <p:ph type="dt" idx="1"/>
          </p:nvPr>
        </p:nvSpPr>
        <p:spPr>
          <a:xfrm>
            <a:off x="3897746" y="1"/>
            <a:ext cx="2982530" cy="464315"/>
          </a:xfrm>
          <a:prstGeom prst="rect">
            <a:avLst/>
          </a:prstGeom>
        </p:spPr>
        <p:txBody>
          <a:bodyPr vert="horz" lIns="88335" tIns="44167" rIns="88335" bIns="44167" rtlCol="0"/>
          <a:lstStyle>
            <a:lvl1pPr algn="r" fontAlgn="auto">
              <a:spcBef>
                <a:spcPts val="0"/>
              </a:spcBef>
              <a:spcAft>
                <a:spcPts val="0"/>
              </a:spcAft>
              <a:defRPr sz="1100">
                <a:latin typeface="+mn-lt"/>
                <a:cs typeface="+mn-cs"/>
              </a:defRPr>
            </a:lvl1pPr>
          </a:lstStyle>
          <a:p>
            <a:pPr>
              <a:defRPr/>
            </a:pPr>
            <a:fld id="{77222556-3EF5-4740-AC64-7AE151C6BF5D}" type="datetimeFigureOut">
              <a:rPr lang="th-TH"/>
              <a:pPr>
                <a:defRPr/>
              </a:pPr>
              <a:t>30/06/63</a:t>
            </a:fld>
            <a:endParaRPr lang="th-TH"/>
          </a:p>
        </p:txBody>
      </p:sp>
      <p:sp>
        <p:nvSpPr>
          <p:cNvPr id="4" name="Slide Image Placeholder 3"/>
          <p:cNvSpPr>
            <a:spLocks noGrp="1" noRot="1" noChangeAspect="1"/>
          </p:cNvSpPr>
          <p:nvPr>
            <p:ph type="sldImg" idx="2"/>
          </p:nvPr>
        </p:nvSpPr>
        <p:spPr>
          <a:xfrm>
            <a:off x="344488" y="698500"/>
            <a:ext cx="6194425" cy="3484563"/>
          </a:xfrm>
          <a:prstGeom prst="rect">
            <a:avLst/>
          </a:prstGeom>
          <a:noFill/>
          <a:ln w="12700">
            <a:solidFill>
              <a:prstClr val="black"/>
            </a:solidFill>
          </a:ln>
        </p:spPr>
        <p:txBody>
          <a:bodyPr vert="horz" lIns="88335" tIns="44167" rIns="88335" bIns="44167" rtlCol="0" anchor="ctr"/>
          <a:lstStyle/>
          <a:p>
            <a:pPr lvl="0"/>
            <a:endParaRPr lang="th-TH" noProof="0"/>
          </a:p>
        </p:txBody>
      </p:sp>
      <p:sp>
        <p:nvSpPr>
          <p:cNvPr id="5" name="Notes Placeholder 4"/>
          <p:cNvSpPr>
            <a:spLocks noGrp="1"/>
          </p:cNvSpPr>
          <p:nvPr>
            <p:ph type="body" sz="quarter" idx="3"/>
          </p:nvPr>
        </p:nvSpPr>
        <p:spPr>
          <a:xfrm>
            <a:off x="687566" y="4415321"/>
            <a:ext cx="5506681" cy="4183164"/>
          </a:xfrm>
          <a:prstGeom prst="rect">
            <a:avLst/>
          </a:prstGeom>
        </p:spPr>
        <p:txBody>
          <a:bodyPr vert="horz" lIns="88335" tIns="44167" rIns="88335" bIns="4416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8830643"/>
            <a:ext cx="2982530" cy="464315"/>
          </a:xfrm>
          <a:prstGeom prst="rect">
            <a:avLst/>
          </a:prstGeom>
        </p:spPr>
        <p:txBody>
          <a:bodyPr vert="horz" lIns="88335" tIns="44167" rIns="88335" bIns="44167" rtlCol="0" anchor="b"/>
          <a:lstStyle>
            <a:lvl1pPr algn="l" fontAlgn="auto">
              <a:spcBef>
                <a:spcPts val="0"/>
              </a:spcBef>
              <a:spcAft>
                <a:spcPts val="0"/>
              </a:spcAft>
              <a:defRPr sz="1100">
                <a:latin typeface="+mn-lt"/>
                <a:cs typeface="+mn-cs"/>
              </a:defRPr>
            </a:lvl1pPr>
          </a:lstStyle>
          <a:p>
            <a:pPr>
              <a:defRPr/>
            </a:pPr>
            <a:endParaRPr lang="th-TH"/>
          </a:p>
        </p:txBody>
      </p:sp>
      <p:sp>
        <p:nvSpPr>
          <p:cNvPr id="7" name="Slide Number Placeholder 6"/>
          <p:cNvSpPr>
            <a:spLocks noGrp="1"/>
          </p:cNvSpPr>
          <p:nvPr>
            <p:ph type="sldNum" sz="quarter" idx="5"/>
          </p:nvPr>
        </p:nvSpPr>
        <p:spPr>
          <a:xfrm>
            <a:off x="3897746" y="8830643"/>
            <a:ext cx="2982530" cy="464315"/>
          </a:xfrm>
          <a:prstGeom prst="rect">
            <a:avLst/>
          </a:prstGeom>
        </p:spPr>
        <p:txBody>
          <a:bodyPr vert="horz" lIns="88335" tIns="44167" rIns="88335" bIns="44167" rtlCol="0" anchor="b"/>
          <a:lstStyle>
            <a:lvl1pPr algn="r" fontAlgn="auto">
              <a:spcBef>
                <a:spcPts val="0"/>
              </a:spcBef>
              <a:spcAft>
                <a:spcPts val="0"/>
              </a:spcAft>
              <a:defRPr sz="1100">
                <a:latin typeface="+mn-lt"/>
                <a:cs typeface="+mn-cs"/>
              </a:defRPr>
            </a:lvl1pPr>
          </a:lstStyle>
          <a:p>
            <a:pPr>
              <a:defRPr/>
            </a:pPr>
            <a:fld id="{36288F76-ABC8-45E4-A7BD-E658DF7FCD40}" type="slidenum">
              <a:rPr lang="th-TH"/>
              <a:pPr>
                <a:defRPr/>
              </a:pPr>
              <a:t>‹#›</a:t>
            </a:fld>
            <a:endParaRPr lang="th-TH"/>
          </a:p>
        </p:txBody>
      </p:sp>
    </p:spTree>
    <p:extLst>
      <p:ext uri="{BB962C8B-B14F-4D97-AF65-F5344CB8AC3E}">
        <p14:creationId xmlns:p14="http://schemas.microsoft.com/office/powerpoint/2010/main" val="146728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pPr>
                <a:defRPr/>
              </a:pPr>
              <a:t>1</a:t>
            </a:fld>
            <a:endParaRPr lang="th-TH"/>
          </a:p>
        </p:txBody>
      </p:sp>
    </p:spTree>
    <p:extLst>
      <p:ext uri="{BB962C8B-B14F-4D97-AF65-F5344CB8AC3E}">
        <p14:creationId xmlns:p14="http://schemas.microsoft.com/office/powerpoint/2010/main" val="66086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18</a:t>
            </a:fld>
            <a:endParaRPr lang="th-TH"/>
          </a:p>
        </p:txBody>
      </p:sp>
    </p:spTree>
    <p:extLst>
      <p:ext uri="{BB962C8B-B14F-4D97-AF65-F5344CB8AC3E}">
        <p14:creationId xmlns:p14="http://schemas.microsoft.com/office/powerpoint/2010/main" val="79003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pPr>
                <a:defRPr/>
              </a:pPr>
              <a:t>19</a:t>
            </a:fld>
            <a:endParaRPr lang="th-TH"/>
          </a:p>
        </p:txBody>
      </p:sp>
    </p:spTree>
    <p:extLst>
      <p:ext uri="{BB962C8B-B14F-4D97-AF65-F5344CB8AC3E}">
        <p14:creationId xmlns:p14="http://schemas.microsoft.com/office/powerpoint/2010/main" val="28953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91113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6288F76-ABC8-45E4-A7BD-E658DF7FCD40}" type="slidenum">
              <a:rPr lang="th-TH" smtClean="0"/>
              <a:pPr>
                <a:defRPr/>
              </a:pPr>
              <a:t>23</a:t>
            </a:fld>
            <a:endParaRPr lang="th-TH"/>
          </a:p>
        </p:txBody>
      </p:sp>
    </p:spTree>
    <p:extLst>
      <p:ext uri="{BB962C8B-B14F-4D97-AF65-F5344CB8AC3E}">
        <p14:creationId xmlns:p14="http://schemas.microsoft.com/office/powerpoint/2010/main" val="273548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36288F76-ABC8-45E4-A7BD-E658DF7FCD40}" type="slidenum">
              <a:rPr lang="th-TH" smtClean="0"/>
              <a:pPr>
                <a:defRPr/>
              </a:pPr>
              <a:t>25</a:t>
            </a:fld>
            <a:endParaRPr lang="th-TH"/>
          </a:p>
        </p:txBody>
      </p:sp>
    </p:spTree>
    <p:extLst>
      <p:ext uri="{BB962C8B-B14F-4D97-AF65-F5344CB8AC3E}">
        <p14:creationId xmlns:p14="http://schemas.microsoft.com/office/powerpoint/2010/main" val="1905239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68577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3444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cs typeface="Cordia New" pitchFamily="34" charset="-34"/>
            </a:endParaRPr>
          </a:p>
        </p:txBody>
      </p:sp>
      <p:sp>
        <p:nvSpPr>
          <p:cNvPr id="4" name="Slide Number Placeholder 3"/>
          <p:cNvSpPr>
            <a:spLocks noGrp="1"/>
          </p:cNvSpPr>
          <p:nvPr>
            <p:ph type="sldNum" sz="quarter" idx="5"/>
          </p:nvPr>
        </p:nvSpPr>
        <p:spPr/>
        <p:txBody>
          <a:bodyPr/>
          <a:lstStyle/>
          <a:p>
            <a:pPr>
              <a:defRPr/>
            </a:pPr>
            <a:fld id="{3A1FE2A3-6651-465B-A8D8-A3C69E1119DF}" type="slidenum">
              <a:rPr lang="th-TH" smtClean="0">
                <a:solidFill>
                  <a:prstClr val="black"/>
                </a:solidFill>
              </a:rPr>
              <a:pPr>
                <a:defRPr/>
              </a:pPr>
              <a:t>3</a:t>
            </a:fld>
            <a:endParaRPr lang="th-TH">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5FC61-84B6-42F2-8A4C-7D5E6498259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94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576F0B-6C5B-4214-BA8D-2184FA6E37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19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576F0B-6C5B-4214-BA8D-2184FA6E37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95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pPr defTabSz="904433" eaLnBrk="0" fontAlgn="base" hangingPunct="0">
              <a:spcBef>
                <a:spcPct val="30000"/>
              </a:spcBef>
              <a:spcAft>
                <a:spcPct val="0"/>
              </a:spcAft>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2876722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8795F7-F939-4FC9-ADAC-E11FCA57A6B3}"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366903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194425" cy="34845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E546894-7F94-41E3-9860-C5922D9CF0E1}" type="slidenum">
              <a:rPr lang="en-GB" smtClean="0">
                <a:solidFill>
                  <a:prstClr val="black"/>
                </a:solidFill>
              </a:rPr>
              <a:pPr>
                <a:defRPr/>
              </a:pPr>
              <a:t>15</a:t>
            </a:fld>
            <a:endParaRPr lang="en-GB" dirty="0">
              <a:solidFill>
                <a:prstClr val="black"/>
              </a:solidFill>
            </a:endParaRPr>
          </a:p>
        </p:txBody>
      </p:sp>
    </p:spTree>
    <p:extLst>
      <p:ext uri="{BB962C8B-B14F-4D97-AF65-F5344CB8AC3E}">
        <p14:creationId xmlns:p14="http://schemas.microsoft.com/office/powerpoint/2010/main" val="4025898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cs typeface="Arial" charset="0"/>
              </a:rPr>
              <a:t>HIV and AIDS</a:t>
            </a:r>
            <a:endParaRPr lang="th-TH" sz="3600" b="1">
              <a:solidFill>
                <a:schemeClr val="bg1"/>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mn-cs"/>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192200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pPr>
                <a:defRPr/>
              </a:pPr>
              <a:t>‹#›</a:t>
            </a:fld>
            <a:endParaRPr lang="th-TH"/>
          </a:p>
        </p:txBody>
      </p:sp>
    </p:spTree>
    <p:extLst>
      <p:ext uri="{BB962C8B-B14F-4D97-AF65-F5344CB8AC3E}">
        <p14:creationId xmlns:p14="http://schemas.microsoft.com/office/powerpoint/2010/main" val="159563622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9490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58484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39839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91335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115293"/>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52835613"/>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903338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050616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5748975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301332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4B99333-AF4A-49FA-A014-16C1D37C1951}" type="slidenum">
              <a:rPr lang="th-TH"/>
              <a:pPr>
                <a:defRPr/>
              </a:pPr>
              <a:t>‹#›</a:t>
            </a:fld>
            <a:endParaRPr lang="th-TH"/>
          </a:p>
        </p:txBody>
      </p:sp>
    </p:spTree>
    <p:extLst>
      <p:ext uri="{BB962C8B-B14F-4D97-AF65-F5344CB8AC3E}">
        <p14:creationId xmlns:p14="http://schemas.microsoft.com/office/powerpoint/2010/main" val="2349220464"/>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81835570"/>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549731"/>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fontAlgn="base">
              <a:spcBef>
                <a:spcPct val="0"/>
              </a:spcBef>
              <a:spcAft>
                <a:spcPct val="0"/>
              </a:spcAft>
              <a:defRPr/>
            </a:pPr>
            <a:fld id="{F5845613-47D0-4D7F-9152-CF8044F1764D}" type="datetime1">
              <a:rPr lang="en-US" sz="2800">
                <a:cs typeface="Cordia New" pitchFamily="34" charset="-34"/>
              </a:rPr>
              <a:pPr fontAlgn="base">
                <a:spcBef>
                  <a:spcPct val="0"/>
                </a:spcBef>
                <a:spcAft>
                  <a:spcPct val="0"/>
                </a:spcAft>
                <a:defRPr/>
              </a:pPr>
              <a:t>6/30/2020</a:t>
            </a:fld>
            <a:endParaRPr lang="en-US" sz="2800">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fontAlgn="base">
              <a:spcBef>
                <a:spcPct val="0"/>
              </a:spcBef>
              <a:spcAft>
                <a:spcPct val="0"/>
              </a:spcAft>
              <a:defRPr/>
            </a:pPr>
            <a:endParaRPr lang="en-US" sz="280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168957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3762BE0-6964-4469-8C37-9F9A0EDA1DA8}" type="slidenum">
              <a:rPr lang="th-TH"/>
              <a:pPr>
                <a:defRPr/>
              </a:pPr>
              <a:t>‹#›</a:t>
            </a:fld>
            <a:endParaRPr lang="th-TH"/>
          </a:p>
        </p:txBody>
      </p:sp>
    </p:spTree>
    <p:extLst>
      <p:ext uri="{BB962C8B-B14F-4D97-AF65-F5344CB8AC3E}">
        <p14:creationId xmlns:p14="http://schemas.microsoft.com/office/powerpoint/2010/main" val="22667273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80886F1-70AB-42A2-BCDD-525403C406C2}" type="slidenum">
              <a:rPr lang="th-TH"/>
              <a:pPr>
                <a:defRPr/>
              </a:pPr>
              <a:t>‹#›</a:t>
            </a:fld>
            <a:endParaRPr lang="th-TH"/>
          </a:p>
        </p:txBody>
      </p:sp>
    </p:spTree>
    <p:extLst>
      <p:ext uri="{BB962C8B-B14F-4D97-AF65-F5344CB8AC3E}">
        <p14:creationId xmlns:p14="http://schemas.microsoft.com/office/powerpoint/2010/main" val="8378707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85161BB-7284-4515-B014-1FDE94DB0666}" type="slidenum">
              <a:rPr lang="th-TH"/>
              <a:pPr>
                <a:defRPr/>
              </a:pPr>
              <a:t>‹#›</a:t>
            </a:fld>
            <a:endParaRPr lang="th-TH"/>
          </a:p>
        </p:txBody>
      </p:sp>
    </p:spTree>
    <p:extLst>
      <p:ext uri="{BB962C8B-B14F-4D97-AF65-F5344CB8AC3E}">
        <p14:creationId xmlns:p14="http://schemas.microsoft.com/office/powerpoint/2010/main" val="34056304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E01C13E8-1E24-4465-9D82-EEC9EF2946A2}" type="slidenum">
              <a:rPr lang="th-TH"/>
              <a:pPr>
                <a:defRPr/>
              </a:pPr>
              <a:t>‹#›</a:t>
            </a:fld>
            <a:endParaRPr lang="th-TH" dirty="0"/>
          </a:p>
        </p:txBody>
      </p:sp>
    </p:spTree>
    <p:extLst>
      <p:ext uri="{BB962C8B-B14F-4D97-AF65-F5344CB8AC3E}">
        <p14:creationId xmlns:p14="http://schemas.microsoft.com/office/powerpoint/2010/main" val="352744364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A104C9-8A96-4A98-ABE0-7F0EABD454EA}" type="slidenum">
              <a:rPr lang="th-TH"/>
              <a:pPr>
                <a:defRPr/>
              </a:pPr>
              <a:t>‹#›</a:t>
            </a:fld>
            <a:endParaRPr lang="th-TH" dirty="0"/>
          </a:p>
        </p:txBody>
      </p:sp>
    </p:spTree>
    <p:extLst>
      <p:ext uri="{BB962C8B-B14F-4D97-AF65-F5344CB8AC3E}">
        <p14:creationId xmlns:p14="http://schemas.microsoft.com/office/powerpoint/2010/main" val="360731594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59C68EF-93C5-4DB7-A9B3-925200399420}" type="slidenum">
              <a:rPr lang="th-TH"/>
              <a:pPr>
                <a:defRPr/>
              </a:pPr>
              <a:t>‹#›</a:t>
            </a:fld>
            <a:endParaRPr lang="th-TH"/>
          </a:p>
        </p:txBody>
      </p:sp>
    </p:spTree>
    <p:extLst>
      <p:ext uri="{BB962C8B-B14F-4D97-AF65-F5344CB8AC3E}">
        <p14:creationId xmlns:p14="http://schemas.microsoft.com/office/powerpoint/2010/main" val="246094458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9CB8B7E7-A5B1-46BA-8891-629A7DD5C0F0}" type="slidenum">
              <a:rPr lang="th-TH"/>
              <a:pPr>
                <a:defRPr/>
              </a:pPr>
              <a:t>‹#›</a:t>
            </a:fld>
            <a:endParaRPr lang="th-TH"/>
          </a:p>
        </p:txBody>
      </p:sp>
    </p:spTree>
    <p:extLst>
      <p:ext uri="{BB962C8B-B14F-4D97-AF65-F5344CB8AC3E}">
        <p14:creationId xmlns:p14="http://schemas.microsoft.com/office/powerpoint/2010/main" val="202559972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427630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71194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757142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hangingPunct="1">
              <a:defRPr/>
            </a:pPr>
            <a:r>
              <a:rPr lang="en-US" sz="3600" b="1">
                <a:solidFill>
                  <a:srgbClr val="FFFFFF"/>
                </a:solidFill>
                <a:cs typeface="Arial" charset="0"/>
              </a:rPr>
              <a:t>HIV and AIDS</a:t>
            </a:r>
            <a:endParaRPr lang="th-TH" sz="3600" b="1">
              <a:solidFill>
                <a:srgbClr val="FFFFFF"/>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cs typeface="Arial" pitchFamily="34" charset="0"/>
              </a:rPr>
              <a:t>Data Hub for Asia-Pacific</a:t>
            </a:r>
            <a:endParaRPr lang="th-TH" sz="3500" kern="700" dirty="0">
              <a:solidFill>
                <a:srgbClr val="21416C"/>
              </a:solidFill>
              <a:cs typeface="Cordia New"/>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cs typeface="Arial" pitchFamily="34" charset="0"/>
              </a:rPr>
              <a:t>Review in slides</a:t>
            </a:r>
            <a:endParaRPr lang="th-TH" sz="2600" kern="700" dirty="0">
              <a:solidFill>
                <a:srgbClr val="21416C"/>
              </a:solidFill>
              <a:cs typeface="Cordia New"/>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8819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08358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103168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865803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287963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1733332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1266553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1734531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135619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pPr>
                <a:defRPr/>
              </a:pPr>
              <a:t>‹#›</a:t>
            </a:fld>
            <a:endParaRPr lang="th-TH"/>
          </a:p>
        </p:txBody>
      </p:sp>
    </p:spTree>
    <p:extLst>
      <p:ext uri="{BB962C8B-B14F-4D97-AF65-F5344CB8AC3E}">
        <p14:creationId xmlns:p14="http://schemas.microsoft.com/office/powerpoint/2010/main" val="3734924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0360104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1581734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684146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552542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218393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591189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1808012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438115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2035593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69206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pPr>
                <a:defRPr/>
              </a:pPr>
              <a:t>‹#›</a:t>
            </a:fld>
            <a:endParaRPr lang="th-TH"/>
          </a:p>
        </p:txBody>
      </p:sp>
    </p:spTree>
    <p:extLst>
      <p:ext uri="{BB962C8B-B14F-4D97-AF65-F5344CB8AC3E}">
        <p14:creationId xmlns:p14="http://schemas.microsoft.com/office/powerpoint/2010/main" val="32034537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1C8ED-690D-4842-A960-76DBCB1BBBFB}" type="datetimeFigureOut">
              <a:rPr lang="en-US" smtClean="0"/>
              <a:t>6/30/2020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530F04-A057-457B-A812-A7BA5DD922A5}" type="slidenum">
              <a:rPr lang="en-US" smtClean="0"/>
              <a:t>‹#›</a:t>
            </a:fld>
            <a:endParaRPr lang="en-US"/>
          </a:p>
        </p:txBody>
      </p:sp>
    </p:spTree>
    <p:extLst>
      <p:ext uri="{BB962C8B-B14F-4D97-AF65-F5344CB8AC3E}">
        <p14:creationId xmlns:p14="http://schemas.microsoft.com/office/powerpoint/2010/main" val="2689649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ACB0C50-277C-480B-99C0-9FD7BB5C96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269177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B29A0A-8553-4E6A-A16E-BBC7D0AA452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9689501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BA2BD1E-BCC3-4396-8F3A-BAFF24336E8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742682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B9CDB17-F263-4E3B-A150-A0E56852713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798581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691AC41B-D675-4B1A-A4AF-1B1DB27ED1F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4930147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E1E9764-0E89-41B4-A880-C16603377FB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8323506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B69167C0-C7AD-49C6-8F1C-6C514DE909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471158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132486EF-5D7C-4C4C-8498-297232722C2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89236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data hub lay 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lvl1pPr>
              <a:defRPr>
                <a:solidFill>
                  <a:schemeClr val="tx1"/>
                </a:solidFill>
              </a:defRPr>
            </a:lvl1pPr>
          </a:lstStyle>
          <a:p>
            <a:r>
              <a:rPr lang="en-US" dirty="0"/>
              <a:t>Click to edit Master title style</a:t>
            </a:r>
          </a:p>
        </p:txBody>
      </p:sp>
      <p:sp>
        <p:nvSpPr>
          <p:cNvPr id="5" name="Chart Placeholder 4"/>
          <p:cNvSpPr>
            <a:spLocks noGrp="1"/>
          </p:cNvSpPr>
          <p:nvPr>
            <p:ph type="chart" sz="quarter" idx="11"/>
          </p:nvPr>
        </p:nvSpPr>
        <p:spPr>
          <a:xfrm>
            <a:off x="1117600" y="1752600"/>
            <a:ext cx="10058400" cy="4267200"/>
          </a:xfrm>
          <a:prstGeom prst="rect">
            <a:avLst/>
          </a:prstGeom>
        </p:spPr>
        <p:txBody>
          <a:bodyPr>
            <a:normAutofit/>
          </a:bodyPr>
          <a:lstStyle>
            <a:lvl1pPr>
              <a:defRPr sz="1200" b="1">
                <a:latin typeface="Arial" pitchFamily="34" charset="0"/>
                <a:cs typeface="Arial" pitchFamily="34" charset="0"/>
              </a:defRPr>
            </a:lvl1pPr>
          </a:lstStyle>
          <a:p>
            <a:pPr lvl="0"/>
            <a:endParaRPr lang="en-US" noProof="0" dirty="0"/>
          </a:p>
        </p:txBody>
      </p:sp>
    </p:spTree>
    <p:extLst>
      <p:ext uri="{BB962C8B-B14F-4D97-AF65-F5344CB8AC3E}">
        <p14:creationId xmlns:p14="http://schemas.microsoft.com/office/powerpoint/2010/main" val="354007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pPr>
                <a:defRPr/>
              </a:pPr>
              <a:t>‹#›</a:t>
            </a:fld>
            <a:endParaRPr lang="th-TH"/>
          </a:p>
        </p:txBody>
      </p:sp>
    </p:spTree>
    <p:extLst>
      <p:ext uri="{BB962C8B-B14F-4D97-AF65-F5344CB8AC3E}">
        <p14:creationId xmlns:p14="http://schemas.microsoft.com/office/powerpoint/2010/main" val="120400845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285659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322837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869319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4963783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2284387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5171134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110225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606806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5845613-47D0-4D7F-9152-CF8044F1764D}" type="datetime1">
              <a:rPr lang="en-US">
                <a:ea typeface="ＭＳ Ｐゴシック" charset="0"/>
              </a:rPr>
              <a:pPr>
                <a:defRPr/>
              </a:pPr>
              <a:t>6/30/2020</a:t>
            </a:fld>
            <a:endParaRPr lang="en-US">
              <a:ea typeface="ＭＳ Ｐゴシック"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a:defRPr/>
            </a:pPr>
            <a:endParaRPr lang="en-US">
              <a:ea typeface="ＭＳ Ｐゴシック" charset="0"/>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4131284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9779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pPr>
                <a:defRPr/>
              </a:pPr>
              <a:t>‹#›</a:t>
            </a:fld>
            <a:endParaRPr lang="th-TH"/>
          </a:p>
        </p:txBody>
      </p:sp>
    </p:spTree>
    <p:extLst>
      <p:ext uri="{BB962C8B-B14F-4D97-AF65-F5344CB8AC3E}">
        <p14:creationId xmlns:p14="http://schemas.microsoft.com/office/powerpoint/2010/main" val="389558798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9451555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426224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192279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6578916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0550856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3149748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852152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3195448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6120136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57807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pPr>
                <a:defRPr/>
              </a:pPr>
              <a:t>‹#›</a:t>
            </a:fld>
            <a:endParaRPr lang="th-TH" dirty="0"/>
          </a:p>
        </p:txBody>
      </p:sp>
    </p:spTree>
    <p:extLst>
      <p:ext uri="{BB962C8B-B14F-4D97-AF65-F5344CB8AC3E}">
        <p14:creationId xmlns:p14="http://schemas.microsoft.com/office/powerpoint/2010/main" val="5543671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99234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9249814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2707723"/>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3889392"/>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0720353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74AB6B-0D4F-49E0-AE70-4239B9F4AF16}" type="datetimeFigureOut">
              <a:rPr lang="en-GB">
                <a:solidFill>
                  <a:prstClr val="black">
                    <a:tint val="75000"/>
                  </a:prstClr>
                </a:solidFill>
                <a:latin typeface="Arial"/>
              </a:rPr>
              <a:pPr/>
              <a:t>30/06/2020</a:t>
            </a:fld>
            <a:endParaRPr lang="en-GB">
              <a:solidFill>
                <a:prstClr val="black">
                  <a:tint val="75000"/>
                </a:prstClr>
              </a:solidFill>
              <a:latin typeface="Aria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349684CC-E105-48F1-B6A0-2780FFC7086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8076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186318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2855045"/>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95383686"/>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7136075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pPr>
                <a:defRPr/>
              </a:pPr>
              <a:t>‹#›</a:t>
            </a:fld>
            <a:endParaRPr lang="th-TH" dirty="0"/>
          </a:p>
        </p:txBody>
      </p:sp>
    </p:spTree>
    <p:extLst>
      <p:ext uri="{BB962C8B-B14F-4D97-AF65-F5344CB8AC3E}">
        <p14:creationId xmlns:p14="http://schemas.microsoft.com/office/powerpoint/2010/main" val="252603145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6684799"/>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4664250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882179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384377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5845613-47D0-4D7F-9152-CF8044F1764D}" type="datetime1">
              <a:rPr lang="en-US"/>
              <a:pPr>
                <a:defRPr/>
              </a:pPr>
              <a:t>6/30/2020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a:defRPr/>
            </a:pPr>
            <a:fld id="{F48997B0-05C9-4CF0-954B-59D54BCBC850}" type="slidenum">
              <a:rPr lang="en-US"/>
              <a:pPr>
                <a:defRPr/>
              </a:pPr>
              <a:t>‹#›</a:t>
            </a:fld>
            <a:endParaRPr lang="en-US"/>
          </a:p>
        </p:txBody>
      </p:sp>
    </p:spTree>
    <p:extLst>
      <p:ext uri="{BB962C8B-B14F-4D97-AF65-F5344CB8AC3E}">
        <p14:creationId xmlns:p14="http://schemas.microsoft.com/office/powerpoint/2010/main" val="27962472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142609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5259030"/>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6077188"/>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294167"/>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576590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 </a:t>
            </a:r>
            <a:endParaRPr lang="th-TH" sz="2800" dirty="0"/>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pPr>
                <a:defRPr/>
              </a:pPr>
              <a:t>‹#›</a:t>
            </a:fld>
            <a:endParaRPr lang="th-TH"/>
          </a:p>
        </p:txBody>
      </p:sp>
    </p:spTree>
    <p:extLst>
      <p:ext uri="{BB962C8B-B14F-4D97-AF65-F5344CB8AC3E}">
        <p14:creationId xmlns:p14="http://schemas.microsoft.com/office/powerpoint/2010/main" val="7891740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12987029"/>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10482411"/>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98156179"/>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33837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54742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7564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63644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20291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22939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6183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4.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3.png"/><Relationship Id="rId5" Type="http://schemas.openxmlformats.org/officeDocument/2006/relationships/slideLayout" Target="../slideLayouts/slideLayout71.xml"/><Relationship Id="rId10" Type="http://schemas.openxmlformats.org/officeDocument/2006/relationships/theme" Target="../theme/theme11.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image" Target="../media/image4.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3.png"/><Relationship Id="rId5" Type="http://schemas.openxmlformats.org/officeDocument/2006/relationships/slideLayout" Target="../slideLayouts/slideLayout80.xml"/><Relationship Id="rId10" Type="http://schemas.openxmlformats.org/officeDocument/2006/relationships/theme" Target="../theme/theme12.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image" Target="../media/image4.png"/><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image" Target="../media/image3.png"/><Relationship Id="rId5" Type="http://schemas.openxmlformats.org/officeDocument/2006/relationships/slideLayout" Target="../slideLayouts/slideLayout108.xml"/><Relationship Id="rId10" Type="http://schemas.openxmlformats.org/officeDocument/2006/relationships/theme" Target="../theme/theme15.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png"/><Relationship Id="rId5" Type="http://schemas.openxmlformats.org/officeDocument/2006/relationships/slideLayout" Target="../slideLayouts/slideLayout27.xml"/><Relationship Id="rId10" Type="http://schemas.openxmlformats.org/officeDocument/2006/relationships/theme" Target="../theme/theme6.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3.png"/><Relationship Id="rId5" Type="http://schemas.openxmlformats.org/officeDocument/2006/relationships/slideLayout" Target="../slideLayouts/slideLayout36.xml"/><Relationship Id="rId10" Type="http://schemas.openxmlformats.org/officeDocument/2006/relationships/theme" Target="../theme/theme7.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4.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3.png"/><Relationship Id="rId5" Type="http://schemas.openxmlformats.org/officeDocument/2006/relationships/slideLayout" Target="../slideLayouts/slideLayout45.xml"/><Relationship Id="rId10" Type="http://schemas.openxmlformats.org/officeDocument/2006/relationships/theme" Target="../theme/theme8.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7.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6.png"/><Relationship Id="rId5" Type="http://schemas.openxmlformats.org/officeDocument/2006/relationships/slideLayout" Target="../slideLayouts/slideLayout54.xml"/><Relationship Id="rId10" Type="http://schemas.openxmlformats.org/officeDocument/2006/relationships/theme" Target="../theme/theme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mn-cs"/>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17584"/>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Arial"/>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3917636526"/>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424754"/>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125570"/>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88C4B-13E7-4A0F-80C3-57BBE57DFD96}" type="datetimeFigureOut">
              <a:rPr lang="en-GB" smtClean="0">
                <a:solidFill>
                  <a:prstClr val="black">
                    <a:tint val="75000"/>
                  </a:prstClr>
                </a:solidFill>
              </a:rPr>
              <a:pPr/>
              <a:t>30/06/2020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1E85B-0E3A-4AE4-8CFF-2D216F4D8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3259503"/>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97537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08F40ED5-69EC-4015-BD45-6BEC5B25E5F0}" type="slidenum">
              <a:rPr lang="th-TH"/>
              <a:pPr>
                <a:defRPr/>
              </a:pPr>
              <a:t>‹#›</a:t>
            </a:fld>
            <a:endParaRPr lang="th-TH" dirty="0"/>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schemeClr val="bg1"/>
                </a:solidFill>
              </a:rPr>
              <a:t>HIV and AIDS</a:t>
            </a:r>
            <a:endParaRPr lang="th-TH" sz="3600" b="1">
              <a:solidFill>
                <a:schemeClr val="bg1"/>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schemeClr val="bg1"/>
                </a:solidFill>
                <a:cs typeface="Arial" pitchFamily="34" charset="0"/>
              </a:rPr>
              <a:t>Data Hub for Asia-Pacific</a:t>
            </a:r>
            <a:endParaRPr lang="th-TH" sz="2200" kern="700" dirty="0">
              <a:solidFill>
                <a:schemeClr val="bg1"/>
              </a:solidFill>
              <a:cs typeface="+mn-cs"/>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fontAlgn="auto">
              <a:spcBef>
                <a:spcPts val="0"/>
              </a:spcBef>
              <a:spcAft>
                <a:spcPts val="0"/>
              </a:spcAft>
              <a:defRPr/>
            </a:pPr>
            <a:r>
              <a:rPr lang="en-US" sz="2000" b="1" i="1" dirty="0">
                <a:ln w="3175" cmpd="sng">
                  <a:noFill/>
                  <a:prstDash val="solid"/>
                </a:ln>
                <a:solidFill>
                  <a:srgbClr val="FFC000"/>
                </a:solidFill>
                <a:effectLst>
                  <a:outerShdw blurRad="38100" dist="38100" dir="2700000" algn="tl">
                    <a:srgbClr val="000000">
                      <a:alpha val="43137"/>
                    </a:srgbClr>
                  </a:outerShdw>
                </a:effectLst>
                <a:latin typeface="+mn-lt"/>
                <a:cs typeface="+mn-cs"/>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4100"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1" r:id="rId1"/>
    <p:sldLayoutId id="214748393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cs typeface="Arial" pitchFamily="34" charset="0"/>
              </a:rPr>
              <a:t>www.aidsdatahub.org</a:t>
            </a:r>
            <a:endParaRPr lang="th-TH" sz="1200" kern="700" dirty="0">
              <a:solidFill>
                <a:srgbClr val="8782AF"/>
              </a:solidFill>
              <a:cs typeface="Cordia New"/>
            </a:endParaRPr>
          </a:p>
        </p:txBody>
      </p:sp>
      <p:pic>
        <p:nvPicPr>
          <p:cNvPr id="5124"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 id="214748393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227732"/>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58942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8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97388D7-D88E-4BC6-AB13-F02FA9298C1D}"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cs typeface="Arial" pitchFamily="34" charset="0"/>
              </a:rPr>
              <a:t>Data Hub for Asia-Pacific</a:t>
            </a:r>
            <a:endParaRPr lang="th-TH" sz="2200" kern="700" dirty="0">
              <a:solidFill>
                <a:prstClr val="white"/>
              </a:solidFil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437479"/>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ea typeface="ＭＳ Ｐゴシック" charset="0"/>
              </a:rPr>
              <a:pPr>
                <a:defRPr/>
              </a:pPr>
              <a:t>‹#›</a:t>
            </a:fld>
            <a:endParaRPr lang="th-TH" dirty="0">
              <a:solidFill>
                <a:prstClr val="black">
                  <a:tint val="75000"/>
                </a:prstClr>
              </a:solidFill>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userDrawn="1"/>
        </p:nvPicPr>
        <p:blipFill>
          <a:blip r:embed="rId12"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74024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0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en/reference-librarycols2/surveillance-situational-analysis-assessments/itemlist/category/9-behavior-surveillance-survey-reports-bss"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86.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108.xml"/><Relationship Id="rId5" Type="http://schemas.openxmlformats.org/officeDocument/2006/relationships/chart" Target="../charts/chart9.xml"/><Relationship Id="rId4" Type="http://schemas.openxmlformats.org/officeDocument/2006/relationships/hyperlink" Target="http://www.aidsinfoonline.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0.xml"/><Relationship Id="rId1" Type="http://schemas.openxmlformats.org/officeDocument/2006/relationships/slideLayout" Target="../slideLayouts/slideLayout105.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hyperlink" Target="http://www.aidsdatahub.org/en/reference-librarycols2/surveillance-situational-analysis-assessments/itemlist/category/9-behavior-surveillance-survey-reports-bss"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9.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04.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105.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2.xml"/><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05.xml"/><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aidsdatahub.org/" TargetMode="Externa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www.aidsdatahub.org/" TargetMode="Externa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08.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www.aidsdatahub.org/" TargetMode="External"/><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35360" y="4289427"/>
            <a:ext cx="11089232" cy="1371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6000" dirty="0">
                <a:cs typeface="Cordia New" pitchFamily="34" charset="-34"/>
              </a:rPr>
              <a:t>Men who have sex with men</a:t>
            </a:r>
            <a:endParaRPr lang="th-TH" sz="6000" dirty="0"/>
          </a:p>
        </p:txBody>
      </p:sp>
      <p:sp>
        <p:nvSpPr>
          <p:cNvPr id="3" name="TextBox 2"/>
          <p:cNvSpPr txBox="1"/>
          <p:nvPr/>
        </p:nvSpPr>
        <p:spPr>
          <a:xfrm>
            <a:off x="6168008" y="6021288"/>
            <a:ext cx="5400600" cy="400110"/>
          </a:xfrm>
          <a:prstGeom prst="rect">
            <a:avLst/>
          </a:prstGeom>
          <a:noFill/>
        </p:spPr>
        <p:txBody>
          <a:bodyPr wrap="square" rtlCol="0">
            <a:spAutoFit/>
          </a:bodyPr>
          <a:lstStyle/>
          <a:p>
            <a:pPr algn="r"/>
            <a:r>
              <a:rPr lang="en-US" sz="2000" b="1" i="1" dirty="0">
                <a:solidFill>
                  <a:schemeClr val="bg1"/>
                </a:solidFill>
              </a:rPr>
              <a:t>Last updated: Dec 2019</a:t>
            </a:r>
            <a:endParaRPr lang="en-GB" sz="2000" b="1"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48808"/>
            <a:ext cx="11319049" cy="504000"/>
          </a:xfrm>
        </p:spPr>
        <p:txBody>
          <a:bodyPr/>
          <a:lstStyle/>
          <a:p>
            <a:r>
              <a:rPr lang="en-US" dirty="0"/>
              <a:t>HIV prevalence among MSM by region, latest available year, 2011-2018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10</a:t>
            </a:fld>
            <a:endParaRPr lang="th-TH" dirty="0">
              <a:solidFill>
                <a:prstClr val="black">
                  <a:tint val="75000"/>
                </a:prstClr>
              </a:solidFill>
              <a:latin typeface="Arial"/>
              <a:cs typeface="Cordia New" panose="020B0304020202020204" pitchFamily="34" charset="-34"/>
            </a:endParaRPr>
          </a:p>
        </p:txBody>
      </p:sp>
      <p:sp>
        <p:nvSpPr>
          <p:cNvPr id="8" name="Text Box 240"/>
          <p:cNvSpPr txBox="1">
            <a:spLocks noChangeArrowheads="1"/>
          </p:cNvSpPr>
          <p:nvPr/>
        </p:nvSpPr>
        <p:spPr bwMode="auto">
          <a:xfrm>
            <a:off x="47328" y="6525344"/>
            <a:ext cx="11161240" cy="369332"/>
          </a:xfrm>
          <a:prstGeom prst="rect">
            <a:avLst/>
          </a:prstGeom>
          <a:noFill/>
          <a:ln w="9525">
            <a:noFill/>
            <a:miter lim="800000"/>
            <a:headEnd/>
            <a:tailEnd/>
          </a:ln>
        </p:spPr>
        <p:txBody>
          <a:bodyPr wrap="square">
            <a:spAutoFit/>
          </a:bodyPr>
          <a:lstStyle/>
          <a:p>
            <a:pPr>
              <a:spcBef>
                <a:spcPct val="20000"/>
              </a:spcBef>
              <a:defRPr/>
            </a:pPr>
            <a:r>
              <a:rPr lang="en-US" sz="900" kern="0" dirty="0">
                <a:solidFill>
                  <a:sysClr val="windowText" lastClr="000000"/>
                </a:solidFill>
                <a:latin typeface="Arial"/>
                <a:ea typeface="ＭＳ Ｐゴシック" charset="-128"/>
                <a:cs typeface="Arial" pitchFamily="34" charset="0"/>
              </a:rPr>
              <a:t>Source: Prepared by  </a:t>
            </a:r>
            <a:r>
              <a:rPr lang="en-US" sz="900" kern="0" dirty="0">
                <a:solidFill>
                  <a:sysClr val="windowText" lastClr="000000"/>
                </a:solidFill>
                <a:latin typeface="Arial"/>
                <a:ea typeface="ＭＳ Ｐゴシック" charset="-128"/>
                <a:cs typeface="Arial" pitchFamily="34" charset="0"/>
                <a:hlinkClick r:id="rId3"/>
              </a:rPr>
              <a:t>www.aidsdatahub.org</a:t>
            </a:r>
            <a:r>
              <a:rPr lang="en-US" sz="900" kern="0" dirty="0">
                <a:solidFill>
                  <a:sysClr val="windowText" lastClr="000000"/>
                </a:solidFill>
                <a:latin typeface="Arial"/>
                <a:ea typeface="ＭＳ Ｐゴシック" charset="-128"/>
                <a:cs typeface="Arial" pitchFamily="34" charset="0"/>
              </a:rPr>
              <a:t> based on 1. HIV Sentinel Surveillance Reports; 2. Integrated Biological and Behavioral Surveillance Reports;</a:t>
            </a:r>
            <a:r>
              <a:rPr lang="en-US" sz="900" dirty="0">
                <a:solidFill>
                  <a:prstClr val="black"/>
                </a:solidFill>
                <a:latin typeface="Arial"/>
              </a:rPr>
              <a:t> 3.Global AIDS Response Progress Reporting; and 4.Global AIDS Monitoring</a:t>
            </a:r>
            <a:endParaRPr lang="en-US" sz="900" i="1" dirty="0">
              <a:solidFill>
                <a:prstClr val="black"/>
              </a:solidFill>
              <a:latin typeface="Arial"/>
              <a:cs typeface="Arial" pitchFamily="34" charset="0"/>
            </a:endParaRPr>
          </a:p>
        </p:txBody>
      </p:sp>
      <p:graphicFrame>
        <p:nvGraphicFramePr>
          <p:cNvPr id="9" name="Chart 8">
            <a:extLst>
              <a:ext uri="{FF2B5EF4-FFF2-40B4-BE49-F238E27FC236}">
                <a16:creationId xmlns:a16="http://schemas.microsoft.com/office/drawing/2014/main" id="{00000000-0008-0000-0000-000003000000}"/>
              </a:ext>
            </a:extLst>
          </p:cNvPr>
          <p:cNvGraphicFramePr>
            <a:graphicFrameLocks noGrp="1"/>
          </p:cNvGraphicFramePr>
          <p:nvPr>
            <p:extLst>
              <p:ext uri="{D42A27DB-BD31-4B8C-83A1-F6EECF244321}">
                <p14:modId xmlns:p14="http://schemas.microsoft.com/office/powerpoint/2010/main" val="1007503746"/>
              </p:ext>
            </p:extLst>
          </p:nvPr>
        </p:nvGraphicFramePr>
        <p:xfrm>
          <a:off x="609599" y="2070140"/>
          <a:ext cx="11103025" cy="44552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57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089232" cy="504000"/>
          </a:xfrm>
        </p:spPr>
        <p:txBody>
          <a:bodyPr/>
          <a:lstStyle/>
          <a:p>
            <a:r>
              <a:rPr lang="en-US" dirty="0"/>
              <a:t>Active syphilis prevalence among men who have sex with men, 2011-2018</a:t>
            </a:r>
            <a:endParaRPr lang="en-GB" dirty="0"/>
          </a:p>
        </p:txBody>
      </p:sp>
      <p:sp>
        <p:nvSpPr>
          <p:cNvPr id="5" name="Slide Number Placeholder 4"/>
          <p:cNvSpPr>
            <a:spLocks noGrp="1"/>
          </p:cNvSpPr>
          <p:nvPr>
            <p:ph type="sldNum" sz="quarter" idx="15"/>
          </p:nvPr>
        </p:nvSpPr>
        <p:spPr/>
        <p:txBody>
          <a:bodyPr/>
          <a:lstStyle/>
          <a:p>
            <a:pPr>
              <a:defRPr/>
            </a:pPr>
            <a:fld id="{4B334E0E-B3E3-4A5F-A422-1FB579838C00}" type="slidenum">
              <a:rPr lang="th-TH" smtClean="0">
                <a:solidFill>
                  <a:prstClr val="black">
                    <a:tint val="75000"/>
                  </a:prstClr>
                </a:solidFill>
              </a:rPr>
              <a:pPr>
                <a:defRPr/>
              </a:pPr>
              <a:t>11</a:t>
            </a:fld>
            <a:endParaRPr lang="th-TH">
              <a:solidFill>
                <a:prstClr val="black">
                  <a:tint val="75000"/>
                </a:prstClr>
              </a:solidFill>
            </a:endParaRPr>
          </a:p>
        </p:txBody>
      </p:sp>
      <p:sp>
        <p:nvSpPr>
          <p:cNvPr id="6" name="Text Box 240"/>
          <p:cNvSpPr txBox="1">
            <a:spLocks noChangeArrowheads="1"/>
          </p:cNvSpPr>
          <p:nvPr/>
        </p:nvSpPr>
        <p:spPr bwMode="auto">
          <a:xfrm>
            <a:off x="119336" y="6470666"/>
            <a:ext cx="11233248" cy="369332"/>
          </a:xfrm>
          <a:prstGeom prst="rect">
            <a:avLst/>
          </a:prstGeom>
          <a:noFill/>
          <a:ln w="9525">
            <a:noFill/>
            <a:miter lim="800000"/>
            <a:headEnd/>
            <a:tailEnd/>
          </a:ln>
        </p:spPr>
        <p:txBody>
          <a:bodyPr wrap="square" anchor="ctr">
            <a:spAutoFit/>
          </a:bodyPr>
          <a:lstStyle/>
          <a:p>
            <a:pPr fontAlgn="auto">
              <a:spcBef>
                <a:spcPct val="50000"/>
              </a:spcBef>
              <a:spcAft>
                <a:spcPts val="0"/>
              </a:spcAft>
              <a:defRPr/>
            </a:pPr>
            <a:r>
              <a:rPr lang="en-US" sz="900" dirty="0">
                <a:solidFill>
                  <a:srgbClr val="000000"/>
                </a:solidFill>
                <a:cs typeface="Arial" pitchFamily="34" charset="0"/>
              </a:rPr>
              <a:t>Source: </a:t>
            </a:r>
            <a:r>
              <a:rPr lang="en-US" sz="900" dirty="0">
                <a:solidFill>
                  <a:prstClr val="black"/>
                </a:solidFill>
                <a:cs typeface="Arial" pitchFamily="34" charset="0"/>
              </a:rPr>
              <a:t>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1) </a:t>
            </a:r>
            <a:r>
              <a:rPr lang="en-US" sz="900" kern="0" dirty="0">
                <a:solidFill>
                  <a:sysClr val="windowText" lastClr="000000"/>
                </a:solidFill>
                <a:ea typeface="ＭＳ Ｐゴシック" charset="-128"/>
                <a:cs typeface="Arial" pitchFamily="34" charset="0"/>
              </a:rPr>
              <a:t>HIV Sentinel Surveillance Reports; 2) Integrated Biological and Behavioral Surveillance Reports; and 3) Global AIDS Response Progress Reporting and  Global AIDS Monitoring</a:t>
            </a:r>
            <a:endParaRPr lang="en-US" sz="900" dirty="0">
              <a:solidFill>
                <a:prstClr val="black"/>
              </a:solidFill>
              <a:cs typeface="Arial" pitchFamily="34" charset="0"/>
              <a:hlinkClick r:id="rId3"/>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250387414"/>
              </p:ext>
            </p:extLst>
          </p:nvPr>
        </p:nvGraphicFramePr>
        <p:xfrm>
          <a:off x="1055440" y="2132856"/>
          <a:ext cx="10297144"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567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en-US" altLang="zh-CN" sz="5400" dirty="0">
                <a:cs typeface="Cordia New" pitchFamily="34" charset="-34"/>
              </a:rPr>
            </a:br>
            <a:br>
              <a:rPr lang="zh-CN" altLang="en-US" sz="5400" dirty="0">
                <a:cs typeface="Cordia New" pitchFamily="34" charset="-34"/>
              </a:rPr>
            </a:br>
            <a:endParaRPr lang="en-US" dirty="0">
              <a:cs typeface="Cordia New" pitchFamily="34" charset="-3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352" y="1412776"/>
            <a:ext cx="11809312" cy="504000"/>
          </a:xfrm>
          <a:noFill/>
        </p:spPr>
        <p:txBody>
          <a:bodyPr/>
          <a:lstStyle/>
          <a:p>
            <a:r>
              <a:rPr lang="en-US" dirty="0"/>
              <a:t>Proportion of MSM who reported condom use at last anal sex with male partner, 2014-2018</a:t>
            </a:r>
          </a:p>
        </p:txBody>
      </p:sp>
      <p:sp>
        <p:nvSpPr>
          <p:cNvPr id="5" name="TextBox 4"/>
          <p:cNvSpPr txBox="1"/>
          <p:nvPr/>
        </p:nvSpPr>
        <p:spPr>
          <a:xfrm>
            <a:off x="191344" y="6608857"/>
            <a:ext cx="8931901" cy="230832"/>
          </a:xfrm>
          <a:prstGeom prst="rect">
            <a:avLst/>
          </a:prstGeom>
          <a:noFill/>
        </p:spPr>
        <p:txBody>
          <a:bodyPr wrap="square" rtlCol="0">
            <a:spAutoFit/>
          </a:bodyPr>
          <a:lstStyle/>
          <a:p>
            <a:pPr>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a:t>
            </a:r>
            <a:r>
              <a:rPr lang="en-US" sz="900" dirty="0">
                <a:solidFill>
                  <a:prstClr val="black"/>
                </a:solidFill>
                <a:latin typeface="Arial"/>
                <a:hlinkClick r:id="rId4"/>
              </a:rPr>
              <a:t>www.aidsinfoonline.org</a:t>
            </a:r>
            <a:r>
              <a:rPr lang="en-US" sz="900" dirty="0">
                <a:solidFill>
                  <a:prstClr val="black"/>
                </a:solidFill>
                <a:latin typeface="Arial"/>
              </a:rPr>
              <a:t>; Global AIDS Response Progress Reporting and Global AIDS Monitoring</a:t>
            </a:r>
            <a:endParaRPr lang="en-GB" sz="900" dirty="0">
              <a:solidFill>
                <a:prstClr val="black"/>
              </a:solidFill>
              <a:latin typeface="Arial"/>
            </a:endParaRPr>
          </a:p>
        </p:txBody>
      </p:sp>
      <p:graphicFrame>
        <p:nvGraphicFramePr>
          <p:cNvPr id="6" name="Chart 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43093386"/>
              </p:ext>
            </p:extLst>
          </p:nvPr>
        </p:nvGraphicFramePr>
        <p:xfrm>
          <a:off x="839416" y="2348880"/>
          <a:ext cx="10585176" cy="41719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88126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2122441999"/>
              </p:ext>
            </p:extLst>
          </p:nvPr>
        </p:nvGraphicFramePr>
        <p:xfrm>
          <a:off x="609599" y="2581637"/>
          <a:ext cx="10742985" cy="39437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35360" y="1295400"/>
            <a:ext cx="11521280" cy="504000"/>
          </a:xfrm>
        </p:spPr>
        <p:txBody>
          <a:bodyPr/>
          <a:lstStyle/>
          <a:p>
            <a:r>
              <a:rPr lang="en-US" dirty="0"/>
              <a:t>Prevention gap: consistent condom use is less than 60% in many countries where data is available</a:t>
            </a:r>
            <a:br>
              <a:rPr lang="en-US" dirty="0"/>
            </a:br>
            <a:endParaRPr lang="en-GB" dirty="0"/>
          </a:p>
        </p:txBody>
      </p:sp>
      <p:sp>
        <p:nvSpPr>
          <p:cNvPr id="5" name="Slide Number Placeholder 4"/>
          <p:cNvSpPr>
            <a:spLocks noGrp="1"/>
          </p:cNvSpPr>
          <p:nvPr>
            <p:ph type="sldNum" sz="quarter" idx="15"/>
          </p:nvPr>
        </p:nvSpPr>
        <p:spPr/>
        <p:txBody>
          <a:bodyPr/>
          <a:lstStyle/>
          <a:p>
            <a:pPr>
              <a:defRPr/>
            </a:pPr>
            <a:fld id="{4B334E0E-B3E3-4A5F-A422-1FB579838C00}" type="slidenum">
              <a:rPr lang="th-TH">
                <a:solidFill>
                  <a:prstClr val="black">
                    <a:tint val="75000"/>
                  </a:prstClr>
                </a:solidFill>
                <a:latin typeface="Arial"/>
                <a:cs typeface="Cordia New" panose="020B0304020202020204" pitchFamily="34" charset="-34"/>
              </a:rPr>
              <a:pPr>
                <a:defRPr/>
              </a:pPr>
              <a:t>14</a:t>
            </a:fld>
            <a:endParaRPr lang="th-TH">
              <a:solidFill>
                <a:prstClr val="black">
                  <a:tint val="75000"/>
                </a:prstClr>
              </a:solidFill>
              <a:latin typeface="Arial"/>
              <a:cs typeface="Cordia New" panose="020B0304020202020204" pitchFamily="34" charset="-34"/>
            </a:endParaRPr>
          </a:p>
        </p:txBody>
      </p:sp>
      <p:sp>
        <p:nvSpPr>
          <p:cNvPr id="6" name="TextBox 5"/>
          <p:cNvSpPr txBox="1"/>
          <p:nvPr/>
        </p:nvSpPr>
        <p:spPr>
          <a:xfrm>
            <a:off x="6229822" y="6230712"/>
            <a:ext cx="4077816" cy="294632"/>
          </a:xfrm>
          <a:prstGeom prst="rect">
            <a:avLst/>
          </a:prstGeom>
          <a:noFill/>
          <a:ln>
            <a:noFill/>
            <a:prstDash val="sysDash"/>
          </a:ln>
        </p:spPr>
        <p:txBody>
          <a:bodyPr wrap="square" rtlCol="0">
            <a:spAutoFit/>
          </a:bodyPr>
          <a:lstStyle/>
          <a:p>
            <a:pPr fontAlgn="auto">
              <a:lnSpc>
                <a:spcPct val="150000"/>
              </a:lnSpc>
              <a:spcBef>
                <a:spcPts val="0"/>
              </a:spcBef>
              <a:spcAft>
                <a:spcPts val="0"/>
              </a:spcAft>
              <a:defRPr/>
            </a:pPr>
            <a:r>
              <a:rPr lang="en-GB" sz="1000" kern="0" dirty="0">
                <a:solidFill>
                  <a:srgbClr val="000000"/>
                </a:solidFill>
                <a:latin typeface="Arial"/>
                <a:cs typeface="Arial" pitchFamily="34" charset="0"/>
              </a:rPr>
              <a:t>* With casual (non-transactional) male partners; ** when bought sex</a:t>
            </a:r>
          </a:p>
        </p:txBody>
      </p:sp>
      <p:sp>
        <p:nvSpPr>
          <p:cNvPr id="7" name="Title 3"/>
          <p:cNvSpPr txBox="1">
            <a:spLocks/>
          </p:cNvSpPr>
          <p:nvPr/>
        </p:nvSpPr>
        <p:spPr>
          <a:xfrm>
            <a:off x="1436192" y="2061666"/>
            <a:ext cx="8402638" cy="503238"/>
          </a:xfrm>
          <a:prstGeom prst="rect">
            <a:avLst/>
          </a:prstGeom>
        </p:spPr>
        <p:txBody>
          <a:bodyPr anchor="ctr"/>
          <a:lstStyle>
            <a:lvl1pPr algn="ctr" defTabSz="457200" rtl="0" eaLnBrk="0" fontAlgn="base" hangingPunct="0">
              <a:spcBef>
                <a:spcPct val="0"/>
              </a:spcBef>
              <a:spcAft>
                <a:spcPct val="0"/>
              </a:spcAft>
              <a:defRPr sz="4400" kern="1200">
                <a:solidFill>
                  <a:schemeClr val="tx1"/>
                </a:solidFill>
                <a:uFillTx/>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uFillTx/>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uFillTx/>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uFillTx/>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uFillTx/>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uFillTx/>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uFillTx/>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uFillTx/>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uFillTx/>
                <a:latin typeface="Calibri" charset="0"/>
                <a:ea typeface="ＭＳ Ｐゴシック" charset="-128"/>
                <a:cs typeface="ＭＳ Ｐゴシック" charset="-128"/>
              </a:defRPr>
            </a:lvl9pPr>
          </a:lstStyle>
          <a:p>
            <a:pPr>
              <a:defRPr/>
            </a:pPr>
            <a:r>
              <a:rPr lang="en-GB" sz="1600" b="1" dirty="0">
                <a:solidFill>
                  <a:srgbClr val="000000"/>
                </a:solidFill>
                <a:latin typeface="Arial"/>
                <a:cs typeface="Arial" pitchFamily="34" charset="0"/>
              </a:rPr>
              <a:t>Consistent condom use among men who have sex with men, 2011-2018</a:t>
            </a:r>
            <a:endParaRPr lang="th-TH" sz="1600" b="1" dirty="0">
              <a:solidFill>
                <a:srgbClr val="000000"/>
              </a:solidFill>
              <a:latin typeface="Arial"/>
            </a:endParaRPr>
          </a:p>
        </p:txBody>
      </p:sp>
      <p:sp>
        <p:nvSpPr>
          <p:cNvPr id="8" name="Text Box 240"/>
          <p:cNvSpPr txBox="1">
            <a:spLocks noChangeArrowheads="1"/>
          </p:cNvSpPr>
          <p:nvPr/>
        </p:nvSpPr>
        <p:spPr bwMode="auto">
          <a:xfrm>
            <a:off x="0" y="6582544"/>
            <a:ext cx="11352583" cy="230832"/>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900" dirty="0">
                <a:solidFill>
                  <a:srgbClr val="000000"/>
                </a:solidFill>
                <a:latin typeface="Arial"/>
                <a:cs typeface="Arial" pitchFamily="34" charset="0"/>
              </a:rPr>
              <a:t>Source: </a:t>
            </a:r>
            <a:r>
              <a:rPr lang="en-US" sz="900" dirty="0">
                <a:solidFill>
                  <a:prstClr val="black"/>
                </a:solidFill>
                <a:latin typeface="Arial"/>
                <a:cs typeface="Arial" pitchFamily="34" charset="0"/>
              </a:rPr>
              <a:t>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Country Global AIDS Response Progress Reports; </a:t>
            </a:r>
            <a:r>
              <a:rPr lang="en-US" sz="900" dirty="0">
                <a:solidFill>
                  <a:prstClr val="black"/>
                </a:solidFill>
                <a:latin typeface="Arial"/>
                <a:ea typeface="SimSun" pitchFamily="2" charset="-122"/>
                <a:cs typeface="Arial" pitchFamily="34" charset="0"/>
              </a:rPr>
              <a:t>Integrated Bio-</a:t>
            </a:r>
            <a:r>
              <a:rPr lang="en-US" sz="900" dirty="0" err="1">
                <a:solidFill>
                  <a:prstClr val="black"/>
                </a:solidFill>
                <a:latin typeface="Arial"/>
                <a:ea typeface="SimSun" pitchFamily="2" charset="-122"/>
                <a:cs typeface="Arial" pitchFamily="34" charset="0"/>
              </a:rPr>
              <a:t>Behavioural</a:t>
            </a:r>
            <a:r>
              <a:rPr lang="en-US" sz="900" dirty="0">
                <a:solidFill>
                  <a:prstClr val="black"/>
                </a:solidFill>
                <a:latin typeface="Arial"/>
                <a:ea typeface="SimSun" pitchFamily="2" charset="-122"/>
                <a:cs typeface="Arial" pitchFamily="34" charset="0"/>
              </a:rPr>
              <a:t> Surveys; HIV Sentinel Surveillance Surveys and </a:t>
            </a:r>
            <a:r>
              <a:rPr lang="en-US" sz="900" dirty="0" err="1">
                <a:solidFill>
                  <a:prstClr val="black"/>
                </a:solidFill>
                <a:latin typeface="Arial"/>
                <a:ea typeface="SimSun" pitchFamily="2" charset="-122"/>
                <a:cs typeface="Arial" pitchFamily="34" charset="0"/>
              </a:rPr>
              <a:t>Behavioural</a:t>
            </a:r>
            <a:r>
              <a:rPr lang="en-US" sz="900" dirty="0">
                <a:solidFill>
                  <a:prstClr val="black"/>
                </a:solidFill>
                <a:latin typeface="Arial"/>
                <a:ea typeface="SimSun" pitchFamily="2" charset="-122"/>
                <a:cs typeface="Arial" pitchFamily="34" charset="0"/>
              </a:rPr>
              <a:t> Surveillance Surveys </a:t>
            </a:r>
            <a:endParaRPr lang="en-US" sz="900" dirty="0">
              <a:solidFill>
                <a:prstClr val="black"/>
              </a:solidFill>
              <a:latin typeface="Arial"/>
              <a:cs typeface="Arial" pitchFamily="34" charset="0"/>
              <a:hlinkClick r:id="rId4"/>
            </a:endParaRPr>
          </a:p>
        </p:txBody>
      </p:sp>
      <p:grpSp>
        <p:nvGrpSpPr>
          <p:cNvPr id="13" name="Group 12"/>
          <p:cNvGrpSpPr/>
          <p:nvPr/>
        </p:nvGrpSpPr>
        <p:grpSpPr>
          <a:xfrm>
            <a:off x="10634987" y="2420889"/>
            <a:ext cx="577402" cy="548640"/>
            <a:chOff x="6821105" y="3835185"/>
            <a:chExt cx="577402" cy="548640"/>
          </a:xfrm>
        </p:grpSpPr>
        <p:sp>
          <p:nvSpPr>
            <p:cNvPr id="14" name="Oval 13"/>
            <p:cNvSpPr/>
            <p:nvPr/>
          </p:nvSpPr>
          <p:spPr>
            <a:xfrm>
              <a:off x="6822639" y="3835185"/>
              <a:ext cx="548640" cy="548640"/>
            </a:xfrm>
            <a:prstGeom prst="ellipse">
              <a:avLst/>
            </a:prstGeom>
            <a:solidFill>
              <a:srgbClr val="33CCCC"/>
            </a:solidFill>
            <a:ln w="9525" cap="flat" cmpd="sng" algn="ctr">
              <a:noFill/>
              <a:prstDash val="solid"/>
            </a:ln>
            <a:effectLst>
              <a:outerShdw sx="1000" sy="1000" rotWithShape="0">
                <a:srgbClr val="000000"/>
              </a:outerShdw>
            </a:effectLst>
          </p:spPr>
          <p:txBody>
            <a:bodyPr rtlCol="0" anchor="ctr"/>
            <a:lstStyle/>
            <a:p>
              <a:pPr algn="ctr" fontAlgn="auto">
                <a:spcBef>
                  <a:spcPts val="0"/>
                </a:spcBef>
                <a:spcAft>
                  <a:spcPts val="0"/>
                </a:spcAft>
                <a:defRPr/>
              </a:pPr>
              <a:endParaRPr lang="en-US" sz="1000" kern="0" dirty="0">
                <a:solidFill>
                  <a:srgbClr val="000000"/>
                </a:solidFill>
                <a:latin typeface="Calibri"/>
              </a:endParaRPr>
            </a:p>
          </p:txBody>
        </p:sp>
        <p:sp>
          <p:nvSpPr>
            <p:cNvPr id="15" name="TextBox 14"/>
            <p:cNvSpPr txBox="1"/>
            <p:nvPr/>
          </p:nvSpPr>
          <p:spPr>
            <a:xfrm>
              <a:off x="6821105" y="3916872"/>
              <a:ext cx="577402" cy="369332"/>
            </a:xfrm>
            <a:prstGeom prst="rect">
              <a:avLst/>
            </a:prstGeom>
            <a:noFill/>
          </p:spPr>
          <p:txBody>
            <a:bodyPr wrap="none" rtlCol="0" anchor="ctr">
              <a:spAutoFit/>
            </a:bodyPr>
            <a:lstStyle/>
            <a:p>
              <a:pPr algn="ctr" fontAlgn="auto">
                <a:spcBef>
                  <a:spcPts val="0"/>
                </a:spcBef>
                <a:spcAft>
                  <a:spcPts val="0"/>
                </a:spcAft>
                <a:defRPr/>
              </a:pPr>
              <a:r>
                <a:rPr lang="en-US" sz="1800" b="1" kern="0" dirty="0">
                  <a:solidFill>
                    <a:srgbClr val="000000"/>
                  </a:solidFill>
                  <a:latin typeface="Arial"/>
                  <a:cs typeface="Arial" pitchFamily="34" charset="0"/>
                </a:rPr>
                <a:t>90</a:t>
              </a:r>
              <a:r>
                <a:rPr lang="en-US" sz="1100" b="1" kern="0" dirty="0">
                  <a:solidFill>
                    <a:srgbClr val="000000"/>
                  </a:solidFill>
                  <a:latin typeface="Arial"/>
                  <a:cs typeface="Arial" pitchFamily="34" charset="0"/>
                </a:rPr>
                <a:t>%</a:t>
              </a:r>
              <a:endParaRPr lang="en-US" sz="2000" b="1" kern="0" dirty="0">
                <a:solidFill>
                  <a:srgbClr val="000000"/>
                </a:solidFill>
                <a:latin typeface="Arial"/>
                <a:cs typeface="Arial" pitchFamily="34" charset="0"/>
              </a:endParaRPr>
            </a:p>
          </p:txBody>
        </p:sp>
      </p:grpSp>
    </p:spTree>
    <p:extLst>
      <p:ext uri="{BB962C8B-B14F-4D97-AF65-F5344CB8AC3E}">
        <p14:creationId xmlns:p14="http://schemas.microsoft.com/office/powerpoint/2010/main" val="341729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0"/>
          <p:cNvSpPr txBox="1">
            <a:spLocks noChangeArrowheads="1"/>
          </p:cNvSpPr>
          <p:nvPr/>
        </p:nvSpPr>
        <p:spPr bwMode="auto">
          <a:xfrm>
            <a:off x="119336" y="6525344"/>
            <a:ext cx="10225136" cy="230832"/>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900" dirty="0">
                <a:solidFill>
                  <a:srgbClr val="000000"/>
                </a:solidFill>
                <a:cs typeface="Arial" pitchFamily="34" charset="0"/>
              </a:rPr>
              <a:t>Source: </a:t>
            </a:r>
            <a:r>
              <a:rPr lang="en-US" sz="900" dirty="0">
                <a:solidFill>
                  <a:prstClr val="black"/>
                </a:solidFill>
                <a:cs typeface="Arial" pitchFamily="34" charset="0"/>
              </a:rPr>
              <a:t>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Country Global AIDS Response Progress Reports 2012; </a:t>
            </a:r>
            <a:r>
              <a:rPr lang="en-US" sz="900" dirty="0">
                <a:solidFill>
                  <a:prstClr val="black"/>
                </a:solidFill>
                <a:ea typeface="SimSun" pitchFamily="2" charset="-122"/>
                <a:cs typeface="Arial" pitchFamily="34" charset="0"/>
              </a:rPr>
              <a:t>Integrated Bio-</a:t>
            </a:r>
            <a:r>
              <a:rPr lang="en-US" sz="900" dirty="0" err="1">
                <a:solidFill>
                  <a:prstClr val="black"/>
                </a:solidFill>
                <a:ea typeface="SimSun" pitchFamily="2" charset="-122"/>
                <a:cs typeface="Arial" pitchFamily="34" charset="0"/>
              </a:rPr>
              <a:t>Behavioural</a:t>
            </a:r>
            <a:r>
              <a:rPr lang="en-US" sz="900" dirty="0">
                <a:solidFill>
                  <a:prstClr val="black"/>
                </a:solidFill>
                <a:ea typeface="SimSun" pitchFamily="2" charset="-122"/>
                <a:cs typeface="Arial" pitchFamily="34" charset="0"/>
              </a:rPr>
              <a:t> Surveys; and </a:t>
            </a:r>
            <a:r>
              <a:rPr lang="en-US" sz="900" dirty="0" err="1">
                <a:solidFill>
                  <a:prstClr val="black"/>
                </a:solidFill>
                <a:ea typeface="SimSun" pitchFamily="2" charset="-122"/>
                <a:cs typeface="Arial" pitchFamily="34" charset="0"/>
              </a:rPr>
              <a:t>Behavioural</a:t>
            </a:r>
            <a:r>
              <a:rPr lang="en-US" sz="900" dirty="0">
                <a:solidFill>
                  <a:prstClr val="black"/>
                </a:solidFill>
                <a:ea typeface="SimSun" pitchFamily="2" charset="-122"/>
                <a:cs typeface="Arial" pitchFamily="34" charset="0"/>
              </a:rPr>
              <a:t>  Surveillance Surveys </a:t>
            </a:r>
            <a:endParaRPr lang="en-US" sz="900" dirty="0">
              <a:solidFill>
                <a:prstClr val="black"/>
              </a:solidFill>
              <a:cs typeface="Arial" pitchFamily="34" charset="0"/>
              <a:hlinkClick r:id="rId4"/>
            </a:endParaRPr>
          </a:p>
        </p:txBody>
      </p:sp>
      <p:sp>
        <p:nvSpPr>
          <p:cNvPr id="4" name="Title 3"/>
          <p:cNvSpPr>
            <a:spLocks noGrp="1"/>
          </p:cNvSpPr>
          <p:nvPr>
            <p:ph type="title"/>
          </p:nvPr>
        </p:nvSpPr>
        <p:spPr>
          <a:xfrm>
            <a:off x="335360" y="1412776"/>
            <a:ext cx="10873208" cy="504000"/>
          </a:xfrm>
          <a:prstGeom prst="rect">
            <a:avLst/>
          </a:prstGeom>
          <a:noFill/>
        </p:spPr>
        <p:txBody>
          <a:bodyPr>
            <a:noAutofit/>
          </a:bodyPr>
          <a:lstStyle/>
          <a:p>
            <a:r>
              <a:rPr lang="en-GB" dirty="0"/>
              <a:t>Proportion of MSM reporting condom use at last anal sex and consistent use, 2010-2018</a:t>
            </a:r>
            <a:br>
              <a:rPr lang="en-GB" dirty="0"/>
            </a:br>
            <a:endParaRPr lang="th-TH" dirty="0"/>
          </a:p>
        </p:txBody>
      </p:sp>
      <p:sp>
        <p:nvSpPr>
          <p:cNvPr id="2" name="TextBox 1"/>
          <p:cNvSpPr txBox="1"/>
          <p:nvPr/>
        </p:nvSpPr>
        <p:spPr>
          <a:xfrm>
            <a:off x="5942299" y="6113481"/>
            <a:ext cx="4153949" cy="314894"/>
          </a:xfrm>
          <a:prstGeom prst="rect">
            <a:avLst/>
          </a:prstGeom>
          <a:noFill/>
          <a:ln>
            <a:solidFill>
              <a:schemeClr val="bg1">
                <a:lumMod val="75000"/>
              </a:schemeClr>
            </a:solidFill>
            <a:prstDash val="sysDash"/>
          </a:ln>
        </p:spPr>
        <p:txBody>
          <a:bodyPr wrap="square" rtlCol="0">
            <a:spAutoFit/>
          </a:bodyPr>
          <a:lstStyle/>
          <a:p>
            <a:pPr fontAlgn="auto">
              <a:lnSpc>
                <a:spcPct val="150000"/>
              </a:lnSpc>
              <a:spcBef>
                <a:spcPts val="0"/>
              </a:spcBef>
              <a:spcAft>
                <a:spcPts val="0"/>
              </a:spcAft>
            </a:pPr>
            <a:r>
              <a:rPr lang="en-GB" sz="1100" dirty="0">
                <a:solidFill>
                  <a:srgbClr val="000000"/>
                </a:solidFill>
                <a:cs typeface="Arial" pitchFamily="34" charset="0"/>
              </a:rPr>
              <a:t>* with commercial/paid male partners; ** casual male partners</a:t>
            </a:r>
          </a:p>
        </p:txBody>
      </p:sp>
      <p:graphicFrame>
        <p:nvGraphicFramePr>
          <p:cNvPr id="7" name="Chart 6"/>
          <p:cNvGraphicFramePr>
            <a:graphicFrameLocks noGrp="1"/>
          </p:cNvGraphicFramePr>
          <p:nvPr>
            <p:extLst>
              <p:ext uri="{D42A27DB-BD31-4B8C-83A1-F6EECF244321}">
                <p14:modId xmlns:p14="http://schemas.microsoft.com/office/powerpoint/2010/main" val="449672507"/>
              </p:ext>
            </p:extLst>
          </p:nvPr>
        </p:nvGraphicFramePr>
        <p:xfrm>
          <a:off x="551384" y="2204864"/>
          <a:ext cx="11089232" cy="3908617"/>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p:cNvCxnSpPr/>
          <p:nvPr/>
        </p:nvCxnSpPr>
        <p:spPr>
          <a:xfrm>
            <a:off x="2354007" y="2767872"/>
            <a:ext cx="8100000" cy="0"/>
          </a:xfrm>
          <a:prstGeom prst="line">
            <a:avLst/>
          </a:prstGeom>
          <a:ln>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70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42042"/>
            <a:ext cx="11449272" cy="504000"/>
          </a:xfrm>
        </p:spPr>
        <p:txBody>
          <a:bodyPr/>
          <a:lstStyle/>
          <a:p>
            <a:r>
              <a:rPr lang="en-US" dirty="0"/>
              <a:t>Proportion of surveyed MSM who sold sex to men, 2011-2018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16</a:t>
            </a:fld>
            <a:endParaRPr lang="th-TH" dirty="0">
              <a:solidFill>
                <a:prstClr val="black">
                  <a:tint val="75000"/>
                </a:prstClr>
              </a:solidFill>
              <a:latin typeface="Arial"/>
              <a:cs typeface="Cordia New" panose="020B0304020202020204" pitchFamily="34" charset="-34"/>
            </a:endParaRPr>
          </a:p>
        </p:txBody>
      </p:sp>
      <p:sp>
        <p:nvSpPr>
          <p:cNvPr id="6" name="TextBox 5"/>
          <p:cNvSpPr txBox="1"/>
          <p:nvPr/>
        </p:nvSpPr>
        <p:spPr>
          <a:xfrm>
            <a:off x="119336" y="6597352"/>
            <a:ext cx="9144000" cy="230832"/>
          </a:xfrm>
          <a:prstGeom prst="rect">
            <a:avLst/>
          </a:prstGeom>
          <a:noFill/>
        </p:spPr>
        <p:txBody>
          <a:bodyPr wrap="square" rtlCol="0">
            <a:spAutoFit/>
          </a:bodyPr>
          <a:lstStyle/>
          <a:p>
            <a:pPr>
              <a:defRPr/>
            </a:pPr>
            <a:r>
              <a:rPr lang="en-US" sz="900" dirty="0">
                <a:solidFill>
                  <a:prstClr val="black"/>
                </a:solidFill>
                <a:latin typeface="Arial"/>
              </a:rPr>
              <a:t>Source: Prepared by </a:t>
            </a:r>
            <a:r>
              <a:rPr lang="en-US" sz="900" dirty="0">
                <a:solidFill>
                  <a:prstClr val="black"/>
                </a:solidFill>
                <a:latin typeface="Arial"/>
                <a:hlinkClick r:id="rId2"/>
              </a:rPr>
              <a:t>www.aidsdatahub.org</a:t>
            </a:r>
            <a:r>
              <a:rPr lang="en-US" sz="900" dirty="0">
                <a:solidFill>
                  <a:prstClr val="black"/>
                </a:solidFill>
                <a:latin typeface="Arial"/>
              </a:rPr>
              <a:t> based on Integrated Biological and Behavioural Surveys and </a:t>
            </a:r>
            <a:r>
              <a:rPr lang="en-US" sz="900" dirty="0" err="1">
                <a:solidFill>
                  <a:prstClr val="black"/>
                </a:solidFill>
                <a:latin typeface="Arial"/>
              </a:rPr>
              <a:t>Behavioural</a:t>
            </a:r>
            <a:r>
              <a:rPr lang="en-US" sz="900" dirty="0">
                <a:solidFill>
                  <a:prstClr val="black"/>
                </a:solidFill>
                <a:latin typeface="Arial"/>
              </a:rPr>
              <a:t> Surveillance Surveys</a:t>
            </a:r>
            <a:endParaRPr lang="en-GB" sz="900" dirty="0">
              <a:solidFill>
                <a:srgbClr val="FF0000"/>
              </a:solidFill>
              <a:latin typeface="Arial"/>
            </a:endParaRPr>
          </a:p>
        </p:txBody>
      </p:sp>
      <p:graphicFrame>
        <p:nvGraphicFramePr>
          <p:cNvPr id="8" name="Chart 7">
            <a:extLst>
              <a:ext uri="{FF2B5EF4-FFF2-40B4-BE49-F238E27FC236}">
                <a16:creationId xmlns:a16="http://schemas.microsoft.com/office/drawing/2014/main" id="{263761FE-681C-4F6B-86BA-F41C145E7783}"/>
              </a:ext>
            </a:extLst>
          </p:cNvPr>
          <p:cNvGraphicFramePr>
            <a:graphicFrameLocks/>
          </p:cNvGraphicFramePr>
          <p:nvPr>
            <p:extLst>
              <p:ext uri="{D42A27DB-BD31-4B8C-83A1-F6EECF244321}">
                <p14:modId xmlns:p14="http://schemas.microsoft.com/office/powerpoint/2010/main" val="1991252839"/>
              </p:ext>
            </p:extLst>
          </p:nvPr>
        </p:nvGraphicFramePr>
        <p:xfrm>
          <a:off x="609599" y="2276873"/>
          <a:ext cx="10972802" cy="4349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198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4" y="1556848"/>
            <a:ext cx="11521278" cy="504000"/>
          </a:xfrm>
        </p:spPr>
        <p:txBody>
          <a:bodyPr/>
          <a:lstStyle/>
          <a:p>
            <a:r>
              <a:rPr lang="en-US" dirty="0"/>
              <a:t>Proportion of MSM who reported buying sex from male and female, 2011-2016</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17</a:t>
            </a:fld>
            <a:endParaRPr lang="th-TH" dirty="0">
              <a:solidFill>
                <a:prstClr val="black">
                  <a:tint val="75000"/>
                </a:prstClr>
              </a:solidFill>
            </a:endParaRPr>
          </a:p>
        </p:txBody>
      </p:sp>
      <p:sp>
        <p:nvSpPr>
          <p:cNvPr id="6" name="TextBox 5"/>
          <p:cNvSpPr txBox="1"/>
          <p:nvPr/>
        </p:nvSpPr>
        <p:spPr>
          <a:xfrm>
            <a:off x="263352" y="6557480"/>
            <a:ext cx="849694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Integrated Biological and </a:t>
            </a:r>
            <a:r>
              <a:rPr lang="en-US" sz="900" dirty="0" err="1">
                <a:solidFill>
                  <a:prstClr val="black"/>
                </a:solidFill>
              </a:rPr>
              <a:t>Behavioural</a:t>
            </a:r>
            <a:r>
              <a:rPr lang="en-US" sz="900" dirty="0">
                <a:solidFill>
                  <a:prstClr val="black"/>
                </a:solidFill>
              </a:rPr>
              <a:t> Surveys and </a:t>
            </a:r>
            <a:r>
              <a:rPr lang="en-US" sz="900" dirty="0" err="1">
                <a:solidFill>
                  <a:prstClr val="black"/>
                </a:solidFill>
              </a:rPr>
              <a:t>Behavioural</a:t>
            </a:r>
            <a:r>
              <a:rPr lang="en-US" sz="900" dirty="0">
                <a:solidFill>
                  <a:prstClr val="black"/>
                </a:solidFill>
              </a:rPr>
              <a:t> Surveillance Surveys</a:t>
            </a:r>
            <a:endParaRPr lang="en-GB" sz="900" dirty="0">
              <a:solidFill>
                <a:prstClr val="black"/>
              </a:solidFill>
            </a:endParaRP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271469850"/>
              </p:ext>
            </p:extLst>
          </p:nvPr>
        </p:nvGraphicFramePr>
        <p:xfrm>
          <a:off x="551383" y="2132856"/>
          <a:ext cx="11161239" cy="4275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037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12776"/>
            <a:ext cx="11809312" cy="792088"/>
          </a:xfrm>
        </p:spPr>
        <p:txBody>
          <a:bodyPr/>
          <a:lstStyle/>
          <a:p>
            <a:r>
              <a:rPr lang="en-GB" dirty="0"/>
              <a:t>Proportion of MSM reported consistent condom with male commercial partners in the last month, 2013 - 2017</a:t>
            </a:r>
            <a:endParaRPr lang="th-TH"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18</a:t>
            </a:fld>
            <a:endParaRPr lang="th-TH" dirty="0">
              <a:solidFill>
                <a:prstClr val="black">
                  <a:tint val="75000"/>
                </a:prstClr>
              </a:solidFill>
            </a:endParaRPr>
          </a:p>
        </p:txBody>
      </p:sp>
      <p:sp>
        <p:nvSpPr>
          <p:cNvPr id="7" name="TextBox 6"/>
          <p:cNvSpPr txBox="1"/>
          <p:nvPr/>
        </p:nvSpPr>
        <p:spPr>
          <a:xfrm>
            <a:off x="7320136" y="6298288"/>
            <a:ext cx="2232248" cy="276999"/>
          </a:xfrm>
          <a:prstGeom prst="rect">
            <a:avLst/>
          </a:prstGeom>
          <a:noFill/>
          <a:ln w="12700">
            <a:solidFill>
              <a:schemeClr val="bg1">
                <a:lumMod val="50000"/>
              </a:schemeClr>
            </a:solidFill>
            <a:prstDash val="sysDash"/>
          </a:ln>
        </p:spPr>
        <p:txBody>
          <a:bodyPr wrap="square" rtlCol="0">
            <a:spAutoFit/>
          </a:bodyPr>
          <a:lstStyle/>
          <a:p>
            <a:r>
              <a:rPr lang="en-US" sz="1200" b="1" dirty="0"/>
              <a:t>HCMC = Ho Chi Minh City</a:t>
            </a:r>
          </a:p>
        </p:txBody>
      </p:sp>
      <p:sp>
        <p:nvSpPr>
          <p:cNvPr id="8" name="TextBox 7"/>
          <p:cNvSpPr txBox="1"/>
          <p:nvPr/>
        </p:nvSpPr>
        <p:spPr>
          <a:xfrm>
            <a:off x="191344" y="6607647"/>
            <a:ext cx="8496944" cy="230832"/>
          </a:xfrm>
          <a:prstGeom prst="rect">
            <a:avLst/>
          </a:prstGeom>
          <a:noFill/>
        </p:spPr>
        <p:txBody>
          <a:bodyPr wrap="square" rtlCol="0">
            <a:spAutoFit/>
          </a:bodyPr>
          <a:lstStyle/>
          <a:p>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Integrated Bio-</a:t>
            </a:r>
            <a:r>
              <a:rPr lang="en-US" sz="900" dirty="0" err="1">
                <a:solidFill>
                  <a:prstClr val="black"/>
                </a:solidFill>
              </a:rPr>
              <a:t>Behavioural</a:t>
            </a:r>
            <a:r>
              <a:rPr lang="en-US" sz="900" dirty="0">
                <a:solidFill>
                  <a:prstClr val="black"/>
                </a:solidFill>
              </a:rPr>
              <a:t> Surveys and </a:t>
            </a:r>
            <a:r>
              <a:rPr lang="en-US" sz="900" dirty="0" err="1">
                <a:solidFill>
                  <a:prstClr val="black"/>
                </a:solidFill>
              </a:rPr>
              <a:t>Behavioural</a:t>
            </a:r>
            <a:r>
              <a:rPr lang="en-US" sz="900" dirty="0">
                <a:solidFill>
                  <a:prstClr val="black"/>
                </a:solidFill>
              </a:rPr>
              <a:t>  Surveillance Surveys</a:t>
            </a:r>
            <a:endParaRPr lang="en-GB" sz="900" dirty="0">
              <a:solidFill>
                <a:prstClr val="black"/>
              </a:solidFill>
            </a:endParaRPr>
          </a:p>
        </p:txBody>
      </p:sp>
      <p:graphicFrame>
        <p:nvGraphicFramePr>
          <p:cNvPr id="9" name="Chart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83512893"/>
              </p:ext>
            </p:extLst>
          </p:nvPr>
        </p:nvGraphicFramePr>
        <p:xfrm>
          <a:off x="695400" y="2492896"/>
          <a:ext cx="10657184" cy="38636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8966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881320" cy="792088"/>
          </a:xfrm>
        </p:spPr>
        <p:txBody>
          <a:bodyPr/>
          <a:lstStyle/>
          <a:p>
            <a:r>
              <a:rPr lang="en-US" dirty="0"/>
              <a:t>Proportion of MSM reported consistent condom use with non-commercial/casual partners, 2010-2018</a:t>
            </a:r>
            <a:endParaRPr lang="th-TH"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Rectangle 4"/>
          <p:cNvSpPr/>
          <p:nvPr/>
        </p:nvSpPr>
        <p:spPr>
          <a:xfrm>
            <a:off x="61094" y="6286585"/>
            <a:ext cx="11435505" cy="507831"/>
          </a:xfrm>
          <a:prstGeom prst="rect">
            <a:avLst/>
          </a:prstGeom>
        </p:spPr>
        <p:txBody>
          <a:bodyPr wrap="square">
            <a:spAutoFit/>
          </a:bodyPr>
          <a:lstStyle/>
          <a:p>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 Integrated Biological and </a:t>
            </a:r>
            <a:r>
              <a:rPr lang="en-US" sz="900" dirty="0" err="1">
                <a:solidFill>
                  <a:prstClr val="black"/>
                </a:solidFill>
              </a:rPr>
              <a:t>Behavioural</a:t>
            </a:r>
            <a:r>
              <a:rPr lang="en-US" sz="900" dirty="0">
                <a:solidFill>
                  <a:prstClr val="black"/>
                </a:solidFill>
              </a:rPr>
              <a:t> Surveys, and </a:t>
            </a:r>
            <a:r>
              <a:rPr lang="en-US" sz="900" dirty="0" err="1">
                <a:solidFill>
                  <a:prstClr val="black"/>
                </a:solidFill>
              </a:rPr>
              <a:t>Behavioural</a:t>
            </a:r>
            <a:r>
              <a:rPr lang="en-US" sz="900" dirty="0">
                <a:solidFill>
                  <a:prstClr val="black"/>
                </a:solidFill>
              </a:rPr>
              <a:t>  Surveillance Surveys; 2) </a:t>
            </a:r>
            <a:r>
              <a:rPr lang="en-US" sz="900" dirty="0"/>
              <a:t>Chan, R., </a:t>
            </a:r>
            <a:r>
              <a:rPr lang="en-US" sz="900" dirty="0" err="1"/>
              <a:t>Chio</a:t>
            </a:r>
            <a:r>
              <a:rPr lang="en-US" sz="900" dirty="0"/>
              <a:t>, M., Lim, S., </a:t>
            </a:r>
            <a:r>
              <a:rPr lang="en-US" sz="900" dirty="0" err="1"/>
              <a:t>Poh</a:t>
            </a:r>
            <a:r>
              <a:rPr lang="en-US" sz="900" dirty="0"/>
              <a:t>, K., Tan, A., </a:t>
            </a:r>
            <a:r>
              <a:rPr lang="en-US" sz="900" dirty="0" err="1"/>
              <a:t>Loh</a:t>
            </a:r>
            <a:r>
              <a:rPr lang="en-US" sz="900" dirty="0"/>
              <a:t>, B., &amp; </a:t>
            </a:r>
            <a:r>
              <a:rPr lang="en-US" sz="900" dirty="0" err="1"/>
              <a:t>Foong</a:t>
            </a:r>
            <a:r>
              <a:rPr lang="en-US" sz="900" dirty="0"/>
              <a:t>, J. (2013). Outreach HIV Testing Project in Venues Frequented by Men who have Sex with Men (MSM) – August 2013 – October 2013</a:t>
            </a:r>
            <a:r>
              <a:rPr lang="en-GB" sz="900" dirty="0"/>
              <a:t>; 3) </a:t>
            </a:r>
            <a:r>
              <a:rPr lang="en-US" sz="900" dirty="0" err="1">
                <a:solidFill>
                  <a:prstClr val="black"/>
                </a:solidFill>
              </a:rPr>
              <a:t>Bavinton</a:t>
            </a:r>
            <a:r>
              <a:rPr lang="en-US" sz="900" dirty="0">
                <a:solidFill>
                  <a:prstClr val="black"/>
                </a:solidFill>
              </a:rPr>
              <a:t>, B., Singh, N., </a:t>
            </a:r>
            <a:r>
              <a:rPr lang="en-US" sz="900" dirty="0" err="1">
                <a:solidFill>
                  <a:prstClr val="black"/>
                </a:solidFill>
              </a:rPr>
              <a:t>Naiker</a:t>
            </a:r>
            <a:r>
              <a:rPr lang="en-US" sz="900" dirty="0">
                <a:solidFill>
                  <a:prstClr val="black"/>
                </a:solidFill>
              </a:rPr>
              <a:t>, D. S., et al. (2011). Secret Lives, Other Voices: A Community-Based Study Exploring Male-to-Male Sex, Gender Identity and HIV Transmission Risk in Fiji. Suva, Fiji: AIDS Task Force of Fiji</a:t>
            </a:r>
            <a:endParaRPr lang="th-TH" sz="900" dirty="0"/>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47066763"/>
              </p:ext>
            </p:extLst>
          </p:nvPr>
        </p:nvGraphicFramePr>
        <p:xfrm>
          <a:off x="839416" y="2420888"/>
          <a:ext cx="10153128" cy="38459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810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pPr>
                <a:defRPr/>
              </a:pPr>
              <a:t>2</a:t>
            </a:fld>
            <a:endParaRPr lang="th-TH" dirty="0"/>
          </a:p>
        </p:txBody>
      </p:sp>
      <p:sp>
        <p:nvSpPr>
          <p:cNvPr id="29699" name="Subtitle 4"/>
          <p:cNvSpPr>
            <a:spLocks noGrp="1"/>
          </p:cNvSpPr>
          <p:nvPr>
            <p:ph type="subTitle" idx="1"/>
          </p:nvPr>
        </p:nvSpPr>
        <p:spPr bwMode="auto">
          <a:xfrm>
            <a:off x="335361" y="2276475"/>
            <a:ext cx="7128792"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Population size estimates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9700" name="Title 3"/>
          <p:cNvSpPr>
            <a:spLocks noGrp="1"/>
          </p:cNvSpPr>
          <p:nvPr>
            <p:ph type="title"/>
          </p:nvPr>
        </p:nvSpPr>
        <p:spPr bwMode="auto">
          <a:xfrm>
            <a:off x="263352" y="1571625"/>
            <a:ext cx="9833149"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59" y="1556792"/>
            <a:ext cx="11928648" cy="504000"/>
          </a:xfrm>
          <a:prstGeom prst="rect">
            <a:avLst/>
          </a:prstGeom>
        </p:spPr>
        <p:txBody>
          <a:bodyPr>
            <a:noAutofit/>
          </a:bodyPr>
          <a:lstStyle/>
          <a:p>
            <a:r>
              <a:rPr lang="en-GB" dirty="0"/>
              <a:t>Proportion of MSM who had sex with female partners in the last year, 2009 - 2018</a:t>
            </a:r>
            <a:endParaRPr lang="th-TH" dirty="0"/>
          </a:p>
        </p:txBody>
      </p:sp>
      <p:sp>
        <p:nvSpPr>
          <p:cNvPr id="6" name="TextBox 5"/>
          <p:cNvSpPr txBox="1"/>
          <p:nvPr/>
        </p:nvSpPr>
        <p:spPr>
          <a:xfrm>
            <a:off x="154832" y="6416160"/>
            <a:ext cx="10513168" cy="369332"/>
          </a:xfrm>
          <a:prstGeom prst="rect">
            <a:avLst/>
          </a:prstGeom>
          <a:noFill/>
        </p:spPr>
        <p:txBody>
          <a:bodyPr wrap="square" rtlCol="0">
            <a:spAutoFit/>
          </a:bodyPr>
          <a:lstStyle/>
          <a:p>
            <a:pPr fontAlgn="auto">
              <a:spcBef>
                <a:spcPts val="0"/>
              </a:spcBef>
              <a:spcAft>
                <a:spcPts val="0"/>
              </a:spcAft>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1. Integrated Biological and Behavioral Surveys; 2. Behavioral  Surveillance Surveys; and 3. </a:t>
            </a:r>
            <a:r>
              <a:rPr lang="en-US" sz="900" dirty="0" err="1">
                <a:solidFill>
                  <a:prstClr val="black"/>
                </a:solidFill>
                <a:latin typeface="Arial"/>
                <a:cs typeface="Arial" pitchFamily="34" charset="0"/>
              </a:rPr>
              <a:t>Bavinton</a:t>
            </a:r>
            <a:r>
              <a:rPr lang="en-US" sz="900" dirty="0">
                <a:solidFill>
                  <a:prstClr val="black"/>
                </a:solidFill>
                <a:latin typeface="Arial"/>
                <a:cs typeface="Arial" pitchFamily="34" charset="0"/>
              </a:rPr>
              <a:t>, B., Singh, N., </a:t>
            </a:r>
            <a:r>
              <a:rPr lang="en-US" sz="900" dirty="0" err="1">
                <a:solidFill>
                  <a:prstClr val="black"/>
                </a:solidFill>
                <a:latin typeface="Arial"/>
                <a:cs typeface="Arial" pitchFamily="34" charset="0"/>
              </a:rPr>
              <a:t>Naiker</a:t>
            </a:r>
            <a:r>
              <a:rPr lang="en-US" sz="900" dirty="0">
                <a:solidFill>
                  <a:prstClr val="black"/>
                </a:solidFill>
                <a:latin typeface="Arial"/>
                <a:cs typeface="Arial" pitchFamily="34" charset="0"/>
              </a:rPr>
              <a:t>, D. S., et al. (2011). Secret Lives, Other Voices: A Community-Based Study Exploring Male-to-Male Sex, Gender Identity and HIV Transmission Risk in Fiji. Suva, Fiji: AIDS Task Force of Fiji.</a:t>
            </a:r>
            <a:endParaRPr lang="en-GB" sz="900" dirty="0">
              <a:solidFill>
                <a:prstClr val="black"/>
              </a:solidFill>
              <a:latin typeface="Arial"/>
              <a:cs typeface="Arial" pitchFamily="34" charset="0"/>
            </a:endParaRPr>
          </a:p>
        </p:txBody>
      </p:sp>
      <p:graphicFrame>
        <p:nvGraphicFramePr>
          <p:cNvPr id="7" name="Chart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518406674"/>
              </p:ext>
            </p:extLst>
          </p:nvPr>
        </p:nvGraphicFramePr>
        <p:xfrm>
          <a:off x="911424" y="2204865"/>
          <a:ext cx="10513168" cy="43959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790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71612"/>
            <a:ext cx="11166686" cy="504000"/>
          </a:xfrm>
        </p:spPr>
        <p:txBody>
          <a:bodyPr/>
          <a:lstStyle/>
          <a:p>
            <a:r>
              <a:rPr lang="en-US" dirty="0"/>
              <a:t>Proportion of MSM who inject drugs, 2012-2018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21</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119336" y="6565371"/>
            <a:ext cx="8496944" cy="230832"/>
          </a:xfrm>
          <a:prstGeom prst="rect">
            <a:avLst/>
          </a:prstGeom>
          <a:noFill/>
        </p:spPr>
        <p:txBody>
          <a:bodyPr wrap="square" rtlCol="0">
            <a:spAutoFit/>
          </a:bodyPr>
          <a:lstStyle/>
          <a:p>
            <a:pPr>
              <a:defRPr/>
            </a:pPr>
            <a:r>
              <a:rPr lang="en-US" sz="900" dirty="0">
                <a:solidFill>
                  <a:prstClr val="black"/>
                </a:solidFill>
                <a:latin typeface="Arial"/>
              </a:rPr>
              <a:t>Source: Prepared by </a:t>
            </a:r>
            <a:r>
              <a:rPr lang="en-US" sz="900" dirty="0">
                <a:solidFill>
                  <a:prstClr val="black"/>
                </a:solidFill>
                <a:latin typeface="Arial"/>
                <a:hlinkClick r:id="rId2"/>
              </a:rPr>
              <a:t>www.aidsdatahub.org</a:t>
            </a:r>
            <a:r>
              <a:rPr lang="en-US" sz="900" dirty="0">
                <a:solidFill>
                  <a:prstClr val="black"/>
                </a:solidFill>
                <a:latin typeface="Arial"/>
              </a:rPr>
              <a:t> based on 1. Integrated Biological and </a:t>
            </a:r>
            <a:r>
              <a:rPr lang="en-US" sz="900" dirty="0" err="1">
                <a:solidFill>
                  <a:prstClr val="black"/>
                </a:solidFill>
                <a:latin typeface="Arial"/>
              </a:rPr>
              <a:t>Behavioural</a:t>
            </a:r>
            <a:r>
              <a:rPr lang="en-US" sz="900" dirty="0">
                <a:solidFill>
                  <a:prstClr val="black"/>
                </a:solidFill>
                <a:latin typeface="Arial"/>
              </a:rPr>
              <a:t> Surveys and 2. </a:t>
            </a:r>
            <a:r>
              <a:rPr lang="en-US" sz="900" dirty="0" err="1">
                <a:solidFill>
                  <a:prstClr val="black"/>
                </a:solidFill>
                <a:latin typeface="Arial"/>
              </a:rPr>
              <a:t>Behavioural</a:t>
            </a:r>
            <a:r>
              <a:rPr lang="en-US" sz="900" dirty="0">
                <a:solidFill>
                  <a:prstClr val="black"/>
                </a:solidFill>
                <a:latin typeface="Arial"/>
              </a:rPr>
              <a:t>  Surveillance Surveys</a:t>
            </a:r>
            <a:endParaRPr lang="en-GB" sz="900" dirty="0">
              <a:solidFill>
                <a:prstClr val="black"/>
              </a:solidFill>
              <a:latin typeface="Arial"/>
            </a:endParaRPr>
          </a:p>
        </p:txBody>
      </p:sp>
      <p:graphicFrame>
        <p:nvGraphicFramePr>
          <p:cNvPr id="9" name="Chart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086632261"/>
              </p:ext>
            </p:extLst>
          </p:nvPr>
        </p:nvGraphicFramePr>
        <p:xfrm>
          <a:off x="479376" y="2075612"/>
          <a:ext cx="10729192" cy="4489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445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981200" y="2492897"/>
            <a:ext cx="8483598" cy="2446861"/>
            <a:chOff x="457200" y="1904997"/>
            <a:chExt cx="8483598" cy="2446861"/>
          </a:xfrm>
        </p:grpSpPr>
        <p:sp>
          <p:nvSpPr>
            <p:cNvPr id="5" name="Rectangle 4"/>
            <p:cNvSpPr/>
            <p:nvPr/>
          </p:nvSpPr>
          <p:spPr>
            <a:xfrm>
              <a:off x="457200" y="1905000"/>
              <a:ext cx="3657600" cy="2438400"/>
            </a:xfrm>
            <a:prstGeom prst="rect">
              <a:avLst/>
            </a:prstGeom>
            <a:solidFill>
              <a:schemeClr val="bg1">
                <a:lumMod val="95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endParaRPr lang="en-GB">
                <a:solidFill>
                  <a:srgbClr val="EEECE1"/>
                </a:solidFill>
                <a:latin typeface="Calibri"/>
              </a:endParaRPr>
            </a:p>
          </p:txBody>
        </p:sp>
        <p:sp>
          <p:nvSpPr>
            <p:cNvPr id="6" name="Rectangle 5"/>
            <p:cNvSpPr/>
            <p:nvPr/>
          </p:nvSpPr>
          <p:spPr>
            <a:xfrm>
              <a:off x="4191001" y="1904997"/>
              <a:ext cx="1921932" cy="2438400"/>
            </a:xfrm>
            <a:prstGeom prst="rect">
              <a:avLst/>
            </a:prstGeom>
            <a:solidFill>
              <a:schemeClr val="accent4">
                <a:lumMod val="20000"/>
                <a:lumOff val="80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endParaRPr lang="en-GB">
                <a:solidFill>
                  <a:srgbClr val="8064A2">
                    <a:lumMod val="20000"/>
                    <a:lumOff val="80000"/>
                  </a:srgbClr>
                </a:solidFill>
                <a:latin typeface="Calibri"/>
              </a:endParaRPr>
            </a:p>
          </p:txBody>
        </p:sp>
        <p:sp>
          <p:nvSpPr>
            <p:cNvPr id="7" name="Rectangle 6"/>
            <p:cNvSpPr/>
            <p:nvPr/>
          </p:nvSpPr>
          <p:spPr>
            <a:xfrm>
              <a:off x="6180666" y="1913458"/>
              <a:ext cx="2760132" cy="2438400"/>
            </a:xfrm>
            <a:prstGeom prst="rect">
              <a:avLst/>
            </a:prstGeom>
            <a:solidFill>
              <a:schemeClr val="accent1">
                <a:lumMod val="20000"/>
                <a:lumOff val="80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endParaRPr lang="en-GB">
                <a:solidFill>
                  <a:srgbClr val="8064A2">
                    <a:lumMod val="20000"/>
                    <a:lumOff val="80000"/>
                  </a:srgbClr>
                </a:solidFill>
                <a:latin typeface="Calibri"/>
              </a:endParaRPr>
            </a:p>
          </p:txBody>
        </p:sp>
      </p:grpSp>
      <p:sp>
        <p:nvSpPr>
          <p:cNvPr id="13" name="Title 1"/>
          <p:cNvSpPr>
            <a:spLocks noGrp="1"/>
          </p:cNvSpPr>
          <p:nvPr>
            <p:ph type="title"/>
          </p:nvPr>
        </p:nvSpPr>
        <p:spPr>
          <a:xfrm>
            <a:off x="263352" y="1412776"/>
            <a:ext cx="10381766" cy="504000"/>
          </a:xfrm>
        </p:spPr>
        <p:txBody>
          <a:bodyPr>
            <a:noAutofit/>
          </a:bodyPr>
          <a:lstStyle/>
          <a:p>
            <a:r>
              <a:rPr lang="en-US" dirty="0"/>
              <a:t>Prevailing stigma, discrimination and violence against MSM</a:t>
            </a:r>
            <a:endParaRPr lang="th-TH"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71223418"/>
              </p:ext>
            </p:extLst>
          </p:nvPr>
        </p:nvGraphicFramePr>
        <p:xfrm>
          <a:off x="1524000" y="1978686"/>
          <a:ext cx="9067800" cy="4800600"/>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oup 15"/>
          <p:cNvGrpSpPr/>
          <p:nvPr/>
        </p:nvGrpSpPr>
        <p:grpSpPr>
          <a:xfrm>
            <a:off x="2481584" y="2005813"/>
            <a:ext cx="8142374" cy="369332"/>
            <a:chOff x="976429" y="1588120"/>
            <a:chExt cx="8142374" cy="369332"/>
          </a:xfrm>
        </p:grpSpPr>
        <p:sp>
          <p:nvSpPr>
            <p:cNvPr id="10" name="TextBox 9"/>
            <p:cNvSpPr txBox="1"/>
            <p:nvPr/>
          </p:nvSpPr>
          <p:spPr>
            <a:xfrm>
              <a:off x="976429" y="1588120"/>
              <a:ext cx="2472274" cy="369332"/>
            </a:xfrm>
            <a:prstGeom prst="rect">
              <a:avLst/>
            </a:prstGeom>
            <a:noFill/>
          </p:spPr>
          <p:txBody>
            <a:bodyPr wrap="square" rtlCol="0">
              <a:spAutoFit/>
            </a:bodyPr>
            <a:lstStyle>
              <a:defPPr>
                <a:defRPr lang="th-TH"/>
              </a:defPPr>
              <a:lvl1pPr algn="ctr">
                <a:defRPr sz="1800" b="1">
                  <a:solidFill>
                    <a:srgbClr val="E31837"/>
                  </a:solidFill>
                  <a:latin typeface="Arial" panose="020B0604020202020204" pitchFamily="34" charset="0"/>
                  <a:cs typeface="Arial" panose="020B0604020202020204" pitchFamily="34" charset="0"/>
                </a:defRPr>
              </a:lvl1pPr>
            </a:lstStyle>
            <a:p>
              <a:pPr fontAlgn="auto">
                <a:spcBef>
                  <a:spcPts val="0"/>
                </a:spcBef>
                <a:spcAft>
                  <a:spcPts val="0"/>
                </a:spcAft>
                <a:defRPr/>
              </a:pPr>
              <a:r>
                <a:rPr lang="en-US" dirty="0"/>
                <a:t>Physical violence</a:t>
              </a:r>
              <a:endParaRPr lang="en-GB" dirty="0"/>
            </a:p>
          </p:txBody>
        </p:sp>
        <p:sp>
          <p:nvSpPr>
            <p:cNvPr id="11" name="TextBox 10"/>
            <p:cNvSpPr txBox="1"/>
            <p:nvPr/>
          </p:nvSpPr>
          <p:spPr>
            <a:xfrm>
              <a:off x="4114800" y="1588120"/>
              <a:ext cx="2057400" cy="369332"/>
            </a:xfrm>
            <a:prstGeom prst="rect">
              <a:avLst/>
            </a:prstGeom>
            <a:noFill/>
          </p:spPr>
          <p:txBody>
            <a:bodyPr wrap="square" rtlCol="0">
              <a:spAutoFit/>
            </a:bodyPr>
            <a:lstStyle>
              <a:defPPr>
                <a:defRPr lang="th-TH"/>
              </a:defPPr>
              <a:lvl1pPr algn="ctr">
                <a:defRPr sz="1800" b="1">
                  <a:solidFill>
                    <a:srgbClr val="E31837"/>
                  </a:solidFill>
                  <a:latin typeface="Arial" panose="020B0604020202020204" pitchFamily="34" charset="0"/>
                  <a:cs typeface="Arial" panose="020B0604020202020204" pitchFamily="34" charset="0"/>
                </a:defRPr>
              </a:lvl1pPr>
            </a:lstStyle>
            <a:p>
              <a:pPr fontAlgn="auto">
                <a:spcBef>
                  <a:spcPts val="0"/>
                </a:spcBef>
                <a:spcAft>
                  <a:spcPts val="0"/>
                </a:spcAft>
                <a:defRPr/>
              </a:pPr>
              <a:r>
                <a:rPr lang="en-US" dirty="0"/>
                <a:t>Sexual violence</a:t>
              </a:r>
              <a:endParaRPr lang="en-GB" dirty="0"/>
            </a:p>
          </p:txBody>
        </p:sp>
        <p:sp>
          <p:nvSpPr>
            <p:cNvPr id="12" name="TextBox 11"/>
            <p:cNvSpPr txBox="1"/>
            <p:nvPr/>
          </p:nvSpPr>
          <p:spPr>
            <a:xfrm>
              <a:off x="6045405" y="1588120"/>
              <a:ext cx="3073398" cy="369332"/>
            </a:xfrm>
            <a:prstGeom prst="rect">
              <a:avLst/>
            </a:prstGeom>
            <a:noFill/>
          </p:spPr>
          <p:txBody>
            <a:bodyPr wrap="square" rtlCol="0">
              <a:spAutoFit/>
            </a:bodyPr>
            <a:lstStyle/>
            <a:p>
              <a:pPr algn="ctr" fontAlgn="auto">
                <a:spcBef>
                  <a:spcPts val="0"/>
                </a:spcBef>
                <a:spcAft>
                  <a:spcPts val="0"/>
                </a:spcAft>
                <a:defRPr/>
              </a:pPr>
              <a:r>
                <a:rPr lang="en-US" sz="1800" b="1" dirty="0">
                  <a:solidFill>
                    <a:srgbClr val="E31837"/>
                  </a:solidFill>
                  <a:cs typeface="Arial" panose="020B0604020202020204" pitchFamily="34" charset="0"/>
                </a:rPr>
                <a:t>Stigma and mental health</a:t>
              </a:r>
              <a:endParaRPr lang="en-GB" sz="1800" b="1" dirty="0">
                <a:solidFill>
                  <a:srgbClr val="E31837"/>
                </a:solidFill>
                <a:cs typeface="Arial" panose="020B0604020202020204" pitchFamily="34" charset="0"/>
              </a:endParaRPr>
            </a:p>
          </p:txBody>
        </p:sp>
      </p:grpSp>
      <p:sp>
        <p:nvSpPr>
          <p:cNvPr id="14" name="Title 1"/>
          <p:cNvSpPr txBox="1">
            <a:spLocks/>
          </p:cNvSpPr>
          <p:nvPr/>
        </p:nvSpPr>
        <p:spPr>
          <a:xfrm>
            <a:off x="119336" y="6553200"/>
            <a:ext cx="7924800" cy="329004"/>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defRPr/>
            </a:pPr>
            <a:r>
              <a:rPr lang="en-US" sz="1000" dirty="0">
                <a:solidFill>
                  <a:prstClr val="black"/>
                </a:solidFill>
                <a:latin typeface="Arial" charset="0"/>
                <a:cs typeface="Arial" charset="0"/>
              </a:rPr>
              <a:t>Source: Prepared by </a:t>
            </a:r>
            <a:r>
              <a:rPr lang="en-US" sz="1000" dirty="0">
                <a:solidFill>
                  <a:prstClr val="black"/>
                </a:solidFill>
                <a:latin typeface="Arial" charset="0"/>
                <a:cs typeface="Arial" charset="0"/>
                <a:hlinkClick r:id="rId3"/>
              </a:rPr>
              <a:t>www.aidsdatahub.org</a:t>
            </a:r>
            <a:r>
              <a:rPr lang="en-US" sz="1000" dirty="0">
                <a:solidFill>
                  <a:prstClr val="black"/>
                </a:solidFill>
                <a:latin typeface="Arial" charset="0"/>
                <a:cs typeface="Arial" charset="0"/>
              </a:rPr>
              <a:t> based on Integrated Behavioral and Surveillance Surveys</a:t>
            </a:r>
            <a:endParaRPr lang="th-TH" sz="1000" dirty="0">
              <a:solidFill>
                <a:prstClr val="black"/>
              </a:solidFill>
              <a:latin typeface="Arial" charset="0"/>
              <a:cs typeface="Arial" charset="0"/>
            </a:endParaRPr>
          </a:p>
        </p:txBody>
      </p:sp>
      <p:sp>
        <p:nvSpPr>
          <p:cNvPr id="17" name="TextBox 16"/>
          <p:cNvSpPr txBox="1"/>
          <p:nvPr/>
        </p:nvSpPr>
        <p:spPr>
          <a:xfrm>
            <a:off x="7424464" y="6230667"/>
            <a:ext cx="4572000" cy="261610"/>
          </a:xfrm>
          <a:prstGeom prst="rect">
            <a:avLst/>
          </a:prstGeom>
          <a:noFill/>
        </p:spPr>
        <p:txBody>
          <a:bodyPr wrap="square" rtlCol="0">
            <a:spAutoFit/>
          </a:bodyPr>
          <a:lstStyle/>
          <a:p>
            <a:pPr algn="ctr" fontAlgn="auto">
              <a:spcBef>
                <a:spcPts val="0"/>
              </a:spcBef>
              <a:spcAft>
                <a:spcPts val="0"/>
              </a:spcAft>
              <a:defRPr/>
            </a:pPr>
            <a:r>
              <a:rPr lang="en-US" sz="1100" dirty="0">
                <a:solidFill>
                  <a:prstClr val="black"/>
                </a:solidFill>
                <a:cs typeface="Arial" panose="020B0604020202020204" pitchFamily="34" charset="0"/>
              </a:rPr>
              <a:t>* Experienced violence or rape in the last year </a:t>
            </a:r>
            <a:endParaRPr lang="en-GB" sz="1100" dirty="0">
              <a:solidFill>
                <a:prstClr val="black"/>
              </a:solidFill>
              <a:cs typeface="Arial" panose="020B0604020202020204" pitchFamily="34" charset="0"/>
            </a:endParaRPr>
          </a:p>
        </p:txBody>
      </p:sp>
    </p:spTree>
    <p:extLst>
      <p:ext uri="{BB962C8B-B14F-4D97-AF65-F5344CB8AC3E}">
        <p14:creationId xmlns:p14="http://schemas.microsoft.com/office/powerpoint/2010/main" val="148649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47800"/>
            <a:ext cx="11737304" cy="504000"/>
          </a:xfrm>
        </p:spPr>
        <p:txBody>
          <a:bodyPr/>
          <a:lstStyle/>
          <a:p>
            <a:r>
              <a:rPr lang="en-US" dirty="0"/>
              <a:t>Proportion of MSM who had been raped/forced to have sex in the last 12 months, 2010-2018</a:t>
            </a:r>
            <a:endParaRPr lang="en-GB" dirty="0"/>
          </a:p>
        </p:txBody>
      </p:sp>
      <p:sp>
        <p:nvSpPr>
          <p:cNvPr id="5" name="Slide Number Placeholder 4"/>
          <p:cNvSpPr>
            <a:spLocks noGrp="1"/>
          </p:cNvSpPr>
          <p:nvPr>
            <p:ph type="sldNum" sz="quarter" idx="15"/>
          </p:nvPr>
        </p:nvSpPr>
        <p:spPr/>
        <p:txBody>
          <a:bodyPr/>
          <a:lstStyle/>
          <a:p>
            <a:pPr>
              <a:defRPr/>
            </a:pPr>
            <a:fld id="{4B334E0E-B3E3-4A5F-A422-1FB579838C00}" type="slidenum">
              <a:rPr lang="th-TH">
                <a:solidFill>
                  <a:prstClr val="black">
                    <a:tint val="75000"/>
                  </a:prstClr>
                </a:solidFill>
                <a:latin typeface="Arial"/>
                <a:cs typeface="Cordia New" panose="020B0304020202020204" pitchFamily="34" charset="-34"/>
              </a:rPr>
              <a:pPr>
                <a:defRPr/>
              </a:pPr>
              <a:t>23</a:t>
            </a:fld>
            <a:endParaRPr lang="th-TH">
              <a:solidFill>
                <a:prstClr val="black">
                  <a:tint val="75000"/>
                </a:prstClr>
              </a:solidFill>
              <a:latin typeface="Arial"/>
              <a:cs typeface="Cordia New" panose="020B0304020202020204" pitchFamily="34" charset="-34"/>
            </a:endParaRPr>
          </a:p>
        </p:txBody>
      </p:sp>
      <p:sp>
        <p:nvSpPr>
          <p:cNvPr id="6" name="TextBox 5"/>
          <p:cNvSpPr txBox="1"/>
          <p:nvPr/>
        </p:nvSpPr>
        <p:spPr>
          <a:xfrm>
            <a:off x="119336" y="6568752"/>
            <a:ext cx="8496944" cy="230832"/>
          </a:xfrm>
          <a:prstGeom prst="rect">
            <a:avLst/>
          </a:prstGeom>
          <a:noFill/>
        </p:spPr>
        <p:txBody>
          <a:bodyPr wrap="square" rtlCol="0">
            <a:spAutoFit/>
          </a:bodyPr>
          <a:lstStyle/>
          <a:p>
            <a:pPr fontAlgn="auto">
              <a:spcBef>
                <a:spcPts val="0"/>
              </a:spcBef>
              <a:spcAft>
                <a:spcPts val="0"/>
              </a:spcAft>
              <a:defRPr/>
            </a:pPr>
            <a:r>
              <a:rPr lang="en-US" sz="900" kern="0" dirty="0">
                <a:solidFill>
                  <a:prstClr val="black"/>
                </a:solidFill>
                <a:latin typeface="Arial"/>
              </a:rPr>
              <a:t>Source: Prepared by </a:t>
            </a:r>
            <a:r>
              <a:rPr lang="en-US" sz="900" kern="0" dirty="0">
                <a:solidFill>
                  <a:prstClr val="black"/>
                </a:solidFill>
                <a:latin typeface="Arial"/>
                <a:hlinkClick r:id="rId3"/>
              </a:rPr>
              <a:t>www.aidsdatahub.org</a:t>
            </a:r>
            <a:r>
              <a:rPr lang="en-US" sz="900" kern="0" dirty="0">
                <a:solidFill>
                  <a:prstClr val="black"/>
                </a:solidFill>
                <a:latin typeface="Arial"/>
              </a:rPr>
              <a:t> based on 1) Integrated Biological and Behavioral Surveys ; 2. Behavioral  Surveillance Surveys</a:t>
            </a:r>
            <a:endParaRPr lang="en-GB" sz="900" kern="0" dirty="0">
              <a:solidFill>
                <a:prstClr val="black"/>
              </a:solidFill>
              <a:latin typeface="Arial"/>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65552044"/>
              </p:ext>
            </p:extLst>
          </p:nvPr>
        </p:nvGraphicFramePr>
        <p:xfrm>
          <a:off x="1524000" y="2276872"/>
          <a:ext cx="9144000" cy="410527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5">
            <a:extLst>
              <a:ext uri="{FF2B5EF4-FFF2-40B4-BE49-F238E27FC236}">
                <a16:creationId xmlns:a16="http://schemas.microsoft.com/office/drawing/2014/main" id="{3C8823CC-FE07-44CE-950A-02E823A653ED}"/>
              </a:ext>
            </a:extLst>
          </p:cNvPr>
          <p:cNvSpPr txBox="1"/>
          <p:nvPr/>
        </p:nvSpPr>
        <p:spPr>
          <a:xfrm>
            <a:off x="2063552" y="5877272"/>
            <a:ext cx="3456384" cy="577081"/>
          </a:xfrm>
          <a:prstGeom prst="rect">
            <a:avLst/>
          </a:prstGeom>
          <a:noFill/>
          <a:ln w="12700">
            <a:solidFill>
              <a:srgbClr val="D60000"/>
            </a:solidFill>
            <a:prstDash val="sysDash"/>
          </a:ln>
        </p:spPr>
        <p:txBody>
          <a:bodyPr wrap="square" rtlCol="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50" dirty="0">
                <a:solidFill>
                  <a:prstClr val="black"/>
                </a:solidFill>
                <a:latin typeface="Arial" panose="020B0604020202020204" pitchFamily="34" charset="0"/>
                <a:cs typeface="Arial" panose="020B0604020202020204" pitchFamily="34" charset="0"/>
              </a:rPr>
              <a:t>*Last 6 months;  ** ever experienced forced sex/rape </a:t>
            </a:r>
          </a:p>
          <a:p>
            <a:pPr algn="l"/>
            <a:r>
              <a:rPr lang="en-US" sz="1050" dirty="0">
                <a:solidFill>
                  <a:prstClr val="black"/>
                </a:solidFill>
                <a:latin typeface="Arial" panose="020B0604020202020204" pitchFamily="34" charset="0"/>
                <a:cs typeface="Arial" panose="020B0604020202020204" pitchFamily="34" charset="0"/>
              </a:rPr>
              <a:t>PNG is mixed sample of MSM and TG</a:t>
            </a:r>
          </a:p>
          <a:p>
            <a:pPr marL="171450" indent="-171450" algn="ctr">
              <a:buFont typeface="Arial" panose="020B0604020202020204" pitchFamily="34" charset="0"/>
              <a:buChar char="•"/>
            </a:pPr>
            <a:endParaRPr lang="en-US" sz="10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227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263352" y="3390900"/>
            <a:ext cx="11089232"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HIV knowledge</a:t>
            </a:r>
            <a:endParaRPr lang="en-US" dirty="0">
              <a:cs typeface="Cordia New" pitchFamily="34" charset="-3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2"/>
          <p:cNvSpPr>
            <a:spLocks noGrp="1"/>
          </p:cNvSpPr>
          <p:nvPr>
            <p:ph type="title"/>
          </p:nvPr>
        </p:nvSpPr>
        <p:spPr bwMode="auto">
          <a:xfrm>
            <a:off x="263352" y="1295400"/>
            <a:ext cx="11665296"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Arial" charset="0"/>
              </a:rPr>
              <a:t>Proportion of MSM with comprehensive HIV knowledge, by age group, countries where data is available, 2012-2018</a:t>
            </a:r>
            <a:br>
              <a:rPr lang="en-US" dirty="0">
                <a:cs typeface="Arial" charset="0"/>
              </a:rPr>
            </a:br>
            <a:endParaRPr lang="en-US" dirty="0">
              <a:cs typeface="Cordia New" pitchFamily="34" charset="-34"/>
            </a:endParaRPr>
          </a:p>
        </p:txBody>
      </p:sp>
      <p:sp>
        <p:nvSpPr>
          <p:cNvPr id="8" name="TextBox 7"/>
          <p:cNvSpPr txBox="1"/>
          <p:nvPr/>
        </p:nvSpPr>
        <p:spPr>
          <a:xfrm>
            <a:off x="119337" y="6654552"/>
            <a:ext cx="10548664" cy="230832"/>
          </a:xfrm>
          <a:prstGeom prst="rect">
            <a:avLst/>
          </a:prstGeom>
          <a:noFill/>
        </p:spPr>
        <p:txBody>
          <a:bodyPr wrap="square" rtlCol="0">
            <a:spAutoFit/>
          </a:bodyPr>
          <a:lstStyle/>
          <a:p>
            <a:pPr fontAlgn="auto">
              <a:spcBef>
                <a:spcPts val="0"/>
              </a:spcBef>
              <a:spcAft>
                <a:spcPts val="0"/>
              </a:spcAft>
              <a:defRPr/>
            </a:pPr>
            <a:r>
              <a:rPr lang="en-US" sz="900" kern="0" dirty="0">
                <a:solidFill>
                  <a:prstClr val="black"/>
                </a:solidFill>
                <a:latin typeface="Arial"/>
                <a:cs typeface="+mn-cs"/>
              </a:rPr>
              <a:t>Source: Prepared by </a:t>
            </a:r>
            <a:r>
              <a:rPr lang="en-US" sz="900" kern="0" dirty="0">
                <a:solidFill>
                  <a:prstClr val="black"/>
                </a:solidFill>
                <a:latin typeface="Arial"/>
                <a:cs typeface="+mn-cs"/>
                <a:hlinkClick r:id="rId3"/>
              </a:rPr>
              <a:t>www.aidsdatahub.org</a:t>
            </a:r>
            <a:r>
              <a:rPr lang="en-US" sz="900" kern="0" dirty="0">
                <a:solidFill>
                  <a:prstClr val="black"/>
                </a:solidFill>
                <a:latin typeface="Arial"/>
                <a:cs typeface="+mn-cs"/>
              </a:rPr>
              <a:t> based on 1) Integrated Biological and Behavioral Surveys ; 2. Behavioral  Surveillance Surveys and 3) UNGASS and Global AIDS Response Progress Reporting</a:t>
            </a:r>
            <a:endParaRPr lang="en-GB" sz="900" kern="0" dirty="0">
              <a:solidFill>
                <a:prstClr val="black"/>
              </a:solidFill>
              <a:latin typeface="Arial"/>
              <a:cs typeface="+mn-cs"/>
            </a:endParaRPr>
          </a:p>
        </p:txBody>
      </p:sp>
      <p:graphicFrame>
        <p:nvGraphicFramePr>
          <p:cNvPr id="5" name="Chart 4"/>
          <p:cNvGraphicFramePr>
            <a:graphicFrameLocks noGrp="1"/>
          </p:cNvGraphicFramePr>
          <p:nvPr>
            <p:extLst>
              <p:ext uri="{D42A27DB-BD31-4B8C-83A1-F6EECF244321}">
                <p14:modId xmlns:p14="http://schemas.microsoft.com/office/powerpoint/2010/main" val="1045888862"/>
              </p:ext>
            </p:extLst>
          </p:nvPr>
        </p:nvGraphicFramePr>
        <p:xfrm>
          <a:off x="1631504" y="2356499"/>
          <a:ext cx="8712968" cy="42066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3384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p:nvPr>
        </p:nvSpPr>
        <p:spPr bwMode="auto">
          <a:xfrm>
            <a:off x="335360" y="3390900"/>
            <a:ext cx="952936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HIV expenditure</a:t>
            </a:r>
          </a:p>
        </p:txBody>
      </p:sp>
    </p:spTree>
    <p:extLst>
      <p:ext uri="{BB962C8B-B14F-4D97-AF65-F5344CB8AC3E}">
        <p14:creationId xmlns:p14="http://schemas.microsoft.com/office/powerpoint/2010/main" val="2250208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371600"/>
            <a:ext cx="11521280" cy="504000"/>
          </a:xfrm>
        </p:spPr>
        <p:txBody>
          <a:bodyPr/>
          <a:lstStyle/>
          <a:p>
            <a:r>
              <a:rPr lang="en-US" dirty="0"/>
              <a:t>Prevention spending on key populations is heavily dependent on international financing sources</a:t>
            </a:r>
            <a:br>
              <a:rPr lang="en-US" dirty="0"/>
            </a:br>
            <a:endParaRPr lang="en-GB" dirty="0"/>
          </a:p>
        </p:txBody>
      </p:sp>
      <p:sp>
        <p:nvSpPr>
          <p:cNvPr id="5" name="Slide Number Placeholder 4"/>
          <p:cNvSpPr>
            <a:spLocks noGrp="1"/>
          </p:cNvSpPr>
          <p:nvPr>
            <p:ph type="sldNum" sz="quarter" idx="15"/>
          </p:nvPr>
        </p:nvSpPr>
        <p:spPr/>
        <p:txBody>
          <a:bodyPr/>
          <a:lstStyle/>
          <a:p>
            <a:pPr>
              <a:defRPr/>
            </a:pPr>
            <a:fld id="{4B334E0E-B3E3-4A5F-A422-1FB579838C00}" type="slidenum">
              <a:rPr lang="th-TH" smtClean="0">
                <a:solidFill>
                  <a:prstClr val="black">
                    <a:tint val="75000"/>
                  </a:prstClr>
                </a:solidFill>
              </a:rPr>
              <a:pPr>
                <a:defRPr/>
              </a:pPr>
              <a:t>27</a:t>
            </a:fld>
            <a:endParaRPr lang="th-TH">
              <a:solidFill>
                <a:prstClr val="black">
                  <a:tint val="75000"/>
                </a:prstClr>
              </a:solidFill>
            </a:endParaRPr>
          </a:p>
        </p:txBody>
      </p:sp>
      <p:sp>
        <p:nvSpPr>
          <p:cNvPr id="7" name="Rectangle 6"/>
          <p:cNvSpPr/>
          <p:nvPr/>
        </p:nvSpPr>
        <p:spPr>
          <a:xfrm>
            <a:off x="119336" y="6627812"/>
            <a:ext cx="7096125" cy="230188"/>
          </a:xfrm>
          <a:prstGeom prst="rect">
            <a:avLst/>
          </a:prstGeom>
        </p:spPr>
        <p:txBody>
          <a:bodyPr>
            <a:spAutoFit/>
          </a:bodyPr>
          <a:lstStyle/>
          <a:p>
            <a:pPr fontAlgn="auto">
              <a:spcBef>
                <a:spcPts val="0"/>
              </a:spcBef>
              <a:spcAft>
                <a:spcPts val="0"/>
              </a:spcAft>
              <a:defRPr/>
            </a:pPr>
            <a:r>
              <a:rPr lang="en-US" sz="900" kern="0" dirty="0">
                <a:solidFill>
                  <a:srgbClr val="000000"/>
                </a:solidFill>
                <a:latin typeface="Arial"/>
                <a:cs typeface="Arial" panose="020B0604020202020204" pitchFamily="34" charset="0"/>
              </a:rPr>
              <a:t>Source: Prepared by </a:t>
            </a:r>
            <a:r>
              <a:rPr lang="en-US" sz="900" kern="0" dirty="0">
                <a:solidFill>
                  <a:srgbClr val="000000"/>
                </a:solidFill>
                <a:latin typeface="Arial"/>
                <a:cs typeface="Arial" panose="020B0604020202020204" pitchFamily="34" charset="0"/>
                <a:hlinkClick r:id="rId2"/>
              </a:rPr>
              <a:t>www.aidsdatahub.org</a:t>
            </a:r>
            <a:r>
              <a:rPr lang="en-US" sz="900" kern="0" dirty="0">
                <a:solidFill>
                  <a:srgbClr val="000000"/>
                </a:solidFill>
                <a:latin typeface="Arial"/>
                <a:cs typeface="Arial" panose="020B0604020202020204" pitchFamily="34" charset="0"/>
              </a:rPr>
              <a:t> based on Global AIDS Response Progress Reporting</a:t>
            </a:r>
            <a:endParaRPr lang="th-TH" sz="900" kern="0" dirty="0">
              <a:solidFill>
                <a:prstClr val="black"/>
              </a:solidFill>
              <a:latin typeface="Arial"/>
              <a:cs typeface="Cordia New"/>
            </a:endParaRPr>
          </a:p>
        </p:txBody>
      </p:sp>
      <p:graphicFrame>
        <p:nvGraphicFramePr>
          <p:cNvPr id="8" name="Content Placeholder 3">
            <a:extLst>
              <a:ext uri="{FF2B5EF4-FFF2-40B4-BE49-F238E27FC236}">
                <a16:creationId xmlns:a16="http://schemas.microsoft.com/office/drawing/2014/main" id="{422E5009-D659-4368-82A1-9A344CA3A5E6}"/>
              </a:ext>
            </a:extLst>
          </p:cNvPr>
          <p:cNvGraphicFramePr>
            <a:graphicFrameLocks/>
          </p:cNvGraphicFramePr>
          <p:nvPr>
            <p:extLst>
              <p:ext uri="{D42A27DB-BD31-4B8C-83A1-F6EECF244321}">
                <p14:modId xmlns:p14="http://schemas.microsoft.com/office/powerpoint/2010/main" val="1828190405"/>
              </p:ext>
            </p:extLst>
          </p:nvPr>
        </p:nvGraphicFramePr>
        <p:xfrm>
          <a:off x="1199456" y="2156942"/>
          <a:ext cx="9505055" cy="420099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D13A491-19F5-4D33-973B-620A701CACB4}"/>
              </a:ext>
            </a:extLst>
          </p:cNvPr>
          <p:cNvSpPr txBox="1"/>
          <p:nvPr/>
        </p:nvSpPr>
        <p:spPr>
          <a:xfrm>
            <a:off x="8860959" y="5715630"/>
            <a:ext cx="2485970" cy="600164"/>
          </a:xfrm>
          <a:prstGeom prst="rect">
            <a:avLst/>
          </a:prstGeom>
          <a:noFill/>
        </p:spPr>
        <p:txBody>
          <a:bodyPr wrap="square" rtlCol="0">
            <a:spAutoFit/>
          </a:bodyPr>
          <a:lstStyle/>
          <a:p>
            <a:pPr fontAlgn="auto">
              <a:spcBef>
                <a:spcPts val="0"/>
              </a:spcBef>
              <a:spcAft>
                <a:spcPts val="0"/>
              </a:spcAft>
              <a:defRPr/>
            </a:pPr>
            <a:r>
              <a:rPr lang="en-US" sz="1100" dirty="0">
                <a:solidFill>
                  <a:prstClr val="black"/>
                </a:solidFill>
                <a:cs typeface="Arial" panose="020B0604020202020204" pitchFamily="34" charset="0"/>
              </a:rPr>
              <a:t>Regional aggregate based on available data from 12 countries* between 2012 and 2017  </a:t>
            </a:r>
          </a:p>
        </p:txBody>
      </p:sp>
      <p:sp>
        <p:nvSpPr>
          <p:cNvPr id="11" name="TextBox 10">
            <a:extLst>
              <a:ext uri="{FF2B5EF4-FFF2-40B4-BE49-F238E27FC236}">
                <a16:creationId xmlns:a16="http://schemas.microsoft.com/office/drawing/2014/main" id="{B5146E16-72BE-4BF6-86D0-22A45775D8FD}"/>
              </a:ext>
            </a:extLst>
          </p:cNvPr>
          <p:cNvSpPr txBox="1"/>
          <p:nvPr/>
        </p:nvSpPr>
        <p:spPr>
          <a:xfrm>
            <a:off x="2333739" y="6124823"/>
            <a:ext cx="60060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countries*- Afghanistan, Bangladesh, Cambodia, Indonesia, Lao PDR, Malaysia, Myanmar, Nepal, Pakistan, Philippines, Thailand, Viet Nam </a:t>
            </a:r>
          </a:p>
        </p:txBody>
      </p:sp>
    </p:spTree>
    <p:extLst>
      <p:ext uri="{BB962C8B-B14F-4D97-AF65-F5344CB8AC3E}">
        <p14:creationId xmlns:p14="http://schemas.microsoft.com/office/powerpoint/2010/main" val="2860322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16" y="1443242"/>
            <a:ext cx="11608424" cy="905638"/>
          </a:xfrm>
        </p:spPr>
        <p:txBody>
          <a:bodyPr/>
          <a:lstStyle/>
          <a:p>
            <a:r>
              <a:rPr lang="en-US" sz="2000" dirty="0"/>
              <a:t>Key populations account for 60-90% of new HIV infections in Asia and the Pacific countries but only a third was spent for key populations HIV prevention </a:t>
            </a:r>
            <a:r>
              <a:rPr lang="en-US" sz="2000" dirty="0" err="1"/>
              <a:t>programme</a:t>
            </a:r>
            <a:br>
              <a:rPr lang="en-US" sz="2000" dirty="0"/>
            </a:br>
            <a:endParaRPr lang="en-GB" sz="2000" dirty="0"/>
          </a:p>
        </p:txBody>
      </p:sp>
      <p:sp>
        <p:nvSpPr>
          <p:cNvPr id="5" name="Slide Number Placeholder 4"/>
          <p:cNvSpPr>
            <a:spLocks noGrp="1"/>
          </p:cNvSpPr>
          <p:nvPr>
            <p:ph type="sldNum" sz="quarter" idx="15"/>
          </p:nvPr>
        </p:nvSpPr>
        <p:spPr/>
        <p:txBody>
          <a:bodyPr/>
          <a:lstStyle/>
          <a:p>
            <a:pPr>
              <a:defRPr/>
            </a:pPr>
            <a:fld id="{4B334E0E-B3E3-4A5F-A422-1FB579838C00}" type="slidenum">
              <a:rPr lang="th-TH" smtClean="0">
                <a:solidFill>
                  <a:prstClr val="black">
                    <a:tint val="75000"/>
                  </a:prstClr>
                </a:solidFill>
              </a:rPr>
              <a:pPr>
                <a:defRPr/>
              </a:pPr>
              <a:t>28</a:t>
            </a:fld>
            <a:endParaRPr lang="th-TH">
              <a:solidFill>
                <a:prstClr val="black">
                  <a:tint val="75000"/>
                </a:prstClr>
              </a:solidFill>
            </a:endParaRPr>
          </a:p>
        </p:txBody>
      </p:sp>
      <p:graphicFrame>
        <p:nvGraphicFramePr>
          <p:cNvPr id="4" name="Chart 3"/>
          <p:cNvGraphicFramePr>
            <a:graphicFrameLocks noGrp="1"/>
          </p:cNvGraphicFramePr>
          <p:nvPr>
            <p:extLst>
              <p:ext uri="{D42A27DB-BD31-4B8C-83A1-F6EECF244321}">
                <p14:modId xmlns:p14="http://schemas.microsoft.com/office/powerpoint/2010/main" val="2135339319"/>
              </p:ext>
            </p:extLst>
          </p:nvPr>
        </p:nvGraphicFramePr>
        <p:xfrm>
          <a:off x="1524000" y="2590800"/>
          <a:ext cx="9067800" cy="39624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3956730" y="3381619"/>
            <a:ext cx="7063184" cy="1074713"/>
            <a:chOff x="2123728" y="3045997"/>
            <a:chExt cx="7150064" cy="1317109"/>
          </a:xfrm>
        </p:grpSpPr>
        <p:sp>
          <p:nvSpPr>
            <p:cNvPr id="7" name="Bent Arrow 6"/>
            <p:cNvSpPr/>
            <p:nvPr/>
          </p:nvSpPr>
          <p:spPr bwMode="auto">
            <a:xfrm rot="5400000">
              <a:off x="2544021" y="2625704"/>
              <a:ext cx="527414" cy="1368000"/>
            </a:xfrm>
            <a:prstGeom prst="bentArrow">
              <a:avLst/>
            </a:prstGeom>
            <a:solidFill>
              <a:srgbClr val="53A9FF"/>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kern="0">
                <a:solidFill>
                  <a:prstClr val="black"/>
                </a:solidFill>
                <a:latin typeface="Calibri"/>
              </a:endParaRPr>
            </a:p>
          </p:txBody>
        </p:sp>
        <p:sp>
          <p:nvSpPr>
            <p:cNvPr id="8" name="TextBox 33"/>
            <p:cNvSpPr txBox="1">
              <a:spLocks noChangeArrowheads="1"/>
            </p:cNvSpPr>
            <p:nvPr/>
          </p:nvSpPr>
          <p:spPr bwMode="auto">
            <a:xfrm>
              <a:off x="2593394" y="3111746"/>
              <a:ext cx="1154854" cy="5657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400" b="1" kern="0" dirty="0">
                  <a:solidFill>
                    <a:srgbClr val="E31837"/>
                  </a:solidFill>
                </a:rPr>
                <a:t>35%</a:t>
              </a:r>
              <a:endParaRPr lang="en-GB" sz="2400" b="1" kern="0" dirty="0">
                <a:solidFill>
                  <a:srgbClr val="E31837"/>
                </a:solidFill>
              </a:endParaRPr>
            </a:p>
          </p:txBody>
        </p:sp>
        <p:grpSp>
          <p:nvGrpSpPr>
            <p:cNvPr id="9" name="Group 8"/>
            <p:cNvGrpSpPr/>
            <p:nvPr/>
          </p:nvGrpSpPr>
          <p:grpSpPr>
            <a:xfrm>
              <a:off x="3635912" y="3405642"/>
              <a:ext cx="4880762" cy="624343"/>
              <a:chOff x="3635912" y="3284589"/>
              <a:chExt cx="4880762" cy="624343"/>
            </a:xfrm>
          </p:grpSpPr>
          <p:sp>
            <p:nvSpPr>
              <p:cNvPr id="11" name="Bent Arrow 10"/>
              <p:cNvSpPr/>
              <p:nvPr/>
            </p:nvSpPr>
            <p:spPr bwMode="auto">
              <a:xfrm rot="5400000">
                <a:off x="4128205" y="2792296"/>
                <a:ext cx="527414" cy="1512000"/>
              </a:xfrm>
              <a:prstGeom prst="bentArrow">
                <a:avLst/>
              </a:prstGeom>
              <a:pattFill prst="pct60">
                <a:fgClr>
                  <a:srgbClr val="53A9FF"/>
                </a:fgClr>
                <a:bgClr>
                  <a:sysClr val="window" lastClr="FFFFFF"/>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kern="0">
                  <a:solidFill>
                    <a:prstClr val="black"/>
                  </a:solidFill>
                  <a:latin typeface="Calibri"/>
                </a:endParaRPr>
              </a:p>
            </p:txBody>
          </p:sp>
          <p:sp>
            <p:nvSpPr>
              <p:cNvPr id="12" name="Bent Arrow 11"/>
              <p:cNvSpPr/>
              <p:nvPr/>
            </p:nvSpPr>
            <p:spPr bwMode="auto">
              <a:xfrm rot="5400000">
                <a:off x="5500993" y="2691513"/>
                <a:ext cx="527414" cy="1728000"/>
              </a:xfrm>
              <a:prstGeom prst="bentArrow">
                <a:avLst/>
              </a:prstGeom>
              <a:pattFill prst="pct60">
                <a:fgClr>
                  <a:srgbClr val="53A9FF"/>
                </a:fgClr>
                <a:bgClr>
                  <a:sysClr val="window" lastClr="FFFFFF"/>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kern="0">
                  <a:solidFill>
                    <a:prstClr val="black"/>
                  </a:solidFill>
                  <a:latin typeface="Calibri"/>
                </a:endParaRPr>
              </a:p>
            </p:txBody>
          </p:sp>
          <p:sp>
            <p:nvSpPr>
              <p:cNvPr id="13" name="Bent Arrow 12"/>
              <p:cNvSpPr/>
              <p:nvPr/>
            </p:nvSpPr>
            <p:spPr bwMode="auto">
              <a:xfrm rot="5400000">
                <a:off x="6979507" y="2691513"/>
                <a:ext cx="527414" cy="1728000"/>
              </a:xfrm>
              <a:prstGeom prst="bentArrow">
                <a:avLst/>
              </a:prstGeom>
              <a:pattFill prst="pct60">
                <a:fgClr>
                  <a:srgbClr val="53A9FF"/>
                </a:fgClr>
                <a:bgClr>
                  <a:sysClr val="window" lastClr="FFFFFF"/>
                </a:bgClr>
              </a:patt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auto">
                  <a:spcBef>
                    <a:spcPts val="0"/>
                  </a:spcBef>
                  <a:spcAft>
                    <a:spcPts val="0"/>
                  </a:spcAft>
                  <a:defRPr/>
                </a:pPr>
                <a:endParaRPr lang="en-GB" kern="0">
                  <a:solidFill>
                    <a:prstClr val="black"/>
                  </a:solidFill>
                  <a:latin typeface="Calibri"/>
                </a:endParaRPr>
              </a:p>
            </p:txBody>
          </p:sp>
          <p:sp>
            <p:nvSpPr>
              <p:cNvPr id="14" name="TextBox 33"/>
              <p:cNvSpPr txBox="1">
                <a:spLocks noChangeArrowheads="1"/>
              </p:cNvSpPr>
              <p:nvPr/>
            </p:nvSpPr>
            <p:spPr bwMode="auto">
              <a:xfrm>
                <a:off x="4240766" y="3327375"/>
                <a:ext cx="1154854" cy="5657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400" b="1" kern="0" dirty="0">
                    <a:solidFill>
                      <a:srgbClr val="E31837"/>
                    </a:solidFill>
                  </a:rPr>
                  <a:t>19%</a:t>
                </a:r>
                <a:endParaRPr lang="en-GB" sz="2400" b="1" kern="0" dirty="0">
                  <a:solidFill>
                    <a:srgbClr val="E31837"/>
                  </a:solidFill>
                </a:endParaRPr>
              </a:p>
            </p:txBody>
          </p:sp>
          <p:sp>
            <p:nvSpPr>
              <p:cNvPr id="15" name="TextBox 33"/>
              <p:cNvSpPr txBox="1">
                <a:spLocks noChangeArrowheads="1"/>
              </p:cNvSpPr>
              <p:nvPr/>
            </p:nvSpPr>
            <p:spPr bwMode="auto">
              <a:xfrm>
                <a:off x="5721402" y="3343141"/>
                <a:ext cx="1154854" cy="5657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400" b="1" kern="0" dirty="0">
                    <a:solidFill>
                      <a:srgbClr val="E31837"/>
                    </a:solidFill>
                  </a:rPr>
                  <a:t>10%</a:t>
                </a:r>
                <a:endParaRPr lang="en-GB" sz="2400" b="1" kern="0" dirty="0">
                  <a:solidFill>
                    <a:srgbClr val="E31837"/>
                  </a:solidFill>
                </a:endParaRPr>
              </a:p>
            </p:txBody>
          </p:sp>
          <p:sp>
            <p:nvSpPr>
              <p:cNvPr id="16" name="TextBox 33"/>
              <p:cNvSpPr txBox="1">
                <a:spLocks noChangeArrowheads="1"/>
              </p:cNvSpPr>
              <p:nvPr/>
            </p:nvSpPr>
            <p:spPr bwMode="auto">
              <a:xfrm>
                <a:off x="7361820" y="3343141"/>
                <a:ext cx="1154854" cy="56579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2400" b="1" kern="0" dirty="0">
                    <a:solidFill>
                      <a:srgbClr val="E31837"/>
                    </a:solidFill>
                  </a:rPr>
                  <a:t>6%</a:t>
                </a:r>
                <a:endParaRPr lang="en-GB" sz="2400" b="1" kern="0" dirty="0">
                  <a:solidFill>
                    <a:srgbClr val="E31837"/>
                  </a:solidFill>
                </a:endParaRPr>
              </a:p>
            </p:txBody>
          </p:sp>
        </p:grpSp>
        <p:sp>
          <p:nvSpPr>
            <p:cNvPr id="10" name="TextBox 9"/>
            <p:cNvSpPr txBox="1"/>
            <p:nvPr/>
          </p:nvSpPr>
          <p:spPr>
            <a:xfrm>
              <a:off x="8069039" y="3570998"/>
              <a:ext cx="1204753" cy="792108"/>
            </a:xfrm>
            <a:prstGeom prst="rect">
              <a:avLst/>
            </a:prstGeom>
            <a:noFill/>
          </p:spPr>
          <p:txBody>
            <a:bodyPr wrap="square" rtlCol="0">
              <a:spAutoFit/>
            </a:bodyPr>
            <a:lstStyle/>
            <a:p>
              <a:pPr fontAlgn="auto">
                <a:spcBef>
                  <a:spcPts val="0"/>
                </a:spcBef>
                <a:spcAft>
                  <a:spcPts val="0"/>
                </a:spcAft>
                <a:defRPr/>
              </a:pPr>
              <a:r>
                <a:rPr lang="en-GB" sz="1200" kern="0" dirty="0">
                  <a:solidFill>
                    <a:prstClr val="black"/>
                  </a:solidFill>
                  <a:cs typeface="Arial" pitchFamily="34" charset="0"/>
                </a:rPr>
                <a:t>of total </a:t>
              </a:r>
            </a:p>
            <a:p>
              <a:pPr fontAlgn="auto">
                <a:spcBef>
                  <a:spcPts val="0"/>
                </a:spcBef>
                <a:spcAft>
                  <a:spcPts val="0"/>
                </a:spcAft>
                <a:defRPr/>
              </a:pPr>
              <a:r>
                <a:rPr lang="en-GB" sz="1200" kern="0" dirty="0">
                  <a:solidFill>
                    <a:prstClr val="black"/>
                  </a:solidFill>
                  <a:cs typeface="Arial" pitchFamily="34" charset="0"/>
                </a:rPr>
                <a:t>prevention </a:t>
              </a:r>
            </a:p>
            <a:p>
              <a:pPr fontAlgn="auto">
                <a:spcBef>
                  <a:spcPts val="0"/>
                </a:spcBef>
                <a:spcAft>
                  <a:spcPts val="0"/>
                </a:spcAft>
                <a:defRPr/>
              </a:pPr>
              <a:r>
                <a:rPr lang="en-GB" sz="1200" kern="0" dirty="0">
                  <a:solidFill>
                    <a:prstClr val="black"/>
                  </a:solidFill>
                  <a:cs typeface="Arial" pitchFamily="34" charset="0"/>
                </a:rPr>
                <a:t>spending</a:t>
              </a:r>
              <a:endParaRPr lang="th-TH" sz="1200" kern="0" dirty="0">
                <a:solidFill>
                  <a:prstClr val="black"/>
                </a:solidFill>
                <a:cs typeface="Cordia New"/>
              </a:endParaRPr>
            </a:p>
          </p:txBody>
        </p:sp>
      </p:grpSp>
      <p:sp>
        <p:nvSpPr>
          <p:cNvPr id="17" name="TextBox 16"/>
          <p:cNvSpPr txBox="1"/>
          <p:nvPr/>
        </p:nvSpPr>
        <p:spPr>
          <a:xfrm>
            <a:off x="2667000" y="6248400"/>
            <a:ext cx="6248400" cy="400110"/>
          </a:xfrm>
          <a:prstGeom prst="rect">
            <a:avLst/>
          </a:prstGeom>
          <a:noFill/>
        </p:spPr>
        <p:txBody>
          <a:bodyPr wrap="square" rtlCol="0">
            <a:spAutoFit/>
          </a:bodyPr>
          <a:lstStyle/>
          <a:p>
            <a:pPr fontAlgn="auto">
              <a:spcBef>
                <a:spcPts val="0"/>
              </a:spcBef>
              <a:spcAft>
                <a:spcPts val="0"/>
              </a:spcAft>
            </a:pPr>
            <a:r>
              <a:rPr lang="en-GB" sz="1000" dirty="0">
                <a:solidFill>
                  <a:prstClr val="black"/>
                </a:solidFill>
                <a:cs typeface="Arial" pitchFamily="34" charset="0"/>
              </a:rPr>
              <a:t>15 countries: Afghanistan, Bangladesh, Cambodia, Indonesia, Lao PDR, Malaysia, Myanmar, Nepal, Palau, </a:t>
            </a:r>
          </a:p>
          <a:p>
            <a:pPr fontAlgn="auto">
              <a:spcBef>
                <a:spcPts val="0"/>
              </a:spcBef>
              <a:spcAft>
                <a:spcPts val="0"/>
              </a:spcAft>
            </a:pPr>
            <a:r>
              <a:rPr lang="en-GB" sz="1000" dirty="0">
                <a:solidFill>
                  <a:prstClr val="black"/>
                </a:solidFill>
                <a:cs typeface="Arial" pitchFamily="34" charset="0"/>
              </a:rPr>
              <a:t>Pakistan, Philippines, Solomon Island, Sri Lanka, Thailand and Vietnam</a:t>
            </a:r>
            <a:endParaRPr lang="th-TH" sz="1000" dirty="0">
              <a:solidFill>
                <a:prstClr val="black"/>
              </a:solidFill>
              <a:cs typeface="Cordia New"/>
            </a:endParaRPr>
          </a:p>
        </p:txBody>
      </p:sp>
      <p:sp>
        <p:nvSpPr>
          <p:cNvPr id="19" name="TextBox 6"/>
          <p:cNvSpPr txBox="1">
            <a:spLocks noChangeArrowheads="1"/>
          </p:cNvSpPr>
          <p:nvPr/>
        </p:nvSpPr>
        <p:spPr bwMode="auto">
          <a:xfrm>
            <a:off x="119336" y="6656750"/>
            <a:ext cx="88709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auto" hangingPunct="1">
              <a:spcBef>
                <a:spcPts val="0"/>
              </a:spcBef>
              <a:spcAft>
                <a:spcPts val="0"/>
              </a:spcAft>
            </a:pPr>
            <a:r>
              <a:rPr lang="en-US" sz="900" dirty="0">
                <a:solidFill>
                  <a:srgbClr val="000000"/>
                </a:solidFill>
                <a:cs typeface="Arial" charset="0"/>
              </a:rPr>
              <a:t>Source: Prepared by </a:t>
            </a:r>
            <a:r>
              <a:rPr lang="en-US" sz="900" dirty="0">
                <a:solidFill>
                  <a:srgbClr val="000000"/>
                </a:solidFill>
                <a:cs typeface="Arial" charset="0"/>
                <a:hlinkClick r:id="rId3"/>
              </a:rPr>
              <a:t>www.aidsdatahub.org</a:t>
            </a:r>
            <a:r>
              <a:rPr lang="en-US" sz="900" dirty="0">
                <a:solidFill>
                  <a:srgbClr val="000000"/>
                </a:solidFill>
                <a:cs typeface="Arial" charset="0"/>
              </a:rPr>
              <a:t> based on GARPR reporting</a:t>
            </a:r>
            <a:endParaRPr lang="en-GB" sz="900" dirty="0">
              <a:solidFill>
                <a:srgbClr val="000000"/>
              </a:solidFill>
              <a:cs typeface="Arial" charset="0"/>
            </a:endParaRPr>
          </a:p>
        </p:txBody>
      </p:sp>
      <p:sp>
        <p:nvSpPr>
          <p:cNvPr id="20" name="Title 1"/>
          <p:cNvSpPr txBox="1">
            <a:spLocks/>
          </p:cNvSpPr>
          <p:nvPr/>
        </p:nvSpPr>
        <p:spPr>
          <a:xfrm>
            <a:off x="1219201" y="2286000"/>
            <a:ext cx="10126943" cy="381000"/>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1600" b="1" dirty="0">
                <a:solidFill>
                  <a:prstClr val="black"/>
                </a:solidFill>
                <a:cs typeface="Arial" pitchFamily="34" charset="0"/>
              </a:rPr>
              <a:t>Proportion of prevention spending among key populations in Asia and the Pacific region</a:t>
            </a:r>
            <a:endParaRPr lang="en-GB" sz="1600" b="1" dirty="0">
              <a:solidFill>
                <a:prstClr val="black"/>
              </a:solidFill>
              <a:cs typeface="Arial" pitchFamily="34" charset="0"/>
            </a:endParaRPr>
          </a:p>
        </p:txBody>
      </p:sp>
    </p:spTree>
    <p:extLst>
      <p:ext uri="{BB962C8B-B14F-4D97-AF65-F5344CB8AC3E}">
        <p14:creationId xmlns:p14="http://schemas.microsoft.com/office/powerpoint/2010/main" val="3433693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63352" y="3390900"/>
            <a:ext cx="9601373"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263352" y="3429000"/>
            <a:ext cx="10081121" cy="1781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cs typeface="Cordia New" pitchFamily="34" charset="-34"/>
              </a:rPr>
              <a:t>Population size estimates</a:t>
            </a:r>
            <a:br>
              <a:rPr lang="en-US" sz="4000" dirty="0">
                <a:cs typeface="Cordia New" pitchFamily="34" charset="-34"/>
              </a:rPr>
            </a:br>
            <a:br>
              <a:rPr lang="th-TH" sz="4000" dirty="0"/>
            </a:br>
            <a:endParaRPr lang="en-US" sz="4000" dirty="0">
              <a:cs typeface="Cordia New" pitchFamily="34"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295400"/>
            <a:ext cx="11593288" cy="504000"/>
          </a:xfrm>
        </p:spPr>
        <p:txBody>
          <a:bodyPr/>
          <a:lstStyle/>
          <a:p>
            <a:r>
              <a:rPr lang="en-US" dirty="0"/>
              <a:t>HIV testing response gap to reach Fast-Track target: 54% of men who have sex with men know their HIV status</a:t>
            </a:r>
            <a:br>
              <a:rPr lang="en-US" dirty="0"/>
            </a:br>
            <a:endParaRPr lang="en-GB" dirty="0"/>
          </a:p>
        </p:txBody>
      </p:sp>
      <p:sp>
        <p:nvSpPr>
          <p:cNvPr id="5" name="Slide Number Placeholder 4"/>
          <p:cNvSpPr>
            <a:spLocks noGrp="1"/>
          </p:cNvSpPr>
          <p:nvPr>
            <p:ph type="sldNum" sz="quarter" idx="15"/>
          </p:nvPr>
        </p:nvSpPr>
        <p:spPr/>
        <p:txBody>
          <a:bodyPr/>
          <a:lstStyle/>
          <a:p>
            <a:pPr>
              <a:defRPr/>
            </a:pPr>
            <a:fld id="{4B334E0E-B3E3-4A5F-A422-1FB579838C00}" type="slidenum">
              <a:rPr lang="th-TH">
                <a:solidFill>
                  <a:prstClr val="black">
                    <a:tint val="75000"/>
                  </a:prstClr>
                </a:solidFill>
                <a:latin typeface="Arial"/>
                <a:cs typeface="Cordia New" panose="020B0304020202020204" pitchFamily="34" charset="-34"/>
              </a:rPr>
              <a:pPr>
                <a:defRPr/>
              </a:pPr>
              <a:t>30</a:t>
            </a:fld>
            <a:endParaRPr lang="th-TH">
              <a:solidFill>
                <a:prstClr val="black">
                  <a:tint val="75000"/>
                </a:prstClr>
              </a:solidFill>
              <a:latin typeface="Arial"/>
              <a:cs typeface="Cordia New" panose="020B0304020202020204" pitchFamily="34" charset="-34"/>
            </a:endParaRPr>
          </a:p>
        </p:txBody>
      </p:sp>
      <p:grpSp>
        <p:nvGrpSpPr>
          <p:cNvPr id="7" name="Group 6"/>
          <p:cNvGrpSpPr/>
          <p:nvPr/>
        </p:nvGrpSpPr>
        <p:grpSpPr>
          <a:xfrm>
            <a:off x="10063370" y="2532663"/>
            <a:ext cx="577402" cy="548640"/>
            <a:chOff x="6821105" y="3835185"/>
            <a:chExt cx="577402" cy="548640"/>
          </a:xfrm>
        </p:grpSpPr>
        <p:sp>
          <p:nvSpPr>
            <p:cNvPr id="8" name="Oval 7"/>
            <p:cNvSpPr/>
            <p:nvPr/>
          </p:nvSpPr>
          <p:spPr>
            <a:xfrm>
              <a:off x="6822639" y="3835185"/>
              <a:ext cx="548640" cy="548640"/>
            </a:xfrm>
            <a:prstGeom prst="ellipse">
              <a:avLst/>
            </a:prstGeom>
            <a:solidFill>
              <a:srgbClr val="F76C63"/>
            </a:solidFill>
            <a:ln w="9525" cap="flat" cmpd="sng" algn="ctr">
              <a:noFill/>
              <a:prstDash val="solid"/>
            </a:ln>
            <a:effectLst>
              <a:outerShdw sx="1000" sy="1000" rotWithShape="0">
                <a:srgbClr val="000000"/>
              </a:outerShdw>
            </a:effectLst>
          </p:spPr>
          <p:txBody>
            <a:bodyPr rtlCol="0" anchor="ctr"/>
            <a:lstStyle/>
            <a:p>
              <a:pPr algn="ctr" fontAlgn="auto">
                <a:spcBef>
                  <a:spcPts val="0"/>
                </a:spcBef>
                <a:spcAft>
                  <a:spcPts val="0"/>
                </a:spcAft>
                <a:defRPr/>
              </a:pPr>
              <a:endParaRPr lang="en-US" sz="1000" kern="0" dirty="0">
                <a:solidFill>
                  <a:srgbClr val="000000"/>
                </a:solidFill>
                <a:latin typeface="Arial"/>
              </a:endParaRPr>
            </a:p>
          </p:txBody>
        </p:sp>
        <p:sp>
          <p:nvSpPr>
            <p:cNvPr id="9" name="TextBox 8"/>
            <p:cNvSpPr txBox="1"/>
            <p:nvPr/>
          </p:nvSpPr>
          <p:spPr>
            <a:xfrm>
              <a:off x="6821105" y="3916872"/>
              <a:ext cx="577402" cy="369332"/>
            </a:xfrm>
            <a:prstGeom prst="rect">
              <a:avLst/>
            </a:prstGeom>
            <a:noFill/>
          </p:spPr>
          <p:txBody>
            <a:bodyPr wrap="none" rtlCol="0" anchor="ctr">
              <a:spAutoFit/>
            </a:bodyPr>
            <a:lstStyle/>
            <a:p>
              <a:pPr algn="ctr" fontAlgn="auto">
                <a:spcBef>
                  <a:spcPts val="0"/>
                </a:spcBef>
                <a:spcAft>
                  <a:spcPts val="0"/>
                </a:spcAft>
                <a:defRPr/>
              </a:pPr>
              <a:r>
                <a:rPr lang="en-US" sz="1800" b="1" kern="0" dirty="0">
                  <a:solidFill>
                    <a:sysClr val="windowText" lastClr="000000"/>
                  </a:solidFill>
                  <a:latin typeface="Arial"/>
                  <a:cs typeface="Arial" pitchFamily="34" charset="0"/>
                </a:rPr>
                <a:t>90</a:t>
              </a:r>
              <a:r>
                <a:rPr lang="en-US" sz="1100" b="1" kern="0" dirty="0">
                  <a:solidFill>
                    <a:sysClr val="windowText" lastClr="000000"/>
                  </a:solidFill>
                  <a:latin typeface="Arial"/>
                  <a:cs typeface="Arial" pitchFamily="34" charset="0"/>
                </a:rPr>
                <a:t>%</a:t>
              </a:r>
              <a:endParaRPr lang="en-US" sz="2000" b="1" kern="0" dirty="0">
                <a:solidFill>
                  <a:sysClr val="windowText" lastClr="000000"/>
                </a:solidFill>
                <a:latin typeface="Arial"/>
                <a:cs typeface="Arial" pitchFamily="34" charset="0"/>
              </a:endParaRPr>
            </a:p>
          </p:txBody>
        </p:sp>
      </p:grpSp>
      <p:sp>
        <p:nvSpPr>
          <p:cNvPr id="11" name="Rectangle 10"/>
          <p:cNvSpPr>
            <a:spLocks noChangeArrowheads="1"/>
          </p:cNvSpPr>
          <p:nvPr/>
        </p:nvSpPr>
        <p:spPr bwMode="auto">
          <a:xfrm>
            <a:off x="191344" y="6601518"/>
            <a:ext cx="8179128" cy="230832"/>
          </a:xfrm>
          <a:prstGeom prst="rect">
            <a:avLst/>
          </a:prstGeom>
          <a:solidFill>
            <a:sysClr val="window" lastClr="FFFFFF"/>
          </a:solidFill>
          <a:ln>
            <a:noFill/>
          </a:ln>
        </p:spPr>
        <p:txBody>
          <a:bodyPr wrap="square" anchor="ctr">
            <a:spAutoFit/>
          </a:bodyPr>
          <a:lstStyle/>
          <a:p>
            <a:pPr defTabSz="457200" eaLnBrk="0" hangingPunct="0">
              <a:defRPr/>
            </a:pPr>
            <a:r>
              <a:rPr lang="en-US" sz="900" kern="0" dirty="0">
                <a:solidFill>
                  <a:srgbClr val="000000"/>
                </a:solidFill>
                <a:latin typeface="Arial"/>
                <a:ea typeface="ＭＳ 明朝" charset="-128"/>
                <a:cs typeface="Arial" pitchFamily="34" charset="0"/>
              </a:rPr>
              <a:t>Source: Prepared by </a:t>
            </a:r>
            <a:r>
              <a:rPr lang="en-US" sz="900" kern="0" dirty="0">
                <a:solidFill>
                  <a:srgbClr val="000000"/>
                </a:solidFill>
                <a:latin typeface="Arial"/>
                <a:ea typeface="ＭＳ 明朝" charset="-128"/>
                <a:cs typeface="Arial" pitchFamily="34" charset="0"/>
                <a:hlinkClick r:id="rId2"/>
              </a:rPr>
              <a:t>www.aidsdatahub.org</a:t>
            </a:r>
            <a:r>
              <a:rPr lang="en-US" sz="900" kern="0" dirty="0">
                <a:solidFill>
                  <a:srgbClr val="000000"/>
                </a:solidFill>
                <a:latin typeface="Arial"/>
                <a:ea typeface="ＭＳ 明朝" charset="-128"/>
                <a:cs typeface="Arial" pitchFamily="34" charset="0"/>
              </a:rPr>
              <a:t> based on </a:t>
            </a:r>
            <a:r>
              <a:rPr lang="en-US" sz="900" kern="0" dirty="0">
                <a:solidFill>
                  <a:srgbClr val="000000"/>
                </a:solidFill>
                <a:latin typeface="Arial"/>
                <a:ea typeface="ＭＳ 明朝" charset="-128"/>
                <a:cs typeface="Arial" pitchFamily="34" charset="0"/>
                <a:hlinkClick r:id="rId3"/>
              </a:rPr>
              <a:t>www.aidsinfoonline.org</a:t>
            </a:r>
            <a:r>
              <a:rPr lang="en-US" sz="900" kern="0" dirty="0">
                <a:solidFill>
                  <a:srgbClr val="000000"/>
                </a:solidFill>
                <a:latin typeface="Arial"/>
                <a:ea typeface="ＭＳ 明朝" charset="-128"/>
                <a:cs typeface="Arial" pitchFamily="34" charset="0"/>
              </a:rPr>
              <a:t> ; Global AIDS Response Progress Reporting; and Global AIDS Monitoring </a:t>
            </a:r>
          </a:p>
        </p:txBody>
      </p:sp>
      <p:graphicFrame>
        <p:nvGraphicFramePr>
          <p:cNvPr id="13" name="Chart 12">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1095256510"/>
              </p:ext>
            </p:extLst>
          </p:nvPr>
        </p:nvGraphicFramePr>
        <p:xfrm>
          <a:off x="1789908" y="2132856"/>
          <a:ext cx="8554565" cy="432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346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233248" cy="504000"/>
          </a:xfrm>
        </p:spPr>
        <p:txBody>
          <a:bodyPr/>
          <a:lstStyle/>
          <a:p>
            <a:r>
              <a:rPr lang="en-US" dirty="0">
                <a:latin typeface="Arial" pitchFamily="34" charset="0"/>
                <a:cs typeface="Arial" pitchFamily="34" charset="0"/>
              </a:rPr>
              <a:t>Proportion of MSM reached with HIV prevention programmes, 2015-2018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31</a:t>
            </a:fld>
            <a:endParaRPr lang="th-TH" dirty="0">
              <a:solidFill>
                <a:prstClr val="black">
                  <a:tint val="75000"/>
                </a:prstClr>
              </a:solidFill>
              <a:latin typeface="Arial"/>
              <a:cs typeface="Cordia New" panose="020B0304020202020204" pitchFamily="34" charset="-34"/>
            </a:endParaRPr>
          </a:p>
        </p:txBody>
      </p:sp>
      <p:sp>
        <p:nvSpPr>
          <p:cNvPr id="5" name="TextBox 4"/>
          <p:cNvSpPr txBox="1"/>
          <p:nvPr/>
        </p:nvSpPr>
        <p:spPr>
          <a:xfrm>
            <a:off x="119336" y="6582544"/>
            <a:ext cx="8496944" cy="230832"/>
          </a:xfrm>
          <a:prstGeom prst="rect">
            <a:avLst/>
          </a:prstGeom>
          <a:noFill/>
        </p:spPr>
        <p:txBody>
          <a:bodyPr wrap="square" rtlCol="0">
            <a:spAutoFit/>
          </a:bodyPr>
          <a:lstStyle/>
          <a:p>
            <a:pPr>
              <a:defRPr/>
            </a:pPr>
            <a:r>
              <a:rPr lang="en-US" sz="900" dirty="0">
                <a:solidFill>
                  <a:prstClr val="black"/>
                </a:solidFill>
                <a:latin typeface="Arial"/>
              </a:rPr>
              <a:t>Source: Prepared by </a:t>
            </a:r>
            <a:r>
              <a:rPr lang="en-US" sz="900" dirty="0">
                <a:solidFill>
                  <a:prstClr val="black"/>
                </a:solidFill>
                <a:latin typeface="Arial"/>
                <a:hlinkClick r:id="rId3"/>
              </a:rPr>
              <a:t>www.aidsdatahub.org</a:t>
            </a:r>
            <a:r>
              <a:rPr lang="en-US" sz="900" dirty="0">
                <a:solidFill>
                  <a:prstClr val="black"/>
                </a:solidFill>
                <a:latin typeface="Arial"/>
              </a:rPr>
              <a:t> based on Global AIDS Monitoring Reporting 2017 to 2019</a:t>
            </a:r>
            <a:endParaRPr lang="en-GB" sz="900" dirty="0">
              <a:solidFill>
                <a:prstClr val="black"/>
              </a:solidFill>
              <a:latin typeface="Arial"/>
            </a:endParaRPr>
          </a:p>
        </p:txBody>
      </p:sp>
      <p:sp>
        <p:nvSpPr>
          <p:cNvPr id="8" name="TextBox 7"/>
          <p:cNvSpPr txBox="1"/>
          <p:nvPr/>
        </p:nvSpPr>
        <p:spPr>
          <a:xfrm>
            <a:off x="2293840" y="5517232"/>
            <a:ext cx="7604323" cy="1015663"/>
          </a:xfrm>
          <a:prstGeom prst="rect">
            <a:avLst/>
          </a:prstGeom>
          <a:noFill/>
          <a:ln w="12700">
            <a:solidFill>
              <a:schemeClr val="bg1">
                <a:lumMod val="50000"/>
              </a:schemeClr>
            </a:solidFill>
            <a:prstDash val="sysDash"/>
          </a:ln>
        </p:spPr>
        <p:txBody>
          <a:bodyPr wrap="square" rtlCol="0">
            <a:spAutoFit/>
          </a:bodyPr>
          <a:lstStyle/>
          <a:p>
            <a:pPr>
              <a:defRPr/>
            </a:pPr>
            <a:r>
              <a:rPr lang="en-US" sz="1200" dirty="0">
                <a:solidFill>
                  <a:prstClr val="black"/>
                </a:solidFill>
                <a:latin typeface="Arial"/>
              </a:rPr>
              <a:t>Definition of reach:</a:t>
            </a:r>
          </a:p>
          <a:p>
            <a:pPr>
              <a:defRPr/>
            </a:pPr>
            <a:r>
              <a:rPr lang="en-US" sz="1200" dirty="0">
                <a:solidFill>
                  <a:prstClr val="black"/>
                </a:solidFill>
                <a:latin typeface="Arial"/>
              </a:rPr>
              <a:t>In the past three months, MSM reported receiving two or more of the prevention interventions listed below - </a:t>
            </a:r>
          </a:p>
          <a:p>
            <a:pPr marL="171450" indent="-171450">
              <a:buFont typeface="Arial" panose="020B0604020202020204" pitchFamily="34" charset="0"/>
              <a:buChar char="•"/>
              <a:defRPr/>
            </a:pPr>
            <a:r>
              <a:rPr lang="en-US" sz="1200" dirty="0">
                <a:solidFill>
                  <a:prstClr val="black"/>
                </a:solidFill>
                <a:latin typeface="Arial"/>
              </a:rPr>
              <a:t>Given condoms and lubricants </a:t>
            </a:r>
          </a:p>
          <a:p>
            <a:pPr marL="171450" indent="-171450">
              <a:buFont typeface="Arial" panose="020B0604020202020204" pitchFamily="34" charset="0"/>
              <a:buChar char="•"/>
              <a:defRPr/>
            </a:pPr>
            <a:r>
              <a:rPr lang="en-US" sz="1200" dirty="0">
                <a:solidFill>
                  <a:prstClr val="black"/>
                </a:solidFill>
                <a:latin typeface="Arial"/>
              </a:rPr>
              <a:t>Received counselling on condom use and safe sex </a:t>
            </a:r>
          </a:p>
          <a:p>
            <a:pPr marL="171450" indent="-171450">
              <a:buFont typeface="Arial" panose="020B0604020202020204" pitchFamily="34" charset="0"/>
              <a:buChar char="•"/>
              <a:defRPr/>
            </a:pPr>
            <a:r>
              <a:rPr lang="en-US" sz="1200" dirty="0">
                <a:solidFill>
                  <a:prstClr val="black"/>
                </a:solidFill>
                <a:latin typeface="Arial"/>
              </a:rPr>
              <a:t>Tested for sexually transmitted infections</a:t>
            </a:r>
          </a:p>
        </p:txBody>
      </p:sp>
      <p:graphicFrame>
        <p:nvGraphicFramePr>
          <p:cNvPr id="7" name="Chart 6">
            <a:extLst>
              <a:ext uri="{FF2B5EF4-FFF2-40B4-BE49-F238E27FC236}">
                <a16:creationId xmlns:a16="http://schemas.microsoft.com/office/drawing/2014/main" id="{A722FB13-E2A6-489A-844F-289B088D0025}"/>
              </a:ext>
            </a:extLst>
          </p:cNvPr>
          <p:cNvGraphicFramePr>
            <a:graphicFrameLocks/>
          </p:cNvGraphicFramePr>
          <p:nvPr>
            <p:extLst>
              <p:ext uri="{D42A27DB-BD31-4B8C-83A1-F6EECF244321}">
                <p14:modId xmlns:p14="http://schemas.microsoft.com/office/powerpoint/2010/main" val="1763295170"/>
              </p:ext>
            </p:extLst>
          </p:nvPr>
        </p:nvGraphicFramePr>
        <p:xfrm>
          <a:off x="1847528" y="2204864"/>
          <a:ext cx="8496944" cy="3376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8273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484784"/>
            <a:ext cx="11521280" cy="504000"/>
          </a:xfrm>
        </p:spPr>
        <p:txBody>
          <a:bodyPr/>
          <a:lstStyle/>
          <a:p>
            <a:r>
              <a:rPr lang="en-GB" dirty="0"/>
              <a:t>Criminalisation</a:t>
            </a:r>
            <a:r>
              <a:rPr lang="en-US" dirty="0"/>
              <a:t> of  same-sex sexual activities between consenting adult males in South-East Asia and the Pacific countries</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32</a:t>
            </a:fld>
            <a:endParaRPr lang="th-TH" dirty="0">
              <a:solidFill>
                <a:prstClr val="black">
                  <a:tint val="75000"/>
                </a:prstClr>
              </a:solidFill>
            </a:endParaRPr>
          </a:p>
        </p:txBody>
      </p:sp>
      <p:sp>
        <p:nvSpPr>
          <p:cNvPr id="4" name="Rectangle 3"/>
          <p:cNvSpPr/>
          <p:nvPr/>
        </p:nvSpPr>
        <p:spPr>
          <a:xfrm>
            <a:off x="119336" y="6488668"/>
            <a:ext cx="7200800" cy="369332"/>
          </a:xfrm>
          <a:prstGeom prst="rect">
            <a:avLst/>
          </a:prstGeom>
        </p:spPr>
        <p:txBody>
          <a:bodyPr wrap="square">
            <a:spAutoFit/>
          </a:bodyPr>
          <a:lstStyle/>
          <a:p>
            <a:r>
              <a:rPr lang="en-US" sz="900" dirty="0">
                <a:solidFill>
                  <a:prstClr val="black"/>
                </a:solidFill>
                <a:latin typeface="Arial"/>
                <a:cs typeface="Arial" pitchFamily="34" charset="0"/>
              </a:rPr>
              <a:t>Sources: Prepared by www.aidsdatahub.org based on UNAIDS, Data Hub, UNDP, UNFPA, and UNODC. (2014). Punitive Laws Hindering the HIV Response in Asia and the Pacific in October 2014</a:t>
            </a:r>
            <a:endParaRPr lang="en-GB" sz="900" dirty="0">
              <a:solidFill>
                <a:prstClr val="black"/>
              </a:solidFill>
              <a:latin typeface="Arial"/>
              <a:cs typeface="Arial" pitchFamily="34" charset="0"/>
            </a:endParaRPr>
          </a:p>
        </p:txBody>
      </p:sp>
      <p:sp>
        <p:nvSpPr>
          <p:cNvPr id="5" name="TextBox 4"/>
          <p:cNvSpPr txBox="1"/>
          <p:nvPr/>
        </p:nvSpPr>
        <p:spPr>
          <a:xfrm>
            <a:off x="7392144" y="6534835"/>
            <a:ext cx="3024336" cy="276999"/>
          </a:xfrm>
          <a:prstGeom prst="rect">
            <a:avLst/>
          </a:prstGeom>
          <a:noFill/>
        </p:spPr>
        <p:txBody>
          <a:bodyPr wrap="square" rtlCol="0">
            <a:spAutoFit/>
          </a:bodyPr>
          <a:lstStyle/>
          <a:p>
            <a:r>
              <a:rPr lang="en-US" sz="1200" b="1" dirty="0">
                <a:solidFill>
                  <a:prstClr val="black"/>
                </a:solidFill>
                <a:latin typeface="Arial"/>
              </a:rPr>
              <a:t>*Federated States of Micronesia</a:t>
            </a:r>
            <a:endParaRPr lang="en-GB" sz="1200" b="1" dirty="0">
              <a:solidFill>
                <a:prstClr val="black"/>
              </a:solidFill>
              <a:latin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1267689471"/>
              </p:ext>
            </p:extLst>
          </p:nvPr>
        </p:nvGraphicFramePr>
        <p:xfrm>
          <a:off x="1991545" y="2503427"/>
          <a:ext cx="7992887" cy="3960437"/>
        </p:xfrm>
        <a:graphic>
          <a:graphicData uri="http://schemas.openxmlformats.org/drawingml/2006/table">
            <a:tbl>
              <a:tblPr/>
              <a:tblGrid>
                <a:gridCol w="2120940">
                  <a:extLst>
                    <a:ext uri="{9D8B030D-6E8A-4147-A177-3AD203B41FA5}">
                      <a16:colId xmlns:a16="http://schemas.microsoft.com/office/drawing/2014/main" val="20000"/>
                    </a:ext>
                  </a:extLst>
                </a:gridCol>
                <a:gridCol w="1213289">
                  <a:extLst>
                    <a:ext uri="{9D8B030D-6E8A-4147-A177-3AD203B41FA5}">
                      <a16:colId xmlns:a16="http://schemas.microsoft.com/office/drawing/2014/main" val="20001"/>
                    </a:ext>
                  </a:extLst>
                </a:gridCol>
                <a:gridCol w="564966">
                  <a:extLst>
                    <a:ext uri="{9D8B030D-6E8A-4147-A177-3AD203B41FA5}">
                      <a16:colId xmlns:a16="http://schemas.microsoft.com/office/drawing/2014/main" val="20002"/>
                    </a:ext>
                  </a:extLst>
                </a:gridCol>
                <a:gridCol w="111141">
                  <a:extLst>
                    <a:ext uri="{9D8B030D-6E8A-4147-A177-3AD203B41FA5}">
                      <a16:colId xmlns:a16="http://schemas.microsoft.com/office/drawing/2014/main" val="20003"/>
                    </a:ext>
                  </a:extLst>
                </a:gridCol>
                <a:gridCol w="2204296">
                  <a:extLst>
                    <a:ext uri="{9D8B030D-6E8A-4147-A177-3AD203B41FA5}">
                      <a16:colId xmlns:a16="http://schemas.microsoft.com/office/drawing/2014/main" val="20004"/>
                    </a:ext>
                  </a:extLst>
                </a:gridCol>
                <a:gridCol w="1213289">
                  <a:extLst>
                    <a:ext uri="{9D8B030D-6E8A-4147-A177-3AD203B41FA5}">
                      <a16:colId xmlns:a16="http://schemas.microsoft.com/office/drawing/2014/main" val="20005"/>
                    </a:ext>
                  </a:extLst>
                </a:gridCol>
                <a:gridCol w="564966">
                  <a:extLst>
                    <a:ext uri="{9D8B030D-6E8A-4147-A177-3AD203B41FA5}">
                      <a16:colId xmlns:a16="http://schemas.microsoft.com/office/drawing/2014/main" val="20006"/>
                    </a:ext>
                  </a:extLst>
                </a:gridCol>
              </a:tblGrid>
              <a:tr h="304649">
                <a:tc gridSpan="3">
                  <a:txBody>
                    <a:bodyPr/>
                    <a:lstStyle/>
                    <a:p>
                      <a:pPr algn="ctr" fontAlgn="b"/>
                      <a:r>
                        <a:rPr lang="en-GB" sz="1800" b="1" i="0" u="none" strike="noStrike" dirty="0">
                          <a:solidFill>
                            <a:srgbClr val="FFFFFF"/>
                          </a:solidFill>
                          <a:effectLst/>
                          <a:latin typeface="Arial"/>
                        </a:rPr>
                        <a:t>South-East Asia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00AEEF"/>
                    </a:solidFill>
                  </a:tcPr>
                </a:tc>
                <a:tc hMerge="1">
                  <a:txBody>
                    <a:bodyPr/>
                    <a:lstStyle/>
                    <a:p>
                      <a:endParaRPr lang="en-GB"/>
                    </a:p>
                  </a:txBody>
                  <a:tcPr/>
                </a:tc>
                <a:tc hMerge="1">
                  <a:txBody>
                    <a:bodyPr/>
                    <a:lstStyle/>
                    <a:p>
                      <a:endParaRPr lang="en-GB"/>
                    </a:p>
                  </a:txBody>
                  <a:tcPr/>
                </a:tc>
                <a:tc rowSpan="13">
                  <a:txBody>
                    <a:bodyPr/>
                    <a:lstStyle/>
                    <a:p>
                      <a:pPr algn="ctr"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a:noFill/>
                    </a:lnT>
                    <a:lnB>
                      <a:noFill/>
                    </a:lnB>
                    <a:solidFill>
                      <a:srgbClr val="FFFFFF"/>
                    </a:solidFill>
                  </a:tcPr>
                </a:tc>
                <a:tc gridSpan="3">
                  <a:txBody>
                    <a:bodyPr/>
                    <a:lstStyle/>
                    <a:p>
                      <a:pPr algn="ctr" fontAlgn="b"/>
                      <a:r>
                        <a:rPr lang="en-GB" sz="1800" b="1" i="0" u="none" strike="noStrike" dirty="0">
                          <a:solidFill>
                            <a:srgbClr val="FFFFFF"/>
                          </a:solidFill>
                          <a:effectLst/>
                          <a:latin typeface="Arial"/>
                        </a:rPr>
                        <a:t>Pacific</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00AEE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04649">
                <a:tc>
                  <a:txBody>
                    <a:bodyPr/>
                    <a:lstStyle/>
                    <a:p>
                      <a:pPr algn="l" fontAlgn="b"/>
                      <a:r>
                        <a:rPr lang="en-GB" sz="1800" b="1" i="0" u="none" strike="noStrike" dirty="0">
                          <a:solidFill>
                            <a:schemeClr val="tx1"/>
                          </a:solidFill>
                          <a:effectLst/>
                          <a:latin typeface="Arial"/>
                        </a:rPr>
                        <a:t> Brunei</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a:solidFill>
                            <a:srgbClr val="262626"/>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Fiji</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extLst>
                  <a:ext uri="{0D108BD9-81ED-4DB2-BD59-A6C34878D82A}">
                    <a16:rowId xmlns:a16="http://schemas.microsoft.com/office/drawing/2014/main" val="10001"/>
                  </a:ext>
                </a:extLst>
              </a:tr>
              <a:tr h="304649">
                <a:tc>
                  <a:txBody>
                    <a:bodyPr/>
                    <a:lstStyle/>
                    <a:p>
                      <a:pPr algn="l" fontAlgn="b"/>
                      <a:r>
                        <a:rPr lang="en-GB" sz="1800" b="1" i="0" u="none" strike="noStrike" dirty="0">
                          <a:solidFill>
                            <a:schemeClr val="tx1"/>
                          </a:solidFill>
                          <a:effectLst/>
                          <a:latin typeface="Arial"/>
                        </a:rPr>
                        <a:t> Cambodia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Kiribati</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extLst>
                  <a:ext uri="{0D108BD9-81ED-4DB2-BD59-A6C34878D82A}">
                    <a16:rowId xmlns:a16="http://schemas.microsoft.com/office/drawing/2014/main" val="10002"/>
                  </a:ext>
                </a:extLst>
              </a:tr>
              <a:tr h="304649">
                <a:tc>
                  <a:txBody>
                    <a:bodyPr/>
                    <a:lstStyle/>
                    <a:p>
                      <a:pPr algn="l" fontAlgn="b"/>
                      <a:r>
                        <a:rPr lang="en-GB" sz="1800" b="1" i="0" u="none" strike="noStrike" dirty="0">
                          <a:solidFill>
                            <a:schemeClr val="tx1"/>
                          </a:solidFill>
                          <a:effectLst/>
                          <a:latin typeface="Arial"/>
                        </a:rPr>
                        <a:t> Indonesia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Marshall Islands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extLst>
                  <a:ext uri="{0D108BD9-81ED-4DB2-BD59-A6C34878D82A}">
                    <a16:rowId xmlns:a16="http://schemas.microsoft.com/office/drawing/2014/main" val="10003"/>
                  </a:ext>
                </a:extLst>
              </a:tr>
              <a:tr h="304649">
                <a:tc>
                  <a:txBody>
                    <a:bodyPr/>
                    <a:lstStyle/>
                    <a:p>
                      <a:pPr algn="l" fontAlgn="b"/>
                      <a:r>
                        <a:rPr lang="en-GB" sz="1800" b="1" i="0" u="none" strike="noStrike" dirty="0">
                          <a:solidFill>
                            <a:schemeClr val="tx1"/>
                          </a:solidFill>
                          <a:effectLst/>
                          <a:latin typeface="Arial"/>
                        </a:rPr>
                        <a:t> Lao PDR</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FSM*</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extLst>
                  <a:ext uri="{0D108BD9-81ED-4DB2-BD59-A6C34878D82A}">
                    <a16:rowId xmlns:a16="http://schemas.microsoft.com/office/drawing/2014/main" val="10004"/>
                  </a:ext>
                </a:extLst>
              </a:tr>
              <a:tr h="304649">
                <a:tc>
                  <a:txBody>
                    <a:bodyPr/>
                    <a:lstStyle/>
                    <a:p>
                      <a:pPr algn="l" fontAlgn="b"/>
                      <a:r>
                        <a:rPr lang="en-GB" sz="1800" b="1" i="0" u="none" strike="noStrike" dirty="0">
                          <a:solidFill>
                            <a:schemeClr val="tx1"/>
                          </a:solidFill>
                          <a:effectLst/>
                          <a:latin typeface="Arial"/>
                        </a:rPr>
                        <a:t> Malaysia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262626"/>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Nauru</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extLst>
                  <a:ext uri="{0D108BD9-81ED-4DB2-BD59-A6C34878D82A}">
                    <a16:rowId xmlns:a16="http://schemas.microsoft.com/office/drawing/2014/main" val="10005"/>
                  </a:ext>
                </a:extLst>
              </a:tr>
              <a:tr h="304649">
                <a:tc>
                  <a:txBody>
                    <a:bodyPr/>
                    <a:lstStyle/>
                    <a:p>
                      <a:pPr algn="l" fontAlgn="b"/>
                      <a:r>
                        <a:rPr lang="en-GB" sz="1800" b="1" i="0" u="none" strike="noStrike" dirty="0">
                          <a:solidFill>
                            <a:schemeClr val="tx1"/>
                          </a:solidFill>
                          <a:effectLst/>
                          <a:latin typeface="Arial"/>
                        </a:rPr>
                        <a:t> Myanmar</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262626"/>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Palau</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extLst>
                  <a:ext uri="{0D108BD9-81ED-4DB2-BD59-A6C34878D82A}">
                    <a16:rowId xmlns:a16="http://schemas.microsoft.com/office/drawing/2014/main" val="10006"/>
                  </a:ext>
                </a:extLst>
              </a:tr>
              <a:tr h="304649">
                <a:tc>
                  <a:txBody>
                    <a:bodyPr/>
                    <a:lstStyle/>
                    <a:p>
                      <a:pPr algn="l" fontAlgn="b"/>
                      <a:r>
                        <a:rPr lang="en-GB" sz="1800" b="1" i="0" u="none" strike="noStrike" dirty="0">
                          <a:solidFill>
                            <a:schemeClr val="tx1"/>
                          </a:solidFill>
                          <a:effectLst/>
                          <a:latin typeface="Arial"/>
                        </a:rPr>
                        <a:t> Philippines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Papua New Guinea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extLst>
                  <a:ext uri="{0D108BD9-81ED-4DB2-BD59-A6C34878D82A}">
                    <a16:rowId xmlns:a16="http://schemas.microsoft.com/office/drawing/2014/main" val="10007"/>
                  </a:ext>
                </a:extLst>
              </a:tr>
              <a:tr h="304649">
                <a:tc>
                  <a:txBody>
                    <a:bodyPr/>
                    <a:lstStyle/>
                    <a:p>
                      <a:pPr algn="l" fontAlgn="b"/>
                      <a:r>
                        <a:rPr lang="en-GB" sz="1800" b="1" i="0" u="none" strike="noStrike" dirty="0">
                          <a:solidFill>
                            <a:schemeClr val="tx1"/>
                          </a:solidFill>
                          <a:effectLst/>
                          <a:latin typeface="Arial"/>
                        </a:rPr>
                        <a:t> Singapore</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262626"/>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Samoa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extLst>
                  <a:ext uri="{0D108BD9-81ED-4DB2-BD59-A6C34878D82A}">
                    <a16:rowId xmlns:a16="http://schemas.microsoft.com/office/drawing/2014/main" val="10008"/>
                  </a:ext>
                </a:extLst>
              </a:tr>
              <a:tr h="304649">
                <a:tc>
                  <a:txBody>
                    <a:bodyPr/>
                    <a:lstStyle/>
                    <a:p>
                      <a:pPr algn="l" fontAlgn="b"/>
                      <a:r>
                        <a:rPr lang="en-GB" sz="1800" b="1" i="0" u="none" strike="noStrike" dirty="0">
                          <a:solidFill>
                            <a:schemeClr val="tx1"/>
                          </a:solidFill>
                          <a:effectLst/>
                          <a:latin typeface="Arial"/>
                        </a:rPr>
                        <a:t> Thailand</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Solomon Islands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extLst>
                  <a:ext uri="{0D108BD9-81ED-4DB2-BD59-A6C34878D82A}">
                    <a16:rowId xmlns:a16="http://schemas.microsoft.com/office/drawing/2014/main" val="10009"/>
                  </a:ext>
                </a:extLst>
              </a:tr>
              <a:tr h="304649">
                <a:tc>
                  <a:txBody>
                    <a:bodyPr/>
                    <a:lstStyle/>
                    <a:p>
                      <a:pPr algn="l" fontAlgn="b"/>
                      <a:r>
                        <a:rPr lang="en-GB" sz="1800" b="1" i="0" u="none" strike="noStrike" dirty="0">
                          <a:solidFill>
                            <a:schemeClr val="tx1"/>
                          </a:solidFill>
                          <a:effectLst/>
                          <a:latin typeface="Arial"/>
                        </a:rPr>
                        <a:t> Timor-Leste</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Tonga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extLst>
                  <a:ext uri="{0D108BD9-81ED-4DB2-BD59-A6C34878D82A}">
                    <a16:rowId xmlns:a16="http://schemas.microsoft.com/office/drawing/2014/main" val="10010"/>
                  </a:ext>
                </a:extLst>
              </a:tr>
              <a:tr h="304649">
                <a:tc>
                  <a:txBody>
                    <a:bodyPr/>
                    <a:lstStyle/>
                    <a:p>
                      <a:pPr algn="l" fontAlgn="b"/>
                      <a:r>
                        <a:rPr lang="en-GB" sz="1800" b="1" i="0" u="none" strike="noStrike" dirty="0">
                          <a:solidFill>
                            <a:schemeClr val="tx1"/>
                          </a:solidFill>
                          <a:effectLst/>
                          <a:latin typeface="Arial"/>
                        </a:rPr>
                        <a:t> Viet Nam</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Tuvalu</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extLst>
                  <a:ext uri="{0D108BD9-81ED-4DB2-BD59-A6C34878D82A}">
                    <a16:rowId xmlns:a16="http://schemas.microsoft.com/office/drawing/2014/main" val="10011"/>
                  </a:ext>
                </a:extLst>
              </a:tr>
              <a:tr h="304649">
                <a:tc>
                  <a:txBody>
                    <a:bodyPr/>
                    <a:lstStyle/>
                    <a:p>
                      <a:pPr algn="l" fontAlgn="b"/>
                      <a:r>
                        <a:rPr lang="en-GB" sz="18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ctr"/>
                      <a:r>
                        <a:rPr lang="en-GB" sz="16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Vanuatu</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6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10841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571612"/>
            <a:ext cx="11521280" cy="504000"/>
          </a:xfrm>
        </p:spPr>
        <p:txBody>
          <a:bodyPr/>
          <a:lstStyle/>
          <a:p>
            <a:r>
              <a:rPr lang="en-GB" dirty="0"/>
              <a:t>Criminalisation</a:t>
            </a:r>
            <a:r>
              <a:rPr lang="en-US" dirty="0"/>
              <a:t> of same-sex sexual activities between consenting adult males in South Asia and East Asia countries</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33</a:t>
            </a:fld>
            <a:endParaRPr lang="th-TH"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97282322"/>
              </p:ext>
            </p:extLst>
          </p:nvPr>
        </p:nvGraphicFramePr>
        <p:xfrm>
          <a:off x="1991545" y="3212977"/>
          <a:ext cx="8229599" cy="2828925"/>
        </p:xfrm>
        <a:graphic>
          <a:graphicData uri="http://schemas.openxmlformats.org/drawingml/2006/table">
            <a:tbl>
              <a:tblPr/>
              <a:tblGrid>
                <a:gridCol w="2183752">
                  <a:extLst>
                    <a:ext uri="{9D8B030D-6E8A-4147-A177-3AD203B41FA5}">
                      <a16:colId xmlns:a16="http://schemas.microsoft.com/office/drawing/2014/main" val="20000"/>
                    </a:ext>
                  </a:extLst>
                </a:gridCol>
                <a:gridCol w="1249221">
                  <a:extLst>
                    <a:ext uri="{9D8B030D-6E8A-4147-A177-3AD203B41FA5}">
                      <a16:colId xmlns:a16="http://schemas.microsoft.com/office/drawing/2014/main" val="20001"/>
                    </a:ext>
                  </a:extLst>
                </a:gridCol>
                <a:gridCol w="581698">
                  <a:extLst>
                    <a:ext uri="{9D8B030D-6E8A-4147-A177-3AD203B41FA5}">
                      <a16:colId xmlns:a16="http://schemas.microsoft.com/office/drawing/2014/main" val="20002"/>
                    </a:ext>
                  </a:extLst>
                </a:gridCol>
                <a:gridCol w="114432">
                  <a:extLst>
                    <a:ext uri="{9D8B030D-6E8A-4147-A177-3AD203B41FA5}">
                      <a16:colId xmlns:a16="http://schemas.microsoft.com/office/drawing/2014/main" val="20003"/>
                    </a:ext>
                  </a:extLst>
                </a:gridCol>
                <a:gridCol w="2269577">
                  <a:extLst>
                    <a:ext uri="{9D8B030D-6E8A-4147-A177-3AD203B41FA5}">
                      <a16:colId xmlns:a16="http://schemas.microsoft.com/office/drawing/2014/main" val="20004"/>
                    </a:ext>
                  </a:extLst>
                </a:gridCol>
                <a:gridCol w="1249221">
                  <a:extLst>
                    <a:ext uri="{9D8B030D-6E8A-4147-A177-3AD203B41FA5}">
                      <a16:colId xmlns:a16="http://schemas.microsoft.com/office/drawing/2014/main" val="20005"/>
                    </a:ext>
                  </a:extLst>
                </a:gridCol>
                <a:gridCol w="581698">
                  <a:extLst>
                    <a:ext uri="{9D8B030D-6E8A-4147-A177-3AD203B41FA5}">
                      <a16:colId xmlns:a16="http://schemas.microsoft.com/office/drawing/2014/main" val="20006"/>
                    </a:ext>
                  </a:extLst>
                </a:gridCol>
              </a:tblGrid>
              <a:tr h="314325">
                <a:tc gridSpan="3">
                  <a:txBody>
                    <a:bodyPr/>
                    <a:lstStyle/>
                    <a:p>
                      <a:pPr algn="ctr" fontAlgn="b"/>
                      <a:r>
                        <a:rPr lang="en-GB" sz="1800" b="1" i="0" u="none" strike="noStrike" dirty="0">
                          <a:solidFill>
                            <a:srgbClr val="FFFFFF"/>
                          </a:solidFill>
                          <a:effectLst/>
                          <a:latin typeface="Arial"/>
                        </a:rPr>
                        <a:t>South Asia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00AEEF"/>
                    </a:solidFill>
                  </a:tcPr>
                </a:tc>
                <a:tc hMerge="1">
                  <a:txBody>
                    <a:bodyPr/>
                    <a:lstStyle/>
                    <a:p>
                      <a:endParaRPr lang="en-GB"/>
                    </a:p>
                  </a:txBody>
                  <a:tcPr/>
                </a:tc>
                <a:tc hMerge="1">
                  <a:txBody>
                    <a:bodyPr/>
                    <a:lstStyle/>
                    <a:p>
                      <a:endParaRPr lang="en-GB"/>
                    </a:p>
                  </a:txBody>
                  <a:tcPr/>
                </a:tc>
                <a:tc rowSpan="9">
                  <a:txBody>
                    <a:bodyPr/>
                    <a:lstStyle/>
                    <a:p>
                      <a:pPr algn="ctr"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a:noFill/>
                    </a:lnT>
                    <a:lnB>
                      <a:noFill/>
                    </a:lnB>
                    <a:solidFill>
                      <a:srgbClr val="FFFFFF"/>
                    </a:solidFill>
                  </a:tcPr>
                </a:tc>
                <a:tc gridSpan="3">
                  <a:txBody>
                    <a:bodyPr/>
                    <a:lstStyle/>
                    <a:p>
                      <a:pPr algn="ctr" fontAlgn="b"/>
                      <a:r>
                        <a:rPr lang="en-GB" sz="1800" b="1" i="0" u="none" strike="noStrike" dirty="0">
                          <a:solidFill>
                            <a:srgbClr val="FFFFFF"/>
                          </a:solidFill>
                          <a:effectLst/>
                          <a:latin typeface="Arial"/>
                        </a:rPr>
                        <a:t>East Asia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00AEE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14325">
                <a:tc>
                  <a:txBody>
                    <a:bodyPr/>
                    <a:lstStyle/>
                    <a:p>
                      <a:pPr algn="l" fontAlgn="b"/>
                      <a:r>
                        <a:rPr lang="en-GB" sz="1800" b="1" i="0" u="none" strike="noStrike" dirty="0">
                          <a:solidFill>
                            <a:schemeClr val="tx1"/>
                          </a:solidFill>
                          <a:effectLst/>
                          <a:latin typeface="Arial"/>
                        </a:rPr>
                        <a:t> Afghanistan</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800" b="1" i="0" u="none" strike="noStrike">
                          <a:solidFill>
                            <a:srgbClr val="262626"/>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China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800" b="1" i="0" u="none" strike="noStrike">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extLst>
                  <a:ext uri="{0D108BD9-81ED-4DB2-BD59-A6C34878D82A}">
                    <a16:rowId xmlns:a16="http://schemas.microsoft.com/office/drawing/2014/main" val="10001"/>
                  </a:ext>
                </a:extLst>
              </a:tr>
              <a:tr h="314325">
                <a:tc>
                  <a:txBody>
                    <a:bodyPr/>
                    <a:lstStyle/>
                    <a:p>
                      <a:pPr algn="l" fontAlgn="b"/>
                      <a:r>
                        <a:rPr lang="en-GB" sz="1800" b="1" i="0" u="none" strike="noStrike" dirty="0">
                          <a:solidFill>
                            <a:schemeClr val="tx1"/>
                          </a:solidFill>
                          <a:effectLst/>
                          <a:latin typeface="Arial"/>
                        </a:rPr>
                        <a:t> Bangladesh</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800" b="1" i="0" u="none" strike="noStrike">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Japan</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800" b="1" i="0" u="none" strike="noStrike">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extLst>
                  <a:ext uri="{0D108BD9-81ED-4DB2-BD59-A6C34878D82A}">
                    <a16:rowId xmlns:a16="http://schemas.microsoft.com/office/drawing/2014/main" val="10002"/>
                  </a:ext>
                </a:extLst>
              </a:tr>
              <a:tr h="314325">
                <a:tc>
                  <a:txBody>
                    <a:bodyPr/>
                    <a:lstStyle/>
                    <a:p>
                      <a:pPr algn="l" fontAlgn="b"/>
                      <a:r>
                        <a:rPr lang="en-GB" sz="1800" b="1" i="0" u="none" strike="noStrike" dirty="0">
                          <a:solidFill>
                            <a:schemeClr val="tx1"/>
                          </a:solidFill>
                          <a:effectLst/>
                          <a:latin typeface="Arial"/>
                        </a:rPr>
                        <a:t> Bhutan</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800" b="1" i="0" u="none" strike="noStrike" dirty="0">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Mongolia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8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extLst>
                  <a:ext uri="{0D108BD9-81ED-4DB2-BD59-A6C34878D82A}">
                    <a16:rowId xmlns:a16="http://schemas.microsoft.com/office/drawing/2014/main" val="10003"/>
                  </a:ext>
                </a:extLst>
              </a:tr>
              <a:tr h="314325">
                <a:tc>
                  <a:txBody>
                    <a:bodyPr/>
                    <a:lstStyle/>
                    <a:p>
                      <a:pPr algn="l" fontAlgn="b"/>
                      <a:r>
                        <a:rPr lang="en-GB" sz="1800" b="1" i="0" u="none" strike="noStrike" dirty="0">
                          <a:solidFill>
                            <a:schemeClr val="tx1"/>
                          </a:solidFill>
                          <a:effectLst/>
                          <a:latin typeface="Arial"/>
                        </a:rPr>
                        <a:t> India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1800" b="1" i="0" u="none" strike="noStrike" dirty="0">
                          <a:solidFill>
                            <a:srgbClr val="000000"/>
                          </a:solidFill>
                          <a:effectLst/>
                          <a:latin typeface="Arial"/>
                        </a:rPr>
                        <a:t>NO</a:t>
                      </a:r>
                      <a:endParaRPr lang="en-GB" sz="1800" b="1" i="0" u="none" strike="noStrike" dirty="0">
                        <a:solidFill>
                          <a:srgbClr val="000000"/>
                        </a:solidFill>
                        <a:effectLst/>
                        <a:latin typeface="Arial"/>
                      </a:endParaRP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DRP Korea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8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extLst>
                  <a:ext uri="{0D108BD9-81ED-4DB2-BD59-A6C34878D82A}">
                    <a16:rowId xmlns:a16="http://schemas.microsoft.com/office/drawing/2014/main" val="10004"/>
                  </a:ext>
                </a:extLst>
              </a:tr>
              <a:tr h="314325">
                <a:tc>
                  <a:txBody>
                    <a:bodyPr/>
                    <a:lstStyle/>
                    <a:p>
                      <a:pPr algn="l" fontAlgn="b"/>
                      <a:r>
                        <a:rPr lang="en-GB" sz="1800" b="1" i="0" u="none" strike="noStrike" dirty="0">
                          <a:solidFill>
                            <a:schemeClr val="tx1"/>
                          </a:solidFill>
                          <a:effectLst/>
                          <a:latin typeface="Arial"/>
                        </a:rPr>
                        <a:t> Maldives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800" b="1" i="0" u="none" strike="noStrike" dirty="0">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dirty="0">
                          <a:solidFill>
                            <a:schemeClr val="tx1"/>
                          </a:solidFill>
                          <a:effectLst/>
                          <a:latin typeface="Arial"/>
                        </a:rPr>
                        <a:t> Rep of Korea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noFill/>
                  </a:tcPr>
                </a:tc>
                <a:tc>
                  <a:txBody>
                    <a:bodyPr/>
                    <a:lstStyle/>
                    <a:p>
                      <a:pPr algn="ctr" fontAlgn="b"/>
                      <a:r>
                        <a:rPr lang="en-GB" sz="18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rgbClr val="D9D9D9"/>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rgbClr val="88C540"/>
                    </a:solidFill>
                  </a:tcPr>
                </a:tc>
                <a:extLst>
                  <a:ext uri="{0D108BD9-81ED-4DB2-BD59-A6C34878D82A}">
                    <a16:rowId xmlns:a16="http://schemas.microsoft.com/office/drawing/2014/main" val="10005"/>
                  </a:ext>
                </a:extLst>
              </a:tr>
              <a:tr h="314325">
                <a:tc>
                  <a:txBody>
                    <a:bodyPr/>
                    <a:lstStyle/>
                    <a:p>
                      <a:pPr algn="l" fontAlgn="b"/>
                      <a:r>
                        <a:rPr lang="en-GB" sz="1800" b="1" i="0" u="none" strike="noStrike" dirty="0">
                          <a:solidFill>
                            <a:schemeClr val="tx1"/>
                          </a:solidFill>
                          <a:effectLst/>
                          <a:latin typeface="Arial"/>
                        </a:rPr>
                        <a:t> Nepal</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8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rgbClr val="FFFFFF"/>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ctr"/>
                      <a:r>
                        <a:rPr lang="en-GB" sz="18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314325">
                <a:tc>
                  <a:txBody>
                    <a:bodyPr/>
                    <a:lstStyle/>
                    <a:p>
                      <a:pPr algn="l" fontAlgn="b"/>
                      <a:r>
                        <a:rPr lang="en-GB" sz="1800" b="1" i="0" u="none" strike="noStrike" dirty="0">
                          <a:solidFill>
                            <a:schemeClr val="tx1"/>
                          </a:solidFill>
                          <a:effectLst/>
                          <a:latin typeface="Arial"/>
                        </a:rPr>
                        <a:t> Pakistan</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800" b="1" i="0" u="none" strike="noStrike" dirty="0">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dirty="0">
                          <a:solidFill>
                            <a:srgbClr val="FFFFFF"/>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14325">
                <a:tc>
                  <a:txBody>
                    <a:bodyPr/>
                    <a:lstStyle/>
                    <a:p>
                      <a:pPr algn="l" fontAlgn="b"/>
                      <a:r>
                        <a:rPr lang="en-GB" sz="1800" b="1" i="0" u="none" strike="noStrike" dirty="0">
                          <a:solidFill>
                            <a:schemeClr val="tx1"/>
                          </a:solidFill>
                          <a:effectLst/>
                          <a:latin typeface="Arial"/>
                        </a:rPr>
                        <a:t> Sri Lanka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800" b="1" i="0" u="none" strike="noStrike" dirty="0">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dirty="0">
                          <a:solidFill>
                            <a:srgbClr val="FFFFFF"/>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ctr"/>
                      <a:r>
                        <a:rPr lang="en-GB" sz="18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bl>
          </a:graphicData>
        </a:graphic>
      </p:graphicFrame>
      <p:sp>
        <p:nvSpPr>
          <p:cNvPr id="6" name="Rectangle 5"/>
          <p:cNvSpPr/>
          <p:nvPr/>
        </p:nvSpPr>
        <p:spPr>
          <a:xfrm>
            <a:off x="263352" y="6488668"/>
            <a:ext cx="9649072" cy="369332"/>
          </a:xfrm>
          <a:prstGeom prst="rect">
            <a:avLst/>
          </a:prstGeom>
        </p:spPr>
        <p:txBody>
          <a:bodyPr wrap="square">
            <a:spAutoFit/>
          </a:bodyPr>
          <a:lstStyle/>
          <a:p>
            <a:r>
              <a:rPr lang="en-US" sz="900" dirty="0">
                <a:solidFill>
                  <a:prstClr val="black"/>
                </a:solidFill>
                <a:latin typeface="Arial"/>
                <a:cs typeface="Arial" pitchFamily="34" charset="0"/>
              </a:rPr>
              <a:t>Sources: Prepared by www.aidsdatahub.org based on UNAIDS, Data Hub, UNDP, UNFPA, and UNODC. (2014). Punitive Laws Hindering the HIV Response in Asia and the Pacific in October 2014</a:t>
            </a:r>
            <a:endParaRPr lang="en-GB" sz="900" dirty="0">
              <a:solidFill>
                <a:prstClr val="black"/>
              </a:solidFill>
              <a:latin typeface="Arial"/>
              <a:cs typeface="Arial" pitchFamily="34" charset="0"/>
            </a:endParaRPr>
          </a:p>
        </p:txBody>
      </p:sp>
    </p:spTree>
    <p:extLst>
      <p:ext uri="{BB962C8B-B14F-4D97-AF65-F5344CB8AC3E}">
        <p14:creationId xmlns:p14="http://schemas.microsoft.com/office/powerpoint/2010/main" val="3607528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34A0AC-F953-4587-90BC-4DB593D9F0A7}" type="slidenum">
              <a:rPr lang="th-TH" smtClean="0"/>
              <a:pPr>
                <a:defRPr/>
              </a:pPr>
              <a:t>34</a:t>
            </a:fld>
            <a:endParaRPr lang="th-TH" dirty="0"/>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a:solidFill>
                  <a:srgbClr val="C00000"/>
                </a:solidFill>
              </a:rPr>
              <a:t>THANK YOU</a:t>
            </a:r>
          </a:p>
          <a:p>
            <a:pPr algn="ctr" eaLnBrk="1" hangingPunct="1">
              <a:spcBef>
                <a:spcPct val="20000"/>
              </a:spcBef>
            </a:pPr>
            <a:endParaRPr lang="en-US" sz="4000">
              <a:solidFill>
                <a:srgbClr val="C00000"/>
              </a:solidFill>
            </a:endParaRPr>
          </a:p>
          <a:p>
            <a:pPr algn="ctr" eaLnBrk="1" hangingPunct="1">
              <a:spcBef>
                <a:spcPct val="20000"/>
              </a:spcBef>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endParaRPr lang="en-US" sz="1400" i="1">
              <a:solidFill>
                <a:srgbClr val="C00000"/>
              </a:solidFill>
            </a:endParaRPr>
          </a:p>
          <a:p>
            <a:pPr algn="ctr" eaLnBrk="1" hangingPunct="1">
              <a:spcBef>
                <a:spcPct val="20000"/>
              </a:spcBef>
            </a:pPr>
            <a:r>
              <a:rPr lang="en-US" sz="1400" i="1">
                <a:solidFill>
                  <a:srgbClr val="C00000"/>
                </a:solidFill>
              </a:rPr>
              <a:t>Data shown in this slide set  are comprehensive to the extent they are available from country reports. Please inform us if you know of sources where more recent data can be used.  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hangingPunct="1">
              <a:spcBef>
                <a:spcPct val="20000"/>
              </a:spcBef>
            </a:pPr>
            <a:endParaRPr lang="en-US" sz="160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6" y="25884"/>
            <a:ext cx="9001000" cy="349066"/>
          </a:xfrm>
        </p:spPr>
        <p:txBody>
          <a:bodyPr vert="horz" lIns="91440" tIns="45720" rIns="91440" bIns="45720" rtlCol="0" anchor="ctr">
            <a:noAutofit/>
          </a:bodyPr>
          <a:lstStyle/>
          <a:p>
            <a:pPr eaLnBrk="0" fontAlgn="base" hangingPunct="0">
              <a:spcAft>
                <a:spcPct val="0"/>
              </a:spcAft>
            </a:pPr>
            <a:r>
              <a:rPr lang="en-US" sz="2400" b="1" dirty="0">
                <a:solidFill>
                  <a:srgbClr val="C00000"/>
                </a:solidFill>
                <a:latin typeface="Arial" panose="020B0604020202020204" pitchFamily="34" charset="0"/>
                <a:cs typeface="Arial" panose="020B0604020202020204" pitchFamily="34" charset="0"/>
              </a:rPr>
              <a:t>Men who have sex with men size estimates</a:t>
            </a:r>
            <a:endParaRPr lang="en-GB" sz="2400" b="1" dirty="0">
              <a:solidFill>
                <a:srgbClr val="C00000"/>
              </a:solidFill>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50859362"/>
              </p:ext>
            </p:extLst>
          </p:nvPr>
        </p:nvGraphicFramePr>
        <p:xfrm>
          <a:off x="191344" y="374950"/>
          <a:ext cx="11881320" cy="6186091"/>
        </p:xfrm>
        <a:graphic>
          <a:graphicData uri="http://schemas.openxmlformats.org/drawingml/2006/table">
            <a:tbl>
              <a:tblPr firstRow="1" bandRow="1">
                <a:tableStyleId>{5C22544A-7EE6-4342-B048-85BDC9FD1C3A}</a:tableStyleId>
              </a:tblPr>
              <a:tblGrid>
                <a:gridCol w="1414290">
                  <a:extLst>
                    <a:ext uri="{9D8B030D-6E8A-4147-A177-3AD203B41FA5}">
                      <a16:colId xmlns:a16="http://schemas.microsoft.com/office/drawing/2014/main" val="20000"/>
                    </a:ext>
                  </a:extLst>
                </a:gridCol>
                <a:gridCol w="1172772">
                  <a:extLst>
                    <a:ext uri="{9D8B030D-6E8A-4147-A177-3AD203B41FA5}">
                      <a16:colId xmlns:a16="http://schemas.microsoft.com/office/drawing/2014/main" val="20001"/>
                    </a:ext>
                  </a:extLst>
                </a:gridCol>
                <a:gridCol w="7313795">
                  <a:extLst>
                    <a:ext uri="{9D8B030D-6E8A-4147-A177-3AD203B41FA5}">
                      <a16:colId xmlns:a16="http://schemas.microsoft.com/office/drawing/2014/main" val="20002"/>
                    </a:ext>
                  </a:extLst>
                </a:gridCol>
                <a:gridCol w="1054105">
                  <a:extLst>
                    <a:ext uri="{9D8B030D-6E8A-4147-A177-3AD203B41FA5}">
                      <a16:colId xmlns:a16="http://schemas.microsoft.com/office/drawing/2014/main" val="20003"/>
                    </a:ext>
                  </a:extLst>
                </a:gridCol>
                <a:gridCol w="926358">
                  <a:extLst>
                    <a:ext uri="{9D8B030D-6E8A-4147-A177-3AD203B41FA5}">
                      <a16:colId xmlns:a16="http://schemas.microsoft.com/office/drawing/2014/main" val="20004"/>
                    </a:ext>
                  </a:extLst>
                </a:gridCol>
              </a:tblGrid>
              <a:tr h="389755">
                <a:tc>
                  <a:txBody>
                    <a:bodyPr/>
                    <a:lstStyle/>
                    <a:p>
                      <a:pPr algn="ctr"/>
                      <a:r>
                        <a:rPr lang="en-US" sz="1050" dirty="0">
                          <a:latin typeface="Arial" panose="020B0604020202020204" pitchFamily="34" charset="0"/>
                          <a:cs typeface="Arial" panose="020B0604020202020204" pitchFamily="34" charset="0"/>
                        </a:rPr>
                        <a:t>Country</a:t>
                      </a:r>
                      <a:endParaRPr lang="en-GB" sz="1050" dirty="0">
                        <a:latin typeface="Arial" panose="020B0604020202020204" pitchFamily="34" charset="0"/>
                        <a:cs typeface="Arial" panose="020B0604020202020204" pitchFamily="34" charset="0"/>
                      </a:endParaRPr>
                    </a:p>
                  </a:txBody>
                  <a:tcPr marL="40973" marR="40973" marT="20485" marB="20485" anchor="ctr">
                    <a:lnR w="19050" cap="flat" cmpd="sng" algn="ctr">
                      <a:solidFill>
                        <a:schemeClr val="bg1"/>
                      </a:solidFill>
                      <a:prstDash val="sysDot"/>
                      <a:round/>
                      <a:headEnd type="none" w="med" len="med"/>
                      <a:tailEnd type="none" w="med" len="med"/>
                    </a:lnR>
                    <a:solidFill>
                      <a:srgbClr val="7030A0"/>
                    </a:solidFill>
                  </a:tcPr>
                </a:tc>
                <a:tc>
                  <a:txBody>
                    <a:bodyPr/>
                    <a:lstStyle/>
                    <a:p>
                      <a:pPr algn="ctr"/>
                      <a:r>
                        <a:rPr lang="en-US" sz="1050" dirty="0">
                          <a:latin typeface="Arial" panose="020B0604020202020204" pitchFamily="34" charset="0"/>
                          <a:cs typeface="Arial" panose="020B0604020202020204" pitchFamily="34" charset="0"/>
                        </a:rPr>
                        <a:t>Estimated size</a:t>
                      </a:r>
                      <a:endParaRPr lang="en-GB" sz="1050" dirty="0">
                        <a:latin typeface="Arial" panose="020B0604020202020204" pitchFamily="34" charset="0"/>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rgbClr val="7030A0"/>
                    </a:solidFill>
                  </a:tcPr>
                </a:tc>
                <a:tc>
                  <a:txBody>
                    <a:bodyPr/>
                    <a:lstStyle/>
                    <a:p>
                      <a:pPr algn="ctr"/>
                      <a:r>
                        <a:rPr lang="en-US" sz="1050" dirty="0">
                          <a:latin typeface="Arial" panose="020B0604020202020204" pitchFamily="34" charset="0"/>
                          <a:cs typeface="Arial" panose="020B0604020202020204" pitchFamily="34" charset="0"/>
                        </a:rPr>
                        <a:t>    </a:t>
                      </a:r>
                      <a:r>
                        <a:rPr lang="en-US" sz="1050" baseline="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Definition		</a:t>
                      </a:r>
                      <a:endParaRPr lang="en-GB" sz="1050" dirty="0">
                        <a:latin typeface="Arial" panose="020B0604020202020204" pitchFamily="34" charset="0"/>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rgbClr val="7030A0"/>
                    </a:solidFill>
                  </a:tcPr>
                </a:tc>
                <a:tc>
                  <a:txBody>
                    <a:bodyPr/>
                    <a:lstStyle/>
                    <a:p>
                      <a:pPr algn="ctr"/>
                      <a:r>
                        <a:rPr lang="en-US" sz="1050" dirty="0">
                          <a:latin typeface="Arial" panose="020B0604020202020204" pitchFamily="34" charset="0"/>
                          <a:cs typeface="Arial" panose="020B0604020202020204" pitchFamily="34" charset="0"/>
                        </a:rPr>
                        <a:t>Adult males</a:t>
                      </a:r>
                      <a:endParaRPr lang="en-GB" sz="1050" dirty="0">
                        <a:latin typeface="Arial" panose="020B0604020202020204" pitchFamily="34" charset="0"/>
                        <a:cs typeface="Arial" panose="020B0604020202020204" pitchFamily="34" charset="0"/>
                      </a:endParaRPr>
                    </a:p>
                  </a:txBody>
                  <a:tcPr marL="40973" marR="40973" marT="20485" marB="20485">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latin typeface="Arial" panose="020B0604020202020204" pitchFamily="34" charset="0"/>
                          <a:cs typeface="Arial" panose="020B0604020202020204" pitchFamily="34" charset="0"/>
                        </a:rPr>
                        <a:t>As% of</a:t>
                      </a:r>
                      <a:r>
                        <a:rPr lang="en-US" sz="1050" baseline="0" dirty="0">
                          <a:latin typeface="Arial" panose="020B0604020202020204" pitchFamily="34" charset="0"/>
                          <a:cs typeface="Arial" panose="020B0604020202020204" pitchFamily="34" charset="0"/>
                        </a:rPr>
                        <a:t> males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a:latin typeface="Arial" panose="020B0604020202020204" pitchFamily="34" charset="0"/>
                          <a:cs typeface="Arial" panose="020B0604020202020204" pitchFamily="34" charset="0"/>
                        </a:rPr>
                        <a:t>(15-49)</a:t>
                      </a:r>
                      <a:endParaRPr lang="en-US" sz="1050" dirty="0">
                        <a:latin typeface="Arial" panose="020B0604020202020204" pitchFamily="34" charset="0"/>
                        <a:cs typeface="Arial" panose="020B0604020202020204" pitchFamily="34" charset="0"/>
                      </a:endParaRPr>
                    </a:p>
                  </a:txBody>
                  <a:tcPr marL="40973" marR="40973" marT="20485" marB="20485">
                    <a:lnL w="19050" cap="flat" cmpd="sng" algn="ctr">
                      <a:solidFill>
                        <a:schemeClr val="bg1"/>
                      </a:solidFill>
                      <a:prstDash val="sysDot"/>
                      <a:round/>
                      <a:headEnd type="none" w="med" len="med"/>
                      <a:tailEnd type="none" w="med" len="med"/>
                    </a:lnL>
                    <a:solidFill>
                      <a:srgbClr val="7030A0"/>
                    </a:solidFill>
                  </a:tcPr>
                </a:tc>
                <a:extLst>
                  <a:ext uri="{0D108BD9-81ED-4DB2-BD59-A6C34878D82A}">
                    <a16:rowId xmlns:a16="http://schemas.microsoft.com/office/drawing/2014/main" val="10000"/>
                  </a:ext>
                </a:extLst>
              </a:tr>
              <a:tr h="245694">
                <a:tc>
                  <a:txBody>
                    <a:bodyPr/>
                    <a:lstStyle/>
                    <a:p>
                      <a:pPr marL="0" algn="l"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Afghanistan(2015)</a:t>
                      </a:r>
                    </a:p>
                  </a:txBody>
                  <a:tcPr marL="0" marR="0" marT="0" marB="0" anchor="ctr">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10,700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1E6FA"/>
                    </a:solidFill>
                  </a:tcPr>
                </a:tc>
                <a:tc>
                  <a:txBody>
                    <a:bodyPr/>
                    <a:lstStyle/>
                    <a:p>
                      <a:pPr marL="0" algn="l"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Males 15+yrs; both active and passive</a:t>
                      </a:r>
                      <a:r>
                        <a:rPr lang="en-US" sz="900" kern="1200" baseline="0" dirty="0">
                          <a:solidFill>
                            <a:schemeClr val="dk1"/>
                          </a:solidFill>
                          <a:latin typeface="Arial" panose="020B0604020202020204" pitchFamily="34" charset="0"/>
                          <a:ea typeface="+mn-ea"/>
                          <a:cs typeface="Arial" panose="020B0604020202020204" pitchFamily="34" charset="0"/>
                        </a:rPr>
                        <a:t> </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8,049,121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0.1</a:t>
                      </a:r>
                    </a:p>
                  </a:txBody>
                  <a:tcPr marL="0" marR="0" marT="0" marB="0" anchor="ctr">
                    <a:lnL w="19050" cap="flat" cmpd="sng" algn="ctr">
                      <a:solidFill>
                        <a:schemeClr val="bg1"/>
                      </a:solidFill>
                      <a:prstDash val="sysDot"/>
                      <a:round/>
                      <a:headEnd type="none" w="med" len="med"/>
                      <a:tailEnd type="none" w="med" len="med"/>
                    </a:lnL>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1"/>
                  </a:ext>
                </a:extLst>
              </a:tr>
              <a:tr h="199095">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Australia(2011)</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190,000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algn="l"/>
                      <a:r>
                        <a:rPr lang="en-US" sz="900" dirty="0">
                          <a:latin typeface="Arial" panose="020B0604020202020204" pitchFamily="34" charset="0"/>
                          <a:cs typeface="Arial" panose="020B0604020202020204" pitchFamily="34" charset="0"/>
                        </a:rPr>
                        <a:t>Self</a:t>
                      </a:r>
                      <a:r>
                        <a:rPr lang="en-US" sz="900" baseline="0" dirty="0">
                          <a:latin typeface="Arial" panose="020B0604020202020204" pitchFamily="34" charset="0"/>
                          <a:cs typeface="Arial" panose="020B0604020202020204" pitchFamily="34" charset="0"/>
                        </a:rPr>
                        <a:t> identify as men who have sex with men</a:t>
                      </a:r>
                      <a:endParaRPr lang="en-GB" sz="900" dirty="0">
                        <a:latin typeface="Arial" panose="020B0604020202020204" pitchFamily="34" charset="0"/>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5,614,708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3.4</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2"/>
                  </a:ext>
                </a:extLst>
              </a:tr>
              <a:tr h="535816">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Bangladesh(2015)</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MSM:101,695 </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29,776</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b="1" kern="1200" dirty="0">
                          <a:solidFill>
                            <a:schemeClr val="dk1"/>
                          </a:solidFill>
                          <a:latin typeface="Arial" panose="020B0604020202020204" pitchFamily="34" charset="0"/>
                          <a:ea typeface="+mn-ea"/>
                          <a:cs typeface="Arial" panose="020B0604020202020204" pitchFamily="34" charset="0"/>
                        </a:rPr>
                        <a:t>MSM: </a:t>
                      </a:r>
                      <a:r>
                        <a:rPr lang="en-US" sz="900" kern="1200" dirty="0">
                          <a:solidFill>
                            <a:schemeClr val="dk1"/>
                          </a:solidFill>
                          <a:latin typeface="Arial" panose="020B0604020202020204" pitchFamily="34" charset="0"/>
                          <a:ea typeface="+mn-ea"/>
                          <a:cs typeface="Arial" panose="020B0604020202020204" pitchFamily="34" charset="0"/>
                        </a:rPr>
                        <a:t>Males 10+ </a:t>
                      </a:r>
                      <a:r>
                        <a:rPr lang="en-US" sz="900" kern="1200" dirty="0" err="1">
                          <a:solidFill>
                            <a:schemeClr val="dk1"/>
                          </a:solidFill>
                          <a:latin typeface="Arial" panose="020B0604020202020204" pitchFamily="34" charset="0"/>
                          <a:ea typeface="+mn-ea"/>
                          <a:cs typeface="Arial" panose="020B0604020202020204" pitchFamily="34" charset="0"/>
                        </a:rPr>
                        <a:t>yrs</a:t>
                      </a:r>
                      <a:r>
                        <a:rPr lang="en-US" sz="900" kern="1200" dirty="0">
                          <a:solidFill>
                            <a:schemeClr val="dk1"/>
                          </a:solidFill>
                          <a:latin typeface="Arial" panose="020B0604020202020204" pitchFamily="34" charset="0"/>
                          <a:ea typeface="+mn-ea"/>
                          <a:cs typeface="Arial" panose="020B0604020202020204" pitchFamily="34" charset="0"/>
                        </a:rPr>
                        <a:t>;</a:t>
                      </a:r>
                      <a:r>
                        <a:rPr lang="en-US" sz="900" kern="1200" baseline="0" dirty="0">
                          <a:solidFill>
                            <a:schemeClr val="dk1"/>
                          </a:solidFill>
                          <a:latin typeface="Arial" panose="020B0604020202020204" pitchFamily="34" charset="0"/>
                          <a:ea typeface="+mn-ea"/>
                          <a:cs typeface="Arial" panose="020B0604020202020204" pitchFamily="34" charset="0"/>
                        </a:rPr>
                        <a:t> who had sex with males with consent in the last year regardless of whether they have sex with women or have a personal/social gay or bisexual identity but do not sell sex. </a:t>
                      </a:r>
                      <a:r>
                        <a:rPr lang="en-US" sz="900" b="1" kern="1200" baseline="0" dirty="0">
                          <a:solidFill>
                            <a:schemeClr val="dk1"/>
                          </a:solidFill>
                          <a:latin typeface="Arial" panose="020B0604020202020204" pitchFamily="34" charset="0"/>
                          <a:ea typeface="+mn-ea"/>
                          <a:cs typeface="Arial" panose="020B0604020202020204" pitchFamily="34" charset="0"/>
                        </a:rPr>
                        <a:t>MSW: </a:t>
                      </a:r>
                      <a:r>
                        <a:rPr lang="en-US" sz="900" b="0" kern="1200" baseline="0" dirty="0">
                          <a:solidFill>
                            <a:schemeClr val="dk1"/>
                          </a:solidFill>
                          <a:latin typeface="Arial" panose="020B0604020202020204" pitchFamily="34" charset="0"/>
                          <a:ea typeface="+mn-ea"/>
                          <a:cs typeface="Arial" panose="020B0604020202020204" pitchFamily="34" charset="0"/>
                        </a:rPr>
                        <a:t>Males who sell sex to other males in exchange of money or gifts in last 3 months</a:t>
                      </a: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53,473,975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MSM: 0.2</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0.1</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3"/>
                  </a:ext>
                </a:extLst>
              </a:tr>
              <a:tr h="333789">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Cambodia(2015)</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20,000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Information not available</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4,083,152</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0.8</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4"/>
                  </a:ext>
                </a:extLst>
              </a:tr>
              <a:tr h="235408">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China(2013)</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3,960,000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algn="just"/>
                      <a:r>
                        <a:rPr lang="en-US" sz="900" dirty="0">
                          <a:latin typeface="Arial" panose="020B0604020202020204" pitchFamily="34" charset="0"/>
                          <a:cs typeface="Arial" panose="020B0604020202020204" pitchFamily="34" charset="0"/>
                        </a:rPr>
                        <a:t>Males 15-65 </a:t>
                      </a:r>
                      <a:r>
                        <a:rPr lang="en-US" sz="900" dirty="0" err="1">
                          <a:latin typeface="Arial" panose="020B0604020202020204" pitchFamily="34" charset="0"/>
                          <a:cs typeface="Arial" panose="020B0604020202020204" pitchFamily="34" charset="0"/>
                        </a:rPr>
                        <a:t>yrs</a:t>
                      </a:r>
                      <a:r>
                        <a:rPr lang="en-US" sz="900" dirty="0">
                          <a:latin typeface="Arial" panose="020B0604020202020204" pitchFamily="34" charset="0"/>
                          <a:cs typeface="Arial" panose="020B0604020202020204" pitchFamily="34" charset="0"/>
                        </a:rPr>
                        <a:t>;</a:t>
                      </a:r>
                      <a:r>
                        <a:rPr lang="en-US" sz="900" baseline="0" dirty="0">
                          <a:latin typeface="Arial" panose="020B0604020202020204" pitchFamily="34" charset="0"/>
                          <a:cs typeface="Arial" panose="020B0604020202020204" pitchFamily="34" charset="0"/>
                        </a:rPr>
                        <a:t> who have sex with men in recent year </a:t>
                      </a:r>
                      <a:endParaRPr lang="en-GB" sz="900" dirty="0">
                        <a:latin typeface="Arial" panose="020B0604020202020204" pitchFamily="34" charset="0"/>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400,323,128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5"/>
                  </a:ext>
                </a:extLst>
              </a:tr>
              <a:tr h="323166">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India(2009)</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357,000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Information not available</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365,281,206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0.1</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6"/>
                  </a:ext>
                </a:extLst>
              </a:tr>
              <a:tr h="217020">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Indonesia(2016)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754,310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Biological males aged 15-49 years or older who had sex with a man in the last 12 months</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71,618,154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7"/>
                  </a:ext>
                </a:extLst>
              </a:tr>
              <a:tr h="219943">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Japan(2013)</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519,721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Information not available</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27,384,599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8"/>
                  </a:ext>
                </a:extLst>
              </a:tr>
              <a:tr h="192946">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Lao PDR</a:t>
                      </a:r>
                      <a:r>
                        <a:rPr lang="en-GB" sz="900" b="1" i="0" u="none" strike="noStrike" kern="1200" baseline="0" dirty="0">
                          <a:solidFill>
                            <a:srgbClr val="000000"/>
                          </a:solidFill>
                          <a:effectLst/>
                          <a:latin typeface="Arial" panose="020B0604020202020204" pitchFamily="34" charset="0"/>
                          <a:ea typeface="+mn-ea"/>
                          <a:cs typeface="Arial" panose="020B0604020202020204" pitchFamily="34" charset="0"/>
                        </a:rPr>
                        <a:t> </a:t>
                      </a:r>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(2018)</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54,624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 Information not available</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1,817,676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2.8</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09"/>
                  </a:ext>
                </a:extLst>
              </a:tr>
              <a:tr h="297570">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Malaysia(2017)</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140,000</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kern="1200" baseline="0" dirty="0">
                          <a:solidFill>
                            <a:schemeClr val="dk1"/>
                          </a:solidFill>
                          <a:latin typeface="Arial" panose="020B0604020202020204" pitchFamily="34" charset="0"/>
                          <a:ea typeface="+mn-ea"/>
                          <a:cs typeface="Arial" panose="020B0604020202020204" pitchFamily="34" charset="0"/>
                        </a:rPr>
                        <a:t>Males 18+ </a:t>
                      </a:r>
                      <a:r>
                        <a:rPr lang="en-US" sz="900" kern="1200" baseline="0" dirty="0" err="1">
                          <a:solidFill>
                            <a:schemeClr val="dk1"/>
                          </a:solidFill>
                          <a:latin typeface="Arial" panose="020B0604020202020204" pitchFamily="34" charset="0"/>
                          <a:ea typeface="+mn-ea"/>
                          <a:cs typeface="Arial" panose="020B0604020202020204" pitchFamily="34" charset="0"/>
                        </a:rPr>
                        <a:t>yrs</a:t>
                      </a:r>
                      <a:r>
                        <a:rPr lang="en-US" sz="900" kern="1200" baseline="0" dirty="0">
                          <a:solidFill>
                            <a:schemeClr val="dk1"/>
                          </a:solidFill>
                          <a:latin typeface="Arial" panose="020B0604020202020204" pitchFamily="34" charset="0"/>
                          <a:ea typeface="+mn-ea"/>
                          <a:cs typeface="Arial" panose="020B0604020202020204" pitchFamily="34" charset="0"/>
                        </a:rPr>
                        <a:t>, who had engaged in anal sex with men at least once in the previous six months</a:t>
                      </a: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8,472,244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2.0</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0"/>
                  </a:ext>
                </a:extLst>
              </a:tr>
              <a:tr h="192946">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Mongolia(2014)</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3,118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Males 15-49 </a:t>
                      </a:r>
                      <a:r>
                        <a:rPr lang="en-US" sz="900" kern="1200" dirty="0" err="1">
                          <a:solidFill>
                            <a:schemeClr val="dk1"/>
                          </a:solidFill>
                          <a:latin typeface="Arial" panose="020B0604020202020204" pitchFamily="34" charset="0"/>
                          <a:ea typeface="+mn-ea"/>
                          <a:cs typeface="Arial" panose="020B0604020202020204" pitchFamily="34" charset="0"/>
                        </a:rPr>
                        <a:t>yrs</a:t>
                      </a:r>
                      <a:r>
                        <a:rPr lang="en-US" sz="900" kern="1200" dirty="0">
                          <a:solidFill>
                            <a:schemeClr val="dk1"/>
                          </a:solidFill>
                          <a:latin typeface="Arial" panose="020B0604020202020204" pitchFamily="34" charset="0"/>
                          <a:ea typeface="+mn-ea"/>
                          <a:cs typeface="Arial" panose="020B0604020202020204" pitchFamily="34" charset="0"/>
                        </a:rPr>
                        <a:t>; who had anal or oral sex with men in the past 12 months</a:t>
                      </a: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836,336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0.4</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1"/>
                  </a:ext>
                </a:extLst>
              </a:tr>
              <a:tr h="239797">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Myanmar(2015)</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252,000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Males 15+ </a:t>
                      </a:r>
                      <a:r>
                        <a:rPr lang="en-US" sz="900" kern="1200" dirty="0" err="1">
                          <a:solidFill>
                            <a:schemeClr val="dk1"/>
                          </a:solidFill>
                          <a:latin typeface="Arial" panose="020B0604020202020204" pitchFamily="34" charset="0"/>
                          <a:ea typeface="+mn-ea"/>
                          <a:cs typeface="Arial" panose="020B0604020202020204" pitchFamily="34" charset="0"/>
                        </a:rPr>
                        <a:t>yrs</a:t>
                      </a:r>
                      <a:r>
                        <a:rPr lang="en-US" sz="900" kern="1200" dirty="0">
                          <a:solidFill>
                            <a:schemeClr val="dk1"/>
                          </a:solidFill>
                          <a:latin typeface="Arial" panose="020B0604020202020204" pitchFamily="34" charset="0"/>
                          <a:ea typeface="+mn-ea"/>
                          <a:cs typeface="Arial" panose="020B0604020202020204" pitchFamily="34" charset="0"/>
                        </a:rPr>
                        <a:t>; who has had anal sex with another male in the past 6 months</a:t>
                      </a: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14,349,533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2"/>
                  </a:ext>
                </a:extLst>
              </a:tr>
              <a:tr h="480909">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Nepal(2016)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60,333</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18,287</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nchorCtr="1">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b="1" kern="1200" dirty="0">
                          <a:solidFill>
                            <a:schemeClr val="dk1"/>
                          </a:solidFill>
                          <a:latin typeface="Arial" panose="020B0604020202020204" pitchFamily="34" charset="0"/>
                          <a:ea typeface="+mn-ea"/>
                          <a:cs typeface="Arial" panose="020B0604020202020204" pitchFamily="34" charset="0"/>
                        </a:rPr>
                        <a:t>MSM: </a:t>
                      </a:r>
                      <a:r>
                        <a:rPr lang="en-US" sz="900" kern="1200" dirty="0">
                          <a:solidFill>
                            <a:schemeClr val="dk1"/>
                          </a:solidFill>
                          <a:latin typeface="Arial" panose="020B0604020202020204" pitchFamily="34" charset="0"/>
                          <a:ea typeface="+mn-ea"/>
                          <a:cs typeface="Arial" panose="020B0604020202020204" pitchFamily="34" charset="0"/>
                        </a:rPr>
                        <a:t>Males who have oral and/or anal</a:t>
                      </a:r>
                      <a:r>
                        <a:rPr lang="en-US" sz="900" kern="1200" baseline="0" dirty="0">
                          <a:solidFill>
                            <a:schemeClr val="dk1"/>
                          </a:solidFill>
                          <a:latin typeface="Arial" panose="020B0604020202020204" pitchFamily="34" charset="0"/>
                          <a:ea typeface="+mn-ea"/>
                          <a:cs typeface="Arial" panose="020B0604020202020204" pitchFamily="34" charset="0"/>
                        </a:rPr>
                        <a:t> sex with other biological males, at least once, in the past 12 months. </a:t>
                      </a:r>
                      <a:r>
                        <a:rPr lang="en-US" sz="900" b="1" kern="1200" baseline="0" dirty="0">
                          <a:solidFill>
                            <a:schemeClr val="dk1"/>
                          </a:solidFill>
                          <a:latin typeface="Arial" panose="020B0604020202020204" pitchFamily="34" charset="0"/>
                          <a:ea typeface="+mn-ea"/>
                          <a:cs typeface="Arial" panose="020B0604020202020204" pitchFamily="34" charset="0"/>
                        </a:rPr>
                        <a:t>MSW: </a:t>
                      </a:r>
                      <a:r>
                        <a:rPr lang="en-US" sz="900" b="0" kern="1200" baseline="0" dirty="0">
                          <a:solidFill>
                            <a:schemeClr val="dk1"/>
                          </a:solidFill>
                          <a:latin typeface="Arial" panose="020B0604020202020204" pitchFamily="34" charset="0"/>
                          <a:ea typeface="+mn-ea"/>
                          <a:cs typeface="Arial" panose="020B0604020202020204" pitchFamily="34" charset="0"/>
                        </a:rPr>
                        <a:t>Males 16+yrs; who had oral and/or anal sex with other males in the past 12 months in exchange for money or other benefits.</a:t>
                      </a:r>
                      <a:endParaRPr lang="en-GB" sz="900" b="1"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7,145,550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a:t>
                      </a:r>
                      <a:r>
                        <a:rPr lang="en-US" sz="900" b="1" i="0" u="none" strike="noStrike" kern="1200" baseline="0" dirty="0">
                          <a:solidFill>
                            <a:srgbClr val="000000"/>
                          </a:solidFill>
                          <a:effectLst/>
                          <a:latin typeface="Arial" panose="020B0604020202020204" pitchFamily="34" charset="0"/>
                          <a:ea typeface="+mn-ea"/>
                          <a:cs typeface="Arial" panose="020B0604020202020204" pitchFamily="34" charset="0"/>
                        </a:rPr>
                        <a:t> 1</a:t>
                      </a:r>
                      <a:endParaRPr lang="en-US" sz="900" b="1" i="0" u="none" strike="noStrike" kern="1200" dirty="0">
                        <a:solidFill>
                          <a:srgbClr val="000000"/>
                        </a:solidFill>
                        <a:effectLst/>
                        <a:latin typeface="Arial" panose="020B0604020202020204" pitchFamily="34" charset="0"/>
                        <a:ea typeface="+mn-ea"/>
                        <a:cs typeface="Arial" panose="020B0604020202020204" pitchFamily="34" charset="0"/>
                      </a:endParaRP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0.3</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3"/>
                  </a:ext>
                </a:extLst>
              </a:tr>
              <a:tr h="628028">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Pakistan(2016)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832,213</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55,340 </a:t>
                      </a:r>
                    </a:p>
                  </a:txBody>
                  <a:tcPr marL="0" marR="0" marT="0" marB="0" anchor="ctr" anchorCtr="1">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Arial" panose="020B0604020202020204" pitchFamily="34" charset="0"/>
                          <a:ea typeface="+mn-ea"/>
                          <a:cs typeface="Arial" panose="020B0604020202020204" pitchFamily="34" charset="0"/>
                        </a:rPr>
                        <a:t>MSM: </a:t>
                      </a:r>
                      <a:r>
                        <a:rPr lang="en-US" sz="900" b="0" kern="1200" dirty="0">
                          <a:solidFill>
                            <a:schemeClr val="dk1"/>
                          </a:solidFill>
                          <a:latin typeface="Arial" panose="020B0604020202020204" pitchFamily="34" charset="0"/>
                          <a:ea typeface="+mn-ea"/>
                          <a:cs typeface="Arial" panose="020B0604020202020204" pitchFamily="34" charset="0"/>
                        </a:rPr>
                        <a:t>Male 13+ </a:t>
                      </a:r>
                      <a:r>
                        <a:rPr lang="en-US" sz="900" b="0" kern="1200" dirty="0" err="1">
                          <a:solidFill>
                            <a:schemeClr val="dk1"/>
                          </a:solidFill>
                          <a:latin typeface="Arial" panose="020B0604020202020204" pitchFamily="34" charset="0"/>
                          <a:ea typeface="+mn-ea"/>
                          <a:cs typeface="Arial" panose="020B0604020202020204" pitchFamily="34" charset="0"/>
                        </a:rPr>
                        <a:t>yrs</a:t>
                      </a:r>
                      <a:r>
                        <a:rPr lang="en-US" sz="900" b="0" kern="1200" dirty="0">
                          <a:solidFill>
                            <a:schemeClr val="dk1"/>
                          </a:solidFill>
                          <a:latin typeface="Arial" panose="020B0604020202020204" pitchFamily="34" charset="0"/>
                          <a:ea typeface="+mn-ea"/>
                          <a:cs typeface="Arial" panose="020B0604020202020204" pitchFamily="34" charset="0"/>
                        </a:rPr>
                        <a:t> who has sex with other men as a matter of preference or practice, regardless of their sexual identity/orientation, and irrespective of whether or not they also have sex with women </a:t>
                      </a:r>
                      <a:r>
                        <a:rPr lang="en-US" sz="900" b="1" kern="1200" baseline="0" dirty="0">
                          <a:solidFill>
                            <a:schemeClr val="dk1"/>
                          </a:solidFill>
                          <a:latin typeface="Arial" panose="020B0604020202020204" pitchFamily="34" charset="0"/>
                          <a:ea typeface="+mn-ea"/>
                          <a:cs typeface="Arial" panose="020B0604020202020204" pitchFamily="34" charset="0"/>
                        </a:rPr>
                        <a:t>MSW: </a:t>
                      </a:r>
                      <a:r>
                        <a:rPr lang="en-US" sz="900" b="0" kern="1200" baseline="0" dirty="0">
                          <a:solidFill>
                            <a:schemeClr val="dk1"/>
                          </a:solidFill>
                          <a:latin typeface="Arial" panose="020B0604020202020204" pitchFamily="34" charset="0"/>
                          <a:ea typeface="+mn-ea"/>
                          <a:cs typeface="Arial" panose="020B0604020202020204" pitchFamily="34" charset="0"/>
                        </a:rPr>
                        <a:t>Males 13+yrs; who undertakes sexual activity with a man in return for money or benefits</a:t>
                      </a:r>
                      <a:endParaRPr lang="en-US" sz="900" b="1"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51,045,195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1.6</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0.1</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4"/>
                  </a:ext>
                </a:extLst>
              </a:tr>
              <a:tr h="480909">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Philippines(2015)</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531,500</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86,600</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nchorCtr="1">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Arial" panose="020B0604020202020204" pitchFamily="34" charset="0"/>
                          <a:ea typeface="+mn-ea"/>
                          <a:cs typeface="Arial" panose="020B0604020202020204" pitchFamily="34" charset="0"/>
                        </a:rPr>
                        <a:t>MSM: </a:t>
                      </a:r>
                      <a:r>
                        <a:rPr lang="en-US" sz="900" b="0" kern="1200" dirty="0">
                          <a:solidFill>
                            <a:schemeClr val="dk1"/>
                          </a:solidFill>
                          <a:latin typeface="Arial" panose="020B0604020202020204" pitchFamily="34" charset="0"/>
                          <a:ea typeface="+mn-ea"/>
                          <a:cs typeface="Arial" panose="020B0604020202020204" pitchFamily="34" charset="0"/>
                        </a:rPr>
                        <a:t>Males</a:t>
                      </a:r>
                      <a:r>
                        <a:rPr lang="en-US" sz="900" b="0" kern="1200" baseline="0" dirty="0">
                          <a:solidFill>
                            <a:schemeClr val="dk1"/>
                          </a:solidFill>
                          <a:latin typeface="Arial" panose="020B0604020202020204" pitchFamily="34" charset="0"/>
                          <a:ea typeface="+mn-ea"/>
                          <a:cs typeface="Arial" panose="020B0604020202020204" pitchFamily="34" charset="0"/>
                        </a:rPr>
                        <a:t> 15+ </a:t>
                      </a:r>
                      <a:r>
                        <a:rPr lang="en-US" sz="900" b="0" kern="1200" baseline="0" dirty="0" err="1">
                          <a:solidFill>
                            <a:schemeClr val="dk1"/>
                          </a:solidFill>
                          <a:latin typeface="Arial" panose="020B0604020202020204" pitchFamily="34" charset="0"/>
                          <a:ea typeface="+mn-ea"/>
                          <a:cs typeface="Arial" panose="020B0604020202020204" pitchFamily="34" charset="0"/>
                        </a:rPr>
                        <a:t>yrs</a:t>
                      </a:r>
                      <a:r>
                        <a:rPr lang="en-US" sz="900" b="0" kern="1200" baseline="0" dirty="0">
                          <a:solidFill>
                            <a:schemeClr val="dk1"/>
                          </a:solidFill>
                          <a:latin typeface="Arial" panose="020B0604020202020204" pitchFamily="34" charset="0"/>
                          <a:ea typeface="+mn-ea"/>
                          <a:cs typeface="Arial" panose="020B0604020202020204" pitchFamily="34" charset="0"/>
                        </a:rPr>
                        <a:t>; who had oral or anal sex with a male in the past 12 months</a:t>
                      </a:r>
                      <a:r>
                        <a:rPr lang="en-US" sz="900" kern="1200" dirty="0">
                          <a:solidFill>
                            <a:schemeClr val="dk1"/>
                          </a:solidFill>
                          <a:latin typeface="Arial" panose="020B0604020202020204" pitchFamily="34" charset="0"/>
                          <a:ea typeface="+mn-ea"/>
                          <a:cs typeface="Arial" panose="020B0604020202020204" pitchFamily="34" charset="0"/>
                        </a:rPr>
                        <a:t>.</a:t>
                      </a:r>
                      <a:r>
                        <a:rPr lang="en-US" sz="900" kern="1200" baseline="0" dirty="0">
                          <a:solidFill>
                            <a:schemeClr val="dk1"/>
                          </a:solidFill>
                          <a:latin typeface="Arial" panose="020B0604020202020204" pitchFamily="34" charset="0"/>
                          <a:ea typeface="+mn-ea"/>
                          <a:cs typeface="Arial" panose="020B060402020202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900" b="1" kern="1200" baseline="0" dirty="0">
                          <a:solidFill>
                            <a:schemeClr val="dk1"/>
                          </a:solidFill>
                          <a:latin typeface="Arial" panose="020B0604020202020204" pitchFamily="34" charset="0"/>
                          <a:ea typeface="+mn-ea"/>
                          <a:cs typeface="Arial" panose="020B0604020202020204" pitchFamily="34" charset="0"/>
                        </a:rPr>
                        <a:t>MSW: </a:t>
                      </a:r>
                      <a:r>
                        <a:rPr lang="en-US" sz="900" b="0" kern="1200" baseline="0" dirty="0">
                          <a:solidFill>
                            <a:schemeClr val="dk1"/>
                          </a:solidFill>
                          <a:latin typeface="Arial" panose="020B0604020202020204" pitchFamily="34" charset="0"/>
                          <a:ea typeface="+mn-ea"/>
                          <a:cs typeface="Arial" panose="020B0604020202020204" pitchFamily="34" charset="0"/>
                        </a:rPr>
                        <a:t>Males 15+yrs; who had oral or anal sex with a male in the past 12 months and accepted cash or kind in exchange for sex regardless of establishment-based or not</a:t>
                      </a:r>
                      <a:endParaRPr lang="en-US" sz="900" b="1"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24,435,734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2.2</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0.4</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5"/>
                  </a:ext>
                </a:extLst>
              </a:tr>
              <a:tr h="333789">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900" b="1" i="0" u="none" strike="noStrike" kern="1200" baseline="0" dirty="0">
                          <a:solidFill>
                            <a:srgbClr val="000000"/>
                          </a:solidFill>
                          <a:effectLst/>
                          <a:latin typeface="Arial" panose="020B0604020202020204" pitchFamily="34" charset="0"/>
                          <a:ea typeface="+mn-ea"/>
                          <a:cs typeface="Arial" panose="020B0604020202020204" pitchFamily="34" charset="0"/>
                        </a:rPr>
                        <a:t>Sri Lanka(2013)</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7,551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All men who have sex with other men as a matter of prevalence or practice,</a:t>
                      </a:r>
                      <a:r>
                        <a:rPr lang="en-US" sz="900" kern="1200" baseline="0" dirty="0">
                          <a:solidFill>
                            <a:schemeClr val="dk1"/>
                          </a:solidFill>
                          <a:latin typeface="Arial" panose="020B0604020202020204" pitchFamily="34" charset="0"/>
                          <a:ea typeface="+mn-ea"/>
                          <a:cs typeface="Arial" panose="020B0604020202020204" pitchFamily="34" charset="0"/>
                        </a:rPr>
                        <a:t> </a:t>
                      </a:r>
                      <a:r>
                        <a:rPr lang="en-US" sz="900" kern="1200" dirty="0">
                          <a:solidFill>
                            <a:schemeClr val="dk1"/>
                          </a:solidFill>
                          <a:latin typeface="Arial" panose="020B0604020202020204" pitchFamily="34" charset="0"/>
                          <a:ea typeface="+mn-ea"/>
                          <a:cs typeface="Arial" panose="020B0604020202020204" pitchFamily="34" charset="0"/>
                        </a:rPr>
                        <a:t>regardless of their sexual identity or sexual orientation.</a:t>
                      </a: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5,049,250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0.1</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6"/>
                  </a:ext>
                </a:extLst>
              </a:tr>
              <a:tr h="192946">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Thailand(2016)</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590,700</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15,000</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just" defTabSz="914400" rtl="0" eaLnBrk="1" latinLnBrk="0" hangingPunct="1"/>
                      <a:r>
                        <a:rPr lang="en-US" sz="900" b="1" kern="1200" dirty="0">
                          <a:solidFill>
                            <a:schemeClr val="dk1"/>
                          </a:solidFill>
                          <a:latin typeface="Arial" panose="020B0604020202020204" pitchFamily="34" charset="0"/>
                          <a:ea typeface="+mn-ea"/>
                          <a:cs typeface="Arial" panose="020B0604020202020204" pitchFamily="34" charset="0"/>
                        </a:rPr>
                        <a:t>MSM: </a:t>
                      </a:r>
                      <a:r>
                        <a:rPr lang="en-US" sz="900" kern="1200" dirty="0">
                          <a:solidFill>
                            <a:schemeClr val="dk1"/>
                          </a:solidFill>
                          <a:latin typeface="Arial" panose="020B0604020202020204" pitchFamily="34" charset="0"/>
                          <a:ea typeface="+mn-ea"/>
                          <a:cs typeface="Arial" panose="020B0604020202020204" pitchFamily="34" charset="0"/>
                        </a:rPr>
                        <a:t>Male 18+, anal or oral sex with male in the past 12 months. </a:t>
                      </a:r>
                      <a:r>
                        <a:rPr lang="en-US" sz="900" b="1" kern="1200" baseline="0" dirty="0">
                          <a:solidFill>
                            <a:schemeClr val="dk1"/>
                          </a:solidFill>
                          <a:latin typeface="Arial" panose="020B0604020202020204" pitchFamily="34" charset="0"/>
                          <a:ea typeface="+mn-ea"/>
                          <a:cs typeface="Arial" panose="020B0604020202020204" pitchFamily="34" charset="0"/>
                        </a:rPr>
                        <a:t>MSW:</a:t>
                      </a:r>
                      <a:r>
                        <a:rPr lang="en-US" sz="900" b="0" kern="1200" baseline="0" dirty="0">
                          <a:solidFill>
                            <a:schemeClr val="dk1"/>
                          </a:solidFill>
                          <a:latin typeface="Arial" panose="020B0604020202020204" pitchFamily="34" charset="0"/>
                          <a:ea typeface="+mn-ea"/>
                          <a:cs typeface="Arial" panose="020B0604020202020204" pitchFamily="34" charset="0"/>
                        </a:rPr>
                        <a:t> Male 18+ who exchange money or goods for sexual services either regularly or occasionally in the last 12 months</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17,559,378</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tc>
                  <a:txBody>
                    <a:bodyPr/>
                    <a:lstStyle/>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MSM:    3</a:t>
                      </a:r>
                    </a:p>
                    <a:p>
                      <a:pPr marL="0" algn="ctr" defTabSz="914400" rtl="0" eaLnBrk="1" fontAlgn="ctr" latinLnBrk="0" hangingPunct="1"/>
                      <a:r>
                        <a:rPr lang="en-US" sz="900" b="1" i="0" u="none" strike="noStrike" kern="1200" dirty="0">
                          <a:solidFill>
                            <a:srgbClr val="000000"/>
                          </a:solidFill>
                          <a:effectLst/>
                          <a:latin typeface="Arial" panose="020B0604020202020204" pitchFamily="34" charset="0"/>
                          <a:ea typeface="+mn-ea"/>
                          <a:cs typeface="Arial" panose="020B0604020202020204" pitchFamily="34" charset="0"/>
                        </a:rPr>
                        <a:t>MSW: 0.2</a:t>
                      </a:r>
                      <a:endParaRPr lang="en-GB" sz="9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solidFill>
                      <a:srgbClr val="F1E6FA"/>
                    </a:solidFill>
                  </a:tcPr>
                </a:tc>
                <a:extLst>
                  <a:ext uri="{0D108BD9-81ED-4DB2-BD59-A6C34878D82A}">
                    <a16:rowId xmlns:a16="http://schemas.microsoft.com/office/drawing/2014/main" val="10017"/>
                  </a:ext>
                </a:extLst>
              </a:tr>
              <a:tr h="192946">
                <a:tc>
                  <a:txBody>
                    <a:bodyPr/>
                    <a:lstStyle/>
                    <a:p>
                      <a:pPr marL="0" algn="just"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 Viet Nam(2017)</a:t>
                      </a:r>
                    </a:p>
                  </a:txBody>
                  <a:tcPr marL="0" marR="0" marT="0" marB="0" anchor="ctr">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174,944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solidFill>
                      <a:srgbClr val="F1E6FA"/>
                    </a:solidFill>
                  </a:tcPr>
                </a:tc>
                <a:tc>
                  <a:txBody>
                    <a:bodyPr/>
                    <a:lstStyle/>
                    <a:p>
                      <a:pPr marL="0" algn="just" defTabSz="914400" rtl="0" eaLnBrk="1" latinLnBrk="0" hangingPunct="1"/>
                      <a:r>
                        <a:rPr lang="en-US" sz="900" kern="1200" dirty="0">
                          <a:solidFill>
                            <a:schemeClr val="dk1"/>
                          </a:solidFill>
                          <a:latin typeface="Arial" panose="020B0604020202020204" pitchFamily="34" charset="0"/>
                          <a:ea typeface="+mn-ea"/>
                          <a:cs typeface="Arial" panose="020B0604020202020204" pitchFamily="34" charset="0"/>
                        </a:rPr>
                        <a:t>Male 18+ </a:t>
                      </a:r>
                      <a:r>
                        <a:rPr lang="en-US" sz="900" kern="1200" dirty="0" err="1">
                          <a:solidFill>
                            <a:schemeClr val="dk1"/>
                          </a:solidFill>
                          <a:latin typeface="Arial" panose="020B0604020202020204" pitchFamily="34" charset="0"/>
                          <a:ea typeface="+mn-ea"/>
                          <a:cs typeface="Arial" panose="020B0604020202020204" pitchFamily="34" charset="0"/>
                        </a:rPr>
                        <a:t>yrs</a:t>
                      </a:r>
                      <a:r>
                        <a:rPr lang="en-US" sz="900" kern="1200" dirty="0">
                          <a:solidFill>
                            <a:schemeClr val="dk1"/>
                          </a:solidFill>
                          <a:latin typeface="Arial" panose="020B0604020202020204" pitchFamily="34" charset="0"/>
                          <a:ea typeface="+mn-ea"/>
                          <a:cs typeface="Arial" panose="020B0604020202020204" pitchFamily="34" charset="0"/>
                        </a:rPr>
                        <a:t>; who have oral or anal sex with another man in the past 12 months</a:t>
                      </a:r>
                      <a:endParaRPr lang="en-GB" sz="900" kern="1200" dirty="0">
                        <a:solidFill>
                          <a:schemeClr val="dk1"/>
                        </a:solidFill>
                        <a:latin typeface="Arial" panose="020B0604020202020204" pitchFamily="34" charset="0"/>
                        <a:ea typeface="+mn-ea"/>
                        <a:cs typeface="Arial" panose="020B0604020202020204" pitchFamily="34" charset="0"/>
                      </a:endParaRPr>
                    </a:p>
                  </a:txBody>
                  <a:tcPr marL="40973" marR="40973" marT="20485" marB="20485"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26,182,125 </a:t>
                      </a:r>
                    </a:p>
                  </a:txBody>
                  <a:tcPr marL="0" marR="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solidFill>
                      <a:srgbClr val="F1E6FA"/>
                    </a:solidFill>
                  </a:tcPr>
                </a:tc>
                <a:tc>
                  <a:txBody>
                    <a:bodyPr/>
                    <a:lstStyle/>
                    <a:p>
                      <a:pPr marL="0" algn="ctr" defTabSz="914400" rtl="0" eaLnBrk="1" fontAlgn="ctr" latinLnBrk="0" hangingPunct="1"/>
                      <a:r>
                        <a:rPr lang="en-GB" sz="900" b="1" i="0" u="none" strike="noStrike" kern="1200" dirty="0">
                          <a:solidFill>
                            <a:srgbClr val="000000"/>
                          </a:solidFill>
                          <a:effectLst/>
                          <a:latin typeface="Arial" panose="020B0604020202020204" pitchFamily="34" charset="0"/>
                          <a:ea typeface="+mn-ea"/>
                          <a:cs typeface="Arial" panose="020B0604020202020204" pitchFamily="34" charset="0"/>
                        </a:rPr>
                        <a:t>1.5</a:t>
                      </a:r>
                    </a:p>
                  </a:txBody>
                  <a:tcPr marL="0" marR="0" marT="0" marB="0" anchor="ctr">
                    <a:lnL w="19050" cap="flat" cmpd="sng" algn="ctr">
                      <a:solidFill>
                        <a:schemeClr val="bg1"/>
                      </a:solidFill>
                      <a:prstDash val="sysDot"/>
                      <a:round/>
                      <a:headEnd type="none" w="med" len="med"/>
                      <a:tailEnd type="none" w="med" len="med"/>
                    </a:lnL>
                    <a:lnT w="19050" cap="flat" cmpd="sng" algn="ctr">
                      <a:solidFill>
                        <a:schemeClr val="bg1"/>
                      </a:solidFill>
                      <a:prstDash val="sysDot"/>
                      <a:round/>
                      <a:headEnd type="none" w="med" len="med"/>
                      <a:tailEnd type="none" w="med" len="med"/>
                    </a:lnT>
                    <a:solidFill>
                      <a:srgbClr val="F1E6FA"/>
                    </a:solidFill>
                  </a:tcPr>
                </a:tc>
                <a:extLst>
                  <a:ext uri="{0D108BD9-81ED-4DB2-BD59-A6C34878D82A}">
                    <a16:rowId xmlns:a16="http://schemas.microsoft.com/office/drawing/2014/main" val="10018"/>
                  </a:ext>
                </a:extLst>
              </a:tr>
            </a:tbl>
          </a:graphicData>
        </a:graphic>
      </p:graphicFrame>
      <p:sp>
        <p:nvSpPr>
          <p:cNvPr id="5" name="TextBox 4">
            <a:extLst>
              <a:ext uri="{FF2B5EF4-FFF2-40B4-BE49-F238E27FC236}">
                <a16:creationId xmlns:a16="http://schemas.microsoft.com/office/drawing/2014/main" id="{F1594BFB-5D82-48A2-982F-C28D774EB48E}"/>
              </a:ext>
            </a:extLst>
          </p:cNvPr>
          <p:cNvSpPr txBox="1"/>
          <p:nvPr/>
        </p:nvSpPr>
        <p:spPr>
          <a:xfrm>
            <a:off x="1481488" y="6669361"/>
            <a:ext cx="9295032" cy="200055"/>
          </a:xfrm>
          <a:prstGeom prst="rect">
            <a:avLst/>
          </a:prstGeom>
          <a:noFill/>
        </p:spPr>
        <p:txBody>
          <a:bodyPr wrap="square" rtlCol="0">
            <a:spAutoFit/>
          </a:bodyPr>
          <a:lstStyle/>
          <a:p>
            <a:pPr>
              <a:defRPr/>
            </a:pPr>
            <a:r>
              <a:rPr lang="en-US" sz="700" dirty="0">
                <a:solidFill>
                  <a:prstClr val="black"/>
                </a:solidFill>
                <a:cs typeface="Arial" panose="020B0604020202020204" pitchFamily="34" charset="0"/>
              </a:rPr>
              <a:t>Source: Global AIDS Monitoring reporting  2016 to 2018, China 2013 HIV estimation, and United Nations, Department of Economic and Social Affairs, Population Division (2017). World Population Prospects: The 2017 Revision</a:t>
            </a:r>
            <a:endParaRPr lang="en-GB" sz="700" dirty="0">
              <a:solidFill>
                <a:prstClr val="black"/>
              </a:solidFill>
              <a:cs typeface="Arial" panose="020B0604020202020204" pitchFamily="34" charset="0"/>
            </a:endParaRPr>
          </a:p>
        </p:txBody>
      </p:sp>
    </p:spTree>
    <p:extLst>
      <p:ext uri="{BB962C8B-B14F-4D97-AF65-F5344CB8AC3E}">
        <p14:creationId xmlns:p14="http://schemas.microsoft.com/office/powerpoint/2010/main" val="160853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63352" y="3390900"/>
            <a:ext cx="11017224"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01A3-B807-4004-B230-C55E823A6623}"/>
              </a:ext>
            </a:extLst>
          </p:cNvPr>
          <p:cNvSpPr>
            <a:spLocks noGrp="1"/>
          </p:cNvSpPr>
          <p:nvPr>
            <p:ph type="title"/>
          </p:nvPr>
        </p:nvSpPr>
        <p:spPr>
          <a:xfrm>
            <a:off x="263352" y="1484784"/>
            <a:ext cx="11166686" cy="504000"/>
          </a:xfrm>
          <a:prstGeom prst="rect">
            <a:avLst/>
          </a:prstGeom>
        </p:spPr>
        <p:txBody>
          <a:bodyPr>
            <a:noAutofit/>
          </a:bodyPr>
          <a:lstStyle/>
          <a:p>
            <a:r>
              <a:rPr lang="en-US" dirty="0"/>
              <a:t>78% of new HIV infections in Asia and the Pacific are concentrated among key populations and their sexual partners</a:t>
            </a:r>
          </a:p>
        </p:txBody>
      </p:sp>
      <p:grpSp>
        <p:nvGrpSpPr>
          <p:cNvPr id="67" name="Group 66">
            <a:extLst>
              <a:ext uri="{FF2B5EF4-FFF2-40B4-BE49-F238E27FC236}">
                <a16:creationId xmlns:a16="http://schemas.microsoft.com/office/drawing/2014/main" id="{C48C3229-23D5-411B-B514-A42DA0EF8157}"/>
              </a:ext>
            </a:extLst>
          </p:cNvPr>
          <p:cNvGrpSpPr/>
          <p:nvPr/>
        </p:nvGrpSpPr>
        <p:grpSpPr>
          <a:xfrm>
            <a:off x="3540835" y="2412756"/>
            <a:ext cx="6003674" cy="3316156"/>
            <a:chOff x="4207127" y="1324958"/>
            <a:chExt cx="6003674" cy="3316156"/>
          </a:xfrm>
        </p:grpSpPr>
        <p:graphicFrame>
          <p:nvGraphicFramePr>
            <p:cNvPr id="68" name="Content Placeholder 5">
              <a:extLst>
                <a:ext uri="{FF2B5EF4-FFF2-40B4-BE49-F238E27FC236}">
                  <a16:creationId xmlns:a16="http://schemas.microsoft.com/office/drawing/2014/main" id="{FD0AD3A4-559D-4ABA-9629-6AF4DB1A2265}"/>
                </a:ext>
              </a:extLst>
            </p:cNvPr>
            <p:cNvGraphicFramePr>
              <a:graphicFrameLocks/>
            </p:cNvGraphicFramePr>
            <p:nvPr/>
          </p:nvGraphicFramePr>
          <p:xfrm>
            <a:off x="4207127" y="1324958"/>
            <a:ext cx="6003674" cy="3316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9" name="Chart 68">
              <a:extLst>
                <a:ext uri="{FF2B5EF4-FFF2-40B4-BE49-F238E27FC236}">
                  <a16:creationId xmlns:a16="http://schemas.microsoft.com/office/drawing/2014/main" id="{331E72F8-078E-45C1-A2D8-F0EFF998BEC8}"/>
                </a:ext>
              </a:extLst>
            </p:cNvPr>
            <p:cNvGraphicFramePr>
              <a:graphicFrameLocks/>
            </p:cNvGraphicFramePr>
            <p:nvPr/>
          </p:nvGraphicFramePr>
          <p:xfrm>
            <a:off x="4592404" y="1975180"/>
            <a:ext cx="3751495" cy="2340343"/>
          </p:xfrm>
          <a:graphic>
            <a:graphicData uri="http://schemas.openxmlformats.org/drawingml/2006/chart">
              <c:chart xmlns:c="http://schemas.openxmlformats.org/drawingml/2006/chart" xmlns:r="http://schemas.openxmlformats.org/officeDocument/2006/relationships" r:id="rId4"/>
            </a:graphicData>
          </a:graphic>
        </p:graphicFrame>
        <p:sp>
          <p:nvSpPr>
            <p:cNvPr id="70" name="TextBox 10">
              <a:extLst>
                <a:ext uri="{FF2B5EF4-FFF2-40B4-BE49-F238E27FC236}">
                  <a16:creationId xmlns:a16="http://schemas.microsoft.com/office/drawing/2014/main" id="{5944AF96-DD61-49B0-9BCA-FBA489227B28}"/>
                </a:ext>
              </a:extLst>
            </p:cNvPr>
            <p:cNvSpPr txBox="1"/>
            <p:nvPr/>
          </p:nvSpPr>
          <p:spPr>
            <a:xfrm>
              <a:off x="6092560" y="2507327"/>
              <a:ext cx="870297" cy="500598"/>
            </a:xfrm>
            <a:prstGeom prst="rect">
              <a:avLst/>
            </a:prstGeom>
            <a:noFill/>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5050"/>
                  </a:solidFill>
                  <a:effectLst/>
                  <a:uLnTx/>
                  <a:uFillTx/>
                  <a:latin typeface="Calibri"/>
                  <a:ea typeface="+mn-ea"/>
                  <a:cs typeface="Arial" pitchFamily="34" charset="0"/>
                </a:rPr>
                <a:t>78</a:t>
              </a:r>
              <a:r>
                <a:rPr kumimoji="0" lang="en-US" sz="1400" b="1" i="0" u="none" strike="noStrike" kern="0" cap="none" spc="0" normalizeH="0" baseline="0" noProof="0" dirty="0">
                  <a:ln>
                    <a:noFill/>
                  </a:ln>
                  <a:solidFill>
                    <a:srgbClr val="FF5050"/>
                  </a:solidFill>
                  <a:effectLst/>
                  <a:uLnTx/>
                  <a:uFillTx/>
                  <a:latin typeface="Calibri"/>
                  <a:ea typeface="+mn-ea"/>
                  <a:cs typeface="Arial" pitchFamily="34" charset="0"/>
                </a:rPr>
                <a:t>%</a:t>
              </a:r>
              <a:endParaRPr kumimoji="0" lang="en-GB" sz="2800" b="1" i="0" u="none" strike="noStrike" kern="0" cap="none" spc="0" normalizeH="0" baseline="0" noProof="0" dirty="0">
                <a:ln>
                  <a:noFill/>
                </a:ln>
                <a:solidFill>
                  <a:srgbClr val="FF5050"/>
                </a:solidFill>
                <a:effectLst/>
                <a:uLnTx/>
                <a:uFillTx/>
                <a:latin typeface="Calibri"/>
                <a:ea typeface="+mn-ea"/>
                <a:cs typeface="Arial" pitchFamily="34" charset="0"/>
              </a:endParaRPr>
            </a:p>
          </p:txBody>
        </p:sp>
        <p:cxnSp>
          <p:nvCxnSpPr>
            <p:cNvPr id="71" name="Straight Connector 70">
              <a:extLst>
                <a:ext uri="{FF2B5EF4-FFF2-40B4-BE49-F238E27FC236}">
                  <a16:creationId xmlns:a16="http://schemas.microsoft.com/office/drawing/2014/main" id="{AC0B174C-A57F-4760-92B2-BEB04A187DC2}"/>
                </a:ext>
              </a:extLst>
            </p:cNvPr>
            <p:cNvCxnSpPr/>
            <p:nvPr/>
          </p:nvCxnSpPr>
          <p:spPr>
            <a:xfrm>
              <a:off x="6476537" y="2142767"/>
              <a:ext cx="0" cy="360000"/>
            </a:xfrm>
            <a:prstGeom prst="line">
              <a:avLst/>
            </a:prstGeom>
            <a:solidFill>
              <a:srgbClr val="00CCFF"/>
            </a:solidFill>
            <a:ln w="34925" cap="flat" cmpd="sng" algn="ctr">
              <a:solidFill>
                <a:srgbClr val="92D050"/>
              </a:solidFill>
              <a:prstDash val="solid"/>
            </a:ln>
            <a:effectLst/>
          </p:spPr>
        </p:cxnSp>
        <p:sp>
          <p:nvSpPr>
            <p:cNvPr id="72" name="Oval 71">
              <a:extLst>
                <a:ext uri="{FF2B5EF4-FFF2-40B4-BE49-F238E27FC236}">
                  <a16:creationId xmlns:a16="http://schemas.microsoft.com/office/drawing/2014/main" id="{6397F2FA-5578-466F-98B4-29372137D683}"/>
                </a:ext>
              </a:extLst>
            </p:cNvPr>
            <p:cNvSpPr/>
            <p:nvPr/>
          </p:nvSpPr>
          <p:spPr>
            <a:xfrm rot="10800000" flipV="1">
              <a:off x="6424053" y="2479944"/>
              <a:ext cx="108000" cy="108000"/>
            </a:xfrm>
            <a:prstGeom prst="ellipse">
              <a:avLst/>
            </a:prstGeom>
            <a:solidFill>
              <a:srgbClr val="92D050"/>
            </a:solidFill>
            <a:ln w="25400" cap="flat" cmpd="sng" algn="ctr">
              <a:solidFill>
                <a:srgbClr val="92D050"/>
              </a:solid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EDC1AE0C-8351-4A47-87D9-400B9AADD9D4}"/>
                </a:ext>
              </a:extLst>
            </p:cNvPr>
            <p:cNvSpPr txBox="1"/>
            <p:nvPr/>
          </p:nvSpPr>
          <p:spPr>
            <a:xfrm>
              <a:off x="5549649" y="2940544"/>
              <a:ext cx="18360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itchFamily="34" charset="0"/>
                  <a:ea typeface="+mn-ea"/>
                  <a:cs typeface="Arial" panose="020B0604020202020204" pitchFamily="34" charset="0"/>
                </a:rPr>
                <a:t>of new HIV infections among key populations and their partners</a:t>
              </a:r>
              <a:endParaRPr kumimoji="0" lang="en-GB" sz="1400" b="0" i="0" u="none" strike="noStrike" kern="0" cap="none" spc="0" normalizeH="0" baseline="0" noProof="0" dirty="0">
                <a:ln>
                  <a:noFill/>
                </a:ln>
                <a:solidFill>
                  <a:prstClr val="black"/>
                </a:solidFill>
                <a:effectLst/>
                <a:uLnTx/>
                <a:uFillTx/>
                <a:latin typeface="Arial" pitchFamily="34" charset="0"/>
                <a:ea typeface="+mn-ea"/>
                <a:cs typeface="Arial" panose="020B0604020202020204" pitchFamily="34" charset="0"/>
              </a:endParaRPr>
            </a:p>
          </p:txBody>
        </p:sp>
      </p:grpSp>
      <p:grpSp>
        <p:nvGrpSpPr>
          <p:cNvPr id="74" name="Group 73">
            <a:extLst>
              <a:ext uri="{FF2B5EF4-FFF2-40B4-BE49-F238E27FC236}">
                <a16:creationId xmlns:a16="http://schemas.microsoft.com/office/drawing/2014/main" id="{9C07080C-6241-4D8C-A5D0-4069EAECB296}"/>
              </a:ext>
            </a:extLst>
          </p:cNvPr>
          <p:cNvGrpSpPr/>
          <p:nvPr/>
        </p:nvGrpSpPr>
        <p:grpSpPr>
          <a:xfrm>
            <a:off x="8173206" y="4234368"/>
            <a:ext cx="2007162" cy="246221"/>
            <a:chOff x="3733480" y="5341189"/>
            <a:chExt cx="2007162" cy="246221"/>
          </a:xfrm>
        </p:grpSpPr>
        <p:sp>
          <p:nvSpPr>
            <p:cNvPr id="75" name="TextBox 33">
              <a:extLst>
                <a:ext uri="{FF2B5EF4-FFF2-40B4-BE49-F238E27FC236}">
                  <a16:creationId xmlns:a16="http://schemas.microsoft.com/office/drawing/2014/main" id="{A227F1B3-72E2-4ED8-9583-60E8CC301AC6}"/>
                </a:ext>
              </a:extLst>
            </p:cNvPr>
            <p:cNvSpPr txBox="1"/>
            <p:nvPr/>
          </p:nvSpPr>
          <p:spPr>
            <a:xfrm>
              <a:off x="3733480" y="5382407"/>
              <a:ext cx="180000" cy="180000"/>
            </a:xfrm>
            <a:prstGeom prst="rect">
              <a:avLst/>
            </a:prstGeom>
            <a:solidFill>
              <a:srgbClr val="FF505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5E73AE99-C9CD-4FC3-92CC-6C62EFDB629A}"/>
                </a:ext>
              </a:extLst>
            </p:cNvPr>
            <p:cNvSpPr/>
            <p:nvPr/>
          </p:nvSpPr>
          <p:spPr>
            <a:xfrm>
              <a:off x="3872548" y="5341189"/>
              <a:ext cx="1868094"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Men who have sex with men</a:t>
              </a:r>
            </a:p>
          </p:txBody>
        </p:sp>
      </p:grpSp>
      <p:sp>
        <p:nvSpPr>
          <p:cNvPr id="77" name="Title 1">
            <a:extLst>
              <a:ext uri="{FF2B5EF4-FFF2-40B4-BE49-F238E27FC236}">
                <a16:creationId xmlns:a16="http://schemas.microsoft.com/office/drawing/2014/main" id="{C0FED4C1-3F92-4AA2-9A75-FE7C2D392A9E}"/>
              </a:ext>
            </a:extLst>
          </p:cNvPr>
          <p:cNvSpPr txBox="1">
            <a:spLocks/>
          </p:cNvSpPr>
          <p:nvPr/>
        </p:nvSpPr>
        <p:spPr>
          <a:xfrm>
            <a:off x="2624992" y="2340107"/>
            <a:ext cx="6080618" cy="4050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mj-ea"/>
                <a:cs typeface="Arial" panose="020B0604020202020204" pitchFamily="34" charset="0"/>
              </a:rPr>
              <a:t>Share of new HIV infections by population in Asia and the Pacific</a:t>
            </a:r>
            <a:endParaRPr kumimoji="0" lang="en-GB" sz="1400" b="1" i="0" u="none" strike="noStrike" kern="1200" cap="none" spc="0" normalizeH="0" baseline="0" noProof="0" dirty="0">
              <a:ln>
                <a:noFill/>
              </a:ln>
              <a:solidFill>
                <a:prstClr val="black"/>
              </a:solidFill>
              <a:effectLst/>
              <a:uLnTx/>
              <a:uFillTx/>
              <a:latin typeface="Arial"/>
              <a:ea typeface="+mj-ea"/>
              <a:cs typeface="Arial" panose="020B0604020202020204" pitchFamily="34" charset="0"/>
            </a:endParaRPr>
          </a:p>
        </p:txBody>
      </p:sp>
      <p:grpSp>
        <p:nvGrpSpPr>
          <p:cNvPr id="78" name="Group 77">
            <a:extLst>
              <a:ext uri="{FF2B5EF4-FFF2-40B4-BE49-F238E27FC236}">
                <a16:creationId xmlns:a16="http://schemas.microsoft.com/office/drawing/2014/main" id="{F7E267A4-8A89-4D41-9DB4-2313FFAD0CC1}"/>
              </a:ext>
            </a:extLst>
          </p:cNvPr>
          <p:cNvGrpSpPr/>
          <p:nvPr/>
        </p:nvGrpSpPr>
        <p:grpSpPr>
          <a:xfrm>
            <a:off x="8170192" y="3731548"/>
            <a:ext cx="1662915" cy="246221"/>
            <a:chOff x="5695627" y="4898111"/>
            <a:chExt cx="1662915" cy="246221"/>
          </a:xfrm>
        </p:grpSpPr>
        <p:sp>
          <p:nvSpPr>
            <p:cNvPr id="79" name="Rectangle 78">
              <a:extLst>
                <a:ext uri="{FF2B5EF4-FFF2-40B4-BE49-F238E27FC236}">
                  <a16:creationId xmlns:a16="http://schemas.microsoft.com/office/drawing/2014/main" id="{7FFAA24D-A6CD-4CBC-8624-7C7CA10A192B}"/>
                </a:ext>
              </a:extLst>
            </p:cNvPr>
            <p:cNvSpPr/>
            <p:nvPr/>
          </p:nvSpPr>
          <p:spPr>
            <a:xfrm>
              <a:off x="5695627" y="4938316"/>
              <a:ext cx="180000" cy="180000"/>
            </a:xfrm>
            <a:prstGeom prst="rect">
              <a:avLst/>
            </a:prstGeom>
            <a:solidFill>
              <a:srgbClr val="00CC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ysClr val="window" lastClr="FFFFFF"/>
                </a:solidFill>
                <a:effectLst/>
                <a:uLnTx/>
                <a:uFillTx/>
                <a:latin typeface="Arial"/>
                <a:ea typeface="+mn-ea"/>
                <a:cs typeface="Arial" panose="020B0604020202020204" pitchFamily="34" charset="0"/>
              </a:endParaRPr>
            </a:p>
          </p:txBody>
        </p:sp>
        <p:sp>
          <p:nvSpPr>
            <p:cNvPr id="80" name="Rectangle 79">
              <a:extLst>
                <a:ext uri="{FF2B5EF4-FFF2-40B4-BE49-F238E27FC236}">
                  <a16:creationId xmlns:a16="http://schemas.microsoft.com/office/drawing/2014/main" id="{754411BE-9A50-4225-907E-AEC60BF3476D}"/>
                </a:ext>
              </a:extLst>
            </p:cNvPr>
            <p:cNvSpPr/>
            <p:nvPr/>
          </p:nvSpPr>
          <p:spPr>
            <a:xfrm>
              <a:off x="5825071" y="4898111"/>
              <a:ext cx="1533471"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People who inject drugs</a:t>
              </a:r>
              <a:endParaRPr kumimoji="0" lang="en-GB" sz="1000" b="0" i="0" u="none" strike="noStrike" kern="0" cap="none" spc="0" normalizeH="0" baseline="0" noProof="0" dirty="0">
                <a:ln>
                  <a:noFill/>
                </a:ln>
                <a:solidFill>
                  <a:prstClr val="black"/>
                </a:solidFill>
                <a:effectLst/>
                <a:uLnTx/>
                <a:uFillTx/>
                <a:latin typeface="Arial"/>
                <a:ea typeface="+mn-ea"/>
                <a:cs typeface="Arial" panose="020B0604020202020204" pitchFamily="34" charset="0"/>
              </a:endParaRPr>
            </a:p>
          </p:txBody>
        </p:sp>
      </p:grpSp>
      <p:grpSp>
        <p:nvGrpSpPr>
          <p:cNvPr id="81" name="Group 80">
            <a:extLst>
              <a:ext uri="{FF2B5EF4-FFF2-40B4-BE49-F238E27FC236}">
                <a16:creationId xmlns:a16="http://schemas.microsoft.com/office/drawing/2014/main" id="{2A2B8169-C0DC-4D2E-B266-31E06B1447C2}"/>
              </a:ext>
            </a:extLst>
          </p:cNvPr>
          <p:cNvGrpSpPr/>
          <p:nvPr/>
        </p:nvGrpSpPr>
        <p:grpSpPr>
          <a:xfrm>
            <a:off x="8158191" y="5928692"/>
            <a:ext cx="1480802" cy="246221"/>
            <a:chOff x="5691470" y="5777154"/>
            <a:chExt cx="1480802" cy="246221"/>
          </a:xfrm>
        </p:grpSpPr>
        <p:sp>
          <p:nvSpPr>
            <p:cNvPr id="82" name="Rectangle 81">
              <a:extLst>
                <a:ext uri="{FF2B5EF4-FFF2-40B4-BE49-F238E27FC236}">
                  <a16:creationId xmlns:a16="http://schemas.microsoft.com/office/drawing/2014/main" id="{231BDDAF-CAA5-43D7-8BD0-FFA4270463F0}"/>
                </a:ext>
              </a:extLst>
            </p:cNvPr>
            <p:cNvSpPr/>
            <p:nvPr/>
          </p:nvSpPr>
          <p:spPr>
            <a:xfrm>
              <a:off x="5691470" y="5810140"/>
              <a:ext cx="180000" cy="180000"/>
            </a:xfrm>
            <a:prstGeom prst="rect">
              <a:avLst/>
            </a:prstGeom>
            <a:solidFill>
              <a:sysClr val="window" lastClr="FFFFFF">
                <a:lumMod val="85000"/>
              </a:sysClr>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ysClr val="window" lastClr="FFFFFF"/>
                </a:solidFill>
                <a:effectLst/>
                <a:uLnTx/>
                <a:uFillTx/>
                <a:latin typeface="Calibri"/>
                <a:ea typeface="+mn-ea"/>
                <a:cs typeface="Arial" panose="020B0604020202020204" pitchFamily="34" charset="0"/>
              </a:endParaRPr>
            </a:p>
          </p:txBody>
        </p:sp>
        <p:sp>
          <p:nvSpPr>
            <p:cNvPr id="83" name="Rectangle 82">
              <a:extLst>
                <a:ext uri="{FF2B5EF4-FFF2-40B4-BE49-F238E27FC236}">
                  <a16:creationId xmlns:a16="http://schemas.microsoft.com/office/drawing/2014/main" id="{BEFBBE5D-1E30-464F-83F4-157EAE454BFE}"/>
                </a:ext>
              </a:extLst>
            </p:cNvPr>
            <p:cNvSpPr/>
            <p:nvPr/>
          </p:nvSpPr>
          <p:spPr>
            <a:xfrm>
              <a:off x="5830539" y="5777154"/>
              <a:ext cx="1341733"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Rest of population</a:t>
              </a:r>
            </a:p>
          </p:txBody>
        </p:sp>
      </p:grpSp>
      <p:grpSp>
        <p:nvGrpSpPr>
          <p:cNvPr id="84" name="Group 83">
            <a:extLst>
              <a:ext uri="{FF2B5EF4-FFF2-40B4-BE49-F238E27FC236}">
                <a16:creationId xmlns:a16="http://schemas.microsoft.com/office/drawing/2014/main" id="{FA3EB9D0-936A-4A65-98FE-F4AAD1596CB1}"/>
              </a:ext>
            </a:extLst>
          </p:cNvPr>
          <p:cNvGrpSpPr/>
          <p:nvPr/>
        </p:nvGrpSpPr>
        <p:grpSpPr>
          <a:xfrm>
            <a:off x="8170192" y="4776038"/>
            <a:ext cx="1041399" cy="246221"/>
            <a:chOff x="5695627" y="5334583"/>
            <a:chExt cx="1041399" cy="246221"/>
          </a:xfrm>
        </p:grpSpPr>
        <p:sp>
          <p:nvSpPr>
            <p:cNvPr id="85" name="TextBox 33">
              <a:extLst>
                <a:ext uri="{FF2B5EF4-FFF2-40B4-BE49-F238E27FC236}">
                  <a16:creationId xmlns:a16="http://schemas.microsoft.com/office/drawing/2014/main" id="{DAE62030-6BEF-4132-83F5-AF6963CA2A82}"/>
                </a:ext>
              </a:extLst>
            </p:cNvPr>
            <p:cNvSpPr txBox="1"/>
            <p:nvPr/>
          </p:nvSpPr>
          <p:spPr>
            <a:xfrm>
              <a:off x="5695627" y="5366685"/>
              <a:ext cx="180000" cy="180000"/>
            </a:xfrm>
            <a:prstGeom prst="rect">
              <a:avLst/>
            </a:prstGeom>
            <a:solidFill>
              <a:srgbClr val="FFCC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6" name="Rectangle 85">
              <a:extLst>
                <a:ext uri="{FF2B5EF4-FFF2-40B4-BE49-F238E27FC236}">
                  <a16:creationId xmlns:a16="http://schemas.microsoft.com/office/drawing/2014/main" id="{81DE98D4-9804-46D6-AC0C-D6D896011987}"/>
                </a:ext>
              </a:extLst>
            </p:cNvPr>
            <p:cNvSpPr/>
            <p:nvPr/>
          </p:nvSpPr>
          <p:spPr>
            <a:xfrm>
              <a:off x="5825338" y="5334583"/>
              <a:ext cx="911688"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Transgender</a:t>
              </a:r>
            </a:p>
          </p:txBody>
        </p:sp>
      </p:grpSp>
      <p:grpSp>
        <p:nvGrpSpPr>
          <p:cNvPr id="87" name="Group 86">
            <a:extLst>
              <a:ext uri="{FF2B5EF4-FFF2-40B4-BE49-F238E27FC236}">
                <a16:creationId xmlns:a16="http://schemas.microsoft.com/office/drawing/2014/main" id="{F1A3E259-E9B1-494A-91CB-1ECC2DA3A6DB}"/>
              </a:ext>
            </a:extLst>
          </p:cNvPr>
          <p:cNvGrpSpPr/>
          <p:nvPr/>
        </p:nvGrpSpPr>
        <p:grpSpPr>
          <a:xfrm>
            <a:off x="8170192" y="3238524"/>
            <a:ext cx="1480233" cy="246221"/>
            <a:chOff x="3733479" y="4892820"/>
            <a:chExt cx="1480233" cy="246221"/>
          </a:xfrm>
        </p:grpSpPr>
        <p:sp>
          <p:nvSpPr>
            <p:cNvPr id="88" name="Rectangle 87">
              <a:extLst>
                <a:ext uri="{FF2B5EF4-FFF2-40B4-BE49-F238E27FC236}">
                  <a16:creationId xmlns:a16="http://schemas.microsoft.com/office/drawing/2014/main" id="{916CFCB3-7DFB-4E6E-80D8-72E2A2546E1A}"/>
                </a:ext>
              </a:extLst>
            </p:cNvPr>
            <p:cNvSpPr/>
            <p:nvPr/>
          </p:nvSpPr>
          <p:spPr>
            <a:xfrm>
              <a:off x="3733479" y="4925806"/>
              <a:ext cx="180000" cy="180000"/>
            </a:xfrm>
            <a:prstGeom prst="rect">
              <a:avLst/>
            </a:prstGeom>
            <a:solidFill>
              <a:srgbClr val="FF99FF"/>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ysClr val="window" lastClr="FFFFFF"/>
                </a:solidFill>
                <a:effectLst/>
                <a:uLnTx/>
                <a:uFillTx/>
                <a:latin typeface="Arial"/>
                <a:ea typeface="+mn-ea"/>
                <a:cs typeface="Arial" panose="020B0604020202020204" pitchFamily="34" charset="0"/>
              </a:endParaRPr>
            </a:p>
          </p:txBody>
        </p:sp>
        <p:sp>
          <p:nvSpPr>
            <p:cNvPr id="89" name="Rectangle 88">
              <a:extLst>
                <a:ext uri="{FF2B5EF4-FFF2-40B4-BE49-F238E27FC236}">
                  <a16:creationId xmlns:a16="http://schemas.microsoft.com/office/drawing/2014/main" id="{588CE7EF-84D6-4FF6-AB92-3495CFEC44D5}"/>
                </a:ext>
              </a:extLst>
            </p:cNvPr>
            <p:cNvSpPr/>
            <p:nvPr/>
          </p:nvSpPr>
          <p:spPr>
            <a:xfrm>
              <a:off x="3872644" y="4892820"/>
              <a:ext cx="1341068" cy="24622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Sex workers</a:t>
              </a:r>
            </a:p>
          </p:txBody>
        </p:sp>
      </p:grpSp>
      <p:grpSp>
        <p:nvGrpSpPr>
          <p:cNvPr id="90" name="Group 89">
            <a:extLst>
              <a:ext uri="{FF2B5EF4-FFF2-40B4-BE49-F238E27FC236}">
                <a16:creationId xmlns:a16="http://schemas.microsoft.com/office/drawing/2014/main" id="{7FF3AD71-ED43-4D66-A541-7D32ED0977DE}"/>
              </a:ext>
            </a:extLst>
          </p:cNvPr>
          <p:cNvGrpSpPr/>
          <p:nvPr/>
        </p:nvGrpSpPr>
        <p:grpSpPr>
          <a:xfrm>
            <a:off x="8170192" y="5336976"/>
            <a:ext cx="2007161" cy="400110"/>
            <a:chOff x="3733477" y="5768295"/>
            <a:chExt cx="2007161" cy="400110"/>
          </a:xfrm>
        </p:grpSpPr>
        <p:sp>
          <p:nvSpPr>
            <p:cNvPr id="91" name="Rectangle 90">
              <a:extLst>
                <a:ext uri="{FF2B5EF4-FFF2-40B4-BE49-F238E27FC236}">
                  <a16:creationId xmlns:a16="http://schemas.microsoft.com/office/drawing/2014/main" id="{73365DAC-ED56-4242-BCE1-D5EEB6D4E0B1}"/>
                </a:ext>
              </a:extLst>
            </p:cNvPr>
            <p:cNvSpPr/>
            <p:nvPr/>
          </p:nvSpPr>
          <p:spPr>
            <a:xfrm>
              <a:off x="3733477" y="5807563"/>
              <a:ext cx="180000" cy="180000"/>
            </a:xfrm>
            <a:prstGeom prst="rect">
              <a:avLst/>
            </a:prstGeom>
            <a:solidFill>
              <a:srgbClr val="33CCCC"/>
            </a:solidFill>
            <a:ln w="25400" cap="flat" cmpd="sng" algn="ctr">
              <a:noFill/>
              <a:prstDash val="solid"/>
            </a:ln>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ysClr val="window" lastClr="FFFFFF"/>
                </a:solidFill>
                <a:effectLst/>
                <a:uLnTx/>
                <a:uFillTx/>
                <a:latin typeface="Arial"/>
                <a:ea typeface="+mn-ea"/>
                <a:cs typeface="Arial" panose="020B0604020202020204" pitchFamily="34" charset="0"/>
              </a:endParaRPr>
            </a:p>
          </p:txBody>
        </p:sp>
        <p:sp>
          <p:nvSpPr>
            <p:cNvPr id="92" name="Rectangle 91">
              <a:extLst>
                <a:ext uri="{FF2B5EF4-FFF2-40B4-BE49-F238E27FC236}">
                  <a16:creationId xmlns:a16="http://schemas.microsoft.com/office/drawing/2014/main" id="{188435A0-E07B-4BB7-A8CE-7E2F5FF159DC}"/>
                </a:ext>
              </a:extLst>
            </p:cNvPr>
            <p:cNvSpPr/>
            <p:nvPr/>
          </p:nvSpPr>
          <p:spPr>
            <a:xfrm>
              <a:off x="3872545" y="5768295"/>
              <a:ext cx="1868093" cy="4001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Clients of sex workers and partners of key populations</a:t>
              </a:r>
            </a:p>
          </p:txBody>
        </p:sp>
      </p:grpSp>
      <p:sp>
        <p:nvSpPr>
          <p:cNvPr id="3" name="Callout: Left Arrow 2">
            <a:extLst>
              <a:ext uri="{FF2B5EF4-FFF2-40B4-BE49-F238E27FC236}">
                <a16:creationId xmlns:a16="http://schemas.microsoft.com/office/drawing/2014/main" id="{CB9E8BCC-B3A2-4822-B77C-FA9E5B38770E}"/>
              </a:ext>
            </a:extLst>
          </p:cNvPr>
          <p:cNvSpPr/>
          <p:nvPr/>
        </p:nvSpPr>
        <p:spPr>
          <a:xfrm>
            <a:off x="7176120" y="4120457"/>
            <a:ext cx="2847514" cy="528770"/>
          </a:xfrm>
          <a:prstGeom prst="leftArrowCallout">
            <a:avLst>
              <a:gd name="adj1" fmla="val 25000"/>
              <a:gd name="adj2" fmla="val 25000"/>
              <a:gd name="adj3" fmla="val 25000"/>
              <a:gd name="adj4" fmla="val 69625"/>
            </a:avLst>
          </a:prstGeom>
          <a:noFill/>
          <a:ln w="38100">
            <a:solidFill>
              <a:srgbClr val="F26B73"/>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
              <a:ea typeface="+mn-ea"/>
              <a:cs typeface="+mn-cs"/>
            </a:endParaRPr>
          </a:p>
        </p:txBody>
      </p:sp>
      <p:sp>
        <p:nvSpPr>
          <p:cNvPr id="93" name="TextBox 92">
            <a:extLst>
              <a:ext uri="{FF2B5EF4-FFF2-40B4-BE49-F238E27FC236}">
                <a16:creationId xmlns:a16="http://schemas.microsoft.com/office/drawing/2014/main" id="{6010739B-E955-4FEC-9B8C-971B266F3E77}"/>
              </a:ext>
            </a:extLst>
          </p:cNvPr>
          <p:cNvSpPr txBox="1"/>
          <p:nvPr/>
        </p:nvSpPr>
        <p:spPr>
          <a:xfrm>
            <a:off x="47328" y="6601496"/>
            <a:ext cx="774085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5"/>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Special Analysis 2019</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4823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01A3-B807-4004-B230-C55E823A6623}"/>
              </a:ext>
            </a:extLst>
          </p:cNvPr>
          <p:cNvSpPr>
            <a:spLocks noGrp="1"/>
          </p:cNvSpPr>
          <p:nvPr>
            <p:ph type="title" idx="4294967295"/>
          </p:nvPr>
        </p:nvSpPr>
        <p:spPr>
          <a:xfrm>
            <a:off x="-168696" y="1269578"/>
            <a:ext cx="12360696" cy="503238"/>
          </a:xfrm>
          <a:prstGeom prst="rect">
            <a:avLst/>
          </a:prstGeom>
        </p:spPr>
        <p:txBody>
          <a:bodyPr>
            <a:noAutofit/>
          </a:bodyPr>
          <a:lstStyle/>
          <a:p>
            <a:r>
              <a:rPr lang="en-US" sz="2400" b="1" dirty="0">
                <a:solidFill>
                  <a:srgbClr val="C00000"/>
                </a:solidFill>
              </a:rPr>
              <a:t>New HIV infections will escalate if we continue “business as usual”</a:t>
            </a:r>
          </a:p>
        </p:txBody>
      </p:sp>
      <p:graphicFrame>
        <p:nvGraphicFramePr>
          <p:cNvPr id="10" name="Chart 9">
            <a:extLst>
              <a:ext uri="{FF2B5EF4-FFF2-40B4-BE49-F238E27FC236}">
                <a16:creationId xmlns:a16="http://schemas.microsoft.com/office/drawing/2014/main" id="{5178B3EA-0A80-4B10-9E10-2D40BE2F319A}"/>
              </a:ext>
            </a:extLst>
          </p:cNvPr>
          <p:cNvGraphicFramePr>
            <a:graphicFrameLocks/>
          </p:cNvGraphicFramePr>
          <p:nvPr>
            <p:extLst>
              <p:ext uri="{D42A27DB-BD31-4B8C-83A1-F6EECF244321}">
                <p14:modId xmlns:p14="http://schemas.microsoft.com/office/powerpoint/2010/main" val="3320922832"/>
              </p:ext>
            </p:extLst>
          </p:nvPr>
        </p:nvGraphicFramePr>
        <p:xfrm>
          <a:off x="2227976" y="2067636"/>
          <a:ext cx="7537507" cy="2046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1778ACC4-4B08-4E35-A56A-5576C660529A}"/>
              </a:ext>
            </a:extLst>
          </p:cNvPr>
          <p:cNvGraphicFramePr>
            <a:graphicFrameLocks/>
          </p:cNvGraphicFramePr>
          <p:nvPr>
            <p:extLst>
              <p:ext uri="{D42A27DB-BD31-4B8C-83A1-F6EECF244321}">
                <p14:modId xmlns:p14="http://schemas.microsoft.com/office/powerpoint/2010/main" val="4131604225"/>
              </p:ext>
            </p:extLst>
          </p:nvPr>
        </p:nvGraphicFramePr>
        <p:xfrm>
          <a:off x="2210843" y="3861048"/>
          <a:ext cx="7417977" cy="297177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37BE49CD-A0A6-4E79-85FC-1A3D8A6873C7}"/>
              </a:ext>
            </a:extLst>
          </p:cNvPr>
          <p:cNvSpPr txBox="1"/>
          <p:nvPr/>
        </p:nvSpPr>
        <p:spPr>
          <a:xfrm>
            <a:off x="1536940" y="1860406"/>
            <a:ext cx="1405157" cy="338554"/>
          </a:xfrm>
          <a:prstGeom prst="rect">
            <a:avLst/>
          </a:prstGeom>
          <a:solidFill>
            <a:srgbClr val="00B0F0"/>
          </a:solidFill>
        </p:spPr>
        <p:txBody>
          <a:bodyPr wrap="square" rtlCol="0">
            <a:spAutoFit/>
          </a:bodyPr>
          <a:lstStyle/>
          <a:p>
            <a:pPr defTabSz="457200" fontAlgn="auto">
              <a:spcBef>
                <a:spcPts val="0"/>
              </a:spcBef>
              <a:spcAft>
                <a:spcPts val="0"/>
              </a:spcAft>
              <a:defRPr/>
            </a:pPr>
            <a:r>
              <a:rPr lang="en-US" sz="1600" b="1" dirty="0">
                <a:solidFill>
                  <a:prstClr val="white"/>
                </a:solidFill>
                <a:cs typeface="Arial" panose="020B0604020202020204" pitchFamily="34" charset="0"/>
              </a:rPr>
              <a:t>Philippines </a:t>
            </a:r>
          </a:p>
        </p:txBody>
      </p:sp>
      <p:sp>
        <p:nvSpPr>
          <p:cNvPr id="14" name="TextBox 13">
            <a:extLst>
              <a:ext uri="{FF2B5EF4-FFF2-40B4-BE49-F238E27FC236}">
                <a16:creationId xmlns:a16="http://schemas.microsoft.com/office/drawing/2014/main" id="{B5B7E68C-559D-4F70-B284-65F1F5542FAC}"/>
              </a:ext>
            </a:extLst>
          </p:cNvPr>
          <p:cNvSpPr txBox="1"/>
          <p:nvPr/>
        </p:nvSpPr>
        <p:spPr>
          <a:xfrm>
            <a:off x="1525398" y="3954542"/>
            <a:ext cx="1405157" cy="338554"/>
          </a:xfrm>
          <a:prstGeom prst="rect">
            <a:avLst/>
          </a:prstGeom>
          <a:solidFill>
            <a:srgbClr val="00B0F0"/>
          </a:solidFill>
        </p:spPr>
        <p:txBody>
          <a:bodyPr wrap="square" rtlCol="0">
            <a:spAutoFit/>
          </a:bodyPr>
          <a:lstStyle/>
          <a:p>
            <a:pPr defTabSz="457200" fontAlgn="auto">
              <a:spcBef>
                <a:spcPts val="0"/>
              </a:spcBef>
              <a:spcAft>
                <a:spcPts val="0"/>
              </a:spcAft>
              <a:defRPr/>
            </a:pPr>
            <a:r>
              <a:rPr lang="en-US" sz="1600" b="1" dirty="0">
                <a:solidFill>
                  <a:prstClr val="white"/>
                </a:solidFill>
                <a:cs typeface="Arial" panose="020B0604020202020204" pitchFamily="34" charset="0"/>
              </a:rPr>
              <a:t>Malaysia </a:t>
            </a:r>
          </a:p>
        </p:txBody>
      </p:sp>
      <p:sp>
        <p:nvSpPr>
          <p:cNvPr id="3" name="TextBox 2">
            <a:extLst>
              <a:ext uri="{FF2B5EF4-FFF2-40B4-BE49-F238E27FC236}">
                <a16:creationId xmlns:a16="http://schemas.microsoft.com/office/drawing/2014/main" id="{4CADA543-5A0E-48A7-801F-0A27E5B74C66}"/>
              </a:ext>
            </a:extLst>
          </p:cNvPr>
          <p:cNvSpPr txBox="1"/>
          <p:nvPr/>
        </p:nvSpPr>
        <p:spPr>
          <a:xfrm>
            <a:off x="5663952" y="6021288"/>
            <a:ext cx="2664000" cy="523220"/>
          </a:xfrm>
          <a:prstGeom prst="rect">
            <a:avLst/>
          </a:prstGeom>
          <a:noFill/>
          <a:ln w="12700">
            <a:solidFill>
              <a:srgbClr val="F26B73"/>
            </a:solidFill>
            <a:prstDash val="sysDash"/>
          </a:ln>
        </p:spPr>
        <p:txBody>
          <a:bodyPr wrap="square" rtlCol="0">
            <a:spAutoFit/>
          </a:bodyPr>
          <a:lstStyle/>
          <a:p>
            <a:endParaRPr lang="en-US" dirty="0"/>
          </a:p>
        </p:txBody>
      </p:sp>
      <p:sp>
        <p:nvSpPr>
          <p:cNvPr id="8" name="TextBox 7">
            <a:extLst>
              <a:ext uri="{FF2B5EF4-FFF2-40B4-BE49-F238E27FC236}">
                <a16:creationId xmlns:a16="http://schemas.microsoft.com/office/drawing/2014/main" id="{21CBB2FF-2BC0-436E-87D7-980000D8888E}"/>
              </a:ext>
            </a:extLst>
          </p:cNvPr>
          <p:cNvSpPr txBox="1"/>
          <p:nvPr/>
        </p:nvSpPr>
        <p:spPr>
          <a:xfrm>
            <a:off x="8904312" y="6519490"/>
            <a:ext cx="3312368" cy="369332"/>
          </a:xfrm>
          <a:prstGeom prst="rect">
            <a:avLst/>
          </a:prstGeom>
          <a:noFill/>
        </p:spPr>
        <p:txBody>
          <a:bodyPr wrap="square" rtlCol="0">
            <a:spAutoFit/>
          </a:bodyPr>
          <a:lstStyle/>
          <a:p>
            <a:pPr fontAlgn="auto">
              <a:spcBef>
                <a:spcPts val="0"/>
              </a:spcBef>
              <a:spcAft>
                <a:spcPts val="0"/>
              </a:spcAft>
              <a:defRPr/>
            </a:pPr>
            <a:r>
              <a:rPr lang="en-US" sz="900" dirty="0">
                <a:solidFill>
                  <a:prstClr val="black"/>
                </a:solidFill>
                <a:cs typeface="Arial" pitchFamily="34" charset="0"/>
              </a:rPr>
              <a:t>Source: Prepared by </a:t>
            </a:r>
            <a:r>
              <a:rPr lang="en-US" sz="900" dirty="0">
                <a:solidFill>
                  <a:prstClr val="black"/>
                </a:solidFill>
                <a:cs typeface="Arial" pitchFamily="34" charset="0"/>
                <a:hlinkClick r:id="rId5"/>
              </a:rPr>
              <a:t>www.aidsdatahub.org</a:t>
            </a:r>
            <a:r>
              <a:rPr lang="en-US" sz="900" dirty="0">
                <a:solidFill>
                  <a:prstClr val="black"/>
                </a:solidFill>
                <a:cs typeface="Arial" pitchFamily="34" charset="0"/>
              </a:rPr>
              <a:t> based on AIDS Epidemic Modelling submitted for the HIV estimates 2018</a:t>
            </a:r>
            <a:endParaRPr lang="en-GB" sz="900" dirty="0">
              <a:solidFill>
                <a:prstClr val="black"/>
              </a:solidFill>
              <a:cs typeface="Arial" pitchFamily="34" charset="0"/>
            </a:endParaRPr>
          </a:p>
        </p:txBody>
      </p:sp>
    </p:spTree>
    <p:extLst>
      <p:ext uri="{BB962C8B-B14F-4D97-AF65-F5344CB8AC3E}">
        <p14:creationId xmlns:p14="http://schemas.microsoft.com/office/powerpoint/2010/main" val="12093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272529"/>
            <a:ext cx="11737304" cy="504000"/>
          </a:xfrm>
        </p:spPr>
        <p:txBody>
          <a:bodyPr/>
          <a:lstStyle/>
          <a:p>
            <a:r>
              <a:rPr lang="en-US" dirty="0"/>
              <a:t>Select geographical locations where HIV prevalence is higher than 5% among MSM, 2013-2018</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sp>
        <p:nvSpPr>
          <p:cNvPr id="5" name="Text Box 240"/>
          <p:cNvSpPr txBox="1">
            <a:spLocks noChangeArrowheads="1"/>
          </p:cNvSpPr>
          <p:nvPr/>
        </p:nvSpPr>
        <p:spPr bwMode="auto">
          <a:xfrm>
            <a:off x="119336" y="6377553"/>
            <a:ext cx="11737304" cy="507831"/>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900" kern="0" dirty="0">
                <a:solidFill>
                  <a:sysClr val="windowText" lastClr="000000"/>
                </a:solidFill>
                <a:latin typeface="Arial"/>
                <a:cs typeface="Arial" pitchFamily="34" charset="0"/>
              </a:rPr>
              <a:t>Source: Prepared by  </a:t>
            </a:r>
            <a:r>
              <a:rPr lang="en-US" sz="900" kern="0" dirty="0">
                <a:solidFill>
                  <a:sysClr val="windowText" lastClr="000000"/>
                </a:solidFill>
                <a:latin typeface="Arial"/>
                <a:cs typeface="Arial" pitchFamily="34" charset="0"/>
                <a:hlinkClick r:id="rId3"/>
              </a:rPr>
              <a:t>www.aidsdatahub.org</a:t>
            </a:r>
            <a:r>
              <a:rPr lang="en-US" sz="900" kern="0" dirty="0">
                <a:solidFill>
                  <a:sysClr val="windowText" lastClr="000000"/>
                </a:solidFill>
                <a:latin typeface="Arial"/>
                <a:cs typeface="Arial" pitchFamily="34" charset="0"/>
              </a:rPr>
              <a:t> based on HIV Sentinel Surveillance Reports; Integrated Biological and Behavioral Surveillance Reports; Lan, W., et al. (2012). HIV Prevalence and Influencing Factors Analysis of Sentinel Surveillance among Men who have Sex with Men in China, 2003-2011 and </a:t>
            </a:r>
            <a:r>
              <a:rPr lang="en-US" sz="900" dirty="0">
                <a:solidFill>
                  <a:prstClr val="black"/>
                </a:solidFill>
                <a:latin typeface="Arial"/>
              </a:rPr>
              <a:t>Chengdu Center for Disease Control and Prevention. (2014). Intensifying HIV response among MSMs with city-approach in Chengdu city, China.; Global ADIS Response Progress Reporting 2016; Global AIDS Monitoring</a:t>
            </a:r>
          </a:p>
        </p:txBody>
      </p:sp>
      <p:graphicFrame>
        <p:nvGraphicFramePr>
          <p:cNvPr id="6" name="Chart 5">
            <a:extLst>
              <a:ext uri="{FF2B5EF4-FFF2-40B4-BE49-F238E27FC236}">
                <a16:creationId xmlns:a16="http://schemas.microsoft.com/office/drawing/2014/main" id="{00000000-0008-0000-0000-000003000000}"/>
              </a:ext>
            </a:extLst>
          </p:cNvPr>
          <p:cNvGraphicFramePr>
            <a:graphicFrameLocks noGrp="1"/>
          </p:cNvGraphicFramePr>
          <p:nvPr>
            <p:extLst>
              <p:ext uri="{D42A27DB-BD31-4B8C-83A1-F6EECF244321}">
                <p14:modId xmlns:p14="http://schemas.microsoft.com/office/powerpoint/2010/main" val="2497373650"/>
              </p:ext>
            </p:extLst>
          </p:nvPr>
        </p:nvGraphicFramePr>
        <p:xfrm>
          <a:off x="1045469" y="2060849"/>
          <a:ext cx="10307115" cy="41943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617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371600"/>
            <a:ext cx="11665296" cy="504000"/>
          </a:xfrm>
        </p:spPr>
        <p:txBody>
          <a:bodyPr/>
          <a:lstStyle/>
          <a:p>
            <a:r>
              <a:rPr lang="en-US" dirty="0"/>
              <a:t>High and/or rising HIV prevalence among men who have sex with men in cities, 2007-2017</a:t>
            </a:r>
            <a:br>
              <a:rPr lang="en-US" dirty="0"/>
            </a:br>
            <a:endParaRPr lang="en-GB" dirty="0"/>
          </a:p>
        </p:txBody>
      </p:sp>
      <p:sp>
        <p:nvSpPr>
          <p:cNvPr id="5" name="Slide Number Placeholder 4"/>
          <p:cNvSpPr>
            <a:spLocks noGrp="1"/>
          </p:cNvSpPr>
          <p:nvPr>
            <p:ph type="sldNum" sz="quarter" idx="15"/>
          </p:nvPr>
        </p:nvSpPr>
        <p:spPr/>
        <p:txBody>
          <a:bodyPr/>
          <a:lstStyle/>
          <a:p>
            <a:pPr>
              <a:defRPr/>
            </a:pPr>
            <a:fld id="{4B334E0E-B3E3-4A5F-A422-1FB579838C00}" type="slidenum">
              <a:rPr lang="th-TH">
                <a:solidFill>
                  <a:prstClr val="black">
                    <a:tint val="75000"/>
                  </a:prstClr>
                </a:solidFill>
                <a:latin typeface="Arial"/>
                <a:cs typeface="Cordia New" panose="020B0304020202020204" pitchFamily="34" charset="-34"/>
              </a:rPr>
              <a:pPr>
                <a:defRPr/>
              </a:pPr>
              <a:t>9</a:t>
            </a:fld>
            <a:endParaRPr lang="th-TH">
              <a:solidFill>
                <a:prstClr val="black">
                  <a:tint val="75000"/>
                </a:prstClr>
              </a:solidFill>
              <a:latin typeface="Arial"/>
              <a:cs typeface="Cordia New" panose="020B0304020202020204" pitchFamily="34" charset="-34"/>
            </a:endParaRPr>
          </a:p>
        </p:txBody>
      </p:sp>
      <p:sp>
        <p:nvSpPr>
          <p:cNvPr id="6" name="Text Box 240"/>
          <p:cNvSpPr txBox="1">
            <a:spLocks noChangeArrowheads="1"/>
          </p:cNvSpPr>
          <p:nvPr/>
        </p:nvSpPr>
        <p:spPr bwMode="auto">
          <a:xfrm>
            <a:off x="191344" y="6506604"/>
            <a:ext cx="10540044" cy="231984"/>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900" kern="0" dirty="0">
                <a:solidFill>
                  <a:sysClr val="windowText" lastClr="000000"/>
                </a:solidFill>
                <a:latin typeface="Arial"/>
                <a:cs typeface="Arial" pitchFamily="34" charset="0"/>
              </a:rPr>
              <a:t>Source: Prepared by </a:t>
            </a:r>
            <a:r>
              <a:rPr lang="en-US" sz="900" kern="0" dirty="0">
                <a:solidFill>
                  <a:sysClr val="windowText" lastClr="000000"/>
                </a:solidFill>
                <a:latin typeface="Arial"/>
                <a:cs typeface="Arial" pitchFamily="34" charset="0"/>
                <a:hlinkClick r:id="rId2"/>
              </a:rPr>
              <a:t>www.aidsdatahub.org</a:t>
            </a:r>
            <a:r>
              <a:rPr lang="en-US" sz="900" kern="0" dirty="0">
                <a:solidFill>
                  <a:sysClr val="windowText" lastClr="000000"/>
                </a:solidFill>
                <a:latin typeface="Arial"/>
                <a:cs typeface="Arial" pitchFamily="34" charset="0"/>
              </a:rPr>
              <a:t> based on HIV Sentinel Surveillance Reports and Integrated Biological and Behavioral Surveillance Reports; GARPR Reporting and Global AIDS Monitoring</a:t>
            </a:r>
          </a:p>
        </p:txBody>
      </p:sp>
      <p:graphicFrame>
        <p:nvGraphicFramePr>
          <p:cNvPr id="7" name="Chart 6">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828993760"/>
              </p:ext>
            </p:extLst>
          </p:nvPr>
        </p:nvGraphicFramePr>
        <p:xfrm>
          <a:off x="911424" y="2264236"/>
          <a:ext cx="10081120" cy="4085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6503317"/>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24791</TotalTime>
  <Words>2778</Words>
  <Application>Microsoft Office PowerPoint</Application>
  <PresentationFormat>Widescreen</PresentationFormat>
  <Paragraphs>427</Paragraphs>
  <Slides>34</Slides>
  <Notes>15</Notes>
  <HiddenSlides>0</HiddenSlides>
  <MMClips>0</MMClips>
  <ScaleCrop>false</ScaleCrop>
  <HeadingPairs>
    <vt:vector size="6" baseType="variant">
      <vt:variant>
        <vt:lpstr>Fonts Used</vt:lpstr>
      </vt:variant>
      <vt:variant>
        <vt:i4>2</vt:i4>
      </vt:variant>
      <vt:variant>
        <vt:lpstr>Theme</vt:lpstr>
      </vt:variant>
      <vt:variant>
        <vt:i4>15</vt:i4>
      </vt:variant>
      <vt:variant>
        <vt:lpstr>Slide Titles</vt:lpstr>
      </vt:variant>
      <vt:variant>
        <vt:i4>34</vt:i4>
      </vt:variant>
    </vt:vector>
  </HeadingPairs>
  <TitlesOfParts>
    <vt:vector size="51" baseType="lpstr">
      <vt:lpstr>Arial</vt:lpstr>
      <vt:lpstr>Calibri</vt:lpstr>
      <vt:lpstr>1_Cover Design</vt:lpstr>
      <vt:lpstr>Layout</vt:lpstr>
      <vt:lpstr>Layout with Latest!</vt:lpstr>
      <vt:lpstr>2_Cover Design</vt:lpstr>
      <vt:lpstr>3_Cover Design</vt:lpstr>
      <vt:lpstr>1_Layout</vt:lpstr>
      <vt:lpstr>2_Layout</vt:lpstr>
      <vt:lpstr>4_Layout</vt:lpstr>
      <vt:lpstr>7_Layout</vt:lpstr>
      <vt:lpstr>5_Layout</vt:lpstr>
      <vt:lpstr>3_Layout with Latest!</vt:lpstr>
      <vt:lpstr>6_Layout</vt:lpstr>
      <vt:lpstr>8_Layout</vt:lpstr>
      <vt:lpstr>1_Office Theme</vt:lpstr>
      <vt:lpstr>68_Layout</vt:lpstr>
      <vt:lpstr>Men who have sex with men</vt:lpstr>
      <vt:lpstr>CONTENT</vt:lpstr>
      <vt:lpstr>Population size estimates  </vt:lpstr>
      <vt:lpstr>Men who have sex with men size estimates</vt:lpstr>
      <vt:lpstr>HIV prevalence and  epidemiology</vt:lpstr>
      <vt:lpstr>78% of new HIV infections in Asia and the Pacific are concentrated among key populations and their sexual partners</vt:lpstr>
      <vt:lpstr>New HIV infections will escalate if we continue “business as usual”</vt:lpstr>
      <vt:lpstr>Select geographical locations where HIV prevalence is higher than 5% among MSM, 2013-2018</vt:lpstr>
      <vt:lpstr>High and/or rising HIV prevalence among men who have sex with men in cities, 2007-2017 </vt:lpstr>
      <vt:lpstr>HIV prevalence among MSM by region, latest available year, 2011-2018</vt:lpstr>
      <vt:lpstr>Active syphilis prevalence among men who have sex with men, 2011-2018</vt:lpstr>
      <vt:lpstr>Risk behaviours  </vt:lpstr>
      <vt:lpstr>Proportion of MSM who reported condom use at last anal sex with male partner, 2014-2018</vt:lpstr>
      <vt:lpstr>Prevention gap: consistent condom use is less than 60% in many countries where data is available </vt:lpstr>
      <vt:lpstr>Proportion of MSM reporting condom use at last anal sex and consistent use, 2010-2018 </vt:lpstr>
      <vt:lpstr>Proportion of surveyed MSM who sold sex to men, 2011-2018</vt:lpstr>
      <vt:lpstr>Proportion of MSM who reported buying sex from male and female, 2011-2016</vt:lpstr>
      <vt:lpstr>Proportion of MSM reported consistent condom with male commercial partners in the last month, 2013 - 2017</vt:lpstr>
      <vt:lpstr>Proportion of MSM reported consistent condom use with non-commercial/casual partners, 2010-2018</vt:lpstr>
      <vt:lpstr>Proportion of MSM who had sex with female partners in the last year, 2009 - 2018</vt:lpstr>
      <vt:lpstr>Proportion of MSM who inject drugs, 2012-2018</vt:lpstr>
      <vt:lpstr>Prevailing stigma, discrimination and violence against MSM</vt:lpstr>
      <vt:lpstr>Proportion of MSM who had been raped/forced to have sex in the last 12 months, 2010-2018</vt:lpstr>
      <vt:lpstr>Vulnerability and HIV knowledge</vt:lpstr>
      <vt:lpstr>Proportion of MSM with comprehensive HIV knowledge, by age group, countries where data is available, 2012-2018 </vt:lpstr>
      <vt:lpstr>HIV expenditure</vt:lpstr>
      <vt:lpstr>Prevention spending on key populations is heavily dependent on international financing sources </vt:lpstr>
      <vt:lpstr>Key populations account for 60-90% of new HIV infections in Asia and the Pacific countries but only a third was spent for key populations HIV prevention programme </vt:lpstr>
      <vt:lpstr>National response </vt:lpstr>
      <vt:lpstr>HIV testing response gap to reach Fast-Track target: 54% of men who have sex with men know their HIV status </vt:lpstr>
      <vt:lpstr>Proportion of MSM reached with HIV prevention programmes, 2015-2018</vt:lpstr>
      <vt:lpstr>Criminalisation of  same-sex sexual activities between consenting adult males in South-East Asia and the Pacific countries</vt:lpstr>
      <vt:lpstr>Criminalisation of same-sex sexual activities between consenting adult males in South Asia and East Asia countries</vt:lpstr>
      <vt:lpstr>PowerPoint Presentation</vt:lpstr>
    </vt:vector>
  </TitlesOfParts>
  <Company>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dfsdfsdf</dc:title>
  <dc:creator>HomeUser</dc:creator>
  <cp:lastModifiedBy>BOONYATHAROKUL, Earn</cp:lastModifiedBy>
  <cp:revision>1581</cp:revision>
  <cp:lastPrinted>2013-10-08T12:32:14Z</cp:lastPrinted>
  <dcterms:created xsi:type="dcterms:W3CDTF">2010-11-08T08:31:49Z</dcterms:created>
  <dcterms:modified xsi:type="dcterms:W3CDTF">2020-06-30T01:20:35Z</dcterms:modified>
</cp:coreProperties>
</file>