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22.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0.xml" ContentType="application/vnd.openxmlformats-officedocument.themeOverride+xml"/>
  <Override PartName="/ppt/charts/chart3.xml" ContentType="application/vnd.openxmlformats-officedocument.drawingml.chart+xml"/>
  <Override PartName="/ppt/theme/themeOverride11.xml" ContentType="application/vnd.openxmlformats-officedocument.themeOverride+xml"/>
  <Override PartName="/ppt/charts/chart4.xml" ContentType="application/vnd.openxmlformats-officedocument.drawingml.chart+xml"/>
  <Override PartName="/ppt/theme/themeOverride12.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1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theme/themeOverride15.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charts/chart10.xml" ContentType="application/vnd.openxmlformats-officedocument.drawingml.chart+xml"/>
  <Override PartName="/ppt/theme/themeOverride18.xml" ContentType="application/vnd.openxmlformats-officedocument.themeOverride+xml"/>
  <Override PartName="/ppt/charts/chart11.xml" ContentType="application/vnd.openxmlformats-officedocument.drawingml.chart+xml"/>
  <Override PartName="/ppt/theme/themeOverride19.xml" ContentType="application/vnd.openxmlformats-officedocument.themeOverride+xml"/>
  <Override PartName="/ppt/charts/chart12.xml" ContentType="application/vnd.openxmlformats-officedocument.drawingml.chart+xml"/>
  <Override PartName="/ppt/theme/themeOverride20.xml" ContentType="application/vnd.openxmlformats-officedocument.themeOverride+xml"/>
  <Override PartName="/ppt/charts/chart13.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22.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23.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24.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theme/themeOverride26.xml" ContentType="application/vnd.openxmlformats-officedocument.themeOverride+xml"/>
  <Override PartName="/ppt/notesSlides/notesSlide15.xml" ContentType="application/vnd.openxmlformats-officedocument.presentationml.notesSlide+xml"/>
  <Override PartName="/ppt/charts/chart19.xml" ContentType="application/vnd.openxmlformats-officedocument.drawingml.chart+xml"/>
  <Override PartName="/ppt/theme/themeOverride27.xml" ContentType="application/vnd.openxmlformats-officedocument.themeOverride+xml"/>
  <Override PartName="/ppt/notesSlides/notesSlide16.xml" ContentType="application/vnd.openxmlformats-officedocument.presentationml.notesSlide+xml"/>
  <Override PartName="/ppt/charts/chart20.xml" ContentType="application/vnd.openxmlformats-officedocument.drawingml.chart+xml"/>
  <Override PartName="/ppt/theme/themeOverride28.xml" ContentType="application/vnd.openxmlformats-officedocument.themeOverride+xml"/>
  <Override PartName="/ppt/notesSlides/notesSlide17.xml" ContentType="application/vnd.openxmlformats-officedocument.presentationml.notesSlide+xml"/>
  <Override PartName="/ppt/charts/chart21.xml" ContentType="application/vnd.openxmlformats-officedocument.drawingml.chart+xml"/>
  <Override PartName="/ppt/theme/themeOverride29.xml" ContentType="application/vnd.openxmlformats-officedocument.themeOverride+xml"/>
  <Override PartName="/ppt/charts/chart22.xml" ContentType="application/vnd.openxmlformats-officedocument.drawingml.chart+xml"/>
  <Override PartName="/ppt/theme/themeOverride30.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theme/themeOverride31.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theme/themeOverride32.xml" ContentType="application/vnd.openxmlformats-officedocument.themeOverride+xml"/>
  <Override PartName="/ppt/notesSlides/notesSlide20.xml" ContentType="application/vnd.openxmlformats-officedocument.presentationml.notesSlide+xml"/>
  <Override PartName="/ppt/charts/chart25.xml" ContentType="application/vnd.openxmlformats-officedocument.drawingml.chart+xml"/>
  <Override PartName="/ppt/theme/themeOverride33.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theme/themeOverride34.xml" ContentType="application/vnd.openxmlformats-officedocument.themeOverride+xml"/>
  <Override PartName="/ppt/notesSlides/notesSlide22.xml" ContentType="application/vnd.openxmlformats-officedocument.presentationml.notesSlide+xml"/>
  <Override PartName="/ppt/charts/chart27.xml" ContentType="application/vnd.openxmlformats-officedocument.drawingml.chart+xml"/>
  <Override PartName="/ppt/theme/themeOverride35.xml" ContentType="application/vnd.openxmlformats-officedocument.themeOverride+xml"/>
  <Override PartName="/ppt/notesSlides/notesSlide23.xml" ContentType="application/vnd.openxmlformats-officedocument.presentationml.notesSlide+xml"/>
  <Override PartName="/ppt/charts/chart28.xml" ContentType="application/vnd.openxmlformats-officedocument.drawingml.chart+xml"/>
  <Override PartName="/ppt/theme/themeOverride36.xml" ContentType="application/vnd.openxmlformats-officedocument.themeOverride+xml"/>
  <Override PartName="/ppt/notesSlides/notesSlide24.xml" ContentType="application/vnd.openxmlformats-officedocument.presentationml.notesSlide+xml"/>
  <Override PartName="/ppt/charts/chart29.xml" ContentType="application/vnd.openxmlformats-officedocument.drawingml.chart+xml"/>
  <Override PartName="/ppt/theme/themeOverride37.xml" ContentType="application/vnd.openxmlformats-officedocument.themeOverride+xml"/>
  <Override PartName="/ppt/notesSlides/notesSlide25.xml" ContentType="application/vnd.openxmlformats-officedocument.presentationml.notesSlide+xml"/>
  <Override PartName="/ppt/charts/chart30.xml" ContentType="application/vnd.openxmlformats-officedocument.drawingml.chart+xml"/>
  <Override PartName="/ppt/theme/themeOverride38.xml" ContentType="application/vnd.openxmlformats-officedocument.themeOverride+xml"/>
  <Override PartName="/ppt/notesSlides/notesSlide26.xml" ContentType="application/vnd.openxmlformats-officedocument.presentationml.notesSlide+xml"/>
  <Override PartName="/ppt/charts/chart31.xml" ContentType="application/vnd.openxmlformats-officedocument.drawingml.chart+xml"/>
  <Override PartName="/ppt/theme/themeOverride39.xml" ContentType="application/vnd.openxmlformats-officedocument.themeOverride+xml"/>
  <Override PartName="/ppt/charts/chart32.xml" ContentType="application/vnd.openxmlformats-officedocument.drawingml.chart+xml"/>
  <Override PartName="/ppt/theme/themeOverride40.xml" ContentType="application/vnd.openxmlformats-officedocument.themeOverride+xml"/>
  <Override PartName="/ppt/charts/chart33.xml" ContentType="application/vnd.openxmlformats-officedocument.drawingml.chart+xml"/>
  <Override PartName="/ppt/theme/themeOverride41.xml" ContentType="application/vnd.openxmlformats-officedocument.themeOverride+xml"/>
  <Override PartName="/ppt/charts/chart34.xml" ContentType="application/vnd.openxmlformats-officedocument.drawingml.chart+xml"/>
  <Override PartName="/ppt/theme/themeOverride42.xml" ContentType="application/vnd.openxmlformats-officedocument.themeOverride+xml"/>
  <Override PartName="/ppt/charts/chart35.xml" ContentType="application/vnd.openxmlformats-officedocument.drawingml.chart+xml"/>
  <Override PartName="/ppt/theme/themeOverride43.xml" ContentType="application/vnd.openxmlformats-officedocument.themeOverride+xml"/>
  <Override PartName="/ppt/charts/chart36.xml" ContentType="application/vnd.openxmlformats-officedocument.drawingml.chart+xml"/>
  <Override PartName="/ppt/theme/themeOverride44.xml" ContentType="application/vnd.openxmlformats-officedocument.themeOverride+xml"/>
  <Override PartName="/ppt/charts/chart37.xml" ContentType="application/vnd.openxmlformats-officedocument.drawingml.chart+xml"/>
  <Override PartName="/ppt/theme/themeOverride45.xml" ContentType="application/vnd.openxmlformats-officedocument.themeOverride+xml"/>
  <Override PartName="/ppt/notesSlides/notesSlide27.xml" ContentType="application/vnd.openxmlformats-officedocument.presentationml.notesSlide+xml"/>
  <Override PartName="/ppt/charts/chart38.xml" ContentType="application/vnd.openxmlformats-officedocument.drawingml.chart+xml"/>
  <Override PartName="/ppt/theme/themeOverride46.xml" ContentType="application/vnd.openxmlformats-officedocument.themeOverride+xml"/>
  <Override PartName="/ppt/notesSlides/notesSlide28.xml" ContentType="application/vnd.openxmlformats-officedocument.presentationml.notesSlide+xml"/>
  <Override PartName="/ppt/charts/chart39.xml" ContentType="application/vnd.openxmlformats-officedocument.drawingml.chart+xml"/>
  <Override PartName="/ppt/theme/themeOverride47.xml" ContentType="application/vnd.openxmlformats-officedocument.themeOverride+xml"/>
  <Override PartName="/ppt/notesSlides/notesSlide29.xml" ContentType="application/vnd.openxmlformats-officedocument.presentationml.notesSlide+xml"/>
  <Override PartName="/ppt/charts/chart40.xml" ContentType="application/vnd.openxmlformats-officedocument.drawingml.chart+xml"/>
  <Override PartName="/ppt/theme/themeOverride48.xml" ContentType="application/vnd.openxmlformats-officedocument.themeOverride+xml"/>
  <Override PartName="/ppt/charts/chart41.xml" ContentType="application/vnd.openxmlformats-officedocument.drawingml.chart+xml"/>
  <Override PartName="/ppt/theme/themeOverride49.xml" ContentType="application/vnd.openxmlformats-officedocument.themeOverride+xml"/>
  <Override PartName="/ppt/notesSlides/notesSlide30.xml" ContentType="application/vnd.openxmlformats-officedocument.presentationml.notesSlide+xml"/>
  <Override PartName="/ppt/charts/chart42.xml" ContentType="application/vnd.openxmlformats-officedocument.drawingml.chart+xml"/>
  <Override PartName="/ppt/theme/themeOverride50.xml" ContentType="application/vnd.openxmlformats-officedocument.themeOverride+xml"/>
  <Override PartName="/ppt/charts/chart43.xml" ContentType="application/vnd.openxmlformats-officedocument.drawingml.chart+xml"/>
  <Override PartName="/ppt/theme/themeOverride51.xml" ContentType="application/vnd.openxmlformats-officedocument.themeOverride+xml"/>
  <Override PartName="/ppt/notesSlides/notesSlide31.xml" ContentType="application/vnd.openxmlformats-officedocument.presentationml.notesSlide+xml"/>
  <Override PartName="/ppt/charts/chart44.xml" ContentType="application/vnd.openxmlformats-officedocument.drawingml.chart+xml"/>
  <Override PartName="/ppt/theme/themeOverride52.xml" ContentType="application/vnd.openxmlformats-officedocument.themeOverride+xml"/>
  <Override PartName="/ppt/charts/chart45.xml" ContentType="application/vnd.openxmlformats-officedocument.drawingml.chart+xml"/>
  <Override PartName="/ppt/theme/themeOverride53.xml" ContentType="application/vnd.openxmlformats-officedocument.themeOverride+xml"/>
  <Override PartName="/ppt/notesSlides/notesSlide32.xml" ContentType="application/vnd.openxmlformats-officedocument.presentationml.notesSlide+xml"/>
  <Override PartName="/ppt/charts/chart46.xml" ContentType="application/vnd.openxmlformats-officedocument.drawingml.chart+xml"/>
  <Override PartName="/ppt/theme/themeOverride54.xml" ContentType="application/vnd.openxmlformats-officedocument.themeOverride+xml"/>
  <Override PartName="/ppt/notesSlides/notesSlide33.xml" ContentType="application/vnd.openxmlformats-officedocument.presentationml.notesSlide+xml"/>
  <Override PartName="/ppt/charts/chart47.xml" ContentType="application/vnd.openxmlformats-officedocument.drawingml.chart+xml"/>
  <Override PartName="/ppt/theme/themeOverride55.xml" ContentType="application/vnd.openxmlformats-officedocument.themeOverride+xml"/>
  <Override PartName="/ppt/notesSlides/notesSlide34.xml" ContentType="application/vnd.openxmlformats-officedocument.presentationml.notesSlide+xml"/>
  <Override PartName="/ppt/charts/chart48.xml" ContentType="application/vnd.openxmlformats-officedocument.drawingml.chart+xml"/>
  <Override PartName="/ppt/theme/themeOverride56.xml" ContentType="application/vnd.openxmlformats-officedocument.themeOverride+xml"/>
  <Override PartName="/ppt/drawings/drawing1.xml" ContentType="application/vnd.openxmlformats-officedocument.drawingml.chartshapes+xml"/>
  <Override PartName="/ppt/charts/chart49.xml" ContentType="application/vnd.openxmlformats-officedocument.drawingml.chart+xml"/>
  <Override PartName="/ppt/theme/themeOverride57.xml" ContentType="application/vnd.openxmlformats-officedocument.themeOverride+xml"/>
  <Override PartName="/ppt/charts/chart50.xml" ContentType="application/vnd.openxmlformats-officedocument.drawingml.chart+xml"/>
  <Override PartName="/ppt/theme/themeOverride58.xml" ContentType="application/vnd.openxmlformats-officedocument.themeOverride+xml"/>
  <Override PartName="/ppt/notesSlides/notesSlide35.xml" ContentType="application/vnd.openxmlformats-officedocument.presentationml.notesSlide+xml"/>
  <Override PartName="/ppt/charts/chart51.xml" ContentType="application/vnd.openxmlformats-officedocument.drawingml.chart+xml"/>
  <Override PartName="/ppt/theme/themeOverride59.xml" ContentType="application/vnd.openxmlformats-officedocument.themeOverride+xml"/>
  <Override PartName="/ppt/notesSlides/notesSlide36.xml" ContentType="application/vnd.openxmlformats-officedocument.presentationml.notesSlide+xml"/>
  <Override PartName="/ppt/charts/chart52.xml" ContentType="application/vnd.openxmlformats-officedocument.drawingml.chart+xml"/>
  <Override PartName="/ppt/theme/themeOverride60.xml" ContentType="application/vnd.openxmlformats-officedocument.themeOverride+xml"/>
  <Override PartName="/ppt/notesSlides/notesSlide37.xml" ContentType="application/vnd.openxmlformats-officedocument.presentationml.notesSlide+xml"/>
  <Override PartName="/ppt/charts/chart53.xml" ContentType="application/vnd.openxmlformats-officedocument.drawingml.chart+xml"/>
  <Override PartName="/ppt/theme/themeOverride61.xml" ContentType="application/vnd.openxmlformats-officedocument.themeOverride+xml"/>
  <Override PartName="/ppt/notesSlides/notesSlide38.xml" ContentType="application/vnd.openxmlformats-officedocument.presentationml.notesSlide+xml"/>
  <Override PartName="/ppt/charts/chart54.xml" ContentType="application/vnd.openxmlformats-officedocument.drawingml.chart+xml"/>
  <Override PartName="/ppt/theme/themeOverride62.xml" ContentType="application/vnd.openxmlformats-officedocument.themeOverride+xml"/>
  <Override PartName="/ppt/notesSlides/notesSlide39.xml" ContentType="application/vnd.openxmlformats-officedocument.presentationml.notesSlide+xml"/>
  <Override PartName="/ppt/charts/chart55.xml" ContentType="application/vnd.openxmlformats-officedocument.drawingml.chart+xml"/>
  <Override PartName="/ppt/theme/themeOverride63.xml" ContentType="application/vnd.openxmlformats-officedocument.themeOverride+xml"/>
  <Override PartName="/ppt/notesSlides/notesSlide40.xml" ContentType="application/vnd.openxmlformats-officedocument.presentationml.notesSlide+xml"/>
  <Override PartName="/ppt/charts/chart56.xml" ContentType="application/vnd.openxmlformats-officedocument.drawingml.chart+xml"/>
  <Override PartName="/ppt/theme/themeOverride64.xml" ContentType="application/vnd.openxmlformats-officedocument.themeOverride+xml"/>
  <Override PartName="/ppt/notesSlides/notesSlide41.xml" ContentType="application/vnd.openxmlformats-officedocument.presentationml.notesSlide+xml"/>
  <Override PartName="/ppt/charts/chart57.xml" ContentType="application/vnd.openxmlformats-officedocument.drawingml.chart+xml"/>
  <Override PartName="/ppt/theme/themeOverride65.xml" ContentType="application/vnd.openxmlformats-officedocument.themeOverride+xml"/>
  <Override PartName="/ppt/notesSlides/notesSlide42.xml" ContentType="application/vnd.openxmlformats-officedocument.presentationml.notesSlide+xml"/>
  <Override PartName="/ppt/charts/chart58.xml" ContentType="application/vnd.openxmlformats-officedocument.drawingml.chart+xml"/>
  <Override PartName="/ppt/theme/themeOverride66.xml" ContentType="application/vnd.openxmlformats-officedocument.themeOverride+xml"/>
  <Override PartName="/ppt/charts/chart59.xml" ContentType="application/vnd.openxmlformats-officedocument.drawingml.chart+xml"/>
  <Override PartName="/ppt/theme/themeOverride67.xml" ContentType="application/vnd.openxmlformats-officedocument.themeOverride+xml"/>
  <Override PartName="/ppt/notesSlides/notesSlide43.xml" ContentType="application/vnd.openxmlformats-officedocument.presentationml.notesSlide+xml"/>
  <Override PartName="/ppt/charts/chart60.xml" ContentType="application/vnd.openxmlformats-officedocument.drawingml.chart+xml"/>
  <Override PartName="/ppt/theme/themeOverride68.xml" ContentType="application/vnd.openxmlformats-officedocument.themeOverride+xml"/>
  <Override PartName="/ppt/charts/chart61.xml" ContentType="application/vnd.openxmlformats-officedocument.drawingml.chart+xml"/>
  <Override PartName="/ppt/theme/themeOverride69.xml" ContentType="application/vnd.openxmlformats-officedocument.themeOverride+xml"/>
  <Override PartName="/ppt/notesSlides/notesSlide44.xml" ContentType="application/vnd.openxmlformats-officedocument.presentationml.notesSlide+xml"/>
  <Override PartName="/ppt/charts/chart62.xml" ContentType="application/vnd.openxmlformats-officedocument.drawingml.chart+xml"/>
  <Override PartName="/ppt/theme/themeOverride70.xml" ContentType="application/vnd.openxmlformats-officedocument.themeOverride+xml"/>
  <Override PartName="/ppt/notesSlides/notesSlide45.xml" ContentType="application/vnd.openxmlformats-officedocument.presentationml.notesSlide+xml"/>
  <Override PartName="/ppt/charts/chart63.xml" ContentType="application/vnd.openxmlformats-officedocument.drawingml.chart+xml"/>
  <Override PartName="/ppt/theme/themeOverride71.xml" ContentType="application/vnd.openxmlformats-officedocument.themeOverride+xml"/>
  <Override PartName="/ppt/charts/chart64.xml" ContentType="application/vnd.openxmlformats-officedocument.drawingml.chart+xml"/>
  <Override PartName="/ppt/theme/themeOverride72.xml" ContentType="application/vnd.openxmlformats-officedocument.themeOverride+xml"/>
  <Override PartName="/ppt/notesSlides/notesSlide46.xml" ContentType="application/vnd.openxmlformats-officedocument.presentationml.notesSlide+xml"/>
  <Override PartName="/ppt/charts/chart65.xml" ContentType="application/vnd.openxmlformats-officedocument.drawingml.chart+xml"/>
  <Override PartName="/ppt/theme/themeOverride73.xml" ContentType="application/vnd.openxmlformats-officedocument.themeOverride+xml"/>
  <Override PartName="/ppt/notesSlides/notesSlide47.xml" ContentType="application/vnd.openxmlformats-officedocument.presentationml.notesSlide+xml"/>
  <Override PartName="/ppt/charts/chart66.xml" ContentType="application/vnd.openxmlformats-officedocument.drawingml.chart+xml"/>
  <Override PartName="/ppt/theme/themeOverride74.xml" ContentType="application/vnd.openxmlformats-officedocument.themeOverride+xml"/>
  <Override PartName="/ppt/drawings/drawing2.xml" ContentType="application/vnd.openxmlformats-officedocument.drawingml.chartshapes+xml"/>
  <Override PartName="/ppt/notesSlides/notesSlide48.xml" ContentType="application/vnd.openxmlformats-officedocument.presentationml.notesSlide+xml"/>
  <Override PartName="/ppt/charts/chart67.xml" ContentType="application/vnd.openxmlformats-officedocument.drawingml.chart+xml"/>
  <Override PartName="/ppt/theme/themeOverride75.xml" ContentType="application/vnd.openxmlformats-officedocument.themeOverride+xml"/>
  <Override PartName="/ppt/drawings/drawing3.xml" ContentType="application/vnd.openxmlformats-officedocument.drawingml.chartshapes+xml"/>
  <Override PartName="/ppt/notesSlides/notesSlide49.xml" ContentType="application/vnd.openxmlformats-officedocument.presentationml.notesSlide+xml"/>
  <Override PartName="/ppt/charts/chart68.xml" ContentType="application/vnd.openxmlformats-officedocument.drawingml.chart+xml"/>
  <Override PartName="/ppt/theme/themeOverride76.xml" ContentType="application/vnd.openxmlformats-officedocument.themeOverride+xml"/>
  <Override PartName="/ppt/notesSlides/notesSlide50.xml" ContentType="application/vnd.openxmlformats-officedocument.presentationml.notesSlide+xml"/>
  <Override PartName="/ppt/charts/chart69.xml" ContentType="application/vnd.openxmlformats-officedocument.drawingml.chart+xml"/>
  <Override PartName="/ppt/theme/themeOverride77.xml" ContentType="application/vnd.openxmlformats-officedocument.themeOverride+xml"/>
  <Override PartName="/ppt/drawings/drawing4.xml" ContentType="application/vnd.openxmlformats-officedocument.drawingml.chartshapes+xml"/>
  <Override PartName="/ppt/notesSlides/notesSlide51.xml" ContentType="application/vnd.openxmlformats-officedocument.presentationml.notesSlide+xml"/>
  <Override PartName="/ppt/charts/chart70.xml" ContentType="application/vnd.openxmlformats-officedocument.drawingml.chart+xml"/>
  <Override PartName="/ppt/theme/themeOverride78.xml" ContentType="application/vnd.openxmlformats-officedocument.themeOverr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853" r:id="rId3"/>
    <p:sldMasterId id="2147483856" r:id="rId4"/>
    <p:sldMasterId id="2147483935" r:id="rId5"/>
    <p:sldMasterId id="2147483980" r:id="rId6"/>
    <p:sldMasterId id="2147483989" r:id="rId7"/>
    <p:sldMasterId id="2147484007" r:id="rId8"/>
    <p:sldMasterId id="2147484016" r:id="rId9"/>
    <p:sldMasterId id="2147484026" r:id="rId10"/>
    <p:sldMasterId id="2147484035" r:id="rId11"/>
    <p:sldMasterId id="2147484044" r:id="rId12"/>
    <p:sldMasterId id="2147484053" r:id="rId13"/>
    <p:sldMasterId id="2147484062" r:id="rId14"/>
    <p:sldMasterId id="2147484071" r:id="rId15"/>
    <p:sldMasterId id="2147484080" r:id="rId16"/>
    <p:sldMasterId id="2147484089" r:id="rId17"/>
    <p:sldMasterId id="2147484098" r:id="rId18"/>
    <p:sldMasterId id="2147484107" r:id="rId19"/>
    <p:sldMasterId id="2147484116" r:id="rId20"/>
    <p:sldMasterId id="2147484125" r:id="rId21"/>
    <p:sldMasterId id="2147484134" r:id="rId22"/>
    <p:sldMasterId id="2147484143" r:id="rId23"/>
    <p:sldMasterId id="2147484152" r:id="rId24"/>
  </p:sldMasterIdLst>
  <p:notesMasterIdLst>
    <p:notesMasterId r:id="rId97"/>
  </p:notesMasterIdLst>
  <p:handoutMasterIdLst>
    <p:handoutMasterId r:id="rId98"/>
  </p:handoutMasterIdLst>
  <p:sldIdLst>
    <p:sldId id="534" r:id="rId25"/>
    <p:sldId id="535" r:id="rId26"/>
    <p:sldId id="580" r:id="rId27"/>
    <p:sldId id="271" r:id="rId28"/>
    <p:sldId id="638" r:id="rId29"/>
    <p:sldId id="639" r:id="rId30"/>
    <p:sldId id="640" r:id="rId31"/>
    <p:sldId id="273" r:id="rId32"/>
    <p:sldId id="529" r:id="rId33"/>
    <p:sldId id="562" r:id="rId34"/>
    <p:sldId id="530" r:id="rId35"/>
    <p:sldId id="544" r:id="rId36"/>
    <p:sldId id="309" r:id="rId37"/>
    <p:sldId id="579" r:id="rId38"/>
    <p:sldId id="281" r:id="rId39"/>
    <p:sldId id="277" r:id="rId40"/>
    <p:sldId id="555" r:id="rId41"/>
    <p:sldId id="531" r:id="rId42"/>
    <p:sldId id="448" r:id="rId43"/>
    <p:sldId id="552" r:id="rId44"/>
    <p:sldId id="284" r:id="rId45"/>
    <p:sldId id="287" r:id="rId46"/>
    <p:sldId id="563" r:id="rId47"/>
    <p:sldId id="603" r:id="rId48"/>
    <p:sldId id="290" r:id="rId49"/>
    <p:sldId id="452" r:id="rId50"/>
    <p:sldId id="451" r:id="rId51"/>
    <p:sldId id="556" r:id="rId52"/>
    <p:sldId id="501" r:id="rId53"/>
    <p:sldId id="502" r:id="rId54"/>
    <p:sldId id="593" r:id="rId55"/>
    <p:sldId id="592" r:id="rId56"/>
    <p:sldId id="591" r:id="rId57"/>
    <p:sldId id="503" r:id="rId58"/>
    <p:sldId id="505" r:id="rId59"/>
    <p:sldId id="595" r:id="rId60"/>
    <p:sldId id="596" r:id="rId61"/>
    <p:sldId id="508" r:id="rId62"/>
    <p:sldId id="509" r:id="rId63"/>
    <p:sldId id="597" r:id="rId64"/>
    <p:sldId id="598" r:id="rId65"/>
    <p:sldId id="599" r:id="rId66"/>
    <p:sldId id="600" r:id="rId67"/>
    <p:sldId id="601" r:id="rId68"/>
    <p:sldId id="602" r:id="rId69"/>
    <p:sldId id="536" r:id="rId70"/>
    <p:sldId id="590" r:id="rId71"/>
    <p:sldId id="594" r:id="rId72"/>
    <p:sldId id="524" r:id="rId73"/>
    <p:sldId id="561" r:id="rId74"/>
    <p:sldId id="526" r:id="rId75"/>
    <p:sldId id="532" r:id="rId76"/>
    <p:sldId id="549" r:id="rId77"/>
    <p:sldId id="550" r:id="rId78"/>
    <p:sldId id="350" r:id="rId79"/>
    <p:sldId id="353" r:id="rId80"/>
    <p:sldId id="355" r:id="rId81"/>
    <p:sldId id="442" r:id="rId82"/>
    <p:sldId id="548" r:id="rId83"/>
    <p:sldId id="642" r:id="rId84"/>
    <p:sldId id="477" r:id="rId85"/>
    <p:sldId id="643" r:id="rId86"/>
    <p:sldId id="645" r:id="rId87"/>
    <p:sldId id="588" r:id="rId88"/>
    <p:sldId id="644" r:id="rId89"/>
    <p:sldId id="649" r:id="rId90"/>
    <p:sldId id="646" r:id="rId91"/>
    <p:sldId id="647" r:id="rId92"/>
    <p:sldId id="648" r:id="rId93"/>
    <p:sldId id="551" r:id="rId94"/>
    <p:sldId id="569" r:id="rId95"/>
    <p:sldId id="384" r:id="rId96"/>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5893"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1779"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67671"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3539"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79443" algn="l" defTabSz="911779" rtl="0" eaLnBrk="1" latinLnBrk="0" hangingPunct="1">
      <a:defRPr sz="2800" kern="1200">
        <a:solidFill>
          <a:schemeClr val="tx1"/>
        </a:solidFill>
        <a:latin typeface="Arial" pitchFamily="34" charset="0"/>
        <a:ea typeface="+mn-ea"/>
        <a:cs typeface="Cordia New" pitchFamily="34" charset="-34"/>
      </a:defRPr>
    </a:lvl6pPr>
    <a:lvl7pPr marL="2735343" algn="l" defTabSz="911779" rtl="0" eaLnBrk="1" latinLnBrk="0" hangingPunct="1">
      <a:defRPr sz="2800" kern="1200">
        <a:solidFill>
          <a:schemeClr val="tx1"/>
        </a:solidFill>
        <a:latin typeface="Arial" pitchFamily="34" charset="0"/>
        <a:ea typeface="+mn-ea"/>
        <a:cs typeface="Cordia New" pitchFamily="34" charset="-34"/>
      </a:defRPr>
    </a:lvl7pPr>
    <a:lvl8pPr marL="3191216" algn="l" defTabSz="911779" rtl="0" eaLnBrk="1" latinLnBrk="0" hangingPunct="1">
      <a:defRPr sz="2800" kern="1200">
        <a:solidFill>
          <a:schemeClr val="tx1"/>
        </a:solidFill>
        <a:latin typeface="Arial" pitchFamily="34" charset="0"/>
        <a:ea typeface="+mn-ea"/>
        <a:cs typeface="Cordia New" pitchFamily="34" charset="-34"/>
      </a:defRPr>
    </a:lvl8pPr>
    <a:lvl9pPr marL="3647080" algn="l" defTabSz="911779"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63CDF6"/>
    <a:srgbClr val="00A99A"/>
    <a:srgbClr val="E31837"/>
    <a:srgbClr val="88C540"/>
    <a:srgbClr val="F78E1E"/>
    <a:srgbClr val="B7ECFF"/>
    <a:srgbClr val="E9158E"/>
    <a:srgbClr val="FFFFFF"/>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8" autoAdjust="0"/>
    <p:restoredTop sz="96977" autoAdjust="0"/>
  </p:normalViewPr>
  <p:slideViewPr>
    <p:cSldViewPr>
      <p:cViewPr varScale="1">
        <p:scale>
          <a:sx n="62" d="100"/>
          <a:sy n="62" d="100"/>
        </p:scale>
        <p:origin x="748"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0232"/>
    </p:cViewPr>
  </p:sorterViewPr>
  <p:notesViewPr>
    <p:cSldViewPr>
      <p:cViewPr varScale="1">
        <p:scale>
          <a:sx n="52" d="100"/>
          <a:sy n="52" d="100"/>
        </p:scale>
        <p:origin x="-2592" y="-10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5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5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5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5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5.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5.xlsx"/><Relationship Id="rId1" Type="http://schemas.openxmlformats.org/officeDocument/2006/relationships/themeOverride" Target="../theme/themeOverride5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8.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59.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60.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6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62.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63.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64.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65.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66.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6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4.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68.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69.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70.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71.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72.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73.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3.xlsx"/><Relationship Id="rId1" Type="http://schemas.openxmlformats.org/officeDocument/2006/relationships/themeOverride" Target="../theme/themeOverride74.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4.xlsx"/><Relationship Id="rId1" Type="http://schemas.openxmlformats.org/officeDocument/2006/relationships/themeOverride" Target="../theme/themeOverride75.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76.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6.xlsx"/><Relationship Id="rId1" Type="http://schemas.openxmlformats.org/officeDocument/2006/relationships/themeOverride" Target="../theme/themeOverride7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78.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274735554287122"/>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240 000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64-4546-B775-F54159984CA4}"/>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12762</c:v>
                </c:pt>
                <c:pt idx="1">
                  <c:v>28716</c:v>
                </c:pt>
                <c:pt idx="2">
                  <c:v>45603</c:v>
                </c:pt>
                <c:pt idx="3">
                  <c:v>56877</c:v>
                </c:pt>
                <c:pt idx="4">
                  <c:v>67478</c:v>
                </c:pt>
                <c:pt idx="5">
                  <c:v>78370</c:v>
                </c:pt>
                <c:pt idx="6">
                  <c:v>89790</c:v>
                </c:pt>
                <c:pt idx="7">
                  <c:v>103038</c:v>
                </c:pt>
                <c:pt idx="8">
                  <c:v>117626</c:v>
                </c:pt>
                <c:pt idx="9">
                  <c:v>134736</c:v>
                </c:pt>
                <c:pt idx="10">
                  <c:v>153505</c:v>
                </c:pt>
                <c:pt idx="11">
                  <c:v>170770</c:v>
                </c:pt>
                <c:pt idx="12">
                  <c:v>185611</c:v>
                </c:pt>
                <c:pt idx="13">
                  <c:v>197928</c:v>
                </c:pt>
                <c:pt idx="14">
                  <c:v>208081</c:v>
                </c:pt>
                <c:pt idx="15">
                  <c:v>215876</c:v>
                </c:pt>
                <c:pt idx="16">
                  <c:v>221494</c:v>
                </c:pt>
                <c:pt idx="17">
                  <c:v>226049</c:v>
                </c:pt>
                <c:pt idx="18">
                  <c:v>229611</c:v>
                </c:pt>
                <c:pt idx="19">
                  <c:v>232132</c:v>
                </c:pt>
                <c:pt idx="20">
                  <c:v>233796</c:v>
                </c:pt>
                <c:pt idx="21">
                  <c:v>235165</c:v>
                </c:pt>
                <c:pt idx="22">
                  <c:v>236881</c:v>
                </c:pt>
                <c:pt idx="23">
                  <c:v>238607</c:v>
                </c:pt>
                <c:pt idx="24">
                  <c:v>239981</c:v>
                </c:pt>
                <c:pt idx="25">
                  <c:v>240872</c:v>
                </c:pt>
                <c:pt idx="26">
                  <c:v>241334</c:v>
                </c:pt>
                <c:pt idx="27">
                  <c:v>241448</c:v>
                </c:pt>
                <c:pt idx="28">
                  <c:v>241372</c:v>
                </c:pt>
                <c:pt idx="29">
                  <c:v>241361</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10679</c:v>
                </c:pt>
                <c:pt idx="1">
                  <c:v>23971</c:v>
                </c:pt>
                <c:pt idx="2">
                  <c:v>38160</c:v>
                </c:pt>
                <c:pt idx="3">
                  <c:v>47767</c:v>
                </c:pt>
                <c:pt idx="4">
                  <c:v>57071</c:v>
                </c:pt>
                <c:pt idx="5">
                  <c:v>66767</c:v>
                </c:pt>
                <c:pt idx="6">
                  <c:v>76705</c:v>
                </c:pt>
                <c:pt idx="7">
                  <c:v>88642</c:v>
                </c:pt>
                <c:pt idx="8">
                  <c:v>101509</c:v>
                </c:pt>
                <c:pt idx="9">
                  <c:v>116822</c:v>
                </c:pt>
                <c:pt idx="10">
                  <c:v>133287</c:v>
                </c:pt>
                <c:pt idx="11">
                  <c:v>148771</c:v>
                </c:pt>
                <c:pt idx="12">
                  <c:v>161177</c:v>
                </c:pt>
                <c:pt idx="13">
                  <c:v>171645</c:v>
                </c:pt>
                <c:pt idx="14">
                  <c:v>180323</c:v>
                </c:pt>
                <c:pt idx="15">
                  <c:v>186393</c:v>
                </c:pt>
                <c:pt idx="16">
                  <c:v>190342</c:v>
                </c:pt>
                <c:pt idx="17">
                  <c:v>193316</c:v>
                </c:pt>
                <c:pt idx="18">
                  <c:v>195929</c:v>
                </c:pt>
                <c:pt idx="19">
                  <c:v>198018</c:v>
                </c:pt>
                <c:pt idx="20">
                  <c:v>199810</c:v>
                </c:pt>
                <c:pt idx="21">
                  <c:v>201808</c:v>
                </c:pt>
                <c:pt idx="22">
                  <c:v>204629</c:v>
                </c:pt>
                <c:pt idx="23">
                  <c:v>206911</c:v>
                </c:pt>
                <c:pt idx="24">
                  <c:v>209322</c:v>
                </c:pt>
                <c:pt idx="25">
                  <c:v>211129</c:v>
                </c:pt>
                <c:pt idx="26">
                  <c:v>212071</c:v>
                </c:pt>
                <c:pt idx="27">
                  <c:v>213007</c:v>
                </c:pt>
                <c:pt idx="28">
                  <c:v>213536</c:v>
                </c:pt>
                <c:pt idx="29">
                  <c:v>214222</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14667</c:v>
                </c:pt>
                <c:pt idx="1">
                  <c:v>33027</c:v>
                </c:pt>
                <c:pt idx="2">
                  <c:v>52392</c:v>
                </c:pt>
                <c:pt idx="3">
                  <c:v>65242</c:v>
                </c:pt>
                <c:pt idx="4">
                  <c:v>77407</c:v>
                </c:pt>
                <c:pt idx="5">
                  <c:v>90073</c:v>
                </c:pt>
                <c:pt idx="6">
                  <c:v>103286</c:v>
                </c:pt>
                <c:pt idx="7">
                  <c:v>118577</c:v>
                </c:pt>
                <c:pt idx="8">
                  <c:v>134851</c:v>
                </c:pt>
                <c:pt idx="9">
                  <c:v>154987</c:v>
                </c:pt>
                <c:pt idx="10">
                  <c:v>175501</c:v>
                </c:pt>
                <c:pt idx="11">
                  <c:v>195229</c:v>
                </c:pt>
                <c:pt idx="12">
                  <c:v>212321</c:v>
                </c:pt>
                <c:pt idx="13">
                  <c:v>227817</c:v>
                </c:pt>
                <c:pt idx="14">
                  <c:v>239254</c:v>
                </c:pt>
                <c:pt idx="15">
                  <c:v>248455</c:v>
                </c:pt>
                <c:pt idx="16">
                  <c:v>255331</c:v>
                </c:pt>
                <c:pt idx="17">
                  <c:v>261353</c:v>
                </c:pt>
                <c:pt idx="18">
                  <c:v>265912</c:v>
                </c:pt>
                <c:pt idx="19">
                  <c:v>269526</c:v>
                </c:pt>
                <c:pt idx="20">
                  <c:v>271805</c:v>
                </c:pt>
                <c:pt idx="21">
                  <c:v>273778</c:v>
                </c:pt>
                <c:pt idx="22">
                  <c:v>275721</c:v>
                </c:pt>
                <c:pt idx="23">
                  <c:v>277271</c:v>
                </c:pt>
                <c:pt idx="24">
                  <c:v>278009</c:v>
                </c:pt>
                <c:pt idx="25">
                  <c:v>277822</c:v>
                </c:pt>
                <c:pt idx="26">
                  <c:v>276756</c:v>
                </c:pt>
                <c:pt idx="27">
                  <c:v>275378</c:v>
                </c:pt>
                <c:pt idx="28">
                  <c:v>273991</c:v>
                </c:pt>
                <c:pt idx="29">
                  <c:v>273010</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0"/>
                  <c:y val="-3.3069242306410396E-2"/>
                </c:manualLayout>
              </c:layout>
              <c:tx>
                <c:rich>
                  <a:bodyPr/>
                  <a:lstStyle/>
                  <a:p>
                    <a:r>
                      <a:rPr lang="en-US" dirty="0"/>
                      <a:t> 10 000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864-4546-B775-F54159984CA4}"/>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8200</c:v>
                </c:pt>
                <c:pt idx="1">
                  <c:v>16614</c:v>
                </c:pt>
                <c:pt idx="2">
                  <c:v>18341</c:v>
                </c:pt>
                <c:pt idx="3">
                  <c:v>13525</c:v>
                </c:pt>
                <c:pt idx="4">
                  <c:v>13404</c:v>
                </c:pt>
                <c:pt idx="5">
                  <c:v>14244</c:v>
                </c:pt>
                <c:pt idx="6">
                  <c:v>15421</c:v>
                </c:pt>
                <c:pt idx="7">
                  <c:v>18006</c:v>
                </c:pt>
                <c:pt idx="8">
                  <c:v>20216</c:v>
                </c:pt>
                <c:pt idx="9">
                  <c:v>23737</c:v>
                </c:pt>
                <c:pt idx="10">
                  <c:v>26569</c:v>
                </c:pt>
                <c:pt idx="11">
                  <c:v>26387</c:v>
                </c:pt>
                <c:pt idx="12">
                  <c:v>25334</c:v>
                </c:pt>
                <c:pt idx="13">
                  <c:v>24183</c:v>
                </c:pt>
                <c:pt idx="14">
                  <c:v>23361</c:v>
                </c:pt>
                <c:pt idx="15">
                  <c:v>22251</c:v>
                </c:pt>
                <c:pt idx="16">
                  <c:v>20831</c:v>
                </c:pt>
                <c:pt idx="17">
                  <c:v>19817</c:v>
                </c:pt>
                <c:pt idx="18">
                  <c:v>18339</c:v>
                </c:pt>
                <c:pt idx="19">
                  <c:v>16746</c:v>
                </c:pt>
                <c:pt idx="20">
                  <c:v>15698</c:v>
                </c:pt>
                <c:pt idx="21">
                  <c:v>15077</c:v>
                </c:pt>
                <c:pt idx="22">
                  <c:v>14840</c:v>
                </c:pt>
                <c:pt idx="23">
                  <c:v>14407</c:v>
                </c:pt>
                <c:pt idx="24">
                  <c:v>13926</c:v>
                </c:pt>
                <c:pt idx="25">
                  <c:v>13339</c:v>
                </c:pt>
                <c:pt idx="26">
                  <c:v>12537</c:v>
                </c:pt>
                <c:pt idx="27">
                  <c:v>11645</c:v>
                </c:pt>
                <c:pt idx="28">
                  <c:v>10745</c:v>
                </c:pt>
                <c:pt idx="29">
                  <c:v>9981</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6859</c:v>
                </c:pt>
                <c:pt idx="1">
                  <c:v>13851</c:v>
                </c:pt>
                <c:pt idx="2">
                  <c:v>15459</c:v>
                </c:pt>
                <c:pt idx="3">
                  <c:v>11728</c:v>
                </c:pt>
                <c:pt idx="4">
                  <c:v>11798</c:v>
                </c:pt>
                <c:pt idx="5">
                  <c:v>12551</c:v>
                </c:pt>
                <c:pt idx="6">
                  <c:v>13619</c:v>
                </c:pt>
                <c:pt idx="7">
                  <c:v>15995</c:v>
                </c:pt>
                <c:pt idx="8">
                  <c:v>18088</c:v>
                </c:pt>
                <c:pt idx="9">
                  <c:v>21194</c:v>
                </c:pt>
                <c:pt idx="10">
                  <c:v>23658</c:v>
                </c:pt>
                <c:pt idx="11">
                  <c:v>23560</c:v>
                </c:pt>
                <c:pt idx="12">
                  <c:v>22646</c:v>
                </c:pt>
                <c:pt idx="13">
                  <c:v>21559</c:v>
                </c:pt>
                <c:pt idx="14">
                  <c:v>20879</c:v>
                </c:pt>
                <c:pt idx="15">
                  <c:v>19904</c:v>
                </c:pt>
                <c:pt idx="16">
                  <c:v>18583</c:v>
                </c:pt>
                <c:pt idx="17">
                  <c:v>17683</c:v>
                </c:pt>
                <c:pt idx="18">
                  <c:v>16374</c:v>
                </c:pt>
                <c:pt idx="19">
                  <c:v>14925</c:v>
                </c:pt>
                <c:pt idx="20">
                  <c:v>14014</c:v>
                </c:pt>
                <c:pt idx="21">
                  <c:v>13437</c:v>
                </c:pt>
                <c:pt idx="22">
                  <c:v>13247</c:v>
                </c:pt>
                <c:pt idx="23">
                  <c:v>12873</c:v>
                </c:pt>
                <c:pt idx="24">
                  <c:v>12429</c:v>
                </c:pt>
                <c:pt idx="25">
                  <c:v>11929</c:v>
                </c:pt>
                <c:pt idx="26">
                  <c:v>11196</c:v>
                </c:pt>
                <c:pt idx="27">
                  <c:v>10379</c:v>
                </c:pt>
                <c:pt idx="28">
                  <c:v>9541</c:v>
                </c:pt>
                <c:pt idx="29">
                  <c:v>8822</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9423</c:v>
                </c:pt>
                <c:pt idx="1">
                  <c:v>19144</c:v>
                </c:pt>
                <c:pt idx="2">
                  <c:v>20926</c:v>
                </c:pt>
                <c:pt idx="3">
                  <c:v>15282</c:v>
                </c:pt>
                <c:pt idx="4">
                  <c:v>15095</c:v>
                </c:pt>
                <c:pt idx="5">
                  <c:v>15969</c:v>
                </c:pt>
                <c:pt idx="6">
                  <c:v>17254</c:v>
                </c:pt>
                <c:pt idx="7">
                  <c:v>20147</c:v>
                </c:pt>
                <c:pt idx="8">
                  <c:v>22570</c:v>
                </c:pt>
                <c:pt idx="9">
                  <c:v>26527</c:v>
                </c:pt>
                <c:pt idx="10">
                  <c:v>29745</c:v>
                </c:pt>
                <c:pt idx="11">
                  <c:v>29489</c:v>
                </c:pt>
                <c:pt idx="12">
                  <c:v>28222</c:v>
                </c:pt>
                <c:pt idx="13">
                  <c:v>26942</c:v>
                </c:pt>
                <c:pt idx="14">
                  <c:v>25940</c:v>
                </c:pt>
                <c:pt idx="15">
                  <c:v>24735</c:v>
                </c:pt>
                <c:pt idx="16">
                  <c:v>23090</c:v>
                </c:pt>
                <c:pt idx="17">
                  <c:v>22026</c:v>
                </c:pt>
                <c:pt idx="18">
                  <c:v>20277</c:v>
                </c:pt>
                <c:pt idx="19">
                  <c:v>18568</c:v>
                </c:pt>
                <c:pt idx="20">
                  <c:v>17456</c:v>
                </c:pt>
                <c:pt idx="21">
                  <c:v>16773</c:v>
                </c:pt>
                <c:pt idx="22">
                  <c:v>16398</c:v>
                </c:pt>
                <c:pt idx="23">
                  <c:v>15906</c:v>
                </c:pt>
                <c:pt idx="24">
                  <c:v>15375</c:v>
                </c:pt>
                <c:pt idx="25">
                  <c:v>14736</c:v>
                </c:pt>
                <c:pt idx="26">
                  <c:v>13813</c:v>
                </c:pt>
                <c:pt idx="27">
                  <c:v>12828</c:v>
                </c:pt>
                <c:pt idx="28">
                  <c:v>11836</c:v>
                </c:pt>
                <c:pt idx="29">
                  <c:v>11015</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0"/>
                  <c:y val="1.8371801281339112E-2"/>
                </c:manualLayout>
              </c:layout>
              <c:tx>
                <c:rich>
                  <a:bodyPr/>
                  <a:lstStyle/>
                  <a:p>
                    <a:r>
                      <a:rPr lang="en-US" dirty="0"/>
                      <a:t> 7</a:t>
                    </a:r>
                    <a:r>
                      <a:rPr lang="en-US" baseline="0" dirty="0"/>
                      <a:t> 700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864-4546-B775-F54159984CA4}"/>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64</c:v>
                </c:pt>
                <c:pt idx="1">
                  <c:v>166</c:v>
                </c:pt>
                <c:pt idx="2">
                  <c:v>376</c:v>
                </c:pt>
                <c:pt idx="3">
                  <c:v>670</c:v>
                </c:pt>
                <c:pt idx="4">
                  <c:v>1029</c:v>
                </c:pt>
                <c:pt idx="5">
                  <c:v>1493</c:v>
                </c:pt>
                <c:pt idx="6">
                  <c:v>2068</c:v>
                </c:pt>
                <c:pt idx="7">
                  <c:v>2742</c:v>
                </c:pt>
                <c:pt idx="8">
                  <c:v>3506</c:v>
                </c:pt>
                <c:pt idx="9">
                  <c:v>4344</c:v>
                </c:pt>
                <c:pt idx="10">
                  <c:v>5252</c:v>
                </c:pt>
                <c:pt idx="11">
                  <c:v>6215</c:v>
                </c:pt>
                <c:pt idx="12">
                  <c:v>7202</c:v>
                </c:pt>
                <c:pt idx="13">
                  <c:v>8193</c:v>
                </c:pt>
                <c:pt idx="14">
                  <c:v>9170</c:v>
                </c:pt>
                <c:pt idx="15">
                  <c:v>10089</c:v>
                </c:pt>
                <c:pt idx="16">
                  <c:v>10717</c:v>
                </c:pt>
                <c:pt idx="17">
                  <c:v>10870</c:v>
                </c:pt>
                <c:pt idx="18">
                  <c:v>10688</c:v>
                </c:pt>
                <c:pt idx="19">
                  <c:v>10618</c:v>
                </c:pt>
                <c:pt idx="20">
                  <c:v>10999</c:v>
                </c:pt>
                <c:pt idx="21">
                  <c:v>11096</c:v>
                </c:pt>
                <c:pt idx="22">
                  <c:v>10735</c:v>
                </c:pt>
                <c:pt idx="23">
                  <c:v>10341</c:v>
                </c:pt>
                <c:pt idx="24">
                  <c:v>10123</c:v>
                </c:pt>
                <c:pt idx="25">
                  <c:v>9849</c:v>
                </c:pt>
                <c:pt idx="26">
                  <c:v>9398</c:v>
                </c:pt>
                <c:pt idx="27">
                  <c:v>8891</c:v>
                </c:pt>
                <c:pt idx="28">
                  <c:v>8320</c:v>
                </c:pt>
                <c:pt idx="29">
                  <c:v>7717</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32</c:v>
                </c:pt>
                <c:pt idx="1">
                  <c:v>82</c:v>
                </c:pt>
                <c:pt idx="2">
                  <c:v>189</c:v>
                </c:pt>
                <c:pt idx="3">
                  <c:v>364</c:v>
                </c:pt>
                <c:pt idx="4">
                  <c:v>615</c:v>
                </c:pt>
                <c:pt idx="5">
                  <c:v>976</c:v>
                </c:pt>
                <c:pt idx="6">
                  <c:v>1440</c:v>
                </c:pt>
                <c:pt idx="7">
                  <c:v>2018</c:v>
                </c:pt>
                <c:pt idx="8">
                  <c:v>2678</c:v>
                </c:pt>
                <c:pt idx="9">
                  <c:v>3410</c:v>
                </c:pt>
                <c:pt idx="10">
                  <c:v>4163</c:v>
                </c:pt>
                <c:pt idx="11">
                  <c:v>5113</c:v>
                </c:pt>
                <c:pt idx="12">
                  <c:v>5991</c:v>
                </c:pt>
                <c:pt idx="13">
                  <c:v>6872</c:v>
                </c:pt>
                <c:pt idx="14">
                  <c:v>7780</c:v>
                </c:pt>
                <c:pt idx="15">
                  <c:v>8611</c:v>
                </c:pt>
                <c:pt idx="16">
                  <c:v>9229</c:v>
                </c:pt>
                <c:pt idx="17">
                  <c:v>9388</c:v>
                </c:pt>
                <c:pt idx="18">
                  <c:v>9228</c:v>
                </c:pt>
                <c:pt idx="19">
                  <c:v>9127</c:v>
                </c:pt>
                <c:pt idx="20">
                  <c:v>9461</c:v>
                </c:pt>
                <c:pt idx="21">
                  <c:v>9387</c:v>
                </c:pt>
                <c:pt idx="22">
                  <c:v>8851</c:v>
                </c:pt>
                <c:pt idx="23">
                  <c:v>8328</c:v>
                </c:pt>
                <c:pt idx="24">
                  <c:v>7996</c:v>
                </c:pt>
                <c:pt idx="25">
                  <c:v>7510</c:v>
                </c:pt>
                <c:pt idx="26">
                  <c:v>6965</c:v>
                </c:pt>
                <c:pt idx="27">
                  <c:v>6423</c:v>
                </c:pt>
                <c:pt idx="28">
                  <c:v>6111</c:v>
                </c:pt>
                <c:pt idx="29">
                  <c:v>5866</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91</c:v>
                </c:pt>
                <c:pt idx="1">
                  <c:v>239</c:v>
                </c:pt>
                <c:pt idx="2">
                  <c:v>546</c:v>
                </c:pt>
                <c:pt idx="3">
                  <c:v>963</c:v>
                </c:pt>
                <c:pt idx="4">
                  <c:v>1443</c:v>
                </c:pt>
                <c:pt idx="5">
                  <c:v>2047</c:v>
                </c:pt>
                <c:pt idx="6">
                  <c:v>2698</c:v>
                </c:pt>
                <c:pt idx="7">
                  <c:v>3466</c:v>
                </c:pt>
                <c:pt idx="8">
                  <c:v>4329</c:v>
                </c:pt>
                <c:pt idx="9">
                  <c:v>5248</c:v>
                </c:pt>
                <c:pt idx="10">
                  <c:v>6243</c:v>
                </c:pt>
                <c:pt idx="11">
                  <c:v>7310</c:v>
                </c:pt>
                <c:pt idx="12">
                  <c:v>8401</c:v>
                </c:pt>
                <c:pt idx="13">
                  <c:v>9505</c:v>
                </c:pt>
                <c:pt idx="14">
                  <c:v>10576</c:v>
                </c:pt>
                <c:pt idx="15">
                  <c:v>11573</c:v>
                </c:pt>
                <c:pt idx="16">
                  <c:v>12282</c:v>
                </c:pt>
                <c:pt idx="17">
                  <c:v>12428</c:v>
                </c:pt>
                <c:pt idx="18">
                  <c:v>12307</c:v>
                </c:pt>
                <c:pt idx="19">
                  <c:v>12293</c:v>
                </c:pt>
                <c:pt idx="20">
                  <c:v>12718</c:v>
                </c:pt>
                <c:pt idx="21">
                  <c:v>12916</c:v>
                </c:pt>
                <c:pt idx="22">
                  <c:v>12742</c:v>
                </c:pt>
                <c:pt idx="23">
                  <c:v>12450</c:v>
                </c:pt>
                <c:pt idx="24">
                  <c:v>12414</c:v>
                </c:pt>
                <c:pt idx="25">
                  <c:v>12529</c:v>
                </c:pt>
                <c:pt idx="26">
                  <c:v>12388</c:v>
                </c:pt>
                <c:pt idx="27">
                  <c:v>12197</c:v>
                </c:pt>
                <c:pt idx="28">
                  <c:v>11700</c:v>
                </c:pt>
                <c:pt idx="29">
                  <c:v>10881</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5413120"/>
        <c:axId val="45414656"/>
      </c:lineChart>
      <c:catAx>
        <c:axId val="454131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414656"/>
        <c:crosses val="autoZero"/>
        <c:auto val="1"/>
        <c:lblAlgn val="ctr"/>
        <c:lblOffset val="100"/>
        <c:noMultiLvlLbl val="0"/>
      </c:catAx>
      <c:valAx>
        <c:axId val="454146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541312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KP_latest'!$O$15:$O$16</c:f>
              <c:strCache>
                <c:ptCount val="2"/>
                <c:pt idx="0">
                  <c:v>National</c:v>
                </c:pt>
                <c:pt idx="1">
                  <c:v>Yangon</c:v>
                </c:pt>
              </c:strCache>
            </c:strRef>
          </c:cat>
          <c:val>
            <c:numRef>
              <c:f>'HIV Prev KP_latest'!$P$15:$P$16</c:f>
              <c:numCache>
                <c:formatCode>General</c:formatCode>
                <c:ptCount val="2"/>
                <c:pt idx="0">
                  <c:v>8.8000000000000007</c:v>
                </c:pt>
                <c:pt idx="1">
                  <c:v>28.4</c:v>
                </c:pt>
              </c:numCache>
            </c:numRef>
          </c:val>
          <c:extLst>
            <c:ext xmlns:c16="http://schemas.microsoft.com/office/drawing/2014/chart" uri="{C3380CC4-5D6E-409C-BE32-E72D297353CC}">
              <c16:uniqueId val="{00000000-F209-43CC-91CB-68BAD086D47C}"/>
            </c:ext>
          </c:extLst>
        </c:ser>
        <c:dLbls>
          <c:showLegendKey val="0"/>
          <c:showVal val="0"/>
          <c:showCatName val="0"/>
          <c:showSerName val="0"/>
          <c:showPercent val="0"/>
          <c:showBubbleSize val="0"/>
        </c:dLbls>
        <c:gapWidth val="25"/>
        <c:axId val="45040384"/>
        <c:axId val="45041920"/>
      </c:barChart>
      <c:catAx>
        <c:axId val="450403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041920"/>
        <c:crosses val="autoZero"/>
        <c:auto val="1"/>
        <c:lblAlgn val="ctr"/>
        <c:lblOffset val="800"/>
        <c:noMultiLvlLbl val="0"/>
      </c:catAx>
      <c:valAx>
        <c:axId val="45041920"/>
        <c:scaling>
          <c:orientation val="minMax"/>
          <c:max val="65"/>
          <c:min val="0"/>
        </c:scaling>
        <c:delete val="1"/>
        <c:axPos val="t"/>
        <c:numFmt formatCode="General" sourceLinked="1"/>
        <c:majorTickMark val="out"/>
        <c:minorTickMark val="none"/>
        <c:tickLblPos val="nextTo"/>
        <c:crossAx val="45040384"/>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269948761076050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KP_latest'!$O$28:$O$29</c:f>
              <c:strCache>
                <c:ptCount val="2"/>
                <c:pt idx="0">
                  <c:v>National</c:v>
                </c:pt>
                <c:pt idx="1">
                  <c:v>Yangon</c:v>
                </c:pt>
              </c:strCache>
            </c:strRef>
          </c:cat>
          <c:val>
            <c:numRef>
              <c:f>'HIV Prev KP_latest'!$P$28:$P$29</c:f>
              <c:numCache>
                <c:formatCode>General</c:formatCode>
                <c:ptCount val="2"/>
                <c:pt idx="0">
                  <c:v>8.3000000000000007</c:v>
                </c:pt>
                <c:pt idx="1">
                  <c:v>17.8</c:v>
                </c:pt>
              </c:numCache>
            </c:numRef>
          </c:val>
          <c:extLst>
            <c:ext xmlns:c16="http://schemas.microsoft.com/office/drawing/2014/chart" uri="{C3380CC4-5D6E-409C-BE32-E72D297353CC}">
              <c16:uniqueId val="{00000000-4129-46A2-BEC6-4AE130B11AE0}"/>
            </c:ext>
          </c:extLst>
        </c:ser>
        <c:dLbls>
          <c:showLegendKey val="0"/>
          <c:showVal val="0"/>
          <c:showCatName val="0"/>
          <c:showSerName val="0"/>
          <c:showPercent val="0"/>
          <c:showBubbleSize val="0"/>
        </c:dLbls>
        <c:gapWidth val="25"/>
        <c:axId val="45123840"/>
        <c:axId val="45125632"/>
      </c:barChart>
      <c:catAx>
        <c:axId val="4512384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25632"/>
        <c:crosses val="autoZero"/>
        <c:auto val="1"/>
        <c:lblAlgn val="ctr"/>
        <c:lblOffset val="800"/>
        <c:noMultiLvlLbl val="0"/>
      </c:catAx>
      <c:valAx>
        <c:axId val="45125632"/>
        <c:scaling>
          <c:orientation val="minMax"/>
          <c:max val="65"/>
          <c:min val="0"/>
        </c:scaling>
        <c:delete val="1"/>
        <c:axPos val="t"/>
        <c:numFmt formatCode="General" sourceLinked="1"/>
        <c:majorTickMark val="out"/>
        <c:minorTickMark val="none"/>
        <c:tickLblPos val="nextTo"/>
        <c:crossAx val="45123840"/>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614876103510121E-2"/>
          <c:y val="4.2679977760086273E-2"/>
          <c:w val="0.93131850558774498"/>
          <c:h val="0.72056429193635363"/>
        </c:manualLayout>
      </c:layout>
      <c:barChart>
        <c:barDir val="col"/>
        <c:grouping val="clustered"/>
        <c:varyColors val="0"/>
        <c:ser>
          <c:idx val="0"/>
          <c:order val="0"/>
          <c:tx>
            <c:strRef>
              <c:f>'HIV prev_IBBS'!$B$1</c:f>
              <c:strCache>
                <c:ptCount val="1"/>
                <c:pt idx="0">
                  <c:v>People who inject drugs (2017-18)</c:v>
                </c:pt>
              </c:strCache>
            </c:strRef>
          </c:tx>
          <c:spPr>
            <a:solidFill>
              <a:srgbClr val="00AEE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FB-43E0-85AF-4DE77C54B17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prev_IBBS'!$B$2:$B$24</c:f>
              <c:numCache>
                <c:formatCode>General</c:formatCode>
                <c:ptCount val="23"/>
                <c:pt idx="0">
                  <c:v>8</c:v>
                </c:pt>
                <c:pt idx="1">
                  <c:v>14</c:v>
                </c:pt>
                <c:pt idx="2">
                  <c:v>22</c:v>
                </c:pt>
                <c:pt idx="3">
                  <c:v>23</c:v>
                </c:pt>
                <c:pt idx="4">
                  <c:v>26</c:v>
                </c:pt>
                <c:pt idx="5">
                  <c:v>32</c:v>
                </c:pt>
                <c:pt idx="6">
                  <c:v>35</c:v>
                </c:pt>
                <c:pt idx="7">
                  <c:v>36</c:v>
                </c:pt>
                <c:pt idx="8">
                  <c:v>39</c:v>
                </c:pt>
                <c:pt idx="9">
                  <c:v>45</c:v>
                </c:pt>
                <c:pt idx="10">
                  <c:v>50</c:v>
                </c:pt>
                <c:pt idx="11">
                  <c:v>56</c:v>
                </c:pt>
                <c:pt idx="12">
                  <c:v>61</c:v>
                </c:pt>
              </c:numCache>
            </c:numRef>
          </c:val>
          <c:extLst>
            <c:ext xmlns:c16="http://schemas.microsoft.com/office/drawing/2014/chart" uri="{C3380CC4-5D6E-409C-BE32-E72D297353CC}">
              <c16:uniqueId val="{00000002-26FB-43E0-85AF-4DE77C54B170}"/>
            </c:ext>
          </c:extLst>
        </c:ser>
        <c:ser>
          <c:idx val="1"/>
          <c:order val="1"/>
          <c:tx>
            <c:strRef>
              <c:f>'HIV prev_IBBS'!$C$1</c:f>
              <c:strCache>
                <c:ptCount val="1"/>
                <c:pt idx="0">
                  <c:v>Men who have sex with men (2015)</c:v>
                </c:pt>
              </c:strCache>
            </c:strRef>
          </c:tx>
          <c:spPr>
            <a:solidFill>
              <a:srgbClr val="F78E1E"/>
            </a:solidFill>
            <a:ln>
              <a:noFill/>
            </a:ln>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FB-43E0-85AF-4DE77C54B170}"/>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prev_IBBS'!$C$2:$C$24</c:f>
              <c:numCache>
                <c:formatCode>General</c:formatCode>
                <c:ptCount val="23"/>
                <c:pt idx="13" formatCode="0">
                  <c:v>6.4</c:v>
                </c:pt>
                <c:pt idx="14" formatCode="0">
                  <c:v>6.5</c:v>
                </c:pt>
                <c:pt idx="15" formatCode="0">
                  <c:v>6.6</c:v>
                </c:pt>
                <c:pt idx="16" formatCode="0">
                  <c:v>21.6</c:v>
                </c:pt>
                <c:pt idx="17" formatCode="0">
                  <c:v>26.6</c:v>
                </c:pt>
              </c:numCache>
            </c:numRef>
          </c:val>
          <c:extLst>
            <c:ext xmlns:c16="http://schemas.microsoft.com/office/drawing/2014/chart" uri="{C3380CC4-5D6E-409C-BE32-E72D297353CC}">
              <c16:uniqueId val="{00000005-26FB-43E0-85AF-4DE77C54B170}"/>
            </c:ext>
          </c:extLst>
        </c:ser>
        <c:ser>
          <c:idx val="2"/>
          <c:order val="2"/>
          <c:tx>
            <c:strRef>
              <c:f>'HIV prev_IBBS'!$D$1</c:f>
              <c:strCache>
                <c:ptCount val="1"/>
                <c:pt idx="0">
                  <c:v>Female sex workers (2015)</c:v>
                </c:pt>
              </c:strCache>
            </c:strRef>
          </c:tx>
          <c:spPr>
            <a:solidFill>
              <a:srgbClr val="88C540"/>
            </a:solidFill>
            <a:ln>
              <a:noFill/>
            </a:ln>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FB-43E0-85AF-4DE77C54B170}"/>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prev_IBBS'!$D$2:$D$24</c:f>
              <c:numCache>
                <c:formatCode>General</c:formatCode>
                <c:ptCount val="23"/>
                <c:pt idx="18" formatCode="0">
                  <c:v>5.0999999999999996</c:v>
                </c:pt>
                <c:pt idx="19" formatCode="0">
                  <c:v>10.8</c:v>
                </c:pt>
                <c:pt idx="20" formatCode="0">
                  <c:v>10.9</c:v>
                </c:pt>
                <c:pt idx="21" formatCode="0">
                  <c:v>13.7</c:v>
                </c:pt>
                <c:pt idx="22" formatCode="0">
                  <c:v>24.6</c:v>
                </c:pt>
              </c:numCache>
            </c:numRef>
          </c:val>
          <c:extLst>
            <c:ext xmlns:c16="http://schemas.microsoft.com/office/drawing/2014/chart" uri="{C3380CC4-5D6E-409C-BE32-E72D297353CC}">
              <c16:uniqueId val="{00000008-26FB-43E0-85AF-4DE77C54B170}"/>
            </c:ext>
          </c:extLst>
        </c:ser>
        <c:dLbls>
          <c:showLegendKey val="0"/>
          <c:showVal val="0"/>
          <c:showCatName val="0"/>
          <c:showSerName val="0"/>
          <c:showPercent val="0"/>
          <c:showBubbleSize val="0"/>
        </c:dLbls>
        <c:gapWidth val="52"/>
        <c:overlap val="80"/>
        <c:axId val="135640576"/>
        <c:axId val="135642112"/>
      </c:barChart>
      <c:catAx>
        <c:axId val="135640576"/>
        <c:scaling>
          <c:orientation val="minMax"/>
        </c:scaling>
        <c:delete val="0"/>
        <c:axPos val="b"/>
        <c:numFmt formatCode="General" sourceLinked="0"/>
        <c:majorTickMark val="out"/>
        <c:minorTickMark val="none"/>
        <c:tickLblPos val="nextTo"/>
        <c:crossAx val="135642112"/>
        <c:crosses val="autoZero"/>
        <c:auto val="1"/>
        <c:lblAlgn val="ctr"/>
        <c:lblOffset val="100"/>
        <c:noMultiLvlLbl val="0"/>
      </c:catAx>
      <c:valAx>
        <c:axId val="135642112"/>
        <c:scaling>
          <c:orientation val="minMax"/>
        </c:scaling>
        <c:delete val="0"/>
        <c:axPos val="l"/>
        <c:title>
          <c:tx>
            <c:rich>
              <a:bodyPr rot="0" vert="horz"/>
              <a:lstStyle/>
              <a:p>
                <a:pPr>
                  <a:defRPr/>
                </a:pPr>
                <a:r>
                  <a:rPr lang="en-US"/>
                  <a:t>%</a:t>
                </a:r>
              </a:p>
            </c:rich>
          </c:tx>
          <c:layout>
            <c:manualLayout>
              <c:xMode val="edge"/>
              <c:yMode val="edge"/>
              <c:x val="0"/>
              <c:y val="2.0268042629423499E-2"/>
            </c:manualLayout>
          </c:layout>
          <c:overlay val="0"/>
        </c:title>
        <c:numFmt formatCode="General" sourceLinked="1"/>
        <c:majorTickMark val="out"/>
        <c:minorTickMark val="none"/>
        <c:tickLblPos val="nextTo"/>
        <c:crossAx val="135640576"/>
        <c:crosses val="autoZero"/>
        <c:crossBetween val="between"/>
        <c:majorUnit val="10"/>
      </c:valAx>
    </c:plotArea>
    <c:legend>
      <c:legendPos val="r"/>
      <c:layout>
        <c:manualLayout>
          <c:xMode val="edge"/>
          <c:yMode val="edge"/>
          <c:x val="0.57974751976757621"/>
          <c:y val="1.2891606634277098E-2"/>
          <c:w val="0.41763193515904851"/>
          <c:h val="0.3011264395717374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prev_Sentinnel ppln'!$B$4</c:f>
              <c:strCache>
                <c:ptCount val="1"/>
                <c:pt idx="0">
                  <c:v>Key populations (2018)</c:v>
                </c:pt>
              </c:strCache>
            </c:strRef>
          </c:tx>
          <c:spPr>
            <a:solidFill>
              <a:srgbClr val="F26B73"/>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prev_Sentinnel ppln'!$A$5:$A$12</c:f>
              <c:strCache>
                <c:ptCount val="8"/>
                <c:pt idx="0">
                  <c:v>PWID</c:v>
                </c:pt>
                <c:pt idx="1">
                  <c:v>MSM</c:v>
                </c:pt>
                <c:pt idx="2">
                  <c:v>FSW  </c:v>
                </c:pt>
                <c:pt idx="3">
                  <c:v>New TB patient</c:v>
                </c:pt>
                <c:pt idx="4">
                  <c:v>Male STI patients</c:v>
                </c:pt>
                <c:pt idx="5">
                  <c:v>New military recruits</c:v>
                </c:pt>
                <c:pt idx="6">
                  <c:v>Pregnant women</c:v>
                </c:pt>
                <c:pt idx="7">
                  <c:v>Blood donors</c:v>
                </c:pt>
              </c:strCache>
            </c:strRef>
          </c:cat>
          <c:val>
            <c:numRef>
              <c:f>'HIV prev_Sentinnel ppln'!$B$5:$B$12</c:f>
              <c:numCache>
                <c:formatCode>General</c:formatCode>
                <c:ptCount val="8"/>
                <c:pt idx="0">
                  <c:v>19</c:v>
                </c:pt>
                <c:pt idx="1">
                  <c:v>6.4</c:v>
                </c:pt>
                <c:pt idx="2">
                  <c:v>5.6</c:v>
                </c:pt>
              </c:numCache>
            </c:numRef>
          </c:val>
          <c:extLst>
            <c:ext xmlns:c16="http://schemas.microsoft.com/office/drawing/2014/chart" uri="{C3380CC4-5D6E-409C-BE32-E72D297353CC}">
              <c16:uniqueId val="{00000000-BE98-434B-AD4B-12813FB8AE09}"/>
            </c:ext>
          </c:extLst>
        </c:ser>
        <c:ser>
          <c:idx val="1"/>
          <c:order val="1"/>
          <c:tx>
            <c:strRef>
              <c:f>'HIV prev_Sentinnel ppln'!$C$4</c:f>
              <c:strCache>
                <c:ptCount val="1"/>
                <c:pt idx="0">
                  <c:v>Other sentinel populations (2014)</c:v>
                </c:pt>
              </c:strCache>
            </c:strRef>
          </c:tx>
          <c:spPr>
            <a:solidFill>
              <a:srgbClr val="63CDF6"/>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prev_Sentinnel ppln'!$A$5:$A$12</c:f>
              <c:strCache>
                <c:ptCount val="8"/>
                <c:pt idx="0">
                  <c:v>PWID</c:v>
                </c:pt>
                <c:pt idx="1">
                  <c:v>MSM</c:v>
                </c:pt>
                <c:pt idx="2">
                  <c:v>FSW  </c:v>
                </c:pt>
                <c:pt idx="3">
                  <c:v>New TB patient</c:v>
                </c:pt>
                <c:pt idx="4">
                  <c:v>Male STI patients</c:v>
                </c:pt>
                <c:pt idx="5">
                  <c:v>New military recruits</c:v>
                </c:pt>
                <c:pt idx="6">
                  <c:v>Pregnant women</c:v>
                </c:pt>
                <c:pt idx="7">
                  <c:v>Blood donors</c:v>
                </c:pt>
              </c:strCache>
            </c:strRef>
          </c:cat>
          <c:val>
            <c:numRef>
              <c:f>'HIV prev_Sentinnel ppln'!$C$5:$C$12</c:f>
              <c:numCache>
                <c:formatCode>General</c:formatCode>
                <c:ptCount val="8"/>
                <c:pt idx="3">
                  <c:v>8.5299999999999994</c:v>
                </c:pt>
                <c:pt idx="4">
                  <c:v>3.97</c:v>
                </c:pt>
                <c:pt idx="5">
                  <c:v>1.41</c:v>
                </c:pt>
                <c:pt idx="6">
                  <c:v>0.77</c:v>
                </c:pt>
                <c:pt idx="7">
                  <c:v>0.13</c:v>
                </c:pt>
              </c:numCache>
            </c:numRef>
          </c:val>
          <c:extLst>
            <c:ext xmlns:c16="http://schemas.microsoft.com/office/drawing/2014/chart" uri="{C3380CC4-5D6E-409C-BE32-E72D297353CC}">
              <c16:uniqueId val="{00000001-BE98-434B-AD4B-12813FB8AE09}"/>
            </c:ext>
          </c:extLst>
        </c:ser>
        <c:dLbls>
          <c:showLegendKey val="0"/>
          <c:showVal val="0"/>
          <c:showCatName val="0"/>
          <c:showSerName val="0"/>
          <c:showPercent val="0"/>
          <c:showBubbleSize val="0"/>
        </c:dLbls>
        <c:gapWidth val="80"/>
        <c:overlap val="98"/>
        <c:axId val="136164096"/>
        <c:axId val="136165632"/>
      </c:barChart>
      <c:scatterChart>
        <c:scatterStyle val="lineMarker"/>
        <c:varyColors val="0"/>
        <c:ser>
          <c:idx val="2"/>
          <c:order val="2"/>
          <c:tx>
            <c:strRef>
              <c:f>'HIV prev_Sentinnel ppln'!$N$1</c:f>
              <c:strCache>
                <c:ptCount val="1"/>
                <c:pt idx="0">
                  <c:v>target</c:v>
                </c:pt>
              </c:strCache>
            </c:strRef>
          </c:tx>
          <c:spPr>
            <a:ln w="22225">
              <a:solidFill>
                <a:srgbClr val="E31837"/>
              </a:solidFill>
              <a:prstDash val="dash"/>
            </a:ln>
          </c:spPr>
          <c:marker>
            <c:symbol val="none"/>
          </c:marker>
          <c:xVal>
            <c:numRef>
              <c:f>'HIV prev_Sentinnel ppln'!$M$2:$M$3</c:f>
              <c:numCache>
                <c:formatCode>General</c:formatCode>
                <c:ptCount val="2"/>
                <c:pt idx="0">
                  <c:v>0</c:v>
                </c:pt>
                <c:pt idx="1">
                  <c:v>1</c:v>
                </c:pt>
              </c:numCache>
            </c:numRef>
          </c:xVal>
          <c:yVal>
            <c:numRef>
              <c:f>'HIV prev_Sentinnel ppln'!$N$2:$N$3</c:f>
              <c:numCache>
                <c:formatCode>General</c:formatCode>
                <c:ptCount val="2"/>
                <c:pt idx="0">
                  <c:v>5</c:v>
                </c:pt>
                <c:pt idx="1">
                  <c:v>5</c:v>
                </c:pt>
              </c:numCache>
            </c:numRef>
          </c:yVal>
          <c:smooth val="0"/>
          <c:extLst>
            <c:ext xmlns:c16="http://schemas.microsoft.com/office/drawing/2014/chart" uri="{C3380CC4-5D6E-409C-BE32-E72D297353CC}">
              <c16:uniqueId val="{00000002-BE98-434B-AD4B-12813FB8AE09}"/>
            </c:ext>
          </c:extLst>
        </c:ser>
        <c:dLbls>
          <c:showLegendKey val="0"/>
          <c:showVal val="0"/>
          <c:showCatName val="0"/>
          <c:showSerName val="0"/>
          <c:showPercent val="0"/>
          <c:showBubbleSize val="0"/>
        </c:dLbls>
        <c:axId val="136189824"/>
        <c:axId val="136188288"/>
      </c:scatterChart>
      <c:catAx>
        <c:axId val="136164096"/>
        <c:scaling>
          <c:orientation val="minMax"/>
        </c:scaling>
        <c:delete val="0"/>
        <c:axPos val="b"/>
        <c:numFmt formatCode="General" sourceLinked="0"/>
        <c:majorTickMark val="out"/>
        <c:minorTickMark val="none"/>
        <c:tickLblPos val="nextTo"/>
        <c:crossAx val="136165632"/>
        <c:crosses val="autoZero"/>
        <c:auto val="1"/>
        <c:lblAlgn val="ctr"/>
        <c:lblOffset val="100"/>
        <c:noMultiLvlLbl val="0"/>
      </c:catAx>
      <c:valAx>
        <c:axId val="136165632"/>
        <c:scaling>
          <c:orientation val="minMax"/>
          <c:max val="25"/>
        </c:scaling>
        <c:delete val="0"/>
        <c:axPos val="l"/>
        <c:title>
          <c:tx>
            <c:rich>
              <a:bodyPr rot="0" vert="horz"/>
              <a:lstStyle/>
              <a:p>
                <a:pPr>
                  <a:defRPr/>
                </a:pPr>
                <a:r>
                  <a:rPr lang="en-US"/>
                  <a:t>%</a:t>
                </a:r>
              </a:p>
            </c:rich>
          </c:tx>
          <c:layout>
            <c:manualLayout>
              <c:xMode val="edge"/>
              <c:yMode val="edge"/>
              <c:x val="0"/>
              <c:y val="7.2174759405074368E-2"/>
            </c:manualLayout>
          </c:layout>
          <c:overlay val="0"/>
        </c:title>
        <c:numFmt formatCode="General" sourceLinked="1"/>
        <c:majorTickMark val="out"/>
        <c:minorTickMark val="none"/>
        <c:tickLblPos val="nextTo"/>
        <c:crossAx val="136164096"/>
        <c:crosses val="autoZero"/>
        <c:crossBetween val="between"/>
        <c:majorUnit val="5"/>
      </c:valAx>
      <c:valAx>
        <c:axId val="136188288"/>
        <c:scaling>
          <c:orientation val="minMax"/>
          <c:max val="25"/>
          <c:min val="0"/>
        </c:scaling>
        <c:delete val="1"/>
        <c:axPos val="r"/>
        <c:numFmt formatCode="General" sourceLinked="1"/>
        <c:majorTickMark val="out"/>
        <c:minorTickMark val="none"/>
        <c:tickLblPos val="nextTo"/>
        <c:crossAx val="136189824"/>
        <c:crosses val="max"/>
        <c:crossBetween val="midCat"/>
        <c:majorUnit val="5"/>
      </c:valAx>
      <c:valAx>
        <c:axId val="136189824"/>
        <c:scaling>
          <c:orientation val="minMax"/>
          <c:max val="1"/>
          <c:min val="0"/>
        </c:scaling>
        <c:delete val="1"/>
        <c:axPos val="t"/>
        <c:numFmt formatCode="General" sourceLinked="1"/>
        <c:majorTickMark val="out"/>
        <c:minorTickMark val="none"/>
        <c:tickLblPos val="nextTo"/>
        <c:crossAx val="136188288"/>
        <c:crosses val="max"/>
        <c:crossBetween val="midCat"/>
      </c:valAx>
    </c:plotArea>
    <c:legend>
      <c:legendPos val="t"/>
      <c:legendEntry>
        <c:idx val="2"/>
        <c:delete val="1"/>
      </c:legendEntry>
      <c:layout>
        <c:manualLayout>
          <c:xMode val="edge"/>
          <c:yMode val="edge"/>
          <c:x val="0.55159339309454569"/>
          <c:y val="0.13666601049868765"/>
          <c:w val="0.44840663832086364"/>
          <c:h val="0.1556955380577427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82524299847132E-2"/>
          <c:y val="8.3915676442579287E-2"/>
          <c:w val="0.89090763483916047"/>
          <c:h val="0.77654810439649757"/>
        </c:manualLayout>
      </c:layout>
      <c:lineChart>
        <c:grouping val="standard"/>
        <c:varyColors val="0"/>
        <c:ser>
          <c:idx val="0"/>
          <c:order val="0"/>
          <c:tx>
            <c:strRef>
              <c:f>'HIV prev trends KP'!$B$4</c:f>
              <c:strCache>
                <c:ptCount val="1"/>
                <c:pt idx="0">
                  <c:v>FSWs</c:v>
                </c:pt>
              </c:strCache>
            </c:strRef>
          </c:tx>
          <c:spPr>
            <a:ln w="38100">
              <a:solidFill>
                <a:srgbClr val="00A99A"/>
              </a:solidFill>
            </a:ln>
          </c:spPr>
          <c:marker>
            <c:symbol val="none"/>
          </c:marker>
          <c:dLbls>
            <c:dLbl>
              <c:idx val="27"/>
              <c:layout>
                <c:manualLayout>
                  <c:x val="0"/>
                  <c:y val="1.2098299156961301E-2"/>
                </c:manualLayout>
              </c:layout>
              <c:spPr/>
              <c:txPr>
                <a:bodyPr/>
                <a:lstStyle/>
                <a:p>
                  <a:pPr>
                    <a:defRPr>
                      <a:solidFill>
                        <a:srgbClr val="00A99A"/>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A-410D-BCC9-B39F1E5A3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KP'!$B$5:$B$32</c:f>
              <c:numCache>
                <c:formatCode>General</c:formatCode>
                <c:ptCount val="28"/>
                <c:pt idx="0">
                  <c:v>4.3</c:v>
                </c:pt>
                <c:pt idx="1">
                  <c:v>9</c:v>
                </c:pt>
                <c:pt idx="2">
                  <c:v>16.5</c:v>
                </c:pt>
                <c:pt idx="3">
                  <c:v>18</c:v>
                </c:pt>
                <c:pt idx="4">
                  <c:v>21.5</c:v>
                </c:pt>
                <c:pt idx="5">
                  <c:v>25</c:v>
                </c:pt>
                <c:pt idx="6">
                  <c:v>29</c:v>
                </c:pt>
                <c:pt idx="7">
                  <c:v>26</c:v>
                </c:pt>
                <c:pt idx="8">
                  <c:v>38</c:v>
                </c:pt>
                <c:pt idx="9">
                  <c:v>33.5</c:v>
                </c:pt>
                <c:pt idx="10">
                  <c:v>32.299999999999997</c:v>
                </c:pt>
                <c:pt idx="11">
                  <c:v>31.4</c:v>
                </c:pt>
                <c:pt idx="12">
                  <c:v>27.5</c:v>
                </c:pt>
                <c:pt idx="13">
                  <c:v>32</c:v>
                </c:pt>
                <c:pt idx="14">
                  <c:v>33.5</c:v>
                </c:pt>
                <c:pt idx="15">
                  <c:v>15.6</c:v>
                </c:pt>
                <c:pt idx="16">
                  <c:v>18.399999999999999</c:v>
                </c:pt>
                <c:pt idx="17">
                  <c:v>11.2</c:v>
                </c:pt>
                <c:pt idx="18">
                  <c:v>11.4</c:v>
                </c:pt>
                <c:pt idx="19">
                  <c:v>9.4</c:v>
                </c:pt>
                <c:pt idx="20">
                  <c:v>7.1</c:v>
                </c:pt>
                <c:pt idx="21" formatCode="0.0">
                  <c:v>8.1199999999999992</c:v>
                </c:pt>
                <c:pt idx="22">
                  <c:v>6.3</c:v>
                </c:pt>
                <c:pt idx="24">
                  <c:v>5.4</c:v>
                </c:pt>
                <c:pt idx="26">
                  <c:v>5.6</c:v>
                </c:pt>
                <c:pt idx="27">
                  <c:v>8.3000000000000007</c:v>
                </c:pt>
              </c:numCache>
            </c:numRef>
          </c:val>
          <c:smooth val="0"/>
          <c:extLst>
            <c:ext xmlns:c16="http://schemas.microsoft.com/office/drawing/2014/chart" uri="{C3380CC4-5D6E-409C-BE32-E72D297353CC}">
              <c16:uniqueId val="{00000001-06AA-410D-BCC9-B39F1E5A3A05}"/>
            </c:ext>
          </c:extLst>
        </c:ser>
        <c:ser>
          <c:idx val="1"/>
          <c:order val="1"/>
          <c:tx>
            <c:strRef>
              <c:f>'HIV prev trends KP'!$C$4</c:f>
              <c:strCache>
                <c:ptCount val="1"/>
                <c:pt idx="0">
                  <c:v>PWID</c:v>
                </c:pt>
              </c:strCache>
            </c:strRef>
          </c:tx>
          <c:spPr>
            <a:ln w="38100">
              <a:solidFill>
                <a:srgbClr val="63CDF6"/>
              </a:solidFill>
            </a:ln>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A-410D-BCC9-B39F1E5A3A05}"/>
                </c:ext>
              </c:extLst>
            </c:dLbl>
            <c:spPr>
              <a:noFill/>
              <a:ln>
                <a:noFill/>
              </a:ln>
              <a:effectLst/>
            </c:spPr>
            <c:txPr>
              <a:bodyPr/>
              <a:lstStyle/>
              <a:p>
                <a:pPr>
                  <a:defRPr>
                    <a:solidFill>
                      <a:srgbClr val="63CDF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KP'!$C$5:$C$32</c:f>
              <c:numCache>
                <c:formatCode>General</c:formatCode>
                <c:ptCount val="28"/>
                <c:pt idx="0">
                  <c:v>62.8</c:v>
                </c:pt>
                <c:pt idx="1">
                  <c:v>74.3</c:v>
                </c:pt>
                <c:pt idx="2">
                  <c:v>71.400000000000006</c:v>
                </c:pt>
                <c:pt idx="3">
                  <c:v>54.5</c:v>
                </c:pt>
                <c:pt idx="4">
                  <c:v>66.5</c:v>
                </c:pt>
                <c:pt idx="5">
                  <c:v>54.1</c:v>
                </c:pt>
                <c:pt idx="6">
                  <c:v>56.2</c:v>
                </c:pt>
                <c:pt idx="7">
                  <c:v>50.9</c:v>
                </c:pt>
                <c:pt idx="8">
                  <c:v>62.7</c:v>
                </c:pt>
                <c:pt idx="9">
                  <c:v>40.9</c:v>
                </c:pt>
                <c:pt idx="10">
                  <c:v>24.1</c:v>
                </c:pt>
                <c:pt idx="11">
                  <c:v>37.9</c:v>
                </c:pt>
                <c:pt idx="12">
                  <c:v>34.4</c:v>
                </c:pt>
                <c:pt idx="13">
                  <c:v>43.2</c:v>
                </c:pt>
                <c:pt idx="14">
                  <c:v>42.5</c:v>
                </c:pt>
                <c:pt idx="15">
                  <c:v>29.2</c:v>
                </c:pt>
                <c:pt idx="16">
                  <c:v>37.5</c:v>
                </c:pt>
                <c:pt idx="17">
                  <c:v>34.6</c:v>
                </c:pt>
                <c:pt idx="18">
                  <c:v>28.1</c:v>
                </c:pt>
                <c:pt idx="19">
                  <c:v>21.9</c:v>
                </c:pt>
                <c:pt idx="20">
                  <c:v>18</c:v>
                </c:pt>
                <c:pt idx="21" formatCode="0.0">
                  <c:v>18.670000000000002</c:v>
                </c:pt>
                <c:pt idx="22">
                  <c:v>23.1</c:v>
                </c:pt>
                <c:pt idx="24">
                  <c:v>26.3</c:v>
                </c:pt>
                <c:pt idx="26">
                  <c:v>19</c:v>
                </c:pt>
              </c:numCache>
            </c:numRef>
          </c:val>
          <c:smooth val="0"/>
          <c:extLst>
            <c:ext xmlns:c16="http://schemas.microsoft.com/office/drawing/2014/chart" uri="{C3380CC4-5D6E-409C-BE32-E72D297353CC}">
              <c16:uniqueId val="{00000003-06AA-410D-BCC9-B39F1E5A3A05}"/>
            </c:ext>
          </c:extLst>
        </c:ser>
        <c:ser>
          <c:idx val="2"/>
          <c:order val="2"/>
          <c:tx>
            <c:strRef>
              <c:f>'HIV prev trends KP'!$D$4</c:f>
              <c:strCache>
                <c:ptCount val="1"/>
                <c:pt idx="0">
                  <c:v>MSM</c:v>
                </c:pt>
              </c:strCache>
            </c:strRef>
          </c:tx>
          <c:spPr>
            <a:ln w="38100">
              <a:solidFill>
                <a:srgbClr val="F26B73"/>
              </a:solidFill>
            </a:ln>
          </c:spPr>
          <c:marker>
            <c:symbol val="none"/>
          </c:marker>
          <c:dLbls>
            <c:dLbl>
              <c:idx val="27"/>
              <c:layout>
                <c:manualLayout>
                  <c:x val="-2.9304029304029304E-3"/>
                  <c:y val="-8.0655327713075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AA-410D-BCC9-B39F1E5A3A05}"/>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KP'!$D$5:$D$32</c:f>
              <c:numCache>
                <c:formatCode>General</c:formatCode>
                <c:ptCount val="28"/>
                <c:pt idx="15">
                  <c:v>29.3</c:v>
                </c:pt>
                <c:pt idx="16">
                  <c:v>28.8</c:v>
                </c:pt>
                <c:pt idx="17">
                  <c:v>22.3</c:v>
                </c:pt>
                <c:pt idx="18">
                  <c:v>11</c:v>
                </c:pt>
                <c:pt idx="19">
                  <c:v>7.8</c:v>
                </c:pt>
                <c:pt idx="20">
                  <c:v>8.9</c:v>
                </c:pt>
                <c:pt idx="21" formatCode="0.0">
                  <c:v>10.45</c:v>
                </c:pt>
                <c:pt idx="22">
                  <c:v>6.6</c:v>
                </c:pt>
                <c:pt idx="24">
                  <c:v>6.4</c:v>
                </c:pt>
                <c:pt idx="26">
                  <c:v>6.4</c:v>
                </c:pt>
                <c:pt idx="27">
                  <c:v>8.8000000000000007</c:v>
                </c:pt>
              </c:numCache>
            </c:numRef>
          </c:val>
          <c:smooth val="0"/>
          <c:extLst>
            <c:ext xmlns:c16="http://schemas.microsoft.com/office/drawing/2014/chart" uri="{C3380CC4-5D6E-409C-BE32-E72D297353CC}">
              <c16:uniqueId val="{00000005-06AA-410D-BCC9-B39F1E5A3A05}"/>
            </c:ext>
          </c:extLst>
        </c:ser>
        <c:ser>
          <c:idx val="3"/>
          <c:order val="3"/>
          <c:tx>
            <c:strRef>
              <c:f>'HIV prev trends KP'!$E$4</c:f>
              <c:strCache>
                <c:ptCount val="1"/>
                <c:pt idx="0">
                  <c:v>Male STI patients</c:v>
                </c:pt>
              </c:strCache>
            </c:strRef>
          </c:tx>
          <c:spPr>
            <a:ln w="38100">
              <a:solidFill>
                <a:srgbClr val="EC008C"/>
              </a:solidFill>
            </a:ln>
          </c:spPr>
          <c:marker>
            <c:symbol val="none"/>
          </c:marker>
          <c:dLbls>
            <c:dLbl>
              <c:idx val="22"/>
              <c:layout>
                <c:manualLayout>
                  <c:x val="0"/>
                  <c:y val="1.2532637075718016E-2"/>
                </c:manualLayout>
              </c:layout>
              <c:spPr/>
              <c:txPr>
                <a:bodyPr/>
                <a:lstStyle/>
                <a:p>
                  <a:pPr>
                    <a:defRPr>
                      <a:solidFill>
                        <a:srgbClr val="EC008C"/>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AA-410D-BCC9-B39F1E5A3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KP'!$E$5:$E$32</c:f>
              <c:numCache>
                <c:formatCode>General</c:formatCode>
                <c:ptCount val="28"/>
                <c:pt idx="0">
                  <c:v>9</c:v>
                </c:pt>
                <c:pt idx="1">
                  <c:v>6.9</c:v>
                </c:pt>
                <c:pt idx="2">
                  <c:v>5.7</c:v>
                </c:pt>
                <c:pt idx="3">
                  <c:v>7.1</c:v>
                </c:pt>
                <c:pt idx="4">
                  <c:v>7.7</c:v>
                </c:pt>
                <c:pt idx="5">
                  <c:v>8.9</c:v>
                </c:pt>
                <c:pt idx="6">
                  <c:v>7.1</c:v>
                </c:pt>
                <c:pt idx="7">
                  <c:v>8.4</c:v>
                </c:pt>
                <c:pt idx="8">
                  <c:v>7.1</c:v>
                </c:pt>
                <c:pt idx="9">
                  <c:v>8</c:v>
                </c:pt>
                <c:pt idx="10">
                  <c:v>6.5</c:v>
                </c:pt>
                <c:pt idx="11">
                  <c:v>6</c:v>
                </c:pt>
                <c:pt idx="12">
                  <c:v>3.2</c:v>
                </c:pt>
                <c:pt idx="13">
                  <c:v>4.0999999999999996</c:v>
                </c:pt>
                <c:pt idx="14">
                  <c:v>4.9000000000000004</c:v>
                </c:pt>
                <c:pt idx="15">
                  <c:v>5.3</c:v>
                </c:pt>
                <c:pt idx="16">
                  <c:v>5.4</c:v>
                </c:pt>
                <c:pt idx="17">
                  <c:v>4.8499999999999996</c:v>
                </c:pt>
                <c:pt idx="18">
                  <c:v>5.0999999999999996</c:v>
                </c:pt>
                <c:pt idx="19">
                  <c:v>4.5999999999999996</c:v>
                </c:pt>
                <c:pt idx="20">
                  <c:v>4.0999999999999996</c:v>
                </c:pt>
                <c:pt idx="21" formatCode="0.0">
                  <c:v>4.8499999999999996</c:v>
                </c:pt>
                <c:pt idx="22">
                  <c:v>4</c:v>
                </c:pt>
              </c:numCache>
            </c:numRef>
          </c:val>
          <c:smooth val="0"/>
          <c:extLst>
            <c:ext xmlns:c16="http://schemas.microsoft.com/office/drawing/2014/chart" uri="{C3380CC4-5D6E-409C-BE32-E72D297353CC}">
              <c16:uniqueId val="{00000007-06AA-410D-BCC9-B39F1E5A3A05}"/>
            </c:ext>
          </c:extLst>
        </c:ser>
        <c:dLbls>
          <c:showLegendKey val="0"/>
          <c:showVal val="0"/>
          <c:showCatName val="0"/>
          <c:showSerName val="0"/>
          <c:showPercent val="0"/>
          <c:showBubbleSize val="0"/>
        </c:dLbls>
        <c:smooth val="0"/>
        <c:axId val="136451584"/>
        <c:axId val="136453120"/>
      </c:lineChart>
      <c:catAx>
        <c:axId val="136451584"/>
        <c:scaling>
          <c:orientation val="minMax"/>
        </c:scaling>
        <c:delete val="0"/>
        <c:axPos val="b"/>
        <c:numFmt formatCode="General" sourceLinked="0"/>
        <c:majorTickMark val="none"/>
        <c:minorTickMark val="none"/>
        <c:tickLblPos val="nextTo"/>
        <c:crossAx val="136453120"/>
        <c:crosses val="autoZero"/>
        <c:auto val="1"/>
        <c:lblAlgn val="ctr"/>
        <c:lblOffset val="100"/>
        <c:noMultiLvlLbl val="0"/>
      </c:catAx>
      <c:valAx>
        <c:axId val="13645312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overlay val="0"/>
        </c:title>
        <c:numFmt formatCode="General" sourceLinked="1"/>
        <c:majorTickMark val="none"/>
        <c:minorTickMark val="none"/>
        <c:tickLblPos val="nextTo"/>
        <c:crossAx val="136451584"/>
        <c:crosses val="autoZero"/>
        <c:crossBetween val="between"/>
        <c:majorUnit val="10"/>
      </c:valAx>
    </c:plotArea>
    <c:legend>
      <c:legendPos val="r"/>
      <c:layout>
        <c:manualLayout>
          <c:xMode val="edge"/>
          <c:yMode val="edge"/>
          <c:x val="0.76881201795168097"/>
          <c:y val="0.13277852017845027"/>
          <c:w val="0.21149479391999076"/>
          <c:h val="0.17327685766843229"/>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52164682486365E-2"/>
          <c:y val="8.593211488250653E-2"/>
          <c:w val="0.89090763483916047"/>
          <c:h val="0.7090826445624816"/>
        </c:manualLayout>
      </c:layout>
      <c:lineChart>
        <c:grouping val="standard"/>
        <c:varyColors val="0"/>
        <c:ser>
          <c:idx val="0"/>
          <c:order val="0"/>
          <c:tx>
            <c:strRef>
              <c:f>'HIV prev trend_sent ppln'!$C$3</c:f>
              <c:strCache>
                <c:ptCount val="1"/>
                <c:pt idx="0">
                  <c:v>Pregnant women</c:v>
                </c:pt>
              </c:strCache>
            </c:strRef>
          </c:tx>
          <c:spPr>
            <a:ln w="38100">
              <a:solidFill>
                <a:srgbClr val="88C540"/>
              </a:solidFill>
            </a:ln>
          </c:spPr>
          <c:marker>
            <c:symbol val="none"/>
          </c:marker>
          <c:dLbls>
            <c:dLbl>
              <c:idx val="22"/>
              <c:layout>
                <c:manualLayout>
                  <c:x val="0"/>
                  <c:y val="1.2532637075718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DF-4CED-A074-7DE40EA67D7C}"/>
                </c:ext>
              </c:extLst>
            </c:dLbl>
            <c:spPr>
              <a:noFill/>
              <a:ln>
                <a:noFill/>
              </a:ln>
              <a:effectLst/>
            </c:spPr>
            <c:txPr>
              <a:bodyPr/>
              <a:lstStyle/>
              <a:p>
                <a:pPr>
                  <a:defRPr>
                    <a:solidFill>
                      <a:srgbClr val="88C54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trend_sent ppln'!$B$4:$B$26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'HIV prev trend_sent ppln'!$C$4:$C$26</c:f>
              <c:numCache>
                <c:formatCode>General</c:formatCode>
                <c:ptCount val="23"/>
                <c:pt idx="0">
                  <c:v>1.8</c:v>
                </c:pt>
                <c:pt idx="1">
                  <c:v>1.4</c:v>
                </c:pt>
                <c:pt idx="2">
                  <c:v>1.6</c:v>
                </c:pt>
                <c:pt idx="3">
                  <c:v>1.3</c:v>
                </c:pt>
                <c:pt idx="4">
                  <c:v>1.3</c:v>
                </c:pt>
                <c:pt idx="5">
                  <c:v>1.5</c:v>
                </c:pt>
                <c:pt idx="6">
                  <c:v>1.9</c:v>
                </c:pt>
                <c:pt idx="7">
                  <c:v>2.7</c:v>
                </c:pt>
                <c:pt idx="8">
                  <c:v>2.2000000000000002</c:v>
                </c:pt>
                <c:pt idx="9">
                  <c:v>2.2000000000000002</c:v>
                </c:pt>
                <c:pt idx="10">
                  <c:v>2.1</c:v>
                </c:pt>
                <c:pt idx="11">
                  <c:v>1.6</c:v>
                </c:pt>
                <c:pt idx="12">
                  <c:v>1.8</c:v>
                </c:pt>
                <c:pt idx="13">
                  <c:v>1.3</c:v>
                </c:pt>
                <c:pt idx="14">
                  <c:v>1.5</c:v>
                </c:pt>
                <c:pt idx="15">
                  <c:v>1.4</c:v>
                </c:pt>
                <c:pt idx="16">
                  <c:v>1.3</c:v>
                </c:pt>
                <c:pt idx="17">
                  <c:v>1</c:v>
                </c:pt>
                <c:pt idx="18">
                  <c:v>0.9</c:v>
                </c:pt>
                <c:pt idx="19">
                  <c:v>0.9</c:v>
                </c:pt>
                <c:pt idx="20">
                  <c:v>0.7</c:v>
                </c:pt>
                <c:pt idx="21">
                  <c:v>0.6</c:v>
                </c:pt>
                <c:pt idx="22">
                  <c:v>0.77</c:v>
                </c:pt>
              </c:numCache>
            </c:numRef>
          </c:val>
          <c:smooth val="0"/>
          <c:extLst>
            <c:ext xmlns:c16="http://schemas.microsoft.com/office/drawing/2014/chart" uri="{C3380CC4-5D6E-409C-BE32-E72D297353CC}">
              <c16:uniqueId val="{00000001-7ADF-4CED-A074-7DE40EA67D7C}"/>
            </c:ext>
          </c:extLst>
        </c:ser>
        <c:ser>
          <c:idx val="1"/>
          <c:order val="1"/>
          <c:tx>
            <c:strRef>
              <c:f>'HIV prev trend_sent ppln'!$D$3</c:f>
              <c:strCache>
                <c:ptCount val="1"/>
                <c:pt idx="0">
                  <c:v>Blood donors</c:v>
                </c:pt>
              </c:strCache>
            </c:strRef>
          </c:tx>
          <c:spPr>
            <a:ln w="38100">
              <a:solidFill>
                <a:srgbClr val="00AEEF"/>
              </a:solidFill>
            </a:ln>
          </c:spPr>
          <c:marker>
            <c:symbol val="none"/>
          </c:marker>
          <c:dLbls>
            <c:dLbl>
              <c:idx val="22"/>
              <c:tx>
                <c:rich>
                  <a:bodyPr/>
                  <a:lstStyle/>
                  <a:p>
                    <a:r>
                      <a:rPr lang="en-US" dirty="0"/>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ADF-4CED-A074-7DE40EA67D7C}"/>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trend_sent ppln'!$B$4:$B$26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'HIV prev trend_sent ppln'!$D$4:$D$26</c:f>
              <c:numCache>
                <c:formatCode>General</c:formatCode>
                <c:ptCount val="23"/>
                <c:pt idx="0">
                  <c:v>0.3</c:v>
                </c:pt>
                <c:pt idx="1">
                  <c:v>0.5</c:v>
                </c:pt>
                <c:pt idx="2">
                  <c:v>0.5</c:v>
                </c:pt>
                <c:pt idx="3">
                  <c:v>0.5</c:v>
                </c:pt>
                <c:pt idx="4">
                  <c:v>0.7</c:v>
                </c:pt>
                <c:pt idx="5">
                  <c:v>0.7</c:v>
                </c:pt>
                <c:pt idx="6">
                  <c:v>0.6</c:v>
                </c:pt>
                <c:pt idx="7">
                  <c:v>0.9</c:v>
                </c:pt>
                <c:pt idx="8">
                  <c:v>1</c:v>
                </c:pt>
                <c:pt idx="9">
                  <c:v>1.1000000000000001</c:v>
                </c:pt>
                <c:pt idx="10">
                  <c:v>1.2</c:v>
                </c:pt>
                <c:pt idx="11">
                  <c:v>1.2</c:v>
                </c:pt>
                <c:pt idx="12">
                  <c:v>0.8</c:v>
                </c:pt>
                <c:pt idx="13">
                  <c:v>0.7</c:v>
                </c:pt>
                <c:pt idx="14">
                  <c:v>0.4</c:v>
                </c:pt>
                <c:pt idx="15">
                  <c:v>0.4</c:v>
                </c:pt>
                <c:pt idx="16">
                  <c:v>0.4</c:v>
                </c:pt>
                <c:pt idx="17">
                  <c:v>0.3</c:v>
                </c:pt>
                <c:pt idx="18">
                  <c:v>0.3</c:v>
                </c:pt>
                <c:pt idx="19">
                  <c:v>0.2</c:v>
                </c:pt>
                <c:pt idx="20">
                  <c:v>0.14000000000000001</c:v>
                </c:pt>
                <c:pt idx="21">
                  <c:v>0.2</c:v>
                </c:pt>
                <c:pt idx="22">
                  <c:v>0.13</c:v>
                </c:pt>
              </c:numCache>
            </c:numRef>
          </c:val>
          <c:smooth val="0"/>
          <c:extLst>
            <c:ext xmlns:c16="http://schemas.microsoft.com/office/drawing/2014/chart" uri="{C3380CC4-5D6E-409C-BE32-E72D297353CC}">
              <c16:uniqueId val="{00000003-7ADF-4CED-A074-7DE40EA67D7C}"/>
            </c:ext>
          </c:extLst>
        </c:ser>
        <c:ser>
          <c:idx val="2"/>
          <c:order val="2"/>
          <c:tx>
            <c:strRef>
              <c:f>'HIV prev trend_sent ppln'!$E$3</c:f>
              <c:strCache>
                <c:ptCount val="1"/>
                <c:pt idx="0">
                  <c:v>Military Recruits</c:v>
                </c:pt>
              </c:strCache>
            </c:strRef>
          </c:tx>
          <c:spPr>
            <a:ln w="38100">
              <a:solidFill>
                <a:srgbClr val="F78E1E"/>
              </a:solidFill>
            </a:ln>
          </c:spPr>
          <c:marker>
            <c:symbol val="none"/>
          </c:marker>
          <c:dLbls>
            <c:dLbl>
              <c:idx val="22"/>
              <c:layout>
                <c:manualLayout>
                  <c:x val="0"/>
                  <c:y val="-1.2532637075718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DF-4CED-A074-7DE40EA67D7C}"/>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trend_sent ppln'!$B$4:$B$26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'HIV prev trend_sent ppln'!$E$4:$E$26</c:f>
              <c:numCache>
                <c:formatCode>General</c:formatCode>
                <c:ptCount val="23"/>
                <c:pt idx="1">
                  <c:v>0.4</c:v>
                </c:pt>
                <c:pt idx="2">
                  <c:v>0.5</c:v>
                </c:pt>
                <c:pt idx="3">
                  <c:v>0.5</c:v>
                </c:pt>
                <c:pt idx="4">
                  <c:v>0.4</c:v>
                </c:pt>
                <c:pt idx="5">
                  <c:v>0.5</c:v>
                </c:pt>
                <c:pt idx="6">
                  <c:v>2.5</c:v>
                </c:pt>
                <c:pt idx="7">
                  <c:v>1.8</c:v>
                </c:pt>
                <c:pt idx="8">
                  <c:v>1.4</c:v>
                </c:pt>
                <c:pt idx="9">
                  <c:v>1.8</c:v>
                </c:pt>
                <c:pt idx="10">
                  <c:v>2</c:v>
                </c:pt>
                <c:pt idx="11">
                  <c:v>2.1</c:v>
                </c:pt>
                <c:pt idx="12">
                  <c:v>1.6</c:v>
                </c:pt>
                <c:pt idx="13">
                  <c:v>1.3</c:v>
                </c:pt>
                <c:pt idx="14">
                  <c:v>1</c:v>
                </c:pt>
                <c:pt idx="15">
                  <c:v>1.3</c:v>
                </c:pt>
                <c:pt idx="16">
                  <c:v>2.5</c:v>
                </c:pt>
                <c:pt idx="17">
                  <c:v>1.6</c:v>
                </c:pt>
                <c:pt idx="18">
                  <c:v>1</c:v>
                </c:pt>
                <c:pt idx="19">
                  <c:v>1.5</c:v>
                </c:pt>
                <c:pt idx="20">
                  <c:v>1</c:v>
                </c:pt>
                <c:pt idx="21">
                  <c:v>1.8</c:v>
                </c:pt>
                <c:pt idx="22">
                  <c:v>1.4</c:v>
                </c:pt>
              </c:numCache>
            </c:numRef>
          </c:val>
          <c:smooth val="0"/>
          <c:extLst>
            <c:ext xmlns:c16="http://schemas.microsoft.com/office/drawing/2014/chart" uri="{C3380CC4-5D6E-409C-BE32-E72D297353CC}">
              <c16:uniqueId val="{00000005-7ADF-4CED-A074-7DE40EA67D7C}"/>
            </c:ext>
          </c:extLst>
        </c:ser>
        <c:dLbls>
          <c:showLegendKey val="0"/>
          <c:showVal val="0"/>
          <c:showCatName val="0"/>
          <c:showSerName val="0"/>
          <c:showPercent val="0"/>
          <c:showBubbleSize val="0"/>
        </c:dLbls>
        <c:smooth val="0"/>
        <c:axId val="136573312"/>
        <c:axId val="136574848"/>
      </c:lineChart>
      <c:catAx>
        <c:axId val="136573312"/>
        <c:scaling>
          <c:orientation val="minMax"/>
        </c:scaling>
        <c:delete val="0"/>
        <c:axPos val="b"/>
        <c:numFmt formatCode="General" sourceLinked="1"/>
        <c:majorTickMark val="none"/>
        <c:minorTickMark val="none"/>
        <c:tickLblPos val="nextTo"/>
        <c:crossAx val="136574848"/>
        <c:crosses val="autoZero"/>
        <c:auto val="1"/>
        <c:lblAlgn val="ctr"/>
        <c:lblOffset val="100"/>
        <c:noMultiLvlLbl val="0"/>
      </c:catAx>
      <c:valAx>
        <c:axId val="136574848"/>
        <c:scaling>
          <c:orientation val="minMax"/>
          <c:max val="5"/>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1.8766288063549578E-2"/>
              <c:y val="4.0842468220884151E-2"/>
            </c:manualLayout>
          </c:layout>
          <c:overlay val="0"/>
        </c:title>
        <c:numFmt formatCode="#,##0" sourceLinked="0"/>
        <c:majorTickMark val="none"/>
        <c:minorTickMark val="none"/>
        <c:tickLblPos val="nextTo"/>
        <c:crossAx val="136573312"/>
        <c:crosses val="autoZero"/>
        <c:crossBetween val="between"/>
        <c:majorUnit val="1"/>
      </c:valAx>
    </c:plotArea>
    <c:legend>
      <c:legendPos val="r"/>
      <c:layout>
        <c:manualLayout>
          <c:xMode val="edge"/>
          <c:yMode val="edge"/>
          <c:x val="0.74151314598606211"/>
          <c:y val="2.0595954917400012E-3"/>
          <c:w val="0.21717327359942076"/>
          <c:h val="0.3298245072307138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prev_nat vs sub-nat'!$C$3</c:f>
              <c:strCache>
                <c:ptCount val="1"/>
                <c:pt idx="0">
                  <c:v>FSW</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12A8-4D2A-9C53-10099372FD4F}"/>
              </c:ext>
            </c:extLst>
          </c:dPt>
          <c:dPt>
            <c:idx val="1"/>
            <c:invertIfNegative val="0"/>
            <c:bubble3D val="0"/>
            <c:extLst>
              <c:ext xmlns:c16="http://schemas.microsoft.com/office/drawing/2014/chart" uri="{C3380CC4-5D6E-409C-BE32-E72D297353CC}">
                <c16:uniqueId val="{00000002-12A8-4D2A-9C53-10099372FD4F}"/>
              </c:ext>
            </c:extLst>
          </c:dPt>
          <c:dPt>
            <c:idx val="2"/>
            <c:invertIfNegative val="0"/>
            <c:bubble3D val="0"/>
            <c:extLst>
              <c:ext xmlns:c16="http://schemas.microsoft.com/office/drawing/2014/chart" uri="{C3380CC4-5D6E-409C-BE32-E72D297353CC}">
                <c16:uniqueId val="{00000003-12A8-4D2A-9C53-10099372FD4F}"/>
              </c:ext>
            </c:extLst>
          </c:dPt>
          <c:dPt>
            <c:idx val="3"/>
            <c:invertIfNegative val="0"/>
            <c:bubble3D val="0"/>
            <c:extLst>
              <c:ext xmlns:c16="http://schemas.microsoft.com/office/drawing/2014/chart" uri="{C3380CC4-5D6E-409C-BE32-E72D297353CC}">
                <c16:uniqueId val="{00000004-12A8-4D2A-9C53-10099372FD4F}"/>
              </c:ext>
            </c:extLst>
          </c:dPt>
          <c:dPt>
            <c:idx val="4"/>
            <c:invertIfNegative val="0"/>
            <c:bubble3D val="0"/>
            <c:extLst>
              <c:ext xmlns:c16="http://schemas.microsoft.com/office/drawing/2014/chart" uri="{C3380CC4-5D6E-409C-BE32-E72D297353CC}">
                <c16:uniqueId val="{00000005-12A8-4D2A-9C53-10099372FD4F}"/>
              </c:ext>
            </c:extLst>
          </c:dPt>
          <c:dPt>
            <c:idx val="5"/>
            <c:invertIfNegative val="0"/>
            <c:bubble3D val="0"/>
            <c:extLst>
              <c:ext xmlns:c16="http://schemas.microsoft.com/office/drawing/2014/chart" uri="{C3380CC4-5D6E-409C-BE32-E72D297353CC}">
                <c16:uniqueId val="{00000006-12A8-4D2A-9C53-10099372FD4F}"/>
              </c:ext>
            </c:extLst>
          </c:dPt>
          <c:dPt>
            <c:idx val="6"/>
            <c:invertIfNegative val="0"/>
            <c:bubble3D val="0"/>
            <c:extLst>
              <c:ext xmlns:c16="http://schemas.microsoft.com/office/drawing/2014/chart" uri="{C3380CC4-5D6E-409C-BE32-E72D297353CC}">
                <c16:uniqueId val="{00000007-12A8-4D2A-9C53-10099372FD4F}"/>
              </c:ext>
            </c:extLst>
          </c:dPt>
          <c:dPt>
            <c:idx val="7"/>
            <c:invertIfNegative val="0"/>
            <c:bubble3D val="0"/>
            <c:extLst>
              <c:ext xmlns:c16="http://schemas.microsoft.com/office/drawing/2014/chart" uri="{C3380CC4-5D6E-409C-BE32-E72D297353CC}">
                <c16:uniqueId val="{00000008-12A8-4D2A-9C53-10099372FD4F}"/>
              </c:ext>
            </c:extLst>
          </c:dPt>
          <c:dPt>
            <c:idx val="8"/>
            <c:invertIfNegative val="0"/>
            <c:bubble3D val="0"/>
            <c:extLst>
              <c:ext xmlns:c16="http://schemas.microsoft.com/office/drawing/2014/chart" uri="{C3380CC4-5D6E-409C-BE32-E72D297353CC}">
                <c16:uniqueId val="{00000009-12A8-4D2A-9C53-10099372FD4F}"/>
              </c:ext>
            </c:extLst>
          </c:dPt>
          <c:dPt>
            <c:idx val="9"/>
            <c:invertIfNegative val="0"/>
            <c:bubble3D val="0"/>
            <c:extLst>
              <c:ext xmlns:c16="http://schemas.microsoft.com/office/drawing/2014/chart" uri="{C3380CC4-5D6E-409C-BE32-E72D297353CC}">
                <c16:uniqueId val="{0000000A-12A8-4D2A-9C53-10099372FD4F}"/>
              </c:ext>
            </c:extLst>
          </c:dPt>
          <c:dPt>
            <c:idx val="10"/>
            <c:invertIfNegative val="0"/>
            <c:bubble3D val="0"/>
            <c:extLst>
              <c:ext xmlns:c16="http://schemas.microsoft.com/office/drawing/2014/chart" uri="{C3380CC4-5D6E-409C-BE32-E72D297353CC}">
                <c16:uniqueId val="{0000000B-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sub-nat'!$C$4:$C$23</c:f>
              <c:numCache>
                <c:formatCode>General</c:formatCode>
                <c:ptCount val="20"/>
                <c:pt idx="0">
                  <c:v>8.3000000000000007</c:v>
                </c:pt>
                <c:pt idx="1">
                  <c:v>17.8</c:v>
                </c:pt>
                <c:pt idx="2">
                  <c:v>11.1</c:v>
                </c:pt>
                <c:pt idx="3">
                  <c:v>7.1</c:v>
                </c:pt>
                <c:pt idx="4">
                  <c:v>6.7</c:v>
                </c:pt>
                <c:pt idx="5">
                  <c:v>6.5</c:v>
                </c:pt>
                <c:pt idx="6">
                  <c:v>6.1</c:v>
                </c:pt>
              </c:numCache>
            </c:numRef>
          </c:val>
          <c:extLst>
            <c:ext xmlns:c16="http://schemas.microsoft.com/office/drawing/2014/chart" uri="{C3380CC4-5D6E-409C-BE32-E72D297353CC}">
              <c16:uniqueId val="{0000000C-12A8-4D2A-9C53-10099372FD4F}"/>
            </c:ext>
          </c:extLst>
        </c:ser>
        <c:ser>
          <c:idx val="1"/>
          <c:order val="1"/>
          <c:tx>
            <c:strRef>
              <c:f>'HIV prev_nat vs sub-nat'!$D$3</c:f>
              <c:strCache>
                <c:ptCount val="1"/>
                <c:pt idx="0">
                  <c:v>MSM</c:v>
                </c:pt>
              </c:strCache>
            </c:strRef>
          </c:tx>
          <c:spPr>
            <a:solidFill>
              <a:srgbClr val="F26B73"/>
            </a:solidFill>
            <a:ln>
              <a:noFill/>
            </a:ln>
          </c:spPr>
          <c:invertIfNegative val="0"/>
          <c:dPt>
            <c:idx val="7"/>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E-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sub-nat'!$D$4:$D$23</c:f>
              <c:numCache>
                <c:formatCode>General</c:formatCode>
                <c:ptCount val="20"/>
                <c:pt idx="7">
                  <c:v>8.8000000000000007</c:v>
                </c:pt>
                <c:pt idx="8">
                  <c:v>28.4</c:v>
                </c:pt>
                <c:pt idx="9">
                  <c:v>13.7</c:v>
                </c:pt>
                <c:pt idx="10">
                  <c:v>6.8</c:v>
                </c:pt>
                <c:pt idx="11">
                  <c:v>6.7</c:v>
                </c:pt>
                <c:pt idx="12">
                  <c:v>5.4</c:v>
                </c:pt>
              </c:numCache>
            </c:numRef>
          </c:val>
          <c:extLst>
            <c:ext xmlns:c16="http://schemas.microsoft.com/office/drawing/2014/chart" uri="{C3380CC4-5D6E-409C-BE32-E72D297353CC}">
              <c16:uniqueId val="{0000000F-12A8-4D2A-9C53-10099372FD4F}"/>
            </c:ext>
          </c:extLst>
        </c:ser>
        <c:ser>
          <c:idx val="2"/>
          <c:order val="2"/>
          <c:tx>
            <c:strRef>
              <c:f>'HIV prev_nat vs sub-nat'!$E$3</c:f>
              <c:strCache>
                <c:ptCount val="1"/>
                <c:pt idx="0">
                  <c:v>PWID</c:v>
                </c:pt>
              </c:strCache>
            </c:strRef>
          </c:tx>
          <c:spPr>
            <a:solidFill>
              <a:srgbClr val="63CDF6"/>
            </a:solidFill>
            <a:ln>
              <a:noFill/>
            </a:ln>
          </c:spPr>
          <c:invertIfNegative val="0"/>
          <c:dPt>
            <c:idx val="10"/>
            <c:invertIfNegative val="0"/>
            <c:bubble3D val="0"/>
            <c:extLst>
              <c:ext xmlns:c16="http://schemas.microsoft.com/office/drawing/2014/chart" uri="{C3380CC4-5D6E-409C-BE32-E72D297353CC}">
                <c16:uniqueId val="{00000010-12A8-4D2A-9C53-10099372FD4F}"/>
              </c:ext>
            </c:extLst>
          </c:dPt>
          <c:dPt>
            <c:idx val="13"/>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12-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sub-nat'!$E$4:$E$23</c:f>
              <c:numCache>
                <c:formatCode>General</c:formatCode>
                <c:ptCount val="20"/>
                <c:pt idx="13">
                  <c:v>19</c:v>
                </c:pt>
                <c:pt idx="14">
                  <c:v>66.900000000000006</c:v>
                </c:pt>
                <c:pt idx="15">
                  <c:v>45</c:v>
                </c:pt>
                <c:pt idx="16">
                  <c:v>25.2</c:v>
                </c:pt>
                <c:pt idx="17">
                  <c:v>24.4</c:v>
                </c:pt>
                <c:pt idx="18">
                  <c:v>15</c:v>
                </c:pt>
                <c:pt idx="19">
                  <c:v>15</c:v>
                </c:pt>
              </c:numCache>
            </c:numRef>
          </c:val>
          <c:extLst>
            <c:ext xmlns:c16="http://schemas.microsoft.com/office/drawing/2014/chart" uri="{C3380CC4-5D6E-409C-BE32-E72D297353CC}">
              <c16:uniqueId val="{00000013-12A8-4D2A-9C53-10099372FD4F}"/>
            </c:ext>
          </c:extLst>
        </c:ser>
        <c:dLbls>
          <c:showLegendKey val="0"/>
          <c:showVal val="0"/>
          <c:showCatName val="0"/>
          <c:showSerName val="0"/>
          <c:showPercent val="0"/>
          <c:showBubbleSize val="0"/>
        </c:dLbls>
        <c:gapWidth val="80"/>
        <c:overlap val="100"/>
        <c:axId val="136670592"/>
        <c:axId val="136705152"/>
      </c:barChart>
      <c:scatterChart>
        <c:scatterStyle val="lineMarker"/>
        <c:varyColors val="0"/>
        <c:ser>
          <c:idx val="3"/>
          <c:order val="3"/>
          <c:tx>
            <c:strRef>
              <c:f>'HIV prev_nat vs sub-nat'!$P$1</c:f>
              <c:strCache>
                <c:ptCount val="1"/>
                <c:pt idx="0">
                  <c:v>tar</c:v>
                </c:pt>
              </c:strCache>
            </c:strRef>
          </c:tx>
          <c:spPr>
            <a:ln w="15875">
              <a:solidFill>
                <a:srgbClr val="E31837"/>
              </a:solidFill>
              <a:prstDash val="dash"/>
            </a:ln>
          </c:spPr>
          <c:marker>
            <c:symbol val="none"/>
          </c:marker>
          <c:xVal>
            <c:numRef>
              <c:f>'HIV prev_nat vs sub-nat'!$O$2:$O$3</c:f>
              <c:numCache>
                <c:formatCode>General</c:formatCode>
                <c:ptCount val="2"/>
                <c:pt idx="0">
                  <c:v>0</c:v>
                </c:pt>
                <c:pt idx="1">
                  <c:v>1</c:v>
                </c:pt>
              </c:numCache>
            </c:numRef>
          </c:xVal>
          <c:yVal>
            <c:numRef>
              <c:f>'HIV prev_nat vs sub-nat'!$P$2:$P$3</c:f>
              <c:numCache>
                <c:formatCode>General</c:formatCode>
                <c:ptCount val="2"/>
                <c:pt idx="0">
                  <c:v>5</c:v>
                </c:pt>
                <c:pt idx="1">
                  <c:v>5</c:v>
                </c:pt>
              </c:numCache>
            </c:numRef>
          </c:yVal>
          <c:smooth val="0"/>
          <c:extLst>
            <c:ext xmlns:c16="http://schemas.microsoft.com/office/drawing/2014/chart" uri="{C3380CC4-5D6E-409C-BE32-E72D297353CC}">
              <c16:uniqueId val="{00000014-12A8-4D2A-9C53-10099372FD4F}"/>
            </c:ext>
          </c:extLst>
        </c:ser>
        <c:dLbls>
          <c:showLegendKey val="0"/>
          <c:showVal val="0"/>
          <c:showCatName val="0"/>
          <c:showSerName val="0"/>
          <c:showPercent val="0"/>
          <c:showBubbleSize val="0"/>
        </c:dLbls>
        <c:axId val="136737536"/>
        <c:axId val="136707072"/>
      </c:scatterChart>
      <c:catAx>
        <c:axId val="136670592"/>
        <c:scaling>
          <c:orientation val="minMax"/>
        </c:scaling>
        <c:delete val="0"/>
        <c:axPos val="b"/>
        <c:numFmt formatCode="General" sourceLinked="1"/>
        <c:majorTickMark val="out"/>
        <c:minorTickMark val="none"/>
        <c:tickLblPos val="nextTo"/>
        <c:crossAx val="136705152"/>
        <c:crosses val="autoZero"/>
        <c:auto val="1"/>
        <c:lblAlgn val="ctr"/>
        <c:lblOffset val="100"/>
        <c:noMultiLvlLbl val="0"/>
      </c:catAx>
      <c:valAx>
        <c:axId val="136705152"/>
        <c:scaling>
          <c:orientation val="minMax"/>
        </c:scaling>
        <c:delete val="0"/>
        <c:axPos val="l"/>
        <c:title>
          <c:tx>
            <c:rich>
              <a:bodyPr rot="0" vert="horz"/>
              <a:lstStyle/>
              <a:p>
                <a:pPr>
                  <a:defRPr/>
                </a:pPr>
                <a:r>
                  <a:rPr lang="en-US"/>
                  <a:t>%</a:t>
                </a:r>
              </a:p>
            </c:rich>
          </c:tx>
          <c:layout>
            <c:manualLayout>
              <c:xMode val="edge"/>
              <c:yMode val="edge"/>
              <c:x val="9.5563139931740607E-3"/>
              <c:y val="8.0939125429164427E-3"/>
            </c:manualLayout>
          </c:layout>
          <c:overlay val="0"/>
        </c:title>
        <c:numFmt formatCode="General" sourceLinked="1"/>
        <c:majorTickMark val="out"/>
        <c:minorTickMark val="none"/>
        <c:tickLblPos val="nextTo"/>
        <c:crossAx val="136670592"/>
        <c:crosses val="autoZero"/>
        <c:crossBetween val="between"/>
      </c:valAx>
      <c:valAx>
        <c:axId val="136707072"/>
        <c:scaling>
          <c:orientation val="minMax"/>
          <c:max val="40"/>
          <c:min val="0"/>
        </c:scaling>
        <c:delete val="1"/>
        <c:axPos val="r"/>
        <c:numFmt formatCode="General" sourceLinked="1"/>
        <c:majorTickMark val="out"/>
        <c:minorTickMark val="none"/>
        <c:tickLblPos val="nextTo"/>
        <c:crossAx val="136737536"/>
        <c:crosses val="max"/>
        <c:crossBetween val="midCat"/>
        <c:majorUnit val="5"/>
      </c:valAx>
      <c:valAx>
        <c:axId val="136737536"/>
        <c:scaling>
          <c:orientation val="minMax"/>
          <c:max val="1"/>
          <c:min val="0"/>
        </c:scaling>
        <c:delete val="1"/>
        <c:axPos val="t"/>
        <c:numFmt formatCode="General" sourceLinked="1"/>
        <c:majorTickMark val="out"/>
        <c:minorTickMark val="none"/>
        <c:tickLblPos val="nextTo"/>
        <c:crossAx val="13670707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45171508733824E-2"/>
          <c:y val="6.9837994388632474E-2"/>
          <c:w val="0.9000502307901167"/>
          <c:h val="0.7204208525658431"/>
        </c:manualLayout>
      </c:layout>
      <c:lineChart>
        <c:grouping val="standard"/>
        <c:varyColors val="0"/>
        <c:ser>
          <c:idx val="0"/>
          <c:order val="0"/>
          <c:tx>
            <c:strRef>
              <c:f>'HIV prev_YKP'!$A$4</c:f>
              <c:strCache>
                <c:ptCount val="1"/>
                <c:pt idx="0">
                  <c:v>FSW</c:v>
                </c:pt>
              </c:strCache>
            </c:strRef>
          </c:tx>
          <c:spPr>
            <a:ln w="38100">
              <a:solidFill>
                <a:srgbClr val="00A99A"/>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prev_YKP'!$B$4:$T$4</c:f>
              <c:numCache>
                <c:formatCode>General</c:formatCode>
                <c:ptCount val="19"/>
                <c:pt idx="0">
                  <c:v>41.5</c:v>
                </c:pt>
                <c:pt idx="1">
                  <c:v>42</c:v>
                </c:pt>
                <c:pt idx="2">
                  <c:v>29</c:v>
                </c:pt>
                <c:pt idx="3">
                  <c:v>41</c:v>
                </c:pt>
                <c:pt idx="4">
                  <c:v>30</c:v>
                </c:pt>
                <c:pt idx="5">
                  <c:v>42</c:v>
                </c:pt>
                <c:pt idx="6">
                  <c:v>37</c:v>
                </c:pt>
                <c:pt idx="7">
                  <c:v>13.5</c:v>
                </c:pt>
                <c:pt idx="8">
                  <c:v>13.7</c:v>
                </c:pt>
                <c:pt idx="9">
                  <c:v>7.3</c:v>
                </c:pt>
                <c:pt idx="10">
                  <c:v>6.7</c:v>
                </c:pt>
                <c:pt idx="11">
                  <c:v>10.1</c:v>
                </c:pt>
                <c:pt idx="12">
                  <c:v>5.9</c:v>
                </c:pt>
                <c:pt idx="13">
                  <c:v>7.1</c:v>
                </c:pt>
                <c:pt idx="14">
                  <c:v>6.2</c:v>
                </c:pt>
                <c:pt idx="16">
                  <c:v>4.5</c:v>
                </c:pt>
                <c:pt idx="18">
                  <c:v>3.7</c:v>
                </c:pt>
              </c:numCache>
            </c:numRef>
          </c:val>
          <c:smooth val="0"/>
          <c:extLst>
            <c:ext xmlns:c16="http://schemas.microsoft.com/office/drawing/2014/chart" uri="{C3380CC4-5D6E-409C-BE32-E72D297353CC}">
              <c16:uniqueId val="{00000000-3B08-4B05-8935-0B65176BC418}"/>
            </c:ext>
          </c:extLst>
        </c:ser>
        <c:ser>
          <c:idx val="1"/>
          <c:order val="1"/>
          <c:tx>
            <c:strRef>
              <c:f>'HIV prev_YKP'!$A$5</c:f>
              <c:strCache>
                <c:ptCount val="1"/>
                <c:pt idx="0">
                  <c:v>PWID</c:v>
                </c:pt>
              </c:strCache>
            </c:strRef>
          </c:tx>
          <c:spPr>
            <a:ln w="38100">
              <a:solidFill>
                <a:srgbClr val="63CDF6"/>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prev_YKP'!$B$5:$T$5</c:f>
              <c:numCache>
                <c:formatCode>General</c:formatCode>
                <c:ptCount val="19"/>
                <c:pt idx="0">
                  <c:v>66</c:v>
                </c:pt>
                <c:pt idx="1">
                  <c:v>45</c:v>
                </c:pt>
                <c:pt idx="2">
                  <c:v>25.7</c:v>
                </c:pt>
                <c:pt idx="3">
                  <c:v>47.8</c:v>
                </c:pt>
                <c:pt idx="4">
                  <c:v>42.5</c:v>
                </c:pt>
                <c:pt idx="5">
                  <c:v>48</c:v>
                </c:pt>
                <c:pt idx="6">
                  <c:v>43</c:v>
                </c:pt>
                <c:pt idx="7">
                  <c:v>28</c:v>
                </c:pt>
                <c:pt idx="8">
                  <c:v>28</c:v>
                </c:pt>
                <c:pt idx="9">
                  <c:v>25.5</c:v>
                </c:pt>
                <c:pt idx="10">
                  <c:v>18.399999999999999</c:v>
                </c:pt>
                <c:pt idx="11">
                  <c:v>15.9</c:v>
                </c:pt>
                <c:pt idx="12">
                  <c:v>13.3</c:v>
                </c:pt>
                <c:pt idx="13">
                  <c:v>11.7</c:v>
                </c:pt>
                <c:pt idx="14">
                  <c:v>16.8</c:v>
                </c:pt>
                <c:pt idx="16">
                  <c:v>19.100000000000001</c:v>
                </c:pt>
                <c:pt idx="18">
                  <c:v>17.100000000000001</c:v>
                </c:pt>
              </c:numCache>
            </c:numRef>
          </c:val>
          <c:smooth val="0"/>
          <c:extLst>
            <c:ext xmlns:c16="http://schemas.microsoft.com/office/drawing/2014/chart" uri="{C3380CC4-5D6E-409C-BE32-E72D297353CC}">
              <c16:uniqueId val="{00000001-3B08-4B05-8935-0B65176BC418}"/>
            </c:ext>
          </c:extLst>
        </c:ser>
        <c:ser>
          <c:idx val="2"/>
          <c:order val="2"/>
          <c:tx>
            <c:strRef>
              <c:f>'HIV prev_YKP'!$A$6</c:f>
              <c:strCache>
                <c:ptCount val="1"/>
                <c:pt idx="0">
                  <c:v>MSM</c:v>
                </c:pt>
              </c:strCache>
            </c:strRef>
          </c:tx>
          <c:spPr>
            <a:ln w="38100">
              <a:solidFill>
                <a:srgbClr val="F26B73"/>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prev_YKP'!$B$6:$T$6</c:f>
              <c:numCache>
                <c:formatCode>General</c:formatCode>
                <c:ptCount val="19"/>
                <c:pt idx="7">
                  <c:v>15.8</c:v>
                </c:pt>
                <c:pt idx="8">
                  <c:v>12.6</c:v>
                </c:pt>
                <c:pt idx="9">
                  <c:v>16.899999999999999</c:v>
                </c:pt>
                <c:pt idx="10">
                  <c:v>7.1</c:v>
                </c:pt>
                <c:pt idx="11">
                  <c:v>6.1</c:v>
                </c:pt>
                <c:pt idx="12">
                  <c:v>4.5</c:v>
                </c:pt>
                <c:pt idx="13">
                  <c:v>8.8000000000000007</c:v>
                </c:pt>
                <c:pt idx="14">
                  <c:v>3.8</c:v>
                </c:pt>
                <c:pt idx="16">
                  <c:v>4.5999999999999996</c:v>
                </c:pt>
                <c:pt idx="18">
                  <c:v>4.2</c:v>
                </c:pt>
              </c:numCache>
            </c:numRef>
          </c:val>
          <c:smooth val="0"/>
          <c:extLst>
            <c:ext xmlns:c16="http://schemas.microsoft.com/office/drawing/2014/chart" uri="{C3380CC4-5D6E-409C-BE32-E72D297353CC}">
              <c16:uniqueId val="{00000002-3B08-4B05-8935-0B65176BC418}"/>
            </c:ext>
          </c:extLst>
        </c:ser>
        <c:dLbls>
          <c:showLegendKey val="0"/>
          <c:showVal val="0"/>
          <c:showCatName val="0"/>
          <c:showSerName val="0"/>
          <c:showPercent val="0"/>
          <c:showBubbleSize val="0"/>
        </c:dLbls>
        <c:smooth val="0"/>
        <c:axId val="137262592"/>
        <c:axId val="137264128"/>
      </c:lineChart>
      <c:catAx>
        <c:axId val="137262592"/>
        <c:scaling>
          <c:orientation val="minMax"/>
        </c:scaling>
        <c:delete val="0"/>
        <c:axPos val="b"/>
        <c:numFmt formatCode="General" sourceLinked="0"/>
        <c:majorTickMark val="none"/>
        <c:minorTickMark val="none"/>
        <c:tickLblPos val="nextTo"/>
        <c:crossAx val="137264128"/>
        <c:crosses val="autoZero"/>
        <c:auto val="1"/>
        <c:lblAlgn val="ctr"/>
        <c:lblOffset val="100"/>
        <c:noMultiLvlLbl val="0"/>
      </c:catAx>
      <c:valAx>
        <c:axId val="137264128"/>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6206896551724137E-3"/>
              <c:y val="3.4789799981898822E-2"/>
            </c:manualLayout>
          </c:layout>
          <c:overlay val="0"/>
        </c:title>
        <c:numFmt formatCode="General" sourceLinked="1"/>
        <c:majorTickMark val="none"/>
        <c:minorTickMark val="none"/>
        <c:tickLblPos val="nextTo"/>
        <c:crossAx val="137262592"/>
        <c:crosses val="autoZero"/>
        <c:crossBetween val="between"/>
        <c:majorUnit val="10"/>
      </c:valAx>
      <c:dTable>
        <c:showHorzBorder val="1"/>
        <c:showVertBorder val="1"/>
        <c:showOutline val="1"/>
        <c:showKeys val="0"/>
        <c:txPr>
          <a:bodyPr/>
          <a:lstStyle/>
          <a:p>
            <a:pPr rtl="0">
              <a:defRPr sz="1200"/>
            </a:pPr>
            <a:endParaRPr lang="en-US"/>
          </a:p>
        </c:txPr>
      </c:dTable>
    </c:plotArea>
    <c:legend>
      <c:legendPos val="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_young kp'!$B$2</c:f>
              <c:strCache>
                <c:ptCount val="1"/>
                <c:pt idx="0">
                  <c:v>&lt; 25 yr</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kp'!$B$3:$B$5</c:f>
              <c:numCache>
                <c:formatCode>General</c:formatCode>
                <c:ptCount val="3"/>
                <c:pt idx="0">
                  <c:v>3.7</c:v>
                </c:pt>
                <c:pt idx="1">
                  <c:v>4.2</c:v>
                </c:pt>
                <c:pt idx="2">
                  <c:v>17.100000000000001</c:v>
                </c:pt>
              </c:numCache>
            </c:numRef>
          </c:val>
          <c:extLst>
            <c:ext xmlns:c16="http://schemas.microsoft.com/office/drawing/2014/chart" uri="{C3380CC4-5D6E-409C-BE32-E72D297353CC}">
              <c16:uniqueId val="{00000000-BC32-4D96-9C53-F70E76FD4B3E}"/>
            </c:ext>
          </c:extLst>
        </c:ser>
        <c:ser>
          <c:idx val="1"/>
          <c:order val="1"/>
          <c:tx>
            <c:strRef>
              <c:f>'HIV Prev _young kp'!$C$2</c:f>
              <c:strCache>
                <c:ptCount val="1"/>
                <c:pt idx="0">
                  <c:v>25+ yr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kp'!$C$3:$C$5</c:f>
              <c:numCache>
                <c:formatCode>General</c:formatCode>
                <c:ptCount val="3"/>
                <c:pt idx="0">
                  <c:v>6.8</c:v>
                </c:pt>
                <c:pt idx="1">
                  <c:v>9</c:v>
                </c:pt>
                <c:pt idx="2">
                  <c:v>19.7</c:v>
                </c:pt>
              </c:numCache>
            </c:numRef>
          </c:val>
          <c:extLst>
            <c:ext xmlns:c16="http://schemas.microsoft.com/office/drawing/2014/chart" uri="{C3380CC4-5D6E-409C-BE32-E72D297353CC}">
              <c16:uniqueId val="{00000001-BC32-4D96-9C53-F70E76FD4B3E}"/>
            </c:ext>
          </c:extLst>
        </c:ser>
        <c:ser>
          <c:idx val="2"/>
          <c:order val="2"/>
          <c:tx>
            <c:strRef>
              <c:f>'HIV Prev _young kp'!$D$2</c:f>
              <c:strCache>
                <c:ptCount val="1"/>
                <c:pt idx="0">
                  <c:v>Total</c:v>
                </c:pt>
              </c:strCache>
            </c:strRef>
          </c:tx>
          <c:spPr>
            <a:pattFill prst="dkUpDiag">
              <a:fgClr>
                <a:srgbClr val="F26B73"/>
              </a:fgClr>
              <a:bgClr>
                <a:sysClr val="window" lastClr="FFFFFF"/>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kp'!$D$3:$D$5</c:f>
              <c:numCache>
                <c:formatCode>General</c:formatCode>
                <c:ptCount val="3"/>
                <c:pt idx="0">
                  <c:v>5.6</c:v>
                </c:pt>
                <c:pt idx="1">
                  <c:v>6.4</c:v>
                </c:pt>
                <c:pt idx="2">
                  <c:v>19</c:v>
                </c:pt>
              </c:numCache>
            </c:numRef>
          </c:val>
          <c:extLst>
            <c:ext xmlns:c16="http://schemas.microsoft.com/office/drawing/2014/chart" uri="{C3380CC4-5D6E-409C-BE32-E72D297353CC}">
              <c16:uniqueId val="{00000002-BC32-4D96-9C53-F70E76FD4B3E}"/>
            </c:ext>
          </c:extLst>
        </c:ser>
        <c:dLbls>
          <c:showLegendKey val="0"/>
          <c:showVal val="0"/>
          <c:showCatName val="0"/>
          <c:showSerName val="0"/>
          <c:showPercent val="0"/>
          <c:showBubbleSize val="0"/>
        </c:dLbls>
        <c:gapWidth val="150"/>
        <c:axId val="137398144"/>
        <c:axId val="137399680"/>
      </c:barChart>
      <c:scatterChart>
        <c:scatterStyle val="lineMarker"/>
        <c:varyColors val="0"/>
        <c:ser>
          <c:idx val="3"/>
          <c:order val="3"/>
          <c:tx>
            <c:strRef>
              <c:f>'HIV Prev _young kp'!$R$1</c:f>
              <c:strCache>
                <c:ptCount val="1"/>
                <c:pt idx="0">
                  <c:v>tar</c:v>
                </c:pt>
              </c:strCache>
            </c:strRef>
          </c:tx>
          <c:spPr>
            <a:ln w="15875">
              <a:solidFill>
                <a:srgbClr val="E31837"/>
              </a:solidFill>
              <a:prstDash val="dash"/>
            </a:ln>
          </c:spPr>
          <c:marker>
            <c:symbol val="none"/>
          </c:marker>
          <c:xVal>
            <c:numRef>
              <c:f>'HIV Prev _young kp'!$Q$2:$Q$3</c:f>
              <c:numCache>
                <c:formatCode>General</c:formatCode>
                <c:ptCount val="2"/>
                <c:pt idx="0">
                  <c:v>0</c:v>
                </c:pt>
                <c:pt idx="1">
                  <c:v>1</c:v>
                </c:pt>
              </c:numCache>
            </c:numRef>
          </c:xVal>
          <c:yVal>
            <c:numRef>
              <c:f>'HIV Prev _young kp'!$R$2:$R$3</c:f>
              <c:numCache>
                <c:formatCode>General</c:formatCode>
                <c:ptCount val="2"/>
                <c:pt idx="0">
                  <c:v>5</c:v>
                </c:pt>
                <c:pt idx="1">
                  <c:v>5</c:v>
                </c:pt>
              </c:numCache>
            </c:numRef>
          </c:yVal>
          <c:smooth val="0"/>
          <c:extLst>
            <c:ext xmlns:c16="http://schemas.microsoft.com/office/drawing/2014/chart" uri="{C3380CC4-5D6E-409C-BE32-E72D297353CC}">
              <c16:uniqueId val="{00000003-BC32-4D96-9C53-F70E76FD4B3E}"/>
            </c:ext>
          </c:extLst>
        </c:ser>
        <c:dLbls>
          <c:showLegendKey val="0"/>
          <c:showVal val="0"/>
          <c:showCatName val="0"/>
          <c:showSerName val="0"/>
          <c:showPercent val="0"/>
          <c:showBubbleSize val="0"/>
        </c:dLbls>
        <c:axId val="137415680"/>
        <c:axId val="137414144"/>
      </c:scatterChart>
      <c:catAx>
        <c:axId val="137398144"/>
        <c:scaling>
          <c:orientation val="minMax"/>
        </c:scaling>
        <c:delete val="0"/>
        <c:axPos val="b"/>
        <c:numFmt formatCode="General" sourceLinked="0"/>
        <c:majorTickMark val="out"/>
        <c:minorTickMark val="none"/>
        <c:tickLblPos val="nextTo"/>
        <c:crossAx val="137399680"/>
        <c:crosses val="autoZero"/>
        <c:auto val="1"/>
        <c:lblAlgn val="ctr"/>
        <c:lblOffset val="100"/>
        <c:noMultiLvlLbl val="0"/>
      </c:catAx>
      <c:valAx>
        <c:axId val="137399680"/>
        <c:scaling>
          <c:orientation val="minMax"/>
          <c:max val="25"/>
        </c:scaling>
        <c:delete val="0"/>
        <c:axPos val="l"/>
        <c:title>
          <c:tx>
            <c:rich>
              <a:bodyPr rot="-5400000" vert="horz"/>
              <a:lstStyle/>
              <a:p>
                <a:pPr>
                  <a:defRPr/>
                </a:pPr>
                <a:r>
                  <a:rPr lang="en-US"/>
                  <a:t>HIV prevalence (%)</a:t>
                </a:r>
              </a:p>
            </c:rich>
          </c:tx>
          <c:layout>
            <c:manualLayout>
              <c:xMode val="edge"/>
              <c:yMode val="edge"/>
              <c:x val="0"/>
              <c:y val="0.12017755617538405"/>
            </c:manualLayout>
          </c:layout>
          <c:overlay val="0"/>
        </c:title>
        <c:numFmt formatCode="General" sourceLinked="1"/>
        <c:majorTickMark val="out"/>
        <c:minorTickMark val="none"/>
        <c:tickLblPos val="nextTo"/>
        <c:crossAx val="137398144"/>
        <c:crosses val="autoZero"/>
        <c:crossBetween val="between"/>
        <c:majorUnit val="5"/>
      </c:valAx>
      <c:valAx>
        <c:axId val="137414144"/>
        <c:scaling>
          <c:orientation val="minMax"/>
          <c:max val="20"/>
          <c:min val="0"/>
        </c:scaling>
        <c:delete val="1"/>
        <c:axPos val="r"/>
        <c:numFmt formatCode="General" sourceLinked="1"/>
        <c:majorTickMark val="out"/>
        <c:minorTickMark val="none"/>
        <c:tickLblPos val="nextTo"/>
        <c:crossAx val="137415680"/>
        <c:crosses val="max"/>
        <c:crossBetween val="midCat"/>
        <c:majorUnit val="5"/>
      </c:valAx>
      <c:valAx>
        <c:axId val="137415680"/>
        <c:scaling>
          <c:orientation val="minMax"/>
          <c:max val="1"/>
          <c:min val="0"/>
        </c:scaling>
        <c:delete val="1"/>
        <c:axPos val="t"/>
        <c:numFmt formatCode="General" sourceLinked="1"/>
        <c:majorTickMark val="out"/>
        <c:minorTickMark val="none"/>
        <c:tickLblPos val="nextTo"/>
        <c:crossAx val="137414144"/>
        <c:crosses val="max"/>
        <c:crossBetween val="midCat"/>
      </c:valAx>
    </c:plotArea>
    <c:legend>
      <c:legendPos val="t"/>
      <c:legendEntry>
        <c:idx val="3"/>
        <c:delete val="1"/>
      </c:legendEntry>
      <c:layout>
        <c:manualLayout>
          <c:xMode val="edge"/>
          <c:yMode val="edge"/>
          <c:x val="0.35820345533731363"/>
          <c:y val="7.3971838765660464E-2"/>
          <c:w val="0.28359297395517868"/>
          <c:h val="6.621595942421369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prev_FSW_age grp'!$D$6</c:f>
              <c:strCache>
                <c:ptCount val="1"/>
                <c:pt idx="0">
                  <c:v>15-19 yr</c:v>
                </c:pt>
              </c:strCache>
            </c:strRef>
          </c:tx>
          <c:spPr>
            <a:solidFill>
              <a:srgbClr val="000000">
                <a:alpha val="50000"/>
              </a:srgbClr>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grp'!$E$6:$K$6</c:f>
              <c:numCache>
                <c:formatCode>General</c:formatCode>
                <c:ptCount val="7"/>
                <c:pt idx="0" formatCode="0.0">
                  <c:v>10.74</c:v>
                </c:pt>
                <c:pt idx="1">
                  <c:v>5.0999999999999996</c:v>
                </c:pt>
                <c:pt idx="2">
                  <c:v>4.5</c:v>
                </c:pt>
                <c:pt idx="3">
                  <c:v>10.4</c:v>
                </c:pt>
                <c:pt idx="4">
                  <c:v>3.4</c:v>
                </c:pt>
                <c:pt idx="5">
                  <c:v>5.5</c:v>
                </c:pt>
                <c:pt idx="6">
                  <c:v>4.8</c:v>
                </c:pt>
              </c:numCache>
            </c:numRef>
          </c:val>
          <c:extLst>
            <c:ext xmlns:c16="http://schemas.microsoft.com/office/drawing/2014/chart" uri="{C3380CC4-5D6E-409C-BE32-E72D297353CC}">
              <c16:uniqueId val="{00000000-3579-4989-B4E5-02C29B65C0A9}"/>
            </c:ext>
          </c:extLst>
        </c:ser>
        <c:ser>
          <c:idx val="1"/>
          <c:order val="1"/>
          <c:tx>
            <c:strRef>
              <c:f>'HIV prev_FSW_age grp'!$D$7</c:f>
              <c:strCache>
                <c:ptCount val="1"/>
                <c:pt idx="0">
                  <c:v>20-24 yr</c:v>
                </c:pt>
              </c:strCache>
            </c:strRef>
          </c:tx>
          <c:spPr>
            <a:solidFill>
              <a:srgbClr val="E31837"/>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grp'!$E$7:$K$7</c:f>
              <c:numCache>
                <c:formatCode>General</c:formatCode>
                <c:ptCount val="7"/>
                <c:pt idx="0" formatCode="0.0">
                  <c:v>15.33</c:v>
                </c:pt>
                <c:pt idx="1">
                  <c:v>10.6</c:v>
                </c:pt>
                <c:pt idx="2">
                  <c:v>8.1999999999999993</c:v>
                </c:pt>
                <c:pt idx="3">
                  <c:v>8.3000000000000007</c:v>
                </c:pt>
                <c:pt idx="4">
                  <c:v>7.4</c:v>
                </c:pt>
                <c:pt idx="5">
                  <c:v>7.9</c:v>
                </c:pt>
                <c:pt idx="6">
                  <c:v>7</c:v>
                </c:pt>
              </c:numCache>
            </c:numRef>
          </c:val>
          <c:extLst>
            <c:ext xmlns:c16="http://schemas.microsoft.com/office/drawing/2014/chart" uri="{C3380CC4-5D6E-409C-BE32-E72D297353CC}">
              <c16:uniqueId val="{00000001-3579-4989-B4E5-02C29B65C0A9}"/>
            </c:ext>
          </c:extLst>
        </c:ser>
        <c:ser>
          <c:idx val="2"/>
          <c:order val="2"/>
          <c:tx>
            <c:strRef>
              <c:f>'HIV prev_FSW_age grp'!$D$8</c:f>
              <c:strCache>
                <c:ptCount val="1"/>
                <c:pt idx="0">
                  <c:v>25-29 yr</c:v>
                </c:pt>
              </c:strCache>
            </c:strRef>
          </c:tx>
          <c:spPr>
            <a:solidFill>
              <a:srgbClr val="88C540"/>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grp'!$E$8:$K$8</c:f>
              <c:numCache>
                <c:formatCode>General</c:formatCode>
                <c:ptCount val="7"/>
                <c:pt idx="0" formatCode="0.0">
                  <c:v>21.25</c:v>
                </c:pt>
                <c:pt idx="1">
                  <c:v>13.3</c:v>
                </c:pt>
                <c:pt idx="2">
                  <c:v>16.8</c:v>
                </c:pt>
                <c:pt idx="3">
                  <c:v>7.5</c:v>
                </c:pt>
                <c:pt idx="4">
                  <c:v>10.199999999999999</c:v>
                </c:pt>
                <c:pt idx="5">
                  <c:v>9.5</c:v>
                </c:pt>
                <c:pt idx="6">
                  <c:v>6.9</c:v>
                </c:pt>
              </c:numCache>
            </c:numRef>
          </c:val>
          <c:extLst>
            <c:ext xmlns:c16="http://schemas.microsoft.com/office/drawing/2014/chart" uri="{C3380CC4-5D6E-409C-BE32-E72D297353CC}">
              <c16:uniqueId val="{00000002-3579-4989-B4E5-02C29B65C0A9}"/>
            </c:ext>
          </c:extLst>
        </c:ser>
        <c:ser>
          <c:idx val="3"/>
          <c:order val="3"/>
          <c:tx>
            <c:strRef>
              <c:f>'HIV prev_FSW_age grp'!$D$9</c:f>
              <c:strCache>
                <c:ptCount val="1"/>
                <c:pt idx="0">
                  <c:v>30-34 yr</c:v>
                </c:pt>
              </c:strCache>
            </c:strRef>
          </c:tx>
          <c:spPr>
            <a:solidFill>
              <a:srgbClr val="EC008C"/>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grp'!$E$9:$K$9</c:f>
              <c:numCache>
                <c:formatCode>General</c:formatCode>
                <c:ptCount val="7"/>
                <c:pt idx="0" formatCode="0.0">
                  <c:v>24.11</c:v>
                </c:pt>
                <c:pt idx="1">
                  <c:v>18.5</c:v>
                </c:pt>
                <c:pt idx="2">
                  <c:v>17.600000000000001</c:v>
                </c:pt>
                <c:pt idx="3">
                  <c:v>12.8</c:v>
                </c:pt>
                <c:pt idx="4">
                  <c:v>8.5</c:v>
                </c:pt>
                <c:pt idx="5">
                  <c:v>10.3</c:v>
                </c:pt>
                <c:pt idx="6">
                  <c:v>8.4</c:v>
                </c:pt>
              </c:numCache>
            </c:numRef>
          </c:val>
          <c:extLst>
            <c:ext xmlns:c16="http://schemas.microsoft.com/office/drawing/2014/chart" uri="{C3380CC4-5D6E-409C-BE32-E72D297353CC}">
              <c16:uniqueId val="{00000003-3579-4989-B4E5-02C29B65C0A9}"/>
            </c:ext>
          </c:extLst>
        </c:ser>
        <c:ser>
          <c:idx val="4"/>
          <c:order val="4"/>
          <c:tx>
            <c:strRef>
              <c:f>'HIV prev_FSW_age grp'!$D$10</c:f>
              <c:strCache>
                <c:ptCount val="1"/>
                <c:pt idx="0">
                  <c:v>35-39 yr</c:v>
                </c:pt>
              </c:strCache>
            </c:strRef>
          </c:tx>
          <c:spPr>
            <a:solidFill>
              <a:srgbClr val="00AEEF"/>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grp'!$E$10:$K$10</c:f>
              <c:numCache>
                <c:formatCode>General</c:formatCode>
                <c:ptCount val="7"/>
                <c:pt idx="0" formatCode="0.0">
                  <c:v>15.66</c:v>
                </c:pt>
                <c:pt idx="1">
                  <c:v>11.1</c:v>
                </c:pt>
                <c:pt idx="2">
                  <c:v>11.8</c:v>
                </c:pt>
                <c:pt idx="3">
                  <c:v>13.5</c:v>
                </c:pt>
                <c:pt idx="4">
                  <c:v>5.2</c:v>
                </c:pt>
                <c:pt idx="5">
                  <c:v>8.3000000000000007</c:v>
                </c:pt>
                <c:pt idx="6">
                  <c:v>4.7</c:v>
                </c:pt>
              </c:numCache>
            </c:numRef>
          </c:val>
          <c:extLst>
            <c:ext xmlns:c16="http://schemas.microsoft.com/office/drawing/2014/chart" uri="{C3380CC4-5D6E-409C-BE32-E72D297353CC}">
              <c16:uniqueId val="{00000004-3579-4989-B4E5-02C29B65C0A9}"/>
            </c:ext>
          </c:extLst>
        </c:ser>
        <c:ser>
          <c:idx val="5"/>
          <c:order val="5"/>
          <c:tx>
            <c:strRef>
              <c:f>'HIV prev_FSW_age grp'!$D$11</c:f>
              <c:strCache>
                <c:ptCount val="1"/>
                <c:pt idx="0">
                  <c:v>40-44 yr</c:v>
                </c:pt>
              </c:strCache>
            </c:strRef>
          </c:tx>
          <c:spPr>
            <a:solidFill>
              <a:srgbClr val="F78E1E"/>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grp'!$E$11:$K$11</c:f>
              <c:numCache>
                <c:formatCode>General</c:formatCode>
                <c:ptCount val="7"/>
                <c:pt idx="0" formatCode="0.0">
                  <c:v>42.42</c:v>
                </c:pt>
                <c:pt idx="1">
                  <c:v>14</c:v>
                </c:pt>
                <c:pt idx="2">
                  <c:v>16.7</c:v>
                </c:pt>
                <c:pt idx="3">
                  <c:v>5.4</c:v>
                </c:pt>
                <c:pt idx="4">
                  <c:v>6.7</c:v>
                </c:pt>
                <c:pt idx="5">
                  <c:v>5.6</c:v>
                </c:pt>
                <c:pt idx="6">
                  <c:v>1.1000000000000001</c:v>
                </c:pt>
              </c:numCache>
            </c:numRef>
          </c:val>
          <c:extLst>
            <c:ext xmlns:c16="http://schemas.microsoft.com/office/drawing/2014/chart" uri="{C3380CC4-5D6E-409C-BE32-E72D297353CC}">
              <c16:uniqueId val="{00000005-3579-4989-B4E5-02C29B65C0A9}"/>
            </c:ext>
          </c:extLst>
        </c:ser>
        <c:ser>
          <c:idx val="6"/>
          <c:order val="6"/>
          <c:tx>
            <c:strRef>
              <c:f>'HIV prev_FSW_age grp'!$D$12</c:f>
              <c:strCache>
                <c:ptCount val="1"/>
                <c:pt idx="0">
                  <c:v>45-49 yr</c:v>
                </c:pt>
              </c:strCache>
            </c:strRef>
          </c:tx>
          <c:spPr>
            <a:solidFill>
              <a:srgbClr val="7030A0"/>
            </a:solidFill>
            <a:ln>
              <a:noFill/>
            </a:ln>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grp'!$E$12:$K$12</c:f>
              <c:numCache>
                <c:formatCode>General</c:formatCode>
                <c:ptCount val="7"/>
                <c:pt idx="0" formatCode="0.0">
                  <c:v>23.53</c:v>
                </c:pt>
                <c:pt idx="1">
                  <c:v>6.3</c:v>
                </c:pt>
                <c:pt idx="2">
                  <c:v>13.3</c:v>
                </c:pt>
                <c:pt idx="3">
                  <c:v>8.3000000000000007</c:v>
                </c:pt>
                <c:pt idx="4">
                  <c:v>5.9</c:v>
                </c:pt>
                <c:pt idx="5">
                  <c:v>8.8000000000000007</c:v>
                </c:pt>
                <c:pt idx="6">
                  <c:v>6.3</c:v>
                </c:pt>
              </c:numCache>
            </c:numRef>
          </c:val>
          <c:extLst>
            <c:ext xmlns:c16="http://schemas.microsoft.com/office/drawing/2014/chart" uri="{C3380CC4-5D6E-409C-BE32-E72D297353CC}">
              <c16:uniqueId val="{00000006-3579-4989-B4E5-02C29B65C0A9}"/>
            </c:ext>
          </c:extLst>
        </c:ser>
        <c:ser>
          <c:idx val="7"/>
          <c:order val="7"/>
          <c:tx>
            <c:strRef>
              <c:f>'HIV prev_FSW_age grp'!$D$13</c:f>
              <c:strCache>
                <c:ptCount val="1"/>
                <c:pt idx="0">
                  <c:v>≥50 yr</c:v>
                </c:pt>
              </c:strCache>
            </c:strRef>
          </c:tx>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grp'!$E$13:$K$13</c:f>
              <c:numCache>
                <c:formatCode>General</c:formatCode>
                <c:ptCount val="7"/>
                <c:pt idx="1">
                  <c:v>0</c:v>
                </c:pt>
                <c:pt idx="2">
                  <c:v>0</c:v>
                </c:pt>
                <c:pt idx="3">
                  <c:v>20</c:v>
                </c:pt>
                <c:pt idx="4">
                  <c:v>0</c:v>
                </c:pt>
                <c:pt idx="5">
                  <c:v>20</c:v>
                </c:pt>
                <c:pt idx="6">
                  <c:v>0</c:v>
                </c:pt>
              </c:numCache>
            </c:numRef>
          </c:val>
          <c:extLst>
            <c:ext xmlns:c16="http://schemas.microsoft.com/office/drawing/2014/chart" uri="{C3380CC4-5D6E-409C-BE32-E72D297353CC}">
              <c16:uniqueId val="{00000007-3579-4989-B4E5-02C29B65C0A9}"/>
            </c:ext>
          </c:extLst>
        </c:ser>
        <c:ser>
          <c:idx val="8"/>
          <c:order val="8"/>
          <c:tx>
            <c:strRef>
              <c:f>'HIV prev_FSW_age grp'!$D$14</c:f>
              <c:strCache>
                <c:ptCount val="1"/>
                <c:pt idx="0">
                  <c:v>All FSWs</c:v>
                </c:pt>
              </c:strCache>
            </c:strRef>
          </c:tx>
          <c:spPr>
            <a:pattFill prst="narHorz">
              <a:fgClr>
                <a:srgbClr val="88C540"/>
              </a:fgClr>
              <a:bgClr>
                <a:schemeClr val="bg1"/>
              </a:bgClr>
            </a:patt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grp'!$E$14:$K$14</c:f>
              <c:numCache>
                <c:formatCode>General</c:formatCode>
                <c:ptCount val="7"/>
                <c:pt idx="0" formatCode="0.0">
                  <c:v>18.399999999999999</c:v>
                </c:pt>
                <c:pt idx="1">
                  <c:v>11.2</c:v>
                </c:pt>
                <c:pt idx="2">
                  <c:v>11.4</c:v>
                </c:pt>
                <c:pt idx="3">
                  <c:v>9.4</c:v>
                </c:pt>
                <c:pt idx="4">
                  <c:v>7.1</c:v>
                </c:pt>
                <c:pt idx="5">
                  <c:v>8.1</c:v>
                </c:pt>
                <c:pt idx="6">
                  <c:v>6.3</c:v>
                </c:pt>
              </c:numCache>
            </c:numRef>
          </c:val>
          <c:extLst>
            <c:ext xmlns:c16="http://schemas.microsoft.com/office/drawing/2014/chart" uri="{C3380CC4-5D6E-409C-BE32-E72D297353CC}">
              <c16:uniqueId val="{00000008-3579-4989-B4E5-02C29B65C0A9}"/>
            </c:ext>
          </c:extLst>
        </c:ser>
        <c:dLbls>
          <c:showLegendKey val="0"/>
          <c:showVal val="0"/>
          <c:showCatName val="0"/>
          <c:showSerName val="0"/>
          <c:showPercent val="0"/>
          <c:showBubbleSize val="0"/>
        </c:dLbls>
        <c:gapWidth val="150"/>
        <c:axId val="138489856"/>
        <c:axId val="138491392"/>
      </c:barChart>
      <c:catAx>
        <c:axId val="138489856"/>
        <c:scaling>
          <c:orientation val="minMax"/>
        </c:scaling>
        <c:delete val="0"/>
        <c:axPos val="b"/>
        <c:numFmt formatCode="General" sourceLinked="0"/>
        <c:majorTickMark val="none"/>
        <c:minorTickMark val="none"/>
        <c:tickLblPos val="nextTo"/>
        <c:crossAx val="138491392"/>
        <c:crosses val="autoZero"/>
        <c:auto val="1"/>
        <c:lblAlgn val="ctr"/>
        <c:lblOffset val="100"/>
        <c:noMultiLvlLbl val="0"/>
      </c:catAx>
      <c:valAx>
        <c:axId val="138491392"/>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1403501703331295E-2"/>
              <c:y val="1.8903276432485495E-2"/>
            </c:manualLayout>
          </c:layout>
          <c:overlay val="0"/>
        </c:title>
        <c:numFmt formatCode="0" sourceLinked="0"/>
        <c:majorTickMark val="none"/>
        <c:minorTickMark val="none"/>
        <c:tickLblPos val="nextTo"/>
        <c:crossAx val="138489856"/>
        <c:crosses val="autoZero"/>
        <c:crossBetween val="between"/>
        <c:majorUnit val="10"/>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79930555555553"/>
          <c:y val="4.9980491479642224E-2"/>
          <c:w val="0.63808194444444444"/>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14667</c:v>
                </c:pt>
                <c:pt idx="1">
                  <c:v>33027</c:v>
                </c:pt>
                <c:pt idx="2">
                  <c:v>52392</c:v>
                </c:pt>
                <c:pt idx="3">
                  <c:v>65242</c:v>
                </c:pt>
                <c:pt idx="4">
                  <c:v>77407</c:v>
                </c:pt>
                <c:pt idx="5">
                  <c:v>90073</c:v>
                </c:pt>
                <c:pt idx="6">
                  <c:v>103286</c:v>
                </c:pt>
                <c:pt idx="7">
                  <c:v>118577</c:v>
                </c:pt>
                <c:pt idx="8">
                  <c:v>134851</c:v>
                </c:pt>
                <c:pt idx="9">
                  <c:v>154987</c:v>
                </c:pt>
                <c:pt idx="10">
                  <c:v>175501</c:v>
                </c:pt>
                <c:pt idx="11">
                  <c:v>195229</c:v>
                </c:pt>
                <c:pt idx="12">
                  <c:v>212321</c:v>
                </c:pt>
                <c:pt idx="13">
                  <c:v>227817</c:v>
                </c:pt>
                <c:pt idx="14">
                  <c:v>239254</c:v>
                </c:pt>
                <c:pt idx="15">
                  <c:v>248455</c:v>
                </c:pt>
                <c:pt idx="16">
                  <c:v>255331</c:v>
                </c:pt>
                <c:pt idx="17">
                  <c:v>261353</c:v>
                </c:pt>
                <c:pt idx="18">
                  <c:v>265912</c:v>
                </c:pt>
                <c:pt idx="19">
                  <c:v>269526</c:v>
                </c:pt>
                <c:pt idx="20">
                  <c:v>271805</c:v>
                </c:pt>
                <c:pt idx="21">
                  <c:v>273778</c:v>
                </c:pt>
                <c:pt idx="22">
                  <c:v>275721</c:v>
                </c:pt>
                <c:pt idx="23">
                  <c:v>277271</c:v>
                </c:pt>
                <c:pt idx="24">
                  <c:v>278009</c:v>
                </c:pt>
                <c:pt idx="25">
                  <c:v>277822</c:v>
                </c:pt>
                <c:pt idx="26">
                  <c:v>276756</c:v>
                </c:pt>
                <c:pt idx="27">
                  <c:v>275378</c:v>
                </c:pt>
                <c:pt idx="28">
                  <c:v>273991</c:v>
                </c:pt>
                <c:pt idx="29">
                  <c:v>273010</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10679</c:v>
                </c:pt>
                <c:pt idx="1">
                  <c:v>23971</c:v>
                </c:pt>
                <c:pt idx="2">
                  <c:v>38160</c:v>
                </c:pt>
                <c:pt idx="3">
                  <c:v>47767</c:v>
                </c:pt>
                <c:pt idx="4">
                  <c:v>57071</c:v>
                </c:pt>
                <c:pt idx="5">
                  <c:v>66767</c:v>
                </c:pt>
                <c:pt idx="6">
                  <c:v>76705</c:v>
                </c:pt>
                <c:pt idx="7">
                  <c:v>88642</c:v>
                </c:pt>
                <c:pt idx="8">
                  <c:v>101509</c:v>
                </c:pt>
                <c:pt idx="9">
                  <c:v>116822</c:v>
                </c:pt>
                <c:pt idx="10">
                  <c:v>133287</c:v>
                </c:pt>
                <c:pt idx="11">
                  <c:v>148771</c:v>
                </c:pt>
                <c:pt idx="12">
                  <c:v>161177</c:v>
                </c:pt>
                <c:pt idx="13">
                  <c:v>171645</c:v>
                </c:pt>
                <c:pt idx="14">
                  <c:v>180323</c:v>
                </c:pt>
                <c:pt idx="15">
                  <c:v>186393</c:v>
                </c:pt>
                <c:pt idx="16">
                  <c:v>190342</c:v>
                </c:pt>
                <c:pt idx="17">
                  <c:v>193316</c:v>
                </c:pt>
                <c:pt idx="18">
                  <c:v>195929</c:v>
                </c:pt>
                <c:pt idx="19">
                  <c:v>198018</c:v>
                </c:pt>
                <c:pt idx="20">
                  <c:v>199810</c:v>
                </c:pt>
                <c:pt idx="21">
                  <c:v>201808</c:v>
                </c:pt>
                <c:pt idx="22">
                  <c:v>204629</c:v>
                </c:pt>
                <c:pt idx="23">
                  <c:v>206911</c:v>
                </c:pt>
                <c:pt idx="24">
                  <c:v>209322</c:v>
                </c:pt>
                <c:pt idx="25">
                  <c:v>211129</c:v>
                </c:pt>
                <c:pt idx="26">
                  <c:v>212071</c:v>
                </c:pt>
                <c:pt idx="27">
                  <c:v>213007</c:v>
                </c:pt>
                <c:pt idx="28">
                  <c:v>213536</c:v>
                </c:pt>
                <c:pt idx="29">
                  <c:v>214222</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27956096"/>
        <c:axId val="127957632"/>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pPr>
                      <a:defRPr sz="1050"/>
                    </a:pPr>
                    <a:r>
                      <a:rPr lang="en-US" sz="1050" dirty="0"/>
                      <a:t>240,000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09-42CD-A6D7-CE1673F3CB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12762</c:v>
                </c:pt>
                <c:pt idx="1">
                  <c:v>28716</c:v>
                </c:pt>
                <c:pt idx="2">
                  <c:v>45603</c:v>
                </c:pt>
                <c:pt idx="3">
                  <c:v>56877</c:v>
                </c:pt>
                <c:pt idx="4">
                  <c:v>67478</c:v>
                </c:pt>
                <c:pt idx="5">
                  <c:v>78370</c:v>
                </c:pt>
                <c:pt idx="6">
                  <c:v>89790</c:v>
                </c:pt>
                <c:pt idx="7">
                  <c:v>103038</c:v>
                </c:pt>
                <c:pt idx="8">
                  <c:v>117626</c:v>
                </c:pt>
                <c:pt idx="9">
                  <c:v>134736</c:v>
                </c:pt>
                <c:pt idx="10">
                  <c:v>153505</c:v>
                </c:pt>
                <c:pt idx="11">
                  <c:v>170770</c:v>
                </c:pt>
                <c:pt idx="12">
                  <c:v>185611</c:v>
                </c:pt>
                <c:pt idx="13">
                  <c:v>197928</c:v>
                </c:pt>
                <c:pt idx="14">
                  <c:v>208081</c:v>
                </c:pt>
                <c:pt idx="15">
                  <c:v>215876</c:v>
                </c:pt>
                <c:pt idx="16">
                  <c:v>221494</c:v>
                </c:pt>
                <c:pt idx="17">
                  <c:v>226049</c:v>
                </c:pt>
                <c:pt idx="18">
                  <c:v>229611</c:v>
                </c:pt>
                <c:pt idx="19">
                  <c:v>232132</c:v>
                </c:pt>
                <c:pt idx="20">
                  <c:v>233796</c:v>
                </c:pt>
                <c:pt idx="21">
                  <c:v>235165</c:v>
                </c:pt>
                <c:pt idx="22">
                  <c:v>236881</c:v>
                </c:pt>
                <c:pt idx="23">
                  <c:v>238607</c:v>
                </c:pt>
                <c:pt idx="24">
                  <c:v>239981</c:v>
                </c:pt>
                <c:pt idx="25">
                  <c:v>240872</c:v>
                </c:pt>
                <c:pt idx="26">
                  <c:v>241334</c:v>
                </c:pt>
                <c:pt idx="27">
                  <c:v>241448</c:v>
                </c:pt>
                <c:pt idx="28">
                  <c:v>241372</c:v>
                </c:pt>
                <c:pt idx="29">
                  <c:v>241361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27956096"/>
        <c:axId val="127957632"/>
      </c:lineChart>
      <c:catAx>
        <c:axId val="12795609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7957632"/>
        <c:crosses val="autoZero"/>
        <c:auto val="1"/>
        <c:lblAlgn val="ctr"/>
        <c:lblOffset val="100"/>
        <c:tickMarkSkip val="1"/>
        <c:noMultiLvlLbl val="0"/>
      </c:catAx>
      <c:valAx>
        <c:axId val="12795763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27956096"/>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prev_PWID_age grp'!$A$5</c:f>
              <c:strCache>
                <c:ptCount val="1"/>
                <c:pt idx="0">
                  <c:v>15-19 yr</c:v>
                </c:pt>
              </c:strCache>
            </c:strRef>
          </c:tx>
          <c:spPr>
            <a:solidFill>
              <a:srgbClr val="000000">
                <a:alpha val="50000"/>
              </a:srgbClr>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grp'!$B$5:$H$5</c:f>
              <c:numCache>
                <c:formatCode>General</c:formatCode>
                <c:ptCount val="7"/>
                <c:pt idx="0" formatCode="0.0">
                  <c:v>21.57</c:v>
                </c:pt>
                <c:pt idx="1">
                  <c:v>5.3</c:v>
                </c:pt>
                <c:pt idx="2">
                  <c:v>11.1</c:v>
                </c:pt>
                <c:pt idx="3">
                  <c:v>10</c:v>
                </c:pt>
                <c:pt idx="4">
                  <c:v>7.4</c:v>
                </c:pt>
                <c:pt idx="5">
                  <c:v>7.7</c:v>
                </c:pt>
                <c:pt idx="6">
                  <c:v>13.8</c:v>
                </c:pt>
              </c:numCache>
            </c:numRef>
          </c:val>
          <c:extLst>
            <c:ext xmlns:c16="http://schemas.microsoft.com/office/drawing/2014/chart" uri="{C3380CC4-5D6E-409C-BE32-E72D297353CC}">
              <c16:uniqueId val="{00000000-2798-4B3B-9596-B147BCEB7D89}"/>
            </c:ext>
          </c:extLst>
        </c:ser>
        <c:ser>
          <c:idx val="1"/>
          <c:order val="1"/>
          <c:tx>
            <c:strRef>
              <c:f>'HIV prev_PWID_age grp'!$A$6</c:f>
              <c:strCache>
                <c:ptCount val="1"/>
                <c:pt idx="0">
                  <c:v>20-24 yr</c:v>
                </c:pt>
              </c:strCache>
            </c:strRef>
          </c:tx>
          <c:spPr>
            <a:solidFill>
              <a:srgbClr val="E31837"/>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grp'!$B$6:$H$6</c:f>
              <c:numCache>
                <c:formatCode>General</c:formatCode>
                <c:ptCount val="7"/>
                <c:pt idx="0" formatCode="0.0">
                  <c:v>30.37</c:v>
                </c:pt>
                <c:pt idx="1">
                  <c:v>32</c:v>
                </c:pt>
                <c:pt idx="2">
                  <c:v>19.899999999999999</c:v>
                </c:pt>
                <c:pt idx="3">
                  <c:v>14.6</c:v>
                </c:pt>
                <c:pt idx="4">
                  <c:v>14.8</c:v>
                </c:pt>
                <c:pt idx="5">
                  <c:v>12.5</c:v>
                </c:pt>
                <c:pt idx="6">
                  <c:v>17.600000000000001</c:v>
                </c:pt>
              </c:numCache>
            </c:numRef>
          </c:val>
          <c:extLst>
            <c:ext xmlns:c16="http://schemas.microsoft.com/office/drawing/2014/chart" uri="{C3380CC4-5D6E-409C-BE32-E72D297353CC}">
              <c16:uniqueId val="{00000001-2798-4B3B-9596-B147BCEB7D89}"/>
            </c:ext>
          </c:extLst>
        </c:ser>
        <c:ser>
          <c:idx val="2"/>
          <c:order val="2"/>
          <c:tx>
            <c:strRef>
              <c:f>'HIV prev_PWID_age grp'!$A$7</c:f>
              <c:strCache>
                <c:ptCount val="1"/>
                <c:pt idx="0">
                  <c:v>25-29 yr</c:v>
                </c:pt>
              </c:strCache>
            </c:strRef>
          </c:tx>
          <c:spPr>
            <a:solidFill>
              <a:srgbClr val="88C540"/>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grp'!$B$7:$H$7</c:f>
              <c:numCache>
                <c:formatCode>General</c:formatCode>
                <c:ptCount val="7"/>
                <c:pt idx="0" formatCode="0.0">
                  <c:v>39</c:v>
                </c:pt>
                <c:pt idx="1">
                  <c:v>39</c:v>
                </c:pt>
                <c:pt idx="2">
                  <c:v>26.7</c:v>
                </c:pt>
                <c:pt idx="3">
                  <c:v>19</c:v>
                </c:pt>
                <c:pt idx="4">
                  <c:v>19</c:v>
                </c:pt>
                <c:pt idx="5">
                  <c:v>20</c:v>
                </c:pt>
                <c:pt idx="6">
                  <c:v>18</c:v>
                </c:pt>
              </c:numCache>
            </c:numRef>
          </c:val>
          <c:extLst>
            <c:ext xmlns:c16="http://schemas.microsoft.com/office/drawing/2014/chart" uri="{C3380CC4-5D6E-409C-BE32-E72D297353CC}">
              <c16:uniqueId val="{00000002-2798-4B3B-9596-B147BCEB7D89}"/>
            </c:ext>
          </c:extLst>
        </c:ser>
        <c:ser>
          <c:idx val="3"/>
          <c:order val="3"/>
          <c:tx>
            <c:strRef>
              <c:f>'HIV prev_PWID_age grp'!$A$8</c:f>
              <c:strCache>
                <c:ptCount val="1"/>
                <c:pt idx="0">
                  <c:v>30-34 yr</c:v>
                </c:pt>
              </c:strCache>
            </c:strRef>
          </c:tx>
          <c:spPr>
            <a:solidFill>
              <a:srgbClr val="EC008C"/>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grp'!$B$8:$H$8</c:f>
              <c:numCache>
                <c:formatCode>General</c:formatCode>
                <c:ptCount val="7"/>
                <c:pt idx="0" formatCode="0.0">
                  <c:v>46.79</c:v>
                </c:pt>
                <c:pt idx="1">
                  <c:v>44</c:v>
                </c:pt>
                <c:pt idx="2">
                  <c:v>38.6</c:v>
                </c:pt>
                <c:pt idx="3">
                  <c:v>31.1</c:v>
                </c:pt>
                <c:pt idx="4">
                  <c:v>19</c:v>
                </c:pt>
                <c:pt idx="5">
                  <c:v>21.2</c:v>
                </c:pt>
                <c:pt idx="6">
                  <c:v>23.7</c:v>
                </c:pt>
              </c:numCache>
            </c:numRef>
          </c:val>
          <c:extLst>
            <c:ext xmlns:c16="http://schemas.microsoft.com/office/drawing/2014/chart" uri="{C3380CC4-5D6E-409C-BE32-E72D297353CC}">
              <c16:uniqueId val="{00000003-2798-4B3B-9596-B147BCEB7D89}"/>
            </c:ext>
          </c:extLst>
        </c:ser>
        <c:ser>
          <c:idx val="4"/>
          <c:order val="4"/>
          <c:tx>
            <c:strRef>
              <c:f>'HIV prev_PWID_age grp'!$A$9</c:f>
              <c:strCache>
                <c:ptCount val="1"/>
                <c:pt idx="0">
                  <c:v>35-39 yr</c:v>
                </c:pt>
              </c:strCache>
            </c:strRef>
          </c:tx>
          <c:spPr>
            <a:solidFill>
              <a:srgbClr val="00AEEF"/>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grp'!$B$9:$H$9</c:f>
              <c:numCache>
                <c:formatCode>General</c:formatCode>
                <c:ptCount val="7"/>
                <c:pt idx="0" formatCode="0.0">
                  <c:v>41</c:v>
                </c:pt>
                <c:pt idx="1">
                  <c:v>35.4</c:v>
                </c:pt>
                <c:pt idx="2">
                  <c:v>33.299999999999997</c:v>
                </c:pt>
                <c:pt idx="3">
                  <c:v>31.4</c:v>
                </c:pt>
                <c:pt idx="4">
                  <c:v>20.8</c:v>
                </c:pt>
                <c:pt idx="5">
                  <c:v>24.3</c:v>
                </c:pt>
                <c:pt idx="6">
                  <c:v>33.9</c:v>
                </c:pt>
              </c:numCache>
            </c:numRef>
          </c:val>
          <c:extLst>
            <c:ext xmlns:c16="http://schemas.microsoft.com/office/drawing/2014/chart" uri="{C3380CC4-5D6E-409C-BE32-E72D297353CC}">
              <c16:uniqueId val="{00000004-2798-4B3B-9596-B147BCEB7D89}"/>
            </c:ext>
          </c:extLst>
        </c:ser>
        <c:ser>
          <c:idx val="5"/>
          <c:order val="5"/>
          <c:tx>
            <c:strRef>
              <c:f>'HIV prev_PWID_age grp'!$A$10</c:f>
              <c:strCache>
                <c:ptCount val="1"/>
                <c:pt idx="0">
                  <c:v>40-44 yr</c:v>
                </c:pt>
              </c:strCache>
            </c:strRef>
          </c:tx>
          <c:spPr>
            <a:solidFill>
              <a:srgbClr val="F78E1E"/>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grp'!$B$10:$H$10</c:f>
              <c:numCache>
                <c:formatCode>General</c:formatCode>
                <c:ptCount val="7"/>
                <c:pt idx="0" formatCode="0.0">
                  <c:v>27.45</c:v>
                </c:pt>
                <c:pt idx="1">
                  <c:v>32.9</c:v>
                </c:pt>
                <c:pt idx="2">
                  <c:v>32.299999999999997</c:v>
                </c:pt>
                <c:pt idx="3">
                  <c:v>21.7</c:v>
                </c:pt>
                <c:pt idx="4">
                  <c:v>25.2</c:v>
                </c:pt>
                <c:pt idx="5">
                  <c:v>20.8</c:v>
                </c:pt>
                <c:pt idx="6">
                  <c:v>39.4</c:v>
                </c:pt>
              </c:numCache>
            </c:numRef>
          </c:val>
          <c:extLst>
            <c:ext xmlns:c16="http://schemas.microsoft.com/office/drawing/2014/chart" uri="{C3380CC4-5D6E-409C-BE32-E72D297353CC}">
              <c16:uniqueId val="{00000005-2798-4B3B-9596-B147BCEB7D89}"/>
            </c:ext>
          </c:extLst>
        </c:ser>
        <c:ser>
          <c:idx val="6"/>
          <c:order val="6"/>
          <c:tx>
            <c:strRef>
              <c:f>'HIV prev_PWID_age grp'!$A$11</c:f>
              <c:strCache>
                <c:ptCount val="1"/>
                <c:pt idx="0">
                  <c:v>45-49 yr</c:v>
                </c:pt>
              </c:strCache>
            </c:strRef>
          </c:tx>
          <c:spPr>
            <a:solidFill>
              <a:srgbClr val="7030A0"/>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grp'!$B$11:$H$11</c:f>
              <c:numCache>
                <c:formatCode>General</c:formatCode>
                <c:ptCount val="7"/>
                <c:pt idx="0" formatCode="0.0">
                  <c:v>32.14</c:v>
                </c:pt>
                <c:pt idx="1">
                  <c:v>21.4</c:v>
                </c:pt>
                <c:pt idx="2">
                  <c:v>37.799999999999997</c:v>
                </c:pt>
                <c:pt idx="3">
                  <c:v>27.3</c:v>
                </c:pt>
                <c:pt idx="4">
                  <c:v>10.5</c:v>
                </c:pt>
                <c:pt idx="5">
                  <c:v>23.1</c:v>
                </c:pt>
                <c:pt idx="6">
                  <c:v>28</c:v>
                </c:pt>
              </c:numCache>
            </c:numRef>
          </c:val>
          <c:extLst>
            <c:ext xmlns:c16="http://schemas.microsoft.com/office/drawing/2014/chart" uri="{C3380CC4-5D6E-409C-BE32-E72D297353CC}">
              <c16:uniqueId val="{00000006-2798-4B3B-9596-B147BCEB7D89}"/>
            </c:ext>
          </c:extLst>
        </c:ser>
        <c:ser>
          <c:idx val="7"/>
          <c:order val="7"/>
          <c:tx>
            <c:strRef>
              <c:f>'HIV prev_PWID_age grp'!$A$12</c:f>
              <c:strCache>
                <c:ptCount val="1"/>
                <c:pt idx="0">
                  <c:v>≥50 yr</c:v>
                </c:pt>
              </c:strCache>
            </c:strRef>
          </c:tx>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grp'!$B$12:$H$12</c:f>
              <c:numCache>
                <c:formatCode>General</c:formatCode>
                <c:ptCount val="7"/>
                <c:pt idx="0" formatCode="0.0">
                  <c:v>10.53</c:v>
                </c:pt>
                <c:pt idx="1">
                  <c:v>21.1</c:v>
                </c:pt>
                <c:pt idx="2">
                  <c:v>35.299999999999997</c:v>
                </c:pt>
                <c:pt idx="4">
                  <c:v>18.2</c:v>
                </c:pt>
                <c:pt idx="5">
                  <c:v>3.3</c:v>
                </c:pt>
                <c:pt idx="6">
                  <c:v>18.2</c:v>
                </c:pt>
              </c:numCache>
            </c:numRef>
          </c:val>
          <c:extLst>
            <c:ext xmlns:c16="http://schemas.microsoft.com/office/drawing/2014/chart" uri="{C3380CC4-5D6E-409C-BE32-E72D297353CC}">
              <c16:uniqueId val="{00000007-2798-4B3B-9596-B147BCEB7D89}"/>
            </c:ext>
          </c:extLst>
        </c:ser>
        <c:ser>
          <c:idx val="8"/>
          <c:order val="8"/>
          <c:tx>
            <c:strRef>
              <c:f>'HIV prev_PWID_age grp'!$A$13</c:f>
              <c:strCache>
                <c:ptCount val="1"/>
                <c:pt idx="0">
                  <c:v>All PWID</c:v>
                </c:pt>
              </c:strCache>
            </c:strRef>
          </c:tx>
          <c:spPr>
            <a:pattFill prst="narHorz">
              <a:fgClr>
                <a:srgbClr val="00AEEF"/>
              </a:fgClr>
              <a:bgClr>
                <a:schemeClr val="bg1"/>
              </a:bgClr>
            </a:pattFill>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grp'!$B$13:$H$13</c:f>
              <c:numCache>
                <c:formatCode>General</c:formatCode>
                <c:ptCount val="7"/>
                <c:pt idx="0" formatCode="0.0">
                  <c:v>37.5</c:v>
                </c:pt>
                <c:pt idx="1">
                  <c:v>34.6</c:v>
                </c:pt>
                <c:pt idx="2">
                  <c:v>28.1</c:v>
                </c:pt>
                <c:pt idx="3">
                  <c:v>21.9</c:v>
                </c:pt>
                <c:pt idx="4">
                  <c:v>18</c:v>
                </c:pt>
                <c:pt idx="5">
                  <c:v>18.7</c:v>
                </c:pt>
                <c:pt idx="6">
                  <c:v>23.1</c:v>
                </c:pt>
              </c:numCache>
            </c:numRef>
          </c:val>
          <c:extLst>
            <c:ext xmlns:c16="http://schemas.microsoft.com/office/drawing/2014/chart" uri="{C3380CC4-5D6E-409C-BE32-E72D297353CC}">
              <c16:uniqueId val="{00000008-2798-4B3B-9596-B147BCEB7D89}"/>
            </c:ext>
          </c:extLst>
        </c:ser>
        <c:dLbls>
          <c:showLegendKey val="0"/>
          <c:showVal val="0"/>
          <c:showCatName val="0"/>
          <c:showSerName val="0"/>
          <c:showPercent val="0"/>
          <c:showBubbleSize val="0"/>
        </c:dLbls>
        <c:gapWidth val="150"/>
        <c:axId val="138550656"/>
        <c:axId val="138556544"/>
      </c:barChart>
      <c:catAx>
        <c:axId val="138550656"/>
        <c:scaling>
          <c:orientation val="minMax"/>
        </c:scaling>
        <c:delete val="0"/>
        <c:axPos val="b"/>
        <c:numFmt formatCode="General" sourceLinked="0"/>
        <c:majorTickMark val="none"/>
        <c:minorTickMark val="none"/>
        <c:tickLblPos val="nextTo"/>
        <c:crossAx val="138556544"/>
        <c:crosses val="autoZero"/>
        <c:auto val="1"/>
        <c:lblAlgn val="ctr"/>
        <c:lblOffset val="100"/>
        <c:noMultiLvlLbl val="0"/>
      </c:catAx>
      <c:valAx>
        <c:axId val="13855654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2631572888569685E-2"/>
              <c:y val="2.0091386303984736E-2"/>
            </c:manualLayout>
          </c:layout>
          <c:overlay val="0"/>
        </c:title>
        <c:numFmt formatCode="0" sourceLinked="0"/>
        <c:majorTickMark val="none"/>
        <c:minorTickMark val="none"/>
        <c:tickLblPos val="nextTo"/>
        <c:crossAx val="138550656"/>
        <c:crosses val="autoZero"/>
        <c:crossBetween val="between"/>
        <c:majorUnit val="10"/>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Sheet2!$A$1</c:f>
          <c:strCache>
            <c:ptCount val="1"/>
            <c:pt idx="0">
              <c:v>IBBS 2017-18</c:v>
            </c:pt>
          </c:strCache>
        </c:strRef>
      </c:tx>
      <c:overlay val="0"/>
      <c:txPr>
        <a:bodyPr/>
        <a:lstStyle/>
        <a:p>
          <a:pPr>
            <a:defRPr/>
          </a:pPr>
          <a:endParaRPr lang="en-US"/>
        </a:p>
      </c:txPr>
    </c:title>
    <c:autoTitleDeleted val="0"/>
    <c:plotArea>
      <c:layout>
        <c:manualLayout>
          <c:layoutTarget val="inner"/>
          <c:xMode val="edge"/>
          <c:yMode val="edge"/>
          <c:x val="0.11899594020483317"/>
          <c:y val="0.20396600359299721"/>
          <c:w val="0.84928449861315325"/>
          <c:h val="0.4956487467190609"/>
        </c:manualLayout>
      </c:layout>
      <c:barChart>
        <c:barDir val="col"/>
        <c:grouping val="clustered"/>
        <c:varyColors val="0"/>
        <c:ser>
          <c:idx val="0"/>
          <c:order val="0"/>
          <c:tx>
            <c:strRef>
              <c:f>Sheet2!$B$2</c:f>
              <c:strCache>
                <c:ptCount val="1"/>
                <c:pt idx="0">
                  <c:v>Total</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Sheet2!$A$3:$A$15</c:f>
              <c:strCache>
                <c:ptCount val="1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strCache>
            </c:strRef>
          </c:cat>
          <c:val>
            <c:numRef>
              <c:f>Sheet2!$B$3:$B$15</c:f>
              <c:numCache>
                <c:formatCode>General</c:formatCode>
                <c:ptCount val="13"/>
                <c:pt idx="0">
                  <c:v>8</c:v>
                </c:pt>
                <c:pt idx="1">
                  <c:v>14</c:v>
                </c:pt>
                <c:pt idx="2">
                  <c:v>22</c:v>
                </c:pt>
                <c:pt idx="3">
                  <c:v>23</c:v>
                </c:pt>
                <c:pt idx="4">
                  <c:v>26</c:v>
                </c:pt>
                <c:pt idx="5">
                  <c:v>32</c:v>
                </c:pt>
                <c:pt idx="6">
                  <c:v>35</c:v>
                </c:pt>
                <c:pt idx="7">
                  <c:v>36</c:v>
                </c:pt>
                <c:pt idx="8">
                  <c:v>39</c:v>
                </c:pt>
                <c:pt idx="9">
                  <c:v>45</c:v>
                </c:pt>
                <c:pt idx="10">
                  <c:v>50</c:v>
                </c:pt>
                <c:pt idx="11">
                  <c:v>56</c:v>
                </c:pt>
                <c:pt idx="12">
                  <c:v>61</c:v>
                </c:pt>
              </c:numCache>
            </c:numRef>
          </c:val>
          <c:extLst>
            <c:ext xmlns:c16="http://schemas.microsoft.com/office/drawing/2014/chart" uri="{C3380CC4-5D6E-409C-BE32-E72D297353CC}">
              <c16:uniqueId val="{00000000-1986-4EE5-B1ED-B4C6C8697E3B}"/>
            </c:ext>
          </c:extLst>
        </c:ser>
        <c:ser>
          <c:idx val="1"/>
          <c:order val="1"/>
          <c:tx>
            <c:strRef>
              <c:f>Sheet2!$C$2</c:f>
              <c:strCache>
                <c:ptCount val="1"/>
                <c:pt idx="0">
                  <c:v>&lt;25 yr</c:v>
                </c:pt>
              </c:strCache>
            </c:strRef>
          </c:tx>
          <c:spPr>
            <a:solidFill>
              <a:srgbClr val="78BCC1"/>
            </a:solidFill>
            <a:ln>
              <a:noFill/>
            </a:ln>
          </c:spPr>
          <c:invertIfNegative val="0"/>
          <c:cat>
            <c:strRef>
              <c:f>Sheet2!$A$3:$A$15</c:f>
              <c:strCache>
                <c:ptCount val="1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strCache>
            </c:strRef>
          </c:cat>
          <c:val>
            <c:numRef>
              <c:f>Sheet2!$C$3:$C$15</c:f>
              <c:numCache>
                <c:formatCode>General</c:formatCode>
                <c:ptCount val="13"/>
                <c:pt idx="0">
                  <c:v>4</c:v>
                </c:pt>
                <c:pt idx="1">
                  <c:v>7.3</c:v>
                </c:pt>
                <c:pt idx="2">
                  <c:v>11.6</c:v>
                </c:pt>
                <c:pt idx="3">
                  <c:v>36</c:v>
                </c:pt>
                <c:pt idx="4">
                  <c:v>25.7</c:v>
                </c:pt>
                <c:pt idx="5">
                  <c:v>41.8</c:v>
                </c:pt>
                <c:pt idx="6">
                  <c:v>32.299999999999997</c:v>
                </c:pt>
                <c:pt idx="7">
                  <c:v>47.6</c:v>
                </c:pt>
                <c:pt idx="8">
                  <c:v>22.3</c:v>
                </c:pt>
                <c:pt idx="9">
                  <c:v>41.2</c:v>
                </c:pt>
                <c:pt idx="10">
                  <c:v>49.7</c:v>
                </c:pt>
                <c:pt idx="11">
                  <c:v>46.8</c:v>
                </c:pt>
                <c:pt idx="12">
                  <c:v>57</c:v>
                </c:pt>
              </c:numCache>
            </c:numRef>
          </c:val>
          <c:extLst>
            <c:ext xmlns:c16="http://schemas.microsoft.com/office/drawing/2014/chart" uri="{C3380CC4-5D6E-409C-BE32-E72D297353CC}">
              <c16:uniqueId val="{00000001-1986-4EE5-B1ED-B4C6C8697E3B}"/>
            </c:ext>
          </c:extLst>
        </c:ser>
        <c:dLbls>
          <c:showLegendKey val="0"/>
          <c:showVal val="0"/>
          <c:showCatName val="0"/>
          <c:showSerName val="0"/>
          <c:showPercent val="0"/>
          <c:showBubbleSize val="0"/>
        </c:dLbls>
        <c:gapWidth val="150"/>
        <c:axId val="138722688"/>
        <c:axId val="138724480"/>
      </c:barChart>
      <c:catAx>
        <c:axId val="138722688"/>
        <c:scaling>
          <c:orientation val="minMax"/>
        </c:scaling>
        <c:delete val="0"/>
        <c:axPos val="b"/>
        <c:numFmt formatCode="General" sourceLinked="0"/>
        <c:majorTickMark val="out"/>
        <c:minorTickMark val="none"/>
        <c:tickLblPos val="nextTo"/>
        <c:crossAx val="138724480"/>
        <c:crosses val="autoZero"/>
        <c:auto val="1"/>
        <c:lblAlgn val="ctr"/>
        <c:lblOffset val="100"/>
        <c:noMultiLvlLbl val="0"/>
      </c:catAx>
      <c:valAx>
        <c:axId val="138724480"/>
        <c:scaling>
          <c:orientation val="minMax"/>
          <c:max val="100"/>
        </c:scaling>
        <c:delete val="0"/>
        <c:axPos val="l"/>
        <c:title>
          <c:tx>
            <c:rich>
              <a:bodyPr rot="0" vert="horz"/>
              <a:lstStyle/>
              <a:p>
                <a:pPr>
                  <a:defRPr/>
                </a:pPr>
                <a:r>
                  <a:rPr lang="en-US"/>
                  <a:t>%</a:t>
                </a:r>
              </a:p>
            </c:rich>
          </c:tx>
          <c:layout>
            <c:manualLayout>
              <c:xMode val="edge"/>
              <c:yMode val="edge"/>
              <c:x val="2.3683727034120732E-2"/>
              <c:y val="0.1160763888888889"/>
            </c:manualLayout>
          </c:layout>
          <c:overlay val="0"/>
        </c:title>
        <c:numFmt formatCode="General" sourceLinked="1"/>
        <c:majorTickMark val="out"/>
        <c:minorTickMark val="none"/>
        <c:tickLblPos val="nextTo"/>
        <c:crossAx val="138722688"/>
        <c:crosses val="autoZero"/>
        <c:crossBetween val="between"/>
        <c:majorUnit val="20"/>
      </c:valAx>
    </c:plotArea>
    <c:legend>
      <c:legendPos val="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'HIV prev_pwid_IBBS HSS'!$A$19</c:f>
          <c:strCache>
            <c:ptCount val="1"/>
            <c:pt idx="0">
              <c:v>HSS 2018</c:v>
            </c:pt>
          </c:strCache>
        </c:strRef>
      </c:tx>
      <c:overlay val="0"/>
      <c:txPr>
        <a:bodyPr/>
        <a:lstStyle/>
        <a:p>
          <a:pPr>
            <a:defRPr/>
          </a:pPr>
          <a:endParaRPr lang="en-US"/>
        </a:p>
      </c:txPr>
    </c:title>
    <c:autoTitleDeleted val="0"/>
    <c:plotArea>
      <c:layout>
        <c:manualLayout>
          <c:layoutTarget val="inner"/>
          <c:xMode val="edge"/>
          <c:yMode val="edge"/>
          <c:x val="0.123380991849703"/>
          <c:y val="0.21255558877888336"/>
          <c:w val="0.84136252705253933"/>
          <c:h val="0.49283254125776366"/>
        </c:manualLayout>
      </c:layout>
      <c:barChart>
        <c:barDir val="col"/>
        <c:grouping val="clustered"/>
        <c:varyColors val="0"/>
        <c:ser>
          <c:idx val="0"/>
          <c:order val="0"/>
          <c:tx>
            <c:strRef>
              <c:f>'HIV prev_pwid_IBBS HSS'!$B$20</c:f>
              <c:strCache>
                <c:ptCount val="1"/>
                <c:pt idx="0">
                  <c:v>Total</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prev_pwid_IBBS HSS'!$A$21:$A$31</c:f>
              <c:strCache>
                <c:ptCount val="11"/>
                <c:pt idx="0">
                  <c:v>Taunggyi </c:v>
                </c:pt>
                <c:pt idx="1">
                  <c:v>Tachileik </c:v>
                </c:pt>
                <c:pt idx="2">
                  <c:v>Mandalay </c:v>
                </c:pt>
                <c:pt idx="3">
                  <c:v>Monywa </c:v>
                </c:pt>
                <c:pt idx="4">
                  <c:v>Kalay </c:v>
                </c:pt>
                <c:pt idx="5">
                  <c:v>Yangon </c:v>
                </c:pt>
                <c:pt idx="6">
                  <c:v>Lashio </c:v>
                </c:pt>
                <c:pt idx="7">
                  <c:v>Pyinoolwin </c:v>
                </c:pt>
                <c:pt idx="8">
                  <c:v>Muse </c:v>
                </c:pt>
                <c:pt idx="9">
                  <c:v>Myitkyina </c:v>
                </c:pt>
                <c:pt idx="10">
                  <c:v>Bamaw </c:v>
                </c:pt>
              </c:strCache>
            </c:strRef>
          </c:cat>
          <c:val>
            <c:numRef>
              <c:f>'HIV prev_pwid_IBBS HSS'!$B$21:$B$31</c:f>
              <c:numCache>
                <c:formatCode>General</c:formatCode>
                <c:ptCount val="11"/>
                <c:pt idx="0">
                  <c:v>0</c:v>
                </c:pt>
                <c:pt idx="1">
                  <c:v>0.6</c:v>
                </c:pt>
                <c:pt idx="2">
                  <c:v>3.1</c:v>
                </c:pt>
                <c:pt idx="3">
                  <c:v>5.6</c:v>
                </c:pt>
                <c:pt idx="4">
                  <c:v>11.3</c:v>
                </c:pt>
                <c:pt idx="5">
                  <c:v>15</c:v>
                </c:pt>
                <c:pt idx="6">
                  <c:v>15</c:v>
                </c:pt>
                <c:pt idx="7">
                  <c:v>24.4</c:v>
                </c:pt>
                <c:pt idx="8">
                  <c:v>25.2</c:v>
                </c:pt>
                <c:pt idx="9">
                  <c:v>45</c:v>
                </c:pt>
                <c:pt idx="10">
                  <c:v>66.900000000000006</c:v>
                </c:pt>
              </c:numCache>
            </c:numRef>
          </c:val>
          <c:extLst>
            <c:ext xmlns:c16="http://schemas.microsoft.com/office/drawing/2014/chart" uri="{C3380CC4-5D6E-409C-BE32-E72D297353CC}">
              <c16:uniqueId val="{00000000-E5FD-444E-A62A-70D248D82803}"/>
            </c:ext>
          </c:extLst>
        </c:ser>
        <c:dLbls>
          <c:showLegendKey val="0"/>
          <c:showVal val="0"/>
          <c:showCatName val="0"/>
          <c:showSerName val="0"/>
          <c:showPercent val="0"/>
          <c:showBubbleSize val="0"/>
        </c:dLbls>
        <c:gapWidth val="150"/>
        <c:axId val="139602176"/>
        <c:axId val="139616256"/>
      </c:barChart>
      <c:catAx>
        <c:axId val="139602176"/>
        <c:scaling>
          <c:orientation val="minMax"/>
        </c:scaling>
        <c:delete val="0"/>
        <c:axPos val="b"/>
        <c:numFmt formatCode="General" sourceLinked="0"/>
        <c:majorTickMark val="out"/>
        <c:minorTickMark val="none"/>
        <c:tickLblPos val="nextTo"/>
        <c:crossAx val="139616256"/>
        <c:crosses val="autoZero"/>
        <c:auto val="1"/>
        <c:lblAlgn val="ctr"/>
        <c:lblOffset val="100"/>
        <c:noMultiLvlLbl val="0"/>
      </c:catAx>
      <c:valAx>
        <c:axId val="139616256"/>
        <c:scaling>
          <c:orientation val="minMax"/>
          <c:max val="100"/>
        </c:scaling>
        <c:delete val="0"/>
        <c:axPos val="l"/>
        <c:title>
          <c:tx>
            <c:rich>
              <a:bodyPr rot="0" vert="horz"/>
              <a:lstStyle/>
              <a:p>
                <a:pPr>
                  <a:defRPr/>
                </a:pPr>
                <a:r>
                  <a:rPr lang="en-US"/>
                  <a:t>%</a:t>
                </a:r>
              </a:p>
            </c:rich>
          </c:tx>
          <c:layout>
            <c:manualLayout>
              <c:xMode val="edge"/>
              <c:yMode val="edge"/>
              <c:x val="8.9837914997467419E-2"/>
              <c:y val="0.16693632844072409"/>
            </c:manualLayout>
          </c:layout>
          <c:overlay val="0"/>
        </c:title>
        <c:numFmt formatCode="General" sourceLinked="1"/>
        <c:majorTickMark val="out"/>
        <c:minorTickMark val="none"/>
        <c:tickLblPos val="nextTo"/>
        <c:crossAx val="139602176"/>
        <c:crosses val="autoZero"/>
        <c:crossBetween val="between"/>
        <c:majorUnit val="20"/>
      </c:valAx>
    </c:plotArea>
    <c:legend>
      <c:legendPos val="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 Prisoners'!$B$2</c:f>
              <c:strCache>
                <c:ptCount val="1"/>
                <c:pt idx="0">
                  <c:v>%</c:v>
                </c:pt>
              </c:strCache>
            </c:strRef>
          </c:tx>
          <c:spPr>
            <a:solidFill>
              <a:srgbClr val="78BCC1"/>
            </a:solidFill>
            <a:ln>
              <a:noFill/>
            </a:ln>
          </c:spPr>
          <c:invertIfNegative val="0"/>
          <c:cat>
            <c:strRef>
              <c:f>'HIV prev_ Prisoners'!$A$3:$A$17</c:f>
              <c:strCache>
                <c:ptCount val="15"/>
                <c:pt idx="0">
                  <c:v>Kachin </c:v>
                </c:pt>
                <c:pt idx="1">
                  <c:v>Shan South </c:v>
                </c:pt>
                <c:pt idx="2">
                  <c:v>Rakhine </c:v>
                </c:pt>
                <c:pt idx="3">
                  <c:v>Mon </c:v>
                </c:pt>
                <c:pt idx="4">
                  <c:v>Yangon </c:v>
                </c:pt>
                <c:pt idx="5">
                  <c:v>Sagaing </c:v>
                </c:pt>
                <c:pt idx="6">
                  <c:v>Mandalay </c:v>
                </c:pt>
                <c:pt idx="7">
                  <c:v>Kayin </c:v>
                </c:pt>
                <c:pt idx="8">
                  <c:v>Shan North </c:v>
                </c:pt>
                <c:pt idx="9">
                  <c:v>Bago </c:v>
                </c:pt>
                <c:pt idx="10">
                  <c:v>Ayawaddy </c:v>
                </c:pt>
                <c:pt idx="11">
                  <c:v>Magway </c:v>
                </c:pt>
                <c:pt idx="12">
                  <c:v>Shan East </c:v>
                </c:pt>
                <c:pt idx="13">
                  <c:v>Tanintharyi </c:v>
                </c:pt>
                <c:pt idx="14">
                  <c:v>Kayah </c:v>
                </c:pt>
              </c:strCache>
            </c:strRef>
          </c:cat>
          <c:val>
            <c:numRef>
              <c:f>'HIV prev_ Prisoners'!$B$3:$B$17</c:f>
              <c:numCache>
                <c:formatCode>General</c:formatCode>
                <c:ptCount val="15"/>
                <c:pt idx="0">
                  <c:v>30.2</c:v>
                </c:pt>
                <c:pt idx="1">
                  <c:v>17.899999999999999</c:v>
                </c:pt>
                <c:pt idx="2">
                  <c:v>16.7</c:v>
                </c:pt>
                <c:pt idx="3">
                  <c:v>10.9</c:v>
                </c:pt>
                <c:pt idx="4">
                  <c:v>9</c:v>
                </c:pt>
                <c:pt idx="5">
                  <c:v>7.6</c:v>
                </c:pt>
                <c:pt idx="6">
                  <c:v>6.4</c:v>
                </c:pt>
                <c:pt idx="7">
                  <c:v>5.6</c:v>
                </c:pt>
                <c:pt idx="8">
                  <c:v>5.3</c:v>
                </c:pt>
                <c:pt idx="9">
                  <c:v>4.5999999999999996</c:v>
                </c:pt>
                <c:pt idx="10">
                  <c:v>2.9</c:v>
                </c:pt>
                <c:pt idx="11">
                  <c:v>2.8</c:v>
                </c:pt>
                <c:pt idx="12">
                  <c:v>1.8</c:v>
                </c:pt>
                <c:pt idx="13">
                  <c:v>1.2</c:v>
                </c:pt>
                <c:pt idx="14">
                  <c:v>0</c:v>
                </c:pt>
              </c:numCache>
            </c:numRef>
          </c:val>
          <c:extLst>
            <c:ext xmlns:c16="http://schemas.microsoft.com/office/drawing/2014/chart" uri="{C3380CC4-5D6E-409C-BE32-E72D297353CC}">
              <c16:uniqueId val="{00000000-A76B-4258-9108-C6C468CA3D56}"/>
            </c:ext>
          </c:extLst>
        </c:ser>
        <c:dLbls>
          <c:showLegendKey val="0"/>
          <c:showVal val="0"/>
          <c:showCatName val="0"/>
          <c:showSerName val="0"/>
          <c:showPercent val="0"/>
          <c:showBubbleSize val="0"/>
        </c:dLbls>
        <c:gapWidth val="70"/>
        <c:axId val="140523008"/>
        <c:axId val="140524544"/>
      </c:barChart>
      <c:scatterChart>
        <c:scatterStyle val="smoothMarker"/>
        <c:varyColors val="0"/>
        <c:ser>
          <c:idx val="1"/>
          <c:order val="1"/>
          <c:tx>
            <c:strRef>
              <c:f>'HIV prev_ Prisoners'!$B$19</c:f>
              <c:strCache>
                <c:ptCount val="1"/>
                <c:pt idx="0">
                  <c:v>t</c:v>
                </c:pt>
              </c:strCache>
            </c:strRef>
          </c:tx>
          <c:spPr>
            <a:ln w="25400">
              <a:solidFill>
                <a:srgbClr val="E31837"/>
              </a:solidFill>
              <a:prstDash val="dash"/>
            </a:ln>
          </c:spPr>
          <c:marker>
            <c:symbol val="none"/>
          </c:marker>
          <c:xVal>
            <c:numRef>
              <c:f>'HIV prev_ Prisoners'!$A$20:$A$21</c:f>
              <c:numCache>
                <c:formatCode>General</c:formatCode>
                <c:ptCount val="2"/>
                <c:pt idx="0">
                  <c:v>0</c:v>
                </c:pt>
                <c:pt idx="1">
                  <c:v>1</c:v>
                </c:pt>
              </c:numCache>
            </c:numRef>
          </c:xVal>
          <c:yVal>
            <c:numRef>
              <c:f>'HIV prev_ Prisoners'!$B$20:$B$21</c:f>
              <c:numCache>
                <c:formatCode>General</c:formatCode>
                <c:ptCount val="2"/>
                <c:pt idx="0">
                  <c:v>5</c:v>
                </c:pt>
                <c:pt idx="1">
                  <c:v>5</c:v>
                </c:pt>
              </c:numCache>
            </c:numRef>
          </c:yVal>
          <c:smooth val="1"/>
          <c:extLst>
            <c:ext xmlns:c16="http://schemas.microsoft.com/office/drawing/2014/chart" uri="{C3380CC4-5D6E-409C-BE32-E72D297353CC}">
              <c16:uniqueId val="{00000001-A76B-4258-9108-C6C468CA3D56}"/>
            </c:ext>
          </c:extLst>
        </c:ser>
        <c:dLbls>
          <c:showLegendKey val="0"/>
          <c:showVal val="0"/>
          <c:showCatName val="0"/>
          <c:showSerName val="0"/>
          <c:showPercent val="0"/>
          <c:showBubbleSize val="0"/>
        </c:dLbls>
        <c:axId val="140544640"/>
        <c:axId val="140543104"/>
      </c:scatterChart>
      <c:catAx>
        <c:axId val="140523008"/>
        <c:scaling>
          <c:orientation val="minMax"/>
        </c:scaling>
        <c:delete val="0"/>
        <c:axPos val="b"/>
        <c:numFmt formatCode="General" sourceLinked="0"/>
        <c:majorTickMark val="out"/>
        <c:minorTickMark val="none"/>
        <c:tickLblPos val="nextTo"/>
        <c:crossAx val="140524544"/>
        <c:crosses val="autoZero"/>
        <c:auto val="1"/>
        <c:lblAlgn val="ctr"/>
        <c:lblOffset val="100"/>
        <c:noMultiLvlLbl val="0"/>
      </c:catAx>
      <c:valAx>
        <c:axId val="140524544"/>
        <c:scaling>
          <c:orientation val="minMax"/>
          <c:max val="35"/>
          <c:min val="0"/>
        </c:scaling>
        <c:delete val="0"/>
        <c:axPos val="l"/>
        <c:title>
          <c:tx>
            <c:rich>
              <a:bodyPr rot="0" vert="horz"/>
              <a:lstStyle/>
              <a:p>
                <a:pPr>
                  <a:defRPr/>
                </a:pPr>
                <a:r>
                  <a:rPr lang="en-US"/>
                  <a:t>%</a:t>
                </a:r>
              </a:p>
            </c:rich>
          </c:tx>
          <c:layout>
            <c:manualLayout>
              <c:xMode val="edge"/>
              <c:yMode val="edge"/>
              <c:x val="6.1517199730564743E-4"/>
              <c:y val="1.975393700787401E-2"/>
            </c:manualLayout>
          </c:layout>
          <c:overlay val="0"/>
        </c:title>
        <c:numFmt formatCode="General" sourceLinked="1"/>
        <c:majorTickMark val="out"/>
        <c:minorTickMark val="none"/>
        <c:tickLblPos val="nextTo"/>
        <c:crossAx val="140523008"/>
        <c:crosses val="autoZero"/>
        <c:crossBetween val="between"/>
        <c:majorUnit val="5"/>
      </c:valAx>
      <c:valAx>
        <c:axId val="140543104"/>
        <c:scaling>
          <c:orientation val="minMax"/>
          <c:max val="35"/>
          <c:min val="0"/>
        </c:scaling>
        <c:delete val="1"/>
        <c:axPos val="r"/>
        <c:numFmt formatCode="General" sourceLinked="1"/>
        <c:majorTickMark val="out"/>
        <c:minorTickMark val="none"/>
        <c:tickLblPos val="nextTo"/>
        <c:crossAx val="140544640"/>
        <c:crosses val="max"/>
        <c:crossBetween val="midCat"/>
        <c:majorUnit val="5"/>
      </c:valAx>
      <c:valAx>
        <c:axId val="140544640"/>
        <c:scaling>
          <c:orientation val="minMax"/>
          <c:max val="1"/>
          <c:min val="0"/>
        </c:scaling>
        <c:delete val="1"/>
        <c:axPos val="t"/>
        <c:numFmt formatCode="General" sourceLinked="1"/>
        <c:majorTickMark val="out"/>
        <c:minorTickMark val="none"/>
        <c:tickLblPos val="nextTo"/>
        <c:crossAx val="14054310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12626232633662"/>
          <c:y val="7.0892857142857146E-2"/>
          <c:w val="0.8548270582623112"/>
          <c:h val="0.34440593363329586"/>
        </c:manualLayout>
      </c:layout>
      <c:barChart>
        <c:barDir val="col"/>
        <c:grouping val="clustered"/>
        <c:varyColors val="0"/>
        <c:ser>
          <c:idx val="0"/>
          <c:order val="0"/>
          <c:tx>
            <c:strRef>
              <c:f>'HIV prev_MSM_age grp'!$B$4</c:f>
              <c:strCache>
                <c:ptCount val="1"/>
                <c:pt idx="0">
                  <c:v>15-19 yr</c:v>
                </c:pt>
              </c:strCache>
            </c:strRef>
          </c:tx>
          <c:spPr>
            <a:solidFill>
              <a:srgbClr val="000000">
                <a:alpha val="50000"/>
              </a:srgbClr>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grp'!$C$4:$I$4</c:f>
              <c:numCache>
                <c:formatCode>General</c:formatCode>
                <c:ptCount val="7"/>
                <c:pt idx="0">
                  <c:v>4.3</c:v>
                </c:pt>
                <c:pt idx="1">
                  <c:v>14.6</c:v>
                </c:pt>
                <c:pt idx="2">
                  <c:v>3.5</c:v>
                </c:pt>
                <c:pt idx="3">
                  <c:v>4.8</c:v>
                </c:pt>
                <c:pt idx="4">
                  <c:v>0.6</c:v>
                </c:pt>
                <c:pt idx="5">
                  <c:v>9.09</c:v>
                </c:pt>
                <c:pt idx="6">
                  <c:v>2.87</c:v>
                </c:pt>
              </c:numCache>
            </c:numRef>
          </c:val>
          <c:extLst>
            <c:ext xmlns:c16="http://schemas.microsoft.com/office/drawing/2014/chart" uri="{C3380CC4-5D6E-409C-BE32-E72D297353CC}">
              <c16:uniqueId val="{00000000-94F7-40AB-B20F-10F326A87915}"/>
            </c:ext>
          </c:extLst>
        </c:ser>
        <c:ser>
          <c:idx val="1"/>
          <c:order val="1"/>
          <c:tx>
            <c:strRef>
              <c:f>'HIV prev_MSM_age grp'!$B$5</c:f>
              <c:strCache>
                <c:ptCount val="1"/>
                <c:pt idx="0">
                  <c:v>20-24 yr</c:v>
                </c:pt>
              </c:strCache>
            </c:strRef>
          </c:tx>
          <c:spPr>
            <a:solidFill>
              <a:srgbClr val="E31837"/>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grp'!$C$5:$I$5</c:f>
              <c:numCache>
                <c:formatCode>General</c:formatCode>
                <c:ptCount val="7"/>
                <c:pt idx="0">
                  <c:v>17.399999999999999</c:v>
                </c:pt>
                <c:pt idx="1">
                  <c:v>18.600000000000001</c:v>
                </c:pt>
                <c:pt idx="2">
                  <c:v>10.1</c:v>
                </c:pt>
                <c:pt idx="3">
                  <c:v>6.6</c:v>
                </c:pt>
                <c:pt idx="4">
                  <c:v>7.1</c:v>
                </c:pt>
                <c:pt idx="5">
                  <c:v>8.6</c:v>
                </c:pt>
                <c:pt idx="6">
                  <c:v>4.9000000000000004</c:v>
                </c:pt>
              </c:numCache>
            </c:numRef>
          </c:val>
          <c:extLst>
            <c:ext xmlns:c16="http://schemas.microsoft.com/office/drawing/2014/chart" uri="{C3380CC4-5D6E-409C-BE32-E72D297353CC}">
              <c16:uniqueId val="{00000001-94F7-40AB-B20F-10F326A87915}"/>
            </c:ext>
          </c:extLst>
        </c:ser>
        <c:ser>
          <c:idx val="2"/>
          <c:order val="2"/>
          <c:tx>
            <c:strRef>
              <c:f>'HIV prev_MSM_age grp'!$B$6</c:f>
              <c:strCache>
                <c:ptCount val="1"/>
                <c:pt idx="0">
                  <c:v>25-29 yr</c:v>
                </c:pt>
              </c:strCache>
            </c:strRef>
          </c:tx>
          <c:spPr>
            <a:solidFill>
              <a:srgbClr val="88C540"/>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grp'!$C$6:$I$6</c:f>
              <c:numCache>
                <c:formatCode>General</c:formatCode>
                <c:ptCount val="7"/>
                <c:pt idx="0">
                  <c:v>35.4</c:v>
                </c:pt>
                <c:pt idx="1">
                  <c:v>26.5</c:v>
                </c:pt>
                <c:pt idx="2">
                  <c:v>11.8</c:v>
                </c:pt>
                <c:pt idx="3">
                  <c:v>8.8000000000000007</c:v>
                </c:pt>
                <c:pt idx="4">
                  <c:v>11.6</c:v>
                </c:pt>
                <c:pt idx="5">
                  <c:v>14.9</c:v>
                </c:pt>
                <c:pt idx="6">
                  <c:v>11.2</c:v>
                </c:pt>
              </c:numCache>
            </c:numRef>
          </c:val>
          <c:extLst>
            <c:ext xmlns:c16="http://schemas.microsoft.com/office/drawing/2014/chart" uri="{C3380CC4-5D6E-409C-BE32-E72D297353CC}">
              <c16:uniqueId val="{00000002-94F7-40AB-B20F-10F326A87915}"/>
            </c:ext>
          </c:extLst>
        </c:ser>
        <c:ser>
          <c:idx val="3"/>
          <c:order val="3"/>
          <c:tx>
            <c:strRef>
              <c:f>'HIV prev_MSM_age grp'!$B$7</c:f>
              <c:strCache>
                <c:ptCount val="1"/>
                <c:pt idx="0">
                  <c:v>30-34 yr</c:v>
                </c:pt>
              </c:strCache>
            </c:strRef>
          </c:tx>
          <c:spPr>
            <a:solidFill>
              <a:srgbClr val="EC008C"/>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grp'!$C$7:$I$7</c:f>
              <c:numCache>
                <c:formatCode>General</c:formatCode>
                <c:ptCount val="7"/>
                <c:pt idx="0">
                  <c:v>49</c:v>
                </c:pt>
                <c:pt idx="1">
                  <c:v>30</c:v>
                </c:pt>
                <c:pt idx="2">
                  <c:v>31.8</c:v>
                </c:pt>
                <c:pt idx="3">
                  <c:v>3.8</c:v>
                </c:pt>
                <c:pt idx="4">
                  <c:v>15.9</c:v>
                </c:pt>
                <c:pt idx="5">
                  <c:v>7</c:v>
                </c:pt>
                <c:pt idx="6">
                  <c:v>14</c:v>
                </c:pt>
              </c:numCache>
            </c:numRef>
          </c:val>
          <c:extLst>
            <c:ext xmlns:c16="http://schemas.microsoft.com/office/drawing/2014/chart" uri="{C3380CC4-5D6E-409C-BE32-E72D297353CC}">
              <c16:uniqueId val="{00000003-94F7-40AB-B20F-10F326A87915}"/>
            </c:ext>
          </c:extLst>
        </c:ser>
        <c:ser>
          <c:idx val="4"/>
          <c:order val="4"/>
          <c:tx>
            <c:strRef>
              <c:f>'HIV prev_MSM_age grp'!$B$8</c:f>
              <c:strCache>
                <c:ptCount val="1"/>
                <c:pt idx="0">
                  <c:v>35-39 yr</c:v>
                </c:pt>
              </c:strCache>
            </c:strRef>
          </c:tx>
          <c:spPr>
            <a:solidFill>
              <a:srgbClr val="00AEEF"/>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grp'!$C$8:$I$8</c:f>
              <c:numCache>
                <c:formatCode>General</c:formatCode>
                <c:ptCount val="7"/>
                <c:pt idx="0">
                  <c:v>53.3</c:v>
                </c:pt>
                <c:pt idx="1">
                  <c:v>42.1</c:v>
                </c:pt>
                <c:pt idx="2">
                  <c:v>15</c:v>
                </c:pt>
                <c:pt idx="3">
                  <c:v>24</c:v>
                </c:pt>
                <c:pt idx="4">
                  <c:v>20.5</c:v>
                </c:pt>
                <c:pt idx="5">
                  <c:v>12.9</c:v>
                </c:pt>
                <c:pt idx="6">
                  <c:v>25</c:v>
                </c:pt>
              </c:numCache>
            </c:numRef>
          </c:val>
          <c:extLst>
            <c:ext xmlns:c16="http://schemas.microsoft.com/office/drawing/2014/chart" uri="{C3380CC4-5D6E-409C-BE32-E72D297353CC}">
              <c16:uniqueId val="{00000004-94F7-40AB-B20F-10F326A87915}"/>
            </c:ext>
          </c:extLst>
        </c:ser>
        <c:ser>
          <c:idx val="5"/>
          <c:order val="5"/>
          <c:tx>
            <c:strRef>
              <c:f>'HIV prev_MSM_age grp'!$B$9</c:f>
              <c:strCache>
                <c:ptCount val="1"/>
                <c:pt idx="0">
                  <c:v>40-44 yr</c:v>
                </c:pt>
              </c:strCache>
            </c:strRef>
          </c:tx>
          <c:spPr>
            <a:solidFill>
              <a:srgbClr val="F78E1E"/>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grp'!$C$9:$I$9</c:f>
              <c:numCache>
                <c:formatCode>General</c:formatCode>
                <c:ptCount val="7"/>
                <c:pt idx="0">
                  <c:v>40</c:v>
                </c:pt>
                <c:pt idx="1">
                  <c:v>45.5</c:v>
                </c:pt>
                <c:pt idx="2">
                  <c:v>44.4</c:v>
                </c:pt>
                <c:pt idx="3">
                  <c:v>13.3</c:v>
                </c:pt>
                <c:pt idx="4">
                  <c:v>15</c:v>
                </c:pt>
                <c:pt idx="5">
                  <c:v>9.8000000000000007</c:v>
                </c:pt>
                <c:pt idx="6">
                  <c:v>17.7</c:v>
                </c:pt>
              </c:numCache>
            </c:numRef>
          </c:val>
          <c:extLst>
            <c:ext xmlns:c16="http://schemas.microsoft.com/office/drawing/2014/chart" uri="{C3380CC4-5D6E-409C-BE32-E72D297353CC}">
              <c16:uniqueId val="{00000005-94F7-40AB-B20F-10F326A87915}"/>
            </c:ext>
          </c:extLst>
        </c:ser>
        <c:ser>
          <c:idx val="6"/>
          <c:order val="6"/>
          <c:tx>
            <c:strRef>
              <c:f>'HIV prev_MSM_age grp'!$B$10</c:f>
              <c:strCache>
                <c:ptCount val="1"/>
                <c:pt idx="0">
                  <c:v>45-49 yr</c:v>
                </c:pt>
              </c:strCache>
            </c:strRef>
          </c:tx>
          <c:spPr>
            <a:solidFill>
              <a:srgbClr val="7030A0"/>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grp'!$C$10:$I$10</c:f>
              <c:numCache>
                <c:formatCode>General</c:formatCode>
                <c:ptCount val="7"/>
                <c:pt idx="0">
                  <c:v>66.7</c:v>
                </c:pt>
                <c:pt idx="1">
                  <c:v>25</c:v>
                </c:pt>
                <c:pt idx="2">
                  <c:v>14.3</c:v>
                </c:pt>
                <c:pt idx="3">
                  <c:v>25</c:v>
                </c:pt>
                <c:pt idx="4">
                  <c:v>15.8</c:v>
                </c:pt>
                <c:pt idx="5">
                  <c:v>22.7</c:v>
                </c:pt>
                <c:pt idx="6">
                  <c:v>15.4</c:v>
                </c:pt>
              </c:numCache>
            </c:numRef>
          </c:val>
          <c:extLst>
            <c:ext xmlns:c16="http://schemas.microsoft.com/office/drawing/2014/chart" uri="{C3380CC4-5D6E-409C-BE32-E72D297353CC}">
              <c16:uniqueId val="{00000006-94F7-40AB-B20F-10F326A87915}"/>
            </c:ext>
          </c:extLst>
        </c:ser>
        <c:ser>
          <c:idx val="7"/>
          <c:order val="7"/>
          <c:tx>
            <c:strRef>
              <c:f>'HIV prev_MSM_age grp'!$B$11</c:f>
              <c:strCache>
                <c:ptCount val="1"/>
                <c:pt idx="0">
                  <c:v>≥50 yr</c:v>
                </c:pt>
              </c:strCache>
            </c:strRef>
          </c:tx>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grp'!$C$11:$I$11</c:f>
              <c:numCache>
                <c:formatCode>General</c:formatCode>
                <c:ptCount val="7"/>
                <c:pt idx="0">
                  <c:v>55.6</c:v>
                </c:pt>
                <c:pt idx="1">
                  <c:v>33.299999999999997</c:v>
                </c:pt>
                <c:pt idx="2">
                  <c:v>33.299999999999997</c:v>
                </c:pt>
                <c:pt idx="4">
                  <c:v>14.3</c:v>
                </c:pt>
                <c:pt idx="5">
                  <c:v>16.7</c:v>
                </c:pt>
                <c:pt idx="6">
                  <c:v>0</c:v>
                </c:pt>
              </c:numCache>
            </c:numRef>
          </c:val>
          <c:extLst>
            <c:ext xmlns:c16="http://schemas.microsoft.com/office/drawing/2014/chart" uri="{C3380CC4-5D6E-409C-BE32-E72D297353CC}">
              <c16:uniqueId val="{00000007-94F7-40AB-B20F-10F326A87915}"/>
            </c:ext>
          </c:extLst>
        </c:ser>
        <c:ser>
          <c:idx val="8"/>
          <c:order val="8"/>
          <c:tx>
            <c:strRef>
              <c:f>'HIV prev_MSM_age grp'!$B$12</c:f>
              <c:strCache>
                <c:ptCount val="1"/>
                <c:pt idx="0">
                  <c:v>All MSM</c:v>
                </c:pt>
              </c:strCache>
            </c:strRef>
          </c:tx>
          <c:spPr>
            <a:pattFill prst="narHorz">
              <a:fgClr>
                <a:srgbClr val="F78E1E"/>
              </a:fgClr>
              <a:bgClr>
                <a:schemeClr val="bg1"/>
              </a:bgClr>
            </a:pattFill>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grp'!$C$12:$I$12</c:f>
              <c:numCache>
                <c:formatCode>General</c:formatCode>
                <c:ptCount val="7"/>
                <c:pt idx="0">
                  <c:v>28.8</c:v>
                </c:pt>
                <c:pt idx="1">
                  <c:v>22.3</c:v>
                </c:pt>
                <c:pt idx="2">
                  <c:v>11</c:v>
                </c:pt>
                <c:pt idx="3">
                  <c:v>7.8</c:v>
                </c:pt>
                <c:pt idx="4">
                  <c:v>8.9</c:v>
                </c:pt>
                <c:pt idx="5">
                  <c:v>10.5</c:v>
                </c:pt>
                <c:pt idx="6">
                  <c:v>6.6</c:v>
                </c:pt>
              </c:numCache>
            </c:numRef>
          </c:val>
          <c:extLst>
            <c:ext xmlns:c16="http://schemas.microsoft.com/office/drawing/2014/chart" uri="{C3380CC4-5D6E-409C-BE32-E72D297353CC}">
              <c16:uniqueId val="{00000008-94F7-40AB-B20F-10F326A87915}"/>
            </c:ext>
          </c:extLst>
        </c:ser>
        <c:dLbls>
          <c:showLegendKey val="0"/>
          <c:showVal val="0"/>
          <c:showCatName val="0"/>
          <c:showSerName val="0"/>
          <c:showPercent val="0"/>
          <c:showBubbleSize val="0"/>
        </c:dLbls>
        <c:gapWidth val="150"/>
        <c:axId val="155867776"/>
        <c:axId val="155885952"/>
      </c:barChart>
      <c:catAx>
        <c:axId val="155867776"/>
        <c:scaling>
          <c:orientation val="minMax"/>
        </c:scaling>
        <c:delete val="0"/>
        <c:axPos val="b"/>
        <c:numFmt formatCode="General" sourceLinked="0"/>
        <c:majorTickMark val="none"/>
        <c:minorTickMark val="none"/>
        <c:tickLblPos val="nextTo"/>
        <c:crossAx val="155885952"/>
        <c:crosses val="autoZero"/>
        <c:auto val="1"/>
        <c:lblAlgn val="ctr"/>
        <c:lblOffset val="100"/>
        <c:noMultiLvlLbl val="0"/>
      </c:catAx>
      <c:valAx>
        <c:axId val="155885952"/>
        <c:scaling>
          <c:orientation val="minMax"/>
          <c:max val="8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3975194383639236E-2"/>
              <c:y val="1.9732611548556437E-2"/>
            </c:manualLayout>
          </c:layout>
          <c:overlay val="0"/>
        </c:title>
        <c:numFmt formatCode="General" sourceLinked="1"/>
        <c:majorTickMark val="none"/>
        <c:minorTickMark val="none"/>
        <c:tickLblPos val="nextTo"/>
        <c:crossAx val="155867776"/>
        <c:crosses val="autoZero"/>
        <c:crossBetween val="between"/>
        <c:majorUnit val="20"/>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'Syphilis prev_trends'!$B$4</c:f>
              <c:strCache>
                <c:ptCount val="1"/>
                <c:pt idx="0">
                  <c:v>PWID</c:v>
                </c:pt>
              </c:strCache>
            </c:strRef>
          </c:tx>
          <c:spPr>
            <a:ln w="38100">
              <a:solidFill>
                <a:srgbClr val="00AEEF"/>
              </a:solidFill>
            </a:ln>
          </c:spPr>
          <c:marker>
            <c:symbol val="star"/>
            <c:size val="9"/>
            <c:spPr>
              <a:solidFill>
                <a:srgbClr val="00AEEF"/>
              </a:solidFill>
              <a:ln>
                <a:solidFill>
                  <a:schemeClr val="bg1"/>
                </a:solidFill>
              </a:ln>
            </c:spPr>
          </c:marker>
          <c:cat>
            <c:strRef>
              <c:f>'Syphilis prev_trends'!$A$5:$A$12</c:f>
              <c:strCache>
                <c:ptCount val="8"/>
                <c:pt idx="0">
                  <c:v>2007</c:v>
                </c:pt>
                <c:pt idx="1">
                  <c:v>2008</c:v>
                </c:pt>
                <c:pt idx="2">
                  <c:v>2009</c:v>
                </c:pt>
                <c:pt idx="3">
                  <c:v>2010</c:v>
                </c:pt>
                <c:pt idx="4">
                  <c:v>2011</c:v>
                </c:pt>
                <c:pt idx="5">
                  <c:v>2012</c:v>
                </c:pt>
                <c:pt idx="6">
                  <c:v>2013</c:v>
                </c:pt>
                <c:pt idx="7">
                  <c:v>2014</c:v>
                </c:pt>
              </c:strCache>
            </c:strRef>
          </c:cat>
          <c:val>
            <c:numRef>
              <c:f>'Syphilis prev_trends'!$B$5:$B$12</c:f>
              <c:numCache>
                <c:formatCode>General</c:formatCode>
                <c:ptCount val="8"/>
                <c:pt idx="0">
                  <c:v>4.2</c:v>
                </c:pt>
                <c:pt idx="1">
                  <c:v>2.9</c:v>
                </c:pt>
                <c:pt idx="2">
                  <c:v>1.5</c:v>
                </c:pt>
                <c:pt idx="3">
                  <c:v>0.4</c:v>
                </c:pt>
                <c:pt idx="4">
                  <c:v>1.1000000000000001</c:v>
                </c:pt>
                <c:pt idx="5">
                  <c:v>1.3</c:v>
                </c:pt>
                <c:pt idx="6">
                  <c:v>0.9</c:v>
                </c:pt>
                <c:pt idx="7">
                  <c:v>2.9</c:v>
                </c:pt>
              </c:numCache>
            </c:numRef>
          </c:val>
          <c:smooth val="0"/>
          <c:extLst>
            <c:ext xmlns:c16="http://schemas.microsoft.com/office/drawing/2014/chart" uri="{C3380CC4-5D6E-409C-BE32-E72D297353CC}">
              <c16:uniqueId val="{00000000-1E32-439A-A2C9-2A29F83FBB8B}"/>
            </c:ext>
          </c:extLst>
        </c:ser>
        <c:ser>
          <c:idx val="1"/>
          <c:order val="1"/>
          <c:tx>
            <c:strRef>
              <c:f>'Syphilis prev_trends'!$C$4</c:f>
              <c:strCache>
                <c:ptCount val="1"/>
                <c:pt idx="0">
                  <c:v>MSM</c:v>
                </c:pt>
              </c:strCache>
            </c:strRef>
          </c:tx>
          <c:spPr>
            <a:ln w="38100">
              <a:solidFill>
                <a:srgbClr val="F78E1E"/>
              </a:solidFill>
            </a:ln>
          </c:spPr>
          <c:marker>
            <c:symbol val="plus"/>
            <c:size val="9"/>
            <c:spPr>
              <a:solidFill>
                <a:srgbClr val="F78E1E"/>
              </a:solidFill>
              <a:ln>
                <a:solidFill>
                  <a:schemeClr val="bg1"/>
                </a:solidFill>
              </a:ln>
            </c:spPr>
          </c:marker>
          <c:cat>
            <c:strRef>
              <c:f>'Syphilis prev_trends'!$A$5:$A$12</c:f>
              <c:strCache>
                <c:ptCount val="8"/>
                <c:pt idx="0">
                  <c:v>2007</c:v>
                </c:pt>
                <c:pt idx="1">
                  <c:v>2008</c:v>
                </c:pt>
                <c:pt idx="2">
                  <c:v>2009</c:v>
                </c:pt>
                <c:pt idx="3">
                  <c:v>2010</c:v>
                </c:pt>
                <c:pt idx="4">
                  <c:v>2011</c:v>
                </c:pt>
                <c:pt idx="5">
                  <c:v>2012</c:v>
                </c:pt>
                <c:pt idx="6">
                  <c:v>2013</c:v>
                </c:pt>
                <c:pt idx="7">
                  <c:v>2014</c:v>
                </c:pt>
              </c:strCache>
            </c:strRef>
          </c:cat>
          <c:val>
            <c:numRef>
              <c:f>'Syphilis prev_trends'!$C$5:$C$12</c:f>
              <c:numCache>
                <c:formatCode>General</c:formatCode>
                <c:ptCount val="8"/>
                <c:pt idx="0">
                  <c:v>7</c:v>
                </c:pt>
                <c:pt idx="1">
                  <c:v>14.1</c:v>
                </c:pt>
                <c:pt idx="2">
                  <c:v>6.3</c:v>
                </c:pt>
                <c:pt idx="3">
                  <c:v>1</c:v>
                </c:pt>
                <c:pt idx="4">
                  <c:v>2.5</c:v>
                </c:pt>
                <c:pt idx="5">
                  <c:v>3.3</c:v>
                </c:pt>
                <c:pt idx="6">
                  <c:v>6</c:v>
                </c:pt>
                <c:pt idx="7">
                  <c:v>3.4</c:v>
                </c:pt>
              </c:numCache>
            </c:numRef>
          </c:val>
          <c:smooth val="0"/>
          <c:extLst>
            <c:ext xmlns:c16="http://schemas.microsoft.com/office/drawing/2014/chart" uri="{C3380CC4-5D6E-409C-BE32-E72D297353CC}">
              <c16:uniqueId val="{00000001-1E32-439A-A2C9-2A29F83FBB8B}"/>
            </c:ext>
          </c:extLst>
        </c:ser>
        <c:ser>
          <c:idx val="2"/>
          <c:order val="2"/>
          <c:tx>
            <c:strRef>
              <c:f>'Syphilis prev_trends'!$D$4</c:f>
              <c:strCache>
                <c:ptCount val="1"/>
                <c:pt idx="0">
                  <c:v>FSWs</c:v>
                </c:pt>
              </c:strCache>
            </c:strRef>
          </c:tx>
          <c:spPr>
            <a:ln w="38100">
              <a:solidFill>
                <a:srgbClr val="88C540"/>
              </a:solidFill>
            </a:ln>
          </c:spPr>
          <c:marker>
            <c:symbol val="x"/>
            <c:size val="9"/>
            <c:spPr>
              <a:solidFill>
                <a:srgbClr val="88C540"/>
              </a:solidFill>
              <a:ln>
                <a:solidFill>
                  <a:schemeClr val="bg1"/>
                </a:solidFill>
              </a:ln>
            </c:spPr>
          </c:marker>
          <c:cat>
            <c:strRef>
              <c:f>'Syphilis prev_trends'!$A$5:$A$12</c:f>
              <c:strCache>
                <c:ptCount val="8"/>
                <c:pt idx="0">
                  <c:v>2007</c:v>
                </c:pt>
                <c:pt idx="1">
                  <c:v>2008</c:v>
                </c:pt>
                <c:pt idx="2">
                  <c:v>2009</c:v>
                </c:pt>
                <c:pt idx="3">
                  <c:v>2010</c:v>
                </c:pt>
                <c:pt idx="4">
                  <c:v>2011</c:v>
                </c:pt>
                <c:pt idx="5">
                  <c:v>2012</c:v>
                </c:pt>
                <c:pt idx="6">
                  <c:v>2013</c:v>
                </c:pt>
                <c:pt idx="7">
                  <c:v>2014</c:v>
                </c:pt>
              </c:strCache>
            </c:strRef>
          </c:cat>
          <c:val>
            <c:numRef>
              <c:f>'Syphilis prev_trends'!$D$5:$D$12</c:f>
              <c:numCache>
                <c:formatCode>General</c:formatCode>
                <c:ptCount val="8"/>
                <c:pt idx="0">
                  <c:v>6</c:v>
                </c:pt>
                <c:pt idx="1">
                  <c:v>5.5</c:v>
                </c:pt>
                <c:pt idx="2">
                  <c:v>2.2999999999999998</c:v>
                </c:pt>
                <c:pt idx="3">
                  <c:v>0.7</c:v>
                </c:pt>
                <c:pt idx="4">
                  <c:v>3.9</c:v>
                </c:pt>
                <c:pt idx="5">
                  <c:v>3.8</c:v>
                </c:pt>
                <c:pt idx="6">
                  <c:v>6.4</c:v>
                </c:pt>
                <c:pt idx="7">
                  <c:v>5.8</c:v>
                </c:pt>
              </c:numCache>
            </c:numRef>
          </c:val>
          <c:smooth val="0"/>
          <c:extLst>
            <c:ext xmlns:c16="http://schemas.microsoft.com/office/drawing/2014/chart" uri="{C3380CC4-5D6E-409C-BE32-E72D297353CC}">
              <c16:uniqueId val="{00000002-1E32-439A-A2C9-2A29F83FBB8B}"/>
            </c:ext>
          </c:extLst>
        </c:ser>
        <c:dLbls>
          <c:showLegendKey val="0"/>
          <c:showVal val="0"/>
          <c:showCatName val="0"/>
          <c:showSerName val="0"/>
          <c:showPercent val="0"/>
          <c:showBubbleSize val="0"/>
        </c:dLbls>
        <c:marker val="1"/>
        <c:smooth val="0"/>
        <c:axId val="158419968"/>
        <c:axId val="158426240"/>
      </c:lineChart>
      <c:catAx>
        <c:axId val="158419968"/>
        <c:scaling>
          <c:orientation val="minMax"/>
        </c:scaling>
        <c:delete val="0"/>
        <c:axPos val="b"/>
        <c:numFmt formatCode="General" sourceLinked="0"/>
        <c:majorTickMark val="none"/>
        <c:minorTickMark val="none"/>
        <c:tickLblPos val="nextTo"/>
        <c:crossAx val="158426240"/>
        <c:crosses val="autoZero"/>
        <c:auto val="1"/>
        <c:lblAlgn val="ctr"/>
        <c:lblOffset val="100"/>
        <c:noMultiLvlLbl val="0"/>
      </c:catAx>
      <c:valAx>
        <c:axId val="158426240"/>
        <c:scaling>
          <c:orientation val="minMax"/>
          <c:max val="15"/>
        </c:scaling>
        <c:delete val="0"/>
        <c:axPos val="l"/>
        <c:title>
          <c:tx>
            <c:rich>
              <a:bodyPr rot="0" vert="horz"/>
              <a:lstStyle/>
              <a:p>
                <a:pPr>
                  <a:defRPr/>
                </a:pPr>
                <a:r>
                  <a:rPr lang="en-US"/>
                  <a:t>%</a:t>
                </a:r>
              </a:p>
            </c:rich>
          </c:tx>
          <c:layout>
            <c:manualLayout>
              <c:xMode val="edge"/>
              <c:yMode val="edge"/>
              <c:x val="1.7699112988744919E-2"/>
              <c:y val="2.1311849907650428E-2"/>
            </c:manualLayout>
          </c:layout>
          <c:overlay val="0"/>
        </c:title>
        <c:numFmt formatCode="General" sourceLinked="1"/>
        <c:majorTickMark val="none"/>
        <c:minorTickMark val="none"/>
        <c:tickLblPos val="nextTo"/>
        <c:crossAx val="158419968"/>
        <c:crosses val="autoZero"/>
        <c:crossBetween val="between"/>
        <c:majorUnit val="3"/>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'Syphilis prev_KP_age grp'!$B$4</c:f>
              <c:strCache>
                <c:ptCount val="1"/>
                <c:pt idx="0">
                  <c:v>15-19 yr</c:v>
                </c:pt>
              </c:strCache>
            </c:strRef>
          </c:tx>
          <c:spPr>
            <a:solidFill>
              <a:srgbClr val="000000">
                <a:alpha val="50000"/>
              </a:srgbClr>
            </a:solidFill>
            <a:ln>
              <a:noFill/>
            </a:ln>
          </c:spPr>
          <c:invertIfNegative val="0"/>
          <c:cat>
            <c:strRef>
              <c:f>'Syphilis prev_KP_age grp'!$C$3:$E$3</c:f>
              <c:strCache>
                <c:ptCount val="3"/>
                <c:pt idx="0">
                  <c:v>FSW</c:v>
                </c:pt>
                <c:pt idx="1">
                  <c:v>PWID</c:v>
                </c:pt>
                <c:pt idx="2">
                  <c:v>MSM</c:v>
                </c:pt>
              </c:strCache>
            </c:strRef>
          </c:cat>
          <c:val>
            <c:numRef>
              <c:f>'Syphilis prev_KP_age grp'!$C$4:$E$4</c:f>
              <c:numCache>
                <c:formatCode>General</c:formatCode>
                <c:ptCount val="3"/>
                <c:pt idx="0">
                  <c:v>1.8</c:v>
                </c:pt>
                <c:pt idx="1">
                  <c:v>3.5</c:v>
                </c:pt>
                <c:pt idx="2">
                  <c:v>1.6</c:v>
                </c:pt>
              </c:numCache>
            </c:numRef>
          </c:val>
          <c:extLst>
            <c:ext xmlns:c16="http://schemas.microsoft.com/office/drawing/2014/chart" uri="{C3380CC4-5D6E-409C-BE32-E72D297353CC}">
              <c16:uniqueId val="{00000000-9AD2-4C37-9FAE-2E58FE3A0376}"/>
            </c:ext>
          </c:extLst>
        </c:ser>
        <c:ser>
          <c:idx val="1"/>
          <c:order val="1"/>
          <c:tx>
            <c:strRef>
              <c:f>'Syphilis prev_KP_age grp'!$B$5</c:f>
              <c:strCache>
                <c:ptCount val="1"/>
                <c:pt idx="0">
                  <c:v>20-24 yr</c:v>
                </c:pt>
              </c:strCache>
            </c:strRef>
          </c:tx>
          <c:spPr>
            <a:solidFill>
              <a:srgbClr val="E31837"/>
            </a:solidFill>
            <a:ln>
              <a:noFill/>
            </a:ln>
          </c:spPr>
          <c:invertIfNegative val="0"/>
          <c:cat>
            <c:strRef>
              <c:f>'Syphilis prev_KP_age grp'!$C$3:$E$3</c:f>
              <c:strCache>
                <c:ptCount val="3"/>
                <c:pt idx="0">
                  <c:v>FSW</c:v>
                </c:pt>
                <c:pt idx="1">
                  <c:v>PWID</c:v>
                </c:pt>
                <c:pt idx="2">
                  <c:v>MSM</c:v>
                </c:pt>
              </c:strCache>
            </c:strRef>
          </c:cat>
          <c:val>
            <c:numRef>
              <c:f>'Syphilis prev_KP_age grp'!$C$5:$E$5</c:f>
              <c:numCache>
                <c:formatCode>General</c:formatCode>
                <c:ptCount val="3"/>
                <c:pt idx="0">
                  <c:v>5.9</c:v>
                </c:pt>
                <c:pt idx="1">
                  <c:v>0.9</c:v>
                </c:pt>
                <c:pt idx="2">
                  <c:v>3.2</c:v>
                </c:pt>
              </c:numCache>
            </c:numRef>
          </c:val>
          <c:extLst>
            <c:ext xmlns:c16="http://schemas.microsoft.com/office/drawing/2014/chart" uri="{C3380CC4-5D6E-409C-BE32-E72D297353CC}">
              <c16:uniqueId val="{00000001-9AD2-4C37-9FAE-2E58FE3A0376}"/>
            </c:ext>
          </c:extLst>
        </c:ser>
        <c:ser>
          <c:idx val="2"/>
          <c:order val="2"/>
          <c:tx>
            <c:strRef>
              <c:f>'Syphilis prev_KP_age grp'!$B$6</c:f>
              <c:strCache>
                <c:ptCount val="1"/>
                <c:pt idx="0">
                  <c:v>25-29 yr</c:v>
                </c:pt>
              </c:strCache>
            </c:strRef>
          </c:tx>
          <c:spPr>
            <a:solidFill>
              <a:srgbClr val="88C540"/>
            </a:solidFill>
            <a:ln>
              <a:noFill/>
            </a:ln>
          </c:spPr>
          <c:invertIfNegative val="0"/>
          <c:cat>
            <c:strRef>
              <c:f>'Syphilis prev_KP_age grp'!$C$3:$E$3</c:f>
              <c:strCache>
                <c:ptCount val="3"/>
                <c:pt idx="0">
                  <c:v>FSW</c:v>
                </c:pt>
                <c:pt idx="1">
                  <c:v>PWID</c:v>
                </c:pt>
                <c:pt idx="2">
                  <c:v>MSM</c:v>
                </c:pt>
              </c:strCache>
            </c:strRef>
          </c:cat>
          <c:val>
            <c:numRef>
              <c:f>'Syphilis prev_KP_age grp'!$C$6:$E$6</c:f>
              <c:numCache>
                <c:formatCode>General</c:formatCode>
                <c:ptCount val="3"/>
                <c:pt idx="0">
                  <c:v>5.5</c:v>
                </c:pt>
                <c:pt idx="1">
                  <c:v>1.5</c:v>
                </c:pt>
                <c:pt idx="2">
                  <c:v>10.1</c:v>
                </c:pt>
              </c:numCache>
            </c:numRef>
          </c:val>
          <c:extLst>
            <c:ext xmlns:c16="http://schemas.microsoft.com/office/drawing/2014/chart" uri="{C3380CC4-5D6E-409C-BE32-E72D297353CC}">
              <c16:uniqueId val="{00000002-9AD2-4C37-9FAE-2E58FE3A0376}"/>
            </c:ext>
          </c:extLst>
        </c:ser>
        <c:ser>
          <c:idx val="3"/>
          <c:order val="3"/>
          <c:tx>
            <c:strRef>
              <c:f>'Syphilis prev_KP_age grp'!$B$7</c:f>
              <c:strCache>
                <c:ptCount val="1"/>
                <c:pt idx="0">
                  <c:v>30-34 yr</c:v>
                </c:pt>
              </c:strCache>
            </c:strRef>
          </c:tx>
          <c:spPr>
            <a:solidFill>
              <a:srgbClr val="EC008C"/>
            </a:solidFill>
            <a:ln>
              <a:noFill/>
            </a:ln>
          </c:spPr>
          <c:invertIfNegative val="0"/>
          <c:cat>
            <c:strRef>
              <c:f>'Syphilis prev_KP_age grp'!$C$3:$E$3</c:f>
              <c:strCache>
                <c:ptCount val="3"/>
                <c:pt idx="0">
                  <c:v>FSW</c:v>
                </c:pt>
                <c:pt idx="1">
                  <c:v>PWID</c:v>
                </c:pt>
                <c:pt idx="2">
                  <c:v>MSM</c:v>
                </c:pt>
              </c:strCache>
            </c:strRef>
          </c:cat>
          <c:val>
            <c:numRef>
              <c:f>'Syphilis prev_KP_age grp'!$C$7:$E$7</c:f>
              <c:numCache>
                <c:formatCode>General</c:formatCode>
                <c:ptCount val="3"/>
                <c:pt idx="0">
                  <c:v>8.4</c:v>
                </c:pt>
                <c:pt idx="1">
                  <c:v>2.1</c:v>
                </c:pt>
                <c:pt idx="2">
                  <c:v>2</c:v>
                </c:pt>
              </c:numCache>
            </c:numRef>
          </c:val>
          <c:extLst>
            <c:ext xmlns:c16="http://schemas.microsoft.com/office/drawing/2014/chart" uri="{C3380CC4-5D6E-409C-BE32-E72D297353CC}">
              <c16:uniqueId val="{00000003-9AD2-4C37-9FAE-2E58FE3A0376}"/>
            </c:ext>
          </c:extLst>
        </c:ser>
        <c:ser>
          <c:idx val="4"/>
          <c:order val="4"/>
          <c:tx>
            <c:strRef>
              <c:f>'Syphilis prev_KP_age grp'!$B$8</c:f>
              <c:strCache>
                <c:ptCount val="1"/>
                <c:pt idx="0">
                  <c:v>35-39 yr</c:v>
                </c:pt>
              </c:strCache>
            </c:strRef>
          </c:tx>
          <c:spPr>
            <a:solidFill>
              <a:srgbClr val="00AEEF"/>
            </a:solidFill>
            <a:ln>
              <a:noFill/>
            </a:ln>
          </c:spPr>
          <c:invertIfNegative val="0"/>
          <c:cat>
            <c:strRef>
              <c:f>'Syphilis prev_KP_age grp'!$C$3:$E$3</c:f>
              <c:strCache>
                <c:ptCount val="3"/>
                <c:pt idx="0">
                  <c:v>FSW</c:v>
                </c:pt>
                <c:pt idx="1">
                  <c:v>PWID</c:v>
                </c:pt>
                <c:pt idx="2">
                  <c:v>MSM</c:v>
                </c:pt>
              </c:strCache>
            </c:strRef>
          </c:cat>
          <c:val>
            <c:numRef>
              <c:f>'Syphilis prev_KP_age grp'!$C$8:$E$8</c:f>
              <c:numCache>
                <c:formatCode>General</c:formatCode>
                <c:ptCount val="3"/>
                <c:pt idx="0">
                  <c:v>6.7</c:v>
                </c:pt>
                <c:pt idx="1">
                  <c:v>11.6</c:v>
                </c:pt>
                <c:pt idx="2">
                  <c:v>6.3</c:v>
                </c:pt>
              </c:numCache>
            </c:numRef>
          </c:val>
          <c:extLst>
            <c:ext xmlns:c16="http://schemas.microsoft.com/office/drawing/2014/chart" uri="{C3380CC4-5D6E-409C-BE32-E72D297353CC}">
              <c16:uniqueId val="{00000004-9AD2-4C37-9FAE-2E58FE3A0376}"/>
            </c:ext>
          </c:extLst>
        </c:ser>
        <c:ser>
          <c:idx val="5"/>
          <c:order val="5"/>
          <c:tx>
            <c:strRef>
              <c:f>'Syphilis prev_KP_age grp'!$B$9</c:f>
              <c:strCache>
                <c:ptCount val="1"/>
                <c:pt idx="0">
                  <c:v>40-44 yr</c:v>
                </c:pt>
              </c:strCache>
            </c:strRef>
          </c:tx>
          <c:spPr>
            <a:solidFill>
              <a:srgbClr val="F78E1E"/>
            </a:solidFill>
            <a:ln>
              <a:noFill/>
            </a:ln>
          </c:spPr>
          <c:invertIfNegative val="0"/>
          <c:cat>
            <c:strRef>
              <c:f>'Syphilis prev_KP_age grp'!$C$3:$E$3</c:f>
              <c:strCache>
                <c:ptCount val="3"/>
                <c:pt idx="0">
                  <c:v>FSW</c:v>
                </c:pt>
                <c:pt idx="1">
                  <c:v>PWID</c:v>
                </c:pt>
                <c:pt idx="2">
                  <c:v>MSM</c:v>
                </c:pt>
              </c:strCache>
            </c:strRef>
          </c:cat>
          <c:val>
            <c:numRef>
              <c:f>'Syphilis prev_KP_age grp'!$C$9:$E$9</c:f>
              <c:numCache>
                <c:formatCode>General</c:formatCode>
                <c:ptCount val="3"/>
                <c:pt idx="0">
                  <c:v>14.1</c:v>
                </c:pt>
                <c:pt idx="1">
                  <c:v>2.9</c:v>
                </c:pt>
                <c:pt idx="2">
                  <c:v>5.9</c:v>
                </c:pt>
              </c:numCache>
            </c:numRef>
          </c:val>
          <c:extLst>
            <c:ext xmlns:c16="http://schemas.microsoft.com/office/drawing/2014/chart" uri="{C3380CC4-5D6E-409C-BE32-E72D297353CC}">
              <c16:uniqueId val="{00000005-9AD2-4C37-9FAE-2E58FE3A0376}"/>
            </c:ext>
          </c:extLst>
        </c:ser>
        <c:ser>
          <c:idx val="6"/>
          <c:order val="6"/>
          <c:tx>
            <c:strRef>
              <c:f>'Syphilis prev_KP_age grp'!$B$10</c:f>
              <c:strCache>
                <c:ptCount val="1"/>
                <c:pt idx="0">
                  <c:v>45-49 yr</c:v>
                </c:pt>
              </c:strCache>
            </c:strRef>
          </c:tx>
          <c:spPr>
            <a:solidFill>
              <a:srgbClr val="7030A0"/>
            </a:solidFill>
            <a:ln>
              <a:noFill/>
            </a:ln>
          </c:spPr>
          <c:invertIfNegative val="0"/>
          <c:cat>
            <c:strRef>
              <c:f>'Syphilis prev_KP_age grp'!$C$3:$E$3</c:f>
              <c:strCache>
                <c:ptCount val="3"/>
                <c:pt idx="0">
                  <c:v>FSW</c:v>
                </c:pt>
                <c:pt idx="1">
                  <c:v>PWID</c:v>
                </c:pt>
                <c:pt idx="2">
                  <c:v>MSM</c:v>
                </c:pt>
              </c:strCache>
            </c:strRef>
          </c:cat>
          <c:val>
            <c:numRef>
              <c:f>'Syphilis prev_KP_age grp'!$C$10:$E$10</c:f>
              <c:numCache>
                <c:formatCode>General</c:formatCode>
                <c:ptCount val="3"/>
                <c:pt idx="0">
                  <c:v>3.1</c:v>
                </c:pt>
                <c:pt idx="1">
                  <c:v>0</c:v>
                </c:pt>
                <c:pt idx="2">
                  <c:v>0</c:v>
                </c:pt>
              </c:numCache>
            </c:numRef>
          </c:val>
          <c:extLst>
            <c:ext xmlns:c16="http://schemas.microsoft.com/office/drawing/2014/chart" uri="{C3380CC4-5D6E-409C-BE32-E72D297353CC}">
              <c16:uniqueId val="{00000006-9AD2-4C37-9FAE-2E58FE3A0376}"/>
            </c:ext>
          </c:extLst>
        </c:ser>
        <c:ser>
          <c:idx val="7"/>
          <c:order val="7"/>
          <c:tx>
            <c:strRef>
              <c:f>'Syphilis prev_KP_age grp'!$B$11</c:f>
              <c:strCache>
                <c:ptCount val="1"/>
                <c:pt idx="0">
                  <c:v>≥50 yr</c:v>
                </c:pt>
              </c:strCache>
            </c:strRef>
          </c:tx>
          <c:invertIfNegative val="0"/>
          <c:cat>
            <c:strRef>
              <c:f>'Syphilis prev_KP_age grp'!$C$3:$E$3</c:f>
              <c:strCache>
                <c:ptCount val="3"/>
                <c:pt idx="0">
                  <c:v>FSW</c:v>
                </c:pt>
                <c:pt idx="1">
                  <c:v>PWID</c:v>
                </c:pt>
                <c:pt idx="2">
                  <c:v>MSM</c:v>
                </c:pt>
              </c:strCache>
            </c:strRef>
          </c:cat>
          <c:val>
            <c:numRef>
              <c:f>'Syphilis prev_KP_age grp'!$C$11:$E$11</c:f>
              <c:numCache>
                <c:formatCode>General</c:formatCode>
                <c:ptCount val="3"/>
                <c:pt idx="1">
                  <c:v>0</c:v>
                </c:pt>
                <c:pt idx="2">
                  <c:v>0</c:v>
                </c:pt>
              </c:numCache>
            </c:numRef>
          </c:val>
          <c:extLst>
            <c:ext xmlns:c16="http://schemas.microsoft.com/office/drawing/2014/chart" uri="{C3380CC4-5D6E-409C-BE32-E72D297353CC}">
              <c16:uniqueId val="{00000007-9AD2-4C37-9FAE-2E58FE3A0376}"/>
            </c:ext>
          </c:extLst>
        </c:ser>
        <c:ser>
          <c:idx val="8"/>
          <c:order val="8"/>
          <c:tx>
            <c:strRef>
              <c:f>'Syphilis prev_KP_age grp'!$B$12</c:f>
              <c:strCache>
                <c:ptCount val="1"/>
                <c:pt idx="0">
                  <c:v>Total</c:v>
                </c:pt>
              </c:strCache>
            </c:strRef>
          </c:tx>
          <c:spPr>
            <a:pattFill prst="dkUpDiag">
              <a:fgClr>
                <a:srgbClr val="00B050"/>
              </a:fgClr>
              <a:bgClr>
                <a:sysClr val="window" lastClr="FFFFFF"/>
              </a:bgClr>
            </a:pattFill>
          </c:spPr>
          <c:invertIfNegative val="0"/>
          <c:cat>
            <c:strRef>
              <c:f>'Syphilis prev_KP_age grp'!$C$3:$E$3</c:f>
              <c:strCache>
                <c:ptCount val="3"/>
                <c:pt idx="0">
                  <c:v>FSW</c:v>
                </c:pt>
                <c:pt idx="1">
                  <c:v>PWID</c:v>
                </c:pt>
                <c:pt idx="2">
                  <c:v>MSM</c:v>
                </c:pt>
              </c:strCache>
            </c:strRef>
          </c:cat>
          <c:val>
            <c:numRef>
              <c:f>'Syphilis prev_KP_age grp'!$C$12:$E$12</c:f>
              <c:numCache>
                <c:formatCode>General</c:formatCode>
                <c:ptCount val="3"/>
                <c:pt idx="0">
                  <c:v>5.8</c:v>
                </c:pt>
                <c:pt idx="1">
                  <c:v>2.9</c:v>
                </c:pt>
                <c:pt idx="2">
                  <c:v>3.4</c:v>
                </c:pt>
              </c:numCache>
            </c:numRef>
          </c:val>
          <c:extLst>
            <c:ext xmlns:c16="http://schemas.microsoft.com/office/drawing/2014/chart" uri="{C3380CC4-5D6E-409C-BE32-E72D297353CC}">
              <c16:uniqueId val="{00000008-9AD2-4C37-9FAE-2E58FE3A0376}"/>
            </c:ext>
          </c:extLst>
        </c:ser>
        <c:dLbls>
          <c:showLegendKey val="0"/>
          <c:showVal val="0"/>
          <c:showCatName val="0"/>
          <c:showSerName val="0"/>
          <c:showPercent val="0"/>
          <c:showBubbleSize val="0"/>
        </c:dLbls>
        <c:gapWidth val="150"/>
        <c:axId val="158624384"/>
        <c:axId val="158646656"/>
      </c:barChart>
      <c:catAx>
        <c:axId val="158624384"/>
        <c:scaling>
          <c:orientation val="minMax"/>
        </c:scaling>
        <c:delete val="0"/>
        <c:axPos val="b"/>
        <c:numFmt formatCode="General" sourceLinked="0"/>
        <c:majorTickMark val="none"/>
        <c:minorTickMark val="none"/>
        <c:tickLblPos val="nextTo"/>
        <c:crossAx val="158646656"/>
        <c:crosses val="autoZero"/>
        <c:auto val="1"/>
        <c:lblAlgn val="ctr"/>
        <c:lblOffset val="100"/>
        <c:noMultiLvlLbl val="0"/>
      </c:catAx>
      <c:valAx>
        <c:axId val="158646656"/>
        <c:scaling>
          <c:orientation val="minMax"/>
          <c:max val="16"/>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309733896623476E-2"/>
              <c:y val="1.9451730472506456E-3"/>
            </c:manualLayout>
          </c:layout>
          <c:overlay val="0"/>
        </c:title>
        <c:numFmt formatCode="0" sourceLinked="0"/>
        <c:majorTickMark val="none"/>
        <c:minorTickMark val="none"/>
        <c:tickLblPos val="nextTo"/>
        <c:crossAx val="158624384"/>
        <c:crosses val="autoZero"/>
        <c:crossBetween val="between"/>
        <c:majorUnit val="4"/>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19480968886016"/>
          <c:y val="5.4484890827507605E-2"/>
          <c:w val="0.85672332081741021"/>
          <c:h val="0.34483720786902866"/>
        </c:manualLayout>
      </c:layout>
      <c:barChart>
        <c:barDir val="col"/>
        <c:grouping val="clustered"/>
        <c:varyColors val="0"/>
        <c:ser>
          <c:idx val="0"/>
          <c:order val="0"/>
          <c:tx>
            <c:strRef>
              <c:f>'Syphilis prev_sentinnel grps'!$B$4</c:f>
              <c:strCache>
                <c:ptCount val="1"/>
                <c:pt idx="0">
                  <c:v>15-19 yr</c:v>
                </c:pt>
              </c:strCache>
            </c:strRef>
          </c:tx>
          <c:spPr>
            <a:solidFill>
              <a:srgbClr val="000000">
                <a:alpha val="50000"/>
              </a:srgbClr>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grps'!$C$4:$E$4</c:f>
              <c:numCache>
                <c:formatCode>General</c:formatCode>
                <c:ptCount val="3"/>
                <c:pt idx="0">
                  <c:v>2.7</c:v>
                </c:pt>
                <c:pt idx="1">
                  <c:v>2.8</c:v>
                </c:pt>
                <c:pt idx="2">
                  <c:v>0.4</c:v>
                </c:pt>
              </c:numCache>
            </c:numRef>
          </c:val>
          <c:extLst>
            <c:ext xmlns:c16="http://schemas.microsoft.com/office/drawing/2014/chart" uri="{C3380CC4-5D6E-409C-BE32-E72D297353CC}">
              <c16:uniqueId val="{00000000-8F2E-4325-B9F9-6863D8317F05}"/>
            </c:ext>
          </c:extLst>
        </c:ser>
        <c:ser>
          <c:idx val="1"/>
          <c:order val="1"/>
          <c:tx>
            <c:strRef>
              <c:f>'Syphilis prev_sentinnel grps'!$B$5</c:f>
              <c:strCache>
                <c:ptCount val="1"/>
                <c:pt idx="0">
                  <c:v>20-24 yr</c:v>
                </c:pt>
              </c:strCache>
            </c:strRef>
          </c:tx>
          <c:spPr>
            <a:solidFill>
              <a:srgbClr val="E31837"/>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grps'!$C$5:$E$5</c:f>
              <c:numCache>
                <c:formatCode>General</c:formatCode>
                <c:ptCount val="3"/>
                <c:pt idx="0">
                  <c:v>4.2</c:v>
                </c:pt>
                <c:pt idx="1">
                  <c:v>2.5</c:v>
                </c:pt>
                <c:pt idx="2">
                  <c:v>0.6</c:v>
                </c:pt>
              </c:numCache>
            </c:numRef>
          </c:val>
          <c:extLst>
            <c:ext xmlns:c16="http://schemas.microsoft.com/office/drawing/2014/chart" uri="{C3380CC4-5D6E-409C-BE32-E72D297353CC}">
              <c16:uniqueId val="{00000001-8F2E-4325-B9F9-6863D8317F05}"/>
            </c:ext>
          </c:extLst>
        </c:ser>
        <c:ser>
          <c:idx val="2"/>
          <c:order val="2"/>
          <c:tx>
            <c:strRef>
              <c:f>'Syphilis prev_sentinnel grps'!$B$6</c:f>
              <c:strCache>
                <c:ptCount val="1"/>
                <c:pt idx="0">
                  <c:v>25-29 yr</c:v>
                </c:pt>
              </c:strCache>
            </c:strRef>
          </c:tx>
          <c:spPr>
            <a:solidFill>
              <a:srgbClr val="88C540"/>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grps'!$C$6:$E$6</c:f>
              <c:numCache>
                <c:formatCode>General</c:formatCode>
                <c:ptCount val="3"/>
                <c:pt idx="0">
                  <c:v>4.3</c:v>
                </c:pt>
                <c:pt idx="1">
                  <c:v>4</c:v>
                </c:pt>
                <c:pt idx="2">
                  <c:v>0.4</c:v>
                </c:pt>
              </c:numCache>
            </c:numRef>
          </c:val>
          <c:extLst>
            <c:ext xmlns:c16="http://schemas.microsoft.com/office/drawing/2014/chart" uri="{C3380CC4-5D6E-409C-BE32-E72D297353CC}">
              <c16:uniqueId val="{00000002-8F2E-4325-B9F9-6863D8317F05}"/>
            </c:ext>
          </c:extLst>
        </c:ser>
        <c:ser>
          <c:idx val="3"/>
          <c:order val="3"/>
          <c:tx>
            <c:strRef>
              <c:f>'Syphilis prev_sentinnel grps'!$B$7</c:f>
              <c:strCache>
                <c:ptCount val="1"/>
                <c:pt idx="0">
                  <c:v>30-34 yr</c:v>
                </c:pt>
              </c:strCache>
            </c:strRef>
          </c:tx>
          <c:spPr>
            <a:solidFill>
              <a:srgbClr val="EC008C"/>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grps'!$C$7:$E$7</c:f>
              <c:numCache>
                <c:formatCode>General</c:formatCode>
                <c:ptCount val="3"/>
                <c:pt idx="0">
                  <c:v>6.3</c:v>
                </c:pt>
                <c:pt idx="1">
                  <c:v>0</c:v>
                </c:pt>
                <c:pt idx="2">
                  <c:v>0.4</c:v>
                </c:pt>
              </c:numCache>
            </c:numRef>
          </c:val>
          <c:extLst>
            <c:ext xmlns:c16="http://schemas.microsoft.com/office/drawing/2014/chart" uri="{C3380CC4-5D6E-409C-BE32-E72D297353CC}">
              <c16:uniqueId val="{00000003-8F2E-4325-B9F9-6863D8317F05}"/>
            </c:ext>
          </c:extLst>
        </c:ser>
        <c:ser>
          <c:idx val="4"/>
          <c:order val="4"/>
          <c:tx>
            <c:strRef>
              <c:f>'Syphilis prev_sentinnel grps'!$B$8</c:f>
              <c:strCache>
                <c:ptCount val="1"/>
                <c:pt idx="0">
                  <c:v>35-39 yr</c:v>
                </c:pt>
              </c:strCache>
            </c:strRef>
          </c:tx>
          <c:spPr>
            <a:solidFill>
              <a:srgbClr val="00AEEF"/>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grps'!$C$8:$E$8</c:f>
              <c:numCache>
                <c:formatCode>General</c:formatCode>
                <c:ptCount val="3"/>
                <c:pt idx="0">
                  <c:v>5.5</c:v>
                </c:pt>
                <c:pt idx="2">
                  <c:v>0.5</c:v>
                </c:pt>
              </c:numCache>
            </c:numRef>
          </c:val>
          <c:extLst>
            <c:ext xmlns:c16="http://schemas.microsoft.com/office/drawing/2014/chart" uri="{C3380CC4-5D6E-409C-BE32-E72D297353CC}">
              <c16:uniqueId val="{00000004-8F2E-4325-B9F9-6863D8317F05}"/>
            </c:ext>
          </c:extLst>
        </c:ser>
        <c:ser>
          <c:idx val="5"/>
          <c:order val="5"/>
          <c:tx>
            <c:strRef>
              <c:f>'Syphilis prev_sentinnel grps'!$B$9</c:f>
              <c:strCache>
                <c:ptCount val="1"/>
                <c:pt idx="0">
                  <c:v>40-44 yr</c:v>
                </c:pt>
              </c:strCache>
            </c:strRef>
          </c:tx>
          <c:spPr>
            <a:solidFill>
              <a:srgbClr val="F78E1E"/>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grps'!$C$9:$E$9</c:f>
              <c:numCache>
                <c:formatCode>General</c:formatCode>
                <c:ptCount val="3"/>
                <c:pt idx="0">
                  <c:v>8.4</c:v>
                </c:pt>
                <c:pt idx="2">
                  <c:v>1</c:v>
                </c:pt>
              </c:numCache>
            </c:numRef>
          </c:val>
          <c:extLst>
            <c:ext xmlns:c16="http://schemas.microsoft.com/office/drawing/2014/chart" uri="{C3380CC4-5D6E-409C-BE32-E72D297353CC}">
              <c16:uniqueId val="{00000005-8F2E-4325-B9F9-6863D8317F05}"/>
            </c:ext>
          </c:extLst>
        </c:ser>
        <c:ser>
          <c:idx val="6"/>
          <c:order val="6"/>
          <c:tx>
            <c:strRef>
              <c:f>'Syphilis prev_sentinnel grps'!$B$10</c:f>
              <c:strCache>
                <c:ptCount val="1"/>
                <c:pt idx="0">
                  <c:v>45-49 yr</c:v>
                </c:pt>
              </c:strCache>
            </c:strRef>
          </c:tx>
          <c:spPr>
            <a:solidFill>
              <a:srgbClr val="7030A0"/>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grps'!$C$10:$E$10</c:f>
              <c:numCache>
                <c:formatCode>General</c:formatCode>
                <c:ptCount val="3"/>
                <c:pt idx="0">
                  <c:v>8</c:v>
                </c:pt>
                <c:pt idx="2">
                  <c:v>0</c:v>
                </c:pt>
              </c:numCache>
            </c:numRef>
          </c:val>
          <c:extLst>
            <c:ext xmlns:c16="http://schemas.microsoft.com/office/drawing/2014/chart" uri="{C3380CC4-5D6E-409C-BE32-E72D297353CC}">
              <c16:uniqueId val="{00000006-8F2E-4325-B9F9-6863D8317F05}"/>
            </c:ext>
          </c:extLst>
        </c:ser>
        <c:ser>
          <c:idx val="7"/>
          <c:order val="7"/>
          <c:tx>
            <c:strRef>
              <c:f>'Syphilis prev_sentinnel grps'!$B$11</c:f>
              <c:strCache>
                <c:ptCount val="1"/>
                <c:pt idx="0">
                  <c:v>≥50 yr</c:v>
                </c:pt>
              </c:strCache>
            </c:strRef>
          </c:tx>
          <c:invertIfNegative val="0"/>
          <c:cat>
            <c:strRef>
              <c:f>'Syphilis prev_sentinnel grps'!$C$3:$E$3</c:f>
              <c:strCache>
                <c:ptCount val="3"/>
                <c:pt idx="0">
                  <c:v>Male STI patients</c:v>
                </c:pt>
                <c:pt idx="1">
                  <c:v>New military recruits</c:v>
                </c:pt>
                <c:pt idx="2">
                  <c:v>Pregnant women</c:v>
                </c:pt>
              </c:strCache>
            </c:strRef>
          </c:cat>
          <c:val>
            <c:numRef>
              <c:f>'Syphilis prev_sentinnel grps'!$C$11:$E$11</c:f>
              <c:numCache>
                <c:formatCode>General</c:formatCode>
                <c:ptCount val="3"/>
                <c:pt idx="0">
                  <c:v>15.5</c:v>
                </c:pt>
              </c:numCache>
            </c:numRef>
          </c:val>
          <c:extLst>
            <c:ext xmlns:c16="http://schemas.microsoft.com/office/drawing/2014/chart" uri="{C3380CC4-5D6E-409C-BE32-E72D297353CC}">
              <c16:uniqueId val="{00000007-8F2E-4325-B9F9-6863D8317F05}"/>
            </c:ext>
          </c:extLst>
        </c:ser>
        <c:ser>
          <c:idx val="8"/>
          <c:order val="8"/>
          <c:tx>
            <c:strRef>
              <c:f>'Syphilis prev_sentinnel grps'!$B$12</c:f>
              <c:strCache>
                <c:ptCount val="1"/>
                <c:pt idx="0">
                  <c:v>Total</c:v>
                </c:pt>
              </c:strCache>
            </c:strRef>
          </c:tx>
          <c:spPr>
            <a:pattFill prst="dkUpDiag">
              <a:fgClr>
                <a:srgbClr val="00B050"/>
              </a:fgClr>
              <a:bgClr>
                <a:sysClr val="window" lastClr="FFFFFF"/>
              </a:bgClr>
            </a:pattFill>
          </c:spPr>
          <c:invertIfNegative val="0"/>
          <c:cat>
            <c:strRef>
              <c:f>'Syphilis prev_sentinnel grps'!$C$3:$E$3</c:f>
              <c:strCache>
                <c:ptCount val="3"/>
                <c:pt idx="0">
                  <c:v>Male STI patients</c:v>
                </c:pt>
                <c:pt idx="1">
                  <c:v>New military recruits</c:v>
                </c:pt>
                <c:pt idx="2">
                  <c:v>Pregnant women</c:v>
                </c:pt>
              </c:strCache>
            </c:strRef>
          </c:cat>
          <c:val>
            <c:numRef>
              <c:f>'Syphilis prev_sentinnel grps'!$C$12:$E$12</c:f>
              <c:numCache>
                <c:formatCode>General</c:formatCode>
                <c:ptCount val="3"/>
                <c:pt idx="0">
                  <c:v>5.5</c:v>
                </c:pt>
                <c:pt idx="1">
                  <c:v>3</c:v>
                </c:pt>
                <c:pt idx="2">
                  <c:v>0.5</c:v>
                </c:pt>
              </c:numCache>
            </c:numRef>
          </c:val>
          <c:extLst>
            <c:ext xmlns:c16="http://schemas.microsoft.com/office/drawing/2014/chart" uri="{C3380CC4-5D6E-409C-BE32-E72D297353CC}">
              <c16:uniqueId val="{00000008-8F2E-4325-B9F9-6863D8317F05}"/>
            </c:ext>
          </c:extLst>
        </c:ser>
        <c:dLbls>
          <c:showLegendKey val="0"/>
          <c:showVal val="0"/>
          <c:showCatName val="0"/>
          <c:showSerName val="0"/>
          <c:showPercent val="0"/>
          <c:showBubbleSize val="0"/>
        </c:dLbls>
        <c:gapWidth val="150"/>
        <c:axId val="158714112"/>
        <c:axId val="158715904"/>
      </c:barChart>
      <c:catAx>
        <c:axId val="158714112"/>
        <c:scaling>
          <c:orientation val="minMax"/>
        </c:scaling>
        <c:delete val="0"/>
        <c:axPos val="b"/>
        <c:numFmt formatCode="General" sourceLinked="0"/>
        <c:majorTickMark val="none"/>
        <c:minorTickMark val="none"/>
        <c:tickLblPos val="nextTo"/>
        <c:crossAx val="158715904"/>
        <c:crosses val="autoZero"/>
        <c:auto val="1"/>
        <c:lblAlgn val="ctr"/>
        <c:lblOffset val="100"/>
        <c:noMultiLvlLbl val="0"/>
      </c:catAx>
      <c:valAx>
        <c:axId val="158715904"/>
        <c:scaling>
          <c:orientation val="minMax"/>
          <c:max val="16"/>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2631572888569685E-2"/>
              <c:y val="1.8839579729118743E-2"/>
            </c:manualLayout>
          </c:layout>
          <c:overlay val="0"/>
        </c:title>
        <c:numFmt formatCode="0" sourceLinked="0"/>
        <c:majorTickMark val="none"/>
        <c:minorTickMark val="none"/>
        <c:tickLblPos val="nextTo"/>
        <c:crossAx val="158714112"/>
        <c:crosses val="autoZero"/>
        <c:crossBetween val="between"/>
        <c:majorUnit val="4"/>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5.434756905173372E-2"/>
          <c:w val="0.84035071467459754"/>
          <c:h val="0.71219684058535282"/>
        </c:manualLayout>
      </c:layout>
      <c:barChart>
        <c:barDir val="col"/>
        <c:grouping val="clustered"/>
        <c:varyColors val="0"/>
        <c:ser>
          <c:idx val="0"/>
          <c:order val="0"/>
          <c:tx>
            <c:strRef>
              <c:f>'Cndm use _PWID'!$B$3</c:f>
              <c:strCache>
                <c:ptCount val="1"/>
                <c:pt idx="0">
                  <c:v>condom use at last sex</c:v>
                </c:pt>
              </c:strCache>
            </c:strRef>
          </c:tx>
          <c:spPr>
            <a:solidFill>
              <a:srgbClr val="78BCC1"/>
            </a:solidFill>
            <a:ln>
              <a:noFill/>
            </a:ln>
          </c:spPr>
          <c:invertIfNegative val="0"/>
          <c:dPt>
            <c:idx val="13"/>
            <c:invertIfNegative val="0"/>
            <c:bubble3D val="0"/>
            <c:spPr>
              <a:pattFill prst="wdUpDiag">
                <a:fgClr>
                  <a:srgbClr val="78BCC1"/>
                </a:fgClr>
                <a:bgClr>
                  <a:sysClr val="window" lastClr="FFFFFF"/>
                </a:bgClr>
              </a:pattFill>
              <a:ln>
                <a:noFill/>
              </a:ln>
            </c:spPr>
            <c:extLst>
              <c:ext xmlns:c16="http://schemas.microsoft.com/office/drawing/2014/chart" uri="{C3380CC4-5D6E-409C-BE32-E72D297353CC}">
                <c16:uniqueId val="{00000001-9C53-45E5-84D8-F0A7285A954C}"/>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3-45E5-84D8-F0A7285A9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_PWID'!$A$4:$A$17</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'Cndm use _PWID'!$B$4:$B$17</c:f>
              <c:numCache>
                <c:formatCode>0</c:formatCode>
                <c:ptCount val="14"/>
                <c:pt idx="0">
                  <c:v>36.5</c:v>
                </c:pt>
                <c:pt idx="1">
                  <c:v>44.6</c:v>
                </c:pt>
                <c:pt idx="2">
                  <c:v>29.7</c:v>
                </c:pt>
                <c:pt idx="3">
                  <c:v>21.2</c:v>
                </c:pt>
                <c:pt idx="4">
                  <c:v>18</c:v>
                </c:pt>
                <c:pt idx="5">
                  <c:v>36.5</c:v>
                </c:pt>
                <c:pt idx="6">
                  <c:v>44.5</c:v>
                </c:pt>
                <c:pt idx="7">
                  <c:v>46.2</c:v>
                </c:pt>
                <c:pt idx="8">
                  <c:v>24.6</c:v>
                </c:pt>
                <c:pt idx="9">
                  <c:v>36.6</c:v>
                </c:pt>
                <c:pt idx="10">
                  <c:v>21.8</c:v>
                </c:pt>
                <c:pt idx="11">
                  <c:v>26.3</c:v>
                </c:pt>
                <c:pt idx="12">
                  <c:v>44.4</c:v>
                </c:pt>
                <c:pt idx="13">
                  <c:v>36.6</c:v>
                </c:pt>
              </c:numCache>
            </c:numRef>
          </c:val>
          <c:extLst>
            <c:ext xmlns:c16="http://schemas.microsoft.com/office/drawing/2014/chart" uri="{C3380CC4-5D6E-409C-BE32-E72D297353CC}">
              <c16:uniqueId val="{00000002-9C53-45E5-84D8-F0A7285A954C}"/>
            </c:ext>
          </c:extLst>
        </c:ser>
        <c:ser>
          <c:idx val="1"/>
          <c:order val="1"/>
          <c:tx>
            <c:strRef>
              <c:f>'Cndm use _PWID'!$C$3</c:f>
              <c:strCache>
                <c:ptCount val="1"/>
                <c:pt idx="0">
                  <c:v>with a regular partner</c:v>
                </c:pt>
              </c:strCache>
            </c:strRef>
          </c:tx>
          <c:spPr>
            <a:solidFill>
              <a:srgbClr val="63CDF6"/>
            </a:solidFill>
            <a:ln>
              <a:noFill/>
            </a:ln>
          </c:spPr>
          <c:invertIfNegative val="0"/>
          <c:dPt>
            <c:idx val="13"/>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04-9C53-45E5-84D8-F0A7285A954C}"/>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53-45E5-84D8-F0A7285A9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_PWID'!$A$4:$A$17</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'Cndm use _PWID'!$C$4:$C$17</c:f>
              <c:numCache>
                <c:formatCode>0</c:formatCode>
                <c:ptCount val="14"/>
                <c:pt idx="0">
                  <c:v>33.1</c:v>
                </c:pt>
                <c:pt idx="1">
                  <c:v>23.2</c:v>
                </c:pt>
                <c:pt idx="2">
                  <c:v>14.6</c:v>
                </c:pt>
                <c:pt idx="3">
                  <c:v>14</c:v>
                </c:pt>
                <c:pt idx="4">
                  <c:v>14.4</c:v>
                </c:pt>
                <c:pt idx="5">
                  <c:v>23.5</c:v>
                </c:pt>
                <c:pt idx="6">
                  <c:v>15.2</c:v>
                </c:pt>
                <c:pt idx="7">
                  <c:v>25.7</c:v>
                </c:pt>
                <c:pt idx="8">
                  <c:v>31.5</c:v>
                </c:pt>
                <c:pt idx="9">
                  <c:v>20.3</c:v>
                </c:pt>
                <c:pt idx="10">
                  <c:v>10.7</c:v>
                </c:pt>
                <c:pt idx="11">
                  <c:v>15.3</c:v>
                </c:pt>
                <c:pt idx="12">
                  <c:v>27.6</c:v>
                </c:pt>
                <c:pt idx="13">
                  <c:v>19.899999999999999</c:v>
                </c:pt>
              </c:numCache>
            </c:numRef>
          </c:val>
          <c:extLst>
            <c:ext xmlns:c16="http://schemas.microsoft.com/office/drawing/2014/chart" uri="{C3380CC4-5D6E-409C-BE32-E72D297353CC}">
              <c16:uniqueId val="{00000005-9C53-45E5-84D8-F0A7285A954C}"/>
            </c:ext>
          </c:extLst>
        </c:ser>
        <c:dLbls>
          <c:showLegendKey val="0"/>
          <c:showVal val="0"/>
          <c:showCatName val="0"/>
          <c:showSerName val="0"/>
          <c:showPercent val="0"/>
          <c:showBubbleSize val="0"/>
        </c:dLbls>
        <c:gapWidth val="160"/>
        <c:axId val="158966528"/>
        <c:axId val="158968064"/>
      </c:barChart>
      <c:scatterChart>
        <c:scatterStyle val="smoothMarker"/>
        <c:varyColors val="0"/>
        <c:ser>
          <c:idx val="2"/>
          <c:order val="2"/>
          <c:tx>
            <c:strRef>
              <c:f>'Cndm use _PWID'!$C$19</c:f>
              <c:strCache>
                <c:ptCount val="1"/>
                <c:pt idx="0">
                  <c:v>Target</c:v>
                </c:pt>
              </c:strCache>
            </c:strRef>
          </c:tx>
          <c:spPr>
            <a:ln w="22225">
              <a:solidFill>
                <a:srgbClr val="E31837"/>
              </a:solidFill>
              <a:prstDash val="dash"/>
            </a:ln>
          </c:spPr>
          <c:marker>
            <c:symbol val="none"/>
          </c:marker>
          <c:xVal>
            <c:numRef>
              <c:f>'Cndm use _PWID'!$B$20:$B$21</c:f>
              <c:numCache>
                <c:formatCode>0</c:formatCode>
                <c:ptCount val="2"/>
                <c:pt idx="0">
                  <c:v>0</c:v>
                </c:pt>
                <c:pt idx="1">
                  <c:v>1</c:v>
                </c:pt>
              </c:numCache>
            </c:numRef>
          </c:xVal>
          <c:yVal>
            <c:numRef>
              <c:f>'Cndm use _PWID'!$C$20:$C$21</c:f>
              <c:numCache>
                <c:formatCode>0</c:formatCode>
                <c:ptCount val="2"/>
                <c:pt idx="0">
                  <c:v>90</c:v>
                </c:pt>
                <c:pt idx="1">
                  <c:v>90</c:v>
                </c:pt>
              </c:numCache>
            </c:numRef>
          </c:yVal>
          <c:smooth val="1"/>
          <c:extLst>
            <c:ext xmlns:c16="http://schemas.microsoft.com/office/drawing/2014/chart" uri="{C3380CC4-5D6E-409C-BE32-E72D297353CC}">
              <c16:uniqueId val="{00000006-9C53-45E5-84D8-F0A7285A954C}"/>
            </c:ext>
          </c:extLst>
        </c:ser>
        <c:dLbls>
          <c:showLegendKey val="0"/>
          <c:showVal val="0"/>
          <c:showCatName val="0"/>
          <c:showSerName val="0"/>
          <c:showPercent val="0"/>
          <c:showBubbleSize val="0"/>
        </c:dLbls>
        <c:axId val="158971776"/>
        <c:axId val="158970240"/>
      </c:scatterChart>
      <c:catAx>
        <c:axId val="158966528"/>
        <c:scaling>
          <c:orientation val="minMax"/>
        </c:scaling>
        <c:delete val="0"/>
        <c:axPos val="b"/>
        <c:numFmt formatCode="General" sourceLinked="0"/>
        <c:majorTickMark val="out"/>
        <c:minorTickMark val="none"/>
        <c:tickLblPos val="nextTo"/>
        <c:crossAx val="158968064"/>
        <c:crosses val="autoZero"/>
        <c:auto val="1"/>
        <c:lblAlgn val="ctr"/>
        <c:lblOffset val="100"/>
        <c:noMultiLvlLbl val="0"/>
      </c:catAx>
      <c:valAx>
        <c:axId val="158968064"/>
        <c:scaling>
          <c:orientation val="minMax"/>
          <c:max val="100"/>
        </c:scaling>
        <c:delete val="0"/>
        <c:axPos val="l"/>
        <c:title>
          <c:tx>
            <c:rich>
              <a:bodyPr rot="0" vert="horz"/>
              <a:lstStyle/>
              <a:p>
                <a:pPr>
                  <a:defRPr/>
                </a:pPr>
                <a:r>
                  <a:rPr lang="en-US"/>
                  <a:t>%</a:t>
                </a:r>
              </a:p>
            </c:rich>
          </c:tx>
          <c:layout>
            <c:manualLayout>
              <c:xMode val="edge"/>
              <c:yMode val="edge"/>
              <c:x val="2.678109745627591E-2"/>
              <c:y val="1.8981329428751942E-2"/>
            </c:manualLayout>
          </c:layout>
          <c:overlay val="0"/>
        </c:title>
        <c:numFmt formatCode="0" sourceLinked="1"/>
        <c:majorTickMark val="out"/>
        <c:minorTickMark val="none"/>
        <c:tickLblPos val="nextTo"/>
        <c:crossAx val="158966528"/>
        <c:crosses val="autoZero"/>
        <c:crossBetween val="between"/>
        <c:majorUnit val="10"/>
      </c:valAx>
      <c:valAx>
        <c:axId val="158970240"/>
        <c:scaling>
          <c:orientation val="minMax"/>
          <c:max val="100"/>
          <c:min val="0"/>
        </c:scaling>
        <c:delete val="1"/>
        <c:axPos val="r"/>
        <c:numFmt formatCode="0" sourceLinked="1"/>
        <c:majorTickMark val="out"/>
        <c:minorTickMark val="none"/>
        <c:tickLblPos val="nextTo"/>
        <c:crossAx val="158971776"/>
        <c:crosses val="max"/>
        <c:crossBetween val="midCat"/>
        <c:majorUnit val="10"/>
      </c:valAx>
      <c:valAx>
        <c:axId val="158971776"/>
        <c:scaling>
          <c:orientation val="minMax"/>
          <c:max val="1"/>
          <c:min val="0"/>
        </c:scaling>
        <c:delete val="1"/>
        <c:axPos val="t"/>
        <c:numFmt formatCode="0" sourceLinked="1"/>
        <c:majorTickMark val="out"/>
        <c:minorTickMark val="none"/>
        <c:tickLblPos val="nextTo"/>
        <c:crossAx val="158970240"/>
        <c:crosses val="max"/>
        <c:crossBetween val="midCat"/>
        <c:majorUnit val="0.2"/>
      </c:valAx>
    </c:plotArea>
    <c:legend>
      <c:legendPos val="t"/>
      <c:legendEntry>
        <c:idx val="2"/>
        <c:delete val="1"/>
      </c:legendEntry>
      <c:layout>
        <c:manualLayout>
          <c:xMode val="edge"/>
          <c:yMode val="edge"/>
          <c:x val="0.24082260161405061"/>
          <c:y val="3.8752811095571875E-2"/>
          <c:w val="0.6539148498397499"/>
          <c:h val="5.845883550270501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809267807041358E-2"/>
          <c:y val="3.0115232827523389E-2"/>
          <c:w val="0.8949608471354874"/>
          <c:h val="0.58766187939119985"/>
        </c:manualLayout>
      </c:layout>
      <c:barChart>
        <c:barDir val="col"/>
        <c:grouping val="clustered"/>
        <c:varyColors val="0"/>
        <c:ser>
          <c:idx val="0"/>
          <c:order val="0"/>
          <c:tx>
            <c:strRef>
              <c:f>'commercial sex_PWID'!$B$2</c:f>
              <c:strCache>
                <c:ptCount val="1"/>
                <c:pt idx="0">
                  <c:v>&lt;25 yr</c:v>
                </c:pt>
              </c:strCache>
            </c:strRef>
          </c:tx>
          <c:spPr>
            <a:solidFill>
              <a:srgbClr val="78BCC1"/>
            </a:solidFill>
            <a:ln>
              <a:noFill/>
            </a:ln>
          </c:spPr>
          <c:invertIfNegative val="0"/>
          <c:dPt>
            <c:idx val="13"/>
            <c:invertIfNegative val="0"/>
            <c:bubble3D val="0"/>
            <c:spPr>
              <a:pattFill prst="dkUpDiag">
                <a:fgClr>
                  <a:srgbClr val="78BCC1"/>
                </a:fgClr>
                <a:bgClr>
                  <a:schemeClr val="bg1"/>
                </a:bgClr>
              </a:pattFill>
              <a:ln>
                <a:noFill/>
              </a:ln>
            </c:spPr>
            <c:extLst>
              <c:ext xmlns:c16="http://schemas.microsoft.com/office/drawing/2014/chart" uri="{C3380CC4-5D6E-409C-BE32-E72D297353CC}">
                <c16:uniqueId val="{00000001-DD42-442E-9E2F-D21BF050ECDA}"/>
              </c:ext>
            </c:extLst>
          </c:dPt>
          <c:cat>
            <c:strRef>
              <c:f>'commercial sex_PWID'!$A$3:$A$16</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'commercial sex_PWID'!$B$3:$B$16</c:f>
              <c:numCache>
                <c:formatCode>General</c:formatCode>
                <c:ptCount val="14"/>
                <c:pt idx="0">
                  <c:v>7.2</c:v>
                </c:pt>
                <c:pt idx="1">
                  <c:v>5.8</c:v>
                </c:pt>
                <c:pt idx="2">
                  <c:v>4.5</c:v>
                </c:pt>
                <c:pt idx="3">
                  <c:v>7.5</c:v>
                </c:pt>
                <c:pt idx="4">
                  <c:v>1.8</c:v>
                </c:pt>
                <c:pt idx="5">
                  <c:v>5.3</c:v>
                </c:pt>
                <c:pt idx="6">
                  <c:v>9.3000000000000007</c:v>
                </c:pt>
                <c:pt idx="7">
                  <c:v>7.1</c:v>
                </c:pt>
                <c:pt idx="8">
                  <c:v>0.6</c:v>
                </c:pt>
                <c:pt idx="9">
                  <c:v>14.8</c:v>
                </c:pt>
                <c:pt idx="10">
                  <c:v>12.2</c:v>
                </c:pt>
                <c:pt idx="11">
                  <c:v>9.6999999999999993</c:v>
                </c:pt>
                <c:pt idx="12">
                  <c:v>6.4</c:v>
                </c:pt>
                <c:pt idx="13">
                  <c:v>7.7</c:v>
                </c:pt>
              </c:numCache>
            </c:numRef>
          </c:val>
          <c:extLst>
            <c:ext xmlns:c16="http://schemas.microsoft.com/office/drawing/2014/chart" uri="{C3380CC4-5D6E-409C-BE32-E72D297353CC}">
              <c16:uniqueId val="{00000002-DD42-442E-9E2F-D21BF050ECDA}"/>
            </c:ext>
          </c:extLst>
        </c:ser>
        <c:ser>
          <c:idx val="1"/>
          <c:order val="1"/>
          <c:tx>
            <c:strRef>
              <c:f>'commercial sex_PWID'!$C$2</c:f>
              <c:strCache>
                <c:ptCount val="1"/>
                <c:pt idx="0">
                  <c:v>25+ yr</c:v>
                </c:pt>
              </c:strCache>
            </c:strRef>
          </c:tx>
          <c:spPr>
            <a:solidFill>
              <a:srgbClr val="63CDF6"/>
            </a:solidFill>
            <a:ln>
              <a:noFill/>
            </a:ln>
          </c:spPr>
          <c:invertIfNegative val="0"/>
          <c:dPt>
            <c:idx val="13"/>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4-DD42-442E-9E2F-D21BF050ECD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'commercial sex_PWID'!$A$3:$A$16</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'commercial sex_PWID'!$C$3:$C$16</c:f>
              <c:numCache>
                <c:formatCode>0</c:formatCode>
                <c:ptCount val="14"/>
                <c:pt idx="0">
                  <c:v>8.1999999999999993</c:v>
                </c:pt>
                <c:pt idx="1">
                  <c:v>7.4</c:v>
                </c:pt>
                <c:pt idx="2">
                  <c:v>1.8</c:v>
                </c:pt>
                <c:pt idx="3">
                  <c:v>2.1</c:v>
                </c:pt>
                <c:pt idx="4">
                  <c:v>3.1</c:v>
                </c:pt>
                <c:pt idx="5">
                  <c:v>5.9</c:v>
                </c:pt>
                <c:pt idx="6">
                  <c:v>11.1</c:v>
                </c:pt>
                <c:pt idx="7">
                  <c:v>10</c:v>
                </c:pt>
                <c:pt idx="8">
                  <c:v>2.1</c:v>
                </c:pt>
                <c:pt idx="9">
                  <c:v>11.9</c:v>
                </c:pt>
                <c:pt idx="10">
                  <c:v>3.6</c:v>
                </c:pt>
                <c:pt idx="11">
                  <c:v>12.9</c:v>
                </c:pt>
                <c:pt idx="12">
                  <c:v>6.1</c:v>
                </c:pt>
                <c:pt idx="13">
                  <c:v>7</c:v>
                </c:pt>
              </c:numCache>
            </c:numRef>
          </c:val>
          <c:extLst>
            <c:ext xmlns:c16="http://schemas.microsoft.com/office/drawing/2014/chart" uri="{C3380CC4-5D6E-409C-BE32-E72D297353CC}">
              <c16:uniqueId val="{00000005-DD42-442E-9E2F-D21BF050ECDA}"/>
            </c:ext>
          </c:extLst>
        </c:ser>
        <c:dLbls>
          <c:showLegendKey val="0"/>
          <c:showVal val="0"/>
          <c:showCatName val="0"/>
          <c:showSerName val="0"/>
          <c:showPercent val="0"/>
          <c:showBubbleSize val="0"/>
        </c:dLbls>
        <c:gapWidth val="150"/>
        <c:axId val="159060352"/>
        <c:axId val="159061888"/>
      </c:barChart>
      <c:catAx>
        <c:axId val="159060352"/>
        <c:scaling>
          <c:orientation val="minMax"/>
        </c:scaling>
        <c:delete val="0"/>
        <c:axPos val="b"/>
        <c:numFmt formatCode="General" sourceLinked="0"/>
        <c:majorTickMark val="out"/>
        <c:minorTickMark val="none"/>
        <c:tickLblPos val="nextTo"/>
        <c:crossAx val="159061888"/>
        <c:crosses val="autoZero"/>
        <c:auto val="1"/>
        <c:lblAlgn val="ctr"/>
        <c:lblOffset val="100"/>
        <c:noMultiLvlLbl val="0"/>
      </c:catAx>
      <c:valAx>
        <c:axId val="159061888"/>
        <c:scaling>
          <c:orientation val="minMax"/>
          <c:max val="50"/>
          <c:min val="0"/>
        </c:scaling>
        <c:delete val="0"/>
        <c:axPos val="l"/>
        <c:title>
          <c:tx>
            <c:rich>
              <a:bodyPr rot="0" vert="horz"/>
              <a:lstStyle/>
              <a:p>
                <a:pPr>
                  <a:defRPr/>
                </a:pPr>
                <a:r>
                  <a:rPr lang="en-US"/>
                  <a:t>%</a:t>
                </a:r>
              </a:p>
            </c:rich>
          </c:tx>
          <c:layout>
            <c:manualLayout>
              <c:xMode val="edge"/>
              <c:yMode val="edge"/>
              <c:x val="0"/>
              <c:y val="4.5266678729177666E-3"/>
            </c:manualLayout>
          </c:layout>
          <c:overlay val="0"/>
        </c:title>
        <c:numFmt formatCode="General" sourceLinked="1"/>
        <c:majorTickMark val="out"/>
        <c:minorTickMark val="none"/>
        <c:tickLblPos val="nextTo"/>
        <c:crossAx val="159060352"/>
        <c:crosses val="autoZero"/>
        <c:crossBetween val="between"/>
        <c:majorUnit val="1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7395833333331"/>
          <c:y val="4.9980491479642224E-2"/>
          <c:w val="0.63367222222222219"/>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9423</c:v>
                </c:pt>
                <c:pt idx="1">
                  <c:v>19144</c:v>
                </c:pt>
                <c:pt idx="2">
                  <c:v>20926</c:v>
                </c:pt>
                <c:pt idx="3">
                  <c:v>15282</c:v>
                </c:pt>
                <c:pt idx="4">
                  <c:v>15095</c:v>
                </c:pt>
                <c:pt idx="5">
                  <c:v>15969</c:v>
                </c:pt>
                <c:pt idx="6">
                  <c:v>17254</c:v>
                </c:pt>
                <c:pt idx="7">
                  <c:v>20147</c:v>
                </c:pt>
                <c:pt idx="8">
                  <c:v>22570</c:v>
                </c:pt>
                <c:pt idx="9">
                  <c:v>26527</c:v>
                </c:pt>
                <c:pt idx="10">
                  <c:v>29745</c:v>
                </c:pt>
                <c:pt idx="11">
                  <c:v>29489</c:v>
                </c:pt>
                <c:pt idx="12">
                  <c:v>28222</c:v>
                </c:pt>
                <c:pt idx="13">
                  <c:v>26942</c:v>
                </c:pt>
                <c:pt idx="14">
                  <c:v>25940</c:v>
                </c:pt>
                <c:pt idx="15">
                  <c:v>24735</c:v>
                </c:pt>
                <c:pt idx="16">
                  <c:v>23090</c:v>
                </c:pt>
                <c:pt idx="17">
                  <c:v>22026</c:v>
                </c:pt>
                <c:pt idx="18">
                  <c:v>20277</c:v>
                </c:pt>
                <c:pt idx="19">
                  <c:v>18568</c:v>
                </c:pt>
                <c:pt idx="20">
                  <c:v>17456</c:v>
                </c:pt>
                <c:pt idx="21">
                  <c:v>16773</c:v>
                </c:pt>
                <c:pt idx="22">
                  <c:v>16398</c:v>
                </c:pt>
                <c:pt idx="23">
                  <c:v>15906</c:v>
                </c:pt>
                <c:pt idx="24">
                  <c:v>15375</c:v>
                </c:pt>
                <c:pt idx="25">
                  <c:v>14736</c:v>
                </c:pt>
                <c:pt idx="26">
                  <c:v>13813</c:v>
                </c:pt>
                <c:pt idx="27">
                  <c:v>12828</c:v>
                </c:pt>
                <c:pt idx="28">
                  <c:v>11836</c:v>
                </c:pt>
                <c:pt idx="29">
                  <c:v>11015</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6859</c:v>
                </c:pt>
                <c:pt idx="1">
                  <c:v>13851</c:v>
                </c:pt>
                <c:pt idx="2">
                  <c:v>15459</c:v>
                </c:pt>
                <c:pt idx="3">
                  <c:v>11728</c:v>
                </c:pt>
                <c:pt idx="4">
                  <c:v>11798</c:v>
                </c:pt>
                <c:pt idx="5">
                  <c:v>12551</c:v>
                </c:pt>
                <c:pt idx="6">
                  <c:v>13619</c:v>
                </c:pt>
                <c:pt idx="7">
                  <c:v>15995</c:v>
                </c:pt>
                <c:pt idx="8">
                  <c:v>18088</c:v>
                </c:pt>
                <c:pt idx="9">
                  <c:v>21194</c:v>
                </c:pt>
                <c:pt idx="10">
                  <c:v>23658</c:v>
                </c:pt>
                <c:pt idx="11">
                  <c:v>23560</c:v>
                </c:pt>
                <c:pt idx="12">
                  <c:v>22646</c:v>
                </c:pt>
                <c:pt idx="13">
                  <c:v>21559</c:v>
                </c:pt>
                <c:pt idx="14">
                  <c:v>20879</c:v>
                </c:pt>
                <c:pt idx="15">
                  <c:v>19904</c:v>
                </c:pt>
                <c:pt idx="16">
                  <c:v>18583</c:v>
                </c:pt>
                <c:pt idx="17">
                  <c:v>17683</c:v>
                </c:pt>
                <c:pt idx="18">
                  <c:v>16374</c:v>
                </c:pt>
                <c:pt idx="19">
                  <c:v>14925</c:v>
                </c:pt>
                <c:pt idx="20">
                  <c:v>14014</c:v>
                </c:pt>
                <c:pt idx="21">
                  <c:v>13437</c:v>
                </c:pt>
                <c:pt idx="22">
                  <c:v>13247</c:v>
                </c:pt>
                <c:pt idx="23">
                  <c:v>12873</c:v>
                </c:pt>
                <c:pt idx="24">
                  <c:v>12429</c:v>
                </c:pt>
                <c:pt idx="25">
                  <c:v>11929</c:v>
                </c:pt>
                <c:pt idx="26">
                  <c:v>11196</c:v>
                </c:pt>
                <c:pt idx="27">
                  <c:v>10379</c:v>
                </c:pt>
                <c:pt idx="28">
                  <c:v>9541</c:v>
                </c:pt>
                <c:pt idx="29">
                  <c:v>8822</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28885504"/>
        <c:axId val="128887040"/>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10,000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0F0-4B57-98A5-6685137E6F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8200</c:v>
                </c:pt>
                <c:pt idx="1">
                  <c:v>16614</c:v>
                </c:pt>
                <c:pt idx="2">
                  <c:v>18341</c:v>
                </c:pt>
                <c:pt idx="3">
                  <c:v>13525</c:v>
                </c:pt>
                <c:pt idx="4">
                  <c:v>13404</c:v>
                </c:pt>
                <c:pt idx="5">
                  <c:v>14244</c:v>
                </c:pt>
                <c:pt idx="6">
                  <c:v>15421</c:v>
                </c:pt>
                <c:pt idx="7">
                  <c:v>18006</c:v>
                </c:pt>
                <c:pt idx="8">
                  <c:v>20216</c:v>
                </c:pt>
                <c:pt idx="9">
                  <c:v>23737</c:v>
                </c:pt>
                <c:pt idx="10">
                  <c:v>26569</c:v>
                </c:pt>
                <c:pt idx="11">
                  <c:v>26387</c:v>
                </c:pt>
                <c:pt idx="12">
                  <c:v>25334</c:v>
                </c:pt>
                <c:pt idx="13">
                  <c:v>24183</c:v>
                </c:pt>
                <c:pt idx="14">
                  <c:v>23361</c:v>
                </c:pt>
                <c:pt idx="15">
                  <c:v>22251</c:v>
                </c:pt>
                <c:pt idx="16">
                  <c:v>20831</c:v>
                </c:pt>
                <c:pt idx="17">
                  <c:v>19817</c:v>
                </c:pt>
                <c:pt idx="18">
                  <c:v>18339</c:v>
                </c:pt>
                <c:pt idx="19">
                  <c:v>16746</c:v>
                </c:pt>
                <c:pt idx="20">
                  <c:v>15698</c:v>
                </c:pt>
                <c:pt idx="21">
                  <c:v>15077</c:v>
                </c:pt>
                <c:pt idx="22">
                  <c:v>14840</c:v>
                </c:pt>
                <c:pt idx="23">
                  <c:v>14407</c:v>
                </c:pt>
                <c:pt idx="24">
                  <c:v>13926</c:v>
                </c:pt>
                <c:pt idx="25">
                  <c:v>13339</c:v>
                </c:pt>
                <c:pt idx="26">
                  <c:v>12537</c:v>
                </c:pt>
                <c:pt idx="27">
                  <c:v>11645</c:v>
                </c:pt>
                <c:pt idx="28">
                  <c:v>10745</c:v>
                </c:pt>
                <c:pt idx="29">
                  <c:v>9981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28885504"/>
        <c:axId val="128887040"/>
      </c:lineChart>
      <c:catAx>
        <c:axId val="1288855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8887040"/>
        <c:crosses val="autoZero"/>
        <c:auto val="1"/>
        <c:lblAlgn val="ctr"/>
        <c:lblOffset val="100"/>
        <c:tickMarkSkip val="1"/>
        <c:noMultiLvlLbl val="0"/>
      </c:catAx>
      <c:valAx>
        <c:axId val="12888704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2888550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9.9243955125078401E-2"/>
          <c:w val="0.84035071467459754"/>
          <c:h val="0.66730053654797572"/>
        </c:manualLayout>
      </c:layout>
      <c:barChart>
        <c:barDir val="col"/>
        <c:grouping val="clustered"/>
        <c:varyColors val="0"/>
        <c:ser>
          <c:idx val="0"/>
          <c:order val="0"/>
          <c:tx>
            <c:strRef>
              <c:f>'Cndm use _PWID'!$B$24</c:f>
              <c:strCache>
                <c:ptCount val="1"/>
                <c:pt idx="0">
                  <c:v>%</c:v>
                </c:pt>
              </c:strCache>
            </c:strRef>
          </c:tx>
          <c:spPr>
            <a:solidFill>
              <a:srgbClr val="63CDF6"/>
            </a:solidFill>
            <a:ln>
              <a:noFill/>
            </a:ln>
          </c:spPr>
          <c:invertIfNegative val="0"/>
          <c:dPt>
            <c:idx val="13"/>
            <c:invertIfNegative val="0"/>
            <c:bubble3D val="0"/>
            <c:spPr>
              <a:pattFill prst="ltUpDiag">
                <a:fgClr>
                  <a:srgbClr val="63CDF6"/>
                </a:fgClr>
                <a:bgClr>
                  <a:sysClr val="window" lastClr="FFFFFF"/>
                </a:bgClr>
              </a:pattFill>
              <a:ln>
                <a:noFill/>
              </a:ln>
            </c:spPr>
            <c:extLst>
              <c:ext xmlns:c16="http://schemas.microsoft.com/office/drawing/2014/chart" uri="{C3380CC4-5D6E-409C-BE32-E72D297353CC}">
                <c16:uniqueId val="{00000001-D1E7-497A-AA11-50CBF0D563ED}"/>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E7-497A-AA11-50CBF0D563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_PWID'!$A$25:$A$38</c:f>
              <c:strCache>
                <c:ptCount val="14"/>
                <c:pt idx="0">
                  <c:v>Kale </c:v>
                </c:pt>
                <c:pt idx="1">
                  <c:v>Kutkai </c:v>
                </c:pt>
                <c:pt idx="2">
                  <c:v>Indaw </c:v>
                </c:pt>
                <c:pt idx="3">
                  <c:v>Lashio </c:v>
                </c:pt>
                <c:pt idx="4">
                  <c:v>Bhamo </c:v>
                </c:pt>
                <c:pt idx="5">
                  <c:v>Mohnyin </c:v>
                </c:pt>
                <c:pt idx="6">
                  <c:v>Myitkyina </c:v>
                </c:pt>
                <c:pt idx="7">
                  <c:v>Hpakan </c:v>
                </c:pt>
                <c:pt idx="8">
                  <c:v>Waingmaw </c:v>
                </c:pt>
                <c:pt idx="9">
                  <c:v>Yangon</c:v>
                </c:pt>
                <c:pt idx="10">
                  <c:v>Tamu </c:v>
                </c:pt>
                <c:pt idx="11">
                  <c:v>Mandalay</c:v>
                </c:pt>
                <c:pt idx="12">
                  <c:v>Muse </c:v>
                </c:pt>
                <c:pt idx="13">
                  <c:v>Myanmar</c:v>
                </c:pt>
              </c:strCache>
            </c:strRef>
          </c:cat>
          <c:val>
            <c:numRef>
              <c:f>'Cndm use _PWID'!$B$25:$B$38</c:f>
              <c:numCache>
                <c:formatCode>0</c:formatCode>
                <c:ptCount val="14"/>
                <c:pt idx="0">
                  <c:v>35</c:v>
                </c:pt>
                <c:pt idx="1">
                  <c:v>45.9</c:v>
                </c:pt>
                <c:pt idx="2">
                  <c:v>67.599999999999994</c:v>
                </c:pt>
                <c:pt idx="3">
                  <c:v>68.8</c:v>
                </c:pt>
                <c:pt idx="4">
                  <c:v>68.900000000000006</c:v>
                </c:pt>
                <c:pt idx="5">
                  <c:v>68.900000000000006</c:v>
                </c:pt>
                <c:pt idx="6">
                  <c:v>72.900000000000006</c:v>
                </c:pt>
                <c:pt idx="7">
                  <c:v>74.599999999999994</c:v>
                </c:pt>
                <c:pt idx="8">
                  <c:v>88.9</c:v>
                </c:pt>
                <c:pt idx="9">
                  <c:v>90.6</c:v>
                </c:pt>
                <c:pt idx="10">
                  <c:v>92.7</c:v>
                </c:pt>
                <c:pt idx="11">
                  <c:v>94.1</c:v>
                </c:pt>
                <c:pt idx="12">
                  <c:v>100</c:v>
                </c:pt>
                <c:pt idx="13">
                  <c:v>76.099999999999994</c:v>
                </c:pt>
              </c:numCache>
            </c:numRef>
          </c:val>
          <c:extLst>
            <c:ext xmlns:c16="http://schemas.microsoft.com/office/drawing/2014/chart" uri="{C3380CC4-5D6E-409C-BE32-E72D297353CC}">
              <c16:uniqueId val="{00000002-D1E7-497A-AA11-50CBF0D563ED}"/>
            </c:ext>
          </c:extLst>
        </c:ser>
        <c:dLbls>
          <c:showLegendKey val="0"/>
          <c:showVal val="0"/>
          <c:showCatName val="0"/>
          <c:showSerName val="0"/>
          <c:showPercent val="0"/>
          <c:showBubbleSize val="0"/>
        </c:dLbls>
        <c:gapWidth val="110"/>
        <c:axId val="159507968"/>
        <c:axId val="159509504"/>
      </c:barChart>
      <c:scatterChart>
        <c:scatterStyle val="smoothMarker"/>
        <c:varyColors val="0"/>
        <c:ser>
          <c:idx val="1"/>
          <c:order val="1"/>
          <c:tx>
            <c:strRef>
              <c:f>'Cndm use _PWID'!$C$19</c:f>
              <c:strCache>
                <c:ptCount val="1"/>
                <c:pt idx="0">
                  <c:v>Target</c:v>
                </c:pt>
              </c:strCache>
            </c:strRef>
          </c:tx>
          <c:spPr>
            <a:ln w="22225">
              <a:solidFill>
                <a:srgbClr val="E31837"/>
              </a:solidFill>
              <a:prstDash val="dash"/>
            </a:ln>
          </c:spPr>
          <c:marker>
            <c:symbol val="none"/>
          </c:marker>
          <c:xVal>
            <c:numRef>
              <c:f>'Cndm use _PWID'!$B$20:$B$21</c:f>
              <c:numCache>
                <c:formatCode>0</c:formatCode>
                <c:ptCount val="2"/>
                <c:pt idx="0">
                  <c:v>0</c:v>
                </c:pt>
                <c:pt idx="1">
                  <c:v>1</c:v>
                </c:pt>
              </c:numCache>
            </c:numRef>
          </c:xVal>
          <c:yVal>
            <c:numRef>
              <c:f>'Cndm use _PWID'!$C$20:$C$21</c:f>
              <c:numCache>
                <c:formatCode>0</c:formatCode>
                <c:ptCount val="2"/>
                <c:pt idx="0">
                  <c:v>90</c:v>
                </c:pt>
                <c:pt idx="1">
                  <c:v>90</c:v>
                </c:pt>
              </c:numCache>
            </c:numRef>
          </c:yVal>
          <c:smooth val="1"/>
          <c:extLst>
            <c:ext xmlns:c16="http://schemas.microsoft.com/office/drawing/2014/chart" uri="{C3380CC4-5D6E-409C-BE32-E72D297353CC}">
              <c16:uniqueId val="{00000003-D1E7-497A-AA11-50CBF0D563ED}"/>
            </c:ext>
          </c:extLst>
        </c:ser>
        <c:dLbls>
          <c:showLegendKey val="0"/>
          <c:showVal val="0"/>
          <c:showCatName val="0"/>
          <c:showSerName val="0"/>
          <c:showPercent val="0"/>
          <c:showBubbleSize val="0"/>
        </c:dLbls>
        <c:axId val="159513216"/>
        <c:axId val="159511680"/>
      </c:scatterChart>
      <c:catAx>
        <c:axId val="159507968"/>
        <c:scaling>
          <c:orientation val="minMax"/>
        </c:scaling>
        <c:delete val="0"/>
        <c:axPos val="b"/>
        <c:numFmt formatCode="General" sourceLinked="0"/>
        <c:majorTickMark val="out"/>
        <c:minorTickMark val="none"/>
        <c:tickLblPos val="nextTo"/>
        <c:crossAx val="159509504"/>
        <c:crosses val="autoZero"/>
        <c:auto val="1"/>
        <c:lblAlgn val="ctr"/>
        <c:lblOffset val="100"/>
        <c:noMultiLvlLbl val="0"/>
      </c:catAx>
      <c:valAx>
        <c:axId val="159509504"/>
        <c:scaling>
          <c:orientation val="minMax"/>
          <c:max val="100"/>
        </c:scaling>
        <c:delete val="0"/>
        <c:axPos val="l"/>
        <c:title>
          <c:tx>
            <c:rich>
              <a:bodyPr rot="0" vert="horz"/>
              <a:lstStyle/>
              <a:p>
                <a:pPr>
                  <a:defRPr/>
                </a:pPr>
                <a:r>
                  <a:rPr lang="en-US"/>
                  <a:t>%</a:t>
                </a:r>
              </a:p>
            </c:rich>
          </c:tx>
          <c:layout>
            <c:manualLayout>
              <c:xMode val="edge"/>
              <c:yMode val="edge"/>
              <c:x val="2.0550521637056673E-2"/>
              <c:y val="0.15852397021800849"/>
            </c:manualLayout>
          </c:layout>
          <c:overlay val="0"/>
        </c:title>
        <c:numFmt formatCode="0" sourceLinked="1"/>
        <c:majorTickMark val="out"/>
        <c:minorTickMark val="none"/>
        <c:tickLblPos val="nextTo"/>
        <c:crossAx val="159507968"/>
        <c:crosses val="autoZero"/>
        <c:crossBetween val="between"/>
        <c:majorUnit val="10"/>
      </c:valAx>
      <c:valAx>
        <c:axId val="159511680"/>
        <c:scaling>
          <c:orientation val="minMax"/>
          <c:max val="100"/>
          <c:min val="0"/>
        </c:scaling>
        <c:delete val="1"/>
        <c:axPos val="r"/>
        <c:numFmt formatCode="0" sourceLinked="1"/>
        <c:majorTickMark val="out"/>
        <c:minorTickMark val="none"/>
        <c:tickLblPos val="nextTo"/>
        <c:crossAx val="159513216"/>
        <c:crosses val="max"/>
        <c:crossBetween val="midCat"/>
        <c:majorUnit val="10"/>
      </c:valAx>
      <c:valAx>
        <c:axId val="159513216"/>
        <c:scaling>
          <c:orientation val="minMax"/>
          <c:max val="1"/>
          <c:min val="0"/>
        </c:scaling>
        <c:delete val="1"/>
        <c:axPos val="t"/>
        <c:numFmt formatCode="0" sourceLinked="1"/>
        <c:majorTickMark val="out"/>
        <c:minorTickMark val="none"/>
        <c:tickLblPos val="nextTo"/>
        <c:crossAx val="159511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0.1164970232379489"/>
          <c:w val="0.84035071467459754"/>
          <c:h val="0.65004750016004098"/>
        </c:manualLayout>
      </c:layout>
      <c:barChart>
        <c:barDir val="col"/>
        <c:grouping val="clustered"/>
        <c:varyColors val="0"/>
        <c:ser>
          <c:idx val="0"/>
          <c:order val="0"/>
          <c:tx>
            <c:strRef>
              <c:f>'Cndm use_KP'!$B$6</c:f>
              <c:strCache>
                <c:ptCount val="1"/>
                <c:pt idx="0">
                  <c:v>Total</c:v>
                </c:pt>
              </c:strCache>
            </c:strRef>
          </c:tx>
          <c:spPr>
            <a:pattFill prst="dkUpDiag">
              <a:fgClr>
                <a:srgbClr val="88C540"/>
              </a:fgClr>
              <a:bgClr>
                <a:sysClr val="window" lastClr="FFFFFF"/>
              </a:bgClr>
            </a:patt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use_KP'!$C$6:$E$6</c:f>
              <c:numCache>
                <c:formatCode>General</c:formatCode>
                <c:ptCount val="3"/>
                <c:pt idx="0">
                  <c:v>81.099999999999994</c:v>
                </c:pt>
                <c:pt idx="1">
                  <c:v>77.099999999999994</c:v>
                </c:pt>
                <c:pt idx="2">
                  <c:v>36.6</c:v>
                </c:pt>
              </c:numCache>
            </c:numRef>
          </c:val>
          <c:extLst>
            <c:ext xmlns:c16="http://schemas.microsoft.com/office/drawing/2014/chart" uri="{C3380CC4-5D6E-409C-BE32-E72D297353CC}">
              <c16:uniqueId val="{00000000-8E1F-42D9-B2EE-5B0C0A609A7F}"/>
            </c:ext>
          </c:extLst>
        </c:ser>
        <c:ser>
          <c:idx val="1"/>
          <c:order val="1"/>
          <c:tx>
            <c:strRef>
              <c:f>'Cndm use_KP'!$B$7</c:f>
              <c:strCache>
                <c:ptCount val="1"/>
                <c:pt idx="0">
                  <c:v>&lt;25 yr</c:v>
                </c:pt>
              </c:strCache>
            </c:strRef>
          </c:tx>
          <c:spPr>
            <a:solidFill>
              <a:srgbClr val="F78E1E"/>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use_KP'!$C$7:$E$7</c:f>
              <c:numCache>
                <c:formatCode>General</c:formatCode>
                <c:ptCount val="3"/>
                <c:pt idx="0">
                  <c:v>78.8</c:v>
                </c:pt>
                <c:pt idx="1">
                  <c:v>77.400000000000006</c:v>
                </c:pt>
              </c:numCache>
            </c:numRef>
          </c:val>
          <c:extLst>
            <c:ext xmlns:c16="http://schemas.microsoft.com/office/drawing/2014/chart" uri="{C3380CC4-5D6E-409C-BE32-E72D297353CC}">
              <c16:uniqueId val="{00000001-8E1F-42D9-B2EE-5B0C0A609A7F}"/>
            </c:ext>
          </c:extLst>
        </c:ser>
        <c:ser>
          <c:idx val="2"/>
          <c:order val="2"/>
          <c:tx>
            <c:strRef>
              <c:f>'Cndm use_KP'!$B$8</c:f>
              <c:strCache>
                <c:ptCount val="1"/>
                <c:pt idx="0">
                  <c:v>25+ yr</c:v>
                </c:pt>
              </c:strCache>
            </c:strRef>
          </c:tx>
          <c:spPr>
            <a:solidFill>
              <a:srgbClr val="00AEE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use_KP'!$C$8:$E$8</c:f>
              <c:numCache>
                <c:formatCode>General</c:formatCode>
                <c:ptCount val="3"/>
                <c:pt idx="0">
                  <c:v>82.2</c:v>
                </c:pt>
                <c:pt idx="1">
                  <c:v>76</c:v>
                </c:pt>
              </c:numCache>
            </c:numRef>
          </c:val>
          <c:extLst>
            <c:ext xmlns:c16="http://schemas.microsoft.com/office/drawing/2014/chart" uri="{C3380CC4-5D6E-409C-BE32-E72D297353CC}">
              <c16:uniqueId val="{00000002-8E1F-42D9-B2EE-5B0C0A609A7F}"/>
            </c:ext>
          </c:extLst>
        </c:ser>
        <c:dLbls>
          <c:showLegendKey val="0"/>
          <c:showVal val="0"/>
          <c:showCatName val="0"/>
          <c:showSerName val="0"/>
          <c:showPercent val="0"/>
          <c:showBubbleSize val="0"/>
        </c:dLbls>
        <c:gapWidth val="160"/>
        <c:axId val="162753152"/>
        <c:axId val="162767232"/>
      </c:barChart>
      <c:scatterChart>
        <c:scatterStyle val="lineMarker"/>
        <c:varyColors val="0"/>
        <c:ser>
          <c:idx val="3"/>
          <c:order val="3"/>
          <c:tx>
            <c:strRef>
              <c:f>'Cndm use_KP'!$O$1</c:f>
              <c:strCache>
                <c:ptCount val="1"/>
                <c:pt idx="0">
                  <c:v>Target</c:v>
                </c:pt>
              </c:strCache>
            </c:strRef>
          </c:tx>
          <c:spPr>
            <a:ln w="15875">
              <a:solidFill>
                <a:srgbClr val="E31837"/>
              </a:solidFill>
              <a:prstDash val="dash"/>
            </a:ln>
          </c:spPr>
          <c:marker>
            <c:symbol val="none"/>
          </c:marker>
          <c:xVal>
            <c:numRef>
              <c:f>'Cndm use_KP'!$N$2:$N$3</c:f>
              <c:numCache>
                <c:formatCode>General</c:formatCode>
                <c:ptCount val="2"/>
                <c:pt idx="0">
                  <c:v>0</c:v>
                </c:pt>
                <c:pt idx="1">
                  <c:v>1</c:v>
                </c:pt>
              </c:numCache>
            </c:numRef>
          </c:xVal>
          <c:yVal>
            <c:numRef>
              <c:f>'Cndm use_KP'!$O$2:$O$3</c:f>
              <c:numCache>
                <c:formatCode>General</c:formatCode>
                <c:ptCount val="2"/>
                <c:pt idx="0">
                  <c:v>90</c:v>
                </c:pt>
                <c:pt idx="1">
                  <c:v>90</c:v>
                </c:pt>
              </c:numCache>
            </c:numRef>
          </c:yVal>
          <c:smooth val="0"/>
          <c:extLst>
            <c:ext xmlns:c16="http://schemas.microsoft.com/office/drawing/2014/chart" uri="{C3380CC4-5D6E-409C-BE32-E72D297353CC}">
              <c16:uniqueId val="{00000003-8E1F-42D9-B2EE-5B0C0A609A7F}"/>
            </c:ext>
          </c:extLst>
        </c:ser>
        <c:dLbls>
          <c:showLegendKey val="0"/>
          <c:showVal val="0"/>
          <c:showCatName val="0"/>
          <c:showSerName val="0"/>
          <c:showPercent val="0"/>
          <c:showBubbleSize val="0"/>
        </c:dLbls>
        <c:axId val="162775040"/>
        <c:axId val="162769152"/>
      </c:scatterChart>
      <c:catAx>
        <c:axId val="162753152"/>
        <c:scaling>
          <c:orientation val="minMax"/>
        </c:scaling>
        <c:delete val="0"/>
        <c:axPos val="b"/>
        <c:numFmt formatCode="General" sourceLinked="0"/>
        <c:majorTickMark val="out"/>
        <c:minorTickMark val="none"/>
        <c:tickLblPos val="nextTo"/>
        <c:crossAx val="162767232"/>
        <c:crosses val="autoZero"/>
        <c:auto val="1"/>
        <c:lblAlgn val="ctr"/>
        <c:lblOffset val="100"/>
        <c:noMultiLvlLbl val="0"/>
      </c:catAx>
      <c:valAx>
        <c:axId val="162767232"/>
        <c:scaling>
          <c:orientation val="minMax"/>
          <c:max val="100"/>
        </c:scaling>
        <c:delete val="0"/>
        <c:axPos val="l"/>
        <c:title>
          <c:tx>
            <c:rich>
              <a:bodyPr rot="0" vert="horz"/>
              <a:lstStyle/>
              <a:p>
                <a:pPr>
                  <a:defRPr/>
                </a:pPr>
                <a:r>
                  <a:rPr lang="en-US"/>
                  <a:t>%</a:t>
                </a:r>
              </a:p>
            </c:rich>
          </c:tx>
          <c:overlay val="0"/>
        </c:title>
        <c:numFmt formatCode="General" sourceLinked="1"/>
        <c:majorTickMark val="out"/>
        <c:minorTickMark val="none"/>
        <c:tickLblPos val="nextTo"/>
        <c:crossAx val="162753152"/>
        <c:crosses val="autoZero"/>
        <c:crossBetween val="between"/>
        <c:majorUnit val="10"/>
      </c:valAx>
      <c:valAx>
        <c:axId val="162769152"/>
        <c:scaling>
          <c:orientation val="minMax"/>
          <c:max val="100"/>
          <c:min val="0"/>
        </c:scaling>
        <c:delete val="1"/>
        <c:axPos val="r"/>
        <c:numFmt formatCode="General" sourceLinked="1"/>
        <c:majorTickMark val="out"/>
        <c:minorTickMark val="none"/>
        <c:tickLblPos val="nextTo"/>
        <c:crossAx val="162775040"/>
        <c:crosses val="max"/>
        <c:crossBetween val="midCat"/>
      </c:valAx>
      <c:valAx>
        <c:axId val="162775040"/>
        <c:scaling>
          <c:orientation val="minMax"/>
          <c:max val="1"/>
          <c:min val="0"/>
        </c:scaling>
        <c:delete val="1"/>
        <c:axPos val="t"/>
        <c:numFmt formatCode="General" sourceLinked="1"/>
        <c:majorTickMark val="out"/>
        <c:minorTickMark val="none"/>
        <c:tickLblPos val="nextTo"/>
        <c:crossAx val="162769152"/>
        <c:crosses val="max"/>
        <c:crossBetween val="midCat"/>
      </c:valAx>
    </c:plotArea>
    <c:legend>
      <c:legendPos val="t"/>
      <c:legendEntry>
        <c:idx val="3"/>
        <c:delete val="1"/>
      </c:legendEntry>
      <c:layout>
        <c:manualLayout>
          <c:xMode val="edge"/>
          <c:yMode val="edge"/>
          <c:x val="0.25429098067287043"/>
          <c:y val="4.0482683566993152E-2"/>
          <c:w val="0.4939553410095095"/>
          <c:h val="4.4897851718378463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Sheet6!$A$18</c:f>
          <c:strCache>
            <c:ptCount val="1"/>
            <c:pt idx="0">
              <c:v>With casual partners</c:v>
            </c:pt>
          </c:strCache>
        </c:strRef>
      </c:tx>
      <c:overlay val="1"/>
    </c:title>
    <c:autoTitleDeleted val="0"/>
    <c:plotArea>
      <c:layout/>
      <c:barChart>
        <c:barDir val="col"/>
        <c:grouping val="clustered"/>
        <c:varyColors val="0"/>
        <c:ser>
          <c:idx val="0"/>
          <c:order val="0"/>
          <c:tx>
            <c:strRef>
              <c:f>Sheet6!$B$19</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Sheet6!$A$20:$A$22</c:f>
              <c:strCache>
                <c:ptCount val="3"/>
                <c:pt idx="0">
                  <c:v>Yangon</c:v>
                </c:pt>
                <c:pt idx="1">
                  <c:v>Mandalay</c:v>
                </c:pt>
                <c:pt idx="2">
                  <c:v>Monywa</c:v>
                </c:pt>
              </c:strCache>
            </c:strRef>
          </c:cat>
          <c:val>
            <c:numRef>
              <c:f>Sheet6!$B$20:$B$22</c:f>
              <c:numCache>
                <c:formatCode>General</c:formatCode>
                <c:ptCount val="3"/>
                <c:pt idx="0">
                  <c:v>64</c:v>
                </c:pt>
                <c:pt idx="1">
                  <c:v>42</c:v>
                </c:pt>
                <c:pt idx="2">
                  <c:v>49</c:v>
                </c:pt>
              </c:numCache>
            </c:numRef>
          </c:val>
          <c:extLst>
            <c:ext xmlns:c16="http://schemas.microsoft.com/office/drawing/2014/chart" uri="{C3380CC4-5D6E-409C-BE32-E72D297353CC}">
              <c16:uniqueId val="{00000000-35BF-46B5-BD90-C9778A3EF926}"/>
            </c:ext>
          </c:extLst>
        </c:ser>
        <c:ser>
          <c:idx val="1"/>
          <c:order val="1"/>
          <c:tx>
            <c:strRef>
              <c:f>Sheet6!$C$19</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Sheet6!$A$20:$A$22</c:f>
              <c:strCache>
                <c:ptCount val="3"/>
                <c:pt idx="0">
                  <c:v>Yangon</c:v>
                </c:pt>
                <c:pt idx="1">
                  <c:v>Mandalay</c:v>
                </c:pt>
                <c:pt idx="2">
                  <c:v>Monywa</c:v>
                </c:pt>
              </c:strCache>
            </c:strRef>
          </c:cat>
          <c:val>
            <c:numRef>
              <c:f>Sheet6!$C$20:$C$22</c:f>
              <c:numCache>
                <c:formatCode>General</c:formatCode>
                <c:ptCount val="3"/>
                <c:pt idx="0">
                  <c:v>47</c:v>
                </c:pt>
                <c:pt idx="1">
                  <c:v>20</c:v>
                </c:pt>
                <c:pt idx="2">
                  <c:v>14</c:v>
                </c:pt>
              </c:numCache>
            </c:numRef>
          </c:val>
          <c:extLst>
            <c:ext xmlns:c16="http://schemas.microsoft.com/office/drawing/2014/chart" uri="{C3380CC4-5D6E-409C-BE32-E72D297353CC}">
              <c16:uniqueId val="{00000001-35BF-46B5-BD90-C9778A3EF926}"/>
            </c:ext>
          </c:extLst>
        </c:ser>
        <c:dLbls>
          <c:showLegendKey val="0"/>
          <c:showVal val="0"/>
          <c:showCatName val="0"/>
          <c:showSerName val="0"/>
          <c:showPercent val="0"/>
          <c:showBubbleSize val="0"/>
        </c:dLbls>
        <c:gapWidth val="150"/>
        <c:axId val="162827648"/>
        <c:axId val="162854016"/>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35BF-46B5-BD90-C9778A3EF926}"/>
            </c:ext>
          </c:extLst>
        </c:ser>
        <c:dLbls>
          <c:showLegendKey val="0"/>
          <c:showVal val="0"/>
          <c:showCatName val="0"/>
          <c:showSerName val="0"/>
          <c:showPercent val="0"/>
          <c:showBubbleSize val="0"/>
        </c:dLbls>
        <c:axId val="163795328"/>
        <c:axId val="162855552"/>
      </c:scatterChart>
      <c:catAx>
        <c:axId val="162827648"/>
        <c:scaling>
          <c:orientation val="minMax"/>
        </c:scaling>
        <c:delete val="0"/>
        <c:axPos val="b"/>
        <c:numFmt formatCode="General" sourceLinked="0"/>
        <c:majorTickMark val="out"/>
        <c:minorTickMark val="none"/>
        <c:tickLblPos val="nextTo"/>
        <c:crossAx val="162854016"/>
        <c:crosses val="autoZero"/>
        <c:auto val="1"/>
        <c:lblAlgn val="ctr"/>
        <c:lblOffset val="100"/>
        <c:noMultiLvlLbl val="0"/>
      </c:catAx>
      <c:valAx>
        <c:axId val="162854016"/>
        <c:scaling>
          <c:orientation val="minMax"/>
          <c:max val="100"/>
          <c:min val="0"/>
        </c:scaling>
        <c:delete val="0"/>
        <c:axPos val="l"/>
        <c:numFmt formatCode="General" sourceLinked="1"/>
        <c:majorTickMark val="out"/>
        <c:minorTickMark val="none"/>
        <c:tickLblPos val="nextTo"/>
        <c:crossAx val="162827648"/>
        <c:crosses val="autoZero"/>
        <c:crossBetween val="between"/>
        <c:majorUnit val="20"/>
      </c:valAx>
      <c:valAx>
        <c:axId val="162855552"/>
        <c:scaling>
          <c:orientation val="minMax"/>
          <c:max val="100"/>
          <c:min val="0"/>
        </c:scaling>
        <c:delete val="1"/>
        <c:axPos val="r"/>
        <c:numFmt formatCode="General" sourceLinked="1"/>
        <c:majorTickMark val="out"/>
        <c:minorTickMark val="none"/>
        <c:tickLblPos val="nextTo"/>
        <c:crossAx val="163795328"/>
        <c:crosses val="max"/>
        <c:crossBetween val="midCat"/>
        <c:majorUnit val="10"/>
      </c:valAx>
      <c:valAx>
        <c:axId val="163795328"/>
        <c:scaling>
          <c:orientation val="minMax"/>
          <c:max val="1"/>
          <c:min val="0"/>
        </c:scaling>
        <c:delete val="1"/>
        <c:axPos val="t"/>
        <c:numFmt formatCode="General" sourceLinked="1"/>
        <c:majorTickMark val="out"/>
        <c:minorTickMark val="none"/>
        <c:tickLblPos val="nextTo"/>
        <c:crossAx val="162855552"/>
        <c:crosses val="max"/>
        <c:crossBetween val="midCat"/>
        <c:majorUnit val="0.2"/>
      </c:valAx>
    </c:plotArea>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Sheet6!$A$27</c:f>
          <c:strCache>
            <c:ptCount val="1"/>
            <c:pt idx="0">
              <c:v>With regular non-commercial partners</c:v>
            </c:pt>
          </c:strCache>
        </c:strRef>
      </c:tx>
      <c:layout>
        <c:manualLayout>
          <c:xMode val="edge"/>
          <c:yMode val="edge"/>
          <c:x val="0.16932576311763639"/>
          <c:y val="0"/>
        </c:manualLayout>
      </c:layout>
      <c:overlay val="1"/>
    </c:title>
    <c:autoTitleDeleted val="0"/>
    <c:plotArea>
      <c:layout/>
      <c:barChart>
        <c:barDir val="col"/>
        <c:grouping val="clustered"/>
        <c:varyColors val="0"/>
        <c:ser>
          <c:idx val="0"/>
          <c:order val="0"/>
          <c:tx>
            <c:strRef>
              <c:f>Sheet6!$B$28</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Sheet6!$A$29:$A$32</c:f>
              <c:strCache>
                <c:ptCount val="4"/>
                <c:pt idx="0">
                  <c:v>Yangon</c:v>
                </c:pt>
                <c:pt idx="1">
                  <c:v>Mandalay</c:v>
                </c:pt>
                <c:pt idx="2">
                  <c:v>Monywa</c:v>
                </c:pt>
                <c:pt idx="3">
                  <c:v>Pathein</c:v>
                </c:pt>
              </c:strCache>
            </c:strRef>
          </c:cat>
          <c:val>
            <c:numRef>
              <c:f>Sheet6!$B$29:$B$32</c:f>
              <c:numCache>
                <c:formatCode>General</c:formatCode>
                <c:ptCount val="4"/>
                <c:pt idx="0">
                  <c:v>76</c:v>
                </c:pt>
                <c:pt idx="1">
                  <c:v>50</c:v>
                </c:pt>
                <c:pt idx="2">
                  <c:v>24</c:v>
                </c:pt>
                <c:pt idx="3">
                  <c:v>33</c:v>
                </c:pt>
              </c:numCache>
            </c:numRef>
          </c:val>
          <c:extLst>
            <c:ext xmlns:c16="http://schemas.microsoft.com/office/drawing/2014/chart" uri="{C3380CC4-5D6E-409C-BE32-E72D297353CC}">
              <c16:uniqueId val="{00000000-89AF-4777-A64D-D03A850391FC}"/>
            </c:ext>
          </c:extLst>
        </c:ser>
        <c:ser>
          <c:idx val="1"/>
          <c:order val="1"/>
          <c:tx>
            <c:strRef>
              <c:f>Sheet6!$C$28</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Sheet6!$A$29:$A$32</c:f>
              <c:strCache>
                <c:ptCount val="4"/>
                <c:pt idx="0">
                  <c:v>Yangon</c:v>
                </c:pt>
                <c:pt idx="1">
                  <c:v>Mandalay</c:v>
                </c:pt>
                <c:pt idx="2">
                  <c:v>Monywa</c:v>
                </c:pt>
                <c:pt idx="3">
                  <c:v>Pathein</c:v>
                </c:pt>
              </c:strCache>
            </c:strRef>
          </c:cat>
          <c:val>
            <c:numRef>
              <c:f>Sheet6!$C$29:$C$32</c:f>
              <c:numCache>
                <c:formatCode>General</c:formatCode>
                <c:ptCount val="4"/>
                <c:pt idx="0">
                  <c:v>69</c:v>
                </c:pt>
                <c:pt idx="1">
                  <c:v>26</c:v>
                </c:pt>
                <c:pt idx="2">
                  <c:v>15</c:v>
                </c:pt>
                <c:pt idx="3">
                  <c:v>14</c:v>
                </c:pt>
              </c:numCache>
            </c:numRef>
          </c:val>
          <c:extLst>
            <c:ext xmlns:c16="http://schemas.microsoft.com/office/drawing/2014/chart" uri="{C3380CC4-5D6E-409C-BE32-E72D297353CC}">
              <c16:uniqueId val="{00000001-89AF-4777-A64D-D03A850391FC}"/>
            </c:ext>
          </c:extLst>
        </c:ser>
        <c:dLbls>
          <c:showLegendKey val="0"/>
          <c:showVal val="0"/>
          <c:showCatName val="0"/>
          <c:showSerName val="0"/>
          <c:showPercent val="0"/>
          <c:showBubbleSize val="0"/>
        </c:dLbls>
        <c:gapWidth val="150"/>
        <c:axId val="163894016"/>
        <c:axId val="163895552"/>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89AF-4777-A64D-D03A850391FC}"/>
            </c:ext>
          </c:extLst>
        </c:ser>
        <c:dLbls>
          <c:showLegendKey val="0"/>
          <c:showVal val="0"/>
          <c:showCatName val="0"/>
          <c:showSerName val="0"/>
          <c:showPercent val="0"/>
          <c:showBubbleSize val="0"/>
        </c:dLbls>
        <c:axId val="163902976"/>
        <c:axId val="163901440"/>
      </c:scatterChart>
      <c:catAx>
        <c:axId val="163894016"/>
        <c:scaling>
          <c:orientation val="minMax"/>
        </c:scaling>
        <c:delete val="0"/>
        <c:axPos val="b"/>
        <c:numFmt formatCode="General" sourceLinked="0"/>
        <c:majorTickMark val="out"/>
        <c:minorTickMark val="none"/>
        <c:tickLblPos val="nextTo"/>
        <c:crossAx val="163895552"/>
        <c:crosses val="autoZero"/>
        <c:auto val="1"/>
        <c:lblAlgn val="ctr"/>
        <c:lblOffset val="100"/>
        <c:noMultiLvlLbl val="0"/>
      </c:catAx>
      <c:valAx>
        <c:axId val="163895552"/>
        <c:scaling>
          <c:orientation val="minMax"/>
          <c:max val="100"/>
          <c:min val="0"/>
        </c:scaling>
        <c:delete val="0"/>
        <c:axPos val="l"/>
        <c:numFmt formatCode="General" sourceLinked="1"/>
        <c:majorTickMark val="out"/>
        <c:minorTickMark val="none"/>
        <c:tickLblPos val="nextTo"/>
        <c:crossAx val="163894016"/>
        <c:crosses val="autoZero"/>
        <c:crossBetween val="between"/>
        <c:majorUnit val="20"/>
      </c:valAx>
      <c:valAx>
        <c:axId val="163901440"/>
        <c:scaling>
          <c:orientation val="minMax"/>
          <c:max val="100"/>
          <c:min val="0"/>
        </c:scaling>
        <c:delete val="1"/>
        <c:axPos val="r"/>
        <c:numFmt formatCode="General" sourceLinked="1"/>
        <c:majorTickMark val="out"/>
        <c:minorTickMark val="none"/>
        <c:tickLblPos val="nextTo"/>
        <c:crossAx val="163902976"/>
        <c:crosses val="max"/>
        <c:crossBetween val="midCat"/>
        <c:majorUnit val="10"/>
      </c:valAx>
      <c:valAx>
        <c:axId val="163902976"/>
        <c:scaling>
          <c:orientation val="minMax"/>
          <c:max val="1"/>
          <c:min val="0"/>
        </c:scaling>
        <c:delete val="1"/>
        <c:axPos val="t"/>
        <c:numFmt formatCode="General" sourceLinked="1"/>
        <c:majorTickMark val="out"/>
        <c:minorTickMark val="none"/>
        <c:tickLblPos val="nextTo"/>
        <c:crossAx val="163901440"/>
        <c:crosses val="max"/>
        <c:crossBetween val="midCat"/>
        <c:majorUnit val="0.2"/>
      </c:valAx>
    </c:plotArea>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Sheet6!$A$9</c:f>
          <c:strCache>
            <c:ptCount val="1"/>
            <c:pt idx="0">
              <c:v>With clients</c:v>
            </c:pt>
          </c:strCache>
        </c:strRef>
      </c:tx>
      <c:overlay val="1"/>
    </c:title>
    <c:autoTitleDeleted val="0"/>
    <c:plotArea>
      <c:layout/>
      <c:barChart>
        <c:barDir val="col"/>
        <c:grouping val="clustered"/>
        <c:varyColors val="0"/>
        <c:ser>
          <c:idx val="0"/>
          <c:order val="0"/>
          <c:tx>
            <c:strRef>
              <c:f>Sheet6!$B$10</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Sheet6!$A$11:$A$15</c:f>
              <c:strCache>
                <c:ptCount val="5"/>
                <c:pt idx="0">
                  <c:v>Yangon</c:v>
                </c:pt>
                <c:pt idx="1">
                  <c:v>Mandalay</c:v>
                </c:pt>
                <c:pt idx="2">
                  <c:v>Monywa</c:v>
                </c:pt>
                <c:pt idx="3">
                  <c:v>Pathein</c:v>
                </c:pt>
                <c:pt idx="4">
                  <c:v>Pyay</c:v>
                </c:pt>
              </c:strCache>
            </c:strRef>
          </c:cat>
          <c:val>
            <c:numRef>
              <c:f>Sheet6!$B$11:$B$15</c:f>
              <c:numCache>
                <c:formatCode>General</c:formatCode>
                <c:ptCount val="5"/>
                <c:pt idx="0">
                  <c:v>95</c:v>
                </c:pt>
                <c:pt idx="1">
                  <c:v>79</c:v>
                </c:pt>
                <c:pt idx="2">
                  <c:v>54</c:v>
                </c:pt>
                <c:pt idx="3">
                  <c:v>89</c:v>
                </c:pt>
                <c:pt idx="4">
                  <c:v>93</c:v>
                </c:pt>
              </c:numCache>
            </c:numRef>
          </c:val>
          <c:extLst>
            <c:ext xmlns:c16="http://schemas.microsoft.com/office/drawing/2014/chart" uri="{C3380CC4-5D6E-409C-BE32-E72D297353CC}">
              <c16:uniqueId val="{00000000-0448-4942-8823-5309543944A5}"/>
            </c:ext>
          </c:extLst>
        </c:ser>
        <c:ser>
          <c:idx val="1"/>
          <c:order val="1"/>
          <c:tx>
            <c:strRef>
              <c:f>Sheet6!$C$10</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Sheet6!$A$11:$A$15</c:f>
              <c:strCache>
                <c:ptCount val="5"/>
                <c:pt idx="0">
                  <c:v>Yangon</c:v>
                </c:pt>
                <c:pt idx="1">
                  <c:v>Mandalay</c:v>
                </c:pt>
                <c:pt idx="2">
                  <c:v>Monywa</c:v>
                </c:pt>
                <c:pt idx="3">
                  <c:v>Pathein</c:v>
                </c:pt>
                <c:pt idx="4">
                  <c:v>Pyay</c:v>
                </c:pt>
              </c:strCache>
            </c:strRef>
          </c:cat>
          <c:val>
            <c:numRef>
              <c:f>Sheet6!$C$11:$C$15</c:f>
              <c:numCache>
                <c:formatCode>General</c:formatCode>
                <c:ptCount val="5"/>
                <c:pt idx="0">
                  <c:v>81</c:v>
                </c:pt>
                <c:pt idx="1">
                  <c:v>36</c:v>
                </c:pt>
                <c:pt idx="2">
                  <c:v>44</c:v>
                </c:pt>
                <c:pt idx="3">
                  <c:v>45</c:v>
                </c:pt>
                <c:pt idx="4">
                  <c:v>85</c:v>
                </c:pt>
              </c:numCache>
            </c:numRef>
          </c:val>
          <c:extLst>
            <c:ext xmlns:c16="http://schemas.microsoft.com/office/drawing/2014/chart" uri="{C3380CC4-5D6E-409C-BE32-E72D297353CC}">
              <c16:uniqueId val="{00000001-0448-4942-8823-5309543944A5}"/>
            </c:ext>
          </c:extLst>
        </c:ser>
        <c:dLbls>
          <c:showLegendKey val="0"/>
          <c:showVal val="0"/>
          <c:showCatName val="0"/>
          <c:showSerName val="0"/>
          <c:showPercent val="0"/>
          <c:showBubbleSize val="0"/>
        </c:dLbls>
        <c:gapWidth val="150"/>
        <c:axId val="163981184"/>
        <c:axId val="163982720"/>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0448-4942-8823-5309543944A5}"/>
            </c:ext>
          </c:extLst>
        </c:ser>
        <c:dLbls>
          <c:showLegendKey val="0"/>
          <c:showVal val="0"/>
          <c:showCatName val="0"/>
          <c:showSerName val="0"/>
          <c:showPercent val="0"/>
          <c:showBubbleSize val="0"/>
        </c:dLbls>
        <c:axId val="163986048"/>
        <c:axId val="163984512"/>
      </c:scatterChart>
      <c:catAx>
        <c:axId val="163981184"/>
        <c:scaling>
          <c:orientation val="minMax"/>
        </c:scaling>
        <c:delete val="0"/>
        <c:axPos val="b"/>
        <c:numFmt formatCode="General" sourceLinked="0"/>
        <c:majorTickMark val="out"/>
        <c:minorTickMark val="none"/>
        <c:tickLblPos val="nextTo"/>
        <c:crossAx val="163982720"/>
        <c:crosses val="autoZero"/>
        <c:auto val="1"/>
        <c:lblAlgn val="ctr"/>
        <c:lblOffset val="100"/>
        <c:noMultiLvlLbl val="0"/>
      </c:catAx>
      <c:valAx>
        <c:axId val="163982720"/>
        <c:scaling>
          <c:orientation val="minMax"/>
          <c:max val="100"/>
          <c:min val="0"/>
        </c:scaling>
        <c:delete val="0"/>
        <c:axPos val="l"/>
        <c:numFmt formatCode="General" sourceLinked="1"/>
        <c:majorTickMark val="out"/>
        <c:minorTickMark val="none"/>
        <c:tickLblPos val="nextTo"/>
        <c:crossAx val="163981184"/>
        <c:crosses val="autoZero"/>
        <c:crossBetween val="between"/>
        <c:majorUnit val="20"/>
      </c:valAx>
      <c:valAx>
        <c:axId val="163984512"/>
        <c:scaling>
          <c:orientation val="minMax"/>
          <c:max val="100"/>
          <c:min val="0"/>
        </c:scaling>
        <c:delete val="1"/>
        <c:axPos val="r"/>
        <c:numFmt formatCode="General" sourceLinked="1"/>
        <c:majorTickMark val="out"/>
        <c:minorTickMark val="none"/>
        <c:tickLblPos val="nextTo"/>
        <c:crossAx val="163986048"/>
        <c:crosses val="max"/>
        <c:crossBetween val="midCat"/>
        <c:majorUnit val="10"/>
      </c:valAx>
      <c:valAx>
        <c:axId val="163986048"/>
        <c:scaling>
          <c:orientation val="minMax"/>
          <c:max val="1"/>
          <c:min val="0"/>
        </c:scaling>
        <c:delete val="1"/>
        <c:axPos val="t"/>
        <c:numFmt formatCode="General" sourceLinked="1"/>
        <c:majorTickMark val="out"/>
        <c:minorTickMark val="none"/>
        <c:tickLblPos val="nextTo"/>
        <c:crossAx val="163984512"/>
        <c:crosses val="max"/>
        <c:crossBetween val="midCat"/>
        <c:majorUnit val="0.2"/>
      </c:valAx>
    </c:plotArea>
    <c:legend>
      <c:legendPos val="b"/>
      <c:legendEntry>
        <c:idx val="2"/>
        <c:delete val="1"/>
      </c:legendEntry>
      <c:overlay val="0"/>
      <c:txPr>
        <a:bodyPr/>
        <a:lstStyle/>
        <a:p>
          <a:pPr>
            <a:defRPr b="1"/>
          </a:pPr>
          <a:endParaRPr lang="en-US"/>
        </a:p>
      </c:txPr>
    </c:legend>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94291338582676"/>
          <c:y val="3.5947712418300651E-2"/>
          <c:w val="0.6283048993875765"/>
          <c:h val="0.78205882352941181"/>
        </c:manualLayout>
      </c:layout>
      <c:barChart>
        <c:barDir val="bar"/>
        <c:grouping val="clustered"/>
        <c:varyColors val="0"/>
        <c:ser>
          <c:idx val="0"/>
          <c:order val="0"/>
          <c:tx>
            <c:strRef>
              <c:f>'#clients_fsw'!$B$2</c:f>
              <c:strCache>
                <c:ptCount val="1"/>
                <c:pt idx="0">
                  <c:v>in the last working day</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'#clients_fsw'!$A$3:$A$7</c:f>
              <c:strCache>
                <c:ptCount val="5"/>
                <c:pt idx="0">
                  <c:v>Monywa</c:v>
                </c:pt>
                <c:pt idx="1">
                  <c:v>Yangon</c:v>
                </c:pt>
                <c:pt idx="2">
                  <c:v>Mandalay</c:v>
                </c:pt>
                <c:pt idx="3">
                  <c:v>Pyay</c:v>
                </c:pt>
                <c:pt idx="4">
                  <c:v>Pathein</c:v>
                </c:pt>
              </c:strCache>
            </c:strRef>
          </c:cat>
          <c:val>
            <c:numRef>
              <c:f>'#clients_fsw'!$B$3:$B$7</c:f>
              <c:numCache>
                <c:formatCode>General</c:formatCode>
                <c:ptCount val="5"/>
                <c:pt idx="0">
                  <c:v>2</c:v>
                </c:pt>
                <c:pt idx="1">
                  <c:v>2</c:v>
                </c:pt>
                <c:pt idx="2">
                  <c:v>2</c:v>
                </c:pt>
                <c:pt idx="3">
                  <c:v>3</c:v>
                </c:pt>
                <c:pt idx="4">
                  <c:v>4</c:v>
                </c:pt>
              </c:numCache>
            </c:numRef>
          </c:val>
          <c:extLst>
            <c:ext xmlns:c16="http://schemas.microsoft.com/office/drawing/2014/chart" uri="{C3380CC4-5D6E-409C-BE32-E72D297353CC}">
              <c16:uniqueId val="{00000000-BDFD-4774-857C-1D9775683E67}"/>
            </c:ext>
          </c:extLst>
        </c:ser>
        <c:ser>
          <c:idx val="1"/>
          <c:order val="1"/>
          <c:tx>
            <c:strRef>
              <c:f>'#clients_fsw'!$C$2</c:f>
              <c:strCache>
                <c:ptCount val="1"/>
                <c:pt idx="0">
                  <c:v>in the last month</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'#clients_fsw'!$A$3:$A$7</c:f>
              <c:strCache>
                <c:ptCount val="5"/>
                <c:pt idx="0">
                  <c:v>Monywa</c:v>
                </c:pt>
                <c:pt idx="1">
                  <c:v>Yangon</c:v>
                </c:pt>
                <c:pt idx="2">
                  <c:v>Mandalay</c:v>
                </c:pt>
                <c:pt idx="3">
                  <c:v>Pyay</c:v>
                </c:pt>
                <c:pt idx="4">
                  <c:v>Pathein</c:v>
                </c:pt>
              </c:strCache>
            </c:strRef>
          </c:cat>
          <c:val>
            <c:numRef>
              <c:f>'#clients_fsw'!$C$3:$C$7</c:f>
              <c:numCache>
                <c:formatCode>General</c:formatCode>
                <c:ptCount val="5"/>
                <c:pt idx="0">
                  <c:v>3</c:v>
                </c:pt>
                <c:pt idx="1">
                  <c:v>16</c:v>
                </c:pt>
                <c:pt idx="2">
                  <c:v>24</c:v>
                </c:pt>
                <c:pt idx="3">
                  <c:v>37</c:v>
                </c:pt>
                <c:pt idx="4">
                  <c:v>55</c:v>
                </c:pt>
              </c:numCache>
            </c:numRef>
          </c:val>
          <c:extLst>
            <c:ext xmlns:c16="http://schemas.microsoft.com/office/drawing/2014/chart" uri="{C3380CC4-5D6E-409C-BE32-E72D297353CC}">
              <c16:uniqueId val="{00000001-BDFD-4774-857C-1D9775683E67}"/>
            </c:ext>
          </c:extLst>
        </c:ser>
        <c:dLbls>
          <c:showLegendKey val="0"/>
          <c:showVal val="0"/>
          <c:showCatName val="0"/>
          <c:showSerName val="0"/>
          <c:showPercent val="0"/>
          <c:showBubbleSize val="0"/>
        </c:dLbls>
        <c:gapWidth val="150"/>
        <c:axId val="170732928"/>
        <c:axId val="170738816"/>
      </c:barChart>
      <c:catAx>
        <c:axId val="170732928"/>
        <c:scaling>
          <c:orientation val="minMax"/>
        </c:scaling>
        <c:delete val="0"/>
        <c:axPos val="l"/>
        <c:numFmt formatCode="General" sourceLinked="0"/>
        <c:majorTickMark val="out"/>
        <c:minorTickMark val="none"/>
        <c:tickLblPos val="nextTo"/>
        <c:crossAx val="170738816"/>
        <c:crosses val="autoZero"/>
        <c:auto val="1"/>
        <c:lblAlgn val="ctr"/>
        <c:lblOffset val="100"/>
        <c:noMultiLvlLbl val="0"/>
      </c:catAx>
      <c:valAx>
        <c:axId val="170738816"/>
        <c:scaling>
          <c:orientation val="minMax"/>
        </c:scaling>
        <c:delete val="0"/>
        <c:axPos val="b"/>
        <c:title>
          <c:tx>
            <c:rich>
              <a:bodyPr/>
              <a:lstStyle/>
              <a:p>
                <a:pPr>
                  <a:defRPr/>
                </a:pPr>
                <a:r>
                  <a:rPr lang="en-US"/>
                  <a:t>Average number of clients</a:t>
                </a:r>
              </a:p>
            </c:rich>
          </c:tx>
          <c:overlay val="0"/>
        </c:title>
        <c:numFmt formatCode="General" sourceLinked="1"/>
        <c:majorTickMark val="out"/>
        <c:minorTickMark val="none"/>
        <c:tickLblPos val="nextTo"/>
        <c:crossAx val="17073292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53450671607226"/>
          <c:y val="3.5947712418300651E-2"/>
          <c:w val="0.58175428439092169"/>
          <c:h val="0.78205882352941181"/>
        </c:manualLayout>
      </c:layout>
      <c:barChart>
        <c:barDir val="bar"/>
        <c:grouping val="stacked"/>
        <c:varyColors val="0"/>
        <c:ser>
          <c:idx val="0"/>
          <c:order val="0"/>
          <c:tx>
            <c:strRef>
              <c:f>'Years and sex work'!$B$2</c:f>
              <c:strCache>
                <c:ptCount val="1"/>
                <c:pt idx="0">
                  <c:v>Age at initiation into sex work</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'Years and sex work'!$A$3:$A$7</c:f>
              <c:strCache>
                <c:ptCount val="5"/>
                <c:pt idx="0">
                  <c:v>Pathein</c:v>
                </c:pt>
                <c:pt idx="1">
                  <c:v>Mandalay</c:v>
                </c:pt>
                <c:pt idx="2">
                  <c:v>Pyay</c:v>
                </c:pt>
                <c:pt idx="3">
                  <c:v>Monywa</c:v>
                </c:pt>
                <c:pt idx="4">
                  <c:v>Yangon</c:v>
                </c:pt>
              </c:strCache>
            </c:strRef>
          </c:cat>
          <c:val>
            <c:numRef>
              <c:f>'Years and sex work'!$B$3:$B$7</c:f>
              <c:numCache>
                <c:formatCode>General</c:formatCode>
                <c:ptCount val="5"/>
                <c:pt idx="0">
                  <c:v>21</c:v>
                </c:pt>
                <c:pt idx="1">
                  <c:v>23</c:v>
                </c:pt>
                <c:pt idx="2">
                  <c:v>23</c:v>
                </c:pt>
                <c:pt idx="3">
                  <c:v>24</c:v>
                </c:pt>
                <c:pt idx="4">
                  <c:v>23</c:v>
                </c:pt>
              </c:numCache>
            </c:numRef>
          </c:val>
          <c:extLst>
            <c:ext xmlns:c16="http://schemas.microsoft.com/office/drawing/2014/chart" uri="{C3380CC4-5D6E-409C-BE32-E72D297353CC}">
              <c16:uniqueId val="{00000000-6CAB-4B35-8EA7-CE921FF99D0E}"/>
            </c:ext>
          </c:extLst>
        </c:ser>
        <c:ser>
          <c:idx val="1"/>
          <c:order val="1"/>
          <c:tx>
            <c:strRef>
              <c:f>'Years and sex work'!$C$2</c:f>
              <c:strCache>
                <c:ptCount val="1"/>
                <c:pt idx="0">
                  <c:v>Duration of sex work</c:v>
                </c:pt>
              </c:strCache>
            </c:strRef>
          </c:tx>
          <c:spPr>
            <a:pattFill prst="dkUpDiag">
              <a:fgClr>
                <a:srgbClr val="00A99A"/>
              </a:fgClr>
              <a:bgClr>
                <a:schemeClr val="bg1"/>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'Years and sex work'!$A$3:$A$7</c:f>
              <c:strCache>
                <c:ptCount val="5"/>
                <c:pt idx="0">
                  <c:v>Pathein</c:v>
                </c:pt>
                <c:pt idx="1">
                  <c:v>Mandalay</c:v>
                </c:pt>
                <c:pt idx="2">
                  <c:v>Pyay</c:v>
                </c:pt>
                <c:pt idx="3">
                  <c:v>Monywa</c:v>
                </c:pt>
                <c:pt idx="4">
                  <c:v>Yangon</c:v>
                </c:pt>
              </c:strCache>
            </c:strRef>
          </c:cat>
          <c:val>
            <c:numRef>
              <c:f>'Years and sex work'!$C$3:$C$7</c:f>
              <c:numCache>
                <c:formatCode>General</c:formatCode>
                <c:ptCount val="5"/>
                <c:pt idx="0">
                  <c:v>7.3</c:v>
                </c:pt>
                <c:pt idx="1">
                  <c:v>6</c:v>
                </c:pt>
                <c:pt idx="2">
                  <c:v>7.2</c:v>
                </c:pt>
                <c:pt idx="3">
                  <c:v>6.4</c:v>
                </c:pt>
                <c:pt idx="4">
                  <c:v>7.8</c:v>
                </c:pt>
              </c:numCache>
            </c:numRef>
          </c:val>
          <c:extLst>
            <c:ext xmlns:c16="http://schemas.microsoft.com/office/drawing/2014/chart" uri="{C3380CC4-5D6E-409C-BE32-E72D297353CC}">
              <c16:uniqueId val="{00000001-6CAB-4B35-8EA7-CE921FF99D0E}"/>
            </c:ext>
          </c:extLst>
        </c:ser>
        <c:dLbls>
          <c:showLegendKey val="0"/>
          <c:showVal val="0"/>
          <c:showCatName val="0"/>
          <c:showSerName val="0"/>
          <c:showPercent val="0"/>
          <c:showBubbleSize val="0"/>
        </c:dLbls>
        <c:gapWidth val="150"/>
        <c:overlap val="100"/>
        <c:axId val="170862080"/>
        <c:axId val="170863616"/>
      </c:barChart>
      <c:catAx>
        <c:axId val="170862080"/>
        <c:scaling>
          <c:orientation val="minMax"/>
        </c:scaling>
        <c:delete val="0"/>
        <c:axPos val="l"/>
        <c:numFmt formatCode="General" sourceLinked="0"/>
        <c:majorTickMark val="out"/>
        <c:minorTickMark val="none"/>
        <c:tickLblPos val="nextTo"/>
        <c:crossAx val="170863616"/>
        <c:crosses val="autoZero"/>
        <c:auto val="1"/>
        <c:lblAlgn val="ctr"/>
        <c:lblOffset val="100"/>
        <c:noMultiLvlLbl val="0"/>
      </c:catAx>
      <c:valAx>
        <c:axId val="170863616"/>
        <c:scaling>
          <c:orientation val="minMax"/>
        </c:scaling>
        <c:delete val="0"/>
        <c:axPos val="b"/>
        <c:majorGridlines/>
        <c:title>
          <c:tx>
            <c:rich>
              <a:bodyPr/>
              <a:lstStyle/>
              <a:p>
                <a:pPr>
                  <a:defRPr/>
                </a:pPr>
                <a:r>
                  <a:rPr lang="en-US"/>
                  <a:t>Years (average)</a:t>
                </a:r>
              </a:p>
            </c:rich>
          </c:tx>
          <c:overlay val="0"/>
        </c:title>
        <c:numFmt formatCode="General" sourceLinked="1"/>
        <c:majorTickMark val="out"/>
        <c:minorTickMark val="none"/>
        <c:tickLblPos val="nextTo"/>
        <c:crossAx val="170862080"/>
        <c:crosses val="autoZero"/>
        <c:crossBetween val="between"/>
      </c:valAx>
    </c:plotArea>
    <c:legend>
      <c:legendPos val="r"/>
      <c:layout>
        <c:manualLayout>
          <c:xMode val="edge"/>
          <c:yMode val="edge"/>
          <c:x val="0.60809428233235552"/>
          <c:y val="0.37919201276311049"/>
          <c:w val="0.38210179609901701"/>
          <c:h val="0.24161597447377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7928543815745E-2"/>
          <c:y val="4.644927536231884E-2"/>
          <c:w val="0.90312071456184251"/>
          <c:h val="0.80286231884057968"/>
        </c:manualLayout>
      </c:layout>
      <c:barChart>
        <c:barDir val="col"/>
        <c:grouping val="clustered"/>
        <c:varyColors val="0"/>
        <c:ser>
          <c:idx val="0"/>
          <c:order val="0"/>
          <c:tx>
            <c:strRef>
              <c:f>'FSW_ever tried drugs'!$B$3</c:f>
              <c:strCache>
                <c:ptCount val="1"/>
                <c:pt idx="0">
                  <c:v>Yangon</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'FSW_ever tried drugs'!$A$9:$A$13</c:f>
              <c:strCache>
                <c:ptCount val="5"/>
                <c:pt idx="0">
                  <c:v>Pathein</c:v>
                </c:pt>
                <c:pt idx="1">
                  <c:v>Mandalay</c:v>
                </c:pt>
                <c:pt idx="2">
                  <c:v>Monywa</c:v>
                </c:pt>
                <c:pt idx="3">
                  <c:v>Pyay</c:v>
                </c:pt>
                <c:pt idx="4">
                  <c:v>Yangon</c:v>
                </c:pt>
              </c:strCache>
            </c:strRef>
          </c:cat>
          <c:val>
            <c:numRef>
              <c:f>'FSW_ever tried drugs'!$B$9:$B$13</c:f>
              <c:numCache>
                <c:formatCode>General</c:formatCode>
                <c:ptCount val="5"/>
                <c:pt idx="0">
                  <c:v>14</c:v>
                </c:pt>
                <c:pt idx="1">
                  <c:v>5</c:v>
                </c:pt>
                <c:pt idx="2">
                  <c:v>3</c:v>
                </c:pt>
                <c:pt idx="3">
                  <c:v>3</c:v>
                </c:pt>
                <c:pt idx="4">
                  <c:v>2</c:v>
                </c:pt>
              </c:numCache>
            </c:numRef>
          </c:val>
          <c:extLst>
            <c:ext xmlns:c16="http://schemas.microsoft.com/office/drawing/2014/chart" uri="{C3380CC4-5D6E-409C-BE32-E72D297353CC}">
              <c16:uniqueId val="{00000000-89EC-43B3-B026-6CFA82DD6378}"/>
            </c:ext>
          </c:extLst>
        </c:ser>
        <c:dLbls>
          <c:showLegendKey val="0"/>
          <c:showVal val="0"/>
          <c:showCatName val="0"/>
          <c:showSerName val="0"/>
          <c:showPercent val="0"/>
          <c:showBubbleSize val="0"/>
        </c:dLbls>
        <c:gapWidth val="150"/>
        <c:overlap val="100"/>
        <c:axId val="170895232"/>
        <c:axId val="170896768"/>
      </c:barChart>
      <c:catAx>
        <c:axId val="170895232"/>
        <c:scaling>
          <c:orientation val="minMax"/>
        </c:scaling>
        <c:delete val="0"/>
        <c:axPos val="b"/>
        <c:numFmt formatCode="General" sourceLinked="1"/>
        <c:majorTickMark val="out"/>
        <c:minorTickMark val="none"/>
        <c:tickLblPos val="nextTo"/>
        <c:crossAx val="170896768"/>
        <c:crosses val="autoZero"/>
        <c:auto val="1"/>
        <c:lblAlgn val="ctr"/>
        <c:lblOffset val="100"/>
        <c:noMultiLvlLbl val="0"/>
      </c:catAx>
      <c:valAx>
        <c:axId val="170896768"/>
        <c:scaling>
          <c:orientation val="minMax"/>
        </c:scaling>
        <c:delete val="0"/>
        <c:axPos val="l"/>
        <c:title>
          <c:tx>
            <c:rich>
              <a:bodyPr rot="0" vert="horz"/>
              <a:lstStyle/>
              <a:p>
                <a:pPr>
                  <a:defRPr/>
                </a:pPr>
                <a:r>
                  <a:rPr lang="en-GB"/>
                  <a:t>%</a:t>
                </a:r>
              </a:p>
            </c:rich>
          </c:tx>
          <c:layout>
            <c:manualLayout>
              <c:xMode val="edge"/>
              <c:yMode val="edge"/>
              <c:x val="2.7777777777777776E-2"/>
              <c:y val="1.1874817731116941E-2"/>
            </c:manualLayout>
          </c:layout>
          <c:overlay val="0"/>
        </c:title>
        <c:numFmt formatCode="General" sourceLinked="1"/>
        <c:majorTickMark val="out"/>
        <c:minorTickMark val="none"/>
        <c:tickLblPos val="nextTo"/>
        <c:crossAx val="170895232"/>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86147306807888E-2"/>
          <c:y val="0.17095511181455256"/>
          <c:w val="0.88591433814136067"/>
          <c:h val="0.58440557889113776"/>
        </c:manualLayout>
      </c:layout>
      <c:barChart>
        <c:barDir val="col"/>
        <c:grouping val="clustered"/>
        <c:varyColors val="0"/>
        <c:ser>
          <c:idx val="0"/>
          <c:order val="0"/>
          <c:tx>
            <c:strRef>
              <c:f>'sterile inject equip (2)'!$B$3</c:f>
              <c:strCache>
                <c:ptCount val="1"/>
                <c:pt idx="0">
                  <c:v>2014</c:v>
                </c:pt>
              </c:strCache>
            </c:strRef>
          </c:tx>
          <c:spPr>
            <a:solidFill>
              <a:srgbClr val="63CDF6"/>
            </a:solidFill>
            <a:ln>
              <a:noFill/>
            </a:ln>
          </c:spPr>
          <c:invertIfNegative val="0"/>
          <c:cat>
            <c:strRef>
              <c:f>'sterile inject equip (2)'!$A$4:$A$17</c:f>
              <c:strCache>
                <c:ptCount val="14"/>
                <c:pt idx="0">
                  <c:v>Bhamo</c:v>
                </c:pt>
                <c:pt idx="1">
                  <c:v>Hpakan</c:v>
                </c:pt>
                <c:pt idx="2">
                  <c:v>Indaw </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'sterile inject equip (2)'!$B$4:$B$17</c:f>
              <c:numCache>
                <c:formatCode>General</c:formatCode>
                <c:ptCount val="14"/>
                <c:pt idx="0">
                  <c:v>83</c:v>
                </c:pt>
                <c:pt idx="3">
                  <c:v>63</c:v>
                </c:pt>
                <c:pt idx="4">
                  <c:v>85</c:v>
                </c:pt>
                <c:pt idx="5">
                  <c:v>84</c:v>
                </c:pt>
                <c:pt idx="6">
                  <c:v>100</c:v>
                </c:pt>
                <c:pt idx="8">
                  <c:v>89</c:v>
                </c:pt>
                <c:pt idx="9">
                  <c:v>77</c:v>
                </c:pt>
                <c:pt idx="10">
                  <c:v>87</c:v>
                </c:pt>
                <c:pt idx="11">
                  <c:v>65</c:v>
                </c:pt>
                <c:pt idx="12">
                  <c:v>90</c:v>
                </c:pt>
                <c:pt idx="13">
                  <c:v>86</c:v>
                </c:pt>
              </c:numCache>
            </c:numRef>
          </c:val>
          <c:extLst>
            <c:ext xmlns:c16="http://schemas.microsoft.com/office/drawing/2014/chart" uri="{C3380CC4-5D6E-409C-BE32-E72D297353CC}">
              <c16:uniqueId val="{00000000-43F9-402D-8FFD-943DBB9F5251}"/>
            </c:ext>
          </c:extLst>
        </c:ser>
        <c:ser>
          <c:idx val="1"/>
          <c:order val="1"/>
          <c:tx>
            <c:strRef>
              <c:f>'sterile inject equip (2)'!$C$3</c:f>
              <c:strCache>
                <c:ptCount val="1"/>
                <c:pt idx="0">
                  <c:v>2017-18</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 equip (2)'!$A$4:$A$17</c:f>
              <c:strCache>
                <c:ptCount val="14"/>
                <c:pt idx="0">
                  <c:v>Bhamo</c:v>
                </c:pt>
                <c:pt idx="1">
                  <c:v>Hpakan</c:v>
                </c:pt>
                <c:pt idx="2">
                  <c:v>Indaw </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'sterile inject equip (2)'!$C$4:$C$17</c:f>
              <c:numCache>
                <c:formatCode>General</c:formatCode>
                <c:ptCount val="14"/>
                <c:pt idx="0">
                  <c:v>85</c:v>
                </c:pt>
                <c:pt idx="1">
                  <c:v>89</c:v>
                </c:pt>
                <c:pt idx="2">
                  <c:v>95</c:v>
                </c:pt>
                <c:pt idx="3">
                  <c:v>69</c:v>
                </c:pt>
                <c:pt idx="4">
                  <c:v>98</c:v>
                </c:pt>
                <c:pt idx="5">
                  <c:v>98</c:v>
                </c:pt>
                <c:pt idx="6">
                  <c:v>100</c:v>
                </c:pt>
                <c:pt idx="7">
                  <c:v>88</c:v>
                </c:pt>
                <c:pt idx="8">
                  <c:v>98</c:v>
                </c:pt>
                <c:pt idx="9">
                  <c:v>93</c:v>
                </c:pt>
                <c:pt idx="10">
                  <c:v>84</c:v>
                </c:pt>
                <c:pt idx="11">
                  <c:v>93</c:v>
                </c:pt>
                <c:pt idx="12">
                  <c:v>63</c:v>
                </c:pt>
                <c:pt idx="13">
                  <c:v>91</c:v>
                </c:pt>
              </c:numCache>
            </c:numRef>
          </c:val>
          <c:extLst>
            <c:ext xmlns:c16="http://schemas.microsoft.com/office/drawing/2014/chart" uri="{C3380CC4-5D6E-409C-BE32-E72D297353CC}">
              <c16:uniqueId val="{00000001-43F9-402D-8FFD-943DBB9F5251}"/>
            </c:ext>
          </c:extLst>
        </c:ser>
        <c:dLbls>
          <c:showLegendKey val="0"/>
          <c:showVal val="0"/>
          <c:showCatName val="0"/>
          <c:showSerName val="0"/>
          <c:showPercent val="0"/>
          <c:showBubbleSize val="0"/>
        </c:dLbls>
        <c:gapWidth val="150"/>
        <c:axId val="175896832"/>
        <c:axId val="175906816"/>
      </c:barChart>
      <c:scatterChart>
        <c:scatterStyle val="lineMarker"/>
        <c:varyColors val="0"/>
        <c:ser>
          <c:idx val="2"/>
          <c:order val="2"/>
          <c:tx>
            <c:strRef>
              <c:f>'sterile inject equip (2)'!$B$19</c:f>
              <c:strCache>
                <c:ptCount val="1"/>
                <c:pt idx="0">
                  <c:v>Target</c:v>
                </c:pt>
              </c:strCache>
            </c:strRef>
          </c:tx>
          <c:spPr>
            <a:ln w="12700">
              <a:solidFill>
                <a:srgbClr val="E31837"/>
              </a:solidFill>
              <a:prstDash val="dash"/>
            </a:ln>
          </c:spPr>
          <c:marker>
            <c:symbol val="none"/>
          </c:marker>
          <c:dPt>
            <c:idx val="1"/>
            <c:bubble3D val="0"/>
            <c:spPr>
              <a:ln w="19050">
                <a:solidFill>
                  <a:srgbClr val="E31837"/>
                </a:solidFill>
                <a:prstDash val="dash"/>
              </a:ln>
            </c:spPr>
            <c:extLst>
              <c:ext xmlns:c16="http://schemas.microsoft.com/office/drawing/2014/chart" uri="{C3380CC4-5D6E-409C-BE32-E72D297353CC}">
                <c16:uniqueId val="{00000003-43F9-402D-8FFD-943DBB9F5251}"/>
              </c:ext>
            </c:extLst>
          </c:dPt>
          <c:xVal>
            <c:numRef>
              <c:f>'sterile inject equip (2)'!$A$20:$A$21</c:f>
              <c:numCache>
                <c:formatCode>General</c:formatCode>
                <c:ptCount val="2"/>
                <c:pt idx="0">
                  <c:v>0</c:v>
                </c:pt>
                <c:pt idx="1">
                  <c:v>1</c:v>
                </c:pt>
              </c:numCache>
            </c:numRef>
          </c:xVal>
          <c:yVal>
            <c:numRef>
              <c:f>'sterile inject equip (2)'!$B$20:$B$21</c:f>
              <c:numCache>
                <c:formatCode>General</c:formatCode>
                <c:ptCount val="2"/>
                <c:pt idx="0">
                  <c:v>90</c:v>
                </c:pt>
                <c:pt idx="1">
                  <c:v>90</c:v>
                </c:pt>
              </c:numCache>
            </c:numRef>
          </c:yVal>
          <c:smooth val="0"/>
          <c:extLst>
            <c:ext xmlns:c16="http://schemas.microsoft.com/office/drawing/2014/chart" uri="{C3380CC4-5D6E-409C-BE32-E72D297353CC}">
              <c16:uniqueId val="{00000004-43F9-402D-8FFD-943DBB9F5251}"/>
            </c:ext>
          </c:extLst>
        </c:ser>
        <c:dLbls>
          <c:showLegendKey val="0"/>
          <c:showVal val="0"/>
          <c:showCatName val="0"/>
          <c:showSerName val="0"/>
          <c:showPercent val="0"/>
          <c:showBubbleSize val="0"/>
        </c:dLbls>
        <c:axId val="175910272"/>
        <c:axId val="175908736"/>
      </c:scatterChart>
      <c:catAx>
        <c:axId val="175896832"/>
        <c:scaling>
          <c:orientation val="minMax"/>
        </c:scaling>
        <c:delete val="0"/>
        <c:axPos val="b"/>
        <c:numFmt formatCode="General" sourceLinked="0"/>
        <c:majorTickMark val="out"/>
        <c:minorTickMark val="none"/>
        <c:tickLblPos val="nextTo"/>
        <c:crossAx val="175906816"/>
        <c:crosses val="autoZero"/>
        <c:auto val="1"/>
        <c:lblAlgn val="ctr"/>
        <c:lblOffset val="100"/>
        <c:noMultiLvlLbl val="0"/>
      </c:catAx>
      <c:valAx>
        <c:axId val="175906816"/>
        <c:scaling>
          <c:orientation val="minMax"/>
          <c:max val="100"/>
          <c:min val="0"/>
        </c:scaling>
        <c:delete val="0"/>
        <c:axPos val="l"/>
        <c:title>
          <c:tx>
            <c:rich>
              <a:bodyPr rot="0" vert="horz"/>
              <a:lstStyle/>
              <a:p>
                <a:pPr>
                  <a:defRPr/>
                </a:pPr>
                <a:r>
                  <a:rPr lang="en-US"/>
                  <a:t>%</a:t>
                </a:r>
              </a:p>
            </c:rich>
          </c:tx>
          <c:layout>
            <c:manualLayout>
              <c:xMode val="edge"/>
              <c:yMode val="edge"/>
              <c:x val="1.899334948615512E-3"/>
              <c:y val="0.10548137577063722"/>
            </c:manualLayout>
          </c:layout>
          <c:overlay val="0"/>
        </c:title>
        <c:numFmt formatCode="General" sourceLinked="1"/>
        <c:majorTickMark val="out"/>
        <c:minorTickMark val="none"/>
        <c:tickLblPos val="nextTo"/>
        <c:crossAx val="175896832"/>
        <c:crosses val="autoZero"/>
        <c:crossBetween val="between"/>
        <c:majorUnit val="10"/>
      </c:valAx>
      <c:valAx>
        <c:axId val="175908736"/>
        <c:scaling>
          <c:orientation val="minMax"/>
          <c:max val="100"/>
          <c:min val="0"/>
        </c:scaling>
        <c:delete val="1"/>
        <c:axPos val="r"/>
        <c:numFmt formatCode="General" sourceLinked="1"/>
        <c:majorTickMark val="out"/>
        <c:minorTickMark val="none"/>
        <c:tickLblPos val="nextTo"/>
        <c:crossAx val="175910272"/>
        <c:crosses val="max"/>
        <c:crossBetween val="midCat"/>
        <c:majorUnit val="10"/>
      </c:valAx>
      <c:valAx>
        <c:axId val="175910272"/>
        <c:scaling>
          <c:orientation val="minMax"/>
          <c:max val="1"/>
          <c:min val="0"/>
        </c:scaling>
        <c:delete val="1"/>
        <c:axPos val="t"/>
        <c:numFmt formatCode="General" sourceLinked="1"/>
        <c:majorTickMark val="out"/>
        <c:minorTickMark val="none"/>
        <c:tickLblPos val="nextTo"/>
        <c:crossAx val="175908736"/>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Sheet4!$B$2</c:f>
              <c:strCache>
                <c:ptCount val="1"/>
                <c:pt idx="0">
                  <c:v>with regular partners</c:v>
                </c:pt>
              </c:strCache>
            </c:strRef>
          </c:tx>
          <c:spPr>
            <a:solidFill>
              <a:srgbClr val="78BCC1"/>
            </a:solidFill>
            <a:ln>
              <a:noFill/>
            </a:ln>
          </c:spPr>
          <c:invertIfNegative val="0"/>
          <c:dPt>
            <c:idx val="13"/>
            <c:invertIfNegative val="0"/>
            <c:bubble3D val="0"/>
            <c:spPr>
              <a:pattFill prst="dkUpDiag">
                <a:fgClr>
                  <a:srgbClr val="78BCC1"/>
                </a:fgClr>
                <a:bgClr>
                  <a:schemeClr val="bg1"/>
                </a:bgClr>
              </a:pattFill>
              <a:ln>
                <a:noFill/>
              </a:ln>
            </c:spPr>
            <c:extLst>
              <c:ext xmlns:c16="http://schemas.microsoft.com/office/drawing/2014/chart" uri="{C3380CC4-5D6E-409C-BE32-E72D297353CC}">
                <c16:uniqueId val="{00000001-A8C2-43E6-B1F3-BE3503264239}"/>
              </c:ext>
            </c:extLst>
          </c:dPt>
          <c:cat>
            <c:strRef>
              <c:f>Sheet4!$A$3:$A$16</c:f>
              <c:strCache>
                <c:ptCount val="14"/>
                <c:pt idx="0">
                  <c:v>Bhamo</c:v>
                </c:pt>
                <c:pt idx="1">
                  <c:v>Hpakan</c:v>
                </c:pt>
                <c:pt idx="2">
                  <c:v>Indaw</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Sheet4!$B$3:$B$16</c:f>
              <c:numCache>
                <c:formatCode>General</c:formatCode>
                <c:ptCount val="14"/>
                <c:pt idx="0">
                  <c:v>90.8</c:v>
                </c:pt>
                <c:pt idx="1">
                  <c:v>71.5</c:v>
                </c:pt>
                <c:pt idx="2">
                  <c:v>96.6</c:v>
                </c:pt>
                <c:pt idx="3">
                  <c:v>95.8</c:v>
                </c:pt>
                <c:pt idx="4">
                  <c:v>92.6</c:v>
                </c:pt>
                <c:pt idx="5">
                  <c:v>88.1</c:v>
                </c:pt>
                <c:pt idx="6">
                  <c:v>82.1</c:v>
                </c:pt>
                <c:pt idx="7">
                  <c:v>83.5</c:v>
                </c:pt>
                <c:pt idx="8">
                  <c:v>88.5</c:v>
                </c:pt>
                <c:pt idx="9">
                  <c:v>85.6</c:v>
                </c:pt>
                <c:pt idx="10">
                  <c:v>88.2</c:v>
                </c:pt>
                <c:pt idx="11">
                  <c:v>96.1</c:v>
                </c:pt>
                <c:pt idx="12">
                  <c:v>91.9</c:v>
                </c:pt>
                <c:pt idx="13">
                  <c:v>86.5</c:v>
                </c:pt>
              </c:numCache>
            </c:numRef>
          </c:val>
          <c:extLst>
            <c:ext xmlns:c16="http://schemas.microsoft.com/office/drawing/2014/chart" uri="{C3380CC4-5D6E-409C-BE32-E72D297353CC}">
              <c16:uniqueId val="{00000002-A8C2-43E6-B1F3-BE3503264239}"/>
            </c:ext>
          </c:extLst>
        </c:ser>
        <c:ser>
          <c:idx val="1"/>
          <c:order val="1"/>
          <c:tx>
            <c:strRef>
              <c:f>Sheet4!$C$2</c:f>
              <c:strCache>
                <c:ptCount val="1"/>
                <c:pt idx="0">
                  <c:v>with sex workers</c:v>
                </c:pt>
              </c:strCache>
            </c:strRef>
          </c:tx>
          <c:spPr>
            <a:solidFill>
              <a:srgbClr val="F26B73"/>
            </a:solidFill>
          </c:spPr>
          <c:invertIfNegative val="0"/>
          <c:dPt>
            <c:idx val="13"/>
            <c:invertIfNegative val="0"/>
            <c:bubble3D val="0"/>
            <c:spPr>
              <a:pattFill prst="dkUpDiag">
                <a:fgClr>
                  <a:srgbClr val="F26B73"/>
                </a:fgClr>
                <a:bgClr>
                  <a:schemeClr val="bg1"/>
                </a:bgClr>
              </a:pattFill>
            </c:spPr>
            <c:extLst>
              <c:ext xmlns:c16="http://schemas.microsoft.com/office/drawing/2014/chart" uri="{C3380CC4-5D6E-409C-BE32-E72D297353CC}">
                <c16:uniqueId val="{00000004-A8C2-43E6-B1F3-BE35032642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Sheet4!$A$3:$A$16</c:f>
              <c:strCache>
                <c:ptCount val="14"/>
                <c:pt idx="0">
                  <c:v>Bhamo</c:v>
                </c:pt>
                <c:pt idx="1">
                  <c:v>Hpakan</c:v>
                </c:pt>
                <c:pt idx="2">
                  <c:v>Indaw</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Sheet4!$C$3:$C$16</c:f>
              <c:numCache>
                <c:formatCode>0</c:formatCode>
                <c:ptCount val="14"/>
                <c:pt idx="0">
                  <c:v>14.4</c:v>
                </c:pt>
                <c:pt idx="1">
                  <c:v>30.2</c:v>
                </c:pt>
                <c:pt idx="2">
                  <c:v>3.6</c:v>
                </c:pt>
                <c:pt idx="3">
                  <c:v>4.0999999999999996</c:v>
                </c:pt>
                <c:pt idx="4">
                  <c:v>6.9</c:v>
                </c:pt>
                <c:pt idx="5">
                  <c:v>13.9</c:v>
                </c:pt>
                <c:pt idx="6">
                  <c:v>16.399999999999999</c:v>
                </c:pt>
                <c:pt idx="7">
                  <c:v>20</c:v>
                </c:pt>
                <c:pt idx="8">
                  <c:v>7.2</c:v>
                </c:pt>
                <c:pt idx="9">
                  <c:v>19.2</c:v>
                </c:pt>
                <c:pt idx="10">
                  <c:v>7.9</c:v>
                </c:pt>
                <c:pt idx="11">
                  <c:v>20.399999999999999</c:v>
                </c:pt>
                <c:pt idx="12">
                  <c:v>10.5</c:v>
                </c:pt>
                <c:pt idx="13">
                  <c:v>15.3</c:v>
                </c:pt>
              </c:numCache>
            </c:numRef>
          </c:val>
          <c:extLst>
            <c:ext xmlns:c16="http://schemas.microsoft.com/office/drawing/2014/chart" uri="{C3380CC4-5D6E-409C-BE32-E72D297353CC}">
              <c16:uniqueId val="{00000005-A8C2-43E6-B1F3-BE3503264239}"/>
            </c:ext>
          </c:extLst>
        </c:ser>
        <c:dLbls>
          <c:showLegendKey val="0"/>
          <c:showVal val="0"/>
          <c:showCatName val="0"/>
          <c:showSerName val="0"/>
          <c:showPercent val="0"/>
          <c:showBubbleSize val="0"/>
        </c:dLbls>
        <c:gapWidth val="150"/>
        <c:axId val="176081152"/>
        <c:axId val="176087040"/>
      </c:barChart>
      <c:catAx>
        <c:axId val="176081152"/>
        <c:scaling>
          <c:orientation val="minMax"/>
        </c:scaling>
        <c:delete val="0"/>
        <c:axPos val="b"/>
        <c:numFmt formatCode="General" sourceLinked="0"/>
        <c:majorTickMark val="out"/>
        <c:minorTickMark val="none"/>
        <c:tickLblPos val="nextTo"/>
        <c:crossAx val="176087040"/>
        <c:crosses val="autoZero"/>
        <c:auto val="1"/>
        <c:lblAlgn val="ctr"/>
        <c:lblOffset val="100"/>
        <c:noMultiLvlLbl val="0"/>
      </c:catAx>
      <c:valAx>
        <c:axId val="176087040"/>
        <c:scaling>
          <c:orientation val="minMax"/>
          <c:max val="100"/>
          <c:min val="0"/>
        </c:scaling>
        <c:delete val="0"/>
        <c:axPos val="l"/>
        <c:title>
          <c:tx>
            <c:rich>
              <a:bodyPr rot="0" vert="horz"/>
              <a:lstStyle/>
              <a:p>
                <a:pPr>
                  <a:defRPr/>
                </a:pPr>
                <a:r>
                  <a:rPr lang="en-US"/>
                  <a:t>%</a:t>
                </a:r>
              </a:p>
            </c:rich>
          </c:tx>
          <c:layout>
            <c:manualLayout>
              <c:xMode val="edge"/>
              <c:yMode val="edge"/>
              <c:x val="0"/>
              <c:y val="7.5839672583299699E-3"/>
            </c:manualLayout>
          </c:layout>
          <c:overlay val="0"/>
        </c:title>
        <c:numFmt formatCode="General" sourceLinked="1"/>
        <c:majorTickMark val="out"/>
        <c:minorTickMark val="none"/>
        <c:tickLblPos val="nextTo"/>
        <c:crossAx val="176081152"/>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91</c:v>
                </c:pt>
                <c:pt idx="1">
                  <c:v>239</c:v>
                </c:pt>
                <c:pt idx="2">
                  <c:v>546</c:v>
                </c:pt>
                <c:pt idx="3">
                  <c:v>963</c:v>
                </c:pt>
                <c:pt idx="4">
                  <c:v>1443</c:v>
                </c:pt>
                <c:pt idx="5">
                  <c:v>2047</c:v>
                </c:pt>
                <c:pt idx="6">
                  <c:v>2698</c:v>
                </c:pt>
                <c:pt idx="7">
                  <c:v>3466</c:v>
                </c:pt>
                <c:pt idx="8">
                  <c:v>4329</c:v>
                </c:pt>
                <c:pt idx="9">
                  <c:v>5248</c:v>
                </c:pt>
                <c:pt idx="10">
                  <c:v>6243</c:v>
                </c:pt>
                <c:pt idx="11">
                  <c:v>7310</c:v>
                </c:pt>
                <c:pt idx="12">
                  <c:v>8401</c:v>
                </c:pt>
                <c:pt idx="13">
                  <c:v>9505</c:v>
                </c:pt>
                <c:pt idx="14">
                  <c:v>10576</c:v>
                </c:pt>
                <c:pt idx="15">
                  <c:v>11573</c:v>
                </c:pt>
                <c:pt idx="16">
                  <c:v>12282</c:v>
                </c:pt>
                <c:pt idx="17">
                  <c:v>12428</c:v>
                </c:pt>
                <c:pt idx="18">
                  <c:v>12307</c:v>
                </c:pt>
                <c:pt idx="19">
                  <c:v>12293</c:v>
                </c:pt>
                <c:pt idx="20">
                  <c:v>12718</c:v>
                </c:pt>
                <c:pt idx="21">
                  <c:v>12916</c:v>
                </c:pt>
                <c:pt idx="22">
                  <c:v>12742</c:v>
                </c:pt>
                <c:pt idx="23">
                  <c:v>12450</c:v>
                </c:pt>
                <c:pt idx="24">
                  <c:v>12414</c:v>
                </c:pt>
                <c:pt idx="25">
                  <c:v>12529</c:v>
                </c:pt>
                <c:pt idx="26">
                  <c:v>12388</c:v>
                </c:pt>
                <c:pt idx="27">
                  <c:v>12197</c:v>
                </c:pt>
                <c:pt idx="28">
                  <c:v>11700</c:v>
                </c:pt>
                <c:pt idx="29">
                  <c:v>10881</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32</c:v>
                </c:pt>
                <c:pt idx="1">
                  <c:v>82</c:v>
                </c:pt>
                <c:pt idx="2">
                  <c:v>189</c:v>
                </c:pt>
                <c:pt idx="3">
                  <c:v>364</c:v>
                </c:pt>
                <c:pt idx="4">
                  <c:v>615</c:v>
                </c:pt>
                <c:pt idx="5">
                  <c:v>976</c:v>
                </c:pt>
                <c:pt idx="6">
                  <c:v>1440</c:v>
                </c:pt>
                <c:pt idx="7">
                  <c:v>2018</c:v>
                </c:pt>
                <c:pt idx="8">
                  <c:v>2678</c:v>
                </c:pt>
                <c:pt idx="9">
                  <c:v>3410</c:v>
                </c:pt>
                <c:pt idx="10">
                  <c:v>4163</c:v>
                </c:pt>
                <c:pt idx="11">
                  <c:v>5113</c:v>
                </c:pt>
                <c:pt idx="12">
                  <c:v>5991</c:v>
                </c:pt>
                <c:pt idx="13">
                  <c:v>6872</c:v>
                </c:pt>
                <c:pt idx="14">
                  <c:v>7780</c:v>
                </c:pt>
                <c:pt idx="15">
                  <c:v>8611</c:v>
                </c:pt>
                <c:pt idx="16">
                  <c:v>9229</c:v>
                </c:pt>
                <c:pt idx="17">
                  <c:v>9388</c:v>
                </c:pt>
                <c:pt idx="18">
                  <c:v>9228</c:v>
                </c:pt>
                <c:pt idx="19">
                  <c:v>9127</c:v>
                </c:pt>
                <c:pt idx="20">
                  <c:v>9461</c:v>
                </c:pt>
                <c:pt idx="21">
                  <c:v>9387</c:v>
                </c:pt>
                <c:pt idx="22">
                  <c:v>8851</c:v>
                </c:pt>
                <c:pt idx="23">
                  <c:v>8328</c:v>
                </c:pt>
                <c:pt idx="24">
                  <c:v>7996</c:v>
                </c:pt>
                <c:pt idx="25">
                  <c:v>7510</c:v>
                </c:pt>
                <c:pt idx="26">
                  <c:v>6965</c:v>
                </c:pt>
                <c:pt idx="27">
                  <c:v>6423</c:v>
                </c:pt>
                <c:pt idx="28">
                  <c:v>6111</c:v>
                </c:pt>
                <c:pt idx="29">
                  <c:v>5866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31030400"/>
        <c:axId val="131036288"/>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7,700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F9-4D0F-A036-D14ABA2504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64</c:v>
                </c:pt>
                <c:pt idx="1">
                  <c:v>166</c:v>
                </c:pt>
                <c:pt idx="2">
                  <c:v>376</c:v>
                </c:pt>
                <c:pt idx="3">
                  <c:v>670</c:v>
                </c:pt>
                <c:pt idx="4">
                  <c:v>1029</c:v>
                </c:pt>
                <c:pt idx="5">
                  <c:v>1493</c:v>
                </c:pt>
                <c:pt idx="6">
                  <c:v>2068</c:v>
                </c:pt>
                <c:pt idx="7">
                  <c:v>2742</c:v>
                </c:pt>
                <c:pt idx="8">
                  <c:v>3506</c:v>
                </c:pt>
                <c:pt idx="9">
                  <c:v>4344</c:v>
                </c:pt>
                <c:pt idx="10">
                  <c:v>5252</c:v>
                </c:pt>
                <c:pt idx="11">
                  <c:v>6215</c:v>
                </c:pt>
                <c:pt idx="12">
                  <c:v>7202</c:v>
                </c:pt>
                <c:pt idx="13">
                  <c:v>8193</c:v>
                </c:pt>
                <c:pt idx="14">
                  <c:v>9170</c:v>
                </c:pt>
                <c:pt idx="15">
                  <c:v>10089</c:v>
                </c:pt>
                <c:pt idx="16">
                  <c:v>10717</c:v>
                </c:pt>
                <c:pt idx="17">
                  <c:v>10870</c:v>
                </c:pt>
                <c:pt idx="18">
                  <c:v>10688</c:v>
                </c:pt>
                <c:pt idx="19">
                  <c:v>10618</c:v>
                </c:pt>
                <c:pt idx="20">
                  <c:v>10999</c:v>
                </c:pt>
                <c:pt idx="21">
                  <c:v>11096</c:v>
                </c:pt>
                <c:pt idx="22">
                  <c:v>10735</c:v>
                </c:pt>
                <c:pt idx="23">
                  <c:v>10341</c:v>
                </c:pt>
                <c:pt idx="24">
                  <c:v>10123</c:v>
                </c:pt>
                <c:pt idx="25">
                  <c:v>9849</c:v>
                </c:pt>
                <c:pt idx="26">
                  <c:v>9398</c:v>
                </c:pt>
                <c:pt idx="27">
                  <c:v>8891</c:v>
                </c:pt>
                <c:pt idx="28">
                  <c:v>8320</c:v>
                </c:pt>
                <c:pt idx="29">
                  <c:v>7717</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31030400"/>
        <c:axId val="131036288"/>
      </c:lineChart>
      <c:catAx>
        <c:axId val="1310304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1036288"/>
        <c:crosses val="autoZero"/>
        <c:auto val="1"/>
        <c:lblAlgn val="ctr"/>
        <c:lblOffset val="100"/>
        <c:tickMarkSkip val="1"/>
        <c:noMultiLvlLbl val="0"/>
      </c:catAx>
      <c:valAx>
        <c:axId val="13103628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3103040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use_MSM'!$A$10</c:f>
          <c:strCache>
            <c:ptCount val="1"/>
            <c:pt idx="0">
              <c:v>With a casual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use_MSM'!$B$11</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use_MSM'!$A$12:$A$16</c:f>
              <c:strCache>
                <c:ptCount val="5"/>
                <c:pt idx="0">
                  <c:v>Yangon</c:v>
                </c:pt>
                <c:pt idx="1">
                  <c:v>Mandalay</c:v>
                </c:pt>
                <c:pt idx="2">
                  <c:v>Monywa</c:v>
                </c:pt>
                <c:pt idx="3">
                  <c:v>Pathein</c:v>
                </c:pt>
                <c:pt idx="4">
                  <c:v>Pyay</c:v>
                </c:pt>
              </c:strCache>
            </c:strRef>
          </c:cat>
          <c:val>
            <c:numRef>
              <c:f>'Condom use_MSM'!$B$12:$B$16</c:f>
              <c:numCache>
                <c:formatCode>General</c:formatCode>
                <c:ptCount val="5"/>
                <c:pt idx="0">
                  <c:v>62</c:v>
                </c:pt>
                <c:pt idx="1">
                  <c:v>95</c:v>
                </c:pt>
                <c:pt idx="2">
                  <c:v>91</c:v>
                </c:pt>
                <c:pt idx="3">
                  <c:v>81</c:v>
                </c:pt>
                <c:pt idx="4">
                  <c:v>78</c:v>
                </c:pt>
              </c:numCache>
            </c:numRef>
          </c:val>
          <c:extLst>
            <c:ext xmlns:c16="http://schemas.microsoft.com/office/drawing/2014/chart" uri="{C3380CC4-5D6E-409C-BE32-E72D297353CC}">
              <c16:uniqueId val="{00000000-B8B8-4377-9FD5-2A4B890D5D24}"/>
            </c:ext>
          </c:extLst>
        </c:ser>
        <c:ser>
          <c:idx val="1"/>
          <c:order val="1"/>
          <c:tx>
            <c:strRef>
              <c:f>'Condom use_MSM'!$C$11</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use_MSM'!$A$12:$A$16</c:f>
              <c:strCache>
                <c:ptCount val="5"/>
                <c:pt idx="0">
                  <c:v>Yangon</c:v>
                </c:pt>
                <c:pt idx="1">
                  <c:v>Mandalay</c:v>
                </c:pt>
                <c:pt idx="2">
                  <c:v>Monywa</c:v>
                </c:pt>
                <c:pt idx="3">
                  <c:v>Pathein</c:v>
                </c:pt>
                <c:pt idx="4">
                  <c:v>Pyay</c:v>
                </c:pt>
              </c:strCache>
            </c:strRef>
          </c:cat>
          <c:val>
            <c:numRef>
              <c:f>'Condom use_MSM'!$C$12:$C$16</c:f>
              <c:numCache>
                <c:formatCode>General</c:formatCode>
                <c:ptCount val="5"/>
                <c:pt idx="0">
                  <c:v>41</c:v>
                </c:pt>
                <c:pt idx="1">
                  <c:v>90</c:v>
                </c:pt>
                <c:pt idx="2">
                  <c:v>65</c:v>
                </c:pt>
                <c:pt idx="3">
                  <c:v>72</c:v>
                </c:pt>
                <c:pt idx="4">
                  <c:v>51</c:v>
                </c:pt>
              </c:numCache>
            </c:numRef>
          </c:val>
          <c:extLst>
            <c:ext xmlns:c16="http://schemas.microsoft.com/office/drawing/2014/chart" uri="{C3380CC4-5D6E-409C-BE32-E72D297353CC}">
              <c16:uniqueId val="{00000001-B8B8-4377-9FD5-2A4B890D5D24}"/>
            </c:ext>
          </c:extLst>
        </c:ser>
        <c:dLbls>
          <c:showLegendKey val="0"/>
          <c:showVal val="0"/>
          <c:showCatName val="0"/>
          <c:showSerName val="0"/>
          <c:showPercent val="0"/>
          <c:showBubbleSize val="0"/>
        </c:dLbls>
        <c:gapWidth val="150"/>
        <c:axId val="176262528"/>
        <c:axId val="17628480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B8B8-4377-9FD5-2A4B890D5D24}"/>
            </c:ext>
          </c:extLst>
        </c:ser>
        <c:dLbls>
          <c:showLegendKey val="0"/>
          <c:showVal val="0"/>
          <c:showCatName val="0"/>
          <c:showSerName val="0"/>
          <c:showPercent val="0"/>
          <c:showBubbleSize val="0"/>
        </c:dLbls>
        <c:axId val="176288512"/>
        <c:axId val="176286720"/>
      </c:scatterChart>
      <c:catAx>
        <c:axId val="176262528"/>
        <c:scaling>
          <c:orientation val="minMax"/>
        </c:scaling>
        <c:delete val="0"/>
        <c:axPos val="b"/>
        <c:numFmt formatCode="General" sourceLinked="0"/>
        <c:majorTickMark val="out"/>
        <c:minorTickMark val="none"/>
        <c:tickLblPos val="nextTo"/>
        <c:crossAx val="176284800"/>
        <c:crosses val="autoZero"/>
        <c:auto val="1"/>
        <c:lblAlgn val="ctr"/>
        <c:lblOffset val="100"/>
        <c:noMultiLvlLbl val="0"/>
      </c:catAx>
      <c:valAx>
        <c:axId val="176284800"/>
        <c:scaling>
          <c:orientation val="minMax"/>
          <c:max val="100"/>
          <c:min val="0"/>
        </c:scaling>
        <c:delete val="0"/>
        <c:axPos val="l"/>
        <c:title>
          <c:tx>
            <c:rich>
              <a:bodyPr rot="0" vert="horz"/>
              <a:lstStyle/>
              <a:p>
                <a:pPr>
                  <a:defRPr/>
                </a:pPr>
                <a:r>
                  <a:rPr lang="en-US" dirty="0"/>
                  <a:t>%</a:t>
                </a:r>
              </a:p>
            </c:rich>
          </c:tx>
          <c:layout>
            <c:manualLayout>
              <c:xMode val="edge"/>
              <c:yMode val="edge"/>
              <c:x val="1.3888888888888888E-2"/>
              <c:y val="0.13527011731020069"/>
            </c:manualLayout>
          </c:layout>
          <c:overlay val="0"/>
        </c:title>
        <c:numFmt formatCode="General" sourceLinked="1"/>
        <c:majorTickMark val="out"/>
        <c:minorTickMark val="none"/>
        <c:tickLblPos val="nextTo"/>
        <c:crossAx val="176262528"/>
        <c:crosses val="autoZero"/>
        <c:crossBetween val="between"/>
        <c:majorUnit val="20"/>
      </c:valAx>
      <c:valAx>
        <c:axId val="176286720"/>
        <c:scaling>
          <c:orientation val="minMax"/>
          <c:max val="100"/>
          <c:min val="0"/>
        </c:scaling>
        <c:delete val="1"/>
        <c:axPos val="r"/>
        <c:numFmt formatCode="General" sourceLinked="1"/>
        <c:majorTickMark val="out"/>
        <c:minorTickMark val="none"/>
        <c:tickLblPos val="nextTo"/>
        <c:crossAx val="176288512"/>
        <c:crosses val="max"/>
        <c:crossBetween val="midCat"/>
        <c:majorUnit val="20"/>
      </c:valAx>
      <c:valAx>
        <c:axId val="176288512"/>
        <c:scaling>
          <c:orientation val="minMax"/>
          <c:max val="1"/>
          <c:min val="0"/>
        </c:scaling>
        <c:delete val="1"/>
        <c:axPos val="t"/>
        <c:numFmt formatCode="General" sourceLinked="1"/>
        <c:majorTickMark val="out"/>
        <c:minorTickMark val="none"/>
        <c:tickLblPos val="nextTo"/>
        <c:crossAx val="17628672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use_MSM'!$A$48</c:f>
          <c:strCache>
            <c:ptCount val="1"/>
            <c:pt idx="0">
              <c:v>with a regular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use_MSM'!$B$49</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use_MSM'!$A$50:$A$54</c:f>
              <c:strCache>
                <c:ptCount val="5"/>
                <c:pt idx="0">
                  <c:v>Yangon</c:v>
                </c:pt>
                <c:pt idx="1">
                  <c:v>Mandalay</c:v>
                </c:pt>
                <c:pt idx="2">
                  <c:v>Monywa</c:v>
                </c:pt>
                <c:pt idx="3">
                  <c:v>Pathein</c:v>
                </c:pt>
                <c:pt idx="4">
                  <c:v>Pyay</c:v>
                </c:pt>
              </c:strCache>
            </c:strRef>
          </c:cat>
          <c:val>
            <c:numRef>
              <c:f>'Condom use_MSM'!$B$50:$B$54</c:f>
              <c:numCache>
                <c:formatCode>General</c:formatCode>
                <c:ptCount val="5"/>
                <c:pt idx="0">
                  <c:v>61</c:v>
                </c:pt>
                <c:pt idx="1">
                  <c:v>81</c:v>
                </c:pt>
                <c:pt idx="2">
                  <c:v>72</c:v>
                </c:pt>
                <c:pt idx="3">
                  <c:v>73</c:v>
                </c:pt>
                <c:pt idx="4">
                  <c:v>57</c:v>
                </c:pt>
              </c:numCache>
            </c:numRef>
          </c:val>
          <c:extLst>
            <c:ext xmlns:c16="http://schemas.microsoft.com/office/drawing/2014/chart" uri="{C3380CC4-5D6E-409C-BE32-E72D297353CC}">
              <c16:uniqueId val="{00000000-EF32-42B1-A0C5-76CF0F7404CA}"/>
            </c:ext>
          </c:extLst>
        </c:ser>
        <c:ser>
          <c:idx val="1"/>
          <c:order val="1"/>
          <c:tx>
            <c:strRef>
              <c:f>'Condom use_MSM'!$C$49</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use_MSM'!$A$50:$A$54</c:f>
              <c:strCache>
                <c:ptCount val="5"/>
                <c:pt idx="0">
                  <c:v>Yangon</c:v>
                </c:pt>
                <c:pt idx="1">
                  <c:v>Mandalay</c:v>
                </c:pt>
                <c:pt idx="2">
                  <c:v>Monywa</c:v>
                </c:pt>
                <c:pt idx="3">
                  <c:v>Pathein</c:v>
                </c:pt>
                <c:pt idx="4">
                  <c:v>Pyay</c:v>
                </c:pt>
              </c:strCache>
            </c:strRef>
          </c:cat>
          <c:val>
            <c:numRef>
              <c:f>'Condom use_MSM'!$C$50:$C$54</c:f>
              <c:numCache>
                <c:formatCode>General</c:formatCode>
                <c:ptCount val="5"/>
                <c:pt idx="0">
                  <c:v>38</c:v>
                </c:pt>
                <c:pt idx="1">
                  <c:v>81</c:v>
                </c:pt>
                <c:pt idx="2">
                  <c:v>58</c:v>
                </c:pt>
                <c:pt idx="3">
                  <c:v>49</c:v>
                </c:pt>
                <c:pt idx="4">
                  <c:v>44</c:v>
                </c:pt>
              </c:numCache>
            </c:numRef>
          </c:val>
          <c:extLst>
            <c:ext xmlns:c16="http://schemas.microsoft.com/office/drawing/2014/chart" uri="{C3380CC4-5D6E-409C-BE32-E72D297353CC}">
              <c16:uniqueId val="{00000001-EF32-42B1-A0C5-76CF0F7404CA}"/>
            </c:ext>
          </c:extLst>
        </c:ser>
        <c:dLbls>
          <c:showLegendKey val="0"/>
          <c:showVal val="0"/>
          <c:showCatName val="0"/>
          <c:showSerName val="0"/>
          <c:showPercent val="0"/>
          <c:showBubbleSize val="0"/>
        </c:dLbls>
        <c:gapWidth val="150"/>
        <c:axId val="176859008"/>
        <c:axId val="176860544"/>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EF32-42B1-A0C5-76CF0F7404CA}"/>
            </c:ext>
          </c:extLst>
        </c:ser>
        <c:dLbls>
          <c:showLegendKey val="0"/>
          <c:showVal val="0"/>
          <c:showCatName val="0"/>
          <c:showSerName val="0"/>
          <c:showPercent val="0"/>
          <c:showBubbleSize val="0"/>
        </c:dLbls>
        <c:axId val="176872448"/>
        <c:axId val="176870912"/>
      </c:scatterChart>
      <c:catAx>
        <c:axId val="176859008"/>
        <c:scaling>
          <c:orientation val="minMax"/>
        </c:scaling>
        <c:delete val="0"/>
        <c:axPos val="b"/>
        <c:numFmt formatCode="General" sourceLinked="0"/>
        <c:majorTickMark val="out"/>
        <c:minorTickMark val="none"/>
        <c:tickLblPos val="nextTo"/>
        <c:crossAx val="176860544"/>
        <c:crosses val="autoZero"/>
        <c:auto val="1"/>
        <c:lblAlgn val="ctr"/>
        <c:lblOffset val="100"/>
        <c:noMultiLvlLbl val="0"/>
      </c:catAx>
      <c:valAx>
        <c:axId val="176860544"/>
        <c:scaling>
          <c:orientation val="minMax"/>
          <c:max val="100"/>
          <c:min val="0"/>
        </c:scaling>
        <c:delete val="0"/>
        <c:axPos val="l"/>
        <c:title>
          <c:tx>
            <c:rich>
              <a:bodyPr rot="0" vert="horz"/>
              <a:lstStyle/>
              <a:p>
                <a:pPr>
                  <a:defRPr/>
                </a:pPr>
                <a:r>
                  <a:rPr lang="en-US" dirty="0"/>
                  <a:t>%</a:t>
                </a:r>
              </a:p>
            </c:rich>
          </c:tx>
          <c:layout>
            <c:manualLayout>
              <c:xMode val="edge"/>
              <c:yMode val="edge"/>
              <c:x val="2.2222222222222223E-2"/>
              <c:y val="0.1217571631671041"/>
            </c:manualLayout>
          </c:layout>
          <c:overlay val="0"/>
        </c:title>
        <c:numFmt formatCode="General" sourceLinked="1"/>
        <c:majorTickMark val="out"/>
        <c:minorTickMark val="none"/>
        <c:tickLblPos val="nextTo"/>
        <c:crossAx val="176859008"/>
        <c:crosses val="autoZero"/>
        <c:crossBetween val="between"/>
        <c:majorUnit val="20"/>
      </c:valAx>
      <c:valAx>
        <c:axId val="176870912"/>
        <c:scaling>
          <c:orientation val="minMax"/>
          <c:max val="100"/>
          <c:min val="0"/>
        </c:scaling>
        <c:delete val="1"/>
        <c:axPos val="r"/>
        <c:numFmt formatCode="General" sourceLinked="1"/>
        <c:majorTickMark val="out"/>
        <c:minorTickMark val="none"/>
        <c:tickLblPos val="nextTo"/>
        <c:crossAx val="176872448"/>
        <c:crosses val="max"/>
        <c:crossBetween val="midCat"/>
        <c:majorUnit val="20"/>
      </c:valAx>
      <c:valAx>
        <c:axId val="176872448"/>
        <c:scaling>
          <c:orientation val="minMax"/>
          <c:max val="1"/>
          <c:min val="0"/>
        </c:scaling>
        <c:delete val="1"/>
        <c:axPos val="t"/>
        <c:numFmt formatCode="General" sourceLinked="1"/>
        <c:majorTickMark val="out"/>
        <c:minorTickMark val="none"/>
        <c:tickLblPos val="nextTo"/>
        <c:crossAx val="176870912"/>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use_MSM'!$A$39</c:f>
          <c:strCache>
            <c:ptCount val="1"/>
            <c:pt idx="0">
              <c:v>With  a paid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use_MSM'!$B$40</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use_MSM'!$A$41:$A$43</c:f>
              <c:strCache>
                <c:ptCount val="3"/>
                <c:pt idx="0">
                  <c:v>Mandalay</c:v>
                </c:pt>
                <c:pt idx="1">
                  <c:v>Pathein</c:v>
                </c:pt>
                <c:pt idx="2">
                  <c:v>Pyay</c:v>
                </c:pt>
              </c:strCache>
            </c:strRef>
          </c:cat>
          <c:val>
            <c:numRef>
              <c:f>'Condom use_MSM'!$B$41:$B$43</c:f>
              <c:numCache>
                <c:formatCode>General</c:formatCode>
                <c:ptCount val="3"/>
                <c:pt idx="0">
                  <c:v>97</c:v>
                </c:pt>
                <c:pt idx="1">
                  <c:v>64</c:v>
                </c:pt>
                <c:pt idx="2">
                  <c:v>88</c:v>
                </c:pt>
              </c:numCache>
            </c:numRef>
          </c:val>
          <c:extLst>
            <c:ext xmlns:c16="http://schemas.microsoft.com/office/drawing/2014/chart" uri="{C3380CC4-5D6E-409C-BE32-E72D297353CC}">
              <c16:uniqueId val="{00000000-E0F0-451B-A1C4-5A5ADE11D968}"/>
            </c:ext>
          </c:extLst>
        </c:ser>
        <c:ser>
          <c:idx val="1"/>
          <c:order val="1"/>
          <c:tx>
            <c:strRef>
              <c:f>'Condom use_MSM'!$C$40</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use_MSM'!$A$41:$A$43</c:f>
              <c:strCache>
                <c:ptCount val="3"/>
                <c:pt idx="0">
                  <c:v>Mandalay</c:v>
                </c:pt>
                <c:pt idx="1">
                  <c:v>Pathein</c:v>
                </c:pt>
                <c:pt idx="2">
                  <c:v>Pyay</c:v>
                </c:pt>
              </c:strCache>
            </c:strRef>
          </c:cat>
          <c:val>
            <c:numRef>
              <c:f>'Condom use_MSM'!$C$41:$C$43</c:f>
              <c:numCache>
                <c:formatCode>General</c:formatCode>
                <c:ptCount val="3"/>
                <c:pt idx="0">
                  <c:v>86</c:v>
                </c:pt>
                <c:pt idx="1">
                  <c:v>68</c:v>
                </c:pt>
                <c:pt idx="2">
                  <c:v>65</c:v>
                </c:pt>
              </c:numCache>
            </c:numRef>
          </c:val>
          <c:extLst>
            <c:ext xmlns:c16="http://schemas.microsoft.com/office/drawing/2014/chart" uri="{C3380CC4-5D6E-409C-BE32-E72D297353CC}">
              <c16:uniqueId val="{00000001-E0F0-451B-A1C4-5A5ADE11D968}"/>
            </c:ext>
          </c:extLst>
        </c:ser>
        <c:dLbls>
          <c:showLegendKey val="0"/>
          <c:showVal val="0"/>
          <c:showCatName val="0"/>
          <c:showSerName val="0"/>
          <c:showPercent val="0"/>
          <c:showBubbleSize val="0"/>
        </c:dLbls>
        <c:gapWidth val="150"/>
        <c:axId val="177769472"/>
        <c:axId val="17777536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E0F0-451B-A1C4-5A5ADE11D968}"/>
            </c:ext>
          </c:extLst>
        </c:ser>
        <c:dLbls>
          <c:showLegendKey val="0"/>
          <c:showVal val="0"/>
          <c:showCatName val="0"/>
          <c:showSerName val="0"/>
          <c:showPercent val="0"/>
          <c:showBubbleSize val="0"/>
        </c:dLbls>
        <c:axId val="177791360"/>
        <c:axId val="177777280"/>
      </c:scatterChart>
      <c:catAx>
        <c:axId val="177769472"/>
        <c:scaling>
          <c:orientation val="minMax"/>
        </c:scaling>
        <c:delete val="0"/>
        <c:axPos val="b"/>
        <c:numFmt formatCode="General" sourceLinked="0"/>
        <c:majorTickMark val="out"/>
        <c:minorTickMark val="none"/>
        <c:tickLblPos val="nextTo"/>
        <c:crossAx val="177775360"/>
        <c:crosses val="autoZero"/>
        <c:auto val="1"/>
        <c:lblAlgn val="ctr"/>
        <c:lblOffset val="100"/>
        <c:noMultiLvlLbl val="0"/>
      </c:catAx>
      <c:valAx>
        <c:axId val="177775360"/>
        <c:scaling>
          <c:orientation val="minMax"/>
          <c:max val="100"/>
          <c:min val="0"/>
        </c:scaling>
        <c:delete val="0"/>
        <c:axPos val="l"/>
        <c:title>
          <c:tx>
            <c:rich>
              <a:bodyPr rot="0" vert="horz"/>
              <a:lstStyle/>
              <a:p>
                <a:pPr>
                  <a:defRPr/>
                </a:pPr>
                <a:r>
                  <a:rPr lang="en-US" dirty="0"/>
                  <a:t>%</a:t>
                </a:r>
              </a:p>
            </c:rich>
          </c:tx>
          <c:layout>
            <c:manualLayout>
              <c:xMode val="edge"/>
              <c:yMode val="edge"/>
              <c:x val="2.7777777777777779E-3"/>
              <c:y val="0.11811132983377076"/>
            </c:manualLayout>
          </c:layout>
          <c:overlay val="0"/>
        </c:title>
        <c:numFmt formatCode="General" sourceLinked="1"/>
        <c:majorTickMark val="out"/>
        <c:minorTickMark val="none"/>
        <c:tickLblPos val="nextTo"/>
        <c:crossAx val="177769472"/>
        <c:crosses val="autoZero"/>
        <c:crossBetween val="between"/>
        <c:majorUnit val="20"/>
      </c:valAx>
      <c:valAx>
        <c:axId val="177777280"/>
        <c:scaling>
          <c:orientation val="minMax"/>
          <c:max val="100"/>
          <c:min val="0"/>
        </c:scaling>
        <c:delete val="1"/>
        <c:axPos val="r"/>
        <c:numFmt formatCode="General" sourceLinked="1"/>
        <c:majorTickMark val="out"/>
        <c:minorTickMark val="none"/>
        <c:tickLblPos val="nextTo"/>
        <c:crossAx val="177791360"/>
        <c:crosses val="max"/>
        <c:crossBetween val="midCat"/>
        <c:majorUnit val="20"/>
      </c:valAx>
      <c:valAx>
        <c:axId val="177791360"/>
        <c:scaling>
          <c:orientation val="minMax"/>
          <c:max val="1"/>
          <c:min val="0"/>
        </c:scaling>
        <c:delete val="1"/>
        <c:axPos val="t"/>
        <c:numFmt formatCode="General" sourceLinked="1"/>
        <c:majorTickMark val="out"/>
        <c:minorTickMark val="none"/>
        <c:tickLblPos val="nextTo"/>
        <c:crossAx val="17777728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use_MSM'!$A$30</c:f>
          <c:strCache>
            <c:ptCount val="1"/>
            <c:pt idx="0">
              <c:v>with a male client</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use_MSM'!$B$31</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use_MSM'!$A$32:$A$34</c:f>
              <c:strCache>
                <c:ptCount val="3"/>
                <c:pt idx="0">
                  <c:v>Mandalay</c:v>
                </c:pt>
                <c:pt idx="1">
                  <c:v>Pathein</c:v>
                </c:pt>
                <c:pt idx="2">
                  <c:v>Pyay</c:v>
                </c:pt>
              </c:strCache>
            </c:strRef>
          </c:cat>
          <c:val>
            <c:numRef>
              <c:f>'Condom use_MSM'!$B$32:$B$34</c:f>
              <c:numCache>
                <c:formatCode>General</c:formatCode>
                <c:ptCount val="3"/>
                <c:pt idx="0">
                  <c:v>99</c:v>
                </c:pt>
                <c:pt idx="1">
                  <c:v>91</c:v>
                </c:pt>
                <c:pt idx="2">
                  <c:v>55</c:v>
                </c:pt>
              </c:numCache>
            </c:numRef>
          </c:val>
          <c:extLst>
            <c:ext xmlns:c16="http://schemas.microsoft.com/office/drawing/2014/chart" uri="{C3380CC4-5D6E-409C-BE32-E72D297353CC}">
              <c16:uniqueId val="{00000000-363E-4528-AEE7-6740855DC991}"/>
            </c:ext>
          </c:extLst>
        </c:ser>
        <c:ser>
          <c:idx val="1"/>
          <c:order val="1"/>
          <c:tx>
            <c:strRef>
              <c:f>'Condom use_MSM'!$C$31</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use_MSM'!$A$32:$A$34</c:f>
              <c:strCache>
                <c:ptCount val="3"/>
                <c:pt idx="0">
                  <c:v>Mandalay</c:v>
                </c:pt>
                <c:pt idx="1">
                  <c:v>Pathein</c:v>
                </c:pt>
                <c:pt idx="2">
                  <c:v>Pyay</c:v>
                </c:pt>
              </c:strCache>
            </c:strRef>
          </c:cat>
          <c:val>
            <c:numRef>
              <c:f>'Condom use_MSM'!$C$32:$C$34</c:f>
              <c:numCache>
                <c:formatCode>General</c:formatCode>
                <c:ptCount val="3"/>
                <c:pt idx="0">
                  <c:v>94</c:v>
                </c:pt>
              </c:numCache>
            </c:numRef>
          </c:val>
          <c:extLst>
            <c:ext xmlns:c16="http://schemas.microsoft.com/office/drawing/2014/chart" uri="{C3380CC4-5D6E-409C-BE32-E72D297353CC}">
              <c16:uniqueId val="{00000001-363E-4528-AEE7-6740855DC991}"/>
            </c:ext>
          </c:extLst>
        </c:ser>
        <c:dLbls>
          <c:showLegendKey val="0"/>
          <c:showVal val="0"/>
          <c:showCatName val="0"/>
          <c:showSerName val="0"/>
          <c:showPercent val="0"/>
          <c:showBubbleSize val="0"/>
        </c:dLbls>
        <c:gapWidth val="150"/>
        <c:axId val="179750400"/>
        <c:axId val="179751936"/>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363E-4528-AEE7-6740855DC991}"/>
            </c:ext>
          </c:extLst>
        </c:ser>
        <c:dLbls>
          <c:showLegendKey val="0"/>
          <c:showVal val="0"/>
          <c:showCatName val="0"/>
          <c:showSerName val="0"/>
          <c:showPercent val="0"/>
          <c:showBubbleSize val="0"/>
        </c:dLbls>
        <c:axId val="190818944"/>
        <c:axId val="190817408"/>
      </c:scatterChart>
      <c:catAx>
        <c:axId val="179750400"/>
        <c:scaling>
          <c:orientation val="minMax"/>
        </c:scaling>
        <c:delete val="0"/>
        <c:axPos val="b"/>
        <c:numFmt formatCode="General" sourceLinked="0"/>
        <c:majorTickMark val="out"/>
        <c:minorTickMark val="none"/>
        <c:tickLblPos val="nextTo"/>
        <c:crossAx val="179751936"/>
        <c:crosses val="autoZero"/>
        <c:auto val="1"/>
        <c:lblAlgn val="ctr"/>
        <c:lblOffset val="100"/>
        <c:noMultiLvlLbl val="0"/>
      </c:catAx>
      <c:valAx>
        <c:axId val="179751936"/>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911827427821521"/>
            </c:manualLayout>
          </c:layout>
          <c:overlay val="0"/>
        </c:title>
        <c:numFmt formatCode="General" sourceLinked="1"/>
        <c:majorTickMark val="out"/>
        <c:minorTickMark val="none"/>
        <c:tickLblPos val="nextTo"/>
        <c:crossAx val="179750400"/>
        <c:crosses val="autoZero"/>
        <c:crossBetween val="between"/>
        <c:majorUnit val="20"/>
      </c:valAx>
      <c:valAx>
        <c:axId val="190817408"/>
        <c:scaling>
          <c:orientation val="minMax"/>
          <c:max val="100"/>
          <c:min val="0"/>
        </c:scaling>
        <c:delete val="1"/>
        <c:axPos val="r"/>
        <c:numFmt formatCode="General" sourceLinked="1"/>
        <c:majorTickMark val="out"/>
        <c:minorTickMark val="none"/>
        <c:tickLblPos val="nextTo"/>
        <c:crossAx val="190818944"/>
        <c:crosses val="max"/>
        <c:crossBetween val="midCat"/>
        <c:majorUnit val="20"/>
      </c:valAx>
      <c:valAx>
        <c:axId val="190818944"/>
        <c:scaling>
          <c:orientation val="minMax"/>
          <c:max val="1"/>
          <c:min val="0"/>
        </c:scaling>
        <c:delete val="1"/>
        <c:axPos val="t"/>
        <c:numFmt formatCode="General" sourceLinked="1"/>
        <c:majorTickMark val="out"/>
        <c:minorTickMark val="none"/>
        <c:tickLblPos val="nextTo"/>
        <c:crossAx val="190817408"/>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c:f>
          <c:strCache>
            <c:ptCount val="1"/>
            <c:pt idx="0">
              <c:v>with a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use_MSM'!$B$2</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use_MSM'!$A$3:$A$7</c:f>
              <c:strCache>
                <c:ptCount val="5"/>
                <c:pt idx="0">
                  <c:v>Yangon</c:v>
                </c:pt>
                <c:pt idx="1">
                  <c:v>Mandalay</c:v>
                </c:pt>
                <c:pt idx="2">
                  <c:v>Monywa</c:v>
                </c:pt>
                <c:pt idx="3">
                  <c:v>Pathein</c:v>
                </c:pt>
                <c:pt idx="4">
                  <c:v>Pyay</c:v>
                </c:pt>
              </c:strCache>
            </c:strRef>
          </c:cat>
          <c:val>
            <c:numRef>
              <c:f>'Condom use_MSM'!$B$3:$B$7</c:f>
              <c:numCache>
                <c:formatCode>General</c:formatCode>
                <c:ptCount val="5"/>
                <c:pt idx="0">
                  <c:v>64</c:v>
                </c:pt>
                <c:pt idx="1">
                  <c:v>91</c:v>
                </c:pt>
                <c:pt idx="2">
                  <c:v>88</c:v>
                </c:pt>
                <c:pt idx="3">
                  <c:v>79</c:v>
                </c:pt>
                <c:pt idx="4">
                  <c:v>69</c:v>
                </c:pt>
              </c:numCache>
            </c:numRef>
          </c:val>
          <c:extLst>
            <c:ext xmlns:c16="http://schemas.microsoft.com/office/drawing/2014/chart" uri="{C3380CC4-5D6E-409C-BE32-E72D297353CC}">
              <c16:uniqueId val="{00000000-8E63-46DA-BB0C-FFC08041DA3D}"/>
            </c:ext>
          </c:extLst>
        </c:ser>
        <c:ser>
          <c:idx val="1"/>
          <c:order val="1"/>
          <c:tx>
            <c:strRef>
              <c:f>'Condom use_MSM'!$C$2</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use_MSM'!$A$3:$A$7</c:f>
              <c:strCache>
                <c:ptCount val="5"/>
                <c:pt idx="0">
                  <c:v>Yangon</c:v>
                </c:pt>
                <c:pt idx="1">
                  <c:v>Mandalay</c:v>
                </c:pt>
                <c:pt idx="2">
                  <c:v>Monywa</c:v>
                </c:pt>
                <c:pt idx="3">
                  <c:v>Pathein</c:v>
                </c:pt>
                <c:pt idx="4">
                  <c:v>Pyay</c:v>
                </c:pt>
              </c:strCache>
            </c:strRef>
          </c:cat>
          <c:val>
            <c:numRef>
              <c:f>'Condom use_MSM'!$C$3:$C$7</c:f>
              <c:numCache>
                <c:formatCode>General</c:formatCode>
                <c:ptCount val="5"/>
                <c:pt idx="0">
                  <c:v>42</c:v>
                </c:pt>
                <c:pt idx="1">
                  <c:v>85</c:v>
                </c:pt>
                <c:pt idx="2">
                  <c:v>63</c:v>
                </c:pt>
                <c:pt idx="3">
                  <c:v>67</c:v>
                </c:pt>
                <c:pt idx="4">
                  <c:v>45</c:v>
                </c:pt>
              </c:numCache>
            </c:numRef>
          </c:val>
          <c:extLst>
            <c:ext xmlns:c16="http://schemas.microsoft.com/office/drawing/2014/chart" uri="{C3380CC4-5D6E-409C-BE32-E72D297353CC}">
              <c16:uniqueId val="{00000001-8E63-46DA-BB0C-FFC08041DA3D}"/>
            </c:ext>
          </c:extLst>
        </c:ser>
        <c:dLbls>
          <c:showLegendKey val="0"/>
          <c:showVal val="0"/>
          <c:showCatName val="0"/>
          <c:showSerName val="0"/>
          <c:showPercent val="0"/>
          <c:showBubbleSize val="0"/>
        </c:dLbls>
        <c:gapWidth val="150"/>
        <c:axId val="199993984"/>
        <c:axId val="20003264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8E63-46DA-BB0C-FFC08041DA3D}"/>
            </c:ext>
          </c:extLst>
        </c:ser>
        <c:dLbls>
          <c:showLegendKey val="0"/>
          <c:showVal val="0"/>
          <c:showCatName val="0"/>
          <c:showSerName val="0"/>
          <c:showPercent val="0"/>
          <c:showBubbleSize val="0"/>
        </c:dLbls>
        <c:axId val="200085504"/>
        <c:axId val="200034560"/>
      </c:scatterChart>
      <c:catAx>
        <c:axId val="199993984"/>
        <c:scaling>
          <c:orientation val="minMax"/>
        </c:scaling>
        <c:delete val="0"/>
        <c:axPos val="b"/>
        <c:numFmt formatCode="General" sourceLinked="0"/>
        <c:majorTickMark val="out"/>
        <c:minorTickMark val="none"/>
        <c:tickLblPos val="nextTo"/>
        <c:crossAx val="200032640"/>
        <c:crosses val="autoZero"/>
        <c:auto val="1"/>
        <c:lblAlgn val="ctr"/>
        <c:lblOffset val="100"/>
        <c:noMultiLvlLbl val="0"/>
      </c:catAx>
      <c:valAx>
        <c:axId val="200032640"/>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217382983377077"/>
            </c:manualLayout>
          </c:layout>
          <c:overlay val="0"/>
        </c:title>
        <c:numFmt formatCode="General" sourceLinked="1"/>
        <c:majorTickMark val="out"/>
        <c:minorTickMark val="none"/>
        <c:tickLblPos val="nextTo"/>
        <c:crossAx val="199993984"/>
        <c:crosses val="autoZero"/>
        <c:crossBetween val="between"/>
        <c:majorUnit val="20"/>
      </c:valAx>
      <c:valAx>
        <c:axId val="200034560"/>
        <c:scaling>
          <c:orientation val="minMax"/>
          <c:max val="100"/>
          <c:min val="0"/>
        </c:scaling>
        <c:delete val="1"/>
        <c:axPos val="r"/>
        <c:numFmt formatCode="General" sourceLinked="1"/>
        <c:majorTickMark val="out"/>
        <c:minorTickMark val="none"/>
        <c:tickLblPos val="nextTo"/>
        <c:crossAx val="200085504"/>
        <c:crosses val="max"/>
        <c:crossBetween val="midCat"/>
        <c:majorUnit val="20"/>
      </c:valAx>
      <c:valAx>
        <c:axId val="200085504"/>
        <c:scaling>
          <c:orientation val="minMax"/>
          <c:max val="1"/>
          <c:min val="0"/>
        </c:scaling>
        <c:delete val="1"/>
        <c:axPos val="t"/>
        <c:numFmt formatCode="General" sourceLinked="1"/>
        <c:majorTickMark val="out"/>
        <c:minorTickMark val="none"/>
        <c:tickLblPos val="nextTo"/>
        <c:crossAx val="20003456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63CDF6"/>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use_MSM'!$A$19</c:f>
          <c:strCache>
            <c:ptCount val="1"/>
            <c:pt idx="0">
              <c:v>With a female partner</c:v>
            </c:pt>
          </c:strCache>
        </c:strRef>
      </c:tx>
      <c:layout>
        <c:manualLayout>
          <c:xMode val="edge"/>
          <c:yMode val="edge"/>
          <c:x val="0.26012489063867017"/>
          <c:y val="1.3888888888888888E-2"/>
        </c:manualLayout>
      </c:layout>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use_MSM'!$B$20</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use_MSM'!$A$21:$A$22</c:f>
              <c:strCache>
                <c:ptCount val="2"/>
                <c:pt idx="0">
                  <c:v>Pathein</c:v>
                </c:pt>
                <c:pt idx="1">
                  <c:v>Pyay</c:v>
                </c:pt>
              </c:strCache>
            </c:strRef>
          </c:cat>
          <c:val>
            <c:numRef>
              <c:f>'Condom use_MSM'!$B$21:$B$22</c:f>
              <c:numCache>
                <c:formatCode>General</c:formatCode>
                <c:ptCount val="2"/>
                <c:pt idx="0">
                  <c:v>37</c:v>
                </c:pt>
                <c:pt idx="1">
                  <c:v>26</c:v>
                </c:pt>
              </c:numCache>
            </c:numRef>
          </c:val>
          <c:extLst>
            <c:ext xmlns:c16="http://schemas.microsoft.com/office/drawing/2014/chart" uri="{C3380CC4-5D6E-409C-BE32-E72D297353CC}">
              <c16:uniqueId val="{00000000-4F6E-466E-8A80-A35A635E5AD8}"/>
            </c:ext>
          </c:extLst>
        </c:ser>
        <c:ser>
          <c:idx val="1"/>
          <c:order val="1"/>
          <c:tx>
            <c:strRef>
              <c:f>'Condom use_MSM'!$C$20</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use_MSM'!$A$21:$A$22</c:f>
              <c:strCache>
                <c:ptCount val="2"/>
                <c:pt idx="0">
                  <c:v>Pathein</c:v>
                </c:pt>
                <c:pt idx="1">
                  <c:v>Pyay</c:v>
                </c:pt>
              </c:strCache>
            </c:strRef>
          </c:cat>
          <c:val>
            <c:numRef>
              <c:f>'Condom use_MSM'!$C$21:$C$22</c:f>
              <c:numCache>
                <c:formatCode>General</c:formatCode>
                <c:ptCount val="2"/>
                <c:pt idx="0">
                  <c:v>18</c:v>
                </c:pt>
              </c:numCache>
            </c:numRef>
          </c:val>
          <c:extLst>
            <c:ext xmlns:c16="http://schemas.microsoft.com/office/drawing/2014/chart" uri="{C3380CC4-5D6E-409C-BE32-E72D297353CC}">
              <c16:uniqueId val="{00000001-4F6E-466E-8A80-A35A635E5AD8}"/>
            </c:ext>
          </c:extLst>
        </c:ser>
        <c:dLbls>
          <c:showLegendKey val="0"/>
          <c:showVal val="0"/>
          <c:showCatName val="0"/>
          <c:showSerName val="0"/>
          <c:showPercent val="0"/>
          <c:showBubbleSize val="0"/>
        </c:dLbls>
        <c:gapWidth val="150"/>
        <c:axId val="223896704"/>
        <c:axId val="22389824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4F6E-466E-8A80-A35A635E5AD8}"/>
            </c:ext>
          </c:extLst>
        </c:ser>
        <c:dLbls>
          <c:showLegendKey val="0"/>
          <c:showVal val="0"/>
          <c:showCatName val="0"/>
          <c:showSerName val="0"/>
          <c:showPercent val="0"/>
          <c:showBubbleSize val="0"/>
        </c:dLbls>
        <c:axId val="223930624"/>
        <c:axId val="223929088"/>
      </c:scatterChart>
      <c:catAx>
        <c:axId val="223896704"/>
        <c:scaling>
          <c:orientation val="minMax"/>
        </c:scaling>
        <c:delete val="0"/>
        <c:axPos val="b"/>
        <c:numFmt formatCode="General" sourceLinked="0"/>
        <c:majorTickMark val="out"/>
        <c:minorTickMark val="none"/>
        <c:tickLblPos val="nextTo"/>
        <c:crossAx val="223898240"/>
        <c:crosses val="autoZero"/>
        <c:auto val="1"/>
        <c:lblAlgn val="ctr"/>
        <c:lblOffset val="100"/>
        <c:noMultiLvlLbl val="0"/>
      </c:catAx>
      <c:valAx>
        <c:axId val="223898240"/>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564605205599298"/>
            </c:manualLayout>
          </c:layout>
          <c:overlay val="0"/>
        </c:title>
        <c:numFmt formatCode="General" sourceLinked="1"/>
        <c:majorTickMark val="out"/>
        <c:minorTickMark val="none"/>
        <c:tickLblPos val="nextTo"/>
        <c:crossAx val="223896704"/>
        <c:crosses val="autoZero"/>
        <c:crossBetween val="between"/>
        <c:majorUnit val="20"/>
      </c:valAx>
      <c:valAx>
        <c:axId val="223929088"/>
        <c:scaling>
          <c:orientation val="minMax"/>
          <c:max val="100"/>
          <c:min val="0"/>
        </c:scaling>
        <c:delete val="1"/>
        <c:axPos val="r"/>
        <c:numFmt formatCode="General" sourceLinked="1"/>
        <c:majorTickMark val="out"/>
        <c:minorTickMark val="none"/>
        <c:tickLblPos val="nextTo"/>
        <c:crossAx val="223930624"/>
        <c:crosses val="max"/>
        <c:crossBetween val="midCat"/>
        <c:majorUnit val="20"/>
      </c:valAx>
      <c:valAx>
        <c:axId val="223930624"/>
        <c:scaling>
          <c:orientation val="minMax"/>
          <c:max val="1"/>
          <c:min val="0"/>
        </c:scaling>
        <c:delete val="1"/>
        <c:axPos val="t"/>
        <c:numFmt formatCode="General" sourceLinked="1"/>
        <c:majorTickMark val="out"/>
        <c:minorTickMark val="none"/>
        <c:tickLblPos val="nextTo"/>
        <c:crossAx val="223929088"/>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63CDF6"/>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'MSM partners'!$B$16</c:f>
              <c:strCache>
                <c:ptCount val="1"/>
                <c:pt idx="0">
                  <c:v>Casual male partners</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partners'!$B$17:$B$21</c:f>
              <c:numCache>
                <c:formatCode>General</c:formatCode>
                <c:ptCount val="5"/>
                <c:pt idx="0">
                  <c:v>22</c:v>
                </c:pt>
                <c:pt idx="1">
                  <c:v>23</c:v>
                </c:pt>
                <c:pt idx="2">
                  <c:v>20</c:v>
                </c:pt>
                <c:pt idx="3">
                  <c:v>11</c:v>
                </c:pt>
                <c:pt idx="4">
                  <c:v>23</c:v>
                </c:pt>
              </c:numCache>
            </c:numRef>
          </c:val>
          <c:extLst>
            <c:ext xmlns:c16="http://schemas.microsoft.com/office/drawing/2014/chart" uri="{C3380CC4-5D6E-409C-BE32-E72D297353CC}">
              <c16:uniqueId val="{00000000-5C25-4D5E-A00D-84C8E9DE3AB1}"/>
            </c:ext>
          </c:extLst>
        </c:ser>
        <c:ser>
          <c:idx val="1"/>
          <c:order val="1"/>
          <c:tx>
            <c:strRef>
              <c:f>'MSM partners'!$C$16</c:f>
              <c:strCache>
                <c:ptCount val="1"/>
                <c:pt idx="0">
                  <c:v>Male clients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partners'!$C$17:$C$21</c:f>
              <c:numCache>
                <c:formatCode>General</c:formatCode>
                <c:ptCount val="5"/>
                <c:pt idx="0">
                  <c:v>27</c:v>
                </c:pt>
                <c:pt idx="1">
                  <c:v>16</c:v>
                </c:pt>
                <c:pt idx="2">
                  <c:v>14</c:v>
                </c:pt>
                <c:pt idx="3">
                  <c:v>12</c:v>
                </c:pt>
                <c:pt idx="4">
                  <c:v>11</c:v>
                </c:pt>
              </c:numCache>
            </c:numRef>
          </c:val>
          <c:extLst>
            <c:ext xmlns:c16="http://schemas.microsoft.com/office/drawing/2014/chart" uri="{C3380CC4-5D6E-409C-BE32-E72D297353CC}">
              <c16:uniqueId val="{00000001-5C25-4D5E-A00D-84C8E9DE3AB1}"/>
            </c:ext>
          </c:extLst>
        </c:ser>
        <c:ser>
          <c:idx val="2"/>
          <c:order val="2"/>
          <c:tx>
            <c:strRef>
              <c:f>'MSM partners'!$D$16</c:f>
              <c:strCache>
                <c:ptCount val="1"/>
                <c:pt idx="0">
                  <c:v>Males paid for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partners'!$D$17:$D$21</c:f>
              <c:numCache>
                <c:formatCode>General</c:formatCode>
                <c:ptCount val="5"/>
                <c:pt idx="0">
                  <c:v>20</c:v>
                </c:pt>
                <c:pt idx="1">
                  <c:v>6</c:v>
                </c:pt>
                <c:pt idx="2">
                  <c:v>4</c:v>
                </c:pt>
                <c:pt idx="3">
                  <c:v>3</c:v>
                </c:pt>
                <c:pt idx="4">
                  <c:v>6</c:v>
                </c:pt>
              </c:numCache>
            </c:numRef>
          </c:val>
          <c:extLst>
            <c:ext xmlns:c16="http://schemas.microsoft.com/office/drawing/2014/chart" uri="{C3380CC4-5D6E-409C-BE32-E72D297353CC}">
              <c16:uniqueId val="{00000002-5C25-4D5E-A00D-84C8E9DE3AB1}"/>
            </c:ext>
          </c:extLst>
        </c:ser>
        <c:dLbls>
          <c:showLegendKey val="0"/>
          <c:showVal val="0"/>
          <c:showCatName val="0"/>
          <c:showSerName val="0"/>
          <c:showPercent val="0"/>
          <c:showBubbleSize val="0"/>
        </c:dLbls>
        <c:gapWidth val="150"/>
        <c:axId val="224249344"/>
        <c:axId val="224250880"/>
      </c:barChart>
      <c:catAx>
        <c:axId val="224249344"/>
        <c:scaling>
          <c:orientation val="minMax"/>
        </c:scaling>
        <c:delete val="0"/>
        <c:axPos val="b"/>
        <c:numFmt formatCode="General" sourceLinked="0"/>
        <c:majorTickMark val="out"/>
        <c:minorTickMark val="none"/>
        <c:tickLblPos val="nextTo"/>
        <c:crossAx val="224250880"/>
        <c:crosses val="autoZero"/>
        <c:auto val="1"/>
        <c:lblAlgn val="ctr"/>
        <c:lblOffset val="100"/>
        <c:noMultiLvlLbl val="0"/>
      </c:catAx>
      <c:valAx>
        <c:axId val="224250880"/>
        <c:scaling>
          <c:orientation val="minMax"/>
        </c:scaling>
        <c:delete val="0"/>
        <c:axPos val="l"/>
        <c:title>
          <c:tx>
            <c:rich>
              <a:bodyPr rot="-5400000" vert="horz"/>
              <a:lstStyle/>
              <a:p>
                <a:pPr>
                  <a:defRPr/>
                </a:pPr>
                <a:r>
                  <a:rPr lang="en-US"/>
                  <a:t>Number (average)</a:t>
                </a:r>
              </a:p>
            </c:rich>
          </c:tx>
          <c:layout>
            <c:manualLayout>
              <c:xMode val="edge"/>
              <c:yMode val="edge"/>
              <c:x val="4.0650406504065045E-3"/>
              <c:y val="0.16609019909096728"/>
            </c:manualLayout>
          </c:layout>
          <c:overlay val="0"/>
        </c:title>
        <c:numFmt formatCode="General" sourceLinked="1"/>
        <c:majorTickMark val="out"/>
        <c:minorTickMark val="none"/>
        <c:tickLblPos val="nextTo"/>
        <c:crossAx val="224249344"/>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'&lt; 25 and Married'!$B$2</c:f>
              <c:strCache>
                <c:ptCount val="1"/>
                <c:pt idx="0">
                  <c:v>MSM (2015)</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Married'!$B$3:$B$25</c:f>
              <c:numCache>
                <c:formatCode>General</c:formatCode>
                <c:ptCount val="23"/>
                <c:pt idx="0">
                  <c:v>56</c:v>
                </c:pt>
                <c:pt idx="1">
                  <c:v>57</c:v>
                </c:pt>
                <c:pt idx="2">
                  <c:v>57</c:v>
                </c:pt>
                <c:pt idx="3">
                  <c:v>58</c:v>
                </c:pt>
                <c:pt idx="4">
                  <c:v>70</c:v>
                </c:pt>
              </c:numCache>
            </c:numRef>
          </c:val>
          <c:extLst>
            <c:ext xmlns:c16="http://schemas.microsoft.com/office/drawing/2014/chart" uri="{C3380CC4-5D6E-409C-BE32-E72D297353CC}">
              <c16:uniqueId val="{00000000-008E-4A05-8DB2-2E2E4E060C5A}"/>
            </c:ext>
          </c:extLst>
        </c:ser>
        <c:ser>
          <c:idx val="1"/>
          <c:order val="1"/>
          <c:tx>
            <c:strRef>
              <c:f>'&lt; 25 and Married'!$C$2</c:f>
              <c:strCache>
                <c:ptCount val="1"/>
                <c:pt idx="0">
                  <c:v>FSW (2015)</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Married'!$C$3:$C$25</c:f>
              <c:numCache>
                <c:formatCode>General</c:formatCode>
                <c:ptCount val="23"/>
                <c:pt idx="5">
                  <c:v>21</c:v>
                </c:pt>
                <c:pt idx="6">
                  <c:v>22</c:v>
                </c:pt>
                <c:pt idx="7">
                  <c:v>28</c:v>
                </c:pt>
                <c:pt idx="8">
                  <c:v>33</c:v>
                </c:pt>
                <c:pt idx="9">
                  <c:v>34</c:v>
                </c:pt>
              </c:numCache>
            </c:numRef>
          </c:val>
          <c:extLst>
            <c:ext xmlns:c16="http://schemas.microsoft.com/office/drawing/2014/chart" uri="{C3380CC4-5D6E-409C-BE32-E72D297353CC}">
              <c16:uniqueId val="{00000001-008E-4A05-8DB2-2E2E4E060C5A}"/>
            </c:ext>
          </c:extLst>
        </c:ser>
        <c:ser>
          <c:idx val="2"/>
          <c:order val="2"/>
          <c:tx>
            <c:strRef>
              <c:f>'&lt; 25 and Married'!$D$2</c:f>
              <c:strCache>
                <c:ptCount val="1"/>
                <c:pt idx="0">
                  <c:v>PWID (2017-18)</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Married'!$D$3:$D$25</c:f>
              <c:numCache>
                <c:formatCode>General</c:formatCode>
                <c:ptCount val="23"/>
                <c:pt idx="10">
                  <c:v>11</c:v>
                </c:pt>
                <c:pt idx="11">
                  <c:v>15</c:v>
                </c:pt>
                <c:pt idx="12">
                  <c:v>15</c:v>
                </c:pt>
                <c:pt idx="13">
                  <c:v>16</c:v>
                </c:pt>
                <c:pt idx="14">
                  <c:v>16</c:v>
                </c:pt>
                <c:pt idx="15">
                  <c:v>17</c:v>
                </c:pt>
                <c:pt idx="16">
                  <c:v>22</c:v>
                </c:pt>
                <c:pt idx="17">
                  <c:v>22</c:v>
                </c:pt>
                <c:pt idx="18">
                  <c:v>26</c:v>
                </c:pt>
                <c:pt idx="19">
                  <c:v>26</c:v>
                </c:pt>
                <c:pt idx="20">
                  <c:v>35</c:v>
                </c:pt>
                <c:pt idx="21">
                  <c:v>41</c:v>
                </c:pt>
                <c:pt idx="22">
                  <c:v>45</c:v>
                </c:pt>
              </c:numCache>
            </c:numRef>
          </c:val>
          <c:extLst>
            <c:ext xmlns:c16="http://schemas.microsoft.com/office/drawing/2014/chart" uri="{C3380CC4-5D6E-409C-BE32-E72D297353CC}">
              <c16:uniqueId val="{00000002-008E-4A05-8DB2-2E2E4E060C5A}"/>
            </c:ext>
          </c:extLst>
        </c:ser>
        <c:dLbls>
          <c:showLegendKey val="0"/>
          <c:showVal val="0"/>
          <c:showCatName val="0"/>
          <c:showSerName val="0"/>
          <c:showPercent val="0"/>
          <c:showBubbleSize val="0"/>
        </c:dLbls>
        <c:gapWidth val="90"/>
        <c:overlap val="100"/>
        <c:axId val="224463872"/>
        <c:axId val="224482048"/>
      </c:barChart>
      <c:catAx>
        <c:axId val="224463872"/>
        <c:scaling>
          <c:orientation val="minMax"/>
        </c:scaling>
        <c:delete val="0"/>
        <c:axPos val="b"/>
        <c:numFmt formatCode="General" sourceLinked="0"/>
        <c:majorTickMark val="out"/>
        <c:minorTickMark val="none"/>
        <c:tickLblPos val="nextTo"/>
        <c:crossAx val="224482048"/>
        <c:crosses val="autoZero"/>
        <c:auto val="1"/>
        <c:lblAlgn val="ctr"/>
        <c:lblOffset val="100"/>
        <c:noMultiLvlLbl val="0"/>
      </c:catAx>
      <c:valAx>
        <c:axId val="224482048"/>
        <c:scaling>
          <c:orientation val="minMax"/>
          <c:max val="100"/>
          <c:min val="0"/>
        </c:scaling>
        <c:delete val="0"/>
        <c:axPos val="l"/>
        <c:majorGridlines>
          <c:spPr>
            <a:ln>
              <a:prstDash val="dash"/>
            </a:ln>
          </c:spPr>
        </c:majorGridlines>
        <c:title>
          <c:tx>
            <c:rich>
              <a:bodyPr rot="0" vert="horz"/>
              <a:lstStyle/>
              <a:p>
                <a:pPr>
                  <a:defRPr/>
                </a:pPr>
                <a:r>
                  <a:rPr lang="en-US"/>
                  <a:t>%</a:t>
                </a:r>
              </a:p>
            </c:rich>
          </c:tx>
          <c:layout>
            <c:manualLayout>
              <c:xMode val="edge"/>
              <c:yMode val="edge"/>
              <c:x val="2.6610116917203532E-2"/>
              <c:y val="7.8861800928730061E-2"/>
            </c:manualLayout>
          </c:layout>
          <c:overlay val="0"/>
        </c:title>
        <c:numFmt formatCode="General" sourceLinked="1"/>
        <c:majorTickMark val="out"/>
        <c:minorTickMark val="none"/>
        <c:tickLblPos val="nextTo"/>
        <c:crossAx val="224463872"/>
        <c:crosses val="autoZero"/>
        <c:crossBetween val="between"/>
        <c:majorUnit val="5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'&lt; 25 and Married'!$B$31</c:f>
              <c:strCache>
                <c:ptCount val="1"/>
                <c:pt idx="0">
                  <c:v>MSM (2015)</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Married'!$B$32:$B$54</c:f>
              <c:numCache>
                <c:formatCode>General</c:formatCode>
                <c:ptCount val="23"/>
                <c:pt idx="0">
                  <c:v>4</c:v>
                </c:pt>
                <c:pt idx="1">
                  <c:v>11</c:v>
                </c:pt>
                <c:pt idx="2">
                  <c:v>12</c:v>
                </c:pt>
                <c:pt idx="3">
                  <c:v>20</c:v>
                </c:pt>
                <c:pt idx="4">
                  <c:v>24</c:v>
                </c:pt>
              </c:numCache>
            </c:numRef>
          </c:val>
          <c:extLst>
            <c:ext xmlns:c16="http://schemas.microsoft.com/office/drawing/2014/chart" uri="{C3380CC4-5D6E-409C-BE32-E72D297353CC}">
              <c16:uniqueId val="{00000000-37CA-4F7D-B76A-E524FA21663C}"/>
            </c:ext>
          </c:extLst>
        </c:ser>
        <c:ser>
          <c:idx val="1"/>
          <c:order val="1"/>
          <c:tx>
            <c:strRef>
              <c:f>'&lt; 25 and Married'!$C$31</c:f>
              <c:strCache>
                <c:ptCount val="1"/>
                <c:pt idx="0">
                  <c:v>FSW (2015)</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Married'!$C$32:$C$54</c:f>
              <c:numCache>
                <c:formatCode>General</c:formatCode>
                <c:ptCount val="23"/>
                <c:pt idx="5">
                  <c:v>18</c:v>
                </c:pt>
                <c:pt idx="6">
                  <c:v>24</c:v>
                </c:pt>
                <c:pt idx="7">
                  <c:v>36</c:v>
                </c:pt>
                <c:pt idx="8">
                  <c:v>42</c:v>
                </c:pt>
                <c:pt idx="9">
                  <c:v>56</c:v>
                </c:pt>
              </c:numCache>
            </c:numRef>
          </c:val>
          <c:extLst>
            <c:ext xmlns:c16="http://schemas.microsoft.com/office/drawing/2014/chart" uri="{C3380CC4-5D6E-409C-BE32-E72D297353CC}">
              <c16:uniqueId val="{00000001-37CA-4F7D-B76A-E524FA21663C}"/>
            </c:ext>
          </c:extLst>
        </c:ser>
        <c:ser>
          <c:idx val="2"/>
          <c:order val="2"/>
          <c:tx>
            <c:strRef>
              <c:f>'&lt; 25 and Married'!$D$31</c:f>
              <c:strCache>
                <c:ptCount val="1"/>
                <c:pt idx="0">
                  <c:v>PWID (2017-18) *</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Married'!$D$32:$D$54</c:f>
              <c:numCache>
                <c:formatCode>General</c:formatCode>
                <c:ptCount val="23"/>
                <c:pt idx="10" formatCode="0">
                  <c:v>24.2</c:v>
                </c:pt>
                <c:pt idx="11" formatCode="0">
                  <c:v>33.4</c:v>
                </c:pt>
                <c:pt idx="12" formatCode="0">
                  <c:v>36.6</c:v>
                </c:pt>
                <c:pt idx="13" formatCode="0">
                  <c:v>38.9</c:v>
                </c:pt>
                <c:pt idx="14" formatCode="0">
                  <c:v>39.799999999999997</c:v>
                </c:pt>
                <c:pt idx="15" formatCode="0">
                  <c:v>40.700000000000003</c:v>
                </c:pt>
                <c:pt idx="16" formatCode="0">
                  <c:v>42.7</c:v>
                </c:pt>
                <c:pt idx="17" formatCode="0">
                  <c:v>43.4</c:v>
                </c:pt>
                <c:pt idx="18" formatCode="0">
                  <c:v>45.6</c:v>
                </c:pt>
                <c:pt idx="19" formatCode="0">
                  <c:v>53.7</c:v>
                </c:pt>
                <c:pt idx="20" formatCode="0">
                  <c:v>58</c:v>
                </c:pt>
                <c:pt idx="21" formatCode="0">
                  <c:v>69</c:v>
                </c:pt>
                <c:pt idx="22" formatCode="0">
                  <c:v>72</c:v>
                </c:pt>
              </c:numCache>
            </c:numRef>
          </c:val>
          <c:extLst>
            <c:ext xmlns:c16="http://schemas.microsoft.com/office/drawing/2014/chart" uri="{C3380CC4-5D6E-409C-BE32-E72D297353CC}">
              <c16:uniqueId val="{00000002-37CA-4F7D-B76A-E524FA21663C}"/>
            </c:ext>
          </c:extLst>
        </c:ser>
        <c:dLbls>
          <c:showLegendKey val="0"/>
          <c:showVal val="0"/>
          <c:showCatName val="0"/>
          <c:showSerName val="0"/>
          <c:showPercent val="0"/>
          <c:showBubbleSize val="0"/>
        </c:dLbls>
        <c:gapWidth val="90"/>
        <c:overlap val="100"/>
        <c:axId val="224935296"/>
        <c:axId val="224965760"/>
      </c:barChart>
      <c:catAx>
        <c:axId val="224935296"/>
        <c:scaling>
          <c:orientation val="minMax"/>
        </c:scaling>
        <c:delete val="0"/>
        <c:axPos val="b"/>
        <c:numFmt formatCode="General" sourceLinked="0"/>
        <c:majorTickMark val="out"/>
        <c:minorTickMark val="none"/>
        <c:tickLblPos val="nextTo"/>
        <c:crossAx val="224965760"/>
        <c:crosses val="autoZero"/>
        <c:auto val="1"/>
        <c:lblAlgn val="ctr"/>
        <c:lblOffset val="100"/>
        <c:noMultiLvlLbl val="0"/>
      </c:catAx>
      <c:valAx>
        <c:axId val="224965760"/>
        <c:scaling>
          <c:orientation val="minMax"/>
          <c:max val="100"/>
          <c:min val="0"/>
        </c:scaling>
        <c:delete val="0"/>
        <c:axPos val="l"/>
        <c:majorGridlines>
          <c:spPr>
            <a:ln>
              <a:prstDash val="dash"/>
            </a:ln>
          </c:spPr>
        </c:majorGridlines>
        <c:title>
          <c:tx>
            <c:rich>
              <a:bodyPr rot="0" vert="horz"/>
              <a:lstStyle/>
              <a:p>
                <a:pPr>
                  <a:defRPr/>
                </a:pPr>
                <a:r>
                  <a:rPr lang="en-US"/>
                  <a:t>%</a:t>
                </a:r>
              </a:p>
            </c:rich>
          </c:tx>
          <c:layout>
            <c:manualLayout>
              <c:xMode val="edge"/>
              <c:yMode val="edge"/>
              <c:x val="1.9115579302587178E-2"/>
              <c:y val="9.299281731553341E-2"/>
            </c:manualLayout>
          </c:layout>
          <c:overlay val="0"/>
        </c:title>
        <c:numFmt formatCode="General" sourceLinked="1"/>
        <c:majorTickMark val="out"/>
        <c:minorTickMark val="none"/>
        <c:tickLblPos val="nextTo"/>
        <c:crossAx val="224935296"/>
        <c:crosses val="autoZero"/>
        <c:crossBetween val="between"/>
        <c:majorUnit val="50"/>
      </c:valAx>
    </c:plotArea>
    <c:legend>
      <c:legendPos val="t"/>
      <c:layout>
        <c:manualLayout>
          <c:xMode val="edge"/>
          <c:yMode val="edge"/>
          <c:x val="0.16205169666291713"/>
          <c:y val="1.8357221410494694E-2"/>
          <c:w val="0.5449442257217848"/>
          <c:h val="6.57299344367741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38193836881502E-2"/>
          <c:y val="4.2679977760086273E-2"/>
          <c:w val="0.923921741474235"/>
          <c:h val="0.72056429193635363"/>
        </c:manualLayout>
      </c:layout>
      <c:barChart>
        <c:barDir val="col"/>
        <c:grouping val="clustered"/>
        <c:varyColors val="0"/>
        <c:ser>
          <c:idx val="0"/>
          <c:order val="0"/>
          <c:tx>
            <c:strRef>
              <c:f>'Comprehensive know'!$B$49</c:f>
              <c:strCache>
                <c:ptCount val="1"/>
                <c:pt idx="0">
                  <c:v>PWID (2017-18)</c:v>
                </c:pt>
              </c:strCache>
            </c:strRef>
          </c:tx>
          <c:spPr>
            <a:solidFill>
              <a:srgbClr val="63CDF6"/>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F72-874A-9DFA2B5CA2B7}"/>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know'!$B$50:$B$73</c:f>
              <c:numCache>
                <c:formatCode>0</c:formatCode>
                <c:ptCount val="24"/>
                <c:pt idx="0">
                  <c:v>15.9</c:v>
                </c:pt>
                <c:pt idx="1">
                  <c:v>19.7</c:v>
                </c:pt>
                <c:pt idx="2">
                  <c:v>32.200000000000003</c:v>
                </c:pt>
                <c:pt idx="3">
                  <c:v>36.799999999999997</c:v>
                </c:pt>
                <c:pt idx="4">
                  <c:v>37.9</c:v>
                </c:pt>
                <c:pt idx="5">
                  <c:v>38.1</c:v>
                </c:pt>
                <c:pt idx="6">
                  <c:v>42.9</c:v>
                </c:pt>
                <c:pt idx="7">
                  <c:v>44.9</c:v>
                </c:pt>
                <c:pt idx="8">
                  <c:v>51.9</c:v>
                </c:pt>
                <c:pt idx="9">
                  <c:v>54.7</c:v>
                </c:pt>
                <c:pt idx="10">
                  <c:v>58.4</c:v>
                </c:pt>
                <c:pt idx="11">
                  <c:v>61</c:v>
                </c:pt>
                <c:pt idx="12">
                  <c:v>61</c:v>
                </c:pt>
                <c:pt idx="13">
                  <c:v>74.099999999999994</c:v>
                </c:pt>
              </c:numCache>
            </c:numRef>
          </c:val>
          <c:extLst>
            <c:ext xmlns:c16="http://schemas.microsoft.com/office/drawing/2014/chart" uri="{C3380CC4-5D6E-409C-BE32-E72D297353CC}">
              <c16:uniqueId val="{00000002-98FB-4F72-874A-9DFA2B5CA2B7}"/>
            </c:ext>
          </c:extLst>
        </c:ser>
        <c:ser>
          <c:idx val="1"/>
          <c:order val="1"/>
          <c:tx>
            <c:strRef>
              <c:f>'Comprehensive know'!$C$49</c:f>
              <c:strCache>
                <c:ptCount val="1"/>
                <c:pt idx="0">
                  <c:v>MSM (2015)</c:v>
                </c:pt>
              </c:strCache>
            </c:strRef>
          </c:tx>
          <c:spPr>
            <a:solidFill>
              <a:srgbClr val="F78E1E"/>
            </a:solidFill>
            <a:ln>
              <a:noFill/>
            </a:ln>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FB-4F72-874A-9DFA2B5CA2B7}"/>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FB-4F72-874A-9DFA2B5CA2B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know'!$C$50:$C$73</c:f>
              <c:numCache>
                <c:formatCode>General</c:formatCode>
                <c:ptCount val="24"/>
                <c:pt idx="14" formatCode="0">
                  <c:v>30</c:v>
                </c:pt>
                <c:pt idx="15" formatCode="0">
                  <c:v>48</c:v>
                </c:pt>
                <c:pt idx="16" formatCode="0">
                  <c:v>59</c:v>
                </c:pt>
                <c:pt idx="17" formatCode="0">
                  <c:v>82</c:v>
                </c:pt>
                <c:pt idx="18" formatCode="0">
                  <c:v>84</c:v>
                </c:pt>
              </c:numCache>
            </c:numRef>
          </c:val>
          <c:extLst>
            <c:ext xmlns:c16="http://schemas.microsoft.com/office/drawing/2014/chart" uri="{C3380CC4-5D6E-409C-BE32-E72D297353CC}">
              <c16:uniqueId val="{00000006-98FB-4F72-874A-9DFA2B5CA2B7}"/>
            </c:ext>
          </c:extLst>
        </c:ser>
        <c:ser>
          <c:idx val="2"/>
          <c:order val="2"/>
          <c:tx>
            <c:strRef>
              <c:f>'Comprehensive know'!$D$49</c:f>
              <c:strCache>
                <c:ptCount val="1"/>
                <c:pt idx="0">
                  <c:v>FSW (2015)</c:v>
                </c:pt>
              </c:strCache>
            </c:strRef>
          </c:tx>
          <c:spPr>
            <a:solidFill>
              <a:srgbClr val="00A99A"/>
            </a:solidFill>
            <a:ln>
              <a:noFill/>
            </a:ln>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FB-4F72-874A-9DFA2B5CA2B7}"/>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know'!$D$50:$D$73</c:f>
              <c:numCache>
                <c:formatCode>General</c:formatCode>
                <c:ptCount val="24"/>
                <c:pt idx="19" formatCode="0">
                  <c:v>25</c:v>
                </c:pt>
                <c:pt idx="20" formatCode="0">
                  <c:v>52</c:v>
                </c:pt>
                <c:pt idx="21" formatCode="0">
                  <c:v>53</c:v>
                </c:pt>
                <c:pt idx="22" formatCode="0">
                  <c:v>64</c:v>
                </c:pt>
                <c:pt idx="23" formatCode="0">
                  <c:v>66</c:v>
                </c:pt>
              </c:numCache>
            </c:numRef>
          </c:val>
          <c:extLst>
            <c:ext xmlns:c16="http://schemas.microsoft.com/office/drawing/2014/chart" uri="{C3380CC4-5D6E-409C-BE32-E72D297353CC}">
              <c16:uniqueId val="{00000009-98FB-4F72-874A-9DFA2B5CA2B7}"/>
            </c:ext>
          </c:extLst>
        </c:ser>
        <c:dLbls>
          <c:showLegendKey val="0"/>
          <c:showVal val="0"/>
          <c:showCatName val="0"/>
          <c:showSerName val="0"/>
          <c:showPercent val="0"/>
          <c:showBubbleSize val="0"/>
        </c:dLbls>
        <c:gapWidth val="52"/>
        <c:overlap val="80"/>
        <c:axId val="227319168"/>
        <c:axId val="229428608"/>
      </c:barChart>
      <c:catAx>
        <c:axId val="227319168"/>
        <c:scaling>
          <c:orientation val="minMax"/>
        </c:scaling>
        <c:delete val="0"/>
        <c:axPos val="b"/>
        <c:numFmt formatCode="General" sourceLinked="0"/>
        <c:majorTickMark val="out"/>
        <c:minorTickMark val="none"/>
        <c:tickLblPos val="nextTo"/>
        <c:crossAx val="229428608"/>
        <c:crosses val="autoZero"/>
        <c:auto val="1"/>
        <c:lblAlgn val="ctr"/>
        <c:lblOffset val="100"/>
        <c:noMultiLvlLbl val="0"/>
      </c:catAx>
      <c:valAx>
        <c:axId val="229428608"/>
        <c:scaling>
          <c:orientation val="minMax"/>
          <c:max val="100"/>
        </c:scaling>
        <c:delete val="0"/>
        <c:axPos val="l"/>
        <c:title>
          <c:tx>
            <c:rich>
              <a:bodyPr rot="0" vert="horz"/>
              <a:lstStyle/>
              <a:p>
                <a:pPr>
                  <a:defRPr/>
                </a:pPr>
                <a:r>
                  <a:rPr lang="en-US"/>
                  <a:t>%</a:t>
                </a:r>
              </a:p>
            </c:rich>
          </c:tx>
          <c:layout>
            <c:manualLayout>
              <c:xMode val="edge"/>
              <c:yMode val="edge"/>
              <c:x val="0"/>
              <c:y val="2.0268042629423499E-2"/>
            </c:manualLayout>
          </c:layout>
          <c:overlay val="0"/>
        </c:title>
        <c:numFmt formatCode="0" sourceLinked="1"/>
        <c:majorTickMark val="out"/>
        <c:minorTickMark val="none"/>
        <c:tickLblPos val="nextTo"/>
        <c:crossAx val="227319168"/>
        <c:crosses val="autoZero"/>
        <c:crossBetween val="between"/>
        <c:majorUnit val="10"/>
      </c:valAx>
    </c:plotArea>
    <c:legend>
      <c:legendPos val="r"/>
      <c:layout>
        <c:manualLayout>
          <c:xMode val="edge"/>
          <c:yMode val="edge"/>
          <c:x val="0.20204096279876088"/>
          <c:y val="1.4708095609462439E-3"/>
          <c:w val="0.52595863472244075"/>
          <c:h val="0.1021423726000867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7AB-4377-9041-A6CB3B4F91EB}"/>
                </c:ext>
              </c:extLst>
            </c:dLbl>
            <c:dLbl>
              <c:idx val="1"/>
              <c:delete val="1"/>
              <c:extLst>
                <c:ext xmlns:c15="http://schemas.microsoft.com/office/drawing/2012/chart" uri="{CE6537A1-D6FC-4f65-9D91-7224C49458BB}"/>
                <c:ext xmlns:c16="http://schemas.microsoft.com/office/drawing/2014/chart" uri="{C3380CC4-5D6E-409C-BE32-E72D297353CC}">
                  <c16:uniqueId val="{00000001-F7AB-4377-9041-A6CB3B4F91EB}"/>
                </c:ext>
              </c:extLst>
            </c:dLbl>
            <c:dLbl>
              <c:idx val="2"/>
              <c:delete val="1"/>
              <c:extLst>
                <c:ext xmlns:c15="http://schemas.microsoft.com/office/drawing/2012/chart" uri="{CE6537A1-D6FC-4f65-9D91-7224C49458BB}"/>
                <c:ext xmlns:c16="http://schemas.microsoft.com/office/drawing/2014/chart" uri="{C3380CC4-5D6E-409C-BE32-E72D297353CC}">
                  <c16:uniqueId val="{00000002-F7AB-4377-9041-A6CB3B4F91EB}"/>
                </c:ext>
              </c:extLst>
            </c:dLbl>
            <c:dLbl>
              <c:idx val="3"/>
              <c:delete val="1"/>
              <c:extLst>
                <c:ext xmlns:c15="http://schemas.microsoft.com/office/drawing/2012/chart" uri="{CE6537A1-D6FC-4f65-9D91-7224C49458BB}"/>
                <c:ext xmlns:c16="http://schemas.microsoft.com/office/drawing/2014/chart" uri="{C3380CC4-5D6E-409C-BE32-E72D297353CC}">
                  <c16:uniqueId val="{00000003-F7AB-4377-9041-A6CB3B4F91EB}"/>
                </c:ext>
              </c:extLst>
            </c:dLbl>
            <c:dLbl>
              <c:idx val="4"/>
              <c:delete val="1"/>
              <c:extLst>
                <c:ext xmlns:c15="http://schemas.microsoft.com/office/drawing/2012/chart" uri="{CE6537A1-D6FC-4f65-9D91-7224C49458BB}"/>
                <c:ext xmlns:c16="http://schemas.microsoft.com/office/drawing/2014/chart" uri="{C3380CC4-5D6E-409C-BE32-E72D297353CC}">
                  <c16:uniqueId val="{00000004-F7AB-4377-9041-A6CB3B4F91EB}"/>
                </c:ext>
              </c:extLst>
            </c:dLbl>
            <c:dLbl>
              <c:idx val="5"/>
              <c:delete val="1"/>
              <c:extLst>
                <c:ext xmlns:c15="http://schemas.microsoft.com/office/drawing/2012/chart" uri="{CE6537A1-D6FC-4f65-9D91-7224C49458BB}"/>
                <c:ext xmlns:c16="http://schemas.microsoft.com/office/drawing/2014/chart" uri="{C3380CC4-5D6E-409C-BE32-E72D297353CC}">
                  <c16:uniqueId val="{00000005-F7AB-4377-9041-A6CB3B4F91EB}"/>
                </c:ext>
              </c:extLst>
            </c:dLbl>
            <c:dLbl>
              <c:idx val="6"/>
              <c:delete val="1"/>
              <c:extLst>
                <c:ext xmlns:c15="http://schemas.microsoft.com/office/drawing/2012/chart" uri="{CE6537A1-D6FC-4f65-9D91-7224C49458BB}"/>
                <c:ext xmlns:c16="http://schemas.microsoft.com/office/drawing/2014/chart" uri="{C3380CC4-5D6E-409C-BE32-E72D297353CC}">
                  <c16:uniqueId val="{00000006-F7AB-4377-9041-A6CB3B4F91EB}"/>
                </c:ext>
              </c:extLst>
            </c:dLbl>
            <c:dLbl>
              <c:idx val="7"/>
              <c:delete val="1"/>
              <c:extLst>
                <c:ext xmlns:c15="http://schemas.microsoft.com/office/drawing/2012/chart" uri="{CE6537A1-D6FC-4f65-9D91-7224C49458BB}"/>
                <c:ext xmlns:c16="http://schemas.microsoft.com/office/drawing/2014/chart" uri="{C3380CC4-5D6E-409C-BE32-E72D297353CC}">
                  <c16:uniqueId val="{00000007-F7AB-4377-9041-A6CB3B4F91EB}"/>
                </c:ext>
              </c:extLst>
            </c:dLbl>
            <c:dLbl>
              <c:idx val="8"/>
              <c:delete val="1"/>
              <c:extLst>
                <c:ext xmlns:c15="http://schemas.microsoft.com/office/drawing/2012/chart" uri="{CE6537A1-D6FC-4f65-9D91-7224C49458BB}"/>
                <c:ext xmlns:c16="http://schemas.microsoft.com/office/drawing/2014/chart" uri="{C3380CC4-5D6E-409C-BE32-E72D297353CC}">
                  <c16:uniqueId val="{00000008-F7AB-4377-9041-A6CB3B4F91EB}"/>
                </c:ext>
              </c:extLst>
            </c:dLbl>
            <c:dLbl>
              <c:idx val="9"/>
              <c:delete val="1"/>
              <c:extLst>
                <c:ext xmlns:c15="http://schemas.microsoft.com/office/drawing/2012/chart" uri="{CE6537A1-D6FC-4f65-9D91-7224C49458BB}"/>
                <c:ext xmlns:c16="http://schemas.microsoft.com/office/drawing/2014/chart" uri="{C3380CC4-5D6E-409C-BE32-E72D297353CC}">
                  <c16:uniqueId val="{00000009-F7AB-4377-9041-A6CB3B4F91EB}"/>
                </c:ext>
              </c:extLst>
            </c:dLbl>
            <c:dLbl>
              <c:idx val="10"/>
              <c:delete val="1"/>
              <c:extLst>
                <c:ext xmlns:c15="http://schemas.microsoft.com/office/drawing/2012/chart" uri="{CE6537A1-D6FC-4f65-9D91-7224C49458BB}"/>
                <c:ext xmlns:c16="http://schemas.microsoft.com/office/drawing/2014/chart" uri="{C3380CC4-5D6E-409C-BE32-E72D297353CC}">
                  <c16:uniqueId val="{0000000A-F7AB-4377-9041-A6CB3B4F91EB}"/>
                </c:ext>
              </c:extLst>
            </c:dLbl>
            <c:dLbl>
              <c:idx val="11"/>
              <c:delete val="1"/>
              <c:extLst>
                <c:ext xmlns:c15="http://schemas.microsoft.com/office/drawing/2012/chart" uri="{CE6537A1-D6FC-4f65-9D91-7224C49458BB}"/>
                <c:ext xmlns:c16="http://schemas.microsoft.com/office/drawing/2014/chart" uri="{C3380CC4-5D6E-409C-BE32-E72D297353CC}">
                  <c16:uniqueId val="{0000000B-F7AB-4377-9041-A6CB3B4F91EB}"/>
                </c:ext>
              </c:extLst>
            </c:dLbl>
            <c:dLbl>
              <c:idx val="12"/>
              <c:delete val="1"/>
              <c:extLst>
                <c:ext xmlns:c15="http://schemas.microsoft.com/office/drawing/2012/chart" uri="{CE6537A1-D6FC-4f65-9D91-7224C49458BB}"/>
                <c:ext xmlns:c16="http://schemas.microsoft.com/office/drawing/2014/chart" uri="{C3380CC4-5D6E-409C-BE32-E72D297353CC}">
                  <c16:uniqueId val="{0000000C-F7AB-4377-9041-A6CB3B4F91EB}"/>
                </c:ext>
              </c:extLst>
            </c:dLbl>
            <c:dLbl>
              <c:idx val="13"/>
              <c:delete val="1"/>
              <c:extLst>
                <c:ext xmlns:c15="http://schemas.microsoft.com/office/drawing/2012/chart" uri="{CE6537A1-D6FC-4f65-9D91-7224C49458BB}"/>
                <c:ext xmlns:c16="http://schemas.microsoft.com/office/drawing/2014/chart" uri="{C3380CC4-5D6E-409C-BE32-E72D297353CC}">
                  <c16:uniqueId val="{0000000D-F7AB-4377-9041-A6CB3B4F91EB}"/>
                </c:ext>
              </c:extLst>
            </c:dLbl>
            <c:dLbl>
              <c:idx val="14"/>
              <c:delete val="1"/>
              <c:extLst>
                <c:ext xmlns:c15="http://schemas.microsoft.com/office/drawing/2012/chart" uri="{CE6537A1-D6FC-4f65-9D91-7224C49458BB}"/>
                <c:ext xmlns:c16="http://schemas.microsoft.com/office/drawing/2014/chart" uri="{C3380CC4-5D6E-409C-BE32-E72D297353CC}">
                  <c16:uniqueId val="{0000000E-F7AB-4377-9041-A6CB3B4F91EB}"/>
                </c:ext>
              </c:extLst>
            </c:dLbl>
            <c:dLbl>
              <c:idx val="15"/>
              <c:delete val="1"/>
              <c:extLst>
                <c:ext xmlns:c15="http://schemas.microsoft.com/office/drawing/2012/chart" uri="{CE6537A1-D6FC-4f65-9D91-7224C49458BB}"/>
                <c:ext xmlns:c16="http://schemas.microsoft.com/office/drawing/2014/chart" uri="{C3380CC4-5D6E-409C-BE32-E72D297353CC}">
                  <c16:uniqueId val="{0000000F-F7AB-4377-9041-A6CB3B4F91EB}"/>
                </c:ext>
              </c:extLst>
            </c:dLbl>
            <c:dLbl>
              <c:idx val="16"/>
              <c:delete val="1"/>
              <c:extLst>
                <c:ext xmlns:c15="http://schemas.microsoft.com/office/drawing/2012/chart" uri="{CE6537A1-D6FC-4f65-9D91-7224C49458BB}"/>
                <c:ext xmlns:c16="http://schemas.microsoft.com/office/drawing/2014/chart" uri="{C3380CC4-5D6E-409C-BE32-E72D297353CC}">
                  <c16:uniqueId val="{00000010-F7AB-4377-9041-A6CB3B4F91EB}"/>
                </c:ext>
              </c:extLst>
            </c:dLbl>
            <c:dLbl>
              <c:idx val="17"/>
              <c:delete val="1"/>
              <c:extLst>
                <c:ext xmlns:c15="http://schemas.microsoft.com/office/drawing/2012/chart" uri="{CE6537A1-D6FC-4f65-9D91-7224C49458BB}"/>
                <c:ext xmlns:c16="http://schemas.microsoft.com/office/drawing/2014/chart" uri="{C3380CC4-5D6E-409C-BE32-E72D297353CC}">
                  <c16:uniqueId val="{00000011-F7AB-4377-9041-A6CB3B4F91EB}"/>
                </c:ext>
              </c:extLst>
            </c:dLbl>
            <c:dLbl>
              <c:idx val="18"/>
              <c:delete val="1"/>
              <c:extLst>
                <c:ext xmlns:c15="http://schemas.microsoft.com/office/drawing/2012/chart" uri="{CE6537A1-D6FC-4f65-9D91-7224C49458BB}"/>
                <c:ext xmlns:c16="http://schemas.microsoft.com/office/drawing/2014/chart" uri="{C3380CC4-5D6E-409C-BE32-E72D297353CC}">
                  <c16:uniqueId val="{00000012-F7AB-4377-9041-A6CB3B4F91EB}"/>
                </c:ext>
              </c:extLst>
            </c:dLbl>
            <c:dLbl>
              <c:idx val="19"/>
              <c:delete val="1"/>
              <c:extLst>
                <c:ext xmlns:c15="http://schemas.microsoft.com/office/drawing/2012/chart" uri="{CE6537A1-D6FC-4f65-9D91-7224C49458BB}"/>
                <c:ext xmlns:c16="http://schemas.microsoft.com/office/drawing/2014/chart" uri="{C3380CC4-5D6E-409C-BE32-E72D297353CC}">
                  <c16:uniqueId val="{00000013-F7AB-4377-9041-A6CB3B4F91EB}"/>
                </c:ext>
              </c:extLst>
            </c:dLbl>
            <c:dLbl>
              <c:idx val="20"/>
              <c:delete val="1"/>
              <c:extLst>
                <c:ext xmlns:c15="http://schemas.microsoft.com/office/drawing/2012/chart" uri="{CE6537A1-D6FC-4f65-9D91-7224C49458BB}"/>
                <c:ext xmlns:c16="http://schemas.microsoft.com/office/drawing/2014/chart" uri="{C3380CC4-5D6E-409C-BE32-E72D297353CC}">
                  <c16:uniqueId val="{00000014-F7AB-4377-9041-A6CB3B4F91EB}"/>
                </c:ext>
              </c:extLst>
            </c:dLbl>
            <c:dLbl>
              <c:idx val="21"/>
              <c:delete val="1"/>
              <c:extLst>
                <c:ext xmlns:c15="http://schemas.microsoft.com/office/drawing/2012/chart" uri="{CE6537A1-D6FC-4f65-9D91-7224C49458BB}"/>
                <c:ext xmlns:c16="http://schemas.microsoft.com/office/drawing/2014/chart" uri="{C3380CC4-5D6E-409C-BE32-E72D297353CC}">
                  <c16:uniqueId val="{00000015-F7AB-4377-9041-A6CB3B4F91EB}"/>
                </c:ext>
              </c:extLst>
            </c:dLbl>
            <c:dLbl>
              <c:idx val="22"/>
              <c:delete val="1"/>
              <c:extLst>
                <c:ext xmlns:c15="http://schemas.microsoft.com/office/drawing/2012/chart" uri="{CE6537A1-D6FC-4f65-9D91-7224C49458BB}"/>
                <c:ext xmlns:c16="http://schemas.microsoft.com/office/drawing/2014/chart" uri="{C3380CC4-5D6E-409C-BE32-E72D297353CC}">
                  <c16:uniqueId val="{00000016-F7AB-4377-9041-A6CB3B4F91EB}"/>
                </c:ext>
              </c:extLst>
            </c:dLbl>
            <c:dLbl>
              <c:idx val="23"/>
              <c:delete val="1"/>
              <c:extLst>
                <c:ext xmlns:c15="http://schemas.microsoft.com/office/drawing/2012/chart" uri="{CE6537A1-D6FC-4f65-9D91-7224C49458BB}"/>
                <c:ext xmlns:c16="http://schemas.microsoft.com/office/drawing/2014/chart" uri="{C3380CC4-5D6E-409C-BE32-E72D297353CC}">
                  <c16:uniqueId val="{00000017-F7AB-4377-9041-A6CB3B4F91EB}"/>
                </c:ext>
              </c:extLst>
            </c:dLbl>
            <c:dLbl>
              <c:idx val="24"/>
              <c:delete val="1"/>
              <c:extLst>
                <c:ext xmlns:c15="http://schemas.microsoft.com/office/drawing/2012/chart" uri="{CE6537A1-D6FC-4f65-9D91-7224C49458BB}"/>
                <c:ext xmlns:c16="http://schemas.microsoft.com/office/drawing/2014/chart" uri="{C3380CC4-5D6E-409C-BE32-E72D297353CC}">
                  <c16:uniqueId val="{00000018-F7AB-4377-9041-A6CB3B4F91EB}"/>
                </c:ext>
              </c:extLst>
            </c:dLbl>
            <c:dLbl>
              <c:idx val="25"/>
              <c:delete val="1"/>
              <c:extLst>
                <c:ext xmlns:c15="http://schemas.microsoft.com/office/drawing/2012/chart" uri="{CE6537A1-D6FC-4f65-9D91-7224C49458BB}"/>
                <c:ext xmlns:c16="http://schemas.microsoft.com/office/drawing/2014/chart" uri="{C3380CC4-5D6E-409C-BE32-E72D297353CC}">
                  <c16:uniqueId val="{00000019-F7AB-4377-9041-A6CB3B4F91EB}"/>
                </c:ext>
              </c:extLst>
            </c:dLbl>
            <c:dLbl>
              <c:idx val="26"/>
              <c:delete val="1"/>
              <c:extLst>
                <c:ext xmlns:c15="http://schemas.microsoft.com/office/drawing/2012/chart" uri="{CE6537A1-D6FC-4f65-9D91-7224C49458BB}"/>
                <c:ext xmlns:c16="http://schemas.microsoft.com/office/drawing/2014/chart" uri="{C3380CC4-5D6E-409C-BE32-E72D297353CC}">
                  <c16:uniqueId val="{0000001A-F7AB-4377-9041-A6CB3B4F91EB}"/>
                </c:ext>
              </c:extLst>
            </c:dLbl>
            <c:dLbl>
              <c:idx val="27"/>
              <c:delete val="1"/>
              <c:extLst>
                <c:ext xmlns:c15="http://schemas.microsoft.com/office/drawing/2012/chart" uri="{CE6537A1-D6FC-4f65-9D91-7224C49458BB}"/>
                <c:ext xmlns:c16="http://schemas.microsoft.com/office/drawing/2014/chart" uri="{C3380CC4-5D6E-409C-BE32-E72D297353CC}">
                  <c16:uniqueId val="{0000001B-F7AB-4377-9041-A6CB3B4F91EB}"/>
                </c:ext>
              </c:extLst>
            </c:dLbl>
            <c:dLbl>
              <c:idx val="28"/>
              <c:delete val="1"/>
              <c:extLst>
                <c:ext xmlns:c15="http://schemas.microsoft.com/office/drawing/2012/chart" uri="{CE6537A1-D6FC-4f65-9D91-7224C49458BB}"/>
                <c:ext xmlns:c16="http://schemas.microsoft.com/office/drawing/2014/chart" uri="{C3380CC4-5D6E-409C-BE32-E72D297353CC}">
                  <c16:uniqueId val="{0000001C-F7AB-4377-9041-A6CB3B4F91EB}"/>
                </c:ext>
              </c:extLst>
            </c:dLbl>
            <c:dLbl>
              <c:idx val="29"/>
              <c:tx>
                <c:rich>
                  <a:bodyPr/>
                  <a:lstStyle/>
                  <a:p>
                    <a:r>
                      <a:rPr lang="en-US"/>
                      <a:t>230 000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F7AB-4377-9041-A6CB3B4F91EB}"/>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12686</c:v>
                </c:pt>
                <c:pt idx="1">
                  <c:v>28546</c:v>
                </c:pt>
                <c:pt idx="2">
                  <c:v>45275</c:v>
                </c:pt>
                <c:pt idx="3">
                  <c:v>56341</c:v>
                </c:pt>
                <c:pt idx="4">
                  <c:v>66682</c:v>
                </c:pt>
                <c:pt idx="5">
                  <c:v>77260</c:v>
                </c:pt>
                <c:pt idx="6">
                  <c:v>88311</c:v>
                </c:pt>
                <c:pt idx="7">
                  <c:v>101119</c:v>
                </c:pt>
                <c:pt idx="8">
                  <c:v>115197</c:v>
                </c:pt>
                <c:pt idx="9">
                  <c:v>131706</c:v>
                </c:pt>
                <c:pt idx="10">
                  <c:v>149782</c:v>
                </c:pt>
                <c:pt idx="11">
                  <c:v>166285</c:v>
                </c:pt>
                <c:pt idx="12">
                  <c:v>180324</c:v>
                </c:pt>
                <c:pt idx="13">
                  <c:v>191835</c:v>
                </c:pt>
                <c:pt idx="14">
                  <c:v>201199</c:v>
                </c:pt>
                <c:pt idx="15">
                  <c:v>208247</c:v>
                </c:pt>
                <c:pt idx="16">
                  <c:v>213210</c:v>
                </c:pt>
                <c:pt idx="17">
                  <c:v>217191</c:v>
                </c:pt>
                <c:pt idx="18">
                  <c:v>220262</c:v>
                </c:pt>
                <c:pt idx="19">
                  <c:v>222429</c:v>
                </c:pt>
                <c:pt idx="20">
                  <c:v>223808</c:v>
                </c:pt>
                <c:pt idx="21">
                  <c:v>224968</c:v>
                </c:pt>
                <c:pt idx="22">
                  <c:v>226335</c:v>
                </c:pt>
                <c:pt idx="23">
                  <c:v>227740</c:v>
                </c:pt>
                <c:pt idx="24">
                  <c:v>228895</c:v>
                </c:pt>
                <c:pt idx="25">
                  <c:v>229630</c:v>
                </c:pt>
                <c:pt idx="26">
                  <c:v>230077</c:v>
                </c:pt>
                <c:pt idx="27">
                  <c:v>230200</c:v>
                </c:pt>
                <c:pt idx="28">
                  <c:v>230296</c:v>
                </c:pt>
                <c:pt idx="29">
                  <c:v>230562</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10616</c:v>
                </c:pt>
                <c:pt idx="1">
                  <c:v>23823</c:v>
                </c:pt>
                <c:pt idx="2">
                  <c:v>37893</c:v>
                </c:pt>
                <c:pt idx="3">
                  <c:v>47281</c:v>
                </c:pt>
                <c:pt idx="4">
                  <c:v>56343</c:v>
                </c:pt>
                <c:pt idx="5">
                  <c:v>65745</c:v>
                </c:pt>
                <c:pt idx="6">
                  <c:v>75501</c:v>
                </c:pt>
                <c:pt idx="7">
                  <c:v>86936</c:v>
                </c:pt>
                <c:pt idx="8">
                  <c:v>99327</c:v>
                </c:pt>
                <c:pt idx="9">
                  <c:v>114123</c:v>
                </c:pt>
                <c:pt idx="10">
                  <c:v>130199</c:v>
                </c:pt>
                <c:pt idx="11">
                  <c:v>144691</c:v>
                </c:pt>
                <c:pt idx="12">
                  <c:v>156416</c:v>
                </c:pt>
                <c:pt idx="13">
                  <c:v>165923</c:v>
                </c:pt>
                <c:pt idx="14">
                  <c:v>174318</c:v>
                </c:pt>
                <c:pt idx="15">
                  <c:v>179405</c:v>
                </c:pt>
                <c:pt idx="16">
                  <c:v>183088</c:v>
                </c:pt>
                <c:pt idx="17">
                  <c:v>185596</c:v>
                </c:pt>
                <c:pt idx="18">
                  <c:v>188022</c:v>
                </c:pt>
                <c:pt idx="19">
                  <c:v>189794</c:v>
                </c:pt>
                <c:pt idx="20">
                  <c:v>191140</c:v>
                </c:pt>
                <c:pt idx="21">
                  <c:v>192572</c:v>
                </c:pt>
                <c:pt idx="22">
                  <c:v>195357</c:v>
                </c:pt>
                <c:pt idx="23">
                  <c:v>197462</c:v>
                </c:pt>
                <c:pt idx="24">
                  <c:v>199480</c:v>
                </c:pt>
                <c:pt idx="25">
                  <c:v>201291</c:v>
                </c:pt>
                <c:pt idx="26">
                  <c:v>202513</c:v>
                </c:pt>
                <c:pt idx="27">
                  <c:v>203254</c:v>
                </c:pt>
                <c:pt idx="28">
                  <c:v>203750</c:v>
                </c:pt>
                <c:pt idx="29">
                  <c:v>204542</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14591</c:v>
                </c:pt>
                <c:pt idx="1">
                  <c:v>32822</c:v>
                </c:pt>
                <c:pt idx="2">
                  <c:v>52014</c:v>
                </c:pt>
                <c:pt idx="3">
                  <c:v>64600</c:v>
                </c:pt>
                <c:pt idx="4">
                  <c:v>76447</c:v>
                </c:pt>
                <c:pt idx="5">
                  <c:v>88867</c:v>
                </c:pt>
                <c:pt idx="6">
                  <c:v>101696</c:v>
                </c:pt>
                <c:pt idx="7">
                  <c:v>116458</c:v>
                </c:pt>
                <c:pt idx="8">
                  <c:v>132479</c:v>
                </c:pt>
                <c:pt idx="9">
                  <c:v>151641</c:v>
                </c:pt>
                <c:pt idx="10">
                  <c:v>171378</c:v>
                </c:pt>
                <c:pt idx="11">
                  <c:v>190085</c:v>
                </c:pt>
                <c:pt idx="12">
                  <c:v>206458</c:v>
                </c:pt>
                <c:pt idx="13">
                  <c:v>220874</c:v>
                </c:pt>
                <c:pt idx="14">
                  <c:v>232014</c:v>
                </c:pt>
                <c:pt idx="15">
                  <c:v>240374</c:v>
                </c:pt>
                <c:pt idx="16">
                  <c:v>245861</c:v>
                </c:pt>
                <c:pt idx="17">
                  <c:v>250862</c:v>
                </c:pt>
                <c:pt idx="18">
                  <c:v>255360</c:v>
                </c:pt>
                <c:pt idx="19">
                  <c:v>258572</c:v>
                </c:pt>
                <c:pt idx="20">
                  <c:v>260529</c:v>
                </c:pt>
                <c:pt idx="21">
                  <c:v>261917</c:v>
                </c:pt>
                <c:pt idx="22">
                  <c:v>263717</c:v>
                </c:pt>
                <c:pt idx="23">
                  <c:v>265189</c:v>
                </c:pt>
                <c:pt idx="24">
                  <c:v>265352</c:v>
                </c:pt>
                <c:pt idx="25">
                  <c:v>264936</c:v>
                </c:pt>
                <c:pt idx="26">
                  <c:v>263739</c:v>
                </c:pt>
                <c:pt idx="27">
                  <c:v>262314</c:v>
                </c:pt>
                <c:pt idx="28">
                  <c:v>261704</c:v>
                </c:pt>
                <c:pt idx="29">
                  <c:v>260631</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88 000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7AB-4377-9041-A6CB3B4F91EB}"/>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976</c:v>
                </c:pt>
                <c:pt idx="1">
                  <c:v>2204</c:v>
                </c:pt>
                <c:pt idx="2">
                  <c:v>4280</c:v>
                </c:pt>
                <c:pt idx="3">
                  <c:v>6890</c:v>
                </c:pt>
                <c:pt idx="4">
                  <c:v>10012</c:v>
                </c:pt>
                <c:pt idx="5">
                  <c:v>13553</c:v>
                </c:pt>
                <c:pt idx="6">
                  <c:v>17486</c:v>
                </c:pt>
                <c:pt idx="7">
                  <c:v>21968</c:v>
                </c:pt>
                <c:pt idx="8">
                  <c:v>26960</c:v>
                </c:pt>
                <c:pt idx="9">
                  <c:v>32704</c:v>
                </c:pt>
                <c:pt idx="10">
                  <c:v>39129</c:v>
                </c:pt>
                <c:pt idx="11">
                  <c:v>45735</c:v>
                </c:pt>
                <c:pt idx="12">
                  <c:v>52107</c:v>
                </c:pt>
                <c:pt idx="13">
                  <c:v>57971</c:v>
                </c:pt>
                <c:pt idx="14">
                  <c:v>63180</c:v>
                </c:pt>
                <c:pt idx="15">
                  <c:v>67696</c:v>
                </c:pt>
                <c:pt idx="16">
                  <c:v>71475</c:v>
                </c:pt>
                <c:pt idx="17">
                  <c:v>74727</c:v>
                </c:pt>
                <c:pt idx="18">
                  <c:v>77684</c:v>
                </c:pt>
                <c:pt idx="19">
                  <c:v>80336</c:v>
                </c:pt>
                <c:pt idx="20">
                  <c:v>82506</c:v>
                </c:pt>
                <c:pt idx="21">
                  <c:v>84213</c:v>
                </c:pt>
                <c:pt idx="22">
                  <c:v>85677</c:v>
                </c:pt>
                <c:pt idx="23">
                  <c:v>86873</c:v>
                </c:pt>
                <c:pt idx="24">
                  <c:v>87751</c:v>
                </c:pt>
                <c:pt idx="25">
                  <c:v>88279</c:v>
                </c:pt>
                <c:pt idx="26">
                  <c:v>88529</c:v>
                </c:pt>
                <c:pt idx="27">
                  <c:v>88574</c:v>
                </c:pt>
                <c:pt idx="28">
                  <c:v>88540</c:v>
                </c:pt>
                <c:pt idx="29">
                  <c:v>88483</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803</c:v>
                </c:pt>
                <c:pt idx="1">
                  <c:v>1820</c:v>
                </c:pt>
                <c:pt idx="2">
                  <c:v>3559</c:v>
                </c:pt>
                <c:pt idx="3">
                  <c:v>5795</c:v>
                </c:pt>
                <c:pt idx="4">
                  <c:v>8528</c:v>
                </c:pt>
                <c:pt idx="5">
                  <c:v>11590</c:v>
                </c:pt>
                <c:pt idx="6">
                  <c:v>15029</c:v>
                </c:pt>
                <c:pt idx="7">
                  <c:v>18962</c:v>
                </c:pt>
                <c:pt idx="8">
                  <c:v>23513</c:v>
                </c:pt>
                <c:pt idx="9">
                  <c:v>28624</c:v>
                </c:pt>
                <c:pt idx="10">
                  <c:v>34437</c:v>
                </c:pt>
                <c:pt idx="11">
                  <c:v>40257</c:v>
                </c:pt>
                <c:pt idx="12">
                  <c:v>45771</c:v>
                </c:pt>
                <c:pt idx="13">
                  <c:v>50829</c:v>
                </c:pt>
                <c:pt idx="14">
                  <c:v>55020</c:v>
                </c:pt>
                <c:pt idx="15">
                  <c:v>58893</c:v>
                </c:pt>
                <c:pt idx="16">
                  <c:v>62030</c:v>
                </c:pt>
                <c:pt idx="17">
                  <c:v>64933</c:v>
                </c:pt>
                <c:pt idx="18">
                  <c:v>67443</c:v>
                </c:pt>
                <c:pt idx="19">
                  <c:v>69644</c:v>
                </c:pt>
                <c:pt idx="20">
                  <c:v>71531</c:v>
                </c:pt>
                <c:pt idx="21">
                  <c:v>73049</c:v>
                </c:pt>
                <c:pt idx="22">
                  <c:v>74713</c:v>
                </c:pt>
                <c:pt idx="23">
                  <c:v>75830</c:v>
                </c:pt>
                <c:pt idx="24">
                  <c:v>76734</c:v>
                </c:pt>
                <c:pt idx="25">
                  <c:v>78248</c:v>
                </c:pt>
                <c:pt idx="26">
                  <c:v>78803</c:v>
                </c:pt>
                <c:pt idx="27">
                  <c:v>79042</c:v>
                </c:pt>
                <c:pt idx="28">
                  <c:v>79140</c:v>
                </c:pt>
                <c:pt idx="29">
                  <c:v>79043</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1139</c:v>
                </c:pt>
                <c:pt idx="1">
                  <c:v>2610</c:v>
                </c:pt>
                <c:pt idx="2">
                  <c:v>5035</c:v>
                </c:pt>
                <c:pt idx="3">
                  <c:v>7923</c:v>
                </c:pt>
                <c:pt idx="4">
                  <c:v>11474</c:v>
                </c:pt>
                <c:pt idx="5">
                  <c:v>15460</c:v>
                </c:pt>
                <c:pt idx="6">
                  <c:v>19873</c:v>
                </c:pt>
                <c:pt idx="7">
                  <c:v>24885</c:v>
                </c:pt>
                <c:pt idx="8">
                  <c:v>30478</c:v>
                </c:pt>
                <c:pt idx="9">
                  <c:v>36988</c:v>
                </c:pt>
                <c:pt idx="10">
                  <c:v>44326</c:v>
                </c:pt>
                <c:pt idx="11">
                  <c:v>51733</c:v>
                </c:pt>
                <c:pt idx="12">
                  <c:v>59060</c:v>
                </c:pt>
                <c:pt idx="13">
                  <c:v>65759</c:v>
                </c:pt>
                <c:pt idx="14">
                  <c:v>71834</c:v>
                </c:pt>
                <c:pt idx="15">
                  <c:v>77370</c:v>
                </c:pt>
                <c:pt idx="16">
                  <c:v>81892</c:v>
                </c:pt>
                <c:pt idx="17">
                  <c:v>85493</c:v>
                </c:pt>
                <c:pt idx="18">
                  <c:v>89178</c:v>
                </c:pt>
                <c:pt idx="19">
                  <c:v>92361</c:v>
                </c:pt>
                <c:pt idx="20">
                  <c:v>94913</c:v>
                </c:pt>
                <c:pt idx="21">
                  <c:v>97001</c:v>
                </c:pt>
                <c:pt idx="22">
                  <c:v>98759</c:v>
                </c:pt>
                <c:pt idx="23">
                  <c:v>99742</c:v>
                </c:pt>
                <c:pt idx="24">
                  <c:v>100450</c:v>
                </c:pt>
                <c:pt idx="25">
                  <c:v>100461</c:v>
                </c:pt>
                <c:pt idx="26">
                  <c:v>100422</c:v>
                </c:pt>
                <c:pt idx="27">
                  <c:v>99927</c:v>
                </c:pt>
                <c:pt idx="28">
                  <c:v>99632</c:v>
                </c:pt>
                <c:pt idx="29">
                  <c:v>99315</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133523328"/>
        <c:axId val="133524864"/>
      </c:lineChart>
      <c:catAx>
        <c:axId val="1335233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3524864"/>
        <c:crosses val="autoZero"/>
        <c:auto val="1"/>
        <c:lblAlgn val="ctr"/>
        <c:lblOffset val="100"/>
        <c:tickLblSkip val="1"/>
        <c:noMultiLvlLbl val="0"/>
      </c:catAx>
      <c:valAx>
        <c:axId val="133524864"/>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133523328"/>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4.909646249970967E-2"/>
          <c:w val="0.84035071467459754"/>
          <c:h val="0.71744802917334449"/>
        </c:manualLayout>
      </c:layout>
      <c:barChart>
        <c:barDir val="col"/>
        <c:grouping val="clustered"/>
        <c:varyColors val="0"/>
        <c:ser>
          <c:idx val="0"/>
          <c:order val="0"/>
          <c:tx>
            <c:strRef>
              <c:f>'PWID_ever imprisoned'!$B$2</c:f>
              <c:strCache>
                <c:ptCount val="1"/>
                <c:pt idx="0">
                  <c:v>%</c:v>
                </c:pt>
              </c:strCache>
            </c:strRef>
          </c:tx>
          <c:spPr>
            <a:solidFill>
              <a:srgbClr val="63CDF6"/>
            </a:solidFill>
            <a:ln>
              <a:noFill/>
            </a:ln>
          </c:spPr>
          <c:invertIfNegative val="0"/>
          <c:dPt>
            <c:idx val="13"/>
            <c:invertIfNegative val="0"/>
            <c:bubble3D val="0"/>
            <c:spPr>
              <a:pattFill prst="ltUpDiag">
                <a:fgClr>
                  <a:srgbClr val="63CDF6"/>
                </a:fgClr>
                <a:bgClr>
                  <a:sysClr val="window" lastClr="FFFFFF"/>
                </a:bgClr>
              </a:pattFill>
              <a:ln>
                <a:noFill/>
              </a:ln>
            </c:spPr>
            <c:extLst>
              <c:ext xmlns:c16="http://schemas.microsoft.com/office/drawing/2014/chart" uri="{C3380CC4-5D6E-409C-BE32-E72D297353CC}">
                <c16:uniqueId val="{00000001-B818-4467-A60B-F37514EBC32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'PWID_ever imprisoned'!$A$3:$A$16</c:f>
              <c:strCache>
                <c:ptCount val="14"/>
                <c:pt idx="0">
                  <c:v>Kutkai</c:v>
                </c:pt>
                <c:pt idx="1">
                  <c:v>Lashio</c:v>
                </c:pt>
                <c:pt idx="2">
                  <c:v>Muse</c:v>
                </c:pt>
                <c:pt idx="3">
                  <c:v>Bhamo</c:v>
                </c:pt>
                <c:pt idx="4">
                  <c:v>Yangon</c:v>
                </c:pt>
                <c:pt idx="5">
                  <c:v>Waingmaw</c:v>
                </c:pt>
                <c:pt idx="6">
                  <c:v>Myitkyina</c:v>
                </c:pt>
                <c:pt idx="7">
                  <c:v>Hpakan</c:v>
                </c:pt>
                <c:pt idx="8">
                  <c:v>Kale</c:v>
                </c:pt>
                <c:pt idx="9">
                  <c:v>Mohnyin</c:v>
                </c:pt>
                <c:pt idx="10">
                  <c:v>Tamu</c:v>
                </c:pt>
                <c:pt idx="11">
                  <c:v>Mandalay</c:v>
                </c:pt>
                <c:pt idx="12">
                  <c:v>Indaw</c:v>
                </c:pt>
                <c:pt idx="13">
                  <c:v>Myanmar</c:v>
                </c:pt>
              </c:strCache>
            </c:strRef>
          </c:cat>
          <c:val>
            <c:numRef>
              <c:f>'PWID_ever imprisoned'!$B$3:$B$16</c:f>
              <c:numCache>
                <c:formatCode>0</c:formatCode>
                <c:ptCount val="14"/>
                <c:pt idx="0">
                  <c:v>22.2</c:v>
                </c:pt>
                <c:pt idx="1">
                  <c:v>19.8</c:v>
                </c:pt>
                <c:pt idx="2">
                  <c:v>18.2</c:v>
                </c:pt>
                <c:pt idx="3">
                  <c:v>17.100000000000001</c:v>
                </c:pt>
                <c:pt idx="4">
                  <c:v>13.4</c:v>
                </c:pt>
                <c:pt idx="5">
                  <c:v>8.6999999999999993</c:v>
                </c:pt>
                <c:pt idx="6">
                  <c:v>7.6</c:v>
                </c:pt>
                <c:pt idx="7">
                  <c:v>7.4</c:v>
                </c:pt>
                <c:pt idx="8">
                  <c:v>6.7</c:v>
                </c:pt>
                <c:pt idx="9">
                  <c:v>6.6</c:v>
                </c:pt>
                <c:pt idx="10">
                  <c:v>3.4</c:v>
                </c:pt>
                <c:pt idx="11">
                  <c:v>2.6</c:v>
                </c:pt>
                <c:pt idx="12">
                  <c:v>2.4</c:v>
                </c:pt>
                <c:pt idx="13">
                  <c:v>9.9</c:v>
                </c:pt>
              </c:numCache>
            </c:numRef>
          </c:val>
          <c:extLst>
            <c:ext xmlns:c16="http://schemas.microsoft.com/office/drawing/2014/chart" uri="{C3380CC4-5D6E-409C-BE32-E72D297353CC}">
              <c16:uniqueId val="{00000002-B818-4467-A60B-F37514EBC325}"/>
            </c:ext>
          </c:extLst>
        </c:ser>
        <c:dLbls>
          <c:showLegendKey val="0"/>
          <c:showVal val="0"/>
          <c:showCatName val="0"/>
          <c:showSerName val="0"/>
          <c:showPercent val="0"/>
          <c:showBubbleSize val="0"/>
        </c:dLbls>
        <c:gapWidth val="110"/>
        <c:axId val="267032832"/>
        <c:axId val="267990528"/>
      </c:barChart>
      <c:catAx>
        <c:axId val="267032832"/>
        <c:scaling>
          <c:orientation val="minMax"/>
        </c:scaling>
        <c:delete val="0"/>
        <c:axPos val="b"/>
        <c:numFmt formatCode="General" sourceLinked="0"/>
        <c:majorTickMark val="out"/>
        <c:minorTickMark val="none"/>
        <c:tickLblPos val="nextTo"/>
        <c:crossAx val="267990528"/>
        <c:crosses val="autoZero"/>
        <c:auto val="1"/>
        <c:lblAlgn val="ctr"/>
        <c:lblOffset val="100"/>
        <c:noMultiLvlLbl val="0"/>
      </c:catAx>
      <c:valAx>
        <c:axId val="267990528"/>
        <c:scaling>
          <c:orientation val="minMax"/>
          <c:max val="100"/>
        </c:scaling>
        <c:delete val="0"/>
        <c:axPos val="l"/>
        <c:title>
          <c:tx>
            <c:rich>
              <a:bodyPr rot="0" vert="horz"/>
              <a:lstStyle/>
              <a:p>
                <a:pPr>
                  <a:defRPr/>
                </a:pPr>
                <a:r>
                  <a:rPr lang="en-US"/>
                  <a:t>%</a:t>
                </a:r>
              </a:p>
            </c:rich>
          </c:tx>
          <c:layout>
            <c:manualLayout>
              <c:xMode val="edge"/>
              <c:yMode val="edge"/>
              <c:x val="2.0550475200379902E-2"/>
              <c:y val="3.1680254569948663E-2"/>
            </c:manualLayout>
          </c:layout>
          <c:overlay val="0"/>
        </c:title>
        <c:numFmt formatCode="0" sourceLinked="1"/>
        <c:majorTickMark val="out"/>
        <c:minorTickMark val="none"/>
        <c:tickLblPos val="nextTo"/>
        <c:crossAx val="267032832"/>
        <c:crosses val="autoZero"/>
        <c:crossBetween val="between"/>
        <c:majorUnit val="1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6.0027420009416549E-2"/>
          <c:w val="0.84918321468543434"/>
          <c:h val="0.73515261128760423"/>
        </c:manualLayout>
      </c:layout>
      <c:barChart>
        <c:barDir val="col"/>
        <c:grouping val="stacked"/>
        <c:varyColors val="0"/>
        <c:ser>
          <c:idx val="2"/>
          <c:order val="1"/>
          <c:tx>
            <c:strRef>
              <c:f>Myanmar!$C$3</c:f>
              <c:strCache>
                <c:ptCount val="1"/>
                <c:pt idx="0">
                  <c:v>International funding</c:v>
                </c:pt>
              </c:strCache>
            </c:strRef>
          </c:tx>
          <c:spPr>
            <a:solidFill>
              <a:srgbClr val="E31837"/>
            </a:solidFill>
            <a:ln>
              <a:noFill/>
            </a:ln>
          </c:spPr>
          <c:invertIfNegative val="0"/>
          <c:dLbls>
            <c:dLbl>
              <c:idx val="6"/>
              <c:tx>
                <c:rich>
                  <a:bodyPr/>
                  <a:lstStyle/>
                  <a:p>
                    <a:r>
                      <a:rPr lang="en-US"/>
                      <a:t>$48.0M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03-4A3F-8894-617B1C741813}"/>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Myanmar!$A$4:$A$10</c:f>
              <c:numCache>
                <c:formatCode>General</c:formatCode>
                <c:ptCount val="7"/>
                <c:pt idx="0">
                  <c:v>2007</c:v>
                </c:pt>
                <c:pt idx="1">
                  <c:v>2008</c:v>
                </c:pt>
                <c:pt idx="2">
                  <c:v>2009</c:v>
                </c:pt>
                <c:pt idx="3">
                  <c:v>2010</c:v>
                </c:pt>
                <c:pt idx="4">
                  <c:v>2011</c:v>
                </c:pt>
                <c:pt idx="5">
                  <c:v>2012</c:v>
                </c:pt>
                <c:pt idx="6">
                  <c:v>2013</c:v>
                </c:pt>
              </c:numCache>
            </c:numRef>
          </c:cat>
          <c:val>
            <c:numRef>
              <c:f>Myanmar!$C$4:$C$10</c:f>
              <c:numCache>
                <c:formatCode>_(* #,##0_);_(* \(#,##0\);_(* "-"??_);_(@_)</c:formatCode>
                <c:ptCount val="7"/>
                <c:pt idx="0">
                  <c:v>31599781.25</c:v>
                </c:pt>
                <c:pt idx="1">
                  <c:v>31276403.43</c:v>
                </c:pt>
                <c:pt idx="2">
                  <c:v>32428849.899999999</c:v>
                </c:pt>
                <c:pt idx="3">
                  <c:v>37904166.670000002</c:v>
                </c:pt>
                <c:pt idx="4">
                  <c:v>42349184</c:v>
                </c:pt>
                <c:pt idx="5" formatCode="#,##0">
                  <c:v>37310502</c:v>
                </c:pt>
                <c:pt idx="6" formatCode="#,##0">
                  <c:v>47950309</c:v>
                </c:pt>
              </c:numCache>
            </c:numRef>
          </c:val>
          <c:extLst>
            <c:ext xmlns:c16="http://schemas.microsoft.com/office/drawing/2014/chart" uri="{C3380CC4-5D6E-409C-BE32-E72D297353CC}">
              <c16:uniqueId val="{00000001-0303-4A3F-8894-617B1C741813}"/>
            </c:ext>
          </c:extLst>
        </c:ser>
        <c:ser>
          <c:idx val="1"/>
          <c:order val="2"/>
          <c:tx>
            <c:strRef>
              <c:f>Myanmar!$D$3</c:f>
              <c:strCache>
                <c:ptCount val="1"/>
                <c:pt idx="0">
                  <c:v>Domestic funding</c:v>
                </c:pt>
              </c:strCache>
            </c:strRef>
          </c:tx>
          <c:spPr>
            <a:solidFill>
              <a:srgbClr val="88C540"/>
            </a:solidFill>
            <a:ln>
              <a:noFill/>
            </a:ln>
          </c:spPr>
          <c:invertIfNegative val="0"/>
          <c:dLbls>
            <c:dLbl>
              <c:idx val="6"/>
              <c:tx>
                <c:rich>
                  <a:bodyPr/>
                  <a:lstStyle/>
                  <a:p>
                    <a:r>
                      <a:rPr lang="en-US"/>
                      <a:t>$4.1M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303-4A3F-8894-617B1C741813}"/>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Myanmar!$A$4:$A$10</c:f>
              <c:numCache>
                <c:formatCode>General</c:formatCode>
                <c:ptCount val="7"/>
                <c:pt idx="0">
                  <c:v>2007</c:v>
                </c:pt>
                <c:pt idx="1">
                  <c:v>2008</c:v>
                </c:pt>
                <c:pt idx="2">
                  <c:v>2009</c:v>
                </c:pt>
                <c:pt idx="3">
                  <c:v>2010</c:v>
                </c:pt>
                <c:pt idx="4">
                  <c:v>2011</c:v>
                </c:pt>
                <c:pt idx="5">
                  <c:v>2012</c:v>
                </c:pt>
                <c:pt idx="6">
                  <c:v>2013</c:v>
                </c:pt>
              </c:numCache>
            </c:numRef>
          </c:cat>
          <c:val>
            <c:numRef>
              <c:f>Myanmar!$D$4:$D$10</c:f>
              <c:numCache>
                <c:formatCode>_(* #,##0_);_(* \(#,##0\);_(* "-"??_);_(@_)</c:formatCode>
                <c:ptCount val="7"/>
                <c:pt idx="0">
                  <c:v>1163135.2339999999</c:v>
                </c:pt>
                <c:pt idx="1">
                  <c:v>1525974.327</c:v>
                </c:pt>
                <c:pt idx="2">
                  <c:v>1835282.625</c:v>
                </c:pt>
                <c:pt idx="3">
                  <c:v>2596875</c:v>
                </c:pt>
                <c:pt idx="4">
                  <c:v>3944293.5</c:v>
                </c:pt>
                <c:pt idx="5" formatCode="#,##0">
                  <c:v>726157</c:v>
                </c:pt>
                <c:pt idx="6" formatCode="#,##0">
                  <c:v>4131753</c:v>
                </c:pt>
              </c:numCache>
            </c:numRef>
          </c:val>
          <c:extLst>
            <c:ext xmlns:c16="http://schemas.microsoft.com/office/drawing/2014/chart" uri="{C3380CC4-5D6E-409C-BE32-E72D297353CC}">
              <c16:uniqueId val="{00000003-0303-4A3F-8894-617B1C741813}"/>
            </c:ext>
          </c:extLst>
        </c:ser>
        <c:dLbls>
          <c:showLegendKey val="0"/>
          <c:showVal val="0"/>
          <c:showCatName val="0"/>
          <c:showSerName val="0"/>
          <c:showPercent val="0"/>
          <c:showBubbleSize val="0"/>
        </c:dLbls>
        <c:gapWidth val="150"/>
        <c:overlap val="100"/>
        <c:axId val="270934016"/>
        <c:axId val="273437440"/>
      </c:barChart>
      <c:lineChart>
        <c:grouping val="standard"/>
        <c:varyColors val="0"/>
        <c:ser>
          <c:idx val="0"/>
          <c:order val="0"/>
          <c:tx>
            <c:strRef>
              <c:f>Myanmar!$B$3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layout>
                <c:manualLayout>
                  <c:x val="-3.3414048679956225E-2"/>
                  <c:y val="-4.390243565181981E-2"/>
                </c:manualLayout>
              </c:layout>
              <c:tx>
                <c:rich>
                  <a:bodyPr/>
                  <a:lstStyle/>
                  <a:p>
                    <a:pPr>
                      <a:defRPr/>
                    </a:pPr>
                    <a:r>
                      <a:rPr lang="en-US"/>
                      <a:t>$52.1M</a:t>
                    </a:r>
                  </a:p>
                </c:rich>
              </c:tx>
              <c:numFmt formatCode="&quot;$&quot;#,##0.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03-4A3F-8894-617B1C7418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Myanmar!$A$4:$A$10</c:f>
              <c:numCache>
                <c:formatCode>General</c:formatCode>
                <c:ptCount val="7"/>
                <c:pt idx="0">
                  <c:v>2007</c:v>
                </c:pt>
                <c:pt idx="1">
                  <c:v>2008</c:v>
                </c:pt>
                <c:pt idx="2">
                  <c:v>2009</c:v>
                </c:pt>
                <c:pt idx="3">
                  <c:v>2010</c:v>
                </c:pt>
                <c:pt idx="4">
                  <c:v>2011</c:v>
                </c:pt>
                <c:pt idx="5">
                  <c:v>2012</c:v>
                </c:pt>
                <c:pt idx="6">
                  <c:v>2013</c:v>
                </c:pt>
              </c:numCache>
            </c:numRef>
          </c:cat>
          <c:val>
            <c:numRef>
              <c:f>Myanmar!$B$4:$B$10</c:f>
              <c:numCache>
                <c:formatCode>_(* #,##0_);_(* \(#,##0\);_(* "-"??_);_(@_)</c:formatCode>
                <c:ptCount val="7"/>
                <c:pt idx="0">
                  <c:v>32762916</c:v>
                </c:pt>
                <c:pt idx="1">
                  <c:v>32802378</c:v>
                </c:pt>
                <c:pt idx="2">
                  <c:v>34264132</c:v>
                </c:pt>
                <c:pt idx="3">
                  <c:v>40501040</c:v>
                </c:pt>
                <c:pt idx="4">
                  <c:v>46293476</c:v>
                </c:pt>
                <c:pt idx="5" formatCode="#,##0">
                  <c:v>38036659</c:v>
                </c:pt>
                <c:pt idx="6" formatCode="#,##0">
                  <c:v>52082062</c:v>
                </c:pt>
              </c:numCache>
            </c:numRef>
          </c:val>
          <c:smooth val="1"/>
          <c:extLst>
            <c:ext xmlns:c16="http://schemas.microsoft.com/office/drawing/2014/chart" uri="{C3380CC4-5D6E-409C-BE32-E72D297353CC}">
              <c16:uniqueId val="{00000005-0303-4A3F-8894-617B1C741813}"/>
            </c:ext>
          </c:extLst>
        </c:ser>
        <c:dLbls>
          <c:showLegendKey val="0"/>
          <c:showVal val="0"/>
          <c:showCatName val="0"/>
          <c:showSerName val="0"/>
          <c:showPercent val="0"/>
          <c:showBubbleSize val="0"/>
        </c:dLbls>
        <c:marker val="1"/>
        <c:smooth val="0"/>
        <c:axId val="270934016"/>
        <c:axId val="273437440"/>
      </c:lineChart>
      <c:catAx>
        <c:axId val="270934016"/>
        <c:scaling>
          <c:orientation val="minMax"/>
        </c:scaling>
        <c:delete val="0"/>
        <c:axPos val="b"/>
        <c:numFmt formatCode="General" sourceLinked="1"/>
        <c:majorTickMark val="out"/>
        <c:minorTickMark val="none"/>
        <c:tickLblPos val="nextTo"/>
        <c:crossAx val="273437440"/>
        <c:crosses val="autoZero"/>
        <c:auto val="1"/>
        <c:lblAlgn val="ctr"/>
        <c:lblOffset val="100"/>
        <c:noMultiLvlLbl val="0"/>
      </c:catAx>
      <c:valAx>
        <c:axId val="273437440"/>
        <c:scaling>
          <c:orientation val="minMax"/>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270934016"/>
        <c:crosses val="autoZero"/>
        <c:crossBetween val="between"/>
        <c:majorUnit val="10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39518429761517E-2"/>
          <c:y val="3.7485380116959066E-2"/>
          <c:w val="0.7476203355015405"/>
          <c:h val="0.83949233319519267"/>
        </c:manualLayout>
      </c:layout>
      <c:barChart>
        <c:barDir val="col"/>
        <c:grouping val="percentStacked"/>
        <c:varyColors val="0"/>
        <c:ser>
          <c:idx val="1"/>
          <c:order val="0"/>
          <c:tx>
            <c:strRef>
              <c:f>'[Myanmar_2014.xlsx]AIDS spending by category'!$A$6</c:f>
              <c:strCache>
                <c:ptCount val="1"/>
                <c:pt idx="0">
                  <c:v>Prevention</c:v>
                </c:pt>
              </c:strCache>
            </c:strRef>
          </c:tx>
          <c:spPr>
            <a:solidFill>
              <a:srgbClr val="88C540"/>
            </a:solidFill>
          </c:spPr>
          <c:invertIfNegative val="0"/>
          <c:dLbls>
            <c:numFmt formatCode="[$$-409]#,##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'[Myanmar_2014.xlsx]AIDS spending by category'!$B$3:$F$3</c:f>
              <c:strCache>
                <c:ptCount val="5"/>
                <c:pt idx="0">
                  <c:v>2007</c:v>
                </c:pt>
                <c:pt idx="1">
                  <c:v>2008</c:v>
                </c:pt>
                <c:pt idx="2">
                  <c:v>2009</c:v>
                </c:pt>
                <c:pt idx="3">
                  <c:v>2010</c:v>
                </c:pt>
                <c:pt idx="4">
                  <c:v>2011</c:v>
                </c:pt>
              </c:strCache>
            </c:strRef>
          </c:cat>
          <c:val>
            <c:numRef>
              <c:f>'[Myanmar_2014.xlsx]AIDS spending by category'!$B$6:$F$6</c:f>
              <c:numCache>
                <c:formatCode>General</c:formatCode>
                <c:ptCount val="5"/>
                <c:pt idx="0">
                  <c:v>16843876</c:v>
                </c:pt>
                <c:pt idx="1">
                  <c:v>15546266</c:v>
                </c:pt>
                <c:pt idx="2">
                  <c:v>17550682</c:v>
                </c:pt>
                <c:pt idx="3">
                  <c:v>17450000</c:v>
                </c:pt>
                <c:pt idx="4">
                  <c:v>20244566</c:v>
                </c:pt>
              </c:numCache>
            </c:numRef>
          </c:val>
          <c:extLst>
            <c:ext xmlns:c16="http://schemas.microsoft.com/office/drawing/2014/chart" uri="{C3380CC4-5D6E-409C-BE32-E72D297353CC}">
              <c16:uniqueId val="{00000000-EAA9-40E3-9FBF-B9011D044E15}"/>
            </c:ext>
          </c:extLst>
        </c:ser>
        <c:ser>
          <c:idx val="0"/>
          <c:order val="1"/>
          <c:tx>
            <c:strRef>
              <c:f>'[Myanmar_2014.xlsx]AIDS spending by category'!$A$5</c:f>
              <c:strCache>
                <c:ptCount val="1"/>
                <c:pt idx="0">
                  <c:v>Care and treatment</c:v>
                </c:pt>
              </c:strCache>
            </c:strRef>
          </c:tx>
          <c:spPr>
            <a:solidFill>
              <a:srgbClr val="EC008C"/>
            </a:solidFill>
          </c:spPr>
          <c:invertIfNegative val="0"/>
          <c:dLbls>
            <c:numFmt formatCode="[$$-409]#,##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'[Myanmar_2014.xlsx]AIDS spending by category'!$B$3:$F$3</c:f>
              <c:strCache>
                <c:ptCount val="5"/>
                <c:pt idx="0">
                  <c:v>2007</c:v>
                </c:pt>
                <c:pt idx="1">
                  <c:v>2008</c:v>
                </c:pt>
                <c:pt idx="2">
                  <c:v>2009</c:v>
                </c:pt>
                <c:pt idx="3">
                  <c:v>2010</c:v>
                </c:pt>
                <c:pt idx="4">
                  <c:v>2011</c:v>
                </c:pt>
              </c:strCache>
            </c:strRef>
          </c:cat>
          <c:val>
            <c:numRef>
              <c:f>'[Myanmar_2014.xlsx]AIDS spending by category'!$B$5:$F$5</c:f>
              <c:numCache>
                <c:formatCode>General</c:formatCode>
                <c:ptCount val="5"/>
                <c:pt idx="0">
                  <c:v>11757528</c:v>
                </c:pt>
                <c:pt idx="1">
                  <c:v>12680133</c:v>
                </c:pt>
                <c:pt idx="2">
                  <c:v>13034113</c:v>
                </c:pt>
                <c:pt idx="3">
                  <c:v>18050000</c:v>
                </c:pt>
                <c:pt idx="4">
                  <c:v>20951088</c:v>
                </c:pt>
              </c:numCache>
            </c:numRef>
          </c:val>
          <c:extLst>
            <c:ext xmlns:c16="http://schemas.microsoft.com/office/drawing/2014/chart" uri="{C3380CC4-5D6E-409C-BE32-E72D297353CC}">
              <c16:uniqueId val="{00000001-EAA9-40E3-9FBF-B9011D044E15}"/>
            </c:ext>
          </c:extLst>
        </c:ser>
        <c:ser>
          <c:idx val="2"/>
          <c:order val="2"/>
          <c:tx>
            <c:strRef>
              <c:f>'[Myanmar_2014.xlsx]AIDS spending by category'!$A$7</c:f>
              <c:strCache>
                <c:ptCount val="1"/>
                <c:pt idx="0">
                  <c:v>Others</c:v>
                </c:pt>
              </c:strCache>
            </c:strRef>
          </c:tx>
          <c:spPr>
            <a:solidFill>
              <a:srgbClr val="00AEEF"/>
            </a:solidFill>
          </c:spPr>
          <c:invertIfNegative val="0"/>
          <c:dLbls>
            <c:numFmt formatCode="[$$-409]#,##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'[Myanmar_2014.xlsx]AIDS spending by category'!$B$3:$F$3</c:f>
              <c:strCache>
                <c:ptCount val="5"/>
                <c:pt idx="0">
                  <c:v>2007</c:v>
                </c:pt>
                <c:pt idx="1">
                  <c:v>2008</c:v>
                </c:pt>
                <c:pt idx="2">
                  <c:v>2009</c:v>
                </c:pt>
                <c:pt idx="3">
                  <c:v>2010</c:v>
                </c:pt>
                <c:pt idx="4">
                  <c:v>2011</c:v>
                </c:pt>
              </c:strCache>
            </c:strRef>
          </c:cat>
          <c:val>
            <c:numRef>
              <c:f>'[Myanmar_2014.xlsx]AIDS spending by category'!$B$7:$F$7</c:f>
              <c:numCache>
                <c:formatCode>#,##0</c:formatCode>
                <c:ptCount val="5"/>
                <c:pt idx="0">
                  <c:v>4161512</c:v>
                </c:pt>
                <c:pt idx="1">
                  <c:v>4575979</c:v>
                </c:pt>
                <c:pt idx="2">
                  <c:v>3679337</c:v>
                </c:pt>
                <c:pt idx="3">
                  <c:v>5001040</c:v>
                </c:pt>
                <c:pt idx="4">
                  <c:v>5097822</c:v>
                </c:pt>
              </c:numCache>
            </c:numRef>
          </c:val>
          <c:extLst>
            <c:ext xmlns:c16="http://schemas.microsoft.com/office/drawing/2014/chart" uri="{C3380CC4-5D6E-409C-BE32-E72D297353CC}">
              <c16:uniqueId val="{00000002-EAA9-40E3-9FBF-B9011D044E15}"/>
            </c:ext>
          </c:extLst>
        </c:ser>
        <c:dLbls>
          <c:showLegendKey val="0"/>
          <c:showVal val="0"/>
          <c:showCatName val="0"/>
          <c:showSerName val="0"/>
          <c:showPercent val="0"/>
          <c:showBubbleSize val="0"/>
        </c:dLbls>
        <c:gapWidth val="26"/>
        <c:overlap val="100"/>
        <c:axId val="290316288"/>
        <c:axId val="290317824"/>
      </c:barChart>
      <c:catAx>
        <c:axId val="290316288"/>
        <c:scaling>
          <c:orientation val="minMax"/>
        </c:scaling>
        <c:delete val="0"/>
        <c:axPos val="b"/>
        <c:numFmt formatCode="General" sourceLinked="1"/>
        <c:majorTickMark val="out"/>
        <c:minorTickMark val="none"/>
        <c:tickLblPos val="nextTo"/>
        <c:crossAx val="290317824"/>
        <c:crosses val="autoZero"/>
        <c:auto val="1"/>
        <c:lblAlgn val="ctr"/>
        <c:lblOffset val="100"/>
        <c:noMultiLvlLbl val="0"/>
      </c:catAx>
      <c:valAx>
        <c:axId val="290317824"/>
        <c:scaling>
          <c:orientation val="minMax"/>
          <c:min val="0"/>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290316288"/>
        <c:crosses val="autoZero"/>
        <c:crossBetween val="between"/>
        <c:majorUnit val="0.2"/>
      </c:valAx>
    </c:plotArea>
    <c:legend>
      <c:legendPos val="r"/>
      <c:layout>
        <c:manualLayout>
          <c:xMode val="edge"/>
          <c:yMode val="edge"/>
          <c:x val="0.81678751569097341"/>
          <c:y val="0.19232329511442647"/>
          <c:w val="0.18321248430902659"/>
          <c:h val="0.4545346963208546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59179444674677E-2"/>
          <c:y val="3.9567901234567902E-2"/>
          <c:w val="0.614076990376203"/>
          <c:h val="0.86601851851851852"/>
        </c:manualLayout>
      </c:layout>
      <c:barChart>
        <c:barDir val="col"/>
        <c:grouping val="percentStacked"/>
        <c:varyColors val="0"/>
        <c:ser>
          <c:idx val="1"/>
          <c:order val="0"/>
          <c:tx>
            <c:strRef>
              <c:f>'[Myanmar_2014.xlsx]Prevention spending on KP'!$F$5</c:f>
              <c:strCache>
                <c:ptCount val="1"/>
                <c:pt idx="0">
                  <c:v>% on sex workers and their clients</c:v>
                </c:pt>
              </c:strCache>
            </c:strRef>
          </c:tx>
          <c:spPr>
            <a:solidFill>
              <a:srgbClr val="88C540"/>
            </a:solidFill>
            <a:ln w="12700">
              <a:solidFill>
                <a:sysClr val="window" lastClr="FFFFFF"/>
              </a:solid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2D2-4639-9F54-C02B5987DBD2}"/>
                </c:ext>
              </c:extLst>
            </c:dLbl>
            <c:dLbl>
              <c:idx val="1"/>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D2-4639-9F54-C02B5987DBD2}"/>
                </c:ext>
              </c:extLst>
            </c:dLbl>
            <c:dLbl>
              <c:idx val="2"/>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2D2-4639-9F54-C02B5987DBD2}"/>
                </c:ext>
              </c:extLst>
            </c:dLbl>
            <c:dLbl>
              <c:idx val="3"/>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D2-4639-9F54-C02B5987DBD2}"/>
                </c:ext>
              </c:extLst>
            </c:dLbl>
            <c:dLbl>
              <c:idx val="4"/>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KP'!$F$6:$F$10</c:f>
              <c:numCache>
                <c:formatCode>0%</c:formatCode>
                <c:ptCount val="5"/>
                <c:pt idx="0">
                  <c:v>0.17868883029060531</c:v>
                </c:pt>
                <c:pt idx="1">
                  <c:v>0.23055714793507329</c:v>
                </c:pt>
                <c:pt idx="2">
                  <c:v>0.22296884246435553</c:v>
                </c:pt>
                <c:pt idx="3">
                  <c:v>0.24731375358166188</c:v>
                </c:pt>
                <c:pt idx="4">
                  <c:v>0.31073822476609281</c:v>
                </c:pt>
              </c:numCache>
            </c:numRef>
          </c:val>
          <c:extLst>
            <c:ext xmlns:c16="http://schemas.microsoft.com/office/drawing/2014/chart" uri="{C3380CC4-5D6E-409C-BE32-E72D297353CC}">
              <c16:uniqueId val="{00000005-52D2-4639-9F54-C02B5987DBD2}"/>
            </c:ext>
          </c:extLst>
        </c:ser>
        <c:ser>
          <c:idx val="0"/>
          <c:order val="1"/>
          <c:tx>
            <c:strRef>
              <c:f>'[Myanmar_2014.xlsx]Prevention spending on KP'!$H$5</c:f>
              <c:strCache>
                <c:ptCount val="1"/>
                <c:pt idx="0">
                  <c:v>% on men who have sex with men</c:v>
                </c:pt>
              </c:strCache>
            </c:strRef>
          </c:tx>
          <c:spPr>
            <a:solidFill>
              <a:srgbClr val="F78E1E"/>
            </a:solidFill>
            <a:ln w="12700">
              <a:solidFill>
                <a:sysClr val="window" lastClr="FFFFFF"/>
              </a:solidFill>
            </a:ln>
          </c:spPr>
          <c:invertIfNegative val="0"/>
          <c:dLbls>
            <c:dLbl>
              <c:idx val="0"/>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2D2-4639-9F54-C02B5987DBD2}"/>
                </c:ext>
              </c:extLst>
            </c:dLbl>
            <c:dLbl>
              <c:idx val="1"/>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2D2-4639-9F54-C02B5987DBD2}"/>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2D2-4639-9F54-C02B5987DBD2}"/>
                </c:ext>
              </c:extLst>
            </c:dLbl>
            <c:dLbl>
              <c:idx val="3"/>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2D2-4639-9F54-C02B5987DBD2}"/>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KP'!$H$6:$H$10</c:f>
              <c:numCache>
                <c:formatCode>0%</c:formatCode>
                <c:ptCount val="5"/>
                <c:pt idx="0">
                  <c:v>0.12281911835494395</c:v>
                </c:pt>
                <c:pt idx="1">
                  <c:v>0.13222249799405209</c:v>
                </c:pt>
                <c:pt idx="2">
                  <c:v>0.10012773292798537</c:v>
                </c:pt>
                <c:pt idx="3">
                  <c:v>0.11586676217765043</c:v>
                </c:pt>
                <c:pt idx="4">
                  <c:v>0.15060401887597888</c:v>
                </c:pt>
              </c:numCache>
            </c:numRef>
          </c:val>
          <c:extLst>
            <c:ext xmlns:c16="http://schemas.microsoft.com/office/drawing/2014/chart" uri="{C3380CC4-5D6E-409C-BE32-E72D297353CC}">
              <c16:uniqueId val="{0000000B-52D2-4639-9F54-C02B5987DBD2}"/>
            </c:ext>
          </c:extLst>
        </c:ser>
        <c:ser>
          <c:idx val="2"/>
          <c:order val="2"/>
          <c:tx>
            <c:strRef>
              <c:f>'[Myanmar_2014.xlsx]Prevention spending on KP'!$J$5</c:f>
              <c:strCache>
                <c:ptCount val="1"/>
                <c:pt idx="0">
                  <c:v>% on people who inject drugs</c:v>
                </c:pt>
              </c:strCache>
            </c:strRef>
          </c:tx>
          <c:spPr>
            <a:solidFill>
              <a:srgbClr val="00AEEF"/>
            </a:solidFill>
            <a:ln w="12700">
              <a:solidFill>
                <a:sysClr val="window" lastClr="FFFFFF"/>
              </a:solid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2D2-4639-9F54-C02B5987DBD2}"/>
                </c:ext>
              </c:extLst>
            </c:dLbl>
            <c:dLbl>
              <c:idx val="1"/>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2D2-4639-9F54-C02B5987DBD2}"/>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2D2-4639-9F54-C02B5987DBD2}"/>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2D2-4639-9F54-C02B5987DBD2}"/>
                </c:ext>
              </c:extLst>
            </c:dLbl>
            <c:dLbl>
              <c:idx val="4"/>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KP'!$J$6:$J$10</c:f>
              <c:numCache>
                <c:formatCode>0%</c:formatCode>
                <c:ptCount val="5"/>
                <c:pt idx="0">
                  <c:v>0.17532336381483693</c:v>
                </c:pt>
                <c:pt idx="1">
                  <c:v>0.1711474639633723</c:v>
                </c:pt>
                <c:pt idx="2">
                  <c:v>0.16926751051611555</c:v>
                </c:pt>
                <c:pt idx="3">
                  <c:v>0.19215616045845271</c:v>
                </c:pt>
                <c:pt idx="4">
                  <c:v>0.21758389387058236</c:v>
                </c:pt>
              </c:numCache>
            </c:numRef>
          </c:val>
          <c:extLst>
            <c:ext xmlns:c16="http://schemas.microsoft.com/office/drawing/2014/chart" uri="{C3380CC4-5D6E-409C-BE32-E72D297353CC}">
              <c16:uniqueId val="{00000011-52D2-4639-9F54-C02B5987DBD2}"/>
            </c:ext>
          </c:extLst>
        </c:ser>
        <c:ser>
          <c:idx val="3"/>
          <c:order val="3"/>
          <c:tx>
            <c:strRef>
              <c:f>'[Myanmar_2014.xlsx]Prevention spending on KP'!$L$5</c:f>
              <c:strCache>
                <c:ptCount val="1"/>
                <c:pt idx="0">
                  <c:v>% Others</c:v>
                </c:pt>
              </c:strCache>
            </c:strRef>
          </c:tx>
          <c:spPr>
            <a:solidFill>
              <a:sysClr val="window" lastClr="FFFFFF">
                <a:lumMod val="65000"/>
              </a:sysClr>
            </a:solidFill>
            <a:ln w="12700">
              <a:solidFill>
                <a:sysClr val="window" lastClr="FFFFFF"/>
              </a:solidFill>
            </a:ln>
          </c:spPr>
          <c:invertIfNegative val="0"/>
          <c:dLbls>
            <c:dLbl>
              <c:idx val="0"/>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2D2-4639-9F54-C02B5987DBD2}"/>
                </c:ext>
              </c:extLst>
            </c:dLbl>
            <c:dLbl>
              <c:idx val="1"/>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2D2-4639-9F54-C02B5987DBD2}"/>
                </c:ext>
              </c:extLst>
            </c:dLbl>
            <c:dLbl>
              <c:idx val="2"/>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2D2-4639-9F54-C02B5987DBD2}"/>
                </c:ext>
              </c:extLst>
            </c:dLbl>
            <c:dLbl>
              <c:idx val="3"/>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2D2-4639-9F54-C02B5987DBD2}"/>
                </c:ext>
              </c:extLst>
            </c:dLbl>
            <c:dLbl>
              <c:idx val="4"/>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KP'!$L$6:$L$10</c:f>
              <c:numCache>
                <c:formatCode>0%</c:formatCode>
                <c:ptCount val="5"/>
                <c:pt idx="0">
                  <c:v>0.52316868753961376</c:v>
                </c:pt>
                <c:pt idx="1">
                  <c:v>0.46607289010750236</c:v>
                </c:pt>
                <c:pt idx="2">
                  <c:v>0.50763591409154352</c:v>
                </c:pt>
                <c:pt idx="3">
                  <c:v>0.44466332378223494</c:v>
                </c:pt>
                <c:pt idx="4">
                  <c:v>0.32107386248734598</c:v>
                </c:pt>
              </c:numCache>
            </c:numRef>
          </c:val>
          <c:extLst>
            <c:ext xmlns:c16="http://schemas.microsoft.com/office/drawing/2014/chart" uri="{C3380CC4-5D6E-409C-BE32-E72D297353CC}">
              <c16:uniqueId val="{00000017-52D2-4639-9F54-C02B5987DBD2}"/>
            </c:ext>
          </c:extLst>
        </c:ser>
        <c:dLbls>
          <c:showLegendKey val="0"/>
          <c:showVal val="0"/>
          <c:showCatName val="0"/>
          <c:showSerName val="0"/>
          <c:showPercent val="0"/>
          <c:showBubbleSize val="0"/>
        </c:dLbls>
        <c:gapWidth val="40"/>
        <c:overlap val="100"/>
        <c:axId val="291146752"/>
        <c:axId val="291734272"/>
      </c:barChart>
      <c:catAx>
        <c:axId val="291146752"/>
        <c:scaling>
          <c:orientation val="minMax"/>
        </c:scaling>
        <c:delete val="0"/>
        <c:axPos val="b"/>
        <c:numFmt formatCode="General" sourceLinked="0"/>
        <c:majorTickMark val="out"/>
        <c:minorTickMark val="none"/>
        <c:tickLblPos val="nextTo"/>
        <c:crossAx val="291734272"/>
        <c:crosses val="autoZero"/>
        <c:auto val="1"/>
        <c:lblAlgn val="ctr"/>
        <c:lblOffset val="100"/>
        <c:noMultiLvlLbl val="0"/>
      </c:catAx>
      <c:valAx>
        <c:axId val="291734272"/>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291146752"/>
        <c:crosses val="autoZero"/>
        <c:crossBetween val="between"/>
      </c:valAx>
    </c:plotArea>
    <c:legend>
      <c:legendPos val="r"/>
      <c:layout>
        <c:manualLayout>
          <c:xMode val="edge"/>
          <c:yMode val="edge"/>
          <c:x val="0.70230809964543905"/>
          <c:y val="0.12983182657723341"/>
          <c:w val="0.29769190035456095"/>
          <c:h val="0.6662622727714591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78093363329587E-2"/>
          <c:y val="3.8848484848484847E-2"/>
          <c:w val="0.63275824896887889"/>
          <c:h val="0.86845454545454548"/>
        </c:manualLayout>
      </c:layout>
      <c:barChart>
        <c:barDir val="col"/>
        <c:grouping val="percentStacked"/>
        <c:varyColors val="0"/>
        <c:ser>
          <c:idx val="0"/>
          <c:order val="0"/>
          <c:tx>
            <c:strRef>
              <c:f>'[Myanmar_2014.xlsx]Trends_D&amp;I spend on Prev'!$D$2</c:f>
              <c:strCache>
                <c:ptCount val="1"/>
                <c:pt idx="0">
                  <c:v>% Domestic (public) sources</c:v>
                </c:pt>
              </c:strCache>
            </c:strRef>
          </c:tx>
          <c:spPr>
            <a:solidFill>
              <a:srgbClr val="88C540"/>
            </a:solidFill>
            <a:ln>
              <a:noFill/>
            </a:ln>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C5-4370-AE5E-9E409F187390}"/>
                </c:ext>
              </c:extLst>
            </c:dLbl>
            <c:dLbl>
              <c:idx val="1"/>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C5-4370-AE5E-9E409F187390}"/>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9C5-4370-AE5E-9E409F187390}"/>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C5-4370-AE5E-9E409F187390}"/>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9C5-4370-AE5E-9E409F1873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'[Myanmar_2014.xlsx]Trends_D&amp;I spend on Prev'!$B$3:$B$7</c:f>
              <c:numCache>
                <c:formatCode>General</c:formatCode>
                <c:ptCount val="5"/>
                <c:pt idx="0">
                  <c:v>2007</c:v>
                </c:pt>
                <c:pt idx="1">
                  <c:v>2008</c:v>
                </c:pt>
                <c:pt idx="2">
                  <c:v>2009</c:v>
                </c:pt>
                <c:pt idx="3">
                  <c:v>2010</c:v>
                </c:pt>
                <c:pt idx="4">
                  <c:v>2011</c:v>
                </c:pt>
              </c:numCache>
            </c:numRef>
          </c:cat>
          <c:val>
            <c:numRef>
              <c:f>'[Myanmar_2014.xlsx]Trends_D&amp;I spend on Prev'!$D$3:$D$7</c:f>
              <c:numCache>
                <c:formatCode>0%</c:formatCode>
                <c:ptCount val="5"/>
                <c:pt idx="0">
                  <c:v>4.542825015453688E-2</c:v>
                </c:pt>
                <c:pt idx="1">
                  <c:v>6.4570476601905569E-2</c:v>
                </c:pt>
                <c:pt idx="2">
                  <c:v>5.9587937266483433E-2</c:v>
                </c:pt>
                <c:pt idx="3">
                  <c:v>8.5183853868194839E-2</c:v>
                </c:pt>
                <c:pt idx="4">
                  <c:v>0.10758389436454208</c:v>
                </c:pt>
              </c:numCache>
            </c:numRef>
          </c:val>
          <c:extLst>
            <c:ext xmlns:c16="http://schemas.microsoft.com/office/drawing/2014/chart" uri="{C3380CC4-5D6E-409C-BE32-E72D297353CC}">
              <c16:uniqueId val="{00000005-19C5-4370-AE5E-9E409F187390}"/>
            </c:ext>
          </c:extLst>
        </c:ser>
        <c:ser>
          <c:idx val="1"/>
          <c:order val="1"/>
          <c:tx>
            <c:strRef>
              <c:f>'[Myanmar_2014.xlsx]Trends_D&amp;I spend on Prev'!$F$2</c:f>
              <c:strCache>
                <c:ptCount val="1"/>
                <c:pt idx="0">
                  <c:v>% International sources</c:v>
                </c:pt>
              </c:strCache>
            </c:strRef>
          </c:tx>
          <c:spPr>
            <a:solidFill>
              <a:srgbClr val="E31837"/>
            </a:solidFill>
            <a:ln>
              <a:noFill/>
            </a:ln>
          </c:spPr>
          <c:invertIfNegative val="0"/>
          <c:dLbls>
            <c:dLbl>
              <c:idx val="0"/>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9C5-4370-AE5E-9E409F187390}"/>
                </c:ext>
              </c:extLst>
            </c:dLbl>
            <c:dLbl>
              <c:idx val="1"/>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C5-4370-AE5E-9E409F187390}"/>
                </c:ext>
              </c:extLst>
            </c:dLbl>
            <c:dLbl>
              <c:idx val="2"/>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9C5-4370-AE5E-9E409F187390}"/>
                </c:ext>
              </c:extLst>
            </c:dLbl>
            <c:dLbl>
              <c:idx val="3"/>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9C5-4370-AE5E-9E409F187390}"/>
                </c:ext>
              </c:extLst>
            </c:dLbl>
            <c:dLbl>
              <c:idx val="4"/>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9C5-4370-AE5E-9E409F1873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'[Myanmar_2014.xlsx]Trends_D&amp;I spend on Prev'!$B$3:$B$7</c:f>
              <c:numCache>
                <c:formatCode>General</c:formatCode>
                <c:ptCount val="5"/>
                <c:pt idx="0">
                  <c:v>2007</c:v>
                </c:pt>
                <c:pt idx="1">
                  <c:v>2008</c:v>
                </c:pt>
                <c:pt idx="2">
                  <c:v>2009</c:v>
                </c:pt>
                <c:pt idx="3">
                  <c:v>2010</c:v>
                </c:pt>
                <c:pt idx="4">
                  <c:v>2011</c:v>
                </c:pt>
              </c:numCache>
            </c:numRef>
          </c:cat>
          <c:val>
            <c:numRef>
              <c:f>'[Myanmar_2014.xlsx]Trends_D&amp;I spend on Prev'!$F$3:$F$7</c:f>
              <c:numCache>
                <c:formatCode>0%</c:formatCode>
                <c:ptCount val="5"/>
                <c:pt idx="0">
                  <c:v>0.95457170902944188</c:v>
                </c:pt>
                <c:pt idx="1">
                  <c:v>0.93542949670358133</c:v>
                </c:pt>
                <c:pt idx="2">
                  <c:v>0.94041207572446472</c:v>
                </c:pt>
                <c:pt idx="3">
                  <c:v>0.91481614154727797</c:v>
                </c:pt>
                <c:pt idx="4">
                  <c:v>0.89241606858847955</c:v>
                </c:pt>
              </c:numCache>
            </c:numRef>
          </c:val>
          <c:extLst>
            <c:ext xmlns:c16="http://schemas.microsoft.com/office/drawing/2014/chart" uri="{C3380CC4-5D6E-409C-BE32-E72D297353CC}">
              <c16:uniqueId val="{0000000B-19C5-4370-AE5E-9E409F187390}"/>
            </c:ext>
          </c:extLst>
        </c:ser>
        <c:dLbls>
          <c:showLegendKey val="0"/>
          <c:showVal val="0"/>
          <c:showCatName val="0"/>
          <c:showSerName val="0"/>
          <c:showPercent val="0"/>
          <c:showBubbleSize val="0"/>
        </c:dLbls>
        <c:gapWidth val="35"/>
        <c:overlap val="100"/>
        <c:axId val="135743744"/>
        <c:axId val="135766016"/>
      </c:barChart>
      <c:catAx>
        <c:axId val="135743744"/>
        <c:scaling>
          <c:orientation val="minMax"/>
        </c:scaling>
        <c:delete val="0"/>
        <c:axPos val="b"/>
        <c:numFmt formatCode="General" sourceLinked="1"/>
        <c:majorTickMark val="out"/>
        <c:minorTickMark val="none"/>
        <c:tickLblPos val="nextTo"/>
        <c:crossAx val="135766016"/>
        <c:crosses val="autoZero"/>
        <c:auto val="1"/>
        <c:lblAlgn val="ctr"/>
        <c:lblOffset val="100"/>
        <c:noMultiLvlLbl val="0"/>
      </c:catAx>
      <c:valAx>
        <c:axId val="135766016"/>
        <c:scaling>
          <c:orientation val="minMax"/>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5743744"/>
        <c:crosses val="autoZero"/>
        <c:crossBetween val="between"/>
      </c:valAx>
    </c:plotArea>
    <c:legend>
      <c:legendPos val="r"/>
      <c:layout>
        <c:manualLayout>
          <c:xMode val="edge"/>
          <c:yMode val="edge"/>
          <c:x val="0.7496268044619423"/>
          <c:y val="0.18068981150083513"/>
          <c:w val="0.24255589145106862"/>
          <c:h val="0.454722023383440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162358023831093E-2"/>
          <c:y val="3.9567901234567902E-2"/>
          <c:w val="0.6714064060576499"/>
          <c:h val="0.86601851851851852"/>
        </c:manualLayout>
      </c:layout>
      <c:barChart>
        <c:barDir val="col"/>
        <c:grouping val="percentStacked"/>
        <c:varyColors val="0"/>
        <c:ser>
          <c:idx val="0"/>
          <c:order val="0"/>
          <c:tx>
            <c:strRef>
              <c:f>'[Myanmar_2014.xlsx]Trends_Domest vs interna'!$D$11</c:f>
              <c:strCache>
                <c:ptCount val="1"/>
                <c:pt idx="0">
                  <c:v>% Domestic (public) sources</c:v>
                </c:pt>
              </c:strCache>
            </c:strRef>
          </c:tx>
          <c:spPr>
            <a:solidFill>
              <a:srgbClr val="88C540"/>
            </a:solidFill>
            <a:ln>
              <a:noFill/>
            </a:ln>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14-4431-A722-2A5CFF2708C7}"/>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14-4431-A722-2A5CFF2708C7}"/>
                </c:ext>
              </c:extLst>
            </c:dLbl>
            <c:dLbl>
              <c:idx val="2"/>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14-4431-A722-2A5CFF2708C7}"/>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14-4431-A722-2A5CFF2708C7}"/>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14-4431-A722-2A5CFF2708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'[Myanmar_2014.xlsx]Trends_Domest vs interna'!$B$12:$B$16</c:f>
              <c:numCache>
                <c:formatCode>General</c:formatCode>
                <c:ptCount val="5"/>
                <c:pt idx="0">
                  <c:v>2007</c:v>
                </c:pt>
                <c:pt idx="1">
                  <c:v>2008</c:v>
                </c:pt>
                <c:pt idx="2">
                  <c:v>2009</c:v>
                </c:pt>
                <c:pt idx="3">
                  <c:v>2010</c:v>
                </c:pt>
                <c:pt idx="4">
                  <c:v>2011</c:v>
                </c:pt>
              </c:numCache>
            </c:numRef>
          </c:cat>
          <c:val>
            <c:numRef>
              <c:f>'[Myanmar_2014.xlsx]Trends_Domest vs interna'!$D$12:$D$16</c:f>
              <c:numCache>
                <c:formatCode>0%</c:formatCode>
                <c:ptCount val="5"/>
                <c:pt idx="0">
                  <c:v>1.8846662010926107E-2</c:v>
                </c:pt>
                <c:pt idx="1">
                  <c:v>2.2925159783418678E-2</c:v>
                </c:pt>
                <c:pt idx="2">
                  <c:v>3.5145443920886678E-2</c:v>
                </c:pt>
                <c:pt idx="3">
                  <c:v>3.5895661357340722E-2</c:v>
                </c:pt>
                <c:pt idx="4">
                  <c:v>5.2529181300751543E-2</c:v>
                </c:pt>
              </c:numCache>
            </c:numRef>
          </c:val>
          <c:extLst>
            <c:ext xmlns:c16="http://schemas.microsoft.com/office/drawing/2014/chart" uri="{C3380CC4-5D6E-409C-BE32-E72D297353CC}">
              <c16:uniqueId val="{00000005-A514-4431-A722-2A5CFF2708C7}"/>
            </c:ext>
          </c:extLst>
        </c:ser>
        <c:ser>
          <c:idx val="1"/>
          <c:order val="1"/>
          <c:tx>
            <c:strRef>
              <c:f>'[Myanmar_2014.xlsx]Trends_Domest vs interna'!$F$11</c:f>
              <c:strCache>
                <c:ptCount val="1"/>
                <c:pt idx="0">
                  <c:v>% International sources</c:v>
                </c:pt>
              </c:strCache>
            </c:strRef>
          </c:tx>
          <c:spPr>
            <a:solidFill>
              <a:srgbClr val="E31837"/>
            </a:solidFill>
            <a:ln>
              <a:noFill/>
            </a:ln>
          </c:spPr>
          <c:invertIfNegative val="0"/>
          <c:dLbls>
            <c:dLbl>
              <c:idx val="0"/>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14-4431-A722-2A5CFF2708C7}"/>
                </c:ext>
              </c:extLst>
            </c:dLbl>
            <c:dLbl>
              <c:idx val="1"/>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14-4431-A722-2A5CFF2708C7}"/>
                </c:ext>
              </c:extLst>
            </c:dLbl>
            <c:dLbl>
              <c:idx val="2"/>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514-4431-A722-2A5CFF2708C7}"/>
                </c:ext>
              </c:extLst>
            </c:dLbl>
            <c:dLbl>
              <c:idx val="3"/>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14-4431-A722-2A5CFF2708C7}"/>
                </c:ext>
              </c:extLst>
            </c:dLbl>
            <c:dLbl>
              <c:idx val="4"/>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514-4431-A722-2A5CFF2708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'[Myanmar_2014.xlsx]Trends_Domest vs interna'!$B$12:$B$16</c:f>
              <c:numCache>
                <c:formatCode>General</c:formatCode>
                <c:ptCount val="5"/>
                <c:pt idx="0">
                  <c:v>2007</c:v>
                </c:pt>
                <c:pt idx="1">
                  <c:v>2008</c:v>
                </c:pt>
                <c:pt idx="2">
                  <c:v>2009</c:v>
                </c:pt>
                <c:pt idx="3">
                  <c:v>2010</c:v>
                </c:pt>
                <c:pt idx="4">
                  <c:v>2011</c:v>
                </c:pt>
              </c:numCache>
            </c:numRef>
          </c:cat>
          <c:val>
            <c:numRef>
              <c:f>'[Myanmar_2014.xlsx]Trends_Domest vs interna'!$F$12:$F$16</c:f>
              <c:numCache>
                <c:formatCode>0%</c:formatCode>
                <c:ptCount val="5"/>
                <c:pt idx="0">
                  <c:v>0.98115330875673867</c:v>
                </c:pt>
                <c:pt idx="1">
                  <c:v>0.97707481695972753</c:v>
                </c:pt>
                <c:pt idx="2">
                  <c:v>0.96485456202504927</c:v>
                </c:pt>
                <c:pt idx="3">
                  <c:v>0.96410433961218822</c:v>
                </c:pt>
                <c:pt idx="4">
                  <c:v>0.94747079483413943</c:v>
                </c:pt>
              </c:numCache>
            </c:numRef>
          </c:val>
          <c:extLst>
            <c:ext xmlns:c16="http://schemas.microsoft.com/office/drawing/2014/chart" uri="{C3380CC4-5D6E-409C-BE32-E72D297353CC}">
              <c16:uniqueId val="{0000000B-A514-4431-A722-2A5CFF2708C7}"/>
            </c:ext>
          </c:extLst>
        </c:ser>
        <c:dLbls>
          <c:showLegendKey val="0"/>
          <c:showVal val="0"/>
          <c:showCatName val="0"/>
          <c:showSerName val="0"/>
          <c:showPercent val="0"/>
          <c:showBubbleSize val="0"/>
        </c:dLbls>
        <c:gapWidth val="39"/>
        <c:overlap val="100"/>
        <c:axId val="137516544"/>
        <c:axId val="137518080"/>
      </c:barChart>
      <c:catAx>
        <c:axId val="137516544"/>
        <c:scaling>
          <c:orientation val="minMax"/>
        </c:scaling>
        <c:delete val="0"/>
        <c:axPos val="b"/>
        <c:numFmt formatCode="General" sourceLinked="1"/>
        <c:majorTickMark val="out"/>
        <c:minorTickMark val="none"/>
        <c:tickLblPos val="nextTo"/>
        <c:crossAx val="137518080"/>
        <c:crosses val="autoZero"/>
        <c:auto val="1"/>
        <c:lblAlgn val="ctr"/>
        <c:lblOffset val="100"/>
        <c:noMultiLvlLbl val="0"/>
      </c:catAx>
      <c:valAx>
        <c:axId val="13751808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7516544"/>
        <c:crosses val="autoZero"/>
        <c:crossBetween val="between"/>
      </c:valAx>
    </c:plotArea>
    <c:legend>
      <c:legendPos val="r"/>
      <c:layout>
        <c:manualLayout>
          <c:xMode val="edge"/>
          <c:yMode val="edge"/>
          <c:x val="0.77724212017745575"/>
          <c:y val="0.22222878390201228"/>
          <c:w val="0.21494053840615057"/>
          <c:h val="0.4254996597647515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0222176175347E-2"/>
          <c:y val="9.7007344789182118E-2"/>
          <c:w val="0.83239512824054884"/>
          <c:h val="0.69094344565327936"/>
        </c:manualLayout>
      </c:layout>
      <c:barChart>
        <c:barDir val="col"/>
        <c:grouping val="clustered"/>
        <c:varyColors val="0"/>
        <c:ser>
          <c:idx val="0"/>
          <c:order val="0"/>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KP'!$B$3:$D$3</c:f>
              <c:numCache>
                <c:formatCode>General</c:formatCode>
                <c:ptCount val="3"/>
                <c:pt idx="0" formatCode="0">
                  <c:v>31.34</c:v>
                </c:pt>
              </c:numCache>
            </c:numRef>
          </c:val>
          <c:extLst>
            <c:ext xmlns:c16="http://schemas.microsoft.com/office/drawing/2014/chart" uri="{C3380CC4-5D6E-409C-BE32-E72D297353CC}">
              <c16:uniqueId val="{00000000-24CB-41D5-82C4-F5393B21339B}"/>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KP'!$B$4:$D$4</c:f>
              <c:numCache>
                <c:formatCode>0.0</c:formatCode>
                <c:ptCount val="3"/>
                <c:pt idx="1">
                  <c:v>41</c:v>
                </c:pt>
              </c:numCache>
            </c:numRef>
          </c:val>
          <c:extLst>
            <c:ext xmlns:c16="http://schemas.microsoft.com/office/drawing/2014/chart" uri="{C3380CC4-5D6E-409C-BE32-E72D297353CC}">
              <c16:uniqueId val="{00000001-24CB-41D5-82C4-F5393B21339B}"/>
            </c:ext>
          </c:extLst>
        </c:ser>
        <c:ser>
          <c:idx val="2"/>
          <c:order val="2"/>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KP'!$B$5:$D$5</c:f>
              <c:numCache>
                <c:formatCode>General</c:formatCode>
                <c:ptCount val="3"/>
                <c:pt idx="2" formatCode="0">
                  <c:v>28</c:v>
                </c:pt>
              </c:numCache>
            </c:numRef>
          </c:val>
          <c:extLst>
            <c:ext xmlns:c16="http://schemas.microsoft.com/office/drawing/2014/chart" uri="{C3380CC4-5D6E-409C-BE32-E72D297353CC}">
              <c16:uniqueId val="{00000002-24CB-41D5-82C4-F5393B21339B}"/>
            </c:ext>
          </c:extLst>
        </c:ser>
        <c:dLbls>
          <c:showLegendKey val="0"/>
          <c:showVal val="0"/>
          <c:showCatName val="0"/>
          <c:showSerName val="0"/>
          <c:showPercent val="0"/>
          <c:showBubbleSize val="0"/>
        </c:dLbls>
        <c:gapWidth val="150"/>
        <c:overlap val="100"/>
        <c:axId val="289964800"/>
        <c:axId val="289966336"/>
      </c:barChart>
      <c:scatterChart>
        <c:scatterStyle val="lineMarker"/>
        <c:varyColors val="0"/>
        <c:ser>
          <c:idx val="3"/>
          <c:order val="3"/>
          <c:tx>
            <c:strRef>
              <c:f>'HIV testing KP'!$P$1</c:f>
              <c:strCache>
                <c:ptCount val="1"/>
                <c:pt idx="0">
                  <c:v>tar</c:v>
                </c:pt>
              </c:strCache>
            </c:strRef>
          </c:tx>
          <c:spPr>
            <a:ln w="15875">
              <a:solidFill>
                <a:srgbClr val="E31837"/>
              </a:solidFill>
              <a:prstDash val="dash"/>
            </a:ln>
          </c:spPr>
          <c:marker>
            <c:symbol val="none"/>
          </c:marker>
          <c:xVal>
            <c:numRef>
              <c:f>'HIV testing KP'!$O$2:$O$3</c:f>
              <c:numCache>
                <c:formatCode>General</c:formatCode>
                <c:ptCount val="2"/>
                <c:pt idx="0">
                  <c:v>0</c:v>
                </c:pt>
                <c:pt idx="1">
                  <c:v>1</c:v>
                </c:pt>
              </c:numCache>
            </c:numRef>
          </c:xVal>
          <c:yVal>
            <c:numRef>
              <c:f>'HIV testing KP'!$P$2:$P$3</c:f>
              <c:numCache>
                <c:formatCode>General</c:formatCode>
                <c:ptCount val="2"/>
                <c:pt idx="0">
                  <c:v>90</c:v>
                </c:pt>
                <c:pt idx="1">
                  <c:v>90</c:v>
                </c:pt>
              </c:numCache>
            </c:numRef>
          </c:yVal>
          <c:smooth val="0"/>
          <c:extLst>
            <c:ext xmlns:c16="http://schemas.microsoft.com/office/drawing/2014/chart" uri="{C3380CC4-5D6E-409C-BE32-E72D297353CC}">
              <c16:uniqueId val="{00000003-24CB-41D5-82C4-F5393B21339B}"/>
            </c:ext>
          </c:extLst>
        </c:ser>
        <c:dLbls>
          <c:showLegendKey val="0"/>
          <c:showVal val="0"/>
          <c:showCatName val="0"/>
          <c:showSerName val="0"/>
          <c:showPercent val="0"/>
          <c:showBubbleSize val="0"/>
        </c:dLbls>
        <c:axId val="290019200"/>
        <c:axId val="290017664"/>
      </c:scatterChart>
      <c:catAx>
        <c:axId val="289964800"/>
        <c:scaling>
          <c:orientation val="minMax"/>
        </c:scaling>
        <c:delete val="0"/>
        <c:axPos val="b"/>
        <c:numFmt formatCode="General" sourceLinked="1"/>
        <c:majorTickMark val="out"/>
        <c:minorTickMark val="none"/>
        <c:tickLblPos val="nextTo"/>
        <c:crossAx val="289966336"/>
        <c:crosses val="autoZero"/>
        <c:auto val="1"/>
        <c:lblAlgn val="ctr"/>
        <c:lblOffset val="100"/>
        <c:noMultiLvlLbl val="0"/>
      </c:catAx>
      <c:valAx>
        <c:axId val="289966336"/>
        <c:scaling>
          <c:orientation val="minMax"/>
          <c:max val="100"/>
          <c:min val="0"/>
        </c:scaling>
        <c:delete val="0"/>
        <c:axPos val="l"/>
        <c:title>
          <c:tx>
            <c:rich>
              <a:bodyPr rot="0" vert="horz"/>
              <a:lstStyle/>
              <a:p>
                <a:pPr>
                  <a:defRPr/>
                </a:pPr>
                <a:r>
                  <a:rPr lang="en-GB"/>
                  <a:t>%</a:t>
                </a:r>
              </a:p>
            </c:rich>
          </c:tx>
          <c:layout>
            <c:manualLayout>
              <c:xMode val="edge"/>
              <c:yMode val="edge"/>
              <c:x val="8.6155928508320507E-3"/>
              <c:y val="7.2102780225064195E-2"/>
            </c:manualLayout>
          </c:layout>
          <c:overlay val="0"/>
        </c:title>
        <c:numFmt formatCode="0" sourceLinked="1"/>
        <c:majorTickMark val="out"/>
        <c:minorTickMark val="none"/>
        <c:tickLblPos val="nextTo"/>
        <c:crossAx val="289964800"/>
        <c:crosses val="autoZero"/>
        <c:crossBetween val="between"/>
        <c:majorUnit val="10"/>
      </c:valAx>
      <c:valAx>
        <c:axId val="290017664"/>
        <c:scaling>
          <c:orientation val="minMax"/>
          <c:max val="100"/>
          <c:min val="0"/>
        </c:scaling>
        <c:delete val="1"/>
        <c:axPos val="r"/>
        <c:numFmt formatCode="General" sourceLinked="1"/>
        <c:majorTickMark val="out"/>
        <c:minorTickMark val="none"/>
        <c:tickLblPos val="nextTo"/>
        <c:crossAx val="290019200"/>
        <c:crosses val="max"/>
        <c:crossBetween val="midCat"/>
        <c:majorUnit val="10"/>
      </c:valAx>
      <c:valAx>
        <c:axId val="290019200"/>
        <c:scaling>
          <c:orientation val="minMax"/>
          <c:max val="1"/>
          <c:min val="0"/>
        </c:scaling>
        <c:delete val="1"/>
        <c:axPos val="t"/>
        <c:numFmt formatCode="General" sourceLinked="1"/>
        <c:majorTickMark val="out"/>
        <c:minorTickMark val="none"/>
        <c:tickLblPos val="nextTo"/>
        <c:crossAx val="29001766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141389934953781E-2"/>
          <c:y val="4.1539079350678576E-2"/>
          <c:w val="0.86871516603902788"/>
          <c:h val="0.56975056754137865"/>
        </c:manualLayout>
      </c:layout>
      <c:barChart>
        <c:barDir val="col"/>
        <c:grouping val="clustered"/>
        <c:varyColors val="0"/>
        <c:ser>
          <c:idx val="0"/>
          <c:order val="0"/>
          <c:tx>
            <c:strRef>
              <c:f>'KP testing_cities'!$C$23</c:f>
              <c:strCache>
                <c:ptCount val="1"/>
                <c:pt idx="0">
                  <c:v>People who inject drugs (2014)</c:v>
                </c:pt>
              </c:strCache>
            </c:strRef>
          </c:tx>
          <c:spPr>
            <a:solidFill>
              <a:srgbClr val="00AEEF"/>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testing_cities'!$C$24:$C$36</c:f>
              <c:numCache>
                <c:formatCode>0</c:formatCode>
                <c:ptCount val="13"/>
                <c:pt idx="0">
                  <c:v>11</c:v>
                </c:pt>
                <c:pt idx="1">
                  <c:v>28</c:v>
                </c:pt>
                <c:pt idx="2">
                  <c:v>41</c:v>
                </c:pt>
                <c:pt idx="3">
                  <c:v>30</c:v>
                </c:pt>
                <c:pt idx="4" formatCode="General">
                  <c:v>15</c:v>
                </c:pt>
                <c:pt idx="5" formatCode="General">
                  <c:v>13</c:v>
                </c:pt>
                <c:pt idx="6" formatCode="General">
                  <c:v>11</c:v>
                </c:pt>
                <c:pt idx="7" formatCode="General">
                  <c:v>10</c:v>
                </c:pt>
                <c:pt idx="8" formatCode="General">
                  <c:v>10</c:v>
                </c:pt>
                <c:pt idx="9" formatCode="General">
                  <c:v>10</c:v>
                </c:pt>
              </c:numCache>
            </c:numRef>
          </c:val>
          <c:extLst>
            <c:ext xmlns:c16="http://schemas.microsoft.com/office/drawing/2014/chart" uri="{C3380CC4-5D6E-409C-BE32-E72D297353CC}">
              <c16:uniqueId val="{00000000-4CDA-4FC8-A0E5-AA3B2DD523C5}"/>
            </c:ext>
          </c:extLst>
        </c:ser>
        <c:ser>
          <c:idx val="1"/>
          <c:order val="1"/>
          <c:tx>
            <c:strRef>
              <c:f>'KP testing_cities'!$D$23</c:f>
              <c:strCache>
                <c:ptCount val="1"/>
                <c:pt idx="0">
                  <c:v>Female sex workers (2015)</c:v>
                </c:pt>
              </c:strCache>
            </c:strRef>
          </c:tx>
          <c:spPr>
            <a:solidFill>
              <a:srgbClr val="88C540"/>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testing_cities'!$D$24:$D$36</c:f>
              <c:numCache>
                <c:formatCode>0</c:formatCode>
                <c:ptCount val="13"/>
                <c:pt idx="0">
                  <c:v>44</c:v>
                </c:pt>
                <c:pt idx="1">
                  <c:v>59.7</c:v>
                </c:pt>
                <c:pt idx="10">
                  <c:v>18.2</c:v>
                </c:pt>
                <c:pt idx="11">
                  <c:v>42.2</c:v>
                </c:pt>
                <c:pt idx="12">
                  <c:v>73.599999999999994</c:v>
                </c:pt>
              </c:numCache>
            </c:numRef>
          </c:val>
          <c:extLst>
            <c:ext xmlns:c16="http://schemas.microsoft.com/office/drawing/2014/chart" uri="{C3380CC4-5D6E-409C-BE32-E72D297353CC}">
              <c16:uniqueId val="{00000001-4CDA-4FC8-A0E5-AA3B2DD523C5}"/>
            </c:ext>
          </c:extLst>
        </c:ser>
        <c:ser>
          <c:idx val="2"/>
          <c:order val="2"/>
          <c:tx>
            <c:strRef>
              <c:f>'KP testing_cities'!$E$23</c:f>
              <c:strCache>
                <c:ptCount val="1"/>
                <c:pt idx="0">
                  <c:v>Men who have sex with men (2015)</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testing_cities'!$E$24:$E$36</c:f>
              <c:numCache>
                <c:formatCode>0</c:formatCode>
                <c:ptCount val="13"/>
                <c:pt idx="0">
                  <c:v>39.5</c:v>
                </c:pt>
                <c:pt idx="1">
                  <c:v>63</c:v>
                </c:pt>
                <c:pt idx="10">
                  <c:v>36.200000000000003</c:v>
                </c:pt>
                <c:pt idx="11">
                  <c:v>59.9</c:v>
                </c:pt>
                <c:pt idx="12">
                  <c:v>55.2</c:v>
                </c:pt>
              </c:numCache>
            </c:numRef>
          </c:val>
          <c:extLst>
            <c:ext xmlns:c16="http://schemas.microsoft.com/office/drawing/2014/chart" uri="{C3380CC4-5D6E-409C-BE32-E72D297353CC}">
              <c16:uniqueId val="{00000002-4CDA-4FC8-A0E5-AA3B2DD523C5}"/>
            </c:ext>
          </c:extLst>
        </c:ser>
        <c:dLbls>
          <c:showLegendKey val="0"/>
          <c:showVal val="0"/>
          <c:showCatName val="0"/>
          <c:showSerName val="0"/>
          <c:showPercent val="0"/>
          <c:showBubbleSize val="0"/>
        </c:dLbls>
        <c:gapWidth val="150"/>
        <c:axId val="158839168"/>
        <c:axId val="158840704"/>
      </c:barChart>
      <c:catAx>
        <c:axId val="158839168"/>
        <c:scaling>
          <c:orientation val="minMax"/>
        </c:scaling>
        <c:delete val="0"/>
        <c:axPos val="b"/>
        <c:numFmt formatCode="General" sourceLinked="1"/>
        <c:majorTickMark val="out"/>
        <c:minorTickMark val="none"/>
        <c:tickLblPos val="nextTo"/>
        <c:crossAx val="158840704"/>
        <c:crosses val="autoZero"/>
        <c:auto val="1"/>
        <c:lblAlgn val="ctr"/>
        <c:lblOffset val="100"/>
        <c:noMultiLvlLbl val="0"/>
      </c:catAx>
      <c:valAx>
        <c:axId val="158840704"/>
        <c:scaling>
          <c:orientation val="minMax"/>
          <c:max val="100"/>
        </c:scaling>
        <c:delete val="0"/>
        <c:axPos val="l"/>
        <c:majorGridlines>
          <c:spPr>
            <a:ln>
              <a:solidFill>
                <a:srgbClr val="C9F9FB"/>
              </a:solidFill>
              <a:prstDash val="sysDash"/>
            </a:ln>
          </c:spPr>
        </c:majorGridlines>
        <c:title>
          <c:tx>
            <c:rich>
              <a:bodyPr rot="-5400000" vert="horz"/>
              <a:lstStyle/>
              <a:p>
                <a:pPr>
                  <a:defRPr/>
                </a:pPr>
                <a:r>
                  <a:rPr lang="en-GB" dirty="0"/>
                  <a:t>HIV testing coverage (%)</a:t>
                </a:r>
              </a:p>
            </c:rich>
          </c:tx>
          <c:layout>
            <c:manualLayout>
              <c:xMode val="edge"/>
              <c:yMode val="edge"/>
              <c:x val="5.4746091521168548E-3"/>
              <c:y val="5.5697380660679904E-2"/>
            </c:manualLayout>
          </c:layout>
          <c:overlay val="0"/>
        </c:title>
        <c:numFmt formatCode="0" sourceLinked="1"/>
        <c:majorTickMark val="out"/>
        <c:minorTickMark val="none"/>
        <c:tickLblPos val="nextTo"/>
        <c:crossAx val="158839168"/>
        <c:crosses val="autoZero"/>
        <c:crossBetween val="between"/>
        <c:majorUnit val="20"/>
      </c:valAx>
    </c:plotArea>
    <c:legend>
      <c:legendPos val="b"/>
      <c:layout>
        <c:manualLayout>
          <c:xMode val="edge"/>
          <c:yMode val="edge"/>
          <c:x val="1.59667541557305E-4"/>
          <c:y val="0.84619768962566511"/>
          <c:w val="0.99968066491688534"/>
          <c:h val="0.13436124359554621"/>
        </c:manualLayout>
      </c:layout>
      <c:overlay val="0"/>
      <c:txPr>
        <a:bodyPr/>
        <a:lstStyle/>
        <a:p>
          <a:pPr>
            <a:defRPr sz="1400"/>
          </a:pPr>
          <a:endParaRPr lang="en-US"/>
        </a:p>
      </c:txPr>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13916250012474"/>
          <c:y val="9.6580696675236305E-2"/>
          <c:w val="0.8764337145594443"/>
          <c:h val="0.73380712937905168"/>
        </c:manualLayout>
      </c:layout>
      <c:barChart>
        <c:barDir val="col"/>
        <c:grouping val="clustered"/>
        <c:varyColors val="0"/>
        <c:ser>
          <c:idx val="0"/>
          <c:order val="0"/>
          <c:spPr>
            <a:solidFill>
              <a:srgbClr val="E31837"/>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'needles&amp;syringes distributed'!$B$2:$B$15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'needles&amp;syringes distributed'!$C$2:$C$15</c:f>
              <c:numCache>
                <c:formatCode>_-* #,##0_-;\-* #,##0_-;_-* "-"??_-;_-@_-</c:formatCode>
                <c:ptCount val="14"/>
                <c:pt idx="0">
                  <c:v>545000</c:v>
                </c:pt>
                <c:pt idx="1">
                  <c:v>1162000</c:v>
                </c:pt>
                <c:pt idx="2">
                  <c:v>1852384</c:v>
                </c:pt>
                <c:pt idx="3">
                  <c:v>2091166</c:v>
                </c:pt>
                <c:pt idx="4">
                  <c:v>3511232</c:v>
                </c:pt>
                <c:pt idx="5">
                  <c:v>5335156</c:v>
                </c:pt>
                <c:pt idx="6">
                  <c:v>6880235</c:v>
                </c:pt>
                <c:pt idx="7">
                  <c:v>9244039</c:v>
                </c:pt>
                <c:pt idx="8">
                  <c:v>8667544</c:v>
                </c:pt>
                <c:pt idx="9">
                  <c:v>11045607</c:v>
                </c:pt>
                <c:pt idx="10">
                  <c:v>13913025</c:v>
                </c:pt>
                <c:pt idx="11">
                  <c:v>18477176</c:v>
                </c:pt>
                <c:pt idx="12">
                  <c:v>25943681</c:v>
                </c:pt>
                <c:pt idx="13">
                  <c:v>33337712</c:v>
                </c:pt>
              </c:numCache>
            </c:numRef>
          </c:val>
          <c:extLst>
            <c:ext xmlns:c16="http://schemas.microsoft.com/office/drawing/2014/chart" uri="{C3380CC4-5D6E-409C-BE32-E72D297353CC}">
              <c16:uniqueId val="{00000000-8B73-41AE-8050-1EBD30E1DA95}"/>
            </c:ext>
          </c:extLst>
        </c:ser>
        <c:dLbls>
          <c:showLegendKey val="0"/>
          <c:showVal val="0"/>
          <c:showCatName val="0"/>
          <c:showSerName val="0"/>
          <c:showPercent val="0"/>
          <c:showBubbleSize val="0"/>
        </c:dLbls>
        <c:gapWidth val="150"/>
        <c:axId val="159172096"/>
        <c:axId val="159173632"/>
      </c:barChart>
      <c:catAx>
        <c:axId val="159172096"/>
        <c:scaling>
          <c:orientation val="minMax"/>
        </c:scaling>
        <c:delete val="0"/>
        <c:axPos val="b"/>
        <c:numFmt formatCode="General" sourceLinked="1"/>
        <c:majorTickMark val="out"/>
        <c:minorTickMark val="none"/>
        <c:tickLblPos val="nextTo"/>
        <c:crossAx val="159173632"/>
        <c:crosses val="autoZero"/>
        <c:auto val="1"/>
        <c:lblAlgn val="ctr"/>
        <c:lblOffset val="100"/>
        <c:noMultiLvlLbl val="0"/>
      </c:catAx>
      <c:valAx>
        <c:axId val="159173632"/>
        <c:scaling>
          <c:orientation val="minMax"/>
        </c:scaling>
        <c:delete val="0"/>
        <c:axPos val="l"/>
        <c:numFmt formatCode="_-* #,##0_-;\-* #,##0_-;_-* &quot;-&quot;??_-;_-@_-" sourceLinked="1"/>
        <c:majorTickMark val="out"/>
        <c:minorTickMark val="none"/>
        <c:tickLblPos val="nextTo"/>
        <c:crossAx val="159172096"/>
        <c:crosses val="autoZero"/>
        <c:crossBetween val="between"/>
        <c:dispUnits>
          <c:builtInUnit val="millions"/>
          <c:dispUnitsLbl>
            <c:txPr>
              <a:bodyPr/>
              <a:lstStyle/>
              <a:p>
                <a:pPr>
                  <a:defRPr/>
                </a:pPr>
                <a:endParaRPr lang="en-US"/>
              </a:p>
            </c:txPr>
          </c:dispUnitsLbl>
        </c:dispUnits>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3222995183852"/>
          <c:y val="0.12742739680728138"/>
          <c:w val="0.83480162067120234"/>
          <c:h val="0.83895059875807954"/>
        </c:manualLayout>
      </c:layout>
      <c:barChart>
        <c:barDir val="bar"/>
        <c:grouping val="clustered"/>
        <c:varyColors val="0"/>
        <c:ser>
          <c:idx val="0"/>
          <c:order val="0"/>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PWID on MMT'!$A$3:$A$14</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'No. of PWID on MMT'!$B$3:$B$14</c:f>
              <c:numCache>
                <c:formatCode>General</c:formatCode>
                <c:ptCount val="12"/>
                <c:pt idx="0">
                  <c:v>260</c:v>
                </c:pt>
                <c:pt idx="1">
                  <c:v>392</c:v>
                </c:pt>
                <c:pt idx="2">
                  <c:v>512</c:v>
                </c:pt>
                <c:pt idx="3">
                  <c:v>771</c:v>
                </c:pt>
                <c:pt idx="4">
                  <c:v>1121</c:v>
                </c:pt>
                <c:pt idx="5">
                  <c:v>1673</c:v>
                </c:pt>
                <c:pt idx="6">
                  <c:v>2909</c:v>
                </c:pt>
                <c:pt idx="7">
                  <c:v>4397</c:v>
                </c:pt>
                <c:pt idx="8">
                  <c:v>7872</c:v>
                </c:pt>
                <c:pt idx="9">
                  <c:v>10290</c:v>
                </c:pt>
                <c:pt idx="10">
                  <c:v>12474</c:v>
                </c:pt>
                <c:pt idx="11">
                  <c:v>13441</c:v>
                </c:pt>
              </c:numCache>
            </c:numRef>
          </c:val>
          <c:extLst>
            <c:ext xmlns:c16="http://schemas.microsoft.com/office/drawing/2014/chart" uri="{C3380CC4-5D6E-409C-BE32-E72D297353CC}">
              <c16:uniqueId val="{00000000-E882-42A1-B69E-5CBB0A56D7DF}"/>
            </c:ext>
          </c:extLst>
        </c:ser>
        <c:dLbls>
          <c:showLegendKey val="0"/>
          <c:showVal val="0"/>
          <c:showCatName val="0"/>
          <c:showSerName val="0"/>
          <c:showPercent val="0"/>
          <c:showBubbleSize val="0"/>
        </c:dLbls>
        <c:gapWidth val="70"/>
        <c:axId val="278272640"/>
        <c:axId val="278380928"/>
      </c:barChart>
      <c:catAx>
        <c:axId val="278272640"/>
        <c:scaling>
          <c:orientation val="maxMin"/>
        </c:scaling>
        <c:delete val="0"/>
        <c:axPos val="l"/>
        <c:numFmt formatCode="General" sourceLinked="1"/>
        <c:majorTickMark val="out"/>
        <c:minorTickMark val="none"/>
        <c:tickLblPos val="nextTo"/>
        <c:crossAx val="278380928"/>
        <c:crosses val="autoZero"/>
        <c:auto val="1"/>
        <c:lblAlgn val="ctr"/>
        <c:lblOffset val="100"/>
        <c:noMultiLvlLbl val="0"/>
      </c:catAx>
      <c:valAx>
        <c:axId val="278380928"/>
        <c:scaling>
          <c:orientation val="minMax"/>
        </c:scaling>
        <c:delete val="0"/>
        <c:axPos val="t"/>
        <c:title>
          <c:tx>
            <c:rich>
              <a:bodyPr/>
              <a:lstStyle/>
              <a:p>
                <a:pPr>
                  <a:defRPr/>
                </a:pPr>
                <a:r>
                  <a:rPr lang="en-US"/>
                  <a:t>Number</a:t>
                </a:r>
              </a:p>
            </c:rich>
          </c:tx>
          <c:layout>
            <c:manualLayout>
              <c:xMode val="edge"/>
              <c:yMode val="edge"/>
              <c:x val="0.89030212569582645"/>
              <c:y val="2.2555864392371913E-3"/>
            </c:manualLayout>
          </c:layout>
          <c:overlay val="0"/>
        </c:title>
        <c:numFmt formatCode="#,##0" sourceLinked="0"/>
        <c:majorTickMark val="out"/>
        <c:minorTickMark val="none"/>
        <c:tickLblPos val="nextTo"/>
        <c:crossAx val="278272640"/>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54161979752525E-2"/>
          <c:y val="0.10093638132182964"/>
          <c:w val="0.80696616047993996"/>
          <c:h val="0.75036210751433852"/>
        </c:manualLayout>
      </c:layout>
      <c:barChart>
        <c:barDir val="col"/>
        <c:grouping val="stacked"/>
        <c:varyColors val="0"/>
        <c:ser>
          <c:idx val="0"/>
          <c:order val="0"/>
          <c:tx>
            <c:strRef>
              <c:f>'PLHIV AEM data'!$B$3</c:f>
              <c:strCache>
                <c:ptCount val="1"/>
                <c:pt idx="0">
                  <c:v>Low-risk Males</c:v>
                </c:pt>
              </c:strCache>
            </c:strRef>
          </c:tx>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data'!$B$4:$B$34</c:f>
              <c:numCache>
                <c:formatCode>#,##0</c:formatCode>
                <c:ptCount val="31"/>
                <c:pt idx="0">
                  <c:v>1317.1331</c:v>
                </c:pt>
                <c:pt idx="1">
                  <c:v>3170.7145999999998</c:v>
                </c:pt>
                <c:pt idx="2">
                  <c:v>5921.5514999999996</c:v>
                </c:pt>
                <c:pt idx="3">
                  <c:v>9487.6743000000006</c:v>
                </c:pt>
                <c:pt idx="4">
                  <c:v>13818.695599999999</c:v>
                </c:pt>
                <c:pt idx="5">
                  <c:v>18746.192200000001</c:v>
                </c:pt>
                <c:pt idx="6">
                  <c:v>24258.4218</c:v>
                </c:pt>
                <c:pt idx="7">
                  <c:v>30404.008900000001</c:v>
                </c:pt>
                <c:pt idx="8">
                  <c:v>37251.916799999999</c:v>
                </c:pt>
                <c:pt idx="9">
                  <c:v>44950.7042</c:v>
                </c:pt>
                <c:pt idx="10">
                  <c:v>53129.840600000003</c:v>
                </c:pt>
                <c:pt idx="11">
                  <c:v>61147.766600000003</c:v>
                </c:pt>
                <c:pt idx="12">
                  <c:v>68441.426800000001</c:v>
                </c:pt>
                <c:pt idx="13">
                  <c:v>74667.518599999996</c:v>
                </c:pt>
                <c:pt idx="14">
                  <c:v>79466.060700000002</c:v>
                </c:pt>
                <c:pt idx="15">
                  <c:v>82495.952799999999</c:v>
                </c:pt>
                <c:pt idx="16">
                  <c:v>83804.090500000006</c:v>
                </c:pt>
                <c:pt idx="17">
                  <c:v>83211.441800000001</c:v>
                </c:pt>
                <c:pt idx="18">
                  <c:v>80892.585399999996</c:v>
                </c:pt>
                <c:pt idx="19">
                  <c:v>77185.669599999994</c:v>
                </c:pt>
                <c:pt idx="20">
                  <c:v>72572.4467</c:v>
                </c:pt>
                <c:pt idx="21">
                  <c:v>67294.829400000002</c:v>
                </c:pt>
                <c:pt idx="22">
                  <c:v>61629.576300000001</c:v>
                </c:pt>
                <c:pt idx="23">
                  <c:v>55888.2575</c:v>
                </c:pt>
                <c:pt idx="24">
                  <c:v>50281.270499999999</c:v>
                </c:pt>
                <c:pt idx="25">
                  <c:v>44959.674700000003</c:v>
                </c:pt>
                <c:pt idx="26">
                  <c:v>40056.628599999996</c:v>
                </c:pt>
                <c:pt idx="27">
                  <c:v>35644.535799999998</c:v>
                </c:pt>
                <c:pt idx="28">
                  <c:v>31746.994299999998</c:v>
                </c:pt>
                <c:pt idx="29">
                  <c:v>28360.4601</c:v>
                </c:pt>
                <c:pt idx="30">
                  <c:v>25423.8436</c:v>
                </c:pt>
              </c:numCache>
            </c:numRef>
          </c:val>
          <c:extLst>
            <c:ext xmlns:c16="http://schemas.microsoft.com/office/drawing/2014/chart" uri="{C3380CC4-5D6E-409C-BE32-E72D297353CC}">
              <c16:uniqueId val="{00000000-FA5F-48D2-9C24-2F81C7241274}"/>
            </c:ext>
          </c:extLst>
        </c:ser>
        <c:ser>
          <c:idx val="1"/>
          <c:order val="1"/>
          <c:tx>
            <c:strRef>
              <c:f>'PLHIV AEM data'!$C$3</c:f>
              <c:strCache>
                <c:ptCount val="1"/>
                <c:pt idx="0">
                  <c:v>Low-risk Females</c:v>
                </c:pt>
              </c:strCache>
            </c:strRef>
          </c:tx>
          <c:spPr>
            <a:solidFill>
              <a:srgbClr val="F17B8C"/>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data'!$C$4:$C$34</c:f>
              <c:numCache>
                <c:formatCode>#,##0</c:formatCode>
                <c:ptCount val="31"/>
                <c:pt idx="0">
                  <c:v>1024.8957</c:v>
                </c:pt>
                <c:pt idx="1">
                  <c:v>2267.6325000000002</c:v>
                </c:pt>
                <c:pt idx="2">
                  <c:v>4049.8870999999999</c:v>
                </c:pt>
                <c:pt idx="3">
                  <c:v>6354.6495999999997</c:v>
                </c:pt>
                <c:pt idx="4">
                  <c:v>9206.5424999999996</c:v>
                </c:pt>
                <c:pt idx="5">
                  <c:v>12566.6638</c:v>
                </c:pt>
                <c:pt idx="6">
                  <c:v>16462.577000000001</c:v>
                </c:pt>
                <c:pt idx="7">
                  <c:v>20937.1217</c:v>
                </c:pt>
                <c:pt idx="8">
                  <c:v>26015.606800000001</c:v>
                </c:pt>
                <c:pt idx="9">
                  <c:v>31751.536400000001</c:v>
                </c:pt>
                <c:pt idx="10">
                  <c:v>37939.113499999999</c:v>
                </c:pt>
                <c:pt idx="11">
                  <c:v>44220.803</c:v>
                </c:pt>
                <c:pt idx="12">
                  <c:v>50258.447</c:v>
                </c:pt>
                <c:pt idx="13">
                  <c:v>55810.624300000003</c:v>
                </c:pt>
                <c:pt idx="14">
                  <c:v>60659.1999</c:v>
                </c:pt>
                <c:pt idx="15">
                  <c:v>64542.552000000003</c:v>
                </c:pt>
                <c:pt idx="16">
                  <c:v>67411.4807</c:v>
                </c:pt>
                <c:pt idx="17">
                  <c:v>69074.054000000004</c:v>
                </c:pt>
                <c:pt idx="18">
                  <c:v>69434.007599999997</c:v>
                </c:pt>
                <c:pt idx="19">
                  <c:v>68620.215599999996</c:v>
                </c:pt>
                <c:pt idx="20">
                  <c:v>66722.938699999999</c:v>
                </c:pt>
                <c:pt idx="21">
                  <c:v>63969.247000000003</c:v>
                </c:pt>
                <c:pt idx="22">
                  <c:v>60526.841999999997</c:v>
                </c:pt>
                <c:pt idx="23">
                  <c:v>56601.276400000002</c:v>
                </c:pt>
                <c:pt idx="24">
                  <c:v>52353.6011</c:v>
                </c:pt>
                <c:pt idx="25">
                  <c:v>47947.258999999998</c:v>
                </c:pt>
                <c:pt idx="26">
                  <c:v>43522.245600000002</c:v>
                </c:pt>
                <c:pt idx="27">
                  <c:v>39200.603000000003</c:v>
                </c:pt>
                <c:pt idx="28">
                  <c:v>35078.085899999998</c:v>
                </c:pt>
                <c:pt idx="29">
                  <c:v>31231.8367</c:v>
                </c:pt>
                <c:pt idx="30">
                  <c:v>27707.480299999999</c:v>
                </c:pt>
              </c:numCache>
            </c:numRef>
          </c:val>
          <c:extLst>
            <c:ext xmlns:c16="http://schemas.microsoft.com/office/drawing/2014/chart" uri="{C3380CC4-5D6E-409C-BE32-E72D297353CC}">
              <c16:uniqueId val="{00000001-FA5F-48D2-9C24-2F81C7241274}"/>
            </c:ext>
          </c:extLst>
        </c:ser>
        <c:ser>
          <c:idx val="2"/>
          <c:order val="2"/>
          <c:tx>
            <c:strRef>
              <c:f>'PLHIV AEM data'!$D$3</c:f>
              <c:strCache>
                <c:ptCount val="1"/>
                <c:pt idx="0">
                  <c:v>Current Clients of FSW</c:v>
                </c:pt>
              </c:strCache>
            </c:strRef>
          </c:tx>
          <c:spPr>
            <a:solidFill>
              <a:srgbClr val="00AEEF"/>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data'!$D$4:$D$34</c:f>
              <c:numCache>
                <c:formatCode>#,##0</c:formatCode>
                <c:ptCount val="31"/>
                <c:pt idx="0">
                  <c:v>6740.4494000000004</c:v>
                </c:pt>
                <c:pt idx="1">
                  <c:v>12141.2065</c:v>
                </c:pt>
                <c:pt idx="2">
                  <c:v>16543.294900000001</c:v>
                </c:pt>
                <c:pt idx="3">
                  <c:v>21740.753000000001</c:v>
                </c:pt>
                <c:pt idx="4">
                  <c:v>26698.429400000001</c:v>
                </c:pt>
                <c:pt idx="5">
                  <c:v>31359.1394</c:v>
                </c:pt>
                <c:pt idx="6">
                  <c:v>37930.4444</c:v>
                </c:pt>
                <c:pt idx="7">
                  <c:v>44821.770100000002</c:v>
                </c:pt>
                <c:pt idx="8">
                  <c:v>53860.265500000001</c:v>
                </c:pt>
                <c:pt idx="9">
                  <c:v>62462.563399999999</c:v>
                </c:pt>
                <c:pt idx="10">
                  <c:v>67549.557199999996</c:v>
                </c:pt>
                <c:pt idx="11">
                  <c:v>68703.498399999997</c:v>
                </c:pt>
                <c:pt idx="12">
                  <c:v>67793.107099999994</c:v>
                </c:pt>
                <c:pt idx="13">
                  <c:v>65324.444799999997</c:v>
                </c:pt>
                <c:pt idx="14">
                  <c:v>60498.560400000002</c:v>
                </c:pt>
                <c:pt idx="15">
                  <c:v>54064.723899999997</c:v>
                </c:pt>
                <c:pt idx="16">
                  <c:v>47608.012199999997</c:v>
                </c:pt>
                <c:pt idx="17">
                  <c:v>40768.957600000002</c:v>
                </c:pt>
                <c:pt idx="18">
                  <c:v>34719.381500000003</c:v>
                </c:pt>
                <c:pt idx="19">
                  <c:v>29423.441299999999</c:v>
                </c:pt>
                <c:pt idx="20">
                  <c:v>24871.441599999998</c:v>
                </c:pt>
                <c:pt idx="21">
                  <c:v>20982.8577</c:v>
                </c:pt>
                <c:pt idx="22">
                  <c:v>17683.5566</c:v>
                </c:pt>
                <c:pt idx="23">
                  <c:v>14905.7199</c:v>
                </c:pt>
                <c:pt idx="24">
                  <c:v>12583.250400000001</c:v>
                </c:pt>
                <c:pt idx="25">
                  <c:v>10646.512000000001</c:v>
                </c:pt>
                <c:pt idx="26">
                  <c:v>9042.3868999999995</c:v>
                </c:pt>
                <c:pt idx="27">
                  <c:v>7718.6679000000004</c:v>
                </c:pt>
                <c:pt idx="28">
                  <c:v>6628.2074000000002</c:v>
                </c:pt>
                <c:pt idx="29">
                  <c:v>5730.2929000000004</c:v>
                </c:pt>
                <c:pt idx="30">
                  <c:v>4985.7511000000004</c:v>
                </c:pt>
              </c:numCache>
            </c:numRef>
          </c:val>
          <c:extLst>
            <c:ext xmlns:c16="http://schemas.microsoft.com/office/drawing/2014/chart" uri="{C3380CC4-5D6E-409C-BE32-E72D297353CC}">
              <c16:uniqueId val="{00000002-FA5F-48D2-9C24-2F81C7241274}"/>
            </c:ext>
          </c:extLst>
        </c:ser>
        <c:ser>
          <c:idx val="3"/>
          <c:order val="3"/>
          <c:tx>
            <c:strRef>
              <c:f>'PLHIV AEM data'!$E$3</c:f>
              <c:strCache>
                <c:ptCount val="1"/>
                <c:pt idx="0">
                  <c:v>Men who have sex with Men</c:v>
                </c:pt>
              </c:strCache>
            </c:strRef>
          </c:tx>
          <c:spPr>
            <a:solidFill>
              <a:srgbClr val="7030A0"/>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data'!$E$4:$E$34</c:f>
              <c:numCache>
                <c:formatCode>#,##0</c:formatCode>
                <c:ptCount val="31"/>
                <c:pt idx="0">
                  <c:v>209.99939999999998</c:v>
                </c:pt>
                <c:pt idx="1">
                  <c:v>456.25970000000001</c:v>
                </c:pt>
                <c:pt idx="2">
                  <c:v>769.04510000000005</c:v>
                </c:pt>
                <c:pt idx="3">
                  <c:v>1229.1016</c:v>
                </c:pt>
                <c:pt idx="4">
                  <c:v>1820.1299999999999</c:v>
                </c:pt>
                <c:pt idx="5">
                  <c:v>2552.1116999999999</c:v>
                </c:pt>
                <c:pt idx="6">
                  <c:v>3526.5895999999998</c:v>
                </c:pt>
                <c:pt idx="7">
                  <c:v>4709.9727000000003</c:v>
                </c:pt>
                <c:pt idx="8">
                  <c:v>6197.4349999999995</c:v>
                </c:pt>
                <c:pt idx="9">
                  <c:v>7902.4120999999996</c:v>
                </c:pt>
                <c:pt idx="10">
                  <c:v>9695.3449000000001</c:v>
                </c:pt>
                <c:pt idx="11">
                  <c:v>11484.3753</c:v>
                </c:pt>
                <c:pt idx="12">
                  <c:v>13273.3627</c:v>
                </c:pt>
                <c:pt idx="13">
                  <c:v>15046.297900000001</c:v>
                </c:pt>
                <c:pt idx="14">
                  <c:v>16672.162199999999</c:v>
                </c:pt>
                <c:pt idx="15">
                  <c:v>18098.465899999999</c:v>
                </c:pt>
                <c:pt idx="16">
                  <c:v>19247.237000000001</c:v>
                </c:pt>
                <c:pt idx="17">
                  <c:v>19771.0939</c:v>
                </c:pt>
                <c:pt idx="18">
                  <c:v>19985.491000000002</c:v>
                </c:pt>
                <c:pt idx="19">
                  <c:v>19876.0736</c:v>
                </c:pt>
                <c:pt idx="20">
                  <c:v>19335.133000000002</c:v>
                </c:pt>
                <c:pt idx="21">
                  <c:v>18676.046200000001</c:v>
                </c:pt>
                <c:pt idx="22">
                  <c:v>17914.0154</c:v>
                </c:pt>
                <c:pt idx="23">
                  <c:v>17069.909599999999</c:v>
                </c:pt>
                <c:pt idx="24">
                  <c:v>16168.8853</c:v>
                </c:pt>
                <c:pt idx="25">
                  <c:v>15235.2263</c:v>
                </c:pt>
                <c:pt idx="26">
                  <c:v>14292.568500000001</c:v>
                </c:pt>
                <c:pt idx="27">
                  <c:v>13360.8704</c:v>
                </c:pt>
                <c:pt idx="28">
                  <c:v>12455.578799999999</c:v>
                </c:pt>
                <c:pt idx="29">
                  <c:v>11588.0306</c:v>
                </c:pt>
                <c:pt idx="30">
                  <c:v>10765.9293</c:v>
                </c:pt>
              </c:numCache>
            </c:numRef>
          </c:val>
          <c:extLst>
            <c:ext xmlns:c16="http://schemas.microsoft.com/office/drawing/2014/chart" uri="{C3380CC4-5D6E-409C-BE32-E72D297353CC}">
              <c16:uniqueId val="{00000003-FA5F-48D2-9C24-2F81C7241274}"/>
            </c:ext>
          </c:extLst>
        </c:ser>
        <c:ser>
          <c:idx val="4"/>
          <c:order val="4"/>
          <c:tx>
            <c:strRef>
              <c:f>'PLHIV AEM data'!$F$3</c:f>
              <c:strCache>
                <c:ptCount val="1"/>
                <c:pt idx="0">
                  <c:v>PWID</c:v>
                </c:pt>
              </c:strCache>
            </c:strRef>
          </c:tx>
          <c:spPr>
            <a:solidFill>
              <a:srgbClr val="88C540"/>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data'!$F$4:$F$34</c:f>
              <c:numCache>
                <c:formatCode>#,##0</c:formatCode>
                <c:ptCount val="31"/>
                <c:pt idx="0">
                  <c:v>24446.484900000003</c:v>
                </c:pt>
                <c:pt idx="1">
                  <c:v>27570.099700000002</c:v>
                </c:pt>
                <c:pt idx="2">
                  <c:v>29791.780299999999</c:v>
                </c:pt>
                <c:pt idx="3">
                  <c:v>31717.591799999998</c:v>
                </c:pt>
                <c:pt idx="4">
                  <c:v>33420.539900000003</c:v>
                </c:pt>
                <c:pt idx="5">
                  <c:v>34721.2667</c:v>
                </c:pt>
                <c:pt idx="6">
                  <c:v>35460.929700000001</c:v>
                </c:pt>
                <c:pt idx="7">
                  <c:v>35620.924700000003</c:v>
                </c:pt>
                <c:pt idx="8">
                  <c:v>35239.840499999998</c:v>
                </c:pt>
                <c:pt idx="9">
                  <c:v>34326.809800000003</c:v>
                </c:pt>
                <c:pt idx="10">
                  <c:v>33103.277799999996</c:v>
                </c:pt>
                <c:pt idx="11">
                  <c:v>31676.143899999999</c:v>
                </c:pt>
                <c:pt idx="12">
                  <c:v>30028.826300000001</c:v>
                </c:pt>
                <c:pt idx="13">
                  <c:v>28237.796399999999</c:v>
                </c:pt>
                <c:pt idx="14">
                  <c:v>26392.168700000002</c:v>
                </c:pt>
                <c:pt idx="15">
                  <c:v>24566.716399999998</c:v>
                </c:pt>
                <c:pt idx="16">
                  <c:v>22844.7919</c:v>
                </c:pt>
                <c:pt idx="17">
                  <c:v>21248.794099999999</c:v>
                </c:pt>
                <c:pt idx="18">
                  <c:v>19762.5069</c:v>
                </c:pt>
                <c:pt idx="19">
                  <c:v>18414.183499999999</c:v>
                </c:pt>
                <c:pt idx="20">
                  <c:v>17075.806499999999</c:v>
                </c:pt>
                <c:pt idx="21">
                  <c:v>15894.305799999998</c:v>
                </c:pt>
                <c:pt idx="22">
                  <c:v>14894.7147</c:v>
                </c:pt>
                <c:pt idx="23">
                  <c:v>14066.2991</c:v>
                </c:pt>
                <c:pt idx="24">
                  <c:v>13389.124599999999</c:v>
                </c:pt>
                <c:pt idx="25">
                  <c:v>12874.212899999999</c:v>
                </c:pt>
                <c:pt idx="26">
                  <c:v>12473.4773</c:v>
                </c:pt>
                <c:pt idx="27">
                  <c:v>12158.2875</c:v>
                </c:pt>
                <c:pt idx="28">
                  <c:v>11907.6101</c:v>
                </c:pt>
                <c:pt idx="29">
                  <c:v>11706.3716</c:v>
                </c:pt>
                <c:pt idx="30">
                  <c:v>11575.472600000001</c:v>
                </c:pt>
              </c:numCache>
            </c:numRef>
          </c:val>
          <c:extLst>
            <c:ext xmlns:c16="http://schemas.microsoft.com/office/drawing/2014/chart" uri="{C3380CC4-5D6E-409C-BE32-E72D297353CC}">
              <c16:uniqueId val="{00000004-FA5F-48D2-9C24-2F81C7241274}"/>
            </c:ext>
          </c:extLst>
        </c:ser>
        <c:ser>
          <c:idx val="5"/>
          <c:order val="5"/>
          <c:tx>
            <c:strRef>
              <c:f>'PLHIV AEM data'!$G$3</c:f>
              <c:strCache>
                <c:ptCount val="1"/>
                <c:pt idx="0">
                  <c:v>Female Sex Workers</c:v>
                </c:pt>
              </c:strCache>
            </c:strRef>
          </c:tx>
          <c:spPr>
            <a:solidFill>
              <a:srgbClr val="F78E1E"/>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data'!$G$4:$G$34</c:f>
              <c:numCache>
                <c:formatCode>#,##0</c:formatCode>
                <c:ptCount val="31"/>
                <c:pt idx="0">
                  <c:v>1893.5747000000001</c:v>
                </c:pt>
                <c:pt idx="1">
                  <c:v>3182.0939000000003</c:v>
                </c:pt>
                <c:pt idx="2">
                  <c:v>4253.1617999999999</c:v>
                </c:pt>
                <c:pt idx="3">
                  <c:v>5489.74</c:v>
                </c:pt>
                <c:pt idx="4">
                  <c:v>6691.3568999999998</c:v>
                </c:pt>
                <c:pt idx="5">
                  <c:v>7832.0239000000001</c:v>
                </c:pt>
                <c:pt idx="6">
                  <c:v>9258.2862000000005</c:v>
                </c:pt>
                <c:pt idx="7">
                  <c:v>10709.0419</c:v>
                </c:pt>
                <c:pt idx="8">
                  <c:v>12450.8575</c:v>
                </c:pt>
                <c:pt idx="9">
                  <c:v>14101.467199999999</c:v>
                </c:pt>
                <c:pt idx="10">
                  <c:v>15180.878999999999</c:v>
                </c:pt>
                <c:pt idx="11">
                  <c:v>15604.129700000001</c:v>
                </c:pt>
                <c:pt idx="12">
                  <c:v>15610.8393</c:v>
                </c:pt>
                <c:pt idx="13">
                  <c:v>15256.0982</c:v>
                </c:pt>
                <c:pt idx="14">
                  <c:v>14452.818500000001</c:v>
                </c:pt>
                <c:pt idx="15">
                  <c:v>13294.2639</c:v>
                </c:pt>
                <c:pt idx="16">
                  <c:v>12020.601999999999</c:v>
                </c:pt>
                <c:pt idx="17">
                  <c:v>10622.5136</c:v>
                </c:pt>
                <c:pt idx="18">
                  <c:v>9294.8261999999995</c:v>
                </c:pt>
                <c:pt idx="19">
                  <c:v>8064.8090999999995</c:v>
                </c:pt>
                <c:pt idx="20">
                  <c:v>6978.7371999999996</c:v>
                </c:pt>
                <c:pt idx="21">
                  <c:v>6017.4053999999996</c:v>
                </c:pt>
                <c:pt idx="22">
                  <c:v>5168.3204999999998</c:v>
                </c:pt>
                <c:pt idx="23">
                  <c:v>4425.8874999999998</c:v>
                </c:pt>
                <c:pt idx="24">
                  <c:v>3785.6693999999998</c:v>
                </c:pt>
                <c:pt idx="25">
                  <c:v>3239.8407000000002</c:v>
                </c:pt>
                <c:pt idx="26">
                  <c:v>2779.2253999999998</c:v>
                </c:pt>
                <c:pt idx="27">
                  <c:v>2393.6001999999999</c:v>
                </c:pt>
                <c:pt idx="28">
                  <c:v>2072.5733</c:v>
                </c:pt>
                <c:pt idx="29">
                  <c:v>1806.6209999999999</c:v>
                </c:pt>
                <c:pt idx="30">
                  <c:v>1586.8233</c:v>
                </c:pt>
              </c:numCache>
            </c:numRef>
          </c:val>
          <c:extLst>
            <c:ext xmlns:c16="http://schemas.microsoft.com/office/drawing/2014/chart" uri="{C3380CC4-5D6E-409C-BE32-E72D297353CC}">
              <c16:uniqueId val="{00000005-FA5F-48D2-9C24-2F81C7241274}"/>
            </c:ext>
          </c:extLst>
        </c:ser>
        <c:dLbls>
          <c:showLegendKey val="0"/>
          <c:showVal val="0"/>
          <c:showCatName val="0"/>
          <c:showSerName val="0"/>
          <c:showPercent val="0"/>
          <c:showBubbleSize val="0"/>
        </c:dLbls>
        <c:gapWidth val="50"/>
        <c:overlap val="100"/>
        <c:axId val="133735552"/>
        <c:axId val="133737088"/>
      </c:barChart>
      <c:catAx>
        <c:axId val="133735552"/>
        <c:scaling>
          <c:orientation val="minMax"/>
        </c:scaling>
        <c:delete val="0"/>
        <c:axPos val="b"/>
        <c:numFmt formatCode="General" sourceLinked="1"/>
        <c:majorTickMark val="out"/>
        <c:minorTickMark val="none"/>
        <c:tickLblPos val="nextTo"/>
        <c:crossAx val="133737088"/>
        <c:crosses val="autoZero"/>
        <c:auto val="1"/>
        <c:lblAlgn val="ctr"/>
        <c:lblOffset val="100"/>
        <c:noMultiLvlLbl val="0"/>
      </c:catAx>
      <c:valAx>
        <c:axId val="133737088"/>
        <c:scaling>
          <c:orientation val="minMax"/>
        </c:scaling>
        <c:delete val="0"/>
        <c:axPos val="l"/>
        <c:title>
          <c:tx>
            <c:rich>
              <a:bodyPr rot="0" vert="horz"/>
              <a:lstStyle/>
              <a:p>
                <a:pPr>
                  <a:defRPr/>
                </a:pPr>
                <a:r>
                  <a:rPr lang="en-GB"/>
                  <a:t>Number</a:t>
                </a:r>
              </a:p>
            </c:rich>
          </c:tx>
          <c:layout>
            <c:manualLayout>
              <c:xMode val="edge"/>
              <c:yMode val="edge"/>
              <c:x val="1.2175872002290726E-2"/>
              <c:y val="4.4100913585160264E-3"/>
            </c:manualLayout>
          </c:layout>
          <c:overlay val="0"/>
        </c:title>
        <c:numFmt formatCode="#,##0" sourceLinked="1"/>
        <c:majorTickMark val="out"/>
        <c:minorTickMark val="none"/>
        <c:tickLblPos val="nextTo"/>
        <c:crossAx val="133735552"/>
        <c:crosses val="autoZero"/>
        <c:crossBetween val="between"/>
      </c:valAx>
    </c:plotArea>
    <c:legend>
      <c:legendPos val="r"/>
      <c:layout>
        <c:manualLayout>
          <c:xMode val="edge"/>
          <c:yMode val="edge"/>
          <c:x val="0.68866628201647206"/>
          <c:y val="2.7898281582726678E-3"/>
          <c:w val="0.30127624671916009"/>
          <c:h val="0.395631159312633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514395254629642"/>
        </c:manualLayout>
      </c:layout>
      <c:barChart>
        <c:barDir val="col"/>
        <c:grouping val="clustered"/>
        <c:varyColors val="0"/>
        <c:ser>
          <c:idx val="0"/>
          <c:order val="0"/>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MMR!$B$5:$M$5</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MMR!$B$6:$M$6</c:f>
              <c:numCache>
                <c:formatCode>General</c:formatCode>
                <c:ptCount val="12"/>
                <c:pt idx="0">
                  <c:v>47</c:v>
                </c:pt>
                <c:pt idx="1">
                  <c:v>67</c:v>
                </c:pt>
                <c:pt idx="2">
                  <c:v>92</c:v>
                </c:pt>
                <c:pt idx="3">
                  <c:v>118</c:v>
                </c:pt>
                <c:pt idx="4">
                  <c:v>116</c:v>
                </c:pt>
                <c:pt idx="5">
                  <c:v>147</c:v>
                </c:pt>
                <c:pt idx="6">
                  <c:v>168</c:v>
                </c:pt>
                <c:pt idx="7">
                  <c:v>223</c:v>
                </c:pt>
                <c:pt idx="8">
                  <c:v>313</c:v>
                </c:pt>
                <c:pt idx="9">
                  <c:v>359</c:v>
                </c:pt>
                <c:pt idx="10">
                  <c:v>351</c:v>
                </c:pt>
                <c:pt idx="11">
                  <c:v>369</c:v>
                </c:pt>
              </c:numCache>
            </c:numRef>
          </c:val>
          <c:extLst>
            <c:ext xmlns:c16="http://schemas.microsoft.com/office/drawing/2014/chart" uri="{C3380CC4-5D6E-409C-BE32-E72D297353CC}">
              <c16:uniqueId val="{00000000-2545-46FA-B734-EDB5707EDDC3}"/>
            </c:ext>
          </c:extLst>
        </c:ser>
        <c:dLbls>
          <c:showLegendKey val="0"/>
          <c:showVal val="0"/>
          <c:showCatName val="0"/>
          <c:showSerName val="0"/>
          <c:showPercent val="0"/>
          <c:showBubbleSize val="0"/>
        </c:dLbls>
        <c:gapWidth val="90"/>
        <c:axId val="290034048"/>
        <c:axId val="162885632"/>
      </c:barChart>
      <c:scatterChart>
        <c:scatterStyle val="lineMarker"/>
        <c:varyColors val="0"/>
        <c:ser>
          <c:idx val="1"/>
          <c:order val="1"/>
          <c:tx>
            <c:strRef>
              <c:f>MMR!$P$1</c:f>
              <c:strCache>
                <c:ptCount val="1"/>
                <c:pt idx="0">
                  <c:v>t1</c:v>
                </c:pt>
              </c:strCache>
            </c:strRef>
          </c:tx>
          <c:spPr>
            <a:ln w="25400">
              <a:solidFill>
                <a:srgbClr val="F78E1E"/>
              </a:solidFill>
              <a:prstDash val="dash"/>
            </a:ln>
          </c:spPr>
          <c:marker>
            <c:symbol val="none"/>
          </c:marker>
          <c:xVal>
            <c:numRef>
              <c:f>MMR!$O$2:$O$3</c:f>
              <c:numCache>
                <c:formatCode>General</c:formatCode>
                <c:ptCount val="2"/>
                <c:pt idx="0">
                  <c:v>0</c:v>
                </c:pt>
                <c:pt idx="1">
                  <c:v>1</c:v>
                </c:pt>
              </c:numCache>
            </c:numRef>
          </c:xVal>
          <c:yVal>
            <c:numRef>
              <c:f>MMR!$P$2:$P$3</c:f>
              <c:numCache>
                <c:formatCode>General</c:formatCode>
                <c:ptCount val="2"/>
                <c:pt idx="0">
                  <c:v>100</c:v>
                </c:pt>
                <c:pt idx="1">
                  <c:v>100</c:v>
                </c:pt>
              </c:numCache>
            </c:numRef>
          </c:yVal>
          <c:smooth val="0"/>
          <c:extLst>
            <c:ext xmlns:c16="http://schemas.microsoft.com/office/drawing/2014/chart" uri="{C3380CC4-5D6E-409C-BE32-E72D297353CC}">
              <c16:uniqueId val="{00000001-2545-46FA-B734-EDB5707EDDC3}"/>
            </c:ext>
          </c:extLst>
        </c:ser>
        <c:ser>
          <c:idx val="2"/>
          <c:order val="2"/>
          <c:tx>
            <c:strRef>
              <c:f>MMR!$Q$1</c:f>
              <c:strCache>
                <c:ptCount val="1"/>
                <c:pt idx="0">
                  <c:v>t2</c:v>
                </c:pt>
              </c:strCache>
            </c:strRef>
          </c:tx>
          <c:spPr>
            <a:ln w="25400">
              <a:solidFill>
                <a:srgbClr val="00A99A"/>
              </a:solidFill>
              <a:prstDash val="dash"/>
            </a:ln>
          </c:spPr>
          <c:marker>
            <c:symbol val="none"/>
          </c:marker>
          <c:xVal>
            <c:numRef>
              <c:f>MMR!$O$2:$O$3</c:f>
              <c:numCache>
                <c:formatCode>General</c:formatCode>
                <c:ptCount val="2"/>
                <c:pt idx="0">
                  <c:v>0</c:v>
                </c:pt>
                <c:pt idx="1">
                  <c:v>1</c:v>
                </c:pt>
              </c:numCache>
            </c:numRef>
          </c:xVal>
          <c:yVal>
            <c:numRef>
              <c:f>MMR!$Q$2:$Q$3</c:f>
              <c:numCache>
                <c:formatCode>General</c:formatCode>
                <c:ptCount val="2"/>
                <c:pt idx="0">
                  <c:v>200</c:v>
                </c:pt>
                <c:pt idx="1">
                  <c:v>200</c:v>
                </c:pt>
              </c:numCache>
            </c:numRef>
          </c:yVal>
          <c:smooth val="0"/>
          <c:extLst>
            <c:ext xmlns:c16="http://schemas.microsoft.com/office/drawing/2014/chart" uri="{C3380CC4-5D6E-409C-BE32-E72D297353CC}">
              <c16:uniqueId val="{00000002-2545-46FA-B734-EDB5707EDDC3}"/>
            </c:ext>
          </c:extLst>
        </c:ser>
        <c:dLbls>
          <c:showLegendKey val="0"/>
          <c:showVal val="0"/>
          <c:showCatName val="0"/>
          <c:showSerName val="0"/>
          <c:showPercent val="0"/>
          <c:showBubbleSize val="0"/>
        </c:dLbls>
        <c:axId val="162890112"/>
        <c:axId val="162888320"/>
      </c:scatterChart>
      <c:catAx>
        <c:axId val="290034048"/>
        <c:scaling>
          <c:orientation val="minMax"/>
        </c:scaling>
        <c:delete val="0"/>
        <c:axPos val="b"/>
        <c:numFmt formatCode="General" sourceLinked="0"/>
        <c:majorTickMark val="out"/>
        <c:minorTickMark val="none"/>
        <c:tickLblPos val="nextTo"/>
        <c:txPr>
          <a:bodyPr rot="-2700000"/>
          <a:lstStyle/>
          <a:p>
            <a:pPr>
              <a:defRPr/>
            </a:pPr>
            <a:endParaRPr lang="en-US"/>
          </a:p>
        </c:txPr>
        <c:crossAx val="162885632"/>
        <c:crosses val="autoZero"/>
        <c:auto val="1"/>
        <c:lblAlgn val="ctr"/>
        <c:lblOffset val="100"/>
        <c:noMultiLvlLbl val="0"/>
      </c:catAx>
      <c:valAx>
        <c:axId val="162885632"/>
        <c:scaling>
          <c:orientation val="minMax"/>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General" sourceLinked="1"/>
        <c:majorTickMark val="out"/>
        <c:minorTickMark val="none"/>
        <c:tickLblPos val="nextTo"/>
        <c:crossAx val="290034048"/>
        <c:crosses val="autoZero"/>
        <c:crossBetween val="between"/>
        <c:majorUnit val="100"/>
      </c:valAx>
      <c:valAx>
        <c:axId val="162888320"/>
        <c:scaling>
          <c:orientation val="minMax"/>
          <c:max val="400"/>
          <c:min val="0"/>
        </c:scaling>
        <c:delete val="1"/>
        <c:axPos val="r"/>
        <c:numFmt formatCode="General" sourceLinked="1"/>
        <c:majorTickMark val="out"/>
        <c:minorTickMark val="none"/>
        <c:tickLblPos val="nextTo"/>
        <c:crossAx val="162890112"/>
        <c:crosses val="max"/>
        <c:crossBetween val="midCat"/>
        <c:majorUnit val="100"/>
      </c:valAx>
      <c:valAx>
        <c:axId val="162890112"/>
        <c:scaling>
          <c:orientation val="minMax"/>
          <c:max val="1"/>
          <c:min val="0"/>
        </c:scaling>
        <c:delete val="1"/>
        <c:axPos val="t"/>
        <c:numFmt formatCode="General" sourceLinked="1"/>
        <c:majorTickMark val="out"/>
        <c:minorTickMark val="none"/>
        <c:tickLblPos val="nextTo"/>
        <c:crossAx val="16288832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49018872640923"/>
          <c:y val="8.5898561446773533E-2"/>
          <c:w val="0.80364106272430236"/>
          <c:h val="0.64122556774347239"/>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E01-4CEA-A091-81AD6C85B725}"/>
                </c:ext>
              </c:extLst>
            </c:dLbl>
            <c:dLbl>
              <c:idx val="1"/>
              <c:delete val="1"/>
              <c:extLst>
                <c:ext xmlns:c15="http://schemas.microsoft.com/office/drawing/2012/chart" uri="{CE6537A1-D6FC-4f65-9D91-7224C49458BB}"/>
                <c:ext xmlns:c16="http://schemas.microsoft.com/office/drawing/2014/chart" uri="{C3380CC4-5D6E-409C-BE32-E72D297353CC}">
                  <c16:uniqueId val="{00000001-4E01-4CEA-A091-81AD6C85B725}"/>
                </c:ext>
              </c:extLst>
            </c:dLbl>
            <c:dLbl>
              <c:idx val="2"/>
              <c:delete val="1"/>
              <c:extLst>
                <c:ext xmlns:c15="http://schemas.microsoft.com/office/drawing/2012/chart" uri="{CE6537A1-D6FC-4f65-9D91-7224C49458BB}"/>
                <c:ext xmlns:c16="http://schemas.microsoft.com/office/drawing/2014/chart" uri="{C3380CC4-5D6E-409C-BE32-E72D297353CC}">
                  <c16:uniqueId val="{00000002-4E01-4CEA-A091-81AD6C85B725}"/>
                </c:ext>
              </c:extLst>
            </c:dLbl>
            <c:dLbl>
              <c:idx val="3"/>
              <c:delete val="1"/>
              <c:extLst>
                <c:ext xmlns:c15="http://schemas.microsoft.com/office/drawing/2012/chart" uri="{CE6537A1-D6FC-4f65-9D91-7224C49458BB}"/>
                <c:ext xmlns:c16="http://schemas.microsoft.com/office/drawing/2014/chart" uri="{C3380CC4-5D6E-409C-BE32-E72D297353CC}">
                  <c16:uniqueId val="{00000003-4E01-4CEA-A091-81AD6C85B725}"/>
                </c:ext>
              </c:extLst>
            </c:dLbl>
            <c:dLbl>
              <c:idx val="4"/>
              <c:delete val="1"/>
              <c:extLst>
                <c:ext xmlns:c15="http://schemas.microsoft.com/office/drawing/2012/chart" uri="{CE6537A1-D6FC-4f65-9D91-7224C49458BB}"/>
                <c:ext xmlns:c16="http://schemas.microsoft.com/office/drawing/2014/chart" uri="{C3380CC4-5D6E-409C-BE32-E72D297353CC}">
                  <c16:uniqueId val="{00000004-4E01-4CEA-A091-81AD6C85B72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up'!$D$3:$D$22</c:f>
              <c:numCache>
                <c:formatCode>General</c:formatCode>
                <c:ptCount val="20"/>
                <c:pt idx="7" formatCode="#,##0">
                  <c:v>57</c:v>
                </c:pt>
                <c:pt idx="8" formatCode="#,##0">
                  <c:v>78</c:v>
                </c:pt>
                <c:pt idx="9" formatCode="#,##0">
                  <c:v>90</c:v>
                </c:pt>
                <c:pt idx="10" formatCode="#,##0">
                  <c:v>96</c:v>
                </c:pt>
                <c:pt idx="12" formatCode="#,##0">
                  <c:v>147</c:v>
                </c:pt>
                <c:pt idx="13" formatCode="#,##0">
                  <c:v>147</c:v>
                </c:pt>
                <c:pt idx="14" formatCode="#,##0">
                  <c:v>184</c:v>
                </c:pt>
              </c:numCache>
            </c:numRef>
          </c:val>
          <c:extLst>
            <c:ext xmlns:c16="http://schemas.microsoft.com/office/drawing/2014/chart" uri="{C3380CC4-5D6E-409C-BE32-E72D297353CC}">
              <c16:uniqueId val="{00000005-4E01-4CEA-A091-81AD6C85B725}"/>
            </c:ext>
          </c:extLst>
        </c:ser>
        <c:dLbls>
          <c:showLegendKey val="0"/>
          <c:showVal val="0"/>
          <c:showCatName val="0"/>
          <c:showSerName val="0"/>
          <c:showPercent val="0"/>
          <c:showBubbleSize val="0"/>
        </c:dLbls>
        <c:gapWidth val="60"/>
        <c:axId val="175761664"/>
        <c:axId val="175759744"/>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01-4CEA-A091-81AD6C85B725}"/>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up'!$C$3:$C$22</c:f>
              <c:numCache>
                <c:formatCode>#,##0</c:formatCode>
                <c:ptCount val="20"/>
                <c:pt idx="0">
                  <c:v>0</c:v>
                </c:pt>
                <c:pt idx="1">
                  <c:v>0</c:v>
                </c:pt>
                <c:pt idx="2">
                  <c:v>17</c:v>
                </c:pt>
                <c:pt idx="3">
                  <c:v>121</c:v>
                </c:pt>
                <c:pt idx="4">
                  <c:v>485</c:v>
                </c:pt>
                <c:pt idx="5">
                  <c:v>2663</c:v>
                </c:pt>
                <c:pt idx="6">
                  <c:v>6577</c:v>
                </c:pt>
                <c:pt idx="7">
                  <c:v>11193</c:v>
                </c:pt>
                <c:pt idx="8">
                  <c:v>15192</c:v>
                </c:pt>
                <c:pt idx="9">
                  <c:v>21137</c:v>
                </c:pt>
                <c:pt idx="10">
                  <c:v>29826</c:v>
                </c:pt>
                <c:pt idx="11">
                  <c:v>40128</c:v>
                </c:pt>
                <c:pt idx="12">
                  <c:v>53709</c:v>
                </c:pt>
                <c:pt idx="13">
                  <c:v>67643</c:v>
                </c:pt>
                <c:pt idx="14">
                  <c:v>85361</c:v>
                </c:pt>
                <c:pt idx="15">
                  <c:v>106320</c:v>
                </c:pt>
                <c:pt idx="16">
                  <c:v>127402</c:v>
                </c:pt>
                <c:pt idx="17">
                  <c:v>146826</c:v>
                </c:pt>
                <c:pt idx="18">
                  <c:v>166969</c:v>
                </c:pt>
                <c:pt idx="19">
                  <c:v>184624</c:v>
                </c:pt>
              </c:numCache>
            </c:numRef>
          </c:val>
          <c:smooth val="0"/>
          <c:extLst>
            <c:ext xmlns:c16="http://schemas.microsoft.com/office/drawing/2014/chart" uri="{C3380CC4-5D6E-409C-BE32-E72D297353CC}">
              <c16:uniqueId val="{00000007-4E01-4CEA-A091-81AD6C85B725}"/>
            </c:ext>
          </c:extLst>
        </c:ser>
        <c:dLbls>
          <c:showLegendKey val="0"/>
          <c:showVal val="0"/>
          <c:showCatName val="0"/>
          <c:showSerName val="0"/>
          <c:showPercent val="0"/>
          <c:showBubbleSize val="0"/>
        </c:dLbls>
        <c:marker val="1"/>
        <c:smooth val="0"/>
        <c:axId val="175756032"/>
        <c:axId val="175757568"/>
      </c:lineChart>
      <c:catAx>
        <c:axId val="175756032"/>
        <c:scaling>
          <c:orientation val="minMax"/>
        </c:scaling>
        <c:delete val="0"/>
        <c:axPos val="b"/>
        <c:numFmt formatCode="General" sourceLinked="1"/>
        <c:majorTickMark val="out"/>
        <c:minorTickMark val="none"/>
        <c:tickLblPos val="nextTo"/>
        <c:txPr>
          <a:bodyPr rot="-2700000"/>
          <a:lstStyle/>
          <a:p>
            <a:pPr>
              <a:defRPr/>
            </a:pPr>
            <a:endParaRPr lang="en-US"/>
          </a:p>
        </c:txPr>
        <c:crossAx val="175757568"/>
        <c:crosses val="autoZero"/>
        <c:auto val="1"/>
        <c:lblAlgn val="ctr"/>
        <c:lblOffset val="100"/>
        <c:noMultiLvlLbl val="0"/>
      </c:catAx>
      <c:valAx>
        <c:axId val="17575756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75756032"/>
        <c:crosses val="autoZero"/>
        <c:crossBetween val="between"/>
      </c:valAx>
      <c:valAx>
        <c:axId val="175759744"/>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75761664"/>
        <c:crosses val="max"/>
        <c:crossBetween val="between"/>
      </c:valAx>
      <c:catAx>
        <c:axId val="175761664"/>
        <c:scaling>
          <c:orientation val="minMax"/>
        </c:scaling>
        <c:delete val="1"/>
        <c:axPos val="b"/>
        <c:numFmt formatCode="General" sourceLinked="1"/>
        <c:majorTickMark val="out"/>
        <c:minorTickMark val="none"/>
        <c:tickLblPos val="nextTo"/>
        <c:crossAx val="175759744"/>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704258435087"/>
          <c:y val="8.5898561446773533E-2"/>
          <c:w val="0.78926095515234496"/>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7895-4A45-9790-3E59F12153F0}"/>
                </c:ext>
              </c:extLst>
            </c:dLbl>
            <c:dLbl>
              <c:idx val="6"/>
              <c:delete val="1"/>
              <c:extLst>
                <c:ext xmlns:c15="http://schemas.microsoft.com/office/drawing/2012/chart" uri="{CE6537A1-D6FC-4f65-9D91-7224C49458BB}"/>
                <c:ext xmlns:c16="http://schemas.microsoft.com/office/drawing/2014/chart" uri="{C3380CC4-5D6E-409C-BE32-E72D297353CC}">
                  <c16:uniqueId val="{00000001-7895-4A45-9790-3E59F12153F0}"/>
                </c:ext>
              </c:extLst>
            </c:dLbl>
            <c:dLbl>
              <c:idx val="7"/>
              <c:delete val="1"/>
              <c:extLst>
                <c:ext xmlns:c15="http://schemas.microsoft.com/office/drawing/2012/chart" uri="{CE6537A1-D6FC-4f65-9D91-7224C49458BB}"/>
                <c:ext xmlns:c16="http://schemas.microsoft.com/office/drawing/2014/chart" uri="{C3380CC4-5D6E-409C-BE32-E72D297353CC}">
                  <c16:uniqueId val="{00000002-7895-4A45-9790-3E59F12153F0}"/>
                </c:ext>
              </c:extLst>
            </c:dLbl>
            <c:dLbl>
              <c:idx val="8"/>
              <c:delete val="1"/>
              <c:extLst>
                <c:ext xmlns:c15="http://schemas.microsoft.com/office/drawing/2012/chart" uri="{CE6537A1-D6FC-4f65-9D91-7224C49458BB}"/>
                <c:ext xmlns:c16="http://schemas.microsoft.com/office/drawing/2014/chart" uri="{C3380CC4-5D6E-409C-BE32-E72D297353CC}">
                  <c16:uniqueId val="{00000003-7895-4A45-9790-3E59F12153F0}"/>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0</c:v>
                </c:pt>
                <c:pt idx="4">
                  <c:v>0</c:v>
                </c:pt>
                <c:pt idx="5">
                  <c:v>1</c:v>
                </c:pt>
                <c:pt idx="6">
                  <c:v>3</c:v>
                </c:pt>
                <c:pt idx="7">
                  <c:v>5</c:v>
                </c:pt>
                <c:pt idx="8">
                  <c:v>7</c:v>
                </c:pt>
                <c:pt idx="9">
                  <c:v>9</c:v>
                </c:pt>
                <c:pt idx="10">
                  <c:v>13</c:v>
                </c:pt>
                <c:pt idx="11">
                  <c:v>17</c:v>
                </c:pt>
                <c:pt idx="12">
                  <c:v>23</c:v>
                </c:pt>
                <c:pt idx="13">
                  <c:v>28</c:v>
                </c:pt>
                <c:pt idx="14">
                  <c:v>36</c:v>
                </c:pt>
                <c:pt idx="15">
                  <c:v>44</c:v>
                </c:pt>
                <c:pt idx="16">
                  <c:v>53</c:v>
                </c:pt>
                <c:pt idx="17">
                  <c:v>61</c:v>
                </c:pt>
                <c:pt idx="18">
                  <c:v>69</c:v>
                </c:pt>
                <c:pt idx="19">
                  <c:v>76</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224176768"/>
        <c:axId val="224174848"/>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95-4A45-9790-3E59F12153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17</c:v>
                </c:pt>
                <c:pt idx="3">
                  <c:v>121</c:v>
                </c:pt>
                <c:pt idx="4">
                  <c:v>485</c:v>
                </c:pt>
                <c:pt idx="5">
                  <c:v>2663</c:v>
                </c:pt>
                <c:pt idx="6">
                  <c:v>6577</c:v>
                </c:pt>
                <c:pt idx="7">
                  <c:v>11193</c:v>
                </c:pt>
                <c:pt idx="8">
                  <c:v>15192</c:v>
                </c:pt>
                <c:pt idx="9">
                  <c:v>21137</c:v>
                </c:pt>
                <c:pt idx="10">
                  <c:v>29826</c:v>
                </c:pt>
                <c:pt idx="11">
                  <c:v>40128</c:v>
                </c:pt>
                <c:pt idx="12">
                  <c:v>53709</c:v>
                </c:pt>
                <c:pt idx="13">
                  <c:v>67643</c:v>
                </c:pt>
                <c:pt idx="14">
                  <c:v>85361</c:v>
                </c:pt>
                <c:pt idx="15">
                  <c:v>106320</c:v>
                </c:pt>
                <c:pt idx="16">
                  <c:v>127402</c:v>
                </c:pt>
                <c:pt idx="17">
                  <c:v>146826</c:v>
                </c:pt>
                <c:pt idx="18">
                  <c:v>166969</c:v>
                </c:pt>
                <c:pt idx="19">
                  <c:v>184624</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224167040"/>
        <c:axId val="224168576"/>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0</c:v>
                </c:pt>
                <c:pt idx="4">
                  <c:v>0</c:v>
                </c:pt>
                <c:pt idx="5">
                  <c:v>1</c:v>
                </c:pt>
                <c:pt idx="6">
                  <c:v>3</c:v>
                </c:pt>
                <c:pt idx="7">
                  <c:v>4</c:v>
                </c:pt>
                <c:pt idx="8">
                  <c:v>6</c:v>
                </c:pt>
                <c:pt idx="9">
                  <c:v>8</c:v>
                </c:pt>
                <c:pt idx="10">
                  <c:v>11</c:v>
                </c:pt>
                <c:pt idx="11">
                  <c:v>15</c:v>
                </c:pt>
                <c:pt idx="12">
                  <c:v>20</c:v>
                </c:pt>
                <c:pt idx="13">
                  <c:v>25</c:v>
                </c:pt>
                <c:pt idx="14">
                  <c:v>31</c:v>
                </c:pt>
                <c:pt idx="15">
                  <c:v>39</c:v>
                </c:pt>
                <c:pt idx="16">
                  <c:v>46</c:v>
                </c:pt>
                <c:pt idx="17">
                  <c:v>54</c:v>
                </c:pt>
                <c:pt idx="18">
                  <c:v>61</c:v>
                </c:pt>
                <c:pt idx="19">
                  <c:v>68</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0</c:v>
                </c:pt>
                <c:pt idx="4">
                  <c:v>0</c:v>
                </c:pt>
                <c:pt idx="5">
                  <c:v>1</c:v>
                </c:pt>
                <c:pt idx="6">
                  <c:v>3</c:v>
                </c:pt>
                <c:pt idx="7">
                  <c:v>6</c:v>
                </c:pt>
                <c:pt idx="8">
                  <c:v>8</c:v>
                </c:pt>
                <c:pt idx="9">
                  <c:v>11</c:v>
                </c:pt>
                <c:pt idx="10">
                  <c:v>15</c:v>
                </c:pt>
                <c:pt idx="11">
                  <c:v>20</c:v>
                </c:pt>
                <c:pt idx="12">
                  <c:v>26</c:v>
                </c:pt>
                <c:pt idx="13">
                  <c:v>33</c:v>
                </c:pt>
                <c:pt idx="14">
                  <c:v>41</c:v>
                </c:pt>
                <c:pt idx="15">
                  <c:v>51</c:v>
                </c:pt>
                <c:pt idx="16">
                  <c:v>61</c:v>
                </c:pt>
                <c:pt idx="17">
                  <c:v>69</c:v>
                </c:pt>
                <c:pt idx="18">
                  <c:v>79</c:v>
                </c:pt>
                <c:pt idx="19">
                  <c:v>87</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224176768"/>
        <c:axId val="224174848"/>
      </c:lineChart>
      <c:catAx>
        <c:axId val="224167040"/>
        <c:scaling>
          <c:orientation val="minMax"/>
        </c:scaling>
        <c:delete val="0"/>
        <c:axPos val="b"/>
        <c:numFmt formatCode="General" sourceLinked="1"/>
        <c:majorTickMark val="out"/>
        <c:minorTickMark val="none"/>
        <c:tickLblPos val="nextTo"/>
        <c:txPr>
          <a:bodyPr rot="-2700000"/>
          <a:lstStyle/>
          <a:p>
            <a:pPr>
              <a:defRPr/>
            </a:pPr>
            <a:endParaRPr lang="en-US"/>
          </a:p>
        </c:txPr>
        <c:crossAx val="224168576"/>
        <c:crosses val="autoZero"/>
        <c:auto val="1"/>
        <c:lblAlgn val="ctr"/>
        <c:lblOffset val="100"/>
        <c:noMultiLvlLbl val="0"/>
      </c:catAx>
      <c:valAx>
        <c:axId val="22416857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4167040"/>
        <c:crosses val="autoZero"/>
        <c:crossBetween val="between"/>
      </c:valAx>
      <c:valAx>
        <c:axId val="22417484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4176768"/>
        <c:crosses val="max"/>
        <c:crossBetween val="between"/>
        <c:majorUnit val="20"/>
      </c:valAx>
      <c:catAx>
        <c:axId val="224176768"/>
        <c:scaling>
          <c:orientation val="minMax"/>
        </c:scaling>
        <c:delete val="1"/>
        <c:axPos val="b"/>
        <c:numFmt formatCode="General" sourceLinked="1"/>
        <c:majorTickMark val="out"/>
        <c:minorTickMark val="none"/>
        <c:tickLblPos val="nextTo"/>
        <c:crossAx val="22417484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0</c:v>
                </c:pt>
                <c:pt idx="1">
                  <c:v>0</c:v>
                </c:pt>
                <c:pt idx="2">
                  <c:v>0</c:v>
                </c:pt>
                <c:pt idx="3">
                  <c:v>0</c:v>
                </c:pt>
                <c:pt idx="4">
                  <c:v>0</c:v>
                </c:pt>
                <c:pt idx="5">
                  <c:v>2</c:v>
                </c:pt>
                <c:pt idx="6">
                  <c:v>4</c:v>
                </c:pt>
                <c:pt idx="7">
                  <c:v>8</c:v>
                </c:pt>
                <c:pt idx="8">
                  <c:v>10</c:v>
                </c:pt>
                <c:pt idx="9">
                  <c:v>15</c:v>
                </c:pt>
                <c:pt idx="10">
                  <c:v>21</c:v>
                </c:pt>
                <c:pt idx="11">
                  <c:v>29</c:v>
                </c:pt>
                <c:pt idx="12">
                  <c:v>38</c:v>
                </c:pt>
                <c:pt idx="13">
                  <c:v>45</c:v>
                </c:pt>
                <c:pt idx="14">
                  <c:v>51</c:v>
                </c:pt>
                <c:pt idx="15">
                  <c:v>62</c:v>
                </c:pt>
                <c:pt idx="16">
                  <c:v>65</c:v>
                </c:pt>
                <c:pt idx="17">
                  <c:v>68</c:v>
                </c:pt>
                <c:pt idx="18">
                  <c:v>71</c:v>
                </c:pt>
                <c:pt idx="19">
                  <c:v>73</c:v>
                </c:pt>
              </c:numCache>
            </c:numRef>
          </c:val>
          <c:smooth val="0"/>
          <c:extLst>
            <c:ext xmlns:c16="http://schemas.microsoft.com/office/drawing/2014/chart" uri="{C3380CC4-5D6E-409C-BE32-E72D297353CC}">
              <c16:uniqueId val="{00000000-988B-4BA8-8E0C-2A3C59EFD4C1}"/>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0</c:v>
                </c:pt>
                <c:pt idx="1">
                  <c:v>0</c:v>
                </c:pt>
                <c:pt idx="2">
                  <c:v>0</c:v>
                </c:pt>
                <c:pt idx="3">
                  <c:v>0</c:v>
                </c:pt>
                <c:pt idx="4">
                  <c:v>0</c:v>
                </c:pt>
                <c:pt idx="5">
                  <c:v>2</c:v>
                </c:pt>
                <c:pt idx="6">
                  <c:v>3</c:v>
                </c:pt>
                <c:pt idx="7">
                  <c:v>7</c:v>
                </c:pt>
                <c:pt idx="8">
                  <c:v>9</c:v>
                </c:pt>
                <c:pt idx="9">
                  <c:v>13</c:v>
                </c:pt>
                <c:pt idx="10">
                  <c:v>18</c:v>
                </c:pt>
                <c:pt idx="11">
                  <c:v>25</c:v>
                </c:pt>
                <c:pt idx="12">
                  <c:v>33</c:v>
                </c:pt>
                <c:pt idx="13">
                  <c:v>39</c:v>
                </c:pt>
                <c:pt idx="14">
                  <c:v>44</c:v>
                </c:pt>
                <c:pt idx="15">
                  <c:v>53</c:v>
                </c:pt>
                <c:pt idx="16">
                  <c:v>56</c:v>
                </c:pt>
                <c:pt idx="17">
                  <c:v>59</c:v>
                </c:pt>
                <c:pt idx="18">
                  <c:v>61</c:v>
                </c:pt>
                <c:pt idx="19">
                  <c:v>63</c:v>
                </c:pt>
              </c:numCache>
            </c:numRef>
          </c:val>
          <c:smooth val="0"/>
          <c:extLst>
            <c:ext xmlns:c16="http://schemas.microsoft.com/office/drawing/2014/chart" uri="{C3380CC4-5D6E-409C-BE32-E72D297353CC}">
              <c16:uniqueId val="{00000001-988B-4BA8-8E0C-2A3C59EFD4C1}"/>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0</c:v>
                </c:pt>
                <c:pt idx="1">
                  <c:v>0</c:v>
                </c:pt>
                <c:pt idx="2">
                  <c:v>0</c:v>
                </c:pt>
                <c:pt idx="3">
                  <c:v>0</c:v>
                </c:pt>
                <c:pt idx="4">
                  <c:v>0</c:v>
                </c:pt>
                <c:pt idx="5">
                  <c:v>2</c:v>
                </c:pt>
                <c:pt idx="6">
                  <c:v>4</c:v>
                </c:pt>
                <c:pt idx="7">
                  <c:v>9</c:v>
                </c:pt>
                <c:pt idx="8">
                  <c:v>12</c:v>
                </c:pt>
                <c:pt idx="9">
                  <c:v>18</c:v>
                </c:pt>
                <c:pt idx="10">
                  <c:v>25</c:v>
                </c:pt>
                <c:pt idx="11">
                  <c:v>34</c:v>
                </c:pt>
                <c:pt idx="12">
                  <c:v>45</c:v>
                </c:pt>
                <c:pt idx="13">
                  <c:v>53</c:v>
                </c:pt>
                <c:pt idx="14">
                  <c:v>59</c:v>
                </c:pt>
                <c:pt idx="15">
                  <c:v>71</c:v>
                </c:pt>
                <c:pt idx="16">
                  <c:v>75</c:v>
                </c:pt>
                <c:pt idx="17">
                  <c:v>79</c:v>
                </c:pt>
                <c:pt idx="18">
                  <c:v>82</c:v>
                </c:pt>
                <c:pt idx="19">
                  <c:v>84</c:v>
                </c:pt>
              </c:numCache>
            </c:numRef>
          </c:val>
          <c:smooth val="0"/>
          <c:extLst>
            <c:ext xmlns:c16="http://schemas.microsoft.com/office/drawing/2014/chart" uri="{C3380CC4-5D6E-409C-BE32-E72D297353CC}">
              <c16:uniqueId val="{00000002-988B-4BA8-8E0C-2A3C59EFD4C1}"/>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0</c:v>
                </c:pt>
                <c:pt idx="4">
                  <c:v>0</c:v>
                </c:pt>
                <c:pt idx="5">
                  <c:v>1</c:v>
                </c:pt>
                <c:pt idx="6">
                  <c:v>3</c:v>
                </c:pt>
                <c:pt idx="7">
                  <c:v>4</c:v>
                </c:pt>
                <c:pt idx="8">
                  <c:v>6</c:v>
                </c:pt>
                <c:pt idx="9">
                  <c:v>8</c:v>
                </c:pt>
                <c:pt idx="10">
                  <c:v>11</c:v>
                </c:pt>
                <c:pt idx="11">
                  <c:v>15</c:v>
                </c:pt>
                <c:pt idx="12">
                  <c:v>19</c:v>
                </c:pt>
                <c:pt idx="13">
                  <c:v>24</c:v>
                </c:pt>
                <c:pt idx="14">
                  <c:v>31</c:v>
                </c:pt>
                <c:pt idx="15">
                  <c:v>38</c:v>
                </c:pt>
                <c:pt idx="16">
                  <c:v>46</c:v>
                </c:pt>
                <c:pt idx="17">
                  <c:v>54</c:v>
                </c:pt>
                <c:pt idx="18">
                  <c:v>63</c:v>
                </c:pt>
                <c:pt idx="19">
                  <c:v>70</c:v>
                </c:pt>
              </c:numCache>
            </c:numRef>
          </c:val>
          <c:smooth val="0"/>
          <c:extLst>
            <c:ext xmlns:c16="http://schemas.microsoft.com/office/drawing/2014/chart" uri="{C3380CC4-5D6E-409C-BE32-E72D297353CC}">
              <c16:uniqueId val="{00000003-988B-4BA8-8E0C-2A3C59EFD4C1}"/>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0</c:v>
                </c:pt>
                <c:pt idx="4">
                  <c:v>0</c:v>
                </c:pt>
                <c:pt idx="5">
                  <c:v>1</c:v>
                </c:pt>
                <c:pt idx="6">
                  <c:v>2</c:v>
                </c:pt>
                <c:pt idx="7">
                  <c:v>4</c:v>
                </c:pt>
                <c:pt idx="8">
                  <c:v>5</c:v>
                </c:pt>
                <c:pt idx="9">
                  <c:v>7</c:v>
                </c:pt>
                <c:pt idx="10">
                  <c:v>9</c:v>
                </c:pt>
                <c:pt idx="11">
                  <c:v>13</c:v>
                </c:pt>
                <c:pt idx="12">
                  <c:v>17</c:v>
                </c:pt>
                <c:pt idx="13">
                  <c:v>21</c:v>
                </c:pt>
                <c:pt idx="14">
                  <c:v>26</c:v>
                </c:pt>
                <c:pt idx="15">
                  <c:v>33</c:v>
                </c:pt>
                <c:pt idx="16">
                  <c:v>40</c:v>
                </c:pt>
                <c:pt idx="17">
                  <c:v>47</c:v>
                </c:pt>
                <c:pt idx="18">
                  <c:v>55</c:v>
                </c:pt>
                <c:pt idx="19">
                  <c:v>62</c:v>
                </c:pt>
              </c:numCache>
            </c:numRef>
          </c:val>
          <c:smooth val="0"/>
          <c:extLst>
            <c:ext xmlns:c16="http://schemas.microsoft.com/office/drawing/2014/chart" uri="{C3380CC4-5D6E-409C-BE32-E72D297353CC}">
              <c16:uniqueId val="{00000004-988B-4BA8-8E0C-2A3C59EFD4C1}"/>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0</c:v>
                </c:pt>
                <c:pt idx="4">
                  <c:v>0</c:v>
                </c:pt>
                <c:pt idx="5">
                  <c:v>2</c:v>
                </c:pt>
                <c:pt idx="6">
                  <c:v>3</c:v>
                </c:pt>
                <c:pt idx="7">
                  <c:v>5</c:v>
                </c:pt>
                <c:pt idx="8">
                  <c:v>7</c:v>
                </c:pt>
                <c:pt idx="9">
                  <c:v>9</c:v>
                </c:pt>
                <c:pt idx="10">
                  <c:v>13</c:v>
                </c:pt>
                <c:pt idx="11">
                  <c:v>18</c:v>
                </c:pt>
                <c:pt idx="12">
                  <c:v>23</c:v>
                </c:pt>
                <c:pt idx="13">
                  <c:v>28</c:v>
                </c:pt>
                <c:pt idx="14">
                  <c:v>36</c:v>
                </c:pt>
                <c:pt idx="15">
                  <c:v>44</c:v>
                </c:pt>
                <c:pt idx="16">
                  <c:v>53</c:v>
                </c:pt>
                <c:pt idx="17">
                  <c:v>62</c:v>
                </c:pt>
                <c:pt idx="18">
                  <c:v>71</c:v>
                </c:pt>
                <c:pt idx="19">
                  <c:v>80</c:v>
                </c:pt>
              </c:numCache>
            </c:numRef>
          </c:val>
          <c:smooth val="0"/>
          <c:extLst>
            <c:ext xmlns:c16="http://schemas.microsoft.com/office/drawing/2014/chart" uri="{C3380CC4-5D6E-409C-BE32-E72D297353CC}">
              <c16:uniqueId val="{00000005-988B-4BA8-8E0C-2A3C59EFD4C1}"/>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0</c:v>
                </c:pt>
                <c:pt idx="4">
                  <c:v>0</c:v>
                </c:pt>
                <c:pt idx="5">
                  <c:v>1</c:v>
                </c:pt>
                <c:pt idx="6">
                  <c:v>3</c:v>
                </c:pt>
                <c:pt idx="7">
                  <c:v>6</c:v>
                </c:pt>
                <c:pt idx="8">
                  <c:v>8</c:v>
                </c:pt>
                <c:pt idx="9">
                  <c:v>10</c:v>
                </c:pt>
                <c:pt idx="10">
                  <c:v>15</c:v>
                </c:pt>
                <c:pt idx="11">
                  <c:v>19</c:v>
                </c:pt>
                <c:pt idx="12">
                  <c:v>26</c:v>
                </c:pt>
                <c:pt idx="13">
                  <c:v>33</c:v>
                </c:pt>
                <c:pt idx="14">
                  <c:v>41</c:v>
                </c:pt>
                <c:pt idx="15">
                  <c:v>52</c:v>
                </c:pt>
                <c:pt idx="16">
                  <c:v>62</c:v>
                </c:pt>
                <c:pt idx="17">
                  <c:v>71</c:v>
                </c:pt>
                <c:pt idx="18">
                  <c:v>80</c:v>
                </c:pt>
                <c:pt idx="19">
                  <c:v>87</c:v>
                </c:pt>
              </c:numCache>
            </c:numRef>
          </c:val>
          <c:smooth val="0"/>
          <c:extLst>
            <c:ext xmlns:c16="http://schemas.microsoft.com/office/drawing/2014/chart" uri="{C3380CC4-5D6E-409C-BE32-E72D297353CC}">
              <c16:uniqueId val="{00000006-988B-4BA8-8E0C-2A3C59EFD4C1}"/>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0</c:v>
                </c:pt>
                <c:pt idx="4">
                  <c:v>0</c:v>
                </c:pt>
                <c:pt idx="5">
                  <c:v>1</c:v>
                </c:pt>
                <c:pt idx="6">
                  <c:v>3</c:v>
                </c:pt>
                <c:pt idx="7">
                  <c:v>5</c:v>
                </c:pt>
                <c:pt idx="8">
                  <c:v>7</c:v>
                </c:pt>
                <c:pt idx="9">
                  <c:v>9</c:v>
                </c:pt>
                <c:pt idx="10">
                  <c:v>13</c:v>
                </c:pt>
                <c:pt idx="11">
                  <c:v>17</c:v>
                </c:pt>
                <c:pt idx="12">
                  <c:v>23</c:v>
                </c:pt>
                <c:pt idx="13">
                  <c:v>29</c:v>
                </c:pt>
                <c:pt idx="14">
                  <c:v>36</c:v>
                </c:pt>
                <c:pt idx="15">
                  <c:v>46</c:v>
                </c:pt>
                <c:pt idx="16">
                  <c:v>55</c:v>
                </c:pt>
                <c:pt idx="17">
                  <c:v>63</c:v>
                </c:pt>
                <c:pt idx="18">
                  <c:v>71</c:v>
                </c:pt>
                <c:pt idx="19">
                  <c:v>78</c:v>
                </c:pt>
              </c:numCache>
            </c:numRef>
          </c:val>
          <c:smooth val="0"/>
          <c:extLst>
            <c:ext xmlns:c16="http://schemas.microsoft.com/office/drawing/2014/chart" uri="{C3380CC4-5D6E-409C-BE32-E72D297353CC}">
              <c16:uniqueId val="{00000007-988B-4BA8-8E0C-2A3C59EFD4C1}"/>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0</c:v>
                </c:pt>
                <c:pt idx="4">
                  <c:v>0</c:v>
                </c:pt>
                <c:pt idx="5">
                  <c:v>1</c:v>
                </c:pt>
                <c:pt idx="6">
                  <c:v>4</c:v>
                </c:pt>
                <c:pt idx="7">
                  <c:v>7</c:v>
                </c:pt>
                <c:pt idx="8">
                  <c:v>9</c:v>
                </c:pt>
                <c:pt idx="9">
                  <c:v>12</c:v>
                </c:pt>
                <c:pt idx="10">
                  <c:v>17</c:v>
                </c:pt>
                <c:pt idx="11">
                  <c:v>22</c:v>
                </c:pt>
                <c:pt idx="12">
                  <c:v>30</c:v>
                </c:pt>
                <c:pt idx="13">
                  <c:v>38</c:v>
                </c:pt>
                <c:pt idx="14">
                  <c:v>47</c:v>
                </c:pt>
                <c:pt idx="15">
                  <c:v>59</c:v>
                </c:pt>
                <c:pt idx="16">
                  <c:v>70</c:v>
                </c:pt>
                <c:pt idx="17">
                  <c:v>80</c:v>
                </c:pt>
                <c:pt idx="18">
                  <c:v>90</c:v>
                </c:pt>
                <c:pt idx="19">
                  <c:v>98</c:v>
                </c:pt>
              </c:numCache>
            </c:numRef>
          </c:val>
          <c:smooth val="0"/>
          <c:extLst>
            <c:ext xmlns:c16="http://schemas.microsoft.com/office/drawing/2014/chart" uri="{C3380CC4-5D6E-409C-BE32-E72D297353CC}">
              <c16:uniqueId val="{00000008-988B-4BA8-8E0C-2A3C59EFD4C1}"/>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0</c:v>
                </c:pt>
                <c:pt idx="4">
                  <c:v>0</c:v>
                </c:pt>
                <c:pt idx="5">
                  <c:v>1</c:v>
                </c:pt>
                <c:pt idx="6">
                  <c:v>3</c:v>
                </c:pt>
                <c:pt idx="7">
                  <c:v>5</c:v>
                </c:pt>
                <c:pt idx="8">
                  <c:v>7</c:v>
                </c:pt>
                <c:pt idx="9">
                  <c:v>9</c:v>
                </c:pt>
                <c:pt idx="10">
                  <c:v>13</c:v>
                </c:pt>
                <c:pt idx="11">
                  <c:v>17</c:v>
                </c:pt>
                <c:pt idx="12">
                  <c:v>23</c:v>
                </c:pt>
                <c:pt idx="13">
                  <c:v>28</c:v>
                </c:pt>
                <c:pt idx="14">
                  <c:v>36</c:v>
                </c:pt>
                <c:pt idx="15">
                  <c:v>44</c:v>
                </c:pt>
                <c:pt idx="16">
                  <c:v>53</c:v>
                </c:pt>
                <c:pt idx="17">
                  <c:v>61</c:v>
                </c:pt>
                <c:pt idx="18">
                  <c:v>69</c:v>
                </c:pt>
                <c:pt idx="19">
                  <c:v>76</c:v>
                </c:pt>
              </c:numCache>
            </c:numRef>
          </c:val>
          <c:smooth val="0"/>
          <c:extLst>
            <c:ext xmlns:c16="http://schemas.microsoft.com/office/drawing/2014/chart" uri="{C3380CC4-5D6E-409C-BE32-E72D297353CC}">
              <c16:uniqueId val="{00000009-988B-4BA8-8E0C-2A3C59EFD4C1}"/>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0</c:v>
                </c:pt>
                <c:pt idx="4">
                  <c:v>0</c:v>
                </c:pt>
                <c:pt idx="5">
                  <c:v>1</c:v>
                </c:pt>
                <c:pt idx="6">
                  <c:v>3</c:v>
                </c:pt>
                <c:pt idx="7">
                  <c:v>4</c:v>
                </c:pt>
                <c:pt idx="8">
                  <c:v>6</c:v>
                </c:pt>
                <c:pt idx="9">
                  <c:v>8</c:v>
                </c:pt>
                <c:pt idx="10">
                  <c:v>11</c:v>
                </c:pt>
                <c:pt idx="11">
                  <c:v>15</c:v>
                </c:pt>
                <c:pt idx="12">
                  <c:v>20</c:v>
                </c:pt>
                <c:pt idx="13">
                  <c:v>25</c:v>
                </c:pt>
                <c:pt idx="14">
                  <c:v>31</c:v>
                </c:pt>
                <c:pt idx="15">
                  <c:v>39</c:v>
                </c:pt>
                <c:pt idx="16">
                  <c:v>46</c:v>
                </c:pt>
                <c:pt idx="17">
                  <c:v>54</c:v>
                </c:pt>
                <c:pt idx="18">
                  <c:v>61</c:v>
                </c:pt>
                <c:pt idx="19">
                  <c:v>68</c:v>
                </c:pt>
              </c:numCache>
            </c:numRef>
          </c:val>
          <c:smooth val="0"/>
          <c:extLst>
            <c:ext xmlns:c16="http://schemas.microsoft.com/office/drawing/2014/chart" uri="{C3380CC4-5D6E-409C-BE32-E72D297353CC}">
              <c16:uniqueId val="{0000000A-988B-4BA8-8E0C-2A3C59EFD4C1}"/>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0</c:v>
                </c:pt>
                <c:pt idx="4">
                  <c:v>0</c:v>
                </c:pt>
                <c:pt idx="5">
                  <c:v>1</c:v>
                </c:pt>
                <c:pt idx="6">
                  <c:v>3</c:v>
                </c:pt>
                <c:pt idx="7">
                  <c:v>6</c:v>
                </c:pt>
                <c:pt idx="8">
                  <c:v>8</c:v>
                </c:pt>
                <c:pt idx="9">
                  <c:v>11</c:v>
                </c:pt>
                <c:pt idx="10">
                  <c:v>15</c:v>
                </c:pt>
                <c:pt idx="11">
                  <c:v>20</c:v>
                </c:pt>
                <c:pt idx="12">
                  <c:v>26</c:v>
                </c:pt>
                <c:pt idx="13">
                  <c:v>33</c:v>
                </c:pt>
                <c:pt idx="14">
                  <c:v>41</c:v>
                </c:pt>
                <c:pt idx="15">
                  <c:v>51</c:v>
                </c:pt>
                <c:pt idx="16">
                  <c:v>61</c:v>
                </c:pt>
                <c:pt idx="17">
                  <c:v>69</c:v>
                </c:pt>
                <c:pt idx="18">
                  <c:v>79</c:v>
                </c:pt>
                <c:pt idx="19">
                  <c:v>87</c:v>
                </c:pt>
              </c:numCache>
            </c:numRef>
          </c:val>
          <c:smooth val="0"/>
          <c:extLst>
            <c:ext xmlns:c16="http://schemas.microsoft.com/office/drawing/2014/chart" uri="{C3380CC4-5D6E-409C-BE32-E72D297353CC}">
              <c16:uniqueId val="{0000000B-988B-4BA8-8E0C-2A3C59EFD4C1}"/>
            </c:ext>
          </c:extLst>
        </c:ser>
        <c:dLbls>
          <c:showLegendKey val="0"/>
          <c:showVal val="0"/>
          <c:showCatName val="0"/>
          <c:showSerName val="0"/>
          <c:showPercent val="0"/>
          <c:showBubbleSize val="0"/>
        </c:dLbls>
        <c:smooth val="0"/>
        <c:axId val="227392896"/>
        <c:axId val="227746944"/>
      </c:lineChart>
      <c:catAx>
        <c:axId val="227392896"/>
        <c:scaling>
          <c:orientation val="minMax"/>
        </c:scaling>
        <c:delete val="0"/>
        <c:axPos val="b"/>
        <c:numFmt formatCode="General" sourceLinked="0"/>
        <c:majorTickMark val="out"/>
        <c:minorTickMark val="none"/>
        <c:tickLblPos val="nextTo"/>
        <c:crossAx val="227746944"/>
        <c:crosses val="autoZero"/>
        <c:auto val="1"/>
        <c:lblAlgn val="ctr"/>
        <c:lblOffset val="100"/>
        <c:noMultiLvlLbl val="0"/>
      </c:catAx>
      <c:valAx>
        <c:axId val="227746944"/>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227392896"/>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MMR!$B$5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E874-46ED-A3B7-B7B4B9CE3C99}"/>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MMR!$A$6:$A$9</c:f>
              <c:strCache>
                <c:ptCount val="4"/>
                <c:pt idx="0">
                  <c:v>Children 
0-14 yr</c:v>
                </c:pt>
                <c:pt idx="1">
                  <c:v>Male 
15+ yr</c:v>
                </c:pt>
                <c:pt idx="2">
                  <c:v>Female 
15+ yr</c:v>
                </c:pt>
                <c:pt idx="3">
                  <c:v>All ages</c:v>
                </c:pt>
              </c:strCache>
            </c:strRef>
          </c:cat>
          <c:val>
            <c:numRef>
              <c:f>MMR!$B$6:$B$9</c:f>
              <c:numCache>
                <c:formatCode>General</c:formatCode>
                <c:ptCount val="4"/>
                <c:pt idx="0" formatCode="_(* #,##0_);_(* \(#,##0\);_(* &quot;-&quot;??_);_(@_)">
                  <c:v>73</c:v>
                </c:pt>
              </c:numCache>
            </c:numRef>
          </c:val>
          <c:extLst>
            <c:ext xmlns:c16="http://schemas.microsoft.com/office/drawing/2014/chart" uri="{C3380CC4-5D6E-409C-BE32-E72D297353CC}">
              <c16:uniqueId val="{00000002-E874-46ED-A3B7-B7B4B9CE3C99}"/>
            </c:ext>
          </c:extLst>
        </c:ser>
        <c:ser>
          <c:idx val="3"/>
          <c:order val="3"/>
          <c:tx>
            <c:strRef>
              <c:f>MMR!$E$5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MMR!$A$6:$A$9</c:f>
              <c:strCache>
                <c:ptCount val="4"/>
                <c:pt idx="0">
                  <c:v>Children 
0-14 yr</c:v>
                </c:pt>
                <c:pt idx="1">
                  <c:v>Male 
15+ yr</c:v>
                </c:pt>
                <c:pt idx="2">
                  <c:v>Female 
15+ yr</c:v>
                </c:pt>
                <c:pt idx="3">
                  <c:v>All ages</c:v>
                </c:pt>
              </c:strCache>
            </c:strRef>
          </c:cat>
          <c:val>
            <c:numRef>
              <c:f>MMR!$E$6:$E$9</c:f>
              <c:numCache>
                <c:formatCode>#,##0</c:formatCode>
                <c:ptCount val="4"/>
                <c:pt idx="1">
                  <c:v>70</c:v>
                </c:pt>
              </c:numCache>
            </c:numRef>
          </c:val>
          <c:extLst>
            <c:ext xmlns:c16="http://schemas.microsoft.com/office/drawing/2014/chart" uri="{C3380CC4-5D6E-409C-BE32-E72D297353CC}">
              <c16:uniqueId val="{00000003-E874-46ED-A3B7-B7B4B9CE3C99}"/>
            </c:ext>
          </c:extLst>
        </c:ser>
        <c:ser>
          <c:idx val="6"/>
          <c:order val="6"/>
          <c:tx>
            <c:strRef>
              <c:f>MMR!$H$5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74-46ED-A3B7-B7B4B9CE3C99}"/>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MMR!$A$6:$A$9</c:f>
              <c:strCache>
                <c:ptCount val="4"/>
                <c:pt idx="0">
                  <c:v>Children 
0-14 yr</c:v>
                </c:pt>
                <c:pt idx="1">
                  <c:v>Male 
15+ yr</c:v>
                </c:pt>
                <c:pt idx="2">
                  <c:v>Female 
15+ yr</c:v>
                </c:pt>
                <c:pt idx="3">
                  <c:v>All ages</c:v>
                </c:pt>
              </c:strCache>
            </c:strRef>
          </c:cat>
          <c:val>
            <c:numRef>
              <c:f>MMR!$H$6:$H$9</c:f>
              <c:numCache>
                <c:formatCode>General</c:formatCode>
                <c:ptCount val="4"/>
                <c:pt idx="2" formatCode="_(* #,##0_);_(* \(#,##0\);_(* &quot;-&quot;??_);_(@_)">
                  <c:v>87</c:v>
                </c:pt>
              </c:numCache>
            </c:numRef>
          </c:val>
          <c:extLst>
            <c:ext xmlns:c16="http://schemas.microsoft.com/office/drawing/2014/chart" uri="{C3380CC4-5D6E-409C-BE32-E72D297353CC}">
              <c16:uniqueId val="{00000005-E874-46ED-A3B7-B7B4B9CE3C99}"/>
            </c:ext>
          </c:extLst>
        </c:ser>
        <c:ser>
          <c:idx val="9"/>
          <c:order val="9"/>
          <c:tx>
            <c:strRef>
              <c:f>MMR!$K$5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MMR!$A$6:$A$9</c:f>
              <c:strCache>
                <c:ptCount val="4"/>
                <c:pt idx="0">
                  <c:v>Children 
0-14 yr</c:v>
                </c:pt>
                <c:pt idx="1">
                  <c:v>Male 
15+ yr</c:v>
                </c:pt>
                <c:pt idx="2">
                  <c:v>Female 
15+ yr</c:v>
                </c:pt>
                <c:pt idx="3">
                  <c:v>All ages</c:v>
                </c:pt>
              </c:strCache>
            </c:strRef>
          </c:cat>
          <c:val>
            <c:numRef>
              <c:f>MMR!$K$6:$K$9</c:f>
              <c:numCache>
                <c:formatCode>General</c:formatCode>
                <c:ptCount val="4"/>
                <c:pt idx="3">
                  <c:v>76</c:v>
                </c:pt>
              </c:numCache>
            </c:numRef>
          </c:val>
          <c:extLst>
            <c:ext xmlns:c16="http://schemas.microsoft.com/office/drawing/2014/chart" uri="{C3380CC4-5D6E-409C-BE32-E72D297353CC}">
              <c16:uniqueId val="{00000006-E874-46ED-A3B7-B7B4B9CE3C99}"/>
            </c:ext>
          </c:extLst>
        </c:ser>
        <c:dLbls>
          <c:showLegendKey val="0"/>
          <c:showVal val="0"/>
          <c:showCatName val="0"/>
          <c:showSerName val="0"/>
          <c:showPercent val="0"/>
          <c:showBubbleSize val="0"/>
        </c:dLbls>
        <c:gapWidth val="150"/>
        <c:overlap val="100"/>
        <c:axId val="278404096"/>
        <c:axId val="278415232"/>
      </c:barChart>
      <c:lineChart>
        <c:grouping val="standard"/>
        <c:varyColors val="0"/>
        <c:ser>
          <c:idx val="1"/>
          <c:order val="1"/>
          <c:tx>
            <c:strRef>
              <c:f>MMR!$C$5</c:f>
              <c:strCache>
                <c:ptCount val="1"/>
                <c:pt idx="0">
                  <c:v>Lower </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MMR!$C$6:$C$9</c:f>
              <c:numCache>
                <c:formatCode>General</c:formatCode>
                <c:ptCount val="4"/>
                <c:pt idx="0" formatCode="_(* #,##0_);_(* \(#,##0\);_(* &quot;-&quot;??_);_(@_)">
                  <c:v>63</c:v>
                </c:pt>
              </c:numCache>
            </c:numRef>
          </c:val>
          <c:smooth val="0"/>
          <c:extLst>
            <c:ext xmlns:c16="http://schemas.microsoft.com/office/drawing/2014/chart" uri="{C3380CC4-5D6E-409C-BE32-E72D297353CC}">
              <c16:uniqueId val="{00000007-E874-46ED-A3B7-B7B4B9CE3C99}"/>
            </c:ext>
          </c:extLst>
        </c:ser>
        <c:ser>
          <c:idx val="2"/>
          <c:order val="2"/>
          <c:tx>
            <c:strRef>
              <c:f>MMR!$D$5</c:f>
              <c:strCache>
                <c:ptCount val="1"/>
                <c:pt idx="0">
                  <c:v>Upper</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MMR!$D$6:$D$9</c:f>
              <c:numCache>
                <c:formatCode>General</c:formatCode>
                <c:ptCount val="4"/>
                <c:pt idx="0" formatCode="_(* #,##0_);_(* \(#,##0\);_(* &quot;-&quot;??_);_(@_)">
                  <c:v>84</c:v>
                </c:pt>
              </c:numCache>
            </c:numRef>
          </c:val>
          <c:smooth val="0"/>
          <c:extLst>
            <c:ext xmlns:c16="http://schemas.microsoft.com/office/drawing/2014/chart" uri="{C3380CC4-5D6E-409C-BE32-E72D297353CC}">
              <c16:uniqueId val="{00000008-E874-46ED-A3B7-B7B4B9CE3C99}"/>
            </c:ext>
          </c:extLst>
        </c:ser>
        <c:ser>
          <c:idx val="4"/>
          <c:order val="4"/>
          <c:tx>
            <c:strRef>
              <c:f>MMR!$F$5</c:f>
              <c:strCache>
                <c:ptCount val="1"/>
                <c:pt idx="0">
                  <c:v>Lower </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MMR!$F$6:$F$9</c:f>
              <c:numCache>
                <c:formatCode>#,##0</c:formatCode>
                <c:ptCount val="4"/>
                <c:pt idx="1">
                  <c:v>62</c:v>
                </c:pt>
              </c:numCache>
            </c:numRef>
          </c:val>
          <c:smooth val="0"/>
          <c:extLst>
            <c:ext xmlns:c16="http://schemas.microsoft.com/office/drawing/2014/chart" uri="{C3380CC4-5D6E-409C-BE32-E72D297353CC}">
              <c16:uniqueId val="{00000009-E874-46ED-A3B7-B7B4B9CE3C99}"/>
            </c:ext>
          </c:extLst>
        </c:ser>
        <c:ser>
          <c:idx val="5"/>
          <c:order val="5"/>
          <c:tx>
            <c:strRef>
              <c:f>MMR!$G$5</c:f>
              <c:strCache>
                <c:ptCount val="1"/>
                <c:pt idx="0">
                  <c:v>Upper</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MMR!$G$6:$G$9</c:f>
              <c:numCache>
                <c:formatCode>#,##0</c:formatCode>
                <c:ptCount val="4"/>
                <c:pt idx="1">
                  <c:v>80</c:v>
                </c:pt>
              </c:numCache>
            </c:numRef>
          </c:val>
          <c:smooth val="0"/>
          <c:extLst>
            <c:ext xmlns:c16="http://schemas.microsoft.com/office/drawing/2014/chart" uri="{C3380CC4-5D6E-409C-BE32-E72D297353CC}">
              <c16:uniqueId val="{0000000A-E874-46ED-A3B7-B7B4B9CE3C99}"/>
            </c:ext>
          </c:extLst>
        </c:ser>
        <c:ser>
          <c:idx val="7"/>
          <c:order val="7"/>
          <c:tx>
            <c:strRef>
              <c:f>MMR!$I$5</c:f>
              <c:strCache>
                <c:ptCount val="1"/>
                <c:pt idx="0">
                  <c:v>Lower </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MMR!$I$6:$I$9</c:f>
              <c:numCache>
                <c:formatCode>General</c:formatCode>
                <c:ptCount val="4"/>
                <c:pt idx="2">
                  <c:v>78</c:v>
                </c:pt>
              </c:numCache>
            </c:numRef>
          </c:val>
          <c:smooth val="0"/>
          <c:extLst>
            <c:ext xmlns:c16="http://schemas.microsoft.com/office/drawing/2014/chart" uri="{C3380CC4-5D6E-409C-BE32-E72D297353CC}">
              <c16:uniqueId val="{0000000B-E874-46ED-A3B7-B7B4B9CE3C99}"/>
            </c:ext>
          </c:extLst>
        </c:ser>
        <c:ser>
          <c:idx val="8"/>
          <c:order val="8"/>
          <c:tx>
            <c:strRef>
              <c:f>MMR!$J$5</c:f>
              <c:strCache>
                <c:ptCount val="1"/>
                <c:pt idx="0">
                  <c:v>Upper</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MMR!$J$6:$J$9</c:f>
              <c:numCache>
                <c:formatCode>General</c:formatCode>
                <c:ptCount val="4"/>
                <c:pt idx="2">
                  <c:v>98</c:v>
                </c:pt>
              </c:numCache>
            </c:numRef>
          </c:val>
          <c:smooth val="0"/>
          <c:extLst>
            <c:ext xmlns:c16="http://schemas.microsoft.com/office/drawing/2014/chart" uri="{C3380CC4-5D6E-409C-BE32-E72D297353CC}">
              <c16:uniqueId val="{0000000C-E874-46ED-A3B7-B7B4B9CE3C99}"/>
            </c:ext>
          </c:extLst>
        </c:ser>
        <c:ser>
          <c:idx val="10"/>
          <c:order val="10"/>
          <c:tx>
            <c:strRef>
              <c:f>MMR!$L$5</c:f>
              <c:strCache>
                <c:ptCount val="1"/>
                <c:pt idx="0">
                  <c:v>Lower </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MMR!$L$6:$L$9</c:f>
              <c:numCache>
                <c:formatCode>General</c:formatCode>
                <c:ptCount val="4"/>
                <c:pt idx="3">
                  <c:v>68</c:v>
                </c:pt>
              </c:numCache>
            </c:numRef>
          </c:val>
          <c:smooth val="0"/>
          <c:extLst>
            <c:ext xmlns:c16="http://schemas.microsoft.com/office/drawing/2014/chart" uri="{C3380CC4-5D6E-409C-BE32-E72D297353CC}">
              <c16:uniqueId val="{0000000D-E874-46ED-A3B7-B7B4B9CE3C99}"/>
            </c:ext>
          </c:extLst>
        </c:ser>
        <c:ser>
          <c:idx val="11"/>
          <c:order val="11"/>
          <c:tx>
            <c:strRef>
              <c:f>MMR!$M$5</c:f>
              <c:strCache>
                <c:ptCount val="1"/>
                <c:pt idx="0">
                  <c:v>Upper</c:v>
                </c:pt>
              </c:strCache>
            </c:strRef>
          </c:tx>
          <c:marker>
            <c:symbol val="dash"/>
            <c:size val="9"/>
            <c:spPr>
              <a:solidFill>
                <a:schemeClr val="tx1"/>
              </a:solidFill>
              <a:ln>
                <a:noFill/>
              </a:ln>
            </c:spPr>
          </c:marker>
          <c:cat>
            <c:strRef>
              <c:f>MMR!$A$6:$A$9</c:f>
              <c:strCache>
                <c:ptCount val="4"/>
                <c:pt idx="0">
                  <c:v>Children 
0-14 yr</c:v>
                </c:pt>
                <c:pt idx="1">
                  <c:v>Male 
15+ yr</c:v>
                </c:pt>
                <c:pt idx="2">
                  <c:v>Female 
15+ yr</c:v>
                </c:pt>
                <c:pt idx="3">
                  <c:v>All ages</c:v>
                </c:pt>
              </c:strCache>
            </c:strRef>
          </c:cat>
          <c:val>
            <c:numRef>
              <c:f>MMR!$M$6:$M$9</c:f>
              <c:numCache>
                <c:formatCode>General</c:formatCode>
                <c:ptCount val="4"/>
                <c:pt idx="3">
                  <c:v>87</c:v>
                </c:pt>
              </c:numCache>
            </c:numRef>
          </c:val>
          <c:smooth val="0"/>
          <c:extLst>
            <c:ext xmlns:c16="http://schemas.microsoft.com/office/drawing/2014/chart" uri="{C3380CC4-5D6E-409C-BE32-E72D297353CC}">
              <c16:uniqueId val="{0000000E-E874-46ED-A3B7-B7B4B9CE3C99}"/>
            </c:ext>
          </c:extLst>
        </c:ser>
        <c:dLbls>
          <c:showLegendKey val="0"/>
          <c:showVal val="0"/>
          <c:showCatName val="0"/>
          <c:showSerName val="0"/>
          <c:showPercent val="0"/>
          <c:showBubbleSize val="0"/>
        </c:dLbls>
        <c:hiLowLines/>
        <c:marker val="1"/>
        <c:smooth val="0"/>
        <c:axId val="278404096"/>
        <c:axId val="278415232"/>
      </c:lineChart>
      <c:catAx>
        <c:axId val="278404096"/>
        <c:scaling>
          <c:orientation val="minMax"/>
        </c:scaling>
        <c:delete val="0"/>
        <c:axPos val="b"/>
        <c:numFmt formatCode="General" sourceLinked="0"/>
        <c:majorTickMark val="out"/>
        <c:minorTickMark val="none"/>
        <c:tickLblPos val="nextTo"/>
        <c:crossAx val="278415232"/>
        <c:crosses val="autoZero"/>
        <c:auto val="1"/>
        <c:lblAlgn val="ctr"/>
        <c:lblOffset val="100"/>
        <c:noMultiLvlLbl val="0"/>
      </c:catAx>
      <c:valAx>
        <c:axId val="278415232"/>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7840409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5"/>
          <c:y val="0.12978260869565217"/>
          <c:w val="0.80582423164846329"/>
          <c:h val="0.70105043934725553"/>
        </c:manualLayout>
      </c:layout>
      <c:barChart>
        <c:barDir val="col"/>
        <c:grouping val="clustered"/>
        <c:varyColors val="0"/>
        <c:ser>
          <c:idx val="0"/>
          <c:order val="0"/>
          <c:tx>
            <c:strRef>
              <c:f>ART_KP!$B$2</c:f>
              <c:strCache>
                <c:ptCount val="1"/>
                <c:pt idx="0">
                  <c:v>MSM</c:v>
                </c:pt>
              </c:strCache>
            </c:strRef>
          </c:tx>
          <c:spPr>
            <a:solidFill>
              <a:srgbClr val="F78F2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ART_KP!$B$3:$B$5</c:f>
              <c:numCache>
                <c:formatCode>General</c:formatCode>
                <c:ptCount val="3"/>
                <c:pt idx="0">
                  <c:v>46</c:v>
                </c:pt>
              </c:numCache>
            </c:numRef>
          </c:val>
          <c:extLst>
            <c:ext xmlns:c16="http://schemas.microsoft.com/office/drawing/2014/chart" uri="{C3380CC4-5D6E-409C-BE32-E72D297353CC}">
              <c16:uniqueId val="{00000000-C8C3-4EC8-AA6D-74E954E178AC}"/>
            </c:ext>
          </c:extLst>
        </c:ser>
        <c:ser>
          <c:idx val="1"/>
          <c:order val="1"/>
          <c:tx>
            <c:strRef>
              <c:f>ART_KP!$C$2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ART_KP!$C$3:$C$5</c:f>
              <c:numCache>
                <c:formatCode>General</c:formatCode>
                <c:ptCount val="3"/>
                <c:pt idx="1">
                  <c:v>29</c:v>
                </c:pt>
              </c:numCache>
            </c:numRef>
          </c:val>
          <c:extLst>
            <c:ext xmlns:c16="http://schemas.microsoft.com/office/drawing/2014/chart" uri="{C3380CC4-5D6E-409C-BE32-E72D297353CC}">
              <c16:uniqueId val="{00000001-C8C3-4EC8-AA6D-74E954E178AC}"/>
            </c:ext>
          </c:extLst>
        </c:ser>
        <c:ser>
          <c:idx val="2"/>
          <c:order val="2"/>
          <c:tx>
            <c:strRef>
              <c:f>ART_KP!$D$2</c:f>
              <c:strCache>
                <c:ptCount val="1"/>
                <c:pt idx="0">
                  <c:v>PWID</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ART_KP!$D$3:$D$5</c:f>
              <c:numCache>
                <c:formatCode>General</c:formatCode>
                <c:ptCount val="3"/>
                <c:pt idx="2">
                  <c:v>14</c:v>
                </c:pt>
              </c:numCache>
            </c:numRef>
          </c:val>
          <c:extLst>
            <c:ext xmlns:c16="http://schemas.microsoft.com/office/drawing/2014/chart" uri="{C3380CC4-5D6E-409C-BE32-E72D297353CC}">
              <c16:uniqueId val="{00000002-C8C3-4EC8-AA6D-74E954E178AC}"/>
            </c:ext>
          </c:extLst>
        </c:ser>
        <c:dLbls>
          <c:showLegendKey val="0"/>
          <c:showVal val="0"/>
          <c:showCatName val="0"/>
          <c:showSerName val="0"/>
          <c:showPercent val="0"/>
          <c:showBubbleSize val="0"/>
        </c:dLbls>
        <c:gapWidth val="150"/>
        <c:overlap val="100"/>
        <c:axId val="289755136"/>
        <c:axId val="289758592"/>
      </c:barChart>
      <c:scatterChart>
        <c:scatterStyle val="smoothMarker"/>
        <c:varyColors val="0"/>
        <c:ser>
          <c:idx val="3"/>
          <c:order val="3"/>
          <c:tx>
            <c:strRef>
              <c:f>ART_KP!$H$2</c:f>
              <c:strCache>
                <c:ptCount val="1"/>
                <c:pt idx="0">
                  <c:v>t</c:v>
                </c:pt>
              </c:strCache>
            </c:strRef>
          </c:tx>
          <c:spPr>
            <a:ln w="25400">
              <a:solidFill>
                <a:srgbClr val="E31837"/>
              </a:solidFill>
              <a:prstDash val="dash"/>
            </a:ln>
          </c:spPr>
          <c:marker>
            <c:symbol val="none"/>
          </c:marker>
          <c:xVal>
            <c:numRef>
              <c:f>ART_KP!$G$3:$G$4</c:f>
              <c:numCache>
                <c:formatCode>General</c:formatCode>
                <c:ptCount val="2"/>
                <c:pt idx="0">
                  <c:v>0</c:v>
                </c:pt>
                <c:pt idx="1">
                  <c:v>1</c:v>
                </c:pt>
              </c:numCache>
            </c:numRef>
          </c:xVal>
          <c:yVal>
            <c:numRef>
              <c:f>ART_KP!$H$3:$H$4</c:f>
              <c:numCache>
                <c:formatCode>General</c:formatCode>
                <c:ptCount val="2"/>
                <c:pt idx="0">
                  <c:v>90</c:v>
                </c:pt>
                <c:pt idx="1">
                  <c:v>90</c:v>
                </c:pt>
              </c:numCache>
            </c:numRef>
          </c:yVal>
          <c:smooth val="1"/>
          <c:extLst>
            <c:ext xmlns:c16="http://schemas.microsoft.com/office/drawing/2014/chart" uri="{C3380CC4-5D6E-409C-BE32-E72D297353CC}">
              <c16:uniqueId val="{00000003-C8C3-4EC8-AA6D-74E954E178AC}"/>
            </c:ext>
          </c:extLst>
        </c:ser>
        <c:dLbls>
          <c:showLegendKey val="0"/>
          <c:showVal val="0"/>
          <c:showCatName val="0"/>
          <c:showSerName val="0"/>
          <c:showPercent val="0"/>
          <c:showBubbleSize val="0"/>
        </c:dLbls>
        <c:axId val="176396928"/>
        <c:axId val="176395392"/>
      </c:scatterChart>
      <c:catAx>
        <c:axId val="289755136"/>
        <c:scaling>
          <c:orientation val="minMax"/>
        </c:scaling>
        <c:delete val="0"/>
        <c:axPos val="b"/>
        <c:numFmt formatCode="General" sourceLinked="0"/>
        <c:majorTickMark val="out"/>
        <c:minorTickMark val="none"/>
        <c:tickLblPos val="nextTo"/>
        <c:crossAx val="289758592"/>
        <c:crosses val="autoZero"/>
        <c:auto val="1"/>
        <c:lblAlgn val="ctr"/>
        <c:lblOffset val="100"/>
        <c:noMultiLvlLbl val="0"/>
      </c:catAx>
      <c:valAx>
        <c:axId val="289758592"/>
        <c:scaling>
          <c:orientation val="minMax"/>
          <c:max val="100"/>
          <c:min val="0"/>
        </c:scaling>
        <c:delete val="0"/>
        <c:axPos val="l"/>
        <c:title>
          <c:tx>
            <c:rich>
              <a:bodyPr rot="0" vert="horz"/>
              <a:lstStyle/>
              <a:p>
                <a:pPr>
                  <a:defRPr/>
                </a:pPr>
                <a:r>
                  <a:rPr lang="en-US"/>
                  <a:t>%</a:t>
                </a:r>
              </a:p>
            </c:rich>
          </c:tx>
          <c:layout>
            <c:manualLayout>
              <c:xMode val="edge"/>
              <c:yMode val="edge"/>
              <c:x val="9.6034910958710806E-2"/>
              <c:y val="8.4649092776446444E-2"/>
            </c:manualLayout>
          </c:layout>
          <c:overlay val="0"/>
        </c:title>
        <c:numFmt formatCode="General" sourceLinked="1"/>
        <c:majorTickMark val="out"/>
        <c:minorTickMark val="none"/>
        <c:tickLblPos val="nextTo"/>
        <c:crossAx val="289755136"/>
        <c:crosses val="autoZero"/>
        <c:crossBetween val="between"/>
        <c:majorUnit val="20"/>
      </c:valAx>
      <c:valAx>
        <c:axId val="176395392"/>
        <c:scaling>
          <c:orientation val="minMax"/>
        </c:scaling>
        <c:delete val="1"/>
        <c:axPos val="r"/>
        <c:numFmt formatCode="General" sourceLinked="1"/>
        <c:majorTickMark val="out"/>
        <c:minorTickMark val="none"/>
        <c:tickLblPos val="nextTo"/>
        <c:crossAx val="176396928"/>
        <c:crosses val="max"/>
        <c:crossBetween val="midCat"/>
      </c:valAx>
      <c:valAx>
        <c:axId val="176396928"/>
        <c:scaling>
          <c:orientation val="minMax"/>
          <c:max val="1"/>
          <c:min val="0"/>
        </c:scaling>
        <c:delete val="1"/>
        <c:axPos val="t"/>
        <c:numFmt formatCode="General" sourceLinked="1"/>
        <c:majorTickMark val="out"/>
        <c:minorTickMark val="none"/>
        <c:tickLblPos val="nextTo"/>
        <c:crossAx val="176395392"/>
        <c:crosses val="max"/>
        <c:crossBetween val="midCat"/>
        <c:majorUnit val="0.5"/>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0733860090405367"/>
          <c:w val="0.74971237970253723"/>
          <c:h val="0.64129985053951588"/>
        </c:manualLayout>
      </c:layout>
      <c:barChart>
        <c:barDir val="col"/>
        <c:grouping val="clustered"/>
        <c:varyColors val="0"/>
        <c:ser>
          <c:idx val="0"/>
          <c:order val="0"/>
          <c:tx>
            <c:strRef>
              <c:f>MMR_19!$B$3</c:f>
              <c:strCache>
                <c:ptCount val="1"/>
                <c:pt idx="0">
                  <c:v>Estimate</c:v>
                </c:pt>
              </c:strCache>
            </c:strRef>
          </c:tx>
          <c:spPr>
            <a:solidFill>
              <a:srgbClr val="00A99A"/>
            </a:solidFill>
          </c:spPr>
          <c:invertIfNegative val="0"/>
          <c:dLbls>
            <c:dLbl>
              <c:idx val="0"/>
              <c:tx>
                <c:rich>
                  <a:bodyPr/>
                  <a:lstStyle/>
                  <a:p>
                    <a:r>
                      <a:rPr lang="en-US"/>
                      <a:t> 230,000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8DC-4CDE-9433-5420FF0C935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15+
receiving ARVs</c:v>
                </c:pt>
                <c:pt idx="2">
                  <c:v>ART coverage (%)</c:v>
                </c:pt>
              </c:strCache>
            </c:strRef>
          </c:cat>
          <c:val>
            <c:numRef>
              <c:f>MMR_19!$B$4:$B$6</c:f>
              <c:numCache>
                <c:formatCode>General</c:formatCode>
                <c:ptCount val="3"/>
                <c:pt idx="0" formatCode="_(* #,##0_);_(* \(#,##0\);_(* &quot;-&quot;??_);_(@_)">
                  <c:v>230562</c:v>
                </c:pt>
              </c:numCache>
            </c:numRef>
          </c:val>
          <c:extLst>
            <c:ext xmlns:c16="http://schemas.microsoft.com/office/drawing/2014/chart" uri="{C3380CC4-5D6E-409C-BE32-E72D297353CC}">
              <c16:uniqueId val="{00000001-28DC-4CDE-9433-5420FF0C9355}"/>
            </c:ext>
          </c:extLst>
        </c:ser>
        <c:ser>
          <c:idx val="3"/>
          <c:order val="3"/>
          <c:tx>
            <c:strRef>
              <c:f>MMR_19!$E$3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DC-4CDE-9433-5420FF0C935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15+
receiving ARVs</c:v>
                </c:pt>
                <c:pt idx="2">
                  <c:v>ART coverage (%)</c:v>
                </c:pt>
              </c:strCache>
            </c:strRef>
          </c:cat>
          <c:val>
            <c:numRef>
              <c:f>MMR_19!$E$4:$E$6</c:f>
              <c:numCache>
                <c:formatCode>_(* #,##0_);_(* \(#,##0\);_(* "-"??_);_(@_)</c:formatCode>
                <c:ptCount val="3"/>
                <c:pt idx="1">
                  <c:v>176697</c:v>
                </c:pt>
              </c:numCache>
            </c:numRef>
          </c:val>
          <c:extLst>
            <c:ext xmlns:c16="http://schemas.microsoft.com/office/drawing/2014/chart" uri="{C3380CC4-5D6E-409C-BE32-E72D297353CC}">
              <c16:uniqueId val="{00000003-28DC-4CDE-9433-5420FF0C9355}"/>
            </c:ext>
          </c:extLst>
        </c:ser>
        <c:dLbls>
          <c:showLegendKey val="0"/>
          <c:showVal val="0"/>
          <c:showCatName val="0"/>
          <c:showSerName val="0"/>
          <c:showPercent val="0"/>
          <c:showBubbleSize val="0"/>
        </c:dLbls>
        <c:gapWidth val="90"/>
        <c:overlap val="100"/>
        <c:axId val="267911168"/>
        <c:axId val="267912704"/>
      </c:barChart>
      <c:barChart>
        <c:barDir val="col"/>
        <c:grouping val="clustered"/>
        <c:varyColors val="0"/>
        <c:ser>
          <c:idx val="4"/>
          <c:order val="4"/>
          <c:tx>
            <c:strRef>
              <c:f>MMR_19!$F$3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DC-4CDE-9433-5420FF0C935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15+
receiving ARVs</c:v>
                </c:pt>
                <c:pt idx="2">
                  <c:v>ART coverage (%)</c:v>
                </c:pt>
              </c:strCache>
            </c:strRef>
          </c:cat>
          <c:val>
            <c:numRef>
              <c:f>MMR_19!$F$4:$F$6</c:f>
              <c:numCache>
                <c:formatCode>General</c:formatCode>
                <c:ptCount val="3"/>
                <c:pt idx="2" formatCode="#,##0">
                  <c:v>77</c:v>
                </c:pt>
              </c:numCache>
            </c:numRef>
          </c:val>
          <c:extLst>
            <c:ext xmlns:c16="http://schemas.microsoft.com/office/drawing/2014/chart" uri="{C3380CC4-5D6E-409C-BE32-E72D297353CC}">
              <c16:uniqueId val="{00000005-28DC-4CDE-9433-5420FF0C9355}"/>
            </c:ext>
          </c:extLst>
        </c:ser>
        <c:dLbls>
          <c:showLegendKey val="0"/>
          <c:showVal val="0"/>
          <c:showCatName val="0"/>
          <c:showSerName val="0"/>
          <c:showPercent val="0"/>
          <c:showBubbleSize val="0"/>
        </c:dLbls>
        <c:gapWidth val="90"/>
        <c:axId val="267916800"/>
        <c:axId val="267914624"/>
      </c:barChart>
      <c:lineChart>
        <c:grouping val="standard"/>
        <c:varyColors val="0"/>
        <c:ser>
          <c:idx val="1"/>
          <c:order val="1"/>
          <c:tx>
            <c:strRef>
              <c:f>MMR_19!$C$3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8DC-4CDE-9433-5420FF0C93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15+
receiving ARVs</c:v>
                </c:pt>
                <c:pt idx="2">
                  <c:v>ART coverage (%)</c:v>
                </c:pt>
              </c:strCache>
            </c:strRef>
          </c:cat>
          <c:val>
            <c:numRef>
              <c:f>MMR_19!$C$4:$C$6</c:f>
              <c:numCache>
                <c:formatCode>General</c:formatCode>
                <c:ptCount val="3"/>
                <c:pt idx="0" formatCode="_(* #,##0_);_(* \(#,##0\);_(* &quot;-&quot;??_);_(@_)">
                  <c:v>204542</c:v>
                </c:pt>
              </c:numCache>
            </c:numRef>
          </c:val>
          <c:smooth val="0"/>
          <c:extLst>
            <c:ext xmlns:c16="http://schemas.microsoft.com/office/drawing/2014/chart" uri="{C3380CC4-5D6E-409C-BE32-E72D297353CC}">
              <c16:uniqueId val="{00000007-28DC-4CDE-9433-5420FF0C9355}"/>
            </c:ext>
          </c:extLst>
        </c:ser>
        <c:ser>
          <c:idx val="2"/>
          <c:order val="2"/>
          <c:tx>
            <c:strRef>
              <c:f>MMR_19!$D$3</c:f>
              <c:strCache>
                <c:ptCount val="1"/>
                <c:pt idx="0">
                  <c:v>Upper estimate</c:v>
                </c:pt>
              </c:strCache>
            </c:strRef>
          </c:tx>
          <c:marker>
            <c:symbol val="dash"/>
            <c:size val="10"/>
            <c:spPr>
              <a:solidFill>
                <a:schemeClr val="tx1"/>
              </a:solidFill>
              <a:ln>
                <a:noFill/>
              </a:ln>
            </c:spPr>
          </c:marker>
          <c:cat>
            <c:strRef>
              <c:f>MMR_19!$A$4:$A$6</c:f>
              <c:strCache>
                <c:ptCount val="3"/>
                <c:pt idx="0">
                  <c:v>Estimated number 
of adults 15+
living with HIV</c:v>
                </c:pt>
                <c:pt idx="1">
                  <c:v>Number of 
adults 15+
receiving ARVs</c:v>
                </c:pt>
                <c:pt idx="2">
                  <c:v>ART coverage (%)</c:v>
                </c:pt>
              </c:strCache>
            </c:strRef>
          </c:cat>
          <c:val>
            <c:numRef>
              <c:f>MMR_19!$D$4:$D$6</c:f>
              <c:numCache>
                <c:formatCode>General</c:formatCode>
                <c:ptCount val="3"/>
                <c:pt idx="0" formatCode="_(* #,##0_);_(* \(#,##0\);_(* &quot;-&quot;??_);_(@_)">
                  <c:v>260631</c:v>
                </c:pt>
              </c:numCache>
            </c:numRef>
          </c:val>
          <c:smooth val="0"/>
          <c:extLst>
            <c:ext xmlns:c16="http://schemas.microsoft.com/office/drawing/2014/chart" uri="{C3380CC4-5D6E-409C-BE32-E72D297353CC}">
              <c16:uniqueId val="{00000008-28DC-4CDE-9433-5420FF0C9355}"/>
            </c:ext>
          </c:extLst>
        </c:ser>
        <c:dLbls>
          <c:showLegendKey val="0"/>
          <c:showVal val="0"/>
          <c:showCatName val="0"/>
          <c:showSerName val="0"/>
          <c:showPercent val="0"/>
          <c:showBubbleSize val="0"/>
        </c:dLbls>
        <c:hiLowLines/>
        <c:marker val="1"/>
        <c:smooth val="0"/>
        <c:axId val="267911168"/>
        <c:axId val="267912704"/>
      </c:lineChart>
      <c:lineChart>
        <c:grouping val="standard"/>
        <c:varyColors val="0"/>
        <c:ser>
          <c:idx val="5"/>
          <c:order val="5"/>
          <c:tx>
            <c:strRef>
              <c:f>MMR_19!$G$3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28DC-4CDE-9433-5420FF0C9355}"/>
              </c:ext>
            </c:extLst>
          </c:dPt>
          <c:cat>
            <c:strRef>
              <c:f>MMR_19!$A$4:$A$6</c:f>
              <c:strCache>
                <c:ptCount val="3"/>
                <c:pt idx="0">
                  <c:v>Estimated number 
of adults 15+
living with HIV</c:v>
                </c:pt>
                <c:pt idx="1">
                  <c:v>Number of 
adults 15+
receiving ARVs</c:v>
                </c:pt>
                <c:pt idx="2">
                  <c:v>ART coverage (%)</c:v>
                </c:pt>
              </c:strCache>
            </c:strRef>
          </c:cat>
          <c:val>
            <c:numRef>
              <c:f>MMR_19!$G$4:$G$6</c:f>
              <c:numCache>
                <c:formatCode>General</c:formatCode>
                <c:ptCount val="3"/>
                <c:pt idx="2" formatCode="#,##0">
                  <c:v>68</c:v>
                </c:pt>
              </c:numCache>
            </c:numRef>
          </c:val>
          <c:smooth val="0"/>
          <c:extLst>
            <c:ext xmlns:c16="http://schemas.microsoft.com/office/drawing/2014/chart" uri="{C3380CC4-5D6E-409C-BE32-E72D297353CC}">
              <c16:uniqueId val="{0000000A-28DC-4CDE-9433-5420FF0C9355}"/>
            </c:ext>
          </c:extLst>
        </c:ser>
        <c:ser>
          <c:idx val="6"/>
          <c:order val="6"/>
          <c:tx>
            <c:strRef>
              <c:f>MMR_19!$H$3</c:f>
              <c:strCache>
                <c:ptCount val="1"/>
                <c:pt idx="0">
                  <c:v>ART Upper estimate</c:v>
                </c:pt>
              </c:strCache>
            </c:strRef>
          </c:tx>
          <c:marker>
            <c:symbol val="dash"/>
            <c:size val="10"/>
            <c:spPr>
              <a:solidFill>
                <a:schemeClr val="tx1"/>
              </a:solidFill>
              <a:ln>
                <a:noFill/>
              </a:ln>
            </c:spPr>
          </c:marker>
          <c:cat>
            <c:strRef>
              <c:f>MMR_19!$A$4:$A$6</c:f>
              <c:strCache>
                <c:ptCount val="3"/>
                <c:pt idx="0">
                  <c:v>Estimated number 
of adults 15+
living with HIV</c:v>
                </c:pt>
                <c:pt idx="1">
                  <c:v>Number of 
adults 15+
receiving ARVs</c:v>
                </c:pt>
                <c:pt idx="2">
                  <c:v>ART coverage (%)</c:v>
                </c:pt>
              </c:strCache>
            </c:strRef>
          </c:cat>
          <c:val>
            <c:numRef>
              <c:f>MMR_19!$H$4:$H$6</c:f>
              <c:numCache>
                <c:formatCode>General</c:formatCode>
                <c:ptCount val="3"/>
                <c:pt idx="2" formatCode="#,##0">
                  <c:v>87</c:v>
                </c:pt>
              </c:numCache>
            </c:numRef>
          </c:val>
          <c:smooth val="0"/>
          <c:extLst>
            <c:ext xmlns:c16="http://schemas.microsoft.com/office/drawing/2014/chart" uri="{C3380CC4-5D6E-409C-BE32-E72D297353CC}">
              <c16:uniqueId val="{0000000B-28DC-4CDE-9433-5420FF0C9355}"/>
            </c:ext>
          </c:extLst>
        </c:ser>
        <c:dLbls>
          <c:showLegendKey val="0"/>
          <c:showVal val="0"/>
          <c:showCatName val="0"/>
          <c:showSerName val="0"/>
          <c:showPercent val="0"/>
          <c:showBubbleSize val="0"/>
        </c:dLbls>
        <c:hiLowLines/>
        <c:marker val="1"/>
        <c:smooth val="0"/>
        <c:axId val="267916800"/>
        <c:axId val="267914624"/>
      </c:lineChart>
      <c:catAx>
        <c:axId val="267911168"/>
        <c:scaling>
          <c:orientation val="minMax"/>
        </c:scaling>
        <c:delete val="0"/>
        <c:axPos val="b"/>
        <c:numFmt formatCode="General" sourceLinked="0"/>
        <c:majorTickMark val="out"/>
        <c:minorTickMark val="none"/>
        <c:tickLblPos val="nextTo"/>
        <c:crossAx val="267912704"/>
        <c:crosses val="autoZero"/>
        <c:auto val="1"/>
        <c:lblAlgn val="ctr"/>
        <c:lblOffset val="100"/>
        <c:noMultiLvlLbl val="0"/>
      </c:catAx>
      <c:valAx>
        <c:axId val="26791270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67911168"/>
        <c:crosses val="autoZero"/>
        <c:crossBetween val="between"/>
      </c:valAx>
      <c:valAx>
        <c:axId val="2679146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67916800"/>
        <c:crosses val="max"/>
        <c:crossBetween val="between"/>
        <c:majorUnit val="20"/>
      </c:valAx>
      <c:catAx>
        <c:axId val="267916800"/>
        <c:scaling>
          <c:orientation val="minMax"/>
        </c:scaling>
        <c:delete val="1"/>
        <c:axPos val="b"/>
        <c:numFmt formatCode="General" sourceLinked="1"/>
        <c:majorTickMark val="out"/>
        <c:minorTickMark val="none"/>
        <c:tickLblPos val="nextTo"/>
        <c:crossAx val="26791462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04102578575528"/>
          <c:y val="5.1862712320879661E-2"/>
          <c:w val="0.81712527869500173"/>
          <c:h val="0.63402060123338544"/>
        </c:manualLayout>
      </c:layout>
      <c:barChart>
        <c:barDir val="col"/>
        <c:grouping val="clustered"/>
        <c:varyColors val="0"/>
        <c:ser>
          <c:idx val="1"/>
          <c:order val="0"/>
          <c:tx>
            <c:strRef>
              <c:f>MMR!$A$2</c:f>
              <c:strCache>
                <c:ptCount val="1"/>
                <c:pt idx="0">
                  <c:v>Myanmar</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DFA2-4E4C-91DB-16D485FF74C7}"/>
              </c:ext>
            </c:extLst>
          </c:dPt>
          <c:dPt>
            <c:idx val="1"/>
            <c:invertIfNegative val="0"/>
            <c:bubble3D val="0"/>
            <c:spPr>
              <a:solidFill>
                <a:srgbClr val="F26B73"/>
              </a:solidFill>
              <a:ln>
                <a:noFill/>
              </a:ln>
            </c:spPr>
            <c:extLst>
              <c:ext xmlns:c16="http://schemas.microsoft.com/office/drawing/2014/chart" uri="{C3380CC4-5D6E-409C-BE32-E72D297353CC}">
                <c16:uniqueId val="{00000003-DFA2-4E4C-91DB-16D485FF74C7}"/>
              </c:ext>
            </c:extLst>
          </c:dPt>
          <c:dPt>
            <c:idx val="3"/>
            <c:invertIfNegative val="0"/>
            <c:bubble3D val="0"/>
            <c:spPr>
              <a:solidFill>
                <a:srgbClr val="00A99A"/>
              </a:solidFill>
              <a:ln>
                <a:noFill/>
              </a:ln>
            </c:spPr>
            <c:extLst>
              <c:ext xmlns:c16="http://schemas.microsoft.com/office/drawing/2014/chart" uri="{C3380CC4-5D6E-409C-BE32-E72D297353CC}">
                <c16:uniqueId val="{00000005-DFA2-4E4C-91DB-16D485FF74C7}"/>
              </c:ext>
            </c:extLst>
          </c:dPt>
          <c:dPt>
            <c:idx val="4"/>
            <c:invertIfNegative val="0"/>
            <c:bubble3D val="0"/>
            <c:spPr>
              <a:solidFill>
                <a:srgbClr val="78A7B7"/>
              </a:solidFill>
              <a:ln>
                <a:noFill/>
              </a:ln>
            </c:spPr>
            <c:extLst>
              <c:ext xmlns:c16="http://schemas.microsoft.com/office/drawing/2014/chart" uri="{C3380CC4-5D6E-409C-BE32-E72D297353CC}">
                <c16:uniqueId val="{00000007-DFA2-4E4C-91DB-16D485FF74C7}"/>
              </c:ext>
            </c:extLst>
          </c:dPt>
          <c:dPt>
            <c:idx val="5"/>
            <c:invertIfNegative val="0"/>
            <c:bubble3D val="0"/>
            <c:spPr>
              <a:solidFill>
                <a:srgbClr val="CDC884"/>
              </a:solidFill>
              <a:ln>
                <a:noFill/>
              </a:ln>
            </c:spPr>
            <c:extLst>
              <c:ext xmlns:c16="http://schemas.microsoft.com/office/drawing/2014/chart" uri="{C3380CC4-5D6E-409C-BE32-E72D297353CC}">
                <c16:uniqueId val="{00000009-DFA2-4E4C-91DB-16D485FF74C7}"/>
              </c:ext>
            </c:extLst>
          </c:dPt>
          <c:dLbls>
            <c:dLbl>
              <c:idx val="0"/>
              <c:tx>
                <c:rich>
                  <a:bodyPr/>
                  <a:lstStyle/>
                  <a:p>
                    <a:r>
                      <a:rPr lang="en-US"/>
                      <a:t>240,000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FA2-4E4C-91DB-16D485FF74C7}"/>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FA2-4E4C-91DB-16D485FF74C7}"/>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FA2-4E4C-91DB-16D485FF74C7}"/>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FA2-4E4C-91DB-16D485FF74C7}"/>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FA2-4E4C-91DB-16D485FF74C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MMR!$B$1:$F$1</c:f>
              <c:strCache>
                <c:ptCount val="5"/>
                <c:pt idx="0">
                  <c:v>Estimated PLHIV</c:v>
                </c:pt>
                <c:pt idx="1">
                  <c:v>PLHIV who know 
their HIV status</c:v>
                </c:pt>
                <c:pt idx="2">
                  <c:v>People on ART</c:v>
                </c:pt>
                <c:pt idx="3">
                  <c:v>Tested for viral load</c:v>
                </c:pt>
                <c:pt idx="4">
                  <c:v>Suppressed viral
load *</c:v>
                </c:pt>
              </c:strCache>
            </c:strRef>
          </c:cat>
          <c:val>
            <c:numRef>
              <c:f>MMR!$B$2:$F$2</c:f>
              <c:numCache>
                <c:formatCode>General</c:formatCode>
                <c:ptCount val="5"/>
                <c:pt idx="0">
                  <c:v>241361</c:v>
                </c:pt>
                <c:pt idx="1">
                  <c:v>0</c:v>
                </c:pt>
                <c:pt idx="2">
                  <c:v>184624</c:v>
                </c:pt>
                <c:pt idx="3">
                  <c:v>0</c:v>
                </c:pt>
                <c:pt idx="4">
                  <c:v>0</c:v>
                </c:pt>
              </c:numCache>
            </c:numRef>
          </c:val>
          <c:extLst>
            <c:ext xmlns:c16="http://schemas.microsoft.com/office/drawing/2014/chart" uri="{C3380CC4-5D6E-409C-BE32-E72D297353CC}">
              <c16:uniqueId val="{0000000A-DFA2-4E4C-91DB-16D485FF74C7}"/>
            </c:ext>
          </c:extLst>
        </c:ser>
        <c:dLbls>
          <c:showLegendKey val="0"/>
          <c:showVal val="0"/>
          <c:showCatName val="0"/>
          <c:showSerName val="0"/>
          <c:showPercent val="0"/>
          <c:showBubbleSize val="0"/>
        </c:dLbls>
        <c:gapWidth val="100"/>
        <c:overlap val="100"/>
        <c:axId val="265338880"/>
        <c:axId val="265340416"/>
      </c:barChart>
      <c:catAx>
        <c:axId val="265338880"/>
        <c:scaling>
          <c:orientation val="minMax"/>
        </c:scaling>
        <c:delete val="0"/>
        <c:axPos val="b"/>
        <c:numFmt formatCode="General" sourceLinked="1"/>
        <c:majorTickMark val="out"/>
        <c:minorTickMark val="none"/>
        <c:tickLblPos val="nextTo"/>
        <c:crossAx val="265340416"/>
        <c:crosses val="autoZero"/>
        <c:auto val="1"/>
        <c:lblAlgn val="ctr"/>
        <c:lblOffset val="100"/>
        <c:noMultiLvlLbl val="0"/>
      </c:catAx>
      <c:valAx>
        <c:axId val="265340416"/>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65338880"/>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Myanmar!$C$2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91-4036-8E57-D495E03B4E0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Myanmar!$B$3:$B$5</c:f>
              <c:strCache>
                <c:ptCount val="3"/>
                <c:pt idx="0">
                  <c:v>PLHIV who know
their HIV status</c:v>
                </c:pt>
                <c:pt idx="1">
                  <c:v>PLHIV on 
treatment</c:v>
                </c:pt>
                <c:pt idx="2">
                  <c:v>PLHIV who are 
virally suppressed </c:v>
                </c:pt>
              </c:strCache>
            </c:strRef>
          </c:cat>
          <c:val>
            <c:numRef>
              <c:f>Myanmar!$C$3:$C$5</c:f>
              <c:numCache>
                <c:formatCode>General</c:formatCode>
                <c:ptCount val="3"/>
                <c:pt idx="0">
                  <c:v>0</c:v>
                </c:pt>
                <c:pt idx="1">
                  <c:v>76</c:v>
                </c:pt>
                <c:pt idx="2">
                  <c:v>72</c:v>
                </c:pt>
              </c:numCache>
            </c:numRef>
          </c:val>
          <c:extLst>
            <c:ext xmlns:c16="http://schemas.microsoft.com/office/drawing/2014/chart" uri="{C3380CC4-5D6E-409C-BE32-E72D297353CC}">
              <c16:uniqueId val="{00000000-F3D9-4E1D-BE9A-4C52B9633700}"/>
            </c:ext>
          </c:extLst>
        </c:ser>
        <c:ser>
          <c:idx val="1"/>
          <c:order val="1"/>
          <c:tx>
            <c:strRef>
              <c:f>Myanmar!$D$2</c:f>
              <c:strCache>
                <c:ptCount val="1"/>
                <c:pt idx="0">
                  <c:v>Gap</c:v>
                </c:pt>
              </c:strCache>
            </c:strRef>
          </c:tx>
          <c:spPr>
            <a:pattFill prst="dkDnDiag">
              <a:fgClr>
                <a:srgbClr val="BFBFBF"/>
              </a:fgClr>
              <a:bgClr>
                <a:schemeClr val="bg1"/>
              </a:bgClr>
            </a:pattFill>
            <a:ln>
              <a:noFill/>
            </a:ln>
            <a:effectLst/>
          </c:spPr>
          <c:invertIfNegative val="0"/>
          <c:cat>
            <c:strRef>
              <c:f>Myanmar!$B$3:$B$5</c:f>
              <c:strCache>
                <c:ptCount val="3"/>
                <c:pt idx="0">
                  <c:v>PLHIV who know
their HIV status</c:v>
                </c:pt>
                <c:pt idx="1">
                  <c:v>PLHIV on 
treatment</c:v>
                </c:pt>
                <c:pt idx="2">
                  <c:v>PLHIV who are 
virally suppressed </c:v>
                </c:pt>
              </c:strCache>
            </c:strRef>
          </c:cat>
          <c:val>
            <c:numRef>
              <c:f>Myanmar!$D$3:$D$5</c:f>
              <c:numCache>
                <c:formatCode>General</c:formatCode>
                <c:ptCount val="3"/>
                <c:pt idx="0">
                  <c:v>90</c:v>
                </c:pt>
                <c:pt idx="1">
                  <c:v>5</c:v>
                </c:pt>
                <c:pt idx="2">
                  <c:v>1</c:v>
                </c:pt>
              </c:numCache>
            </c:numRef>
          </c:val>
          <c:extLst>
            <c:ext xmlns:c16="http://schemas.microsoft.com/office/drawing/2014/chart" uri="{C3380CC4-5D6E-409C-BE32-E72D297353CC}">
              <c16:uniqueId val="{00000001-F3D9-4E1D-BE9A-4C52B9633700}"/>
            </c:ext>
          </c:extLst>
        </c:ser>
        <c:dLbls>
          <c:showLegendKey val="0"/>
          <c:showVal val="0"/>
          <c:showCatName val="0"/>
          <c:showSerName val="0"/>
          <c:showPercent val="0"/>
          <c:showBubbleSize val="0"/>
        </c:dLbls>
        <c:gapWidth val="150"/>
        <c:overlap val="100"/>
        <c:axId val="264019968"/>
        <c:axId val="264021504"/>
      </c:barChart>
      <c:scatterChart>
        <c:scatterStyle val="lineMarker"/>
        <c:varyColors val="0"/>
        <c:ser>
          <c:idx val="2"/>
          <c:order val="2"/>
          <c:tx>
            <c:strRef>
              <c:f>Myanmar!$E$2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Myanmar!$B$3:$B$5</c:f>
              <c:strCache>
                <c:ptCount val="3"/>
                <c:pt idx="0">
                  <c:v>PLHIV who know
their HIV status</c:v>
                </c:pt>
                <c:pt idx="1">
                  <c:v>PLHIV on 
treatment</c:v>
                </c:pt>
                <c:pt idx="2">
                  <c:v>PLHIV who are 
virally suppressed </c:v>
                </c:pt>
              </c:strCache>
            </c:strRef>
          </c:xVal>
          <c:yVal>
            <c:numRef>
              <c:f>Myanmar!$E$3:$E$5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F3D9-4E1D-BE9A-4C52B9633700}"/>
            </c:ext>
          </c:extLst>
        </c:ser>
        <c:dLbls>
          <c:showLegendKey val="0"/>
          <c:showVal val="0"/>
          <c:showCatName val="0"/>
          <c:showSerName val="0"/>
          <c:showPercent val="0"/>
          <c:showBubbleSize val="0"/>
        </c:dLbls>
        <c:axId val="264336512"/>
        <c:axId val="264023424"/>
      </c:scatterChart>
      <c:catAx>
        <c:axId val="26401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4021504"/>
        <c:crosses val="autoZero"/>
        <c:auto val="1"/>
        <c:lblAlgn val="ctr"/>
        <c:lblOffset val="100"/>
        <c:noMultiLvlLbl val="0"/>
      </c:catAx>
      <c:valAx>
        <c:axId val="26402150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2.3029059883058083E-2"/>
              <c:y val="9.0441486665682455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4019968"/>
        <c:crosses val="autoZero"/>
        <c:crossBetween val="between"/>
        <c:majorUnit val="20"/>
      </c:valAx>
      <c:valAx>
        <c:axId val="264023424"/>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4336512"/>
        <c:crosses val="max"/>
        <c:crossBetween val="midCat"/>
      </c:valAx>
      <c:valAx>
        <c:axId val="264336512"/>
        <c:scaling>
          <c:orientation val="minMax"/>
        </c:scaling>
        <c:delete val="1"/>
        <c:axPos val="b"/>
        <c:numFmt formatCode="General" sourceLinked="1"/>
        <c:majorTickMark val="out"/>
        <c:minorTickMark val="none"/>
        <c:tickLblPos val="nextTo"/>
        <c:crossAx val="2640234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8.4190452755905532E-2"/>
          <c:w val="0.74971237970253723"/>
          <c:h val="0.69627670239136774"/>
        </c:manualLayout>
      </c:layout>
      <c:barChart>
        <c:barDir val="col"/>
        <c:grouping val="clustered"/>
        <c:varyColors val="0"/>
        <c:ser>
          <c:idx val="0"/>
          <c:order val="0"/>
          <c:tx>
            <c:strRef>
              <c:f>MMR_19!$B$3</c:f>
              <c:strCache>
                <c:ptCount val="1"/>
                <c:pt idx="0">
                  <c:v>Estimate</c:v>
                </c:pt>
              </c:strCache>
            </c:strRef>
          </c:tx>
          <c:spPr>
            <a:solidFill>
              <a:srgbClr val="00A99A"/>
            </a:solidFill>
          </c:spPr>
          <c:invertIfNegative val="0"/>
          <c:dLbls>
            <c:dLbl>
              <c:idx val="0"/>
              <c:tx>
                <c:rich>
                  <a:bodyPr/>
                  <a:lstStyle/>
                  <a:p>
                    <a:r>
                      <a:rPr lang="en-US"/>
                      <a:t> 5,000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7B1-4225-9CB6-7825DFFF6D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c:v>
                </c:pt>
                <c:pt idx="2">
                  <c:v>PMTCT coverage (%)</c:v>
                </c:pt>
              </c:strCache>
            </c:strRef>
          </c:cat>
          <c:val>
            <c:numRef>
              <c:f>MMR_19!$B$4:$B$6</c:f>
              <c:numCache>
                <c:formatCode>General</c:formatCode>
                <c:ptCount val="3"/>
                <c:pt idx="0" formatCode="_(* #,##0_);_(* \(#,##0\);_(* &quot;-&quot;??_);_(@_)">
                  <c:v>4956</c:v>
                </c:pt>
              </c:numCache>
            </c:numRef>
          </c:val>
          <c:extLst>
            <c:ext xmlns:c16="http://schemas.microsoft.com/office/drawing/2014/chart" uri="{C3380CC4-5D6E-409C-BE32-E72D297353CC}">
              <c16:uniqueId val="{00000001-67B1-4225-9CB6-7825DFFF6DFE}"/>
            </c:ext>
          </c:extLst>
        </c:ser>
        <c:ser>
          <c:idx val="3"/>
          <c:order val="3"/>
          <c:tx>
            <c:strRef>
              <c:f>MMR_19!$E$3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B1-4225-9CB6-7825DFFF6D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c:v>
                </c:pt>
                <c:pt idx="2">
                  <c:v>PMTCT coverage (%)</c:v>
                </c:pt>
              </c:strCache>
            </c:strRef>
          </c:cat>
          <c:val>
            <c:numRef>
              <c:f>MMR_19!$E$4:$E$6</c:f>
              <c:numCache>
                <c:formatCode>_(* #,##0_);_(* \(#,##0\);_(* "-"??_);_(@_)</c:formatCode>
                <c:ptCount val="3"/>
                <c:pt idx="1">
                  <c:v>4232</c:v>
                </c:pt>
              </c:numCache>
            </c:numRef>
          </c:val>
          <c:extLst>
            <c:ext xmlns:c16="http://schemas.microsoft.com/office/drawing/2014/chart" uri="{C3380CC4-5D6E-409C-BE32-E72D297353CC}">
              <c16:uniqueId val="{00000003-67B1-4225-9CB6-7825DFFF6DFE}"/>
            </c:ext>
          </c:extLst>
        </c:ser>
        <c:dLbls>
          <c:showLegendKey val="0"/>
          <c:showVal val="0"/>
          <c:showCatName val="0"/>
          <c:showSerName val="0"/>
          <c:showPercent val="0"/>
          <c:showBubbleSize val="0"/>
        </c:dLbls>
        <c:gapWidth val="90"/>
        <c:overlap val="100"/>
        <c:axId val="264346240"/>
        <c:axId val="264433664"/>
      </c:barChart>
      <c:barChart>
        <c:barDir val="col"/>
        <c:grouping val="clustered"/>
        <c:varyColors val="0"/>
        <c:ser>
          <c:idx val="4"/>
          <c:order val="4"/>
          <c:tx>
            <c:strRef>
              <c:f>MMR_19!$F$3</c:f>
              <c:strCache>
                <c:ptCount val="1"/>
                <c:pt idx="0">
                  <c:v>Estimated ART coverage</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c:v>
                </c:pt>
                <c:pt idx="2">
                  <c:v>PMTCT coverage (%)</c:v>
                </c:pt>
              </c:strCache>
            </c:strRef>
          </c:cat>
          <c:val>
            <c:numRef>
              <c:f>MMR_19!$F$4:$F$6</c:f>
              <c:numCache>
                <c:formatCode>General</c:formatCode>
                <c:ptCount val="3"/>
                <c:pt idx="2" formatCode="#,##0">
                  <c:v>85</c:v>
                </c:pt>
              </c:numCache>
            </c:numRef>
          </c:val>
          <c:extLst>
            <c:ext xmlns:c16="http://schemas.microsoft.com/office/drawing/2014/chart" uri="{C3380CC4-5D6E-409C-BE32-E72D297353CC}">
              <c16:uniqueId val="{00000004-67B1-4225-9CB6-7825DFFF6DFE}"/>
            </c:ext>
          </c:extLst>
        </c:ser>
        <c:dLbls>
          <c:showLegendKey val="0"/>
          <c:showVal val="0"/>
          <c:showCatName val="0"/>
          <c:showSerName val="0"/>
          <c:showPercent val="0"/>
          <c:showBubbleSize val="0"/>
        </c:dLbls>
        <c:gapWidth val="90"/>
        <c:axId val="264765440"/>
        <c:axId val="264435584"/>
      </c:barChart>
      <c:lineChart>
        <c:grouping val="standard"/>
        <c:varyColors val="0"/>
        <c:ser>
          <c:idx val="1"/>
          <c:order val="1"/>
          <c:tx>
            <c:strRef>
              <c:f>MMR_19!$C$3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67B1-4225-9CB6-7825DFFF6D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c:v>
                </c:pt>
                <c:pt idx="2">
                  <c:v>PMTCT coverage (%)</c:v>
                </c:pt>
              </c:strCache>
            </c:strRef>
          </c:cat>
          <c:val>
            <c:numRef>
              <c:f>MMR_19!$C$4:$C$6</c:f>
              <c:numCache>
                <c:formatCode>General</c:formatCode>
                <c:ptCount val="3"/>
                <c:pt idx="0" formatCode="_(* #,##0_);_(* \(#,##0\);_(* &quot;-&quot;??_);_(@_)">
                  <c:v>4270</c:v>
                </c:pt>
              </c:numCache>
            </c:numRef>
          </c:val>
          <c:smooth val="0"/>
          <c:extLst>
            <c:ext xmlns:c16="http://schemas.microsoft.com/office/drawing/2014/chart" uri="{C3380CC4-5D6E-409C-BE32-E72D297353CC}">
              <c16:uniqueId val="{00000006-67B1-4225-9CB6-7825DFFF6DFE}"/>
            </c:ext>
          </c:extLst>
        </c:ser>
        <c:ser>
          <c:idx val="2"/>
          <c:order val="2"/>
          <c:tx>
            <c:strRef>
              <c:f>MMR_19!$D$3</c:f>
              <c:strCache>
                <c:ptCount val="1"/>
                <c:pt idx="0">
                  <c:v>Upper estimate</c:v>
                </c:pt>
              </c:strCache>
            </c:strRef>
          </c:tx>
          <c:marker>
            <c:symbol val="dash"/>
            <c:size val="10"/>
            <c:spPr>
              <a:solidFill>
                <a:schemeClr val="tx1"/>
              </a:solidFill>
              <a:ln>
                <a:noFill/>
              </a:ln>
            </c:spPr>
          </c:marker>
          <c:cat>
            <c:strRef>
              <c:f>MMR_19!$A$4:$A$6</c:f>
              <c:strCache>
                <c:ptCount val="3"/>
                <c:pt idx="0">
                  <c:v>Estimated number 
of pregnant women 
living with HIV</c:v>
                </c:pt>
                <c:pt idx="1">
                  <c:v>Number of 
pregnant women
receiving ARVs</c:v>
                </c:pt>
                <c:pt idx="2">
                  <c:v>PMTCT coverage (%)</c:v>
                </c:pt>
              </c:strCache>
            </c:strRef>
          </c:cat>
          <c:val>
            <c:numRef>
              <c:f>MMR_19!$D$4:$D$6</c:f>
              <c:numCache>
                <c:formatCode>General</c:formatCode>
                <c:ptCount val="3"/>
                <c:pt idx="0" formatCode="_(* #,##0_);_(* \(#,##0\);_(* &quot;-&quot;??_);_(@_)">
                  <c:v>5597</c:v>
                </c:pt>
              </c:numCache>
            </c:numRef>
          </c:val>
          <c:smooth val="0"/>
          <c:extLst>
            <c:ext xmlns:c16="http://schemas.microsoft.com/office/drawing/2014/chart" uri="{C3380CC4-5D6E-409C-BE32-E72D297353CC}">
              <c16:uniqueId val="{00000007-67B1-4225-9CB6-7825DFFF6DFE}"/>
            </c:ext>
          </c:extLst>
        </c:ser>
        <c:dLbls>
          <c:showLegendKey val="0"/>
          <c:showVal val="0"/>
          <c:showCatName val="0"/>
          <c:showSerName val="0"/>
          <c:showPercent val="0"/>
          <c:showBubbleSize val="0"/>
        </c:dLbls>
        <c:hiLowLines/>
        <c:marker val="1"/>
        <c:smooth val="0"/>
        <c:axId val="264346240"/>
        <c:axId val="264433664"/>
      </c:lineChart>
      <c:lineChart>
        <c:grouping val="standard"/>
        <c:varyColors val="0"/>
        <c:ser>
          <c:idx val="5"/>
          <c:order val="5"/>
          <c:tx>
            <c:strRef>
              <c:f>MMR_19!$G$3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67B1-4225-9CB6-7825DFFF6DFE}"/>
              </c:ext>
            </c:extLst>
          </c:dPt>
          <c:cat>
            <c:strRef>
              <c:f>MMR_19!$A$4:$A$6</c:f>
              <c:strCache>
                <c:ptCount val="3"/>
                <c:pt idx="0">
                  <c:v>Estimated number 
of pregnant women 
living with HIV</c:v>
                </c:pt>
                <c:pt idx="1">
                  <c:v>Number of 
pregnant women
receiving ARVs</c:v>
                </c:pt>
                <c:pt idx="2">
                  <c:v>PMTCT coverage (%)</c:v>
                </c:pt>
              </c:strCache>
            </c:strRef>
          </c:cat>
          <c:val>
            <c:numRef>
              <c:f>MMR_19!$G$4:$G$6</c:f>
              <c:numCache>
                <c:formatCode>General</c:formatCode>
                <c:ptCount val="3"/>
                <c:pt idx="2" formatCode="#,##0">
                  <c:v>74</c:v>
                </c:pt>
              </c:numCache>
            </c:numRef>
          </c:val>
          <c:smooth val="0"/>
          <c:extLst>
            <c:ext xmlns:c16="http://schemas.microsoft.com/office/drawing/2014/chart" uri="{C3380CC4-5D6E-409C-BE32-E72D297353CC}">
              <c16:uniqueId val="{00000009-67B1-4225-9CB6-7825DFFF6DFE}"/>
            </c:ext>
          </c:extLst>
        </c:ser>
        <c:ser>
          <c:idx val="6"/>
          <c:order val="6"/>
          <c:tx>
            <c:strRef>
              <c:f>MMR_19!$H$3</c:f>
              <c:strCache>
                <c:ptCount val="1"/>
                <c:pt idx="0">
                  <c:v>ART Upper estimate</c:v>
                </c:pt>
              </c:strCache>
            </c:strRef>
          </c:tx>
          <c:marker>
            <c:symbol val="dash"/>
            <c:size val="10"/>
            <c:spPr>
              <a:solidFill>
                <a:schemeClr val="tx1"/>
              </a:solidFill>
              <a:ln>
                <a:noFill/>
              </a:ln>
            </c:spPr>
          </c:marker>
          <c:cat>
            <c:strRef>
              <c:f>MMR_19!$A$4:$A$6</c:f>
              <c:strCache>
                <c:ptCount val="3"/>
                <c:pt idx="0">
                  <c:v>Estimated number 
of pregnant women 
living with HIV</c:v>
                </c:pt>
                <c:pt idx="1">
                  <c:v>Number of 
pregnant women
receiving ARVs</c:v>
                </c:pt>
                <c:pt idx="2">
                  <c:v>PMTCT coverage (%)</c:v>
                </c:pt>
              </c:strCache>
            </c:strRef>
          </c:cat>
          <c:val>
            <c:numRef>
              <c:f>MMR_19!$H$4:$H$6</c:f>
              <c:numCache>
                <c:formatCode>General</c:formatCode>
                <c:ptCount val="3"/>
                <c:pt idx="2" formatCode="#,##0">
                  <c:v>96</c:v>
                </c:pt>
              </c:numCache>
            </c:numRef>
          </c:val>
          <c:smooth val="0"/>
          <c:extLst>
            <c:ext xmlns:c16="http://schemas.microsoft.com/office/drawing/2014/chart" uri="{C3380CC4-5D6E-409C-BE32-E72D297353CC}">
              <c16:uniqueId val="{0000000A-67B1-4225-9CB6-7825DFFF6DFE}"/>
            </c:ext>
          </c:extLst>
        </c:ser>
        <c:dLbls>
          <c:showLegendKey val="0"/>
          <c:showVal val="0"/>
          <c:showCatName val="0"/>
          <c:showSerName val="0"/>
          <c:showPercent val="0"/>
          <c:showBubbleSize val="0"/>
        </c:dLbls>
        <c:hiLowLines/>
        <c:marker val="1"/>
        <c:smooth val="0"/>
        <c:axId val="264765440"/>
        <c:axId val="264435584"/>
      </c:lineChart>
      <c:catAx>
        <c:axId val="264346240"/>
        <c:scaling>
          <c:orientation val="minMax"/>
        </c:scaling>
        <c:delete val="0"/>
        <c:axPos val="b"/>
        <c:numFmt formatCode="General" sourceLinked="0"/>
        <c:majorTickMark val="out"/>
        <c:minorTickMark val="none"/>
        <c:tickLblPos val="nextTo"/>
        <c:crossAx val="264433664"/>
        <c:crosses val="autoZero"/>
        <c:auto val="1"/>
        <c:lblAlgn val="ctr"/>
        <c:lblOffset val="100"/>
        <c:noMultiLvlLbl val="0"/>
      </c:catAx>
      <c:valAx>
        <c:axId val="26443366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64346240"/>
        <c:crosses val="autoZero"/>
        <c:crossBetween val="between"/>
      </c:valAx>
      <c:valAx>
        <c:axId val="264435584"/>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264765440"/>
        <c:crosses val="max"/>
        <c:crossBetween val="between"/>
        <c:majorUnit val="20"/>
      </c:valAx>
      <c:catAx>
        <c:axId val="264765440"/>
        <c:scaling>
          <c:orientation val="minMax"/>
        </c:scaling>
        <c:delete val="1"/>
        <c:axPos val="b"/>
        <c:numFmt formatCode="General" sourceLinked="1"/>
        <c:majorTickMark val="out"/>
        <c:minorTickMark val="none"/>
        <c:tickLblPos val="nextTo"/>
        <c:crossAx val="26443558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KP_latest'!$B$7</c:f>
              <c:strCache>
                <c:ptCount val="1"/>
                <c:pt idx="0">
                  <c:v>FSW (2019)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0665-46C4-BCFF-C6B7034EE71E}"/>
              </c:ext>
            </c:extLst>
          </c:dPt>
          <c:dPt>
            <c:idx val="1"/>
            <c:invertIfNegative val="0"/>
            <c:bubble3D val="0"/>
            <c:extLst>
              <c:ext xmlns:c16="http://schemas.microsoft.com/office/drawing/2014/chart" uri="{C3380CC4-5D6E-409C-BE32-E72D297353CC}">
                <c16:uniqueId val="{00000001-0665-46C4-BCFF-C6B7034EE71E}"/>
              </c:ext>
            </c:extLst>
          </c:dPt>
          <c:dPt>
            <c:idx val="2"/>
            <c:invertIfNegative val="0"/>
            <c:bubble3D val="0"/>
            <c:extLst>
              <c:ext xmlns:c16="http://schemas.microsoft.com/office/drawing/2014/chart" uri="{C3380CC4-5D6E-409C-BE32-E72D297353CC}">
                <c16:uniqueId val="{00000002-0665-46C4-BCFF-C6B7034EE7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KP_latest'!$D$7:$F$7</c:f>
              <c:numCache>
                <c:formatCode>General</c:formatCode>
                <c:ptCount val="3"/>
                <c:pt idx="0" formatCode="0.0">
                  <c:v>8.3000000000000007</c:v>
                </c:pt>
              </c:numCache>
            </c:numRef>
          </c:val>
          <c:extLst>
            <c:ext xmlns:c16="http://schemas.microsoft.com/office/drawing/2014/chart" uri="{C3380CC4-5D6E-409C-BE32-E72D297353CC}">
              <c16:uniqueId val="{00000003-0665-46C4-BCFF-C6B7034EE71E}"/>
            </c:ext>
          </c:extLst>
        </c:ser>
        <c:ser>
          <c:idx val="1"/>
          <c:order val="1"/>
          <c:tx>
            <c:strRef>
              <c:f>'HIV Prev KP_latest'!$B$8</c:f>
              <c:strCache>
                <c:ptCount val="1"/>
                <c:pt idx="0">
                  <c:v>MSM (2019)</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KP_latest'!$D$8:$F$8</c:f>
              <c:numCache>
                <c:formatCode>0.0</c:formatCode>
                <c:ptCount val="3"/>
                <c:pt idx="1">
                  <c:v>8.8000000000000007</c:v>
                </c:pt>
              </c:numCache>
            </c:numRef>
          </c:val>
          <c:extLst>
            <c:ext xmlns:c16="http://schemas.microsoft.com/office/drawing/2014/chart" uri="{C3380CC4-5D6E-409C-BE32-E72D297353CC}">
              <c16:uniqueId val="{00000004-0665-46C4-BCFF-C6B7034EE71E}"/>
            </c:ext>
          </c:extLst>
        </c:ser>
        <c:ser>
          <c:idx val="2"/>
          <c:order val="2"/>
          <c:tx>
            <c:strRef>
              <c:f>'HIV Prev KP_latest'!$B$9</c:f>
              <c:strCache>
                <c:ptCount val="1"/>
                <c:pt idx="0">
                  <c:v>PWID</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KP_latest'!$D$9:$F$9</c:f>
              <c:numCache>
                <c:formatCode>General</c:formatCode>
                <c:ptCount val="3"/>
                <c:pt idx="2" formatCode="0.0">
                  <c:v>19</c:v>
                </c:pt>
              </c:numCache>
            </c:numRef>
          </c:val>
          <c:extLst>
            <c:ext xmlns:c16="http://schemas.microsoft.com/office/drawing/2014/chart" uri="{C3380CC4-5D6E-409C-BE32-E72D297353CC}">
              <c16:uniqueId val="{00000005-0665-46C4-BCFF-C6B7034EE71E}"/>
            </c:ext>
          </c:extLst>
        </c:ser>
        <c:dLbls>
          <c:showLegendKey val="0"/>
          <c:showVal val="0"/>
          <c:showCatName val="0"/>
          <c:showSerName val="0"/>
          <c:showPercent val="0"/>
          <c:showBubbleSize val="0"/>
        </c:dLbls>
        <c:gapWidth val="100"/>
        <c:overlap val="100"/>
        <c:axId val="135540096"/>
        <c:axId val="135541888"/>
      </c:barChart>
      <c:scatterChart>
        <c:scatterStyle val="lineMarker"/>
        <c:varyColors val="0"/>
        <c:ser>
          <c:idx val="3"/>
          <c:order val="3"/>
          <c:tx>
            <c:strRef>
              <c:f>'HIV Prev KP_latest'!$M$1</c:f>
              <c:strCache>
                <c:ptCount val="1"/>
                <c:pt idx="0">
                  <c:v>target</c:v>
                </c:pt>
              </c:strCache>
            </c:strRef>
          </c:tx>
          <c:spPr>
            <a:ln w="15875">
              <a:solidFill>
                <a:srgbClr val="E31837"/>
              </a:solidFill>
              <a:prstDash val="dash"/>
            </a:ln>
          </c:spPr>
          <c:marker>
            <c:symbol val="none"/>
          </c:marker>
          <c:xVal>
            <c:numRef>
              <c:f>'HIV Prev KP_latest'!$L$2:$L$3</c:f>
              <c:numCache>
                <c:formatCode>General</c:formatCode>
                <c:ptCount val="2"/>
                <c:pt idx="0">
                  <c:v>0</c:v>
                </c:pt>
                <c:pt idx="1">
                  <c:v>1</c:v>
                </c:pt>
              </c:numCache>
            </c:numRef>
          </c:xVal>
          <c:yVal>
            <c:numRef>
              <c:f>'HIV Prev KP_latest'!$M$2:$M$3</c:f>
              <c:numCache>
                <c:formatCode>General</c:formatCode>
                <c:ptCount val="2"/>
                <c:pt idx="0">
                  <c:v>5</c:v>
                </c:pt>
                <c:pt idx="1">
                  <c:v>5</c:v>
                </c:pt>
              </c:numCache>
            </c:numRef>
          </c:yVal>
          <c:smooth val="0"/>
          <c:extLst>
            <c:ext xmlns:c16="http://schemas.microsoft.com/office/drawing/2014/chart" uri="{C3380CC4-5D6E-409C-BE32-E72D297353CC}">
              <c16:uniqueId val="{00000006-0665-46C4-BCFF-C6B7034EE71E}"/>
            </c:ext>
          </c:extLst>
        </c:ser>
        <c:dLbls>
          <c:showLegendKey val="0"/>
          <c:showVal val="0"/>
          <c:showCatName val="0"/>
          <c:showSerName val="0"/>
          <c:showPercent val="0"/>
          <c:showBubbleSize val="0"/>
        </c:dLbls>
        <c:axId val="135553792"/>
        <c:axId val="135543808"/>
      </c:scatterChart>
      <c:catAx>
        <c:axId val="135540096"/>
        <c:scaling>
          <c:orientation val="minMax"/>
        </c:scaling>
        <c:delete val="0"/>
        <c:axPos val="b"/>
        <c:numFmt formatCode="General" sourceLinked="1"/>
        <c:majorTickMark val="out"/>
        <c:minorTickMark val="none"/>
        <c:tickLblPos val="nextTo"/>
        <c:crossAx val="135541888"/>
        <c:crosses val="autoZero"/>
        <c:auto val="1"/>
        <c:lblAlgn val="ctr"/>
        <c:lblOffset val="100"/>
        <c:noMultiLvlLbl val="0"/>
      </c:catAx>
      <c:valAx>
        <c:axId val="135541888"/>
        <c:scaling>
          <c:orientation val="minMax"/>
          <c:max val="25"/>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5.4588561045253959E-3"/>
              <c:y val="1.8979284394079417E-2"/>
            </c:manualLayout>
          </c:layout>
          <c:overlay val="0"/>
        </c:title>
        <c:numFmt formatCode="0" sourceLinked="0"/>
        <c:majorTickMark val="out"/>
        <c:minorTickMark val="none"/>
        <c:tickLblPos val="nextTo"/>
        <c:crossAx val="135540096"/>
        <c:crosses val="autoZero"/>
        <c:crossBetween val="between"/>
        <c:majorUnit val="5"/>
      </c:valAx>
      <c:valAx>
        <c:axId val="135543808"/>
        <c:scaling>
          <c:orientation val="minMax"/>
          <c:max val="25"/>
          <c:min val="0"/>
        </c:scaling>
        <c:delete val="1"/>
        <c:axPos val="r"/>
        <c:numFmt formatCode="General" sourceLinked="1"/>
        <c:majorTickMark val="out"/>
        <c:minorTickMark val="none"/>
        <c:tickLblPos val="nextTo"/>
        <c:crossAx val="135553792"/>
        <c:crosses val="max"/>
        <c:crossBetween val="midCat"/>
        <c:majorUnit val="5"/>
      </c:valAx>
      <c:valAx>
        <c:axId val="135553792"/>
        <c:scaling>
          <c:orientation val="minMax"/>
          <c:max val="1"/>
          <c:min val="0"/>
        </c:scaling>
        <c:delete val="1"/>
        <c:axPos val="t"/>
        <c:numFmt formatCode="General" sourceLinked="1"/>
        <c:majorTickMark val="out"/>
        <c:minorTickMark val="none"/>
        <c:tickLblPos val="nextTo"/>
        <c:crossAx val="135543808"/>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MMR!$A$5</c:f>
              <c:strCache>
                <c:ptCount val="1"/>
                <c:pt idx="0">
                  <c:v>Myanmar</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FC14-4171-956D-AF4F98E3AFE7}"/>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MMR!$B$4:$E$4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MMR!$B$5:$E$5</c:f>
              <c:numCache>
                <c:formatCode>General</c:formatCode>
                <c:ptCount val="4"/>
                <c:pt idx="0">
                  <c:v>4956</c:v>
                </c:pt>
                <c:pt idx="1">
                  <c:v>4232</c:v>
                </c:pt>
                <c:pt idx="2">
                  <c:v>2609</c:v>
                </c:pt>
                <c:pt idx="3">
                  <c:v>52</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270367744"/>
        <c:axId val="270390016"/>
      </c:barChart>
      <c:lineChart>
        <c:grouping val="standard"/>
        <c:varyColors val="0"/>
        <c:ser>
          <c:idx val="1"/>
          <c:order val="1"/>
          <c:tx>
            <c:strRef>
              <c:f>MMR!$A$6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14E8-4483-8160-ACA0B4F613BE}"/>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14E8-4483-8160-ACA0B4F613BE}"/>
                </c:ext>
              </c:extLst>
            </c:dLbl>
            <c:dLbl>
              <c:idx val="3"/>
              <c:layout>
                <c:manualLayout>
                  <c:x val="-4.1138063387237883E-2"/>
                  <c:y val="-0.1122931442080378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14-4171-956D-AF4F98E3AFE7}"/>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MMR!$B$6:$E$6</c:f>
              <c:numCache>
                <c:formatCode>0%</c:formatCode>
                <c:ptCount val="4"/>
                <c:pt idx="1">
                  <c:v>0.85391444713478615</c:v>
                </c:pt>
                <c:pt idx="2">
                  <c:v>0.52643260694108152</c:v>
                </c:pt>
                <c:pt idx="3">
                  <c:v>1.0492332526230832E-2</c:v>
                </c:pt>
              </c:numCache>
            </c:numRef>
          </c:val>
          <c:smooth val="0"/>
          <c:extLst>
            <c:ext xmlns:c16="http://schemas.microsoft.com/office/drawing/2014/chart" uri="{C3380CC4-5D6E-409C-BE32-E72D297353CC}">
              <c16:uniqueId val="{0000000B-FC14-4171-956D-AF4F98E3AFE7}"/>
            </c:ext>
          </c:extLst>
        </c:ser>
        <c:dLbls>
          <c:showLegendKey val="0"/>
          <c:showVal val="0"/>
          <c:showCatName val="0"/>
          <c:showSerName val="0"/>
          <c:showPercent val="0"/>
          <c:showBubbleSize val="0"/>
        </c:dLbls>
        <c:marker val="1"/>
        <c:smooth val="0"/>
        <c:axId val="270393728"/>
        <c:axId val="270391936"/>
      </c:lineChart>
      <c:catAx>
        <c:axId val="27036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70390016"/>
        <c:crosses val="autoZero"/>
        <c:auto val="1"/>
        <c:lblAlgn val="ctr"/>
        <c:lblOffset val="100"/>
        <c:noMultiLvlLbl val="0"/>
      </c:catAx>
      <c:valAx>
        <c:axId val="270390016"/>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70367744"/>
        <c:crosses val="autoZero"/>
        <c:crossBetween val="between"/>
      </c:valAx>
      <c:valAx>
        <c:axId val="27039193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270393728"/>
        <c:crosses val="max"/>
        <c:crossBetween val="between"/>
        <c:majorUnit val="1"/>
      </c:valAx>
      <c:catAx>
        <c:axId val="270393728"/>
        <c:scaling>
          <c:orientation val="minMax"/>
        </c:scaling>
        <c:delete val="1"/>
        <c:axPos val="b"/>
        <c:numFmt formatCode="General" sourceLinked="1"/>
        <c:majorTickMark val="out"/>
        <c:minorTickMark val="none"/>
        <c:tickLblPos val="nextTo"/>
        <c:crossAx val="27039193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01226479171"/>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96-46EB-B6E3-B49CB0FA4413}"/>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96-46EB-B6E3-B49CB0FA4413}"/>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Myanmar!$W$32:$W$33</c:f>
              <c:strCache>
                <c:ptCount val="2"/>
                <c:pt idx="0">
                  <c:v>National </c:v>
                </c:pt>
                <c:pt idx="1">
                  <c:v>City</c:v>
                </c:pt>
              </c:strCache>
            </c:strRef>
          </c:cat>
          <c:val>
            <c:numRef>
              <c:f>Myanmar!$X$32:$X$33</c:f>
              <c:numCache>
                <c:formatCode>General</c:formatCode>
                <c:ptCount val="2"/>
                <c:pt idx="0">
                  <c:v>0</c:v>
                </c:pt>
                <c:pt idx="1">
                  <c:v>0</c:v>
                </c:pt>
              </c:numCache>
            </c:numRef>
          </c:val>
          <c:extLst>
            <c:ext xmlns:c16="http://schemas.microsoft.com/office/drawing/2014/chart" uri="{C3380CC4-5D6E-409C-BE32-E72D297353CC}">
              <c16:uniqueId val="{00000002-EE96-46EB-B6E3-B49CB0FA4413}"/>
            </c:ext>
          </c:extLst>
        </c:ser>
        <c:dLbls>
          <c:showLegendKey val="0"/>
          <c:showVal val="0"/>
          <c:showCatName val="0"/>
          <c:showSerName val="0"/>
          <c:showPercent val="0"/>
          <c:showBubbleSize val="0"/>
        </c:dLbls>
        <c:gapWidth val="25"/>
        <c:axId val="44995328"/>
        <c:axId val="44996864"/>
      </c:barChart>
      <c:catAx>
        <c:axId val="4499532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4996864"/>
        <c:crosses val="autoZero"/>
        <c:auto val="1"/>
        <c:lblAlgn val="ctr"/>
        <c:lblOffset val="800"/>
        <c:noMultiLvlLbl val="0"/>
      </c:catAx>
      <c:valAx>
        <c:axId val="44996864"/>
        <c:scaling>
          <c:orientation val="minMax"/>
          <c:max val="65"/>
          <c:min val="0"/>
        </c:scaling>
        <c:delete val="1"/>
        <c:axPos val="t"/>
        <c:numFmt formatCode="General" sourceLinked="1"/>
        <c:majorTickMark val="out"/>
        <c:minorTickMark val="none"/>
        <c:tickLblPos val="nextTo"/>
        <c:crossAx val="44995328"/>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13015229252643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Myanmar!$W$36:$W$37</c:f>
              <c:strCache>
                <c:ptCount val="2"/>
                <c:pt idx="0">
                  <c:v>National </c:v>
                </c:pt>
                <c:pt idx="1">
                  <c:v>Bamaw</c:v>
                </c:pt>
              </c:strCache>
            </c:strRef>
          </c:cat>
          <c:val>
            <c:numRef>
              <c:f>Myanmar!$X$36:$X$37</c:f>
              <c:numCache>
                <c:formatCode>General</c:formatCode>
                <c:ptCount val="2"/>
                <c:pt idx="0">
                  <c:v>34.9</c:v>
                </c:pt>
                <c:pt idx="1">
                  <c:v>61.4</c:v>
                </c:pt>
              </c:numCache>
            </c:numRef>
          </c:val>
          <c:extLst>
            <c:ext xmlns:c16="http://schemas.microsoft.com/office/drawing/2014/chart" uri="{C3380CC4-5D6E-409C-BE32-E72D297353CC}">
              <c16:uniqueId val="{00000000-B0D4-4C2C-B9D9-B8CA186A5404}"/>
            </c:ext>
          </c:extLst>
        </c:ser>
        <c:dLbls>
          <c:showLegendKey val="0"/>
          <c:showVal val="0"/>
          <c:showCatName val="0"/>
          <c:showSerName val="0"/>
          <c:showPercent val="0"/>
          <c:showBubbleSize val="0"/>
        </c:dLbls>
        <c:gapWidth val="25"/>
        <c:axId val="45014016"/>
        <c:axId val="45015808"/>
      </c:barChart>
      <c:catAx>
        <c:axId val="4501401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015808"/>
        <c:crosses val="autoZero"/>
        <c:auto val="1"/>
        <c:lblAlgn val="ctr"/>
        <c:lblOffset val="800"/>
        <c:noMultiLvlLbl val="0"/>
      </c:catAx>
      <c:valAx>
        <c:axId val="45015808"/>
        <c:scaling>
          <c:orientation val="minMax"/>
          <c:max val="65"/>
          <c:min val="0"/>
        </c:scaling>
        <c:delete val="1"/>
        <c:axPos val="t"/>
        <c:numFmt formatCode="General" sourceLinked="1"/>
        <c:majorTickMark val="out"/>
        <c:minorTickMark val="none"/>
        <c:tickLblPos val="nextTo"/>
        <c:crossAx val="45014016"/>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0.71429</cdr:x>
      <cdr:y>0.01836</cdr:y>
    </cdr:from>
    <cdr:to>
      <cdr:x>0.95</cdr:x>
      <cdr:y>0.11014</cdr:y>
    </cdr:to>
    <cdr:sp macro="" textlink="">
      <cdr:nvSpPr>
        <cdr:cNvPr id="2" name="TextBox 5"/>
        <cdr:cNvSpPr txBox="1"/>
      </cdr:nvSpPr>
      <cdr:spPr>
        <a:xfrm xmlns:a="http://schemas.openxmlformats.org/drawingml/2006/main">
          <a:off x="6096000" y="76201"/>
          <a:ext cx="2011680" cy="3810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t>* Only PWID &gt; 25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B6359E8E-324C-4BAA-ADD8-AD7C2ABD8D7D}" type="datetimeFigureOut">
              <a:rPr lang="th-TH"/>
              <a:pPr>
                <a:defRPr/>
              </a:pPr>
              <a:t>14/09/63</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A608E1B-85F7-49F3-9D11-70442818E4D2}" type="slidenum">
              <a:rPr lang="th-TH"/>
              <a:pPr>
                <a:defRPr/>
              </a:pPr>
              <a:t>‹#›</a:t>
            </a:fld>
            <a:endParaRPr lang="th-TH"/>
          </a:p>
        </p:txBody>
      </p:sp>
    </p:spTree>
    <p:extLst>
      <p:ext uri="{BB962C8B-B14F-4D97-AF65-F5344CB8AC3E}">
        <p14:creationId xmlns:p14="http://schemas.microsoft.com/office/powerpoint/2010/main" val="60115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5A5F5F94-2EA6-4004-9534-52A1CE04776E}" type="datetimeFigureOut">
              <a:rPr lang="th-TH"/>
              <a:pPr>
                <a:defRPr/>
              </a:pPr>
              <a:t>14/09/63</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2CFA61F-2755-4474-A314-5AE1EBA92C35}" type="slidenum">
              <a:rPr lang="th-TH"/>
              <a:pPr>
                <a:defRPr/>
              </a:pPr>
              <a:t>‹#›</a:t>
            </a:fld>
            <a:endParaRPr lang="th-TH"/>
          </a:p>
        </p:txBody>
      </p:sp>
    </p:spTree>
    <p:extLst>
      <p:ext uri="{BB962C8B-B14F-4D97-AF65-F5344CB8AC3E}">
        <p14:creationId xmlns:p14="http://schemas.microsoft.com/office/powerpoint/2010/main" val="269397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5893" algn="l" rtl="0" eaLnBrk="0" fontAlgn="base" hangingPunct="0">
      <a:spcBef>
        <a:spcPct val="30000"/>
      </a:spcBef>
      <a:spcAft>
        <a:spcPct val="0"/>
      </a:spcAft>
      <a:defRPr kern="1200">
        <a:solidFill>
          <a:schemeClr val="tx1"/>
        </a:solidFill>
        <a:latin typeface="+mn-lt"/>
        <a:ea typeface="+mn-ea"/>
        <a:cs typeface="+mn-cs"/>
      </a:defRPr>
    </a:lvl2pPr>
    <a:lvl3pPr marL="911779" algn="l" rtl="0" eaLnBrk="0" fontAlgn="base" hangingPunct="0">
      <a:spcBef>
        <a:spcPct val="30000"/>
      </a:spcBef>
      <a:spcAft>
        <a:spcPct val="0"/>
      </a:spcAft>
      <a:defRPr kern="1200">
        <a:solidFill>
          <a:schemeClr val="tx1"/>
        </a:solidFill>
        <a:latin typeface="+mn-lt"/>
        <a:ea typeface="+mn-ea"/>
        <a:cs typeface="+mn-cs"/>
      </a:defRPr>
    </a:lvl3pPr>
    <a:lvl4pPr marL="1367671" algn="l" rtl="0" eaLnBrk="0" fontAlgn="base" hangingPunct="0">
      <a:spcBef>
        <a:spcPct val="30000"/>
      </a:spcBef>
      <a:spcAft>
        <a:spcPct val="0"/>
      </a:spcAft>
      <a:defRPr kern="1200">
        <a:solidFill>
          <a:schemeClr val="tx1"/>
        </a:solidFill>
        <a:latin typeface="+mn-lt"/>
        <a:ea typeface="+mn-ea"/>
        <a:cs typeface="+mn-cs"/>
      </a:defRPr>
    </a:lvl4pPr>
    <a:lvl5pPr marL="1823539" algn="l" rtl="0" eaLnBrk="0" fontAlgn="base" hangingPunct="0">
      <a:spcBef>
        <a:spcPct val="30000"/>
      </a:spcBef>
      <a:spcAft>
        <a:spcPct val="0"/>
      </a:spcAft>
      <a:defRPr kern="1200">
        <a:solidFill>
          <a:schemeClr val="tx1"/>
        </a:solidFill>
        <a:latin typeface="+mn-lt"/>
        <a:ea typeface="+mn-ea"/>
        <a:cs typeface="+mn-cs"/>
      </a:defRPr>
    </a:lvl5pPr>
    <a:lvl6pPr marL="2279443" algn="l" defTabSz="911779" rtl="0" eaLnBrk="1" latinLnBrk="0" hangingPunct="1">
      <a:defRPr sz="1800" kern="1200">
        <a:solidFill>
          <a:schemeClr val="tx1"/>
        </a:solidFill>
        <a:latin typeface="+mn-lt"/>
        <a:ea typeface="+mn-ea"/>
        <a:cs typeface="+mn-cs"/>
      </a:defRPr>
    </a:lvl6pPr>
    <a:lvl7pPr marL="2735343" algn="l" defTabSz="911779" rtl="0" eaLnBrk="1" latinLnBrk="0" hangingPunct="1">
      <a:defRPr sz="1800" kern="1200">
        <a:solidFill>
          <a:schemeClr val="tx1"/>
        </a:solidFill>
        <a:latin typeface="+mn-lt"/>
        <a:ea typeface="+mn-ea"/>
        <a:cs typeface="+mn-cs"/>
      </a:defRPr>
    </a:lvl7pPr>
    <a:lvl8pPr marL="3191216" algn="l" defTabSz="911779" rtl="0" eaLnBrk="1" latinLnBrk="0" hangingPunct="1">
      <a:defRPr sz="1800" kern="1200">
        <a:solidFill>
          <a:schemeClr val="tx1"/>
        </a:solidFill>
        <a:latin typeface="+mn-lt"/>
        <a:ea typeface="+mn-ea"/>
        <a:cs typeface="+mn-cs"/>
      </a:defRPr>
    </a:lvl8pPr>
    <a:lvl9pPr marL="3647080" algn="l" defTabSz="91177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16</a:t>
            </a:fld>
            <a:endParaRPr lang="th-TH"/>
          </a:p>
        </p:txBody>
      </p:sp>
    </p:spTree>
    <p:extLst>
      <p:ext uri="{BB962C8B-B14F-4D97-AF65-F5344CB8AC3E}">
        <p14:creationId xmlns:p14="http://schemas.microsoft.com/office/powerpoint/2010/main" val="425851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17</a:t>
            </a:fld>
            <a:endParaRPr lang="th-TH"/>
          </a:p>
        </p:txBody>
      </p:sp>
    </p:spTree>
    <p:extLst>
      <p:ext uri="{BB962C8B-B14F-4D97-AF65-F5344CB8AC3E}">
        <p14:creationId xmlns:p14="http://schemas.microsoft.com/office/powerpoint/2010/main" val="4258512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18</a:t>
            </a:fld>
            <a:endParaRPr lang="th-TH"/>
          </a:p>
        </p:txBody>
      </p:sp>
    </p:spTree>
    <p:extLst>
      <p:ext uri="{BB962C8B-B14F-4D97-AF65-F5344CB8AC3E}">
        <p14:creationId xmlns:p14="http://schemas.microsoft.com/office/powerpoint/2010/main" val="58352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19</a:t>
            </a:fld>
            <a:endParaRPr lang="th-TH"/>
          </a:p>
        </p:txBody>
      </p:sp>
    </p:spTree>
    <p:extLst>
      <p:ext uri="{BB962C8B-B14F-4D97-AF65-F5344CB8AC3E}">
        <p14:creationId xmlns:p14="http://schemas.microsoft.com/office/powerpoint/2010/main" val="308743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20</a:t>
            </a:fld>
            <a:endParaRPr lang="th-TH"/>
          </a:p>
        </p:txBody>
      </p:sp>
    </p:spTree>
    <p:extLst>
      <p:ext uri="{BB962C8B-B14F-4D97-AF65-F5344CB8AC3E}">
        <p14:creationId xmlns:p14="http://schemas.microsoft.com/office/powerpoint/2010/main" val="308743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21</a:t>
            </a:fld>
            <a:endParaRPr lang="th-TH"/>
          </a:p>
        </p:txBody>
      </p:sp>
    </p:spTree>
    <p:extLst>
      <p:ext uri="{BB962C8B-B14F-4D97-AF65-F5344CB8AC3E}">
        <p14:creationId xmlns:p14="http://schemas.microsoft.com/office/powerpoint/2010/main" val="127946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22</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23</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24</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25</a:t>
            </a:fld>
            <a:endParaRPr lang="th-TH"/>
          </a:p>
        </p:txBody>
      </p:sp>
    </p:spTree>
    <p:extLst>
      <p:ext uri="{BB962C8B-B14F-4D97-AF65-F5344CB8AC3E}">
        <p14:creationId xmlns:p14="http://schemas.microsoft.com/office/powerpoint/2010/main" val="305857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26</a:t>
            </a:fld>
            <a:endParaRPr lang="th-TH"/>
          </a:p>
        </p:txBody>
      </p:sp>
    </p:spTree>
    <p:extLst>
      <p:ext uri="{BB962C8B-B14F-4D97-AF65-F5344CB8AC3E}">
        <p14:creationId xmlns:p14="http://schemas.microsoft.com/office/powerpoint/2010/main" val="1066660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27</a:t>
            </a:fld>
            <a:endParaRPr lang="th-TH"/>
          </a:p>
        </p:txBody>
      </p:sp>
    </p:spTree>
    <p:extLst>
      <p:ext uri="{BB962C8B-B14F-4D97-AF65-F5344CB8AC3E}">
        <p14:creationId xmlns:p14="http://schemas.microsoft.com/office/powerpoint/2010/main" val="249358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28</a:t>
            </a:fld>
            <a:endParaRPr lang="th-TH"/>
          </a:p>
        </p:txBody>
      </p:sp>
    </p:spTree>
    <p:extLst>
      <p:ext uri="{BB962C8B-B14F-4D97-AF65-F5344CB8AC3E}">
        <p14:creationId xmlns:p14="http://schemas.microsoft.com/office/powerpoint/2010/main" val="2493584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30</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31</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32</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33</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38</a:t>
            </a:fld>
            <a:endParaRPr lang="th-TH"/>
          </a:p>
        </p:txBody>
      </p:sp>
    </p:spTree>
    <p:extLst>
      <p:ext uri="{BB962C8B-B14F-4D97-AF65-F5344CB8AC3E}">
        <p14:creationId xmlns:p14="http://schemas.microsoft.com/office/powerpoint/2010/main" val="3832988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39</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40</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41</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42</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43</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44</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45</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50</a:t>
            </a:fld>
            <a:endParaRPr lang="th-TH"/>
          </a:p>
        </p:txBody>
      </p:sp>
    </p:spTree>
    <p:extLst>
      <p:ext uri="{BB962C8B-B14F-4D97-AF65-F5344CB8AC3E}">
        <p14:creationId xmlns:p14="http://schemas.microsoft.com/office/powerpoint/2010/main" val="1018764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51</a:t>
            </a:fld>
            <a:endParaRPr lang="th-TH"/>
          </a:p>
        </p:txBody>
      </p:sp>
    </p:spTree>
    <p:extLst>
      <p:ext uri="{BB962C8B-B14F-4D97-AF65-F5344CB8AC3E}">
        <p14:creationId xmlns:p14="http://schemas.microsoft.com/office/powerpoint/2010/main" val="4184586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52</a:t>
            </a:fld>
            <a:endParaRPr lang="th-TH"/>
          </a:p>
        </p:txBody>
      </p:sp>
    </p:spTree>
    <p:extLst>
      <p:ext uri="{BB962C8B-B14F-4D97-AF65-F5344CB8AC3E}">
        <p14:creationId xmlns:p14="http://schemas.microsoft.com/office/powerpoint/2010/main" val="3660236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53</a:t>
            </a:fld>
            <a:endParaRPr lang="th-TH"/>
          </a:p>
        </p:txBody>
      </p:sp>
    </p:spTree>
    <p:extLst>
      <p:ext uri="{BB962C8B-B14F-4D97-AF65-F5344CB8AC3E}">
        <p14:creationId xmlns:p14="http://schemas.microsoft.com/office/powerpoint/2010/main" val="3660236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54</a:t>
            </a:fld>
            <a:endParaRPr lang="th-TH"/>
          </a:p>
        </p:txBody>
      </p:sp>
    </p:spTree>
    <p:extLst>
      <p:ext uri="{BB962C8B-B14F-4D97-AF65-F5344CB8AC3E}">
        <p14:creationId xmlns:p14="http://schemas.microsoft.com/office/powerpoint/2010/main" val="366023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56</a:t>
            </a:fld>
            <a:endParaRPr lang="th-TH"/>
          </a:p>
        </p:txBody>
      </p:sp>
    </p:spTree>
    <p:extLst>
      <p:ext uri="{BB962C8B-B14F-4D97-AF65-F5344CB8AC3E}">
        <p14:creationId xmlns:p14="http://schemas.microsoft.com/office/powerpoint/2010/main" val="3755076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57</a:t>
            </a:fld>
            <a:endParaRPr lang="th-TH"/>
          </a:p>
        </p:txBody>
      </p:sp>
    </p:spTree>
    <p:extLst>
      <p:ext uri="{BB962C8B-B14F-4D97-AF65-F5344CB8AC3E}">
        <p14:creationId xmlns:p14="http://schemas.microsoft.com/office/powerpoint/2010/main" val="3859360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58</a:t>
            </a:fld>
            <a:endParaRPr lang="th-TH"/>
          </a:p>
        </p:txBody>
      </p:sp>
    </p:spTree>
    <p:extLst>
      <p:ext uri="{BB962C8B-B14F-4D97-AF65-F5344CB8AC3E}">
        <p14:creationId xmlns:p14="http://schemas.microsoft.com/office/powerpoint/2010/main" val="2527293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361817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7123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70</a:t>
            </a:fld>
            <a:endParaRPr lang="th-TH"/>
          </a:p>
        </p:txBody>
      </p:sp>
    </p:spTree>
    <p:extLst>
      <p:ext uri="{BB962C8B-B14F-4D97-AF65-F5344CB8AC3E}">
        <p14:creationId xmlns:p14="http://schemas.microsoft.com/office/powerpoint/2010/main" val="202308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9</a:t>
            </a:fld>
            <a:endParaRPr lang="th-TH"/>
          </a:p>
        </p:txBody>
      </p:sp>
    </p:spTree>
    <p:extLst>
      <p:ext uri="{BB962C8B-B14F-4D97-AF65-F5344CB8AC3E}">
        <p14:creationId xmlns:p14="http://schemas.microsoft.com/office/powerpoint/2010/main" val="249094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10</a:t>
            </a:fld>
            <a:endParaRPr lang="th-TH"/>
          </a:p>
        </p:txBody>
      </p:sp>
    </p:spTree>
    <p:extLst>
      <p:ext uri="{BB962C8B-B14F-4D97-AF65-F5344CB8AC3E}">
        <p14:creationId xmlns:p14="http://schemas.microsoft.com/office/powerpoint/2010/main" val="249094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11</a:t>
            </a:fld>
            <a:endParaRPr lang="th-TH"/>
          </a:p>
        </p:txBody>
      </p:sp>
    </p:spTree>
    <p:extLst>
      <p:ext uri="{BB962C8B-B14F-4D97-AF65-F5344CB8AC3E}">
        <p14:creationId xmlns:p14="http://schemas.microsoft.com/office/powerpoint/2010/main" val="171062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cs typeface="Arial" pitchFamily="34" charset="0"/>
              </a:rPr>
              <a:t>HIV and AIDS</a:t>
            </a:r>
            <a:endParaRPr lang="th-TH" sz="3600" b="1">
              <a:solidFill>
                <a:schemeClr val="bg1"/>
              </a:solidFill>
            </a:endParaRPr>
          </a:p>
        </p:txBody>
      </p:sp>
      <p:sp>
        <p:nvSpPr>
          <p:cNvPr id="5" name="TextBox 4"/>
          <p:cNvSpPr txBox="1"/>
          <p:nvPr userDrawn="1"/>
        </p:nvSpPr>
        <p:spPr>
          <a:xfrm>
            <a:off x="359834" y="3570326"/>
            <a:ext cx="8191500" cy="638891"/>
          </a:xfrm>
          <a:prstGeom prst="rect">
            <a:avLst/>
          </a:prstGeom>
          <a:noFill/>
        </p:spPr>
        <p:txBody>
          <a:bodyPr lIns="99292" tIns="49656" rIns="99292" bIns="49656">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29"/>
            <a:ext cx="8191500" cy="500391"/>
          </a:xfrm>
          <a:prstGeom prst="rect">
            <a:avLst/>
          </a:prstGeom>
          <a:noFill/>
        </p:spPr>
        <p:txBody>
          <a:bodyPr lIns="99292" tIns="49656" rIns="99292" bIns="49656">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73" tIns="45592" rIns="91173" bIns="45592"/>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76666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pPr>
                <a:defRPr/>
              </a:pPr>
              <a:t>‹#›</a:t>
            </a:fld>
            <a:endParaRPr lang="th-TH"/>
          </a:p>
        </p:txBody>
      </p:sp>
    </p:spTree>
    <p:extLst>
      <p:ext uri="{BB962C8B-B14F-4D97-AF65-F5344CB8AC3E}">
        <p14:creationId xmlns:p14="http://schemas.microsoft.com/office/powerpoint/2010/main" val="66577575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445444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7" tIns="58445" rIns="116907" bIns="5844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410018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7" tIns="58445" rIns="116907" bIns="5844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7" tIns="58445" rIns="116907" bIns="5844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514093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704164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5993166"/>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824820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1340274"/>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031831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3961246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05414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73" tIns="45592" rIns="91173" bIns="45592"/>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173" tIns="45592" rIns="91173" bIns="455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a:defRPr/>
            </a:pPr>
            <a:fld id="{F5845613-47D0-4D7F-9152-CF8044F1764D}" type="datetime1">
              <a:rPr lang="en-US" sz="1800" smtClean="0">
                <a:latin typeface="Arial" charset="0"/>
                <a:ea typeface="ＭＳ Ｐゴシック" charset="-128"/>
              </a:rPr>
              <a:pPr defTabSz="455893">
                <a:defRPr/>
              </a:pPr>
              <a:t>9/14/2020</a:t>
            </a:fld>
            <a:endParaRPr lang="en-US" sz="1800">
              <a:latin typeface="Arial" charset="0"/>
              <a:ea typeface="ＭＳ Ｐゴシック" charset="-128"/>
            </a:endParaRPr>
          </a:p>
        </p:txBody>
      </p:sp>
      <p:sp>
        <p:nvSpPr>
          <p:cNvPr id="5" name="Footer Placeholder 4"/>
          <p:cNvSpPr>
            <a:spLocks noGrp="1"/>
          </p:cNvSpPr>
          <p:nvPr>
            <p:ph type="ftr" sz="quarter" idx="11"/>
          </p:nvPr>
        </p:nvSpPr>
        <p:spPr>
          <a:xfrm>
            <a:off x="4165600" y="6356438"/>
            <a:ext cx="3860800" cy="365125"/>
          </a:xfrm>
          <a:prstGeom prst="rect">
            <a:avLst/>
          </a:prstGeom>
        </p:spPr>
        <p:txBody>
          <a:bodyPr lIns="91173" tIns="45592" rIns="91173" bIns="45592"/>
          <a:lstStyle>
            <a:lvl1pPr>
              <a:defRPr>
                <a:solidFill>
                  <a:prstClr val="black"/>
                </a:solidFill>
                <a:cs typeface="ＭＳ Ｐゴシック" charset="-128"/>
              </a:defRPr>
            </a:lvl1pPr>
          </a:lstStyle>
          <a:p>
            <a:pPr defTabSz="455893">
              <a:defRPr/>
            </a:pPr>
            <a:endParaRPr lang="en-US" sz="1800">
              <a:latin typeface="Arial" charset="0"/>
              <a:ea typeface="ＭＳ Ｐゴシック" charset="-128"/>
            </a:endParaRPr>
          </a:p>
        </p:txBody>
      </p:sp>
      <p:sp>
        <p:nvSpPr>
          <p:cNvPr id="6" name="Slide Number Placeholder 5"/>
          <p:cNvSpPr>
            <a:spLocks noGrp="1"/>
          </p:cNvSpPr>
          <p:nvPr>
            <p:ph type="sldNum" sz="quarter" idx="12"/>
          </p:nvPr>
        </p:nvSpPr>
        <p:spPr>
          <a:xfrm>
            <a:off x="8737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fontAlgn="base">
              <a:spcBef>
                <a:spcPct val="0"/>
              </a:spcBef>
              <a:spcAft>
                <a:spcPct val="0"/>
              </a:spcAft>
              <a:defRPr/>
            </a:pPr>
            <a:fld id="{F48997B0-05C9-4CF0-954B-59D54BCBC850}" type="slidenum">
              <a:rPr lang="en-US" sz="1800" smtClean="0">
                <a:ea typeface="ＭＳ Ｐゴシック" charset="-128"/>
              </a:rPr>
              <a:pPr defTabSz="455893"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3870755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2"/>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169411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4" tIns="58460" rIns="116934" bIns="58460">
            <a:normAutofit/>
          </a:bodyPr>
          <a:lstStyle>
            <a:lvl1pPr marL="682075" marR="0" indent="-682075" algn="l" defTabSz="116926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45" indent="0" algn="ctr">
              <a:buNone/>
              <a:defRPr>
                <a:solidFill>
                  <a:schemeClr val="tx1">
                    <a:tint val="75000"/>
                  </a:schemeClr>
                </a:solidFill>
              </a:defRPr>
            </a:lvl2pPr>
            <a:lvl3pPr marL="1169269" indent="0" algn="ctr">
              <a:buNone/>
              <a:defRPr>
                <a:solidFill>
                  <a:schemeClr val="tx1">
                    <a:tint val="75000"/>
                  </a:schemeClr>
                </a:solidFill>
              </a:defRPr>
            </a:lvl3pPr>
            <a:lvl4pPr marL="1753882" indent="0" algn="ctr">
              <a:buNone/>
              <a:defRPr>
                <a:solidFill>
                  <a:schemeClr val="tx1">
                    <a:tint val="75000"/>
                  </a:schemeClr>
                </a:solidFill>
              </a:defRPr>
            </a:lvl4pPr>
            <a:lvl5pPr marL="2338531" indent="0" algn="ctr">
              <a:buNone/>
              <a:defRPr>
                <a:solidFill>
                  <a:schemeClr val="tx1">
                    <a:tint val="75000"/>
                  </a:schemeClr>
                </a:solidFill>
              </a:defRPr>
            </a:lvl5pPr>
            <a:lvl6pPr marL="2923159" indent="0" algn="ctr">
              <a:buNone/>
              <a:defRPr>
                <a:solidFill>
                  <a:schemeClr val="tx1">
                    <a:tint val="75000"/>
                  </a:schemeClr>
                </a:solidFill>
              </a:defRPr>
            </a:lvl6pPr>
            <a:lvl7pPr marL="3507762" indent="0" algn="ctr">
              <a:buNone/>
              <a:defRPr>
                <a:solidFill>
                  <a:schemeClr val="tx1">
                    <a:tint val="75000"/>
                  </a:schemeClr>
                </a:solidFill>
              </a:defRPr>
            </a:lvl7pPr>
            <a:lvl8pPr marL="4092425" indent="0" algn="ctr">
              <a:buNone/>
              <a:defRPr>
                <a:solidFill>
                  <a:schemeClr val="tx1">
                    <a:tint val="75000"/>
                  </a:schemeClr>
                </a:solidFill>
              </a:defRPr>
            </a:lvl8pPr>
            <a:lvl9pPr marL="46770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777652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43281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79285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4" tIns="58460" rIns="116934" bIns="584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4" tIns="58460" rIns="116934" bIns="584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672721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001970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868464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4" tIns="58460" rIns="116934" bIns="584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96417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8"/>
            <a:ext cx="10198197" cy="788737"/>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4" tIns="58460" rIns="116934" bIns="584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4" tIns="58460" rIns="116934" bIns="584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223875"/>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62363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6"/>
            <a:ext cx="8191500" cy="638891"/>
          </a:xfrm>
          <a:prstGeom prst="rect">
            <a:avLst/>
          </a:prstGeom>
          <a:noFill/>
        </p:spPr>
        <p:txBody>
          <a:bodyPr lIns="99292" tIns="49656" rIns="99292" bIns="49656">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29"/>
            <a:ext cx="8191500" cy="500391"/>
          </a:xfrm>
          <a:prstGeom prst="rect">
            <a:avLst/>
          </a:prstGeom>
          <a:noFill/>
        </p:spPr>
        <p:txBody>
          <a:bodyPr lIns="99292" tIns="49656" rIns="99292" bIns="49656">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73" tIns="45592" rIns="91173" bIns="45592"/>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9461401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8574081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398044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559800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73284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24502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246174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490366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75" tIns="58482" rIns="116975" bIns="58482">
            <a:normAutofit/>
          </a:bodyPr>
          <a:lstStyle>
            <a:lvl1pPr marL="682320" marR="0" indent="-682320" algn="l" defTabSz="116968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54" indent="0" algn="ctr">
              <a:buNone/>
              <a:defRPr>
                <a:solidFill>
                  <a:schemeClr val="tx1">
                    <a:tint val="75000"/>
                  </a:schemeClr>
                </a:solidFill>
              </a:defRPr>
            </a:lvl2pPr>
            <a:lvl3pPr marL="1169687" indent="0" algn="ctr">
              <a:buNone/>
              <a:defRPr>
                <a:solidFill>
                  <a:schemeClr val="tx1">
                    <a:tint val="75000"/>
                  </a:schemeClr>
                </a:solidFill>
              </a:defRPr>
            </a:lvl3pPr>
            <a:lvl4pPr marL="1754516" indent="0" algn="ctr">
              <a:buNone/>
              <a:defRPr>
                <a:solidFill>
                  <a:schemeClr val="tx1">
                    <a:tint val="75000"/>
                  </a:schemeClr>
                </a:solidFill>
              </a:defRPr>
            </a:lvl4pPr>
            <a:lvl5pPr marL="2339373" indent="0" algn="ctr">
              <a:buNone/>
              <a:defRPr>
                <a:solidFill>
                  <a:schemeClr val="tx1">
                    <a:tint val="75000"/>
                  </a:schemeClr>
                </a:solidFill>
              </a:defRPr>
            </a:lvl5pPr>
            <a:lvl6pPr marL="2924209" indent="0" algn="ctr">
              <a:buNone/>
              <a:defRPr>
                <a:solidFill>
                  <a:schemeClr val="tx1">
                    <a:tint val="75000"/>
                  </a:schemeClr>
                </a:solidFill>
              </a:defRPr>
            </a:lvl6pPr>
            <a:lvl7pPr marL="3509030" indent="0" algn="ctr">
              <a:buNone/>
              <a:defRPr>
                <a:solidFill>
                  <a:schemeClr val="tx1">
                    <a:tint val="75000"/>
                  </a:schemeClr>
                </a:solidFill>
              </a:defRPr>
            </a:lvl7pPr>
            <a:lvl8pPr marL="4093898" indent="0" algn="ctr">
              <a:buNone/>
              <a:defRPr>
                <a:solidFill>
                  <a:schemeClr val="tx1">
                    <a:tint val="75000"/>
                  </a:schemeClr>
                </a:solidFill>
              </a:defRPr>
            </a:lvl8pPr>
            <a:lvl9pPr marL="467874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173042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7918730"/>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085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73" tIns="45592" rIns="91173" bIns="45592"/>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137388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75" tIns="58482" rIns="116975" bIns="584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75" tIns="58482" rIns="116975" bIns="584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371820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3979084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891190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75" tIns="58482" rIns="116975" bIns="584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52242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8"/>
            <a:ext cx="10198197" cy="788737"/>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75" tIns="58482" rIns="116975" bIns="584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75" tIns="58482" rIns="116975" bIns="584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236475"/>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2" tIns="58495" rIns="117002" bIns="58495">
            <a:normAutofit/>
          </a:bodyPr>
          <a:lstStyle>
            <a:lvl1pPr marL="682484" marR="0" indent="-682484" algn="l" defTabSz="116996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92" indent="0" algn="ctr">
              <a:buNone/>
              <a:defRPr>
                <a:solidFill>
                  <a:schemeClr val="tx1">
                    <a:tint val="75000"/>
                  </a:schemeClr>
                </a:solidFill>
              </a:defRPr>
            </a:lvl2pPr>
            <a:lvl3pPr marL="1169966" indent="0" algn="ctr">
              <a:buNone/>
              <a:defRPr>
                <a:solidFill>
                  <a:schemeClr val="tx1">
                    <a:tint val="75000"/>
                  </a:schemeClr>
                </a:solidFill>
              </a:defRPr>
            </a:lvl3pPr>
            <a:lvl4pPr marL="1754939" indent="0" algn="ctr">
              <a:buNone/>
              <a:defRPr>
                <a:solidFill>
                  <a:schemeClr val="tx1">
                    <a:tint val="75000"/>
                  </a:schemeClr>
                </a:solidFill>
              </a:defRPr>
            </a:lvl4pPr>
            <a:lvl5pPr marL="2339935" indent="0" algn="ctr">
              <a:buNone/>
              <a:defRPr>
                <a:solidFill>
                  <a:schemeClr val="tx1">
                    <a:tint val="75000"/>
                  </a:schemeClr>
                </a:solidFill>
              </a:defRPr>
            </a:lvl5pPr>
            <a:lvl6pPr marL="2924909" indent="0" algn="ctr">
              <a:buNone/>
              <a:defRPr>
                <a:solidFill>
                  <a:schemeClr val="tx1">
                    <a:tint val="75000"/>
                  </a:schemeClr>
                </a:solidFill>
              </a:defRPr>
            </a:lvl6pPr>
            <a:lvl7pPr marL="3509875" indent="0" algn="ctr">
              <a:buNone/>
              <a:defRPr>
                <a:solidFill>
                  <a:schemeClr val="tx1">
                    <a:tint val="75000"/>
                  </a:schemeClr>
                </a:solidFill>
              </a:defRPr>
            </a:lvl7pPr>
            <a:lvl8pPr marL="4094880" indent="0" algn="ctr">
              <a:buNone/>
              <a:defRPr>
                <a:solidFill>
                  <a:schemeClr val="tx1">
                    <a:tint val="75000"/>
                  </a:schemeClr>
                </a:solidFill>
              </a:defRPr>
            </a:lvl8pPr>
            <a:lvl9pPr marL="467986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43000931"/>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180150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238354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2" tIns="58495" rIns="117002" bIns="5849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2" tIns="58495" rIns="117002" bIns="5849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302929"/>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0002960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535579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531346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2" tIns="58495" rIns="117002" bIns="5849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8144535"/>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0"/>
            <a:ext cx="10198197" cy="788737"/>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2" tIns="58495" rIns="117002" bIns="5849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2" tIns="58495" rIns="117002" bIns="5849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59382"/>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56065484"/>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469806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931520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06067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7581113"/>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5486221"/>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3494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4926164"/>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9936707"/>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75" tIns="58534" rIns="117075" bIns="58534">
            <a:normAutofit/>
          </a:bodyPr>
          <a:lstStyle>
            <a:lvl1pPr marL="682920" marR="0" indent="-682920" algn="l" defTabSz="11707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64" indent="0" algn="ctr">
              <a:buNone/>
              <a:defRPr>
                <a:solidFill>
                  <a:schemeClr val="tx1">
                    <a:tint val="75000"/>
                  </a:schemeClr>
                </a:solidFill>
              </a:defRPr>
            </a:lvl2pPr>
            <a:lvl3pPr marL="1170713" indent="0" algn="ctr">
              <a:buNone/>
              <a:defRPr>
                <a:solidFill>
                  <a:schemeClr val="tx1">
                    <a:tint val="75000"/>
                  </a:schemeClr>
                </a:solidFill>
              </a:defRPr>
            </a:lvl3pPr>
            <a:lvl4pPr marL="1756066" indent="0" algn="ctr">
              <a:buNone/>
              <a:defRPr>
                <a:solidFill>
                  <a:schemeClr val="tx1">
                    <a:tint val="75000"/>
                  </a:schemeClr>
                </a:solidFill>
              </a:defRPr>
            </a:lvl4pPr>
            <a:lvl5pPr marL="2341432" indent="0" algn="ctr">
              <a:buNone/>
              <a:defRPr>
                <a:solidFill>
                  <a:schemeClr val="tx1">
                    <a:tint val="75000"/>
                  </a:schemeClr>
                </a:solidFill>
              </a:defRPr>
            </a:lvl5pPr>
            <a:lvl6pPr marL="2926775" indent="0" algn="ctr">
              <a:buNone/>
              <a:defRPr>
                <a:solidFill>
                  <a:schemeClr val="tx1">
                    <a:tint val="75000"/>
                  </a:schemeClr>
                </a:solidFill>
              </a:defRPr>
            </a:lvl6pPr>
            <a:lvl7pPr marL="3512130" indent="0" algn="ctr">
              <a:buNone/>
              <a:defRPr>
                <a:solidFill>
                  <a:schemeClr val="tx1">
                    <a:tint val="75000"/>
                  </a:schemeClr>
                </a:solidFill>
              </a:defRPr>
            </a:lvl7pPr>
            <a:lvl8pPr marL="4097498" indent="0" algn="ctr">
              <a:buNone/>
              <a:defRPr>
                <a:solidFill>
                  <a:schemeClr val="tx1">
                    <a:tint val="75000"/>
                  </a:schemeClr>
                </a:solidFill>
              </a:defRPr>
            </a:lvl8pPr>
            <a:lvl9pPr marL="46828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8213733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240158"/>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52372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75" tIns="58534" rIns="117075" bIns="5853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75" tIns="58534" rIns="117075" bIns="5853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7698649"/>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0496240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80620583"/>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75" tIns="58534" rIns="117075" bIns="5853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7491588"/>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1"/>
            <a:ext cx="10198197" cy="788737"/>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75" tIns="58534" rIns="117075" bIns="5853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75" tIns="58534" rIns="117075" bIns="5853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234822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1" tIns="58558" rIns="117121" bIns="58558">
            <a:normAutofit/>
          </a:bodyPr>
          <a:lstStyle>
            <a:lvl1pPr marL="683193" marR="0" indent="-683193" algn="l" defTabSz="117118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96" indent="0" algn="ctr">
              <a:buNone/>
              <a:defRPr>
                <a:solidFill>
                  <a:schemeClr val="tx1">
                    <a:tint val="75000"/>
                  </a:schemeClr>
                </a:solidFill>
              </a:defRPr>
            </a:lvl2pPr>
            <a:lvl3pPr marL="1171183" indent="0" algn="ctr">
              <a:buNone/>
              <a:defRPr>
                <a:solidFill>
                  <a:schemeClr val="tx1">
                    <a:tint val="75000"/>
                  </a:schemeClr>
                </a:solidFill>
              </a:defRPr>
            </a:lvl3pPr>
            <a:lvl4pPr marL="1756771" indent="0" algn="ctr">
              <a:buNone/>
              <a:defRPr>
                <a:solidFill>
                  <a:schemeClr val="tx1">
                    <a:tint val="75000"/>
                  </a:schemeClr>
                </a:solidFill>
              </a:defRPr>
            </a:lvl4pPr>
            <a:lvl5pPr marL="2342368" indent="0" algn="ctr">
              <a:buNone/>
              <a:defRPr>
                <a:solidFill>
                  <a:schemeClr val="tx1">
                    <a:tint val="75000"/>
                  </a:schemeClr>
                </a:solidFill>
              </a:defRPr>
            </a:lvl5pPr>
            <a:lvl6pPr marL="2927948" indent="0" algn="ctr">
              <a:buNone/>
              <a:defRPr>
                <a:solidFill>
                  <a:schemeClr val="tx1">
                    <a:tint val="75000"/>
                  </a:schemeClr>
                </a:solidFill>
              </a:defRPr>
            </a:lvl6pPr>
            <a:lvl7pPr marL="3513539" indent="0" algn="ctr">
              <a:buNone/>
              <a:defRPr>
                <a:solidFill>
                  <a:schemeClr val="tx1">
                    <a:tint val="75000"/>
                  </a:schemeClr>
                </a:solidFill>
              </a:defRPr>
            </a:lvl7pPr>
            <a:lvl8pPr marL="4099139" indent="0" algn="ctr">
              <a:buNone/>
              <a:defRPr>
                <a:solidFill>
                  <a:schemeClr val="tx1">
                    <a:tint val="75000"/>
                  </a:schemeClr>
                </a:solidFill>
              </a:defRPr>
            </a:lvl8pPr>
            <a:lvl9pPr marL="468473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67892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44920"/>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8689059"/>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0562094"/>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1" tIns="58558" rIns="117121" bIns="585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1" tIns="58558" rIns="117121" bIns="585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4542585"/>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3440157"/>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49874324"/>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1" tIns="58558" rIns="117121" bIns="585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5676534"/>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9"/>
            <a:ext cx="10198197" cy="788737"/>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1" tIns="58558" rIns="117121" bIns="585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1" tIns="58558" rIns="117121" bIns="585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42082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1" tIns="58584" rIns="117171" bIns="58584">
            <a:normAutofit/>
          </a:bodyPr>
          <a:lstStyle>
            <a:lvl1pPr marL="683493" marR="0" indent="-683493" algn="l" defTabSz="117169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51" indent="0" algn="ctr">
              <a:buNone/>
              <a:defRPr>
                <a:solidFill>
                  <a:schemeClr val="tx1">
                    <a:tint val="75000"/>
                  </a:schemeClr>
                </a:solidFill>
              </a:defRPr>
            </a:lvl2pPr>
            <a:lvl3pPr marL="1171698" indent="0" algn="ctr">
              <a:buNone/>
              <a:defRPr>
                <a:solidFill>
                  <a:schemeClr val="tx1">
                    <a:tint val="75000"/>
                  </a:schemeClr>
                </a:solidFill>
              </a:defRPr>
            </a:lvl3pPr>
            <a:lvl4pPr marL="1757545" indent="0" algn="ctr">
              <a:buNone/>
              <a:defRPr>
                <a:solidFill>
                  <a:schemeClr val="tx1">
                    <a:tint val="75000"/>
                  </a:schemeClr>
                </a:solidFill>
              </a:defRPr>
            </a:lvl4pPr>
            <a:lvl5pPr marL="2343397" indent="0" algn="ctr">
              <a:buNone/>
              <a:defRPr>
                <a:solidFill>
                  <a:schemeClr val="tx1">
                    <a:tint val="75000"/>
                  </a:schemeClr>
                </a:solidFill>
              </a:defRPr>
            </a:lvl5pPr>
            <a:lvl6pPr marL="2929241" indent="0" algn="ctr">
              <a:buNone/>
              <a:defRPr>
                <a:solidFill>
                  <a:schemeClr val="tx1">
                    <a:tint val="75000"/>
                  </a:schemeClr>
                </a:solidFill>
              </a:defRPr>
            </a:lvl6pPr>
            <a:lvl7pPr marL="3515090" indent="0" algn="ctr">
              <a:buNone/>
              <a:defRPr>
                <a:solidFill>
                  <a:schemeClr val="tx1">
                    <a:tint val="75000"/>
                  </a:schemeClr>
                </a:solidFill>
              </a:defRPr>
            </a:lvl7pPr>
            <a:lvl8pPr marL="4100944" indent="0" algn="ctr">
              <a:buNone/>
              <a:defRPr>
                <a:solidFill>
                  <a:schemeClr val="tx1">
                    <a:tint val="75000"/>
                  </a:schemeClr>
                </a:solidFill>
              </a:defRPr>
            </a:lvl8pPr>
            <a:lvl9pPr marL="46867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0985288"/>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2712885"/>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462486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7515110"/>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0841616"/>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2967503"/>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9239659"/>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1" tIns="58584" rIns="117171" bIns="585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723037"/>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6"/>
            <a:ext cx="10198197" cy="788737"/>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1" tIns="58584" rIns="117171" bIns="585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1" tIns="58584" rIns="117171" bIns="585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7801651"/>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0118741"/>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3982108"/>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0001718"/>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5159987"/>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1529086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80668655"/>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9892946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4909062"/>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76055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53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lIns="91173" tIns="45592" rIns="91173" bIns="45592"/>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06339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29243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08856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60286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0579277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537984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8375496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19854707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271011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7999796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423875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pPr>
                <a:defRPr/>
              </a:pPr>
              <a:t>‹#›</a:t>
            </a:fld>
            <a:endParaRPr lang="th-TH"/>
          </a:p>
        </p:txBody>
      </p:sp>
    </p:spTree>
    <p:extLst>
      <p:ext uri="{BB962C8B-B14F-4D97-AF65-F5344CB8AC3E}">
        <p14:creationId xmlns:p14="http://schemas.microsoft.com/office/powerpoint/2010/main" val="16423554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marL="531858" marR="0" lvl="0" indent="-531858" algn="l" defTabSz="911779"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8088231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7418626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1755933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72397238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07604758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84080796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226764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2156371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256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58" tIns="45571" rIns="91158" bIns="45571"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217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pPr>
                <a:defRPr/>
              </a:pPr>
              <a:t>‹#›</a:t>
            </a:fld>
            <a:endParaRPr lang="th-TH"/>
          </a:p>
        </p:txBody>
      </p:sp>
    </p:spTree>
    <p:extLst>
      <p:ext uri="{BB962C8B-B14F-4D97-AF65-F5344CB8AC3E}">
        <p14:creationId xmlns:p14="http://schemas.microsoft.com/office/powerpoint/2010/main" val="379881429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4137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304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08"/>
            <a:ext cx="5280000" cy="2926039"/>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08"/>
            <a:ext cx="5280000" cy="2926039"/>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7843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144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1050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18"/>
            <a:ext cx="10198197" cy="788737"/>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58" tIns="45571" rIns="91158" bIns="45571" anchor="t" anchorCtr="0"/>
          <a:lstStyle>
            <a:lvl1pPr marL="455893" marR="0" lvl="0" indent="-227954"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760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689051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517364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8039552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9331526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pPr>
                <a:defRPr/>
              </a:pPr>
              <a:t>‹#›</a:t>
            </a:fld>
            <a:endParaRPr lang="th-TH"/>
          </a:p>
        </p:txBody>
      </p:sp>
    </p:spTree>
    <p:extLst>
      <p:ext uri="{BB962C8B-B14F-4D97-AF65-F5344CB8AC3E}">
        <p14:creationId xmlns:p14="http://schemas.microsoft.com/office/powerpoint/2010/main" val="21585161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7636474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069032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5557113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029251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6345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364702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442965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654089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577406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669837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pPr>
                <a:defRPr/>
              </a:pPr>
              <a:t>‹#›</a:t>
            </a:fld>
            <a:endParaRPr lang="th-TH"/>
          </a:p>
        </p:txBody>
      </p:sp>
    </p:spTree>
    <p:extLst>
      <p:ext uri="{BB962C8B-B14F-4D97-AF65-F5344CB8AC3E}">
        <p14:creationId xmlns:p14="http://schemas.microsoft.com/office/powerpoint/2010/main" val="30969425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843725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687523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73" tIns="45592" rIns="91173" bIns="45592"/>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173" tIns="45592" rIns="91173" bIns="455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a:defRPr/>
            </a:pPr>
            <a:fld id="{F5845613-47D0-4D7F-9152-CF8044F1764D}" type="datetime1">
              <a:rPr lang="en-US" sz="1800" smtClean="0">
                <a:latin typeface="Arial" charset="0"/>
                <a:ea typeface="ＭＳ Ｐゴシック" charset="-128"/>
              </a:rPr>
              <a:pPr defTabSz="455893">
                <a:defRPr/>
              </a:pPr>
              <a:t>9/14/2020</a:t>
            </a:fld>
            <a:endParaRPr lang="en-US" sz="1800">
              <a:latin typeface="Arial" charset="0"/>
              <a:ea typeface="ＭＳ Ｐゴシック" charset="-128"/>
            </a:endParaRPr>
          </a:p>
        </p:txBody>
      </p:sp>
      <p:sp>
        <p:nvSpPr>
          <p:cNvPr id="5" name="Footer Placeholder 4"/>
          <p:cNvSpPr>
            <a:spLocks noGrp="1"/>
          </p:cNvSpPr>
          <p:nvPr>
            <p:ph type="ftr" sz="quarter" idx="11"/>
          </p:nvPr>
        </p:nvSpPr>
        <p:spPr>
          <a:xfrm>
            <a:off x="4165600" y="6356438"/>
            <a:ext cx="3860800" cy="365125"/>
          </a:xfrm>
          <a:prstGeom prst="rect">
            <a:avLst/>
          </a:prstGeom>
        </p:spPr>
        <p:txBody>
          <a:bodyPr lIns="91173" tIns="45592" rIns="91173" bIns="45592"/>
          <a:lstStyle>
            <a:lvl1pPr>
              <a:defRPr>
                <a:solidFill>
                  <a:prstClr val="black"/>
                </a:solidFill>
                <a:cs typeface="ＭＳ Ｐゴシック" charset="-128"/>
              </a:defRPr>
            </a:lvl1pPr>
          </a:lstStyle>
          <a:p>
            <a:pPr defTabSz="455893">
              <a:defRPr/>
            </a:pPr>
            <a:endParaRPr lang="en-US" sz="1800">
              <a:latin typeface="Arial" charset="0"/>
              <a:ea typeface="ＭＳ Ｐゴシック" charset="-128"/>
            </a:endParaRPr>
          </a:p>
        </p:txBody>
      </p:sp>
      <p:sp>
        <p:nvSpPr>
          <p:cNvPr id="6" name="Slide Number Placeholder 5"/>
          <p:cNvSpPr>
            <a:spLocks noGrp="1"/>
          </p:cNvSpPr>
          <p:nvPr>
            <p:ph type="sldNum" sz="quarter" idx="12"/>
          </p:nvPr>
        </p:nvSpPr>
        <p:spPr>
          <a:xfrm>
            <a:off x="8737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fontAlgn="base">
              <a:spcBef>
                <a:spcPct val="0"/>
              </a:spcBef>
              <a:spcAft>
                <a:spcPct val="0"/>
              </a:spcAft>
              <a:defRPr/>
            </a:pPr>
            <a:fld id="{F48997B0-05C9-4CF0-954B-59D54BCBC850}" type="slidenum">
              <a:rPr lang="en-US" sz="1800" smtClean="0">
                <a:ea typeface="ＭＳ Ｐゴシック" charset="-128"/>
              </a:rPr>
              <a:pPr defTabSz="455893"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1707248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190152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05424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668951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670093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111698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444929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37962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pPr>
                <a:defRPr/>
              </a:pPr>
              <a:t>‹#›</a:t>
            </a:fld>
            <a:endParaRPr lang="th-TH" dirty="0"/>
          </a:p>
        </p:txBody>
      </p:sp>
    </p:spTree>
    <p:extLst>
      <p:ext uri="{BB962C8B-B14F-4D97-AF65-F5344CB8AC3E}">
        <p14:creationId xmlns:p14="http://schemas.microsoft.com/office/powerpoint/2010/main" val="3394670468"/>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855773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6751198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7267975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703707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34395398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6398491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4385145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7485658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430153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79333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pPr>
                <a:defRPr/>
              </a:pPr>
              <a:t>‹#›</a:t>
            </a:fld>
            <a:endParaRPr lang="th-TH" dirty="0"/>
          </a:p>
        </p:txBody>
      </p:sp>
    </p:spTree>
    <p:extLst>
      <p:ext uri="{BB962C8B-B14F-4D97-AF65-F5344CB8AC3E}">
        <p14:creationId xmlns:p14="http://schemas.microsoft.com/office/powerpoint/2010/main" val="189885295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355519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25265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754423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259557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129933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430259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504807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342373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515931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55812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pPr>
                <a:defRPr/>
              </a:pPr>
              <a:t>‹#›</a:t>
            </a:fld>
            <a:endParaRPr lang="th-TH"/>
          </a:p>
        </p:txBody>
      </p:sp>
    </p:spTree>
    <p:extLst>
      <p:ext uri="{BB962C8B-B14F-4D97-AF65-F5344CB8AC3E}">
        <p14:creationId xmlns:p14="http://schemas.microsoft.com/office/powerpoint/2010/main" val="363812996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54035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750148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0943874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72965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331740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7" tIns="58445" rIns="116907" bIns="58445">
            <a:normAutofit/>
          </a:bodyPr>
          <a:lstStyle>
            <a:lvl1pPr marL="681911" marR="0" indent="-681911" algn="l" defTabSz="116899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05" indent="0" algn="ctr">
              <a:buNone/>
              <a:defRPr>
                <a:solidFill>
                  <a:schemeClr val="tx1">
                    <a:tint val="75000"/>
                  </a:schemeClr>
                </a:solidFill>
              </a:defRPr>
            </a:lvl2pPr>
            <a:lvl3pPr marL="1168990" indent="0" algn="ctr">
              <a:buNone/>
              <a:defRPr>
                <a:solidFill>
                  <a:schemeClr val="tx1">
                    <a:tint val="75000"/>
                  </a:schemeClr>
                </a:solidFill>
              </a:defRPr>
            </a:lvl3pPr>
            <a:lvl4pPr marL="1753459" indent="0" algn="ctr">
              <a:buNone/>
              <a:defRPr>
                <a:solidFill>
                  <a:schemeClr val="tx1">
                    <a:tint val="75000"/>
                  </a:schemeClr>
                </a:solidFill>
              </a:defRPr>
            </a:lvl4pPr>
            <a:lvl5pPr marL="2337969" indent="0" algn="ctr">
              <a:buNone/>
              <a:defRPr>
                <a:solidFill>
                  <a:schemeClr val="tx1">
                    <a:tint val="75000"/>
                  </a:schemeClr>
                </a:solidFill>
              </a:defRPr>
            </a:lvl5pPr>
            <a:lvl6pPr marL="2922459" indent="0" algn="ctr">
              <a:buNone/>
              <a:defRPr>
                <a:solidFill>
                  <a:schemeClr val="tx1">
                    <a:tint val="75000"/>
                  </a:schemeClr>
                </a:solidFill>
              </a:defRPr>
            </a:lvl6pPr>
            <a:lvl7pPr marL="3506916" indent="0" algn="ctr">
              <a:buNone/>
              <a:defRPr>
                <a:solidFill>
                  <a:schemeClr val="tx1">
                    <a:tint val="75000"/>
                  </a:schemeClr>
                </a:solidFill>
              </a:defRPr>
            </a:lvl7pPr>
            <a:lvl8pPr marL="4091443" indent="0" algn="ctr">
              <a:buNone/>
              <a:defRPr>
                <a:solidFill>
                  <a:schemeClr val="tx1">
                    <a:tint val="75000"/>
                  </a:schemeClr>
                </a:solidFill>
              </a:defRPr>
            </a:lvl8pPr>
            <a:lvl9pPr marL="46759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754182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812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4694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7" tIns="58445" rIns="116907" bIns="5844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7" tIns="58445" rIns="116907" bIns="5844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476144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7109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4.png"/><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7.png"/><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4.png"/><Relationship Id="rId5" Type="http://schemas.openxmlformats.org/officeDocument/2006/relationships/slideLayout" Target="../slideLayouts/slideLayout91.xml"/><Relationship Id="rId10" Type="http://schemas.openxmlformats.org/officeDocument/2006/relationships/image" Target="../media/image3.png"/><Relationship Id="rId4" Type="http://schemas.openxmlformats.org/officeDocument/2006/relationships/slideLayout" Target="../slideLayouts/slideLayout90.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4.png"/><Relationship Id="rId5" Type="http://schemas.openxmlformats.org/officeDocument/2006/relationships/slideLayout" Target="../slideLayouts/slideLayout99.xml"/><Relationship Id="rId10" Type="http://schemas.openxmlformats.org/officeDocument/2006/relationships/image" Target="../media/image3.png"/><Relationship Id="rId4" Type="http://schemas.openxmlformats.org/officeDocument/2006/relationships/slideLayout" Target="../slideLayouts/slideLayout98.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4.png"/><Relationship Id="rId5" Type="http://schemas.openxmlformats.org/officeDocument/2006/relationships/slideLayout" Target="../slideLayouts/slideLayout107.xml"/><Relationship Id="rId10"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4.png"/><Relationship Id="rId5" Type="http://schemas.openxmlformats.org/officeDocument/2006/relationships/slideLayout" Target="../slideLayouts/slideLayout115.xml"/><Relationship Id="rId10" Type="http://schemas.openxmlformats.org/officeDocument/2006/relationships/image" Target="../media/image3.png"/><Relationship Id="rId4" Type="http://schemas.openxmlformats.org/officeDocument/2006/relationships/slideLayout" Target="../slideLayouts/slideLayout114.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4.png"/><Relationship Id="rId5" Type="http://schemas.openxmlformats.org/officeDocument/2006/relationships/slideLayout" Target="../slideLayouts/slideLayout123.xml"/><Relationship Id="rId10" Type="http://schemas.openxmlformats.org/officeDocument/2006/relationships/image" Target="../media/image3.png"/><Relationship Id="rId4" Type="http://schemas.openxmlformats.org/officeDocument/2006/relationships/slideLayout" Target="../slideLayouts/slideLayout12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4.png"/><Relationship Id="rId5" Type="http://schemas.openxmlformats.org/officeDocument/2006/relationships/slideLayout" Target="../slideLayouts/slideLayout131.xml"/><Relationship Id="rId10" Type="http://schemas.openxmlformats.org/officeDocument/2006/relationships/image" Target="../media/image3.png"/><Relationship Id="rId4" Type="http://schemas.openxmlformats.org/officeDocument/2006/relationships/slideLayout" Target="../slideLayouts/slideLayout130.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4.png"/><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4.png"/><Relationship Id="rId5" Type="http://schemas.openxmlformats.org/officeDocument/2006/relationships/slideLayout" Target="../slideLayouts/slideLayout147.xml"/><Relationship Id="rId10" Type="http://schemas.openxmlformats.org/officeDocument/2006/relationships/image" Target="../media/image3.png"/><Relationship Id="rId4" Type="http://schemas.openxmlformats.org/officeDocument/2006/relationships/slideLayout" Target="../slideLayouts/slideLayout146.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image" Target="../media/image4.png"/><Relationship Id="rId5" Type="http://schemas.openxmlformats.org/officeDocument/2006/relationships/slideLayout" Target="../slideLayouts/slideLayout155.xml"/><Relationship Id="rId10" Type="http://schemas.openxmlformats.org/officeDocument/2006/relationships/image" Target="../media/image3.png"/><Relationship Id="rId4" Type="http://schemas.openxmlformats.org/officeDocument/2006/relationships/slideLayout" Target="../slideLayouts/slideLayout154.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image" Target="../media/image4.png"/><Relationship Id="rId5" Type="http://schemas.openxmlformats.org/officeDocument/2006/relationships/slideLayout" Target="../slideLayouts/slideLayout163.xml"/><Relationship Id="rId10" Type="http://schemas.openxmlformats.org/officeDocument/2006/relationships/image" Target="../media/image3.png"/><Relationship Id="rId4" Type="http://schemas.openxmlformats.org/officeDocument/2006/relationships/slideLayout" Target="../slideLayouts/slideLayout162.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image" Target="../media/image4.png"/><Relationship Id="rId5" Type="http://schemas.openxmlformats.org/officeDocument/2006/relationships/slideLayout" Target="../slideLayouts/slideLayout171.xml"/><Relationship Id="rId10" Type="http://schemas.openxmlformats.org/officeDocument/2006/relationships/image" Target="../media/image3.png"/><Relationship Id="rId4" Type="http://schemas.openxmlformats.org/officeDocument/2006/relationships/slideLayout" Target="../slideLayouts/slideLayout170.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image" Target="../media/image4.png"/><Relationship Id="rId5" Type="http://schemas.openxmlformats.org/officeDocument/2006/relationships/slideLayout" Target="../slideLayouts/slideLayout179.xml"/><Relationship Id="rId10" Type="http://schemas.openxmlformats.org/officeDocument/2006/relationships/image" Target="../media/image3.png"/><Relationship Id="rId4" Type="http://schemas.openxmlformats.org/officeDocument/2006/relationships/slideLayout" Target="../slideLayouts/slideLayout178.xml"/><Relationship Id="rId9"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png"/><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4.png"/><Relationship Id="rId5" Type="http://schemas.openxmlformats.org/officeDocument/2006/relationships/slideLayout" Target="../slideLayouts/slideLayout34.xml"/><Relationship Id="rId10"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7.png"/><Relationship Id="rId5" Type="http://schemas.openxmlformats.org/officeDocument/2006/relationships/slideLayout" Target="../slideLayouts/slideLayout42.xml"/><Relationship Id="rId10"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7.png"/><Relationship Id="rId5" Type="http://schemas.openxmlformats.org/officeDocument/2006/relationships/slideLayout" Target="../slideLayouts/slideLayout50.xml"/><Relationship Id="rId10"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4.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png"/><Relationship Id="rId5" Type="http://schemas.openxmlformats.org/officeDocument/2006/relationships/slideLayout" Target="../slideLayouts/slideLayout58.xml"/><Relationship Id="rId10" Type="http://schemas.openxmlformats.org/officeDocument/2006/relationships/theme" Target="../theme/theme9.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p>
        </p:txBody>
      </p:sp>
      <p:sp>
        <p:nvSpPr>
          <p:cNvPr id="14" name="TextBox 13"/>
          <p:cNvSpPr txBox="1"/>
          <p:nvPr/>
        </p:nvSpPr>
        <p:spPr>
          <a:xfrm>
            <a:off x="9340851" y="6508787"/>
            <a:ext cx="2286000" cy="284948"/>
          </a:xfrm>
          <a:prstGeom prst="rect">
            <a:avLst/>
          </a:prstGeom>
          <a:noFill/>
        </p:spPr>
        <p:txBody>
          <a:bodyPr lIns="99292" tIns="49656" rIns="99292" bIns="49656">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45802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12294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789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1"/>
            <a:ext cx="4948767" cy="559410"/>
          </a:xfrm>
          <a:prstGeom prst="rect">
            <a:avLst/>
          </a:prstGeom>
          <a:noFill/>
        </p:spPr>
        <p:txBody>
          <a:bodyPr lIns="127278" tIns="63640" rIns="127278" bIns="63640">
            <a:spAutoFit/>
          </a:bodyPr>
          <a:lstStyle/>
          <a:p>
            <a:pPr defTabSz="1168897"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9"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62202477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116907" tIns="58445" rIns="116907" bIns="5844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90">
              <a:defRPr/>
            </a:pPr>
            <a:fld id="{79C0BFF6-9B14-4446-AF07-628EFEB400B0}" type="slidenum">
              <a:rPr lang="th-TH" smtClean="0">
                <a:solidFill>
                  <a:prstClr val="black">
                    <a:tint val="75000"/>
                  </a:prstClr>
                </a:solidFill>
              </a:rPr>
              <a:pPr defTabSz="116899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8" tIns="63645" rIns="127288" bIns="63645" anchor="ctr"/>
          <a:lstStyle/>
          <a:p>
            <a:pPr algn="ctr" defTabSz="1168990"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5"/>
            <a:ext cx="4341284" cy="83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8" tIns="63645" rIns="127288" bIns="636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90">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9" y="800131"/>
            <a:ext cx="4948767" cy="559420"/>
          </a:xfrm>
          <a:prstGeom prst="rect">
            <a:avLst/>
          </a:prstGeom>
          <a:noFill/>
        </p:spPr>
        <p:txBody>
          <a:bodyPr lIns="127288" tIns="63645" rIns="127288" bIns="63645">
            <a:spAutoFit/>
          </a:bodyPr>
          <a:lstStyle/>
          <a:p>
            <a:pPr defTabSz="1168990"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8" tIns="63645" rIns="127288" bIns="63645" anchor="ctr"/>
          <a:lstStyle/>
          <a:p>
            <a:pPr algn="ctr" defTabSz="1168990"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6" y="301663"/>
            <a:ext cx="2220383" cy="518141"/>
          </a:xfrm>
          <a:prstGeom prst="rect">
            <a:avLst/>
          </a:prstGeom>
          <a:noFill/>
          <a:effectLst>
            <a:outerShdw blurRad="50800" dist="38100" dir="5400000" algn="t" rotWithShape="0">
              <a:prstClr val="black">
                <a:alpha val="40000"/>
              </a:prstClr>
            </a:outerShdw>
          </a:effectLst>
        </p:spPr>
        <p:txBody>
          <a:bodyPr lIns="116907" tIns="58445" rIns="116907" bIns="58445">
            <a:spAutoFit/>
          </a:bodyPr>
          <a:lstStyle/>
          <a:p>
            <a:pPr algn="r" defTabSz="1168990"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58073295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05" algn="ctr" rtl="0" fontAlgn="base">
        <a:spcBef>
          <a:spcPct val="0"/>
        </a:spcBef>
        <a:spcAft>
          <a:spcPct val="0"/>
        </a:spcAft>
        <a:defRPr sz="5600">
          <a:solidFill>
            <a:schemeClr val="tx1"/>
          </a:solidFill>
          <a:latin typeface="Arial" pitchFamily="34" charset="0"/>
          <a:cs typeface="Cordia New" pitchFamily="34" charset="-34"/>
        </a:defRPr>
      </a:lvl6pPr>
      <a:lvl7pPr marL="1168990" algn="ctr" rtl="0" fontAlgn="base">
        <a:spcBef>
          <a:spcPct val="0"/>
        </a:spcBef>
        <a:spcAft>
          <a:spcPct val="0"/>
        </a:spcAft>
        <a:defRPr sz="5600">
          <a:solidFill>
            <a:schemeClr val="tx1"/>
          </a:solidFill>
          <a:latin typeface="Arial" pitchFamily="34" charset="0"/>
          <a:cs typeface="Cordia New" pitchFamily="34" charset="-34"/>
        </a:defRPr>
      </a:lvl7pPr>
      <a:lvl8pPr marL="1753459" algn="ctr" rtl="0" fontAlgn="base">
        <a:spcBef>
          <a:spcPct val="0"/>
        </a:spcBef>
        <a:spcAft>
          <a:spcPct val="0"/>
        </a:spcAft>
        <a:defRPr sz="5600">
          <a:solidFill>
            <a:schemeClr val="tx1"/>
          </a:solidFill>
          <a:latin typeface="Arial" pitchFamily="34" charset="0"/>
          <a:cs typeface="Cordia New" pitchFamily="34" charset="-34"/>
        </a:defRPr>
      </a:lvl8pPr>
      <a:lvl9pPr marL="233796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48" indent="-43834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86" indent="-365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04" indent="-2922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16" indent="-2922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220" indent="-2922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714"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195"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686"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141"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90" rtl="0" eaLnBrk="1" latinLnBrk="0" hangingPunct="1">
        <a:defRPr sz="3600" kern="1200">
          <a:solidFill>
            <a:schemeClr val="tx1"/>
          </a:solidFill>
          <a:latin typeface="+mn-lt"/>
          <a:ea typeface="+mn-ea"/>
          <a:cs typeface="+mn-cs"/>
        </a:defRPr>
      </a:lvl1pPr>
      <a:lvl2pPr marL="584505" algn="l" defTabSz="1168990" rtl="0" eaLnBrk="1" latinLnBrk="0" hangingPunct="1">
        <a:defRPr sz="3600" kern="1200">
          <a:solidFill>
            <a:schemeClr val="tx1"/>
          </a:solidFill>
          <a:latin typeface="+mn-lt"/>
          <a:ea typeface="+mn-ea"/>
          <a:cs typeface="+mn-cs"/>
        </a:defRPr>
      </a:lvl2pPr>
      <a:lvl3pPr marL="1168990" algn="l" defTabSz="1168990" rtl="0" eaLnBrk="1" latinLnBrk="0" hangingPunct="1">
        <a:defRPr sz="3600" kern="1200">
          <a:solidFill>
            <a:schemeClr val="tx1"/>
          </a:solidFill>
          <a:latin typeface="+mn-lt"/>
          <a:ea typeface="+mn-ea"/>
          <a:cs typeface="+mn-cs"/>
        </a:defRPr>
      </a:lvl3pPr>
      <a:lvl4pPr marL="1753459" algn="l" defTabSz="1168990" rtl="0" eaLnBrk="1" latinLnBrk="0" hangingPunct="1">
        <a:defRPr sz="3600" kern="1200">
          <a:solidFill>
            <a:schemeClr val="tx1"/>
          </a:solidFill>
          <a:latin typeface="+mn-lt"/>
          <a:ea typeface="+mn-ea"/>
          <a:cs typeface="+mn-cs"/>
        </a:defRPr>
      </a:lvl4pPr>
      <a:lvl5pPr marL="2337969" algn="l" defTabSz="1168990" rtl="0" eaLnBrk="1" latinLnBrk="0" hangingPunct="1">
        <a:defRPr sz="3600" kern="1200">
          <a:solidFill>
            <a:schemeClr val="tx1"/>
          </a:solidFill>
          <a:latin typeface="+mn-lt"/>
          <a:ea typeface="+mn-ea"/>
          <a:cs typeface="+mn-cs"/>
        </a:defRPr>
      </a:lvl5pPr>
      <a:lvl6pPr marL="2922459" algn="l" defTabSz="1168990" rtl="0" eaLnBrk="1" latinLnBrk="0" hangingPunct="1">
        <a:defRPr sz="3600" kern="1200">
          <a:solidFill>
            <a:schemeClr val="tx1"/>
          </a:solidFill>
          <a:latin typeface="+mn-lt"/>
          <a:ea typeface="+mn-ea"/>
          <a:cs typeface="+mn-cs"/>
        </a:defRPr>
      </a:lvl6pPr>
      <a:lvl7pPr marL="3506916" algn="l" defTabSz="1168990" rtl="0" eaLnBrk="1" latinLnBrk="0" hangingPunct="1">
        <a:defRPr sz="3600" kern="1200">
          <a:solidFill>
            <a:schemeClr val="tx1"/>
          </a:solidFill>
          <a:latin typeface="+mn-lt"/>
          <a:ea typeface="+mn-ea"/>
          <a:cs typeface="+mn-cs"/>
        </a:defRPr>
      </a:lvl7pPr>
      <a:lvl8pPr marL="4091443" algn="l" defTabSz="1168990" rtl="0" eaLnBrk="1" latinLnBrk="0" hangingPunct="1">
        <a:defRPr sz="3600" kern="1200">
          <a:solidFill>
            <a:schemeClr val="tx1"/>
          </a:solidFill>
          <a:latin typeface="+mn-lt"/>
          <a:ea typeface="+mn-ea"/>
          <a:cs typeface="+mn-cs"/>
        </a:defRPr>
      </a:lvl8pPr>
      <a:lvl9pPr marL="4675933" algn="l" defTabSz="116899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0"/>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5" y="800131"/>
            <a:ext cx="4948767" cy="559436"/>
          </a:xfrm>
          <a:prstGeom prst="rect">
            <a:avLst/>
          </a:prstGeom>
          <a:noFill/>
        </p:spPr>
        <p:txBody>
          <a:bodyPr lIns="127304" tIns="63653" rIns="127304" bIns="63653">
            <a:spAutoFit/>
          </a:bodyPr>
          <a:lstStyle/>
          <a:p>
            <a:pPr defTabSz="116912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2" y="301660"/>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104614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6"/>
            <a:ext cx="723900" cy="365125"/>
          </a:xfrm>
          <a:prstGeom prst="rect">
            <a:avLst/>
          </a:prstGeom>
        </p:spPr>
        <p:txBody>
          <a:bodyPr vert="horz" lIns="116934" tIns="58460" rIns="116934" bIns="584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69">
              <a:defRPr/>
            </a:pPr>
            <a:fld id="{79C0BFF6-9B14-4446-AF07-628EFEB400B0}" type="slidenum">
              <a:rPr lang="th-TH" smtClean="0">
                <a:solidFill>
                  <a:prstClr val="black">
                    <a:tint val="75000"/>
                  </a:prstClr>
                </a:solidFill>
              </a:rPr>
              <a:pPr defTabSz="116926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9" tIns="63660" rIns="127319" bIns="63660" anchor="ctr"/>
          <a:lstStyle/>
          <a:p>
            <a:pPr algn="ctr" defTabSz="116926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9" tIns="63660" rIns="127319" bIns="63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6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1" y="800131"/>
            <a:ext cx="4948767" cy="559451"/>
          </a:xfrm>
          <a:prstGeom prst="rect">
            <a:avLst/>
          </a:prstGeom>
          <a:noFill/>
        </p:spPr>
        <p:txBody>
          <a:bodyPr lIns="127319" tIns="63660" rIns="127319" bIns="63660">
            <a:spAutoFit/>
          </a:bodyPr>
          <a:lstStyle/>
          <a:p>
            <a:pPr defTabSz="116926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9" tIns="63660" rIns="127319" bIns="63660" anchor="ctr"/>
          <a:lstStyle/>
          <a:p>
            <a:pPr algn="ctr" defTabSz="116926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38" y="301657"/>
            <a:ext cx="2220383" cy="518171"/>
          </a:xfrm>
          <a:prstGeom prst="rect">
            <a:avLst/>
          </a:prstGeom>
          <a:noFill/>
          <a:effectLst>
            <a:outerShdw blurRad="50800" dist="38100" dir="5400000" algn="t" rotWithShape="0">
              <a:prstClr val="black">
                <a:alpha val="40000"/>
              </a:prstClr>
            </a:outerShdw>
          </a:effectLst>
        </p:spPr>
        <p:txBody>
          <a:bodyPr lIns="116934" tIns="58460" rIns="116934" bIns="58460">
            <a:spAutoFit/>
          </a:bodyPr>
          <a:lstStyle/>
          <a:p>
            <a:pPr algn="r" defTabSz="116926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28182597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45" algn="ctr" rtl="0" fontAlgn="base">
        <a:spcBef>
          <a:spcPct val="0"/>
        </a:spcBef>
        <a:spcAft>
          <a:spcPct val="0"/>
        </a:spcAft>
        <a:defRPr sz="5600">
          <a:solidFill>
            <a:schemeClr val="tx1"/>
          </a:solidFill>
          <a:latin typeface="Arial" pitchFamily="34" charset="0"/>
          <a:cs typeface="Cordia New" pitchFamily="34" charset="-34"/>
        </a:defRPr>
      </a:lvl6pPr>
      <a:lvl7pPr marL="1169269" algn="ctr" rtl="0" fontAlgn="base">
        <a:spcBef>
          <a:spcPct val="0"/>
        </a:spcBef>
        <a:spcAft>
          <a:spcPct val="0"/>
        </a:spcAft>
        <a:defRPr sz="5600">
          <a:solidFill>
            <a:schemeClr val="tx1"/>
          </a:solidFill>
          <a:latin typeface="Arial" pitchFamily="34" charset="0"/>
          <a:cs typeface="Cordia New" pitchFamily="34" charset="-34"/>
        </a:defRPr>
      </a:lvl7pPr>
      <a:lvl8pPr marL="1753882" algn="ctr" rtl="0" fontAlgn="base">
        <a:spcBef>
          <a:spcPct val="0"/>
        </a:spcBef>
        <a:spcAft>
          <a:spcPct val="0"/>
        </a:spcAft>
        <a:defRPr sz="5600">
          <a:solidFill>
            <a:schemeClr val="tx1"/>
          </a:solidFill>
          <a:latin typeface="Arial" pitchFamily="34" charset="0"/>
          <a:cs typeface="Cordia New" pitchFamily="34" charset="-34"/>
        </a:defRPr>
      </a:lvl8pPr>
      <a:lvl9pPr marL="233853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54" indent="-4384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15" indent="-3654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558" indent="-2923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207" indent="-2923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851" indent="-2923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485"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106"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737"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333"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69" rtl="0" eaLnBrk="1" latinLnBrk="0" hangingPunct="1">
        <a:defRPr sz="3600" kern="1200">
          <a:solidFill>
            <a:schemeClr val="tx1"/>
          </a:solidFill>
          <a:latin typeface="+mn-lt"/>
          <a:ea typeface="+mn-ea"/>
          <a:cs typeface="+mn-cs"/>
        </a:defRPr>
      </a:lvl1pPr>
      <a:lvl2pPr marL="584645" algn="l" defTabSz="1169269" rtl="0" eaLnBrk="1" latinLnBrk="0" hangingPunct="1">
        <a:defRPr sz="3600" kern="1200">
          <a:solidFill>
            <a:schemeClr val="tx1"/>
          </a:solidFill>
          <a:latin typeface="+mn-lt"/>
          <a:ea typeface="+mn-ea"/>
          <a:cs typeface="+mn-cs"/>
        </a:defRPr>
      </a:lvl2pPr>
      <a:lvl3pPr marL="1169269" algn="l" defTabSz="1169269" rtl="0" eaLnBrk="1" latinLnBrk="0" hangingPunct="1">
        <a:defRPr sz="3600" kern="1200">
          <a:solidFill>
            <a:schemeClr val="tx1"/>
          </a:solidFill>
          <a:latin typeface="+mn-lt"/>
          <a:ea typeface="+mn-ea"/>
          <a:cs typeface="+mn-cs"/>
        </a:defRPr>
      </a:lvl3pPr>
      <a:lvl4pPr marL="1753882" algn="l" defTabSz="1169269" rtl="0" eaLnBrk="1" latinLnBrk="0" hangingPunct="1">
        <a:defRPr sz="3600" kern="1200">
          <a:solidFill>
            <a:schemeClr val="tx1"/>
          </a:solidFill>
          <a:latin typeface="+mn-lt"/>
          <a:ea typeface="+mn-ea"/>
          <a:cs typeface="+mn-cs"/>
        </a:defRPr>
      </a:lvl4pPr>
      <a:lvl5pPr marL="2338531" algn="l" defTabSz="1169269" rtl="0" eaLnBrk="1" latinLnBrk="0" hangingPunct="1">
        <a:defRPr sz="3600" kern="1200">
          <a:solidFill>
            <a:schemeClr val="tx1"/>
          </a:solidFill>
          <a:latin typeface="+mn-lt"/>
          <a:ea typeface="+mn-ea"/>
          <a:cs typeface="+mn-cs"/>
        </a:defRPr>
      </a:lvl5pPr>
      <a:lvl6pPr marL="2923159" algn="l" defTabSz="1169269" rtl="0" eaLnBrk="1" latinLnBrk="0" hangingPunct="1">
        <a:defRPr sz="3600" kern="1200">
          <a:solidFill>
            <a:schemeClr val="tx1"/>
          </a:solidFill>
          <a:latin typeface="+mn-lt"/>
          <a:ea typeface="+mn-ea"/>
          <a:cs typeface="+mn-cs"/>
        </a:defRPr>
      </a:lvl6pPr>
      <a:lvl7pPr marL="3507762" algn="l" defTabSz="1169269" rtl="0" eaLnBrk="1" latinLnBrk="0" hangingPunct="1">
        <a:defRPr sz="3600" kern="1200">
          <a:solidFill>
            <a:schemeClr val="tx1"/>
          </a:solidFill>
          <a:latin typeface="+mn-lt"/>
          <a:ea typeface="+mn-ea"/>
          <a:cs typeface="+mn-cs"/>
        </a:defRPr>
      </a:lvl7pPr>
      <a:lvl8pPr marL="4092425" algn="l" defTabSz="1169269" rtl="0" eaLnBrk="1" latinLnBrk="0" hangingPunct="1">
        <a:defRPr sz="3600" kern="1200">
          <a:solidFill>
            <a:schemeClr val="tx1"/>
          </a:solidFill>
          <a:latin typeface="+mn-lt"/>
          <a:ea typeface="+mn-ea"/>
          <a:cs typeface="+mn-cs"/>
        </a:defRPr>
      </a:lvl8pPr>
      <a:lvl9pPr marL="4677057" algn="l" defTabSz="116926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fontAlgn="auto">
              <a:spcBef>
                <a:spcPts val="0"/>
              </a:spcBef>
              <a:spcAft>
                <a:spcPts val="0"/>
              </a:spcAft>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5824204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5"/>
            <a:ext cx="723900" cy="365125"/>
          </a:xfrm>
          <a:prstGeom prst="rect">
            <a:avLst/>
          </a:prstGeom>
        </p:spPr>
        <p:txBody>
          <a:bodyPr vert="horz" lIns="116975" tIns="58482" rIns="116975" bIns="584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687">
              <a:defRPr/>
            </a:pPr>
            <a:fld id="{79C0BFF6-9B14-4446-AF07-628EFEB400B0}" type="slidenum">
              <a:rPr lang="th-TH" smtClean="0">
                <a:solidFill>
                  <a:prstClr val="black">
                    <a:tint val="75000"/>
                  </a:prstClr>
                </a:solidFill>
              </a:rPr>
              <a:pPr defTabSz="116968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65" tIns="63683" rIns="127365" bIns="63683" anchor="ctr"/>
          <a:lstStyle/>
          <a:p>
            <a:pPr algn="ctr" defTabSz="1169687"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65" tIns="63683" rIns="127365" bIns="6368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687">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9" y="800129"/>
            <a:ext cx="4948767" cy="559497"/>
          </a:xfrm>
          <a:prstGeom prst="rect">
            <a:avLst/>
          </a:prstGeom>
          <a:noFill/>
        </p:spPr>
        <p:txBody>
          <a:bodyPr lIns="127365" tIns="63683" rIns="127365" bIns="63683">
            <a:spAutoFit/>
          </a:bodyPr>
          <a:lstStyle/>
          <a:p>
            <a:pPr defTabSz="1169687"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65" tIns="63683" rIns="127365" bIns="63683" anchor="ctr"/>
          <a:lstStyle/>
          <a:p>
            <a:pPr algn="ctr" defTabSz="1169687" fontAlgn="auto">
              <a:spcBef>
                <a:spcPts val="0"/>
              </a:spcBef>
              <a:spcAft>
                <a:spcPts val="0"/>
              </a:spcAft>
              <a:defRPr/>
            </a:pPr>
            <a:endParaRPr lang="th-TH" sz="3600" dirty="0">
              <a:solidFill>
                <a:prstClr val="white"/>
              </a:solidFill>
            </a:endParaRPr>
          </a:p>
        </p:txBody>
      </p:sp>
      <p:sp>
        <p:nvSpPr>
          <p:cNvPr id="12" name="TextBox 11"/>
          <p:cNvSpPr txBox="1"/>
          <p:nvPr/>
        </p:nvSpPr>
        <p:spPr>
          <a:xfrm>
            <a:off x="9290126" y="301651"/>
            <a:ext cx="2220383" cy="518216"/>
          </a:xfrm>
          <a:prstGeom prst="rect">
            <a:avLst/>
          </a:prstGeom>
          <a:noFill/>
          <a:effectLst>
            <a:outerShdw blurRad="50800" dist="38100" dir="5400000" algn="t" rotWithShape="0">
              <a:prstClr val="black">
                <a:alpha val="40000"/>
              </a:prstClr>
            </a:outerShdw>
          </a:effectLst>
        </p:spPr>
        <p:txBody>
          <a:bodyPr lIns="116975" tIns="58482" rIns="116975" bIns="58482">
            <a:spAutoFit/>
          </a:bodyPr>
          <a:lstStyle/>
          <a:p>
            <a:pPr algn="r" defTabSz="1169687"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881990210"/>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54" algn="ctr" rtl="0" fontAlgn="base">
        <a:spcBef>
          <a:spcPct val="0"/>
        </a:spcBef>
        <a:spcAft>
          <a:spcPct val="0"/>
        </a:spcAft>
        <a:defRPr sz="5600">
          <a:solidFill>
            <a:schemeClr val="tx1"/>
          </a:solidFill>
          <a:latin typeface="Arial" pitchFamily="34" charset="0"/>
          <a:cs typeface="Cordia New" pitchFamily="34" charset="-34"/>
        </a:defRPr>
      </a:lvl6pPr>
      <a:lvl7pPr marL="1169687" algn="ctr" rtl="0" fontAlgn="base">
        <a:spcBef>
          <a:spcPct val="0"/>
        </a:spcBef>
        <a:spcAft>
          <a:spcPct val="0"/>
        </a:spcAft>
        <a:defRPr sz="5600">
          <a:solidFill>
            <a:schemeClr val="tx1"/>
          </a:solidFill>
          <a:latin typeface="Arial" pitchFamily="34" charset="0"/>
          <a:cs typeface="Cordia New" pitchFamily="34" charset="-34"/>
        </a:defRPr>
      </a:lvl7pPr>
      <a:lvl8pPr marL="1754516" algn="ctr" rtl="0" fontAlgn="base">
        <a:spcBef>
          <a:spcPct val="0"/>
        </a:spcBef>
        <a:spcAft>
          <a:spcPct val="0"/>
        </a:spcAft>
        <a:defRPr sz="5600">
          <a:solidFill>
            <a:schemeClr val="tx1"/>
          </a:solidFill>
          <a:latin typeface="Arial" pitchFamily="34" charset="0"/>
          <a:cs typeface="Cordia New" pitchFamily="34" charset="-34"/>
        </a:defRPr>
      </a:lvl8pPr>
      <a:lvl9pPr marL="233937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15" indent="-43861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59" indent="-3655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086" indent="-2924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944" indent="-2924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797" indent="-2924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642"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474"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318"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122"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687" rtl="0" eaLnBrk="1" latinLnBrk="0" hangingPunct="1">
        <a:defRPr sz="3600" kern="1200">
          <a:solidFill>
            <a:schemeClr val="tx1"/>
          </a:solidFill>
          <a:latin typeface="+mn-lt"/>
          <a:ea typeface="+mn-ea"/>
          <a:cs typeface="+mn-cs"/>
        </a:defRPr>
      </a:lvl1pPr>
      <a:lvl2pPr marL="584854" algn="l" defTabSz="1169687" rtl="0" eaLnBrk="1" latinLnBrk="0" hangingPunct="1">
        <a:defRPr sz="3600" kern="1200">
          <a:solidFill>
            <a:schemeClr val="tx1"/>
          </a:solidFill>
          <a:latin typeface="+mn-lt"/>
          <a:ea typeface="+mn-ea"/>
          <a:cs typeface="+mn-cs"/>
        </a:defRPr>
      </a:lvl2pPr>
      <a:lvl3pPr marL="1169687" algn="l" defTabSz="1169687" rtl="0" eaLnBrk="1" latinLnBrk="0" hangingPunct="1">
        <a:defRPr sz="3600" kern="1200">
          <a:solidFill>
            <a:schemeClr val="tx1"/>
          </a:solidFill>
          <a:latin typeface="+mn-lt"/>
          <a:ea typeface="+mn-ea"/>
          <a:cs typeface="+mn-cs"/>
        </a:defRPr>
      </a:lvl3pPr>
      <a:lvl4pPr marL="1754516" algn="l" defTabSz="1169687" rtl="0" eaLnBrk="1" latinLnBrk="0" hangingPunct="1">
        <a:defRPr sz="3600" kern="1200">
          <a:solidFill>
            <a:schemeClr val="tx1"/>
          </a:solidFill>
          <a:latin typeface="+mn-lt"/>
          <a:ea typeface="+mn-ea"/>
          <a:cs typeface="+mn-cs"/>
        </a:defRPr>
      </a:lvl4pPr>
      <a:lvl5pPr marL="2339373" algn="l" defTabSz="1169687" rtl="0" eaLnBrk="1" latinLnBrk="0" hangingPunct="1">
        <a:defRPr sz="3600" kern="1200">
          <a:solidFill>
            <a:schemeClr val="tx1"/>
          </a:solidFill>
          <a:latin typeface="+mn-lt"/>
          <a:ea typeface="+mn-ea"/>
          <a:cs typeface="+mn-cs"/>
        </a:defRPr>
      </a:lvl5pPr>
      <a:lvl6pPr marL="2924209" algn="l" defTabSz="1169687" rtl="0" eaLnBrk="1" latinLnBrk="0" hangingPunct="1">
        <a:defRPr sz="3600" kern="1200">
          <a:solidFill>
            <a:schemeClr val="tx1"/>
          </a:solidFill>
          <a:latin typeface="+mn-lt"/>
          <a:ea typeface="+mn-ea"/>
          <a:cs typeface="+mn-cs"/>
        </a:defRPr>
      </a:lvl6pPr>
      <a:lvl7pPr marL="3509030" algn="l" defTabSz="1169687" rtl="0" eaLnBrk="1" latinLnBrk="0" hangingPunct="1">
        <a:defRPr sz="3600" kern="1200">
          <a:solidFill>
            <a:schemeClr val="tx1"/>
          </a:solidFill>
          <a:latin typeface="+mn-lt"/>
          <a:ea typeface="+mn-ea"/>
          <a:cs typeface="+mn-cs"/>
        </a:defRPr>
      </a:lvl7pPr>
      <a:lvl8pPr marL="4093898" algn="l" defTabSz="1169687" rtl="0" eaLnBrk="1" latinLnBrk="0" hangingPunct="1">
        <a:defRPr sz="3600" kern="1200">
          <a:solidFill>
            <a:schemeClr val="tx1"/>
          </a:solidFill>
          <a:latin typeface="+mn-lt"/>
          <a:ea typeface="+mn-ea"/>
          <a:cs typeface="+mn-cs"/>
        </a:defRPr>
      </a:lvl8pPr>
      <a:lvl9pPr marL="4678741" algn="l" defTabSz="1169687"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8"/>
            <a:ext cx="723900" cy="365125"/>
          </a:xfrm>
          <a:prstGeom prst="rect">
            <a:avLst/>
          </a:prstGeom>
        </p:spPr>
        <p:txBody>
          <a:bodyPr vert="horz" lIns="117002" tIns="58495" rIns="117002" bIns="5849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966">
              <a:defRPr/>
            </a:pPr>
            <a:fld id="{79C0BFF6-9B14-4446-AF07-628EFEB400B0}" type="slidenum">
              <a:rPr lang="th-TH" smtClean="0">
                <a:solidFill>
                  <a:prstClr val="black">
                    <a:tint val="75000"/>
                  </a:prstClr>
                </a:solidFill>
              </a:rPr>
              <a:pPr defTabSz="116996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96" tIns="63699" rIns="127396" bIns="63699" anchor="ctr"/>
          <a:lstStyle/>
          <a:p>
            <a:pPr algn="ctr" defTabSz="1169966"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96" tIns="63699" rIns="127396" bIns="6369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966">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1" y="800123"/>
            <a:ext cx="4948767" cy="559529"/>
          </a:xfrm>
          <a:prstGeom prst="rect">
            <a:avLst/>
          </a:prstGeom>
          <a:noFill/>
        </p:spPr>
        <p:txBody>
          <a:bodyPr lIns="127396" tIns="63699" rIns="127396" bIns="63699">
            <a:spAutoFit/>
          </a:bodyPr>
          <a:lstStyle/>
          <a:p>
            <a:pPr defTabSz="1169966"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96" tIns="63699" rIns="127396" bIns="63699" anchor="ctr"/>
          <a:lstStyle/>
          <a:p>
            <a:pPr algn="ctr" defTabSz="1169966" fontAlgn="auto">
              <a:spcBef>
                <a:spcPts val="0"/>
              </a:spcBef>
              <a:spcAft>
                <a:spcPts val="0"/>
              </a:spcAft>
              <a:defRPr/>
            </a:pPr>
            <a:endParaRPr lang="th-TH" sz="3600" dirty="0">
              <a:solidFill>
                <a:prstClr val="white"/>
              </a:solidFill>
            </a:endParaRPr>
          </a:p>
        </p:txBody>
      </p:sp>
      <p:sp>
        <p:nvSpPr>
          <p:cNvPr id="12" name="TextBox 11"/>
          <p:cNvSpPr txBox="1"/>
          <p:nvPr/>
        </p:nvSpPr>
        <p:spPr>
          <a:xfrm>
            <a:off x="9290118" y="301651"/>
            <a:ext cx="2220383" cy="518242"/>
          </a:xfrm>
          <a:prstGeom prst="rect">
            <a:avLst/>
          </a:prstGeom>
          <a:noFill/>
          <a:effectLst>
            <a:outerShdw blurRad="50800" dist="38100" dir="5400000" algn="t" rotWithShape="0">
              <a:prstClr val="black">
                <a:alpha val="40000"/>
              </a:prstClr>
            </a:outerShdw>
          </a:effectLst>
        </p:spPr>
        <p:txBody>
          <a:bodyPr lIns="117002" tIns="58495" rIns="117002" bIns="58495">
            <a:spAutoFit/>
          </a:bodyPr>
          <a:lstStyle/>
          <a:p>
            <a:pPr algn="r" defTabSz="1169966"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07326130"/>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92" algn="ctr" rtl="0" fontAlgn="base">
        <a:spcBef>
          <a:spcPct val="0"/>
        </a:spcBef>
        <a:spcAft>
          <a:spcPct val="0"/>
        </a:spcAft>
        <a:defRPr sz="5600">
          <a:solidFill>
            <a:schemeClr val="tx1"/>
          </a:solidFill>
          <a:latin typeface="Arial" pitchFamily="34" charset="0"/>
          <a:cs typeface="Cordia New" pitchFamily="34" charset="-34"/>
        </a:defRPr>
      </a:lvl6pPr>
      <a:lvl7pPr marL="1169966" algn="ctr" rtl="0" fontAlgn="base">
        <a:spcBef>
          <a:spcPct val="0"/>
        </a:spcBef>
        <a:spcAft>
          <a:spcPct val="0"/>
        </a:spcAft>
        <a:defRPr sz="5600">
          <a:solidFill>
            <a:schemeClr val="tx1"/>
          </a:solidFill>
          <a:latin typeface="Arial" pitchFamily="34" charset="0"/>
          <a:cs typeface="Cordia New" pitchFamily="34" charset="-34"/>
        </a:defRPr>
      </a:lvl7pPr>
      <a:lvl8pPr marL="1754939" algn="ctr" rtl="0" fontAlgn="base">
        <a:spcBef>
          <a:spcPct val="0"/>
        </a:spcBef>
        <a:spcAft>
          <a:spcPct val="0"/>
        </a:spcAft>
        <a:defRPr sz="5600">
          <a:solidFill>
            <a:schemeClr val="tx1"/>
          </a:solidFill>
          <a:latin typeface="Arial" pitchFamily="34" charset="0"/>
          <a:cs typeface="Cordia New" pitchFamily="34" charset="-34"/>
        </a:defRPr>
      </a:lvl8pPr>
      <a:lvl9pPr marL="233993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22" indent="-4387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589" indent="-3656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40" indent="-29250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436" indent="-2925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428" indent="-2925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414"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384"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372"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316"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966" rtl="0" eaLnBrk="1" latinLnBrk="0" hangingPunct="1">
        <a:defRPr sz="3600" kern="1200">
          <a:solidFill>
            <a:schemeClr val="tx1"/>
          </a:solidFill>
          <a:latin typeface="+mn-lt"/>
          <a:ea typeface="+mn-ea"/>
          <a:cs typeface="+mn-cs"/>
        </a:defRPr>
      </a:lvl1pPr>
      <a:lvl2pPr marL="584992" algn="l" defTabSz="1169966" rtl="0" eaLnBrk="1" latinLnBrk="0" hangingPunct="1">
        <a:defRPr sz="3600" kern="1200">
          <a:solidFill>
            <a:schemeClr val="tx1"/>
          </a:solidFill>
          <a:latin typeface="+mn-lt"/>
          <a:ea typeface="+mn-ea"/>
          <a:cs typeface="+mn-cs"/>
        </a:defRPr>
      </a:lvl2pPr>
      <a:lvl3pPr marL="1169966" algn="l" defTabSz="1169966" rtl="0" eaLnBrk="1" latinLnBrk="0" hangingPunct="1">
        <a:defRPr sz="3600" kern="1200">
          <a:solidFill>
            <a:schemeClr val="tx1"/>
          </a:solidFill>
          <a:latin typeface="+mn-lt"/>
          <a:ea typeface="+mn-ea"/>
          <a:cs typeface="+mn-cs"/>
        </a:defRPr>
      </a:lvl3pPr>
      <a:lvl4pPr marL="1754939" algn="l" defTabSz="1169966" rtl="0" eaLnBrk="1" latinLnBrk="0" hangingPunct="1">
        <a:defRPr sz="3600" kern="1200">
          <a:solidFill>
            <a:schemeClr val="tx1"/>
          </a:solidFill>
          <a:latin typeface="+mn-lt"/>
          <a:ea typeface="+mn-ea"/>
          <a:cs typeface="+mn-cs"/>
        </a:defRPr>
      </a:lvl4pPr>
      <a:lvl5pPr marL="2339935" algn="l" defTabSz="1169966" rtl="0" eaLnBrk="1" latinLnBrk="0" hangingPunct="1">
        <a:defRPr sz="3600" kern="1200">
          <a:solidFill>
            <a:schemeClr val="tx1"/>
          </a:solidFill>
          <a:latin typeface="+mn-lt"/>
          <a:ea typeface="+mn-ea"/>
          <a:cs typeface="+mn-cs"/>
        </a:defRPr>
      </a:lvl5pPr>
      <a:lvl6pPr marL="2924909" algn="l" defTabSz="1169966" rtl="0" eaLnBrk="1" latinLnBrk="0" hangingPunct="1">
        <a:defRPr sz="3600" kern="1200">
          <a:solidFill>
            <a:schemeClr val="tx1"/>
          </a:solidFill>
          <a:latin typeface="+mn-lt"/>
          <a:ea typeface="+mn-ea"/>
          <a:cs typeface="+mn-cs"/>
        </a:defRPr>
      </a:lvl6pPr>
      <a:lvl7pPr marL="3509875" algn="l" defTabSz="1169966" rtl="0" eaLnBrk="1" latinLnBrk="0" hangingPunct="1">
        <a:defRPr sz="3600" kern="1200">
          <a:solidFill>
            <a:schemeClr val="tx1"/>
          </a:solidFill>
          <a:latin typeface="+mn-lt"/>
          <a:ea typeface="+mn-ea"/>
          <a:cs typeface="+mn-cs"/>
        </a:defRPr>
      </a:lvl7pPr>
      <a:lvl8pPr marL="4094880" algn="l" defTabSz="1169966" rtl="0" eaLnBrk="1" latinLnBrk="0" hangingPunct="1">
        <a:defRPr sz="3600" kern="1200">
          <a:solidFill>
            <a:schemeClr val="tx1"/>
          </a:solidFill>
          <a:latin typeface="+mn-lt"/>
          <a:ea typeface="+mn-ea"/>
          <a:cs typeface="+mn-cs"/>
        </a:defRPr>
      </a:lvl8pPr>
      <a:lvl9pPr marL="4679864" algn="l" defTabSz="1169966"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84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45061235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9"/>
            <a:ext cx="723900" cy="365125"/>
          </a:xfrm>
          <a:prstGeom prst="rect">
            <a:avLst/>
          </a:prstGeom>
        </p:spPr>
        <p:txBody>
          <a:bodyPr vert="horz" lIns="117075" tIns="58534" rIns="117075" bIns="5853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713">
              <a:defRPr/>
            </a:pPr>
            <a:fld id="{79C0BFF6-9B14-4446-AF07-628EFEB400B0}" type="slidenum">
              <a:rPr lang="th-TH" smtClean="0">
                <a:solidFill>
                  <a:prstClr val="black">
                    <a:tint val="75000"/>
                  </a:prstClr>
                </a:solidFill>
              </a:rPr>
              <a:pPr defTabSz="11707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78" tIns="63740" rIns="127478" bIns="63740" anchor="ctr"/>
          <a:lstStyle/>
          <a:p>
            <a:pPr algn="ctr" defTabSz="117071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8"/>
            <a:ext cx="4341284" cy="83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78" tIns="63740" rIns="127478" bIns="637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71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10"/>
            <a:ext cx="4948767" cy="559612"/>
          </a:xfrm>
          <a:prstGeom prst="rect">
            <a:avLst/>
          </a:prstGeom>
          <a:noFill/>
        </p:spPr>
        <p:txBody>
          <a:bodyPr lIns="127478" tIns="63740" rIns="127478" bIns="63740">
            <a:spAutoFit/>
          </a:bodyPr>
          <a:lstStyle/>
          <a:p>
            <a:pPr defTabSz="117071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78" tIns="63740" rIns="127478" bIns="63740" anchor="ctr"/>
          <a:lstStyle/>
          <a:p>
            <a:pPr algn="ctr" defTabSz="1170713" fontAlgn="auto">
              <a:spcBef>
                <a:spcPts val="0"/>
              </a:spcBef>
              <a:spcAft>
                <a:spcPts val="0"/>
              </a:spcAft>
              <a:defRPr/>
            </a:pPr>
            <a:endParaRPr lang="th-TH" sz="3600" dirty="0">
              <a:solidFill>
                <a:prstClr val="white"/>
              </a:solidFill>
            </a:endParaRPr>
          </a:p>
        </p:txBody>
      </p:sp>
      <p:sp>
        <p:nvSpPr>
          <p:cNvPr id="12" name="TextBox 11"/>
          <p:cNvSpPr txBox="1"/>
          <p:nvPr/>
        </p:nvSpPr>
        <p:spPr>
          <a:xfrm>
            <a:off x="9290097" y="301650"/>
            <a:ext cx="2220383" cy="518321"/>
          </a:xfrm>
          <a:prstGeom prst="rect">
            <a:avLst/>
          </a:prstGeom>
          <a:noFill/>
          <a:effectLst>
            <a:outerShdw blurRad="50800" dist="38100" dir="5400000" algn="t" rotWithShape="0">
              <a:prstClr val="black">
                <a:alpha val="40000"/>
              </a:prstClr>
            </a:outerShdw>
          </a:effectLst>
        </p:spPr>
        <p:txBody>
          <a:bodyPr lIns="117075" tIns="58534" rIns="117075" bIns="58534">
            <a:spAutoFit/>
          </a:bodyPr>
          <a:lstStyle/>
          <a:p>
            <a:pPr algn="r" defTabSz="117071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72839610"/>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64" algn="ctr" rtl="0" fontAlgn="base">
        <a:spcBef>
          <a:spcPct val="0"/>
        </a:spcBef>
        <a:spcAft>
          <a:spcPct val="0"/>
        </a:spcAft>
        <a:defRPr sz="5600">
          <a:solidFill>
            <a:schemeClr val="tx1"/>
          </a:solidFill>
          <a:latin typeface="Arial" pitchFamily="34" charset="0"/>
          <a:cs typeface="Cordia New" pitchFamily="34" charset="-34"/>
        </a:defRPr>
      </a:lvl6pPr>
      <a:lvl7pPr marL="1170713" algn="ctr" rtl="0" fontAlgn="base">
        <a:spcBef>
          <a:spcPct val="0"/>
        </a:spcBef>
        <a:spcAft>
          <a:spcPct val="0"/>
        </a:spcAft>
        <a:defRPr sz="5600">
          <a:solidFill>
            <a:schemeClr val="tx1"/>
          </a:solidFill>
          <a:latin typeface="Arial" pitchFamily="34" charset="0"/>
          <a:cs typeface="Cordia New" pitchFamily="34" charset="-34"/>
        </a:defRPr>
      </a:lvl7pPr>
      <a:lvl8pPr marL="1756066" algn="ctr" rtl="0" fontAlgn="base">
        <a:spcBef>
          <a:spcPct val="0"/>
        </a:spcBef>
        <a:spcAft>
          <a:spcPct val="0"/>
        </a:spcAft>
        <a:defRPr sz="5600">
          <a:solidFill>
            <a:schemeClr val="tx1"/>
          </a:solidFill>
          <a:latin typeface="Arial" pitchFamily="34" charset="0"/>
          <a:cs typeface="Cordia New" pitchFamily="34" charset="-34"/>
        </a:defRPr>
      </a:lvl8pPr>
      <a:lvl9pPr marL="234143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08" indent="-4390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00" indent="-3658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381" indent="-29268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749" indent="-2926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110" indent="-2926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470"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821"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182"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514"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713" rtl="0" eaLnBrk="1" latinLnBrk="0" hangingPunct="1">
        <a:defRPr sz="3600" kern="1200">
          <a:solidFill>
            <a:schemeClr val="tx1"/>
          </a:solidFill>
          <a:latin typeface="+mn-lt"/>
          <a:ea typeface="+mn-ea"/>
          <a:cs typeface="+mn-cs"/>
        </a:defRPr>
      </a:lvl1pPr>
      <a:lvl2pPr marL="585364" algn="l" defTabSz="1170713" rtl="0" eaLnBrk="1" latinLnBrk="0" hangingPunct="1">
        <a:defRPr sz="3600" kern="1200">
          <a:solidFill>
            <a:schemeClr val="tx1"/>
          </a:solidFill>
          <a:latin typeface="+mn-lt"/>
          <a:ea typeface="+mn-ea"/>
          <a:cs typeface="+mn-cs"/>
        </a:defRPr>
      </a:lvl2pPr>
      <a:lvl3pPr marL="1170713" algn="l" defTabSz="1170713" rtl="0" eaLnBrk="1" latinLnBrk="0" hangingPunct="1">
        <a:defRPr sz="3600" kern="1200">
          <a:solidFill>
            <a:schemeClr val="tx1"/>
          </a:solidFill>
          <a:latin typeface="+mn-lt"/>
          <a:ea typeface="+mn-ea"/>
          <a:cs typeface="+mn-cs"/>
        </a:defRPr>
      </a:lvl3pPr>
      <a:lvl4pPr marL="1756066" algn="l" defTabSz="1170713" rtl="0" eaLnBrk="1" latinLnBrk="0" hangingPunct="1">
        <a:defRPr sz="3600" kern="1200">
          <a:solidFill>
            <a:schemeClr val="tx1"/>
          </a:solidFill>
          <a:latin typeface="+mn-lt"/>
          <a:ea typeface="+mn-ea"/>
          <a:cs typeface="+mn-cs"/>
        </a:defRPr>
      </a:lvl4pPr>
      <a:lvl5pPr marL="2341432" algn="l" defTabSz="1170713" rtl="0" eaLnBrk="1" latinLnBrk="0" hangingPunct="1">
        <a:defRPr sz="3600" kern="1200">
          <a:solidFill>
            <a:schemeClr val="tx1"/>
          </a:solidFill>
          <a:latin typeface="+mn-lt"/>
          <a:ea typeface="+mn-ea"/>
          <a:cs typeface="+mn-cs"/>
        </a:defRPr>
      </a:lvl5pPr>
      <a:lvl6pPr marL="2926775" algn="l" defTabSz="1170713" rtl="0" eaLnBrk="1" latinLnBrk="0" hangingPunct="1">
        <a:defRPr sz="3600" kern="1200">
          <a:solidFill>
            <a:schemeClr val="tx1"/>
          </a:solidFill>
          <a:latin typeface="+mn-lt"/>
          <a:ea typeface="+mn-ea"/>
          <a:cs typeface="+mn-cs"/>
        </a:defRPr>
      </a:lvl6pPr>
      <a:lvl7pPr marL="3512130" algn="l" defTabSz="1170713" rtl="0" eaLnBrk="1" latinLnBrk="0" hangingPunct="1">
        <a:defRPr sz="3600" kern="1200">
          <a:solidFill>
            <a:schemeClr val="tx1"/>
          </a:solidFill>
          <a:latin typeface="+mn-lt"/>
          <a:ea typeface="+mn-ea"/>
          <a:cs typeface="+mn-cs"/>
        </a:defRPr>
      </a:lvl7pPr>
      <a:lvl8pPr marL="4097498" algn="l" defTabSz="1170713" rtl="0" eaLnBrk="1" latinLnBrk="0" hangingPunct="1">
        <a:defRPr sz="3600" kern="1200">
          <a:solidFill>
            <a:schemeClr val="tx1"/>
          </a:solidFill>
          <a:latin typeface="+mn-lt"/>
          <a:ea typeface="+mn-ea"/>
          <a:cs typeface="+mn-cs"/>
        </a:defRPr>
      </a:lvl8pPr>
      <a:lvl9pPr marL="4682859" algn="l" defTabSz="1170713"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7"/>
            <a:ext cx="723900" cy="365125"/>
          </a:xfrm>
          <a:prstGeom prst="rect">
            <a:avLst/>
          </a:prstGeom>
        </p:spPr>
        <p:txBody>
          <a:bodyPr vert="horz" lIns="117121" tIns="58558" rIns="117121" bIns="585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183">
              <a:defRPr/>
            </a:pPr>
            <a:fld id="{79C0BFF6-9B14-4446-AF07-628EFEB400B0}" type="slidenum">
              <a:rPr lang="th-TH" smtClean="0">
                <a:solidFill>
                  <a:prstClr val="black">
                    <a:tint val="75000"/>
                  </a:prstClr>
                </a:solidFill>
              </a:rPr>
              <a:pPr defTabSz="117118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0" tIns="63765" rIns="127530" bIns="63765" anchor="ctr"/>
          <a:lstStyle/>
          <a:p>
            <a:pPr algn="ctr" defTabSz="117118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8"/>
            <a:ext cx="4341284" cy="8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0" tIns="63765" rIns="127530" bIns="637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18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7" y="800107"/>
            <a:ext cx="4948767" cy="559663"/>
          </a:xfrm>
          <a:prstGeom prst="rect">
            <a:avLst/>
          </a:prstGeom>
          <a:noFill/>
        </p:spPr>
        <p:txBody>
          <a:bodyPr lIns="127530" tIns="63765" rIns="127530" bIns="63765">
            <a:spAutoFit/>
          </a:bodyPr>
          <a:lstStyle/>
          <a:p>
            <a:pPr defTabSz="117118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0" tIns="63765" rIns="127530" bIns="63765" anchor="ctr"/>
          <a:lstStyle/>
          <a:p>
            <a:pPr algn="ctr" defTabSz="1171183" fontAlgn="auto">
              <a:spcBef>
                <a:spcPts val="0"/>
              </a:spcBef>
              <a:spcAft>
                <a:spcPts val="0"/>
              </a:spcAft>
              <a:defRPr/>
            </a:pPr>
            <a:endParaRPr lang="th-TH" sz="3600" dirty="0">
              <a:solidFill>
                <a:prstClr val="white"/>
              </a:solidFill>
            </a:endParaRPr>
          </a:p>
        </p:txBody>
      </p:sp>
      <p:sp>
        <p:nvSpPr>
          <p:cNvPr id="12" name="TextBox 11"/>
          <p:cNvSpPr txBox="1"/>
          <p:nvPr/>
        </p:nvSpPr>
        <p:spPr>
          <a:xfrm>
            <a:off x="9290083" y="301642"/>
            <a:ext cx="2220383" cy="518369"/>
          </a:xfrm>
          <a:prstGeom prst="rect">
            <a:avLst/>
          </a:prstGeom>
          <a:noFill/>
          <a:effectLst>
            <a:outerShdw blurRad="50800" dist="38100" dir="5400000" algn="t" rotWithShape="0">
              <a:prstClr val="black">
                <a:alpha val="40000"/>
              </a:prstClr>
            </a:outerShdw>
          </a:effectLst>
        </p:spPr>
        <p:txBody>
          <a:bodyPr lIns="117121" tIns="58558" rIns="117121" bIns="58558">
            <a:spAutoFit/>
          </a:bodyPr>
          <a:lstStyle/>
          <a:p>
            <a:pPr algn="r" defTabSz="117118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053830146"/>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96" algn="ctr" rtl="0" fontAlgn="base">
        <a:spcBef>
          <a:spcPct val="0"/>
        </a:spcBef>
        <a:spcAft>
          <a:spcPct val="0"/>
        </a:spcAft>
        <a:defRPr sz="5600">
          <a:solidFill>
            <a:schemeClr val="tx1"/>
          </a:solidFill>
          <a:latin typeface="Arial" pitchFamily="34" charset="0"/>
          <a:cs typeface="Cordia New" pitchFamily="34" charset="-34"/>
        </a:defRPr>
      </a:lvl6pPr>
      <a:lvl7pPr marL="1171183" algn="ctr" rtl="0" fontAlgn="base">
        <a:spcBef>
          <a:spcPct val="0"/>
        </a:spcBef>
        <a:spcAft>
          <a:spcPct val="0"/>
        </a:spcAft>
        <a:defRPr sz="5600">
          <a:solidFill>
            <a:schemeClr val="tx1"/>
          </a:solidFill>
          <a:latin typeface="Arial" pitchFamily="34" charset="0"/>
          <a:cs typeface="Cordia New" pitchFamily="34" charset="-34"/>
        </a:defRPr>
      </a:lvl7pPr>
      <a:lvl8pPr marL="1756771" algn="ctr" rtl="0" fontAlgn="base">
        <a:spcBef>
          <a:spcPct val="0"/>
        </a:spcBef>
        <a:spcAft>
          <a:spcPct val="0"/>
        </a:spcAft>
        <a:defRPr sz="5600">
          <a:solidFill>
            <a:schemeClr val="tx1"/>
          </a:solidFill>
          <a:latin typeface="Arial" pitchFamily="34" charset="0"/>
          <a:cs typeface="Cordia New" pitchFamily="34" charset="-34"/>
        </a:defRPr>
      </a:lvl8pPr>
      <a:lvl9pPr marL="234236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86" indent="-439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82" indent="-3660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971" indent="-29280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569" indent="-2928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164" indent="-2928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756"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343"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938"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512"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183" rtl="0" eaLnBrk="1" latinLnBrk="0" hangingPunct="1">
        <a:defRPr sz="3600" kern="1200">
          <a:solidFill>
            <a:schemeClr val="tx1"/>
          </a:solidFill>
          <a:latin typeface="+mn-lt"/>
          <a:ea typeface="+mn-ea"/>
          <a:cs typeface="+mn-cs"/>
        </a:defRPr>
      </a:lvl1pPr>
      <a:lvl2pPr marL="585596" algn="l" defTabSz="1171183" rtl="0" eaLnBrk="1" latinLnBrk="0" hangingPunct="1">
        <a:defRPr sz="3600" kern="1200">
          <a:solidFill>
            <a:schemeClr val="tx1"/>
          </a:solidFill>
          <a:latin typeface="+mn-lt"/>
          <a:ea typeface="+mn-ea"/>
          <a:cs typeface="+mn-cs"/>
        </a:defRPr>
      </a:lvl2pPr>
      <a:lvl3pPr marL="1171183" algn="l" defTabSz="1171183" rtl="0" eaLnBrk="1" latinLnBrk="0" hangingPunct="1">
        <a:defRPr sz="3600" kern="1200">
          <a:solidFill>
            <a:schemeClr val="tx1"/>
          </a:solidFill>
          <a:latin typeface="+mn-lt"/>
          <a:ea typeface="+mn-ea"/>
          <a:cs typeface="+mn-cs"/>
        </a:defRPr>
      </a:lvl3pPr>
      <a:lvl4pPr marL="1756771" algn="l" defTabSz="1171183" rtl="0" eaLnBrk="1" latinLnBrk="0" hangingPunct="1">
        <a:defRPr sz="3600" kern="1200">
          <a:solidFill>
            <a:schemeClr val="tx1"/>
          </a:solidFill>
          <a:latin typeface="+mn-lt"/>
          <a:ea typeface="+mn-ea"/>
          <a:cs typeface="+mn-cs"/>
        </a:defRPr>
      </a:lvl4pPr>
      <a:lvl5pPr marL="2342368" algn="l" defTabSz="1171183" rtl="0" eaLnBrk="1" latinLnBrk="0" hangingPunct="1">
        <a:defRPr sz="3600" kern="1200">
          <a:solidFill>
            <a:schemeClr val="tx1"/>
          </a:solidFill>
          <a:latin typeface="+mn-lt"/>
          <a:ea typeface="+mn-ea"/>
          <a:cs typeface="+mn-cs"/>
        </a:defRPr>
      </a:lvl5pPr>
      <a:lvl6pPr marL="2927948" algn="l" defTabSz="1171183" rtl="0" eaLnBrk="1" latinLnBrk="0" hangingPunct="1">
        <a:defRPr sz="3600" kern="1200">
          <a:solidFill>
            <a:schemeClr val="tx1"/>
          </a:solidFill>
          <a:latin typeface="+mn-lt"/>
          <a:ea typeface="+mn-ea"/>
          <a:cs typeface="+mn-cs"/>
        </a:defRPr>
      </a:lvl6pPr>
      <a:lvl7pPr marL="3513539" algn="l" defTabSz="1171183" rtl="0" eaLnBrk="1" latinLnBrk="0" hangingPunct="1">
        <a:defRPr sz="3600" kern="1200">
          <a:solidFill>
            <a:schemeClr val="tx1"/>
          </a:solidFill>
          <a:latin typeface="+mn-lt"/>
          <a:ea typeface="+mn-ea"/>
          <a:cs typeface="+mn-cs"/>
        </a:defRPr>
      </a:lvl7pPr>
      <a:lvl8pPr marL="4099139" algn="l" defTabSz="1171183" rtl="0" eaLnBrk="1" latinLnBrk="0" hangingPunct="1">
        <a:defRPr sz="3600" kern="1200">
          <a:solidFill>
            <a:schemeClr val="tx1"/>
          </a:solidFill>
          <a:latin typeface="+mn-lt"/>
          <a:ea typeface="+mn-ea"/>
          <a:cs typeface="+mn-cs"/>
        </a:defRPr>
      </a:lvl8pPr>
      <a:lvl9pPr marL="4684732" algn="l" defTabSz="1171183" rtl="0" eaLnBrk="1" latinLnBrk="0" hangingPunct="1">
        <a:defRPr sz="3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4"/>
            <a:ext cx="723900" cy="365125"/>
          </a:xfrm>
          <a:prstGeom prst="rect">
            <a:avLst/>
          </a:prstGeom>
        </p:spPr>
        <p:txBody>
          <a:bodyPr vert="horz" lIns="117171" tIns="58584" rIns="117171" bIns="585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98">
              <a:defRPr/>
            </a:pPr>
            <a:fld id="{79C0BFF6-9B14-4446-AF07-628EFEB400B0}" type="slidenum">
              <a:rPr lang="th-TH" smtClean="0">
                <a:solidFill>
                  <a:prstClr val="black">
                    <a:tint val="75000"/>
                  </a:prstClr>
                </a:solidFill>
              </a:rPr>
              <a:pPr defTabSz="117169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6" tIns="63794" rIns="127586" bIns="6379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98">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2" y="800106"/>
            <a:ext cx="4948767" cy="559721"/>
          </a:xfrm>
          <a:prstGeom prst="rect">
            <a:avLst/>
          </a:prstGeom>
          <a:noFill/>
        </p:spPr>
        <p:txBody>
          <a:bodyPr lIns="127586" tIns="63794" rIns="127586" bIns="63794">
            <a:spAutoFit/>
          </a:bodyPr>
          <a:lstStyle/>
          <a:p>
            <a:pPr defTabSz="1171698"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fontAlgn="auto">
              <a:spcBef>
                <a:spcPts val="0"/>
              </a:spcBef>
              <a:spcAft>
                <a:spcPts val="0"/>
              </a:spcAft>
              <a:defRPr/>
            </a:pPr>
            <a:endParaRPr lang="th-TH" sz="3600" dirty="0">
              <a:solidFill>
                <a:prstClr val="white"/>
              </a:solidFill>
            </a:endParaRPr>
          </a:p>
        </p:txBody>
      </p:sp>
      <p:sp>
        <p:nvSpPr>
          <p:cNvPr id="12" name="TextBox 11"/>
          <p:cNvSpPr txBox="1"/>
          <p:nvPr/>
        </p:nvSpPr>
        <p:spPr>
          <a:xfrm>
            <a:off x="9290069" y="301630"/>
            <a:ext cx="2220383" cy="518422"/>
          </a:xfrm>
          <a:prstGeom prst="rect">
            <a:avLst/>
          </a:prstGeom>
          <a:noFill/>
          <a:effectLst>
            <a:outerShdw blurRad="50800" dist="38100" dir="5400000" algn="t" rotWithShape="0">
              <a:prstClr val="black">
                <a:alpha val="40000"/>
              </a:prstClr>
            </a:outerShdw>
          </a:effectLst>
        </p:spPr>
        <p:txBody>
          <a:bodyPr lIns="117171" tIns="58584" rIns="117171" bIns="58584">
            <a:spAutoFit/>
          </a:bodyPr>
          <a:lstStyle/>
          <a:p>
            <a:pPr algn="r" defTabSz="1171698"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1418827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51" algn="ctr" rtl="0" fontAlgn="base">
        <a:spcBef>
          <a:spcPct val="0"/>
        </a:spcBef>
        <a:spcAft>
          <a:spcPct val="0"/>
        </a:spcAft>
        <a:defRPr sz="5600">
          <a:solidFill>
            <a:schemeClr val="tx1"/>
          </a:solidFill>
          <a:latin typeface="Arial" pitchFamily="34" charset="0"/>
          <a:cs typeface="Cordia New" pitchFamily="34" charset="-34"/>
        </a:defRPr>
      </a:lvl6pPr>
      <a:lvl7pPr marL="1171698" algn="ctr" rtl="0" fontAlgn="base">
        <a:spcBef>
          <a:spcPct val="0"/>
        </a:spcBef>
        <a:spcAft>
          <a:spcPct val="0"/>
        </a:spcAft>
        <a:defRPr sz="5600">
          <a:solidFill>
            <a:schemeClr val="tx1"/>
          </a:solidFill>
          <a:latin typeface="Arial" pitchFamily="34" charset="0"/>
          <a:cs typeface="Cordia New" pitchFamily="34" charset="-34"/>
        </a:defRPr>
      </a:lvl7pPr>
      <a:lvl8pPr marL="1757545" algn="ctr" rtl="0" fontAlgn="base">
        <a:spcBef>
          <a:spcPct val="0"/>
        </a:spcBef>
        <a:spcAft>
          <a:spcPct val="0"/>
        </a:spcAft>
        <a:defRPr sz="5600">
          <a:solidFill>
            <a:schemeClr val="tx1"/>
          </a:solidFill>
          <a:latin typeface="Arial" pitchFamily="34" charset="0"/>
          <a:cs typeface="Cordia New" pitchFamily="34" charset="-34"/>
        </a:defRPr>
      </a:lvl8pPr>
      <a:lvl9pPr marL="234339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82" indent="-43938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03" indent="-3661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18" indent="-2929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472"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323"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1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01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8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70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98" rtl="0" eaLnBrk="1" latinLnBrk="0" hangingPunct="1">
        <a:defRPr sz="3600" kern="1200">
          <a:solidFill>
            <a:schemeClr val="tx1"/>
          </a:solidFill>
          <a:latin typeface="+mn-lt"/>
          <a:ea typeface="+mn-ea"/>
          <a:cs typeface="+mn-cs"/>
        </a:defRPr>
      </a:lvl1pPr>
      <a:lvl2pPr marL="585851" algn="l" defTabSz="1171698" rtl="0" eaLnBrk="1" latinLnBrk="0" hangingPunct="1">
        <a:defRPr sz="3600" kern="1200">
          <a:solidFill>
            <a:schemeClr val="tx1"/>
          </a:solidFill>
          <a:latin typeface="+mn-lt"/>
          <a:ea typeface="+mn-ea"/>
          <a:cs typeface="+mn-cs"/>
        </a:defRPr>
      </a:lvl2pPr>
      <a:lvl3pPr marL="1171698" algn="l" defTabSz="1171698" rtl="0" eaLnBrk="1" latinLnBrk="0" hangingPunct="1">
        <a:defRPr sz="3600" kern="1200">
          <a:solidFill>
            <a:schemeClr val="tx1"/>
          </a:solidFill>
          <a:latin typeface="+mn-lt"/>
          <a:ea typeface="+mn-ea"/>
          <a:cs typeface="+mn-cs"/>
        </a:defRPr>
      </a:lvl3pPr>
      <a:lvl4pPr marL="1757545" algn="l" defTabSz="1171698" rtl="0" eaLnBrk="1" latinLnBrk="0" hangingPunct="1">
        <a:defRPr sz="3600" kern="1200">
          <a:solidFill>
            <a:schemeClr val="tx1"/>
          </a:solidFill>
          <a:latin typeface="+mn-lt"/>
          <a:ea typeface="+mn-ea"/>
          <a:cs typeface="+mn-cs"/>
        </a:defRPr>
      </a:lvl4pPr>
      <a:lvl5pPr marL="2343397" algn="l" defTabSz="1171698" rtl="0" eaLnBrk="1" latinLnBrk="0" hangingPunct="1">
        <a:defRPr sz="3600" kern="1200">
          <a:solidFill>
            <a:schemeClr val="tx1"/>
          </a:solidFill>
          <a:latin typeface="+mn-lt"/>
          <a:ea typeface="+mn-ea"/>
          <a:cs typeface="+mn-cs"/>
        </a:defRPr>
      </a:lvl5pPr>
      <a:lvl6pPr marL="2929241" algn="l" defTabSz="1171698" rtl="0" eaLnBrk="1" latinLnBrk="0" hangingPunct="1">
        <a:defRPr sz="3600" kern="1200">
          <a:solidFill>
            <a:schemeClr val="tx1"/>
          </a:solidFill>
          <a:latin typeface="+mn-lt"/>
          <a:ea typeface="+mn-ea"/>
          <a:cs typeface="+mn-cs"/>
        </a:defRPr>
      </a:lvl6pPr>
      <a:lvl7pPr marL="3515090" algn="l" defTabSz="1171698" rtl="0" eaLnBrk="1" latinLnBrk="0" hangingPunct="1">
        <a:defRPr sz="3600" kern="1200">
          <a:solidFill>
            <a:schemeClr val="tx1"/>
          </a:solidFill>
          <a:latin typeface="+mn-lt"/>
          <a:ea typeface="+mn-ea"/>
          <a:cs typeface="+mn-cs"/>
        </a:defRPr>
      </a:lvl7pPr>
      <a:lvl8pPr marL="4100944" algn="l" defTabSz="1171698" rtl="0" eaLnBrk="1" latinLnBrk="0" hangingPunct="1">
        <a:defRPr sz="3600" kern="1200">
          <a:solidFill>
            <a:schemeClr val="tx1"/>
          </a:solidFill>
          <a:latin typeface="+mn-lt"/>
          <a:ea typeface="+mn-ea"/>
          <a:cs typeface="+mn-cs"/>
        </a:defRPr>
      </a:lvl8pPr>
      <a:lvl9pPr marL="4686795" algn="l" defTabSz="1171698" rtl="0" eaLnBrk="1" latinLnBrk="0" hangingPunct="1">
        <a:defRPr sz="3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1441863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87"/>
            <a:ext cx="2286000" cy="284948"/>
          </a:xfrm>
          <a:prstGeom prst="rect">
            <a:avLst/>
          </a:prstGeom>
          <a:noFill/>
        </p:spPr>
        <p:txBody>
          <a:bodyPr lIns="99292" tIns="49656" rIns="99292" bIns="49656">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89299"/>
      </p:ext>
    </p:extLst>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4748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86266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44"/>
            <a:ext cx="723867" cy="365125"/>
          </a:xfrm>
          <a:prstGeom prst="rect">
            <a:avLst/>
          </a:prstGeom>
        </p:spPr>
        <p:txBody>
          <a:bodyPr vert="horz" lIns="91173" tIns="45592" rIns="91173" bIns="45592"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0"/>
            <a:ext cx="4340840" cy="654280"/>
          </a:xfrm>
          <a:prstGeom prst="rect">
            <a:avLst/>
          </a:prstGeom>
          <a:noFill/>
        </p:spPr>
        <p:txBody>
          <a:bodyPr wrap="square" lIns="99292" tIns="49656" rIns="99292" bIns="49656" rtlCol="0">
            <a:spAutoFit/>
          </a:bodyPr>
          <a:lstStyle/>
          <a:p>
            <a:pPr fontAlgn="auto">
              <a:spcBef>
                <a:spcPts val="0"/>
              </a:spcBef>
              <a:spcAft>
                <a:spcPts val="0"/>
              </a:spcAft>
            </a:pPr>
            <a:r>
              <a:rPr lang="en-US" sz="3600" b="1" dirty="0">
                <a:solidFill>
                  <a:prstClr val="white"/>
                </a:solidFill>
                <a:latin typeface="Arial"/>
              </a:rPr>
              <a:t>HIV and AIDS</a:t>
            </a:r>
            <a:endParaRPr lang="th-TH" sz="3600" b="1" dirty="0">
              <a:solidFill>
                <a:prstClr val="white"/>
              </a:solidFill>
              <a:latin typeface="Arial"/>
              <a:cs typeface="Cordia New"/>
            </a:endParaRPr>
          </a:p>
        </p:txBody>
      </p:sp>
      <p:sp>
        <p:nvSpPr>
          <p:cNvPr id="27" name="TextBox 26"/>
          <p:cNvSpPr txBox="1"/>
          <p:nvPr/>
        </p:nvSpPr>
        <p:spPr>
          <a:xfrm>
            <a:off x="7148056" y="799902"/>
            <a:ext cx="4948833" cy="438836"/>
          </a:xfrm>
          <a:prstGeom prst="rect">
            <a:avLst/>
          </a:prstGeom>
          <a:noFill/>
        </p:spPr>
        <p:txBody>
          <a:bodyPr wrap="square" lIns="99292" tIns="49656" rIns="99292" bIns="49656"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33553588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Lst>
  <p:hf hdr="0" ftr="0" dt="0"/>
  <p:txStyles>
    <p:titleStyle>
      <a:lvl1pPr algn="ctr" defTabSz="911779" rtl="0" eaLnBrk="1" latinLnBrk="0" hangingPunct="1">
        <a:spcBef>
          <a:spcPct val="0"/>
        </a:spcBef>
        <a:buNone/>
        <a:defRPr sz="4400" kern="1200">
          <a:solidFill>
            <a:schemeClr val="tx1"/>
          </a:solidFill>
          <a:latin typeface="+mj-lt"/>
          <a:ea typeface="+mj-ea"/>
          <a:cs typeface="+mj-cs"/>
        </a:defRPr>
      </a:lvl1pPr>
    </p:titleStyle>
    <p:bodyStyle>
      <a:lvl1pPr marL="341916" indent="-341916" algn="l" defTabSz="9117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824" indent="-284919" algn="l" defTabSz="9117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725" indent="-227954" algn="l" defTabSz="9117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593"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1491"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73" tIns="49647" rIns="99273" bIns="49647"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73" tIns="49647" rIns="99273" bIns="49647"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081" y="800104"/>
            <a:ext cx="4948767" cy="438150"/>
          </a:xfrm>
          <a:prstGeom prst="rect">
            <a:avLst/>
          </a:prstGeom>
          <a:noFill/>
          <a:ln>
            <a:noFill/>
          </a:ln>
        </p:spPr>
        <p:txBody>
          <a:bodyPr spcFirstLastPara="1" wrap="square" lIns="99273" tIns="49647" rIns="99273" bIns="49647"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302046062"/>
      </p:ext>
    </p:extLst>
  </p:cSld>
  <p:clrMap bg1="lt1" tx1="dk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8472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86943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chart" Target="../charts/chart10.xml"/><Relationship Id="rId5" Type="http://schemas.openxmlformats.org/officeDocument/2006/relationships/hyperlink" Target="http://www.aidsdatahub.org/" TargetMode="Externa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5.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49.xml"/><Relationship Id="rId5" Type="http://schemas.openxmlformats.org/officeDocument/2006/relationships/slide" Target="slide46.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hyperlink" Target="http://www.aidsinfoonline.org/"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chart" Target="../charts/chart33.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chart" Target="../charts/chart40.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43.xml"/><Relationship Id="rId4" Type="http://schemas.openxmlformats.org/officeDocument/2006/relationships/chart" Target="../charts/chart42.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45.xml"/><Relationship Id="rId4" Type="http://schemas.openxmlformats.org/officeDocument/2006/relationships/chart" Target="../charts/chart44.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hart" Target="../charts/chart51.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52.xml"/><Relationship Id="rId4" Type="http://schemas.openxmlformats.org/officeDocument/2006/relationships/hyperlink" Target="http://www.aidsinfoonline.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chart" Target="../charts/chart53.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chart" Target="../charts/chart54.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chart" Target="../charts/chart55.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56.xm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57.xm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123.xml"/><Relationship Id="rId4" Type="http://schemas.openxmlformats.org/officeDocument/2006/relationships/chart" Target="../charts/chart60.xml"/></Relationships>
</file>

<file path=ppt/slides/_rels/slide6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61.xm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4.xml"/><Relationship Id="rId1" Type="http://schemas.openxmlformats.org/officeDocument/2006/relationships/slideLayout" Target="../slideLayouts/slideLayout131.xml"/><Relationship Id="rId5" Type="http://schemas.openxmlformats.org/officeDocument/2006/relationships/chart" Target="../charts/chart62.xml"/><Relationship Id="rId4" Type="http://schemas.openxmlformats.org/officeDocument/2006/relationships/hyperlink" Target="http://aidsinfo.unaids.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5.xml"/><Relationship Id="rId1" Type="http://schemas.openxmlformats.org/officeDocument/2006/relationships/slideLayout" Target="../slideLayouts/slideLayout147.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hyperlink" Target="http://aidsinfo.unaids.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chart" Target="../charts/chart65.xm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139.xml"/><Relationship Id="rId5" Type="http://schemas.openxmlformats.org/officeDocument/2006/relationships/chart" Target="../charts/chart66.xml"/><Relationship Id="rId4" Type="http://schemas.openxmlformats.org/officeDocument/2006/relationships/hyperlink" Target="http://aidsinfo.unaids.org/" TargetMode="External"/></Relationships>
</file>

<file path=ppt/slides/_rels/slide6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8.xml"/><Relationship Id="rId1" Type="http://schemas.openxmlformats.org/officeDocument/2006/relationships/slideLayout" Target="../slideLayouts/slideLayout179.xml"/><Relationship Id="rId5" Type="http://schemas.openxmlformats.org/officeDocument/2006/relationships/hyperlink" Target="http://aidsinfo.unaids.org/" TargetMode="External"/><Relationship Id="rId4" Type="http://schemas.openxmlformats.org/officeDocument/2006/relationships/hyperlink" Target="http://www.aidsdatahub.or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9.xml"/><Relationship Id="rId1" Type="http://schemas.openxmlformats.org/officeDocument/2006/relationships/slideLayout" Target="../slideLayouts/slideLayout155.xml"/><Relationship Id="rId4" Type="http://schemas.openxmlformats.org/officeDocument/2006/relationships/chart" Target="../charts/chart68.xml"/></Relationships>
</file>

<file path=ppt/slides/_rels/slide6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0.xml"/><Relationship Id="rId1" Type="http://schemas.openxmlformats.org/officeDocument/2006/relationships/slideLayout" Target="../slideLayouts/slideLayout163.xml"/><Relationship Id="rId5" Type="http://schemas.openxmlformats.org/officeDocument/2006/relationships/chart" Target="../charts/chart69.xml"/><Relationship Id="rId4" Type="http://schemas.openxmlformats.org/officeDocument/2006/relationships/hyperlink" Target="http://aidsinfo.unaids.or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1.xml"/><Relationship Id="rId1" Type="http://schemas.openxmlformats.org/officeDocument/2006/relationships/slideLayout" Target="../slideLayouts/slideLayout171.xml"/><Relationship Id="rId5" Type="http://schemas.openxmlformats.org/officeDocument/2006/relationships/chart" Target="../charts/chart70.xml"/><Relationship Id="rId4" Type="http://schemas.openxmlformats.org/officeDocument/2006/relationships/hyperlink" Target="http://aidsinfo.unaids.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hyperlink" Target="http://www.aidsdatahub.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51008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dirty="0">
                <a:cs typeface="Cordia New" pitchFamily="34" charset="-34"/>
              </a:rPr>
              <a:t>Myanmar</a:t>
            </a:r>
            <a:endParaRPr lang="th-TH" dirty="0"/>
          </a:p>
        </p:txBody>
      </p:sp>
      <p:sp>
        <p:nvSpPr>
          <p:cNvPr id="3" name="TextBox 2">
            <a:extLst>
              <a:ext uri="{FF2B5EF4-FFF2-40B4-BE49-F238E27FC236}">
                <a16:creationId xmlns:a16="http://schemas.microsoft.com/office/drawing/2014/main" id="{5C71CF47-5F3D-42A4-9505-1F96676076F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12261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4478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New HIV infections by population group based on AIDS epidemic model (AEM), 1991-2021</a:t>
            </a:r>
            <a:endParaRPr lang="th-TH" dirty="0">
              <a:cs typeface="Cordia New" pitchFamily="34" charset="-34"/>
            </a:endParaRPr>
          </a:p>
        </p:txBody>
      </p:sp>
      <p:sp>
        <p:nvSpPr>
          <p:cNvPr id="6" name="Text Box 240"/>
          <p:cNvSpPr txBox="1">
            <a:spLocks noChangeArrowheads="1"/>
          </p:cNvSpPr>
          <p:nvPr/>
        </p:nvSpPr>
        <p:spPr bwMode="auto">
          <a:xfrm>
            <a:off x="152400" y="6581581"/>
            <a:ext cx="11658600"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Prepared by </a:t>
            </a:r>
            <a:r>
              <a:rPr lang="en-US" sz="800" dirty="0">
                <a:solidFill>
                  <a:srgbClr val="000000"/>
                </a:solidFill>
                <a:ea typeface="ＭＳ Ｐゴシック" charset="-128"/>
                <a:cs typeface="Arial" charset="0"/>
                <a:hlinkClick r:id="rId3"/>
              </a:rPr>
              <a:t>www.aidsdatahub.org</a:t>
            </a:r>
            <a:r>
              <a:rPr lang="en-US" sz="800" dirty="0">
                <a:solidFill>
                  <a:srgbClr val="000000"/>
                </a:solidFill>
                <a:ea typeface="ＭＳ Ｐゴシック" charset="-128"/>
                <a:cs typeface="Arial" charset="0"/>
              </a:rPr>
              <a:t> based on HIV Estimates and Projections Myanmar, AEM December 2014 cited in </a:t>
            </a:r>
            <a:r>
              <a:rPr lang="en-US" sz="800" dirty="0">
                <a:solidFill>
                  <a:prstClr val="black"/>
                </a:solidFill>
                <a:ea typeface="ＭＳ Ｐゴシック" charset="-128"/>
              </a:rPr>
              <a:t>National AIDS Programme. (2015). Myanmar Global AIDS Progress Report (Country Narrative Report).</a:t>
            </a:r>
            <a:endParaRPr lang="en-US" sz="800" dirty="0">
              <a:solidFill>
                <a:prstClr val="black"/>
              </a:solidFill>
              <a:ea typeface="ＭＳ Ｐゴシック" charset="-128"/>
              <a:hlinkClick r:id="rId4"/>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4505" y="2297942"/>
            <a:ext cx="7943851"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7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Distribution of new HIV infections by population group based on AIDS epidemic model (AEM), 1991 - 2021</a:t>
            </a:r>
            <a:endParaRPr lang="th-TH" dirty="0">
              <a:cs typeface="Cordia New" pitchFamily="34" charset="-34"/>
            </a:endParaRPr>
          </a:p>
        </p:txBody>
      </p:sp>
      <p:sp>
        <p:nvSpPr>
          <p:cNvPr id="5" name="Text Box 240"/>
          <p:cNvSpPr txBox="1">
            <a:spLocks noChangeArrowheads="1"/>
          </p:cNvSpPr>
          <p:nvPr/>
        </p:nvSpPr>
        <p:spPr bwMode="auto">
          <a:xfrm>
            <a:off x="228600" y="6551119"/>
            <a:ext cx="11734800"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 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HIV Estimates and Projections Myanmar, AEM December 2014 cited in National AIDS Programme. (2015). Myanmar Global AIDS Progress Report (Country Narrative Report).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3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12</a:t>
            </a:fld>
            <a:endParaRPr lang="th-TH" dirty="0"/>
          </a:p>
        </p:txBody>
      </p:sp>
      <p:sp>
        <p:nvSpPr>
          <p:cNvPr id="8" name="Rectangle 10"/>
          <p:cNvSpPr>
            <a:spLocks noChangeArrowheads="1"/>
          </p:cNvSpPr>
          <p:nvPr/>
        </p:nvSpPr>
        <p:spPr bwMode="auto">
          <a:xfrm>
            <a:off x="53815" y="6613153"/>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2"/>
              </a:rPr>
              <a:t>www.aidsdatahub.org</a:t>
            </a:r>
            <a:r>
              <a:rPr lang="en-US" sz="800" dirty="0"/>
              <a:t> based on HIV Sentinel Surveillance (HSS)  cited in Global AIDS Monitoring  (GAM) reporting</a:t>
            </a:r>
          </a:p>
        </p:txBody>
      </p:sp>
      <p:graphicFrame>
        <p:nvGraphicFramePr>
          <p:cNvPr id="6" name="Chart 5"/>
          <p:cNvGraphicFramePr>
            <a:graphicFrameLocks noGrp="1"/>
          </p:cNvGraphicFramePr>
          <p:nvPr>
            <p:extLst>
              <p:ext uri="{D42A27DB-BD31-4B8C-83A1-F6EECF244321}">
                <p14:modId xmlns:p14="http://schemas.microsoft.com/office/powerpoint/2010/main" val="560249699"/>
              </p:ext>
            </p:extLst>
          </p:nvPr>
        </p:nvGraphicFramePr>
        <p:xfrm>
          <a:off x="1762132" y="2286000"/>
          <a:ext cx="8667751" cy="4224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53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312D8FE8-46E2-409F-8F6C-82284E278DC2}"/>
              </a:ext>
            </a:extLst>
          </p:cNvPr>
          <p:cNvGraphicFramePr/>
          <p:nvPr>
            <p:extLst>
              <p:ext uri="{D42A27DB-BD31-4B8C-83A1-F6EECF244321}">
                <p14:modId xmlns:p14="http://schemas.microsoft.com/office/powerpoint/2010/main" val="2700543839"/>
              </p:ext>
            </p:extLst>
          </p:nvPr>
        </p:nvGraphicFramePr>
        <p:xfrm>
          <a:off x="5067183" y="2250702"/>
          <a:ext cx="2948929" cy="888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4D6DC070-AAA5-47FE-AD5C-0AA47CB87F74}"/>
              </a:ext>
            </a:extLst>
          </p:cNvPr>
          <p:cNvGraphicFramePr>
            <a:graphicFrameLocks/>
          </p:cNvGraphicFramePr>
          <p:nvPr>
            <p:extLst>
              <p:ext uri="{D42A27DB-BD31-4B8C-83A1-F6EECF244321}">
                <p14:modId xmlns:p14="http://schemas.microsoft.com/office/powerpoint/2010/main" val="1425329267"/>
              </p:ext>
            </p:extLst>
          </p:nvPr>
        </p:nvGraphicFramePr>
        <p:xfrm>
          <a:off x="5067183" y="4146398"/>
          <a:ext cx="2948930" cy="88817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43">
            <a:extLst>
              <a:ext uri="{FF2B5EF4-FFF2-40B4-BE49-F238E27FC236}">
                <a16:creationId xmlns:a16="http://schemas.microsoft.com/office/drawing/2014/main" id="{350F7F8F-FC31-4580-8215-9D2AA7EC3E04}"/>
              </a:ext>
            </a:extLst>
          </p:cNvPr>
          <p:cNvSpPr txBox="1"/>
          <p:nvPr/>
        </p:nvSpPr>
        <p:spPr>
          <a:xfrm>
            <a:off x="3724357" y="4353867"/>
            <a:ext cx="1500191" cy="63103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a:solidFill>
                  <a:sysClr val="windowText" lastClr="000000"/>
                </a:solidFill>
                <a:latin typeface="Arial Narrow" panose="020B0606020202030204" pitchFamily="34" charset="0"/>
                <a:cs typeface="Arial" pitchFamily="34" charset="0"/>
              </a:rPr>
              <a:t>PEOPLE WHO</a:t>
            </a:r>
          </a:p>
          <a:p>
            <a:pPr fontAlgn="auto">
              <a:spcBef>
                <a:spcPts val="0"/>
              </a:spcBef>
              <a:spcAft>
                <a:spcPts val="0"/>
              </a:spcAft>
              <a:defRPr/>
            </a:pPr>
            <a:r>
              <a:rPr lang="en-GB" kern="0">
                <a:solidFill>
                  <a:sysClr val="windowText" lastClr="000000"/>
                </a:solidFill>
                <a:latin typeface="Arial Narrow" panose="020B0606020202030204" pitchFamily="34" charset="0"/>
                <a:cs typeface="Arial" pitchFamily="34" charset="0"/>
              </a:rPr>
              <a:t>INJECT DRUGS (2017)</a:t>
            </a:r>
          </a:p>
        </p:txBody>
      </p:sp>
      <p:sp>
        <p:nvSpPr>
          <p:cNvPr id="29" name="TextBox 44">
            <a:extLst>
              <a:ext uri="{FF2B5EF4-FFF2-40B4-BE49-F238E27FC236}">
                <a16:creationId xmlns:a16="http://schemas.microsoft.com/office/drawing/2014/main" id="{B286F206-2143-4DCF-9874-D95773A60F36}"/>
              </a:ext>
            </a:extLst>
          </p:cNvPr>
          <p:cNvSpPr txBox="1"/>
          <p:nvPr/>
        </p:nvSpPr>
        <p:spPr>
          <a:xfrm>
            <a:off x="3724356" y="3462963"/>
            <a:ext cx="1364476"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MEN WHO HAVE SEX</a:t>
            </a:r>
          </a:p>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WITH MEN (2019)</a:t>
            </a:r>
          </a:p>
        </p:txBody>
      </p:sp>
      <p:sp>
        <p:nvSpPr>
          <p:cNvPr id="30" name="TextBox 45">
            <a:extLst>
              <a:ext uri="{FF2B5EF4-FFF2-40B4-BE49-F238E27FC236}">
                <a16:creationId xmlns:a16="http://schemas.microsoft.com/office/drawing/2014/main" id="{B39293D5-AC1B-4845-8991-19FB4430E169}"/>
              </a:ext>
            </a:extLst>
          </p:cNvPr>
          <p:cNvSpPr txBox="1"/>
          <p:nvPr/>
        </p:nvSpPr>
        <p:spPr>
          <a:xfrm>
            <a:off x="3724356" y="2555043"/>
            <a:ext cx="1563248" cy="26161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a:solidFill>
                  <a:sysClr val="windowText" lastClr="000000"/>
                </a:solidFill>
                <a:latin typeface="Arial Narrow" panose="020B0606020202030204" pitchFamily="34" charset="0"/>
                <a:cs typeface="Arial" pitchFamily="34" charset="0"/>
              </a:rPr>
              <a:t>TRANSGENDER PEOPLE</a:t>
            </a:r>
          </a:p>
        </p:txBody>
      </p:sp>
      <p:sp>
        <p:nvSpPr>
          <p:cNvPr id="31" name="TextBox 46">
            <a:extLst>
              <a:ext uri="{FF2B5EF4-FFF2-40B4-BE49-F238E27FC236}">
                <a16:creationId xmlns:a16="http://schemas.microsoft.com/office/drawing/2014/main" id="{BA855972-98BB-433D-A6CE-D061868A9C60}"/>
              </a:ext>
            </a:extLst>
          </p:cNvPr>
          <p:cNvSpPr txBox="1"/>
          <p:nvPr/>
        </p:nvSpPr>
        <p:spPr>
          <a:xfrm>
            <a:off x="3724356" y="5181600"/>
            <a:ext cx="1404942" cy="577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FEMALE</a:t>
            </a:r>
          </a:p>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SEX WORKERS (2019)</a:t>
            </a:r>
          </a:p>
        </p:txBody>
      </p:sp>
      <p:sp>
        <p:nvSpPr>
          <p:cNvPr id="2" name="Title 1"/>
          <p:cNvSpPr>
            <a:spLocks noGrp="1"/>
          </p:cNvSpPr>
          <p:nvPr>
            <p:ph type="title"/>
          </p:nvPr>
        </p:nvSpPr>
        <p:spPr>
          <a:xfrm>
            <a:off x="304800" y="1522522"/>
            <a:ext cx="11582400" cy="504000"/>
          </a:xfrm>
        </p:spPr>
        <p:txBody>
          <a:bodyPr/>
          <a:lstStyle/>
          <a:p>
            <a:r>
              <a:rPr lang="en-US" dirty="0"/>
              <a:t>HIV prevalence among key populations, national and select cities, 2016-2017</a:t>
            </a:r>
            <a:br>
              <a:rPr lang="en-US" dirty="0"/>
            </a:br>
            <a:endParaRPr lang="en-US" dirty="0"/>
          </a:p>
        </p:txBody>
      </p:sp>
      <p:sp>
        <p:nvSpPr>
          <p:cNvPr id="3" name="Slide Number Placeholder 2"/>
          <p:cNvSpPr>
            <a:spLocks noGrp="1"/>
          </p:cNvSpPr>
          <p:nvPr>
            <p:ph type="sldNum" sz="quarter" idx="10"/>
          </p:nvPr>
        </p:nvSpPr>
        <p:spPr/>
        <p:txBody>
          <a:bodyPr/>
          <a:lstStyle/>
          <a:p>
            <a:pPr fontAlgn="auto">
              <a:spcBef>
                <a:spcPts val="0"/>
              </a:spcBef>
              <a:spcAft>
                <a:spcPts val="0"/>
              </a:spcAft>
              <a:defRPr/>
            </a:pPr>
            <a:fld id="{77F5C28C-2900-4998-ACDD-0BCFC1EC22DA}" type="slidenum">
              <a:rPr lang="th-TH">
                <a:solidFill>
                  <a:prstClr val="black">
                    <a:tint val="75000"/>
                  </a:prstClr>
                </a:solidFill>
                <a:latin typeface="Arial"/>
              </a:rPr>
              <a:pPr fontAlgn="auto">
                <a:spcBef>
                  <a:spcPts val="0"/>
                </a:spcBef>
                <a:spcAft>
                  <a:spcPts val="0"/>
                </a:spcAft>
                <a:defRPr/>
              </a:pPr>
              <a:t>13</a:t>
            </a:fld>
            <a:endParaRPr lang="th-TH" dirty="0">
              <a:solidFill>
                <a:prstClr val="black">
                  <a:tint val="75000"/>
                </a:prstClr>
              </a:solidFill>
              <a:latin typeface="Arial"/>
            </a:endParaRPr>
          </a:p>
        </p:txBody>
      </p:sp>
      <p:sp>
        <p:nvSpPr>
          <p:cNvPr id="5" name="TextBox 1"/>
          <p:cNvSpPr txBox="1"/>
          <p:nvPr/>
        </p:nvSpPr>
        <p:spPr>
          <a:xfrm>
            <a:off x="54771" y="6414055"/>
            <a:ext cx="8839200" cy="304800"/>
          </a:xfrm>
          <a:prstGeom prst="rect">
            <a:avLst/>
          </a:prstGeom>
        </p:spPr>
        <p:txBody>
          <a:bodyPr wrap="square" lIns="91173" tIns="45592" rIns="91173" bIns="4559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5"/>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a:t>
            </a:r>
          </a:p>
        </p:txBody>
      </p:sp>
      <p:graphicFrame>
        <p:nvGraphicFramePr>
          <p:cNvPr id="16" name="Chart 15">
            <a:extLst>
              <a:ext uri="{FF2B5EF4-FFF2-40B4-BE49-F238E27FC236}">
                <a16:creationId xmlns:a16="http://schemas.microsoft.com/office/drawing/2014/main" id="{29A4CEA2-4EBA-41A7-ADA1-78BE54CA7DAD}"/>
              </a:ext>
            </a:extLst>
          </p:cNvPr>
          <p:cNvGraphicFramePr>
            <a:graphicFrameLocks/>
          </p:cNvGraphicFramePr>
          <p:nvPr>
            <p:extLst>
              <p:ext uri="{D42A27DB-BD31-4B8C-83A1-F6EECF244321}">
                <p14:modId xmlns:p14="http://schemas.microsoft.com/office/powerpoint/2010/main" val="90824612"/>
              </p:ext>
            </p:extLst>
          </p:nvPr>
        </p:nvGraphicFramePr>
        <p:xfrm>
          <a:off x="5067183" y="3198550"/>
          <a:ext cx="2948930" cy="8881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90D80F56-80C8-4B44-A52B-E90BD1BD84FB}"/>
              </a:ext>
            </a:extLst>
          </p:cNvPr>
          <p:cNvGraphicFramePr>
            <a:graphicFrameLocks/>
          </p:cNvGraphicFramePr>
          <p:nvPr>
            <p:extLst>
              <p:ext uri="{D42A27DB-BD31-4B8C-83A1-F6EECF244321}">
                <p14:modId xmlns:p14="http://schemas.microsoft.com/office/powerpoint/2010/main" val="4021998937"/>
              </p:ext>
            </p:extLst>
          </p:nvPr>
        </p:nvGraphicFramePr>
        <p:xfrm>
          <a:off x="5067183" y="5094247"/>
          <a:ext cx="2948930" cy="8881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2961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125200" cy="504000"/>
          </a:xfrm>
        </p:spPr>
        <p:txBody>
          <a:bodyPr/>
          <a:lstStyle/>
          <a:p>
            <a:r>
              <a:rPr lang="en-US" dirty="0"/>
              <a:t>HIV prevalence among key populations in surveyed IBBS sites, 2015-2018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14</a:t>
            </a:fld>
            <a:endParaRPr lang="th-TH" dirty="0"/>
          </a:p>
        </p:txBody>
      </p:sp>
      <p:sp>
        <p:nvSpPr>
          <p:cNvPr id="6" name="Rectangle 10"/>
          <p:cNvSpPr>
            <a:spLocks noChangeArrowheads="1"/>
          </p:cNvSpPr>
          <p:nvPr/>
        </p:nvSpPr>
        <p:spPr bwMode="auto">
          <a:xfrm>
            <a:off x="2" y="657689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t>Myanmar </a:t>
            </a:r>
            <a:r>
              <a:rPr lang="en-US" sz="800" dirty="0">
                <a:solidFill>
                  <a:prstClr val="black"/>
                </a:solidFill>
              </a:rPr>
              <a:t>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endParaRPr lang="en-US" sz="800" dirty="0"/>
          </a:p>
        </p:txBody>
      </p:sp>
      <p:graphicFrame>
        <p:nvGraphicFramePr>
          <p:cNvPr id="7" name="Chart 6"/>
          <p:cNvGraphicFramePr>
            <a:graphicFrameLocks/>
          </p:cNvGraphicFramePr>
          <p:nvPr>
            <p:extLst>
              <p:ext uri="{D42A27DB-BD31-4B8C-83A1-F6EECF244321}">
                <p14:modId xmlns:p14="http://schemas.microsoft.com/office/powerpoint/2010/main" val="1343689740"/>
              </p:ext>
            </p:extLst>
          </p:nvPr>
        </p:nvGraphicFramePr>
        <p:xfrm>
          <a:off x="1708068" y="2279173"/>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69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sentinel populations, 2014-2018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40A5BDE6-06BA-42D8-A2F4-AE870AF37589}" type="slidenum">
              <a:rPr lang="th-TH"/>
              <a:pPr>
                <a:defRPr/>
              </a:pPr>
              <a:t>15</a:t>
            </a:fld>
            <a:endParaRPr lang="th-TH" dirty="0"/>
          </a:p>
        </p:txBody>
      </p:sp>
      <p:sp>
        <p:nvSpPr>
          <p:cNvPr id="6" name="Rectangle 5"/>
          <p:cNvSpPr>
            <a:spLocks noChangeArrowheads="1"/>
          </p:cNvSpPr>
          <p:nvPr/>
        </p:nvSpPr>
        <p:spPr bwMode="auto">
          <a:xfrm>
            <a:off x="1" y="6548521"/>
            <a:ext cx="11203563"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 and HIV Sentinel Surveillance (HSS) 2018 cited in Global AIDS Monitoring  2019</a:t>
            </a:r>
          </a:p>
        </p:txBody>
      </p:sp>
      <p:graphicFrame>
        <p:nvGraphicFramePr>
          <p:cNvPr id="7" name="Chart 6"/>
          <p:cNvGraphicFramePr>
            <a:graphicFrameLocks noGrp="1"/>
          </p:cNvGraphicFramePr>
          <p:nvPr>
            <p:extLst>
              <p:ext uri="{D42A27DB-BD31-4B8C-83A1-F6EECF244321}">
                <p14:modId xmlns:p14="http://schemas.microsoft.com/office/powerpoint/2010/main" val="287362355"/>
              </p:ext>
            </p:extLst>
          </p:nvPr>
        </p:nvGraphicFramePr>
        <p:xfrm>
          <a:off x="1762132" y="1960655"/>
          <a:ext cx="8667751"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bwMode="auto">
          <a:xfrm>
            <a:off x="228600" y="15240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trends among key populations and male STI patients, 1992-2019</a:t>
            </a:r>
          </a:p>
        </p:txBody>
      </p:sp>
      <p:sp>
        <p:nvSpPr>
          <p:cNvPr id="2" name="Slide Number Placeholder 1"/>
          <p:cNvSpPr>
            <a:spLocks noGrp="1"/>
          </p:cNvSpPr>
          <p:nvPr>
            <p:ph type="sldNum" sz="quarter" idx="10"/>
          </p:nvPr>
        </p:nvSpPr>
        <p:spPr/>
        <p:txBody>
          <a:bodyPr/>
          <a:lstStyle/>
          <a:p>
            <a:pPr>
              <a:defRPr/>
            </a:pPr>
            <a:fld id="{532FDF03-7B68-4D50-9351-D5218D235BD8}" type="slidenum">
              <a:rPr lang="th-TH"/>
              <a:pPr>
                <a:defRPr/>
              </a:pPr>
              <a:t>16</a:t>
            </a:fld>
            <a:endParaRPr lang="th-TH" dirty="0"/>
          </a:p>
        </p:txBody>
      </p:sp>
      <p:sp>
        <p:nvSpPr>
          <p:cNvPr id="6" name="Rectangle 5"/>
          <p:cNvSpPr>
            <a:spLocks noChangeArrowheads="1"/>
          </p:cNvSpPr>
          <p:nvPr/>
        </p:nvSpPr>
        <p:spPr bwMode="auto">
          <a:xfrm>
            <a:off x="223981" y="6606679"/>
            <a:ext cx="82296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HIV Sentinel Surveillance reports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750410298"/>
              </p:ext>
            </p:extLst>
          </p:nvPr>
        </p:nvGraphicFramePr>
        <p:xfrm>
          <a:off x="1719263" y="2057399"/>
          <a:ext cx="8753475" cy="45208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bwMode="auto">
          <a:xfrm>
            <a:off x="228600" y="1571612"/>
            <a:ext cx="10972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trends among low risk sentinel populations, 1992-2014</a:t>
            </a:r>
          </a:p>
        </p:txBody>
      </p:sp>
      <p:sp>
        <p:nvSpPr>
          <p:cNvPr id="2" name="Slide Number Placeholder 1"/>
          <p:cNvSpPr>
            <a:spLocks noGrp="1"/>
          </p:cNvSpPr>
          <p:nvPr>
            <p:ph type="sldNum" sz="quarter" idx="10"/>
          </p:nvPr>
        </p:nvSpPr>
        <p:spPr/>
        <p:txBody>
          <a:bodyPr/>
          <a:lstStyle/>
          <a:p>
            <a:pPr>
              <a:defRPr/>
            </a:pPr>
            <a:fld id="{532FDF03-7B68-4D50-9351-D5218D235BD8}" type="slidenum">
              <a:rPr lang="th-TH"/>
              <a:pPr>
                <a:defRPr/>
              </a:pPr>
              <a:t>17</a:t>
            </a:fld>
            <a:endParaRPr lang="th-TH" dirty="0"/>
          </a:p>
        </p:txBody>
      </p:sp>
      <p:sp>
        <p:nvSpPr>
          <p:cNvPr id="6" name="Rectangle 5"/>
          <p:cNvSpPr>
            <a:spLocks noChangeArrowheads="1"/>
          </p:cNvSpPr>
          <p:nvPr/>
        </p:nvSpPr>
        <p:spPr bwMode="auto">
          <a:xfrm>
            <a:off x="152403" y="6517159"/>
            <a:ext cx="97917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a:t>
            </a:r>
          </a:p>
        </p:txBody>
      </p:sp>
      <p:graphicFrame>
        <p:nvGraphicFramePr>
          <p:cNvPr id="10" name="Chart 9"/>
          <p:cNvGraphicFramePr>
            <a:graphicFrameLocks noGrp="1"/>
          </p:cNvGraphicFramePr>
          <p:nvPr>
            <p:extLst>
              <p:ext uri="{D42A27DB-BD31-4B8C-83A1-F6EECF244321}">
                <p14:modId xmlns:p14="http://schemas.microsoft.com/office/powerpoint/2010/main" val="2998078510"/>
              </p:ext>
            </p:extLst>
          </p:nvPr>
        </p:nvGraphicFramePr>
        <p:xfrm>
          <a:off x="1752600" y="2438400"/>
          <a:ext cx="86106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444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77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National prevalence often masks the high prevalence in some geographical areas</a:t>
            </a:r>
            <a:endParaRPr lang="th-TH" dirty="0">
              <a:cs typeface="Cordia New" pitchFamily="34" charset="-34"/>
            </a:endParaRPr>
          </a:p>
        </p:txBody>
      </p:sp>
      <p:sp>
        <p:nvSpPr>
          <p:cNvPr id="8" name="Rectangle 10"/>
          <p:cNvSpPr>
            <a:spLocks noChangeArrowheads="1"/>
          </p:cNvSpPr>
          <p:nvPr/>
        </p:nvSpPr>
        <p:spPr bwMode="auto">
          <a:xfrm>
            <a:off x="9238" y="6587941"/>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3"/>
              </a:rPr>
              <a:t>www.aidsdatahub.org</a:t>
            </a:r>
            <a:r>
              <a:rPr lang="en-US" sz="800" dirty="0"/>
              <a:t> based on HIV Sentinel Surveillance (HSS) 2018 cited in Global AIDS Monitoring  2019</a:t>
            </a:r>
          </a:p>
        </p:txBody>
      </p:sp>
      <p:graphicFrame>
        <p:nvGraphicFramePr>
          <p:cNvPr id="5" name="Chart 4"/>
          <p:cNvGraphicFramePr>
            <a:graphicFrameLocks noGrp="1"/>
          </p:cNvGraphicFramePr>
          <p:nvPr>
            <p:extLst>
              <p:ext uri="{D42A27DB-BD31-4B8C-83A1-F6EECF244321}">
                <p14:modId xmlns:p14="http://schemas.microsoft.com/office/powerpoint/2010/main" val="3742383697"/>
              </p:ext>
            </p:extLst>
          </p:nvPr>
        </p:nvGraphicFramePr>
        <p:xfrm>
          <a:off x="1219200" y="2143338"/>
          <a:ext cx="9439275" cy="4444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779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11506200" cy="504000"/>
          </a:xfrm>
        </p:spPr>
        <p:txBody>
          <a:bodyPr/>
          <a:lstStyle/>
          <a:p>
            <a:r>
              <a:rPr lang="en-US" dirty="0">
                <a:cs typeface="Cordia New" pitchFamily="34" charset="-34"/>
              </a:rPr>
              <a:t>HIV prevalence trend among young key populations (&lt;25 </a:t>
            </a:r>
            <a:r>
              <a:rPr lang="en-US" dirty="0" err="1">
                <a:cs typeface="Cordia New" pitchFamily="34" charset="-34"/>
              </a:rPr>
              <a:t>yr</a:t>
            </a:r>
            <a:r>
              <a:rPr lang="en-US" dirty="0">
                <a:cs typeface="Cordia New" pitchFamily="34" charset="-34"/>
              </a:rPr>
              <a:t>), 2000-2018</a:t>
            </a:r>
            <a:br>
              <a:rPr lang="en-US" dirty="0">
                <a:cs typeface="Cordia New" pitchFamily="34" charset="-34"/>
              </a:rPr>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19</a:t>
            </a:fld>
            <a:endParaRPr lang="th-TH" dirty="0">
              <a:solidFill>
                <a:prstClr val="black">
                  <a:tint val="75000"/>
                </a:prstClr>
              </a:solidFill>
            </a:endParaRPr>
          </a:p>
        </p:txBody>
      </p:sp>
      <p:sp>
        <p:nvSpPr>
          <p:cNvPr id="6" name="Rectangle 5"/>
          <p:cNvSpPr>
            <a:spLocks noChangeArrowheads="1"/>
          </p:cNvSpPr>
          <p:nvPr/>
        </p:nvSpPr>
        <p:spPr bwMode="auto">
          <a:xfrm>
            <a:off x="152402"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HIV Sentinel Surveillance reports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3705444011"/>
              </p:ext>
            </p:extLst>
          </p:nvPr>
        </p:nvGraphicFramePr>
        <p:xfrm>
          <a:off x="1676400" y="2133600"/>
          <a:ext cx="88392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503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0DFC60B3-653F-4A48-B314-09A5ABC4AE6B}"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13360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th-TH" dirty="0"/>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15967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850472" cy="504000"/>
          </a:xfrm>
        </p:spPr>
        <p:txBody>
          <a:bodyPr/>
          <a:lstStyle/>
          <a:p>
            <a:r>
              <a:rPr lang="en-US" dirty="0">
                <a:cs typeface="Cordia New" pitchFamily="34" charset="-34"/>
              </a:rPr>
              <a:t>HIV prevalence among young key populations by age group, 2018</a:t>
            </a:r>
            <a:br>
              <a:rPr lang="en-US" dirty="0">
                <a:cs typeface="Cordia New" pitchFamily="34" charset="-34"/>
              </a:rPr>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20</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597758115"/>
              </p:ext>
            </p:extLst>
          </p:nvPr>
        </p:nvGraphicFramePr>
        <p:xfrm>
          <a:off x="1762132" y="2438424"/>
          <a:ext cx="8667751" cy="41204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0"/>
          <p:cNvSpPr>
            <a:spLocks noChangeArrowheads="1"/>
          </p:cNvSpPr>
          <p:nvPr/>
        </p:nvSpPr>
        <p:spPr bwMode="auto">
          <a:xfrm>
            <a:off x="152402" y="6572239"/>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4"/>
              </a:rPr>
              <a:t>www.aidsdatahub.org</a:t>
            </a:r>
            <a:r>
              <a:rPr lang="en-US" sz="800" dirty="0"/>
              <a:t> based on HIV Sentinel Surveillance (HSS) 2018 cited in Global AIDS Monitoring  2019</a:t>
            </a:r>
          </a:p>
        </p:txBody>
      </p:sp>
    </p:spTree>
    <p:extLst>
      <p:ext uri="{BB962C8B-B14F-4D97-AF65-F5344CB8AC3E}">
        <p14:creationId xmlns:p14="http://schemas.microsoft.com/office/powerpoint/2010/main" val="614869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bwMode="auto">
          <a:xfrm>
            <a:off x="280693" y="1524000"/>
            <a:ext cx="101933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female sex workers by age group, 2008-2014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005F6F78-6E61-4529-B3B0-4D26822DD9A0}" type="slidenum">
              <a:rPr lang="th-TH"/>
              <a:pPr>
                <a:defRPr/>
              </a:pPr>
              <a:t>21</a:t>
            </a:fld>
            <a:endParaRPr lang="th-TH" dirty="0"/>
          </a:p>
        </p:txBody>
      </p:sp>
      <p:sp>
        <p:nvSpPr>
          <p:cNvPr id="9" name="Rectangle 10"/>
          <p:cNvSpPr>
            <a:spLocks noChangeArrowheads="1"/>
          </p:cNvSpPr>
          <p:nvPr/>
        </p:nvSpPr>
        <p:spPr bwMode="auto">
          <a:xfrm>
            <a:off x="76200" y="6562045"/>
            <a:ext cx="10397837"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Sources: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Results of HIV Sentinel </a:t>
            </a:r>
            <a:r>
              <a:rPr lang="en-US" sz="800" dirty="0" err="1"/>
              <a:t>Sero</a:t>
            </a:r>
            <a:r>
              <a:rPr lang="en-US" sz="800" dirty="0"/>
              <a:t>-surveillance Surveys 2008-2014.</a:t>
            </a:r>
            <a:endParaRPr lang="en-GB" sz="800" u="sng" dirty="0"/>
          </a:p>
        </p:txBody>
      </p:sp>
      <p:graphicFrame>
        <p:nvGraphicFramePr>
          <p:cNvPr id="8" name="Chart 7"/>
          <p:cNvGraphicFramePr>
            <a:graphicFrameLocks noGrp="1"/>
          </p:cNvGraphicFramePr>
          <p:nvPr>
            <p:extLst>
              <p:ext uri="{D42A27DB-BD31-4B8C-83A1-F6EECF244321}">
                <p14:modId xmlns:p14="http://schemas.microsoft.com/office/powerpoint/2010/main" val="3032389808"/>
              </p:ext>
            </p:extLst>
          </p:nvPr>
        </p:nvGraphicFramePr>
        <p:xfrm>
          <a:off x="1752607" y="2286000"/>
          <a:ext cx="8686801" cy="423344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447800"/>
            <a:ext cx="10820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people who inject drugs by age group, 2008-2014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22</a:t>
            </a:fld>
            <a:endParaRPr lang="th-TH" dirty="0"/>
          </a:p>
        </p:txBody>
      </p:sp>
      <p:graphicFrame>
        <p:nvGraphicFramePr>
          <p:cNvPr id="9" name="Chart 8"/>
          <p:cNvGraphicFramePr>
            <a:graphicFrameLocks noGrp="1"/>
          </p:cNvGraphicFramePr>
          <p:nvPr>
            <p:extLst>
              <p:ext uri="{D42A27DB-BD31-4B8C-83A1-F6EECF244321}">
                <p14:modId xmlns:p14="http://schemas.microsoft.com/office/powerpoint/2010/main" val="3616449814"/>
              </p:ext>
            </p:extLst>
          </p:nvPr>
        </p:nvGraphicFramePr>
        <p:xfrm>
          <a:off x="1752607" y="2286000"/>
          <a:ext cx="868680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0"/>
          <p:cNvSpPr>
            <a:spLocks noChangeArrowheads="1"/>
          </p:cNvSpPr>
          <p:nvPr/>
        </p:nvSpPr>
        <p:spPr bwMode="auto">
          <a:xfrm>
            <a:off x="0" y="6533665"/>
            <a:ext cx="10439403"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Sources: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a:t>
            </a:r>
            <a:r>
              <a:rPr lang="en-US" sz="800" dirty="0"/>
              <a:t>National AIDS Programme, Department of Health, Ministry of Health and World Health Organization.  Results of HIV Sentinel </a:t>
            </a:r>
            <a:r>
              <a:rPr lang="en-US" sz="800" dirty="0" err="1"/>
              <a:t>Sero</a:t>
            </a:r>
            <a:r>
              <a:rPr lang="en-US" sz="800" dirty="0"/>
              <a:t>-surveillance Surveys 2008-2014.</a:t>
            </a:r>
            <a:endParaRPr lang="en-GB" sz="800"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447800"/>
            <a:ext cx="11201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people who inject drugs by age group, IBBS 2017-18 and HSS 2018 results</a:t>
            </a: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23</a:t>
            </a:fld>
            <a:endParaRPr lang="th-TH" dirty="0"/>
          </a:p>
        </p:txBody>
      </p:sp>
      <p:sp>
        <p:nvSpPr>
          <p:cNvPr id="8" name="Rectangle 10"/>
          <p:cNvSpPr>
            <a:spLocks noChangeArrowheads="1"/>
          </p:cNvSpPr>
          <p:nvPr/>
        </p:nvSpPr>
        <p:spPr bwMode="auto">
          <a:xfrm>
            <a:off x="-16164" y="6519481"/>
            <a:ext cx="11201400"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 and </a:t>
            </a:r>
            <a:r>
              <a:rPr lang="en-US" sz="800" dirty="0"/>
              <a:t>HIV Sentinel Surveillance (HSS) 2018 cited in Global AIDS Monitoring  2019</a:t>
            </a:r>
          </a:p>
        </p:txBody>
      </p:sp>
      <p:graphicFrame>
        <p:nvGraphicFramePr>
          <p:cNvPr id="9" name="Chart 8"/>
          <p:cNvGraphicFramePr>
            <a:graphicFrameLocks/>
          </p:cNvGraphicFramePr>
          <p:nvPr>
            <p:extLst>
              <p:ext uri="{D42A27DB-BD31-4B8C-83A1-F6EECF244321}">
                <p14:modId xmlns:p14="http://schemas.microsoft.com/office/powerpoint/2010/main" val="717014724"/>
              </p:ext>
            </p:extLst>
          </p:nvPr>
        </p:nvGraphicFramePr>
        <p:xfrm>
          <a:off x="1523259" y="2514599"/>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045860636"/>
              </p:ext>
            </p:extLst>
          </p:nvPr>
        </p:nvGraphicFramePr>
        <p:xfrm>
          <a:off x="6107941" y="2514604"/>
          <a:ext cx="4560059" cy="3660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997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522780"/>
            <a:ext cx="98504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prisoners by region, 2018</a:t>
            </a: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24</a:t>
            </a:fld>
            <a:endParaRPr lang="th-TH" dirty="0"/>
          </a:p>
        </p:txBody>
      </p:sp>
      <p:sp>
        <p:nvSpPr>
          <p:cNvPr id="8" name="Rectangle 10"/>
          <p:cNvSpPr>
            <a:spLocks noChangeArrowheads="1"/>
          </p:cNvSpPr>
          <p:nvPr/>
        </p:nvSpPr>
        <p:spPr bwMode="auto">
          <a:xfrm>
            <a:off x="152400" y="6507661"/>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Programme data </a:t>
            </a:r>
            <a:r>
              <a:rPr lang="en-US" sz="800" dirty="0"/>
              <a:t>cited in Global AIDS Monitoring  2019</a:t>
            </a:r>
          </a:p>
        </p:txBody>
      </p:sp>
      <p:graphicFrame>
        <p:nvGraphicFramePr>
          <p:cNvPr id="7" name="Chart 6"/>
          <p:cNvGraphicFramePr>
            <a:graphicFrameLocks/>
          </p:cNvGraphicFramePr>
          <p:nvPr>
            <p:extLst>
              <p:ext uri="{D42A27DB-BD31-4B8C-83A1-F6EECF244321}">
                <p14:modId xmlns:p14="http://schemas.microsoft.com/office/powerpoint/2010/main" val="1641172412"/>
              </p:ext>
            </p:extLst>
          </p:nvPr>
        </p:nvGraphicFramePr>
        <p:xfrm>
          <a:off x="1752600" y="2286000"/>
          <a:ext cx="8610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5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2"/>
          <p:cNvSpPr>
            <a:spLocks noGrp="1"/>
          </p:cNvSpPr>
          <p:nvPr>
            <p:ph type="title"/>
          </p:nvPr>
        </p:nvSpPr>
        <p:spPr bwMode="auto">
          <a:xfrm>
            <a:off x="228600" y="14859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men who have sex with men by age group, 2008-2014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0A4F3339-1DB7-41CB-9834-A731CFA25F8D}" type="slidenum">
              <a:rPr lang="th-TH"/>
              <a:pPr>
                <a:defRPr/>
              </a:pPr>
              <a:t>25</a:t>
            </a:fld>
            <a:endParaRPr lang="th-TH" dirty="0"/>
          </a:p>
        </p:txBody>
      </p:sp>
      <p:sp>
        <p:nvSpPr>
          <p:cNvPr id="44036" name="Title 1"/>
          <p:cNvSpPr txBox="1">
            <a:spLocks/>
          </p:cNvSpPr>
          <p:nvPr/>
        </p:nvSpPr>
        <p:spPr bwMode="auto">
          <a:xfrm>
            <a:off x="1828800" y="6477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endParaRPr lang="en-US" sz="2400" b="1">
              <a:solidFill>
                <a:srgbClr val="C00000"/>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1904565045"/>
              </p:ext>
            </p:extLst>
          </p:nvPr>
        </p:nvGraphicFramePr>
        <p:xfrm>
          <a:off x="1733553" y="2209800"/>
          <a:ext cx="8705851"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0"/>
          <p:cNvSpPr>
            <a:spLocks noChangeArrowheads="1"/>
          </p:cNvSpPr>
          <p:nvPr/>
        </p:nvSpPr>
        <p:spPr bwMode="auto">
          <a:xfrm>
            <a:off x="76202" y="6507661"/>
            <a:ext cx="100965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Sources: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a:t>
            </a:r>
            <a:r>
              <a:rPr lang="en-US" sz="800" dirty="0"/>
              <a:t>National AIDS Programme, Department of Health, Ministry of Health and World Health Organization.  Results of HIV Sentinel </a:t>
            </a:r>
            <a:r>
              <a:rPr lang="en-US" sz="800" dirty="0" err="1"/>
              <a:t>Sero</a:t>
            </a:r>
            <a:r>
              <a:rPr lang="en-US" sz="800" dirty="0"/>
              <a:t>-surveillance Surveys 2008-2014.</a:t>
            </a:r>
            <a:endParaRPr lang="en-GB" sz="800"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69" y="1552339"/>
            <a:ext cx="11203563" cy="504000"/>
          </a:xfrm>
        </p:spPr>
        <p:txBody>
          <a:bodyPr/>
          <a:lstStyle/>
          <a:p>
            <a:r>
              <a:rPr lang="en-US" dirty="0"/>
              <a:t>Trends of syphilis prevalence among key populations, 2007-2014</a:t>
            </a:r>
            <a:endParaRPr lang="en-GB" dirty="0"/>
          </a:p>
        </p:txBody>
      </p:sp>
      <p:sp>
        <p:nvSpPr>
          <p:cNvPr id="3" name="Slide Number Placeholder 2"/>
          <p:cNvSpPr>
            <a:spLocks noGrp="1"/>
          </p:cNvSpPr>
          <p:nvPr>
            <p:ph type="sldNum" sz="quarter" idx="10"/>
          </p:nvPr>
        </p:nvSpPr>
        <p:spPr/>
        <p:txBody>
          <a:bodyPr/>
          <a:lstStyle/>
          <a:p>
            <a:pPr>
              <a:defRPr/>
            </a:pPr>
            <a:fld id="{406B6320-1B31-421B-AC8C-36BA56882A78}" type="slidenum">
              <a:rPr lang="th-TH" smtClean="0"/>
              <a:pPr>
                <a:defRPr/>
              </a:pPr>
              <a:t>26</a:t>
            </a:fld>
            <a:endParaRPr lang="th-TH" dirty="0"/>
          </a:p>
        </p:txBody>
      </p:sp>
      <p:sp>
        <p:nvSpPr>
          <p:cNvPr id="7" name="Rectangle 10"/>
          <p:cNvSpPr>
            <a:spLocks noChangeArrowheads="1"/>
          </p:cNvSpPr>
          <p:nvPr/>
        </p:nvSpPr>
        <p:spPr bwMode="auto">
          <a:xfrm>
            <a:off x="2"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solidFill>
                  <a:prstClr val="black"/>
                </a:solidFill>
              </a:rPr>
              <a:t>Sources: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fr-FR" sz="800" dirty="0">
                <a:solidFill>
                  <a:srgbClr val="000000"/>
                </a:solidFill>
              </a:rPr>
              <a:t>HIV </a:t>
            </a:r>
            <a:r>
              <a:rPr lang="fr-FR" sz="800" dirty="0" err="1">
                <a:solidFill>
                  <a:srgbClr val="000000"/>
                </a:solidFill>
              </a:rPr>
              <a:t>Sentinel</a:t>
            </a:r>
            <a:r>
              <a:rPr lang="fr-FR" sz="800" dirty="0">
                <a:solidFill>
                  <a:srgbClr val="000000"/>
                </a:solidFill>
              </a:rPr>
              <a:t> Sero‐surveillance Survey Reports.</a:t>
            </a:r>
            <a:endParaRPr lang="en-US" sz="80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507899989"/>
              </p:ext>
            </p:extLst>
          </p:nvPr>
        </p:nvGraphicFramePr>
        <p:xfrm>
          <a:off x="1752603" y="2362200"/>
          <a:ext cx="8610601"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549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bwMode="auto">
          <a:xfrm>
            <a:off x="304801" y="1472450"/>
            <a:ext cx="10134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Syphilis prevalence among key populations by age group, 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9282D1E6-A4DD-4F30-B5BF-7863E867D681}" type="slidenum">
              <a:rPr lang="th-TH"/>
              <a:pPr>
                <a:defRPr/>
              </a:pPr>
              <a:t>27</a:t>
            </a:fld>
            <a:endParaRPr lang="th-TH" dirty="0"/>
          </a:p>
        </p:txBody>
      </p:sp>
      <p:sp>
        <p:nvSpPr>
          <p:cNvPr id="7" name="Rectangle 6"/>
          <p:cNvSpPr>
            <a:spLocks noChangeArrowheads="1"/>
          </p:cNvSpPr>
          <p:nvPr/>
        </p:nvSpPr>
        <p:spPr bwMode="auto">
          <a:xfrm>
            <a:off x="76203" y="6515941"/>
            <a:ext cx="98679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a:t>
            </a:r>
          </a:p>
        </p:txBody>
      </p:sp>
      <p:graphicFrame>
        <p:nvGraphicFramePr>
          <p:cNvPr id="6" name="Chart 5"/>
          <p:cNvGraphicFramePr>
            <a:graphicFrameLocks noGrp="1"/>
          </p:cNvGraphicFramePr>
          <p:nvPr>
            <p:extLst>
              <p:ext uri="{D42A27DB-BD31-4B8C-83A1-F6EECF244321}">
                <p14:modId xmlns:p14="http://schemas.microsoft.com/office/powerpoint/2010/main" val="1008297877"/>
              </p:ext>
            </p:extLst>
          </p:nvPr>
        </p:nvGraphicFramePr>
        <p:xfrm>
          <a:off x="1828803" y="2286011"/>
          <a:ext cx="8610601" cy="4114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376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bwMode="auto">
          <a:xfrm>
            <a:off x="381000" y="15240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Syphilis prevalence among low risk sentinel populations by age group, 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9282D1E6-A4DD-4F30-B5BF-7863E867D681}" type="slidenum">
              <a:rPr lang="th-TH"/>
              <a:pPr>
                <a:defRPr/>
              </a:pPr>
              <a:t>28</a:t>
            </a:fld>
            <a:endParaRPr lang="th-TH" dirty="0"/>
          </a:p>
        </p:txBody>
      </p:sp>
      <p:sp>
        <p:nvSpPr>
          <p:cNvPr id="7" name="Rectangle 6"/>
          <p:cNvSpPr>
            <a:spLocks noChangeArrowheads="1"/>
          </p:cNvSpPr>
          <p:nvPr/>
        </p:nvSpPr>
        <p:spPr bwMode="auto">
          <a:xfrm>
            <a:off x="2" y="6515941"/>
            <a:ext cx="9944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a:t>
            </a:r>
          </a:p>
        </p:txBody>
      </p:sp>
      <p:graphicFrame>
        <p:nvGraphicFramePr>
          <p:cNvPr id="8" name="Chart 7"/>
          <p:cNvGraphicFramePr>
            <a:graphicFrameLocks noGrp="1"/>
          </p:cNvGraphicFramePr>
          <p:nvPr>
            <p:extLst>
              <p:ext uri="{D42A27DB-BD31-4B8C-83A1-F6EECF244321}">
                <p14:modId xmlns:p14="http://schemas.microsoft.com/office/powerpoint/2010/main" val="3214793183"/>
              </p:ext>
            </p:extLst>
          </p:nvPr>
        </p:nvGraphicFramePr>
        <p:xfrm>
          <a:off x="1752607" y="2362200"/>
          <a:ext cx="8686801" cy="4153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248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27145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304800" y="15136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312249874"/>
              </p:ext>
            </p:extLst>
          </p:nvPr>
        </p:nvGraphicFramePr>
        <p:xfrm>
          <a:off x="1847529" y="2060849"/>
          <a:ext cx="8424938" cy="4032448"/>
        </p:xfrm>
        <a:graphic>
          <a:graphicData uri="http://schemas.openxmlformats.org/drawingml/2006/table">
            <a:tbl>
              <a:tblPr/>
              <a:tblGrid>
                <a:gridCol w="6560967">
                  <a:extLst>
                    <a:ext uri="{9D8B030D-6E8A-4147-A177-3AD203B41FA5}">
                      <a16:colId xmlns:a16="http://schemas.microsoft.com/office/drawing/2014/main" val="20000"/>
                    </a:ext>
                  </a:extLst>
                </a:gridCol>
                <a:gridCol w="1863971">
                  <a:extLst>
                    <a:ext uri="{9D8B030D-6E8A-4147-A177-3AD203B41FA5}">
                      <a16:colId xmlns:a16="http://schemas.microsoft.com/office/drawing/2014/main" val="20001"/>
                    </a:ext>
                  </a:extLst>
                </a:gridCol>
              </a:tblGrid>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53,897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29,122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83.1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a:t>
                      </a:r>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50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148/0.536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65/69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93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44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0.97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35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062"/>
            <a:ext cx="12039600" cy="584517"/>
          </a:xfrm>
          <a:prstGeom prst="rect">
            <a:avLst/>
          </a:prstGeom>
        </p:spPr>
        <p:txBody>
          <a:bodyPr wrap="square" lIns="91173" tIns="45592" rIns="91173" bIns="45592">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427578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524000"/>
            <a:ext cx="1011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condom use at last sex, 2017-2018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30</a:t>
            </a:fld>
            <a:endParaRPr lang="th-TH" dirty="0">
              <a:solidFill>
                <a:prstClr val="black">
                  <a:tint val="75000"/>
                </a:prstClr>
              </a:solidFill>
            </a:endParaRPr>
          </a:p>
        </p:txBody>
      </p:sp>
      <p:sp>
        <p:nvSpPr>
          <p:cNvPr id="76804" name="Rectangle 10"/>
          <p:cNvSpPr>
            <a:spLocks noChangeArrowheads="1"/>
          </p:cNvSpPr>
          <p:nvPr/>
        </p:nvSpPr>
        <p:spPr bwMode="auto">
          <a:xfrm>
            <a:off x="152400" y="639637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615815711"/>
              </p:ext>
            </p:extLst>
          </p:nvPr>
        </p:nvGraphicFramePr>
        <p:xfrm>
          <a:off x="1905000" y="2209812"/>
          <a:ext cx="8153400" cy="4186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6990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Overlapping risk </a:t>
            </a:r>
            <a:r>
              <a:rPr lang="en-US" dirty="0" err="1">
                <a:cs typeface="Cordia New" pitchFamily="34" charset="-34"/>
              </a:rPr>
              <a:t>behaviours</a:t>
            </a:r>
            <a:r>
              <a:rPr lang="en-US" dirty="0">
                <a:cs typeface="Cordia New" pitchFamily="34" charset="-34"/>
              </a:rPr>
              <a:t> among PWID: Proportion of PWID who reported sex with commercial partners in the last 12 months, by age group, 2017-2018</a:t>
            </a: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31</a:t>
            </a:fld>
            <a:endParaRPr lang="th-TH" dirty="0">
              <a:solidFill>
                <a:prstClr val="black">
                  <a:tint val="75000"/>
                </a:prstClr>
              </a:solidFill>
            </a:endParaRPr>
          </a:p>
        </p:txBody>
      </p:sp>
      <p:sp>
        <p:nvSpPr>
          <p:cNvPr id="76804" name="Rectangle 10"/>
          <p:cNvSpPr>
            <a:spLocks noChangeArrowheads="1"/>
          </p:cNvSpPr>
          <p:nvPr/>
        </p:nvSpPr>
        <p:spPr bwMode="auto">
          <a:xfrm>
            <a:off x="152400" y="647533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3741156449"/>
              </p:ext>
            </p:extLst>
          </p:nvPr>
        </p:nvGraphicFramePr>
        <p:xfrm>
          <a:off x="1905000" y="2590804"/>
          <a:ext cx="8382000" cy="3834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587035"/>
            <a:ext cx="1011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condom use at last sex, 2017-2018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32</a:t>
            </a:fld>
            <a:endParaRPr lang="th-TH" dirty="0">
              <a:solidFill>
                <a:prstClr val="black">
                  <a:tint val="75000"/>
                </a:prstClr>
              </a:solidFill>
            </a:endParaRPr>
          </a:p>
        </p:txBody>
      </p:sp>
      <p:sp>
        <p:nvSpPr>
          <p:cNvPr id="76804" name="Rectangle 10"/>
          <p:cNvSpPr>
            <a:spLocks noChangeArrowheads="1"/>
          </p:cNvSpPr>
          <p:nvPr/>
        </p:nvSpPr>
        <p:spPr bwMode="auto">
          <a:xfrm>
            <a:off x="152400" y="639637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575492290"/>
              </p:ext>
            </p:extLst>
          </p:nvPr>
        </p:nvGraphicFramePr>
        <p:xfrm>
          <a:off x="1895476" y="2091035"/>
          <a:ext cx="8391525" cy="4305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2319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key populations who reported condom use at last sex by age group, 2015-2018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33</a:t>
            </a:fld>
            <a:endParaRPr lang="th-TH" dirty="0">
              <a:solidFill>
                <a:prstClr val="black">
                  <a:tint val="75000"/>
                </a:prstClr>
              </a:solidFill>
            </a:endParaRPr>
          </a:p>
        </p:txBody>
      </p:sp>
      <p:sp>
        <p:nvSpPr>
          <p:cNvPr id="76804" name="Rectangle 10"/>
          <p:cNvSpPr>
            <a:spLocks noChangeArrowheads="1"/>
          </p:cNvSpPr>
          <p:nvPr/>
        </p:nvSpPr>
        <p:spPr bwMode="auto">
          <a:xfrm>
            <a:off x="76200" y="6396367"/>
            <a:ext cx="9982200"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1. </a:t>
            </a:r>
            <a:r>
              <a:rPr lang="en-US" sz="800" dirty="0">
                <a:solidFill>
                  <a:prstClr val="black"/>
                </a:solidFill>
              </a:rPr>
              <a:t>Myanmar Global AIDS Response Progress Reporting 2016; 2. </a:t>
            </a:r>
            <a:r>
              <a:rPr lang="en-US" sz="800" dirty="0"/>
              <a:t>National AIDS Programme. (2015). Myanmar Global AIDS Response Progress Report (Country Narrative Report)</a:t>
            </a:r>
            <a:r>
              <a:rPr lang="en-US" sz="800" dirty="0">
                <a:solidFill>
                  <a:srgbClr val="000000"/>
                </a:solidFill>
              </a:rPr>
              <a:t>; </a:t>
            </a:r>
            <a:r>
              <a:rPr lang="en-US" sz="800" dirty="0">
                <a:solidFill>
                  <a:prstClr val="black"/>
                </a:solidFill>
              </a:rPr>
              <a:t> and 3. </a:t>
            </a:r>
            <a:r>
              <a:rPr lang="en-US" sz="800" dirty="0">
                <a:solidFill>
                  <a:prstClr val="black"/>
                </a:solidFill>
                <a:hlinkClick r:id="rId4"/>
              </a:rPr>
              <a:t>www.aidsinfoonline.org</a:t>
            </a:r>
            <a:r>
              <a:rPr lang="en-US" sz="800" dirty="0">
                <a:solidFill>
                  <a:prstClr val="black"/>
                </a:solidFill>
              </a:rPr>
              <a:t> </a:t>
            </a:r>
          </a:p>
        </p:txBody>
      </p:sp>
      <p:graphicFrame>
        <p:nvGraphicFramePr>
          <p:cNvPr id="7" name="Chart 6"/>
          <p:cNvGraphicFramePr>
            <a:graphicFrameLocks noGrp="1"/>
          </p:cNvGraphicFramePr>
          <p:nvPr>
            <p:extLst>
              <p:ext uri="{D42A27DB-BD31-4B8C-83A1-F6EECF244321}">
                <p14:modId xmlns:p14="http://schemas.microsoft.com/office/powerpoint/2010/main" val="845760140"/>
              </p:ext>
            </p:extLst>
          </p:nvPr>
        </p:nvGraphicFramePr>
        <p:xfrm>
          <a:off x="1828800" y="2362203"/>
          <a:ext cx="8382000" cy="3905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067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bwMode="auto">
          <a:xfrm>
            <a:off x="228600" y="1295400"/>
            <a:ext cx="11582400" cy="58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FSW who reported condom use at last sex, and consistent condom use with different types of sexual partners in the last month, 2015</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391F3599-686C-4846-88EA-E4EB1A7767D9}" type="slidenum">
              <a:rPr lang="th-TH">
                <a:solidFill>
                  <a:prstClr val="black">
                    <a:tint val="75000"/>
                  </a:prstClr>
                </a:solidFill>
              </a:rPr>
              <a:pPr>
                <a:defRPr/>
              </a:pPr>
              <a:t>34</a:t>
            </a:fld>
            <a:endParaRPr lang="th-TH" dirty="0">
              <a:solidFill>
                <a:prstClr val="black">
                  <a:tint val="75000"/>
                </a:prstClr>
              </a:solidFill>
            </a:endParaRPr>
          </a:p>
        </p:txBody>
      </p:sp>
      <p:sp>
        <p:nvSpPr>
          <p:cNvPr id="77829" name="Rectangle 10"/>
          <p:cNvSpPr>
            <a:spLocks noChangeArrowheads="1"/>
          </p:cNvSpPr>
          <p:nvPr/>
        </p:nvSpPr>
        <p:spPr bwMode="auto">
          <a:xfrm>
            <a:off x="228600" y="664259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pSp>
        <p:nvGrpSpPr>
          <p:cNvPr id="3" name="Group 2"/>
          <p:cNvGrpSpPr/>
          <p:nvPr/>
        </p:nvGrpSpPr>
        <p:grpSpPr>
          <a:xfrm>
            <a:off x="1705989" y="2286001"/>
            <a:ext cx="8784971" cy="4359526"/>
            <a:chOff x="76200" y="2209800"/>
            <a:chExt cx="8784970" cy="4359525"/>
          </a:xfrm>
        </p:grpSpPr>
        <p:graphicFrame>
          <p:nvGraphicFramePr>
            <p:cNvPr id="7" name="Chart 6"/>
            <p:cNvGraphicFramePr>
              <a:graphicFrameLocks/>
            </p:cNvGraphicFramePr>
            <p:nvPr>
              <p:extLst>
                <p:ext uri="{D42A27DB-BD31-4B8C-83A1-F6EECF244321}">
                  <p14:modId xmlns:p14="http://schemas.microsoft.com/office/powerpoint/2010/main" val="1644141878"/>
                </p:ext>
              </p:extLst>
            </p:nvPr>
          </p:nvGraphicFramePr>
          <p:xfrm>
            <a:off x="76200" y="2209800"/>
            <a:ext cx="438912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43273144"/>
                </p:ext>
              </p:extLst>
            </p:nvPr>
          </p:nvGraphicFramePr>
          <p:xfrm>
            <a:off x="4472050" y="2209800"/>
            <a:ext cx="438912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835879411"/>
                </p:ext>
              </p:extLst>
            </p:nvPr>
          </p:nvGraphicFramePr>
          <p:xfrm>
            <a:off x="76200" y="4305795"/>
            <a:ext cx="8783880" cy="226353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192612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371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number of clients reported among FSWs in the last month, and in the last working day, 2015</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35</a:t>
            </a:fld>
            <a:endParaRPr lang="th-TH"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3034673414"/>
              </p:ext>
            </p:extLst>
          </p:nvPr>
        </p:nvGraphicFramePr>
        <p:xfrm>
          <a:off x="2438400" y="2438400"/>
          <a:ext cx="7315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10"/>
          <p:cNvSpPr>
            <a:spLocks noChangeArrowheads="1"/>
          </p:cNvSpPr>
          <p:nvPr/>
        </p:nvSpPr>
        <p:spPr bwMode="auto">
          <a:xfrm>
            <a:off x="228600" y="661538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spTree>
    <p:extLst>
      <p:ext uri="{BB962C8B-B14F-4D97-AF65-F5344CB8AC3E}">
        <p14:creationId xmlns:p14="http://schemas.microsoft.com/office/powerpoint/2010/main" val="3224580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age at initiation into sex work, and duration of sex work reported among sex workers, 2015</a:t>
            </a: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36</a:t>
            </a:fld>
            <a:endParaRPr lang="th-TH" dirty="0">
              <a:solidFill>
                <a:prstClr val="black">
                  <a:tint val="75000"/>
                </a:prstClr>
              </a:solidFill>
            </a:endParaRPr>
          </a:p>
        </p:txBody>
      </p:sp>
      <p:sp>
        <p:nvSpPr>
          <p:cNvPr id="8" name="Rectangle 10"/>
          <p:cNvSpPr>
            <a:spLocks noChangeArrowheads="1"/>
          </p:cNvSpPr>
          <p:nvPr/>
        </p:nvSpPr>
        <p:spPr bwMode="auto">
          <a:xfrm>
            <a:off x="221672" y="6540541"/>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aphicFrame>
        <p:nvGraphicFramePr>
          <p:cNvPr id="6" name="Chart 5"/>
          <p:cNvGraphicFramePr>
            <a:graphicFrameLocks/>
          </p:cNvGraphicFramePr>
          <p:nvPr>
            <p:extLst>
              <p:ext uri="{D42A27DB-BD31-4B8C-83A1-F6EECF244321}">
                <p14:modId xmlns:p14="http://schemas.microsoft.com/office/powerpoint/2010/main" val="2443507345"/>
              </p:ext>
            </p:extLst>
          </p:nvPr>
        </p:nvGraphicFramePr>
        <p:xfrm>
          <a:off x="2209800" y="2514600"/>
          <a:ext cx="7772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981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Overlapping risk behaviors: Proportion of surveyed female sex workers who have ever tried drugs, 2017-18</a:t>
            </a: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37</a:t>
            </a:fld>
            <a:endParaRPr lang="th-TH" dirty="0">
              <a:solidFill>
                <a:prstClr val="black">
                  <a:tint val="75000"/>
                </a:prstClr>
              </a:solidFill>
            </a:endParaRPr>
          </a:p>
        </p:txBody>
      </p:sp>
      <p:sp>
        <p:nvSpPr>
          <p:cNvPr id="8" name="Rectangle 10"/>
          <p:cNvSpPr>
            <a:spLocks noChangeArrowheads="1"/>
          </p:cNvSpPr>
          <p:nvPr/>
        </p:nvSpPr>
        <p:spPr bwMode="auto">
          <a:xfrm>
            <a:off x="228600" y="661538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aphicFrame>
        <p:nvGraphicFramePr>
          <p:cNvPr id="7" name="Chart 6"/>
          <p:cNvGraphicFramePr>
            <a:graphicFrameLocks noGrp="1"/>
          </p:cNvGraphicFramePr>
          <p:nvPr>
            <p:extLst>
              <p:ext uri="{D42A27DB-BD31-4B8C-83A1-F6EECF244321}">
                <p14:modId xmlns:p14="http://schemas.microsoft.com/office/powerpoint/2010/main" val="2535099465"/>
              </p:ext>
            </p:extLst>
          </p:nvPr>
        </p:nvGraphicFramePr>
        <p:xfrm>
          <a:off x="1795465" y="2438400"/>
          <a:ext cx="8601075" cy="4139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4714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2"/>
          <p:cNvSpPr>
            <a:spLocks noGrp="1"/>
          </p:cNvSpPr>
          <p:nvPr>
            <p:ph type="title"/>
          </p:nvPr>
        </p:nvSpPr>
        <p:spPr bwMode="auto">
          <a:xfrm>
            <a:off x="304800" y="1465286"/>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male PWID who reported the use of sterile injecting equipment at the last time they injected, 2014-2018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652D32C-3933-4549-B4B3-7E5CE38379CE}" type="slidenum">
              <a:rPr lang="th-TH">
                <a:solidFill>
                  <a:prstClr val="black">
                    <a:tint val="75000"/>
                  </a:prstClr>
                </a:solidFill>
              </a:rPr>
              <a:pPr>
                <a:defRPr/>
              </a:pPr>
              <a:t>38</a:t>
            </a:fld>
            <a:endParaRPr lang="th-TH"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1483069098"/>
              </p:ext>
            </p:extLst>
          </p:nvPr>
        </p:nvGraphicFramePr>
        <p:xfrm>
          <a:off x="1790700" y="2362218"/>
          <a:ext cx="8610600" cy="403413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0"/>
          <p:cNvSpPr>
            <a:spLocks noChangeArrowheads="1"/>
          </p:cNvSpPr>
          <p:nvPr/>
        </p:nvSpPr>
        <p:spPr bwMode="auto">
          <a:xfrm>
            <a:off x="228600" y="6484567"/>
            <a:ext cx="98298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spTree>
    <p:extLst>
      <p:ext uri="{BB962C8B-B14F-4D97-AF65-F5344CB8AC3E}">
        <p14:creationId xmlns:p14="http://schemas.microsoft.com/office/powerpoint/2010/main" val="1530453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sexual contact with different partners in the last 12 months, 2017-2018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39</a:t>
            </a:fld>
            <a:endParaRPr lang="th-TH" dirty="0">
              <a:solidFill>
                <a:prstClr val="black">
                  <a:tint val="75000"/>
                </a:prstClr>
              </a:solidFill>
            </a:endParaRPr>
          </a:p>
        </p:txBody>
      </p:sp>
      <p:sp>
        <p:nvSpPr>
          <p:cNvPr id="6" name="Rectangle 10"/>
          <p:cNvSpPr>
            <a:spLocks noChangeArrowheads="1"/>
          </p:cNvSpPr>
          <p:nvPr/>
        </p:nvSpPr>
        <p:spPr bwMode="auto">
          <a:xfrm>
            <a:off x="0" y="6507661"/>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793359255"/>
              </p:ext>
            </p:extLst>
          </p:nvPr>
        </p:nvGraphicFramePr>
        <p:xfrm>
          <a:off x="2057400" y="2438400"/>
          <a:ext cx="8153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249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799" y="14478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casual and regular 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40</a:t>
            </a:fld>
            <a:endParaRPr lang="th-TH" dirty="0">
              <a:solidFill>
                <a:prstClr val="black">
                  <a:tint val="75000"/>
                </a:prstClr>
              </a:solidFill>
            </a:endParaRPr>
          </a:p>
        </p:txBody>
      </p:sp>
      <p:sp>
        <p:nvSpPr>
          <p:cNvPr id="6" name="Rectangle 10"/>
          <p:cNvSpPr>
            <a:spLocks noChangeArrowheads="1"/>
          </p:cNvSpPr>
          <p:nvPr/>
        </p:nvSpPr>
        <p:spPr bwMode="auto">
          <a:xfrm>
            <a:off x="0" y="6615385"/>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3" name="Group 2"/>
          <p:cNvGrpSpPr/>
          <p:nvPr/>
        </p:nvGrpSpPr>
        <p:grpSpPr>
          <a:xfrm>
            <a:off x="1528456" y="2578924"/>
            <a:ext cx="9135093" cy="3657600"/>
            <a:chOff x="76200" y="2578924"/>
            <a:chExt cx="9135093" cy="3657600"/>
          </a:xfrm>
        </p:grpSpPr>
        <p:graphicFrame>
          <p:nvGraphicFramePr>
            <p:cNvPr id="7" name="Chart 6"/>
            <p:cNvGraphicFramePr>
              <a:graphicFrameLocks/>
            </p:cNvGraphicFramePr>
            <p:nvPr>
              <p:extLst>
                <p:ext uri="{D42A27DB-BD31-4B8C-83A1-F6EECF244321}">
                  <p14:modId xmlns:p14="http://schemas.microsoft.com/office/powerpoint/2010/main" val="2681610251"/>
                </p:ext>
              </p:extLst>
            </p:nvPr>
          </p:nvGraphicFramePr>
          <p:xfrm>
            <a:off x="76200" y="2578924"/>
            <a:ext cx="4572000" cy="3653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673946787"/>
                </p:ext>
              </p:extLst>
            </p:nvPr>
          </p:nvGraphicFramePr>
          <p:xfrm>
            <a:off x="4639293" y="2578924"/>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722703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commercial 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41</a:t>
            </a:fld>
            <a:endParaRPr lang="th-TH" dirty="0">
              <a:solidFill>
                <a:prstClr val="black">
                  <a:tint val="75000"/>
                </a:prstClr>
              </a:solidFill>
            </a:endParaRPr>
          </a:p>
        </p:txBody>
      </p:sp>
      <p:sp>
        <p:nvSpPr>
          <p:cNvPr id="6" name="Rectangle 10"/>
          <p:cNvSpPr>
            <a:spLocks noChangeArrowheads="1"/>
          </p:cNvSpPr>
          <p:nvPr/>
        </p:nvSpPr>
        <p:spPr bwMode="auto">
          <a:xfrm>
            <a:off x="76200" y="6548767"/>
            <a:ext cx="99822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4" name="Group 3"/>
          <p:cNvGrpSpPr/>
          <p:nvPr/>
        </p:nvGrpSpPr>
        <p:grpSpPr>
          <a:xfrm>
            <a:off x="1524000" y="2703109"/>
            <a:ext cx="9144000" cy="3657600"/>
            <a:chOff x="0" y="2703109"/>
            <a:chExt cx="9144000" cy="3657600"/>
          </a:xfrm>
        </p:grpSpPr>
        <p:graphicFrame>
          <p:nvGraphicFramePr>
            <p:cNvPr id="8" name="Chart 7"/>
            <p:cNvGraphicFramePr>
              <a:graphicFrameLocks/>
            </p:cNvGraphicFramePr>
            <p:nvPr>
              <p:extLst>
                <p:ext uri="{D42A27DB-BD31-4B8C-83A1-F6EECF244321}">
                  <p14:modId xmlns:p14="http://schemas.microsoft.com/office/powerpoint/2010/main" val="1272067546"/>
                </p:ext>
              </p:extLst>
            </p:nvPr>
          </p:nvGraphicFramePr>
          <p:xfrm>
            <a:off x="0" y="2703109"/>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817564222"/>
                </p:ext>
              </p:extLst>
            </p:nvPr>
          </p:nvGraphicFramePr>
          <p:xfrm>
            <a:off x="4572000" y="2703109"/>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604073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male and female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42</a:t>
            </a:fld>
            <a:endParaRPr lang="th-TH" dirty="0">
              <a:solidFill>
                <a:prstClr val="black">
                  <a:tint val="75000"/>
                </a:prstClr>
              </a:solidFill>
            </a:endParaRPr>
          </a:p>
        </p:txBody>
      </p:sp>
      <p:sp>
        <p:nvSpPr>
          <p:cNvPr id="6" name="Rectangle 10"/>
          <p:cNvSpPr>
            <a:spLocks noChangeArrowheads="1"/>
          </p:cNvSpPr>
          <p:nvPr/>
        </p:nvSpPr>
        <p:spPr bwMode="auto">
          <a:xfrm>
            <a:off x="152400" y="6615385"/>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3" name="Group 2"/>
          <p:cNvGrpSpPr/>
          <p:nvPr/>
        </p:nvGrpSpPr>
        <p:grpSpPr>
          <a:xfrm>
            <a:off x="1522523" y="2726860"/>
            <a:ext cx="9146969" cy="3657600"/>
            <a:chOff x="92033" y="2726860"/>
            <a:chExt cx="9146969" cy="3657600"/>
          </a:xfrm>
        </p:grpSpPr>
        <p:graphicFrame>
          <p:nvGraphicFramePr>
            <p:cNvPr id="7" name="Chart 6"/>
            <p:cNvGraphicFramePr>
              <a:graphicFrameLocks/>
            </p:cNvGraphicFramePr>
            <p:nvPr>
              <p:extLst>
                <p:ext uri="{D42A27DB-BD31-4B8C-83A1-F6EECF244321}">
                  <p14:modId xmlns:p14="http://schemas.microsoft.com/office/powerpoint/2010/main" val="2362470295"/>
                </p:ext>
              </p:extLst>
            </p:nvPr>
          </p:nvGraphicFramePr>
          <p:xfrm>
            <a:off x="92033" y="2726860"/>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379817566"/>
                </p:ext>
              </p:extLst>
            </p:nvPr>
          </p:nvGraphicFramePr>
          <p:xfrm>
            <a:off x="4667002" y="2726860"/>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5952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0363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number of partners among MSM in the last 12 months,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43</a:t>
            </a:fld>
            <a:endParaRPr lang="th-TH" dirty="0">
              <a:solidFill>
                <a:prstClr val="black">
                  <a:tint val="75000"/>
                </a:prstClr>
              </a:solidFill>
            </a:endParaRPr>
          </a:p>
        </p:txBody>
      </p:sp>
      <p:sp>
        <p:nvSpPr>
          <p:cNvPr id="6" name="Rectangle 10"/>
          <p:cNvSpPr>
            <a:spLocks noChangeArrowheads="1"/>
          </p:cNvSpPr>
          <p:nvPr/>
        </p:nvSpPr>
        <p:spPr bwMode="auto">
          <a:xfrm>
            <a:off x="38100" y="6496507"/>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val="704883507"/>
              </p:ext>
            </p:extLst>
          </p:nvPr>
        </p:nvGraphicFramePr>
        <p:xfrm>
          <a:off x="2095500" y="2438400"/>
          <a:ext cx="80010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0297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0972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surveyed key populations who are younger than 25 years, 2015-2018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44</a:t>
            </a:fld>
            <a:endParaRPr lang="th-TH" dirty="0">
              <a:solidFill>
                <a:prstClr val="black">
                  <a:tint val="75000"/>
                </a:prstClr>
              </a:solidFill>
            </a:endParaRPr>
          </a:p>
        </p:txBody>
      </p:sp>
      <p:sp>
        <p:nvSpPr>
          <p:cNvPr id="6" name="Rectangle 10"/>
          <p:cNvSpPr>
            <a:spLocks noChangeArrowheads="1"/>
          </p:cNvSpPr>
          <p:nvPr/>
        </p:nvSpPr>
        <p:spPr bwMode="auto">
          <a:xfrm>
            <a:off x="304800" y="6582643"/>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Integrated Biological and </a:t>
            </a:r>
            <a:r>
              <a:rPr lang="en-US" sz="800" dirty="0" err="1">
                <a:solidFill>
                  <a:srgbClr val="000000"/>
                </a:solidFill>
              </a:rPr>
              <a:t>Behavioural</a:t>
            </a:r>
            <a:r>
              <a:rPr lang="en-US" sz="800" dirty="0">
                <a:solidFill>
                  <a:srgbClr val="000000"/>
                </a:solidFill>
              </a:rPr>
              <a:t> (IBBS) surveys</a:t>
            </a:r>
            <a:endParaRPr lang="en-US" sz="8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2799483886"/>
              </p:ext>
            </p:extLst>
          </p:nvPr>
        </p:nvGraphicFramePr>
        <p:xfrm>
          <a:off x="1905000" y="2286000"/>
          <a:ext cx="83820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5513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surveyed key populations who are younger than 25 years, 2015-2018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45</a:t>
            </a:fld>
            <a:endParaRPr lang="th-TH" dirty="0">
              <a:solidFill>
                <a:prstClr val="black">
                  <a:tint val="75000"/>
                </a:prstClr>
              </a:solidFill>
            </a:endParaRPr>
          </a:p>
        </p:txBody>
      </p:sp>
      <p:sp>
        <p:nvSpPr>
          <p:cNvPr id="6" name="Rectangle 10"/>
          <p:cNvSpPr>
            <a:spLocks noChangeArrowheads="1"/>
          </p:cNvSpPr>
          <p:nvPr/>
        </p:nvSpPr>
        <p:spPr bwMode="auto">
          <a:xfrm>
            <a:off x="152400" y="6615385"/>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Integrated Biological and </a:t>
            </a:r>
            <a:r>
              <a:rPr lang="en-US" sz="800" dirty="0" err="1">
                <a:solidFill>
                  <a:srgbClr val="000000"/>
                </a:solidFill>
              </a:rPr>
              <a:t>Behavioural</a:t>
            </a:r>
            <a:r>
              <a:rPr lang="en-US" sz="800" dirty="0">
                <a:solidFill>
                  <a:srgbClr val="000000"/>
                </a:solidFill>
              </a:rPr>
              <a:t> (IBBS) surveys</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601194917"/>
              </p:ext>
            </p:extLst>
          </p:nvPr>
        </p:nvGraphicFramePr>
        <p:xfrm>
          <a:off x="1828800" y="2362224"/>
          <a:ext cx="8534400" cy="4150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652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 </a:t>
            </a:r>
            <a:endParaRPr lang="en-US" dirty="0">
              <a:cs typeface="Cordia New" pitchFamily="34" charset="-34"/>
            </a:endParaRPr>
          </a:p>
        </p:txBody>
      </p:sp>
    </p:spTree>
    <p:extLst>
      <p:ext uri="{BB962C8B-B14F-4D97-AF65-F5344CB8AC3E}">
        <p14:creationId xmlns:p14="http://schemas.microsoft.com/office/powerpoint/2010/main" val="2697536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9944"/>
            <a:ext cx="11430000" cy="504000"/>
          </a:xfrm>
        </p:spPr>
        <p:txBody>
          <a:bodyPr/>
          <a:lstStyle/>
          <a:p>
            <a:r>
              <a:rPr lang="en-US" dirty="0"/>
              <a:t>Proportion of key populations with comprehensive HIV knowledge in surveyed IBBS sites, 2015-2018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47</a:t>
            </a:fld>
            <a:endParaRPr lang="th-TH" dirty="0">
              <a:solidFill>
                <a:prstClr val="black">
                  <a:tint val="75000"/>
                </a:prstClr>
              </a:solidFill>
            </a:endParaRPr>
          </a:p>
        </p:txBody>
      </p:sp>
      <p:sp>
        <p:nvSpPr>
          <p:cNvPr id="6" name="Rectangle 10"/>
          <p:cNvSpPr>
            <a:spLocks noChangeArrowheads="1"/>
          </p:cNvSpPr>
          <p:nvPr/>
        </p:nvSpPr>
        <p:spPr bwMode="auto">
          <a:xfrm>
            <a:off x="228603" y="6597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Myanmar 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p>
        </p:txBody>
      </p:sp>
      <p:graphicFrame>
        <p:nvGraphicFramePr>
          <p:cNvPr id="9" name="Chart 8"/>
          <p:cNvGraphicFramePr>
            <a:graphicFrameLocks/>
          </p:cNvGraphicFramePr>
          <p:nvPr>
            <p:extLst>
              <p:ext uri="{D42A27DB-BD31-4B8C-83A1-F6EECF244321}">
                <p14:modId xmlns:p14="http://schemas.microsoft.com/office/powerpoint/2010/main" val="2886884235"/>
              </p:ext>
            </p:extLst>
          </p:nvPr>
        </p:nvGraphicFramePr>
        <p:xfrm>
          <a:off x="1569720" y="2187733"/>
          <a:ext cx="905256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258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504000"/>
          </a:xfrm>
        </p:spPr>
        <p:txBody>
          <a:bodyPr/>
          <a:lstStyle/>
          <a:p>
            <a:r>
              <a:rPr lang="en-US" dirty="0"/>
              <a:t>Proportion of PWID who have ever been arrested or detained for using drugs, 2017-2018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48</a:t>
            </a:fld>
            <a:endParaRPr lang="th-TH" dirty="0">
              <a:solidFill>
                <a:prstClr val="black">
                  <a:tint val="75000"/>
                </a:prstClr>
              </a:solidFill>
            </a:endParaRPr>
          </a:p>
        </p:txBody>
      </p:sp>
      <p:sp>
        <p:nvSpPr>
          <p:cNvPr id="6" name="Rectangle 10"/>
          <p:cNvSpPr>
            <a:spLocks noChangeArrowheads="1"/>
          </p:cNvSpPr>
          <p:nvPr/>
        </p:nvSpPr>
        <p:spPr bwMode="auto">
          <a:xfrm>
            <a:off x="228603"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Myanmar 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p>
        </p:txBody>
      </p:sp>
      <p:graphicFrame>
        <p:nvGraphicFramePr>
          <p:cNvPr id="7" name="Chart 6"/>
          <p:cNvGraphicFramePr>
            <a:graphicFrameLocks noGrp="1"/>
          </p:cNvGraphicFramePr>
          <p:nvPr>
            <p:extLst>
              <p:ext uri="{D42A27DB-BD31-4B8C-83A1-F6EECF244321}">
                <p14:modId xmlns:p14="http://schemas.microsoft.com/office/powerpoint/2010/main" val="2767457139"/>
              </p:ext>
            </p:extLst>
          </p:nvPr>
        </p:nvGraphicFramePr>
        <p:xfrm>
          <a:off x="2200277" y="2379275"/>
          <a:ext cx="7791451"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522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extLst>
      <p:ext uri="{BB962C8B-B14F-4D97-AF65-F5344CB8AC3E}">
        <p14:creationId xmlns:p14="http://schemas.microsoft.com/office/powerpoint/2010/main" val="56333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095"/>
            <a:ext cx="11064429" cy="271908"/>
          </a:xfrm>
          <a:prstGeom prst="rect">
            <a:avLst/>
          </a:prstGeom>
        </p:spPr>
        <p:txBody>
          <a:bodyPr wrap="square" lIns="116893" tIns="58439" rIns="116893" bIns="58439">
            <a:spAutoFit/>
          </a:bodyPr>
          <a:lstStyle/>
          <a:p>
            <a:pPr defTabSz="1168851"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3673147546"/>
              </p:ext>
            </p:extLst>
          </p:nvPr>
        </p:nvGraphicFramePr>
        <p:xfrm>
          <a:off x="947624" y="2305675"/>
          <a:ext cx="10296757" cy="4147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6591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GB" dirty="0"/>
              <a:t>AIDS spending by financing source</a:t>
            </a:r>
            <a:r>
              <a:rPr lang="en-US" dirty="0">
                <a:cs typeface="Cordia New" pitchFamily="34" charset="-34"/>
              </a:rPr>
              <a:t>, 2007-2013</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86C202F-2C2A-4B0C-BD14-7FEA4CC1B8CA}" type="slidenum">
              <a:rPr lang="th-TH">
                <a:solidFill>
                  <a:prstClr val="black">
                    <a:tint val="75000"/>
                  </a:prstClr>
                </a:solidFill>
              </a:rPr>
              <a:pPr>
                <a:defRPr/>
              </a:pPr>
              <a:t>50</a:t>
            </a:fld>
            <a:endParaRPr lang="th-TH" dirty="0">
              <a:solidFill>
                <a:prstClr val="black">
                  <a:tint val="75000"/>
                </a:prstClr>
              </a:solidFill>
            </a:endParaRPr>
          </a:p>
        </p:txBody>
      </p:sp>
      <p:sp>
        <p:nvSpPr>
          <p:cNvPr id="6" name="Text Box 240"/>
          <p:cNvSpPr txBox="1">
            <a:spLocks noChangeArrowheads="1"/>
          </p:cNvSpPr>
          <p:nvPr/>
        </p:nvSpPr>
        <p:spPr bwMode="auto">
          <a:xfrm>
            <a:off x="27708" y="6615385"/>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and Global AIDS Response Progress Reporting 2015</a:t>
            </a:r>
            <a:endParaRPr lang="en-US" sz="800" dirty="0">
              <a:solidFill>
                <a:prstClr val="black"/>
              </a:solidFill>
              <a:ea typeface="ＭＳ Ｐゴシック" charset="-128"/>
              <a:hlinkClick r:id="rId5"/>
            </a:endParaRPr>
          </a:p>
        </p:txBody>
      </p:sp>
      <p:graphicFrame>
        <p:nvGraphicFramePr>
          <p:cNvPr id="9" name="Chart 8"/>
          <p:cNvGraphicFramePr>
            <a:graphicFrameLocks/>
          </p:cNvGraphicFramePr>
          <p:nvPr>
            <p:extLst>
              <p:ext uri="{D42A27DB-BD31-4B8C-83A1-F6EECF244321}">
                <p14:modId xmlns:p14="http://schemas.microsoft.com/office/powerpoint/2010/main" val="2733108125"/>
              </p:ext>
            </p:extLst>
          </p:nvPr>
        </p:nvGraphicFramePr>
        <p:xfrm>
          <a:off x="1905000" y="2250788"/>
          <a:ext cx="8382000" cy="3997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4792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category, 2007-2011</a:t>
            </a:r>
            <a:br>
              <a:rPr lang="en-GB" dirty="0"/>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Rectangle 4"/>
          <p:cNvSpPr/>
          <p:nvPr/>
        </p:nvSpPr>
        <p:spPr>
          <a:xfrm>
            <a:off x="190503" y="6445519"/>
            <a:ext cx="5943601" cy="215185"/>
          </a:xfrm>
          <a:prstGeom prst="rect">
            <a:avLst/>
          </a:prstGeom>
        </p:spPr>
        <p:txBody>
          <a:bodyPr wrap="square" lIns="91173" tIns="45592" rIns="91173" bIns="45592">
            <a:spAutoFit/>
          </a:bodyPr>
          <a:lstStyle/>
          <a:p>
            <a:r>
              <a:rPr lang="en-GB" sz="800" dirty="0">
                <a:solidFill>
                  <a:prstClr val="black"/>
                </a:solidFill>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data retrieved from </a:t>
            </a:r>
            <a:r>
              <a:rPr lang="en-US" sz="800" dirty="0">
                <a:solidFill>
                  <a:prstClr val="black"/>
                </a:solidFill>
                <a:hlinkClick r:id="rId4"/>
              </a:rPr>
              <a:t>www.aidsinfoonline.org</a:t>
            </a:r>
            <a:r>
              <a:rPr lang="en-US" sz="800" dirty="0">
                <a:solidFill>
                  <a:prstClr val="black"/>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191415596"/>
              </p:ext>
            </p:extLst>
          </p:nvPr>
        </p:nvGraphicFramePr>
        <p:xfrm>
          <a:off x="1752600" y="2209800"/>
          <a:ext cx="87630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13727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524000"/>
            <a:ext cx="11582400" cy="504000"/>
          </a:xfrm>
        </p:spPr>
        <p:txBody>
          <a:bodyPr/>
          <a:lstStyle/>
          <a:p>
            <a:r>
              <a:rPr lang="en-US" dirty="0"/>
              <a:t>Proportion of HIV spending on key populations out of total prevention spending, 2007-2011</a:t>
            </a:r>
            <a:br>
              <a:rPr lang="en-US" dirty="0"/>
            </a:br>
            <a:endParaRPr lang="en-GB" dirty="0"/>
          </a:p>
        </p:txBody>
      </p:sp>
      <p:sp>
        <p:nvSpPr>
          <p:cNvPr id="7" name="Text Box 240"/>
          <p:cNvSpPr txBox="1">
            <a:spLocks noChangeArrowheads="1"/>
          </p:cNvSpPr>
          <p:nvPr/>
        </p:nvSpPr>
        <p:spPr bwMode="auto">
          <a:xfrm>
            <a:off x="304804" y="6555547"/>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t>
            </a:r>
            <a:endParaRPr lang="en-US" sz="800" dirty="0">
              <a:solidFill>
                <a:prstClr val="black"/>
              </a:solidFill>
              <a:ea typeface="ＭＳ Ｐゴシック" charset="-128"/>
              <a:hlinkClick r:id="rId5"/>
            </a:endParaRPr>
          </a:p>
        </p:txBody>
      </p:sp>
      <p:graphicFrame>
        <p:nvGraphicFramePr>
          <p:cNvPr id="5" name="Chart 4"/>
          <p:cNvGraphicFramePr>
            <a:graphicFrameLocks noGrp="1"/>
          </p:cNvGraphicFramePr>
          <p:nvPr>
            <p:extLst>
              <p:ext uri="{D42A27DB-BD31-4B8C-83A1-F6EECF244321}">
                <p14:modId xmlns:p14="http://schemas.microsoft.com/office/powerpoint/2010/main" val="1396038327"/>
              </p:ext>
            </p:extLst>
          </p:nvPr>
        </p:nvGraphicFramePr>
        <p:xfrm>
          <a:off x="1752600" y="2438400"/>
          <a:ext cx="8686800" cy="4114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32258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447800"/>
            <a:ext cx="11506200" cy="504000"/>
          </a:xfrm>
        </p:spPr>
        <p:txBody>
          <a:bodyPr/>
          <a:lstStyle/>
          <a:p>
            <a:r>
              <a:rPr lang="en-US" dirty="0"/>
              <a:t>Proportion of spending on HIV prevention programmes from domestic and international sources, 2007-2011</a:t>
            </a:r>
            <a:br>
              <a:rPr lang="en-US" dirty="0"/>
            </a:br>
            <a:br>
              <a:rPr lang="en-US" dirty="0"/>
            </a:br>
            <a:endParaRPr lang="en-GB" dirty="0"/>
          </a:p>
        </p:txBody>
      </p:sp>
      <p:sp>
        <p:nvSpPr>
          <p:cNvPr id="7" name="Text Box 240"/>
          <p:cNvSpPr txBox="1">
            <a:spLocks noChangeArrowheads="1"/>
          </p:cNvSpPr>
          <p:nvPr/>
        </p:nvSpPr>
        <p:spPr bwMode="auto">
          <a:xfrm>
            <a:off x="0" y="6642595"/>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t>
            </a:r>
            <a:endParaRPr lang="en-US" sz="800" dirty="0">
              <a:solidFill>
                <a:prstClr val="black"/>
              </a:solidFill>
              <a:ea typeface="ＭＳ Ｐゴシック" charset="-128"/>
              <a:hlinkClick r:id="rId5"/>
            </a:endParaRPr>
          </a:p>
        </p:txBody>
      </p:sp>
      <p:graphicFrame>
        <p:nvGraphicFramePr>
          <p:cNvPr id="6" name="Chart 5"/>
          <p:cNvGraphicFramePr>
            <a:graphicFrameLocks noGrp="1"/>
          </p:cNvGraphicFramePr>
          <p:nvPr>
            <p:extLst>
              <p:ext uri="{D42A27DB-BD31-4B8C-83A1-F6EECF244321}">
                <p14:modId xmlns:p14="http://schemas.microsoft.com/office/powerpoint/2010/main" val="2686411884"/>
              </p:ext>
            </p:extLst>
          </p:nvPr>
        </p:nvGraphicFramePr>
        <p:xfrm>
          <a:off x="1828800" y="2286000"/>
          <a:ext cx="8534400" cy="4191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06594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447800"/>
            <a:ext cx="11734800" cy="504000"/>
          </a:xfrm>
        </p:spPr>
        <p:txBody>
          <a:bodyPr/>
          <a:lstStyle/>
          <a:p>
            <a:r>
              <a:rPr lang="en-US" dirty="0"/>
              <a:t>Proportion of spending on care and treatment from domestic and international sources, 2007-2011</a:t>
            </a:r>
            <a:br>
              <a:rPr lang="en-US" dirty="0"/>
            </a:br>
            <a:br>
              <a:rPr lang="en-US" dirty="0"/>
            </a:br>
            <a:endParaRPr lang="en-GB" dirty="0"/>
          </a:p>
        </p:txBody>
      </p:sp>
      <p:sp>
        <p:nvSpPr>
          <p:cNvPr id="7" name="Text Box 240"/>
          <p:cNvSpPr txBox="1">
            <a:spLocks noChangeArrowheads="1"/>
          </p:cNvSpPr>
          <p:nvPr/>
        </p:nvSpPr>
        <p:spPr bwMode="auto">
          <a:xfrm>
            <a:off x="170872" y="6636739"/>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t>
            </a:r>
            <a:endParaRPr lang="en-US" sz="800" dirty="0">
              <a:solidFill>
                <a:prstClr val="black"/>
              </a:solidFill>
              <a:ea typeface="ＭＳ Ｐゴシック" charset="-128"/>
              <a:hlinkClick r:id="rId5"/>
            </a:endParaRPr>
          </a:p>
        </p:txBody>
      </p:sp>
      <p:graphicFrame>
        <p:nvGraphicFramePr>
          <p:cNvPr id="5" name="Chart 4"/>
          <p:cNvGraphicFramePr>
            <a:graphicFrameLocks noGrp="1"/>
          </p:cNvGraphicFramePr>
          <p:nvPr>
            <p:extLst>
              <p:ext uri="{D42A27DB-BD31-4B8C-83A1-F6EECF244321}">
                <p14:modId xmlns:p14="http://schemas.microsoft.com/office/powerpoint/2010/main" val="1760336260"/>
              </p:ext>
            </p:extLst>
          </p:nvPr>
        </p:nvGraphicFramePr>
        <p:xfrm>
          <a:off x="1752600" y="2362200"/>
          <a:ext cx="8610600" cy="4038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86598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itle 2"/>
          <p:cNvSpPr>
            <a:spLocks noGrp="1"/>
          </p:cNvSpPr>
          <p:nvPr>
            <p:ph type="title"/>
          </p:nvPr>
        </p:nvSpPr>
        <p:spPr bwMode="auto">
          <a:xfrm>
            <a:off x="228600" y="1524000"/>
            <a:ext cx="8974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GB" dirty="0"/>
              <a:t>HIV testing coverage among key populations</a:t>
            </a:r>
            <a:r>
              <a:rPr lang="en-US" dirty="0">
                <a:cs typeface="Cordia New" pitchFamily="34" charset="-34"/>
              </a:rPr>
              <a:t>, 2017 and 2019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B94DEF02-1AAB-43FE-AE90-CD57ADC129BC}" type="slidenum">
              <a:rPr lang="th-TH"/>
              <a:pPr>
                <a:defRPr/>
              </a:pPr>
              <a:t>56</a:t>
            </a:fld>
            <a:endParaRPr lang="th-TH" dirty="0"/>
          </a:p>
        </p:txBody>
      </p:sp>
      <p:sp>
        <p:nvSpPr>
          <p:cNvPr id="9" name="Rectangle 10"/>
          <p:cNvSpPr>
            <a:spLocks noChangeArrowheads="1"/>
          </p:cNvSpPr>
          <p:nvPr/>
        </p:nvSpPr>
        <p:spPr bwMode="auto">
          <a:xfrm>
            <a:off x="170874" y="664259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Global AIDS Monitoring</a:t>
            </a:r>
          </a:p>
        </p:txBody>
      </p:sp>
      <p:graphicFrame>
        <p:nvGraphicFramePr>
          <p:cNvPr id="7" name="Chart 6"/>
          <p:cNvGraphicFramePr>
            <a:graphicFrameLocks noGrp="1"/>
          </p:cNvGraphicFramePr>
          <p:nvPr>
            <p:extLst>
              <p:ext uri="{D42A27DB-BD31-4B8C-83A1-F6EECF244321}">
                <p14:modId xmlns:p14="http://schemas.microsoft.com/office/powerpoint/2010/main" val="3191844899"/>
              </p:ext>
            </p:extLst>
          </p:nvPr>
        </p:nvGraphicFramePr>
        <p:xfrm>
          <a:off x="2514600" y="1876432"/>
          <a:ext cx="6949440" cy="47720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2"/>
          <p:cNvSpPr>
            <a:spLocks noGrp="1"/>
          </p:cNvSpPr>
          <p:nvPr>
            <p:ph type="title"/>
          </p:nvPr>
        </p:nvSpPr>
        <p:spPr bwMode="auto">
          <a:xfrm>
            <a:off x="228603" y="13716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surveyed cities, 2014-2015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581C0C4F-EC14-4B11-AE1A-A666DDBD322D}" type="slidenum">
              <a:rPr lang="th-TH"/>
              <a:pPr>
                <a:defRPr/>
              </a:pPr>
              <a:t>57</a:t>
            </a:fld>
            <a:endParaRPr lang="th-TH" dirty="0"/>
          </a:p>
        </p:txBody>
      </p:sp>
      <p:sp>
        <p:nvSpPr>
          <p:cNvPr id="116740" name="Rectangle 10"/>
          <p:cNvSpPr>
            <a:spLocks noChangeArrowheads="1"/>
          </p:cNvSpPr>
          <p:nvPr/>
        </p:nvSpPr>
        <p:spPr bwMode="auto">
          <a:xfrm>
            <a:off x="191653" y="6519481"/>
            <a:ext cx="11162147"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1) </a:t>
            </a:r>
            <a:r>
              <a:rPr lang="en-US" sz="800" dirty="0"/>
              <a:t>Myanmar Global AIDS Response Progress Reporting 2016; and 2) Ministry of Health, The Republic of the Union of Myanmar. (2014). Myanmar Integrated Biological and </a:t>
            </a:r>
            <a:r>
              <a:rPr lang="en-US" sz="800" dirty="0" err="1"/>
              <a:t>Behavioural</a:t>
            </a:r>
            <a:r>
              <a:rPr lang="en-US" sz="800" dirty="0"/>
              <a:t> Surveillance Survey and Population Size Estimates among People Who Inject Drugs. Final Report. </a:t>
            </a:r>
          </a:p>
        </p:txBody>
      </p:sp>
      <p:cxnSp>
        <p:nvCxnSpPr>
          <p:cNvPr id="4" name="Straight Connector 3"/>
          <p:cNvCxnSpPr/>
          <p:nvPr/>
        </p:nvCxnSpPr>
        <p:spPr>
          <a:xfrm>
            <a:off x="2514600" y="2884967"/>
            <a:ext cx="7560000" cy="0"/>
          </a:xfrm>
          <a:prstGeom prst="line">
            <a:avLst/>
          </a:prstGeom>
          <a:ln>
            <a:solidFill>
              <a:srgbClr val="E31837"/>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32906763"/>
              </p:ext>
            </p:extLst>
          </p:nvPr>
        </p:nvGraphicFramePr>
        <p:xfrm>
          <a:off x="1752600" y="2481262"/>
          <a:ext cx="8763000" cy="39195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Number of needles and syringes distributed to PWID by needles and syringes programmes (NSP), 2004-2017</a:t>
            </a:r>
            <a:endParaRPr lang="th-TH"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58</a:t>
            </a:fld>
            <a:endParaRPr lang="th-TH" dirty="0"/>
          </a:p>
        </p:txBody>
      </p:sp>
      <p:graphicFrame>
        <p:nvGraphicFramePr>
          <p:cNvPr id="6" name="Chart 5"/>
          <p:cNvGraphicFramePr>
            <a:graphicFrameLocks noGrp="1"/>
          </p:cNvGraphicFramePr>
          <p:nvPr>
            <p:extLst>
              <p:ext uri="{D42A27DB-BD31-4B8C-83A1-F6EECF244321}">
                <p14:modId xmlns:p14="http://schemas.microsoft.com/office/powerpoint/2010/main" val="3850809894"/>
              </p:ext>
            </p:extLst>
          </p:nvPr>
        </p:nvGraphicFramePr>
        <p:xfrm>
          <a:off x="2087880" y="2582231"/>
          <a:ext cx="8016240"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49">
            <a:extLst>
              <a:ext uri="{FF2B5EF4-FFF2-40B4-BE49-F238E27FC236}">
                <a16:creationId xmlns:a16="http://schemas.microsoft.com/office/drawing/2014/main" id="{A487D3B7-091C-4801-96A0-4DFC6878417D}"/>
              </a:ext>
            </a:extLst>
          </p:cNvPr>
          <p:cNvSpPr txBox="1">
            <a:spLocks noChangeArrowheads="1"/>
          </p:cNvSpPr>
          <p:nvPr/>
        </p:nvSpPr>
        <p:spPr bwMode="auto">
          <a:xfrm>
            <a:off x="192116" y="6498463"/>
            <a:ext cx="858012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800" dirty="0">
                <a:solidFill>
                  <a:srgbClr val="000000"/>
                </a:solidFill>
              </a:rPr>
              <a:t>Source: Prepared by </a:t>
            </a:r>
            <a:r>
              <a:rPr lang="en-US" sz="800" dirty="0">
                <a:solidFill>
                  <a:srgbClr val="000000"/>
                </a:solidFill>
                <a:hlinkClick r:id="rId4"/>
              </a:rPr>
              <a:t>www.aidsdatahub.org</a:t>
            </a:r>
            <a:r>
              <a:rPr lang="en-US" sz="800" dirty="0">
                <a:solidFill>
                  <a:srgbClr val="000000"/>
                </a:solidFill>
              </a:rPr>
              <a:t>  based on</a:t>
            </a:r>
            <a:r>
              <a:rPr lang="en-US" sz="800" dirty="0"/>
              <a:t> GARPR narrative reports and </a:t>
            </a:r>
            <a:r>
              <a:rPr lang="en-US" sz="800" dirty="0">
                <a:solidFill>
                  <a:srgbClr val="000000"/>
                </a:solidFill>
              </a:rPr>
              <a:t>Global AIDS Monitoring (GAM) reports</a:t>
            </a:r>
            <a:endParaRPr lang="en-US" sz="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Number of people who inject drugs receiving opioid substitution therapy (OST), 2006-2017</a:t>
            </a:r>
            <a:endParaRPr lang="th-TH"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59</a:t>
            </a:fld>
            <a:endParaRPr lang="th-TH" dirty="0"/>
          </a:p>
        </p:txBody>
      </p:sp>
      <p:graphicFrame>
        <p:nvGraphicFramePr>
          <p:cNvPr id="6" name="Chart 5"/>
          <p:cNvGraphicFramePr>
            <a:graphicFrameLocks noGrp="1"/>
          </p:cNvGraphicFramePr>
          <p:nvPr>
            <p:extLst>
              <p:ext uri="{D42A27DB-BD31-4B8C-83A1-F6EECF244321}">
                <p14:modId xmlns:p14="http://schemas.microsoft.com/office/powerpoint/2010/main" val="858261998"/>
              </p:ext>
            </p:extLst>
          </p:nvPr>
        </p:nvGraphicFramePr>
        <p:xfrm>
          <a:off x="2514600" y="2209801"/>
          <a:ext cx="6934200" cy="41550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a:extLst>
              <a:ext uri="{FF2B5EF4-FFF2-40B4-BE49-F238E27FC236}">
                <a16:creationId xmlns:a16="http://schemas.microsoft.com/office/drawing/2014/main" id="{21D544AC-0FEA-4884-9215-D16C4C662D62}"/>
              </a:ext>
            </a:extLst>
          </p:cNvPr>
          <p:cNvSpPr txBox="1">
            <a:spLocks noChangeArrowheads="1"/>
          </p:cNvSpPr>
          <p:nvPr/>
        </p:nvSpPr>
        <p:spPr bwMode="auto">
          <a:xfrm>
            <a:off x="191655" y="6615385"/>
            <a:ext cx="858012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800" dirty="0">
                <a:solidFill>
                  <a:srgbClr val="000000"/>
                </a:solidFill>
              </a:rPr>
              <a:t>Source: Prepared by </a:t>
            </a:r>
            <a:r>
              <a:rPr lang="en-US" sz="800" dirty="0">
                <a:solidFill>
                  <a:srgbClr val="000000"/>
                </a:solidFill>
                <a:hlinkClick r:id="rId3"/>
              </a:rPr>
              <a:t>www.aidsdatahub.org</a:t>
            </a:r>
            <a:r>
              <a:rPr lang="en-US" sz="800" dirty="0">
                <a:solidFill>
                  <a:srgbClr val="000000"/>
                </a:solidFill>
              </a:rPr>
              <a:t>  based on</a:t>
            </a:r>
            <a:r>
              <a:rPr lang="en-US" sz="800" dirty="0"/>
              <a:t> GARPR narrative reports and </a:t>
            </a:r>
            <a:r>
              <a:rPr lang="en-US" sz="800" dirty="0">
                <a:solidFill>
                  <a:srgbClr val="000000"/>
                </a:solidFill>
              </a:rPr>
              <a:t>Global AIDS Monitoring (GAM) reports</a:t>
            </a:r>
            <a:endParaRPr lang="en-US" sz="800" dirty="0"/>
          </a:p>
        </p:txBody>
      </p:sp>
    </p:spTree>
    <p:extLst>
      <p:ext uri="{BB962C8B-B14F-4D97-AF65-F5344CB8AC3E}">
        <p14:creationId xmlns:p14="http://schemas.microsoft.com/office/powerpoint/2010/main" val="53080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216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5"/>
            <a:ext cx="11064429" cy="271916"/>
          </a:xfrm>
          <a:prstGeom prst="rect">
            <a:avLst/>
          </a:prstGeom>
        </p:spPr>
        <p:txBody>
          <a:bodyPr wrap="square" lIns="116902" tIns="58443" rIns="116902" bIns="58443">
            <a:spAutoFit/>
          </a:bodyPr>
          <a:lstStyle/>
          <a:p>
            <a:pPr defTabSz="1168943"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78553840"/>
              </p:ext>
            </p:extLst>
          </p:nvPr>
        </p:nvGraphicFramePr>
        <p:xfrm>
          <a:off x="3344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045378829"/>
              </p:ext>
            </p:extLst>
          </p:nvPr>
        </p:nvGraphicFramePr>
        <p:xfrm>
          <a:off x="4176000"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519493454"/>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62710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2008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60</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3124200"/>
            <a:ext cx="4077355" cy="26607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800" kern="0">
                  <a:solidFill>
                    <a:sysClr val="windowText" lastClr="000000"/>
                  </a:solidFill>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948" tIns="58468" rIns="116948" bIns="5846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408" fontAlgn="auto">
              <a:spcBef>
                <a:spcPts val="0"/>
              </a:spcBef>
              <a:spcAft>
                <a:spcPts val="0"/>
              </a:spcAft>
            </a:pPr>
            <a:r>
              <a:rPr lang="en-GB" sz="1200" dirty="0">
                <a:solidFill>
                  <a:prstClr val="black"/>
                </a:solidFill>
                <a:cs typeface="Arial" pitchFamily="34" charset="0"/>
              </a:rPr>
              <a:t>Source: Prepared by </a:t>
            </a:r>
            <a:r>
              <a:rPr lang="en-GB" sz="1200" dirty="0">
                <a:solidFill>
                  <a:prstClr val="black"/>
                </a:solidFill>
                <a:cs typeface="Arial" pitchFamily="34" charset="0"/>
                <a:hlinkClick r:id="rId3"/>
              </a:rPr>
              <a:t>www.aidsdatahub.org</a:t>
            </a:r>
            <a:r>
              <a:rPr lang="en-GB" sz="12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570023790"/>
              </p:ext>
            </p:extLst>
          </p:nvPr>
        </p:nvGraphicFramePr>
        <p:xfrm>
          <a:off x="336181" y="2219326"/>
          <a:ext cx="7392000" cy="414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6743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Number of ART sites and people on ART, 2000 - 2019</a:t>
            </a:r>
            <a:endParaRPr lang="en-GB" dirty="0"/>
          </a:p>
        </p:txBody>
      </p:sp>
      <p:sp>
        <p:nvSpPr>
          <p:cNvPr id="2" name="Slide Number Placeholder 1"/>
          <p:cNvSpPr>
            <a:spLocks noGrp="1"/>
          </p:cNvSpPr>
          <p:nvPr>
            <p:ph type="sldNum" sz="quarter" idx="10"/>
          </p:nvPr>
        </p:nvSpPr>
        <p:spPr>
          <a:prstGeom prst="rect">
            <a:avLst/>
          </a:prstGeom>
        </p:spPr>
        <p:txBody>
          <a:bodyPr/>
          <a:lstStyle/>
          <a:p>
            <a:fld id="{26C2CD33-3677-460D-89D1-390D86E77732}" type="slidenum">
              <a:rPr lang="th-TH" smtClean="0"/>
              <a:pPr/>
              <a:t>61</a:t>
            </a:fld>
            <a:endParaRPr lang="th-TH" dirty="0"/>
          </a:p>
        </p:txBody>
      </p:sp>
      <p:sp>
        <p:nvSpPr>
          <p:cNvPr id="7" name="TextBox 1"/>
          <p:cNvSpPr txBox="1"/>
          <p:nvPr/>
        </p:nvSpPr>
        <p:spPr>
          <a:xfrm>
            <a:off x="44597" y="6261431"/>
            <a:ext cx="11203563" cy="461406"/>
          </a:xfrm>
          <a:prstGeom prst="rect">
            <a:avLst/>
          </a:prstGeom>
        </p:spPr>
        <p:txBody>
          <a:bodyPr wrap="square" lIns="91173" tIns="45592" rIns="91173" bIns="45592">
            <a:spAutoFit/>
          </a:bodyPr>
          <a:lstStyle>
            <a:defPPr>
              <a:defRPr lang="th-TH"/>
            </a:defPPr>
            <a:lvl1pPr>
              <a:defRPr sz="800">
                <a:solidFill>
                  <a:prstClr val="black"/>
                </a:solidFill>
              </a:defRPr>
            </a:lvl1pPr>
          </a:lstStyle>
          <a:p>
            <a:r>
              <a:rPr lang="en-US" dirty="0"/>
              <a:t>Source: Prepared by </a:t>
            </a:r>
            <a:r>
              <a:rPr lang="en-US" dirty="0">
                <a:hlinkClick r:id="rId2"/>
              </a:rPr>
              <a:t>www.aidsdatahub.org</a:t>
            </a:r>
            <a:r>
              <a:rPr lang="en-US" dirty="0"/>
              <a:t>  based on  Source: 1.</a:t>
            </a:r>
            <a:r>
              <a:rPr lang="en-GB" dirty="0"/>
              <a:t>WHO,UNAIDS,&amp; UNICEF.(2006-2010). Towards Universal Access: Scaling up Priority HIV/AIDS Interventions in the Health Sector - Progress  Report 2006-2010;</a:t>
            </a:r>
            <a:r>
              <a:rPr lang="en-US" dirty="0"/>
              <a:t>  2. UNAIDS.(2010). Global Report: UNAIDS Report on the Global AIDS Epidemic;  3. National AIDS Programme. Myanmar Global AIDS Progress Reports (Country Narrative Reports).; 4. </a:t>
            </a:r>
            <a:r>
              <a:rPr lang="en-US" dirty="0">
                <a:hlinkClick r:id="rId3"/>
              </a:rPr>
              <a:t>www.aidsinfoonline.org</a:t>
            </a:r>
            <a:r>
              <a:rPr lang="en-US" dirty="0"/>
              <a:t> ; 5.Myanmar Global AIDS Response Progress Reporting 2016; </a:t>
            </a:r>
            <a:r>
              <a:rPr lang="en-US" dirty="0">
                <a:cs typeface="Arial" pitchFamily="34" charset="0"/>
              </a:rPr>
              <a:t>UNAIDS. (2020). UNAIDS HIV Estimates 1990 - 2019</a:t>
            </a:r>
            <a:endParaRPr lang="en-GB" dirty="0"/>
          </a:p>
        </p:txBody>
      </p:sp>
      <p:graphicFrame>
        <p:nvGraphicFramePr>
          <p:cNvPr id="6" name="Chart 5"/>
          <p:cNvGraphicFramePr>
            <a:graphicFrameLocks noGrp="1"/>
          </p:cNvGraphicFramePr>
          <p:nvPr>
            <p:extLst>
              <p:ext uri="{D42A27DB-BD31-4B8C-83A1-F6EECF244321}">
                <p14:modId xmlns:p14="http://schemas.microsoft.com/office/powerpoint/2010/main" val="548856974"/>
              </p:ext>
            </p:extLst>
          </p:nvPr>
        </p:nvGraphicFramePr>
        <p:xfrm>
          <a:off x="495300" y="2286000"/>
          <a:ext cx="11201400" cy="3975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7167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62</a:t>
            </a:fld>
            <a:endParaRPr lang="th-TH" dirty="0">
              <a:solidFill>
                <a:prstClr val="black">
                  <a:tint val="75000"/>
                </a:prstClr>
              </a:solidFill>
            </a:endParaRPr>
          </a:p>
        </p:txBody>
      </p:sp>
      <p:sp>
        <p:nvSpPr>
          <p:cNvPr id="5" name="Rectangle 4"/>
          <p:cNvSpPr/>
          <p:nvPr/>
        </p:nvSpPr>
        <p:spPr>
          <a:xfrm>
            <a:off x="213172" y="6504085"/>
            <a:ext cx="11064429" cy="271990"/>
          </a:xfrm>
          <a:prstGeom prst="rect">
            <a:avLst/>
          </a:prstGeom>
        </p:spPr>
        <p:txBody>
          <a:bodyPr wrap="square" lIns="116971" tIns="58480" rIns="116971" bIns="58480">
            <a:spAutoFit/>
          </a:bodyPr>
          <a:lstStyle/>
          <a:p>
            <a:pPr defTabSz="1169640"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998369834"/>
              </p:ext>
            </p:extLst>
          </p:nvPr>
        </p:nvGraphicFramePr>
        <p:xfrm>
          <a:off x="487680" y="1749178"/>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0536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500275"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63</a:t>
            </a:fld>
            <a:endParaRPr lang="th-TH" dirty="0">
              <a:solidFill>
                <a:prstClr val="black">
                  <a:tint val="75000"/>
                </a:prstClr>
              </a:solidFill>
            </a:endParaRPr>
          </a:p>
        </p:txBody>
      </p:sp>
      <p:sp>
        <p:nvSpPr>
          <p:cNvPr id="5" name="Rectangle 4"/>
          <p:cNvSpPr/>
          <p:nvPr/>
        </p:nvSpPr>
        <p:spPr>
          <a:xfrm>
            <a:off x="213172" y="6504085"/>
            <a:ext cx="11064429" cy="272057"/>
          </a:xfrm>
          <a:prstGeom prst="rect">
            <a:avLst/>
          </a:prstGeom>
        </p:spPr>
        <p:txBody>
          <a:bodyPr wrap="square" lIns="117034" tIns="58513" rIns="117034" bIns="58513">
            <a:spAutoFit/>
          </a:bodyPr>
          <a:lstStyle/>
          <a:p>
            <a:pPr defTabSz="1170293"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2864371742"/>
              </p:ext>
            </p:extLst>
          </p:nvPr>
        </p:nvGraphicFramePr>
        <p:xfrm>
          <a:off x="0" y="222591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776628448"/>
              </p:ext>
            </p:extLst>
          </p:nvPr>
        </p:nvGraphicFramePr>
        <p:xfrm>
          <a:off x="6772224" y="2132885"/>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7957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a:defRPr/>
            </a:pPr>
            <a:fld id="{7C5EE3DE-282A-4C42-824B-21F751D72708}" type="slidenum">
              <a:rPr lang="th-TH" smtClean="0">
                <a:solidFill>
                  <a:prstClr val="black">
                    <a:tint val="75000"/>
                  </a:prstClr>
                </a:solidFill>
              </a:rPr>
              <a:pPr>
                <a:defRPr/>
              </a:pPr>
              <a:t>64</a:t>
            </a:fld>
            <a:endParaRPr lang="th-TH" dirty="0">
              <a:solidFill>
                <a:prstClr val="black">
                  <a:tint val="75000"/>
                </a:prstClr>
              </a:solidFill>
            </a:endParaRPr>
          </a:p>
        </p:txBody>
      </p:sp>
      <p:sp>
        <p:nvSpPr>
          <p:cNvPr id="2" name="Title 1"/>
          <p:cNvSpPr>
            <a:spLocks noGrp="1"/>
          </p:cNvSpPr>
          <p:nvPr>
            <p:ph type="title"/>
          </p:nvPr>
        </p:nvSpPr>
        <p:spPr/>
        <p:txBody>
          <a:bodyPr/>
          <a:lstStyle/>
          <a:p>
            <a:r>
              <a:rPr lang="en-US" dirty="0"/>
              <a:t>ART coverage among key populations, 2015 and 2017</a:t>
            </a:r>
          </a:p>
        </p:txBody>
      </p:sp>
      <p:sp>
        <p:nvSpPr>
          <p:cNvPr id="5" name="TextBox 1"/>
          <p:cNvSpPr txBox="1"/>
          <p:nvPr/>
        </p:nvSpPr>
        <p:spPr>
          <a:xfrm>
            <a:off x="93736" y="6550003"/>
            <a:ext cx="10746325" cy="215185"/>
          </a:xfrm>
          <a:prstGeom prst="rect">
            <a:avLst/>
          </a:prstGeom>
        </p:spPr>
        <p:txBody>
          <a:bodyPr wrap="square" lIns="91173" tIns="45592" rIns="91173" bIns="45592">
            <a:spAutoFit/>
          </a:bodyPr>
          <a:lstStyle>
            <a:defPPr>
              <a:defRPr lang="th-TH"/>
            </a:defPPr>
            <a:lvl1pPr>
              <a:defRPr sz="800">
                <a:solidFill>
                  <a:prstClr val="black"/>
                </a:solidFill>
              </a:defRPr>
            </a:lvl1pPr>
          </a:lstStyle>
          <a:p>
            <a:pPr algn="just" fontAlgn="auto">
              <a:spcBef>
                <a:spcPts val="0"/>
              </a:spcBef>
              <a:spcAft>
                <a:spcPts val="0"/>
              </a:spcAft>
              <a:defRPr/>
            </a:pPr>
            <a:r>
              <a:rPr lang="en-US" dirty="0">
                <a:latin typeface="Arial"/>
                <a:cs typeface="Arial" pitchFamily="34" charset="0"/>
              </a:rPr>
              <a:t>Source: Prepared by </a:t>
            </a:r>
            <a:r>
              <a:rPr lang="en-US" dirty="0">
                <a:latin typeface="Arial"/>
                <a:cs typeface="Arial" pitchFamily="34" charset="0"/>
                <a:hlinkClick r:id="rId3"/>
              </a:rPr>
              <a:t>www.aidsdatahub.org</a:t>
            </a:r>
            <a:r>
              <a:rPr lang="en-US" dirty="0">
                <a:latin typeface="Arial"/>
                <a:cs typeface="Arial" pitchFamily="34" charset="0"/>
              </a:rPr>
              <a:t>  based on Integrated Biological and Behavioral Surveys cited in Myanmar National AIDS </a:t>
            </a:r>
            <a:r>
              <a:rPr lang="en-US" dirty="0" err="1">
                <a:latin typeface="Arial"/>
                <a:cs typeface="Arial" pitchFamily="34" charset="0"/>
              </a:rPr>
              <a:t>Programme</a:t>
            </a:r>
            <a:r>
              <a:rPr lang="en-US" dirty="0">
                <a:latin typeface="Arial"/>
                <a:cs typeface="Arial" pitchFamily="34" charset="0"/>
              </a:rPr>
              <a:t>, Ministry of Health and Sports (2018). Global AIDS Monitoring Reports 2017 and 2018</a:t>
            </a:r>
            <a:endParaRPr lang="en-GB" dirty="0">
              <a:latin typeface="Arial"/>
            </a:endParaRPr>
          </a:p>
        </p:txBody>
      </p:sp>
      <p:graphicFrame>
        <p:nvGraphicFramePr>
          <p:cNvPr id="7" name="Chart 6"/>
          <p:cNvGraphicFramePr>
            <a:graphicFrameLocks/>
          </p:cNvGraphicFramePr>
          <p:nvPr>
            <p:extLst>
              <p:ext uri="{D42A27DB-BD31-4B8C-83A1-F6EECF244321}">
                <p14:modId xmlns:p14="http://schemas.microsoft.com/office/powerpoint/2010/main" val="2263141522"/>
              </p:ext>
            </p:extLst>
          </p:nvPr>
        </p:nvGraphicFramePr>
        <p:xfrm>
          <a:off x="2438400" y="2438400"/>
          <a:ext cx="69342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063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65</a:t>
            </a:fld>
            <a:endParaRPr lang="th-TH" dirty="0">
              <a:solidFill>
                <a:prstClr val="black">
                  <a:tint val="75000"/>
                </a:prstClr>
              </a:solidFill>
            </a:endParaRPr>
          </a:p>
        </p:txBody>
      </p:sp>
      <p:sp>
        <p:nvSpPr>
          <p:cNvPr id="5" name="Rectangle 4"/>
          <p:cNvSpPr/>
          <p:nvPr/>
        </p:nvSpPr>
        <p:spPr>
          <a:xfrm>
            <a:off x="213172" y="6504085"/>
            <a:ext cx="11064429" cy="272017"/>
          </a:xfrm>
          <a:prstGeom prst="rect">
            <a:avLst/>
          </a:prstGeom>
        </p:spPr>
        <p:txBody>
          <a:bodyPr wrap="square" lIns="116998" tIns="58493" rIns="116998" bIns="58493">
            <a:spAutoFit/>
          </a:bodyPr>
          <a:lstStyle/>
          <a:p>
            <a:pPr defTabSz="1169919"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525126886"/>
              </p:ext>
            </p:extLst>
          </p:nvPr>
        </p:nvGraphicFramePr>
        <p:xfrm>
          <a:off x="1679225" y="2046446"/>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6546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66</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312989049"/>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13172" y="6504059"/>
            <a:ext cx="11064429" cy="272253"/>
          </a:xfrm>
          <a:prstGeom prst="rect">
            <a:avLst/>
          </a:prstGeom>
        </p:spPr>
        <p:txBody>
          <a:bodyPr wrap="square" lIns="117221" tIns="58610" rIns="117221" bIns="58610">
            <a:spAutoFit/>
          </a:bodyPr>
          <a:lstStyle/>
          <a:p>
            <a:pPr defTabSz="1172215"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4"/>
              </a:rPr>
              <a:t>www.aidsdatahub.org</a:t>
            </a:r>
            <a:r>
              <a:rPr lang="en-US" sz="1000" dirty="0">
                <a:solidFill>
                  <a:prstClr val="black"/>
                </a:solidFill>
                <a:latin typeface="Arial"/>
                <a:cs typeface="Arial" pitchFamily="34" charset="0"/>
              </a:rPr>
              <a:t>  based on 1. UNAIDS. (2020). UNAIDS 2019 HIV Estimates; 2. </a:t>
            </a:r>
            <a:r>
              <a:rPr lang="en-US" sz="1000" dirty="0">
                <a:solidFill>
                  <a:prstClr val="black"/>
                </a:solidFill>
                <a:latin typeface="Arial"/>
                <a:cs typeface="Arial" pitchFamily="34" charset="0"/>
                <a:hlinkClick r:id="rId5"/>
              </a:rPr>
              <a:t>http://aidsinfo.unaids.org/</a:t>
            </a:r>
            <a:r>
              <a:rPr lang="en-US" sz="1000" dirty="0">
                <a:solidFill>
                  <a:prstClr val="black"/>
                </a:solidFill>
                <a:latin typeface="Arial"/>
                <a:cs typeface="Arial" pitchFamily="34" charset="0"/>
              </a:rPr>
              <a:t> and 3. UNAIDS. (2020). UNAIDS Data 2020.</a:t>
            </a:r>
          </a:p>
        </p:txBody>
      </p:sp>
    </p:spTree>
    <p:extLst>
      <p:ext uri="{BB962C8B-B14F-4D97-AF65-F5344CB8AC3E}">
        <p14:creationId xmlns:p14="http://schemas.microsoft.com/office/powerpoint/2010/main" val="4032193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67</a:t>
            </a:fld>
            <a:endParaRPr lang="th-TH" dirty="0">
              <a:solidFill>
                <a:prstClr val="black">
                  <a:tint val="75000"/>
                </a:prstClr>
              </a:solidFill>
            </a:endParaRPr>
          </a:p>
        </p:txBody>
      </p:sp>
      <p:sp>
        <p:nvSpPr>
          <p:cNvPr id="5" name="Rectangle 4"/>
          <p:cNvSpPr/>
          <p:nvPr/>
        </p:nvSpPr>
        <p:spPr>
          <a:xfrm>
            <a:off x="213172" y="6504084"/>
            <a:ext cx="11064429" cy="272095"/>
          </a:xfrm>
          <a:prstGeom prst="rect">
            <a:avLst/>
          </a:prstGeom>
        </p:spPr>
        <p:txBody>
          <a:bodyPr wrap="square" lIns="117071" tIns="58532" rIns="117071" bIns="58532">
            <a:spAutoFit/>
          </a:bodyPr>
          <a:lstStyle/>
          <a:p>
            <a:pPr defTabSz="1170666"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7F7C2FDE-F1ED-4F40-A9D0-880D76423009}"/>
              </a:ext>
            </a:extLst>
          </p:cNvPr>
          <p:cNvGraphicFramePr>
            <a:graphicFrameLocks/>
          </p:cNvGraphicFramePr>
          <p:nvPr>
            <p:extLst>
              <p:ext uri="{D42A27DB-BD31-4B8C-83A1-F6EECF244321}">
                <p14:modId xmlns:p14="http://schemas.microsoft.com/office/powerpoint/2010/main" val="921792444"/>
              </p:ext>
            </p:extLst>
          </p:nvPr>
        </p:nvGraphicFramePr>
        <p:xfrm>
          <a:off x="1790708" y="1960037"/>
          <a:ext cx="8610599" cy="45654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5513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68</a:t>
            </a:fld>
            <a:endParaRPr lang="th-TH" dirty="0">
              <a:solidFill>
                <a:prstClr val="black">
                  <a:tint val="75000"/>
                </a:prstClr>
              </a:solidFill>
            </a:endParaRPr>
          </a:p>
        </p:txBody>
      </p:sp>
      <p:sp>
        <p:nvSpPr>
          <p:cNvPr id="5" name="Rectangle 4"/>
          <p:cNvSpPr/>
          <p:nvPr/>
        </p:nvSpPr>
        <p:spPr>
          <a:xfrm>
            <a:off x="213172" y="6504080"/>
            <a:ext cx="11064429" cy="272142"/>
          </a:xfrm>
          <a:prstGeom prst="rect">
            <a:avLst/>
          </a:prstGeom>
        </p:spPr>
        <p:txBody>
          <a:bodyPr wrap="square" lIns="117116" tIns="58555" rIns="117116" bIns="58555">
            <a:spAutoFit/>
          </a:bodyPr>
          <a:lstStyle/>
          <a:p>
            <a:pPr defTabSz="1171136"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295280487"/>
              </p:ext>
            </p:extLst>
          </p:nvPr>
        </p:nvGraphicFramePr>
        <p:xfrm>
          <a:off x="1679225" y="2139425"/>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0329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69</a:t>
            </a:fld>
            <a:endParaRPr lang="th-TH" dirty="0">
              <a:solidFill>
                <a:prstClr val="black">
                  <a:tint val="75000"/>
                </a:prstClr>
              </a:solidFill>
            </a:endParaRPr>
          </a:p>
        </p:txBody>
      </p:sp>
      <p:sp>
        <p:nvSpPr>
          <p:cNvPr id="5" name="Rectangle 4"/>
          <p:cNvSpPr/>
          <p:nvPr/>
        </p:nvSpPr>
        <p:spPr>
          <a:xfrm>
            <a:off x="213172" y="6504074"/>
            <a:ext cx="11064429" cy="272196"/>
          </a:xfrm>
          <a:prstGeom prst="rect">
            <a:avLst/>
          </a:prstGeom>
        </p:spPr>
        <p:txBody>
          <a:bodyPr wrap="square" lIns="117166" tIns="58582" rIns="117166" bIns="58582">
            <a:spAutoFit/>
          </a:bodyPr>
          <a:lstStyle/>
          <a:p>
            <a:pPr defTabSz="1171651"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1. UNAIDS. (2020). UNAIDS 2019 HIV Estimates; 2.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2094159332"/>
              </p:ext>
            </p:extLst>
          </p:nvPr>
        </p:nvGraphicFramePr>
        <p:xfrm>
          <a:off x="1371600" y="2305050"/>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767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412802"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4"/>
            <a:ext cx="11064429" cy="271930"/>
          </a:xfrm>
          <a:prstGeom prst="rect">
            <a:avLst/>
          </a:prstGeom>
        </p:spPr>
        <p:txBody>
          <a:bodyPr wrap="square" lIns="116916" tIns="58450" rIns="116916" bIns="58450">
            <a:spAutoFit/>
          </a:bodyPr>
          <a:lstStyle/>
          <a:p>
            <a:pPr defTabSz="1169083"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941595505"/>
              </p:ext>
            </p:extLst>
          </p:nvPr>
        </p:nvGraphicFramePr>
        <p:xfrm>
          <a:off x="566033" y="2305675"/>
          <a:ext cx="11059939" cy="4147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1635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828830"/>
            <a:ext cx="8991600" cy="3477617"/>
          </a:xfrm>
          <a:prstGeom prst="rect">
            <a:avLst/>
          </a:prstGeom>
        </p:spPr>
        <p:txBody>
          <a:bodyPr wrap="square" lIns="91173" tIns="45592" rIns="91173" bIns="45592">
            <a:spAutoFit/>
          </a:bodyPr>
          <a:lstStyle/>
          <a:p>
            <a:pPr fontAlgn="auto">
              <a:lnSpc>
                <a:spcPts val="2200"/>
              </a:lnSpc>
              <a:spcBef>
                <a:spcPts val="0"/>
              </a:spcBef>
              <a:spcAft>
                <a:spcPts val="0"/>
              </a:spcAft>
            </a:pPr>
            <a:br>
              <a:rPr lang="en-US" sz="2100" dirty="0">
                <a:solidFill>
                  <a:prstClr val="black"/>
                </a:solidFill>
                <a:cs typeface="Arial" pitchFamily="34" charset="0"/>
              </a:rPr>
            </a:br>
            <a:r>
              <a:rPr lang="en-US" sz="1800" b="1" dirty="0">
                <a:solidFill>
                  <a:prstClr val="black"/>
                </a:solidFill>
                <a:cs typeface="Arial" pitchFamily="34" charset="0"/>
              </a:rPr>
              <a:t>Selected indicators of response from NCPI 2014</a:t>
            </a:r>
          </a:p>
          <a:p>
            <a:pPr fontAlgn="auto">
              <a:lnSpc>
                <a:spcPts val="2200"/>
              </a:lnSpc>
              <a:spcBef>
                <a:spcPts val="0"/>
              </a:spcBef>
              <a:spcAft>
                <a:spcPts val="0"/>
              </a:spcAft>
            </a:pPr>
            <a:endParaRPr lang="en-US" sz="1800" b="1" i="1" dirty="0">
              <a:solidFill>
                <a:prstClr val="black"/>
              </a:solidFill>
              <a:cs typeface="Arial" pitchFamily="34" charset="0"/>
            </a:endParaRPr>
          </a:p>
          <a:p>
            <a:pPr fontAlgn="auto">
              <a:lnSpc>
                <a:spcPts val="2200"/>
              </a:lnSpc>
              <a:spcBef>
                <a:spcPts val="0"/>
              </a:spcBef>
              <a:spcAft>
                <a:spcPts val="0"/>
              </a:spcAft>
            </a:pPr>
            <a:r>
              <a:rPr lang="en-US" sz="1800" b="1" i="1" dirty="0">
                <a:solidFill>
                  <a:prstClr val="black"/>
                </a:solidFill>
                <a:cs typeface="Arial" pitchFamily="34" charset="0"/>
              </a:rPr>
              <a:t>Access to justice:</a:t>
            </a:r>
          </a:p>
          <a:p>
            <a:pPr fontAlgn="auto">
              <a:lnSpc>
                <a:spcPts val="2200"/>
              </a:lnSpc>
              <a:spcBef>
                <a:spcPts val="0"/>
              </a:spcBef>
              <a:spcAft>
                <a:spcPts val="0"/>
              </a:spcAft>
            </a:pPr>
            <a:r>
              <a:rPr lang="en-US" sz="1800" dirty="0">
                <a:solidFill>
                  <a:prstClr val="black"/>
                </a:solidFill>
                <a:cs typeface="Arial" pitchFamily="34" charset="0"/>
              </a:rPr>
              <a:t>         Legal services (legal aid or other)                NHRI or other mechanisms </a:t>
            </a:r>
          </a:p>
          <a:p>
            <a:pPr fontAlgn="auto">
              <a:lnSpc>
                <a:spcPts val="2200"/>
              </a:lnSpc>
              <a:spcBef>
                <a:spcPts val="0"/>
              </a:spcBef>
              <a:spcAft>
                <a:spcPts val="0"/>
              </a:spcAft>
            </a:pPr>
            <a:r>
              <a:rPr lang="en-US" sz="1800" i="1" dirty="0">
                <a:solidFill>
                  <a:prstClr val="black"/>
                </a:solidFill>
                <a:cs typeface="Arial" pitchFamily="34" charset="0"/>
              </a:rPr>
              <a:t> </a:t>
            </a:r>
            <a:br>
              <a:rPr lang="en-US" sz="800" i="1" dirty="0">
                <a:solidFill>
                  <a:prstClr val="black"/>
                </a:solidFill>
                <a:cs typeface="Arial" pitchFamily="34" charset="0"/>
              </a:rPr>
            </a:b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r>
              <a:rPr lang="en-US" sz="1200" dirty="0">
                <a:solidFill>
                  <a:prstClr val="black"/>
                </a:solidFill>
                <a:latin typeface="Arial"/>
                <a:cs typeface="Arial"/>
              </a:rPr>
              <a:t>                                                                                               </a:t>
            </a:r>
          </a:p>
        </p:txBody>
      </p:sp>
      <p:sp>
        <p:nvSpPr>
          <p:cNvPr id="7" name="Rectangle 6"/>
          <p:cNvSpPr/>
          <p:nvPr/>
        </p:nvSpPr>
        <p:spPr>
          <a:xfrm>
            <a:off x="990600" y="1447838"/>
            <a:ext cx="7467600" cy="538350"/>
          </a:xfrm>
          <a:prstGeom prst="rect">
            <a:avLst/>
          </a:prstGeom>
        </p:spPr>
        <p:txBody>
          <a:bodyPr wrap="square" lIns="91173" tIns="45592" rIns="91173" bIns="45592">
            <a:spAutoFit/>
          </a:bodyPr>
          <a:lstStyle/>
          <a:p>
            <a:pPr fontAlgn="auto">
              <a:spcBef>
                <a:spcPts val="0"/>
              </a:spcBef>
              <a:spcAft>
                <a:spcPts val="0"/>
              </a:spcAft>
            </a:pPr>
            <a:r>
              <a:rPr lang="en-US" sz="2900" dirty="0">
                <a:solidFill>
                  <a:srgbClr val="00B0F0"/>
                </a:solidFill>
                <a:cs typeface="Arial" pitchFamily="34" charset="0"/>
              </a:rPr>
              <a:t>National data on stigma and discrimination </a:t>
            </a:r>
            <a:endParaRPr lang="en-GB" sz="2900" dirty="0">
              <a:solidFill>
                <a:srgbClr val="00B0F0"/>
              </a:solidFill>
              <a:cs typeface="Arial" pitchFamily="34" charset="0"/>
            </a:endParaRPr>
          </a:p>
        </p:txBody>
      </p:sp>
      <p:sp>
        <p:nvSpPr>
          <p:cNvPr id="14" name="Oval 13"/>
          <p:cNvSpPr/>
          <p:nvPr/>
        </p:nvSpPr>
        <p:spPr>
          <a:xfrm>
            <a:off x="1828800" y="30480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6" name="Oval 15"/>
          <p:cNvSpPr/>
          <p:nvPr/>
        </p:nvSpPr>
        <p:spPr>
          <a:xfrm>
            <a:off x="6248400" y="29718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9" name="TextBox 18"/>
          <p:cNvSpPr txBox="1"/>
          <p:nvPr/>
        </p:nvSpPr>
        <p:spPr>
          <a:xfrm>
            <a:off x="2895607" y="5181641"/>
            <a:ext cx="6623857" cy="1292403"/>
          </a:xfrm>
          <a:prstGeom prst="rect">
            <a:avLst/>
          </a:prstGeom>
          <a:noFill/>
          <a:ln w="15875">
            <a:solidFill>
              <a:schemeClr val="bg1">
                <a:lumMod val="50000"/>
                <a:alpha val="48000"/>
              </a:schemeClr>
            </a:solidFill>
          </a:ln>
        </p:spPr>
        <p:txBody>
          <a:bodyPr wrap="square" lIns="91173" tIns="45592" rIns="91173" bIns="45592" rtlCol="0">
            <a:spAutoFit/>
          </a:bodyPr>
          <a:lstStyle/>
          <a:p>
            <a:pPr indent="-113971" fontAlgn="auto">
              <a:spcBef>
                <a:spcPts val="0"/>
              </a:spcBef>
              <a:spcAft>
                <a:spcPts val="0"/>
              </a:spcAft>
            </a:pPr>
            <a:r>
              <a:rPr lang="en-US" sz="2400" dirty="0">
                <a:solidFill>
                  <a:srgbClr val="00B0F0"/>
                </a:solidFill>
                <a:cs typeface="Arial" pitchFamily="34" charset="0"/>
              </a:rPr>
              <a:t>STIGMA INDEX </a:t>
            </a:r>
          </a:p>
          <a:p>
            <a:pPr indent="-113971" fontAlgn="auto">
              <a:spcBef>
                <a:spcPts val="0"/>
              </a:spcBef>
              <a:spcAft>
                <a:spcPts val="0"/>
              </a:spcAft>
            </a:pPr>
            <a:r>
              <a:rPr lang="en-US" sz="1800" dirty="0">
                <a:solidFill>
                  <a:srgbClr val="00B0F0"/>
                </a:solidFill>
                <a:cs typeface="Arial" pitchFamily="34" charset="0"/>
              </a:rPr>
              <a:t>(2009 Data) </a:t>
            </a:r>
          </a:p>
          <a:p>
            <a:pPr indent="-113971" fontAlgn="auto">
              <a:spcBef>
                <a:spcPts val="0"/>
              </a:spcBef>
              <a:spcAft>
                <a:spcPts val="0"/>
              </a:spcAft>
            </a:pPr>
            <a:r>
              <a:rPr lang="en-US" sz="1800" dirty="0">
                <a:solidFill>
                  <a:prstClr val="black"/>
                </a:solidFill>
                <a:cs typeface="Arial" pitchFamily="34" charset="0"/>
              </a:rPr>
              <a:t>Percent of PLHIV respondents who avoided going to a local clinic when needed because of HIV status:  </a:t>
            </a:r>
            <a:r>
              <a:rPr lang="en-US" sz="1800" dirty="0">
                <a:solidFill>
                  <a:srgbClr val="00B0F0"/>
                </a:solidFill>
                <a:cs typeface="Arial" pitchFamily="34" charset="0"/>
              </a:rPr>
              <a:t>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71600"/>
            <a:ext cx="838200" cy="838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46228874"/>
              </p:ext>
            </p:extLst>
          </p:nvPr>
        </p:nvGraphicFramePr>
        <p:xfrm>
          <a:off x="1676400" y="3534708"/>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 name="Flowchart: Extract 9"/>
          <p:cNvSpPr/>
          <p:nvPr/>
        </p:nvSpPr>
        <p:spPr>
          <a:xfrm>
            <a:off x="9906000" y="3929366"/>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3" name="Flowchart: Extract 9"/>
          <p:cNvSpPr/>
          <p:nvPr/>
        </p:nvSpPr>
        <p:spPr>
          <a:xfrm>
            <a:off x="9906000" y="4538966"/>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5" name="TextBox 14"/>
          <p:cNvSpPr txBox="1"/>
          <p:nvPr/>
        </p:nvSpPr>
        <p:spPr>
          <a:xfrm>
            <a:off x="5087888" y="6488707"/>
            <a:ext cx="1512168" cy="230574"/>
          </a:xfrm>
          <a:prstGeom prst="rect">
            <a:avLst/>
          </a:prstGeom>
          <a:noFill/>
        </p:spPr>
        <p:txBody>
          <a:bodyPr wrap="square" lIns="91173" tIns="45592" rIns="91173" bIns="45592" rtlCol="0">
            <a:spAutoFit/>
          </a:bodyPr>
          <a:lstStyle/>
          <a:p>
            <a:pPr algn="ctr" fontAlgn="auto">
              <a:spcBef>
                <a:spcPts val="0"/>
              </a:spcBef>
              <a:spcAft>
                <a:spcPts val="0"/>
              </a:spcAft>
            </a:pPr>
            <a:r>
              <a:rPr lang="en-US" sz="900" dirty="0">
                <a:solidFill>
                  <a:prstClr val="white">
                    <a:lumMod val="85000"/>
                  </a:prstClr>
                </a:solidFill>
                <a:cs typeface="Arial" pitchFamily="34" charset="0"/>
              </a:rPr>
              <a:t>Myanmar</a:t>
            </a:r>
            <a:endParaRPr lang="th-TH" sz="900" dirty="0">
              <a:solidFill>
                <a:prstClr val="white">
                  <a:lumMod val="85000"/>
                </a:prstClr>
              </a:solidFill>
              <a:cs typeface="Cordia New"/>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70</a:t>
            </a:fld>
            <a:endParaRPr lang="en-GB" dirty="0">
              <a:solidFill>
                <a:prstClr val="black">
                  <a:tint val="75000"/>
                </a:prstClr>
              </a:solidFill>
            </a:endParaRPr>
          </a:p>
        </p:txBody>
      </p:sp>
      <p:sp>
        <p:nvSpPr>
          <p:cNvPr id="17" name="Rectangle 16"/>
          <p:cNvSpPr/>
          <p:nvPr/>
        </p:nvSpPr>
        <p:spPr>
          <a:xfrm>
            <a:off x="0" y="6579241"/>
            <a:ext cx="10744200" cy="215185"/>
          </a:xfrm>
          <a:prstGeom prst="rect">
            <a:avLst/>
          </a:prstGeom>
        </p:spPr>
        <p:txBody>
          <a:bodyPr wrap="square" lIns="91173" tIns="45592" rIns="91173" bIns="45592">
            <a:spAutoFit/>
          </a:bodyPr>
          <a:lstStyle/>
          <a:p>
            <a:pPr fontAlgn="auto">
              <a:spcBef>
                <a:spcPts val="0"/>
              </a:spcBef>
              <a:spcAft>
                <a:spcPts val="0"/>
              </a:spcAft>
              <a:defRPr/>
            </a:pPr>
            <a:r>
              <a:rPr lang="en-US" sz="800" kern="0" dirty="0">
                <a:solidFill>
                  <a:prstClr val="black"/>
                </a:solidFill>
                <a:cs typeface="Arial" pitchFamily="34" charset="0"/>
              </a:rPr>
              <a:t>Source: </a:t>
            </a:r>
            <a:r>
              <a:rPr lang="en-GB" sz="800" kern="0" dirty="0">
                <a:solidFill>
                  <a:sysClr val="windowText" lastClr="000000"/>
                </a:solidFill>
              </a:rPr>
              <a:t>Prepared by UNAIDS Regional Support Team Asia and the Pacific and</a:t>
            </a:r>
            <a:r>
              <a:rPr lang="en-GB" sz="800" u="sng" kern="0" dirty="0">
                <a:solidFill>
                  <a:sysClr val="windowText" lastClr="000000"/>
                </a:solidFill>
                <a:hlinkClick r:id="rId4"/>
              </a:rPr>
              <a:t>www.aidsdatahub.org</a:t>
            </a:r>
            <a:r>
              <a:rPr lang="en-GB" sz="800" kern="0" dirty="0">
                <a:solidFill>
                  <a:sysClr val="windowText" lastClr="000000"/>
                </a:solidFill>
              </a:rPr>
              <a:t> based on Global AIDS Response Progress Reporting and information provided by UNAIDS country office and partners.</a:t>
            </a:r>
          </a:p>
        </p:txBody>
      </p:sp>
    </p:spTree>
    <p:extLst>
      <p:ext uri="{BB962C8B-B14F-4D97-AF65-F5344CB8AC3E}">
        <p14:creationId xmlns:p14="http://schemas.microsoft.com/office/powerpoint/2010/main" val="287378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71</a:t>
            </a:fld>
            <a:endParaRPr lang="th-TH"/>
          </a:p>
        </p:txBody>
      </p:sp>
      <p:sp>
        <p:nvSpPr>
          <p:cNvPr id="5" name="Rectangle 4"/>
          <p:cNvSpPr/>
          <p:nvPr/>
        </p:nvSpPr>
        <p:spPr>
          <a:xfrm>
            <a:off x="226476" y="6496117"/>
            <a:ext cx="9374725" cy="215185"/>
          </a:xfrm>
          <a:prstGeom prst="rect">
            <a:avLst/>
          </a:prstGeom>
        </p:spPr>
        <p:txBody>
          <a:bodyPr wrap="square" lIns="91173" tIns="45592" rIns="91173" bIns="45592">
            <a:spAutoFit/>
          </a:bodyPr>
          <a:lstStyle/>
          <a:p>
            <a:r>
              <a:rPr lang="en-US" sz="800" dirty="0">
                <a:solidFill>
                  <a:prstClr val="black"/>
                </a:solidFill>
                <a:latin typeface="Arial"/>
                <a:ea typeface="ＭＳ Ｐゴシック" charset="0"/>
                <a:cs typeface="Arial" pitchFamily="34" charset="0"/>
              </a:rPr>
              <a:t>Sources: Prepared by </a:t>
            </a:r>
            <a:r>
              <a:rPr lang="en-US" sz="800" dirty="0">
                <a:solidFill>
                  <a:prstClr val="black"/>
                </a:solidFill>
                <a:latin typeface="Arial"/>
                <a:ea typeface="ＭＳ Ｐゴシック" charset="0"/>
                <a:cs typeface="Arial" pitchFamily="34" charset="0"/>
                <a:hlinkClick r:id="rId2"/>
              </a:rPr>
              <a:t>www.aidsdatahub.org</a:t>
            </a:r>
            <a:r>
              <a:rPr lang="en-US" sz="800" dirty="0">
                <a:solidFill>
                  <a:prstClr val="black"/>
                </a:solidFill>
                <a:latin typeface="Arial"/>
                <a:ea typeface="ＭＳ Ｐゴシック" charset="0"/>
                <a:cs typeface="Arial" pitchFamily="34" charset="0"/>
              </a:rPr>
              <a:t> based on UNAIDS, UNDP, UNFPA, and UNODC. (2014). Punitive Laws Hindering the HIV Response in Asia and the Pacific in October 2014</a:t>
            </a:r>
            <a:endParaRPr lang="en-GB" sz="800" dirty="0">
              <a:solidFill>
                <a:prstClr val="black"/>
              </a:solidFill>
              <a:latin typeface="Arial"/>
              <a:ea typeface="ＭＳ Ｐゴシック" charset="0"/>
              <a:cs typeface="Arial"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572127"/>
            <a:ext cx="2616200" cy="3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95" y="2371727"/>
            <a:ext cx="8810625" cy="280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444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44C2E88-F5B1-4A3B-865E-9828ED24F9A6}" type="slidenum">
              <a:rPr lang="th-TH"/>
              <a:pPr>
                <a:defRPr/>
              </a:pPr>
              <a:t>72</a:t>
            </a:fld>
            <a:endParaRPr lang="th-TH" dirty="0"/>
          </a:p>
        </p:txBody>
      </p:sp>
      <p:sp>
        <p:nvSpPr>
          <p:cNvPr id="149507"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dirty="0">
                <a:solidFill>
                  <a:srgbClr val="C00000"/>
                </a:solidFill>
              </a:rPr>
              <a:t>THANK YOU</a:t>
            </a:r>
          </a:p>
          <a:p>
            <a:pPr algn="ctr" eaLnBrk="1" hangingPunct="1">
              <a:spcBef>
                <a:spcPct val="20000"/>
              </a:spcBef>
            </a:pPr>
            <a:endParaRPr lang="en-US" sz="40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sz="1400" u="sng"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hangingPunct="1">
              <a:spcBef>
                <a:spcPct val="20000"/>
              </a:spcBef>
            </a:pPr>
            <a:endParaRPr lang="en-US" sz="32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08772"/>
            <a:ext cx="8402672" cy="504000"/>
          </a:xfrm>
          <a:prstGeom prst="rect">
            <a:avLst/>
          </a:prstGeom>
          <a:noFill/>
          <a:ln>
            <a:noFill/>
          </a:ln>
        </p:spPr>
        <p:txBody>
          <a:bodyPr spcFirstLastPara="1" wrap="square" lIns="91158" tIns="45571" rIns="91158" bIns="45571" anchor="t" anchorCtr="0">
            <a:noAutofit/>
          </a:bodyPr>
          <a:lstStyle/>
          <a:p>
            <a:r>
              <a:rPr lang="en-US" dirty="0"/>
              <a:t>Key population size estimates, 2015-2017</a:t>
            </a:r>
            <a:endParaRPr dirty="0"/>
          </a:p>
        </p:txBody>
      </p:sp>
      <p:sp>
        <p:nvSpPr>
          <p:cNvPr id="529" name="Google Shape;529;p85"/>
          <p:cNvSpPr txBox="1">
            <a:spLocks noGrp="1"/>
          </p:cNvSpPr>
          <p:nvPr>
            <p:ph type="sldNum" idx="12"/>
          </p:nvPr>
        </p:nvSpPr>
        <p:spPr>
          <a:xfrm>
            <a:off x="9667876" y="6358026"/>
            <a:ext cx="542925" cy="365125"/>
          </a:xfrm>
          <a:prstGeom prst="rect">
            <a:avLst/>
          </a:prstGeom>
          <a:noFill/>
          <a:ln>
            <a:noFill/>
          </a:ln>
        </p:spPr>
        <p:txBody>
          <a:bodyPr spcFirstLastPara="1" wrap="square" lIns="91158" tIns="45571" rIns="91158" bIns="45571" anchor="b" anchorCtr="0">
            <a:noAutofit/>
          </a:bodyPr>
          <a:lstStyle/>
          <a:p>
            <a:pPr fontAlgn="auto">
              <a:buClr>
                <a:srgbClr val="000000"/>
              </a:buClr>
              <a:defRPr/>
            </a:pPr>
            <a:fld id="{00000000-1234-1234-1234-123412341234}" type="slidenum">
              <a:rPr lang="en-US" kern="0">
                <a:solidFill>
                  <a:srgbClr val="888888"/>
                </a:solidFill>
              </a:rPr>
              <a:pPr fontAlgn="auto">
                <a:buClr>
                  <a:srgbClr val="000000"/>
                </a:buClr>
                <a:defRPr/>
              </a:pPr>
              <a:t>8</a:t>
            </a:fld>
            <a:endParaRPr kern="0">
              <a:solidFill>
                <a:srgbClr val="888888"/>
              </a:solidFill>
            </a:endParaRPr>
          </a:p>
        </p:txBody>
      </p:sp>
      <p:graphicFrame>
        <p:nvGraphicFramePr>
          <p:cNvPr id="531" name="Google Shape;531;p85"/>
          <p:cNvGraphicFramePr/>
          <p:nvPr/>
        </p:nvGraphicFramePr>
        <p:xfrm>
          <a:off x="1961324" y="2775006"/>
          <a:ext cx="8135207" cy="2902227"/>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442532">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701">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93 000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2017</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66 000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252 000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237836" y="6489255"/>
            <a:ext cx="8534400" cy="233810"/>
          </a:xfrm>
          <a:prstGeom prst="rect">
            <a:avLst/>
          </a:prstGeom>
          <a:noFill/>
          <a:ln>
            <a:noFill/>
          </a:ln>
        </p:spPr>
        <p:txBody>
          <a:bodyPr spcFirstLastPara="1" wrap="square" lIns="91158" tIns="45571" rIns="91158" bIns="45571" anchor="t" anchorCtr="0">
            <a:noAutofit/>
          </a:bodyPr>
          <a:lstStyle/>
          <a:p>
            <a:pPr fontAlgn="auto">
              <a:spcBef>
                <a:spcPts val="0"/>
              </a:spcBef>
              <a:spcAft>
                <a:spcPts val="0"/>
              </a:spcAft>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2018</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286786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People living with HIV by population group based on AIDS epidemic model (AEM), 1990-2020</a:t>
            </a:r>
            <a:endParaRPr lang="th-TH" dirty="0">
              <a:cs typeface="Cordia New" pitchFamily="34" charset="-34"/>
            </a:endParaRPr>
          </a:p>
        </p:txBody>
      </p:sp>
      <p:sp>
        <p:nvSpPr>
          <p:cNvPr id="6" name="Text Box 240"/>
          <p:cNvSpPr txBox="1">
            <a:spLocks noChangeArrowheads="1"/>
          </p:cNvSpPr>
          <p:nvPr/>
        </p:nvSpPr>
        <p:spPr bwMode="auto">
          <a:xfrm>
            <a:off x="76200" y="6477043"/>
            <a:ext cx="11887200"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Unpublished </a:t>
            </a:r>
            <a:r>
              <a:rPr lang="en-US" sz="800" dirty="0">
                <a:solidFill>
                  <a:srgbClr val="000000"/>
                </a:solidFill>
                <a:ea typeface="ＭＳ Ｐゴシック" charset="-128"/>
                <a:cs typeface="Arial" charset="0"/>
              </a:rPr>
              <a:t>c</a:t>
            </a:r>
            <a:r>
              <a:rPr lang="en-US" sz="800" dirty="0">
                <a:solidFill>
                  <a:prstClr val="black"/>
                </a:solidFill>
                <a:ea typeface="ＭＳ Ｐゴシック" charset="-128"/>
              </a:rPr>
              <a:t>ountry AEM workbook prepared for the report: Strategic Information and M&amp;E Working Group, Technical and Strategy Group on AIDS, Myanmar. (2012). HIV Estimates and Projections Asian Epidemiological Model Myanmar 2010‐2015. </a:t>
            </a:r>
            <a:endParaRPr lang="en-US" sz="800" dirty="0">
              <a:solidFill>
                <a:prstClr val="black"/>
              </a:solidFill>
              <a:ea typeface="ＭＳ Ｐゴシック" charset="-128"/>
              <a:hlinkClick r:id="rId3"/>
            </a:endParaRPr>
          </a:p>
        </p:txBody>
      </p:sp>
      <p:graphicFrame>
        <p:nvGraphicFramePr>
          <p:cNvPr id="7" name="Chart 6"/>
          <p:cNvGraphicFramePr>
            <a:graphicFrameLocks noGrp="1"/>
          </p:cNvGraphicFramePr>
          <p:nvPr>
            <p:extLst>
              <p:ext uri="{D42A27DB-BD31-4B8C-83A1-F6EECF244321}">
                <p14:modId xmlns:p14="http://schemas.microsoft.com/office/powerpoint/2010/main" val="2605756152"/>
              </p:ext>
            </p:extLst>
          </p:nvPr>
        </p:nvGraphicFramePr>
        <p:xfrm>
          <a:off x="1752600" y="2362200"/>
          <a:ext cx="8839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065566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19774</TotalTime>
  <Words>3942</Words>
  <Application>Microsoft Office PowerPoint</Application>
  <PresentationFormat>Widescreen</PresentationFormat>
  <Paragraphs>498</Paragraphs>
  <Slides>72</Slides>
  <Notes>52</Notes>
  <HiddenSlides>0</HiddenSlides>
  <MMClips>0</MMClips>
  <ScaleCrop>false</ScaleCrop>
  <HeadingPairs>
    <vt:vector size="6" baseType="variant">
      <vt:variant>
        <vt:lpstr>Fonts Used</vt:lpstr>
      </vt:variant>
      <vt:variant>
        <vt:i4>4</vt:i4>
      </vt:variant>
      <vt:variant>
        <vt:lpstr>Theme</vt:lpstr>
      </vt:variant>
      <vt:variant>
        <vt:i4>24</vt:i4>
      </vt:variant>
      <vt:variant>
        <vt:lpstr>Slide Titles</vt:lpstr>
      </vt:variant>
      <vt:variant>
        <vt:i4>72</vt:i4>
      </vt:variant>
    </vt:vector>
  </HeadingPairs>
  <TitlesOfParts>
    <vt:vector size="100" baseType="lpstr">
      <vt:lpstr>Arial</vt:lpstr>
      <vt:lpstr>Arial Narrow</vt:lpstr>
      <vt:lpstr>Calibri</vt:lpstr>
      <vt:lpstr>Times New Roman</vt:lpstr>
      <vt:lpstr>1_Cover Design</vt:lpstr>
      <vt:lpstr>Layout</vt:lpstr>
      <vt:lpstr>2_Cover Design</vt:lpstr>
      <vt:lpstr>6_Layout</vt:lpstr>
      <vt:lpstr>7_Layout</vt:lpstr>
      <vt:lpstr>12_Layout</vt:lpstr>
      <vt:lpstr>2_Layout</vt:lpstr>
      <vt:lpstr>3_Layout</vt:lpstr>
      <vt:lpstr>4_Layout</vt:lpstr>
      <vt:lpstr>14_Layout</vt:lpstr>
      <vt:lpstr>15_Layout</vt:lpstr>
      <vt:lpstr>16_Layout</vt:lpstr>
      <vt:lpstr>Layout with Latest!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Myanmar</vt:lpstr>
      <vt:lpstr>CONTENT</vt:lpstr>
      <vt:lpstr>BASIC SOCIO-DEMOGRAPHIC INDICATORS</vt:lpstr>
      <vt:lpstr>HIV prevalence and  epidemiological status</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2015-2017</vt:lpstr>
      <vt:lpstr>People living with HIV by population group based on AIDS epidemic model (AEM), 1990-2020</vt:lpstr>
      <vt:lpstr>New HIV infections by population group based on AIDS epidemic model (AEM), 1991-2021</vt:lpstr>
      <vt:lpstr>Distribution of new HIV infections by population group based on AIDS epidemic model (AEM), 1991 - 2021</vt:lpstr>
      <vt:lpstr>HIV prevalence among key populations, 2018</vt:lpstr>
      <vt:lpstr>HIV prevalence among key populations, national and select cities, 2016-2017 </vt:lpstr>
      <vt:lpstr>HIV prevalence among key populations in surveyed IBBS sites, 2015-2018</vt:lpstr>
      <vt:lpstr>HIV prevalence among sentinel populations, 2014-2018 </vt:lpstr>
      <vt:lpstr>HIV prevalence trends among key populations and male STI patients, 1992-2019</vt:lpstr>
      <vt:lpstr>HIV prevalence trends among low risk sentinel populations, 1992-2014</vt:lpstr>
      <vt:lpstr>National prevalence often masks the high prevalence in some geographical areas</vt:lpstr>
      <vt:lpstr>HIV prevalence trend among young key populations (&lt;25 yr), 2000-2018 </vt:lpstr>
      <vt:lpstr>HIV prevalence among young key populations by age group, 2018 </vt:lpstr>
      <vt:lpstr>HIV prevalence among female sex workers by age group, 2008-2014 </vt:lpstr>
      <vt:lpstr>HIV prevalence among people who inject drugs by age group, 2008-2014 </vt:lpstr>
      <vt:lpstr>HIV prevalence among people who inject drugs by age group, IBBS 2017-18 and HSS 2018 results</vt:lpstr>
      <vt:lpstr>HIV prevalence among prisoners by region, 2018</vt:lpstr>
      <vt:lpstr>HIV prevalence among men who have sex with men by age group, 2008-2014 </vt:lpstr>
      <vt:lpstr>Trends of syphilis prevalence among key populations, 2007-2014</vt:lpstr>
      <vt:lpstr>Syphilis prevalence among key populations by age group, 2014 </vt:lpstr>
      <vt:lpstr>Syphilis prevalence among low risk sentinel populations by age group, 2014 </vt:lpstr>
      <vt:lpstr>Risk behaviours </vt:lpstr>
      <vt:lpstr>Proportion of PWID who reported condom use at last sex, 2017-2018 </vt:lpstr>
      <vt:lpstr>Overlapping risk behaviours among PWID: Proportion of PWID who reported sex with commercial partners in the last 12 months, by age group, 2017-2018</vt:lpstr>
      <vt:lpstr>Proportion of PWID who reported condom use at last sex, 2017-2018 </vt:lpstr>
      <vt:lpstr>Proportion of key populations who reported condom use at last sex by age group, 2015-2018 </vt:lpstr>
      <vt:lpstr>Proportion of FSW who reported condom use at last sex, and consistent condom use with different types of sexual partners in the last month, 2015 </vt:lpstr>
      <vt:lpstr>Average number of clients reported among FSWs in the last month, and in the last working day, 2015 </vt:lpstr>
      <vt:lpstr>Average age at initiation into sex work, and duration of sex work reported among sex workers, 2015</vt:lpstr>
      <vt:lpstr>Overlapping risk behaviors: Proportion of surveyed female sex workers who have ever tried drugs, 2017-18</vt:lpstr>
      <vt:lpstr>Proportion of male PWID who reported the use of sterile injecting equipment at the last time they injected, 2014-2018 </vt:lpstr>
      <vt:lpstr>Proportion of PWID who reported sexual contact with different partners in the last 12 months, 2017-2018</vt:lpstr>
      <vt:lpstr>Proportion of MSM who reported condom use at last sex and consistent condom use in the last month with casual and regular male partners, 2015</vt:lpstr>
      <vt:lpstr>Proportion of MSM who reported condom use at last sex and consistent condom use in the last month with commercial male partners, 2015</vt:lpstr>
      <vt:lpstr>Proportion of MSM who reported condom use at last sex and consistent condom use in the last month with male and female partners, 2015</vt:lpstr>
      <vt:lpstr>Average number of partners among MSM in the last 12 months, 2015</vt:lpstr>
      <vt:lpstr>Proportion of surveyed key populations who are younger than 25 years, 2015-2018</vt:lpstr>
      <vt:lpstr>Proportion of surveyed key populations who are younger than 25 years, 2015-2018</vt:lpstr>
      <vt:lpstr>Vulnerability and  HIV knowledge </vt:lpstr>
      <vt:lpstr>Proportion of key populations with comprehensive HIV knowledge in surveyed IBBS sites, 2015-2018</vt:lpstr>
      <vt:lpstr>Proportion of PWID who have ever been arrested or detained for using drugs, 2017-2018</vt:lpstr>
      <vt:lpstr>HIV expenditure</vt:lpstr>
      <vt:lpstr>AIDS spending by financing source, 2007-2013 </vt:lpstr>
      <vt:lpstr>AIDS spending by category, 2007-2011 </vt:lpstr>
      <vt:lpstr>Proportion of HIV spending on key populations out of total prevention spending, 2007-2011 </vt:lpstr>
      <vt:lpstr>Proportion of spending on HIV prevention programmes from domestic and international sources, 2007-2011  </vt:lpstr>
      <vt:lpstr>Proportion of spending on care and treatment from domestic and international sources, 2007-2011  </vt:lpstr>
      <vt:lpstr>National response </vt:lpstr>
      <vt:lpstr>HIV testing coverage among key populations, 2017 and 2019 </vt:lpstr>
      <vt:lpstr>Proportion of key populations who received an HIV test in the last 12 months and knew the results, surveyed cities, 2014-2015  </vt:lpstr>
      <vt:lpstr>Number of needles and syringes distributed to PWID by needles and syringes programmes (NSP), 2004-2017</vt:lpstr>
      <vt:lpstr>Number of people who inject drugs receiving opioid substitution therapy (OST), 2006-2017</vt:lpstr>
      <vt:lpstr>Number of needles/syringes distributed per PWID per year, 2008 – 2019</vt:lpstr>
      <vt:lpstr>Number of ART sites and people on ART, 2000 - 2019</vt:lpstr>
      <vt:lpstr>ART scale up, 2000-2019</vt:lpstr>
      <vt:lpstr>ART coverage trends among children, adult males and females and all ages, 2000 - 2019</vt:lpstr>
      <vt:lpstr>ART coverage among key populations, 2015 and 2017</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Punitive laws hindering the HIV response</vt:lpstr>
      <vt:lpstr>PowerPoint Presentation</vt:lpstr>
    </vt:vector>
  </TitlesOfParts>
  <Manager/>
  <Company>HIV/AIDS Data Hub for the Asia-Pacific</Company>
  <LinksUpToDate>false</LinksUpToDate>
  <SharedDoc>false</SharedDoc>
  <HyperlinkBase>https://www.aidsdatahub.org/resource/myanmar-country-slides-2019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1838</cp:revision>
  <dcterms:created xsi:type="dcterms:W3CDTF">2011-06-11T02:21:23Z</dcterms:created>
  <dcterms:modified xsi:type="dcterms:W3CDTF">2020-09-14T00:26:11Z</dcterms:modified>
  <cp:category/>
</cp:coreProperties>
</file>