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notesSlides/notesSlide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9.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11.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12.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notesSlides/notesSlide13.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5.xml" ContentType="application/vnd.openxmlformats-officedocument.drawingml.chartshapes+xml"/>
  <Override PartName="/ppt/notesSlides/notesSlide15.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16.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theme/themeOverride4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3" r:id="rId3"/>
    <p:sldMasterId id="2147483702" r:id="rId4"/>
    <p:sldMasterId id="2147483711" r:id="rId5"/>
    <p:sldMasterId id="2147483720" r:id="rId6"/>
    <p:sldMasterId id="2147483747" r:id="rId7"/>
    <p:sldMasterId id="2147483792" r:id="rId8"/>
    <p:sldMasterId id="2147483801" r:id="rId9"/>
    <p:sldMasterId id="2147483810" r:id="rId10"/>
    <p:sldMasterId id="2147483819" r:id="rId11"/>
    <p:sldMasterId id="2147483828" r:id="rId12"/>
    <p:sldMasterId id="2147483837" r:id="rId13"/>
    <p:sldMasterId id="2147483846" r:id="rId14"/>
    <p:sldMasterId id="2147483855" r:id="rId15"/>
    <p:sldMasterId id="2147483864" r:id="rId16"/>
    <p:sldMasterId id="2147483873" r:id="rId17"/>
    <p:sldMasterId id="2147483882" r:id="rId18"/>
  </p:sldMasterIdLst>
  <p:notesMasterIdLst>
    <p:notesMasterId r:id="rId67"/>
  </p:notesMasterIdLst>
  <p:handoutMasterIdLst>
    <p:handoutMasterId r:id="rId68"/>
  </p:handoutMasterIdLst>
  <p:sldIdLst>
    <p:sldId id="257" r:id="rId19"/>
    <p:sldId id="304" r:id="rId20"/>
    <p:sldId id="334" r:id="rId21"/>
    <p:sldId id="258" r:id="rId22"/>
    <p:sldId id="647" r:id="rId23"/>
    <p:sldId id="648" r:id="rId24"/>
    <p:sldId id="649" r:id="rId25"/>
    <p:sldId id="275" r:id="rId26"/>
    <p:sldId id="298" r:id="rId27"/>
    <p:sldId id="309" r:id="rId28"/>
    <p:sldId id="316" r:id="rId29"/>
    <p:sldId id="337" r:id="rId30"/>
    <p:sldId id="338" r:id="rId31"/>
    <p:sldId id="335" r:id="rId32"/>
    <p:sldId id="336" r:id="rId33"/>
    <p:sldId id="315" r:id="rId34"/>
    <p:sldId id="259" r:id="rId35"/>
    <p:sldId id="299" r:id="rId36"/>
    <p:sldId id="291" r:id="rId37"/>
    <p:sldId id="268" r:id="rId38"/>
    <p:sldId id="317" r:id="rId39"/>
    <p:sldId id="318" r:id="rId40"/>
    <p:sldId id="319" r:id="rId41"/>
    <p:sldId id="320" r:id="rId42"/>
    <p:sldId id="321" r:id="rId43"/>
    <p:sldId id="322" r:id="rId44"/>
    <p:sldId id="261" r:id="rId45"/>
    <p:sldId id="314" r:id="rId46"/>
    <p:sldId id="323" r:id="rId47"/>
    <p:sldId id="324" r:id="rId48"/>
    <p:sldId id="308" r:id="rId49"/>
    <p:sldId id="307" r:id="rId50"/>
    <p:sldId id="282" r:id="rId51"/>
    <p:sldId id="262" r:id="rId52"/>
    <p:sldId id="271" r:id="rId53"/>
    <p:sldId id="278" r:id="rId54"/>
    <p:sldId id="650" r:id="rId55"/>
    <p:sldId id="325" r:id="rId56"/>
    <p:sldId id="326" r:id="rId57"/>
    <p:sldId id="651" r:id="rId58"/>
    <p:sldId id="653" r:id="rId59"/>
    <p:sldId id="652" r:id="rId60"/>
    <p:sldId id="657" r:id="rId61"/>
    <p:sldId id="654" r:id="rId62"/>
    <p:sldId id="655" r:id="rId63"/>
    <p:sldId id="656" r:id="rId64"/>
    <p:sldId id="311" r:id="rId65"/>
    <p:sldId id="305" r:id="rId66"/>
  </p:sldIdLst>
  <p:sldSz cx="12192000" cy="6858000"/>
  <p:notesSz cx="6797675" cy="9926638"/>
  <p:defaultTextStyle>
    <a:defPPr>
      <a:defRPr lang="en-US"/>
    </a:defPPr>
    <a:lvl1pPr marL="0" algn="l" defTabSz="911852" rtl="0" eaLnBrk="1" latinLnBrk="0" hangingPunct="1">
      <a:defRPr sz="1800" kern="1200">
        <a:solidFill>
          <a:schemeClr val="tx1"/>
        </a:solidFill>
        <a:latin typeface="+mn-lt"/>
        <a:ea typeface="+mn-ea"/>
        <a:cs typeface="+mn-cs"/>
      </a:defRPr>
    </a:lvl1pPr>
    <a:lvl2pPr marL="455929" algn="l" defTabSz="911852" rtl="0" eaLnBrk="1" latinLnBrk="0" hangingPunct="1">
      <a:defRPr sz="1800" kern="1200">
        <a:solidFill>
          <a:schemeClr val="tx1"/>
        </a:solidFill>
        <a:latin typeface="+mn-lt"/>
        <a:ea typeface="+mn-ea"/>
        <a:cs typeface="+mn-cs"/>
      </a:defRPr>
    </a:lvl2pPr>
    <a:lvl3pPr marL="911852" algn="l" defTabSz="911852" rtl="0" eaLnBrk="1" latinLnBrk="0" hangingPunct="1">
      <a:defRPr sz="1800" kern="1200">
        <a:solidFill>
          <a:schemeClr val="tx1"/>
        </a:solidFill>
        <a:latin typeface="+mn-lt"/>
        <a:ea typeface="+mn-ea"/>
        <a:cs typeface="+mn-cs"/>
      </a:defRPr>
    </a:lvl3pPr>
    <a:lvl4pPr marL="1367780" algn="l" defTabSz="911852" rtl="0" eaLnBrk="1" latinLnBrk="0" hangingPunct="1">
      <a:defRPr sz="1800" kern="1200">
        <a:solidFill>
          <a:schemeClr val="tx1"/>
        </a:solidFill>
        <a:latin typeface="+mn-lt"/>
        <a:ea typeface="+mn-ea"/>
        <a:cs typeface="+mn-cs"/>
      </a:defRPr>
    </a:lvl4pPr>
    <a:lvl5pPr marL="1823685" algn="l" defTabSz="911852" rtl="0" eaLnBrk="1" latinLnBrk="0" hangingPunct="1">
      <a:defRPr sz="1800" kern="1200">
        <a:solidFill>
          <a:schemeClr val="tx1"/>
        </a:solidFill>
        <a:latin typeface="+mn-lt"/>
        <a:ea typeface="+mn-ea"/>
        <a:cs typeface="+mn-cs"/>
      </a:defRPr>
    </a:lvl5pPr>
    <a:lvl6pPr marL="2279625" algn="l" defTabSz="911852" rtl="0" eaLnBrk="1" latinLnBrk="0" hangingPunct="1">
      <a:defRPr sz="1800" kern="1200">
        <a:solidFill>
          <a:schemeClr val="tx1"/>
        </a:solidFill>
        <a:latin typeface="+mn-lt"/>
        <a:ea typeface="+mn-ea"/>
        <a:cs typeface="+mn-cs"/>
      </a:defRPr>
    </a:lvl6pPr>
    <a:lvl7pPr marL="2735561" algn="l" defTabSz="911852" rtl="0" eaLnBrk="1" latinLnBrk="0" hangingPunct="1">
      <a:defRPr sz="1800" kern="1200">
        <a:solidFill>
          <a:schemeClr val="tx1"/>
        </a:solidFill>
        <a:latin typeface="+mn-lt"/>
        <a:ea typeface="+mn-ea"/>
        <a:cs typeface="+mn-cs"/>
      </a:defRPr>
    </a:lvl7pPr>
    <a:lvl8pPr marL="3191470" algn="l" defTabSz="911852" rtl="0" eaLnBrk="1" latinLnBrk="0" hangingPunct="1">
      <a:defRPr sz="1800" kern="1200">
        <a:solidFill>
          <a:schemeClr val="tx1"/>
        </a:solidFill>
        <a:latin typeface="+mn-lt"/>
        <a:ea typeface="+mn-ea"/>
        <a:cs typeface="+mn-cs"/>
      </a:defRPr>
    </a:lvl8pPr>
    <a:lvl9pPr marL="3647372" algn="l" defTabSz="9118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999"/>
    <a:srgbClr val="CC9B00"/>
    <a:srgbClr val="DAA600"/>
    <a:srgbClr val="FFC000"/>
    <a:srgbClr val="FF5050"/>
    <a:srgbClr val="E31837"/>
    <a:srgbClr val="00AEEF"/>
    <a:srgbClr val="88C540"/>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624" autoAdjust="0"/>
  </p:normalViewPr>
  <p:slideViewPr>
    <p:cSldViewPr>
      <p:cViewPr varScale="1">
        <p:scale>
          <a:sx n="62" d="100"/>
          <a:sy n="62" d="100"/>
        </p:scale>
        <p:origin x="776" y="36"/>
      </p:cViewPr>
      <p:guideLst>
        <p:guide orient="horz" pos="2160"/>
        <p:guide pos="3840"/>
      </p:guideLst>
    </p:cSldViewPr>
  </p:slideViewPr>
  <p:outlineViewPr>
    <p:cViewPr>
      <p:scale>
        <a:sx n="33" d="100"/>
        <a:sy n="33" d="100"/>
      </p:scale>
      <p:origin x="0" y="-8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notesMaster" Target="notesMasters/notesMaster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9.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4.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5.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7.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274735554287122"/>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190 000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05-41E6-BD46-698ABC7025FA}"/>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0</c:v>
                </c:pt>
                <c:pt idx="1">
                  <c:v>0</c:v>
                </c:pt>
                <c:pt idx="2">
                  <c:v>13</c:v>
                </c:pt>
                <c:pt idx="3">
                  <c:v>33</c:v>
                </c:pt>
                <c:pt idx="4">
                  <c:v>59</c:v>
                </c:pt>
                <c:pt idx="5">
                  <c:v>93</c:v>
                </c:pt>
                <c:pt idx="6">
                  <c:v>135</c:v>
                </c:pt>
                <c:pt idx="7">
                  <c:v>185</c:v>
                </c:pt>
                <c:pt idx="8">
                  <c:v>273</c:v>
                </c:pt>
                <c:pt idx="9">
                  <c:v>353</c:v>
                </c:pt>
                <c:pt idx="10">
                  <c:v>466</c:v>
                </c:pt>
                <c:pt idx="11">
                  <c:v>620</c:v>
                </c:pt>
                <c:pt idx="12">
                  <c:v>826</c:v>
                </c:pt>
                <c:pt idx="13">
                  <c:v>1155</c:v>
                </c:pt>
                <c:pt idx="14">
                  <c:v>2731</c:v>
                </c:pt>
                <c:pt idx="15">
                  <c:v>12286</c:v>
                </c:pt>
                <c:pt idx="16">
                  <c:v>21075</c:v>
                </c:pt>
                <c:pt idx="17">
                  <c:v>31606</c:v>
                </c:pt>
                <c:pt idx="18">
                  <c:v>43813</c:v>
                </c:pt>
                <c:pt idx="19">
                  <c:v>56705</c:v>
                </c:pt>
                <c:pt idx="20">
                  <c:v>68496</c:v>
                </c:pt>
                <c:pt idx="21">
                  <c:v>79947</c:v>
                </c:pt>
                <c:pt idx="22">
                  <c:v>91576</c:v>
                </c:pt>
                <c:pt idx="23">
                  <c:v>103476</c:v>
                </c:pt>
                <c:pt idx="24">
                  <c:v>115657</c:v>
                </c:pt>
                <c:pt idx="25">
                  <c:v>128325</c:v>
                </c:pt>
                <c:pt idx="26">
                  <c:v>141375</c:v>
                </c:pt>
                <c:pt idx="27">
                  <c:v>154534</c:v>
                </c:pt>
                <c:pt idx="28">
                  <c:v>169083</c:v>
                </c:pt>
                <c:pt idx="29">
                  <c:v>185299</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0</c:v>
                </c:pt>
                <c:pt idx="1">
                  <c:v>0</c:v>
                </c:pt>
                <c:pt idx="2">
                  <c:v>11</c:v>
                </c:pt>
                <c:pt idx="3">
                  <c:v>28</c:v>
                </c:pt>
                <c:pt idx="4">
                  <c:v>50</c:v>
                </c:pt>
                <c:pt idx="5">
                  <c:v>80</c:v>
                </c:pt>
                <c:pt idx="6">
                  <c:v>115</c:v>
                </c:pt>
                <c:pt idx="7">
                  <c:v>158</c:v>
                </c:pt>
                <c:pt idx="8">
                  <c:v>233</c:v>
                </c:pt>
                <c:pt idx="9">
                  <c:v>303</c:v>
                </c:pt>
                <c:pt idx="10">
                  <c:v>401</c:v>
                </c:pt>
                <c:pt idx="11">
                  <c:v>535</c:v>
                </c:pt>
                <c:pt idx="12">
                  <c:v>715</c:v>
                </c:pt>
                <c:pt idx="13">
                  <c:v>1014</c:v>
                </c:pt>
                <c:pt idx="14">
                  <c:v>2382</c:v>
                </c:pt>
                <c:pt idx="15">
                  <c:v>10308</c:v>
                </c:pt>
                <c:pt idx="16">
                  <c:v>17701</c:v>
                </c:pt>
                <c:pt idx="17">
                  <c:v>26697</c:v>
                </c:pt>
                <c:pt idx="18">
                  <c:v>37225</c:v>
                </c:pt>
                <c:pt idx="19">
                  <c:v>48165</c:v>
                </c:pt>
                <c:pt idx="20">
                  <c:v>58717</c:v>
                </c:pt>
                <c:pt idx="21">
                  <c:v>69047</c:v>
                </c:pt>
                <c:pt idx="22">
                  <c:v>79469</c:v>
                </c:pt>
                <c:pt idx="23">
                  <c:v>90302</c:v>
                </c:pt>
                <c:pt idx="24">
                  <c:v>101095</c:v>
                </c:pt>
                <c:pt idx="25">
                  <c:v>112426</c:v>
                </c:pt>
                <c:pt idx="26">
                  <c:v>124423</c:v>
                </c:pt>
                <c:pt idx="27">
                  <c:v>136633</c:v>
                </c:pt>
                <c:pt idx="28">
                  <c:v>149923</c:v>
                </c:pt>
                <c:pt idx="29">
                  <c:v>164693</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0</c:v>
                </c:pt>
                <c:pt idx="1">
                  <c:v>0</c:v>
                </c:pt>
                <c:pt idx="2">
                  <c:v>15</c:v>
                </c:pt>
                <c:pt idx="3">
                  <c:v>37</c:v>
                </c:pt>
                <c:pt idx="4">
                  <c:v>68</c:v>
                </c:pt>
                <c:pt idx="5">
                  <c:v>108</c:v>
                </c:pt>
                <c:pt idx="6">
                  <c:v>156</c:v>
                </c:pt>
                <c:pt idx="7">
                  <c:v>213</c:v>
                </c:pt>
                <c:pt idx="8">
                  <c:v>314</c:v>
                </c:pt>
                <c:pt idx="9">
                  <c:v>406</c:v>
                </c:pt>
                <c:pt idx="10">
                  <c:v>535</c:v>
                </c:pt>
                <c:pt idx="11">
                  <c:v>712</c:v>
                </c:pt>
                <c:pt idx="12">
                  <c:v>944</c:v>
                </c:pt>
                <c:pt idx="13">
                  <c:v>1317</c:v>
                </c:pt>
                <c:pt idx="14">
                  <c:v>3094</c:v>
                </c:pt>
                <c:pt idx="15">
                  <c:v>14002</c:v>
                </c:pt>
                <c:pt idx="16">
                  <c:v>23954</c:v>
                </c:pt>
                <c:pt idx="17">
                  <c:v>36059</c:v>
                </c:pt>
                <c:pt idx="18">
                  <c:v>49998</c:v>
                </c:pt>
                <c:pt idx="19">
                  <c:v>64232</c:v>
                </c:pt>
                <c:pt idx="20">
                  <c:v>77496</c:v>
                </c:pt>
                <c:pt idx="21">
                  <c:v>90605</c:v>
                </c:pt>
                <c:pt idx="22">
                  <c:v>104154</c:v>
                </c:pt>
                <c:pt idx="23">
                  <c:v>118051</c:v>
                </c:pt>
                <c:pt idx="24">
                  <c:v>131971</c:v>
                </c:pt>
                <c:pt idx="25">
                  <c:v>147122</c:v>
                </c:pt>
                <c:pt idx="26">
                  <c:v>162844</c:v>
                </c:pt>
                <c:pt idx="27">
                  <c:v>177446</c:v>
                </c:pt>
                <c:pt idx="28">
                  <c:v>193256</c:v>
                </c:pt>
                <c:pt idx="29">
                  <c:v>210518</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tx>
                <c:rich>
                  <a:bodyPr/>
                  <a:lstStyle/>
                  <a:p>
                    <a:r>
                      <a:rPr lang="en-US" dirty="0"/>
                      <a:t>25 000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05-41E6-BD46-698ABC7025FA}"/>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0</c:v>
                </c:pt>
                <c:pt idx="1">
                  <c:v>0</c:v>
                </c:pt>
                <c:pt idx="2">
                  <c:v>13</c:v>
                </c:pt>
                <c:pt idx="3">
                  <c:v>20</c:v>
                </c:pt>
                <c:pt idx="4">
                  <c:v>28</c:v>
                </c:pt>
                <c:pt idx="5">
                  <c:v>36</c:v>
                </c:pt>
                <c:pt idx="6">
                  <c:v>45</c:v>
                </c:pt>
                <c:pt idx="7">
                  <c:v>54</c:v>
                </c:pt>
                <c:pt idx="8">
                  <c:v>95</c:v>
                </c:pt>
                <c:pt idx="9">
                  <c:v>91</c:v>
                </c:pt>
                <c:pt idx="10">
                  <c:v>127</c:v>
                </c:pt>
                <c:pt idx="11">
                  <c:v>175</c:v>
                </c:pt>
                <c:pt idx="12">
                  <c:v>234</c:v>
                </c:pt>
                <c:pt idx="13">
                  <c:v>360</c:v>
                </c:pt>
                <c:pt idx="14">
                  <c:v>1633</c:v>
                </c:pt>
                <c:pt idx="15">
                  <c:v>9739</c:v>
                </c:pt>
                <c:pt idx="16">
                  <c:v>9355</c:v>
                </c:pt>
                <c:pt idx="17">
                  <c:v>11471</c:v>
                </c:pt>
                <c:pt idx="18">
                  <c:v>13553</c:v>
                </c:pt>
                <c:pt idx="19">
                  <c:v>14753</c:v>
                </c:pt>
                <c:pt idx="20">
                  <c:v>14264</c:v>
                </c:pt>
                <c:pt idx="21">
                  <c:v>14587</c:v>
                </c:pt>
                <c:pt idx="22">
                  <c:v>15587</c:v>
                </c:pt>
                <c:pt idx="23">
                  <c:v>16626</c:v>
                </c:pt>
                <c:pt idx="24">
                  <c:v>17847</c:v>
                </c:pt>
                <c:pt idx="25">
                  <c:v>18998</c:v>
                </c:pt>
                <c:pt idx="26">
                  <c:v>20044</c:v>
                </c:pt>
                <c:pt idx="27">
                  <c:v>20769</c:v>
                </c:pt>
                <c:pt idx="28">
                  <c:v>22703</c:v>
                </c:pt>
                <c:pt idx="29">
                  <c:v>24898</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0</c:v>
                </c:pt>
                <c:pt idx="1">
                  <c:v>0</c:v>
                </c:pt>
                <c:pt idx="2">
                  <c:v>11</c:v>
                </c:pt>
                <c:pt idx="3">
                  <c:v>17</c:v>
                </c:pt>
                <c:pt idx="4">
                  <c:v>24</c:v>
                </c:pt>
                <c:pt idx="5">
                  <c:v>31</c:v>
                </c:pt>
                <c:pt idx="6">
                  <c:v>39</c:v>
                </c:pt>
                <c:pt idx="7">
                  <c:v>47</c:v>
                </c:pt>
                <c:pt idx="8">
                  <c:v>81</c:v>
                </c:pt>
                <c:pt idx="9">
                  <c:v>78</c:v>
                </c:pt>
                <c:pt idx="10">
                  <c:v>111</c:v>
                </c:pt>
                <c:pt idx="11">
                  <c:v>152</c:v>
                </c:pt>
                <c:pt idx="12">
                  <c:v>206</c:v>
                </c:pt>
                <c:pt idx="13">
                  <c:v>318</c:v>
                </c:pt>
                <c:pt idx="14">
                  <c:v>1388</c:v>
                </c:pt>
                <c:pt idx="15">
                  <c:v>8082</c:v>
                </c:pt>
                <c:pt idx="16">
                  <c:v>7908</c:v>
                </c:pt>
                <c:pt idx="17">
                  <c:v>9756</c:v>
                </c:pt>
                <c:pt idx="18">
                  <c:v>11665</c:v>
                </c:pt>
                <c:pt idx="19">
                  <c:v>12872</c:v>
                </c:pt>
                <c:pt idx="20">
                  <c:v>12540</c:v>
                </c:pt>
                <c:pt idx="21">
                  <c:v>12990</c:v>
                </c:pt>
                <c:pt idx="22">
                  <c:v>13945</c:v>
                </c:pt>
                <c:pt idx="23">
                  <c:v>14976</c:v>
                </c:pt>
                <c:pt idx="24">
                  <c:v>16102</c:v>
                </c:pt>
                <c:pt idx="25">
                  <c:v>17195</c:v>
                </c:pt>
                <c:pt idx="26">
                  <c:v>18188</c:v>
                </c:pt>
                <c:pt idx="27">
                  <c:v>18837</c:v>
                </c:pt>
                <c:pt idx="28">
                  <c:v>20604</c:v>
                </c:pt>
                <c:pt idx="29">
                  <c:v>22579</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0</c:v>
                </c:pt>
                <c:pt idx="1">
                  <c:v>0</c:v>
                </c:pt>
                <c:pt idx="2">
                  <c:v>15</c:v>
                </c:pt>
                <c:pt idx="3">
                  <c:v>23</c:v>
                </c:pt>
                <c:pt idx="4">
                  <c:v>32</c:v>
                </c:pt>
                <c:pt idx="5">
                  <c:v>41</c:v>
                </c:pt>
                <c:pt idx="6">
                  <c:v>51</c:v>
                </c:pt>
                <c:pt idx="7">
                  <c:v>61</c:v>
                </c:pt>
                <c:pt idx="8">
                  <c:v>108</c:v>
                </c:pt>
                <c:pt idx="9">
                  <c:v>102</c:v>
                </c:pt>
                <c:pt idx="10">
                  <c:v>144</c:v>
                </c:pt>
                <c:pt idx="11">
                  <c:v>197</c:v>
                </c:pt>
                <c:pt idx="12">
                  <c:v>262</c:v>
                </c:pt>
                <c:pt idx="13">
                  <c:v>402</c:v>
                </c:pt>
                <c:pt idx="14">
                  <c:v>1866</c:v>
                </c:pt>
                <c:pt idx="15">
                  <c:v>11212</c:v>
                </c:pt>
                <c:pt idx="16">
                  <c:v>10645</c:v>
                </c:pt>
                <c:pt idx="17">
                  <c:v>13008</c:v>
                </c:pt>
                <c:pt idx="18">
                  <c:v>15306</c:v>
                </c:pt>
                <c:pt idx="19">
                  <c:v>16614</c:v>
                </c:pt>
                <c:pt idx="20">
                  <c:v>15838</c:v>
                </c:pt>
                <c:pt idx="21">
                  <c:v>16090</c:v>
                </c:pt>
                <c:pt idx="22">
                  <c:v>17101</c:v>
                </c:pt>
                <c:pt idx="23">
                  <c:v>18175</c:v>
                </c:pt>
                <c:pt idx="24">
                  <c:v>19468</c:v>
                </c:pt>
                <c:pt idx="25">
                  <c:v>20623</c:v>
                </c:pt>
                <c:pt idx="26">
                  <c:v>21644</c:v>
                </c:pt>
                <c:pt idx="27">
                  <c:v>22452</c:v>
                </c:pt>
                <c:pt idx="28">
                  <c:v>24562</c:v>
                </c:pt>
                <c:pt idx="29">
                  <c:v>26942</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6 800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605-41E6-BD46-698ABC7025FA}"/>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0</c:v>
                </c:pt>
                <c:pt idx="1">
                  <c:v>0</c:v>
                </c:pt>
                <c:pt idx="2">
                  <c:v>0</c:v>
                </c:pt>
                <c:pt idx="3">
                  <c:v>0</c:v>
                </c:pt>
                <c:pt idx="4">
                  <c:v>1</c:v>
                </c:pt>
                <c:pt idx="5">
                  <c:v>1</c:v>
                </c:pt>
                <c:pt idx="6">
                  <c:v>3</c:v>
                </c:pt>
                <c:pt idx="7">
                  <c:v>4</c:v>
                </c:pt>
                <c:pt idx="8">
                  <c:v>6</c:v>
                </c:pt>
                <c:pt idx="9">
                  <c:v>9</c:v>
                </c:pt>
                <c:pt idx="10">
                  <c:v>13</c:v>
                </c:pt>
                <c:pt idx="11">
                  <c:v>17</c:v>
                </c:pt>
                <c:pt idx="12">
                  <c:v>22</c:v>
                </c:pt>
                <c:pt idx="13">
                  <c:v>23</c:v>
                </c:pt>
                <c:pt idx="14">
                  <c:v>36</c:v>
                </c:pt>
                <c:pt idx="15">
                  <c:v>112</c:v>
                </c:pt>
                <c:pt idx="16">
                  <c:v>259</c:v>
                </c:pt>
                <c:pt idx="17">
                  <c:v>446</c:v>
                </c:pt>
                <c:pt idx="18">
                  <c:v>645</c:v>
                </c:pt>
                <c:pt idx="19">
                  <c:v>940</c:v>
                </c:pt>
                <c:pt idx="20">
                  <c:v>1350</c:v>
                </c:pt>
                <c:pt idx="21">
                  <c:v>1862</c:v>
                </c:pt>
                <c:pt idx="22">
                  <c:v>2555</c:v>
                </c:pt>
                <c:pt idx="23">
                  <c:v>3216</c:v>
                </c:pt>
                <c:pt idx="24">
                  <c:v>4066</c:v>
                </c:pt>
                <c:pt idx="25">
                  <c:v>4677</c:v>
                </c:pt>
                <c:pt idx="26">
                  <c:v>5369</c:v>
                </c:pt>
                <c:pt idx="27">
                  <c:v>5905</c:v>
                </c:pt>
                <c:pt idx="28">
                  <c:v>6374</c:v>
                </c:pt>
                <c:pt idx="29">
                  <c:v>6817</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c:v>
                </c:pt>
                <c:pt idx="1">
                  <c:v>0</c:v>
                </c:pt>
                <c:pt idx="2">
                  <c:v>7.2739999999999999E-2</c:v>
                </c:pt>
                <c:pt idx="3">
                  <c:v>0.27146999999999999</c:v>
                </c:pt>
                <c:pt idx="4">
                  <c:v>0.58633999999999997</c:v>
                </c:pt>
                <c:pt idx="5">
                  <c:v>1</c:v>
                </c:pt>
                <c:pt idx="6">
                  <c:v>2</c:v>
                </c:pt>
                <c:pt idx="7">
                  <c:v>3</c:v>
                </c:pt>
                <c:pt idx="8">
                  <c:v>5</c:v>
                </c:pt>
                <c:pt idx="9">
                  <c:v>7</c:v>
                </c:pt>
                <c:pt idx="10">
                  <c:v>10</c:v>
                </c:pt>
                <c:pt idx="11">
                  <c:v>13</c:v>
                </c:pt>
                <c:pt idx="12">
                  <c:v>17</c:v>
                </c:pt>
                <c:pt idx="13">
                  <c:v>17</c:v>
                </c:pt>
                <c:pt idx="14">
                  <c:v>28</c:v>
                </c:pt>
                <c:pt idx="15">
                  <c:v>87</c:v>
                </c:pt>
                <c:pt idx="16">
                  <c:v>168</c:v>
                </c:pt>
                <c:pt idx="17">
                  <c:v>273</c:v>
                </c:pt>
                <c:pt idx="18">
                  <c:v>391</c:v>
                </c:pt>
                <c:pt idx="19">
                  <c:v>585</c:v>
                </c:pt>
                <c:pt idx="20">
                  <c:v>865</c:v>
                </c:pt>
                <c:pt idx="21">
                  <c:v>1253</c:v>
                </c:pt>
                <c:pt idx="22">
                  <c:v>1822</c:v>
                </c:pt>
                <c:pt idx="23">
                  <c:v>2387</c:v>
                </c:pt>
                <c:pt idx="24">
                  <c:v>3102</c:v>
                </c:pt>
                <c:pt idx="25">
                  <c:v>3663</c:v>
                </c:pt>
                <c:pt idx="26">
                  <c:v>4246</c:v>
                </c:pt>
                <c:pt idx="27">
                  <c:v>4723</c:v>
                </c:pt>
                <c:pt idx="28">
                  <c:v>5154</c:v>
                </c:pt>
                <c:pt idx="29">
                  <c:v>5566</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0</c:v>
                </c:pt>
                <c:pt idx="1">
                  <c:v>0</c:v>
                </c:pt>
                <c:pt idx="2">
                  <c:v>0.14033999999999999</c:v>
                </c:pt>
                <c:pt idx="3">
                  <c:v>0.48735000000000001</c:v>
                </c:pt>
                <c:pt idx="4">
                  <c:v>1</c:v>
                </c:pt>
                <c:pt idx="5">
                  <c:v>2</c:v>
                </c:pt>
                <c:pt idx="6">
                  <c:v>3</c:v>
                </c:pt>
                <c:pt idx="7">
                  <c:v>5</c:v>
                </c:pt>
                <c:pt idx="8">
                  <c:v>8</c:v>
                </c:pt>
                <c:pt idx="9">
                  <c:v>12</c:v>
                </c:pt>
                <c:pt idx="10">
                  <c:v>16</c:v>
                </c:pt>
                <c:pt idx="11">
                  <c:v>22</c:v>
                </c:pt>
                <c:pt idx="12">
                  <c:v>28</c:v>
                </c:pt>
                <c:pt idx="13">
                  <c:v>29</c:v>
                </c:pt>
                <c:pt idx="14">
                  <c:v>45</c:v>
                </c:pt>
                <c:pt idx="15">
                  <c:v>138</c:v>
                </c:pt>
                <c:pt idx="16">
                  <c:v>347</c:v>
                </c:pt>
                <c:pt idx="17">
                  <c:v>608</c:v>
                </c:pt>
                <c:pt idx="18">
                  <c:v>877</c:v>
                </c:pt>
                <c:pt idx="19">
                  <c:v>1274</c:v>
                </c:pt>
                <c:pt idx="20">
                  <c:v>1809</c:v>
                </c:pt>
                <c:pt idx="21">
                  <c:v>2438</c:v>
                </c:pt>
                <c:pt idx="22">
                  <c:v>3244</c:v>
                </c:pt>
                <c:pt idx="23">
                  <c:v>4030</c:v>
                </c:pt>
                <c:pt idx="24">
                  <c:v>5000</c:v>
                </c:pt>
                <c:pt idx="25">
                  <c:v>5666</c:v>
                </c:pt>
                <c:pt idx="26">
                  <c:v>6408</c:v>
                </c:pt>
                <c:pt idx="27">
                  <c:v>7008</c:v>
                </c:pt>
                <c:pt idx="28">
                  <c:v>7517</c:v>
                </c:pt>
                <c:pt idx="29">
                  <c:v>7967</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3311488"/>
        <c:axId val="43313024"/>
      </c:lineChart>
      <c:catAx>
        <c:axId val="433114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313024"/>
        <c:crosses val="autoZero"/>
        <c:auto val="1"/>
        <c:lblAlgn val="ctr"/>
        <c:lblOffset val="100"/>
        <c:noMultiLvlLbl val="0"/>
      </c:catAx>
      <c:valAx>
        <c:axId val="43313024"/>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3311488"/>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Pakistan!$W$38:$W$39</c:f>
              <c:strCache>
                <c:ptCount val="2"/>
                <c:pt idx="0">
                  <c:v>National</c:v>
                </c:pt>
                <c:pt idx="1">
                  <c:v>Sukkur</c:v>
                </c:pt>
              </c:strCache>
            </c:strRef>
          </c:cat>
          <c:val>
            <c:numRef>
              <c:f>Pakistan!$X$38:$X$39</c:f>
              <c:numCache>
                <c:formatCode>General</c:formatCode>
                <c:ptCount val="2"/>
                <c:pt idx="0">
                  <c:v>2.1</c:v>
                </c:pt>
                <c:pt idx="1">
                  <c:v>8.8000000000000007</c:v>
                </c:pt>
              </c:numCache>
            </c:numRef>
          </c:val>
          <c:extLst>
            <c:ext xmlns:c16="http://schemas.microsoft.com/office/drawing/2014/chart" uri="{C3380CC4-5D6E-409C-BE32-E72D297353CC}">
              <c16:uniqueId val="{00000000-903D-4BB7-8A78-252D9F405429}"/>
            </c:ext>
          </c:extLst>
        </c:ser>
        <c:dLbls>
          <c:showLegendKey val="0"/>
          <c:showVal val="0"/>
          <c:showCatName val="0"/>
          <c:showSerName val="0"/>
          <c:showPercent val="0"/>
          <c:showBubbleSize val="0"/>
        </c:dLbls>
        <c:gapWidth val="25"/>
        <c:axId val="42996096"/>
        <c:axId val="42997632"/>
      </c:barChart>
      <c:catAx>
        <c:axId val="4299609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997632"/>
        <c:crosses val="autoZero"/>
        <c:auto val="1"/>
        <c:lblAlgn val="ctr"/>
        <c:lblOffset val="800"/>
        <c:noMultiLvlLbl val="0"/>
      </c:catAx>
      <c:valAx>
        <c:axId val="42997632"/>
        <c:scaling>
          <c:orientation val="minMax"/>
          <c:max val="55"/>
          <c:min val="0"/>
        </c:scaling>
        <c:delete val="1"/>
        <c:axPos val="t"/>
        <c:numFmt formatCode="General" sourceLinked="1"/>
        <c:majorTickMark val="out"/>
        <c:minorTickMark val="none"/>
        <c:tickLblPos val="nextTo"/>
        <c:crossAx val="42996096"/>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3550790185948"/>
          <c:y val="0.12672727272727272"/>
          <c:w val="0.81949691654216228"/>
          <c:h val="0.6926969696969697"/>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F53-4593-A3EF-826333E2B938}"/>
              </c:ext>
            </c:extLst>
          </c:dPt>
          <c:dPt>
            <c:idx val="1"/>
            <c:invertIfNegative val="0"/>
            <c:bubble3D val="0"/>
            <c:spPr>
              <a:solidFill>
                <a:srgbClr val="CC9B00"/>
              </a:solidFill>
              <a:ln>
                <a:noFill/>
              </a:ln>
            </c:spPr>
            <c:extLst>
              <c:ext xmlns:c16="http://schemas.microsoft.com/office/drawing/2014/chart" uri="{C3380CC4-5D6E-409C-BE32-E72D297353CC}">
                <c16:uniqueId val="{00000003-2F53-4593-A3EF-826333E2B938}"/>
              </c:ext>
            </c:extLst>
          </c:dPt>
          <c:dPt>
            <c:idx val="2"/>
            <c:invertIfNegative val="0"/>
            <c:bubble3D val="0"/>
            <c:spPr>
              <a:solidFill>
                <a:srgbClr val="FFC000"/>
              </a:solidFill>
              <a:ln>
                <a:noFill/>
              </a:ln>
            </c:spPr>
            <c:extLst>
              <c:ext xmlns:c16="http://schemas.microsoft.com/office/drawing/2014/chart" uri="{C3380CC4-5D6E-409C-BE32-E72D297353CC}">
                <c16:uniqueId val="{00000005-2F53-4593-A3EF-826333E2B938}"/>
              </c:ext>
            </c:extLst>
          </c:dPt>
          <c:dPt>
            <c:idx val="3"/>
            <c:invertIfNegative val="0"/>
            <c:bubble3D val="0"/>
            <c:spPr>
              <a:solidFill>
                <a:srgbClr val="FF5050"/>
              </a:solidFill>
              <a:ln>
                <a:noFill/>
              </a:ln>
            </c:spPr>
            <c:extLst>
              <c:ext xmlns:c16="http://schemas.microsoft.com/office/drawing/2014/chart" uri="{C3380CC4-5D6E-409C-BE32-E72D297353CC}">
                <c16:uniqueId val="{00000007-2F53-4593-A3EF-826333E2B938}"/>
              </c:ext>
            </c:extLst>
          </c:dPt>
          <c:dPt>
            <c:idx val="4"/>
            <c:invertIfNegative val="0"/>
            <c:bubble3D val="0"/>
            <c:spPr>
              <a:solidFill>
                <a:srgbClr val="F15B40"/>
              </a:solidFill>
              <a:ln>
                <a:noFill/>
              </a:ln>
            </c:spPr>
            <c:extLst>
              <c:ext xmlns:c16="http://schemas.microsoft.com/office/drawing/2014/chart" uri="{C3380CC4-5D6E-409C-BE32-E72D297353CC}">
                <c16:uniqueId val="{00000009-2F53-4593-A3EF-826333E2B938}"/>
              </c:ext>
            </c:extLst>
          </c:dPt>
          <c:dPt>
            <c:idx val="5"/>
            <c:invertIfNegative val="0"/>
            <c:bubble3D val="0"/>
            <c:spPr>
              <a:solidFill>
                <a:srgbClr val="00A99A"/>
              </a:solidFill>
              <a:ln>
                <a:noFill/>
              </a:ln>
            </c:spPr>
            <c:extLst>
              <c:ext xmlns:c16="http://schemas.microsoft.com/office/drawing/2014/chart" uri="{C3380CC4-5D6E-409C-BE32-E72D297353CC}">
                <c16:uniqueId val="{0000000B-2F53-4593-A3EF-826333E2B9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KP_2017'!$A$3:$A$8</c:f>
              <c:strCache>
                <c:ptCount val="6"/>
                <c:pt idx="0">
                  <c:v>PWID</c:v>
                </c:pt>
                <c:pt idx="1">
                  <c:v>TG SW</c:v>
                </c:pt>
                <c:pt idx="2">
                  <c:v>TG</c:v>
                </c:pt>
                <c:pt idx="3">
                  <c:v>MSW</c:v>
                </c:pt>
                <c:pt idx="4">
                  <c:v>MSM</c:v>
                </c:pt>
                <c:pt idx="5">
                  <c:v>FSW</c:v>
                </c:pt>
              </c:strCache>
            </c:strRef>
          </c:cat>
          <c:val>
            <c:numRef>
              <c:f>'HIV Prev KP_2017'!$B$3:$B$8</c:f>
              <c:numCache>
                <c:formatCode>General</c:formatCode>
                <c:ptCount val="6"/>
                <c:pt idx="0">
                  <c:v>21</c:v>
                </c:pt>
                <c:pt idx="1">
                  <c:v>5.9</c:v>
                </c:pt>
                <c:pt idx="2">
                  <c:v>5.5</c:v>
                </c:pt>
                <c:pt idx="3">
                  <c:v>3.7</c:v>
                </c:pt>
                <c:pt idx="4">
                  <c:v>3.7</c:v>
                </c:pt>
                <c:pt idx="5">
                  <c:v>2.1</c:v>
                </c:pt>
              </c:numCache>
            </c:numRef>
          </c:val>
          <c:extLst>
            <c:ext xmlns:c16="http://schemas.microsoft.com/office/drawing/2014/chart" uri="{C3380CC4-5D6E-409C-BE32-E72D297353CC}">
              <c16:uniqueId val="{0000000C-2F53-4593-A3EF-826333E2B938}"/>
            </c:ext>
          </c:extLst>
        </c:ser>
        <c:dLbls>
          <c:showLegendKey val="0"/>
          <c:showVal val="0"/>
          <c:showCatName val="0"/>
          <c:showSerName val="0"/>
          <c:showPercent val="0"/>
          <c:showBubbleSize val="0"/>
        </c:dLbls>
        <c:gapWidth val="100"/>
        <c:overlap val="100"/>
        <c:axId val="45293952"/>
        <c:axId val="45295488"/>
      </c:barChart>
      <c:scatterChart>
        <c:scatterStyle val="smoothMarker"/>
        <c:varyColors val="0"/>
        <c:ser>
          <c:idx val="1"/>
          <c:order val="1"/>
          <c:tx>
            <c:strRef>
              <c:f>'HIV Prev KP_2017'!$B$10</c:f>
              <c:strCache>
                <c:ptCount val="1"/>
                <c:pt idx="0">
                  <c:v>tgt</c:v>
                </c:pt>
              </c:strCache>
            </c:strRef>
          </c:tx>
          <c:spPr>
            <a:ln w="25400">
              <a:solidFill>
                <a:srgbClr val="E31837"/>
              </a:solidFill>
              <a:prstDash val="dash"/>
            </a:ln>
          </c:spPr>
          <c:marker>
            <c:symbol val="none"/>
          </c:marker>
          <c:xVal>
            <c:numRef>
              <c:f>'HIV Prev KP_2017'!$A$11:$A$12</c:f>
              <c:numCache>
                <c:formatCode>General</c:formatCode>
                <c:ptCount val="2"/>
                <c:pt idx="0">
                  <c:v>0</c:v>
                </c:pt>
                <c:pt idx="1">
                  <c:v>1</c:v>
                </c:pt>
              </c:numCache>
            </c:numRef>
          </c:xVal>
          <c:yVal>
            <c:numRef>
              <c:f>'HIV Prev KP_2017'!$B$11:$B$12</c:f>
              <c:numCache>
                <c:formatCode>General</c:formatCode>
                <c:ptCount val="2"/>
                <c:pt idx="0">
                  <c:v>5</c:v>
                </c:pt>
                <c:pt idx="1">
                  <c:v>5</c:v>
                </c:pt>
              </c:numCache>
            </c:numRef>
          </c:yVal>
          <c:smooth val="1"/>
          <c:extLst>
            <c:ext xmlns:c16="http://schemas.microsoft.com/office/drawing/2014/chart" uri="{C3380CC4-5D6E-409C-BE32-E72D297353CC}">
              <c16:uniqueId val="{0000000D-2F53-4593-A3EF-826333E2B938}"/>
            </c:ext>
          </c:extLst>
        </c:ser>
        <c:dLbls>
          <c:showLegendKey val="0"/>
          <c:showVal val="0"/>
          <c:showCatName val="0"/>
          <c:showSerName val="0"/>
          <c:showPercent val="0"/>
          <c:showBubbleSize val="0"/>
        </c:dLbls>
        <c:axId val="45303296"/>
        <c:axId val="45301760"/>
      </c:scatterChart>
      <c:catAx>
        <c:axId val="45293952"/>
        <c:scaling>
          <c:orientation val="minMax"/>
        </c:scaling>
        <c:delete val="0"/>
        <c:axPos val="b"/>
        <c:numFmt formatCode="General" sourceLinked="1"/>
        <c:majorTickMark val="out"/>
        <c:minorTickMark val="none"/>
        <c:tickLblPos val="nextTo"/>
        <c:crossAx val="45295488"/>
        <c:crosses val="autoZero"/>
        <c:auto val="1"/>
        <c:lblAlgn val="ctr"/>
        <c:lblOffset val="100"/>
        <c:noMultiLvlLbl val="0"/>
      </c:catAx>
      <c:valAx>
        <c:axId val="45295488"/>
        <c:scaling>
          <c:orientation val="minMax"/>
        </c:scaling>
        <c:delete val="0"/>
        <c:axPos val="l"/>
        <c:title>
          <c:tx>
            <c:rich>
              <a:bodyPr rot="-5400000" vert="horz"/>
              <a:lstStyle/>
              <a:p>
                <a:pPr>
                  <a:defRPr/>
                </a:pPr>
                <a:r>
                  <a:rPr lang="en-GB"/>
                  <a:t>HIV prevalence (%)</a:t>
                </a:r>
              </a:p>
            </c:rich>
          </c:tx>
          <c:overlay val="0"/>
        </c:title>
        <c:numFmt formatCode="General" sourceLinked="1"/>
        <c:majorTickMark val="out"/>
        <c:minorTickMark val="none"/>
        <c:tickLblPos val="nextTo"/>
        <c:crossAx val="45293952"/>
        <c:crosses val="autoZero"/>
        <c:crossBetween val="between"/>
      </c:valAx>
      <c:valAx>
        <c:axId val="45301760"/>
        <c:scaling>
          <c:orientation val="minMax"/>
          <c:max val="25"/>
          <c:min val="0"/>
        </c:scaling>
        <c:delete val="1"/>
        <c:axPos val="r"/>
        <c:numFmt formatCode="General" sourceLinked="1"/>
        <c:majorTickMark val="out"/>
        <c:minorTickMark val="none"/>
        <c:tickLblPos val="nextTo"/>
        <c:crossAx val="45303296"/>
        <c:crosses val="max"/>
        <c:crossBetween val="midCat"/>
        <c:majorUnit val="1"/>
      </c:valAx>
      <c:valAx>
        <c:axId val="45303296"/>
        <c:scaling>
          <c:orientation val="minMax"/>
          <c:max val="1"/>
          <c:min val="0"/>
        </c:scaling>
        <c:delete val="1"/>
        <c:axPos val="t"/>
        <c:numFmt formatCode="General" sourceLinked="1"/>
        <c:majorTickMark val="out"/>
        <c:minorTickMark val="none"/>
        <c:tickLblPos val="nextTo"/>
        <c:crossAx val="45301760"/>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PWID_cities'!$A$3:$A$16</c:f>
              <c:strCache>
                <c:ptCount val="14"/>
                <c:pt idx="0">
                  <c:v>Kasur</c:v>
                </c:pt>
                <c:pt idx="1">
                  <c:v>Karachi</c:v>
                </c:pt>
                <c:pt idx="2">
                  <c:v>Bahawalpur</c:v>
                </c:pt>
                <c:pt idx="3">
                  <c:v>Mirpurkhas</c:v>
                </c:pt>
                <c:pt idx="4">
                  <c:v>Rawalpindi</c:v>
                </c:pt>
                <c:pt idx="5">
                  <c:v>Jhelum</c:v>
                </c:pt>
                <c:pt idx="6">
                  <c:v>Sukkur</c:v>
                </c:pt>
                <c:pt idx="7">
                  <c:v>Turbat</c:v>
                </c:pt>
                <c:pt idx="8">
                  <c:v>Larkana</c:v>
                </c:pt>
                <c:pt idx="9">
                  <c:v>Hyderabad</c:v>
                </c:pt>
                <c:pt idx="10">
                  <c:v>Nawabshah</c:v>
                </c:pt>
                <c:pt idx="11">
                  <c:v>Peshawar</c:v>
                </c:pt>
                <c:pt idx="12">
                  <c:v>Quetta</c:v>
                </c:pt>
                <c:pt idx="13">
                  <c:v>Bannu</c:v>
                </c:pt>
              </c:strCache>
            </c:strRef>
          </c:cat>
          <c:val>
            <c:numRef>
              <c:f>'HIV Prev PWID_cities'!$B$3:$B$16</c:f>
              <c:numCache>
                <c:formatCode>General</c:formatCode>
                <c:ptCount val="14"/>
                <c:pt idx="0">
                  <c:v>50.8</c:v>
                </c:pt>
                <c:pt idx="1">
                  <c:v>48.7</c:v>
                </c:pt>
                <c:pt idx="2">
                  <c:v>25.1</c:v>
                </c:pt>
                <c:pt idx="3">
                  <c:v>23.2</c:v>
                </c:pt>
                <c:pt idx="4">
                  <c:v>21.5</c:v>
                </c:pt>
                <c:pt idx="5">
                  <c:v>17.899999999999999</c:v>
                </c:pt>
                <c:pt idx="6">
                  <c:v>16.7</c:v>
                </c:pt>
                <c:pt idx="7">
                  <c:v>16.600000000000001</c:v>
                </c:pt>
                <c:pt idx="8">
                  <c:v>16.2</c:v>
                </c:pt>
                <c:pt idx="9">
                  <c:v>13.2</c:v>
                </c:pt>
                <c:pt idx="10">
                  <c:v>13.2</c:v>
                </c:pt>
                <c:pt idx="11">
                  <c:v>9.9</c:v>
                </c:pt>
                <c:pt idx="12">
                  <c:v>8.3000000000000007</c:v>
                </c:pt>
                <c:pt idx="13">
                  <c:v>3.4</c:v>
                </c:pt>
              </c:numCache>
            </c:numRef>
          </c:val>
          <c:extLst>
            <c:ext xmlns:c16="http://schemas.microsoft.com/office/drawing/2014/chart" uri="{C3380CC4-5D6E-409C-BE32-E72D297353CC}">
              <c16:uniqueId val="{00000000-2A36-4081-B8CF-85AEC29C7EA4}"/>
            </c:ext>
          </c:extLst>
        </c:ser>
        <c:dLbls>
          <c:showLegendKey val="0"/>
          <c:showVal val="0"/>
          <c:showCatName val="0"/>
          <c:showSerName val="0"/>
          <c:showPercent val="0"/>
          <c:showBubbleSize val="0"/>
        </c:dLbls>
        <c:gapWidth val="70"/>
        <c:axId val="128126976"/>
        <c:axId val="128128512"/>
      </c:barChart>
      <c:scatterChart>
        <c:scatterStyle val="smoothMarker"/>
        <c:varyColors val="0"/>
        <c:ser>
          <c:idx val="1"/>
          <c:order val="1"/>
          <c:tx>
            <c:strRef>
              <c:f>'HIV Prev PWID_cities'!$B$19</c:f>
              <c:strCache>
                <c:ptCount val="1"/>
                <c:pt idx="0">
                  <c:v>t</c:v>
                </c:pt>
              </c:strCache>
            </c:strRef>
          </c:tx>
          <c:spPr>
            <a:ln w="25400">
              <a:solidFill>
                <a:srgbClr val="E31837"/>
              </a:solidFill>
              <a:prstDash val="dash"/>
            </a:ln>
          </c:spPr>
          <c:marker>
            <c:symbol val="none"/>
          </c:marker>
          <c:xVal>
            <c:numRef>
              <c:f>'HIV Prev PWID_cities'!$A$20:$A$21</c:f>
              <c:numCache>
                <c:formatCode>General</c:formatCode>
                <c:ptCount val="2"/>
                <c:pt idx="0">
                  <c:v>0</c:v>
                </c:pt>
                <c:pt idx="1">
                  <c:v>1</c:v>
                </c:pt>
              </c:numCache>
            </c:numRef>
          </c:xVal>
          <c:yVal>
            <c:numRef>
              <c:f>'HIV Prev PWID_cities'!$B$20:$B$21</c:f>
              <c:numCache>
                <c:formatCode>General</c:formatCode>
                <c:ptCount val="2"/>
                <c:pt idx="0">
                  <c:v>5</c:v>
                </c:pt>
                <c:pt idx="1">
                  <c:v>5</c:v>
                </c:pt>
              </c:numCache>
            </c:numRef>
          </c:yVal>
          <c:smooth val="1"/>
          <c:extLst>
            <c:ext xmlns:c16="http://schemas.microsoft.com/office/drawing/2014/chart" uri="{C3380CC4-5D6E-409C-BE32-E72D297353CC}">
              <c16:uniqueId val="{00000001-2A36-4081-B8CF-85AEC29C7EA4}"/>
            </c:ext>
          </c:extLst>
        </c:ser>
        <c:dLbls>
          <c:showLegendKey val="0"/>
          <c:showVal val="0"/>
          <c:showCatName val="0"/>
          <c:showSerName val="0"/>
          <c:showPercent val="0"/>
          <c:showBubbleSize val="0"/>
        </c:dLbls>
        <c:axId val="128132224"/>
        <c:axId val="128130432"/>
      </c:scatterChart>
      <c:catAx>
        <c:axId val="128126976"/>
        <c:scaling>
          <c:orientation val="minMax"/>
        </c:scaling>
        <c:delete val="0"/>
        <c:axPos val="b"/>
        <c:numFmt formatCode="General" sourceLinked="0"/>
        <c:majorTickMark val="out"/>
        <c:minorTickMark val="none"/>
        <c:tickLblPos val="nextTo"/>
        <c:crossAx val="128128512"/>
        <c:crosses val="autoZero"/>
        <c:auto val="1"/>
        <c:lblAlgn val="ctr"/>
        <c:lblOffset val="100"/>
        <c:noMultiLvlLbl val="0"/>
      </c:catAx>
      <c:valAx>
        <c:axId val="128128512"/>
        <c:scaling>
          <c:orientation val="minMax"/>
          <c:max val="60"/>
          <c:min val="0"/>
        </c:scaling>
        <c:delete val="0"/>
        <c:axPos val="l"/>
        <c:title>
          <c:tx>
            <c:rich>
              <a:bodyPr rot="0" vert="horz"/>
              <a:lstStyle/>
              <a:p>
                <a:pPr>
                  <a:defRPr/>
                </a:pPr>
                <a:r>
                  <a:rPr lang="en-US"/>
                  <a:t>%</a:t>
                </a:r>
              </a:p>
            </c:rich>
          </c:tx>
          <c:layout>
            <c:manualLayout>
              <c:xMode val="edge"/>
              <c:yMode val="edge"/>
              <c:x val="6.8807339449541288E-2"/>
              <c:y val="0"/>
            </c:manualLayout>
          </c:layout>
          <c:overlay val="0"/>
        </c:title>
        <c:numFmt formatCode="General" sourceLinked="1"/>
        <c:majorTickMark val="out"/>
        <c:minorTickMark val="none"/>
        <c:tickLblPos val="nextTo"/>
        <c:crossAx val="128126976"/>
        <c:crosses val="autoZero"/>
        <c:crossBetween val="between"/>
        <c:majorUnit val="10"/>
      </c:valAx>
      <c:valAx>
        <c:axId val="128130432"/>
        <c:scaling>
          <c:orientation val="minMax"/>
          <c:max val="60"/>
          <c:min val="0"/>
        </c:scaling>
        <c:delete val="1"/>
        <c:axPos val="r"/>
        <c:numFmt formatCode="General" sourceLinked="1"/>
        <c:majorTickMark val="out"/>
        <c:minorTickMark val="none"/>
        <c:tickLblPos val="nextTo"/>
        <c:crossAx val="128132224"/>
        <c:crosses val="max"/>
        <c:crossBetween val="midCat"/>
        <c:majorUnit val="1"/>
      </c:valAx>
      <c:valAx>
        <c:axId val="128132224"/>
        <c:scaling>
          <c:orientation val="minMax"/>
          <c:max val="1"/>
          <c:min val="0"/>
        </c:scaling>
        <c:delete val="1"/>
        <c:axPos val="t"/>
        <c:numFmt formatCode="General" sourceLinked="1"/>
        <c:majorTickMark val="out"/>
        <c:minorTickMark val="none"/>
        <c:tickLblPos val="nextTo"/>
        <c:crossAx val="128130432"/>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35504946147519E-2"/>
          <c:y val="5.8175986513630283E-2"/>
          <c:w val="0.89554797658461338"/>
          <c:h val="0.60739643089712092"/>
        </c:manualLayout>
      </c:layout>
      <c:barChart>
        <c:barDir val="col"/>
        <c:grouping val="clustered"/>
        <c:varyColors val="0"/>
        <c:ser>
          <c:idx val="0"/>
          <c:order val="0"/>
          <c:tx>
            <c:strRef>
              <c:f>'HIV Prev TG _cities'!$B$2</c:f>
              <c:strCache>
                <c:ptCount val="1"/>
                <c:pt idx="0">
                  <c:v>All TG</c:v>
                </c:pt>
              </c:strCache>
            </c:strRef>
          </c:tx>
          <c:spPr>
            <a:solidFill>
              <a:srgbClr val="B6A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_cities'!$B$3:$B$13</c:f>
              <c:numCache>
                <c:formatCode>General</c:formatCode>
                <c:ptCount val="11"/>
                <c:pt idx="0">
                  <c:v>18.2</c:v>
                </c:pt>
                <c:pt idx="1">
                  <c:v>15</c:v>
                </c:pt>
                <c:pt idx="2">
                  <c:v>12.9</c:v>
                </c:pt>
                <c:pt idx="3">
                  <c:v>10.7</c:v>
                </c:pt>
                <c:pt idx="4">
                  <c:v>9</c:v>
                </c:pt>
                <c:pt idx="5">
                  <c:v>8.9</c:v>
                </c:pt>
                <c:pt idx="6">
                  <c:v>8.5</c:v>
                </c:pt>
                <c:pt idx="7">
                  <c:v>7.9</c:v>
                </c:pt>
                <c:pt idx="8">
                  <c:v>6.1</c:v>
                </c:pt>
                <c:pt idx="9">
                  <c:v>5.6</c:v>
                </c:pt>
                <c:pt idx="10">
                  <c:v>5.4</c:v>
                </c:pt>
              </c:numCache>
            </c:numRef>
          </c:val>
          <c:extLst>
            <c:ext xmlns:c16="http://schemas.microsoft.com/office/drawing/2014/chart" uri="{C3380CC4-5D6E-409C-BE32-E72D297353CC}">
              <c16:uniqueId val="{00000000-7492-4C51-A3C6-F62D4F89FFAE}"/>
            </c:ext>
          </c:extLst>
        </c:ser>
        <c:ser>
          <c:idx val="1"/>
          <c:order val="1"/>
          <c:tx>
            <c:strRef>
              <c:f>'HIV Prev TG _cities'!$C$2</c:f>
              <c:strCache>
                <c:ptCount val="1"/>
                <c:pt idx="0">
                  <c:v>TG SW</c:v>
                </c:pt>
              </c:strCache>
            </c:strRef>
          </c:tx>
          <c:spPr>
            <a:solidFill>
              <a:srgbClr val="F26B73"/>
            </a:solidFill>
            <a:ln>
              <a:noFill/>
            </a:ln>
          </c:spPr>
          <c:invertIfNegative val="0"/>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_cities'!$C$3:$C$13</c:f>
              <c:numCache>
                <c:formatCode>General</c:formatCode>
                <c:ptCount val="11"/>
                <c:pt idx="0">
                  <c:v>18.3</c:v>
                </c:pt>
                <c:pt idx="1">
                  <c:v>15.4</c:v>
                </c:pt>
                <c:pt idx="2">
                  <c:v>12.9</c:v>
                </c:pt>
                <c:pt idx="3">
                  <c:v>10.7</c:v>
                </c:pt>
                <c:pt idx="4">
                  <c:v>9</c:v>
                </c:pt>
                <c:pt idx="5">
                  <c:v>10</c:v>
                </c:pt>
                <c:pt idx="6">
                  <c:v>9.1999999999999993</c:v>
                </c:pt>
                <c:pt idx="7">
                  <c:v>9.5</c:v>
                </c:pt>
                <c:pt idx="8">
                  <c:v>5.8</c:v>
                </c:pt>
                <c:pt idx="9">
                  <c:v>5.9</c:v>
                </c:pt>
                <c:pt idx="10">
                  <c:v>5.8</c:v>
                </c:pt>
              </c:numCache>
            </c:numRef>
          </c:val>
          <c:extLst>
            <c:ext xmlns:c16="http://schemas.microsoft.com/office/drawing/2014/chart" uri="{C3380CC4-5D6E-409C-BE32-E72D297353CC}">
              <c16:uniqueId val="{00000001-7492-4C51-A3C6-F62D4F89FFAE}"/>
            </c:ext>
          </c:extLst>
        </c:ser>
        <c:dLbls>
          <c:showLegendKey val="0"/>
          <c:showVal val="0"/>
          <c:showCatName val="0"/>
          <c:showSerName val="0"/>
          <c:showPercent val="0"/>
          <c:showBubbleSize val="0"/>
        </c:dLbls>
        <c:gapWidth val="150"/>
        <c:axId val="128899712"/>
        <c:axId val="129036672"/>
      </c:barChart>
      <c:scatterChart>
        <c:scatterStyle val="smoothMarker"/>
        <c:varyColors val="0"/>
        <c:ser>
          <c:idx val="3"/>
          <c:order val="2"/>
          <c:tx>
            <c:strRef>
              <c:f>'HIV Prev TG _cities'!$C$29</c:f>
              <c:strCache>
                <c:ptCount val="1"/>
                <c:pt idx="0">
                  <c:v>t</c:v>
                </c:pt>
              </c:strCache>
            </c:strRef>
          </c:tx>
          <c:spPr>
            <a:ln w="25400">
              <a:solidFill>
                <a:srgbClr val="E31837"/>
              </a:solidFill>
              <a:prstDash val="dash"/>
            </a:ln>
          </c:spPr>
          <c:marker>
            <c:symbol val="none"/>
          </c:marker>
          <c:xVal>
            <c:numRef>
              <c:f>'HIV Prev TG _cities'!$B$30:$B$31</c:f>
              <c:numCache>
                <c:formatCode>General</c:formatCode>
                <c:ptCount val="2"/>
                <c:pt idx="0">
                  <c:v>0</c:v>
                </c:pt>
                <c:pt idx="1">
                  <c:v>1</c:v>
                </c:pt>
              </c:numCache>
            </c:numRef>
          </c:xVal>
          <c:yVal>
            <c:numRef>
              <c:f>'HIV Prev TG _cities'!$C$30:$C$31</c:f>
              <c:numCache>
                <c:formatCode>General</c:formatCode>
                <c:ptCount val="2"/>
                <c:pt idx="0">
                  <c:v>5</c:v>
                </c:pt>
                <c:pt idx="1">
                  <c:v>5</c:v>
                </c:pt>
              </c:numCache>
            </c:numRef>
          </c:yVal>
          <c:smooth val="1"/>
          <c:extLst>
            <c:ext xmlns:c16="http://schemas.microsoft.com/office/drawing/2014/chart" uri="{C3380CC4-5D6E-409C-BE32-E72D297353CC}">
              <c16:uniqueId val="{00000002-7492-4C51-A3C6-F62D4F89FFAE}"/>
            </c:ext>
          </c:extLst>
        </c:ser>
        <c:dLbls>
          <c:showLegendKey val="0"/>
          <c:showVal val="0"/>
          <c:showCatName val="0"/>
          <c:showSerName val="0"/>
          <c:showPercent val="0"/>
          <c:showBubbleSize val="0"/>
        </c:dLbls>
        <c:axId val="130613248"/>
        <c:axId val="129038592"/>
      </c:scatterChart>
      <c:catAx>
        <c:axId val="128899712"/>
        <c:scaling>
          <c:orientation val="minMax"/>
        </c:scaling>
        <c:delete val="0"/>
        <c:axPos val="b"/>
        <c:numFmt formatCode="General" sourceLinked="0"/>
        <c:majorTickMark val="out"/>
        <c:minorTickMark val="none"/>
        <c:tickLblPos val="nextTo"/>
        <c:crossAx val="129036672"/>
        <c:crosses val="autoZero"/>
        <c:auto val="1"/>
        <c:lblAlgn val="ctr"/>
        <c:lblOffset val="100"/>
        <c:noMultiLvlLbl val="0"/>
      </c:catAx>
      <c:valAx>
        <c:axId val="129036672"/>
        <c:scaling>
          <c:orientation val="minMax"/>
          <c:max val="20"/>
          <c:min val="0"/>
        </c:scaling>
        <c:delete val="0"/>
        <c:axPos val="l"/>
        <c:title>
          <c:tx>
            <c:rich>
              <a:bodyPr rot="0" vert="horz"/>
              <a:lstStyle/>
              <a:p>
                <a:pPr>
                  <a:defRPr/>
                </a:pPr>
                <a:r>
                  <a:rPr lang="en-US"/>
                  <a:t>%</a:t>
                </a:r>
              </a:p>
            </c:rich>
          </c:tx>
          <c:layout>
            <c:manualLayout>
              <c:xMode val="edge"/>
              <c:yMode val="edge"/>
              <c:x val="0"/>
              <c:y val="3.7571782734503616E-2"/>
            </c:manualLayout>
          </c:layout>
          <c:overlay val="0"/>
        </c:title>
        <c:numFmt formatCode="General" sourceLinked="1"/>
        <c:majorTickMark val="out"/>
        <c:minorTickMark val="none"/>
        <c:tickLblPos val="nextTo"/>
        <c:crossAx val="128899712"/>
        <c:crosses val="autoZero"/>
        <c:crossBetween val="between"/>
        <c:majorUnit val="5"/>
      </c:valAx>
      <c:valAx>
        <c:axId val="129038592"/>
        <c:scaling>
          <c:orientation val="minMax"/>
          <c:max val="20"/>
          <c:min val="0"/>
        </c:scaling>
        <c:delete val="1"/>
        <c:axPos val="r"/>
        <c:numFmt formatCode="General" sourceLinked="1"/>
        <c:majorTickMark val="out"/>
        <c:minorTickMark val="none"/>
        <c:tickLblPos val="nextTo"/>
        <c:crossAx val="130613248"/>
        <c:crosses val="max"/>
        <c:crossBetween val="midCat"/>
        <c:majorUnit val="1"/>
      </c:valAx>
      <c:valAx>
        <c:axId val="130613248"/>
        <c:scaling>
          <c:orientation val="minMax"/>
          <c:max val="1"/>
          <c:min val="0"/>
        </c:scaling>
        <c:delete val="1"/>
        <c:axPos val="t"/>
        <c:numFmt formatCode="General" sourceLinked="1"/>
        <c:majorTickMark val="out"/>
        <c:minorTickMark val="none"/>
        <c:tickLblPos val="nextTo"/>
        <c:crossAx val="129038592"/>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79124146879913E-2"/>
          <c:y val="7.1063205999169779E-2"/>
          <c:w val="0.89149697947843121"/>
          <c:h val="0.60491490424209049"/>
        </c:manualLayout>
      </c:layout>
      <c:barChart>
        <c:barDir val="col"/>
        <c:grouping val="clustered"/>
        <c:varyColors val="0"/>
        <c:ser>
          <c:idx val="0"/>
          <c:order val="0"/>
          <c:tx>
            <c:strRef>
              <c:f>'HIV Prev MSM _cities (2)'!$C$4</c:f>
              <c:strCache>
                <c:ptCount val="1"/>
                <c:pt idx="0">
                  <c:v>HIV prevalence &gt;5%</c:v>
                </c:pt>
              </c:strCache>
            </c:strRef>
          </c:tx>
          <c:spPr>
            <a:solidFill>
              <a:srgbClr val="F15B4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(2)'!$C$5:$C$27</c:f>
              <c:numCache>
                <c:formatCode>General</c:formatCode>
                <c:ptCount val="23"/>
                <c:pt idx="0">
                  <c:v>9.6999999999999993</c:v>
                </c:pt>
                <c:pt idx="1">
                  <c:v>9.1999999999999993</c:v>
                </c:pt>
                <c:pt idx="2">
                  <c:v>7.5</c:v>
                </c:pt>
                <c:pt idx="3">
                  <c:v>7.4</c:v>
                </c:pt>
                <c:pt idx="4">
                  <c:v>5.7</c:v>
                </c:pt>
                <c:pt idx="5">
                  <c:v>5.4</c:v>
                </c:pt>
                <c:pt idx="6">
                  <c:v>5.0999999999999996</c:v>
                </c:pt>
              </c:numCache>
            </c:numRef>
          </c:val>
          <c:extLst>
            <c:ext xmlns:c16="http://schemas.microsoft.com/office/drawing/2014/chart" uri="{C3380CC4-5D6E-409C-BE32-E72D297353CC}">
              <c16:uniqueId val="{00000000-F8D5-4140-9F3B-7E115022691E}"/>
            </c:ext>
          </c:extLst>
        </c:ser>
        <c:ser>
          <c:idx val="1"/>
          <c:order val="1"/>
          <c:tx>
            <c:strRef>
              <c:f>'HIV Prev MSM _cities (2)'!$D$4</c:f>
              <c:strCache>
                <c:ptCount val="1"/>
                <c:pt idx="0">
                  <c:v>HIV prevalence &lt;5%</c:v>
                </c:pt>
              </c:strCache>
            </c:strRef>
          </c:tx>
          <c:spPr>
            <a:solidFill>
              <a:srgbClr val="F15B40">
                <a:alpha val="52000"/>
              </a:srgb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(2)'!$D$5:$D$27</c:f>
              <c:numCache>
                <c:formatCode>General</c:formatCode>
                <c:ptCount val="23"/>
                <c:pt idx="7">
                  <c:v>4.9000000000000004</c:v>
                </c:pt>
                <c:pt idx="8">
                  <c:v>4.0999999999999996</c:v>
                </c:pt>
                <c:pt idx="9">
                  <c:v>4</c:v>
                </c:pt>
                <c:pt idx="10">
                  <c:v>3.7</c:v>
                </c:pt>
                <c:pt idx="11">
                  <c:v>3.7</c:v>
                </c:pt>
                <c:pt idx="12">
                  <c:v>3.7</c:v>
                </c:pt>
                <c:pt idx="13">
                  <c:v>1.9</c:v>
                </c:pt>
                <c:pt idx="14">
                  <c:v>1.4</c:v>
                </c:pt>
                <c:pt idx="15">
                  <c:v>1.4</c:v>
                </c:pt>
                <c:pt idx="16">
                  <c:v>1.3</c:v>
                </c:pt>
                <c:pt idx="17">
                  <c:v>1.1000000000000001</c:v>
                </c:pt>
                <c:pt idx="18">
                  <c:v>0.9</c:v>
                </c:pt>
                <c:pt idx="19">
                  <c:v>0.7</c:v>
                </c:pt>
                <c:pt idx="20">
                  <c:v>0.6</c:v>
                </c:pt>
                <c:pt idx="21">
                  <c:v>0</c:v>
                </c:pt>
                <c:pt idx="22">
                  <c:v>0</c:v>
                </c:pt>
              </c:numCache>
            </c:numRef>
          </c:val>
          <c:extLst>
            <c:ext xmlns:c16="http://schemas.microsoft.com/office/drawing/2014/chart" uri="{C3380CC4-5D6E-409C-BE32-E72D297353CC}">
              <c16:uniqueId val="{00000001-F8D5-4140-9F3B-7E115022691E}"/>
            </c:ext>
          </c:extLst>
        </c:ser>
        <c:dLbls>
          <c:showLegendKey val="0"/>
          <c:showVal val="0"/>
          <c:showCatName val="0"/>
          <c:showSerName val="0"/>
          <c:showPercent val="0"/>
          <c:showBubbleSize val="0"/>
        </c:dLbls>
        <c:gapWidth val="50"/>
        <c:overlap val="100"/>
        <c:axId val="131030016"/>
        <c:axId val="131035904"/>
      </c:barChart>
      <c:scatterChart>
        <c:scatterStyle val="smoothMarker"/>
        <c:varyColors val="0"/>
        <c:ser>
          <c:idx val="2"/>
          <c:order val="2"/>
          <c:tx>
            <c:strRef>
              <c:f>'HIV Prev MSM _cities (2)'!$C$29</c:f>
              <c:strCache>
                <c:ptCount val="1"/>
                <c:pt idx="0">
                  <c:v>t</c:v>
                </c:pt>
              </c:strCache>
            </c:strRef>
          </c:tx>
          <c:spPr>
            <a:ln w="25400">
              <a:solidFill>
                <a:sysClr val="window" lastClr="FFFFFF">
                  <a:lumMod val="50000"/>
                </a:sysClr>
              </a:solidFill>
              <a:prstDash val="dash"/>
            </a:ln>
          </c:spPr>
          <c:marker>
            <c:symbol val="none"/>
          </c:marker>
          <c:xVal>
            <c:numRef>
              <c:f>'HIV Prev MSM _cities (2)'!$B$30:$B$31</c:f>
              <c:numCache>
                <c:formatCode>General</c:formatCode>
                <c:ptCount val="2"/>
                <c:pt idx="0">
                  <c:v>0</c:v>
                </c:pt>
                <c:pt idx="1">
                  <c:v>1</c:v>
                </c:pt>
              </c:numCache>
            </c:numRef>
          </c:xVal>
          <c:yVal>
            <c:numRef>
              <c:f>'HIV Prev MSM _cities (2)'!$C$30:$C$31</c:f>
              <c:numCache>
                <c:formatCode>General</c:formatCode>
                <c:ptCount val="2"/>
                <c:pt idx="0">
                  <c:v>5</c:v>
                </c:pt>
                <c:pt idx="1">
                  <c:v>5</c:v>
                </c:pt>
              </c:numCache>
            </c:numRef>
          </c:yVal>
          <c:smooth val="1"/>
          <c:extLst>
            <c:ext xmlns:c16="http://schemas.microsoft.com/office/drawing/2014/chart" uri="{C3380CC4-5D6E-409C-BE32-E72D297353CC}">
              <c16:uniqueId val="{00000002-F8D5-4140-9F3B-7E115022691E}"/>
            </c:ext>
          </c:extLst>
        </c:ser>
        <c:dLbls>
          <c:showLegendKey val="0"/>
          <c:showVal val="0"/>
          <c:showCatName val="0"/>
          <c:showSerName val="0"/>
          <c:showPercent val="0"/>
          <c:showBubbleSize val="0"/>
        </c:dLbls>
        <c:axId val="131056000"/>
        <c:axId val="131037824"/>
      </c:scatterChart>
      <c:catAx>
        <c:axId val="1310300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3000000" vert="horz"/>
          <a:lstStyle/>
          <a:p>
            <a:pPr>
              <a:defRPr/>
            </a:pPr>
            <a:endParaRPr lang="en-US"/>
          </a:p>
        </c:txPr>
        <c:crossAx val="131035904"/>
        <c:crosses val="autoZero"/>
        <c:auto val="1"/>
        <c:lblAlgn val="ctr"/>
        <c:lblOffset val="100"/>
        <c:noMultiLvlLbl val="0"/>
      </c:catAx>
      <c:valAx>
        <c:axId val="131035904"/>
        <c:scaling>
          <c:orientation val="minMax"/>
          <c:max val="12"/>
          <c:min val="0"/>
        </c:scaling>
        <c:delete val="0"/>
        <c:axPos val="l"/>
        <c:title>
          <c:tx>
            <c:rich>
              <a:bodyPr rot="0" vert="horz"/>
              <a:lstStyle/>
              <a:p>
                <a:pPr>
                  <a:defRPr/>
                </a:pPr>
                <a:r>
                  <a:rPr lang="en-US"/>
                  <a:t>%</a:t>
                </a:r>
              </a:p>
            </c:rich>
          </c:tx>
          <c:layout>
            <c:manualLayout>
              <c:xMode val="edge"/>
              <c:yMode val="edge"/>
              <c:x val="6.9321541974025264E-2"/>
              <c:y val="3.7421826812675134E-2"/>
            </c:manualLayout>
          </c:layout>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vert="horz"/>
          <a:lstStyle/>
          <a:p>
            <a:pPr>
              <a:defRPr/>
            </a:pPr>
            <a:endParaRPr lang="en-US"/>
          </a:p>
        </c:txPr>
        <c:crossAx val="131030016"/>
        <c:crosses val="autoZero"/>
        <c:crossBetween val="between"/>
        <c:majorUnit val="2"/>
      </c:valAx>
      <c:valAx>
        <c:axId val="131037824"/>
        <c:scaling>
          <c:orientation val="minMax"/>
          <c:max val="12"/>
          <c:min val="0"/>
        </c:scaling>
        <c:delete val="1"/>
        <c:axPos val="r"/>
        <c:numFmt formatCode="General" sourceLinked="1"/>
        <c:majorTickMark val="out"/>
        <c:minorTickMark val="none"/>
        <c:tickLblPos val="nextTo"/>
        <c:crossAx val="131056000"/>
        <c:crosses val="max"/>
        <c:crossBetween val="midCat"/>
        <c:majorUnit val="1"/>
      </c:valAx>
      <c:valAx>
        <c:axId val="131056000"/>
        <c:scaling>
          <c:orientation val="minMax"/>
          <c:max val="1"/>
          <c:min val="0"/>
        </c:scaling>
        <c:delete val="1"/>
        <c:axPos val="t"/>
        <c:numFmt formatCode="General" sourceLinked="1"/>
        <c:majorTickMark val="out"/>
        <c:minorTickMark val="none"/>
        <c:tickLblPos val="nextTo"/>
        <c:crossAx val="131037824"/>
        <c:crosses val="max"/>
        <c:crossBetween val="midCat"/>
        <c:majorUnit val="0.2"/>
      </c:valAx>
      <c:spPr>
        <a:noFill/>
        <a:ln>
          <a:noFill/>
        </a:ln>
        <a:effectLst/>
      </c:spPr>
    </c:plotArea>
    <c:legend>
      <c:legendPos val="t"/>
      <c:legendEntry>
        <c:idx val="2"/>
        <c:delete val="1"/>
      </c:legendEntry>
      <c:layout>
        <c:manualLayout>
          <c:xMode val="edge"/>
          <c:yMode val="edge"/>
          <c:x val="0.26846111402934919"/>
          <c:y val="4.0935663089822931E-2"/>
          <c:w val="0.55747306313997436"/>
          <c:h val="0.1622327756520754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FSW _cities'!$A$3:$A$20</c:f>
              <c:strCache>
                <c:ptCount val="18"/>
                <c:pt idx="0">
                  <c:v>Sukkur</c:v>
                </c:pt>
                <c:pt idx="1">
                  <c:v>Larkana</c:v>
                </c:pt>
                <c:pt idx="2">
                  <c:v>Mirpurkhas</c:v>
                </c:pt>
                <c:pt idx="3">
                  <c:v>Nawabshah</c:v>
                </c:pt>
                <c:pt idx="4">
                  <c:v>Peshawar</c:v>
                </c:pt>
                <c:pt idx="5">
                  <c:v>Karachi</c:v>
                </c:pt>
                <c:pt idx="6">
                  <c:v>Hyderabad</c:v>
                </c:pt>
                <c:pt idx="7">
                  <c:v>Sheikhupura</c:v>
                </c:pt>
                <c:pt idx="8">
                  <c:v>Bannu</c:v>
                </c:pt>
                <c:pt idx="9">
                  <c:v>Dera Ghazi Khan</c:v>
                </c:pt>
                <c:pt idx="10">
                  <c:v>Gujranwala</c:v>
                </c:pt>
                <c:pt idx="11">
                  <c:v>Gujrat</c:v>
                </c:pt>
                <c:pt idx="12">
                  <c:v>Rawalpindi</c:v>
                </c:pt>
                <c:pt idx="13">
                  <c:v>Sialkot</c:v>
                </c:pt>
                <c:pt idx="14">
                  <c:v>Bahawalpur</c:v>
                </c:pt>
                <c:pt idx="15">
                  <c:v>Kasur</c:v>
                </c:pt>
                <c:pt idx="16">
                  <c:v>Quetta</c:v>
                </c:pt>
                <c:pt idx="17">
                  <c:v>Turbat</c:v>
                </c:pt>
              </c:strCache>
            </c:strRef>
          </c:cat>
          <c:val>
            <c:numRef>
              <c:f>'HIV Prev FSW _cities'!$B$3:$B$20</c:f>
              <c:numCache>
                <c:formatCode>General</c:formatCode>
                <c:ptCount val="18"/>
                <c:pt idx="0">
                  <c:v>8.8000000000000007</c:v>
                </c:pt>
                <c:pt idx="1">
                  <c:v>4.0999999999999996</c:v>
                </c:pt>
                <c:pt idx="2">
                  <c:v>4.0999999999999996</c:v>
                </c:pt>
                <c:pt idx="3">
                  <c:v>3.8</c:v>
                </c:pt>
                <c:pt idx="4">
                  <c:v>3</c:v>
                </c:pt>
                <c:pt idx="5">
                  <c:v>2.6</c:v>
                </c:pt>
                <c:pt idx="6">
                  <c:v>2.2000000000000002</c:v>
                </c:pt>
                <c:pt idx="7">
                  <c:v>1.7</c:v>
                </c:pt>
                <c:pt idx="8">
                  <c:v>1.5</c:v>
                </c:pt>
                <c:pt idx="9">
                  <c:v>0.8</c:v>
                </c:pt>
                <c:pt idx="10">
                  <c:v>0.7</c:v>
                </c:pt>
                <c:pt idx="11">
                  <c:v>0.4</c:v>
                </c:pt>
                <c:pt idx="12">
                  <c:v>0.3</c:v>
                </c:pt>
                <c:pt idx="13">
                  <c:v>0</c:v>
                </c:pt>
                <c:pt idx="14">
                  <c:v>0</c:v>
                </c:pt>
                <c:pt idx="15">
                  <c:v>0</c:v>
                </c:pt>
                <c:pt idx="16">
                  <c:v>0</c:v>
                </c:pt>
                <c:pt idx="17">
                  <c:v>0</c:v>
                </c:pt>
              </c:numCache>
            </c:numRef>
          </c:val>
          <c:extLst>
            <c:ext xmlns:c16="http://schemas.microsoft.com/office/drawing/2014/chart" uri="{C3380CC4-5D6E-409C-BE32-E72D297353CC}">
              <c16:uniqueId val="{00000000-339F-42B7-8CA2-20DFFE27AFEF}"/>
            </c:ext>
          </c:extLst>
        </c:ser>
        <c:dLbls>
          <c:showLegendKey val="0"/>
          <c:showVal val="0"/>
          <c:showCatName val="0"/>
          <c:showSerName val="0"/>
          <c:showPercent val="0"/>
          <c:showBubbleSize val="0"/>
        </c:dLbls>
        <c:gapWidth val="70"/>
        <c:axId val="45400448"/>
        <c:axId val="45401984"/>
      </c:barChart>
      <c:scatterChart>
        <c:scatterStyle val="smoothMarker"/>
        <c:varyColors val="0"/>
        <c:ser>
          <c:idx val="1"/>
          <c:order val="1"/>
          <c:tx>
            <c:strRef>
              <c:f>'HIV Prev FSW _cities'!$I$1</c:f>
              <c:strCache>
                <c:ptCount val="1"/>
                <c:pt idx="0">
                  <c:v>t</c:v>
                </c:pt>
              </c:strCache>
            </c:strRef>
          </c:tx>
          <c:spPr>
            <a:ln w="25400">
              <a:solidFill>
                <a:srgbClr val="E31837"/>
              </a:solidFill>
              <a:prstDash val="dash"/>
            </a:ln>
          </c:spPr>
          <c:marker>
            <c:symbol val="none"/>
          </c:marker>
          <c:xVal>
            <c:numRef>
              <c:f>'HIV Prev FSW _cities'!$H$2:$H$3</c:f>
              <c:numCache>
                <c:formatCode>General</c:formatCode>
                <c:ptCount val="2"/>
                <c:pt idx="0">
                  <c:v>0</c:v>
                </c:pt>
                <c:pt idx="1">
                  <c:v>1</c:v>
                </c:pt>
              </c:numCache>
            </c:numRef>
          </c:xVal>
          <c:yVal>
            <c:numRef>
              <c:f>'HIV Prev FSW _cities'!$I$2:$I$3</c:f>
              <c:numCache>
                <c:formatCode>General</c:formatCode>
                <c:ptCount val="2"/>
                <c:pt idx="0">
                  <c:v>5</c:v>
                </c:pt>
                <c:pt idx="1">
                  <c:v>5</c:v>
                </c:pt>
              </c:numCache>
            </c:numRef>
          </c:yVal>
          <c:smooth val="1"/>
          <c:extLst>
            <c:ext xmlns:c16="http://schemas.microsoft.com/office/drawing/2014/chart" uri="{C3380CC4-5D6E-409C-BE32-E72D297353CC}">
              <c16:uniqueId val="{00000001-339F-42B7-8CA2-20DFFE27AFEF}"/>
            </c:ext>
          </c:extLst>
        </c:ser>
        <c:dLbls>
          <c:showLegendKey val="0"/>
          <c:showVal val="0"/>
          <c:showCatName val="0"/>
          <c:showSerName val="0"/>
          <c:showPercent val="0"/>
          <c:showBubbleSize val="0"/>
        </c:dLbls>
        <c:axId val="45409792"/>
        <c:axId val="45408256"/>
      </c:scatterChart>
      <c:catAx>
        <c:axId val="45400448"/>
        <c:scaling>
          <c:orientation val="minMax"/>
        </c:scaling>
        <c:delete val="0"/>
        <c:axPos val="b"/>
        <c:numFmt formatCode="General" sourceLinked="0"/>
        <c:majorTickMark val="out"/>
        <c:minorTickMark val="none"/>
        <c:tickLblPos val="nextTo"/>
        <c:crossAx val="45401984"/>
        <c:crosses val="autoZero"/>
        <c:auto val="1"/>
        <c:lblAlgn val="ctr"/>
        <c:lblOffset val="100"/>
        <c:noMultiLvlLbl val="0"/>
      </c:catAx>
      <c:valAx>
        <c:axId val="45401984"/>
        <c:scaling>
          <c:orientation val="minMax"/>
          <c:max val="10"/>
          <c:min val="0"/>
        </c:scaling>
        <c:delete val="0"/>
        <c:axPos val="l"/>
        <c:title>
          <c:tx>
            <c:rich>
              <a:bodyPr rot="0" vert="horz"/>
              <a:lstStyle/>
              <a:p>
                <a:pPr>
                  <a:defRPr/>
                </a:pPr>
                <a:r>
                  <a:rPr lang="en-US" dirty="0"/>
                  <a:t>%</a:t>
                </a:r>
              </a:p>
              <a:p>
                <a:pPr>
                  <a:defRPr/>
                </a:pPr>
                <a:endParaRPr lang="en-US" dirty="0"/>
              </a:p>
            </c:rich>
          </c:tx>
          <c:layout>
            <c:manualLayout>
              <c:xMode val="edge"/>
              <c:yMode val="edge"/>
              <c:x val="9.0909101754843916E-3"/>
              <c:y val="6.5462405434615878E-4"/>
            </c:manualLayout>
          </c:layout>
          <c:overlay val="0"/>
        </c:title>
        <c:numFmt formatCode="General" sourceLinked="1"/>
        <c:majorTickMark val="out"/>
        <c:minorTickMark val="none"/>
        <c:tickLblPos val="nextTo"/>
        <c:crossAx val="45400448"/>
        <c:crosses val="autoZero"/>
        <c:crossBetween val="between"/>
        <c:majorUnit val="2"/>
      </c:valAx>
      <c:valAx>
        <c:axId val="45408256"/>
        <c:scaling>
          <c:orientation val="minMax"/>
          <c:max val="10"/>
          <c:min val="0"/>
        </c:scaling>
        <c:delete val="1"/>
        <c:axPos val="r"/>
        <c:numFmt formatCode="General" sourceLinked="1"/>
        <c:majorTickMark val="out"/>
        <c:minorTickMark val="none"/>
        <c:tickLblPos val="nextTo"/>
        <c:crossAx val="45409792"/>
        <c:crosses val="max"/>
        <c:crossBetween val="midCat"/>
        <c:majorUnit val="1"/>
      </c:valAx>
      <c:valAx>
        <c:axId val="45409792"/>
        <c:scaling>
          <c:orientation val="minMax"/>
          <c:max val="1"/>
          <c:min val="0"/>
        </c:scaling>
        <c:delete val="1"/>
        <c:axPos val="t"/>
        <c:numFmt formatCode="General" sourceLinked="1"/>
        <c:majorTickMark val="out"/>
        <c:minorTickMark val="none"/>
        <c:tickLblPos val="nextTo"/>
        <c:crossAx val="4540825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48758328285891"/>
          <c:y val="6.1209073719623051E-2"/>
          <c:w val="0.80734026512686485"/>
          <c:h val="0.8045293088363954"/>
        </c:manualLayout>
      </c:layout>
      <c:lineChart>
        <c:grouping val="standard"/>
        <c:varyColors val="0"/>
        <c:ser>
          <c:idx val="1"/>
          <c:order val="0"/>
          <c:tx>
            <c:strRef>
              <c:f>'Expanding epidemic_cities'!$A$2</c:f>
              <c:strCache>
                <c:ptCount val="1"/>
                <c:pt idx="0">
                  <c:v>Faisalabad</c:v>
                </c:pt>
              </c:strCache>
            </c:strRef>
          </c:tx>
          <c:spPr>
            <a:ln w="44450">
              <a:solidFill>
                <a:srgbClr val="E31837"/>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D78-4324-9FE7-4E3A4BFCBD7C}"/>
                </c:ext>
              </c:extLst>
            </c:dLbl>
            <c:dLbl>
              <c:idx val="1"/>
              <c:delete val="1"/>
              <c:extLst>
                <c:ext xmlns:c15="http://schemas.microsoft.com/office/drawing/2012/chart" uri="{CE6537A1-D6FC-4f65-9D91-7224C49458BB}"/>
                <c:ext xmlns:c16="http://schemas.microsoft.com/office/drawing/2014/chart" uri="{C3380CC4-5D6E-409C-BE32-E72D297353CC}">
                  <c16:uniqueId val="{00000001-1D78-4324-9FE7-4E3A4BFCBD7C}"/>
                </c:ext>
              </c:extLst>
            </c:dLbl>
            <c:dLbl>
              <c:idx val="2"/>
              <c:delete val="1"/>
              <c:extLst>
                <c:ext xmlns:c15="http://schemas.microsoft.com/office/drawing/2012/chart" uri="{CE6537A1-D6FC-4f65-9D91-7224C49458BB}"/>
                <c:ext xmlns:c16="http://schemas.microsoft.com/office/drawing/2014/chart" uri="{C3380CC4-5D6E-409C-BE32-E72D297353CC}">
                  <c16:uniqueId val="{00000002-1D78-4324-9FE7-4E3A4BFCBD7C}"/>
                </c:ext>
              </c:extLst>
            </c:dLbl>
            <c:dLbl>
              <c:idx val="3"/>
              <c:layout>
                <c:manualLayout>
                  <c:x val="0"/>
                  <c:y val="-3.1950408940076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78-4324-9FE7-4E3A4BFCBD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epidemic_cities'!$B$2:$F$2</c:f>
              <c:numCache>
                <c:formatCode>General</c:formatCode>
                <c:ptCount val="5"/>
                <c:pt idx="0">
                  <c:v>13.2</c:v>
                </c:pt>
                <c:pt idx="1">
                  <c:v>13.3</c:v>
                </c:pt>
                <c:pt idx="2">
                  <c:v>12.2</c:v>
                </c:pt>
                <c:pt idx="3">
                  <c:v>52.5</c:v>
                </c:pt>
              </c:numCache>
            </c:numRef>
          </c:val>
          <c:smooth val="0"/>
          <c:extLst>
            <c:ext xmlns:c16="http://schemas.microsoft.com/office/drawing/2014/chart" uri="{C3380CC4-5D6E-409C-BE32-E72D297353CC}">
              <c16:uniqueId val="{00000004-1D78-4324-9FE7-4E3A4BFCBD7C}"/>
            </c:ext>
          </c:extLst>
        </c:ser>
        <c:ser>
          <c:idx val="0"/>
          <c:order val="1"/>
          <c:tx>
            <c:strRef>
              <c:f>'Expanding epidemic_cities'!$A$3</c:f>
              <c:strCache>
                <c:ptCount val="1"/>
                <c:pt idx="0">
                  <c:v>Dera Ghazi Khan</c:v>
                </c:pt>
              </c:strCache>
            </c:strRef>
          </c:tx>
          <c:spPr>
            <a:ln w="44450">
              <a:solidFill>
                <a:srgbClr val="F78E1E"/>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epidemic_cities'!$B$3:$F$3</c:f>
              <c:numCache>
                <c:formatCode>General</c:formatCode>
                <c:ptCount val="5"/>
                <c:pt idx="0">
                  <c:v>0</c:v>
                </c:pt>
                <c:pt idx="2">
                  <c:v>18.600000000000001</c:v>
                </c:pt>
                <c:pt idx="3">
                  <c:v>49.6</c:v>
                </c:pt>
              </c:numCache>
            </c:numRef>
          </c:val>
          <c:smooth val="0"/>
          <c:extLst>
            <c:ext xmlns:c16="http://schemas.microsoft.com/office/drawing/2014/chart" uri="{C3380CC4-5D6E-409C-BE32-E72D297353CC}">
              <c16:uniqueId val="{00000007-1D78-4324-9FE7-4E3A4BFCBD7C}"/>
            </c:ext>
          </c:extLst>
        </c:ser>
        <c:ser>
          <c:idx val="2"/>
          <c:order val="2"/>
          <c:tx>
            <c:strRef>
              <c:f>'Expanding epidemic_cities'!$A$4</c:f>
              <c:strCache>
                <c:ptCount val="1"/>
                <c:pt idx="0">
                  <c:v>Karachi</c:v>
                </c:pt>
              </c:strCache>
            </c:strRef>
          </c:tx>
          <c:spPr>
            <a:ln w="44450">
              <a:solidFill>
                <a:srgbClr val="00AEEF"/>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epidemic_cities'!$B$4:$F$4</c:f>
              <c:numCache>
                <c:formatCode>General</c:formatCode>
                <c:ptCount val="5"/>
                <c:pt idx="0">
                  <c:v>23</c:v>
                </c:pt>
                <c:pt idx="1">
                  <c:v>30.1</c:v>
                </c:pt>
                <c:pt idx="2">
                  <c:v>23.1</c:v>
                </c:pt>
                <c:pt idx="3">
                  <c:v>42.2</c:v>
                </c:pt>
                <c:pt idx="4">
                  <c:v>48.7</c:v>
                </c:pt>
              </c:numCache>
            </c:numRef>
          </c:val>
          <c:smooth val="0"/>
          <c:extLst>
            <c:ext xmlns:c16="http://schemas.microsoft.com/office/drawing/2014/chart" uri="{C3380CC4-5D6E-409C-BE32-E72D297353CC}">
              <c16:uniqueId val="{0000000A-1D78-4324-9FE7-4E3A4BFCBD7C}"/>
            </c:ext>
          </c:extLst>
        </c:ser>
        <c:ser>
          <c:idx val="3"/>
          <c:order val="3"/>
          <c:tx>
            <c:strRef>
              <c:f>'Expanding epidemic_cities'!$A$5</c:f>
              <c:strCache>
                <c:ptCount val="1"/>
                <c:pt idx="0">
                  <c:v>Lahore</c:v>
                </c:pt>
              </c:strCache>
            </c:strRef>
          </c:tx>
          <c:spPr>
            <a:ln w="44450">
              <a:solidFill>
                <a:srgbClr val="88C540"/>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78-4324-9FE7-4E3A4BFCBD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epidemic_cities'!$B$5:$F$5</c:f>
              <c:numCache>
                <c:formatCode>General</c:formatCode>
                <c:ptCount val="5"/>
                <c:pt idx="0">
                  <c:v>3.8</c:v>
                </c:pt>
                <c:pt idx="1">
                  <c:v>6.5</c:v>
                </c:pt>
                <c:pt idx="2">
                  <c:v>14.5</c:v>
                </c:pt>
                <c:pt idx="3">
                  <c:v>30.8</c:v>
                </c:pt>
              </c:numCache>
            </c:numRef>
          </c:val>
          <c:smooth val="0"/>
          <c:extLst>
            <c:ext xmlns:c16="http://schemas.microsoft.com/office/drawing/2014/chart" uri="{C3380CC4-5D6E-409C-BE32-E72D297353CC}">
              <c16:uniqueId val="{0000000C-1D78-4324-9FE7-4E3A4BFCBD7C}"/>
            </c:ext>
          </c:extLst>
        </c:ser>
        <c:dLbls>
          <c:showLegendKey val="0"/>
          <c:showVal val="0"/>
          <c:showCatName val="0"/>
          <c:showSerName val="0"/>
          <c:showPercent val="0"/>
          <c:showBubbleSize val="0"/>
        </c:dLbls>
        <c:smooth val="0"/>
        <c:axId val="133390720"/>
        <c:axId val="133392256"/>
      </c:lineChart>
      <c:catAx>
        <c:axId val="133390720"/>
        <c:scaling>
          <c:orientation val="minMax"/>
        </c:scaling>
        <c:delete val="0"/>
        <c:axPos val="b"/>
        <c:numFmt formatCode="General" sourceLinked="1"/>
        <c:majorTickMark val="out"/>
        <c:minorTickMark val="none"/>
        <c:tickLblPos val="nextTo"/>
        <c:crossAx val="133392256"/>
        <c:crosses val="autoZero"/>
        <c:auto val="1"/>
        <c:lblAlgn val="ctr"/>
        <c:lblOffset val="100"/>
        <c:noMultiLvlLbl val="0"/>
      </c:catAx>
      <c:valAx>
        <c:axId val="133392256"/>
        <c:scaling>
          <c:orientation val="minMax"/>
        </c:scaling>
        <c:delete val="0"/>
        <c:axPos val="l"/>
        <c:title>
          <c:tx>
            <c:rich>
              <a:bodyPr rot="-5400000" vert="horz"/>
              <a:lstStyle/>
              <a:p>
                <a:pPr>
                  <a:defRPr/>
                </a:pPr>
                <a:r>
                  <a:rPr lang="en-GB"/>
                  <a:t>HIV prevalence (%)</a:t>
                </a:r>
              </a:p>
            </c:rich>
          </c:tx>
          <c:layout>
            <c:manualLayout>
              <c:xMode val="edge"/>
              <c:yMode val="edge"/>
              <c:x val="6.8085100582121125E-3"/>
              <c:y val="5.4975918661385854E-2"/>
            </c:manualLayout>
          </c:layout>
          <c:overlay val="0"/>
        </c:title>
        <c:numFmt formatCode="General" sourceLinked="1"/>
        <c:majorTickMark val="out"/>
        <c:minorTickMark val="none"/>
        <c:tickLblPos val="nextTo"/>
        <c:crossAx val="133390720"/>
        <c:crosses val="autoZero"/>
        <c:crossBetween val="between"/>
        <c:majorUnit val="10"/>
      </c:valAx>
    </c:plotArea>
    <c:legend>
      <c:legendPos val="r"/>
      <c:layout>
        <c:manualLayout>
          <c:xMode val="edge"/>
          <c:yMode val="edge"/>
          <c:x val="0.15355037351100342"/>
          <c:y val="2.2925051035287251E-2"/>
          <c:w val="0.43617670735513975"/>
          <c:h val="0.40126365044246659"/>
        </c:manualLayout>
      </c:layout>
      <c:overlay val="0"/>
    </c:legend>
    <c:plotVisOnly val="1"/>
    <c:dispBlanksAs val="span"/>
    <c:showDLblsOverMax val="0"/>
  </c:chart>
  <c:spPr>
    <a:noFill/>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3982397044933E-2"/>
          <c:y val="4.0314465408805032E-2"/>
          <c:w val="0.86901250795705309"/>
          <c:h val="0.7550515029960877"/>
        </c:manualLayout>
      </c:layout>
      <c:barChart>
        <c:barDir val="col"/>
        <c:grouping val="clustered"/>
        <c:varyColors val="0"/>
        <c:ser>
          <c:idx val="0"/>
          <c:order val="0"/>
          <c:tx>
            <c:strRef>
              <c:f>'Condom use KP'!$A$6</c:f>
              <c:strCache>
                <c:ptCount val="1"/>
                <c:pt idx="0">
                  <c:v>FSW</c:v>
                </c:pt>
              </c:strCache>
            </c:strRef>
          </c:tx>
          <c:spPr>
            <a:solidFill>
              <a:srgbClr val="00A99A"/>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KP'!$B$6:$G$6</c:f>
              <c:numCache>
                <c:formatCode>0</c:formatCode>
                <c:ptCount val="6"/>
                <c:pt idx="0">
                  <c:v>34</c:v>
                </c:pt>
                <c:pt idx="1">
                  <c:v>45</c:v>
                </c:pt>
                <c:pt idx="3">
                  <c:v>43</c:v>
                </c:pt>
                <c:pt idx="4">
                  <c:v>41.4</c:v>
                </c:pt>
                <c:pt idx="5">
                  <c:v>50</c:v>
                </c:pt>
              </c:numCache>
            </c:numRef>
          </c:val>
          <c:extLst>
            <c:ext xmlns:c16="http://schemas.microsoft.com/office/drawing/2014/chart" uri="{C3380CC4-5D6E-409C-BE32-E72D297353CC}">
              <c16:uniqueId val="{00000000-A175-4BF9-B603-C7784936640B}"/>
            </c:ext>
          </c:extLst>
        </c:ser>
        <c:ser>
          <c:idx val="1"/>
          <c:order val="1"/>
          <c:tx>
            <c:strRef>
              <c:f>'Condom use KP'!$A$7</c:f>
              <c:strCache>
                <c:ptCount val="1"/>
                <c:pt idx="0">
                  <c:v>MSW</c:v>
                </c:pt>
              </c:strCache>
            </c:strRef>
          </c:tx>
          <c:spPr>
            <a:solidFill>
              <a:srgbClr val="CDC884"/>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KP'!$B$7:$G$7</c:f>
              <c:numCache>
                <c:formatCode>0</c:formatCode>
                <c:ptCount val="6"/>
                <c:pt idx="0">
                  <c:v>24</c:v>
                </c:pt>
                <c:pt idx="1">
                  <c:v>21.5</c:v>
                </c:pt>
                <c:pt idx="2">
                  <c:v>34.700000000000003</c:v>
                </c:pt>
                <c:pt idx="4">
                  <c:v>27.2</c:v>
                </c:pt>
                <c:pt idx="5">
                  <c:v>26.7</c:v>
                </c:pt>
              </c:numCache>
            </c:numRef>
          </c:val>
          <c:extLst>
            <c:ext xmlns:c16="http://schemas.microsoft.com/office/drawing/2014/chart" uri="{C3380CC4-5D6E-409C-BE32-E72D297353CC}">
              <c16:uniqueId val="{00000001-A175-4BF9-B603-C7784936640B}"/>
            </c:ext>
          </c:extLst>
        </c:ser>
        <c:ser>
          <c:idx val="2"/>
          <c:order val="2"/>
          <c:tx>
            <c:strRef>
              <c:f>'Condom use KP'!$A$8</c:f>
              <c:strCache>
                <c:ptCount val="1"/>
                <c:pt idx="0">
                  <c:v>PWID</c:v>
                </c:pt>
              </c:strCache>
            </c:strRef>
          </c:tx>
          <c:spPr>
            <a:solidFill>
              <a:srgbClr val="63CDF6"/>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KP'!$B$8:$G$8</c:f>
              <c:numCache>
                <c:formatCode>0</c:formatCode>
                <c:ptCount val="6"/>
                <c:pt idx="0">
                  <c:v>17</c:v>
                </c:pt>
                <c:pt idx="1">
                  <c:v>21</c:v>
                </c:pt>
                <c:pt idx="2">
                  <c:v>30.8</c:v>
                </c:pt>
                <c:pt idx="4">
                  <c:v>23</c:v>
                </c:pt>
                <c:pt idx="5">
                  <c:v>15</c:v>
                </c:pt>
              </c:numCache>
            </c:numRef>
          </c:val>
          <c:extLst>
            <c:ext xmlns:c16="http://schemas.microsoft.com/office/drawing/2014/chart" uri="{C3380CC4-5D6E-409C-BE32-E72D297353CC}">
              <c16:uniqueId val="{00000002-A175-4BF9-B603-C7784936640B}"/>
            </c:ext>
          </c:extLst>
        </c:ser>
        <c:ser>
          <c:idx val="3"/>
          <c:order val="3"/>
          <c:tx>
            <c:strRef>
              <c:f>'Condom use KP'!$A$9</c:f>
              <c:strCache>
                <c:ptCount val="1"/>
                <c:pt idx="0">
                  <c:v>TG SW</c:v>
                </c:pt>
              </c:strCache>
            </c:strRef>
          </c:tx>
          <c:spPr>
            <a:solidFill>
              <a:srgbClr val="B6AEA7"/>
            </a:solidFill>
            <a:ln>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KP'!$B$9:$G$9</c:f>
              <c:numCache>
                <c:formatCode>0</c:formatCode>
                <c:ptCount val="6"/>
                <c:pt idx="0">
                  <c:v>21</c:v>
                </c:pt>
                <c:pt idx="1">
                  <c:v>21.5</c:v>
                </c:pt>
                <c:pt idx="2">
                  <c:v>32.299999999999997</c:v>
                </c:pt>
                <c:pt idx="4">
                  <c:v>36.6</c:v>
                </c:pt>
                <c:pt idx="5">
                  <c:v>24.4</c:v>
                </c:pt>
              </c:numCache>
            </c:numRef>
          </c:val>
          <c:extLst>
            <c:ext xmlns:c16="http://schemas.microsoft.com/office/drawing/2014/chart" uri="{C3380CC4-5D6E-409C-BE32-E72D297353CC}">
              <c16:uniqueId val="{00000003-A175-4BF9-B603-C7784936640B}"/>
            </c:ext>
          </c:extLst>
        </c:ser>
        <c:ser>
          <c:idx val="4"/>
          <c:order val="4"/>
          <c:tx>
            <c:strRef>
              <c:f>'Condom use KP'!$A$10</c:f>
              <c:strCache>
                <c:ptCount val="1"/>
                <c:pt idx="0">
                  <c:v>MSM</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KP'!$B$10:$G$10</c:f>
              <c:numCache>
                <c:formatCode>General</c:formatCode>
                <c:ptCount val="6"/>
                <c:pt idx="5" formatCode="0">
                  <c:v>22.4</c:v>
                </c:pt>
              </c:numCache>
            </c:numRef>
          </c:val>
          <c:extLst>
            <c:ext xmlns:c16="http://schemas.microsoft.com/office/drawing/2014/chart" uri="{C3380CC4-5D6E-409C-BE32-E72D297353CC}">
              <c16:uniqueId val="{00000004-A175-4BF9-B603-C7784936640B}"/>
            </c:ext>
          </c:extLst>
        </c:ser>
        <c:dLbls>
          <c:showLegendKey val="0"/>
          <c:showVal val="1"/>
          <c:showCatName val="0"/>
          <c:showSerName val="0"/>
          <c:showPercent val="0"/>
          <c:showBubbleSize val="0"/>
        </c:dLbls>
        <c:gapWidth val="75"/>
        <c:axId val="134474752"/>
        <c:axId val="134882048"/>
      </c:barChart>
      <c:scatterChart>
        <c:scatterStyle val="smoothMarker"/>
        <c:varyColors val="0"/>
        <c:ser>
          <c:idx val="5"/>
          <c:order val="5"/>
          <c:tx>
            <c:strRef>
              <c:f>'Condom use KP'!$L$1</c:f>
              <c:strCache>
                <c:ptCount val="1"/>
                <c:pt idx="0">
                  <c:v>t</c:v>
                </c:pt>
              </c:strCache>
            </c:strRef>
          </c:tx>
          <c:spPr>
            <a:ln w="25400">
              <a:solidFill>
                <a:srgbClr val="E31837"/>
              </a:solidFill>
              <a:prstDash val="dash"/>
            </a:ln>
          </c:spPr>
          <c:marker>
            <c:symbol val="none"/>
          </c:marker>
          <c:xVal>
            <c:numRef>
              <c:f>'Condom use KP'!$K$2:$K$3</c:f>
              <c:numCache>
                <c:formatCode>General</c:formatCode>
                <c:ptCount val="2"/>
                <c:pt idx="0">
                  <c:v>0</c:v>
                </c:pt>
                <c:pt idx="1">
                  <c:v>1</c:v>
                </c:pt>
              </c:numCache>
            </c:numRef>
          </c:xVal>
          <c:yVal>
            <c:numRef>
              <c:f>'Condom use KP'!$L$2:$L$3</c:f>
              <c:numCache>
                <c:formatCode>General</c:formatCode>
                <c:ptCount val="2"/>
                <c:pt idx="0">
                  <c:v>90</c:v>
                </c:pt>
                <c:pt idx="1">
                  <c:v>90</c:v>
                </c:pt>
              </c:numCache>
            </c:numRef>
          </c:yVal>
          <c:smooth val="1"/>
          <c:extLst>
            <c:ext xmlns:c16="http://schemas.microsoft.com/office/drawing/2014/chart" uri="{C3380CC4-5D6E-409C-BE32-E72D297353CC}">
              <c16:uniqueId val="{00000005-A175-4BF9-B603-C7784936640B}"/>
            </c:ext>
          </c:extLst>
        </c:ser>
        <c:dLbls>
          <c:showLegendKey val="0"/>
          <c:showVal val="0"/>
          <c:showCatName val="0"/>
          <c:showSerName val="0"/>
          <c:showPercent val="0"/>
          <c:showBubbleSize val="0"/>
        </c:dLbls>
        <c:axId val="134885760"/>
        <c:axId val="134883968"/>
      </c:scatterChart>
      <c:catAx>
        <c:axId val="134474752"/>
        <c:scaling>
          <c:orientation val="minMax"/>
        </c:scaling>
        <c:delete val="0"/>
        <c:axPos val="b"/>
        <c:numFmt formatCode="General" sourceLinked="1"/>
        <c:majorTickMark val="none"/>
        <c:minorTickMark val="none"/>
        <c:tickLblPos val="nextTo"/>
        <c:crossAx val="134882048"/>
        <c:crosses val="autoZero"/>
        <c:auto val="1"/>
        <c:lblAlgn val="ctr"/>
        <c:lblOffset val="100"/>
        <c:noMultiLvlLbl val="0"/>
      </c:catAx>
      <c:valAx>
        <c:axId val="134882048"/>
        <c:scaling>
          <c:orientation val="minMax"/>
          <c:max val="100"/>
        </c:scaling>
        <c:delete val="0"/>
        <c:axPos val="l"/>
        <c:title>
          <c:tx>
            <c:rich>
              <a:bodyPr rot="0" vert="horz"/>
              <a:lstStyle/>
              <a:p>
                <a:pPr>
                  <a:defRPr/>
                </a:pPr>
                <a:r>
                  <a:rPr lang="en-US"/>
                  <a:t>%</a:t>
                </a:r>
              </a:p>
            </c:rich>
          </c:tx>
          <c:layout>
            <c:manualLayout>
              <c:xMode val="edge"/>
              <c:yMode val="edge"/>
              <c:x val="1.0247985776812803E-2"/>
              <c:y val="5.7331748625761405E-3"/>
            </c:manualLayout>
          </c:layout>
          <c:overlay val="0"/>
        </c:title>
        <c:numFmt formatCode="0" sourceLinked="1"/>
        <c:majorTickMark val="none"/>
        <c:minorTickMark val="none"/>
        <c:tickLblPos val="nextTo"/>
        <c:crossAx val="134474752"/>
        <c:crosses val="autoZero"/>
        <c:crossBetween val="between"/>
        <c:majorUnit val="10"/>
      </c:valAx>
      <c:valAx>
        <c:axId val="134883968"/>
        <c:scaling>
          <c:orientation val="minMax"/>
          <c:max val="100"/>
          <c:min val="0"/>
        </c:scaling>
        <c:delete val="1"/>
        <c:axPos val="r"/>
        <c:numFmt formatCode="General" sourceLinked="1"/>
        <c:majorTickMark val="out"/>
        <c:minorTickMark val="none"/>
        <c:tickLblPos val="nextTo"/>
        <c:crossAx val="134885760"/>
        <c:crosses val="max"/>
        <c:crossBetween val="midCat"/>
        <c:majorUnit val="10"/>
      </c:valAx>
      <c:valAx>
        <c:axId val="134885760"/>
        <c:scaling>
          <c:orientation val="minMax"/>
          <c:max val="1"/>
          <c:min val="0"/>
        </c:scaling>
        <c:delete val="1"/>
        <c:axPos val="t"/>
        <c:numFmt formatCode="General" sourceLinked="1"/>
        <c:majorTickMark val="out"/>
        <c:minorTickMark val="none"/>
        <c:tickLblPos val="nextTo"/>
        <c:crossAx val="134883968"/>
        <c:crosses val="max"/>
        <c:crossBetween val="midCat"/>
        <c:majorUnit val="0.2"/>
      </c:valAx>
    </c:plotArea>
    <c:legend>
      <c:legendPos val="b"/>
      <c:legendEntry>
        <c:idx val="5"/>
        <c:delete val="1"/>
      </c:legendEntry>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6290924322893E-2"/>
          <c:y val="0.12617738439288548"/>
          <c:w val="0.91119874917695387"/>
          <c:h val="0.77241740377035784"/>
        </c:manualLayout>
      </c:layout>
      <c:lineChart>
        <c:grouping val="standard"/>
        <c:varyColors val="0"/>
        <c:ser>
          <c:idx val="0"/>
          <c:order val="0"/>
          <c:tx>
            <c:strRef>
              <c:f>'consistent condom use_KP'!$A$4</c:f>
              <c:strCache>
                <c:ptCount val="1"/>
                <c:pt idx="0">
                  <c:v>FSW</c:v>
                </c:pt>
              </c:strCache>
            </c:strRef>
          </c:tx>
          <c:spPr>
            <a:ln w="38100">
              <a:solidFill>
                <a:srgbClr val="00A99A"/>
              </a:solidFill>
            </a:ln>
          </c:spPr>
          <c:marker>
            <c:spPr>
              <a:solidFill>
                <a:srgbClr val="00A99A"/>
              </a:solidFill>
              <a:ln w="6350">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use_KP'!$B$4:$F$4</c:f>
              <c:numCache>
                <c:formatCode>0</c:formatCode>
                <c:ptCount val="5"/>
                <c:pt idx="0">
                  <c:v>18</c:v>
                </c:pt>
                <c:pt idx="1">
                  <c:v>23</c:v>
                </c:pt>
                <c:pt idx="3">
                  <c:v>33.200000000000003</c:v>
                </c:pt>
                <c:pt idx="4">
                  <c:v>38.1</c:v>
                </c:pt>
              </c:numCache>
            </c:numRef>
          </c:val>
          <c:smooth val="0"/>
          <c:extLst>
            <c:ext xmlns:c16="http://schemas.microsoft.com/office/drawing/2014/chart" uri="{C3380CC4-5D6E-409C-BE32-E72D297353CC}">
              <c16:uniqueId val="{00000001-0B57-48A0-8CF9-303A366FD509}"/>
            </c:ext>
          </c:extLst>
        </c:ser>
        <c:ser>
          <c:idx val="1"/>
          <c:order val="1"/>
          <c:tx>
            <c:strRef>
              <c:f>'consistent condom use_KP'!$A$5</c:f>
              <c:strCache>
                <c:ptCount val="1"/>
                <c:pt idx="0">
                  <c:v>MSW</c:v>
                </c:pt>
              </c:strCache>
            </c:strRef>
          </c:tx>
          <c:spPr>
            <a:ln w="38100">
              <a:solidFill>
                <a:srgbClr val="CDC884"/>
              </a:solidFill>
            </a:ln>
          </c:spPr>
          <c:marker>
            <c:spPr>
              <a:solidFill>
                <a:srgbClr val="CDC884"/>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use_KP'!$B$5:$F$5</c:f>
              <c:numCache>
                <c:formatCode>0</c:formatCode>
                <c:ptCount val="5"/>
                <c:pt idx="1">
                  <c:v>8</c:v>
                </c:pt>
                <c:pt idx="2">
                  <c:v>24</c:v>
                </c:pt>
                <c:pt idx="3">
                  <c:v>13</c:v>
                </c:pt>
                <c:pt idx="4">
                  <c:v>8.6</c:v>
                </c:pt>
              </c:numCache>
            </c:numRef>
          </c:val>
          <c:smooth val="0"/>
          <c:extLst>
            <c:ext xmlns:c16="http://schemas.microsoft.com/office/drawing/2014/chart" uri="{C3380CC4-5D6E-409C-BE32-E72D297353CC}">
              <c16:uniqueId val="{00000003-0B57-48A0-8CF9-303A366FD509}"/>
            </c:ext>
          </c:extLst>
        </c:ser>
        <c:ser>
          <c:idx val="2"/>
          <c:order val="2"/>
          <c:tx>
            <c:strRef>
              <c:f>'consistent condom use_KP'!$A$6</c:f>
              <c:strCache>
                <c:ptCount val="1"/>
                <c:pt idx="0">
                  <c:v>TG SW</c:v>
                </c:pt>
              </c:strCache>
            </c:strRef>
          </c:tx>
          <c:spPr>
            <a:ln w="38100">
              <a:solidFill>
                <a:srgbClr val="B6AEA7"/>
              </a:solidFill>
            </a:ln>
          </c:spPr>
          <c:marker>
            <c:spPr>
              <a:solidFill>
                <a:srgbClr val="B6AEA7"/>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use_KP'!$B$6:$F$6</c:f>
              <c:numCache>
                <c:formatCode>0</c:formatCode>
                <c:ptCount val="5"/>
                <c:pt idx="0">
                  <c:v>21</c:v>
                </c:pt>
                <c:pt idx="1">
                  <c:v>7.5</c:v>
                </c:pt>
                <c:pt idx="2">
                  <c:v>19.7</c:v>
                </c:pt>
                <c:pt idx="3">
                  <c:v>23.6</c:v>
                </c:pt>
                <c:pt idx="4">
                  <c:v>13.1</c:v>
                </c:pt>
              </c:numCache>
            </c:numRef>
          </c:val>
          <c:smooth val="0"/>
          <c:extLst>
            <c:ext xmlns:c16="http://schemas.microsoft.com/office/drawing/2014/chart" uri="{C3380CC4-5D6E-409C-BE32-E72D297353CC}">
              <c16:uniqueId val="{00000005-0B57-48A0-8CF9-303A366FD509}"/>
            </c:ext>
          </c:extLst>
        </c:ser>
        <c:dLbls>
          <c:showLegendKey val="0"/>
          <c:showVal val="0"/>
          <c:showCatName val="0"/>
          <c:showSerName val="0"/>
          <c:showPercent val="0"/>
          <c:showBubbleSize val="0"/>
        </c:dLbls>
        <c:marker val="1"/>
        <c:smooth val="0"/>
        <c:axId val="135021312"/>
        <c:axId val="135022848"/>
      </c:lineChart>
      <c:catAx>
        <c:axId val="135021312"/>
        <c:scaling>
          <c:orientation val="minMax"/>
        </c:scaling>
        <c:delete val="0"/>
        <c:axPos val="b"/>
        <c:numFmt formatCode="General" sourceLinked="1"/>
        <c:majorTickMark val="out"/>
        <c:minorTickMark val="none"/>
        <c:tickLblPos val="nextTo"/>
        <c:crossAx val="135022848"/>
        <c:crosses val="autoZero"/>
        <c:auto val="1"/>
        <c:lblAlgn val="ctr"/>
        <c:lblOffset val="100"/>
        <c:noMultiLvlLbl val="0"/>
      </c:catAx>
      <c:valAx>
        <c:axId val="135022848"/>
        <c:scaling>
          <c:orientation val="minMax"/>
          <c:max val="100"/>
          <c:min val="0"/>
        </c:scaling>
        <c:delete val="0"/>
        <c:axPos val="l"/>
        <c:title>
          <c:tx>
            <c:rich>
              <a:bodyPr rot="0" vert="horz"/>
              <a:lstStyle/>
              <a:p>
                <a:pPr>
                  <a:defRPr/>
                </a:pPr>
                <a:r>
                  <a:rPr lang="en-GB"/>
                  <a:t>%</a:t>
                </a:r>
              </a:p>
            </c:rich>
          </c:tx>
          <c:layout>
            <c:manualLayout>
              <c:xMode val="edge"/>
              <c:yMode val="edge"/>
              <c:x val="9.2309204636606542E-4"/>
              <c:y val="9.2925272710155049E-2"/>
            </c:manualLayout>
          </c:layout>
          <c:overlay val="0"/>
        </c:title>
        <c:numFmt formatCode="0" sourceLinked="1"/>
        <c:majorTickMark val="out"/>
        <c:minorTickMark val="none"/>
        <c:tickLblPos val="nextTo"/>
        <c:crossAx val="135021312"/>
        <c:crosses val="autoZero"/>
        <c:crossBetween val="between"/>
        <c:majorUnit val="20"/>
      </c:valAx>
    </c:plotArea>
    <c:legend>
      <c:legendPos val="t"/>
      <c:layout>
        <c:manualLayout>
          <c:xMode val="edge"/>
          <c:yMode val="edge"/>
          <c:x val="0.31928597542638842"/>
          <c:y val="4.7322009006831513E-2"/>
          <c:w val="0.36771723273941059"/>
          <c:h val="0.1245629545428010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1222272917751"/>
          <c:y val="0.12407811304833606"/>
          <c:w val="0.84979892589747541"/>
          <c:h val="0.75048480046945454"/>
        </c:manualLayout>
      </c:layout>
      <c:barChart>
        <c:barDir val="col"/>
        <c:grouping val="clustered"/>
        <c:varyColors val="0"/>
        <c:ser>
          <c:idx val="0"/>
          <c:order val="0"/>
          <c:spPr>
            <a:solidFill>
              <a:srgbClr val="63CDF6"/>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injectng equip'!$A$6:$D$6</c:f>
              <c:strCache>
                <c:ptCount val="4"/>
                <c:pt idx="0">
                  <c:v>2007</c:v>
                </c:pt>
                <c:pt idx="1">
                  <c:v>2008</c:v>
                </c:pt>
                <c:pt idx="2">
                  <c:v>2011</c:v>
                </c:pt>
                <c:pt idx="3">
                  <c:v>2016-17</c:v>
                </c:pt>
              </c:strCache>
            </c:strRef>
          </c:cat>
          <c:val>
            <c:numRef>
              <c:f>'Sterile injectng equip'!$A$7:$D$7</c:f>
              <c:numCache>
                <c:formatCode>General</c:formatCode>
                <c:ptCount val="4"/>
                <c:pt idx="0">
                  <c:v>28</c:v>
                </c:pt>
                <c:pt idx="1">
                  <c:v>77.3</c:v>
                </c:pt>
                <c:pt idx="2">
                  <c:v>65.87</c:v>
                </c:pt>
                <c:pt idx="3">
                  <c:v>73</c:v>
                </c:pt>
              </c:numCache>
            </c:numRef>
          </c:val>
          <c:extLst>
            <c:ext xmlns:c16="http://schemas.microsoft.com/office/drawing/2014/chart" uri="{C3380CC4-5D6E-409C-BE32-E72D297353CC}">
              <c16:uniqueId val="{00000000-E15C-4ED1-9691-5122F101D8CB}"/>
            </c:ext>
          </c:extLst>
        </c:ser>
        <c:dLbls>
          <c:showLegendKey val="0"/>
          <c:showVal val="0"/>
          <c:showCatName val="0"/>
          <c:showSerName val="0"/>
          <c:showPercent val="0"/>
          <c:showBubbleSize val="0"/>
        </c:dLbls>
        <c:gapWidth val="100"/>
        <c:axId val="133617152"/>
        <c:axId val="133618688"/>
      </c:barChart>
      <c:scatterChart>
        <c:scatterStyle val="lineMarker"/>
        <c:varyColors val="0"/>
        <c:ser>
          <c:idx val="1"/>
          <c:order val="1"/>
          <c:tx>
            <c:strRef>
              <c:f>'Sterile injectng equip'!$O$4</c:f>
              <c:strCache>
                <c:ptCount val="1"/>
                <c:pt idx="0">
                  <c:v>t</c:v>
                </c:pt>
              </c:strCache>
            </c:strRef>
          </c:tx>
          <c:spPr>
            <a:ln w="25400">
              <a:solidFill>
                <a:srgbClr val="E31837"/>
              </a:solidFill>
              <a:prstDash val="dash"/>
            </a:ln>
          </c:spPr>
          <c:marker>
            <c:symbol val="none"/>
          </c:marker>
          <c:xVal>
            <c:numRef>
              <c:f>'Sterile injectng equip'!$N$5:$N$6</c:f>
              <c:numCache>
                <c:formatCode>General</c:formatCode>
                <c:ptCount val="2"/>
                <c:pt idx="0">
                  <c:v>0</c:v>
                </c:pt>
                <c:pt idx="1">
                  <c:v>1</c:v>
                </c:pt>
              </c:numCache>
            </c:numRef>
          </c:xVal>
          <c:yVal>
            <c:numRef>
              <c:f>'Sterile injectng equip'!$O$5:$O$6</c:f>
              <c:numCache>
                <c:formatCode>General</c:formatCode>
                <c:ptCount val="2"/>
                <c:pt idx="0">
                  <c:v>90</c:v>
                </c:pt>
                <c:pt idx="1">
                  <c:v>90</c:v>
                </c:pt>
              </c:numCache>
            </c:numRef>
          </c:yVal>
          <c:smooth val="0"/>
          <c:extLst>
            <c:ext xmlns:c16="http://schemas.microsoft.com/office/drawing/2014/chart" uri="{C3380CC4-5D6E-409C-BE32-E72D297353CC}">
              <c16:uniqueId val="{00000001-E15C-4ED1-9691-5122F101D8CB}"/>
            </c:ext>
          </c:extLst>
        </c:ser>
        <c:dLbls>
          <c:showLegendKey val="0"/>
          <c:showVal val="0"/>
          <c:showCatName val="0"/>
          <c:showSerName val="0"/>
          <c:showPercent val="0"/>
          <c:showBubbleSize val="0"/>
        </c:dLbls>
        <c:axId val="135056768"/>
        <c:axId val="134308992"/>
      </c:scatterChart>
      <c:catAx>
        <c:axId val="133617152"/>
        <c:scaling>
          <c:orientation val="minMax"/>
        </c:scaling>
        <c:delete val="0"/>
        <c:axPos val="b"/>
        <c:numFmt formatCode="General" sourceLinked="0"/>
        <c:majorTickMark val="out"/>
        <c:minorTickMark val="none"/>
        <c:tickLblPos val="nextTo"/>
        <c:crossAx val="133618688"/>
        <c:crosses val="autoZero"/>
        <c:auto val="1"/>
        <c:lblAlgn val="ctr"/>
        <c:lblOffset val="100"/>
        <c:noMultiLvlLbl val="0"/>
      </c:catAx>
      <c:valAx>
        <c:axId val="133618688"/>
        <c:scaling>
          <c:orientation val="minMax"/>
          <c:max val="100"/>
          <c:min val="0"/>
        </c:scaling>
        <c:delete val="0"/>
        <c:axPos val="l"/>
        <c:title>
          <c:tx>
            <c:rich>
              <a:bodyPr rot="0" vert="horz"/>
              <a:lstStyle/>
              <a:p>
                <a:pPr>
                  <a:defRPr/>
                </a:pPr>
                <a:r>
                  <a:rPr lang="en-US"/>
                  <a:t>%</a:t>
                </a:r>
              </a:p>
            </c:rich>
          </c:tx>
          <c:layout>
            <c:manualLayout>
              <c:xMode val="edge"/>
              <c:yMode val="edge"/>
              <c:x val="1.5683308575199215E-2"/>
              <c:y val="8.2000902696928404E-2"/>
            </c:manualLayout>
          </c:layout>
          <c:overlay val="0"/>
        </c:title>
        <c:numFmt formatCode="General" sourceLinked="1"/>
        <c:majorTickMark val="none"/>
        <c:minorTickMark val="none"/>
        <c:tickLblPos val="nextTo"/>
        <c:crossAx val="133617152"/>
        <c:crosses val="autoZero"/>
        <c:crossBetween val="between"/>
        <c:majorUnit val="10"/>
      </c:valAx>
      <c:valAx>
        <c:axId val="134308992"/>
        <c:scaling>
          <c:orientation val="minMax"/>
          <c:max val="100"/>
          <c:min val="0"/>
        </c:scaling>
        <c:delete val="1"/>
        <c:axPos val="r"/>
        <c:numFmt formatCode="General" sourceLinked="1"/>
        <c:majorTickMark val="out"/>
        <c:minorTickMark val="none"/>
        <c:tickLblPos val="nextTo"/>
        <c:crossAx val="135056768"/>
        <c:crosses val="max"/>
        <c:crossBetween val="midCat"/>
      </c:valAx>
      <c:valAx>
        <c:axId val="135056768"/>
        <c:scaling>
          <c:orientation val="minMax"/>
          <c:max val="1"/>
          <c:min val="0"/>
        </c:scaling>
        <c:delete val="1"/>
        <c:axPos val="t"/>
        <c:numFmt formatCode="General" sourceLinked="1"/>
        <c:majorTickMark val="out"/>
        <c:minorTickMark val="none"/>
        <c:tickLblPos val="nextTo"/>
        <c:crossAx val="13430899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79930555555553"/>
          <c:y val="4.9980491479642224E-2"/>
          <c:w val="0.63808194444444444"/>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0</c:v>
                </c:pt>
                <c:pt idx="1">
                  <c:v>0</c:v>
                </c:pt>
                <c:pt idx="2">
                  <c:v>15</c:v>
                </c:pt>
                <c:pt idx="3">
                  <c:v>37</c:v>
                </c:pt>
                <c:pt idx="4">
                  <c:v>68</c:v>
                </c:pt>
                <c:pt idx="5">
                  <c:v>108</c:v>
                </c:pt>
                <c:pt idx="6">
                  <c:v>156</c:v>
                </c:pt>
                <c:pt idx="7">
                  <c:v>213</c:v>
                </c:pt>
                <c:pt idx="8">
                  <c:v>314</c:v>
                </c:pt>
                <c:pt idx="9">
                  <c:v>406</c:v>
                </c:pt>
                <c:pt idx="10">
                  <c:v>535</c:v>
                </c:pt>
                <c:pt idx="11">
                  <c:v>712</c:v>
                </c:pt>
                <c:pt idx="12">
                  <c:v>944</c:v>
                </c:pt>
                <c:pt idx="13">
                  <c:v>1317</c:v>
                </c:pt>
                <c:pt idx="14">
                  <c:v>3094</c:v>
                </c:pt>
                <c:pt idx="15">
                  <c:v>14002</c:v>
                </c:pt>
                <c:pt idx="16">
                  <c:v>23954</c:v>
                </c:pt>
                <c:pt idx="17">
                  <c:v>36059</c:v>
                </c:pt>
                <c:pt idx="18">
                  <c:v>49998</c:v>
                </c:pt>
                <c:pt idx="19">
                  <c:v>64232</c:v>
                </c:pt>
                <c:pt idx="20">
                  <c:v>77496</c:v>
                </c:pt>
                <c:pt idx="21">
                  <c:v>90605</c:v>
                </c:pt>
                <c:pt idx="22">
                  <c:v>104154</c:v>
                </c:pt>
                <c:pt idx="23">
                  <c:v>118051</c:v>
                </c:pt>
                <c:pt idx="24">
                  <c:v>131971</c:v>
                </c:pt>
                <c:pt idx="25">
                  <c:v>147122</c:v>
                </c:pt>
                <c:pt idx="26">
                  <c:v>162844</c:v>
                </c:pt>
                <c:pt idx="27">
                  <c:v>177446</c:v>
                </c:pt>
                <c:pt idx="28">
                  <c:v>193256</c:v>
                </c:pt>
                <c:pt idx="29">
                  <c:v>210518</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0</c:v>
                </c:pt>
                <c:pt idx="1">
                  <c:v>0</c:v>
                </c:pt>
                <c:pt idx="2">
                  <c:v>11</c:v>
                </c:pt>
                <c:pt idx="3">
                  <c:v>28</c:v>
                </c:pt>
                <c:pt idx="4">
                  <c:v>50</c:v>
                </c:pt>
                <c:pt idx="5">
                  <c:v>80</c:v>
                </c:pt>
                <c:pt idx="6">
                  <c:v>115</c:v>
                </c:pt>
                <c:pt idx="7">
                  <c:v>158</c:v>
                </c:pt>
                <c:pt idx="8">
                  <c:v>233</c:v>
                </c:pt>
                <c:pt idx="9">
                  <c:v>303</c:v>
                </c:pt>
                <c:pt idx="10">
                  <c:v>401</c:v>
                </c:pt>
                <c:pt idx="11">
                  <c:v>535</c:v>
                </c:pt>
                <c:pt idx="12">
                  <c:v>715</c:v>
                </c:pt>
                <c:pt idx="13">
                  <c:v>1014</c:v>
                </c:pt>
                <c:pt idx="14">
                  <c:v>2382</c:v>
                </c:pt>
                <c:pt idx="15">
                  <c:v>10308</c:v>
                </c:pt>
                <c:pt idx="16">
                  <c:v>17701</c:v>
                </c:pt>
                <c:pt idx="17">
                  <c:v>26697</c:v>
                </c:pt>
                <c:pt idx="18">
                  <c:v>37225</c:v>
                </c:pt>
                <c:pt idx="19">
                  <c:v>48165</c:v>
                </c:pt>
                <c:pt idx="20">
                  <c:v>58717</c:v>
                </c:pt>
                <c:pt idx="21">
                  <c:v>69047</c:v>
                </c:pt>
                <c:pt idx="22">
                  <c:v>79469</c:v>
                </c:pt>
                <c:pt idx="23">
                  <c:v>90302</c:v>
                </c:pt>
                <c:pt idx="24">
                  <c:v>101095</c:v>
                </c:pt>
                <c:pt idx="25">
                  <c:v>112426</c:v>
                </c:pt>
                <c:pt idx="26">
                  <c:v>124423</c:v>
                </c:pt>
                <c:pt idx="27">
                  <c:v>136633</c:v>
                </c:pt>
                <c:pt idx="28">
                  <c:v>149923</c:v>
                </c:pt>
                <c:pt idx="29">
                  <c:v>164693</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703744"/>
        <c:axId val="44705280"/>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pPr>
                      <a:defRPr sz="1050"/>
                    </a:pPr>
                    <a:r>
                      <a:rPr lang="en-US" sz="1050" dirty="0"/>
                      <a:t> 190,000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34-462B-8E43-21B022816D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0</c:v>
                </c:pt>
                <c:pt idx="1">
                  <c:v>0</c:v>
                </c:pt>
                <c:pt idx="2">
                  <c:v>13</c:v>
                </c:pt>
                <c:pt idx="3">
                  <c:v>33</c:v>
                </c:pt>
                <c:pt idx="4">
                  <c:v>59</c:v>
                </c:pt>
                <c:pt idx="5">
                  <c:v>93</c:v>
                </c:pt>
                <c:pt idx="6">
                  <c:v>135</c:v>
                </c:pt>
                <c:pt idx="7">
                  <c:v>185</c:v>
                </c:pt>
                <c:pt idx="8">
                  <c:v>273</c:v>
                </c:pt>
                <c:pt idx="9">
                  <c:v>353</c:v>
                </c:pt>
                <c:pt idx="10">
                  <c:v>466</c:v>
                </c:pt>
                <c:pt idx="11">
                  <c:v>620</c:v>
                </c:pt>
                <c:pt idx="12">
                  <c:v>826</c:v>
                </c:pt>
                <c:pt idx="13">
                  <c:v>1155</c:v>
                </c:pt>
                <c:pt idx="14">
                  <c:v>2731</c:v>
                </c:pt>
                <c:pt idx="15">
                  <c:v>12286</c:v>
                </c:pt>
                <c:pt idx="16">
                  <c:v>21075</c:v>
                </c:pt>
                <c:pt idx="17">
                  <c:v>31606</c:v>
                </c:pt>
                <c:pt idx="18">
                  <c:v>43813</c:v>
                </c:pt>
                <c:pt idx="19">
                  <c:v>56705</c:v>
                </c:pt>
                <c:pt idx="20">
                  <c:v>68496</c:v>
                </c:pt>
                <c:pt idx="21">
                  <c:v>79947</c:v>
                </c:pt>
                <c:pt idx="22">
                  <c:v>91576</c:v>
                </c:pt>
                <c:pt idx="23">
                  <c:v>103476</c:v>
                </c:pt>
                <c:pt idx="24">
                  <c:v>115657</c:v>
                </c:pt>
                <c:pt idx="25">
                  <c:v>128325</c:v>
                </c:pt>
                <c:pt idx="26">
                  <c:v>141375</c:v>
                </c:pt>
                <c:pt idx="27">
                  <c:v>154534</c:v>
                </c:pt>
                <c:pt idx="28">
                  <c:v>169083</c:v>
                </c:pt>
                <c:pt idx="29">
                  <c:v>185299</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703744"/>
        <c:axId val="44705280"/>
      </c:lineChart>
      <c:catAx>
        <c:axId val="447037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05280"/>
        <c:crosses val="autoZero"/>
        <c:auto val="1"/>
        <c:lblAlgn val="ctr"/>
        <c:lblOffset val="100"/>
        <c:tickMarkSkip val="1"/>
        <c:noMultiLvlLbl val="0"/>
      </c:catAx>
      <c:valAx>
        <c:axId val="4470528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70374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28929995506017"/>
          <c:y val="5.7243104045956519E-2"/>
          <c:w val="0.73323426322946439"/>
          <c:h val="0.82653419501807568"/>
        </c:manualLayout>
      </c:layout>
      <c:barChart>
        <c:barDir val="bar"/>
        <c:grouping val="clustered"/>
        <c:varyColors val="0"/>
        <c:ser>
          <c:idx val="0"/>
          <c:order val="0"/>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082E-4ED1-B79E-50C454E940F1}"/>
              </c:ext>
            </c:extLst>
          </c:dPt>
          <c:dPt>
            <c:idx val="1"/>
            <c:invertIfNegative val="0"/>
            <c:bubble3D val="0"/>
            <c:extLst>
              <c:ext xmlns:c16="http://schemas.microsoft.com/office/drawing/2014/chart" uri="{C3380CC4-5D6E-409C-BE32-E72D297353CC}">
                <c16:uniqueId val="{00000002-082E-4ED1-B79E-50C454E940F1}"/>
              </c:ext>
            </c:extLst>
          </c:dPt>
          <c:dPt>
            <c:idx val="4"/>
            <c:invertIfNegative val="0"/>
            <c:bubble3D val="0"/>
            <c:extLst>
              <c:ext xmlns:c16="http://schemas.microsoft.com/office/drawing/2014/chart" uri="{C3380CC4-5D6E-409C-BE32-E72D297353CC}">
                <c16:uniqueId val="{00000003-082E-4ED1-B79E-50C454E940F1}"/>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idu'!$C$2:$C$7</c:f>
              <c:numCache>
                <c:formatCode>General</c:formatCode>
                <c:ptCount val="6"/>
                <c:pt idx="0">
                  <c:v>4.2</c:v>
                </c:pt>
                <c:pt idx="1">
                  <c:v>20</c:v>
                </c:pt>
              </c:numCache>
            </c:numRef>
          </c:val>
          <c:extLst>
            <c:ext xmlns:c16="http://schemas.microsoft.com/office/drawing/2014/chart" uri="{C3380CC4-5D6E-409C-BE32-E72D297353CC}">
              <c16:uniqueId val="{00000004-082E-4ED1-B79E-50C454E940F1}"/>
            </c:ext>
          </c:extLst>
        </c:ser>
        <c:ser>
          <c:idx val="1"/>
          <c:order val="1"/>
          <c:spPr>
            <a:solidFill>
              <a:srgbClr val="00A99A"/>
            </a:solidFill>
            <a:ln>
              <a:noFill/>
            </a:ln>
          </c:spPr>
          <c:invertIfNegative val="0"/>
          <c:dPt>
            <c:idx val="2"/>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6-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idu'!$D$2:$D$7</c:f>
              <c:numCache>
                <c:formatCode>General</c:formatCode>
                <c:ptCount val="6"/>
                <c:pt idx="2">
                  <c:v>5.9</c:v>
                </c:pt>
                <c:pt idx="3">
                  <c:v>10.4</c:v>
                </c:pt>
              </c:numCache>
            </c:numRef>
          </c:val>
          <c:extLst>
            <c:ext xmlns:c16="http://schemas.microsoft.com/office/drawing/2014/chart" uri="{C3380CC4-5D6E-409C-BE32-E72D297353CC}">
              <c16:uniqueId val="{00000007-082E-4ED1-B79E-50C454E940F1}"/>
            </c:ext>
          </c:extLst>
        </c:ser>
        <c:ser>
          <c:idx val="2"/>
          <c:order val="2"/>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9-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idu'!$E$2:$E$7</c:f>
              <c:numCache>
                <c:formatCode>General</c:formatCode>
                <c:ptCount val="6"/>
                <c:pt idx="4">
                  <c:v>2.4</c:v>
                </c:pt>
                <c:pt idx="5">
                  <c:v>18.2</c:v>
                </c:pt>
              </c:numCache>
            </c:numRef>
          </c:val>
          <c:extLst>
            <c:ext xmlns:c16="http://schemas.microsoft.com/office/drawing/2014/chart" uri="{C3380CC4-5D6E-409C-BE32-E72D297353CC}">
              <c16:uniqueId val="{0000000A-082E-4ED1-B79E-50C454E940F1}"/>
            </c:ext>
          </c:extLst>
        </c:ser>
        <c:dLbls>
          <c:dLblPos val="outEnd"/>
          <c:showLegendKey val="0"/>
          <c:showVal val="1"/>
          <c:showCatName val="0"/>
          <c:showSerName val="0"/>
          <c:showPercent val="0"/>
          <c:showBubbleSize val="0"/>
        </c:dLbls>
        <c:gapWidth val="120"/>
        <c:overlap val="100"/>
        <c:axId val="133874432"/>
        <c:axId val="133876352"/>
      </c:barChart>
      <c:catAx>
        <c:axId val="133874432"/>
        <c:scaling>
          <c:orientation val="minMax"/>
        </c:scaling>
        <c:delete val="0"/>
        <c:axPos val="l"/>
        <c:numFmt formatCode="General" sourceLinked="0"/>
        <c:majorTickMark val="out"/>
        <c:minorTickMark val="none"/>
        <c:tickLblPos val="nextTo"/>
        <c:crossAx val="133876352"/>
        <c:crosses val="autoZero"/>
        <c:auto val="1"/>
        <c:lblAlgn val="ctr"/>
        <c:lblOffset val="100"/>
        <c:noMultiLvlLbl val="0"/>
      </c:catAx>
      <c:valAx>
        <c:axId val="133876352"/>
        <c:scaling>
          <c:orientation val="minMax"/>
          <c:max val="100"/>
          <c:min val="0"/>
        </c:scaling>
        <c:delete val="0"/>
        <c:axPos val="b"/>
        <c:title>
          <c:tx>
            <c:rich>
              <a:bodyPr/>
              <a:lstStyle/>
              <a:p>
                <a:pPr>
                  <a:defRPr/>
                </a:pPr>
                <a:r>
                  <a:rPr lang="en-GB"/>
                  <a:t>%</a:t>
                </a:r>
              </a:p>
            </c:rich>
          </c:tx>
          <c:layout>
            <c:manualLayout>
              <c:xMode val="edge"/>
              <c:yMode val="edge"/>
              <c:x val="0.97371298722707"/>
              <c:y val="0.88292174554348535"/>
            </c:manualLayout>
          </c:layout>
          <c:overlay val="0"/>
        </c:title>
        <c:numFmt formatCode="General" sourceLinked="1"/>
        <c:majorTickMark val="out"/>
        <c:minorTickMark val="none"/>
        <c:tickLblPos val="nextTo"/>
        <c:crossAx val="13387443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82025152961595E-2"/>
          <c:y val="2.6754781143182135E-2"/>
          <c:w val="0.92408874524016238"/>
          <c:h val="0.660548761274803"/>
        </c:manualLayout>
      </c:layout>
      <c:barChart>
        <c:barDir val="col"/>
        <c:grouping val="clustered"/>
        <c:varyColors val="0"/>
        <c:ser>
          <c:idx val="0"/>
          <c:order val="0"/>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4690-401B-8002-5A860C8E3F04}"/>
              </c:ext>
            </c:extLst>
          </c:dPt>
          <c:dPt>
            <c:idx val="3"/>
            <c:invertIfNegative val="0"/>
            <c:bubble3D val="0"/>
            <c:extLst>
              <c:ext xmlns:c16="http://schemas.microsoft.com/office/drawing/2014/chart" uri="{C3380CC4-5D6E-409C-BE32-E72D297353CC}">
                <c16:uniqueId val="{00000002-4690-401B-8002-5A860C8E3F04}"/>
              </c:ext>
            </c:extLst>
          </c:dPt>
          <c:dPt>
            <c:idx val="4"/>
            <c:invertIfNegative val="0"/>
            <c:bubble3D val="0"/>
            <c:extLst>
              <c:ext xmlns:c16="http://schemas.microsoft.com/office/drawing/2014/chart" uri="{C3380CC4-5D6E-409C-BE32-E72D297353CC}">
                <c16:uniqueId val="{00000003-4690-401B-8002-5A860C8E3F04}"/>
              </c:ext>
            </c:extLst>
          </c:dPt>
          <c:dPt>
            <c:idx val="5"/>
            <c:invertIfNegative val="0"/>
            <c:bubble3D val="0"/>
            <c:extLst>
              <c:ext xmlns:c16="http://schemas.microsoft.com/office/drawing/2014/chart" uri="{C3380CC4-5D6E-409C-BE32-E72D297353CC}">
                <c16:uniqueId val="{00000004-4690-401B-8002-5A860C8E3F04}"/>
              </c:ext>
            </c:extLst>
          </c:dPt>
          <c:dPt>
            <c:idx val="6"/>
            <c:invertIfNegative val="0"/>
            <c:bubble3D val="0"/>
            <c:extLst>
              <c:ext xmlns:c16="http://schemas.microsoft.com/office/drawing/2014/chart" uri="{C3380CC4-5D6E-409C-BE32-E72D297353CC}">
                <c16:uniqueId val="{00000005-4690-401B-8002-5A860C8E3F0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behav'!$A$5:$J$5</c:f>
              <c:numCache>
                <c:formatCode>0</c:formatCode>
                <c:ptCount val="10"/>
                <c:pt idx="0">
                  <c:v>12.5</c:v>
                </c:pt>
                <c:pt idx="1">
                  <c:v>54.9</c:v>
                </c:pt>
                <c:pt idx="2">
                  <c:v>25.5</c:v>
                </c:pt>
              </c:numCache>
            </c:numRef>
          </c:val>
          <c:extLst>
            <c:ext xmlns:c16="http://schemas.microsoft.com/office/drawing/2014/chart" uri="{C3380CC4-5D6E-409C-BE32-E72D297353CC}">
              <c16:uniqueId val="{00000006-4690-401B-8002-5A860C8E3F04}"/>
            </c:ext>
          </c:extLst>
        </c:ser>
        <c:ser>
          <c:idx val="1"/>
          <c:order val="1"/>
          <c:spPr>
            <a:solidFill>
              <a:srgbClr val="F78E1E"/>
            </a:solidFill>
            <a:ln>
              <a:noFill/>
            </a:ln>
          </c:spPr>
          <c:invertIfNegative val="0"/>
          <c:dPt>
            <c:idx val="3"/>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8-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behav'!$A$6:$J$6</c:f>
              <c:numCache>
                <c:formatCode>General</c:formatCode>
                <c:ptCount val="10"/>
                <c:pt idx="3" formatCode="0">
                  <c:v>4</c:v>
                </c:pt>
                <c:pt idx="4" formatCode="0">
                  <c:v>16.100000000000001</c:v>
                </c:pt>
                <c:pt idx="5" formatCode="0">
                  <c:v>11.2</c:v>
                </c:pt>
              </c:numCache>
            </c:numRef>
          </c:val>
          <c:extLst>
            <c:ext xmlns:c16="http://schemas.microsoft.com/office/drawing/2014/chart" uri="{C3380CC4-5D6E-409C-BE32-E72D297353CC}">
              <c16:uniqueId val="{00000009-4690-401B-8002-5A860C8E3F04}"/>
            </c:ext>
          </c:extLst>
        </c:ser>
        <c:ser>
          <c:idx val="2"/>
          <c:order val="2"/>
          <c:spPr>
            <a:solidFill>
              <a:srgbClr val="E31837"/>
            </a:solidFill>
            <a:ln>
              <a:noFill/>
            </a:ln>
          </c:spPr>
          <c:invertIfNegative val="0"/>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B-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behav'!$A$7:$J$7</c:f>
              <c:numCache>
                <c:formatCode>General</c:formatCode>
                <c:ptCount val="10"/>
                <c:pt idx="6" formatCode="0">
                  <c:v>4.2</c:v>
                </c:pt>
                <c:pt idx="7" formatCode="0">
                  <c:v>25.5</c:v>
                </c:pt>
                <c:pt idx="8" formatCode="0">
                  <c:v>17.5</c:v>
                </c:pt>
              </c:numCache>
            </c:numRef>
          </c:val>
          <c:extLst>
            <c:ext xmlns:c16="http://schemas.microsoft.com/office/drawing/2014/chart" uri="{C3380CC4-5D6E-409C-BE32-E72D297353CC}">
              <c16:uniqueId val="{0000000C-4690-401B-8002-5A860C8E3F04}"/>
            </c:ext>
          </c:extLst>
        </c:ser>
        <c:ser>
          <c:idx val="3"/>
          <c:order val="3"/>
          <c:spPr>
            <a:pattFill prst="dkUpDiag">
              <a:fgClr>
                <a:srgbClr val="63CDF6"/>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behav'!$A$8:$J$8</c:f>
              <c:numCache>
                <c:formatCode>General</c:formatCode>
                <c:ptCount val="10"/>
                <c:pt idx="9" formatCode="0">
                  <c:v>4.8</c:v>
                </c:pt>
              </c:numCache>
            </c:numRef>
          </c:val>
          <c:extLst>
            <c:ext xmlns:c16="http://schemas.microsoft.com/office/drawing/2014/chart" uri="{C3380CC4-5D6E-409C-BE32-E72D297353CC}">
              <c16:uniqueId val="{0000000D-4690-401B-8002-5A860C8E3F04}"/>
            </c:ext>
          </c:extLst>
        </c:ser>
        <c:dLbls>
          <c:showLegendKey val="0"/>
          <c:showVal val="0"/>
          <c:showCatName val="0"/>
          <c:showSerName val="0"/>
          <c:showPercent val="0"/>
          <c:showBubbleSize val="0"/>
        </c:dLbls>
        <c:gapWidth val="117"/>
        <c:overlap val="100"/>
        <c:axId val="135541120"/>
        <c:axId val="135542656"/>
      </c:barChart>
      <c:catAx>
        <c:axId val="135541120"/>
        <c:scaling>
          <c:orientation val="minMax"/>
        </c:scaling>
        <c:delete val="0"/>
        <c:axPos val="b"/>
        <c:numFmt formatCode="General" sourceLinked="0"/>
        <c:majorTickMark val="out"/>
        <c:minorTickMark val="none"/>
        <c:tickLblPos val="nextTo"/>
        <c:txPr>
          <a:bodyPr/>
          <a:lstStyle/>
          <a:p>
            <a:pPr>
              <a:defRPr sz="1050"/>
            </a:pPr>
            <a:endParaRPr lang="en-US"/>
          </a:p>
        </c:txPr>
        <c:crossAx val="135542656"/>
        <c:crosses val="autoZero"/>
        <c:auto val="1"/>
        <c:lblAlgn val="ctr"/>
        <c:lblOffset val="100"/>
        <c:noMultiLvlLbl val="0"/>
      </c:catAx>
      <c:valAx>
        <c:axId val="135542656"/>
        <c:scaling>
          <c:orientation val="minMax"/>
          <c:max val="100"/>
          <c:min val="0"/>
        </c:scaling>
        <c:delete val="0"/>
        <c:axPos val="l"/>
        <c:title>
          <c:tx>
            <c:rich>
              <a:bodyPr rot="0" vert="horz"/>
              <a:lstStyle/>
              <a:p>
                <a:pPr>
                  <a:defRPr/>
                </a:pPr>
                <a:r>
                  <a:rPr lang="en-GB"/>
                  <a:t>%</a:t>
                </a:r>
              </a:p>
            </c:rich>
          </c:tx>
          <c:layout>
            <c:manualLayout>
              <c:xMode val="edge"/>
              <c:yMode val="edge"/>
              <c:x val="1.058691309765446E-4"/>
              <c:y val="2.1554813465918444E-4"/>
            </c:manualLayout>
          </c:layout>
          <c:overlay val="0"/>
        </c:title>
        <c:numFmt formatCode="0" sourceLinked="1"/>
        <c:majorTickMark val="out"/>
        <c:minorTickMark val="none"/>
        <c:tickLblPos val="nextTo"/>
        <c:crossAx val="135541120"/>
        <c:crosses val="autoZero"/>
        <c:crossBetween val="between"/>
        <c:majorUnit val="20"/>
      </c:valAx>
    </c:plotArea>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29776326528469E-2"/>
          <c:y val="0.10192124948623099"/>
          <c:w val="0.91025808292411226"/>
          <c:h val="0.47794934383202103"/>
        </c:manualLayout>
      </c:layout>
      <c:barChart>
        <c:barDir val="col"/>
        <c:grouping val="clustered"/>
        <c:varyColors val="0"/>
        <c:ser>
          <c:idx val="0"/>
          <c:order val="0"/>
          <c:tx>
            <c:strRef>
              <c:f>freq_overlapRB!$A$5</c:f>
              <c:strCache>
                <c:ptCount val="1"/>
                <c:pt idx="0">
                  <c:v>average number of clients/day</c:v>
                </c:pt>
              </c:strCache>
            </c:strRef>
          </c:tx>
          <c:spPr>
            <a:solidFill>
              <a:srgbClr val="00A99A"/>
            </a:solidFill>
          </c:spPr>
          <c:invertIfNegative val="0"/>
          <c:dPt>
            <c:idx val="0"/>
            <c:invertIfNegative val="0"/>
            <c:bubble3D val="0"/>
            <c:spPr>
              <a:pattFill prst="dkUpDiag">
                <a:fgClr>
                  <a:srgbClr val="00A99A"/>
                </a:fgClr>
                <a:bgClr>
                  <a:schemeClr val="bg1"/>
                </a:bgClr>
              </a:pattFill>
            </c:spPr>
            <c:extLst>
              <c:ext xmlns:c16="http://schemas.microsoft.com/office/drawing/2014/chart" uri="{C3380CC4-5D6E-409C-BE32-E72D297353CC}">
                <c16:uniqueId val="{00000001-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freq_overlapRB!$B$5:$J$5</c:f>
              <c:numCache>
                <c:formatCode>General</c:formatCode>
                <c:ptCount val="9"/>
                <c:pt idx="0">
                  <c:v>1.61</c:v>
                </c:pt>
                <c:pt idx="1">
                  <c:v>2.4</c:v>
                </c:pt>
                <c:pt idx="2">
                  <c:v>1.71</c:v>
                </c:pt>
                <c:pt idx="3">
                  <c:v>1.63</c:v>
                </c:pt>
                <c:pt idx="4">
                  <c:v>1.47</c:v>
                </c:pt>
              </c:numCache>
            </c:numRef>
          </c:val>
          <c:extLst>
            <c:ext xmlns:c16="http://schemas.microsoft.com/office/drawing/2014/chart" uri="{C3380CC4-5D6E-409C-BE32-E72D297353CC}">
              <c16:uniqueId val="{00000002-4C33-491C-BDDC-A2E4F4469972}"/>
            </c:ext>
          </c:extLst>
        </c:ser>
        <c:ser>
          <c:idx val="1"/>
          <c:order val="1"/>
          <c:tx>
            <c:strRef>
              <c:f>freq_overlapRB!$A$6</c:f>
              <c:strCache>
                <c:ptCount val="1"/>
                <c:pt idx="0">
                  <c:v>average injections/day</c:v>
                </c:pt>
              </c:strCache>
            </c:strRef>
          </c:tx>
          <c:spPr>
            <a:solidFill>
              <a:srgbClr val="63CDF6"/>
            </a:solidFill>
          </c:spPr>
          <c:invertIfNegative val="0"/>
          <c:dPt>
            <c:idx val="5"/>
            <c:invertIfNegative val="0"/>
            <c:bubble3D val="0"/>
            <c:spPr>
              <a:pattFill prst="dkUpDiag">
                <a:fgClr>
                  <a:srgbClr val="63CDF6"/>
                </a:fgClr>
                <a:bgClr>
                  <a:schemeClr val="bg1"/>
                </a:bgClr>
              </a:pattFill>
            </c:spPr>
            <c:extLst>
              <c:ext xmlns:c16="http://schemas.microsoft.com/office/drawing/2014/chart" uri="{C3380CC4-5D6E-409C-BE32-E72D297353CC}">
                <c16:uniqueId val="{00000004-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freq_overlapRB!$B$6:$J$6</c:f>
              <c:numCache>
                <c:formatCode>General</c:formatCode>
                <c:ptCount val="9"/>
                <c:pt idx="5">
                  <c:v>2.1</c:v>
                </c:pt>
                <c:pt idx="6">
                  <c:v>3.1</c:v>
                </c:pt>
                <c:pt idx="7">
                  <c:v>3</c:v>
                </c:pt>
                <c:pt idx="8">
                  <c:v>2.8</c:v>
                </c:pt>
              </c:numCache>
            </c:numRef>
          </c:val>
          <c:extLst>
            <c:ext xmlns:c16="http://schemas.microsoft.com/office/drawing/2014/chart" uri="{C3380CC4-5D6E-409C-BE32-E72D297353CC}">
              <c16:uniqueId val="{00000005-4C33-491C-BDDC-A2E4F4469972}"/>
            </c:ext>
          </c:extLst>
        </c:ser>
        <c:dLbls>
          <c:showLegendKey val="0"/>
          <c:showVal val="0"/>
          <c:showCatName val="0"/>
          <c:showSerName val="0"/>
          <c:showPercent val="0"/>
          <c:showBubbleSize val="0"/>
        </c:dLbls>
        <c:gapWidth val="120"/>
        <c:overlap val="100"/>
        <c:axId val="135551616"/>
        <c:axId val="135602560"/>
      </c:barChart>
      <c:catAx>
        <c:axId val="135551616"/>
        <c:scaling>
          <c:orientation val="minMax"/>
        </c:scaling>
        <c:delete val="0"/>
        <c:axPos val="b"/>
        <c:numFmt formatCode="General" sourceLinked="0"/>
        <c:majorTickMark val="out"/>
        <c:minorTickMark val="none"/>
        <c:tickLblPos val="nextTo"/>
        <c:txPr>
          <a:bodyPr/>
          <a:lstStyle/>
          <a:p>
            <a:pPr>
              <a:defRPr sz="1200"/>
            </a:pPr>
            <a:endParaRPr lang="en-US"/>
          </a:p>
        </c:txPr>
        <c:crossAx val="135602560"/>
        <c:crosses val="autoZero"/>
        <c:auto val="1"/>
        <c:lblAlgn val="ctr"/>
        <c:lblOffset val="100"/>
        <c:noMultiLvlLbl val="0"/>
      </c:catAx>
      <c:valAx>
        <c:axId val="135602560"/>
        <c:scaling>
          <c:orientation val="minMax"/>
          <c:max val="4"/>
          <c:min val="0"/>
        </c:scaling>
        <c:delete val="0"/>
        <c:axPos val="l"/>
        <c:title>
          <c:tx>
            <c:rich>
              <a:bodyPr rot="-5400000" vert="horz"/>
              <a:lstStyle/>
              <a:p>
                <a:pPr>
                  <a:defRPr/>
                </a:pPr>
                <a:r>
                  <a:rPr lang="en-GB"/>
                  <a:t>Number</a:t>
                </a:r>
              </a:p>
            </c:rich>
          </c:tx>
          <c:layout>
            <c:manualLayout>
              <c:xMode val="edge"/>
              <c:yMode val="edge"/>
              <c:x val="1.2122048569777839E-2"/>
              <c:y val="0.19409868766404201"/>
            </c:manualLayout>
          </c:layout>
          <c:overlay val="0"/>
        </c:title>
        <c:numFmt formatCode="General" sourceLinked="1"/>
        <c:majorTickMark val="out"/>
        <c:minorTickMark val="none"/>
        <c:tickLblPos val="nextTo"/>
        <c:crossAx val="135551616"/>
        <c:crosses val="autoZero"/>
        <c:crossBetween val="between"/>
        <c:majorUnit val="1"/>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18488904057272"/>
          <c:y val="7.9537007874015742E-2"/>
          <c:w val="0.83629312813171086"/>
          <c:h val="0.80199081364829394"/>
        </c:manualLayout>
      </c:layout>
      <c:barChart>
        <c:barDir val="col"/>
        <c:grouping val="clustered"/>
        <c:varyColors val="0"/>
        <c:ser>
          <c:idx val="0"/>
          <c:order val="0"/>
          <c:tx>
            <c:strRef>
              <c:f>'comprehensive knowledge'!$D$5</c:f>
              <c:strCache>
                <c:ptCount val="1"/>
                <c:pt idx="0">
                  <c:v>2007</c:v>
                </c:pt>
              </c:strCache>
            </c:strRef>
          </c:tx>
          <c:spPr>
            <a:solidFill>
              <a:srgbClr val="88C5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knowledge'!$C$6:$C$8</c:f>
              <c:strCache>
                <c:ptCount val="3"/>
                <c:pt idx="0">
                  <c:v>PWID</c:v>
                </c:pt>
                <c:pt idx="1">
                  <c:v>FSWs</c:v>
                </c:pt>
                <c:pt idx="2">
                  <c:v>MSWs/Hijra SWs</c:v>
                </c:pt>
              </c:strCache>
            </c:strRef>
          </c:cat>
          <c:val>
            <c:numRef>
              <c:f>'comprehensive knowledge'!$D$6:$D$8</c:f>
              <c:numCache>
                <c:formatCode>General</c:formatCode>
                <c:ptCount val="3"/>
                <c:pt idx="0">
                  <c:v>18.600000000000001</c:v>
                </c:pt>
                <c:pt idx="1">
                  <c:v>25.8</c:v>
                </c:pt>
                <c:pt idx="2">
                  <c:v>20</c:v>
                </c:pt>
              </c:numCache>
            </c:numRef>
          </c:val>
          <c:extLst>
            <c:ext xmlns:c16="http://schemas.microsoft.com/office/drawing/2014/chart" uri="{C3380CC4-5D6E-409C-BE32-E72D297353CC}">
              <c16:uniqueId val="{00000000-777E-428A-844E-3A3F650E9DB5}"/>
            </c:ext>
          </c:extLst>
        </c:ser>
        <c:ser>
          <c:idx val="1"/>
          <c:order val="1"/>
          <c:tx>
            <c:strRef>
              <c:f>'comprehensive knowledge'!$E$5</c:f>
              <c:strCache>
                <c:ptCount val="1"/>
                <c:pt idx="0">
                  <c:v>2008-09</c:v>
                </c:pt>
              </c:strCache>
            </c:strRef>
          </c:tx>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knowledge'!$C$6:$C$8</c:f>
              <c:strCache>
                <c:ptCount val="3"/>
                <c:pt idx="0">
                  <c:v>PWID</c:v>
                </c:pt>
                <c:pt idx="1">
                  <c:v>FSWs</c:v>
                </c:pt>
                <c:pt idx="2">
                  <c:v>MSWs/Hijra SWs</c:v>
                </c:pt>
              </c:strCache>
            </c:strRef>
          </c:cat>
          <c:val>
            <c:numRef>
              <c:f>'comprehensive knowledge'!$E$6:$E$8</c:f>
              <c:numCache>
                <c:formatCode>General</c:formatCode>
                <c:ptCount val="3"/>
                <c:pt idx="0">
                  <c:v>22.5</c:v>
                </c:pt>
                <c:pt idx="1">
                  <c:v>1.1000000000000001</c:v>
                </c:pt>
                <c:pt idx="2">
                  <c:v>23.1</c:v>
                </c:pt>
              </c:numCache>
            </c:numRef>
          </c:val>
          <c:extLst>
            <c:ext xmlns:c16="http://schemas.microsoft.com/office/drawing/2014/chart" uri="{C3380CC4-5D6E-409C-BE32-E72D297353CC}">
              <c16:uniqueId val="{00000001-777E-428A-844E-3A3F650E9DB5}"/>
            </c:ext>
          </c:extLst>
        </c:ser>
        <c:dLbls>
          <c:showLegendKey val="0"/>
          <c:showVal val="0"/>
          <c:showCatName val="0"/>
          <c:showSerName val="0"/>
          <c:showPercent val="0"/>
          <c:showBubbleSize val="0"/>
        </c:dLbls>
        <c:gapWidth val="50"/>
        <c:axId val="136468736"/>
        <c:axId val="136470528"/>
      </c:barChart>
      <c:catAx>
        <c:axId val="136468736"/>
        <c:scaling>
          <c:orientation val="minMax"/>
        </c:scaling>
        <c:delete val="0"/>
        <c:axPos val="b"/>
        <c:numFmt formatCode="General" sourceLinked="0"/>
        <c:majorTickMark val="out"/>
        <c:minorTickMark val="none"/>
        <c:tickLblPos val="nextTo"/>
        <c:crossAx val="136470528"/>
        <c:crosses val="autoZero"/>
        <c:auto val="1"/>
        <c:lblAlgn val="ctr"/>
        <c:lblOffset val="100"/>
        <c:noMultiLvlLbl val="0"/>
      </c:catAx>
      <c:valAx>
        <c:axId val="136470528"/>
        <c:scaling>
          <c:orientation val="minMax"/>
          <c:max val="100"/>
        </c:scaling>
        <c:delete val="0"/>
        <c:axPos val="l"/>
        <c:title>
          <c:tx>
            <c:rich>
              <a:bodyPr rot="0" vert="horz"/>
              <a:lstStyle/>
              <a:p>
                <a:pPr>
                  <a:defRPr/>
                </a:pPr>
                <a:r>
                  <a:rPr lang="en-US"/>
                  <a:t>%</a:t>
                </a:r>
              </a:p>
            </c:rich>
          </c:tx>
          <c:layout>
            <c:manualLayout>
              <c:xMode val="edge"/>
              <c:yMode val="edge"/>
              <c:x val="2.7272727272727271E-2"/>
              <c:y val="2.1874803149606305E-2"/>
            </c:manualLayout>
          </c:layout>
          <c:overlay val="0"/>
        </c:title>
        <c:numFmt formatCode="General" sourceLinked="1"/>
        <c:majorTickMark val="out"/>
        <c:minorTickMark val="none"/>
        <c:tickLblPos val="nextTo"/>
        <c:crossAx val="136468736"/>
        <c:crosses val="autoZero"/>
        <c:crossBetween val="between"/>
        <c:majorUnit val="20"/>
      </c:valAx>
    </c:plotArea>
    <c:legend>
      <c:legendPos val="t"/>
      <c:layout>
        <c:manualLayout>
          <c:xMode val="edge"/>
          <c:yMode val="edge"/>
          <c:x val="0.36914864744074172"/>
          <c:y val="8.3333333333333329E-2"/>
          <c:w val="0.36591505607253638"/>
          <c:h val="0.1561278215223097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491223059028144"/>
          <c:y val="9.5060810184746991E-2"/>
          <c:w val="0.6320947547820126"/>
          <c:h val="0.85405480936975986"/>
        </c:manualLayout>
      </c:layout>
      <c:barChart>
        <c:barDir val="bar"/>
        <c:grouping val="clustered"/>
        <c:varyColors val="0"/>
        <c:ser>
          <c:idx val="0"/>
          <c:order val="0"/>
          <c:invertIfNegative val="0"/>
          <c:dPt>
            <c:idx val="0"/>
            <c:invertIfNegative val="0"/>
            <c:bubble3D val="0"/>
            <c:spPr>
              <a:solidFill>
                <a:srgbClr val="F78E1E"/>
              </a:solidFill>
            </c:spPr>
            <c:extLst>
              <c:ext xmlns:c16="http://schemas.microsoft.com/office/drawing/2014/chart" uri="{C3380CC4-5D6E-409C-BE32-E72D297353CC}">
                <c16:uniqueId val="{00000001-8211-46B2-882E-F5549C6BC50F}"/>
              </c:ext>
            </c:extLst>
          </c:dPt>
          <c:dPt>
            <c:idx val="1"/>
            <c:invertIfNegative val="0"/>
            <c:bubble3D val="0"/>
            <c:spPr>
              <a:solidFill>
                <a:srgbClr val="88C540"/>
              </a:solidFill>
            </c:spPr>
            <c:extLst>
              <c:ext xmlns:c16="http://schemas.microsoft.com/office/drawing/2014/chart" uri="{C3380CC4-5D6E-409C-BE32-E72D297353CC}">
                <c16:uniqueId val="{00000003-8211-46B2-882E-F5549C6BC50F}"/>
              </c:ext>
            </c:extLst>
          </c:dPt>
          <c:dPt>
            <c:idx val="2"/>
            <c:invertIfNegative val="0"/>
            <c:bubble3D val="0"/>
            <c:spPr>
              <a:solidFill>
                <a:srgbClr val="00AEEF"/>
              </a:solidFill>
            </c:spPr>
            <c:extLst>
              <c:ext xmlns:c16="http://schemas.microsoft.com/office/drawing/2014/chart" uri="{C3380CC4-5D6E-409C-BE32-E72D297353CC}">
                <c16:uniqueId val="{00000005-8211-46B2-882E-F5549C6BC50F}"/>
              </c:ext>
            </c:extLst>
          </c:dPt>
          <c:dPt>
            <c:idx val="3"/>
            <c:invertIfNegative val="0"/>
            <c:bubble3D val="0"/>
            <c:spPr>
              <a:solidFill>
                <a:srgbClr val="F78E1E"/>
              </a:solidFill>
            </c:spPr>
            <c:extLst>
              <c:ext xmlns:c16="http://schemas.microsoft.com/office/drawing/2014/chart" uri="{C3380CC4-5D6E-409C-BE32-E72D297353CC}">
                <c16:uniqueId val="{00000007-8211-46B2-882E-F5549C6BC50F}"/>
              </c:ext>
            </c:extLst>
          </c:dPt>
          <c:dPt>
            <c:idx val="4"/>
            <c:invertIfNegative val="0"/>
            <c:bubble3D val="0"/>
            <c:spPr>
              <a:solidFill>
                <a:srgbClr val="88C540"/>
              </a:solidFill>
            </c:spPr>
            <c:extLst>
              <c:ext xmlns:c16="http://schemas.microsoft.com/office/drawing/2014/chart" uri="{C3380CC4-5D6E-409C-BE32-E72D297353CC}">
                <c16:uniqueId val="{00000009-8211-46B2-882E-F5549C6BC50F}"/>
              </c:ext>
            </c:extLst>
          </c:dPt>
          <c:dPt>
            <c:idx val="5"/>
            <c:invertIfNegative val="0"/>
            <c:bubble3D val="0"/>
            <c:spPr>
              <a:solidFill>
                <a:srgbClr val="00AEEF"/>
              </a:solidFill>
            </c:spPr>
            <c:extLst>
              <c:ext xmlns:c16="http://schemas.microsoft.com/office/drawing/2014/chart" uri="{C3380CC4-5D6E-409C-BE32-E72D297353CC}">
                <c16:uniqueId val="{0000000B-8211-46B2-882E-F5549C6BC50F}"/>
              </c:ext>
            </c:extLst>
          </c:dPt>
          <c:dPt>
            <c:idx val="6"/>
            <c:invertIfNegative val="0"/>
            <c:bubble3D val="0"/>
            <c:spPr>
              <a:solidFill>
                <a:srgbClr val="F78E1E"/>
              </a:solidFill>
            </c:spPr>
            <c:extLst>
              <c:ext xmlns:c16="http://schemas.microsoft.com/office/drawing/2014/chart" uri="{C3380CC4-5D6E-409C-BE32-E72D297353CC}">
                <c16:uniqueId val="{0000000D-8211-46B2-882E-F5549C6BC50F}"/>
              </c:ext>
            </c:extLst>
          </c:dPt>
          <c:dPt>
            <c:idx val="7"/>
            <c:invertIfNegative val="0"/>
            <c:bubble3D val="0"/>
            <c:spPr>
              <a:solidFill>
                <a:srgbClr val="88C540"/>
              </a:solidFill>
            </c:spPr>
            <c:extLst>
              <c:ext xmlns:c16="http://schemas.microsoft.com/office/drawing/2014/chart" uri="{C3380CC4-5D6E-409C-BE32-E72D297353CC}">
                <c16:uniqueId val="{0000000F-8211-46B2-882E-F5549C6BC50F}"/>
              </c:ext>
            </c:extLst>
          </c:dPt>
          <c:dPt>
            <c:idx val="8"/>
            <c:invertIfNegative val="0"/>
            <c:bubble3D val="0"/>
            <c:spPr>
              <a:solidFill>
                <a:srgbClr val="00AEEF"/>
              </a:solidFill>
            </c:spPr>
            <c:extLst>
              <c:ext xmlns:c16="http://schemas.microsoft.com/office/drawing/2014/chart" uri="{C3380CC4-5D6E-409C-BE32-E72D297353CC}">
                <c16:uniqueId val="{00000011-8211-46B2-882E-F5549C6BC50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'comprehensive knowledge'!$C$4:$K$6</c:f>
              <c:multiLvlStrCache>
                <c:ptCount val="9"/>
                <c:lvl>
                  <c:pt idx="0">
                    <c:v>≥25 yr</c:v>
                  </c:pt>
                  <c:pt idx="1">
                    <c:v>&lt;25 yr</c:v>
                  </c:pt>
                  <c:pt idx="2">
                    <c:v>Total</c:v>
                  </c:pt>
                  <c:pt idx="3">
                    <c:v>≥25 yr</c:v>
                  </c:pt>
                  <c:pt idx="4">
                    <c:v>&lt;25 yr</c:v>
                  </c:pt>
                  <c:pt idx="5">
                    <c:v>Total</c:v>
                  </c:pt>
                  <c:pt idx="6">
                    <c:v>≥25 yr</c:v>
                  </c:pt>
                  <c:pt idx="7">
                    <c:v>&lt;25 yr</c:v>
                  </c:pt>
                  <c:pt idx="8">
                    <c:v>Total</c:v>
                  </c:pt>
                </c:lvl>
                <c:lvl>
                  <c:pt idx="0">
                    <c:v>FSWs</c:v>
                  </c:pt>
                  <c:pt idx="3">
                    <c:v>MSWs/Hijra SWs</c:v>
                  </c:pt>
                  <c:pt idx="6">
                    <c:v>PWID</c:v>
                  </c:pt>
                </c:lvl>
                <c:lvl>
                  <c:pt idx="0">
                    <c:v>2009</c:v>
                  </c:pt>
                  <c:pt idx="3">
                    <c:v>2008</c:v>
                  </c:pt>
                  <c:pt idx="6">
                    <c:v>2008</c:v>
                  </c:pt>
                </c:lvl>
              </c:multiLvlStrCache>
            </c:multiLvlStrRef>
          </c:cat>
          <c:val>
            <c:numRef>
              <c:f>'comprehensive knowledge'!$C$7:$K$7</c:f>
              <c:numCache>
                <c:formatCode>General</c:formatCode>
                <c:ptCount val="9"/>
                <c:pt idx="0">
                  <c:v>1</c:v>
                </c:pt>
                <c:pt idx="1">
                  <c:v>1.2</c:v>
                </c:pt>
                <c:pt idx="2">
                  <c:v>1.07</c:v>
                </c:pt>
                <c:pt idx="3">
                  <c:v>25.6</c:v>
                </c:pt>
                <c:pt idx="4">
                  <c:v>21</c:v>
                </c:pt>
                <c:pt idx="5">
                  <c:v>23.1</c:v>
                </c:pt>
                <c:pt idx="6">
                  <c:v>23.1</c:v>
                </c:pt>
                <c:pt idx="7">
                  <c:v>19.899999999999999</c:v>
                </c:pt>
                <c:pt idx="8">
                  <c:v>22.5</c:v>
                </c:pt>
              </c:numCache>
            </c:numRef>
          </c:val>
          <c:extLst>
            <c:ext xmlns:c16="http://schemas.microsoft.com/office/drawing/2014/chart" uri="{C3380CC4-5D6E-409C-BE32-E72D297353CC}">
              <c16:uniqueId val="{00000012-8211-46B2-882E-F5549C6BC50F}"/>
            </c:ext>
          </c:extLst>
        </c:ser>
        <c:dLbls>
          <c:showLegendKey val="0"/>
          <c:showVal val="0"/>
          <c:showCatName val="0"/>
          <c:showSerName val="0"/>
          <c:showPercent val="0"/>
          <c:showBubbleSize val="0"/>
        </c:dLbls>
        <c:gapWidth val="40"/>
        <c:axId val="137148672"/>
        <c:axId val="137158656"/>
      </c:barChart>
      <c:catAx>
        <c:axId val="137148672"/>
        <c:scaling>
          <c:orientation val="maxMin"/>
        </c:scaling>
        <c:delete val="0"/>
        <c:axPos val="l"/>
        <c:majorGridlines>
          <c:spPr>
            <a:ln>
              <a:noFill/>
            </a:ln>
          </c:spPr>
        </c:majorGridlines>
        <c:numFmt formatCode="General" sourceLinked="0"/>
        <c:majorTickMark val="out"/>
        <c:minorTickMark val="none"/>
        <c:tickLblPos val="nextTo"/>
        <c:crossAx val="137158656"/>
        <c:crosses val="autoZero"/>
        <c:auto val="1"/>
        <c:lblAlgn val="ctr"/>
        <c:lblOffset val="100"/>
        <c:noMultiLvlLbl val="0"/>
      </c:catAx>
      <c:valAx>
        <c:axId val="137158656"/>
        <c:scaling>
          <c:orientation val="minMax"/>
          <c:max val="100"/>
        </c:scaling>
        <c:delete val="0"/>
        <c:axPos val="t"/>
        <c:majorGridlines>
          <c:spPr>
            <a:ln w="6350">
              <a:solidFill>
                <a:schemeClr val="bg1">
                  <a:lumMod val="85000"/>
                </a:schemeClr>
              </a:solidFill>
              <a:prstDash val="sysDot"/>
            </a:ln>
          </c:spPr>
        </c:majorGridlines>
        <c:title>
          <c:tx>
            <c:rich>
              <a:bodyPr/>
              <a:lstStyle/>
              <a:p>
                <a:pPr>
                  <a:defRPr/>
                </a:pPr>
                <a:r>
                  <a:rPr lang="en-US"/>
                  <a:t>%</a:t>
                </a:r>
              </a:p>
            </c:rich>
          </c:tx>
          <c:layout>
            <c:manualLayout>
              <c:xMode val="edge"/>
              <c:yMode val="edge"/>
              <c:x val="0.96367616658537147"/>
              <c:y val="1.6693284925629981E-3"/>
            </c:manualLayout>
          </c:layout>
          <c:overlay val="0"/>
        </c:title>
        <c:numFmt formatCode="General" sourceLinked="1"/>
        <c:majorTickMark val="none"/>
        <c:minorTickMark val="none"/>
        <c:tickLblPos val="nextTo"/>
        <c:crossAx val="137148672"/>
        <c:crosses val="autoZero"/>
        <c:crossBetween val="between"/>
        <c:majorUnit val="2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2"/>
          <c:order val="1"/>
          <c:tx>
            <c:strRef>
              <c:f>Pakistan!$C$3</c:f>
              <c:strCache>
                <c:ptCount val="1"/>
                <c:pt idx="0">
                  <c:v>International funding</c:v>
                </c:pt>
              </c:strCache>
            </c:strRef>
          </c:tx>
          <c:spPr>
            <a:solidFill>
              <a:srgbClr val="E31837"/>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7C-4040-9775-F2D44D4344E0}"/>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Pakistan!$A$4:$A$10</c:f>
              <c:numCache>
                <c:formatCode>General</c:formatCode>
                <c:ptCount val="7"/>
                <c:pt idx="0">
                  <c:v>2007</c:v>
                </c:pt>
                <c:pt idx="1">
                  <c:v>2008</c:v>
                </c:pt>
                <c:pt idx="2">
                  <c:v>2009</c:v>
                </c:pt>
                <c:pt idx="3">
                  <c:v>2010</c:v>
                </c:pt>
                <c:pt idx="4">
                  <c:v>2011</c:v>
                </c:pt>
                <c:pt idx="5">
                  <c:v>2012</c:v>
                </c:pt>
                <c:pt idx="6">
                  <c:v>2013</c:v>
                </c:pt>
              </c:numCache>
            </c:numRef>
          </c:cat>
          <c:val>
            <c:numRef>
              <c:f>Pakistan!$C$4:$C$10</c:f>
              <c:numCache>
                <c:formatCode>_(* #,##0_);_(* \(#,##0\);_(* "-"??_);_(@_)</c:formatCode>
                <c:ptCount val="7"/>
                <c:pt idx="0">
                  <c:v>3244217.75</c:v>
                </c:pt>
                <c:pt idx="1">
                  <c:v>4476514</c:v>
                </c:pt>
                <c:pt idx="2">
                  <c:v>8261902.1799999997</c:v>
                </c:pt>
                <c:pt idx="3">
                  <c:v>8163973.9639999997</c:v>
                </c:pt>
                <c:pt idx="4">
                  <c:v>2181907.9</c:v>
                </c:pt>
                <c:pt idx="5">
                  <c:v>6992470.3600000003</c:v>
                </c:pt>
                <c:pt idx="6">
                  <c:v>6361662.0199999996</c:v>
                </c:pt>
              </c:numCache>
            </c:numRef>
          </c:val>
          <c:extLst>
            <c:ext xmlns:c16="http://schemas.microsoft.com/office/drawing/2014/chart" uri="{C3380CC4-5D6E-409C-BE32-E72D297353CC}">
              <c16:uniqueId val="{00000001-8A7C-4040-9775-F2D44D4344E0}"/>
            </c:ext>
          </c:extLst>
        </c:ser>
        <c:ser>
          <c:idx val="1"/>
          <c:order val="2"/>
          <c:tx>
            <c:strRef>
              <c:f>Pakistan!$D$3</c:f>
              <c:strCache>
                <c:ptCount val="1"/>
                <c:pt idx="0">
                  <c:v>Domestic funding</c:v>
                </c:pt>
              </c:strCache>
            </c:strRef>
          </c:tx>
          <c:spPr>
            <a:solidFill>
              <a:srgbClr val="88C540"/>
            </a:solidFill>
            <a:ln>
              <a:no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7C-4040-9775-F2D44D4344E0}"/>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Pakistan!$A$4:$A$10</c:f>
              <c:numCache>
                <c:formatCode>General</c:formatCode>
                <c:ptCount val="7"/>
                <c:pt idx="0">
                  <c:v>2007</c:v>
                </c:pt>
                <c:pt idx="1">
                  <c:v>2008</c:v>
                </c:pt>
                <c:pt idx="2">
                  <c:v>2009</c:v>
                </c:pt>
                <c:pt idx="3">
                  <c:v>2010</c:v>
                </c:pt>
                <c:pt idx="4">
                  <c:v>2011</c:v>
                </c:pt>
                <c:pt idx="5">
                  <c:v>2012</c:v>
                </c:pt>
                <c:pt idx="6">
                  <c:v>2013</c:v>
                </c:pt>
              </c:numCache>
            </c:numRef>
          </c:cat>
          <c:val>
            <c:numRef>
              <c:f>Pakistan!$D$4:$D$10</c:f>
              <c:numCache>
                <c:formatCode>_(* #,##0_);_(* \(#,##0\);_(* "-"??_);_(@_)</c:formatCode>
                <c:ptCount val="7"/>
                <c:pt idx="0">
                  <c:v>1832423.75</c:v>
                </c:pt>
                <c:pt idx="1">
                  <c:v>9718333</c:v>
                </c:pt>
                <c:pt idx="2">
                  <c:v>5767308.0360000003</c:v>
                </c:pt>
                <c:pt idx="3">
                  <c:v>4768321.3380000005</c:v>
                </c:pt>
                <c:pt idx="4">
                  <c:v>3027839</c:v>
                </c:pt>
                <c:pt idx="5">
                  <c:v>3457681</c:v>
                </c:pt>
                <c:pt idx="6">
                  <c:v>3631968</c:v>
                </c:pt>
              </c:numCache>
            </c:numRef>
          </c:val>
          <c:extLst>
            <c:ext xmlns:c16="http://schemas.microsoft.com/office/drawing/2014/chart" uri="{C3380CC4-5D6E-409C-BE32-E72D297353CC}">
              <c16:uniqueId val="{00000003-8A7C-4040-9775-F2D44D4344E0}"/>
            </c:ext>
          </c:extLst>
        </c:ser>
        <c:dLbls>
          <c:showLegendKey val="0"/>
          <c:showVal val="0"/>
          <c:showCatName val="0"/>
          <c:showSerName val="0"/>
          <c:showPercent val="0"/>
          <c:showBubbleSize val="0"/>
        </c:dLbls>
        <c:gapWidth val="150"/>
        <c:overlap val="100"/>
        <c:axId val="137832704"/>
        <c:axId val="137846784"/>
      </c:barChart>
      <c:lineChart>
        <c:grouping val="standard"/>
        <c:varyColors val="0"/>
        <c:ser>
          <c:idx val="0"/>
          <c:order val="0"/>
          <c:tx>
            <c:strRef>
              <c:f>Pakistan!$B$3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7C-4040-9775-F2D44D4344E0}"/>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Pakistan!$A$4:$A$10</c:f>
              <c:numCache>
                <c:formatCode>General</c:formatCode>
                <c:ptCount val="7"/>
                <c:pt idx="0">
                  <c:v>2007</c:v>
                </c:pt>
                <c:pt idx="1">
                  <c:v>2008</c:v>
                </c:pt>
                <c:pt idx="2">
                  <c:v>2009</c:v>
                </c:pt>
                <c:pt idx="3">
                  <c:v>2010</c:v>
                </c:pt>
                <c:pt idx="4">
                  <c:v>2011</c:v>
                </c:pt>
                <c:pt idx="5">
                  <c:v>2012</c:v>
                </c:pt>
                <c:pt idx="6">
                  <c:v>2013</c:v>
                </c:pt>
              </c:numCache>
            </c:numRef>
          </c:cat>
          <c:val>
            <c:numRef>
              <c:f>Pakistan!$B$4:$B$10</c:f>
              <c:numCache>
                <c:formatCode>_(* #,##0_);_(* \(#,##0\);_(* "-"??_);_(@_)</c:formatCode>
                <c:ptCount val="7"/>
                <c:pt idx="0">
                  <c:v>5076641.5</c:v>
                </c:pt>
                <c:pt idx="1">
                  <c:v>14194847</c:v>
                </c:pt>
                <c:pt idx="2">
                  <c:v>14029210</c:v>
                </c:pt>
                <c:pt idx="3">
                  <c:v>12932295</c:v>
                </c:pt>
                <c:pt idx="4">
                  <c:v>5209747</c:v>
                </c:pt>
                <c:pt idx="5">
                  <c:v>10450151</c:v>
                </c:pt>
                <c:pt idx="6">
                  <c:v>9993630</c:v>
                </c:pt>
              </c:numCache>
            </c:numRef>
          </c:val>
          <c:smooth val="1"/>
          <c:extLst>
            <c:ext xmlns:c16="http://schemas.microsoft.com/office/drawing/2014/chart" uri="{C3380CC4-5D6E-409C-BE32-E72D297353CC}">
              <c16:uniqueId val="{00000005-8A7C-4040-9775-F2D44D4344E0}"/>
            </c:ext>
          </c:extLst>
        </c:ser>
        <c:dLbls>
          <c:showLegendKey val="0"/>
          <c:showVal val="0"/>
          <c:showCatName val="0"/>
          <c:showSerName val="0"/>
          <c:showPercent val="0"/>
          <c:showBubbleSize val="0"/>
        </c:dLbls>
        <c:marker val="1"/>
        <c:smooth val="0"/>
        <c:axId val="137832704"/>
        <c:axId val="137846784"/>
      </c:lineChart>
      <c:catAx>
        <c:axId val="137832704"/>
        <c:scaling>
          <c:orientation val="minMax"/>
        </c:scaling>
        <c:delete val="0"/>
        <c:axPos val="b"/>
        <c:numFmt formatCode="General" sourceLinked="1"/>
        <c:majorTickMark val="out"/>
        <c:minorTickMark val="none"/>
        <c:tickLblPos val="nextTo"/>
        <c:crossAx val="137846784"/>
        <c:crosses val="autoZero"/>
        <c:auto val="1"/>
        <c:lblAlgn val="ctr"/>
        <c:lblOffset val="100"/>
        <c:noMultiLvlLbl val="0"/>
      </c:catAx>
      <c:valAx>
        <c:axId val="137846784"/>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7832704"/>
        <c:crosses val="autoZero"/>
        <c:crossBetween val="between"/>
        <c:majorUnit val="2000000"/>
        <c:dispUnits>
          <c:builtInUnit val="millions"/>
          <c:dispUnitsLbl>
            <c:layout>
              <c:manualLayout>
                <c:xMode val="edge"/>
                <c:yMode val="edge"/>
                <c:x val="3.8171235540001944E-2"/>
                <c:y val="8.1032142805289586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5.391738446532187E-2"/>
          <c:w val="0.75117215989594222"/>
          <c:h val="0.74383231820385443"/>
        </c:manualLayout>
      </c:layout>
      <c:lineChart>
        <c:grouping val="standard"/>
        <c:varyColors val="0"/>
        <c:ser>
          <c:idx val="0"/>
          <c:order val="0"/>
          <c:tx>
            <c:strRef>
              <c:f>'AIDS Spending by source '!$A$6</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'!$B$6:$H$6</c:f>
              <c:numCache>
                <c:formatCode>General</c:formatCode>
                <c:ptCount val="7"/>
                <c:pt idx="0">
                  <c:v>5076641.5</c:v>
                </c:pt>
                <c:pt idx="1">
                  <c:v>14194847</c:v>
                </c:pt>
                <c:pt idx="2">
                  <c:v>14029210</c:v>
                </c:pt>
                <c:pt idx="3">
                  <c:v>12932295</c:v>
                </c:pt>
                <c:pt idx="4">
                  <c:v>5209747</c:v>
                </c:pt>
                <c:pt idx="5">
                  <c:v>10450151</c:v>
                </c:pt>
                <c:pt idx="6">
                  <c:v>9993630</c:v>
                </c:pt>
              </c:numCache>
            </c:numRef>
          </c:val>
          <c:smooth val="0"/>
          <c:extLst>
            <c:ext xmlns:c16="http://schemas.microsoft.com/office/drawing/2014/chart" uri="{C3380CC4-5D6E-409C-BE32-E72D297353CC}">
              <c16:uniqueId val="{00000001-09DD-4EF6-8DDA-2F88639BFF4F}"/>
            </c:ext>
          </c:extLst>
        </c:ser>
        <c:ser>
          <c:idx val="1"/>
          <c:order val="1"/>
          <c:tx>
            <c:strRef>
              <c:f>'AIDS Spending by source '!$A$7</c:f>
              <c:strCache>
                <c:ptCount val="1"/>
                <c:pt idx="0">
                  <c:v>Bilaterals</c:v>
                </c:pt>
              </c:strCache>
            </c:strRef>
          </c:tx>
          <c:spPr>
            <a:ln w="38100">
              <a:solidFill>
                <a:srgbClr val="F78E1E"/>
              </a:solidFill>
            </a:ln>
          </c:spPr>
          <c:marker>
            <c:symbol val="circle"/>
            <c:size val="9"/>
            <c:spPr>
              <a:solidFill>
                <a:srgbClr val="F78E1E"/>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'!$B$7:$H$7</c:f>
              <c:numCache>
                <c:formatCode>General</c:formatCode>
                <c:ptCount val="7"/>
                <c:pt idx="1">
                  <c:v>400000</c:v>
                </c:pt>
                <c:pt idx="2">
                  <c:v>3429074</c:v>
                </c:pt>
                <c:pt idx="3">
                  <c:v>2312562</c:v>
                </c:pt>
                <c:pt idx="4">
                  <c:v>76901</c:v>
                </c:pt>
                <c:pt idx="5">
                  <c:v>257705</c:v>
                </c:pt>
                <c:pt idx="6">
                  <c:v>229844</c:v>
                </c:pt>
              </c:numCache>
            </c:numRef>
          </c:val>
          <c:smooth val="0"/>
          <c:extLst>
            <c:ext xmlns:c16="http://schemas.microsoft.com/office/drawing/2014/chart" uri="{C3380CC4-5D6E-409C-BE32-E72D297353CC}">
              <c16:uniqueId val="{00000003-09DD-4EF6-8DDA-2F88639BFF4F}"/>
            </c:ext>
          </c:extLst>
        </c:ser>
        <c:ser>
          <c:idx val="2"/>
          <c:order val="2"/>
          <c:tx>
            <c:strRef>
              <c:f>'AIDS Spending by source '!$A$8</c:f>
              <c:strCache>
                <c:ptCount val="1"/>
                <c:pt idx="0">
                  <c:v>Multilaterals</c:v>
                </c:pt>
              </c:strCache>
            </c:strRef>
          </c:tx>
          <c:spPr>
            <a:ln w="38100">
              <a:solidFill>
                <a:srgbClr val="E31837"/>
              </a:solidFill>
            </a:ln>
          </c:spPr>
          <c:marker>
            <c:symbol val="circle"/>
            <c:size val="9"/>
            <c:spPr>
              <a:solidFill>
                <a:srgbClr val="E31837"/>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'!$B$8:$H$8</c:f>
              <c:numCache>
                <c:formatCode>General</c:formatCode>
                <c:ptCount val="7"/>
                <c:pt idx="0">
                  <c:v>3037183</c:v>
                </c:pt>
                <c:pt idx="1">
                  <c:v>4076514</c:v>
                </c:pt>
                <c:pt idx="2">
                  <c:v>4288721</c:v>
                </c:pt>
                <c:pt idx="3">
                  <c:v>5050575</c:v>
                </c:pt>
                <c:pt idx="4">
                  <c:v>2105007</c:v>
                </c:pt>
                <c:pt idx="5">
                  <c:v>6734765</c:v>
                </c:pt>
                <c:pt idx="6">
                  <c:v>6131818</c:v>
                </c:pt>
              </c:numCache>
            </c:numRef>
          </c:val>
          <c:smooth val="0"/>
          <c:extLst>
            <c:ext xmlns:c16="http://schemas.microsoft.com/office/drawing/2014/chart" uri="{C3380CC4-5D6E-409C-BE32-E72D297353CC}">
              <c16:uniqueId val="{00000005-09DD-4EF6-8DDA-2F88639BFF4F}"/>
            </c:ext>
          </c:extLst>
        </c:ser>
        <c:ser>
          <c:idx val="3"/>
          <c:order val="3"/>
          <c:tx>
            <c:strRef>
              <c:f>'AIDS Spending by source '!$A$9</c:f>
              <c:strCache>
                <c:ptCount val="1"/>
                <c:pt idx="0">
                  <c:v>Domestic Funding</c:v>
                </c:pt>
              </c:strCache>
            </c:strRef>
          </c:tx>
          <c:spPr>
            <a:ln w="38100">
              <a:solidFill>
                <a:srgbClr val="88C540"/>
              </a:solidFill>
            </a:ln>
          </c:spPr>
          <c:marker>
            <c:symbol val="circle"/>
            <c:size val="9"/>
            <c:spPr>
              <a:solidFill>
                <a:srgbClr val="88C540"/>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'!$B$9:$H$9</c:f>
              <c:numCache>
                <c:formatCode>General</c:formatCode>
                <c:ptCount val="7"/>
                <c:pt idx="0">
                  <c:v>1832423.75</c:v>
                </c:pt>
                <c:pt idx="1">
                  <c:v>9718333</c:v>
                </c:pt>
                <c:pt idx="2">
                  <c:v>5767308.0360000003</c:v>
                </c:pt>
                <c:pt idx="3">
                  <c:v>4768321.3380000005</c:v>
                </c:pt>
                <c:pt idx="4">
                  <c:v>3027839</c:v>
                </c:pt>
                <c:pt idx="5">
                  <c:v>3457681</c:v>
                </c:pt>
                <c:pt idx="6">
                  <c:v>3631968</c:v>
                </c:pt>
              </c:numCache>
            </c:numRef>
          </c:val>
          <c:smooth val="0"/>
          <c:extLst>
            <c:ext xmlns:c16="http://schemas.microsoft.com/office/drawing/2014/chart" uri="{C3380CC4-5D6E-409C-BE32-E72D297353CC}">
              <c16:uniqueId val="{00000007-09DD-4EF6-8DDA-2F88639BFF4F}"/>
            </c:ext>
          </c:extLst>
        </c:ser>
        <c:dLbls>
          <c:showLegendKey val="0"/>
          <c:showVal val="0"/>
          <c:showCatName val="0"/>
          <c:showSerName val="0"/>
          <c:showPercent val="0"/>
          <c:showBubbleSize val="0"/>
        </c:dLbls>
        <c:marker val="1"/>
        <c:smooth val="0"/>
        <c:axId val="138347648"/>
        <c:axId val="138349184"/>
      </c:lineChart>
      <c:catAx>
        <c:axId val="138347648"/>
        <c:scaling>
          <c:orientation val="minMax"/>
        </c:scaling>
        <c:delete val="0"/>
        <c:axPos val="b"/>
        <c:numFmt formatCode="General" sourceLinked="0"/>
        <c:majorTickMark val="out"/>
        <c:minorTickMark val="none"/>
        <c:tickLblPos val="nextTo"/>
        <c:crossAx val="138349184"/>
        <c:crosses val="autoZero"/>
        <c:auto val="1"/>
        <c:lblAlgn val="ctr"/>
        <c:lblOffset val="100"/>
        <c:noMultiLvlLbl val="0"/>
      </c:catAx>
      <c:valAx>
        <c:axId val="1383491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8347648"/>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215074530778"/>
          <c:y val="4.1089743589743592E-2"/>
          <c:w val="0.80904075669786568"/>
          <c:h val="0.77277685241267924"/>
        </c:manualLayout>
      </c:layout>
      <c:barChart>
        <c:barDir val="col"/>
        <c:grouping val="percentStacked"/>
        <c:varyColors val="0"/>
        <c:ser>
          <c:idx val="1"/>
          <c:order val="0"/>
          <c:tx>
            <c:strRef>
              <c:f>'AIDS spending by category'!$A$6</c:f>
              <c:strCache>
                <c:ptCount val="1"/>
                <c:pt idx="0">
                  <c:v>Prevention</c:v>
                </c:pt>
              </c:strCache>
            </c:strRef>
          </c:tx>
          <c:spPr>
            <a:solidFill>
              <a:srgbClr val="88C540"/>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category'!$B$6:$H$6</c:f>
              <c:numCache>
                <c:formatCode>_(* #,##0_);_(* \(#,##0\);_(* "-"??_);_(@_)</c:formatCode>
                <c:ptCount val="7"/>
                <c:pt idx="0">
                  <c:v>3597306.25</c:v>
                </c:pt>
                <c:pt idx="1">
                  <c:v>9708619</c:v>
                </c:pt>
                <c:pt idx="2">
                  <c:v>5780331</c:v>
                </c:pt>
                <c:pt idx="3">
                  <c:v>5637679.5</c:v>
                </c:pt>
                <c:pt idx="4">
                  <c:v>2182497</c:v>
                </c:pt>
                <c:pt idx="5">
                  <c:v>5725160</c:v>
                </c:pt>
                <c:pt idx="6">
                  <c:v>5912261</c:v>
                </c:pt>
              </c:numCache>
            </c:numRef>
          </c:val>
          <c:extLst>
            <c:ext xmlns:c16="http://schemas.microsoft.com/office/drawing/2014/chart" uri="{C3380CC4-5D6E-409C-BE32-E72D297353CC}">
              <c16:uniqueId val="{00000000-6D04-492D-9223-C73FCD659436}"/>
            </c:ext>
          </c:extLst>
        </c:ser>
        <c:ser>
          <c:idx val="0"/>
          <c:order val="1"/>
          <c:tx>
            <c:strRef>
              <c:f>'AIDS spending by category'!$A$5</c:f>
              <c:strCache>
                <c:ptCount val="1"/>
                <c:pt idx="0">
                  <c:v>Care and treatment</c:v>
                </c:pt>
              </c:strCache>
            </c:strRef>
          </c:tx>
          <c:spPr>
            <a:solidFill>
              <a:srgbClr val="EC008C"/>
            </a:solidFill>
            <a:ln>
              <a:noFill/>
            </a:ln>
          </c:spPr>
          <c:invertIfNegative val="0"/>
          <c:dLbls>
            <c:numFmt formatCode="[$$-409]#,##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category'!$B$5:$H$5</c:f>
              <c:numCache>
                <c:formatCode>_(* #,##0_);_(* \(#,##0\);_(* "-"??_);_(@_)</c:formatCode>
                <c:ptCount val="7"/>
                <c:pt idx="0">
                  <c:v>46271.050779999998</c:v>
                </c:pt>
                <c:pt idx="1">
                  <c:v>1442928</c:v>
                </c:pt>
                <c:pt idx="2">
                  <c:v>796302.8125</c:v>
                </c:pt>
                <c:pt idx="3">
                  <c:v>752427.5</c:v>
                </c:pt>
                <c:pt idx="4">
                  <c:v>897048</c:v>
                </c:pt>
                <c:pt idx="5">
                  <c:v>2390604.5</c:v>
                </c:pt>
                <c:pt idx="6">
                  <c:v>2376087</c:v>
                </c:pt>
              </c:numCache>
            </c:numRef>
          </c:val>
          <c:extLst>
            <c:ext xmlns:c16="http://schemas.microsoft.com/office/drawing/2014/chart" uri="{C3380CC4-5D6E-409C-BE32-E72D297353CC}">
              <c16:uniqueId val="{00000001-6D04-492D-9223-C73FCD659436}"/>
            </c:ext>
          </c:extLst>
        </c:ser>
        <c:ser>
          <c:idx val="2"/>
          <c:order val="2"/>
          <c:tx>
            <c:strRef>
              <c:f>'AIDS spending by category'!$A$7</c:f>
              <c:strCache>
                <c:ptCount val="1"/>
                <c:pt idx="0">
                  <c:v>Others</c:v>
                </c:pt>
              </c:strCache>
            </c:strRef>
          </c:tx>
          <c:spPr>
            <a:solidFill>
              <a:sysClr val="window" lastClr="FFFFFF">
                <a:lumMod val="65000"/>
              </a:sysClr>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category'!$B$7:$H$7</c:f>
              <c:numCache>
                <c:formatCode>#,##0</c:formatCode>
                <c:ptCount val="7"/>
                <c:pt idx="0">
                  <c:v>1433064.1992199998</c:v>
                </c:pt>
                <c:pt idx="1">
                  <c:v>3043300</c:v>
                </c:pt>
                <c:pt idx="2">
                  <c:v>7452576.1875</c:v>
                </c:pt>
                <c:pt idx="3">
                  <c:v>6542188</c:v>
                </c:pt>
                <c:pt idx="4">
                  <c:v>2130202</c:v>
                </c:pt>
                <c:pt idx="5">
                  <c:v>2334386.5</c:v>
                </c:pt>
                <c:pt idx="6">
                  <c:v>1705282</c:v>
                </c:pt>
              </c:numCache>
            </c:numRef>
          </c:val>
          <c:extLst>
            <c:ext xmlns:c16="http://schemas.microsoft.com/office/drawing/2014/chart" uri="{C3380CC4-5D6E-409C-BE32-E72D297353CC}">
              <c16:uniqueId val="{00000002-6D04-492D-9223-C73FCD659436}"/>
            </c:ext>
          </c:extLst>
        </c:ser>
        <c:dLbls>
          <c:showLegendKey val="0"/>
          <c:showVal val="0"/>
          <c:showCatName val="0"/>
          <c:showSerName val="0"/>
          <c:showPercent val="0"/>
          <c:showBubbleSize val="0"/>
        </c:dLbls>
        <c:gapWidth val="40"/>
        <c:overlap val="100"/>
        <c:axId val="136545024"/>
        <c:axId val="136601984"/>
      </c:barChart>
      <c:catAx>
        <c:axId val="136545024"/>
        <c:scaling>
          <c:orientation val="minMax"/>
        </c:scaling>
        <c:delete val="0"/>
        <c:axPos val="b"/>
        <c:numFmt formatCode="General" sourceLinked="1"/>
        <c:majorTickMark val="out"/>
        <c:minorTickMark val="none"/>
        <c:tickLblPos val="nextTo"/>
        <c:crossAx val="136601984"/>
        <c:crosses val="autoZero"/>
        <c:auto val="1"/>
        <c:lblAlgn val="ctr"/>
        <c:lblOffset val="100"/>
        <c:noMultiLvlLbl val="0"/>
      </c:catAx>
      <c:valAx>
        <c:axId val="1366019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6545024"/>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58940063206238E-2"/>
          <c:y val="3.9567901234567902E-2"/>
          <c:w val="0.90445919044306411"/>
          <c:h val="0.75816807621269566"/>
        </c:manualLayout>
      </c:layout>
      <c:barChart>
        <c:barDir val="col"/>
        <c:grouping val="percentStacked"/>
        <c:varyColors val="0"/>
        <c:ser>
          <c:idx val="0"/>
          <c:order val="0"/>
          <c:tx>
            <c:strRef>
              <c:f>'D&amp;I spendng on treatment'!$C$2</c:f>
              <c:strCache>
                <c:ptCount val="1"/>
                <c:pt idx="0">
                  <c:v>% Domestic (public) sources</c:v>
                </c:pt>
              </c:strCache>
            </c:strRef>
          </c:tx>
          <c:spPr>
            <a:solidFill>
              <a:srgbClr val="88C540"/>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17-4E14-88F1-BE601947694D}"/>
                </c:ext>
              </c:extLst>
            </c:dLbl>
            <c:dLbl>
              <c:idx val="1"/>
              <c:delete val="1"/>
              <c:extLst>
                <c:ext xmlns:c15="http://schemas.microsoft.com/office/drawing/2012/chart" uri="{CE6537A1-D6FC-4f65-9D91-7224C49458BB}"/>
                <c:ext xmlns:c16="http://schemas.microsoft.com/office/drawing/2014/chart" uri="{C3380CC4-5D6E-409C-BE32-E72D297353CC}">
                  <c16:uniqueId val="{00000001-FF17-4E14-88F1-BE601947694D}"/>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17-4E14-88F1-BE601947694D}"/>
                </c:ext>
              </c:extLst>
            </c:dLbl>
            <c:dLbl>
              <c:idx val="3"/>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17-4E14-88F1-BE601947694D}"/>
                </c:ext>
              </c:extLst>
            </c:dLbl>
            <c:dLbl>
              <c:idx val="4"/>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17-4E14-88F1-BE601947694D}"/>
                </c:ext>
              </c:extLst>
            </c:dLbl>
            <c:dLbl>
              <c:idx val="5"/>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F17-4E14-88F1-BE601947694D}"/>
                </c:ext>
              </c:extLst>
            </c:dLbl>
            <c:dLbl>
              <c:idx val="6"/>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F17-4E14-88F1-BE601947694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spendng on treatment'!$A$3:$A$9</c:f>
              <c:numCache>
                <c:formatCode>General</c:formatCode>
                <c:ptCount val="7"/>
                <c:pt idx="0">
                  <c:v>2007</c:v>
                </c:pt>
                <c:pt idx="1">
                  <c:v>2008</c:v>
                </c:pt>
                <c:pt idx="2">
                  <c:v>2009</c:v>
                </c:pt>
                <c:pt idx="3">
                  <c:v>2010</c:v>
                </c:pt>
                <c:pt idx="4">
                  <c:v>2011</c:v>
                </c:pt>
                <c:pt idx="5">
                  <c:v>2012</c:v>
                </c:pt>
                <c:pt idx="6">
                  <c:v>2013</c:v>
                </c:pt>
              </c:numCache>
            </c:numRef>
          </c:cat>
          <c:val>
            <c:numRef>
              <c:f>'D&amp;I spendng on treatment'!$C$3:$C$9</c:f>
              <c:numCache>
                <c:formatCode>0%</c:formatCode>
                <c:ptCount val="7"/>
                <c:pt idx="0">
                  <c:v>1</c:v>
                </c:pt>
                <c:pt idx="1">
                  <c:v>0</c:v>
                </c:pt>
                <c:pt idx="2">
                  <c:v>0.16772068803913712</c:v>
                </c:pt>
                <c:pt idx="3">
                  <c:v>0.3015896829927136</c:v>
                </c:pt>
                <c:pt idx="4">
                  <c:v>0.88499166153873599</c:v>
                </c:pt>
                <c:pt idx="5">
                  <c:v>0.35442081699419542</c:v>
                </c:pt>
                <c:pt idx="6">
                  <c:v>0.3210130773831093</c:v>
                </c:pt>
              </c:numCache>
            </c:numRef>
          </c:val>
          <c:extLst>
            <c:ext xmlns:c16="http://schemas.microsoft.com/office/drawing/2014/chart" uri="{C3380CC4-5D6E-409C-BE32-E72D297353CC}">
              <c16:uniqueId val="{00000007-FF17-4E14-88F1-BE601947694D}"/>
            </c:ext>
          </c:extLst>
        </c:ser>
        <c:ser>
          <c:idx val="1"/>
          <c:order val="1"/>
          <c:tx>
            <c:strRef>
              <c:f>'D&amp;I spendng on treatment'!$E$2</c:f>
              <c:strCache>
                <c:ptCount val="1"/>
                <c:pt idx="0">
                  <c:v>% International sources</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17-4E14-88F1-BE601947694D}"/>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F17-4E14-88F1-BE601947694D}"/>
                </c:ext>
              </c:extLst>
            </c:dLbl>
            <c:dLbl>
              <c:idx val="2"/>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F17-4E14-88F1-BE601947694D}"/>
                </c:ext>
              </c:extLst>
            </c:dLbl>
            <c:dLbl>
              <c:idx val="3"/>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F17-4E14-88F1-BE601947694D}"/>
                </c:ext>
              </c:extLst>
            </c:dLbl>
            <c:dLbl>
              <c:idx val="4"/>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F17-4E14-88F1-BE601947694D}"/>
                </c:ext>
              </c:extLst>
            </c:dLbl>
            <c:dLbl>
              <c:idx val="5"/>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F17-4E14-88F1-BE601947694D}"/>
                </c:ext>
              </c:extLst>
            </c:dLbl>
            <c:dLbl>
              <c:idx val="6"/>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F17-4E14-88F1-BE601947694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spendng on treatment'!$A$3:$A$9</c:f>
              <c:numCache>
                <c:formatCode>General</c:formatCode>
                <c:ptCount val="7"/>
                <c:pt idx="0">
                  <c:v>2007</c:v>
                </c:pt>
                <c:pt idx="1">
                  <c:v>2008</c:v>
                </c:pt>
                <c:pt idx="2">
                  <c:v>2009</c:v>
                </c:pt>
                <c:pt idx="3">
                  <c:v>2010</c:v>
                </c:pt>
                <c:pt idx="4">
                  <c:v>2011</c:v>
                </c:pt>
                <c:pt idx="5">
                  <c:v>2012</c:v>
                </c:pt>
                <c:pt idx="6">
                  <c:v>2013</c:v>
                </c:pt>
              </c:numCache>
            </c:numRef>
          </c:cat>
          <c:val>
            <c:numRef>
              <c:f>'D&amp;I spendng on treatment'!$E$3:$E$9</c:f>
              <c:numCache>
                <c:formatCode>0%</c:formatCode>
                <c:ptCount val="7"/>
                <c:pt idx="0">
                  <c:v>0</c:v>
                </c:pt>
                <c:pt idx="1">
                  <c:v>1</c:v>
                </c:pt>
                <c:pt idx="2">
                  <c:v>0.83227930995157706</c:v>
                </c:pt>
                <c:pt idx="3">
                  <c:v>0.69841032046276874</c:v>
                </c:pt>
                <c:pt idx="4">
                  <c:v>0.11500833846126406</c:v>
                </c:pt>
                <c:pt idx="5">
                  <c:v>0.64557915790755016</c:v>
                </c:pt>
                <c:pt idx="6">
                  <c:v>0.67898692261689075</c:v>
                </c:pt>
              </c:numCache>
            </c:numRef>
          </c:val>
          <c:extLst>
            <c:ext xmlns:c16="http://schemas.microsoft.com/office/drawing/2014/chart" uri="{C3380CC4-5D6E-409C-BE32-E72D297353CC}">
              <c16:uniqueId val="{0000000F-FF17-4E14-88F1-BE601947694D}"/>
            </c:ext>
          </c:extLst>
        </c:ser>
        <c:dLbls>
          <c:showLegendKey val="0"/>
          <c:showVal val="0"/>
          <c:showCatName val="0"/>
          <c:showSerName val="0"/>
          <c:showPercent val="0"/>
          <c:showBubbleSize val="0"/>
        </c:dLbls>
        <c:gapWidth val="100"/>
        <c:overlap val="100"/>
        <c:axId val="136596864"/>
        <c:axId val="136615040"/>
      </c:barChart>
      <c:catAx>
        <c:axId val="136596864"/>
        <c:scaling>
          <c:orientation val="minMax"/>
        </c:scaling>
        <c:delete val="0"/>
        <c:axPos val="b"/>
        <c:numFmt formatCode="General" sourceLinked="1"/>
        <c:majorTickMark val="out"/>
        <c:minorTickMark val="none"/>
        <c:tickLblPos val="nextTo"/>
        <c:crossAx val="136615040"/>
        <c:crosses val="autoZero"/>
        <c:auto val="1"/>
        <c:lblAlgn val="ctr"/>
        <c:lblOffset val="100"/>
        <c:noMultiLvlLbl val="0"/>
      </c:catAx>
      <c:valAx>
        <c:axId val="13661504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596864"/>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prevention'!$C$5</c:f>
              <c:strCache>
                <c:ptCount val="1"/>
                <c:pt idx="0">
                  <c:v>% Domestic (public) sources</c:v>
                </c:pt>
              </c:strCache>
            </c:strRef>
          </c:tx>
          <c:spPr>
            <a:solidFill>
              <a:srgbClr val="88C540"/>
            </a:solidFill>
            <a:ln>
              <a:noFill/>
            </a:ln>
          </c:spPr>
          <c:invertIfNegative val="0"/>
          <c:dLbls>
            <c:dLbl>
              <c:idx val="0"/>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02-476A-BED9-E82D4B04B652}"/>
                </c:ext>
              </c:extLst>
            </c:dLbl>
            <c:dLbl>
              <c:idx val="1"/>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02-476A-BED9-E82D4B04B652}"/>
                </c:ext>
              </c:extLst>
            </c:dLbl>
            <c:dLbl>
              <c:idx val="2"/>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02-476A-BED9-E82D4B04B652}"/>
                </c:ext>
              </c:extLst>
            </c:dLbl>
            <c:dLbl>
              <c:idx val="3"/>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02-476A-BED9-E82D4B04B652}"/>
                </c:ext>
              </c:extLst>
            </c:dLbl>
            <c:dLbl>
              <c:idx val="4"/>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702-476A-BED9-E82D4B04B652}"/>
                </c:ext>
              </c:extLst>
            </c:dLbl>
            <c:dLbl>
              <c:idx val="5"/>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02-476A-BED9-E82D4B04B652}"/>
                </c:ext>
              </c:extLst>
            </c:dLbl>
            <c:dLbl>
              <c:idx val="6"/>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702-476A-BED9-E82D4B04B6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prevention'!$A$6:$A$12</c:f>
              <c:numCache>
                <c:formatCode>General</c:formatCode>
                <c:ptCount val="7"/>
                <c:pt idx="0">
                  <c:v>2007</c:v>
                </c:pt>
                <c:pt idx="1">
                  <c:v>2008</c:v>
                </c:pt>
                <c:pt idx="2">
                  <c:v>2009</c:v>
                </c:pt>
                <c:pt idx="3">
                  <c:v>2010</c:v>
                </c:pt>
                <c:pt idx="4">
                  <c:v>2011</c:v>
                </c:pt>
                <c:pt idx="5">
                  <c:v>2012</c:v>
                </c:pt>
                <c:pt idx="6">
                  <c:v>2013</c:v>
                </c:pt>
              </c:numCache>
            </c:numRef>
          </c:cat>
          <c:val>
            <c:numRef>
              <c:f>'D&amp;I spndng on prevention'!$C$6:$C$12</c:f>
              <c:numCache>
                <c:formatCode>0%</c:formatCode>
                <c:ptCount val="7"/>
                <c:pt idx="0">
                  <c:v>0.45016587064279001</c:v>
                </c:pt>
                <c:pt idx="1">
                  <c:v>0.75791757818490968</c:v>
                </c:pt>
                <c:pt idx="2">
                  <c:v>0.67564134908537243</c:v>
                </c:pt>
                <c:pt idx="3">
                  <c:v>0.50686727384910757</c:v>
                </c:pt>
                <c:pt idx="4">
                  <c:v>0.44763223042230987</c:v>
                </c:pt>
                <c:pt idx="5">
                  <c:v>0.28805570499339755</c:v>
                </c:pt>
                <c:pt idx="6">
                  <c:v>0.32522058819798383</c:v>
                </c:pt>
              </c:numCache>
            </c:numRef>
          </c:val>
          <c:extLst>
            <c:ext xmlns:c16="http://schemas.microsoft.com/office/drawing/2014/chart" uri="{C3380CC4-5D6E-409C-BE32-E72D297353CC}">
              <c16:uniqueId val="{00000007-2702-476A-BED9-E82D4B04B652}"/>
            </c:ext>
          </c:extLst>
        </c:ser>
        <c:ser>
          <c:idx val="1"/>
          <c:order val="1"/>
          <c:tx>
            <c:strRef>
              <c:f>'D&amp;I spndng on prevention'!$E$5</c:f>
              <c:strCache>
                <c:ptCount val="1"/>
                <c:pt idx="0">
                  <c:v>% International sources</c:v>
                </c:pt>
              </c:strCache>
            </c:strRef>
          </c:tx>
          <c:spPr>
            <a:solidFill>
              <a:srgbClr val="E31837"/>
            </a:solidFill>
            <a:ln>
              <a:noFill/>
            </a:ln>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702-476A-BED9-E82D4B04B652}"/>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02-476A-BED9-E82D4B04B652}"/>
                </c:ext>
              </c:extLst>
            </c:dLbl>
            <c:dLbl>
              <c:idx val="2"/>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702-476A-BED9-E82D4B04B652}"/>
                </c:ext>
              </c:extLst>
            </c:dLbl>
            <c:dLbl>
              <c:idx val="3"/>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702-476A-BED9-E82D4B04B652}"/>
                </c:ext>
              </c:extLst>
            </c:dLbl>
            <c:dLbl>
              <c:idx val="4"/>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702-476A-BED9-E82D4B04B652}"/>
                </c:ext>
              </c:extLst>
            </c:dLbl>
            <c:dLbl>
              <c:idx val="5"/>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702-476A-BED9-E82D4B04B652}"/>
                </c:ext>
              </c:extLst>
            </c:dLbl>
            <c:dLbl>
              <c:idx val="6"/>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702-476A-BED9-E82D4B04B6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prevention'!$A$6:$A$12</c:f>
              <c:numCache>
                <c:formatCode>General</c:formatCode>
                <c:ptCount val="7"/>
                <c:pt idx="0">
                  <c:v>2007</c:v>
                </c:pt>
                <c:pt idx="1">
                  <c:v>2008</c:v>
                </c:pt>
                <c:pt idx="2">
                  <c:v>2009</c:v>
                </c:pt>
                <c:pt idx="3">
                  <c:v>2010</c:v>
                </c:pt>
                <c:pt idx="4">
                  <c:v>2011</c:v>
                </c:pt>
                <c:pt idx="5">
                  <c:v>2012</c:v>
                </c:pt>
                <c:pt idx="6">
                  <c:v>2013</c:v>
                </c:pt>
              </c:numCache>
            </c:numRef>
          </c:cat>
          <c:val>
            <c:numRef>
              <c:f>'D&amp;I spndng on prevention'!$E$6:$E$12</c:f>
              <c:numCache>
                <c:formatCode>0%</c:formatCode>
                <c:ptCount val="7"/>
                <c:pt idx="0">
                  <c:v>0.54983412935720999</c:v>
                </c:pt>
                <c:pt idx="1">
                  <c:v>0.24208242181509029</c:v>
                </c:pt>
                <c:pt idx="2">
                  <c:v>0.32435860852951154</c:v>
                </c:pt>
                <c:pt idx="3">
                  <c:v>0.49313268801463439</c:v>
                </c:pt>
                <c:pt idx="4">
                  <c:v>0.55236776499578233</c:v>
                </c:pt>
                <c:pt idx="5">
                  <c:v>0.71194426880646133</c:v>
                </c:pt>
                <c:pt idx="6">
                  <c:v>0.67477941180201617</c:v>
                </c:pt>
              </c:numCache>
            </c:numRef>
          </c:val>
          <c:extLst>
            <c:ext xmlns:c16="http://schemas.microsoft.com/office/drawing/2014/chart" uri="{C3380CC4-5D6E-409C-BE32-E72D297353CC}">
              <c16:uniqueId val="{0000000F-2702-476A-BED9-E82D4B04B652}"/>
            </c:ext>
          </c:extLst>
        </c:ser>
        <c:dLbls>
          <c:showLegendKey val="0"/>
          <c:showVal val="0"/>
          <c:showCatName val="0"/>
          <c:showSerName val="0"/>
          <c:showPercent val="0"/>
          <c:showBubbleSize val="0"/>
        </c:dLbls>
        <c:gapWidth val="100"/>
        <c:overlap val="100"/>
        <c:axId val="136757632"/>
        <c:axId val="137031680"/>
      </c:barChart>
      <c:catAx>
        <c:axId val="136757632"/>
        <c:scaling>
          <c:orientation val="minMax"/>
        </c:scaling>
        <c:delete val="0"/>
        <c:axPos val="b"/>
        <c:numFmt formatCode="General" sourceLinked="1"/>
        <c:majorTickMark val="out"/>
        <c:minorTickMark val="none"/>
        <c:tickLblPos val="nextTo"/>
        <c:crossAx val="137031680"/>
        <c:crosses val="autoZero"/>
        <c:auto val="1"/>
        <c:lblAlgn val="ctr"/>
        <c:lblOffset val="100"/>
        <c:noMultiLvlLbl val="0"/>
      </c:catAx>
      <c:valAx>
        <c:axId val="13703168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757632"/>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0</c:v>
                </c:pt>
                <c:pt idx="1">
                  <c:v>0</c:v>
                </c:pt>
                <c:pt idx="2">
                  <c:v>15</c:v>
                </c:pt>
                <c:pt idx="3">
                  <c:v>23</c:v>
                </c:pt>
                <c:pt idx="4">
                  <c:v>32</c:v>
                </c:pt>
                <c:pt idx="5">
                  <c:v>41</c:v>
                </c:pt>
                <c:pt idx="6">
                  <c:v>51</c:v>
                </c:pt>
                <c:pt idx="7">
                  <c:v>61</c:v>
                </c:pt>
                <c:pt idx="8">
                  <c:v>108</c:v>
                </c:pt>
                <c:pt idx="9">
                  <c:v>102</c:v>
                </c:pt>
                <c:pt idx="10">
                  <c:v>144</c:v>
                </c:pt>
                <c:pt idx="11">
                  <c:v>197</c:v>
                </c:pt>
                <c:pt idx="12">
                  <c:v>262</c:v>
                </c:pt>
                <c:pt idx="13">
                  <c:v>402</c:v>
                </c:pt>
                <c:pt idx="14">
                  <c:v>1866</c:v>
                </c:pt>
                <c:pt idx="15">
                  <c:v>11212</c:v>
                </c:pt>
                <c:pt idx="16">
                  <c:v>10645</c:v>
                </c:pt>
                <c:pt idx="17">
                  <c:v>13008</c:v>
                </c:pt>
                <c:pt idx="18">
                  <c:v>15306</c:v>
                </c:pt>
                <c:pt idx="19">
                  <c:v>16614</c:v>
                </c:pt>
                <c:pt idx="20">
                  <c:v>15838</c:v>
                </c:pt>
                <c:pt idx="21">
                  <c:v>16090</c:v>
                </c:pt>
                <c:pt idx="22">
                  <c:v>17101</c:v>
                </c:pt>
                <c:pt idx="23">
                  <c:v>18175</c:v>
                </c:pt>
                <c:pt idx="24">
                  <c:v>19468</c:v>
                </c:pt>
                <c:pt idx="25">
                  <c:v>20623</c:v>
                </c:pt>
                <c:pt idx="26">
                  <c:v>21644</c:v>
                </c:pt>
                <c:pt idx="27">
                  <c:v>22452</c:v>
                </c:pt>
                <c:pt idx="28">
                  <c:v>24562</c:v>
                </c:pt>
                <c:pt idx="29">
                  <c:v>26942</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0</c:v>
                </c:pt>
                <c:pt idx="1">
                  <c:v>0</c:v>
                </c:pt>
                <c:pt idx="2">
                  <c:v>11</c:v>
                </c:pt>
                <c:pt idx="3">
                  <c:v>17</c:v>
                </c:pt>
                <c:pt idx="4">
                  <c:v>24</c:v>
                </c:pt>
                <c:pt idx="5">
                  <c:v>31</c:v>
                </c:pt>
                <c:pt idx="6">
                  <c:v>39</c:v>
                </c:pt>
                <c:pt idx="7">
                  <c:v>47</c:v>
                </c:pt>
                <c:pt idx="8">
                  <c:v>81</c:v>
                </c:pt>
                <c:pt idx="9">
                  <c:v>78</c:v>
                </c:pt>
                <c:pt idx="10">
                  <c:v>111</c:v>
                </c:pt>
                <c:pt idx="11">
                  <c:v>152</c:v>
                </c:pt>
                <c:pt idx="12">
                  <c:v>206</c:v>
                </c:pt>
                <c:pt idx="13">
                  <c:v>318</c:v>
                </c:pt>
                <c:pt idx="14">
                  <c:v>1388</c:v>
                </c:pt>
                <c:pt idx="15">
                  <c:v>8082</c:v>
                </c:pt>
                <c:pt idx="16">
                  <c:v>7908</c:v>
                </c:pt>
                <c:pt idx="17">
                  <c:v>9756</c:v>
                </c:pt>
                <c:pt idx="18">
                  <c:v>11665</c:v>
                </c:pt>
                <c:pt idx="19">
                  <c:v>12872</c:v>
                </c:pt>
                <c:pt idx="20">
                  <c:v>12540</c:v>
                </c:pt>
                <c:pt idx="21">
                  <c:v>12990</c:v>
                </c:pt>
                <c:pt idx="22">
                  <c:v>13945</c:v>
                </c:pt>
                <c:pt idx="23">
                  <c:v>14976</c:v>
                </c:pt>
                <c:pt idx="24">
                  <c:v>16102</c:v>
                </c:pt>
                <c:pt idx="25">
                  <c:v>17195</c:v>
                </c:pt>
                <c:pt idx="26">
                  <c:v>18188</c:v>
                </c:pt>
                <c:pt idx="27">
                  <c:v>18837</c:v>
                </c:pt>
                <c:pt idx="28">
                  <c:v>20604</c:v>
                </c:pt>
                <c:pt idx="29">
                  <c:v>22579</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822912"/>
        <c:axId val="44824448"/>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25,000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5E-4AFD-A185-25347D4164A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0</c:v>
                </c:pt>
                <c:pt idx="1">
                  <c:v>0</c:v>
                </c:pt>
                <c:pt idx="2">
                  <c:v>13</c:v>
                </c:pt>
                <c:pt idx="3">
                  <c:v>20</c:v>
                </c:pt>
                <c:pt idx="4">
                  <c:v>28</c:v>
                </c:pt>
                <c:pt idx="5">
                  <c:v>36</c:v>
                </c:pt>
                <c:pt idx="6">
                  <c:v>45</c:v>
                </c:pt>
                <c:pt idx="7">
                  <c:v>54</c:v>
                </c:pt>
                <c:pt idx="8">
                  <c:v>95</c:v>
                </c:pt>
                <c:pt idx="9">
                  <c:v>91</c:v>
                </c:pt>
                <c:pt idx="10">
                  <c:v>127</c:v>
                </c:pt>
                <c:pt idx="11">
                  <c:v>175</c:v>
                </c:pt>
                <c:pt idx="12">
                  <c:v>234</c:v>
                </c:pt>
                <c:pt idx="13">
                  <c:v>360</c:v>
                </c:pt>
                <c:pt idx="14">
                  <c:v>1633</c:v>
                </c:pt>
                <c:pt idx="15">
                  <c:v>9739</c:v>
                </c:pt>
                <c:pt idx="16">
                  <c:v>9355</c:v>
                </c:pt>
                <c:pt idx="17">
                  <c:v>11471</c:v>
                </c:pt>
                <c:pt idx="18">
                  <c:v>13553</c:v>
                </c:pt>
                <c:pt idx="19">
                  <c:v>14753</c:v>
                </c:pt>
                <c:pt idx="20">
                  <c:v>14264</c:v>
                </c:pt>
                <c:pt idx="21">
                  <c:v>14587</c:v>
                </c:pt>
                <c:pt idx="22">
                  <c:v>15587</c:v>
                </c:pt>
                <c:pt idx="23">
                  <c:v>16626</c:v>
                </c:pt>
                <c:pt idx="24">
                  <c:v>17847</c:v>
                </c:pt>
                <c:pt idx="25">
                  <c:v>18998</c:v>
                </c:pt>
                <c:pt idx="26">
                  <c:v>20044</c:v>
                </c:pt>
                <c:pt idx="27">
                  <c:v>20769</c:v>
                </c:pt>
                <c:pt idx="28">
                  <c:v>22703</c:v>
                </c:pt>
                <c:pt idx="29">
                  <c:v>24898</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822912"/>
        <c:axId val="44824448"/>
      </c:lineChart>
      <c:catAx>
        <c:axId val="448229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24448"/>
        <c:crosses val="autoZero"/>
        <c:auto val="1"/>
        <c:lblAlgn val="ctr"/>
        <c:lblOffset val="100"/>
        <c:tickMarkSkip val="1"/>
        <c:noMultiLvlLbl val="0"/>
      </c:catAx>
      <c:valAx>
        <c:axId val="4482444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82291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89193592180292E-2"/>
          <c:y val="7.6346153846153841E-2"/>
          <c:w val="0.54314462847316503"/>
          <c:h val="0.77112179487179489"/>
        </c:manualLayout>
      </c:layout>
      <c:barChart>
        <c:barDir val="col"/>
        <c:grouping val="percentStacked"/>
        <c:varyColors val="0"/>
        <c:ser>
          <c:idx val="0"/>
          <c:order val="0"/>
          <c:tx>
            <c:strRef>
              <c:f>'Prevention spending on KP'!$F$3</c:f>
              <c:strCache>
                <c:ptCount val="1"/>
                <c:pt idx="0">
                  <c:v>% on sex workers and their clients</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9C8-4092-8238-7A4911ADB47C}"/>
                </c:ext>
              </c:extLst>
            </c:dLbl>
            <c:dLbl>
              <c:idx val="1"/>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9C8-4092-8238-7A4911ADB47C}"/>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9C8-4092-8238-7A4911ADB47C}"/>
                </c:ext>
              </c:extLst>
            </c:dLbl>
            <c:dLbl>
              <c:idx val="3"/>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9C8-4092-8238-7A4911ADB47C}"/>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9C8-4092-8238-7A4911ADB47C}"/>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9C8-4092-8238-7A4911ADB47C}"/>
                </c:ext>
              </c:extLst>
            </c:dLbl>
            <c:dLbl>
              <c:idx val="6"/>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KP'!$F$4:$F$10</c:f>
              <c:numCache>
                <c:formatCode>0%</c:formatCode>
                <c:ptCount val="7"/>
                <c:pt idx="0">
                  <c:v>0</c:v>
                </c:pt>
                <c:pt idx="1">
                  <c:v>0.15007417635814116</c:v>
                </c:pt>
                <c:pt idx="2">
                  <c:v>7.1898310200575008E-2</c:v>
                </c:pt>
                <c:pt idx="3">
                  <c:v>0.11820057126340722</c:v>
                </c:pt>
                <c:pt idx="4">
                  <c:v>0.10649031677935868</c:v>
                </c:pt>
                <c:pt idx="5">
                  <c:v>7.4703190618253465E-2</c:v>
                </c:pt>
                <c:pt idx="6">
                  <c:v>1.8018825623564317E-2</c:v>
                </c:pt>
              </c:numCache>
            </c:numRef>
          </c:val>
          <c:extLst>
            <c:ext xmlns:c16="http://schemas.microsoft.com/office/drawing/2014/chart" uri="{C3380CC4-5D6E-409C-BE32-E72D297353CC}">
              <c16:uniqueId val="{00000007-B9C8-4092-8238-7A4911ADB47C}"/>
            </c:ext>
          </c:extLst>
        </c:ser>
        <c:ser>
          <c:idx val="1"/>
          <c:order val="1"/>
          <c:tx>
            <c:strRef>
              <c:f>'Prevention spending on KP'!$H$3</c:f>
              <c:strCache>
                <c:ptCount val="1"/>
                <c:pt idx="0">
                  <c:v>% on men who have sex with men</c:v>
                </c:pt>
              </c:strCache>
            </c:strRef>
          </c:tx>
          <c:spPr>
            <a:solidFill>
              <a:srgbClr val="EC008C"/>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9C8-4092-8238-7A4911ADB47C}"/>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9C8-4092-8238-7A4911ADB47C}"/>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9C8-4092-8238-7A4911ADB47C}"/>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9C8-4092-8238-7A4911ADB47C}"/>
                </c:ext>
              </c:extLst>
            </c:dLbl>
            <c:dLbl>
              <c:idx val="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9C8-4092-8238-7A4911ADB47C}"/>
                </c:ext>
              </c:extLst>
            </c:dLbl>
            <c:dLbl>
              <c:idx val="5"/>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9C8-4092-8238-7A4911ADB47C}"/>
                </c:ext>
              </c:extLst>
            </c:dLbl>
            <c:dLbl>
              <c:idx val="6"/>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KP'!$H$4:$H$10</c:f>
              <c:numCache>
                <c:formatCode>0%</c:formatCode>
                <c:ptCount val="7"/>
                <c:pt idx="0">
                  <c:v>0</c:v>
                </c:pt>
                <c:pt idx="1">
                  <c:v>8.1822656754786643E-2</c:v>
                </c:pt>
                <c:pt idx="2">
                  <c:v>5.9550185153756763E-2</c:v>
                </c:pt>
                <c:pt idx="3">
                  <c:v>3.5537646189358583E-2</c:v>
                </c:pt>
                <c:pt idx="4">
                  <c:v>0.16269284965798347</c:v>
                </c:pt>
                <c:pt idx="5">
                  <c:v>0.22036467103102794</c:v>
                </c:pt>
                <c:pt idx="6">
                  <c:v>0.26327355981070527</c:v>
                </c:pt>
              </c:numCache>
            </c:numRef>
          </c:val>
          <c:extLst>
            <c:ext xmlns:c16="http://schemas.microsoft.com/office/drawing/2014/chart" uri="{C3380CC4-5D6E-409C-BE32-E72D297353CC}">
              <c16:uniqueId val="{0000000F-B9C8-4092-8238-7A4911ADB47C}"/>
            </c:ext>
          </c:extLst>
        </c:ser>
        <c:ser>
          <c:idx val="2"/>
          <c:order val="2"/>
          <c:tx>
            <c:strRef>
              <c:f>'Prevention spending on KP'!$J$3</c:f>
              <c:strCache>
                <c:ptCount val="1"/>
                <c:pt idx="0">
                  <c:v>% on people who inject drugs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B9C8-4092-8238-7A4911ADB47C}"/>
                </c:ext>
              </c:extLst>
            </c:dLbl>
            <c:dLbl>
              <c:idx val="1"/>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9C8-4092-8238-7A4911ADB47C}"/>
                </c:ext>
              </c:extLst>
            </c:dLbl>
            <c:dLbl>
              <c:idx val="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9C8-4092-8238-7A4911ADB47C}"/>
                </c:ext>
              </c:extLst>
            </c:dLbl>
            <c:dLbl>
              <c:idx val="3"/>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9C8-4092-8238-7A4911ADB47C}"/>
                </c:ext>
              </c:extLst>
            </c:dLbl>
            <c:dLbl>
              <c:idx val="4"/>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9C8-4092-8238-7A4911ADB47C}"/>
                </c:ext>
              </c:extLst>
            </c:dLbl>
            <c:dLbl>
              <c:idx val="5"/>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9C8-4092-8238-7A4911ADB47C}"/>
                </c:ext>
              </c:extLst>
            </c:dLbl>
            <c:dLbl>
              <c:idx val="6"/>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KP'!$J$4:$J$10</c:f>
              <c:numCache>
                <c:formatCode>0%</c:formatCode>
                <c:ptCount val="7"/>
                <c:pt idx="0">
                  <c:v>0</c:v>
                </c:pt>
                <c:pt idx="1">
                  <c:v>0.15325351628279985</c:v>
                </c:pt>
                <c:pt idx="2">
                  <c:v>0.42972193114892554</c:v>
                </c:pt>
                <c:pt idx="3">
                  <c:v>0.66895901052906603</c:v>
                </c:pt>
                <c:pt idx="4">
                  <c:v>0.2951994893921962</c:v>
                </c:pt>
                <c:pt idx="5">
                  <c:v>0.51112265858072092</c:v>
                </c:pt>
                <c:pt idx="6">
                  <c:v>0.52174472676358508</c:v>
                </c:pt>
              </c:numCache>
            </c:numRef>
          </c:val>
          <c:extLst>
            <c:ext xmlns:c16="http://schemas.microsoft.com/office/drawing/2014/chart" uri="{C3380CC4-5D6E-409C-BE32-E72D297353CC}">
              <c16:uniqueId val="{00000017-B9C8-4092-8238-7A4911ADB47C}"/>
            </c:ext>
          </c:extLst>
        </c:ser>
        <c:ser>
          <c:idx val="3"/>
          <c:order val="3"/>
          <c:tx>
            <c:strRef>
              <c:f>'Prevention spending on KP'!$L$3</c:f>
              <c:strCache>
                <c:ptCount val="1"/>
                <c:pt idx="0">
                  <c:v>% Others</c:v>
                </c:pt>
              </c:strCache>
            </c:strRef>
          </c:tx>
          <c:spPr>
            <a:solidFill>
              <a:sysClr val="window" lastClr="FFFFFF">
                <a:lumMod val="65000"/>
              </a:sysClr>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9C8-4092-8238-7A4911ADB47C}"/>
                </c:ext>
              </c:extLst>
            </c:dLbl>
            <c:dLbl>
              <c:idx val="1"/>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9C8-4092-8238-7A4911ADB47C}"/>
                </c:ext>
              </c:extLst>
            </c:dLbl>
            <c:dLbl>
              <c:idx val="2"/>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9C8-4092-8238-7A4911ADB47C}"/>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9C8-4092-8238-7A4911ADB47C}"/>
                </c:ext>
              </c:extLst>
            </c:dLbl>
            <c:dLbl>
              <c:idx val="4"/>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9C8-4092-8238-7A4911ADB47C}"/>
                </c:ext>
              </c:extLst>
            </c:dLbl>
            <c:dLbl>
              <c:idx val="5"/>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9C8-4092-8238-7A4911ADB47C}"/>
                </c:ext>
              </c:extLst>
            </c:dLbl>
            <c:dLbl>
              <c:idx val="6"/>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KP'!$L$4:$L$10</c:f>
              <c:numCache>
                <c:formatCode>0%</c:formatCode>
                <c:ptCount val="7"/>
                <c:pt idx="0">
                  <c:v>1</c:v>
                </c:pt>
                <c:pt idx="1">
                  <c:v>0.61484965060427232</c:v>
                </c:pt>
                <c:pt idx="2">
                  <c:v>0.43882957349674268</c:v>
                </c:pt>
                <c:pt idx="3">
                  <c:v>0.17730277201816805</c:v>
                </c:pt>
                <c:pt idx="4">
                  <c:v>0.43561734417046172</c:v>
                </c:pt>
                <c:pt idx="5">
                  <c:v>0.19380947976999771</c:v>
                </c:pt>
                <c:pt idx="6">
                  <c:v>0.19696288780214541</c:v>
                </c:pt>
              </c:numCache>
            </c:numRef>
          </c:val>
          <c:extLst>
            <c:ext xmlns:c16="http://schemas.microsoft.com/office/drawing/2014/chart" uri="{C3380CC4-5D6E-409C-BE32-E72D297353CC}">
              <c16:uniqueId val="{0000001F-B9C8-4092-8238-7A4911ADB47C}"/>
            </c:ext>
          </c:extLst>
        </c:ser>
        <c:dLbls>
          <c:showLegendKey val="0"/>
          <c:showVal val="0"/>
          <c:showCatName val="0"/>
          <c:showSerName val="0"/>
          <c:showPercent val="0"/>
          <c:showBubbleSize val="0"/>
        </c:dLbls>
        <c:gapWidth val="20"/>
        <c:overlap val="100"/>
        <c:axId val="138568832"/>
        <c:axId val="138570368"/>
      </c:barChart>
      <c:catAx>
        <c:axId val="138568832"/>
        <c:scaling>
          <c:orientation val="minMax"/>
        </c:scaling>
        <c:delete val="0"/>
        <c:axPos val="b"/>
        <c:numFmt formatCode="General" sourceLinked="1"/>
        <c:majorTickMark val="out"/>
        <c:minorTickMark val="none"/>
        <c:tickLblPos val="nextTo"/>
        <c:crossAx val="138570368"/>
        <c:crosses val="autoZero"/>
        <c:auto val="1"/>
        <c:lblAlgn val="ctr"/>
        <c:lblOffset val="100"/>
        <c:noMultiLvlLbl val="0"/>
      </c:catAx>
      <c:valAx>
        <c:axId val="138570368"/>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38568832"/>
        <c:crosses val="autoZero"/>
        <c:crossBetween val="between"/>
        <c:majorUnit val="0.2"/>
      </c:valAx>
    </c:plotArea>
    <c:legend>
      <c:legendPos val="r"/>
      <c:layout>
        <c:manualLayout>
          <c:xMode val="edge"/>
          <c:yMode val="edge"/>
          <c:x val="0.62841773011132229"/>
          <c:y val="9.6363819907126974E-2"/>
          <c:w val="0.36152479862430992"/>
          <c:h val="0.7495800524934382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35247789563149E-2"/>
          <c:y val="0.11480769230769231"/>
          <c:w val="0.88489570267338102"/>
          <c:h val="0.53881385019180283"/>
        </c:manualLayout>
      </c:layout>
      <c:barChart>
        <c:barDir val="col"/>
        <c:grouping val="clustered"/>
        <c:varyColors val="0"/>
        <c:ser>
          <c:idx val="0"/>
          <c:order val="0"/>
          <c:spPr>
            <a:solidFill>
              <a:srgbClr val="F15B40"/>
            </a:solidFill>
            <a:ln>
              <a:noFill/>
            </a:ln>
          </c:spPr>
          <c:invertIfNegative val="0"/>
          <c:dPt>
            <c:idx val="0"/>
            <c:invertIfNegative val="0"/>
            <c:bubble3D val="0"/>
            <c:spPr>
              <a:pattFill prst="dkUpDiag">
                <a:fgClr>
                  <a:srgbClr val="F15B40"/>
                </a:fgClr>
                <a:bgClr>
                  <a:schemeClr val="bg1"/>
                </a:bgClr>
              </a:pattFill>
              <a:ln>
                <a:noFill/>
              </a:ln>
            </c:spPr>
            <c:extLst>
              <c:ext xmlns:c16="http://schemas.microsoft.com/office/drawing/2014/chart" uri="{C3380CC4-5D6E-409C-BE32-E72D297353CC}">
                <c16:uniqueId val="{00000001-770D-47A5-B213-CB67A29546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0D-47A5-B213-CB67A295460B}"/>
                </c:ext>
              </c:extLst>
            </c:dLbl>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coverage'!$C$2:$C$17</c:f>
              <c:numCache>
                <c:formatCode>0</c:formatCode>
                <c:ptCount val="16"/>
                <c:pt idx="0">
                  <c:v>1.2</c:v>
                </c:pt>
                <c:pt idx="1">
                  <c:v>1.8</c:v>
                </c:pt>
                <c:pt idx="2">
                  <c:v>1.1000000000000001</c:v>
                </c:pt>
              </c:numCache>
            </c:numRef>
          </c:val>
          <c:extLst>
            <c:ext xmlns:c16="http://schemas.microsoft.com/office/drawing/2014/chart" uri="{C3380CC4-5D6E-409C-BE32-E72D297353CC}">
              <c16:uniqueId val="{00000002-770D-47A5-B213-CB67A295460B}"/>
            </c:ext>
          </c:extLst>
        </c:ser>
        <c:ser>
          <c:idx val="1"/>
          <c:order val="1"/>
          <c:spPr>
            <a:solidFill>
              <a:srgbClr val="00A99A"/>
            </a:solidFill>
            <a:ln>
              <a:noFill/>
            </a:ln>
          </c:spPr>
          <c:invertIfNegative val="0"/>
          <c:dPt>
            <c:idx val="3"/>
            <c:invertIfNegative val="0"/>
            <c:bubble3D val="0"/>
            <c:spPr>
              <a:pattFill prst="dkUpDiag">
                <a:fgClr>
                  <a:srgbClr val="00A99A"/>
                </a:fgClr>
                <a:bgClr>
                  <a:schemeClr val="bg1"/>
                </a:bgClr>
              </a:pattFill>
              <a:ln>
                <a:noFill/>
              </a:ln>
            </c:spPr>
            <c:extLst>
              <c:ext xmlns:c16="http://schemas.microsoft.com/office/drawing/2014/chart" uri="{C3380CC4-5D6E-409C-BE32-E72D297353CC}">
                <c16:uniqueId val="{00000004-770D-47A5-B213-CB67A295460B}"/>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0D-47A5-B213-CB67A295460B}"/>
                </c:ext>
              </c:extLst>
            </c:dLbl>
            <c:spPr>
              <a:noFill/>
              <a:ln>
                <a:noFill/>
              </a:ln>
              <a:effectLst/>
            </c:spPr>
            <c:txPr>
              <a:bodyPr wrap="square" lIns="38100" tIns="19050" rIns="38100" bIns="19050" anchor="ctr">
                <a:spAutoFit/>
              </a:bodyPr>
              <a:lstStyle/>
              <a:p>
                <a:pPr>
                  <a:defRPr>
                    <a:solidFill>
                      <a:srgbClr val="009999"/>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coverage'!$D$2:$D$17</c:f>
              <c:numCache>
                <c:formatCode>General</c:formatCode>
                <c:ptCount val="16"/>
                <c:pt idx="3" formatCode="0">
                  <c:v>0.7</c:v>
                </c:pt>
                <c:pt idx="4" formatCode="0">
                  <c:v>0.5</c:v>
                </c:pt>
                <c:pt idx="5" formatCode="0">
                  <c:v>0.8</c:v>
                </c:pt>
                <c:pt idx="6" formatCode="0">
                  <c:v>0.6</c:v>
                </c:pt>
                <c:pt idx="7" formatCode="0">
                  <c:v>0.7</c:v>
                </c:pt>
              </c:numCache>
            </c:numRef>
          </c:val>
          <c:extLst>
            <c:ext xmlns:c16="http://schemas.microsoft.com/office/drawing/2014/chart" uri="{C3380CC4-5D6E-409C-BE32-E72D297353CC}">
              <c16:uniqueId val="{00000005-770D-47A5-B213-CB67A295460B}"/>
            </c:ext>
          </c:extLst>
        </c:ser>
        <c:ser>
          <c:idx val="2"/>
          <c:order val="2"/>
          <c:spPr>
            <a:solidFill>
              <a:srgbClr val="63CDF6"/>
            </a:solidFill>
            <a:ln>
              <a:noFill/>
            </a:ln>
          </c:spPr>
          <c:invertIfNegative val="0"/>
          <c:dPt>
            <c:idx val="8"/>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7-770D-47A5-B213-CB67A295460B}"/>
              </c:ext>
            </c:extLst>
          </c:dPt>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0D-47A5-B213-CB67A295460B}"/>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coverage'!$E$2:$E$17</c:f>
              <c:numCache>
                <c:formatCode>General</c:formatCode>
                <c:ptCount val="16"/>
                <c:pt idx="8" formatCode="0">
                  <c:v>1.6</c:v>
                </c:pt>
                <c:pt idx="9" formatCode="0">
                  <c:v>8.6999999999999993</c:v>
                </c:pt>
                <c:pt idx="10" formatCode="0">
                  <c:v>1.6</c:v>
                </c:pt>
                <c:pt idx="11" formatCode="0">
                  <c:v>2.2999999999999998</c:v>
                </c:pt>
                <c:pt idx="12" formatCode="0">
                  <c:v>1.5</c:v>
                </c:pt>
              </c:numCache>
            </c:numRef>
          </c:val>
          <c:extLst>
            <c:ext xmlns:c16="http://schemas.microsoft.com/office/drawing/2014/chart" uri="{C3380CC4-5D6E-409C-BE32-E72D297353CC}">
              <c16:uniqueId val="{00000008-770D-47A5-B213-CB67A295460B}"/>
            </c:ext>
          </c:extLst>
        </c:ser>
        <c:ser>
          <c:idx val="3"/>
          <c:order val="3"/>
          <c:spPr>
            <a:solidFill>
              <a:srgbClr val="CDC884"/>
            </a:solidFill>
            <a:ln>
              <a:noFill/>
            </a:ln>
          </c:spPr>
          <c:invertIfNegative val="0"/>
          <c:dPt>
            <c:idx val="13"/>
            <c:invertIfNegative val="0"/>
            <c:bubble3D val="0"/>
            <c:spPr>
              <a:pattFill prst="dkUpDiag">
                <a:fgClr>
                  <a:srgbClr val="CDC884"/>
                </a:fgClr>
                <a:bgClr>
                  <a:schemeClr val="bg1"/>
                </a:bgClr>
              </a:pattFill>
              <a:ln>
                <a:noFill/>
              </a:ln>
            </c:spPr>
            <c:extLst>
              <c:ext xmlns:c16="http://schemas.microsoft.com/office/drawing/2014/chart" uri="{C3380CC4-5D6E-409C-BE32-E72D297353CC}">
                <c16:uniqueId val="{0000000A-770D-47A5-B213-CB67A295460B}"/>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0D-47A5-B213-CB67A295460B}"/>
                </c:ext>
              </c:extLst>
            </c:dLbl>
            <c:spPr>
              <a:noFill/>
              <a:ln>
                <a:noFill/>
              </a:ln>
              <a:effectLst/>
            </c:spPr>
            <c:txPr>
              <a:bodyPr wrap="square" lIns="38100" tIns="19050" rIns="38100" bIns="19050" anchor="ctr">
                <a:spAutoFit/>
              </a:bodyPr>
              <a:lstStyle/>
              <a:p>
                <a:pPr>
                  <a:defRPr>
                    <a:solidFill>
                      <a:schemeClr val="bg2">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coverage'!$F$2:$F$17</c:f>
              <c:numCache>
                <c:formatCode>General</c:formatCode>
                <c:ptCount val="16"/>
                <c:pt idx="13" formatCode="0">
                  <c:v>1.1000000000000001</c:v>
                </c:pt>
                <c:pt idx="14" formatCode="0">
                  <c:v>0.8</c:v>
                </c:pt>
                <c:pt idx="15" formatCode="0">
                  <c:v>1.2</c:v>
                </c:pt>
              </c:numCache>
            </c:numRef>
          </c:val>
          <c:extLst>
            <c:ext xmlns:c16="http://schemas.microsoft.com/office/drawing/2014/chart" uri="{C3380CC4-5D6E-409C-BE32-E72D297353CC}">
              <c16:uniqueId val="{0000000B-770D-47A5-B213-CB67A295460B}"/>
            </c:ext>
          </c:extLst>
        </c:ser>
        <c:dLbls>
          <c:showLegendKey val="0"/>
          <c:showVal val="0"/>
          <c:showCatName val="0"/>
          <c:showSerName val="0"/>
          <c:showPercent val="0"/>
          <c:showBubbleSize val="0"/>
        </c:dLbls>
        <c:gapWidth val="130"/>
        <c:overlap val="100"/>
        <c:axId val="139381376"/>
        <c:axId val="139526528"/>
      </c:barChart>
      <c:scatterChart>
        <c:scatterStyle val="smoothMarker"/>
        <c:varyColors val="0"/>
        <c:ser>
          <c:idx val="4"/>
          <c:order val="4"/>
          <c:tx>
            <c:strRef>
              <c:f>'Prevention coverage'!$B$19</c:f>
              <c:strCache>
                <c:ptCount val="1"/>
                <c:pt idx="0">
                  <c:v>t</c:v>
                </c:pt>
              </c:strCache>
            </c:strRef>
          </c:tx>
          <c:spPr>
            <a:ln w="25400">
              <a:solidFill>
                <a:srgbClr val="E31837"/>
              </a:solidFill>
              <a:prstDash val="dash"/>
            </a:ln>
          </c:spPr>
          <c:marker>
            <c:symbol val="none"/>
          </c:marker>
          <c:xVal>
            <c:numRef>
              <c:f>'Prevention coverage'!$A$20:$A$21</c:f>
              <c:numCache>
                <c:formatCode>General</c:formatCode>
                <c:ptCount val="2"/>
                <c:pt idx="0">
                  <c:v>0</c:v>
                </c:pt>
                <c:pt idx="1">
                  <c:v>1</c:v>
                </c:pt>
              </c:numCache>
            </c:numRef>
          </c:xVal>
          <c:yVal>
            <c:numRef>
              <c:f>'Prevention coverage'!$B$20:$B$21</c:f>
              <c:numCache>
                <c:formatCode>General</c:formatCode>
                <c:ptCount val="2"/>
                <c:pt idx="0">
                  <c:v>90</c:v>
                </c:pt>
                <c:pt idx="1">
                  <c:v>90</c:v>
                </c:pt>
              </c:numCache>
            </c:numRef>
          </c:yVal>
          <c:smooth val="1"/>
          <c:extLst>
            <c:ext xmlns:c16="http://schemas.microsoft.com/office/drawing/2014/chart" uri="{C3380CC4-5D6E-409C-BE32-E72D297353CC}">
              <c16:uniqueId val="{0000000C-770D-47A5-B213-CB67A295460B}"/>
            </c:ext>
          </c:extLst>
        </c:ser>
        <c:dLbls>
          <c:showLegendKey val="0"/>
          <c:showVal val="0"/>
          <c:showCatName val="0"/>
          <c:showSerName val="0"/>
          <c:showPercent val="0"/>
          <c:showBubbleSize val="0"/>
        </c:dLbls>
        <c:axId val="139591680"/>
        <c:axId val="139528448"/>
      </c:scatterChart>
      <c:catAx>
        <c:axId val="139381376"/>
        <c:scaling>
          <c:orientation val="minMax"/>
        </c:scaling>
        <c:delete val="0"/>
        <c:axPos val="b"/>
        <c:numFmt formatCode="General" sourceLinked="0"/>
        <c:majorTickMark val="out"/>
        <c:minorTickMark val="none"/>
        <c:tickLblPos val="nextTo"/>
        <c:crossAx val="139526528"/>
        <c:crosses val="autoZero"/>
        <c:auto val="1"/>
        <c:lblAlgn val="ctr"/>
        <c:lblOffset val="100"/>
        <c:noMultiLvlLbl val="0"/>
      </c:catAx>
      <c:valAx>
        <c:axId val="139526528"/>
        <c:scaling>
          <c:orientation val="minMax"/>
          <c:min val="0"/>
        </c:scaling>
        <c:delete val="0"/>
        <c:axPos val="l"/>
        <c:title>
          <c:tx>
            <c:rich>
              <a:bodyPr rot="0" vert="horz"/>
              <a:lstStyle/>
              <a:p>
                <a:pPr>
                  <a:defRPr/>
                </a:pPr>
                <a:r>
                  <a:rPr lang="en-US"/>
                  <a:t>%</a:t>
                </a:r>
              </a:p>
            </c:rich>
          </c:tx>
          <c:layout>
            <c:manualLayout>
              <c:xMode val="edge"/>
              <c:yMode val="edge"/>
              <c:x val="1.8708757347764032E-2"/>
              <c:y val="6.0890369473046636E-2"/>
            </c:manualLayout>
          </c:layout>
          <c:overlay val="0"/>
        </c:title>
        <c:numFmt formatCode="0" sourceLinked="1"/>
        <c:majorTickMark val="out"/>
        <c:minorTickMark val="none"/>
        <c:tickLblPos val="nextTo"/>
        <c:crossAx val="139381376"/>
        <c:crosses val="autoZero"/>
        <c:crossBetween val="between"/>
      </c:valAx>
      <c:valAx>
        <c:axId val="139528448"/>
        <c:scaling>
          <c:orientation val="minMax"/>
          <c:max val="100"/>
          <c:min val="0"/>
        </c:scaling>
        <c:delete val="1"/>
        <c:axPos val="r"/>
        <c:numFmt formatCode="General" sourceLinked="1"/>
        <c:majorTickMark val="out"/>
        <c:minorTickMark val="none"/>
        <c:tickLblPos val="nextTo"/>
        <c:crossAx val="139591680"/>
        <c:crosses val="max"/>
        <c:crossBetween val="midCat"/>
        <c:majorUnit val="10"/>
      </c:valAx>
      <c:valAx>
        <c:axId val="139591680"/>
        <c:scaling>
          <c:orientation val="minMax"/>
          <c:max val="1"/>
          <c:min val="0"/>
        </c:scaling>
        <c:delete val="1"/>
        <c:axPos val="t"/>
        <c:numFmt formatCode="General" sourceLinked="1"/>
        <c:majorTickMark val="out"/>
        <c:minorTickMark val="none"/>
        <c:tickLblPos val="nextTo"/>
        <c:crossAx val="13952844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1316397430354"/>
          <c:y val="7.000859608706117E-2"/>
          <c:w val="0.84486485778296017"/>
          <c:h val="0.82212472349253285"/>
        </c:manualLayout>
      </c:layout>
      <c:barChart>
        <c:barDir val="col"/>
        <c:grouping val="clustered"/>
        <c:varyColors val="0"/>
        <c:ser>
          <c:idx val="0"/>
          <c:order val="0"/>
          <c:spPr>
            <a:solidFill>
              <a:srgbClr val="00A99A"/>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KP'!$D$3:$D$6</c:f>
              <c:numCache>
                <c:formatCode>General</c:formatCode>
                <c:ptCount val="4"/>
                <c:pt idx="2">
                  <c:v>27.2</c:v>
                </c:pt>
              </c:numCache>
            </c:numRef>
          </c:val>
          <c:extLst>
            <c:ext xmlns:c16="http://schemas.microsoft.com/office/drawing/2014/chart" uri="{C3380CC4-5D6E-409C-BE32-E72D297353CC}">
              <c16:uniqueId val="{00000000-6898-4D59-BE5A-2CF936E66F43}"/>
            </c:ext>
          </c:extLst>
        </c:ser>
        <c:ser>
          <c:idx val="1"/>
          <c:order val="1"/>
          <c:spPr>
            <a:solidFill>
              <a:srgbClr val="F15B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KP'!$E$3:$E$6</c:f>
              <c:numCache>
                <c:formatCode>General</c:formatCode>
                <c:ptCount val="4"/>
                <c:pt idx="3">
                  <c:v>22.3</c:v>
                </c:pt>
              </c:numCache>
            </c:numRef>
          </c:val>
          <c:extLst>
            <c:ext xmlns:c16="http://schemas.microsoft.com/office/drawing/2014/chart" uri="{C3380CC4-5D6E-409C-BE32-E72D297353CC}">
              <c16:uniqueId val="{00000001-6898-4D59-BE5A-2CF936E66F43}"/>
            </c:ext>
          </c:extLst>
        </c:ser>
        <c:ser>
          <c:idx val="2"/>
          <c:order val="2"/>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KP'!$B$3:$B$6</c:f>
              <c:numCache>
                <c:formatCode>General</c:formatCode>
                <c:ptCount val="4"/>
                <c:pt idx="0">
                  <c:v>39.299999999999997</c:v>
                </c:pt>
              </c:numCache>
            </c:numRef>
          </c:val>
          <c:extLst>
            <c:ext xmlns:c16="http://schemas.microsoft.com/office/drawing/2014/chart" uri="{C3380CC4-5D6E-409C-BE32-E72D297353CC}">
              <c16:uniqueId val="{00000002-6898-4D59-BE5A-2CF936E66F43}"/>
            </c:ext>
          </c:extLst>
        </c:ser>
        <c:ser>
          <c:idx val="3"/>
          <c:order val="3"/>
          <c:spPr>
            <a:solidFill>
              <a:srgbClr val="E31837"/>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KP'!$C$3:$C$6</c:f>
              <c:numCache>
                <c:formatCode>General</c:formatCode>
                <c:ptCount val="4"/>
                <c:pt idx="1">
                  <c:v>29</c:v>
                </c:pt>
              </c:numCache>
            </c:numRef>
          </c:val>
          <c:extLst>
            <c:ext xmlns:c16="http://schemas.microsoft.com/office/drawing/2014/chart" uri="{C3380CC4-5D6E-409C-BE32-E72D297353CC}">
              <c16:uniqueId val="{00000003-6898-4D59-BE5A-2CF936E66F43}"/>
            </c:ext>
          </c:extLst>
        </c:ser>
        <c:dLbls>
          <c:dLblPos val="ctr"/>
          <c:showLegendKey val="0"/>
          <c:showVal val="1"/>
          <c:showCatName val="0"/>
          <c:showSerName val="0"/>
          <c:showPercent val="0"/>
          <c:showBubbleSize val="0"/>
        </c:dLbls>
        <c:gapWidth val="150"/>
        <c:overlap val="100"/>
        <c:axId val="140450816"/>
        <c:axId val="140542720"/>
      </c:barChart>
      <c:scatterChart>
        <c:scatterStyle val="lineMarker"/>
        <c:varyColors val="0"/>
        <c:ser>
          <c:idx val="4"/>
          <c:order val="4"/>
          <c:tx>
            <c:strRef>
              <c:f>'HIV testing KP'!$O$1</c:f>
              <c:strCache>
                <c:ptCount val="1"/>
                <c:pt idx="0">
                  <c:v>t</c:v>
                </c:pt>
              </c:strCache>
            </c:strRef>
          </c:tx>
          <c:spPr>
            <a:ln w="15875">
              <a:solidFill>
                <a:sysClr val="window" lastClr="FFFFFF">
                  <a:lumMod val="50000"/>
                </a:sysClr>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90</c:v>
                </c:pt>
                <c:pt idx="1">
                  <c:v>90</c:v>
                </c:pt>
              </c:numCache>
            </c:numRef>
          </c:yVal>
          <c:smooth val="0"/>
          <c:extLst>
            <c:ext xmlns:c16="http://schemas.microsoft.com/office/drawing/2014/chart" uri="{C3380CC4-5D6E-409C-BE32-E72D297353CC}">
              <c16:uniqueId val="{00000004-6898-4D59-BE5A-2CF936E66F43}"/>
            </c:ext>
          </c:extLst>
        </c:ser>
        <c:dLbls>
          <c:showLegendKey val="0"/>
          <c:showVal val="0"/>
          <c:showCatName val="0"/>
          <c:showSerName val="0"/>
          <c:showPercent val="0"/>
          <c:showBubbleSize val="0"/>
        </c:dLbls>
        <c:axId val="140571008"/>
        <c:axId val="140544640"/>
      </c:scatterChart>
      <c:catAx>
        <c:axId val="140450816"/>
        <c:scaling>
          <c:orientation val="minMax"/>
        </c:scaling>
        <c:delete val="0"/>
        <c:axPos val="b"/>
        <c:numFmt formatCode="General" sourceLinked="1"/>
        <c:majorTickMark val="out"/>
        <c:minorTickMark val="none"/>
        <c:tickLblPos val="nextTo"/>
        <c:crossAx val="140542720"/>
        <c:crosses val="autoZero"/>
        <c:auto val="1"/>
        <c:lblAlgn val="ctr"/>
        <c:lblOffset val="100"/>
        <c:noMultiLvlLbl val="0"/>
      </c:catAx>
      <c:valAx>
        <c:axId val="140542720"/>
        <c:scaling>
          <c:orientation val="minMax"/>
          <c:max val="100"/>
          <c:min val="0"/>
        </c:scaling>
        <c:delete val="0"/>
        <c:axPos val="l"/>
        <c:title>
          <c:tx>
            <c:rich>
              <a:bodyPr rot="0" vert="horz"/>
              <a:lstStyle/>
              <a:p>
                <a:pPr>
                  <a:defRPr/>
                </a:pPr>
                <a:r>
                  <a:rPr lang="en-GB"/>
                  <a:t>%</a:t>
                </a:r>
              </a:p>
            </c:rich>
          </c:tx>
          <c:layout>
            <c:manualLayout>
              <c:xMode val="edge"/>
              <c:yMode val="edge"/>
              <c:x val="2.1545242450754259E-2"/>
              <c:y val="2.6584264176280292E-2"/>
            </c:manualLayout>
          </c:layout>
          <c:overlay val="0"/>
        </c:title>
        <c:numFmt formatCode="General" sourceLinked="1"/>
        <c:majorTickMark val="out"/>
        <c:minorTickMark val="none"/>
        <c:tickLblPos val="nextTo"/>
        <c:crossAx val="140450816"/>
        <c:crosses val="autoZero"/>
        <c:crossBetween val="between"/>
        <c:majorUnit val="10"/>
      </c:valAx>
      <c:valAx>
        <c:axId val="140544640"/>
        <c:scaling>
          <c:orientation val="minMax"/>
          <c:max val="100"/>
          <c:min val="0"/>
        </c:scaling>
        <c:delete val="1"/>
        <c:axPos val="r"/>
        <c:numFmt formatCode="General" sourceLinked="1"/>
        <c:majorTickMark val="out"/>
        <c:minorTickMark val="none"/>
        <c:tickLblPos val="nextTo"/>
        <c:crossAx val="140571008"/>
        <c:crosses val="max"/>
        <c:crossBetween val="midCat"/>
      </c:valAx>
      <c:valAx>
        <c:axId val="140571008"/>
        <c:scaling>
          <c:orientation val="minMax"/>
          <c:max val="1"/>
          <c:min val="0"/>
        </c:scaling>
        <c:delete val="1"/>
        <c:axPos val="t"/>
        <c:numFmt formatCode="General" sourceLinked="1"/>
        <c:majorTickMark val="out"/>
        <c:minorTickMark val="none"/>
        <c:tickLblPos val="nextTo"/>
        <c:crossAx val="140544640"/>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2081645447531"/>
        </c:manualLayout>
      </c:layout>
      <c:barChart>
        <c:barDir val="col"/>
        <c:grouping val="clustered"/>
        <c:varyColors val="0"/>
        <c:ser>
          <c:idx val="0"/>
          <c:order val="0"/>
          <c:spPr>
            <a:solidFill>
              <a:srgbClr val="00A99A"/>
            </a:solidFill>
            <a:ln>
              <a:noFill/>
            </a:ln>
          </c:spPr>
          <c:invertIfNegative val="0"/>
          <c:dLbls>
            <c:dLbl>
              <c:idx val="1"/>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4A-48DA-9E32-745BAEA78A66}"/>
                </c:ext>
              </c:extLst>
            </c:dLbl>
            <c:dLbl>
              <c:idx val="2"/>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4A-48DA-9E32-745BAEA78A66}"/>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PAK!$B$5:$L$5</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PAK!$B$6:$L$6</c:f>
              <c:numCache>
                <c:formatCode>0</c:formatCode>
                <c:ptCount val="11"/>
                <c:pt idx="0">
                  <c:v>22.2</c:v>
                </c:pt>
                <c:pt idx="1">
                  <c:v>0</c:v>
                </c:pt>
                <c:pt idx="2">
                  <c:v>0</c:v>
                </c:pt>
                <c:pt idx="3">
                  <c:v>42.4</c:v>
                </c:pt>
                <c:pt idx="4">
                  <c:v>97.67</c:v>
                </c:pt>
                <c:pt idx="5">
                  <c:v>131.1</c:v>
                </c:pt>
                <c:pt idx="6">
                  <c:v>194</c:v>
                </c:pt>
                <c:pt idx="7">
                  <c:v>194.02</c:v>
                </c:pt>
                <c:pt idx="8">
                  <c:v>50.985999999999997</c:v>
                </c:pt>
                <c:pt idx="9">
                  <c:v>49</c:v>
                </c:pt>
                <c:pt idx="10">
                  <c:v>46</c:v>
                </c:pt>
              </c:numCache>
            </c:numRef>
          </c:val>
          <c:extLst>
            <c:ext xmlns:c16="http://schemas.microsoft.com/office/drawing/2014/chart" uri="{C3380CC4-5D6E-409C-BE32-E72D297353CC}">
              <c16:uniqueId val="{00000000-CC05-4119-9799-F05E67E3D4FE}"/>
            </c:ext>
          </c:extLst>
        </c:ser>
        <c:dLbls>
          <c:showLegendKey val="0"/>
          <c:showVal val="0"/>
          <c:showCatName val="0"/>
          <c:showSerName val="0"/>
          <c:showPercent val="0"/>
          <c:showBubbleSize val="0"/>
        </c:dLbls>
        <c:gapWidth val="90"/>
        <c:axId val="155908352"/>
        <c:axId val="158093312"/>
      </c:barChart>
      <c:scatterChart>
        <c:scatterStyle val="lineMarker"/>
        <c:varyColors val="0"/>
        <c:ser>
          <c:idx val="1"/>
          <c:order val="1"/>
          <c:tx>
            <c:strRef>
              <c:f>PAK!$P$1</c:f>
              <c:strCache>
                <c:ptCount val="1"/>
                <c:pt idx="0">
                  <c:v>t1</c:v>
                </c:pt>
              </c:strCache>
            </c:strRef>
          </c:tx>
          <c:spPr>
            <a:ln w="25400">
              <a:solidFill>
                <a:srgbClr val="F78E1E"/>
              </a:solidFill>
              <a:prstDash val="dash"/>
            </a:ln>
          </c:spPr>
          <c:marker>
            <c:symbol val="none"/>
          </c:marker>
          <c:xVal>
            <c:numRef>
              <c:f>PAK!$O$2:$O$3</c:f>
              <c:numCache>
                <c:formatCode>General</c:formatCode>
                <c:ptCount val="2"/>
                <c:pt idx="0">
                  <c:v>0</c:v>
                </c:pt>
                <c:pt idx="1">
                  <c:v>1</c:v>
                </c:pt>
              </c:numCache>
            </c:numRef>
          </c:xVal>
          <c:yVal>
            <c:numRef>
              <c:f>PAK!$P$2:$P$3</c:f>
              <c:numCache>
                <c:formatCode>General</c:formatCode>
                <c:ptCount val="2"/>
                <c:pt idx="0">
                  <c:v>100</c:v>
                </c:pt>
                <c:pt idx="1">
                  <c:v>100</c:v>
                </c:pt>
              </c:numCache>
            </c:numRef>
          </c:yVal>
          <c:smooth val="0"/>
          <c:extLst>
            <c:ext xmlns:c16="http://schemas.microsoft.com/office/drawing/2014/chart" uri="{C3380CC4-5D6E-409C-BE32-E72D297353CC}">
              <c16:uniqueId val="{00000001-CC05-4119-9799-F05E67E3D4FE}"/>
            </c:ext>
          </c:extLst>
        </c:ser>
        <c:ser>
          <c:idx val="2"/>
          <c:order val="2"/>
          <c:tx>
            <c:strRef>
              <c:f>PAK!$Q$1</c:f>
              <c:strCache>
                <c:ptCount val="1"/>
                <c:pt idx="0">
                  <c:v>t2</c:v>
                </c:pt>
              </c:strCache>
            </c:strRef>
          </c:tx>
          <c:spPr>
            <a:ln w="25400">
              <a:solidFill>
                <a:srgbClr val="00A99A"/>
              </a:solidFill>
              <a:prstDash val="dash"/>
            </a:ln>
          </c:spPr>
          <c:marker>
            <c:symbol val="none"/>
          </c:marker>
          <c:xVal>
            <c:numRef>
              <c:f>PAK!$O$2:$O$3</c:f>
              <c:numCache>
                <c:formatCode>General</c:formatCode>
                <c:ptCount val="2"/>
                <c:pt idx="0">
                  <c:v>0</c:v>
                </c:pt>
                <c:pt idx="1">
                  <c:v>1</c:v>
                </c:pt>
              </c:numCache>
            </c:numRef>
          </c:xVal>
          <c:yVal>
            <c:numRef>
              <c:f>PAK!$Q$2:$Q$3</c:f>
              <c:numCache>
                <c:formatCode>General</c:formatCode>
                <c:ptCount val="2"/>
                <c:pt idx="0">
                  <c:v>200</c:v>
                </c:pt>
                <c:pt idx="1">
                  <c:v>200</c:v>
                </c:pt>
              </c:numCache>
            </c:numRef>
          </c:yVal>
          <c:smooth val="0"/>
          <c:extLst>
            <c:ext xmlns:c16="http://schemas.microsoft.com/office/drawing/2014/chart" uri="{C3380CC4-5D6E-409C-BE32-E72D297353CC}">
              <c16:uniqueId val="{00000002-CC05-4119-9799-F05E67E3D4FE}"/>
            </c:ext>
          </c:extLst>
        </c:ser>
        <c:dLbls>
          <c:showLegendKey val="0"/>
          <c:showVal val="0"/>
          <c:showCatName val="0"/>
          <c:showSerName val="0"/>
          <c:showPercent val="0"/>
          <c:showBubbleSize val="0"/>
        </c:dLbls>
        <c:axId val="158096768"/>
        <c:axId val="158095232"/>
      </c:scatterChart>
      <c:catAx>
        <c:axId val="155908352"/>
        <c:scaling>
          <c:orientation val="minMax"/>
        </c:scaling>
        <c:delete val="0"/>
        <c:axPos val="b"/>
        <c:numFmt formatCode="General" sourceLinked="0"/>
        <c:majorTickMark val="out"/>
        <c:minorTickMark val="none"/>
        <c:tickLblPos val="nextTo"/>
        <c:txPr>
          <a:bodyPr rot="-2700000"/>
          <a:lstStyle/>
          <a:p>
            <a:pPr>
              <a:defRPr/>
            </a:pPr>
            <a:endParaRPr lang="en-US"/>
          </a:p>
        </c:txPr>
        <c:crossAx val="158093312"/>
        <c:crosses val="autoZero"/>
        <c:auto val="1"/>
        <c:lblAlgn val="ctr"/>
        <c:lblOffset val="100"/>
        <c:noMultiLvlLbl val="0"/>
      </c:catAx>
      <c:valAx>
        <c:axId val="15809331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55908352"/>
        <c:crosses val="autoZero"/>
        <c:crossBetween val="between"/>
        <c:majorUnit val="100"/>
      </c:valAx>
      <c:valAx>
        <c:axId val="158095232"/>
        <c:scaling>
          <c:orientation val="minMax"/>
          <c:max val="400"/>
          <c:min val="0"/>
        </c:scaling>
        <c:delete val="1"/>
        <c:axPos val="r"/>
        <c:numFmt formatCode="General" sourceLinked="1"/>
        <c:majorTickMark val="out"/>
        <c:minorTickMark val="none"/>
        <c:tickLblPos val="nextTo"/>
        <c:crossAx val="158096768"/>
        <c:crosses val="max"/>
        <c:crossBetween val="midCat"/>
        <c:majorUnit val="100"/>
      </c:valAx>
      <c:valAx>
        <c:axId val="158096768"/>
        <c:scaling>
          <c:orientation val="minMax"/>
          <c:max val="1"/>
          <c:min val="0"/>
        </c:scaling>
        <c:delete val="1"/>
        <c:axPos val="t"/>
        <c:numFmt formatCode="General" sourceLinked="1"/>
        <c:majorTickMark val="out"/>
        <c:minorTickMark val="none"/>
        <c:tickLblPos val="nextTo"/>
        <c:crossAx val="15809523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32638823947481"/>
          <c:y val="0.11143725089919317"/>
          <c:w val="0.81509330564448679"/>
          <c:h val="0.71350515213376109"/>
        </c:manualLayout>
      </c:layout>
      <c:barChart>
        <c:barDir val="col"/>
        <c:grouping val="clustered"/>
        <c:varyColors val="0"/>
        <c:ser>
          <c:idx val="1"/>
          <c:order val="0"/>
          <c:tx>
            <c:strRef>
              <c:f>OST!$C$2</c:f>
              <c:strCache>
                <c:ptCount val="1"/>
                <c:pt idx="0">
                  <c:v>2011</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OST!$C$3:$C$4</c:f>
              <c:numCache>
                <c:formatCode>General</c:formatCode>
                <c:ptCount val="2"/>
                <c:pt idx="0">
                  <c:v>20</c:v>
                </c:pt>
                <c:pt idx="1">
                  <c:v>0</c:v>
                </c:pt>
              </c:numCache>
            </c:numRef>
          </c:val>
          <c:extLst>
            <c:ext xmlns:c16="http://schemas.microsoft.com/office/drawing/2014/chart" uri="{C3380CC4-5D6E-409C-BE32-E72D297353CC}">
              <c16:uniqueId val="{00000000-1FF4-4F9D-B514-C2D29B950E1F}"/>
            </c:ext>
          </c:extLst>
        </c:ser>
        <c:ser>
          <c:idx val="0"/>
          <c:order val="1"/>
          <c:tx>
            <c:strRef>
              <c:f>OST!$D$2</c:f>
              <c:strCache>
                <c:ptCount val="1"/>
                <c:pt idx="0">
                  <c:v>2012</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OST!$D$3:$D$4</c:f>
              <c:numCache>
                <c:formatCode>General</c:formatCode>
                <c:ptCount val="2"/>
                <c:pt idx="0">
                  <c:v>33</c:v>
                </c:pt>
                <c:pt idx="1">
                  <c:v>1</c:v>
                </c:pt>
              </c:numCache>
            </c:numRef>
          </c:val>
          <c:extLst>
            <c:ext xmlns:c16="http://schemas.microsoft.com/office/drawing/2014/chart" uri="{C3380CC4-5D6E-409C-BE32-E72D297353CC}">
              <c16:uniqueId val="{00000001-1FF4-4F9D-B514-C2D29B950E1F}"/>
            </c:ext>
          </c:extLst>
        </c:ser>
        <c:ser>
          <c:idx val="2"/>
          <c:order val="2"/>
          <c:tx>
            <c:strRef>
              <c:f>OST!$E$2</c:f>
              <c:strCache>
                <c:ptCount val="1"/>
                <c:pt idx="0">
                  <c:v>2014</c:v>
                </c:pt>
              </c:strCache>
            </c:strRef>
          </c:tx>
          <c:spPr>
            <a:solidFill>
              <a:srgbClr val="88C54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F4-4F9D-B514-C2D29B950E1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OST!$E$3:$E$4</c:f>
              <c:numCache>
                <c:formatCode>General</c:formatCode>
                <c:ptCount val="2"/>
                <c:pt idx="0">
                  <c:v>35</c:v>
                </c:pt>
                <c:pt idx="1">
                  <c:v>1</c:v>
                </c:pt>
              </c:numCache>
            </c:numRef>
          </c:val>
          <c:extLst>
            <c:ext xmlns:c16="http://schemas.microsoft.com/office/drawing/2014/chart" uri="{C3380CC4-5D6E-409C-BE32-E72D297353CC}">
              <c16:uniqueId val="{00000003-1FF4-4F9D-B514-C2D29B950E1F}"/>
            </c:ext>
          </c:extLst>
        </c:ser>
        <c:dLbls>
          <c:showLegendKey val="0"/>
          <c:showVal val="0"/>
          <c:showCatName val="0"/>
          <c:showSerName val="0"/>
          <c:showPercent val="0"/>
          <c:showBubbleSize val="0"/>
        </c:dLbls>
        <c:gapWidth val="230"/>
        <c:overlap val="-10"/>
        <c:axId val="158313472"/>
        <c:axId val="158319360"/>
      </c:barChart>
      <c:catAx>
        <c:axId val="158313472"/>
        <c:scaling>
          <c:orientation val="minMax"/>
        </c:scaling>
        <c:delete val="0"/>
        <c:axPos val="b"/>
        <c:numFmt formatCode="General" sourceLinked="1"/>
        <c:majorTickMark val="out"/>
        <c:minorTickMark val="none"/>
        <c:tickLblPos val="nextTo"/>
        <c:crossAx val="158319360"/>
        <c:crosses val="autoZero"/>
        <c:auto val="1"/>
        <c:lblAlgn val="ctr"/>
        <c:lblOffset val="100"/>
        <c:noMultiLvlLbl val="0"/>
      </c:catAx>
      <c:valAx>
        <c:axId val="158319360"/>
        <c:scaling>
          <c:orientation val="minMax"/>
          <c:max val="50"/>
        </c:scaling>
        <c:delete val="0"/>
        <c:axPos val="l"/>
        <c:title>
          <c:tx>
            <c:rich>
              <a:bodyPr rot="-5400000" vert="horz"/>
              <a:lstStyle/>
              <a:p>
                <a:pPr>
                  <a:defRPr/>
                </a:pPr>
                <a:r>
                  <a:rPr lang="en-US" dirty="0"/>
                  <a:t>Number of sites</a:t>
                </a:r>
                <a:endParaRPr lang="en-GB" dirty="0"/>
              </a:p>
            </c:rich>
          </c:tx>
          <c:layout>
            <c:manualLayout>
              <c:xMode val="edge"/>
              <c:yMode val="edge"/>
              <c:x val="4.0703985635999779E-2"/>
              <c:y val="0.22640883977900553"/>
            </c:manualLayout>
          </c:layout>
          <c:overlay val="0"/>
        </c:title>
        <c:numFmt formatCode="General" sourceLinked="1"/>
        <c:majorTickMark val="out"/>
        <c:minorTickMark val="none"/>
        <c:tickLblPos val="nextTo"/>
        <c:crossAx val="158313472"/>
        <c:crosses val="autoZero"/>
        <c:crossBetween val="between"/>
        <c:majorUnit val="10"/>
      </c:valAx>
    </c:plotArea>
    <c:legend>
      <c:legendPos val="r"/>
      <c:layout>
        <c:manualLayout>
          <c:xMode val="edge"/>
          <c:yMode val="edge"/>
          <c:x val="0.51425600646073077"/>
          <c:y val="9.9726725335803609E-2"/>
          <c:w val="0.39600040379567941"/>
          <c:h val="0.25479491534146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0202474690664"/>
          <c:y val="5.5034266550014581E-2"/>
          <c:w val="0.79082930258717665"/>
          <c:h val="0.70409278701273448"/>
        </c:manualLayout>
      </c:layout>
      <c:barChart>
        <c:barDir val="col"/>
        <c:grouping val="clustered"/>
        <c:varyColors val="0"/>
        <c:ser>
          <c:idx val="1"/>
          <c:order val="1"/>
          <c:tx>
            <c:strRef>
              <c:f>'ART scale up'!$D$1</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CA2-42AE-ADA7-9745BE10CAC8}"/>
                </c:ext>
              </c:extLst>
            </c:dLbl>
            <c:dLbl>
              <c:idx val="1"/>
              <c:delete val="1"/>
              <c:extLst>
                <c:ext xmlns:c15="http://schemas.microsoft.com/office/drawing/2012/chart" uri="{CE6537A1-D6FC-4f65-9D91-7224C49458BB}"/>
                <c:ext xmlns:c16="http://schemas.microsoft.com/office/drawing/2014/chart" uri="{C3380CC4-5D6E-409C-BE32-E72D297353CC}">
                  <c16:uniqueId val="{00000001-ACA2-42AE-ADA7-9745BE10CAC8}"/>
                </c:ext>
              </c:extLst>
            </c:dLbl>
            <c:dLbl>
              <c:idx val="2"/>
              <c:delete val="1"/>
              <c:extLst>
                <c:ext xmlns:c15="http://schemas.microsoft.com/office/drawing/2012/chart" uri="{CE6537A1-D6FC-4f65-9D91-7224C49458BB}"/>
                <c:ext xmlns:c16="http://schemas.microsoft.com/office/drawing/2014/chart" uri="{C3380CC4-5D6E-409C-BE32-E72D297353CC}">
                  <c16:uniqueId val="{00000002-ACA2-42AE-ADA7-9745BE10CAC8}"/>
                </c:ext>
              </c:extLst>
            </c:dLbl>
            <c:dLbl>
              <c:idx val="3"/>
              <c:delete val="1"/>
              <c:extLst>
                <c:ext xmlns:c15="http://schemas.microsoft.com/office/drawing/2012/chart" uri="{CE6537A1-D6FC-4f65-9D91-7224C49458BB}"/>
                <c:ext xmlns:c16="http://schemas.microsoft.com/office/drawing/2014/chart" uri="{C3380CC4-5D6E-409C-BE32-E72D297353CC}">
                  <c16:uniqueId val="{00000003-ACA2-42AE-ADA7-9745BE10CAC8}"/>
                </c:ext>
              </c:extLst>
            </c:dLbl>
            <c:dLbl>
              <c:idx val="4"/>
              <c:delete val="1"/>
              <c:extLst>
                <c:ext xmlns:c15="http://schemas.microsoft.com/office/drawing/2012/chart" uri="{CE6537A1-D6FC-4f65-9D91-7224C49458BB}"/>
                <c:ext xmlns:c16="http://schemas.microsoft.com/office/drawing/2014/chart" uri="{C3380CC4-5D6E-409C-BE32-E72D297353CC}">
                  <c16:uniqueId val="{00000004-ACA2-42AE-ADA7-9745BE10CAC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scale up'!$B$7:$B$21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up'!$D$7:$D$21</c:f>
              <c:numCache>
                <c:formatCode>General</c:formatCode>
                <c:ptCount val="15"/>
                <c:pt idx="3" formatCode="#,##0">
                  <c:v>12</c:v>
                </c:pt>
                <c:pt idx="5" formatCode="#,##0">
                  <c:v>15</c:v>
                </c:pt>
                <c:pt idx="6" formatCode="#,##0">
                  <c:v>17</c:v>
                </c:pt>
                <c:pt idx="7" formatCode="#,##0">
                  <c:v>17</c:v>
                </c:pt>
                <c:pt idx="8" formatCode="#,##0">
                  <c:v>16</c:v>
                </c:pt>
                <c:pt idx="9" formatCode="#,##0">
                  <c:v>18</c:v>
                </c:pt>
              </c:numCache>
            </c:numRef>
          </c:val>
          <c:extLst>
            <c:ext xmlns:c16="http://schemas.microsoft.com/office/drawing/2014/chart" uri="{C3380CC4-5D6E-409C-BE32-E72D297353CC}">
              <c16:uniqueId val="{00000005-ACA2-42AE-ADA7-9745BE10CAC8}"/>
            </c:ext>
          </c:extLst>
        </c:ser>
        <c:dLbls>
          <c:showLegendKey val="0"/>
          <c:showVal val="0"/>
          <c:showCatName val="0"/>
          <c:showSerName val="0"/>
          <c:showPercent val="0"/>
          <c:showBubbleSize val="0"/>
        </c:dLbls>
        <c:gapWidth val="60"/>
        <c:axId val="158600192"/>
        <c:axId val="158598272"/>
      </c:barChart>
      <c:lineChart>
        <c:grouping val="standard"/>
        <c:varyColors val="0"/>
        <c:ser>
          <c:idx val="0"/>
          <c:order val="0"/>
          <c:tx>
            <c:strRef>
              <c:f>'ART scale up'!$C$1</c:f>
              <c:strCache>
                <c:ptCount val="1"/>
                <c:pt idx="0">
                  <c:v>Number of people on ART</c:v>
                </c:pt>
              </c:strCache>
            </c:strRef>
          </c:tx>
          <c:spPr>
            <a:ln w="38100">
              <a:solidFill>
                <a:srgbClr val="00AEEF"/>
              </a:solidFill>
            </a:ln>
          </c:spPr>
          <c:marker>
            <c:symbol val="none"/>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A2-42AE-ADA7-9745BE10CAC8}"/>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A2-42AE-ADA7-9745BE10CAC8}"/>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'ART scale up'!$B$7:$B$21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up'!$C$7:$C$21</c:f>
              <c:numCache>
                <c:formatCode>#,##0</c:formatCode>
                <c:ptCount val="15"/>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numCache>
            </c:numRef>
          </c:val>
          <c:smooth val="0"/>
          <c:extLst>
            <c:ext xmlns:c16="http://schemas.microsoft.com/office/drawing/2014/chart" uri="{C3380CC4-5D6E-409C-BE32-E72D297353CC}">
              <c16:uniqueId val="{00000008-ACA2-42AE-ADA7-9745BE10CAC8}"/>
            </c:ext>
          </c:extLst>
        </c:ser>
        <c:dLbls>
          <c:showLegendKey val="0"/>
          <c:showVal val="0"/>
          <c:showCatName val="0"/>
          <c:showSerName val="0"/>
          <c:showPercent val="0"/>
          <c:showBubbleSize val="0"/>
        </c:dLbls>
        <c:marker val="1"/>
        <c:smooth val="0"/>
        <c:axId val="158586368"/>
        <c:axId val="158587904"/>
      </c:lineChart>
      <c:catAx>
        <c:axId val="158586368"/>
        <c:scaling>
          <c:orientation val="minMax"/>
        </c:scaling>
        <c:delete val="0"/>
        <c:axPos val="b"/>
        <c:numFmt formatCode="General" sourceLinked="1"/>
        <c:majorTickMark val="out"/>
        <c:minorTickMark val="none"/>
        <c:tickLblPos val="nextTo"/>
        <c:crossAx val="158587904"/>
        <c:crosses val="autoZero"/>
        <c:auto val="1"/>
        <c:lblAlgn val="ctr"/>
        <c:lblOffset val="100"/>
        <c:noMultiLvlLbl val="0"/>
      </c:catAx>
      <c:valAx>
        <c:axId val="1585879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58586368"/>
        <c:crosses val="autoZero"/>
        <c:crossBetween val="between"/>
      </c:valAx>
      <c:valAx>
        <c:axId val="158598272"/>
        <c:scaling>
          <c:orientation val="minMax"/>
          <c:max val="5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58600192"/>
        <c:crosses val="max"/>
        <c:crossBetween val="between"/>
        <c:majorUnit val="10"/>
      </c:valAx>
      <c:catAx>
        <c:axId val="158600192"/>
        <c:scaling>
          <c:orientation val="minMax"/>
        </c:scaling>
        <c:delete val="1"/>
        <c:axPos val="b"/>
        <c:numFmt formatCode="General" sourceLinked="1"/>
        <c:majorTickMark val="out"/>
        <c:minorTickMark val="none"/>
        <c:tickLblPos val="nextTo"/>
        <c:crossAx val="158598272"/>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7280274232962256"/>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BD4B-4EA2-A07B-188D7B8235EC}"/>
                </c:ext>
              </c:extLst>
            </c:dLbl>
            <c:dLbl>
              <c:idx val="6"/>
              <c:delete val="1"/>
              <c:extLst>
                <c:ext xmlns:c15="http://schemas.microsoft.com/office/drawing/2012/chart" uri="{CE6537A1-D6FC-4f65-9D91-7224C49458BB}"/>
                <c:ext xmlns:c16="http://schemas.microsoft.com/office/drawing/2014/chart" uri="{C3380CC4-5D6E-409C-BE32-E72D297353CC}">
                  <c16:uniqueId val="{00000001-BD4B-4EA2-A07B-188D7B8235EC}"/>
                </c:ext>
              </c:extLst>
            </c:dLbl>
            <c:dLbl>
              <c:idx val="7"/>
              <c:delete val="1"/>
              <c:extLst>
                <c:ext xmlns:c15="http://schemas.microsoft.com/office/drawing/2012/chart" uri="{CE6537A1-D6FC-4f65-9D91-7224C49458BB}"/>
                <c:ext xmlns:c16="http://schemas.microsoft.com/office/drawing/2014/chart" uri="{C3380CC4-5D6E-409C-BE32-E72D297353CC}">
                  <c16:uniqueId val="{00000002-BD4B-4EA2-A07B-188D7B8235EC}"/>
                </c:ext>
              </c:extLst>
            </c:dLbl>
            <c:dLbl>
              <c:idx val="8"/>
              <c:delete val="1"/>
              <c:extLst>
                <c:ext xmlns:c15="http://schemas.microsoft.com/office/drawing/2012/chart" uri="{CE6537A1-D6FC-4f65-9D91-7224C49458BB}"/>
                <c:ext xmlns:c16="http://schemas.microsoft.com/office/drawing/2014/chart" uri="{C3380CC4-5D6E-409C-BE32-E72D297353CC}">
                  <c16:uniqueId val="{00000003-BD4B-4EA2-A07B-188D7B8235E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Rounded!$E$8:$E$22</c:f>
              <c:numCache>
                <c:formatCode>General</c:formatCode>
                <c:ptCount val="15"/>
                <c:pt idx="0">
                  <c:v>1</c:v>
                </c:pt>
                <c:pt idx="1">
                  <c:v>1</c:v>
                </c:pt>
                <c:pt idx="2">
                  <c:v>2</c:v>
                </c:pt>
                <c:pt idx="3">
                  <c:v>2</c:v>
                </c:pt>
                <c:pt idx="4">
                  <c:v>2</c:v>
                </c:pt>
                <c:pt idx="5">
                  <c:v>3</c:v>
                </c:pt>
                <c:pt idx="6">
                  <c:v>3</c:v>
                </c:pt>
                <c:pt idx="7">
                  <c:v>3</c:v>
                </c:pt>
                <c:pt idx="8">
                  <c:v>3</c:v>
                </c:pt>
                <c:pt idx="9">
                  <c:v>4</c:v>
                </c:pt>
                <c:pt idx="10">
                  <c:v>5</c:v>
                </c:pt>
                <c:pt idx="11">
                  <c:v>6</c:v>
                </c:pt>
                <c:pt idx="12">
                  <c:v>8</c:v>
                </c:pt>
                <c:pt idx="13">
                  <c:v>9</c:v>
                </c:pt>
                <c:pt idx="14">
                  <c:v>12</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58870144"/>
        <c:axId val="158868224"/>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4"/>
              <c:layout>
                <c:manualLayout>
                  <c:x val="-4.1966422896351621E-2"/>
                  <c:y val="-2.5862068965517241E-2"/>
                </c:manualLayout>
              </c:layout>
              <c:spPr/>
              <c:txPr>
                <a:bodyPr/>
                <a:lstStyle/>
                <a:p>
                  <a:pPr>
                    <a:defRPr>
                      <a:solidFill>
                        <a:srgbClr val="00CC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B-4EA2-A07B-188D7B8235EC}"/>
                </c:ext>
              </c:extLst>
            </c:dLbl>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B-4EA2-A07B-188D7B8235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Rounded!$D$8:$D$22</c:f>
              <c:numCache>
                <c:formatCode>_-* #,##0_-;\-* #,##0_-;_-* "-"??_-;_-@_-</c:formatCode>
                <c:ptCount val="15"/>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58864512"/>
        <c:axId val="158866048"/>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Rounded!$F$8:$F$22</c:f>
              <c:numCache>
                <c:formatCode>General</c:formatCode>
                <c:ptCount val="15"/>
                <c:pt idx="0">
                  <c:v>1</c:v>
                </c:pt>
                <c:pt idx="1">
                  <c:v>1</c:v>
                </c:pt>
                <c:pt idx="2">
                  <c:v>1</c:v>
                </c:pt>
                <c:pt idx="3">
                  <c:v>2</c:v>
                </c:pt>
                <c:pt idx="4">
                  <c:v>2</c:v>
                </c:pt>
                <c:pt idx="5">
                  <c:v>2</c:v>
                </c:pt>
                <c:pt idx="6">
                  <c:v>2</c:v>
                </c:pt>
                <c:pt idx="7">
                  <c:v>3</c:v>
                </c:pt>
                <c:pt idx="8">
                  <c:v>3</c:v>
                </c:pt>
                <c:pt idx="9">
                  <c:v>4</c:v>
                </c:pt>
                <c:pt idx="10">
                  <c:v>4</c:v>
                </c:pt>
                <c:pt idx="11">
                  <c:v>6</c:v>
                </c:pt>
                <c:pt idx="12">
                  <c:v>7</c:v>
                </c:pt>
                <c:pt idx="13">
                  <c:v>8</c:v>
                </c:pt>
                <c:pt idx="14">
                  <c:v>11</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Rounded!$G$8:$G$22</c:f>
              <c:numCache>
                <c:formatCode>General</c:formatCode>
                <c:ptCount val="15"/>
                <c:pt idx="0">
                  <c:v>1</c:v>
                </c:pt>
                <c:pt idx="1">
                  <c:v>1</c:v>
                </c:pt>
                <c:pt idx="2">
                  <c:v>2</c:v>
                </c:pt>
                <c:pt idx="3">
                  <c:v>2</c:v>
                </c:pt>
                <c:pt idx="4">
                  <c:v>3</c:v>
                </c:pt>
                <c:pt idx="5">
                  <c:v>3</c:v>
                </c:pt>
                <c:pt idx="6">
                  <c:v>3</c:v>
                </c:pt>
                <c:pt idx="7">
                  <c:v>4</c:v>
                </c:pt>
                <c:pt idx="8">
                  <c:v>4</c:v>
                </c:pt>
                <c:pt idx="9">
                  <c:v>5</c:v>
                </c:pt>
                <c:pt idx="10">
                  <c:v>6</c:v>
                </c:pt>
                <c:pt idx="11">
                  <c:v>7</c:v>
                </c:pt>
                <c:pt idx="12">
                  <c:v>9</c:v>
                </c:pt>
                <c:pt idx="13">
                  <c:v>11</c:v>
                </c:pt>
                <c:pt idx="14">
                  <c:v>14</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58870144"/>
        <c:axId val="158868224"/>
      </c:lineChart>
      <c:catAx>
        <c:axId val="158864512"/>
        <c:scaling>
          <c:orientation val="minMax"/>
        </c:scaling>
        <c:delete val="0"/>
        <c:axPos val="b"/>
        <c:numFmt formatCode="General" sourceLinked="1"/>
        <c:majorTickMark val="out"/>
        <c:minorTickMark val="none"/>
        <c:tickLblPos val="nextTo"/>
        <c:crossAx val="158866048"/>
        <c:crosses val="autoZero"/>
        <c:auto val="1"/>
        <c:lblAlgn val="ctr"/>
        <c:lblOffset val="100"/>
        <c:noMultiLvlLbl val="0"/>
      </c:catAx>
      <c:valAx>
        <c:axId val="15886604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58864512"/>
        <c:crosses val="autoZero"/>
        <c:crossBetween val="between"/>
      </c:valAx>
      <c:valAx>
        <c:axId val="1588682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58870144"/>
        <c:crosses val="max"/>
        <c:crossBetween val="between"/>
        <c:majorUnit val="20"/>
      </c:valAx>
      <c:catAx>
        <c:axId val="158870144"/>
        <c:scaling>
          <c:orientation val="minMax"/>
        </c:scaling>
        <c:delete val="1"/>
        <c:axPos val="b"/>
        <c:numFmt formatCode="General" sourceLinked="1"/>
        <c:majorTickMark val="out"/>
        <c:minorTickMark val="none"/>
        <c:tickLblPos val="nextTo"/>
        <c:crossAx val="158868224"/>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PAK!$B$5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E574-4A7C-9A52-6B58F42B58E1}"/>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PAK!$A$6:$A$9</c:f>
              <c:strCache>
                <c:ptCount val="4"/>
                <c:pt idx="0">
                  <c:v>Children 
0-14 yr</c:v>
                </c:pt>
                <c:pt idx="1">
                  <c:v>Male 
15+ yr</c:v>
                </c:pt>
                <c:pt idx="2">
                  <c:v>Female 
15+ yr</c:v>
                </c:pt>
                <c:pt idx="3">
                  <c:v>All ages</c:v>
                </c:pt>
              </c:strCache>
            </c:strRef>
          </c:cat>
          <c:val>
            <c:numRef>
              <c:f>PAK!$B$6:$B$9</c:f>
              <c:numCache>
                <c:formatCode>General</c:formatCode>
                <c:ptCount val="4"/>
                <c:pt idx="0" formatCode="_(* #,##0_);_(* \(#,##0\);_(* &quot;-&quot;??_);_(@_)">
                  <c:v>31</c:v>
                </c:pt>
              </c:numCache>
            </c:numRef>
          </c:val>
          <c:extLst>
            <c:ext xmlns:c16="http://schemas.microsoft.com/office/drawing/2014/chart" uri="{C3380CC4-5D6E-409C-BE32-E72D297353CC}">
              <c16:uniqueId val="{00000002-E574-4A7C-9A52-6B58F42B58E1}"/>
            </c:ext>
          </c:extLst>
        </c:ser>
        <c:ser>
          <c:idx val="3"/>
          <c:order val="3"/>
          <c:tx>
            <c:strRef>
              <c:f>PAK!$E$5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PAK!$A$6:$A$9</c:f>
              <c:strCache>
                <c:ptCount val="4"/>
                <c:pt idx="0">
                  <c:v>Children 
0-14 yr</c:v>
                </c:pt>
                <c:pt idx="1">
                  <c:v>Male 
15+ yr</c:v>
                </c:pt>
                <c:pt idx="2">
                  <c:v>Female 
15+ yr</c:v>
                </c:pt>
                <c:pt idx="3">
                  <c:v>All ages</c:v>
                </c:pt>
              </c:strCache>
            </c:strRef>
          </c:cat>
          <c:val>
            <c:numRef>
              <c:f>PAK!$E$6:$E$9</c:f>
              <c:numCache>
                <c:formatCode>#,##0</c:formatCode>
                <c:ptCount val="4"/>
                <c:pt idx="1">
                  <c:v>13</c:v>
                </c:pt>
              </c:numCache>
            </c:numRef>
          </c:val>
          <c:extLst>
            <c:ext xmlns:c16="http://schemas.microsoft.com/office/drawing/2014/chart" uri="{C3380CC4-5D6E-409C-BE32-E72D297353CC}">
              <c16:uniqueId val="{00000003-E574-4A7C-9A52-6B58F42B58E1}"/>
            </c:ext>
          </c:extLst>
        </c:ser>
        <c:ser>
          <c:idx val="6"/>
          <c:order val="6"/>
          <c:tx>
            <c:strRef>
              <c:f>PAK!$H$5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74-4A7C-9A52-6B58F42B58E1}"/>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PAK!$A$6:$A$9</c:f>
              <c:strCache>
                <c:ptCount val="4"/>
                <c:pt idx="0">
                  <c:v>Children 
0-14 yr</c:v>
                </c:pt>
                <c:pt idx="1">
                  <c:v>Male 
15+ yr</c:v>
                </c:pt>
                <c:pt idx="2">
                  <c:v>Female 
15+ yr</c:v>
                </c:pt>
                <c:pt idx="3">
                  <c:v>All ages</c:v>
                </c:pt>
              </c:strCache>
            </c:strRef>
          </c:cat>
          <c:val>
            <c:numRef>
              <c:f>PAK!$H$6:$H$9</c:f>
              <c:numCache>
                <c:formatCode>General</c:formatCode>
                <c:ptCount val="4"/>
                <c:pt idx="2" formatCode="_(* #,##0_);_(* \(#,##0\);_(* &quot;-&quot;??_);_(@_)">
                  <c:v>9</c:v>
                </c:pt>
              </c:numCache>
            </c:numRef>
          </c:val>
          <c:extLst>
            <c:ext xmlns:c16="http://schemas.microsoft.com/office/drawing/2014/chart" uri="{C3380CC4-5D6E-409C-BE32-E72D297353CC}">
              <c16:uniqueId val="{00000005-E574-4A7C-9A52-6B58F42B58E1}"/>
            </c:ext>
          </c:extLst>
        </c:ser>
        <c:ser>
          <c:idx val="9"/>
          <c:order val="9"/>
          <c:tx>
            <c:strRef>
              <c:f>PAK!$K$5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PAK!$A$6:$A$9</c:f>
              <c:strCache>
                <c:ptCount val="4"/>
                <c:pt idx="0">
                  <c:v>Children 
0-14 yr</c:v>
                </c:pt>
                <c:pt idx="1">
                  <c:v>Male 
15+ yr</c:v>
                </c:pt>
                <c:pt idx="2">
                  <c:v>Female 
15+ yr</c:v>
                </c:pt>
                <c:pt idx="3">
                  <c:v>All ages</c:v>
                </c:pt>
              </c:strCache>
            </c:strRef>
          </c:cat>
          <c:val>
            <c:numRef>
              <c:f>PAK!$K$6:$K$9</c:f>
              <c:numCache>
                <c:formatCode>General</c:formatCode>
                <c:ptCount val="4"/>
                <c:pt idx="3">
                  <c:v>12</c:v>
                </c:pt>
              </c:numCache>
            </c:numRef>
          </c:val>
          <c:extLst>
            <c:ext xmlns:c16="http://schemas.microsoft.com/office/drawing/2014/chart" uri="{C3380CC4-5D6E-409C-BE32-E72D297353CC}">
              <c16:uniqueId val="{00000006-E574-4A7C-9A52-6B58F42B58E1}"/>
            </c:ext>
          </c:extLst>
        </c:ser>
        <c:dLbls>
          <c:showLegendKey val="0"/>
          <c:showVal val="0"/>
          <c:showCatName val="0"/>
          <c:showSerName val="0"/>
          <c:showPercent val="0"/>
          <c:showBubbleSize val="0"/>
        </c:dLbls>
        <c:gapWidth val="150"/>
        <c:overlap val="100"/>
        <c:axId val="159064832"/>
        <c:axId val="159066368"/>
      </c:barChart>
      <c:lineChart>
        <c:grouping val="standard"/>
        <c:varyColors val="0"/>
        <c:ser>
          <c:idx val="1"/>
          <c:order val="1"/>
          <c:tx>
            <c:strRef>
              <c:f>PAK!$C$5</c:f>
              <c:strCache>
                <c:ptCount val="1"/>
                <c:pt idx="0">
                  <c:v>Lower </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PAK!$C$6:$C$9</c:f>
              <c:numCache>
                <c:formatCode>General</c:formatCode>
                <c:ptCount val="4"/>
                <c:pt idx="0" formatCode="_(* #,##0_);_(* \(#,##0\);_(* &quot;-&quot;??_);_(@_)">
                  <c:v>27</c:v>
                </c:pt>
              </c:numCache>
            </c:numRef>
          </c:val>
          <c:smooth val="0"/>
          <c:extLst>
            <c:ext xmlns:c16="http://schemas.microsoft.com/office/drawing/2014/chart" uri="{C3380CC4-5D6E-409C-BE32-E72D297353CC}">
              <c16:uniqueId val="{00000007-E574-4A7C-9A52-6B58F42B58E1}"/>
            </c:ext>
          </c:extLst>
        </c:ser>
        <c:ser>
          <c:idx val="2"/>
          <c:order val="2"/>
          <c:tx>
            <c:strRef>
              <c:f>PAK!$D$5</c:f>
              <c:strCache>
                <c:ptCount val="1"/>
                <c:pt idx="0">
                  <c:v>Upper</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PAK!$D$6:$D$9</c:f>
              <c:numCache>
                <c:formatCode>General</c:formatCode>
                <c:ptCount val="4"/>
                <c:pt idx="0" formatCode="_(* #,##0_);_(* \(#,##0\);_(* &quot;-&quot;??_);_(@_)">
                  <c:v>35</c:v>
                </c:pt>
              </c:numCache>
            </c:numRef>
          </c:val>
          <c:smooth val="0"/>
          <c:extLst>
            <c:ext xmlns:c16="http://schemas.microsoft.com/office/drawing/2014/chart" uri="{C3380CC4-5D6E-409C-BE32-E72D297353CC}">
              <c16:uniqueId val="{00000008-E574-4A7C-9A52-6B58F42B58E1}"/>
            </c:ext>
          </c:extLst>
        </c:ser>
        <c:ser>
          <c:idx val="4"/>
          <c:order val="4"/>
          <c:tx>
            <c:strRef>
              <c:f>PAK!$F$5</c:f>
              <c:strCache>
                <c:ptCount val="1"/>
                <c:pt idx="0">
                  <c:v>Lower </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PAK!$F$6:$F$9</c:f>
              <c:numCache>
                <c:formatCode>#,##0</c:formatCode>
                <c:ptCount val="4"/>
                <c:pt idx="1">
                  <c:v>11</c:v>
                </c:pt>
              </c:numCache>
            </c:numRef>
          </c:val>
          <c:smooth val="0"/>
          <c:extLst>
            <c:ext xmlns:c16="http://schemas.microsoft.com/office/drawing/2014/chart" uri="{C3380CC4-5D6E-409C-BE32-E72D297353CC}">
              <c16:uniqueId val="{00000009-E574-4A7C-9A52-6B58F42B58E1}"/>
            </c:ext>
          </c:extLst>
        </c:ser>
        <c:ser>
          <c:idx val="5"/>
          <c:order val="5"/>
          <c:tx>
            <c:strRef>
              <c:f>PAK!$G$5</c:f>
              <c:strCache>
                <c:ptCount val="1"/>
                <c:pt idx="0">
                  <c:v>Upper</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PAK!$G$6:$G$9</c:f>
              <c:numCache>
                <c:formatCode>#,##0</c:formatCode>
                <c:ptCount val="4"/>
                <c:pt idx="1">
                  <c:v>15</c:v>
                </c:pt>
              </c:numCache>
            </c:numRef>
          </c:val>
          <c:smooth val="0"/>
          <c:extLst>
            <c:ext xmlns:c16="http://schemas.microsoft.com/office/drawing/2014/chart" uri="{C3380CC4-5D6E-409C-BE32-E72D297353CC}">
              <c16:uniqueId val="{0000000A-E574-4A7C-9A52-6B58F42B58E1}"/>
            </c:ext>
          </c:extLst>
        </c:ser>
        <c:ser>
          <c:idx val="7"/>
          <c:order val="7"/>
          <c:tx>
            <c:strRef>
              <c:f>PAK!$I$5</c:f>
              <c:strCache>
                <c:ptCount val="1"/>
                <c:pt idx="0">
                  <c:v>Lower </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PAK!$I$6:$I$9</c:f>
              <c:numCache>
                <c:formatCode>General</c:formatCode>
                <c:ptCount val="4"/>
                <c:pt idx="2">
                  <c:v>8</c:v>
                </c:pt>
              </c:numCache>
            </c:numRef>
          </c:val>
          <c:smooth val="0"/>
          <c:extLst>
            <c:ext xmlns:c16="http://schemas.microsoft.com/office/drawing/2014/chart" uri="{C3380CC4-5D6E-409C-BE32-E72D297353CC}">
              <c16:uniqueId val="{0000000B-E574-4A7C-9A52-6B58F42B58E1}"/>
            </c:ext>
          </c:extLst>
        </c:ser>
        <c:ser>
          <c:idx val="8"/>
          <c:order val="8"/>
          <c:tx>
            <c:strRef>
              <c:f>PAK!$J$5</c:f>
              <c:strCache>
                <c:ptCount val="1"/>
                <c:pt idx="0">
                  <c:v>Upper</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PAK!$J$6:$J$9</c:f>
              <c:numCache>
                <c:formatCode>General</c:formatCode>
                <c:ptCount val="4"/>
                <c:pt idx="2">
                  <c:v>10</c:v>
                </c:pt>
              </c:numCache>
            </c:numRef>
          </c:val>
          <c:smooth val="0"/>
          <c:extLst>
            <c:ext xmlns:c16="http://schemas.microsoft.com/office/drawing/2014/chart" uri="{C3380CC4-5D6E-409C-BE32-E72D297353CC}">
              <c16:uniqueId val="{0000000C-E574-4A7C-9A52-6B58F42B58E1}"/>
            </c:ext>
          </c:extLst>
        </c:ser>
        <c:ser>
          <c:idx val="10"/>
          <c:order val="10"/>
          <c:tx>
            <c:strRef>
              <c:f>PAK!$L$5</c:f>
              <c:strCache>
                <c:ptCount val="1"/>
                <c:pt idx="0">
                  <c:v>Lower </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PAK!$L$6:$L$9</c:f>
              <c:numCache>
                <c:formatCode>General</c:formatCode>
                <c:ptCount val="4"/>
                <c:pt idx="3">
                  <c:v>11</c:v>
                </c:pt>
              </c:numCache>
            </c:numRef>
          </c:val>
          <c:smooth val="0"/>
          <c:extLst>
            <c:ext xmlns:c16="http://schemas.microsoft.com/office/drawing/2014/chart" uri="{C3380CC4-5D6E-409C-BE32-E72D297353CC}">
              <c16:uniqueId val="{0000000D-E574-4A7C-9A52-6B58F42B58E1}"/>
            </c:ext>
          </c:extLst>
        </c:ser>
        <c:ser>
          <c:idx val="11"/>
          <c:order val="11"/>
          <c:tx>
            <c:strRef>
              <c:f>PAK!$M$5</c:f>
              <c:strCache>
                <c:ptCount val="1"/>
                <c:pt idx="0">
                  <c:v>Upper</c:v>
                </c:pt>
              </c:strCache>
            </c:strRef>
          </c:tx>
          <c:marker>
            <c:symbol val="dash"/>
            <c:size val="9"/>
            <c:spPr>
              <a:solidFill>
                <a:schemeClr val="tx1"/>
              </a:solidFill>
              <a:ln>
                <a:noFill/>
              </a:ln>
            </c:spPr>
          </c:marker>
          <c:cat>
            <c:strRef>
              <c:f>PAK!$A$6:$A$9</c:f>
              <c:strCache>
                <c:ptCount val="4"/>
                <c:pt idx="0">
                  <c:v>Children 
0-14 yr</c:v>
                </c:pt>
                <c:pt idx="1">
                  <c:v>Male 
15+ yr</c:v>
                </c:pt>
                <c:pt idx="2">
                  <c:v>Female 
15+ yr</c:v>
                </c:pt>
                <c:pt idx="3">
                  <c:v>All ages</c:v>
                </c:pt>
              </c:strCache>
            </c:strRef>
          </c:cat>
          <c:val>
            <c:numRef>
              <c:f>PAK!$M$6:$M$9</c:f>
              <c:numCache>
                <c:formatCode>General</c:formatCode>
                <c:ptCount val="4"/>
                <c:pt idx="3">
                  <c:v>14</c:v>
                </c:pt>
              </c:numCache>
            </c:numRef>
          </c:val>
          <c:smooth val="0"/>
          <c:extLst>
            <c:ext xmlns:c16="http://schemas.microsoft.com/office/drawing/2014/chart" uri="{C3380CC4-5D6E-409C-BE32-E72D297353CC}">
              <c16:uniqueId val="{0000000E-E574-4A7C-9A52-6B58F42B58E1}"/>
            </c:ext>
          </c:extLst>
        </c:ser>
        <c:dLbls>
          <c:showLegendKey val="0"/>
          <c:showVal val="0"/>
          <c:showCatName val="0"/>
          <c:showSerName val="0"/>
          <c:showPercent val="0"/>
          <c:showBubbleSize val="0"/>
        </c:dLbls>
        <c:hiLowLines/>
        <c:marker val="1"/>
        <c:smooth val="0"/>
        <c:axId val="159064832"/>
        <c:axId val="159066368"/>
      </c:lineChart>
      <c:catAx>
        <c:axId val="159064832"/>
        <c:scaling>
          <c:orientation val="minMax"/>
        </c:scaling>
        <c:delete val="0"/>
        <c:axPos val="b"/>
        <c:numFmt formatCode="General" sourceLinked="0"/>
        <c:majorTickMark val="out"/>
        <c:minorTickMark val="none"/>
        <c:tickLblPos val="nextTo"/>
        <c:crossAx val="159066368"/>
        <c:crosses val="autoZero"/>
        <c:auto val="1"/>
        <c:lblAlgn val="ctr"/>
        <c:lblOffset val="100"/>
        <c:noMultiLvlLbl val="0"/>
      </c:catAx>
      <c:valAx>
        <c:axId val="15906636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59064832"/>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coverage'!$D$7:$D$21</c:f>
              <c:numCache>
                <c:formatCode>General</c:formatCode>
                <c:ptCount val="15"/>
                <c:pt idx="0">
                  <c:v>4</c:v>
                </c:pt>
                <c:pt idx="1">
                  <c:v>3</c:v>
                </c:pt>
                <c:pt idx="2">
                  <c:v>3</c:v>
                </c:pt>
                <c:pt idx="3">
                  <c:v>3</c:v>
                </c:pt>
                <c:pt idx="4">
                  <c:v>4</c:v>
                </c:pt>
                <c:pt idx="5">
                  <c:v>3</c:v>
                </c:pt>
                <c:pt idx="6">
                  <c:v>2</c:v>
                </c:pt>
                <c:pt idx="7">
                  <c:v>3</c:v>
                </c:pt>
                <c:pt idx="8">
                  <c:v>4</c:v>
                </c:pt>
                <c:pt idx="9">
                  <c:v>4</c:v>
                </c:pt>
                <c:pt idx="10">
                  <c:v>7</c:v>
                </c:pt>
                <c:pt idx="11">
                  <c:v>7</c:v>
                </c:pt>
                <c:pt idx="12">
                  <c:v>9</c:v>
                </c:pt>
                <c:pt idx="13">
                  <c:v>11</c:v>
                </c:pt>
                <c:pt idx="14">
                  <c:v>31</c:v>
                </c:pt>
              </c:numCache>
            </c:numRef>
          </c:val>
          <c:smooth val="0"/>
          <c:extLst>
            <c:ext xmlns:c16="http://schemas.microsoft.com/office/drawing/2014/chart" uri="{C3380CC4-5D6E-409C-BE32-E72D297353CC}">
              <c16:uniqueId val="{00000000-08DB-4B31-86C3-6D07E6C90D26}"/>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coverage'!$E$7:$E$21</c:f>
              <c:numCache>
                <c:formatCode>General</c:formatCode>
                <c:ptCount val="15"/>
                <c:pt idx="0">
                  <c:v>3</c:v>
                </c:pt>
                <c:pt idx="1">
                  <c:v>2</c:v>
                </c:pt>
                <c:pt idx="2">
                  <c:v>2</c:v>
                </c:pt>
                <c:pt idx="3">
                  <c:v>3</c:v>
                </c:pt>
                <c:pt idx="4">
                  <c:v>3</c:v>
                </c:pt>
                <c:pt idx="5">
                  <c:v>3</c:v>
                </c:pt>
                <c:pt idx="6">
                  <c:v>2</c:v>
                </c:pt>
                <c:pt idx="7">
                  <c:v>3</c:v>
                </c:pt>
                <c:pt idx="8">
                  <c:v>3</c:v>
                </c:pt>
                <c:pt idx="9">
                  <c:v>3</c:v>
                </c:pt>
                <c:pt idx="10">
                  <c:v>6</c:v>
                </c:pt>
                <c:pt idx="11">
                  <c:v>6</c:v>
                </c:pt>
                <c:pt idx="12">
                  <c:v>8</c:v>
                </c:pt>
                <c:pt idx="13">
                  <c:v>10</c:v>
                </c:pt>
                <c:pt idx="14">
                  <c:v>27</c:v>
                </c:pt>
              </c:numCache>
            </c:numRef>
          </c:val>
          <c:smooth val="0"/>
          <c:extLst>
            <c:ext xmlns:c16="http://schemas.microsoft.com/office/drawing/2014/chart" uri="{C3380CC4-5D6E-409C-BE32-E72D297353CC}">
              <c16:uniqueId val="{00000001-08DB-4B31-86C3-6D07E6C90D26}"/>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coverage'!$F$7:$F$21</c:f>
              <c:numCache>
                <c:formatCode>General</c:formatCode>
                <c:ptCount val="15"/>
                <c:pt idx="0">
                  <c:v>5</c:v>
                </c:pt>
                <c:pt idx="1">
                  <c:v>3</c:v>
                </c:pt>
                <c:pt idx="2">
                  <c:v>3</c:v>
                </c:pt>
                <c:pt idx="3">
                  <c:v>4</c:v>
                </c:pt>
                <c:pt idx="4">
                  <c:v>5</c:v>
                </c:pt>
                <c:pt idx="5">
                  <c:v>4</c:v>
                </c:pt>
                <c:pt idx="6">
                  <c:v>3</c:v>
                </c:pt>
                <c:pt idx="7">
                  <c:v>4</c:v>
                </c:pt>
                <c:pt idx="8">
                  <c:v>4</c:v>
                </c:pt>
                <c:pt idx="9">
                  <c:v>4</c:v>
                </c:pt>
                <c:pt idx="10">
                  <c:v>8</c:v>
                </c:pt>
                <c:pt idx="11">
                  <c:v>9</c:v>
                </c:pt>
                <c:pt idx="12">
                  <c:v>10</c:v>
                </c:pt>
                <c:pt idx="13">
                  <c:v>13</c:v>
                </c:pt>
                <c:pt idx="14">
                  <c:v>35</c:v>
                </c:pt>
              </c:numCache>
            </c:numRef>
          </c:val>
          <c:smooth val="0"/>
          <c:extLst>
            <c:ext xmlns:c16="http://schemas.microsoft.com/office/drawing/2014/chart" uri="{C3380CC4-5D6E-409C-BE32-E72D297353CC}">
              <c16:uniqueId val="{00000002-08DB-4B31-86C3-6D07E6C90D26}"/>
            </c:ext>
          </c:extLst>
        </c:ser>
        <c:ser>
          <c:idx val="3"/>
          <c:order val="3"/>
          <c:tx>
            <c:strRef>
              <c:f>'ART coverage'!$G$1</c:f>
              <c:strCache>
                <c:ptCount val="1"/>
                <c:pt idx="0">
                  <c:v>Male 15+ yr</c:v>
                </c:pt>
              </c:strCache>
            </c:strRef>
          </c:tx>
          <c:spPr>
            <a:ln w="38100">
              <a:solidFill>
                <a:srgbClr val="63CDF6"/>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coverage'!$G$7:$G$21</c:f>
              <c:numCache>
                <c:formatCode>General</c:formatCode>
                <c:ptCount val="15"/>
                <c:pt idx="0">
                  <c:v>1</c:v>
                </c:pt>
                <c:pt idx="1">
                  <c:v>1</c:v>
                </c:pt>
                <c:pt idx="2">
                  <c:v>2</c:v>
                </c:pt>
                <c:pt idx="3">
                  <c:v>2</c:v>
                </c:pt>
                <c:pt idx="4">
                  <c:v>3</c:v>
                </c:pt>
                <c:pt idx="5">
                  <c:v>3</c:v>
                </c:pt>
                <c:pt idx="6">
                  <c:v>3</c:v>
                </c:pt>
                <c:pt idx="7">
                  <c:v>4</c:v>
                </c:pt>
                <c:pt idx="8">
                  <c:v>3</c:v>
                </c:pt>
                <c:pt idx="9">
                  <c:v>5</c:v>
                </c:pt>
                <c:pt idx="10">
                  <c:v>6</c:v>
                </c:pt>
                <c:pt idx="11">
                  <c:v>7</c:v>
                </c:pt>
                <c:pt idx="12">
                  <c:v>9</c:v>
                </c:pt>
                <c:pt idx="13">
                  <c:v>10</c:v>
                </c:pt>
                <c:pt idx="14">
                  <c:v>13</c:v>
                </c:pt>
              </c:numCache>
            </c:numRef>
          </c:val>
          <c:smooth val="0"/>
          <c:extLst>
            <c:ext xmlns:c16="http://schemas.microsoft.com/office/drawing/2014/chart" uri="{C3380CC4-5D6E-409C-BE32-E72D297353CC}">
              <c16:uniqueId val="{00000003-08DB-4B31-86C3-6D07E6C90D26}"/>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coverage'!$H$7:$H$21</c:f>
              <c:numCache>
                <c:formatCode>General</c:formatCode>
                <c:ptCount val="15"/>
                <c:pt idx="0">
                  <c:v>1</c:v>
                </c:pt>
                <c:pt idx="1">
                  <c:v>1</c:v>
                </c:pt>
                <c:pt idx="2">
                  <c:v>2</c:v>
                </c:pt>
                <c:pt idx="3">
                  <c:v>2</c:v>
                </c:pt>
                <c:pt idx="4">
                  <c:v>2</c:v>
                </c:pt>
                <c:pt idx="5">
                  <c:v>3</c:v>
                </c:pt>
                <c:pt idx="6">
                  <c:v>2</c:v>
                </c:pt>
                <c:pt idx="7">
                  <c:v>3</c:v>
                </c:pt>
                <c:pt idx="8">
                  <c:v>3</c:v>
                </c:pt>
                <c:pt idx="9">
                  <c:v>4</c:v>
                </c:pt>
                <c:pt idx="10">
                  <c:v>5</c:v>
                </c:pt>
                <c:pt idx="11">
                  <c:v>6</c:v>
                </c:pt>
                <c:pt idx="12">
                  <c:v>8</c:v>
                </c:pt>
                <c:pt idx="13">
                  <c:v>9</c:v>
                </c:pt>
                <c:pt idx="14">
                  <c:v>11</c:v>
                </c:pt>
              </c:numCache>
            </c:numRef>
          </c:val>
          <c:smooth val="0"/>
          <c:extLst>
            <c:ext xmlns:c16="http://schemas.microsoft.com/office/drawing/2014/chart" uri="{C3380CC4-5D6E-409C-BE32-E72D297353CC}">
              <c16:uniqueId val="{00000004-08DB-4B31-86C3-6D07E6C90D26}"/>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coverage'!$I$7:$I$21</c:f>
              <c:numCache>
                <c:formatCode>General</c:formatCode>
                <c:ptCount val="15"/>
                <c:pt idx="0">
                  <c:v>1</c:v>
                </c:pt>
                <c:pt idx="1">
                  <c:v>1</c:v>
                </c:pt>
                <c:pt idx="2">
                  <c:v>2</c:v>
                </c:pt>
                <c:pt idx="3">
                  <c:v>3</c:v>
                </c:pt>
                <c:pt idx="4">
                  <c:v>3</c:v>
                </c:pt>
                <c:pt idx="5">
                  <c:v>4</c:v>
                </c:pt>
                <c:pt idx="6">
                  <c:v>3</c:v>
                </c:pt>
                <c:pt idx="7">
                  <c:v>4</c:v>
                </c:pt>
                <c:pt idx="8">
                  <c:v>4</c:v>
                </c:pt>
                <c:pt idx="9">
                  <c:v>5</c:v>
                </c:pt>
                <c:pt idx="10">
                  <c:v>6</c:v>
                </c:pt>
                <c:pt idx="11">
                  <c:v>8</c:v>
                </c:pt>
                <c:pt idx="12">
                  <c:v>10</c:v>
                </c:pt>
                <c:pt idx="13">
                  <c:v>12</c:v>
                </c:pt>
                <c:pt idx="14">
                  <c:v>15</c:v>
                </c:pt>
              </c:numCache>
            </c:numRef>
          </c:val>
          <c:smooth val="0"/>
          <c:extLst>
            <c:ext xmlns:c16="http://schemas.microsoft.com/office/drawing/2014/chart" uri="{C3380CC4-5D6E-409C-BE32-E72D297353CC}">
              <c16:uniqueId val="{00000005-08DB-4B31-86C3-6D07E6C90D26}"/>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coverage'!$J$7:$J$21</c:f>
              <c:numCache>
                <c:formatCode>General</c:formatCode>
                <c:ptCount val="15"/>
                <c:pt idx="0">
                  <c:v>1</c:v>
                </c:pt>
                <c:pt idx="1">
                  <c:v>0</c:v>
                </c:pt>
                <c:pt idx="2">
                  <c:v>1</c:v>
                </c:pt>
                <c:pt idx="3">
                  <c:v>1</c:v>
                </c:pt>
                <c:pt idx="4">
                  <c:v>2</c:v>
                </c:pt>
                <c:pt idx="5">
                  <c:v>2</c:v>
                </c:pt>
                <c:pt idx="6">
                  <c:v>2</c:v>
                </c:pt>
                <c:pt idx="7">
                  <c:v>3</c:v>
                </c:pt>
                <c:pt idx="8">
                  <c:v>3</c:v>
                </c:pt>
                <c:pt idx="9">
                  <c:v>3</c:v>
                </c:pt>
                <c:pt idx="10">
                  <c:v>4</c:v>
                </c:pt>
                <c:pt idx="11">
                  <c:v>5</c:v>
                </c:pt>
                <c:pt idx="12">
                  <c:v>6</c:v>
                </c:pt>
                <c:pt idx="13">
                  <c:v>7</c:v>
                </c:pt>
                <c:pt idx="14">
                  <c:v>9</c:v>
                </c:pt>
              </c:numCache>
            </c:numRef>
          </c:val>
          <c:smooth val="0"/>
          <c:extLst>
            <c:ext xmlns:c16="http://schemas.microsoft.com/office/drawing/2014/chart" uri="{C3380CC4-5D6E-409C-BE32-E72D297353CC}">
              <c16:uniqueId val="{00000006-08DB-4B31-86C3-6D07E6C90D26}"/>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coverage'!$K$7:$K$21</c:f>
              <c:numCache>
                <c:formatCode>General</c:formatCode>
                <c:ptCount val="15"/>
                <c:pt idx="0">
                  <c:v>0</c:v>
                </c:pt>
                <c:pt idx="1">
                  <c:v>0</c:v>
                </c:pt>
                <c:pt idx="2">
                  <c:v>1</c:v>
                </c:pt>
                <c:pt idx="3">
                  <c:v>1</c:v>
                </c:pt>
                <c:pt idx="4">
                  <c:v>1</c:v>
                </c:pt>
                <c:pt idx="5">
                  <c:v>2</c:v>
                </c:pt>
                <c:pt idx="6">
                  <c:v>2</c:v>
                </c:pt>
                <c:pt idx="7">
                  <c:v>3</c:v>
                </c:pt>
                <c:pt idx="8">
                  <c:v>3</c:v>
                </c:pt>
                <c:pt idx="9">
                  <c:v>3</c:v>
                </c:pt>
                <c:pt idx="10">
                  <c:v>3</c:v>
                </c:pt>
                <c:pt idx="11">
                  <c:v>4</c:v>
                </c:pt>
                <c:pt idx="12">
                  <c:v>5</c:v>
                </c:pt>
                <c:pt idx="13">
                  <c:v>6</c:v>
                </c:pt>
                <c:pt idx="14">
                  <c:v>8</c:v>
                </c:pt>
              </c:numCache>
            </c:numRef>
          </c:val>
          <c:smooth val="0"/>
          <c:extLst>
            <c:ext xmlns:c16="http://schemas.microsoft.com/office/drawing/2014/chart" uri="{C3380CC4-5D6E-409C-BE32-E72D297353CC}">
              <c16:uniqueId val="{00000007-08DB-4B31-86C3-6D07E6C90D26}"/>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coverage'!$L$7:$L$21</c:f>
              <c:numCache>
                <c:formatCode>General</c:formatCode>
                <c:ptCount val="15"/>
                <c:pt idx="0">
                  <c:v>1</c:v>
                </c:pt>
                <c:pt idx="1">
                  <c:v>1</c:v>
                </c:pt>
                <c:pt idx="2">
                  <c:v>1</c:v>
                </c:pt>
                <c:pt idx="3">
                  <c:v>2</c:v>
                </c:pt>
                <c:pt idx="4">
                  <c:v>2</c:v>
                </c:pt>
                <c:pt idx="5">
                  <c:v>2</c:v>
                </c:pt>
                <c:pt idx="6">
                  <c:v>3</c:v>
                </c:pt>
                <c:pt idx="7">
                  <c:v>3</c:v>
                </c:pt>
                <c:pt idx="8">
                  <c:v>3</c:v>
                </c:pt>
                <c:pt idx="9">
                  <c:v>4</c:v>
                </c:pt>
                <c:pt idx="10">
                  <c:v>5</c:v>
                </c:pt>
                <c:pt idx="11">
                  <c:v>5</c:v>
                </c:pt>
                <c:pt idx="12">
                  <c:v>6</c:v>
                </c:pt>
                <c:pt idx="13">
                  <c:v>8</c:v>
                </c:pt>
                <c:pt idx="14">
                  <c:v>10</c:v>
                </c:pt>
              </c:numCache>
            </c:numRef>
          </c:val>
          <c:smooth val="0"/>
          <c:extLst>
            <c:ext xmlns:c16="http://schemas.microsoft.com/office/drawing/2014/chart" uri="{C3380CC4-5D6E-409C-BE32-E72D297353CC}">
              <c16:uniqueId val="{00000008-08DB-4B31-86C3-6D07E6C90D26}"/>
            </c:ext>
          </c:extLst>
        </c:ser>
        <c:ser>
          <c:idx val="9"/>
          <c:order val="9"/>
          <c:tx>
            <c:strRef>
              <c:f>'ART coverage'!$M$1</c:f>
              <c:strCache>
                <c:ptCount val="1"/>
                <c:pt idx="0">
                  <c:v>All ages</c:v>
                </c:pt>
              </c:strCache>
            </c:strRef>
          </c:tx>
          <c:spPr>
            <a:ln w="38100">
              <a:solidFill>
                <a:srgbClr val="B6AEA7"/>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coverage'!$M$7:$M$21</c:f>
              <c:numCache>
                <c:formatCode>General</c:formatCode>
                <c:ptCount val="15"/>
                <c:pt idx="0">
                  <c:v>1</c:v>
                </c:pt>
                <c:pt idx="1">
                  <c:v>1</c:v>
                </c:pt>
                <c:pt idx="2">
                  <c:v>2</c:v>
                </c:pt>
                <c:pt idx="3">
                  <c:v>2</c:v>
                </c:pt>
                <c:pt idx="4">
                  <c:v>2</c:v>
                </c:pt>
                <c:pt idx="5">
                  <c:v>3</c:v>
                </c:pt>
                <c:pt idx="6">
                  <c:v>3</c:v>
                </c:pt>
                <c:pt idx="7">
                  <c:v>3</c:v>
                </c:pt>
                <c:pt idx="8">
                  <c:v>3</c:v>
                </c:pt>
                <c:pt idx="9">
                  <c:v>4</c:v>
                </c:pt>
                <c:pt idx="10">
                  <c:v>5</c:v>
                </c:pt>
                <c:pt idx="11">
                  <c:v>6</c:v>
                </c:pt>
                <c:pt idx="12">
                  <c:v>8</c:v>
                </c:pt>
                <c:pt idx="13">
                  <c:v>9</c:v>
                </c:pt>
                <c:pt idx="14">
                  <c:v>12</c:v>
                </c:pt>
              </c:numCache>
            </c:numRef>
          </c:val>
          <c:smooth val="0"/>
          <c:extLst>
            <c:ext xmlns:c16="http://schemas.microsoft.com/office/drawing/2014/chart" uri="{C3380CC4-5D6E-409C-BE32-E72D297353CC}">
              <c16:uniqueId val="{00000009-08DB-4B31-86C3-6D07E6C90D26}"/>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coverage'!$N$7:$N$21</c:f>
              <c:numCache>
                <c:formatCode>General</c:formatCode>
                <c:ptCount val="15"/>
                <c:pt idx="0">
                  <c:v>1</c:v>
                </c:pt>
                <c:pt idx="1">
                  <c:v>1</c:v>
                </c:pt>
                <c:pt idx="2">
                  <c:v>1</c:v>
                </c:pt>
                <c:pt idx="3">
                  <c:v>2</c:v>
                </c:pt>
                <c:pt idx="4">
                  <c:v>2</c:v>
                </c:pt>
                <c:pt idx="5">
                  <c:v>2</c:v>
                </c:pt>
                <c:pt idx="6">
                  <c:v>2</c:v>
                </c:pt>
                <c:pt idx="7">
                  <c:v>3</c:v>
                </c:pt>
                <c:pt idx="8">
                  <c:v>3</c:v>
                </c:pt>
                <c:pt idx="9">
                  <c:v>4</c:v>
                </c:pt>
                <c:pt idx="10">
                  <c:v>4</c:v>
                </c:pt>
                <c:pt idx="11">
                  <c:v>6</c:v>
                </c:pt>
                <c:pt idx="12">
                  <c:v>7</c:v>
                </c:pt>
                <c:pt idx="13">
                  <c:v>8</c:v>
                </c:pt>
                <c:pt idx="14">
                  <c:v>11</c:v>
                </c:pt>
              </c:numCache>
            </c:numRef>
          </c:val>
          <c:smooth val="0"/>
          <c:extLst>
            <c:ext xmlns:c16="http://schemas.microsoft.com/office/drawing/2014/chart" uri="{C3380CC4-5D6E-409C-BE32-E72D297353CC}">
              <c16:uniqueId val="{0000000A-08DB-4B31-86C3-6D07E6C90D26}"/>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coverage'!$O$7:$O$21</c:f>
              <c:numCache>
                <c:formatCode>General</c:formatCode>
                <c:ptCount val="15"/>
                <c:pt idx="0">
                  <c:v>1</c:v>
                </c:pt>
                <c:pt idx="1">
                  <c:v>1</c:v>
                </c:pt>
                <c:pt idx="2">
                  <c:v>2</c:v>
                </c:pt>
                <c:pt idx="3">
                  <c:v>2</c:v>
                </c:pt>
                <c:pt idx="4">
                  <c:v>3</c:v>
                </c:pt>
                <c:pt idx="5">
                  <c:v>3</c:v>
                </c:pt>
                <c:pt idx="6">
                  <c:v>3</c:v>
                </c:pt>
                <c:pt idx="7">
                  <c:v>4</c:v>
                </c:pt>
                <c:pt idx="8">
                  <c:v>4</c:v>
                </c:pt>
                <c:pt idx="9">
                  <c:v>5</c:v>
                </c:pt>
                <c:pt idx="10">
                  <c:v>6</c:v>
                </c:pt>
                <c:pt idx="11">
                  <c:v>7</c:v>
                </c:pt>
                <c:pt idx="12">
                  <c:v>9</c:v>
                </c:pt>
                <c:pt idx="13">
                  <c:v>11</c:v>
                </c:pt>
                <c:pt idx="14">
                  <c:v>14</c:v>
                </c:pt>
              </c:numCache>
            </c:numRef>
          </c:val>
          <c:smooth val="0"/>
          <c:extLst>
            <c:ext xmlns:c16="http://schemas.microsoft.com/office/drawing/2014/chart" uri="{C3380CC4-5D6E-409C-BE32-E72D297353CC}">
              <c16:uniqueId val="{0000000B-08DB-4B31-86C3-6D07E6C90D26}"/>
            </c:ext>
          </c:extLst>
        </c:ser>
        <c:dLbls>
          <c:showLegendKey val="0"/>
          <c:showVal val="0"/>
          <c:showCatName val="0"/>
          <c:showSerName val="0"/>
          <c:showPercent val="0"/>
          <c:showBubbleSize val="0"/>
        </c:dLbls>
        <c:smooth val="0"/>
        <c:axId val="159512064"/>
        <c:axId val="159513600"/>
      </c:lineChart>
      <c:catAx>
        <c:axId val="159512064"/>
        <c:scaling>
          <c:orientation val="minMax"/>
        </c:scaling>
        <c:delete val="0"/>
        <c:axPos val="b"/>
        <c:numFmt formatCode="General" sourceLinked="0"/>
        <c:majorTickMark val="out"/>
        <c:minorTickMark val="none"/>
        <c:tickLblPos val="nextTo"/>
        <c:crossAx val="159513600"/>
        <c:crosses val="autoZero"/>
        <c:auto val="1"/>
        <c:lblAlgn val="ctr"/>
        <c:lblOffset val="100"/>
        <c:noMultiLvlLbl val="0"/>
      </c:catAx>
      <c:valAx>
        <c:axId val="159513600"/>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59512064"/>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8.4190452755905532E-2"/>
          <c:w val="0.74971237970253723"/>
          <c:h val="0.65866096165062704"/>
        </c:manualLayout>
      </c:layout>
      <c:barChart>
        <c:barDir val="col"/>
        <c:grouping val="clustered"/>
        <c:varyColors val="0"/>
        <c:ser>
          <c:idx val="0"/>
          <c:order val="0"/>
          <c:tx>
            <c:strRef>
              <c:f>PAK_22!$B$3</c:f>
              <c:strCache>
                <c:ptCount val="1"/>
                <c:pt idx="0">
                  <c:v>Estimate</c:v>
                </c:pt>
              </c:strCache>
            </c:strRef>
          </c:tx>
          <c:spPr>
            <a:solidFill>
              <a:srgbClr val="00A99A"/>
            </a:solidFill>
          </c:spPr>
          <c:invertIfNegative val="0"/>
          <c:dLbls>
            <c:dLbl>
              <c:idx val="0"/>
              <c:tx>
                <c:rich>
                  <a:bodyPr/>
                  <a:lstStyle/>
                  <a:p>
                    <a:r>
                      <a:rPr lang="en-US"/>
                      <a:t> 180,000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C24-43D4-AF0B-770F780905A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15+
receiving ARVs</c:v>
                </c:pt>
                <c:pt idx="2">
                  <c:v>ART coverage (%)</c:v>
                </c:pt>
              </c:strCache>
            </c:strRef>
          </c:cat>
          <c:val>
            <c:numRef>
              <c:f>PAK_22!$B$4:$B$6</c:f>
              <c:numCache>
                <c:formatCode>General</c:formatCode>
                <c:ptCount val="3"/>
                <c:pt idx="0" formatCode="_(* #,##0_);_(* \(#,##0\);_(* &quot;-&quot;??_);_(@_)">
                  <c:v>179242</c:v>
                </c:pt>
              </c:numCache>
            </c:numRef>
          </c:val>
          <c:extLst>
            <c:ext xmlns:c16="http://schemas.microsoft.com/office/drawing/2014/chart" uri="{C3380CC4-5D6E-409C-BE32-E72D297353CC}">
              <c16:uniqueId val="{00000001-9C24-43D4-AF0B-770F780905AB}"/>
            </c:ext>
          </c:extLst>
        </c:ser>
        <c:ser>
          <c:idx val="3"/>
          <c:order val="3"/>
          <c:tx>
            <c:strRef>
              <c:f>PAK_22!$E$3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4-43D4-AF0B-770F780905A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15+
receiving ARVs</c:v>
                </c:pt>
                <c:pt idx="2">
                  <c:v>ART coverage (%)</c:v>
                </c:pt>
              </c:strCache>
            </c:strRef>
          </c:cat>
          <c:val>
            <c:numRef>
              <c:f>PAK_22!$E$4:$E$6</c:f>
              <c:numCache>
                <c:formatCode>_(* #,##0_);_(* \(#,##0\);_(* "-"??_);_(@_)</c:formatCode>
                <c:ptCount val="3"/>
                <c:pt idx="1">
                  <c:v>21063</c:v>
                </c:pt>
              </c:numCache>
            </c:numRef>
          </c:val>
          <c:extLst>
            <c:ext xmlns:c16="http://schemas.microsoft.com/office/drawing/2014/chart" uri="{C3380CC4-5D6E-409C-BE32-E72D297353CC}">
              <c16:uniqueId val="{00000003-9C24-43D4-AF0B-770F780905AB}"/>
            </c:ext>
          </c:extLst>
        </c:ser>
        <c:dLbls>
          <c:showLegendKey val="0"/>
          <c:showVal val="0"/>
          <c:showCatName val="0"/>
          <c:showSerName val="0"/>
          <c:showPercent val="0"/>
          <c:showBubbleSize val="0"/>
        </c:dLbls>
        <c:gapWidth val="90"/>
        <c:overlap val="100"/>
        <c:axId val="163728384"/>
        <c:axId val="163730176"/>
      </c:barChart>
      <c:barChart>
        <c:barDir val="col"/>
        <c:grouping val="clustered"/>
        <c:varyColors val="0"/>
        <c:ser>
          <c:idx val="4"/>
          <c:order val="4"/>
          <c:tx>
            <c:strRef>
              <c:f>PAK_22!$F$3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24-43D4-AF0B-770F780905A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15+
receiving ARVs</c:v>
                </c:pt>
                <c:pt idx="2">
                  <c:v>ART coverage (%)</c:v>
                </c:pt>
              </c:strCache>
            </c:strRef>
          </c:cat>
          <c:val>
            <c:numRef>
              <c:f>PAK_22!$F$4:$F$6</c:f>
              <c:numCache>
                <c:formatCode>General</c:formatCode>
                <c:ptCount val="3"/>
                <c:pt idx="2" formatCode="#,##0">
                  <c:v>12</c:v>
                </c:pt>
              </c:numCache>
            </c:numRef>
          </c:val>
          <c:extLst>
            <c:ext xmlns:c16="http://schemas.microsoft.com/office/drawing/2014/chart" uri="{C3380CC4-5D6E-409C-BE32-E72D297353CC}">
              <c16:uniqueId val="{00000005-9C24-43D4-AF0B-770F780905AB}"/>
            </c:ext>
          </c:extLst>
        </c:ser>
        <c:dLbls>
          <c:showLegendKey val="0"/>
          <c:showVal val="0"/>
          <c:showCatName val="0"/>
          <c:showSerName val="0"/>
          <c:showPercent val="0"/>
          <c:showBubbleSize val="0"/>
        </c:dLbls>
        <c:gapWidth val="90"/>
        <c:axId val="163738368"/>
        <c:axId val="163732096"/>
      </c:barChart>
      <c:lineChart>
        <c:grouping val="standard"/>
        <c:varyColors val="0"/>
        <c:ser>
          <c:idx val="1"/>
          <c:order val="1"/>
          <c:tx>
            <c:strRef>
              <c:f>PAK_22!$C$3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9C24-43D4-AF0B-770F780905A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15+
receiving ARVs</c:v>
                </c:pt>
                <c:pt idx="2">
                  <c:v>ART coverage (%)</c:v>
                </c:pt>
              </c:strCache>
            </c:strRef>
          </c:cat>
          <c:val>
            <c:numRef>
              <c:f>PAK_22!$C$4:$C$6</c:f>
              <c:numCache>
                <c:formatCode>General</c:formatCode>
                <c:ptCount val="3"/>
                <c:pt idx="0" formatCode="_(* #,##0_);_(* \(#,##0\);_(* &quot;-&quot;??_);_(@_)">
                  <c:v>159270</c:v>
                </c:pt>
              </c:numCache>
            </c:numRef>
          </c:val>
          <c:smooth val="0"/>
          <c:extLst>
            <c:ext xmlns:c16="http://schemas.microsoft.com/office/drawing/2014/chart" uri="{C3380CC4-5D6E-409C-BE32-E72D297353CC}">
              <c16:uniqueId val="{00000007-9C24-43D4-AF0B-770F780905AB}"/>
            </c:ext>
          </c:extLst>
        </c:ser>
        <c:ser>
          <c:idx val="2"/>
          <c:order val="2"/>
          <c:tx>
            <c:strRef>
              <c:f>PAK_22!$D$3</c:f>
              <c:strCache>
                <c:ptCount val="1"/>
                <c:pt idx="0">
                  <c:v>Upper estimate</c:v>
                </c:pt>
              </c:strCache>
            </c:strRef>
          </c:tx>
          <c:marker>
            <c:symbol val="dash"/>
            <c:size val="10"/>
            <c:spPr>
              <a:solidFill>
                <a:schemeClr val="tx1"/>
              </a:solidFill>
              <a:ln>
                <a:noFill/>
              </a:ln>
            </c:spPr>
          </c:marker>
          <c:cat>
            <c:strRef>
              <c:f>PAK_22!$A$4:$A$6</c:f>
              <c:strCache>
                <c:ptCount val="3"/>
                <c:pt idx="0">
                  <c:v>Estimated number 
of adults 15+
living with HIV</c:v>
                </c:pt>
                <c:pt idx="1">
                  <c:v>Number of 
adults 15+
receiving ARVs</c:v>
                </c:pt>
                <c:pt idx="2">
                  <c:v>ART coverage (%)</c:v>
                </c:pt>
              </c:strCache>
            </c:strRef>
          </c:cat>
          <c:val>
            <c:numRef>
              <c:f>PAK_22!$D$4:$D$6</c:f>
              <c:numCache>
                <c:formatCode>General</c:formatCode>
                <c:ptCount val="3"/>
                <c:pt idx="0" formatCode="_(* #,##0_);_(* \(#,##0\);_(* &quot;-&quot;??_);_(@_)">
                  <c:v>203740</c:v>
                </c:pt>
              </c:numCache>
            </c:numRef>
          </c:val>
          <c:smooth val="0"/>
          <c:extLst>
            <c:ext xmlns:c16="http://schemas.microsoft.com/office/drawing/2014/chart" uri="{C3380CC4-5D6E-409C-BE32-E72D297353CC}">
              <c16:uniqueId val="{00000008-9C24-43D4-AF0B-770F780905AB}"/>
            </c:ext>
          </c:extLst>
        </c:ser>
        <c:dLbls>
          <c:showLegendKey val="0"/>
          <c:showVal val="0"/>
          <c:showCatName val="0"/>
          <c:showSerName val="0"/>
          <c:showPercent val="0"/>
          <c:showBubbleSize val="0"/>
        </c:dLbls>
        <c:hiLowLines/>
        <c:marker val="1"/>
        <c:smooth val="0"/>
        <c:axId val="163728384"/>
        <c:axId val="163730176"/>
      </c:lineChart>
      <c:lineChart>
        <c:grouping val="standard"/>
        <c:varyColors val="0"/>
        <c:ser>
          <c:idx val="5"/>
          <c:order val="5"/>
          <c:tx>
            <c:strRef>
              <c:f>PAK_22!$G$3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9C24-43D4-AF0B-770F780905AB}"/>
              </c:ext>
            </c:extLst>
          </c:dPt>
          <c:cat>
            <c:strRef>
              <c:f>PAK_22!$A$4:$A$6</c:f>
              <c:strCache>
                <c:ptCount val="3"/>
                <c:pt idx="0">
                  <c:v>Estimated number 
of adults 15+
living with HIV</c:v>
                </c:pt>
                <c:pt idx="1">
                  <c:v>Number of 
adults 15+
receiving ARVs</c:v>
                </c:pt>
                <c:pt idx="2">
                  <c:v>ART coverage (%)</c:v>
                </c:pt>
              </c:strCache>
            </c:strRef>
          </c:cat>
          <c:val>
            <c:numRef>
              <c:f>PAK_22!$G$4:$G$6</c:f>
              <c:numCache>
                <c:formatCode>General</c:formatCode>
                <c:ptCount val="3"/>
                <c:pt idx="2" formatCode="#,##0">
                  <c:v>10</c:v>
                </c:pt>
              </c:numCache>
            </c:numRef>
          </c:val>
          <c:smooth val="0"/>
          <c:extLst>
            <c:ext xmlns:c16="http://schemas.microsoft.com/office/drawing/2014/chart" uri="{C3380CC4-5D6E-409C-BE32-E72D297353CC}">
              <c16:uniqueId val="{0000000A-9C24-43D4-AF0B-770F780905AB}"/>
            </c:ext>
          </c:extLst>
        </c:ser>
        <c:ser>
          <c:idx val="6"/>
          <c:order val="6"/>
          <c:tx>
            <c:strRef>
              <c:f>PAK_22!$H$3</c:f>
              <c:strCache>
                <c:ptCount val="1"/>
                <c:pt idx="0">
                  <c:v>ART Upper estimate</c:v>
                </c:pt>
              </c:strCache>
            </c:strRef>
          </c:tx>
          <c:marker>
            <c:symbol val="dash"/>
            <c:size val="10"/>
            <c:spPr>
              <a:solidFill>
                <a:schemeClr val="tx1"/>
              </a:solidFill>
              <a:ln>
                <a:noFill/>
              </a:ln>
            </c:spPr>
          </c:marker>
          <c:cat>
            <c:strRef>
              <c:f>PAK_22!$A$4:$A$6</c:f>
              <c:strCache>
                <c:ptCount val="3"/>
                <c:pt idx="0">
                  <c:v>Estimated number 
of adults 15+
living with HIV</c:v>
                </c:pt>
                <c:pt idx="1">
                  <c:v>Number of 
adults 15+
receiving ARVs</c:v>
                </c:pt>
                <c:pt idx="2">
                  <c:v>ART coverage (%)</c:v>
                </c:pt>
              </c:strCache>
            </c:strRef>
          </c:cat>
          <c:val>
            <c:numRef>
              <c:f>PAK_22!$H$4:$H$6</c:f>
              <c:numCache>
                <c:formatCode>General</c:formatCode>
                <c:ptCount val="3"/>
                <c:pt idx="2" formatCode="#,##0">
                  <c:v>13</c:v>
                </c:pt>
              </c:numCache>
            </c:numRef>
          </c:val>
          <c:smooth val="0"/>
          <c:extLst>
            <c:ext xmlns:c16="http://schemas.microsoft.com/office/drawing/2014/chart" uri="{C3380CC4-5D6E-409C-BE32-E72D297353CC}">
              <c16:uniqueId val="{0000000B-9C24-43D4-AF0B-770F780905AB}"/>
            </c:ext>
          </c:extLst>
        </c:ser>
        <c:dLbls>
          <c:showLegendKey val="0"/>
          <c:showVal val="0"/>
          <c:showCatName val="0"/>
          <c:showSerName val="0"/>
          <c:showPercent val="0"/>
          <c:showBubbleSize val="0"/>
        </c:dLbls>
        <c:hiLowLines/>
        <c:marker val="1"/>
        <c:smooth val="0"/>
        <c:axId val="163738368"/>
        <c:axId val="163732096"/>
      </c:lineChart>
      <c:catAx>
        <c:axId val="163728384"/>
        <c:scaling>
          <c:orientation val="minMax"/>
        </c:scaling>
        <c:delete val="0"/>
        <c:axPos val="b"/>
        <c:numFmt formatCode="General" sourceLinked="0"/>
        <c:majorTickMark val="out"/>
        <c:minorTickMark val="none"/>
        <c:tickLblPos val="nextTo"/>
        <c:crossAx val="163730176"/>
        <c:crosses val="autoZero"/>
        <c:auto val="1"/>
        <c:lblAlgn val="ctr"/>
        <c:lblOffset val="100"/>
        <c:noMultiLvlLbl val="0"/>
      </c:catAx>
      <c:valAx>
        <c:axId val="16373017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63728384"/>
        <c:crosses val="autoZero"/>
        <c:crossBetween val="between"/>
      </c:valAx>
      <c:valAx>
        <c:axId val="16373209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3738368"/>
        <c:crosses val="max"/>
        <c:crossBetween val="between"/>
        <c:majorUnit val="20"/>
      </c:valAx>
      <c:catAx>
        <c:axId val="163738368"/>
        <c:scaling>
          <c:orientation val="minMax"/>
        </c:scaling>
        <c:delete val="1"/>
        <c:axPos val="b"/>
        <c:numFmt formatCode="General" sourceLinked="1"/>
        <c:majorTickMark val="out"/>
        <c:minorTickMark val="none"/>
        <c:tickLblPos val="nextTo"/>
        <c:crossAx val="16373209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9980491479642224E-2"/>
          <c:w val="0.65572083333333331"/>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0</c:v>
                </c:pt>
                <c:pt idx="1">
                  <c:v>0</c:v>
                </c:pt>
                <c:pt idx="2">
                  <c:v>0.14033999999999999</c:v>
                </c:pt>
                <c:pt idx="3">
                  <c:v>0.48735000000000001</c:v>
                </c:pt>
                <c:pt idx="4">
                  <c:v>1</c:v>
                </c:pt>
                <c:pt idx="5">
                  <c:v>2</c:v>
                </c:pt>
                <c:pt idx="6">
                  <c:v>3</c:v>
                </c:pt>
                <c:pt idx="7">
                  <c:v>5</c:v>
                </c:pt>
                <c:pt idx="8">
                  <c:v>8</c:v>
                </c:pt>
                <c:pt idx="9">
                  <c:v>12</c:v>
                </c:pt>
                <c:pt idx="10">
                  <c:v>16</c:v>
                </c:pt>
                <c:pt idx="11">
                  <c:v>22</c:v>
                </c:pt>
                <c:pt idx="12">
                  <c:v>28</c:v>
                </c:pt>
                <c:pt idx="13">
                  <c:v>29</c:v>
                </c:pt>
                <c:pt idx="14">
                  <c:v>45</c:v>
                </c:pt>
                <c:pt idx="15">
                  <c:v>138</c:v>
                </c:pt>
                <c:pt idx="16">
                  <c:v>347</c:v>
                </c:pt>
                <c:pt idx="17">
                  <c:v>608</c:v>
                </c:pt>
                <c:pt idx="18">
                  <c:v>877</c:v>
                </c:pt>
                <c:pt idx="19">
                  <c:v>1274</c:v>
                </c:pt>
                <c:pt idx="20">
                  <c:v>1809</c:v>
                </c:pt>
                <c:pt idx="21">
                  <c:v>2438</c:v>
                </c:pt>
                <c:pt idx="22">
                  <c:v>3244</c:v>
                </c:pt>
                <c:pt idx="23">
                  <c:v>4030</c:v>
                </c:pt>
                <c:pt idx="24">
                  <c:v>5000</c:v>
                </c:pt>
                <c:pt idx="25">
                  <c:v>5666</c:v>
                </c:pt>
                <c:pt idx="26">
                  <c:v>6408</c:v>
                </c:pt>
                <c:pt idx="27">
                  <c:v>7008</c:v>
                </c:pt>
                <c:pt idx="28">
                  <c:v>7517</c:v>
                </c:pt>
                <c:pt idx="29">
                  <c:v>7967</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c:v>
                </c:pt>
                <c:pt idx="1">
                  <c:v>0</c:v>
                </c:pt>
                <c:pt idx="2">
                  <c:v>7.2739999999999999E-2</c:v>
                </c:pt>
                <c:pt idx="3">
                  <c:v>0.27146999999999999</c:v>
                </c:pt>
                <c:pt idx="4">
                  <c:v>0.58633999999999997</c:v>
                </c:pt>
                <c:pt idx="5">
                  <c:v>1</c:v>
                </c:pt>
                <c:pt idx="6">
                  <c:v>2</c:v>
                </c:pt>
                <c:pt idx="7">
                  <c:v>3</c:v>
                </c:pt>
                <c:pt idx="8">
                  <c:v>5</c:v>
                </c:pt>
                <c:pt idx="9">
                  <c:v>7</c:v>
                </c:pt>
                <c:pt idx="10">
                  <c:v>10</c:v>
                </c:pt>
                <c:pt idx="11">
                  <c:v>13</c:v>
                </c:pt>
                <c:pt idx="12">
                  <c:v>17</c:v>
                </c:pt>
                <c:pt idx="13">
                  <c:v>17</c:v>
                </c:pt>
                <c:pt idx="14">
                  <c:v>28</c:v>
                </c:pt>
                <c:pt idx="15">
                  <c:v>87</c:v>
                </c:pt>
                <c:pt idx="16">
                  <c:v>168</c:v>
                </c:pt>
                <c:pt idx="17">
                  <c:v>273</c:v>
                </c:pt>
                <c:pt idx="18">
                  <c:v>391</c:v>
                </c:pt>
                <c:pt idx="19">
                  <c:v>585</c:v>
                </c:pt>
                <c:pt idx="20">
                  <c:v>865</c:v>
                </c:pt>
                <c:pt idx="21">
                  <c:v>1253</c:v>
                </c:pt>
                <c:pt idx="22">
                  <c:v>1822</c:v>
                </c:pt>
                <c:pt idx="23">
                  <c:v>2387</c:v>
                </c:pt>
                <c:pt idx="24">
                  <c:v>3102</c:v>
                </c:pt>
                <c:pt idx="25">
                  <c:v>3663</c:v>
                </c:pt>
                <c:pt idx="26">
                  <c:v>4246</c:v>
                </c:pt>
                <c:pt idx="27">
                  <c:v>4723</c:v>
                </c:pt>
                <c:pt idx="28">
                  <c:v>5154</c:v>
                </c:pt>
                <c:pt idx="29">
                  <c:v>5566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936192"/>
        <c:axId val="44937984"/>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6,800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15B-4E7D-BD9A-6362E255EE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0</c:v>
                </c:pt>
                <c:pt idx="1">
                  <c:v>0</c:v>
                </c:pt>
                <c:pt idx="2">
                  <c:v>0</c:v>
                </c:pt>
                <c:pt idx="3">
                  <c:v>0</c:v>
                </c:pt>
                <c:pt idx="4">
                  <c:v>1</c:v>
                </c:pt>
                <c:pt idx="5">
                  <c:v>1</c:v>
                </c:pt>
                <c:pt idx="6">
                  <c:v>3</c:v>
                </c:pt>
                <c:pt idx="7">
                  <c:v>4</c:v>
                </c:pt>
                <c:pt idx="8">
                  <c:v>6</c:v>
                </c:pt>
                <c:pt idx="9">
                  <c:v>9</c:v>
                </c:pt>
                <c:pt idx="10">
                  <c:v>13</c:v>
                </c:pt>
                <c:pt idx="11">
                  <c:v>17</c:v>
                </c:pt>
                <c:pt idx="12">
                  <c:v>22</c:v>
                </c:pt>
                <c:pt idx="13">
                  <c:v>23</c:v>
                </c:pt>
                <c:pt idx="14">
                  <c:v>36</c:v>
                </c:pt>
                <c:pt idx="15">
                  <c:v>112</c:v>
                </c:pt>
                <c:pt idx="16">
                  <c:v>259</c:v>
                </c:pt>
                <c:pt idx="17">
                  <c:v>446</c:v>
                </c:pt>
                <c:pt idx="18">
                  <c:v>645</c:v>
                </c:pt>
                <c:pt idx="19">
                  <c:v>940</c:v>
                </c:pt>
                <c:pt idx="20">
                  <c:v>1350</c:v>
                </c:pt>
                <c:pt idx="21">
                  <c:v>1862</c:v>
                </c:pt>
                <c:pt idx="22">
                  <c:v>2555</c:v>
                </c:pt>
                <c:pt idx="23">
                  <c:v>3216</c:v>
                </c:pt>
                <c:pt idx="24">
                  <c:v>4066</c:v>
                </c:pt>
                <c:pt idx="25">
                  <c:v>4677</c:v>
                </c:pt>
                <c:pt idx="26">
                  <c:v>5369</c:v>
                </c:pt>
                <c:pt idx="27">
                  <c:v>5905</c:v>
                </c:pt>
                <c:pt idx="28">
                  <c:v>6374</c:v>
                </c:pt>
                <c:pt idx="29">
                  <c:v>6817</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936192"/>
        <c:axId val="44937984"/>
      </c:lineChart>
      <c:catAx>
        <c:axId val="4493619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37984"/>
        <c:crosses val="autoZero"/>
        <c:auto val="1"/>
        <c:lblAlgn val="ctr"/>
        <c:lblOffset val="100"/>
        <c:tickMarkSkip val="1"/>
        <c:noMultiLvlLbl val="0"/>
      </c:catAx>
      <c:valAx>
        <c:axId val="449379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93619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72886758563776255"/>
        </c:manualLayout>
      </c:layout>
      <c:barChart>
        <c:barDir val="col"/>
        <c:grouping val="clustered"/>
        <c:varyColors val="0"/>
        <c:ser>
          <c:idx val="1"/>
          <c:order val="0"/>
          <c:tx>
            <c:strRef>
              <c:f>PAK!$A$2</c:f>
              <c:strCache>
                <c:ptCount val="1"/>
                <c:pt idx="0">
                  <c:v>Pakistan</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9922-4633-A6B4-AB9A6E890B3C}"/>
              </c:ext>
            </c:extLst>
          </c:dPt>
          <c:dPt>
            <c:idx val="1"/>
            <c:invertIfNegative val="0"/>
            <c:bubble3D val="0"/>
            <c:spPr>
              <a:solidFill>
                <a:srgbClr val="F26B73"/>
              </a:solidFill>
              <a:ln>
                <a:noFill/>
              </a:ln>
            </c:spPr>
            <c:extLst>
              <c:ext xmlns:c16="http://schemas.microsoft.com/office/drawing/2014/chart" uri="{C3380CC4-5D6E-409C-BE32-E72D297353CC}">
                <c16:uniqueId val="{00000003-9922-4633-A6B4-AB9A6E890B3C}"/>
              </c:ext>
            </c:extLst>
          </c:dPt>
          <c:dPt>
            <c:idx val="3"/>
            <c:invertIfNegative val="0"/>
            <c:bubble3D val="0"/>
            <c:spPr>
              <a:solidFill>
                <a:srgbClr val="00A99A"/>
              </a:solidFill>
              <a:ln>
                <a:noFill/>
              </a:ln>
            </c:spPr>
            <c:extLst>
              <c:ext xmlns:c16="http://schemas.microsoft.com/office/drawing/2014/chart" uri="{C3380CC4-5D6E-409C-BE32-E72D297353CC}">
                <c16:uniqueId val="{00000005-9922-4633-A6B4-AB9A6E890B3C}"/>
              </c:ext>
            </c:extLst>
          </c:dPt>
          <c:dPt>
            <c:idx val="4"/>
            <c:invertIfNegative val="0"/>
            <c:bubble3D val="0"/>
            <c:spPr>
              <a:solidFill>
                <a:srgbClr val="78A7B7"/>
              </a:solidFill>
              <a:ln>
                <a:noFill/>
              </a:ln>
            </c:spPr>
            <c:extLst>
              <c:ext xmlns:c16="http://schemas.microsoft.com/office/drawing/2014/chart" uri="{C3380CC4-5D6E-409C-BE32-E72D297353CC}">
                <c16:uniqueId val="{00000007-9922-4633-A6B4-AB9A6E890B3C}"/>
              </c:ext>
            </c:extLst>
          </c:dPt>
          <c:dPt>
            <c:idx val="5"/>
            <c:invertIfNegative val="0"/>
            <c:bubble3D val="0"/>
            <c:spPr>
              <a:solidFill>
                <a:srgbClr val="CDC884"/>
              </a:solidFill>
              <a:ln>
                <a:noFill/>
              </a:ln>
            </c:spPr>
            <c:extLst>
              <c:ext xmlns:c16="http://schemas.microsoft.com/office/drawing/2014/chart" uri="{C3380CC4-5D6E-409C-BE32-E72D297353CC}">
                <c16:uniqueId val="{00000009-9922-4633-A6B4-AB9A6E890B3C}"/>
              </c:ext>
            </c:extLst>
          </c:dPt>
          <c:dLbls>
            <c:dLbl>
              <c:idx val="0"/>
              <c:tx>
                <c:rich>
                  <a:bodyPr/>
                  <a:lstStyle/>
                  <a:p>
                    <a:r>
                      <a:rPr lang="en-US"/>
                      <a:t>190,000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922-4633-A6B4-AB9A6E890B3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PAK!$B$1:$F$1</c:f>
              <c:strCache>
                <c:ptCount val="5"/>
                <c:pt idx="0">
                  <c:v>Estimated PLHIV</c:v>
                </c:pt>
                <c:pt idx="1">
                  <c:v>PLHIV who know
 their HIV status</c:v>
                </c:pt>
                <c:pt idx="2">
                  <c:v>People on ART</c:v>
                </c:pt>
                <c:pt idx="3">
                  <c:v>Tested for viral load</c:v>
                </c:pt>
                <c:pt idx="4">
                  <c:v>Suppressed viral
load *</c:v>
                </c:pt>
              </c:strCache>
            </c:strRef>
          </c:cat>
          <c:val>
            <c:numRef>
              <c:f>PAK!$B$2:$F$2</c:f>
              <c:numCache>
                <c:formatCode>General</c:formatCode>
                <c:ptCount val="5"/>
                <c:pt idx="0">
                  <c:v>185299</c:v>
                </c:pt>
                <c:pt idx="1">
                  <c:v>39529</c:v>
                </c:pt>
                <c:pt idx="2">
                  <c:v>22947</c:v>
                </c:pt>
                <c:pt idx="3">
                  <c:v>7938</c:v>
                </c:pt>
                <c:pt idx="4">
                  <c:v>5221</c:v>
                </c:pt>
              </c:numCache>
            </c:numRef>
          </c:val>
          <c:extLst>
            <c:ext xmlns:c16="http://schemas.microsoft.com/office/drawing/2014/chart" uri="{C3380CC4-5D6E-409C-BE32-E72D297353CC}">
              <c16:uniqueId val="{0000000A-9922-4633-A6B4-AB9A6E890B3C}"/>
            </c:ext>
          </c:extLst>
        </c:ser>
        <c:dLbls>
          <c:showLegendKey val="0"/>
          <c:showVal val="0"/>
          <c:showCatName val="0"/>
          <c:showSerName val="0"/>
          <c:showPercent val="0"/>
          <c:showBubbleSize val="0"/>
        </c:dLbls>
        <c:gapWidth val="100"/>
        <c:overlap val="100"/>
        <c:axId val="163830400"/>
        <c:axId val="163836288"/>
      </c:barChart>
      <c:catAx>
        <c:axId val="163830400"/>
        <c:scaling>
          <c:orientation val="minMax"/>
        </c:scaling>
        <c:delete val="0"/>
        <c:axPos val="b"/>
        <c:numFmt formatCode="General" sourceLinked="1"/>
        <c:majorTickMark val="out"/>
        <c:minorTickMark val="none"/>
        <c:tickLblPos val="nextTo"/>
        <c:crossAx val="163836288"/>
        <c:crosses val="autoZero"/>
        <c:auto val="1"/>
        <c:lblAlgn val="ctr"/>
        <c:lblOffset val="100"/>
        <c:noMultiLvlLbl val="0"/>
      </c:catAx>
      <c:valAx>
        <c:axId val="163836288"/>
        <c:scaling>
          <c:orientation val="minMax"/>
          <c:min val="0"/>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63830400"/>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Pakistan!$C$2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D0-4DB0-8F32-17E1CA69DC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Pakistan!$B$3:$B$5</c:f>
              <c:strCache>
                <c:ptCount val="3"/>
                <c:pt idx="0">
                  <c:v>PLHIV who know
their HIV status</c:v>
                </c:pt>
                <c:pt idx="1">
                  <c:v>PLHIV on 
treatment</c:v>
                </c:pt>
                <c:pt idx="2">
                  <c:v>PLHIV who are 
virally suppressed </c:v>
                </c:pt>
              </c:strCache>
            </c:strRef>
          </c:cat>
          <c:val>
            <c:numRef>
              <c:f>Pakistan!$C$3:$C$5</c:f>
              <c:numCache>
                <c:formatCode>General</c:formatCode>
                <c:ptCount val="3"/>
                <c:pt idx="0">
                  <c:v>21</c:v>
                </c:pt>
                <c:pt idx="1">
                  <c:v>12</c:v>
                </c:pt>
                <c:pt idx="2">
                  <c:v>0</c:v>
                </c:pt>
              </c:numCache>
            </c:numRef>
          </c:val>
          <c:extLst>
            <c:ext xmlns:c16="http://schemas.microsoft.com/office/drawing/2014/chart" uri="{C3380CC4-5D6E-409C-BE32-E72D297353CC}">
              <c16:uniqueId val="{00000000-7DC4-45D8-98B6-300B5BF974E4}"/>
            </c:ext>
          </c:extLst>
        </c:ser>
        <c:ser>
          <c:idx val="1"/>
          <c:order val="1"/>
          <c:tx>
            <c:strRef>
              <c:f>Pakistan!$D$2</c:f>
              <c:strCache>
                <c:ptCount val="1"/>
                <c:pt idx="0">
                  <c:v>Gap</c:v>
                </c:pt>
              </c:strCache>
            </c:strRef>
          </c:tx>
          <c:spPr>
            <a:pattFill prst="dkDnDiag">
              <a:fgClr>
                <a:srgbClr val="BFBFBF"/>
              </a:fgClr>
              <a:bgClr>
                <a:schemeClr val="bg1"/>
              </a:bgClr>
            </a:pattFill>
            <a:ln>
              <a:noFill/>
            </a:ln>
            <a:effectLst/>
          </c:spPr>
          <c:invertIfNegative val="0"/>
          <c:cat>
            <c:strRef>
              <c:f>Pakistan!$B$3:$B$5</c:f>
              <c:strCache>
                <c:ptCount val="3"/>
                <c:pt idx="0">
                  <c:v>PLHIV who know
their HIV status</c:v>
                </c:pt>
                <c:pt idx="1">
                  <c:v>PLHIV on 
treatment</c:v>
                </c:pt>
                <c:pt idx="2">
                  <c:v>PLHIV who are 
virally suppressed </c:v>
                </c:pt>
              </c:strCache>
            </c:strRef>
          </c:cat>
          <c:val>
            <c:numRef>
              <c:f>Pakistan!$D$3:$D$5</c:f>
              <c:numCache>
                <c:formatCode>General</c:formatCode>
                <c:ptCount val="3"/>
                <c:pt idx="0">
                  <c:v>69</c:v>
                </c:pt>
                <c:pt idx="1">
                  <c:v>69</c:v>
                </c:pt>
                <c:pt idx="2">
                  <c:v>73</c:v>
                </c:pt>
              </c:numCache>
            </c:numRef>
          </c:val>
          <c:extLst>
            <c:ext xmlns:c16="http://schemas.microsoft.com/office/drawing/2014/chart" uri="{C3380CC4-5D6E-409C-BE32-E72D297353CC}">
              <c16:uniqueId val="{00000001-7DC4-45D8-98B6-300B5BF974E4}"/>
            </c:ext>
          </c:extLst>
        </c:ser>
        <c:dLbls>
          <c:showLegendKey val="0"/>
          <c:showVal val="0"/>
          <c:showCatName val="0"/>
          <c:showSerName val="0"/>
          <c:showPercent val="0"/>
          <c:showBubbleSize val="0"/>
        </c:dLbls>
        <c:gapWidth val="150"/>
        <c:overlap val="100"/>
        <c:axId val="158434816"/>
        <c:axId val="158453760"/>
      </c:barChart>
      <c:scatterChart>
        <c:scatterStyle val="lineMarker"/>
        <c:varyColors val="0"/>
        <c:ser>
          <c:idx val="2"/>
          <c:order val="2"/>
          <c:tx>
            <c:strRef>
              <c:f>Pakistan!$E$2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Pakistan!$B$3:$B$5</c:f>
              <c:strCache>
                <c:ptCount val="3"/>
                <c:pt idx="0">
                  <c:v>PLHIV who know
their HIV status</c:v>
                </c:pt>
                <c:pt idx="1">
                  <c:v>PLHIV on 
treatment</c:v>
                </c:pt>
                <c:pt idx="2">
                  <c:v>PLHIV who are 
virally suppressed </c:v>
                </c:pt>
              </c:strCache>
            </c:strRef>
          </c:xVal>
          <c:yVal>
            <c:numRef>
              <c:f>Pakistan!$E$3:$E$5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7DC4-45D8-98B6-300B5BF974E4}"/>
            </c:ext>
          </c:extLst>
        </c:ser>
        <c:dLbls>
          <c:showLegendKey val="0"/>
          <c:showVal val="0"/>
          <c:showCatName val="0"/>
          <c:showSerName val="0"/>
          <c:showPercent val="0"/>
          <c:showBubbleSize val="0"/>
        </c:dLbls>
        <c:axId val="158459008"/>
        <c:axId val="158455680"/>
      </c:scatterChart>
      <c:catAx>
        <c:axId val="15843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453760"/>
        <c:crosses val="autoZero"/>
        <c:auto val="1"/>
        <c:lblAlgn val="ctr"/>
        <c:lblOffset val="100"/>
        <c:noMultiLvlLbl val="0"/>
      </c:catAx>
      <c:valAx>
        <c:axId val="15845376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434816"/>
        <c:crosses val="autoZero"/>
        <c:crossBetween val="between"/>
        <c:majorUnit val="20"/>
      </c:valAx>
      <c:valAx>
        <c:axId val="158455680"/>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459008"/>
        <c:crosses val="max"/>
        <c:crossBetween val="midCat"/>
      </c:valAx>
      <c:valAx>
        <c:axId val="158459008"/>
        <c:scaling>
          <c:orientation val="minMax"/>
        </c:scaling>
        <c:delete val="1"/>
        <c:axPos val="b"/>
        <c:numFmt formatCode="General" sourceLinked="1"/>
        <c:majorTickMark val="out"/>
        <c:minorTickMark val="none"/>
        <c:tickLblPos val="nextTo"/>
        <c:crossAx val="1584556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6.6829341644794413E-2"/>
          <c:w val="0.74971237970253723"/>
          <c:h val="0.71942485053951588"/>
        </c:manualLayout>
      </c:layout>
      <c:barChart>
        <c:barDir val="col"/>
        <c:grouping val="clustered"/>
        <c:varyColors val="0"/>
        <c:ser>
          <c:idx val="0"/>
          <c:order val="0"/>
          <c:tx>
            <c:strRef>
              <c:f>PAK_22!$B$3</c:f>
              <c:strCache>
                <c:ptCount val="1"/>
                <c:pt idx="0">
                  <c:v>Estimate</c:v>
                </c:pt>
              </c:strCache>
            </c:strRef>
          </c:tx>
          <c:spPr>
            <a:solidFill>
              <a:srgbClr val="00A99A"/>
            </a:solidFill>
          </c:spPr>
          <c:invertIfNegative val="0"/>
          <c:dLbls>
            <c:dLbl>
              <c:idx val="0"/>
              <c:tx>
                <c:rich>
                  <a:bodyPr/>
                  <a:lstStyle/>
                  <a:p>
                    <a:r>
                      <a:rPr lang="en-US"/>
                      <a:t> 3,600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0C-45C8-B88D-B7A4CCFEFAD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c:v>
                </c:pt>
                <c:pt idx="2">
                  <c:v>PMTCT coverage (%)</c:v>
                </c:pt>
              </c:strCache>
            </c:strRef>
          </c:cat>
          <c:val>
            <c:numRef>
              <c:f>PAK_22!$B$4:$B$6</c:f>
              <c:numCache>
                <c:formatCode>General</c:formatCode>
                <c:ptCount val="3"/>
                <c:pt idx="0" formatCode="_(* #,##0_);_(* \(#,##0\);_(* &quot;-&quot;??_);_(@_)">
                  <c:v>3565</c:v>
                </c:pt>
              </c:numCache>
            </c:numRef>
          </c:val>
          <c:extLst>
            <c:ext xmlns:c16="http://schemas.microsoft.com/office/drawing/2014/chart" uri="{C3380CC4-5D6E-409C-BE32-E72D297353CC}">
              <c16:uniqueId val="{00000001-2C0C-45C8-B88D-B7A4CCFEFADF}"/>
            </c:ext>
          </c:extLst>
        </c:ser>
        <c:ser>
          <c:idx val="3"/>
          <c:order val="3"/>
          <c:tx>
            <c:strRef>
              <c:f>PAK_22!$E$3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0C-45C8-B88D-B7A4CCFEFAD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c:v>
                </c:pt>
                <c:pt idx="2">
                  <c:v>PMTCT coverage (%)</c:v>
                </c:pt>
              </c:strCache>
            </c:strRef>
          </c:cat>
          <c:val>
            <c:numRef>
              <c:f>PAK_22!$E$4:$E$6</c:f>
              <c:numCache>
                <c:formatCode>_(* #,##0_);_(* \(#,##0\);_(* "-"??_);_(@_)</c:formatCode>
                <c:ptCount val="3"/>
                <c:pt idx="1">
                  <c:v>417</c:v>
                </c:pt>
              </c:numCache>
            </c:numRef>
          </c:val>
          <c:extLst>
            <c:ext xmlns:c16="http://schemas.microsoft.com/office/drawing/2014/chart" uri="{C3380CC4-5D6E-409C-BE32-E72D297353CC}">
              <c16:uniqueId val="{00000003-2C0C-45C8-B88D-B7A4CCFEFADF}"/>
            </c:ext>
          </c:extLst>
        </c:ser>
        <c:dLbls>
          <c:showLegendKey val="0"/>
          <c:showVal val="0"/>
          <c:showCatName val="0"/>
          <c:showSerName val="0"/>
          <c:showPercent val="0"/>
          <c:showBubbleSize val="0"/>
        </c:dLbls>
        <c:gapWidth val="90"/>
        <c:overlap val="100"/>
        <c:axId val="162870400"/>
        <c:axId val="162872320"/>
      </c:barChart>
      <c:barChart>
        <c:barDir val="col"/>
        <c:grouping val="clustered"/>
        <c:varyColors val="0"/>
        <c:ser>
          <c:idx val="4"/>
          <c:order val="4"/>
          <c:tx>
            <c:strRef>
              <c:f>PAK_22!$F$3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C-45C8-B88D-B7A4CCFEFAD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c:v>
                </c:pt>
                <c:pt idx="2">
                  <c:v>PMTCT coverage (%)</c:v>
                </c:pt>
              </c:strCache>
            </c:strRef>
          </c:cat>
          <c:val>
            <c:numRef>
              <c:f>PAK_22!$F$4:$F$6</c:f>
              <c:numCache>
                <c:formatCode>General</c:formatCode>
                <c:ptCount val="3"/>
                <c:pt idx="2" formatCode="#,##0">
                  <c:v>12</c:v>
                </c:pt>
              </c:numCache>
            </c:numRef>
          </c:val>
          <c:extLst>
            <c:ext xmlns:c16="http://schemas.microsoft.com/office/drawing/2014/chart" uri="{C3380CC4-5D6E-409C-BE32-E72D297353CC}">
              <c16:uniqueId val="{00000005-2C0C-45C8-B88D-B7A4CCFEFADF}"/>
            </c:ext>
          </c:extLst>
        </c:ser>
        <c:dLbls>
          <c:showLegendKey val="0"/>
          <c:showVal val="0"/>
          <c:showCatName val="0"/>
          <c:showSerName val="0"/>
          <c:showPercent val="0"/>
          <c:showBubbleSize val="0"/>
        </c:dLbls>
        <c:gapWidth val="90"/>
        <c:axId val="163888128"/>
        <c:axId val="163740672"/>
      </c:barChart>
      <c:lineChart>
        <c:grouping val="standard"/>
        <c:varyColors val="0"/>
        <c:ser>
          <c:idx val="1"/>
          <c:order val="1"/>
          <c:tx>
            <c:strRef>
              <c:f>PAK_22!$C$3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C0C-45C8-B88D-B7A4CCFEFA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c:v>
                </c:pt>
                <c:pt idx="2">
                  <c:v>PMTCT coverage (%)</c:v>
                </c:pt>
              </c:strCache>
            </c:strRef>
          </c:cat>
          <c:val>
            <c:numRef>
              <c:f>PAK_22!$C$4:$C$6</c:f>
              <c:numCache>
                <c:formatCode>General</c:formatCode>
                <c:ptCount val="3"/>
                <c:pt idx="0" formatCode="_(* #,##0_);_(* \(#,##0\);_(* &quot;-&quot;??_);_(@_)">
                  <c:v>3031</c:v>
                </c:pt>
              </c:numCache>
            </c:numRef>
          </c:val>
          <c:smooth val="0"/>
          <c:extLst>
            <c:ext xmlns:c16="http://schemas.microsoft.com/office/drawing/2014/chart" uri="{C3380CC4-5D6E-409C-BE32-E72D297353CC}">
              <c16:uniqueId val="{00000007-2C0C-45C8-B88D-B7A4CCFEFADF}"/>
            </c:ext>
          </c:extLst>
        </c:ser>
        <c:ser>
          <c:idx val="2"/>
          <c:order val="2"/>
          <c:tx>
            <c:strRef>
              <c:f>PAK_22!$D$3</c:f>
              <c:strCache>
                <c:ptCount val="1"/>
                <c:pt idx="0">
                  <c:v>Upper estimate</c:v>
                </c:pt>
              </c:strCache>
            </c:strRef>
          </c:tx>
          <c:marker>
            <c:symbol val="dash"/>
            <c:size val="10"/>
            <c:spPr>
              <a:solidFill>
                <a:schemeClr val="tx1"/>
              </a:solidFill>
              <a:ln>
                <a:noFill/>
              </a:ln>
            </c:spPr>
          </c:marker>
          <c:cat>
            <c:strRef>
              <c:f>PAK_22!$A$4:$A$6</c:f>
              <c:strCache>
                <c:ptCount val="3"/>
                <c:pt idx="0">
                  <c:v>Estimated number 
of pregnant women 
living with HIV</c:v>
                </c:pt>
                <c:pt idx="1">
                  <c:v>Number of 
pregnant women
receiving ARVs</c:v>
                </c:pt>
                <c:pt idx="2">
                  <c:v>PMTCT coverage (%)</c:v>
                </c:pt>
              </c:strCache>
            </c:strRef>
          </c:cat>
          <c:val>
            <c:numRef>
              <c:f>PAK_22!$D$4:$D$6</c:f>
              <c:numCache>
                <c:formatCode>General</c:formatCode>
                <c:ptCount val="3"/>
                <c:pt idx="0" formatCode="_(* #,##0_);_(* \(#,##0\);_(* &quot;-&quot;??_);_(@_)">
                  <c:v>4105</c:v>
                </c:pt>
              </c:numCache>
            </c:numRef>
          </c:val>
          <c:smooth val="0"/>
          <c:extLst>
            <c:ext xmlns:c16="http://schemas.microsoft.com/office/drawing/2014/chart" uri="{C3380CC4-5D6E-409C-BE32-E72D297353CC}">
              <c16:uniqueId val="{00000008-2C0C-45C8-B88D-B7A4CCFEFADF}"/>
            </c:ext>
          </c:extLst>
        </c:ser>
        <c:dLbls>
          <c:showLegendKey val="0"/>
          <c:showVal val="0"/>
          <c:showCatName val="0"/>
          <c:showSerName val="0"/>
          <c:showPercent val="0"/>
          <c:showBubbleSize val="0"/>
        </c:dLbls>
        <c:hiLowLines/>
        <c:marker val="1"/>
        <c:smooth val="0"/>
        <c:axId val="162870400"/>
        <c:axId val="162872320"/>
      </c:lineChart>
      <c:lineChart>
        <c:grouping val="standard"/>
        <c:varyColors val="0"/>
        <c:ser>
          <c:idx val="5"/>
          <c:order val="5"/>
          <c:tx>
            <c:strRef>
              <c:f>PAK_22!$G$3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C0C-45C8-B88D-B7A4CCFEFADF}"/>
              </c:ext>
            </c:extLst>
          </c:dPt>
          <c:cat>
            <c:strRef>
              <c:f>PAK_22!$A$4:$A$6</c:f>
              <c:strCache>
                <c:ptCount val="3"/>
                <c:pt idx="0">
                  <c:v>Estimated number 
of pregnant women 
living with HIV</c:v>
                </c:pt>
                <c:pt idx="1">
                  <c:v>Number of 
pregnant women
receiving ARVs</c:v>
                </c:pt>
                <c:pt idx="2">
                  <c:v>PMTCT coverage (%)</c:v>
                </c:pt>
              </c:strCache>
            </c:strRef>
          </c:cat>
          <c:val>
            <c:numRef>
              <c:f>PAK_22!$G$4:$G$6</c:f>
              <c:numCache>
                <c:formatCode>General</c:formatCode>
                <c:ptCount val="3"/>
                <c:pt idx="2" formatCode="#,##0">
                  <c:v>10</c:v>
                </c:pt>
              </c:numCache>
            </c:numRef>
          </c:val>
          <c:smooth val="0"/>
          <c:extLst>
            <c:ext xmlns:c16="http://schemas.microsoft.com/office/drawing/2014/chart" uri="{C3380CC4-5D6E-409C-BE32-E72D297353CC}">
              <c16:uniqueId val="{0000000A-2C0C-45C8-B88D-B7A4CCFEFADF}"/>
            </c:ext>
          </c:extLst>
        </c:ser>
        <c:ser>
          <c:idx val="6"/>
          <c:order val="6"/>
          <c:tx>
            <c:strRef>
              <c:f>PAK_22!$H$3</c:f>
              <c:strCache>
                <c:ptCount val="1"/>
                <c:pt idx="0">
                  <c:v>ART Upper estimate</c:v>
                </c:pt>
              </c:strCache>
            </c:strRef>
          </c:tx>
          <c:marker>
            <c:symbol val="dash"/>
            <c:size val="10"/>
            <c:spPr>
              <a:solidFill>
                <a:schemeClr val="tx1"/>
              </a:solidFill>
              <a:ln>
                <a:noFill/>
              </a:ln>
            </c:spPr>
          </c:marker>
          <c:cat>
            <c:strRef>
              <c:f>PAK_22!$A$4:$A$6</c:f>
              <c:strCache>
                <c:ptCount val="3"/>
                <c:pt idx="0">
                  <c:v>Estimated number 
of pregnant women 
living with HIV</c:v>
                </c:pt>
                <c:pt idx="1">
                  <c:v>Number of 
pregnant women
receiving ARVs</c:v>
                </c:pt>
                <c:pt idx="2">
                  <c:v>PMTCT coverage (%)</c:v>
                </c:pt>
              </c:strCache>
            </c:strRef>
          </c:cat>
          <c:val>
            <c:numRef>
              <c:f>PAK_22!$H$4:$H$6</c:f>
              <c:numCache>
                <c:formatCode>General</c:formatCode>
                <c:ptCount val="3"/>
                <c:pt idx="2" formatCode="#,##0">
                  <c:v>13</c:v>
                </c:pt>
              </c:numCache>
            </c:numRef>
          </c:val>
          <c:smooth val="0"/>
          <c:extLst>
            <c:ext xmlns:c16="http://schemas.microsoft.com/office/drawing/2014/chart" uri="{C3380CC4-5D6E-409C-BE32-E72D297353CC}">
              <c16:uniqueId val="{0000000B-2C0C-45C8-B88D-B7A4CCFEFADF}"/>
            </c:ext>
          </c:extLst>
        </c:ser>
        <c:dLbls>
          <c:showLegendKey val="0"/>
          <c:showVal val="0"/>
          <c:showCatName val="0"/>
          <c:showSerName val="0"/>
          <c:showPercent val="0"/>
          <c:showBubbleSize val="0"/>
        </c:dLbls>
        <c:hiLowLines/>
        <c:marker val="1"/>
        <c:smooth val="0"/>
        <c:axId val="163888128"/>
        <c:axId val="163740672"/>
      </c:lineChart>
      <c:catAx>
        <c:axId val="162870400"/>
        <c:scaling>
          <c:orientation val="minMax"/>
        </c:scaling>
        <c:delete val="0"/>
        <c:axPos val="b"/>
        <c:numFmt formatCode="General" sourceLinked="0"/>
        <c:majorTickMark val="out"/>
        <c:minorTickMark val="none"/>
        <c:tickLblPos val="nextTo"/>
        <c:crossAx val="162872320"/>
        <c:crosses val="autoZero"/>
        <c:auto val="1"/>
        <c:lblAlgn val="ctr"/>
        <c:lblOffset val="100"/>
        <c:noMultiLvlLbl val="0"/>
      </c:catAx>
      <c:valAx>
        <c:axId val="1628723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62870400"/>
        <c:crosses val="autoZero"/>
        <c:crossBetween val="between"/>
      </c:valAx>
      <c:valAx>
        <c:axId val="163740672"/>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63888128"/>
        <c:crosses val="max"/>
        <c:crossBetween val="between"/>
        <c:majorUnit val="20"/>
      </c:valAx>
      <c:catAx>
        <c:axId val="163888128"/>
        <c:scaling>
          <c:orientation val="minMax"/>
        </c:scaling>
        <c:delete val="1"/>
        <c:axPos val="b"/>
        <c:numFmt formatCode="General" sourceLinked="1"/>
        <c:majorTickMark val="out"/>
        <c:minorTickMark val="none"/>
        <c:tickLblPos val="nextTo"/>
        <c:crossAx val="16374067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PAK!$A$5</c:f>
              <c:strCache>
                <c:ptCount val="1"/>
                <c:pt idx="0">
                  <c:v>Pakistan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8BDB-4FB0-9934-4912A20C6652}"/>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PAK!$B$5:$E$5</c:f>
              <c:numCache>
                <c:formatCode>General</c:formatCode>
                <c:ptCount val="4"/>
                <c:pt idx="0">
                  <c:v>3565</c:v>
                </c:pt>
                <c:pt idx="1">
                  <c:v>417</c:v>
                </c:pt>
                <c:pt idx="2">
                  <c:v>101</c:v>
                </c:pt>
                <c:pt idx="3">
                  <c:v>24</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163989760"/>
        <c:axId val="163991552"/>
      </c:barChart>
      <c:lineChart>
        <c:grouping val="standard"/>
        <c:varyColors val="0"/>
        <c:ser>
          <c:idx val="1"/>
          <c:order val="1"/>
          <c:tx>
            <c:strRef>
              <c:f>PAK!$A$6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E7C1-4B6A-A6DF-D9E5D3F5BD80}"/>
                </c:ext>
              </c:extLst>
            </c:dLbl>
            <c:dLbl>
              <c:idx val="2"/>
              <c:layout>
                <c:manualLayout>
                  <c:x val="-3.755383399655688E-2"/>
                  <c:y val="-0.10047281323877069"/>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DB-4FB0-9934-4912A20C6652}"/>
                </c:ext>
              </c:extLst>
            </c:dLbl>
            <c:dLbl>
              <c:idx val="3"/>
              <c:layout>
                <c:manualLayout>
                  <c:x val="-4.1138063387237883E-2"/>
                  <c:y val="-0.1122931442080378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DB-4FB0-9934-4912A20C6652}"/>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PAK!$B$6:$E$6</c:f>
              <c:numCache>
                <c:formatCode>0%</c:formatCode>
                <c:ptCount val="4"/>
                <c:pt idx="1">
                  <c:v>0.11697054698457222</c:v>
                </c:pt>
                <c:pt idx="2">
                  <c:v>2.8330995792426369E-2</c:v>
                </c:pt>
                <c:pt idx="3">
                  <c:v>6.7321178120617114E-3</c:v>
                </c:pt>
              </c:numCache>
            </c:numRef>
          </c:val>
          <c:smooth val="0"/>
          <c:extLst>
            <c:ext xmlns:c16="http://schemas.microsoft.com/office/drawing/2014/chart" uri="{C3380CC4-5D6E-409C-BE32-E72D297353CC}">
              <c16:uniqueId val="{0000000B-8BDB-4FB0-9934-4912A20C6652}"/>
            </c:ext>
          </c:extLst>
        </c:ser>
        <c:dLbls>
          <c:showLegendKey val="0"/>
          <c:showVal val="0"/>
          <c:showCatName val="0"/>
          <c:showSerName val="0"/>
          <c:showPercent val="0"/>
          <c:showBubbleSize val="0"/>
        </c:dLbls>
        <c:marker val="1"/>
        <c:smooth val="0"/>
        <c:axId val="163995008"/>
        <c:axId val="163993472"/>
      </c:lineChart>
      <c:catAx>
        <c:axId val="16398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3991552"/>
        <c:crosses val="autoZero"/>
        <c:auto val="1"/>
        <c:lblAlgn val="ctr"/>
        <c:lblOffset val="100"/>
        <c:noMultiLvlLbl val="0"/>
      </c:catAx>
      <c:valAx>
        <c:axId val="16399155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63989760"/>
        <c:crosses val="autoZero"/>
        <c:crossBetween val="between"/>
      </c:valAx>
      <c:valAx>
        <c:axId val="1639934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63995008"/>
        <c:crosses val="max"/>
        <c:crossBetween val="between"/>
        <c:majorUnit val="1"/>
      </c:valAx>
      <c:catAx>
        <c:axId val="163995008"/>
        <c:scaling>
          <c:orientation val="minMax"/>
        </c:scaling>
        <c:delete val="1"/>
        <c:axPos val="b"/>
        <c:numFmt formatCode="General" sourceLinked="1"/>
        <c:majorTickMark val="out"/>
        <c:minorTickMark val="none"/>
        <c:tickLblPos val="nextTo"/>
        <c:crossAx val="1639934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626-4D4F-BCD8-E6C003DFD240}"/>
                </c:ext>
              </c:extLst>
            </c:dLbl>
            <c:dLbl>
              <c:idx val="1"/>
              <c:delete val="1"/>
              <c:extLst>
                <c:ext xmlns:c15="http://schemas.microsoft.com/office/drawing/2012/chart" uri="{CE6537A1-D6FC-4f65-9D91-7224C49458BB}"/>
                <c:ext xmlns:c16="http://schemas.microsoft.com/office/drawing/2014/chart" uri="{C3380CC4-5D6E-409C-BE32-E72D297353CC}">
                  <c16:uniqueId val="{00000001-2626-4D4F-BCD8-E6C003DFD240}"/>
                </c:ext>
              </c:extLst>
            </c:dLbl>
            <c:dLbl>
              <c:idx val="2"/>
              <c:delete val="1"/>
              <c:extLst>
                <c:ext xmlns:c15="http://schemas.microsoft.com/office/drawing/2012/chart" uri="{CE6537A1-D6FC-4f65-9D91-7224C49458BB}"/>
                <c:ext xmlns:c16="http://schemas.microsoft.com/office/drawing/2014/chart" uri="{C3380CC4-5D6E-409C-BE32-E72D297353CC}">
                  <c16:uniqueId val="{00000002-2626-4D4F-BCD8-E6C003DFD240}"/>
                </c:ext>
              </c:extLst>
            </c:dLbl>
            <c:dLbl>
              <c:idx val="3"/>
              <c:delete val="1"/>
              <c:extLst>
                <c:ext xmlns:c15="http://schemas.microsoft.com/office/drawing/2012/chart" uri="{CE6537A1-D6FC-4f65-9D91-7224C49458BB}"/>
                <c:ext xmlns:c16="http://schemas.microsoft.com/office/drawing/2014/chart" uri="{C3380CC4-5D6E-409C-BE32-E72D297353CC}">
                  <c16:uniqueId val="{00000003-2626-4D4F-BCD8-E6C003DFD240}"/>
                </c:ext>
              </c:extLst>
            </c:dLbl>
            <c:dLbl>
              <c:idx val="4"/>
              <c:delete val="1"/>
              <c:extLst>
                <c:ext xmlns:c15="http://schemas.microsoft.com/office/drawing/2012/chart" uri="{CE6537A1-D6FC-4f65-9D91-7224C49458BB}"/>
                <c:ext xmlns:c16="http://schemas.microsoft.com/office/drawing/2014/chart" uri="{C3380CC4-5D6E-409C-BE32-E72D297353CC}">
                  <c16:uniqueId val="{00000004-2626-4D4F-BCD8-E6C003DFD240}"/>
                </c:ext>
              </c:extLst>
            </c:dLbl>
            <c:dLbl>
              <c:idx val="5"/>
              <c:delete val="1"/>
              <c:extLst>
                <c:ext xmlns:c15="http://schemas.microsoft.com/office/drawing/2012/chart" uri="{CE6537A1-D6FC-4f65-9D91-7224C49458BB}"/>
                <c:ext xmlns:c16="http://schemas.microsoft.com/office/drawing/2014/chart" uri="{C3380CC4-5D6E-409C-BE32-E72D297353CC}">
                  <c16:uniqueId val="{00000005-2626-4D4F-BCD8-E6C003DFD240}"/>
                </c:ext>
              </c:extLst>
            </c:dLbl>
            <c:dLbl>
              <c:idx val="6"/>
              <c:delete val="1"/>
              <c:extLst>
                <c:ext xmlns:c15="http://schemas.microsoft.com/office/drawing/2012/chart" uri="{CE6537A1-D6FC-4f65-9D91-7224C49458BB}"/>
                <c:ext xmlns:c16="http://schemas.microsoft.com/office/drawing/2014/chart" uri="{C3380CC4-5D6E-409C-BE32-E72D297353CC}">
                  <c16:uniqueId val="{00000006-2626-4D4F-BCD8-E6C003DFD240}"/>
                </c:ext>
              </c:extLst>
            </c:dLbl>
            <c:dLbl>
              <c:idx val="7"/>
              <c:delete val="1"/>
              <c:extLst>
                <c:ext xmlns:c15="http://schemas.microsoft.com/office/drawing/2012/chart" uri="{CE6537A1-D6FC-4f65-9D91-7224C49458BB}"/>
                <c:ext xmlns:c16="http://schemas.microsoft.com/office/drawing/2014/chart" uri="{C3380CC4-5D6E-409C-BE32-E72D297353CC}">
                  <c16:uniqueId val="{00000007-2626-4D4F-BCD8-E6C003DFD240}"/>
                </c:ext>
              </c:extLst>
            </c:dLbl>
            <c:dLbl>
              <c:idx val="8"/>
              <c:delete val="1"/>
              <c:extLst>
                <c:ext xmlns:c15="http://schemas.microsoft.com/office/drawing/2012/chart" uri="{CE6537A1-D6FC-4f65-9D91-7224C49458BB}"/>
                <c:ext xmlns:c16="http://schemas.microsoft.com/office/drawing/2014/chart" uri="{C3380CC4-5D6E-409C-BE32-E72D297353CC}">
                  <c16:uniqueId val="{00000008-2626-4D4F-BCD8-E6C003DFD240}"/>
                </c:ext>
              </c:extLst>
            </c:dLbl>
            <c:dLbl>
              <c:idx val="9"/>
              <c:delete val="1"/>
              <c:extLst>
                <c:ext xmlns:c15="http://schemas.microsoft.com/office/drawing/2012/chart" uri="{CE6537A1-D6FC-4f65-9D91-7224C49458BB}"/>
                <c:ext xmlns:c16="http://schemas.microsoft.com/office/drawing/2014/chart" uri="{C3380CC4-5D6E-409C-BE32-E72D297353CC}">
                  <c16:uniqueId val="{00000009-2626-4D4F-BCD8-E6C003DFD240}"/>
                </c:ext>
              </c:extLst>
            </c:dLbl>
            <c:dLbl>
              <c:idx val="10"/>
              <c:delete val="1"/>
              <c:extLst>
                <c:ext xmlns:c15="http://schemas.microsoft.com/office/drawing/2012/chart" uri="{CE6537A1-D6FC-4f65-9D91-7224C49458BB}"/>
                <c:ext xmlns:c16="http://schemas.microsoft.com/office/drawing/2014/chart" uri="{C3380CC4-5D6E-409C-BE32-E72D297353CC}">
                  <c16:uniqueId val="{0000000A-2626-4D4F-BCD8-E6C003DFD240}"/>
                </c:ext>
              </c:extLst>
            </c:dLbl>
            <c:dLbl>
              <c:idx val="11"/>
              <c:delete val="1"/>
              <c:extLst>
                <c:ext xmlns:c15="http://schemas.microsoft.com/office/drawing/2012/chart" uri="{CE6537A1-D6FC-4f65-9D91-7224C49458BB}"/>
                <c:ext xmlns:c16="http://schemas.microsoft.com/office/drawing/2014/chart" uri="{C3380CC4-5D6E-409C-BE32-E72D297353CC}">
                  <c16:uniqueId val="{0000000B-2626-4D4F-BCD8-E6C003DFD240}"/>
                </c:ext>
              </c:extLst>
            </c:dLbl>
            <c:dLbl>
              <c:idx val="12"/>
              <c:delete val="1"/>
              <c:extLst>
                <c:ext xmlns:c15="http://schemas.microsoft.com/office/drawing/2012/chart" uri="{CE6537A1-D6FC-4f65-9D91-7224C49458BB}"/>
                <c:ext xmlns:c16="http://schemas.microsoft.com/office/drawing/2014/chart" uri="{C3380CC4-5D6E-409C-BE32-E72D297353CC}">
                  <c16:uniqueId val="{0000000C-2626-4D4F-BCD8-E6C003DFD240}"/>
                </c:ext>
              </c:extLst>
            </c:dLbl>
            <c:dLbl>
              <c:idx val="13"/>
              <c:delete val="1"/>
              <c:extLst>
                <c:ext xmlns:c15="http://schemas.microsoft.com/office/drawing/2012/chart" uri="{CE6537A1-D6FC-4f65-9D91-7224C49458BB}"/>
                <c:ext xmlns:c16="http://schemas.microsoft.com/office/drawing/2014/chart" uri="{C3380CC4-5D6E-409C-BE32-E72D297353CC}">
                  <c16:uniqueId val="{0000000D-2626-4D4F-BCD8-E6C003DFD240}"/>
                </c:ext>
              </c:extLst>
            </c:dLbl>
            <c:dLbl>
              <c:idx val="14"/>
              <c:delete val="1"/>
              <c:extLst>
                <c:ext xmlns:c15="http://schemas.microsoft.com/office/drawing/2012/chart" uri="{CE6537A1-D6FC-4f65-9D91-7224C49458BB}"/>
                <c:ext xmlns:c16="http://schemas.microsoft.com/office/drawing/2014/chart" uri="{C3380CC4-5D6E-409C-BE32-E72D297353CC}">
                  <c16:uniqueId val="{0000000E-2626-4D4F-BCD8-E6C003DFD240}"/>
                </c:ext>
              </c:extLst>
            </c:dLbl>
            <c:dLbl>
              <c:idx val="15"/>
              <c:delete val="1"/>
              <c:extLst>
                <c:ext xmlns:c15="http://schemas.microsoft.com/office/drawing/2012/chart" uri="{CE6537A1-D6FC-4f65-9D91-7224C49458BB}"/>
                <c:ext xmlns:c16="http://schemas.microsoft.com/office/drawing/2014/chart" uri="{C3380CC4-5D6E-409C-BE32-E72D297353CC}">
                  <c16:uniqueId val="{0000000F-2626-4D4F-BCD8-E6C003DFD240}"/>
                </c:ext>
              </c:extLst>
            </c:dLbl>
            <c:dLbl>
              <c:idx val="16"/>
              <c:delete val="1"/>
              <c:extLst>
                <c:ext xmlns:c15="http://schemas.microsoft.com/office/drawing/2012/chart" uri="{CE6537A1-D6FC-4f65-9D91-7224C49458BB}"/>
                <c:ext xmlns:c16="http://schemas.microsoft.com/office/drawing/2014/chart" uri="{C3380CC4-5D6E-409C-BE32-E72D297353CC}">
                  <c16:uniqueId val="{00000010-2626-4D4F-BCD8-E6C003DFD240}"/>
                </c:ext>
              </c:extLst>
            </c:dLbl>
            <c:dLbl>
              <c:idx val="17"/>
              <c:delete val="1"/>
              <c:extLst>
                <c:ext xmlns:c15="http://schemas.microsoft.com/office/drawing/2012/chart" uri="{CE6537A1-D6FC-4f65-9D91-7224C49458BB}"/>
                <c:ext xmlns:c16="http://schemas.microsoft.com/office/drawing/2014/chart" uri="{C3380CC4-5D6E-409C-BE32-E72D297353CC}">
                  <c16:uniqueId val="{00000011-2626-4D4F-BCD8-E6C003DFD240}"/>
                </c:ext>
              </c:extLst>
            </c:dLbl>
            <c:dLbl>
              <c:idx val="18"/>
              <c:delete val="1"/>
              <c:extLst>
                <c:ext xmlns:c15="http://schemas.microsoft.com/office/drawing/2012/chart" uri="{CE6537A1-D6FC-4f65-9D91-7224C49458BB}"/>
                <c:ext xmlns:c16="http://schemas.microsoft.com/office/drawing/2014/chart" uri="{C3380CC4-5D6E-409C-BE32-E72D297353CC}">
                  <c16:uniqueId val="{00000012-2626-4D4F-BCD8-E6C003DFD240}"/>
                </c:ext>
              </c:extLst>
            </c:dLbl>
            <c:dLbl>
              <c:idx val="19"/>
              <c:delete val="1"/>
              <c:extLst>
                <c:ext xmlns:c15="http://schemas.microsoft.com/office/drawing/2012/chart" uri="{CE6537A1-D6FC-4f65-9D91-7224C49458BB}"/>
                <c:ext xmlns:c16="http://schemas.microsoft.com/office/drawing/2014/chart" uri="{C3380CC4-5D6E-409C-BE32-E72D297353CC}">
                  <c16:uniqueId val="{00000013-2626-4D4F-BCD8-E6C003DFD240}"/>
                </c:ext>
              </c:extLst>
            </c:dLbl>
            <c:dLbl>
              <c:idx val="20"/>
              <c:delete val="1"/>
              <c:extLst>
                <c:ext xmlns:c15="http://schemas.microsoft.com/office/drawing/2012/chart" uri="{CE6537A1-D6FC-4f65-9D91-7224C49458BB}"/>
                <c:ext xmlns:c16="http://schemas.microsoft.com/office/drawing/2014/chart" uri="{C3380CC4-5D6E-409C-BE32-E72D297353CC}">
                  <c16:uniqueId val="{00000014-2626-4D4F-BCD8-E6C003DFD240}"/>
                </c:ext>
              </c:extLst>
            </c:dLbl>
            <c:dLbl>
              <c:idx val="21"/>
              <c:delete val="1"/>
              <c:extLst>
                <c:ext xmlns:c15="http://schemas.microsoft.com/office/drawing/2012/chart" uri="{CE6537A1-D6FC-4f65-9D91-7224C49458BB}"/>
                <c:ext xmlns:c16="http://schemas.microsoft.com/office/drawing/2014/chart" uri="{C3380CC4-5D6E-409C-BE32-E72D297353CC}">
                  <c16:uniqueId val="{00000015-2626-4D4F-BCD8-E6C003DFD240}"/>
                </c:ext>
              </c:extLst>
            </c:dLbl>
            <c:dLbl>
              <c:idx val="22"/>
              <c:delete val="1"/>
              <c:extLst>
                <c:ext xmlns:c15="http://schemas.microsoft.com/office/drawing/2012/chart" uri="{CE6537A1-D6FC-4f65-9D91-7224C49458BB}"/>
                <c:ext xmlns:c16="http://schemas.microsoft.com/office/drawing/2014/chart" uri="{C3380CC4-5D6E-409C-BE32-E72D297353CC}">
                  <c16:uniqueId val="{00000016-2626-4D4F-BCD8-E6C003DFD240}"/>
                </c:ext>
              </c:extLst>
            </c:dLbl>
            <c:dLbl>
              <c:idx val="23"/>
              <c:delete val="1"/>
              <c:extLst>
                <c:ext xmlns:c15="http://schemas.microsoft.com/office/drawing/2012/chart" uri="{CE6537A1-D6FC-4f65-9D91-7224C49458BB}"/>
                <c:ext xmlns:c16="http://schemas.microsoft.com/office/drawing/2014/chart" uri="{C3380CC4-5D6E-409C-BE32-E72D297353CC}">
                  <c16:uniqueId val="{00000017-2626-4D4F-BCD8-E6C003DFD240}"/>
                </c:ext>
              </c:extLst>
            </c:dLbl>
            <c:dLbl>
              <c:idx val="24"/>
              <c:delete val="1"/>
              <c:extLst>
                <c:ext xmlns:c15="http://schemas.microsoft.com/office/drawing/2012/chart" uri="{CE6537A1-D6FC-4f65-9D91-7224C49458BB}"/>
                <c:ext xmlns:c16="http://schemas.microsoft.com/office/drawing/2014/chart" uri="{C3380CC4-5D6E-409C-BE32-E72D297353CC}">
                  <c16:uniqueId val="{00000018-2626-4D4F-BCD8-E6C003DFD240}"/>
                </c:ext>
              </c:extLst>
            </c:dLbl>
            <c:dLbl>
              <c:idx val="25"/>
              <c:delete val="1"/>
              <c:extLst>
                <c:ext xmlns:c15="http://schemas.microsoft.com/office/drawing/2012/chart" uri="{CE6537A1-D6FC-4f65-9D91-7224C49458BB}"/>
                <c:ext xmlns:c16="http://schemas.microsoft.com/office/drawing/2014/chart" uri="{C3380CC4-5D6E-409C-BE32-E72D297353CC}">
                  <c16:uniqueId val="{00000019-2626-4D4F-BCD8-E6C003DFD240}"/>
                </c:ext>
              </c:extLst>
            </c:dLbl>
            <c:dLbl>
              <c:idx val="26"/>
              <c:delete val="1"/>
              <c:extLst>
                <c:ext xmlns:c15="http://schemas.microsoft.com/office/drawing/2012/chart" uri="{CE6537A1-D6FC-4f65-9D91-7224C49458BB}"/>
                <c:ext xmlns:c16="http://schemas.microsoft.com/office/drawing/2014/chart" uri="{C3380CC4-5D6E-409C-BE32-E72D297353CC}">
                  <c16:uniqueId val="{0000001A-2626-4D4F-BCD8-E6C003DFD240}"/>
                </c:ext>
              </c:extLst>
            </c:dLbl>
            <c:dLbl>
              <c:idx val="27"/>
              <c:delete val="1"/>
              <c:extLst>
                <c:ext xmlns:c15="http://schemas.microsoft.com/office/drawing/2012/chart" uri="{CE6537A1-D6FC-4f65-9D91-7224C49458BB}"/>
                <c:ext xmlns:c16="http://schemas.microsoft.com/office/drawing/2014/chart" uri="{C3380CC4-5D6E-409C-BE32-E72D297353CC}">
                  <c16:uniqueId val="{0000001B-2626-4D4F-BCD8-E6C003DFD240}"/>
                </c:ext>
              </c:extLst>
            </c:dLbl>
            <c:dLbl>
              <c:idx val="28"/>
              <c:delete val="1"/>
              <c:extLst>
                <c:ext xmlns:c15="http://schemas.microsoft.com/office/drawing/2012/chart" uri="{CE6537A1-D6FC-4f65-9D91-7224C49458BB}"/>
                <c:ext xmlns:c16="http://schemas.microsoft.com/office/drawing/2014/chart" uri="{C3380CC4-5D6E-409C-BE32-E72D297353CC}">
                  <c16:uniqueId val="{0000001C-2626-4D4F-BCD8-E6C003DFD240}"/>
                </c:ext>
              </c:extLst>
            </c:dLbl>
            <c:dLbl>
              <c:idx val="29"/>
              <c:tx>
                <c:rich>
                  <a:bodyPr/>
                  <a:lstStyle/>
                  <a:p>
                    <a:r>
                      <a:rPr lang="en-US"/>
                      <a:t>180 000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2626-4D4F-BCD8-E6C003DFD240}"/>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0</c:v>
                </c:pt>
                <c:pt idx="1">
                  <c:v>0</c:v>
                </c:pt>
                <c:pt idx="2">
                  <c:v>13</c:v>
                </c:pt>
                <c:pt idx="3">
                  <c:v>32</c:v>
                </c:pt>
                <c:pt idx="4">
                  <c:v>58</c:v>
                </c:pt>
                <c:pt idx="5">
                  <c:v>91</c:v>
                </c:pt>
                <c:pt idx="6">
                  <c:v>131</c:v>
                </c:pt>
                <c:pt idx="7">
                  <c:v>179</c:v>
                </c:pt>
                <c:pt idx="8">
                  <c:v>265</c:v>
                </c:pt>
                <c:pt idx="9">
                  <c:v>343</c:v>
                </c:pt>
                <c:pt idx="10">
                  <c:v>452</c:v>
                </c:pt>
                <c:pt idx="11">
                  <c:v>601</c:v>
                </c:pt>
                <c:pt idx="12">
                  <c:v>801</c:v>
                </c:pt>
                <c:pt idx="13">
                  <c:v>1120</c:v>
                </c:pt>
                <c:pt idx="14">
                  <c:v>2656</c:v>
                </c:pt>
                <c:pt idx="15">
                  <c:v>11989</c:v>
                </c:pt>
                <c:pt idx="16">
                  <c:v>20565</c:v>
                </c:pt>
                <c:pt idx="17">
                  <c:v>30837</c:v>
                </c:pt>
                <c:pt idx="18">
                  <c:v>42724</c:v>
                </c:pt>
                <c:pt idx="19">
                  <c:v>55254</c:v>
                </c:pt>
                <c:pt idx="20">
                  <c:v>66679</c:v>
                </c:pt>
                <c:pt idx="21">
                  <c:v>77748</c:v>
                </c:pt>
                <c:pt idx="22">
                  <c:v>88965</c:v>
                </c:pt>
                <c:pt idx="23">
                  <c:v>100432</c:v>
                </c:pt>
                <c:pt idx="24">
                  <c:v>112149</c:v>
                </c:pt>
                <c:pt idx="25">
                  <c:v>124342</c:v>
                </c:pt>
                <c:pt idx="26">
                  <c:v>136884</c:v>
                </c:pt>
                <c:pt idx="27">
                  <c:v>149525</c:v>
                </c:pt>
                <c:pt idx="28">
                  <c:v>163546</c:v>
                </c:pt>
                <c:pt idx="29">
                  <c:v>179242</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0</c:v>
                </c:pt>
                <c:pt idx="1">
                  <c:v>0</c:v>
                </c:pt>
                <c:pt idx="2">
                  <c:v>11</c:v>
                </c:pt>
                <c:pt idx="3">
                  <c:v>27</c:v>
                </c:pt>
                <c:pt idx="4">
                  <c:v>49</c:v>
                </c:pt>
                <c:pt idx="5">
                  <c:v>77</c:v>
                </c:pt>
                <c:pt idx="6">
                  <c:v>112</c:v>
                </c:pt>
                <c:pt idx="7">
                  <c:v>153</c:v>
                </c:pt>
                <c:pt idx="8">
                  <c:v>226</c:v>
                </c:pt>
                <c:pt idx="9">
                  <c:v>293</c:v>
                </c:pt>
                <c:pt idx="10">
                  <c:v>389</c:v>
                </c:pt>
                <c:pt idx="11">
                  <c:v>518</c:v>
                </c:pt>
                <c:pt idx="12">
                  <c:v>693</c:v>
                </c:pt>
                <c:pt idx="13">
                  <c:v>981</c:v>
                </c:pt>
                <c:pt idx="14">
                  <c:v>2315</c:v>
                </c:pt>
                <c:pt idx="15">
                  <c:v>10077</c:v>
                </c:pt>
                <c:pt idx="16">
                  <c:v>17298</c:v>
                </c:pt>
                <c:pt idx="17">
                  <c:v>26065</c:v>
                </c:pt>
                <c:pt idx="18">
                  <c:v>36352</c:v>
                </c:pt>
                <c:pt idx="19">
                  <c:v>46958</c:v>
                </c:pt>
                <c:pt idx="20">
                  <c:v>57154</c:v>
                </c:pt>
                <c:pt idx="21">
                  <c:v>67115</c:v>
                </c:pt>
                <c:pt idx="22">
                  <c:v>77227</c:v>
                </c:pt>
                <c:pt idx="23">
                  <c:v>87525</c:v>
                </c:pt>
                <c:pt idx="24">
                  <c:v>98048</c:v>
                </c:pt>
                <c:pt idx="25">
                  <c:v>108942</c:v>
                </c:pt>
                <c:pt idx="26">
                  <c:v>120318</c:v>
                </c:pt>
                <c:pt idx="27">
                  <c:v>132211</c:v>
                </c:pt>
                <c:pt idx="28">
                  <c:v>145303</c:v>
                </c:pt>
                <c:pt idx="29">
                  <c:v>159270</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0</c:v>
                </c:pt>
                <c:pt idx="1">
                  <c:v>0</c:v>
                </c:pt>
                <c:pt idx="2">
                  <c:v>14</c:v>
                </c:pt>
                <c:pt idx="3">
                  <c:v>36</c:v>
                </c:pt>
                <c:pt idx="4">
                  <c:v>66</c:v>
                </c:pt>
                <c:pt idx="5">
                  <c:v>105</c:v>
                </c:pt>
                <c:pt idx="6">
                  <c:v>151</c:v>
                </c:pt>
                <c:pt idx="7">
                  <c:v>206</c:v>
                </c:pt>
                <c:pt idx="8">
                  <c:v>304</c:v>
                </c:pt>
                <c:pt idx="9">
                  <c:v>393</c:v>
                </c:pt>
                <c:pt idx="10">
                  <c:v>519</c:v>
                </c:pt>
                <c:pt idx="11">
                  <c:v>689</c:v>
                </c:pt>
                <c:pt idx="12">
                  <c:v>914</c:v>
                </c:pt>
                <c:pt idx="13">
                  <c:v>1275</c:v>
                </c:pt>
                <c:pt idx="14">
                  <c:v>3013</c:v>
                </c:pt>
                <c:pt idx="15">
                  <c:v>13715</c:v>
                </c:pt>
                <c:pt idx="16">
                  <c:v>23466</c:v>
                </c:pt>
                <c:pt idx="17">
                  <c:v>35206</c:v>
                </c:pt>
                <c:pt idx="18">
                  <c:v>48750</c:v>
                </c:pt>
                <c:pt idx="19">
                  <c:v>62641</c:v>
                </c:pt>
                <c:pt idx="20">
                  <c:v>75438</c:v>
                </c:pt>
                <c:pt idx="21">
                  <c:v>88265</c:v>
                </c:pt>
                <c:pt idx="22">
                  <c:v>101298</c:v>
                </c:pt>
                <c:pt idx="23">
                  <c:v>114776</c:v>
                </c:pt>
                <c:pt idx="24">
                  <c:v>128270</c:v>
                </c:pt>
                <c:pt idx="25">
                  <c:v>142616</c:v>
                </c:pt>
                <c:pt idx="26">
                  <c:v>157822</c:v>
                </c:pt>
                <c:pt idx="27">
                  <c:v>172115</c:v>
                </c:pt>
                <c:pt idx="28">
                  <c:v>187312</c:v>
                </c:pt>
                <c:pt idx="29">
                  <c:v>203740</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53 000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2626-4D4F-BCD8-E6C003DFD240}"/>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0</c:v>
                </c:pt>
                <c:pt idx="1">
                  <c:v>0</c:v>
                </c:pt>
                <c:pt idx="2">
                  <c:v>3</c:v>
                </c:pt>
                <c:pt idx="3">
                  <c:v>8</c:v>
                </c:pt>
                <c:pt idx="4">
                  <c:v>15</c:v>
                </c:pt>
                <c:pt idx="5">
                  <c:v>24</c:v>
                </c:pt>
                <c:pt idx="6">
                  <c:v>35</c:v>
                </c:pt>
                <c:pt idx="7">
                  <c:v>48</c:v>
                </c:pt>
                <c:pt idx="8">
                  <c:v>72</c:v>
                </c:pt>
                <c:pt idx="9">
                  <c:v>94</c:v>
                </c:pt>
                <c:pt idx="10">
                  <c:v>125</c:v>
                </c:pt>
                <c:pt idx="11">
                  <c:v>167</c:v>
                </c:pt>
                <c:pt idx="12">
                  <c:v>225</c:v>
                </c:pt>
                <c:pt idx="13">
                  <c:v>316</c:v>
                </c:pt>
                <c:pt idx="14">
                  <c:v>755</c:v>
                </c:pt>
                <c:pt idx="15">
                  <c:v>3418</c:v>
                </c:pt>
                <c:pt idx="16">
                  <c:v>5924</c:v>
                </c:pt>
                <c:pt idx="17">
                  <c:v>8959</c:v>
                </c:pt>
                <c:pt idx="18">
                  <c:v>12497</c:v>
                </c:pt>
                <c:pt idx="19">
                  <c:v>16256</c:v>
                </c:pt>
                <c:pt idx="20">
                  <c:v>19725</c:v>
                </c:pt>
                <c:pt idx="21">
                  <c:v>23100</c:v>
                </c:pt>
                <c:pt idx="22">
                  <c:v>26545</c:v>
                </c:pt>
                <c:pt idx="23">
                  <c:v>30070</c:v>
                </c:pt>
                <c:pt idx="24">
                  <c:v>33647</c:v>
                </c:pt>
                <c:pt idx="25">
                  <c:v>37299</c:v>
                </c:pt>
                <c:pt idx="26">
                  <c:v>40991</c:v>
                </c:pt>
                <c:pt idx="27">
                  <c:v>44659</c:v>
                </c:pt>
                <c:pt idx="28">
                  <c:v>48671</c:v>
                </c:pt>
                <c:pt idx="29">
                  <c:v>53149</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0</c:v>
                </c:pt>
                <c:pt idx="1">
                  <c:v>0</c:v>
                </c:pt>
                <c:pt idx="2">
                  <c:v>3</c:v>
                </c:pt>
                <c:pt idx="3">
                  <c:v>7</c:v>
                </c:pt>
                <c:pt idx="4">
                  <c:v>13</c:v>
                </c:pt>
                <c:pt idx="5">
                  <c:v>20</c:v>
                </c:pt>
                <c:pt idx="6">
                  <c:v>30</c:v>
                </c:pt>
                <c:pt idx="7">
                  <c:v>41</c:v>
                </c:pt>
                <c:pt idx="8">
                  <c:v>62</c:v>
                </c:pt>
                <c:pt idx="9">
                  <c:v>81</c:v>
                </c:pt>
                <c:pt idx="10">
                  <c:v>106</c:v>
                </c:pt>
                <c:pt idx="11">
                  <c:v>144</c:v>
                </c:pt>
                <c:pt idx="12">
                  <c:v>192</c:v>
                </c:pt>
                <c:pt idx="13">
                  <c:v>275</c:v>
                </c:pt>
                <c:pt idx="14">
                  <c:v>653</c:v>
                </c:pt>
                <c:pt idx="15">
                  <c:v>2856</c:v>
                </c:pt>
                <c:pt idx="16">
                  <c:v>4982</c:v>
                </c:pt>
                <c:pt idx="17">
                  <c:v>7594</c:v>
                </c:pt>
                <c:pt idx="18">
                  <c:v>10582</c:v>
                </c:pt>
                <c:pt idx="19">
                  <c:v>13856</c:v>
                </c:pt>
                <c:pt idx="20">
                  <c:v>16844</c:v>
                </c:pt>
                <c:pt idx="21">
                  <c:v>19897</c:v>
                </c:pt>
                <c:pt idx="22">
                  <c:v>22968</c:v>
                </c:pt>
                <c:pt idx="23">
                  <c:v>26210</c:v>
                </c:pt>
                <c:pt idx="24">
                  <c:v>29379</c:v>
                </c:pt>
                <c:pt idx="25">
                  <c:v>32469</c:v>
                </c:pt>
                <c:pt idx="26">
                  <c:v>35617</c:v>
                </c:pt>
                <c:pt idx="27">
                  <c:v>38767</c:v>
                </c:pt>
                <c:pt idx="28">
                  <c:v>42516</c:v>
                </c:pt>
                <c:pt idx="29">
                  <c:v>46957</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0</c:v>
                </c:pt>
                <c:pt idx="1">
                  <c:v>0</c:v>
                </c:pt>
                <c:pt idx="2">
                  <c:v>4</c:v>
                </c:pt>
                <c:pt idx="3">
                  <c:v>9</c:v>
                </c:pt>
                <c:pt idx="4">
                  <c:v>18</c:v>
                </c:pt>
                <c:pt idx="5">
                  <c:v>28</c:v>
                </c:pt>
                <c:pt idx="6">
                  <c:v>40</c:v>
                </c:pt>
                <c:pt idx="7">
                  <c:v>56</c:v>
                </c:pt>
                <c:pt idx="8">
                  <c:v>83</c:v>
                </c:pt>
                <c:pt idx="9">
                  <c:v>109</c:v>
                </c:pt>
                <c:pt idx="10">
                  <c:v>144</c:v>
                </c:pt>
                <c:pt idx="11">
                  <c:v>193</c:v>
                </c:pt>
                <c:pt idx="12">
                  <c:v>258</c:v>
                </c:pt>
                <c:pt idx="13">
                  <c:v>360</c:v>
                </c:pt>
                <c:pt idx="14">
                  <c:v>865</c:v>
                </c:pt>
                <c:pt idx="15">
                  <c:v>3939</c:v>
                </c:pt>
                <c:pt idx="16">
                  <c:v>6811</c:v>
                </c:pt>
                <c:pt idx="17">
                  <c:v>10242</c:v>
                </c:pt>
                <c:pt idx="18">
                  <c:v>14305</c:v>
                </c:pt>
                <c:pt idx="19">
                  <c:v>18633</c:v>
                </c:pt>
                <c:pt idx="20">
                  <c:v>22386</c:v>
                </c:pt>
                <c:pt idx="21">
                  <c:v>26306</c:v>
                </c:pt>
                <c:pt idx="22">
                  <c:v>30383</c:v>
                </c:pt>
                <c:pt idx="23">
                  <c:v>34508</c:v>
                </c:pt>
                <c:pt idx="24">
                  <c:v>38249</c:v>
                </c:pt>
                <c:pt idx="25">
                  <c:v>42324</c:v>
                </c:pt>
                <c:pt idx="26">
                  <c:v>46638</c:v>
                </c:pt>
                <c:pt idx="27">
                  <c:v>50519</c:v>
                </c:pt>
                <c:pt idx="28">
                  <c:v>55157</c:v>
                </c:pt>
                <c:pt idx="29">
                  <c:v>60058</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098496"/>
        <c:axId val="45100032"/>
      </c:lineChart>
      <c:catAx>
        <c:axId val="450984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100032"/>
        <c:crosses val="autoZero"/>
        <c:auto val="1"/>
        <c:lblAlgn val="ctr"/>
        <c:lblOffset val="100"/>
        <c:tickLblSkip val="1"/>
        <c:noMultiLvlLbl val="0"/>
      </c:catAx>
      <c:valAx>
        <c:axId val="4510003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09849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6392013498314"/>
          <c:y val="3.6942763607518248E-2"/>
          <c:w val="0.81198607986501692"/>
          <c:h val="0.6076205823385209"/>
        </c:manualLayout>
      </c:layout>
      <c:barChart>
        <c:barDir val="col"/>
        <c:grouping val="clustered"/>
        <c:varyColors val="0"/>
        <c:ser>
          <c:idx val="4"/>
          <c:order val="4"/>
          <c:tx>
            <c:strRef>
              <c:f>'HIV Prev KP_trend'!$A$9</c:f>
              <c:strCache>
                <c:ptCount val="1"/>
                <c:pt idx="0">
                  <c:v>MSM</c:v>
                </c:pt>
              </c:strCache>
            </c:strRef>
          </c:tx>
          <c:spPr>
            <a:solidFill>
              <a:srgbClr val="F15B40"/>
            </a:solidFill>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KP_trend'!$B$9:$G$9</c:f>
              <c:numCache>
                <c:formatCode>General</c:formatCode>
                <c:ptCount val="6"/>
                <c:pt idx="5">
                  <c:v>3.7</c:v>
                </c:pt>
              </c:numCache>
            </c:numRef>
          </c:val>
          <c:extLst>
            <c:ext xmlns:c16="http://schemas.microsoft.com/office/drawing/2014/chart" uri="{C3380CC4-5D6E-409C-BE32-E72D297353CC}">
              <c16:uniqueId val="{00000000-ACA0-4A53-9F16-FCCFB66B178C}"/>
            </c:ext>
          </c:extLst>
        </c:ser>
        <c:ser>
          <c:idx val="5"/>
          <c:order val="5"/>
          <c:tx>
            <c:strRef>
              <c:f>'HIV Prev KP_trend'!$A$10</c:f>
              <c:strCache>
                <c:ptCount val="1"/>
                <c:pt idx="0">
                  <c:v>All TG</c:v>
                </c:pt>
              </c:strCache>
            </c:strRef>
          </c:tx>
          <c:spPr>
            <a:solidFill>
              <a:srgbClr val="B6AEA7"/>
            </a:solidFill>
            <a:ln>
              <a:noFill/>
            </a:ln>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KP_trend'!$B$10:$G$10</c:f>
              <c:numCache>
                <c:formatCode>General</c:formatCode>
                <c:ptCount val="6"/>
                <c:pt idx="5">
                  <c:v>5.5</c:v>
                </c:pt>
              </c:numCache>
            </c:numRef>
          </c:val>
          <c:extLst>
            <c:ext xmlns:c16="http://schemas.microsoft.com/office/drawing/2014/chart" uri="{C3380CC4-5D6E-409C-BE32-E72D297353CC}">
              <c16:uniqueId val="{00000001-ACA0-4A53-9F16-FCCFB66B178C}"/>
            </c:ext>
          </c:extLst>
        </c:ser>
        <c:dLbls>
          <c:showLegendKey val="0"/>
          <c:showVal val="0"/>
          <c:showCatName val="0"/>
          <c:showSerName val="0"/>
          <c:showPercent val="0"/>
          <c:showBubbleSize val="0"/>
        </c:dLbls>
        <c:gapWidth val="150"/>
        <c:overlap val="-15"/>
        <c:axId val="45213184"/>
        <c:axId val="45215104"/>
      </c:barChart>
      <c:lineChart>
        <c:grouping val="standard"/>
        <c:varyColors val="0"/>
        <c:ser>
          <c:idx val="0"/>
          <c:order val="0"/>
          <c:tx>
            <c:strRef>
              <c:f>'HIV Prev KP_trend'!$A$5</c:f>
              <c:strCache>
                <c:ptCount val="1"/>
                <c:pt idx="0">
                  <c:v>FSW</c:v>
                </c:pt>
              </c:strCache>
            </c:strRef>
          </c:tx>
          <c:spPr>
            <a:ln w="38100">
              <a:solidFill>
                <a:srgbClr val="00A99A"/>
              </a:solidFill>
            </a:ln>
          </c:spPr>
          <c:marker>
            <c:symbol val="circle"/>
            <c:size val="10"/>
            <c:spPr>
              <a:solidFill>
                <a:srgbClr val="00A99A"/>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KP_trend'!$B$5:$G$5</c:f>
              <c:numCache>
                <c:formatCode>General</c:formatCode>
                <c:ptCount val="6"/>
                <c:pt idx="0">
                  <c:v>0.2</c:v>
                </c:pt>
                <c:pt idx="2">
                  <c:v>0.02</c:v>
                </c:pt>
                <c:pt idx="3">
                  <c:v>0.9</c:v>
                </c:pt>
                <c:pt idx="4">
                  <c:v>0.6</c:v>
                </c:pt>
                <c:pt idx="5">
                  <c:v>2.1</c:v>
                </c:pt>
              </c:numCache>
            </c:numRef>
          </c:val>
          <c:smooth val="0"/>
          <c:extLst>
            <c:ext xmlns:c16="http://schemas.microsoft.com/office/drawing/2014/chart" uri="{C3380CC4-5D6E-409C-BE32-E72D297353CC}">
              <c16:uniqueId val="{00000002-ACA0-4A53-9F16-FCCFB66B178C}"/>
            </c:ext>
          </c:extLst>
        </c:ser>
        <c:ser>
          <c:idx val="1"/>
          <c:order val="1"/>
          <c:tx>
            <c:strRef>
              <c:f>'HIV Prev KP_trend'!$A$6</c:f>
              <c:strCache>
                <c:ptCount val="1"/>
                <c:pt idx="0">
                  <c:v>Male PWID</c:v>
                </c:pt>
              </c:strCache>
            </c:strRef>
          </c:tx>
          <c:spPr>
            <a:ln w="38100">
              <a:solidFill>
                <a:srgbClr val="00AEEF"/>
              </a:solidFill>
            </a:ln>
          </c:spPr>
          <c:marker>
            <c:symbol val="circle"/>
            <c:size val="10"/>
            <c:spPr>
              <a:solidFill>
                <a:srgbClr val="00AEEF"/>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KP_trend'!$B$6:$G$6</c:f>
              <c:numCache>
                <c:formatCode>General</c:formatCode>
                <c:ptCount val="6"/>
                <c:pt idx="0">
                  <c:v>10.8</c:v>
                </c:pt>
                <c:pt idx="1">
                  <c:v>15.8</c:v>
                </c:pt>
                <c:pt idx="2">
                  <c:v>20.8</c:v>
                </c:pt>
                <c:pt idx="4">
                  <c:v>27.2</c:v>
                </c:pt>
                <c:pt idx="5">
                  <c:v>20.9</c:v>
                </c:pt>
              </c:numCache>
            </c:numRef>
          </c:val>
          <c:smooth val="0"/>
          <c:extLst>
            <c:ext xmlns:c16="http://schemas.microsoft.com/office/drawing/2014/chart" uri="{C3380CC4-5D6E-409C-BE32-E72D297353CC}">
              <c16:uniqueId val="{00000003-ACA0-4A53-9F16-FCCFB66B178C}"/>
            </c:ext>
          </c:extLst>
        </c:ser>
        <c:ser>
          <c:idx val="2"/>
          <c:order val="2"/>
          <c:tx>
            <c:strRef>
              <c:f>'HIV Prev KP_trend'!$A$7</c:f>
              <c:strCache>
                <c:ptCount val="1"/>
                <c:pt idx="0">
                  <c:v>MSW</c:v>
                </c:pt>
              </c:strCache>
            </c:strRef>
          </c:tx>
          <c:spPr>
            <a:ln w="38100">
              <a:solidFill>
                <a:srgbClr val="CDC884"/>
              </a:solidFill>
            </a:ln>
          </c:spPr>
          <c:marker>
            <c:symbol val="circle"/>
            <c:size val="10"/>
            <c:spPr>
              <a:solidFill>
                <a:srgbClr val="CDC884"/>
              </a:solidFill>
              <a:ln w="1587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KP_trend'!$B$7:$G$7</c:f>
              <c:numCache>
                <c:formatCode>General</c:formatCode>
                <c:ptCount val="6"/>
                <c:pt idx="0">
                  <c:v>0.4</c:v>
                </c:pt>
                <c:pt idx="1">
                  <c:v>1.5</c:v>
                </c:pt>
                <c:pt idx="2">
                  <c:v>0.9</c:v>
                </c:pt>
                <c:pt idx="4">
                  <c:v>1.6</c:v>
                </c:pt>
                <c:pt idx="5">
                  <c:v>3.7</c:v>
                </c:pt>
              </c:numCache>
            </c:numRef>
          </c:val>
          <c:smooth val="0"/>
          <c:extLst>
            <c:ext xmlns:c16="http://schemas.microsoft.com/office/drawing/2014/chart" uri="{C3380CC4-5D6E-409C-BE32-E72D297353CC}">
              <c16:uniqueId val="{00000004-ACA0-4A53-9F16-FCCFB66B178C}"/>
            </c:ext>
          </c:extLst>
        </c:ser>
        <c:ser>
          <c:idx val="3"/>
          <c:order val="3"/>
          <c:tx>
            <c:strRef>
              <c:f>'HIV Prev KP_trend'!$A$8</c:f>
              <c:strCache>
                <c:ptCount val="1"/>
                <c:pt idx="0">
                  <c:v>TG SW</c:v>
                </c:pt>
              </c:strCache>
            </c:strRef>
          </c:tx>
          <c:spPr>
            <a:ln w="38100">
              <a:solidFill>
                <a:srgbClr val="E31837"/>
              </a:solidFill>
            </a:ln>
          </c:spPr>
          <c:marker>
            <c:symbol val="circle"/>
            <c:size val="10"/>
            <c:spPr>
              <a:solidFill>
                <a:srgbClr val="E31837"/>
              </a:solidFill>
              <a:ln w="2222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KP_trend'!$B$8:$G$8</c:f>
              <c:numCache>
                <c:formatCode>General</c:formatCode>
                <c:ptCount val="6"/>
                <c:pt idx="0">
                  <c:v>0.8</c:v>
                </c:pt>
                <c:pt idx="1">
                  <c:v>2.1</c:v>
                </c:pt>
                <c:pt idx="2">
                  <c:v>6.1</c:v>
                </c:pt>
                <c:pt idx="4">
                  <c:v>5.2</c:v>
                </c:pt>
                <c:pt idx="5">
                  <c:v>5.9</c:v>
                </c:pt>
              </c:numCache>
            </c:numRef>
          </c:val>
          <c:smooth val="0"/>
          <c:extLst>
            <c:ext xmlns:c16="http://schemas.microsoft.com/office/drawing/2014/chart" uri="{C3380CC4-5D6E-409C-BE32-E72D297353CC}">
              <c16:uniqueId val="{00000005-ACA0-4A53-9F16-FCCFB66B178C}"/>
            </c:ext>
          </c:extLst>
        </c:ser>
        <c:dLbls>
          <c:showLegendKey val="0"/>
          <c:showVal val="0"/>
          <c:showCatName val="0"/>
          <c:showSerName val="0"/>
          <c:showPercent val="0"/>
          <c:showBubbleSize val="0"/>
        </c:dLbls>
        <c:marker val="1"/>
        <c:smooth val="0"/>
        <c:axId val="45213184"/>
        <c:axId val="45215104"/>
      </c:lineChart>
      <c:catAx>
        <c:axId val="45213184"/>
        <c:scaling>
          <c:orientation val="minMax"/>
        </c:scaling>
        <c:delete val="0"/>
        <c:axPos val="b"/>
        <c:numFmt formatCode="General" sourceLinked="1"/>
        <c:majorTickMark val="none"/>
        <c:minorTickMark val="none"/>
        <c:tickLblPos val="nextTo"/>
        <c:crossAx val="45215104"/>
        <c:crosses val="autoZero"/>
        <c:auto val="1"/>
        <c:lblAlgn val="ctr"/>
        <c:lblOffset val="100"/>
        <c:noMultiLvlLbl val="0"/>
      </c:catAx>
      <c:valAx>
        <c:axId val="45215104"/>
        <c:scaling>
          <c:orientation val="minMax"/>
        </c:scaling>
        <c:delete val="0"/>
        <c:axPos val="l"/>
        <c:majorGridlines>
          <c:spPr>
            <a:ln>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13392857142857142"/>
              <c:y val="4.2094792244320427E-3"/>
            </c:manualLayout>
          </c:layout>
          <c:overlay val="0"/>
        </c:title>
        <c:numFmt formatCode="General" sourceLinked="1"/>
        <c:majorTickMark val="none"/>
        <c:minorTickMark val="none"/>
        <c:tickLblPos val="nextTo"/>
        <c:crossAx val="45213184"/>
        <c:crosses val="autoZero"/>
        <c:crossBetween val="between"/>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Pakistan!$W$32:$W$33</c:f>
              <c:strCache>
                <c:ptCount val="2"/>
                <c:pt idx="0">
                  <c:v>National</c:v>
                </c:pt>
                <c:pt idx="1">
                  <c:v>Larkana</c:v>
                </c:pt>
              </c:strCache>
            </c:strRef>
          </c:cat>
          <c:val>
            <c:numRef>
              <c:f>Pakistan!$X$32:$X$33</c:f>
              <c:numCache>
                <c:formatCode>General</c:formatCode>
                <c:ptCount val="2"/>
                <c:pt idx="0">
                  <c:v>5.5</c:v>
                </c:pt>
                <c:pt idx="1">
                  <c:v>18</c:v>
                </c:pt>
              </c:numCache>
            </c:numRef>
          </c:val>
          <c:extLst>
            <c:ext xmlns:c16="http://schemas.microsoft.com/office/drawing/2014/chart" uri="{C3380CC4-5D6E-409C-BE32-E72D297353CC}">
              <c16:uniqueId val="{00000000-3DA3-469E-940F-0C0698FECF5E}"/>
            </c:ext>
          </c:extLst>
        </c:ser>
        <c:dLbls>
          <c:showLegendKey val="0"/>
          <c:showVal val="0"/>
          <c:showCatName val="0"/>
          <c:showSerName val="0"/>
          <c:showPercent val="0"/>
          <c:showBubbleSize val="0"/>
        </c:dLbls>
        <c:gapWidth val="25"/>
        <c:axId val="42869888"/>
        <c:axId val="42871424"/>
      </c:barChart>
      <c:catAx>
        <c:axId val="4286988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871424"/>
        <c:crosses val="autoZero"/>
        <c:auto val="1"/>
        <c:lblAlgn val="ctr"/>
        <c:lblOffset val="800"/>
        <c:noMultiLvlLbl val="0"/>
      </c:catAx>
      <c:valAx>
        <c:axId val="42871424"/>
        <c:scaling>
          <c:orientation val="minMax"/>
          <c:max val="55"/>
          <c:min val="0"/>
        </c:scaling>
        <c:delete val="1"/>
        <c:axPos val="t"/>
        <c:numFmt formatCode="General" sourceLinked="1"/>
        <c:majorTickMark val="out"/>
        <c:minorTickMark val="none"/>
        <c:tickLblPos val="nextTo"/>
        <c:crossAx val="4286988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Pakistan!$W$34:$W$35</c:f>
              <c:strCache>
                <c:ptCount val="2"/>
                <c:pt idx="0">
                  <c:v>National</c:v>
                </c:pt>
                <c:pt idx="1">
                  <c:v>Karachi</c:v>
                </c:pt>
              </c:strCache>
            </c:strRef>
          </c:cat>
          <c:val>
            <c:numRef>
              <c:f>Pakistan!$X$34:$X$35</c:f>
              <c:numCache>
                <c:formatCode>General</c:formatCode>
                <c:ptCount val="2"/>
                <c:pt idx="0">
                  <c:v>3.7</c:v>
                </c:pt>
                <c:pt idx="1">
                  <c:v>9.1999999999999993</c:v>
                </c:pt>
              </c:numCache>
            </c:numRef>
          </c:val>
          <c:extLst>
            <c:ext xmlns:c16="http://schemas.microsoft.com/office/drawing/2014/chart" uri="{C3380CC4-5D6E-409C-BE32-E72D297353CC}">
              <c16:uniqueId val="{00000000-8DF0-4F73-9491-0884B82346F7}"/>
            </c:ext>
          </c:extLst>
        </c:ser>
        <c:dLbls>
          <c:showLegendKey val="0"/>
          <c:showVal val="0"/>
          <c:showCatName val="0"/>
          <c:showSerName val="0"/>
          <c:showPercent val="0"/>
          <c:showBubbleSize val="0"/>
        </c:dLbls>
        <c:gapWidth val="25"/>
        <c:axId val="42880384"/>
        <c:axId val="42886272"/>
      </c:barChart>
      <c:catAx>
        <c:axId val="428803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886272"/>
        <c:crosses val="autoZero"/>
        <c:auto val="1"/>
        <c:lblAlgn val="ctr"/>
        <c:lblOffset val="800"/>
        <c:noMultiLvlLbl val="0"/>
      </c:catAx>
      <c:valAx>
        <c:axId val="42886272"/>
        <c:scaling>
          <c:orientation val="minMax"/>
          <c:max val="55"/>
          <c:min val="0"/>
        </c:scaling>
        <c:delete val="1"/>
        <c:axPos val="t"/>
        <c:numFmt formatCode="General" sourceLinked="1"/>
        <c:majorTickMark val="out"/>
        <c:minorTickMark val="none"/>
        <c:tickLblPos val="nextTo"/>
        <c:crossAx val="4288038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Pakistan!$W$36:$W$37</c:f>
              <c:strCache>
                <c:ptCount val="2"/>
                <c:pt idx="0">
                  <c:v>National</c:v>
                </c:pt>
                <c:pt idx="1">
                  <c:v>Kasur</c:v>
                </c:pt>
              </c:strCache>
            </c:strRef>
          </c:cat>
          <c:val>
            <c:numRef>
              <c:f>Pakistan!$X$36:$X$37</c:f>
              <c:numCache>
                <c:formatCode>General</c:formatCode>
                <c:ptCount val="2"/>
                <c:pt idx="0">
                  <c:v>21</c:v>
                </c:pt>
                <c:pt idx="1">
                  <c:v>50.8</c:v>
                </c:pt>
              </c:numCache>
            </c:numRef>
          </c:val>
          <c:extLst>
            <c:ext xmlns:c16="http://schemas.microsoft.com/office/drawing/2014/chart" uri="{C3380CC4-5D6E-409C-BE32-E72D297353CC}">
              <c16:uniqueId val="{00000000-0DCE-4C68-B414-BB8423200894}"/>
            </c:ext>
          </c:extLst>
        </c:ser>
        <c:dLbls>
          <c:showLegendKey val="0"/>
          <c:showVal val="0"/>
          <c:showCatName val="0"/>
          <c:showSerName val="0"/>
          <c:showPercent val="0"/>
          <c:showBubbleSize val="0"/>
        </c:dLbls>
        <c:gapWidth val="25"/>
        <c:axId val="42911616"/>
        <c:axId val="42913152"/>
      </c:barChart>
      <c:catAx>
        <c:axId val="429116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913152"/>
        <c:crosses val="autoZero"/>
        <c:auto val="1"/>
        <c:lblAlgn val="ctr"/>
        <c:lblOffset val="800"/>
        <c:noMultiLvlLbl val="0"/>
      </c:catAx>
      <c:valAx>
        <c:axId val="42913152"/>
        <c:scaling>
          <c:orientation val="minMax"/>
          <c:max val="55"/>
          <c:min val="0"/>
        </c:scaling>
        <c:delete val="1"/>
        <c:axPos val="t"/>
        <c:numFmt formatCode="General" sourceLinked="1"/>
        <c:majorTickMark val="out"/>
        <c:minorTickMark val="none"/>
        <c:tickLblPos val="nextTo"/>
        <c:crossAx val="42911616"/>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0.04587</cdr:x>
      <cdr:y>0.64348</cdr:y>
    </cdr:from>
    <cdr:to>
      <cdr:x>0.11009</cdr:x>
      <cdr:y>0.75669</cdr:y>
    </cdr:to>
    <cdr:sp macro="" textlink="">
      <cdr:nvSpPr>
        <cdr:cNvPr id="2" name="TextBox 1"/>
        <cdr:cNvSpPr txBox="1"/>
      </cdr:nvSpPr>
      <cdr:spPr>
        <a:xfrm xmlns:a="http://schemas.openxmlformats.org/drawingml/2006/main">
          <a:off x="381000" y="2598762"/>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0.04175</cdr:x>
      <cdr:y>0.31304</cdr:y>
    </cdr:from>
    <cdr:to>
      <cdr:x>0.10538</cdr:x>
      <cdr:y>0.43069</cdr:y>
    </cdr:to>
    <cdr:sp macro="" textlink="">
      <cdr:nvSpPr>
        <cdr:cNvPr id="2" name="TextBox 1"/>
        <cdr:cNvSpPr txBox="1"/>
      </cdr:nvSpPr>
      <cdr:spPr>
        <a:xfrm xmlns:a="http://schemas.openxmlformats.org/drawingml/2006/main">
          <a:off x="349913" y="1216547"/>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drawings/drawing3.xml><?xml version="1.0" encoding="utf-8"?>
<c:userShapes xmlns:c="http://schemas.openxmlformats.org/drawingml/2006/chart">
  <cdr:relSizeAnchor xmlns:cdr="http://schemas.openxmlformats.org/drawingml/2006/chartDrawing">
    <cdr:from>
      <cdr:x>0.03135</cdr:x>
      <cdr:y>0.91495</cdr:y>
    </cdr:from>
    <cdr:to>
      <cdr:x>0.94204</cdr:x>
      <cdr:y>0.9768</cdr:y>
    </cdr:to>
    <cdr:sp macro="" textlink="">
      <cdr:nvSpPr>
        <cdr:cNvPr id="3" name="TextBox 2"/>
        <cdr:cNvSpPr txBox="1"/>
      </cdr:nvSpPr>
      <cdr:spPr>
        <a:xfrm xmlns:a="http://schemas.openxmlformats.org/drawingml/2006/main">
          <a:off x="209550" y="3381375"/>
          <a:ext cx="60864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31" tIns="45715" rIns="91431" bIns="45715" rtlCol="0"/>
          <a:lstStyle>
            <a:lvl1pPr algn="r">
              <a:defRPr sz="1200"/>
            </a:lvl1pPr>
          </a:lstStyle>
          <a:p>
            <a:fld id="{C0A3295E-E2E7-40BD-BCD7-E24187A060F4}" type="datetimeFigureOut">
              <a:rPr lang="en-GB" smtClean="0"/>
              <a:t>14/09/2020</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939170B5-ED91-4C88-A5B4-60A1869AD040}" type="slidenum">
              <a:rPr lang="en-GB" smtClean="0"/>
              <a:t>‹#›</a:t>
            </a:fld>
            <a:endParaRPr lang="en-GB"/>
          </a:p>
        </p:txBody>
      </p:sp>
    </p:spTree>
    <p:extLst>
      <p:ext uri="{BB962C8B-B14F-4D97-AF65-F5344CB8AC3E}">
        <p14:creationId xmlns:p14="http://schemas.microsoft.com/office/powerpoint/2010/main" val="3588779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1" tIns="45715" rIns="91431" bIns="45715"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852" rtl="0" eaLnBrk="1" latinLnBrk="0" hangingPunct="1">
      <a:defRPr sz="1200" kern="1200">
        <a:solidFill>
          <a:schemeClr val="tx1"/>
        </a:solidFill>
        <a:latin typeface="+mn-lt"/>
        <a:ea typeface="+mn-ea"/>
        <a:cs typeface="+mn-cs"/>
      </a:defRPr>
    </a:lvl1pPr>
    <a:lvl2pPr marL="455929" algn="l" defTabSz="911852" rtl="0" eaLnBrk="1" latinLnBrk="0" hangingPunct="1">
      <a:defRPr sz="1200" kern="1200">
        <a:solidFill>
          <a:schemeClr val="tx1"/>
        </a:solidFill>
        <a:latin typeface="+mn-lt"/>
        <a:ea typeface="+mn-ea"/>
        <a:cs typeface="+mn-cs"/>
      </a:defRPr>
    </a:lvl2pPr>
    <a:lvl3pPr marL="911852" algn="l" defTabSz="911852" rtl="0" eaLnBrk="1" latinLnBrk="0" hangingPunct="1">
      <a:defRPr sz="1200" kern="1200">
        <a:solidFill>
          <a:schemeClr val="tx1"/>
        </a:solidFill>
        <a:latin typeface="+mn-lt"/>
        <a:ea typeface="+mn-ea"/>
        <a:cs typeface="+mn-cs"/>
      </a:defRPr>
    </a:lvl3pPr>
    <a:lvl4pPr marL="1367780" algn="l" defTabSz="911852" rtl="0" eaLnBrk="1" latinLnBrk="0" hangingPunct="1">
      <a:defRPr sz="1200" kern="1200">
        <a:solidFill>
          <a:schemeClr val="tx1"/>
        </a:solidFill>
        <a:latin typeface="+mn-lt"/>
        <a:ea typeface="+mn-ea"/>
        <a:cs typeface="+mn-cs"/>
      </a:defRPr>
    </a:lvl4pPr>
    <a:lvl5pPr marL="1823685" algn="l" defTabSz="911852" rtl="0" eaLnBrk="1" latinLnBrk="0" hangingPunct="1">
      <a:defRPr sz="1200" kern="1200">
        <a:solidFill>
          <a:schemeClr val="tx1"/>
        </a:solidFill>
        <a:latin typeface="+mn-lt"/>
        <a:ea typeface="+mn-ea"/>
        <a:cs typeface="+mn-cs"/>
      </a:defRPr>
    </a:lvl5pPr>
    <a:lvl6pPr marL="2279625" algn="l" defTabSz="911852" rtl="0" eaLnBrk="1" latinLnBrk="0" hangingPunct="1">
      <a:defRPr sz="1200" kern="1200">
        <a:solidFill>
          <a:schemeClr val="tx1"/>
        </a:solidFill>
        <a:latin typeface="+mn-lt"/>
        <a:ea typeface="+mn-ea"/>
        <a:cs typeface="+mn-cs"/>
      </a:defRPr>
    </a:lvl6pPr>
    <a:lvl7pPr marL="2735561" algn="l" defTabSz="911852" rtl="0" eaLnBrk="1" latinLnBrk="0" hangingPunct="1">
      <a:defRPr sz="1200" kern="1200">
        <a:solidFill>
          <a:schemeClr val="tx1"/>
        </a:solidFill>
        <a:latin typeface="+mn-lt"/>
        <a:ea typeface="+mn-ea"/>
        <a:cs typeface="+mn-cs"/>
      </a:defRPr>
    </a:lvl7pPr>
    <a:lvl8pPr marL="3191470" algn="l" defTabSz="911852" rtl="0" eaLnBrk="1" latinLnBrk="0" hangingPunct="1">
      <a:defRPr sz="1200" kern="1200">
        <a:solidFill>
          <a:schemeClr val="tx1"/>
        </a:solidFill>
        <a:latin typeface="+mn-lt"/>
        <a:ea typeface="+mn-ea"/>
        <a:cs typeface="+mn-cs"/>
      </a:defRPr>
    </a:lvl8pPr>
    <a:lvl9pPr marL="3647372" algn="l" defTabSz="9118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1534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55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62187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420707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4"/>
            <a:ext cx="8191500" cy="638899"/>
          </a:xfrm>
          <a:prstGeom prst="rect">
            <a:avLst/>
          </a:prstGeom>
          <a:noFill/>
        </p:spPr>
        <p:txBody>
          <a:bodyPr lIns="99300" tIns="49660" rIns="99300" bIns="4966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7"/>
            <a:ext cx="8191500" cy="500399"/>
          </a:xfrm>
          <a:prstGeom prst="rect">
            <a:avLst/>
          </a:prstGeom>
          <a:noFill/>
        </p:spPr>
        <p:txBody>
          <a:bodyPr lIns="99300" tIns="49660" rIns="99300" bIns="4966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81" tIns="45596" rIns="91181" bIns="4559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6157845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148708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21589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41797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199897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713778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5867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287804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234447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492582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3315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627627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5408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420542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067977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81438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95842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5" tIns="58560" rIns="117125" bIns="58560">
            <a:normAutofit/>
          </a:bodyPr>
          <a:lstStyle>
            <a:lvl1pPr marL="683220" marR="0" indent="-683220" algn="l" defTabSz="11712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19" indent="0" algn="ctr">
              <a:buNone/>
              <a:defRPr>
                <a:solidFill>
                  <a:schemeClr val="tx1">
                    <a:tint val="75000"/>
                  </a:schemeClr>
                </a:solidFill>
              </a:defRPr>
            </a:lvl2pPr>
            <a:lvl3pPr marL="1171229" indent="0" algn="ctr">
              <a:buNone/>
              <a:defRPr>
                <a:solidFill>
                  <a:schemeClr val="tx1">
                    <a:tint val="75000"/>
                  </a:schemeClr>
                </a:solidFill>
              </a:defRPr>
            </a:lvl3pPr>
            <a:lvl4pPr marL="1756841" indent="0" algn="ctr">
              <a:buNone/>
              <a:defRPr>
                <a:solidFill>
                  <a:schemeClr val="tx1">
                    <a:tint val="75000"/>
                  </a:schemeClr>
                </a:solidFill>
              </a:defRPr>
            </a:lvl4pPr>
            <a:lvl5pPr marL="2342461" indent="0" algn="ctr">
              <a:buNone/>
              <a:defRPr>
                <a:solidFill>
                  <a:schemeClr val="tx1">
                    <a:tint val="75000"/>
                  </a:schemeClr>
                </a:solidFill>
              </a:defRPr>
            </a:lvl5pPr>
            <a:lvl6pPr marL="2928066" indent="0" algn="ctr">
              <a:buNone/>
              <a:defRPr>
                <a:solidFill>
                  <a:schemeClr val="tx1">
                    <a:tint val="75000"/>
                  </a:schemeClr>
                </a:solidFill>
              </a:defRPr>
            </a:lvl6pPr>
            <a:lvl7pPr marL="3513680" indent="0" algn="ctr">
              <a:buNone/>
              <a:defRPr>
                <a:solidFill>
                  <a:schemeClr val="tx1">
                    <a:tint val="75000"/>
                  </a:schemeClr>
                </a:solidFill>
              </a:defRPr>
            </a:lvl7pPr>
            <a:lvl8pPr marL="4099303" indent="0" algn="ctr">
              <a:buNone/>
              <a:defRPr>
                <a:solidFill>
                  <a:schemeClr val="tx1">
                    <a:tint val="75000"/>
                  </a:schemeClr>
                </a:solidFill>
              </a:defRPr>
            </a:lvl8pPr>
            <a:lvl9pPr marL="46849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376291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060690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05745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732911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792750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33704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992979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5" tIns="58560" rIns="117125" bIns="585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531601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8"/>
            <a:ext cx="10198197" cy="788737"/>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5" tIns="58560" rIns="117125" bIns="585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5" tIns="58560" rIns="117125" bIns="585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073153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429446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197079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318330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97562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5525666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506655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4246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6952256"/>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775417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440628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651265"/>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8668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966138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16383336"/>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472538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923614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7374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19263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186904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373612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512979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407044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77089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81" tIns="45596" rIns="91181" bIns="4559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7630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66039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13018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9754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6159321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58276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9791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3727386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8300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2346057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1946249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0526489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074740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892156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6522983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139391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182297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790166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3218520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422704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0781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102291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03732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039384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5446101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246621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5078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66" tIns="45574" rIns="91166" bIns="45574"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208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12686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075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41572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32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00886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16"/>
            <a:ext cx="10198197" cy="788737"/>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66" tIns="45574" rIns="91166" bIns="45574" anchor="t" anchorCtr="0"/>
          <a:lstStyle>
            <a:lvl1pPr marL="455929" marR="0" lvl="0" indent="-227972"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2216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573659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48899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7870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64815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506050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572266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35876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27187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5170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83539816"/>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644747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51368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236354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790808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678584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395103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843949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65138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497013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80199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1459033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70586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9780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147272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53254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6731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1" tIns="58475" rIns="116961" bIns="58475">
            <a:normAutofit/>
          </a:bodyPr>
          <a:lstStyle>
            <a:lvl1pPr marL="682238" marR="0" indent="-682238" algn="l" defTabSz="11695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83" indent="0" algn="ctr">
              <a:buNone/>
              <a:defRPr>
                <a:solidFill>
                  <a:schemeClr val="tx1">
                    <a:tint val="75000"/>
                  </a:schemeClr>
                </a:solidFill>
              </a:defRPr>
            </a:lvl2pPr>
            <a:lvl3pPr marL="1169547" indent="0" algn="ctr">
              <a:buNone/>
              <a:defRPr>
                <a:solidFill>
                  <a:schemeClr val="tx1">
                    <a:tint val="75000"/>
                  </a:schemeClr>
                </a:solidFill>
              </a:defRPr>
            </a:lvl3pPr>
            <a:lvl4pPr marL="1754305" indent="0" algn="ctr">
              <a:buNone/>
              <a:defRPr>
                <a:solidFill>
                  <a:schemeClr val="tx1">
                    <a:tint val="75000"/>
                  </a:schemeClr>
                </a:solidFill>
              </a:defRPr>
            </a:lvl4pPr>
            <a:lvl5pPr marL="2339092" indent="0" algn="ctr">
              <a:buNone/>
              <a:defRPr>
                <a:solidFill>
                  <a:schemeClr val="tx1">
                    <a:tint val="75000"/>
                  </a:schemeClr>
                </a:solidFill>
              </a:defRPr>
            </a:lvl5pPr>
            <a:lvl6pPr marL="2923859" indent="0" algn="ctr">
              <a:buNone/>
              <a:defRPr>
                <a:solidFill>
                  <a:schemeClr val="tx1">
                    <a:tint val="75000"/>
                  </a:schemeClr>
                </a:solidFill>
              </a:defRPr>
            </a:lvl6pPr>
            <a:lvl7pPr marL="3508607" indent="0" algn="ctr">
              <a:buNone/>
              <a:defRPr>
                <a:solidFill>
                  <a:schemeClr val="tx1">
                    <a:tint val="75000"/>
                  </a:schemeClr>
                </a:solidFill>
              </a:defRPr>
            </a:lvl7pPr>
            <a:lvl8pPr marL="4093407" indent="0" algn="ctr">
              <a:buNone/>
              <a:defRPr>
                <a:solidFill>
                  <a:schemeClr val="tx1">
                    <a:tint val="75000"/>
                  </a:schemeClr>
                </a:solidFill>
              </a:defRPr>
            </a:lvl8pPr>
            <a:lvl9pPr marL="46781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21302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4383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499703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0714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2572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8680098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8557396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1" tIns="58475" rIns="116961" bIns="5847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85465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1"/>
            <a:ext cx="10198197" cy="788737"/>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1" tIns="58475" rIns="116961" bIns="5847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1" tIns="58475" rIns="116961" bIns="5847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196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26136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35388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9748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5510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165845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112346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34803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8487974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860384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1" tIns="58500" rIns="117011" bIns="58500">
            <a:normAutofit/>
          </a:bodyPr>
          <a:lstStyle>
            <a:lvl1pPr marL="682538" marR="0" indent="-682538" algn="l" defTabSz="117006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38" indent="0" algn="ctr">
              <a:buNone/>
              <a:defRPr>
                <a:solidFill>
                  <a:schemeClr val="tx1">
                    <a:tint val="75000"/>
                  </a:schemeClr>
                </a:solidFill>
              </a:defRPr>
            </a:lvl2pPr>
            <a:lvl3pPr marL="1170060" indent="0" algn="ctr">
              <a:buNone/>
              <a:defRPr>
                <a:solidFill>
                  <a:schemeClr val="tx1">
                    <a:tint val="75000"/>
                  </a:schemeClr>
                </a:solidFill>
              </a:defRPr>
            </a:lvl3pPr>
            <a:lvl4pPr marL="1755080" indent="0" algn="ctr">
              <a:buNone/>
              <a:defRPr>
                <a:solidFill>
                  <a:schemeClr val="tx1">
                    <a:tint val="75000"/>
                  </a:schemeClr>
                </a:solidFill>
              </a:defRPr>
            </a:lvl4pPr>
            <a:lvl5pPr marL="2340122" indent="0" algn="ctr">
              <a:buNone/>
              <a:defRPr>
                <a:solidFill>
                  <a:schemeClr val="tx1">
                    <a:tint val="75000"/>
                  </a:schemeClr>
                </a:solidFill>
              </a:defRPr>
            </a:lvl5pPr>
            <a:lvl6pPr marL="2925142" indent="0" algn="ctr">
              <a:buNone/>
              <a:defRPr>
                <a:solidFill>
                  <a:schemeClr val="tx1">
                    <a:tint val="75000"/>
                  </a:schemeClr>
                </a:solidFill>
              </a:defRPr>
            </a:lvl6pPr>
            <a:lvl7pPr marL="3510157" indent="0" algn="ctr">
              <a:buNone/>
              <a:defRPr>
                <a:solidFill>
                  <a:schemeClr val="tx1">
                    <a:tint val="75000"/>
                  </a:schemeClr>
                </a:solidFill>
              </a:defRPr>
            </a:lvl7pPr>
            <a:lvl8pPr marL="4095207" indent="0" algn="ctr">
              <a:buNone/>
              <a:defRPr>
                <a:solidFill>
                  <a:schemeClr val="tx1">
                    <a:tint val="75000"/>
                  </a:schemeClr>
                </a:solidFill>
              </a:defRPr>
            </a:lvl8pPr>
            <a:lvl9pPr marL="468023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884794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6081766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954897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91805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22897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352831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1" tIns="58500" rIns="117011" bIns="585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834213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8"/>
            <a:ext cx="10198197" cy="788737"/>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1" tIns="58500" rIns="117011" bIns="585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1" tIns="58500" rIns="117011" bIns="585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02713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06157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7.png"/><Relationship Id="rId5" Type="http://schemas.openxmlformats.org/officeDocument/2006/relationships/slideLayout" Target="../slideLayouts/slideLayout135.xml"/><Relationship Id="rId10" Type="http://schemas.openxmlformats.org/officeDocument/2006/relationships/image" Target="../media/image6.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sp>
        <p:nvSpPr>
          <p:cNvPr id="14" name="TextBox 13"/>
          <p:cNvSpPr txBox="1"/>
          <p:nvPr/>
        </p:nvSpPr>
        <p:spPr>
          <a:xfrm>
            <a:off x="9340851" y="6508787"/>
            <a:ext cx="2286000" cy="284956"/>
          </a:xfrm>
          <a:prstGeom prst="rect">
            <a:avLst/>
          </a:prstGeom>
          <a:noFill/>
        </p:spPr>
        <p:txBody>
          <a:bodyPr lIns="99300" tIns="49660" rIns="99300" bIns="4966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8381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9"/>
            <a:ext cx="723900" cy="365125"/>
          </a:xfrm>
          <a:prstGeom prst="rect">
            <a:avLst/>
          </a:prstGeom>
        </p:spPr>
        <p:txBody>
          <a:bodyPr vert="horz" lIns="116961" tIns="58475" rIns="116961" bIns="5847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47">
              <a:defRPr/>
            </a:pPr>
            <a:fld id="{79C0BFF6-9B14-4446-AF07-628EFEB400B0}" type="slidenum">
              <a:rPr lang="th-TH" smtClean="0">
                <a:solidFill>
                  <a:prstClr val="black">
                    <a:tint val="75000"/>
                  </a:prstClr>
                </a:solidFill>
              </a:rPr>
              <a:pPr defTabSz="11695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0" tIns="63676" rIns="127350" bIns="6367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31"/>
            <a:ext cx="4948767" cy="559483"/>
          </a:xfrm>
          <a:prstGeom prst="rect">
            <a:avLst/>
          </a:prstGeom>
          <a:noFill/>
        </p:spPr>
        <p:txBody>
          <a:bodyPr lIns="127350" tIns="63676" rIns="127350" bIns="63676">
            <a:spAutoFit/>
          </a:bodyPr>
          <a:lstStyle/>
          <a:p>
            <a:pPr defTabSz="11695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sp>
        <p:nvSpPr>
          <p:cNvPr id="12" name="TextBox 11"/>
          <p:cNvSpPr txBox="1"/>
          <p:nvPr/>
        </p:nvSpPr>
        <p:spPr>
          <a:xfrm>
            <a:off x="9290130" y="301653"/>
            <a:ext cx="2220383" cy="518202"/>
          </a:xfrm>
          <a:prstGeom prst="rect">
            <a:avLst/>
          </a:prstGeom>
          <a:noFill/>
          <a:effectLst>
            <a:outerShdw blurRad="50800" dist="38100" dir="5400000" algn="t" rotWithShape="0">
              <a:prstClr val="black">
                <a:alpha val="40000"/>
              </a:prstClr>
            </a:outerShdw>
          </a:effectLst>
        </p:spPr>
        <p:txBody>
          <a:bodyPr lIns="116961" tIns="58475" rIns="116961" bIns="58475">
            <a:spAutoFit/>
          </a:bodyPr>
          <a:lstStyle/>
          <a:p>
            <a:pPr algn="r" defTabSz="11695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0011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83" algn="ctr" rtl="0" fontAlgn="base">
        <a:spcBef>
          <a:spcPct val="0"/>
        </a:spcBef>
        <a:spcAft>
          <a:spcPct val="0"/>
        </a:spcAft>
        <a:defRPr sz="5600">
          <a:solidFill>
            <a:schemeClr val="tx1"/>
          </a:solidFill>
          <a:latin typeface="Arial" pitchFamily="34" charset="0"/>
          <a:cs typeface="Cordia New" pitchFamily="34" charset="-34"/>
        </a:defRPr>
      </a:lvl6pPr>
      <a:lvl7pPr marL="1169547" algn="ctr" rtl="0" fontAlgn="base">
        <a:spcBef>
          <a:spcPct val="0"/>
        </a:spcBef>
        <a:spcAft>
          <a:spcPct val="0"/>
        </a:spcAft>
        <a:defRPr sz="5600">
          <a:solidFill>
            <a:schemeClr val="tx1"/>
          </a:solidFill>
          <a:latin typeface="Arial" pitchFamily="34" charset="0"/>
          <a:cs typeface="Cordia New" pitchFamily="34" charset="-34"/>
        </a:defRPr>
      </a:lvl7pPr>
      <a:lvl8pPr marL="1754305" algn="ctr" rtl="0" fontAlgn="base">
        <a:spcBef>
          <a:spcPct val="0"/>
        </a:spcBef>
        <a:spcAft>
          <a:spcPct val="0"/>
        </a:spcAft>
        <a:defRPr sz="5600">
          <a:solidFill>
            <a:schemeClr val="tx1"/>
          </a:solidFill>
          <a:latin typeface="Arial" pitchFamily="34" charset="0"/>
          <a:cs typeface="Cordia New" pitchFamily="34" charset="-34"/>
        </a:defRPr>
      </a:lvl8pPr>
      <a:lvl9pPr marL="233909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62" indent="-4385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45" indent="-3655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09" indent="-2923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98"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482"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25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018"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791"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52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47" rtl="0" eaLnBrk="1" latinLnBrk="0" hangingPunct="1">
        <a:defRPr sz="3600" kern="1200">
          <a:solidFill>
            <a:schemeClr val="tx1"/>
          </a:solidFill>
          <a:latin typeface="+mn-lt"/>
          <a:ea typeface="+mn-ea"/>
          <a:cs typeface="+mn-cs"/>
        </a:defRPr>
      </a:lvl1pPr>
      <a:lvl2pPr marL="584783" algn="l" defTabSz="1169547" rtl="0" eaLnBrk="1" latinLnBrk="0" hangingPunct="1">
        <a:defRPr sz="3600" kern="1200">
          <a:solidFill>
            <a:schemeClr val="tx1"/>
          </a:solidFill>
          <a:latin typeface="+mn-lt"/>
          <a:ea typeface="+mn-ea"/>
          <a:cs typeface="+mn-cs"/>
        </a:defRPr>
      </a:lvl2pPr>
      <a:lvl3pPr marL="1169547" algn="l" defTabSz="1169547" rtl="0" eaLnBrk="1" latinLnBrk="0" hangingPunct="1">
        <a:defRPr sz="3600" kern="1200">
          <a:solidFill>
            <a:schemeClr val="tx1"/>
          </a:solidFill>
          <a:latin typeface="+mn-lt"/>
          <a:ea typeface="+mn-ea"/>
          <a:cs typeface="+mn-cs"/>
        </a:defRPr>
      </a:lvl3pPr>
      <a:lvl4pPr marL="1754305" algn="l" defTabSz="1169547" rtl="0" eaLnBrk="1" latinLnBrk="0" hangingPunct="1">
        <a:defRPr sz="3600" kern="1200">
          <a:solidFill>
            <a:schemeClr val="tx1"/>
          </a:solidFill>
          <a:latin typeface="+mn-lt"/>
          <a:ea typeface="+mn-ea"/>
          <a:cs typeface="+mn-cs"/>
        </a:defRPr>
      </a:lvl4pPr>
      <a:lvl5pPr marL="2339092" algn="l" defTabSz="1169547" rtl="0" eaLnBrk="1" latinLnBrk="0" hangingPunct="1">
        <a:defRPr sz="3600" kern="1200">
          <a:solidFill>
            <a:schemeClr val="tx1"/>
          </a:solidFill>
          <a:latin typeface="+mn-lt"/>
          <a:ea typeface="+mn-ea"/>
          <a:cs typeface="+mn-cs"/>
        </a:defRPr>
      </a:lvl5pPr>
      <a:lvl6pPr marL="2923859" algn="l" defTabSz="1169547" rtl="0" eaLnBrk="1" latinLnBrk="0" hangingPunct="1">
        <a:defRPr sz="3600" kern="1200">
          <a:solidFill>
            <a:schemeClr val="tx1"/>
          </a:solidFill>
          <a:latin typeface="+mn-lt"/>
          <a:ea typeface="+mn-ea"/>
          <a:cs typeface="+mn-cs"/>
        </a:defRPr>
      </a:lvl6pPr>
      <a:lvl7pPr marL="3508607" algn="l" defTabSz="1169547" rtl="0" eaLnBrk="1" latinLnBrk="0" hangingPunct="1">
        <a:defRPr sz="3600" kern="1200">
          <a:solidFill>
            <a:schemeClr val="tx1"/>
          </a:solidFill>
          <a:latin typeface="+mn-lt"/>
          <a:ea typeface="+mn-ea"/>
          <a:cs typeface="+mn-cs"/>
        </a:defRPr>
      </a:lvl7pPr>
      <a:lvl8pPr marL="4093407" algn="l" defTabSz="1169547" rtl="0" eaLnBrk="1" latinLnBrk="0" hangingPunct="1">
        <a:defRPr sz="3600" kern="1200">
          <a:solidFill>
            <a:schemeClr val="tx1"/>
          </a:solidFill>
          <a:latin typeface="+mn-lt"/>
          <a:ea typeface="+mn-ea"/>
          <a:cs typeface="+mn-cs"/>
        </a:defRPr>
      </a:lvl8pPr>
      <a:lvl9pPr marL="4678180" algn="l" defTabSz="1169547"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1541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6"/>
            <a:ext cx="723900" cy="365125"/>
          </a:xfrm>
          <a:prstGeom prst="rect">
            <a:avLst/>
          </a:prstGeom>
        </p:spPr>
        <p:txBody>
          <a:bodyPr vert="horz" lIns="117011" tIns="58500" rIns="117011" bIns="585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60">
              <a:defRPr/>
            </a:pPr>
            <a:fld id="{79C0BFF6-9B14-4446-AF07-628EFEB400B0}" type="slidenum">
              <a:rPr lang="th-TH" smtClean="0">
                <a:solidFill>
                  <a:prstClr val="black">
                    <a:tint val="75000"/>
                  </a:prstClr>
                </a:solidFill>
              </a:rPr>
              <a:pPr defTabSz="117006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6" tIns="63704" rIns="127406" bIns="637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6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21"/>
            <a:ext cx="4948767" cy="559539"/>
          </a:xfrm>
          <a:prstGeom prst="rect">
            <a:avLst/>
          </a:prstGeom>
          <a:noFill/>
        </p:spPr>
        <p:txBody>
          <a:bodyPr lIns="127406" tIns="63704" rIns="127406" bIns="63704">
            <a:spAutoFit/>
          </a:bodyPr>
          <a:lstStyle/>
          <a:p>
            <a:pPr defTabSz="117006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sp>
        <p:nvSpPr>
          <p:cNvPr id="12" name="TextBox 11"/>
          <p:cNvSpPr txBox="1"/>
          <p:nvPr/>
        </p:nvSpPr>
        <p:spPr>
          <a:xfrm>
            <a:off x="9290115" y="301651"/>
            <a:ext cx="2220383" cy="518252"/>
          </a:xfrm>
          <a:prstGeom prst="rect">
            <a:avLst/>
          </a:prstGeom>
          <a:noFill/>
          <a:effectLst>
            <a:outerShdw blurRad="50800" dist="38100" dir="5400000" algn="t" rotWithShape="0">
              <a:prstClr val="black">
                <a:alpha val="40000"/>
              </a:prstClr>
            </a:outerShdw>
          </a:effectLst>
        </p:spPr>
        <p:txBody>
          <a:bodyPr lIns="117011" tIns="58500" rIns="117011" bIns="58500">
            <a:spAutoFit/>
          </a:bodyPr>
          <a:lstStyle/>
          <a:p>
            <a:pPr algn="r" defTabSz="117006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40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38" algn="ctr" rtl="0" fontAlgn="base">
        <a:spcBef>
          <a:spcPct val="0"/>
        </a:spcBef>
        <a:spcAft>
          <a:spcPct val="0"/>
        </a:spcAft>
        <a:defRPr sz="5600">
          <a:solidFill>
            <a:schemeClr val="tx1"/>
          </a:solidFill>
          <a:latin typeface="Arial" pitchFamily="34" charset="0"/>
          <a:cs typeface="Cordia New" pitchFamily="34" charset="-34"/>
        </a:defRPr>
      </a:lvl6pPr>
      <a:lvl7pPr marL="1170060" algn="ctr" rtl="0" fontAlgn="base">
        <a:spcBef>
          <a:spcPct val="0"/>
        </a:spcBef>
        <a:spcAft>
          <a:spcPct val="0"/>
        </a:spcAft>
        <a:defRPr sz="5600">
          <a:solidFill>
            <a:schemeClr val="tx1"/>
          </a:solidFill>
          <a:latin typeface="Arial" pitchFamily="34" charset="0"/>
          <a:cs typeface="Cordia New" pitchFamily="34" charset="-34"/>
        </a:defRPr>
      </a:lvl7pPr>
      <a:lvl8pPr marL="1755080" algn="ctr" rtl="0" fontAlgn="base">
        <a:spcBef>
          <a:spcPct val="0"/>
        </a:spcBef>
        <a:spcAft>
          <a:spcPct val="0"/>
        </a:spcAft>
        <a:defRPr sz="5600">
          <a:solidFill>
            <a:schemeClr val="tx1"/>
          </a:solidFill>
          <a:latin typeface="Arial" pitchFamily="34" charset="0"/>
          <a:cs typeface="Cordia New" pitchFamily="34" charset="-34"/>
        </a:defRPr>
      </a:lvl8pPr>
      <a:lvl9pPr marL="23401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58" indent="-43875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65" indent="-3656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558" indent="-2925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00"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638"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670"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689"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723"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716"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60" rtl="0" eaLnBrk="1" latinLnBrk="0" hangingPunct="1">
        <a:defRPr sz="3600" kern="1200">
          <a:solidFill>
            <a:schemeClr val="tx1"/>
          </a:solidFill>
          <a:latin typeface="+mn-lt"/>
          <a:ea typeface="+mn-ea"/>
          <a:cs typeface="+mn-cs"/>
        </a:defRPr>
      </a:lvl1pPr>
      <a:lvl2pPr marL="585038" algn="l" defTabSz="1170060" rtl="0" eaLnBrk="1" latinLnBrk="0" hangingPunct="1">
        <a:defRPr sz="3600" kern="1200">
          <a:solidFill>
            <a:schemeClr val="tx1"/>
          </a:solidFill>
          <a:latin typeface="+mn-lt"/>
          <a:ea typeface="+mn-ea"/>
          <a:cs typeface="+mn-cs"/>
        </a:defRPr>
      </a:lvl2pPr>
      <a:lvl3pPr marL="1170060" algn="l" defTabSz="1170060" rtl="0" eaLnBrk="1" latinLnBrk="0" hangingPunct="1">
        <a:defRPr sz="3600" kern="1200">
          <a:solidFill>
            <a:schemeClr val="tx1"/>
          </a:solidFill>
          <a:latin typeface="+mn-lt"/>
          <a:ea typeface="+mn-ea"/>
          <a:cs typeface="+mn-cs"/>
        </a:defRPr>
      </a:lvl3pPr>
      <a:lvl4pPr marL="1755080" algn="l" defTabSz="1170060" rtl="0" eaLnBrk="1" latinLnBrk="0" hangingPunct="1">
        <a:defRPr sz="3600" kern="1200">
          <a:solidFill>
            <a:schemeClr val="tx1"/>
          </a:solidFill>
          <a:latin typeface="+mn-lt"/>
          <a:ea typeface="+mn-ea"/>
          <a:cs typeface="+mn-cs"/>
        </a:defRPr>
      </a:lvl4pPr>
      <a:lvl5pPr marL="2340122" algn="l" defTabSz="1170060" rtl="0" eaLnBrk="1" latinLnBrk="0" hangingPunct="1">
        <a:defRPr sz="3600" kern="1200">
          <a:solidFill>
            <a:schemeClr val="tx1"/>
          </a:solidFill>
          <a:latin typeface="+mn-lt"/>
          <a:ea typeface="+mn-ea"/>
          <a:cs typeface="+mn-cs"/>
        </a:defRPr>
      </a:lvl5pPr>
      <a:lvl6pPr marL="2925142" algn="l" defTabSz="1170060" rtl="0" eaLnBrk="1" latinLnBrk="0" hangingPunct="1">
        <a:defRPr sz="3600" kern="1200">
          <a:solidFill>
            <a:schemeClr val="tx1"/>
          </a:solidFill>
          <a:latin typeface="+mn-lt"/>
          <a:ea typeface="+mn-ea"/>
          <a:cs typeface="+mn-cs"/>
        </a:defRPr>
      </a:lvl6pPr>
      <a:lvl7pPr marL="3510157" algn="l" defTabSz="1170060" rtl="0" eaLnBrk="1" latinLnBrk="0" hangingPunct="1">
        <a:defRPr sz="3600" kern="1200">
          <a:solidFill>
            <a:schemeClr val="tx1"/>
          </a:solidFill>
          <a:latin typeface="+mn-lt"/>
          <a:ea typeface="+mn-ea"/>
          <a:cs typeface="+mn-cs"/>
        </a:defRPr>
      </a:lvl7pPr>
      <a:lvl8pPr marL="4095207" algn="l" defTabSz="1170060" rtl="0" eaLnBrk="1" latinLnBrk="0" hangingPunct="1">
        <a:defRPr sz="3600" kern="1200">
          <a:solidFill>
            <a:schemeClr val="tx1"/>
          </a:solidFill>
          <a:latin typeface="+mn-lt"/>
          <a:ea typeface="+mn-ea"/>
          <a:cs typeface="+mn-cs"/>
        </a:defRPr>
      </a:lvl8pPr>
      <a:lvl9pPr marL="4680238" algn="l" defTabSz="117006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8"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05" y="301651"/>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8569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7" y="800110"/>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094" y="301650"/>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46160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6"/>
            <a:ext cx="723900" cy="365125"/>
          </a:xfrm>
          <a:prstGeom prst="rect">
            <a:avLst/>
          </a:prstGeom>
        </p:spPr>
        <p:txBody>
          <a:bodyPr vert="horz" lIns="117125" tIns="58560" rIns="117125" bIns="585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29">
              <a:defRPr/>
            </a:pPr>
            <a:fld id="{79C0BFF6-9B14-4446-AF07-628EFEB400B0}" type="slidenum">
              <a:rPr lang="th-TH" smtClean="0">
                <a:solidFill>
                  <a:prstClr val="black">
                    <a:tint val="75000"/>
                  </a:prstClr>
                </a:solidFill>
              </a:rPr>
              <a:pPr defTabSz="11712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6"/>
            <a:ext cx="4341284" cy="8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5" tIns="63768" rIns="127535" bIns="637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5" y="800107"/>
            <a:ext cx="4948767" cy="559669"/>
          </a:xfrm>
          <a:prstGeom prst="rect">
            <a:avLst/>
          </a:prstGeom>
          <a:noFill/>
        </p:spPr>
        <p:txBody>
          <a:bodyPr lIns="127535" tIns="63768" rIns="127535" bIns="63768">
            <a:spAutoFit/>
          </a:bodyPr>
          <a:lstStyle/>
          <a:p>
            <a:pPr defTabSz="11712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sp>
        <p:nvSpPr>
          <p:cNvPr id="12" name="TextBox 11"/>
          <p:cNvSpPr txBox="1"/>
          <p:nvPr/>
        </p:nvSpPr>
        <p:spPr>
          <a:xfrm>
            <a:off x="9290082" y="301641"/>
            <a:ext cx="2220383" cy="518373"/>
          </a:xfrm>
          <a:prstGeom prst="rect">
            <a:avLst/>
          </a:prstGeom>
          <a:noFill/>
          <a:effectLst>
            <a:outerShdw blurRad="50800" dist="38100" dir="5400000" algn="t" rotWithShape="0">
              <a:prstClr val="black">
                <a:alpha val="40000"/>
              </a:prstClr>
            </a:outerShdw>
          </a:effectLst>
        </p:spPr>
        <p:txBody>
          <a:bodyPr lIns="117125" tIns="58560" rIns="117125" bIns="58560">
            <a:spAutoFit/>
          </a:bodyPr>
          <a:lstStyle/>
          <a:p>
            <a:pPr algn="r" defTabSz="11712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04037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19" algn="ctr" rtl="0" fontAlgn="base">
        <a:spcBef>
          <a:spcPct val="0"/>
        </a:spcBef>
        <a:spcAft>
          <a:spcPct val="0"/>
        </a:spcAft>
        <a:defRPr sz="5600">
          <a:solidFill>
            <a:schemeClr val="tx1"/>
          </a:solidFill>
          <a:latin typeface="Arial" pitchFamily="34" charset="0"/>
          <a:cs typeface="Cordia New" pitchFamily="34" charset="-34"/>
        </a:defRPr>
      </a:lvl6pPr>
      <a:lvl7pPr marL="1171229" algn="ctr" rtl="0" fontAlgn="base">
        <a:spcBef>
          <a:spcPct val="0"/>
        </a:spcBef>
        <a:spcAft>
          <a:spcPct val="0"/>
        </a:spcAft>
        <a:defRPr sz="5600">
          <a:solidFill>
            <a:schemeClr val="tx1"/>
          </a:solidFill>
          <a:latin typeface="Arial" pitchFamily="34" charset="0"/>
          <a:cs typeface="Cordia New" pitchFamily="34" charset="-34"/>
        </a:defRPr>
      </a:lvl7pPr>
      <a:lvl8pPr marL="1756841" algn="ctr" rtl="0" fontAlgn="base">
        <a:spcBef>
          <a:spcPct val="0"/>
        </a:spcBef>
        <a:spcAft>
          <a:spcPct val="0"/>
        </a:spcAft>
        <a:defRPr sz="5600">
          <a:solidFill>
            <a:schemeClr val="tx1"/>
          </a:solidFill>
          <a:latin typeface="Arial" pitchFamily="34" charset="0"/>
          <a:cs typeface="Cordia New" pitchFamily="34" charset="-34"/>
        </a:defRPr>
      </a:lvl8pPr>
      <a:lvl9pPr marL="234246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04" indent="-439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21" indent="-3660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30" indent="-2928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651"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269"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88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495"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11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712"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29" rtl="0" eaLnBrk="1" latinLnBrk="0" hangingPunct="1">
        <a:defRPr sz="3600" kern="1200">
          <a:solidFill>
            <a:schemeClr val="tx1"/>
          </a:solidFill>
          <a:latin typeface="+mn-lt"/>
          <a:ea typeface="+mn-ea"/>
          <a:cs typeface="+mn-cs"/>
        </a:defRPr>
      </a:lvl1pPr>
      <a:lvl2pPr marL="585619" algn="l" defTabSz="1171229" rtl="0" eaLnBrk="1" latinLnBrk="0" hangingPunct="1">
        <a:defRPr sz="3600" kern="1200">
          <a:solidFill>
            <a:schemeClr val="tx1"/>
          </a:solidFill>
          <a:latin typeface="+mn-lt"/>
          <a:ea typeface="+mn-ea"/>
          <a:cs typeface="+mn-cs"/>
        </a:defRPr>
      </a:lvl2pPr>
      <a:lvl3pPr marL="1171229" algn="l" defTabSz="1171229" rtl="0" eaLnBrk="1" latinLnBrk="0" hangingPunct="1">
        <a:defRPr sz="3600" kern="1200">
          <a:solidFill>
            <a:schemeClr val="tx1"/>
          </a:solidFill>
          <a:latin typeface="+mn-lt"/>
          <a:ea typeface="+mn-ea"/>
          <a:cs typeface="+mn-cs"/>
        </a:defRPr>
      </a:lvl3pPr>
      <a:lvl4pPr marL="1756841" algn="l" defTabSz="1171229" rtl="0" eaLnBrk="1" latinLnBrk="0" hangingPunct="1">
        <a:defRPr sz="3600" kern="1200">
          <a:solidFill>
            <a:schemeClr val="tx1"/>
          </a:solidFill>
          <a:latin typeface="+mn-lt"/>
          <a:ea typeface="+mn-ea"/>
          <a:cs typeface="+mn-cs"/>
        </a:defRPr>
      </a:lvl4pPr>
      <a:lvl5pPr marL="2342461" algn="l" defTabSz="1171229" rtl="0" eaLnBrk="1" latinLnBrk="0" hangingPunct="1">
        <a:defRPr sz="3600" kern="1200">
          <a:solidFill>
            <a:schemeClr val="tx1"/>
          </a:solidFill>
          <a:latin typeface="+mn-lt"/>
          <a:ea typeface="+mn-ea"/>
          <a:cs typeface="+mn-cs"/>
        </a:defRPr>
      </a:lvl5pPr>
      <a:lvl6pPr marL="2928066" algn="l" defTabSz="1171229" rtl="0" eaLnBrk="1" latinLnBrk="0" hangingPunct="1">
        <a:defRPr sz="3600" kern="1200">
          <a:solidFill>
            <a:schemeClr val="tx1"/>
          </a:solidFill>
          <a:latin typeface="+mn-lt"/>
          <a:ea typeface="+mn-ea"/>
          <a:cs typeface="+mn-cs"/>
        </a:defRPr>
      </a:lvl6pPr>
      <a:lvl7pPr marL="3513680" algn="l" defTabSz="1171229" rtl="0" eaLnBrk="1" latinLnBrk="0" hangingPunct="1">
        <a:defRPr sz="3600" kern="1200">
          <a:solidFill>
            <a:schemeClr val="tx1"/>
          </a:solidFill>
          <a:latin typeface="+mn-lt"/>
          <a:ea typeface="+mn-ea"/>
          <a:cs typeface="+mn-cs"/>
        </a:defRPr>
      </a:lvl7pPr>
      <a:lvl8pPr marL="4099303" algn="l" defTabSz="1171229" rtl="0" eaLnBrk="1" latinLnBrk="0" hangingPunct="1">
        <a:defRPr sz="3600" kern="1200">
          <a:solidFill>
            <a:schemeClr val="tx1"/>
          </a:solidFill>
          <a:latin typeface="+mn-lt"/>
          <a:ea typeface="+mn-ea"/>
          <a:cs typeface="+mn-cs"/>
        </a:defRPr>
      </a:lvl8pPr>
      <a:lvl9pPr marL="4684919" algn="l" defTabSz="117122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13550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58643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37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247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453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80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141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81" tIns="49651" rIns="99281" bIns="49651"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53" y="799863"/>
            <a:ext cx="4948833" cy="439097"/>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505289404"/>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8" y="800131"/>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45" y="301661"/>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5744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39534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87.xml"/><Relationship Id="rId5" Type="http://schemas.openxmlformats.org/officeDocument/2006/relationships/chart" Target="../charts/chart36.xml"/><Relationship Id="rId4" Type="http://schemas.openxmlformats.org/officeDocument/2006/relationships/hyperlink" Target="http://aidsinfo.unaids.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03.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hyperlink" Target="http://aidsinfo.unaids.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95.xml"/><Relationship Id="rId5" Type="http://schemas.openxmlformats.org/officeDocument/2006/relationships/chart" Target="../charts/chart39.xml"/><Relationship Id="rId4" Type="http://schemas.openxmlformats.org/officeDocument/2006/relationships/hyperlink" Target="http://aidsinfo.unaids.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35.xml"/><Relationship Id="rId5" Type="http://schemas.openxmlformats.org/officeDocument/2006/relationships/chart" Target="../charts/chart40.xml"/><Relationship Id="rId4" Type="http://schemas.openxmlformats.org/officeDocument/2006/relationships/hyperlink" Target="http://aidsinfo.unaid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11.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19.xml"/><Relationship Id="rId5" Type="http://schemas.openxmlformats.org/officeDocument/2006/relationships/chart" Target="../charts/chart42.xml"/><Relationship Id="rId4" Type="http://schemas.openxmlformats.org/officeDocument/2006/relationships/hyperlink" Target="http://aidsinfo.unaids.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127.xml"/><Relationship Id="rId5" Type="http://schemas.openxmlformats.org/officeDocument/2006/relationships/chart" Target="../charts/chart43.xml"/><Relationship Id="rId4" Type="http://schemas.openxmlformats.org/officeDocument/2006/relationships/hyperlink" Target="http://aidsinfo.unaids.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44.xml"/><Relationship Id="rId4" Type="http://schemas.openxmlformats.org/officeDocument/2006/relationships/hyperlink" Target="http://www.aidsdatahub.org/"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dirty="0">
                <a:cs typeface="Cordia New" pitchFamily="34" charset="-34"/>
              </a:rPr>
              <a:t>Pakistan</a:t>
            </a:r>
            <a:endParaRPr lang="th-TH" dirty="0"/>
          </a:p>
        </p:txBody>
      </p:sp>
      <p:sp>
        <p:nvSpPr>
          <p:cNvPr id="2" name="TextBox 1">
            <a:extLst>
              <a:ext uri="{FF2B5EF4-FFF2-40B4-BE49-F238E27FC236}">
                <a16:creationId xmlns:a16="http://schemas.microsoft.com/office/drawing/2014/main" id="{C6C62A57-0F69-4D63-A81F-D28D8C14F9E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F62BBEA-916E-48F4-AEAE-69A3F7D393DC}"/>
              </a:ext>
            </a:extLst>
          </p:cNvPr>
          <p:cNvGrpSpPr/>
          <p:nvPr/>
        </p:nvGrpSpPr>
        <p:grpSpPr>
          <a:xfrm>
            <a:off x="3728012" y="2326170"/>
            <a:ext cx="4310063" cy="3854827"/>
            <a:chOff x="0" y="0"/>
            <a:chExt cx="4484673" cy="3937147"/>
          </a:xfrm>
        </p:grpSpPr>
        <p:graphicFrame>
          <p:nvGraphicFramePr>
            <p:cNvPr id="15" name="Chart 14">
              <a:extLst>
                <a:ext uri="{FF2B5EF4-FFF2-40B4-BE49-F238E27FC236}">
                  <a16:creationId xmlns:a16="http://schemas.microsoft.com/office/drawing/2014/main" id="{A64F6178-58B2-435E-943E-DA707F3AE9E3}"/>
                </a:ext>
              </a:extLst>
            </p:cNvPr>
            <p:cNvGraphicFramePr/>
            <p:nvPr>
              <p:extLst>
                <p:ext uri="{D42A27DB-BD31-4B8C-83A1-F6EECF244321}">
                  <p14:modId xmlns:p14="http://schemas.microsoft.com/office/powerpoint/2010/main" val="3677380858"/>
                </p:ext>
              </p:extLst>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B593805C-603E-4D2E-B850-700E5F4B9CC2}"/>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AA9ECB95-A0A4-423E-9C13-A4CDAA7930B4}"/>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EAFD4D6C-4FAE-4A9E-9D44-F6E94426DE78}"/>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F34299D3-D943-4690-829C-B404E2C60FD0}"/>
                </a:ext>
              </a:extLst>
            </p:cNvPr>
            <p:cNvSpPr txBox="1"/>
            <p:nvPr/>
          </p:nvSpPr>
          <p:spPr>
            <a:xfrm>
              <a:off x="1" y="2245361"/>
              <a:ext cx="1783961" cy="48642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(2016-2017)</a:t>
              </a:r>
            </a:p>
          </p:txBody>
        </p:sp>
        <p:sp>
          <p:nvSpPr>
            <p:cNvPr id="29" name="TextBox 44">
              <a:extLst>
                <a:ext uri="{FF2B5EF4-FFF2-40B4-BE49-F238E27FC236}">
                  <a16:creationId xmlns:a16="http://schemas.microsoft.com/office/drawing/2014/main" id="{1C466DD5-760A-4E2B-BA76-499625B558B0}"/>
                </a:ext>
              </a:extLst>
            </p:cNvPr>
            <p:cNvSpPr txBox="1"/>
            <p:nvPr/>
          </p:nvSpPr>
          <p:spPr>
            <a:xfrm>
              <a:off x="0" y="1238149"/>
              <a:ext cx="1486472"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(2016-2017)</a:t>
              </a:r>
            </a:p>
          </p:txBody>
        </p:sp>
        <p:sp>
          <p:nvSpPr>
            <p:cNvPr id="30" name="TextBox 45">
              <a:extLst>
                <a:ext uri="{FF2B5EF4-FFF2-40B4-BE49-F238E27FC236}">
                  <a16:creationId xmlns:a16="http://schemas.microsoft.com/office/drawing/2014/main" id="{47F0F867-49B4-41C8-A7B6-331635CC914E}"/>
                </a:ext>
              </a:extLst>
            </p:cNvPr>
            <p:cNvSpPr txBox="1"/>
            <p:nvPr/>
          </p:nvSpPr>
          <p:spPr>
            <a:xfrm>
              <a:off x="0" y="231983"/>
              <a:ext cx="1626579"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(2016-2017)</a:t>
              </a:r>
            </a:p>
          </p:txBody>
        </p:sp>
        <p:sp>
          <p:nvSpPr>
            <p:cNvPr id="31" name="TextBox 46">
              <a:extLst>
                <a:ext uri="{FF2B5EF4-FFF2-40B4-BE49-F238E27FC236}">
                  <a16:creationId xmlns:a16="http://schemas.microsoft.com/office/drawing/2014/main" id="{B8B306E0-09E3-4280-9EB1-EF3BE74CEE54}"/>
                </a:ext>
              </a:extLst>
            </p:cNvPr>
            <p:cNvSpPr txBox="1"/>
            <p:nvPr/>
          </p:nvSpPr>
          <p:spPr>
            <a:xfrm>
              <a:off x="0" y="3269862"/>
              <a:ext cx="1773358"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(2016-2017)</a:t>
              </a:r>
            </a:p>
          </p:txBody>
        </p:sp>
      </p:grpSp>
      <p:sp>
        <p:nvSpPr>
          <p:cNvPr id="2" name="Title 1"/>
          <p:cNvSpPr>
            <a:spLocks noGrp="1"/>
          </p:cNvSpPr>
          <p:nvPr>
            <p:ph type="title"/>
          </p:nvPr>
        </p:nvSpPr>
        <p:spPr>
          <a:xfrm>
            <a:off x="240899" y="1607046"/>
            <a:ext cx="8402672" cy="504000"/>
          </a:xfrm>
        </p:spPr>
        <p:txBody>
          <a:bodyPr/>
          <a:lstStyle/>
          <a:p>
            <a:r>
              <a:rPr lang="en-US" dirty="0"/>
              <a:t>HIV prevalence among key populations, 2016-2017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9960" y="6518096"/>
            <a:ext cx="8839200" cy="3048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7"/>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 2017</a:t>
            </a:r>
          </a:p>
        </p:txBody>
      </p:sp>
    </p:spTree>
    <p:extLst>
      <p:ext uri="{BB962C8B-B14F-4D97-AF65-F5344CB8AC3E}">
        <p14:creationId xmlns:p14="http://schemas.microsoft.com/office/powerpoint/2010/main" val="21296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652999"/>
            <a:ext cx="8402672" cy="504000"/>
          </a:xfrm>
        </p:spPr>
        <p:txBody>
          <a:bodyPr/>
          <a:lstStyle/>
          <a:p>
            <a:r>
              <a:rPr lang="en-GB" dirty="0"/>
              <a:t>HIV prevalence among key populations,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 and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1866277658"/>
              </p:ext>
            </p:extLst>
          </p:nvPr>
        </p:nvGraphicFramePr>
        <p:xfrm>
          <a:off x="1866908" y="2057400"/>
          <a:ext cx="84581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61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91095"/>
            <a:ext cx="8402672" cy="704012"/>
          </a:xfrm>
        </p:spPr>
        <p:txBody>
          <a:bodyPr/>
          <a:lstStyle/>
          <a:p>
            <a:r>
              <a:rPr lang="en-US" dirty="0"/>
              <a:t>HIV prevalence among PWID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073370233"/>
              </p:ext>
            </p:extLst>
          </p:nvPr>
        </p:nvGraphicFramePr>
        <p:xfrm>
          <a:off x="1943100" y="2295106"/>
          <a:ext cx="8305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987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03497"/>
            <a:ext cx="11658600" cy="895837"/>
          </a:xfrm>
        </p:spPr>
        <p:txBody>
          <a:bodyPr/>
          <a:lstStyle/>
          <a:p>
            <a:r>
              <a:rPr lang="en-US" dirty="0"/>
              <a:t>Cities in which HIV prevalence among transgender is greater than 5%</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1" y="6400801"/>
            <a:ext cx="10210800"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524144998"/>
              </p:ext>
            </p:extLst>
          </p:nvPr>
        </p:nvGraphicFramePr>
        <p:xfrm>
          <a:off x="1866908" y="2590800"/>
          <a:ext cx="8458199" cy="3943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04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447803"/>
            <a:ext cx="8402672" cy="704012"/>
          </a:xfrm>
        </p:spPr>
        <p:txBody>
          <a:bodyPr anchor="ctr"/>
          <a:lstStyle/>
          <a:p>
            <a:r>
              <a:rPr lang="en-US" dirty="0"/>
              <a:t>HIV prevalence among MSM by city</a:t>
            </a:r>
            <a:r>
              <a:rPr lang="en-GB" dirty="0"/>
              <a:t>, 2016-17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152404" y="6400801"/>
            <a:ext cx="110489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1898973442"/>
              </p:ext>
            </p:extLst>
          </p:nvPr>
        </p:nvGraphicFramePr>
        <p:xfrm>
          <a:off x="1790708" y="2057405"/>
          <a:ext cx="8610599"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841CCF40-575F-449A-97DF-B972B81440FF}"/>
              </a:ext>
            </a:extLst>
          </p:cNvPr>
          <p:cNvSpPr txBox="1"/>
          <p:nvPr/>
        </p:nvSpPr>
        <p:spPr>
          <a:xfrm>
            <a:off x="2133601" y="3801204"/>
            <a:ext cx="533347" cy="45721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rgbClr val="E31837"/>
                </a:solidFill>
                <a:latin typeface="Arial" pitchFamily="34" charset="0"/>
                <a:cs typeface="Arial" pitchFamily="34" charset="0"/>
              </a:rPr>
              <a:t>5%</a:t>
            </a:r>
          </a:p>
        </p:txBody>
      </p:sp>
    </p:spTree>
    <p:extLst>
      <p:ext uri="{BB962C8B-B14F-4D97-AF65-F5344CB8AC3E}">
        <p14:creationId xmlns:p14="http://schemas.microsoft.com/office/powerpoint/2010/main" val="39234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81988"/>
            <a:ext cx="8402672" cy="704012"/>
          </a:xfrm>
        </p:spPr>
        <p:txBody>
          <a:bodyPr/>
          <a:lstStyle/>
          <a:p>
            <a:r>
              <a:rPr lang="en-US" dirty="0"/>
              <a:t>HIV prevalence among FSW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76204" y="6400801"/>
            <a:ext cx="108965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390786268"/>
              </p:ext>
            </p:extLst>
          </p:nvPr>
        </p:nvGraphicFramePr>
        <p:xfrm>
          <a:off x="1905008" y="2362200"/>
          <a:ext cx="8381999"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54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9791728" cy="790588"/>
          </a:xfrm>
        </p:spPr>
        <p:txBody>
          <a:bodyPr/>
          <a:lstStyle/>
          <a:p>
            <a:r>
              <a:rPr lang="en-US" dirty="0"/>
              <a:t>Rapidly expanding HIV epidemic among PWID in cities, 2005-2017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6" name="TextBox 1"/>
          <p:cNvSpPr txBox="1"/>
          <p:nvPr/>
        </p:nvSpPr>
        <p:spPr>
          <a:xfrm>
            <a:off x="152400" y="6477000"/>
            <a:ext cx="82296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HIV Second Generation Surveillance in Pakistan 2005 to 2016-17</a:t>
            </a:r>
          </a:p>
        </p:txBody>
      </p:sp>
      <p:graphicFrame>
        <p:nvGraphicFramePr>
          <p:cNvPr id="7" name="Chart 6"/>
          <p:cNvGraphicFramePr>
            <a:graphicFrameLocks/>
          </p:cNvGraphicFramePr>
          <p:nvPr>
            <p:extLst>
              <p:ext uri="{D42A27DB-BD31-4B8C-83A1-F6EECF244321}">
                <p14:modId xmlns:p14="http://schemas.microsoft.com/office/powerpoint/2010/main" val="478240867"/>
              </p:ext>
            </p:extLst>
          </p:nvPr>
        </p:nvGraphicFramePr>
        <p:xfrm>
          <a:off x="2247900" y="2438400"/>
          <a:ext cx="7696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53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0995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1447800"/>
            <a:ext cx="11658600" cy="762000"/>
          </a:xfrm>
        </p:spPr>
        <p:txBody>
          <a:bodyPr anchor="ctr"/>
          <a:lstStyle/>
          <a:p>
            <a:r>
              <a:rPr lang="en-GB" dirty="0"/>
              <a:t>Proportion of key populations who reported condom use at last sex, 2005-2017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7" name="TextBox 1"/>
          <p:cNvSpPr txBox="1"/>
          <p:nvPr/>
        </p:nvSpPr>
        <p:spPr>
          <a:xfrm>
            <a:off x="76200" y="6464596"/>
            <a:ext cx="81534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8" name="Chart 7"/>
          <p:cNvGraphicFramePr>
            <a:graphicFrameLocks noGrp="1"/>
          </p:cNvGraphicFramePr>
          <p:nvPr>
            <p:extLst>
              <p:ext uri="{D42A27DB-BD31-4B8C-83A1-F6EECF244321}">
                <p14:modId xmlns:p14="http://schemas.microsoft.com/office/powerpoint/2010/main" val="246553775"/>
              </p:ext>
            </p:extLst>
          </p:nvPr>
        </p:nvGraphicFramePr>
        <p:xfrm>
          <a:off x="1667539" y="2425996"/>
          <a:ext cx="869566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10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10068"/>
            <a:ext cx="11353801" cy="790588"/>
          </a:xfrm>
        </p:spPr>
        <p:txBody>
          <a:bodyPr/>
          <a:lstStyle/>
          <a:p>
            <a:r>
              <a:rPr lang="en-GB" dirty="0"/>
              <a:t>Proportion of sex workers who reported consistent condom use with clients in the last month,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8" name="TextBox 1"/>
          <p:cNvSpPr txBox="1"/>
          <p:nvPr/>
        </p:nvSpPr>
        <p:spPr>
          <a:xfrm>
            <a:off x="0" y="6451896"/>
            <a:ext cx="80772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a:t>
            </a:r>
          </a:p>
        </p:txBody>
      </p:sp>
      <p:graphicFrame>
        <p:nvGraphicFramePr>
          <p:cNvPr id="9" name="Chart 8"/>
          <p:cNvGraphicFramePr>
            <a:graphicFrameLocks noGrp="1"/>
          </p:cNvGraphicFramePr>
          <p:nvPr>
            <p:extLst>
              <p:ext uri="{D42A27DB-BD31-4B8C-83A1-F6EECF244321}">
                <p14:modId xmlns:p14="http://schemas.microsoft.com/office/powerpoint/2010/main" val="2174355900"/>
              </p:ext>
            </p:extLst>
          </p:nvPr>
        </p:nvGraphicFramePr>
        <p:xfrm>
          <a:off x="2057407" y="2438401"/>
          <a:ext cx="8077201" cy="4025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050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21875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201400" cy="790588"/>
          </a:xfrm>
        </p:spPr>
        <p:txBody>
          <a:bodyPr>
            <a:noAutofit/>
          </a:bodyPr>
          <a:lstStyle/>
          <a:p>
            <a:r>
              <a:rPr lang="en-GB" dirty="0"/>
              <a:t>Proportion of PWID who reported using sterile injecting equipment at last injection, 2007-2017</a:t>
            </a:r>
            <a:br>
              <a:rPr lang="en-GB" dirty="0"/>
            </a:br>
            <a:r>
              <a:rPr lang="en-GB" dirty="0"/>
              <a:t> </a:t>
            </a:r>
            <a:endParaRPr lang="en-GB"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20</a:t>
            </a:fld>
            <a:endParaRPr lang="th-TH" dirty="0">
              <a:solidFill>
                <a:prstClr val="black">
                  <a:tint val="75000"/>
                </a:prstClr>
              </a:solidFill>
            </a:endParaRPr>
          </a:p>
        </p:txBody>
      </p:sp>
      <p:sp>
        <p:nvSpPr>
          <p:cNvPr id="7" name="TextBox 1"/>
          <p:cNvSpPr txBox="1"/>
          <p:nvPr/>
        </p:nvSpPr>
        <p:spPr>
          <a:xfrm>
            <a:off x="76200" y="6532564"/>
            <a:ext cx="81534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312075325"/>
              </p:ext>
            </p:extLst>
          </p:nvPr>
        </p:nvGraphicFramePr>
        <p:xfrm>
          <a:off x="2247940" y="2595723"/>
          <a:ext cx="7848599" cy="3708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7200"/>
            <a:ext cx="11506200" cy="867538"/>
          </a:xfrm>
        </p:spPr>
        <p:txBody>
          <a:bodyPr anchor="ctr"/>
          <a:lstStyle/>
          <a:p>
            <a:r>
              <a:rPr lang="en-US" dirty="0"/>
              <a:t>Overlapping risk behaviors: Proportion of key populations who reported injecting drugs in the last six months,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0" y="6461092"/>
            <a:ext cx="110490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noGrp="1"/>
          </p:cNvGraphicFramePr>
          <p:nvPr>
            <p:extLst>
              <p:ext uri="{D42A27DB-BD31-4B8C-83A1-F6EECF244321}">
                <p14:modId xmlns:p14="http://schemas.microsoft.com/office/powerpoint/2010/main" val="2096626269"/>
              </p:ext>
            </p:extLst>
          </p:nvPr>
        </p:nvGraphicFramePr>
        <p:xfrm>
          <a:off x="2371092" y="2514600"/>
          <a:ext cx="73913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75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506200" cy="504000"/>
          </a:xfrm>
        </p:spPr>
        <p:txBody>
          <a:bodyPr/>
          <a:lstStyle/>
          <a:p>
            <a:r>
              <a:rPr lang="en-US" dirty="0"/>
              <a:t>Interactions and overlapping risk behaviors among key populations in the last six months, 2016-17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7" name="TextBox 1"/>
          <p:cNvSpPr txBox="1"/>
          <p:nvPr/>
        </p:nvSpPr>
        <p:spPr>
          <a:xfrm>
            <a:off x="152400" y="6461092"/>
            <a:ext cx="109728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noGrp="1"/>
          </p:cNvGraphicFramePr>
          <p:nvPr>
            <p:extLst>
              <p:ext uri="{D42A27DB-BD31-4B8C-83A1-F6EECF244321}">
                <p14:modId xmlns:p14="http://schemas.microsoft.com/office/powerpoint/2010/main" val="384607278"/>
              </p:ext>
            </p:extLst>
          </p:nvPr>
        </p:nvGraphicFramePr>
        <p:xfrm>
          <a:off x="1524004" y="2590800"/>
          <a:ext cx="9067799" cy="3767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01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8136"/>
            <a:ext cx="11506200" cy="838200"/>
          </a:xfrm>
        </p:spPr>
        <p:txBody>
          <a:bodyPr/>
          <a:lstStyle/>
          <a:p>
            <a:r>
              <a:rPr lang="en-US" dirty="0"/>
              <a:t>Average number of clients per day among sex workers and average number of injections per day among PWID,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858001808"/>
              </p:ext>
            </p:extLst>
          </p:nvPr>
        </p:nvGraphicFramePr>
        <p:xfrm>
          <a:off x="1524008" y="2514600"/>
          <a:ext cx="9143999"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0" y="6461092"/>
            <a:ext cx="112014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spTree>
    <p:extLst>
      <p:ext uri="{BB962C8B-B14F-4D97-AF65-F5344CB8AC3E}">
        <p14:creationId xmlns:p14="http://schemas.microsoft.com/office/powerpoint/2010/main" val="3545164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Vulnerability and</a:t>
            </a:r>
            <a:br>
              <a:rPr lang="en-US" sz="5400" dirty="0">
                <a:cs typeface="Cordia New" pitchFamily="34" charset="-34"/>
              </a:rPr>
            </a:br>
            <a:r>
              <a:rPr lang="en-US" sz="5400" dirty="0">
                <a:cs typeface="Cordia New" pitchFamily="34" charset="-34"/>
              </a:rPr>
              <a:t>HIV knowledge</a:t>
            </a:r>
            <a:br>
              <a:rPr lang="th-TH" sz="5400" dirty="0"/>
            </a:br>
            <a:endParaRPr lang="en-US" dirty="0">
              <a:cs typeface="Cordia New" pitchFamily="34" charset="-34"/>
            </a:endParaRPr>
          </a:p>
        </p:txBody>
      </p:sp>
    </p:spTree>
    <p:extLst>
      <p:ext uri="{BB962C8B-B14F-4D97-AF65-F5344CB8AC3E}">
        <p14:creationId xmlns:p14="http://schemas.microsoft.com/office/powerpoint/2010/main" val="1380293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bwMode="auto">
          <a:xfrm>
            <a:off x="228600" y="1510068"/>
            <a:ext cx="10820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GB" dirty="0"/>
              <a:t>Proportion </a:t>
            </a:r>
            <a:r>
              <a:rPr lang="en-US" dirty="0">
                <a:cs typeface="Cordia New" pitchFamily="34" charset="-34"/>
              </a:rPr>
              <a:t>of key populations with comprehensive HIV knowledge, 2007 versus 2008-09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8B563AE-7A00-4B4A-B4CA-7DAE78E36618}" type="slidenum">
              <a:rPr lang="th-TH">
                <a:solidFill>
                  <a:prstClr val="black">
                    <a:tint val="75000"/>
                  </a:prstClr>
                </a:solidFill>
              </a:rPr>
              <a:pPr>
                <a:defRPr/>
              </a:pPr>
              <a:t>25</a:t>
            </a:fld>
            <a:endParaRPr lang="th-TH" dirty="0">
              <a:solidFill>
                <a:prstClr val="black">
                  <a:tint val="75000"/>
                </a:prstClr>
              </a:solidFill>
            </a:endParaRPr>
          </a:p>
        </p:txBody>
      </p:sp>
      <p:sp>
        <p:nvSpPr>
          <p:cNvPr id="101381" name="Rectangle 6"/>
          <p:cNvSpPr>
            <a:spLocks noChangeArrowheads="1"/>
          </p:cNvSpPr>
          <p:nvPr/>
        </p:nvSpPr>
        <p:spPr bwMode="auto">
          <a:xfrm>
            <a:off x="0" y="6413531"/>
            <a:ext cx="11201399" cy="338304"/>
          </a:xfrm>
          <a:prstGeom prst="rect">
            <a:avLst/>
          </a:prstGeom>
          <a:noFill/>
          <a:ln w="9525">
            <a:noFill/>
            <a:miter lim="800000"/>
            <a:headEnd/>
            <a:tailEnd/>
          </a:ln>
        </p:spPr>
        <p:txBody>
          <a:bodyPr wrap="square" lIns="91181" tIns="45596" rIns="91181" bIns="45596">
            <a:spAutoFit/>
          </a:bodyPr>
          <a:lstStyle/>
          <a:p>
            <a:pPr fontAlgn="base">
              <a:spcBef>
                <a:spcPct val="0"/>
              </a:spcBef>
              <a:spcAft>
                <a:spcPct val="0"/>
              </a:spcAft>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US" altLang="ja-JP" sz="800" dirty="0">
                <a:solidFill>
                  <a:prstClr val="black"/>
                </a:solidFill>
                <a:cs typeface="Arial" pitchFamily="34" charset="0"/>
              </a:rPr>
              <a:t>National AIDS Control Program</a:t>
            </a:r>
            <a:r>
              <a:rPr lang="en-US" sz="800" dirty="0">
                <a:solidFill>
                  <a:prstClr val="black"/>
                </a:solidFill>
                <a:cs typeface="Arial" pitchFamily="34" charset="0"/>
              </a:rPr>
              <a:t>, HIV/ AIDS Surveillance Project, IBBS Round II, III and Special Round for FSW cited in National AIDS Control Program, UNGASS Country Progress Report 2010: Pakistan.</a:t>
            </a:r>
          </a:p>
        </p:txBody>
      </p:sp>
      <p:graphicFrame>
        <p:nvGraphicFramePr>
          <p:cNvPr id="6" name="Chart 5"/>
          <p:cNvGraphicFramePr>
            <a:graphicFrameLocks/>
          </p:cNvGraphicFramePr>
          <p:nvPr>
            <p:extLst>
              <p:ext uri="{D42A27DB-BD31-4B8C-83A1-F6EECF244321}">
                <p14:modId xmlns:p14="http://schemas.microsoft.com/office/powerpoint/2010/main" val="4292624987"/>
              </p:ext>
            </p:extLst>
          </p:nvPr>
        </p:nvGraphicFramePr>
        <p:xfrm>
          <a:off x="1828800" y="2514600"/>
          <a:ext cx="8382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87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bwMode="auto">
          <a:xfrm>
            <a:off x="304800" y="15240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sz="2300" dirty="0">
                <a:cs typeface="Cordia New" pitchFamily="34" charset="-34"/>
              </a:rPr>
              <a:t>Proportion of key populations with comprehensive HIV knowledge by age group, 2008-2009</a:t>
            </a:r>
            <a:br>
              <a:rPr lang="en-US" sz="2300" dirty="0">
                <a:cs typeface="Cordia New" pitchFamily="34" charset="-34"/>
              </a:rPr>
            </a:br>
            <a:endParaRPr lang="en-US" sz="2300"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BAE8A71-C56E-48F5-8958-266515230CC6}" type="slidenum">
              <a:rPr lang="th-TH">
                <a:solidFill>
                  <a:prstClr val="black">
                    <a:tint val="75000"/>
                  </a:prstClr>
                </a:solidFill>
              </a:rPr>
              <a:pPr>
                <a:defRPr/>
              </a:pPr>
              <a:t>26</a:t>
            </a:fld>
            <a:endParaRPr lang="th-TH" dirty="0">
              <a:solidFill>
                <a:prstClr val="black">
                  <a:tint val="75000"/>
                </a:prstClr>
              </a:solidFill>
            </a:endParaRPr>
          </a:p>
        </p:txBody>
      </p:sp>
      <p:sp>
        <p:nvSpPr>
          <p:cNvPr id="6" name="Espace réservé du pied de page 3"/>
          <p:cNvSpPr txBox="1">
            <a:spLocks/>
          </p:cNvSpPr>
          <p:nvPr/>
        </p:nvSpPr>
        <p:spPr>
          <a:xfrm>
            <a:off x="0" y="6489416"/>
            <a:ext cx="11201400" cy="365125"/>
          </a:xfrm>
          <a:prstGeom prst="rect">
            <a:avLst/>
          </a:prstGeom>
          <a:noFill/>
        </p:spPr>
        <p:txBody>
          <a:bodyPr lIns="91181" tIns="45596" rIns="91181" bIns="45596"/>
          <a:lstStyle/>
          <a:p>
            <a:pPr fontAlgn="base">
              <a:spcBef>
                <a:spcPct val="0"/>
              </a:spcBef>
              <a:spcAft>
                <a:spcPct val="0"/>
              </a:spcAft>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US" altLang="ja-JP" sz="800" dirty="0">
                <a:solidFill>
                  <a:prstClr val="black"/>
                </a:solidFill>
                <a:cs typeface="Arial" pitchFamily="34" charset="0"/>
              </a:rPr>
              <a:t>National AIDS Control Program</a:t>
            </a:r>
            <a:r>
              <a:rPr lang="en-US" sz="800" dirty="0">
                <a:solidFill>
                  <a:prstClr val="black"/>
                </a:solidFill>
                <a:cs typeface="Arial" pitchFamily="34" charset="0"/>
              </a:rPr>
              <a:t>, HIV/ AIDS Surveillance Project, IBBS Round III, 2008 and Special Round for FSW, 2009 cited in National AIDS Control Program, UNGASS Country Progress Report 2010: Pakistan.</a:t>
            </a:r>
          </a:p>
        </p:txBody>
      </p:sp>
      <p:graphicFrame>
        <p:nvGraphicFramePr>
          <p:cNvPr id="7" name="Chart 6"/>
          <p:cNvGraphicFramePr>
            <a:graphicFrameLocks/>
          </p:cNvGraphicFramePr>
          <p:nvPr>
            <p:extLst>
              <p:ext uri="{D42A27DB-BD31-4B8C-83A1-F6EECF244321}">
                <p14:modId xmlns:p14="http://schemas.microsoft.com/office/powerpoint/2010/main" val="447828706"/>
              </p:ext>
            </p:extLst>
          </p:nvPr>
        </p:nvGraphicFramePr>
        <p:xfrm>
          <a:off x="2590800" y="2454028"/>
          <a:ext cx="6400800" cy="4014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70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Rectangle 5"/>
          <p:cNvSpPr/>
          <p:nvPr/>
        </p:nvSpPr>
        <p:spPr>
          <a:xfrm>
            <a:off x="30" y="6615385"/>
            <a:ext cx="3782885"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hlinkClick r:id="rId3"/>
              </a:rPr>
              <a:t>www.aidsinfoonline.org</a:t>
            </a:r>
            <a:r>
              <a:rPr lang="en-US" sz="800" dirty="0">
                <a:solidFill>
                  <a:prstClr val="black"/>
                </a:solidFill>
              </a:rPr>
              <a:t>  </a:t>
            </a:r>
            <a:endParaRPr lang="en-GB" sz="800" dirty="0"/>
          </a:p>
        </p:txBody>
      </p:sp>
      <p:graphicFrame>
        <p:nvGraphicFramePr>
          <p:cNvPr id="8" name="Chart 7"/>
          <p:cNvGraphicFramePr>
            <a:graphicFrameLocks/>
          </p:cNvGraphicFramePr>
          <p:nvPr>
            <p:extLst>
              <p:ext uri="{D42A27DB-BD31-4B8C-83A1-F6EECF244321}">
                <p14:modId xmlns:p14="http://schemas.microsoft.com/office/powerpoint/2010/main" val="893633198"/>
              </p:ext>
            </p:extLst>
          </p:nvPr>
        </p:nvGraphicFramePr>
        <p:xfrm>
          <a:off x="1981200" y="2057405"/>
          <a:ext cx="8229600" cy="4339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130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Rectangle 5"/>
          <p:cNvSpPr/>
          <p:nvPr/>
        </p:nvSpPr>
        <p:spPr>
          <a:xfrm>
            <a:off x="1676442" y="6642595"/>
            <a:ext cx="3782885" cy="215193"/>
          </a:xfrm>
          <a:prstGeom prst="rect">
            <a:avLst/>
          </a:prstGeom>
        </p:spPr>
        <p:txBody>
          <a:bodyPr wrap="none" lIns="91181" tIns="45596" rIns="91181" bIns="45596">
            <a:spAutoFit/>
          </a:bodyPr>
          <a:lstStyle/>
          <a:p>
            <a:r>
              <a:rPr lang="en-GB" sz="800" dirty="0">
                <a:solidFill>
                  <a:prstClr val="black"/>
                </a:solidFill>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hlinkClick r:id="rId3"/>
              </a:rPr>
              <a:t>www.aidsinfoonline.org</a:t>
            </a:r>
            <a:r>
              <a:rPr lang="en-US" sz="800" dirty="0">
                <a:solidFill>
                  <a:prstClr val="black"/>
                </a:solidFill>
              </a:rPr>
              <a:t>  </a:t>
            </a:r>
            <a:endParaRPr lang="en-GB" sz="800" dirty="0">
              <a:solidFill>
                <a:prstClr val="black"/>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496103316"/>
              </p:ext>
            </p:extLst>
          </p:nvPr>
        </p:nvGraphicFramePr>
        <p:xfrm>
          <a:off x="1828819" y="2209805"/>
          <a:ext cx="8229601" cy="4300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729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579588693"/>
              </p:ext>
            </p:extLst>
          </p:nvPr>
        </p:nvGraphicFramePr>
        <p:xfrm>
          <a:off x="1775520" y="1988842"/>
          <a:ext cx="8424936" cy="4104456"/>
        </p:xfrm>
        <a:graphic>
          <a:graphicData uri="http://schemas.openxmlformats.org/drawingml/2006/table">
            <a:tbl>
              <a:tblPr/>
              <a:tblGrid>
                <a:gridCol w="6663315">
                  <a:extLst>
                    <a:ext uri="{9D8B030D-6E8A-4147-A177-3AD203B41FA5}">
                      <a16:colId xmlns:a16="http://schemas.microsoft.com/office/drawing/2014/main" val="20000"/>
                    </a:ext>
                  </a:extLst>
                </a:gridCol>
                <a:gridCol w="1761621">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188,925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97,643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73.1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147/0.538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66/68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0.85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5,042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122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9049" y="6244682"/>
            <a:ext cx="11658600" cy="584525"/>
          </a:xfrm>
          <a:prstGeom prst="rect">
            <a:avLst/>
          </a:prstGeom>
        </p:spPr>
        <p:txBody>
          <a:bodyPr wrap="square" lIns="91181" tIns="45596" rIns="91181" bIns="4559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78372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4"/>
          <p:cNvSpPr txBox="1"/>
          <p:nvPr/>
        </p:nvSpPr>
        <p:spPr>
          <a:xfrm>
            <a:off x="0" y="6553699"/>
            <a:ext cx="7391400" cy="215193"/>
          </a:xfrm>
          <a:prstGeom prst="rect">
            <a:avLst/>
          </a:prstGeom>
          <a:noFill/>
        </p:spPr>
        <p:txBody>
          <a:bodyPr wrap="square" lIns="91181" tIns="45596" rIns="91181" bIns="45596" rtlCol="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a:t>
            </a:r>
            <a:r>
              <a:rPr lang="en-US" sz="800" dirty="0">
                <a:solidFill>
                  <a:prstClr val="black"/>
                </a:solidFill>
                <a:cs typeface="Arial" pitchFamily="34" charset="0"/>
                <a:hlinkClick r:id="rId3"/>
              </a:rPr>
              <a:t>www.aidsinfoonline.org</a:t>
            </a:r>
            <a:r>
              <a:rPr lang="en-US" sz="8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873683578"/>
              </p:ext>
            </p:extLst>
          </p:nvPr>
        </p:nvGraphicFramePr>
        <p:xfrm>
          <a:off x="2057400" y="2362200"/>
          <a:ext cx="8077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170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11203563" cy="504000"/>
          </a:xfrm>
        </p:spPr>
        <p:txBody>
          <a:bodyPr/>
          <a:lstStyle/>
          <a:p>
            <a:r>
              <a:rPr lang="en-US" dirty="0"/>
              <a:t>Proportion of spending on care and treatment from domestic and international sources,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4"/>
          <p:cNvSpPr txBox="1"/>
          <p:nvPr/>
        </p:nvSpPr>
        <p:spPr>
          <a:xfrm>
            <a:off x="152400" y="664259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206234585"/>
              </p:ext>
            </p:extLst>
          </p:nvPr>
        </p:nvGraphicFramePr>
        <p:xfrm>
          <a:off x="2133600" y="2590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652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4"/>
          <p:cNvSpPr txBox="1"/>
          <p:nvPr/>
        </p:nvSpPr>
        <p:spPr>
          <a:xfrm>
            <a:off x="197900" y="661538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449055461"/>
              </p:ext>
            </p:extLst>
          </p:nvPr>
        </p:nvGraphicFramePr>
        <p:xfrm>
          <a:off x="2057400" y="2590800"/>
          <a:ext cx="79248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555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total prevention programme spending on key populations at higher risk,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4"/>
          <p:cNvSpPr txBox="1"/>
          <p:nvPr/>
        </p:nvSpPr>
        <p:spPr>
          <a:xfrm>
            <a:off x="152400" y="661538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879954007"/>
              </p:ext>
            </p:extLst>
          </p:nvPr>
        </p:nvGraphicFramePr>
        <p:xfrm>
          <a:off x="1676401" y="2514600"/>
          <a:ext cx="88392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259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5209"/>
            <a:ext cx="11506200" cy="714388"/>
          </a:xfrm>
        </p:spPr>
        <p:txBody>
          <a:bodyPr/>
          <a:lstStyle/>
          <a:p>
            <a:r>
              <a:rPr lang="en-US" dirty="0">
                <a:latin typeface="Arial" pitchFamily="34" charset="0"/>
                <a:cs typeface="Arial" pitchFamily="34" charset="0"/>
              </a:rPr>
              <a:t>Proportion of key populations reached with HIV prevention programmes, 2016-17</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35</a:t>
            </a:fld>
            <a:endParaRPr lang="th-TH" dirty="0">
              <a:solidFill>
                <a:prstClr val="black">
                  <a:tint val="75000"/>
                </a:prstClr>
              </a:solidFill>
            </a:endParaRPr>
          </a:p>
        </p:txBody>
      </p:sp>
      <p:sp>
        <p:nvSpPr>
          <p:cNvPr id="6" name="TextBox 1"/>
          <p:cNvSpPr txBox="1"/>
          <p:nvPr/>
        </p:nvSpPr>
        <p:spPr>
          <a:xfrm>
            <a:off x="9532" y="6532564"/>
            <a:ext cx="8077199"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 2017</a:t>
            </a:r>
          </a:p>
        </p:txBody>
      </p:sp>
      <p:graphicFrame>
        <p:nvGraphicFramePr>
          <p:cNvPr id="8" name="Chart 7"/>
          <p:cNvGraphicFramePr>
            <a:graphicFrameLocks/>
          </p:cNvGraphicFramePr>
          <p:nvPr>
            <p:extLst>
              <p:ext uri="{D42A27DB-BD31-4B8C-83A1-F6EECF244321}">
                <p14:modId xmlns:p14="http://schemas.microsoft.com/office/powerpoint/2010/main" val="2017121973"/>
              </p:ext>
            </p:extLst>
          </p:nvPr>
        </p:nvGraphicFramePr>
        <p:xfrm>
          <a:off x="1828808" y="2362200"/>
          <a:ext cx="8534399"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90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423"/>
            <a:ext cx="8402672" cy="504000"/>
          </a:xfrm>
        </p:spPr>
        <p:txBody>
          <a:bodyPr/>
          <a:lstStyle/>
          <a:p>
            <a:r>
              <a:rPr lang="en-GB" dirty="0"/>
              <a:t>HIV testing coverage among key populations, 2016-2017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257175" y="6462864"/>
            <a:ext cx="82296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837025060"/>
              </p:ext>
            </p:extLst>
          </p:nvPr>
        </p:nvGraphicFramePr>
        <p:xfrm>
          <a:off x="2209800" y="2590800"/>
          <a:ext cx="75438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133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77200"/>
            <a:ext cx="11203563" cy="504000"/>
          </a:xfrm>
        </p:spPr>
        <p:txBody>
          <a:bodyPr/>
          <a:lstStyle/>
          <a:p>
            <a:r>
              <a:rPr lang="en-GB" sz="2400" dirty="0"/>
              <a:t>Number of needles/syringes distributed per PWID per year, 2008 – 2018</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2355479"/>
            <a:ext cx="4077355" cy="32703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501">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501">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501">
                <a:lnSpc>
                  <a:spcPct val="150000"/>
                </a:lnSpc>
                <a:defRPr/>
              </a:pPr>
              <a:r>
                <a:rPr lang="en-US" sz="18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57" tIns="58473" rIns="116957" bIns="5847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501"/>
            <a:r>
              <a:rPr lang="en-GB" sz="1200" dirty="0">
                <a:solidFill>
                  <a:prstClr val="black"/>
                </a:solidFill>
                <a:cs typeface="Arial" pitchFamily="34" charset="0"/>
              </a:rPr>
              <a:t>Source: Prepared by </a:t>
            </a:r>
            <a:r>
              <a:rPr lang="en-GB" sz="1200" dirty="0">
                <a:solidFill>
                  <a:prstClr val="black"/>
                </a:solidFill>
                <a:cs typeface="Arial" pitchFamily="34" charset="0"/>
                <a:hlinkClick r:id="rId3"/>
              </a:rPr>
              <a:t>www.aidsdatahub.org</a:t>
            </a:r>
            <a:r>
              <a:rPr lang="en-GB" sz="12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087866535"/>
              </p:ext>
            </p:extLst>
          </p:nvPr>
        </p:nvGraphicFramePr>
        <p:xfrm>
          <a:off x="355551" y="2219326"/>
          <a:ext cx="7392000" cy="414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8350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Needle and Syringe Programme (NSP) and Opioid Substitution Therapy sites, 2011-2014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226475" y="6576041"/>
            <a:ext cx="8001000" cy="222694"/>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Pakistan Global AIDS Progress Reporting 2015</a:t>
            </a:r>
          </a:p>
        </p:txBody>
      </p:sp>
      <p:graphicFrame>
        <p:nvGraphicFramePr>
          <p:cNvPr id="7" name="Chart 6"/>
          <p:cNvGraphicFramePr>
            <a:graphicFrameLocks noGrp="1"/>
          </p:cNvGraphicFramePr>
          <p:nvPr>
            <p:extLst>
              <p:ext uri="{D42A27DB-BD31-4B8C-83A1-F6EECF244321}">
                <p14:modId xmlns:p14="http://schemas.microsoft.com/office/powerpoint/2010/main" val="1513271516"/>
              </p:ext>
            </p:extLst>
          </p:nvPr>
        </p:nvGraphicFramePr>
        <p:xfrm>
          <a:off x="2362200" y="2438400"/>
          <a:ext cx="6934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211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95945"/>
            <a:ext cx="8364544" cy="507832"/>
          </a:xfrm>
        </p:spPr>
        <p:txBody>
          <a:bodyPr anchor="ctr"/>
          <a:lstStyle/>
          <a:p>
            <a:r>
              <a:rPr lang="en-US" dirty="0"/>
              <a:t>Number of ART sites and people on ART, 2005 - 2019</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39</a:t>
            </a:fld>
            <a:endParaRPr lang="th-TH" dirty="0">
              <a:solidFill>
                <a:prstClr val="black">
                  <a:tint val="75000"/>
                </a:prstClr>
              </a:solidFill>
            </a:endParaRPr>
          </a:p>
        </p:txBody>
      </p:sp>
      <p:sp>
        <p:nvSpPr>
          <p:cNvPr id="4" name="TextBox 1"/>
          <p:cNvSpPr txBox="1"/>
          <p:nvPr/>
        </p:nvSpPr>
        <p:spPr>
          <a:xfrm>
            <a:off x="76200" y="6426195"/>
            <a:ext cx="11049000" cy="338304"/>
          </a:xfrm>
          <a:prstGeom prst="rect">
            <a:avLst/>
          </a:prstGeom>
        </p:spPr>
        <p:txBody>
          <a:bodyPr wrap="square" lIns="91181" tIns="45596" rIns="91181" bIns="45596" anchor="ctr">
            <a:spAutoFit/>
          </a:bodyPr>
          <a:lstStyle>
            <a:defPPr>
              <a:defRPr lang="th-TH"/>
            </a:defPPr>
            <a:lvl1pPr>
              <a:defRPr sz="800">
                <a:solidFill>
                  <a:prstClr val="black"/>
                </a:solidFill>
              </a:defRPr>
            </a:lvl1pPr>
          </a:lstStyle>
          <a:p>
            <a:r>
              <a:rPr lang="en-US" dirty="0">
                <a:cs typeface="Arial" pitchFamily="34" charset="0"/>
              </a:rPr>
              <a:t>Source: Prepared by </a:t>
            </a:r>
            <a:r>
              <a:rPr lang="en-US" dirty="0">
                <a:cs typeface="Arial" pitchFamily="34" charset="0"/>
                <a:hlinkClick r:id="rId3"/>
              </a:rPr>
              <a:t>www.aidsdatahub.org</a:t>
            </a:r>
            <a:r>
              <a:rPr lang="en-US" dirty="0">
                <a:cs typeface="Arial" pitchFamily="34" charset="0"/>
              </a:rPr>
              <a:t>  based on - 1.</a:t>
            </a:r>
            <a:r>
              <a:rPr lang="en-GB" dirty="0">
                <a:cs typeface="Arial" pitchFamily="34" charset="0"/>
              </a:rPr>
              <a:t>WHO,UNAIDS,&amp; UNICEF.(2006-2010). Towards Universal Access: Scaling up Priority HIV/AIDS Interventions in the Health Sector - Progress  Report 2006-2010 ;</a:t>
            </a:r>
            <a:r>
              <a:rPr lang="en-US" dirty="0">
                <a:cs typeface="Arial" pitchFamily="34" charset="0"/>
              </a:rPr>
              <a:t> </a:t>
            </a:r>
            <a:r>
              <a:rPr lang="en-US" dirty="0">
                <a:latin typeface="Arial" pitchFamily="34" charset="0"/>
                <a:cs typeface="Arial" pitchFamily="34" charset="0"/>
              </a:rPr>
              <a:t>2) Pakistan Global AIDS Response Progress Reporting; 3</a:t>
            </a:r>
            <a:r>
              <a:rPr lang="en-US" dirty="0">
                <a:cs typeface="Cordia New" pitchFamily="34" charset="-34"/>
              </a:rPr>
              <a:t>. Global AIDS Monitoring 2018, and 4. UNAIDS. (2020). UNAIDS HIV Estimates 1990 - 2019</a:t>
            </a:r>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038787851"/>
              </p:ext>
            </p:extLst>
          </p:nvPr>
        </p:nvGraphicFramePr>
        <p:xfrm>
          <a:off x="762000" y="2133600"/>
          <a:ext cx="106680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02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ART scale up, 2005-2019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Rectangle 4"/>
          <p:cNvSpPr/>
          <p:nvPr/>
        </p:nvSpPr>
        <p:spPr>
          <a:xfrm>
            <a:off x="213172" y="6504085"/>
            <a:ext cx="11064429" cy="271999"/>
          </a:xfrm>
          <a:prstGeom prst="rect">
            <a:avLst/>
          </a:prstGeom>
        </p:spPr>
        <p:txBody>
          <a:bodyPr wrap="square" lIns="116980" tIns="58484" rIns="116980" bIns="58484">
            <a:spAutoFit/>
          </a:bodyPr>
          <a:lstStyle/>
          <a:p>
            <a:pPr defTabSz="11697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2330185769"/>
              </p:ext>
            </p:extLst>
          </p:nvPr>
        </p:nvGraphicFramePr>
        <p:xfrm>
          <a:off x="800100" y="1981200"/>
          <a:ext cx="10591801"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01269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295400"/>
            <a:ext cx="11203563" cy="504000"/>
          </a:xfrm>
        </p:spPr>
        <p:txBody>
          <a:bodyPr/>
          <a:lstStyle/>
          <a:p>
            <a:r>
              <a:rPr lang="en-GB" sz="2600" dirty="0"/>
              <a:t>ART </a:t>
            </a:r>
            <a:r>
              <a:rPr lang="en-GB" sz="2400" dirty="0"/>
              <a:t>coverage</a:t>
            </a:r>
            <a:r>
              <a:rPr lang="en-GB" sz="2600" dirty="0"/>
              <a:t> trends among children, adult males and females and all ages, 2005 - 2019</a:t>
            </a:r>
            <a:endParaRPr lang="en-US" sz="26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Rectangle 4"/>
          <p:cNvSpPr/>
          <p:nvPr/>
        </p:nvSpPr>
        <p:spPr>
          <a:xfrm>
            <a:off x="213172" y="6504085"/>
            <a:ext cx="11064429" cy="272067"/>
          </a:xfrm>
          <a:prstGeom prst="rect">
            <a:avLst/>
          </a:prstGeom>
        </p:spPr>
        <p:txBody>
          <a:bodyPr wrap="square" lIns="117043" tIns="58518" rIns="117043" bIns="58518">
            <a:spAutoFit/>
          </a:bodyPr>
          <a:lstStyle/>
          <a:p>
            <a:pPr defTabSz="117038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3424233325"/>
              </p:ext>
            </p:extLst>
          </p:nvPr>
        </p:nvGraphicFramePr>
        <p:xfrm>
          <a:off x="6780352" y="2132885"/>
          <a:ext cx="5280000" cy="440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919252367"/>
              </p:ext>
            </p:extLst>
          </p:nvPr>
        </p:nvGraphicFramePr>
        <p:xfrm>
          <a:off x="0" y="2123352"/>
          <a:ext cx="67212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3678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Rectangle 4"/>
          <p:cNvSpPr/>
          <p:nvPr/>
        </p:nvSpPr>
        <p:spPr>
          <a:xfrm>
            <a:off x="213172" y="6504085"/>
            <a:ext cx="11064429" cy="272027"/>
          </a:xfrm>
          <a:prstGeom prst="rect">
            <a:avLst/>
          </a:prstGeom>
        </p:spPr>
        <p:txBody>
          <a:bodyPr wrap="square" lIns="117007" tIns="58498" rIns="117007" bIns="58498">
            <a:spAutoFit/>
          </a:bodyPr>
          <a:lstStyle/>
          <a:p>
            <a:pPr defTabSz="117001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4103140794"/>
              </p:ext>
            </p:extLst>
          </p:nvPr>
        </p:nvGraphicFramePr>
        <p:xfrm>
          <a:off x="1679225" y="2150466"/>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0189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827336356"/>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186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5" name="Rectangle 4"/>
          <p:cNvSpPr/>
          <p:nvPr/>
        </p:nvSpPr>
        <p:spPr>
          <a:xfrm>
            <a:off x="213172" y="6504084"/>
            <a:ext cx="11064429" cy="272104"/>
          </a:xfrm>
          <a:prstGeom prst="rect">
            <a:avLst/>
          </a:prstGeom>
        </p:spPr>
        <p:txBody>
          <a:bodyPr wrap="square" lIns="117080" tIns="58536" rIns="117080" bIns="58536">
            <a:spAutoFit/>
          </a:bodyPr>
          <a:lstStyle/>
          <a:p>
            <a:pPr defTabSz="117076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71703F93-A302-4D46-8B4D-098C5C255BB6}"/>
              </a:ext>
            </a:extLst>
          </p:cNvPr>
          <p:cNvGraphicFramePr>
            <a:graphicFrameLocks/>
          </p:cNvGraphicFramePr>
          <p:nvPr>
            <p:extLst>
              <p:ext uri="{D42A27DB-BD31-4B8C-83A1-F6EECF244321}">
                <p14:modId xmlns:p14="http://schemas.microsoft.com/office/powerpoint/2010/main" val="3768728754"/>
              </p:ext>
            </p:extLst>
          </p:nvPr>
        </p:nvGraphicFramePr>
        <p:xfrm>
          <a:off x="1790708" y="1960037"/>
          <a:ext cx="8610599" cy="4633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0241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213172" y="6504079"/>
            <a:ext cx="11064429" cy="272148"/>
          </a:xfrm>
          <a:prstGeom prst="rect">
            <a:avLst/>
          </a:prstGeom>
        </p:spPr>
        <p:txBody>
          <a:bodyPr wrap="square" lIns="117121" tIns="58558" rIns="117121" bIns="58558">
            <a:spAutoFit/>
          </a:bodyPr>
          <a:lstStyle/>
          <a:p>
            <a:pPr defTabSz="117118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718199927"/>
              </p:ext>
            </p:extLst>
          </p:nvPr>
        </p:nvGraphicFramePr>
        <p:xfrm>
          <a:off x="1679223" y="2114959"/>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1096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213172" y="6504072"/>
            <a:ext cx="11064429" cy="272201"/>
          </a:xfrm>
          <a:prstGeom prst="rect">
            <a:avLst/>
          </a:prstGeom>
        </p:spPr>
        <p:txBody>
          <a:bodyPr wrap="square" lIns="117171" tIns="58584" rIns="117171" bIns="58584">
            <a:spAutoFit/>
          </a:bodyPr>
          <a:lstStyle/>
          <a:p>
            <a:pPr defTabSz="1171698"/>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1102749989"/>
              </p:ext>
            </p:extLst>
          </p:nvPr>
        </p:nvGraphicFramePr>
        <p:xfrm>
          <a:off x="1391477" y="2295436"/>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039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2084752"/>
            <a:ext cx="8991600" cy="3477625"/>
          </a:xfrm>
          <a:prstGeom prst="rect">
            <a:avLst/>
          </a:prstGeom>
        </p:spPr>
        <p:txBody>
          <a:bodyPr wrap="square" lIns="91181" tIns="45596" rIns="91181" bIns="45596">
            <a:spAutoFit/>
          </a:bodyPr>
          <a:lstStyle/>
          <a:p>
            <a:pPr>
              <a:lnSpc>
                <a:spcPts val="2200"/>
              </a:lnSpc>
            </a:pPr>
            <a:br>
              <a:rPr lang="en-US" sz="2100" dirty="0">
                <a:solidFill>
                  <a:prstClr val="black"/>
                </a:solidFill>
                <a:cs typeface="Arial" pitchFamily="34" charset="0"/>
              </a:rPr>
            </a:br>
            <a:r>
              <a:rPr lang="en-US" dirty="0">
                <a:solidFill>
                  <a:prstClr val="black"/>
                </a:solidFill>
                <a:cs typeface="Arial" pitchFamily="34" charset="0"/>
              </a:rPr>
              <a:t>Selected indicators of response from NCPI 2014</a:t>
            </a:r>
          </a:p>
          <a:p>
            <a:pPr>
              <a:lnSpc>
                <a:spcPts val="2200"/>
              </a:lnSpc>
            </a:pPr>
            <a:endParaRPr lang="en-US" b="1" i="1" dirty="0">
              <a:solidFill>
                <a:prstClr val="black"/>
              </a:solidFill>
              <a:cs typeface="Arial" pitchFamily="34" charset="0"/>
            </a:endParaRPr>
          </a:p>
          <a:p>
            <a:pPr>
              <a:lnSpc>
                <a:spcPts val="2200"/>
              </a:lnSpc>
            </a:pPr>
            <a:r>
              <a:rPr lang="en-US" b="1" i="1" dirty="0">
                <a:solidFill>
                  <a:prstClr val="black"/>
                </a:solidFill>
                <a:cs typeface="Arial" pitchFamily="34" charset="0"/>
              </a:rPr>
              <a:t>Access to justice:</a:t>
            </a:r>
          </a:p>
          <a:p>
            <a:pPr>
              <a:lnSpc>
                <a:spcPts val="2200"/>
              </a:lnSpc>
            </a:pPr>
            <a:r>
              <a:rPr lang="en-US" dirty="0">
                <a:solidFill>
                  <a:prstClr val="black"/>
                </a:solidFill>
                <a:cs typeface="Arial" pitchFamily="34" charset="0"/>
              </a:rPr>
              <a:t>         Legal services (legal aid or other)                NHRI or other mechanisms </a:t>
            </a:r>
          </a:p>
          <a:p>
            <a:pPr>
              <a:lnSpc>
                <a:spcPts val="2200"/>
              </a:lnSpc>
            </a:pPr>
            <a:r>
              <a:rPr lang="en-US" i="1" dirty="0">
                <a:solidFill>
                  <a:prstClr val="black"/>
                </a:solidFill>
                <a:cs typeface="Arial" pitchFamily="34" charset="0"/>
              </a:rPr>
              <a:t> </a:t>
            </a:r>
            <a:br>
              <a:rPr lang="en-US" sz="800" i="1" dirty="0">
                <a:solidFill>
                  <a:prstClr val="black"/>
                </a:solidFill>
                <a:cs typeface="Arial" pitchFamily="34" charset="0"/>
              </a:rPr>
            </a:b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r>
              <a:rPr lang="en-US" sz="1200" dirty="0">
                <a:solidFill>
                  <a:prstClr val="black"/>
                </a:solidFill>
                <a:cs typeface="Arial"/>
              </a:rPr>
              <a:t>                                                                                               </a:t>
            </a:r>
          </a:p>
        </p:txBody>
      </p:sp>
      <p:sp>
        <p:nvSpPr>
          <p:cNvPr id="7" name="Rectangle 6"/>
          <p:cNvSpPr/>
          <p:nvPr/>
        </p:nvSpPr>
        <p:spPr>
          <a:xfrm>
            <a:off x="1371600" y="1503438"/>
            <a:ext cx="7467600" cy="538359"/>
          </a:xfrm>
          <a:prstGeom prst="rect">
            <a:avLst/>
          </a:prstGeom>
        </p:spPr>
        <p:txBody>
          <a:bodyPr wrap="square" lIns="91181" tIns="45596" rIns="91181" bIns="45596">
            <a:spAutoFit/>
          </a:bodyPr>
          <a:lstStyle/>
          <a:p>
            <a:r>
              <a:rPr lang="en-US" sz="2900" dirty="0">
                <a:solidFill>
                  <a:srgbClr val="00B0F0"/>
                </a:solidFill>
                <a:cs typeface="Arial" pitchFamily="34" charset="0"/>
              </a:rPr>
              <a:t>National data on stigma and discrimination </a:t>
            </a:r>
            <a:endParaRPr lang="en-GB" sz="2900" dirty="0">
              <a:solidFill>
                <a:srgbClr val="00B0F0"/>
              </a:solidFill>
              <a:cs typeface="Arial" pitchFamily="34" charset="0"/>
            </a:endParaRPr>
          </a:p>
        </p:txBody>
      </p:sp>
      <p:sp>
        <p:nvSpPr>
          <p:cNvPr id="16" name="Oval 15"/>
          <p:cNvSpPr/>
          <p:nvPr/>
        </p:nvSpPr>
        <p:spPr>
          <a:xfrm>
            <a:off x="6285743"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rtlCol="0" anchor="ctr"/>
          <a:lstStyle/>
          <a:p>
            <a:pPr algn="ctr"/>
            <a:endParaRPr lang="en-GB">
              <a:solidFill>
                <a:prstClr val="white"/>
              </a:solidFill>
            </a:endParaRPr>
          </a:p>
        </p:txBody>
      </p:sp>
      <p:sp>
        <p:nvSpPr>
          <p:cNvPr id="19" name="TextBox 18"/>
          <p:cNvSpPr txBox="1"/>
          <p:nvPr/>
        </p:nvSpPr>
        <p:spPr>
          <a:xfrm>
            <a:off x="2355143" y="5410231"/>
            <a:ext cx="8077200" cy="1015412"/>
          </a:xfrm>
          <a:prstGeom prst="rect">
            <a:avLst/>
          </a:prstGeom>
          <a:noFill/>
          <a:ln w="15875">
            <a:solidFill>
              <a:schemeClr val="bg1">
                <a:lumMod val="50000"/>
                <a:alpha val="48000"/>
              </a:schemeClr>
            </a:solidFill>
          </a:ln>
        </p:spPr>
        <p:txBody>
          <a:bodyPr wrap="square" lIns="91181" tIns="45596" rIns="91181" bIns="45596" rtlCol="0">
            <a:spAutoFit/>
          </a:bodyPr>
          <a:lstStyle/>
          <a:p>
            <a:pPr indent="-113980"/>
            <a:r>
              <a:rPr lang="en-US" sz="2400" dirty="0">
                <a:solidFill>
                  <a:srgbClr val="00B0F0"/>
                </a:solidFill>
                <a:cs typeface="Arial" pitchFamily="34" charset="0"/>
              </a:rPr>
              <a:t>STIGMA INDEX </a:t>
            </a:r>
            <a:r>
              <a:rPr lang="en-US" dirty="0">
                <a:solidFill>
                  <a:srgbClr val="00B0F0"/>
                </a:solidFill>
                <a:cs typeface="Arial" pitchFamily="34" charset="0"/>
              </a:rPr>
              <a:t>(2009-10 Data) </a:t>
            </a:r>
          </a:p>
          <a:p>
            <a:pPr indent="-113980"/>
            <a:r>
              <a:rPr lang="en-US" dirty="0">
                <a:solidFill>
                  <a:prstClr val="black"/>
                </a:solidFill>
                <a:cs typeface="Arial" pitchFamily="34" charset="0"/>
              </a:rPr>
              <a:t>Percent of PLHIV respondents who avoided going to a local clinic when needed because of HIV status:  </a:t>
            </a:r>
            <a:r>
              <a:rPr lang="en-US" dirty="0">
                <a:solidFill>
                  <a:srgbClr val="00B0F0"/>
                </a:solidFill>
                <a:cs typeface="Arial" pitchFamily="34" charset="0"/>
              </a:rPr>
              <a:t>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4" y="1414642"/>
            <a:ext cx="1023759" cy="10237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1289793"/>
              </p:ext>
            </p:extLst>
          </p:nvPr>
        </p:nvGraphicFramePr>
        <p:xfrm>
          <a:off x="1676400" y="3733705"/>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1828800"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rtlCol="0" anchor="ctr"/>
          <a:lstStyle/>
          <a:p>
            <a:pPr algn="ctr"/>
            <a:endParaRPr lang="en-GB">
              <a:solidFill>
                <a:prstClr val="white"/>
              </a:solidFill>
            </a:endParaRPr>
          </a:p>
        </p:txBody>
      </p:sp>
      <p:sp>
        <p:nvSpPr>
          <p:cNvPr id="11" name="Wave 10"/>
          <p:cNvSpPr/>
          <p:nvPr/>
        </p:nvSpPr>
        <p:spPr>
          <a:xfrm>
            <a:off x="9829800" y="41084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81" tIns="45596" rIns="91181" bIns="45596" numCol="1" spcCol="0" rtlCol="0" fromWordArt="0" anchor="ctr" anchorCtr="0" forceAA="0" compatLnSpc="1">
            <a:prstTxWarp prst="textNoShape">
              <a:avLst/>
            </a:prstTxWarp>
            <a:noAutofit/>
          </a:bodyPr>
          <a:lstStyle/>
          <a:p>
            <a:endParaRPr lang="en-US">
              <a:solidFill>
                <a:prstClr val="white"/>
              </a:solidFill>
            </a:endParaRPr>
          </a:p>
        </p:txBody>
      </p:sp>
      <p:sp>
        <p:nvSpPr>
          <p:cNvPr id="12" name="Wave 11"/>
          <p:cNvSpPr/>
          <p:nvPr/>
        </p:nvSpPr>
        <p:spPr>
          <a:xfrm>
            <a:off x="9829800" y="47942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81" tIns="45596" rIns="91181" bIns="45596" numCol="1" spcCol="0" rtlCol="0" fromWordArt="0" anchor="ctr" anchorCtr="0" forceAA="0" compatLnSpc="1">
            <a:prstTxWarp prst="textNoShape">
              <a:avLst/>
            </a:prstTxWarp>
            <a:noAutofit/>
          </a:bodyP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47</a:t>
            </a:fld>
            <a:endParaRPr lang="en-GB">
              <a:solidFill>
                <a:prstClr val="black">
                  <a:tint val="75000"/>
                </a:prstClr>
              </a:solidFill>
            </a:endParaRPr>
          </a:p>
        </p:txBody>
      </p:sp>
      <p:sp>
        <p:nvSpPr>
          <p:cNvPr id="15" name="Rectangle 14"/>
          <p:cNvSpPr/>
          <p:nvPr/>
        </p:nvSpPr>
        <p:spPr>
          <a:xfrm>
            <a:off x="152400" y="6615385"/>
            <a:ext cx="8305800" cy="215193"/>
          </a:xfrm>
          <a:prstGeom prst="rect">
            <a:avLst/>
          </a:prstGeom>
        </p:spPr>
        <p:txBody>
          <a:bodyPr wrap="square" lIns="91181" tIns="45596" rIns="91181" bIns="45596">
            <a:spAutoFit/>
          </a:bodyPr>
          <a:lstStyle/>
          <a:p>
            <a:r>
              <a:rPr lang="en-US" sz="800" dirty="0">
                <a:solidFill>
                  <a:prstClr val="black"/>
                </a:solidFill>
                <a:cs typeface="Arial" pitchFamily="34" charset="0"/>
              </a:rPr>
              <a:t>Source: </a:t>
            </a:r>
            <a:r>
              <a:rPr lang="en-GB" sz="800" dirty="0">
                <a:solidFill>
                  <a:prstClr val="black"/>
                </a:solidFill>
              </a:rPr>
              <a:t>Prepared by UNAIDS Regional Support Team Asia and the Pacific and </a:t>
            </a:r>
            <a:r>
              <a:rPr lang="en-GB" sz="800" u="sng" dirty="0">
                <a:solidFill>
                  <a:prstClr val="black"/>
                </a:solidFill>
                <a:hlinkClick r:id="rId4"/>
              </a:rPr>
              <a:t>www.aidsdatahub.org</a:t>
            </a:r>
            <a:r>
              <a:rPr lang="en-GB" sz="800" dirty="0">
                <a:solidFill>
                  <a:prstClr val="black"/>
                </a:solidFill>
              </a:rPr>
              <a:t> based on information provided by UNAIDS country office and partners</a:t>
            </a:r>
          </a:p>
        </p:txBody>
      </p:sp>
    </p:spTree>
    <p:extLst>
      <p:ext uri="{BB962C8B-B14F-4D97-AF65-F5344CB8AC3E}">
        <p14:creationId xmlns:p14="http://schemas.microsoft.com/office/powerpoint/2010/main" val="2113367085"/>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48</a:t>
            </a:fld>
            <a:endParaRPr lang="th-TH" dirty="0">
              <a:solidFill>
                <a:prstClr val="black">
                  <a:tint val="75000"/>
                </a:prstClr>
              </a:solidFill>
            </a:endParaRPr>
          </a:p>
        </p:txBody>
      </p:sp>
      <p:sp>
        <p:nvSpPr>
          <p:cNvPr id="14131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1" tIns="45596" rIns="91181" bIns="4559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3200">
              <a:solidFill>
                <a:srgbClr val="C00000"/>
              </a:solidFill>
            </a:endParaRPr>
          </a:p>
        </p:txBody>
      </p:sp>
    </p:spTree>
    <p:extLst>
      <p:ext uri="{BB962C8B-B14F-4D97-AF65-F5344CB8AC3E}">
        <p14:creationId xmlns:p14="http://schemas.microsoft.com/office/powerpoint/2010/main" val="1933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095"/>
            <a:ext cx="11064429" cy="271920"/>
          </a:xfrm>
          <a:prstGeom prst="rect">
            <a:avLst/>
          </a:prstGeom>
        </p:spPr>
        <p:txBody>
          <a:bodyPr wrap="square" lIns="116907" tIns="58445" rIns="116907" bIns="58445">
            <a:spAutoFit/>
          </a:bodyPr>
          <a:lstStyle/>
          <a:p>
            <a:pPr defTabSz="116899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921094131"/>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770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3"/>
            <a:ext cx="11064429" cy="271936"/>
          </a:xfrm>
          <a:prstGeom prst="rect">
            <a:avLst/>
          </a:prstGeom>
        </p:spPr>
        <p:txBody>
          <a:bodyPr wrap="square" lIns="116921" tIns="58453" rIns="116921" bIns="58453">
            <a:spAutoFit/>
          </a:bodyPr>
          <a:lstStyle/>
          <a:p>
            <a:pPr defTabSz="116912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785643919"/>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567962242"/>
              </p:ext>
            </p:extLst>
          </p:nvPr>
        </p:nvGraphicFramePr>
        <p:xfrm>
          <a:off x="4176000"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366228358"/>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9435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1"/>
            <a:ext cx="11064429" cy="271956"/>
          </a:xfrm>
          <a:prstGeom prst="rect">
            <a:avLst/>
          </a:prstGeom>
        </p:spPr>
        <p:txBody>
          <a:bodyPr wrap="square" lIns="116939" tIns="58463" rIns="116939" bIns="58463">
            <a:spAutoFit/>
          </a:bodyPr>
          <a:lstStyle/>
          <a:p>
            <a:pPr defTabSz="11693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084359716"/>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72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41"/>
            <a:ext cx="542900" cy="365125"/>
          </a:xfrm>
          <a:prstGeom prst="rect">
            <a:avLst/>
          </a:prstGeom>
          <a:noFill/>
          <a:ln>
            <a:noFill/>
          </a:ln>
        </p:spPr>
        <p:txBody>
          <a:bodyPr spcFirstLastPara="1" wrap="square" lIns="91166" tIns="45574" rIns="91166" bIns="45574" anchor="b" anchorCtr="0">
            <a:noAutofit/>
          </a:bodyPr>
          <a:lstStyle/>
          <a:p>
            <a:pPr>
              <a:buClr>
                <a:srgbClr val="000000"/>
              </a:buClr>
              <a:defRPr/>
            </a:pPr>
            <a:fld id="{00000000-1234-1234-1234-123412341234}" type="slidenum">
              <a:rPr lang="en-US" kern="0"/>
              <a:pPr>
                <a:buClr>
                  <a:srgbClr val="000000"/>
                </a:buClr>
                <a:defRPr/>
              </a:pPr>
              <a:t>8</a:t>
            </a:fld>
            <a:endParaRPr kern="0"/>
          </a:p>
        </p:txBody>
      </p:sp>
      <p:sp>
        <p:nvSpPr>
          <p:cNvPr id="579" name="Google Shape;579;p98"/>
          <p:cNvSpPr txBox="1">
            <a:spLocks noGrp="1"/>
          </p:cNvSpPr>
          <p:nvPr>
            <p:ph type="title"/>
          </p:nvPr>
        </p:nvSpPr>
        <p:spPr>
          <a:xfrm>
            <a:off x="228600" y="1553808"/>
            <a:ext cx="8402672" cy="504000"/>
          </a:xfrm>
          <a:prstGeom prst="rect">
            <a:avLst/>
          </a:prstGeom>
          <a:noFill/>
          <a:ln>
            <a:noFill/>
          </a:ln>
        </p:spPr>
        <p:txBody>
          <a:bodyPr spcFirstLastPara="1" wrap="square" lIns="91166" tIns="45574" rIns="91166" bIns="45574" anchor="t" anchorCtr="0">
            <a:noAutofit/>
          </a:bodyPr>
          <a:lstStyle/>
          <a:p>
            <a:r>
              <a:rPr lang="en-US" dirty="0"/>
              <a:t>Key population size estimates, 2016</a:t>
            </a:r>
            <a:endParaRPr dirty="0"/>
          </a:p>
        </p:txBody>
      </p:sp>
      <p:sp>
        <p:nvSpPr>
          <p:cNvPr id="580" name="Google Shape;580;p98"/>
          <p:cNvSpPr/>
          <p:nvPr/>
        </p:nvSpPr>
        <p:spPr>
          <a:xfrm>
            <a:off x="162736" y="6489873"/>
            <a:ext cx="8534400" cy="233810"/>
          </a:xfrm>
          <a:prstGeom prst="rect">
            <a:avLst/>
          </a:prstGeom>
          <a:noFill/>
          <a:ln>
            <a:noFill/>
          </a:ln>
        </p:spPr>
        <p:txBody>
          <a:bodyPr spcFirstLastPara="1" wrap="square" lIns="91166" tIns="45574" rIns="91166" bIns="45574"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2018</a:t>
            </a:r>
            <a:endParaRPr sz="12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814695737"/>
              </p:ext>
            </p:extLst>
          </p:nvPr>
        </p:nvGraphicFramePr>
        <p:xfrm>
          <a:off x="2147532" y="2505044"/>
          <a:ext cx="7791831" cy="3241253"/>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50400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277">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113 776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832 213</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174 101</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  55 340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(TGSW)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  52 646</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451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08672"/>
            <a:ext cx="8402672" cy="504000"/>
          </a:xfrm>
        </p:spPr>
        <p:txBody>
          <a:bodyPr/>
          <a:lstStyle/>
          <a:p>
            <a:r>
              <a:rPr lang="en-GB" dirty="0"/>
              <a:t>HIV prevalence among key populations,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7" name="TextBox 1"/>
          <p:cNvSpPr txBox="1"/>
          <p:nvPr/>
        </p:nvSpPr>
        <p:spPr>
          <a:xfrm>
            <a:off x="229780" y="6584657"/>
            <a:ext cx="8401493" cy="292396"/>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1931279842"/>
              </p:ext>
            </p:extLst>
          </p:nvPr>
        </p:nvGraphicFramePr>
        <p:xfrm>
          <a:off x="1828800" y="2270874"/>
          <a:ext cx="8534400" cy="4193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758381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6291</TotalTime>
  <Words>2592</Words>
  <Application>Microsoft Office PowerPoint</Application>
  <PresentationFormat>Widescreen</PresentationFormat>
  <Paragraphs>353</Paragraphs>
  <Slides>48</Slides>
  <Notes>17</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48</vt:i4>
      </vt:variant>
    </vt:vector>
  </HeadingPairs>
  <TitlesOfParts>
    <vt:vector size="70" baseType="lpstr">
      <vt:lpstr>Arial</vt:lpstr>
      <vt:lpstr>Arial Narrow</vt:lpstr>
      <vt:lpstr>Calibri</vt:lpstr>
      <vt:lpstr>Times New Roman</vt:lpstr>
      <vt:lpstr>1_Cover Design</vt:lpstr>
      <vt:lpstr>Layout</vt:lpstr>
      <vt:lpstr>1_Layout</vt:lpstr>
      <vt:lpstr>2_Layout</vt:lpstr>
      <vt:lpstr>3_Layout</vt:lpstr>
      <vt:lpstr>4_Layout</vt:lpstr>
      <vt:lpstr>7_Layout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Pakistan</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2016</vt:lpstr>
      <vt:lpstr>HIV prevalence among key populations, 2005-2017 </vt:lpstr>
      <vt:lpstr>HIV prevalence among key populations, 2016-2017 </vt:lpstr>
      <vt:lpstr>HIV prevalence among key populations, 2016-17 </vt:lpstr>
      <vt:lpstr>HIV prevalence among PWID by city, 2016-17 </vt:lpstr>
      <vt:lpstr>Cities in which HIV prevalence among transgender is greater than 5%, 2016-17 </vt:lpstr>
      <vt:lpstr>HIV prevalence among MSM by city, 2016-17</vt:lpstr>
      <vt:lpstr>HIV prevalence among FSW by city, 2016-17 </vt:lpstr>
      <vt:lpstr>Rapidly expanding HIV epidemic among PWID in cities, 2005-2017</vt:lpstr>
      <vt:lpstr>Risk behaviours </vt:lpstr>
      <vt:lpstr>Proportion of key populations who reported condom use at last sex, 2005-2017</vt:lpstr>
      <vt:lpstr>Proportion of sex workers who reported consistent condom use with clients in the last month, 2005-2017 </vt:lpstr>
      <vt:lpstr>Proportion of PWID who reported using sterile injecting equipment at last injection, 2007-2017  </vt:lpstr>
      <vt:lpstr>Overlapping risk behaviors: Proportion of key populations who reported injecting drugs in the last six months, 2016-17</vt:lpstr>
      <vt:lpstr>Interactions and overlapping risk behaviors among key populations in the last six months, 2016-17 </vt:lpstr>
      <vt:lpstr>Average number of clients per day among sex workers and average number of injections per day among PWID, 2016-17</vt:lpstr>
      <vt:lpstr>Vulnerability and HIV knowledge </vt:lpstr>
      <vt:lpstr>Proportion of key populations with comprehensive HIV knowledge, 2007 versus 2008-09 </vt:lpstr>
      <vt:lpstr>Proportion of key populations with comprehensive HIV knowledge by age group, 2008-2009 </vt:lpstr>
      <vt:lpstr>HIV expenditure </vt:lpstr>
      <vt:lpstr>AIDS spending by financing source, 2007-2013 </vt:lpstr>
      <vt:lpstr>AIDS spending by financing source, 2007-2013 </vt:lpstr>
      <vt:lpstr>AIDS spending by category, 2007-2013</vt:lpstr>
      <vt:lpstr>Proportion of spending on care and treatment from domestic and international sources, 2007 - 2013</vt:lpstr>
      <vt:lpstr>Proportion of spending on HIV prevention programmes from domestic and international sources, 2007 - 2013</vt:lpstr>
      <vt:lpstr>Proportion of total prevention programme spending on key populations at higher risk, 2007 - 2013</vt:lpstr>
      <vt:lpstr>National response </vt:lpstr>
      <vt:lpstr>Proportion of key populations reached with HIV prevention programmes, 2016-17 </vt:lpstr>
      <vt:lpstr>HIV testing coverage among key populations, 2016-2017</vt:lpstr>
      <vt:lpstr>Number of needles/syringes distributed per PWID per year, 2008 – 2018</vt:lpstr>
      <vt:lpstr>Number of Needle and Syringe Programme (NSP) and Opioid Substitution Therapy sites, 2011-2014</vt:lpstr>
      <vt:lpstr>Number of ART sites and people on ART, 2005 - 2019</vt:lpstr>
      <vt:lpstr>ART scale up, 2005-2019</vt:lpstr>
      <vt:lpstr>ART coverage trends among children, adult males and females and all ages, 2005 - 2019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PowerPoint Presentation</vt:lpstr>
    </vt:vector>
  </TitlesOfParts>
  <Manager/>
  <Company/>
  <LinksUpToDate>false</LinksUpToDate>
  <SharedDoc>false</SharedDoc>
  <HyperlinkBase>https://www.aidsdatahub.org/resource/pakistan-country-slides-2018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614</cp:revision>
  <cp:lastPrinted>2015-09-04T08:09:32Z</cp:lastPrinted>
  <dcterms:created xsi:type="dcterms:W3CDTF">2013-01-31T02:09:13Z</dcterms:created>
  <dcterms:modified xsi:type="dcterms:W3CDTF">2020-09-14T01:51:59Z</dcterms:modified>
  <cp:category/>
</cp:coreProperties>
</file>