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7.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8.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9.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10.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11.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12.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13.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4.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5.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6.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5.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notesSlides/notesSlide8.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notesSlides/notesSlide9.xml" ContentType="application/vnd.openxmlformats-officedocument.presentationml.notesSlide+xml"/>
  <Override PartName="/ppt/charts/chart11.xml" ContentType="application/vnd.openxmlformats-officedocument.drawingml.chart+xml"/>
  <Override PartName="/ppt/theme/themeOverride11.xml" ContentType="application/vnd.openxmlformats-officedocument.themeOverride+xml"/>
  <Override PartName="/ppt/notesSlides/notesSlide10.xml" ContentType="application/vnd.openxmlformats-officedocument.presentationml.notesSlide+xml"/>
  <Override PartName="/ppt/charts/chart12.xml" ContentType="application/vnd.openxmlformats-officedocument.drawingml.chart+xml"/>
  <Override PartName="/ppt/theme/themeOverride12.xml" ContentType="application/vnd.openxmlformats-officedocument.themeOverride+xml"/>
  <Override PartName="/ppt/notesSlides/notesSlide11.xml" ContentType="application/vnd.openxmlformats-officedocument.presentationml.notesSlide+xml"/>
  <Override PartName="/ppt/charts/chart13.xml" ContentType="application/vnd.openxmlformats-officedocument.drawingml.chart+xml"/>
  <Override PartName="/ppt/theme/themeOverride13.xml" ContentType="application/vnd.openxmlformats-officedocument.themeOverride+xml"/>
  <Override PartName="/ppt/drawings/drawing1.xml" ContentType="application/vnd.openxmlformats-officedocument.drawingml.chartshapes+xml"/>
  <Override PartName="/ppt/notesSlides/notesSlide12.xml" ContentType="application/vnd.openxmlformats-officedocument.presentationml.notesSlide+xml"/>
  <Override PartName="/ppt/charts/chart1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4.xml" ContentType="application/vnd.openxmlformats-officedocument.themeOverride+xml"/>
  <Override PartName="/ppt/charts/chart1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5.xml" ContentType="application/vnd.openxmlformats-officedocument.themeOverride+xml"/>
  <Override PartName="/ppt/notesSlides/notesSlide13.xml" ContentType="application/vnd.openxmlformats-officedocument.presentationml.notesSlide+xml"/>
  <Override PartName="/ppt/charts/chart16.xml" ContentType="application/vnd.openxmlformats-officedocument.drawingml.chart+xml"/>
  <Override PartName="/ppt/theme/themeOverride16.xml" ContentType="application/vnd.openxmlformats-officedocument.themeOverride+xml"/>
  <Override PartName="/ppt/drawings/drawing2.xml" ContentType="application/vnd.openxmlformats-officedocument.drawingml.chartshapes+xml"/>
  <Override PartName="/ppt/notesSlides/notesSlide14.xml" ContentType="application/vnd.openxmlformats-officedocument.presentationml.notesSlide+xml"/>
  <Override PartName="/ppt/charts/chart17.xml" ContentType="application/vnd.openxmlformats-officedocument.drawingml.chart+xml"/>
  <Override PartName="/ppt/theme/themeOverride17.xml" ContentType="application/vnd.openxmlformats-officedocument.themeOverride+xml"/>
  <Override PartName="/ppt/drawings/drawing3.xml" ContentType="application/vnd.openxmlformats-officedocument.drawingml.chartshapes+xml"/>
  <Override PartName="/ppt/notesSlides/notesSlide15.xml" ContentType="application/vnd.openxmlformats-officedocument.presentationml.notesSlide+xml"/>
  <Override PartName="/ppt/charts/chart18.xml" ContentType="application/vnd.openxmlformats-officedocument.drawingml.chart+xml"/>
  <Override PartName="/ppt/theme/themeOverride18.xml" ContentType="application/vnd.openxmlformats-officedocument.themeOverride+xml"/>
  <Override PartName="/ppt/notesSlides/notesSlide16.xml" ContentType="application/vnd.openxmlformats-officedocument.presentationml.notesSlide+xml"/>
  <Override PartName="/ppt/charts/chart19.xml" ContentType="application/vnd.openxmlformats-officedocument.drawingml.chart+xml"/>
  <Override PartName="/ppt/theme/themeOverride19.xml" ContentType="application/vnd.openxmlformats-officedocument.themeOverride+xml"/>
  <Override PartName="/ppt/notesSlides/notesSlide17.xml" ContentType="application/vnd.openxmlformats-officedocument.presentationml.notesSlide+xml"/>
  <Override PartName="/ppt/charts/chart20.xml" ContentType="application/vnd.openxmlformats-officedocument.drawingml.chart+xml"/>
  <Override PartName="/ppt/theme/themeOverride20.xml" ContentType="application/vnd.openxmlformats-officedocument.themeOverride+xml"/>
  <Override PartName="/ppt/drawings/drawing4.xml" ContentType="application/vnd.openxmlformats-officedocument.drawingml.chartshapes+xml"/>
  <Override PartName="/ppt/notesSlides/notesSlide18.xml" ContentType="application/vnd.openxmlformats-officedocument.presentationml.notesSlide+xml"/>
  <Override PartName="/ppt/charts/chart21.xml" ContentType="application/vnd.openxmlformats-officedocument.drawingml.chart+xml"/>
  <Override PartName="/ppt/theme/themeOverride21.xml" ContentType="application/vnd.openxmlformats-officedocument.themeOverride+xml"/>
  <Override PartName="/ppt/drawings/drawing5.xml" ContentType="application/vnd.openxmlformats-officedocument.drawingml.chartshapes+xml"/>
  <Override PartName="/ppt/notesSlides/notesSlide19.xml" ContentType="application/vnd.openxmlformats-officedocument.presentationml.notesSlide+xml"/>
  <Override PartName="/ppt/charts/chart22.xml" ContentType="application/vnd.openxmlformats-officedocument.drawingml.chart+xml"/>
  <Override PartName="/ppt/theme/themeOverride22.xml" ContentType="application/vnd.openxmlformats-officedocument.themeOverride+xml"/>
  <Override PartName="/ppt/notesSlides/notesSlide20.xml" ContentType="application/vnd.openxmlformats-officedocument.presentationml.notesSlide+xml"/>
  <Override PartName="/ppt/charts/chart23.xml" ContentType="application/vnd.openxmlformats-officedocument.drawingml.chart+xml"/>
  <Override PartName="/ppt/theme/themeOverride23.xml" ContentType="application/vnd.openxmlformats-officedocument.themeOverride+xml"/>
  <Override PartName="/ppt/drawings/drawing6.xml" ContentType="application/vnd.openxmlformats-officedocument.drawingml.chartshapes+xml"/>
  <Override PartName="/ppt/notesSlides/notesSlide21.xml" ContentType="application/vnd.openxmlformats-officedocument.presentationml.notesSlide+xml"/>
  <Override PartName="/ppt/charts/chart24.xml" ContentType="application/vnd.openxmlformats-officedocument.drawingml.chart+xml"/>
  <Override PartName="/ppt/theme/themeOverride24.xml" ContentType="application/vnd.openxmlformats-officedocument.themeOverride+xml"/>
  <Override PartName="/ppt/drawings/drawing7.xml" ContentType="application/vnd.openxmlformats-officedocument.drawingml.chartshapes+xml"/>
  <Override PartName="/ppt/notesSlides/notesSlide22.xml" ContentType="application/vnd.openxmlformats-officedocument.presentationml.notesSlide+xml"/>
  <Override PartName="/ppt/charts/chart25.xml" ContentType="application/vnd.openxmlformats-officedocument.drawingml.chart+xml"/>
  <Override PartName="/ppt/theme/themeOverride25.xml" ContentType="application/vnd.openxmlformats-officedocument.themeOverride+xml"/>
  <Override PartName="/ppt/notesSlides/notesSlide23.xml" ContentType="application/vnd.openxmlformats-officedocument.presentationml.notesSlide+xml"/>
  <Override PartName="/ppt/charts/chart26.xml" ContentType="application/vnd.openxmlformats-officedocument.drawingml.chart+xml"/>
  <Override PartName="/ppt/theme/themeOverride26.xml" ContentType="application/vnd.openxmlformats-officedocument.themeOverride+xml"/>
  <Override PartName="/ppt/notesSlides/notesSlide24.xml" ContentType="application/vnd.openxmlformats-officedocument.presentationml.notesSlide+xml"/>
  <Override PartName="/ppt/charts/chart27.xml" ContentType="application/vnd.openxmlformats-officedocument.drawingml.chart+xml"/>
  <Override PartName="/ppt/theme/themeOverride27.xml" ContentType="application/vnd.openxmlformats-officedocument.themeOverride+xml"/>
  <Override PartName="/ppt/notesSlides/notesSlide25.xml" ContentType="application/vnd.openxmlformats-officedocument.presentationml.notesSlide+xml"/>
  <Override PartName="/ppt/charts/chart28.xml" ContentType="application/vnd.openxmlformats-officedocument.drawingml.chart+xml"/>
  <Override PartName="/ppt/theme/themeOverride28.xml" ContentType="application/vnd.openxmlformats-officedocument.themeOverride+xml"/>
  <Override PartName="/ppt/notesSlides/notesSlide26.xml" ContentType="application/vnd.openxmlformats-officedocument.presentationml.notesSlide+xml"/>
  <Override PartName="/ppt/charts/chart29.xml" ContentType="application/vnd.openxmlformats-officedocument.drawingml.chart+xml"/>
  <Override PartName="/ppt/theme/themeOverride29.xml" ContentType="application/vnd.openxmlformats-officedocument.themeOverride+xml"/>
  <Override PartName="/ppt/drawings/drawing8.xml" ContentType="application/vnd.openxmlformats-officedocument.drawingml.chartshapes+xml"/>
  <Override PartName="/ppt/notesSlides/notesSlide27.xml" ContentType="application/vnd.openxmlformats-officedocument.presentationml.notesSlide+xml"/>
  <Override PartName="/ppt/charts/chart30.xml" ContentType="application/vnd.openxmlformats-officedocument.drawingml.chart+xml"/>
  <Override PartName="/ppt/theme/themeOverride30.xml" ContentType="application/vnd.openxmlformats-officedocument.themeOverride+xml"/>
  <Override PartName="/ppt/drawings/drawing9.xml" ContentType="application/vnd.openxmlformats-officedocument.drawingml.chartshapes+xml"/>
  <Override PartName="/ppt/notesSlides/notesSlide28.xml" ContentType="application/vnd.openxmlformats-officedocument.presentationml.notesSlide+xml"/>
  <Override PartName="/ppt/charts/chart31.xml" ContentType="application/vnd.openxmlformats-officedocument.drawingml.chart+xml"/>
  <Override PartName="/ppt/theme/themeOverride31.xml" ContentType="application/vnd.openxmlformats-officedocument.themeOverride+xml"/>
  <Override PartName="/ppt/notesSlides/notesSlide29.xml" ContentType="application/vnd.openxmlformats-officedocument.presentationml.notesSlide+xml"/>
  <Override PartName="/ppt/charts/chart32.xml" ContentType="application/vnd.openxmlformats-officedocument.drawingml.chart+xml"/>
  <Override PartName="/ppt/theme/themeOverride32.xml" ContentType="application/vnd.openxmlformats-officedocument.themeOverride+xml"/>
  <Override PartName="/ppt/drawings/drawing10.xml" ContentType="application/vnd.openxmlformats-officedocument.drawingml.chartshapes+xml"/>
  <Override PartName="/ppt/notesSlides/notesSlide30.xml" ContentType="application/vnd.openxmlformats-officedocument.presentationml.notesSlide+xml"/>
  <Override PartName="/ppt/charts/chart33.xml" ContentType="application/vnd.openxmlformats-officedocument.drawingml.chart+xml"/>
  <Override PartName="/ppt/theme/themeOverride33.xml" ContentType="application/vnd.openxmlformats-officedocument.themeOverride+xml"/>
  <Override PartName="/ppt/drawings/drawing11.xml" ContentType="application/vnd.openxmlformats-officedocument.drawingml.chartshapes+xml"/>
  <Override PartName="/ppt/notesSlides/notesSlide31.xml" ContentType="application/vnd.openxmlformats-officedocument.presentationml.notesSlide+xml"/>
  <Override PartName="/ppt/charts/chart3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4.xml" ContentType="application/vnd.openxmlformats-officedocument.themeOverride+xml"/>
  <Override PartName="/ppt/charts/chart35.xml" ContentType="application/vnd.openxmlformats-officedocument.drawingml.chart+xml"/>
  <Override PartName="/ppt/theme/themeOverride35.xml" ContentType="application/vnd.openxmlformats-officedocument.themeOverride+xml"/>
  <Override PartName="/ppt/notesSlides/notesSlide32.xml" ContentType="application/vnd.openxmlformats-officedocument.presentationml.notesSlide+xml"/>
  <Override PartName="/ppt/charts/chart36.xml" ContentType="application/vnd.openxmlformats-officedocument.drawingml.chart+xml"/>
  <Override PartName="/ppt/theme/themeOverride36.xml" ContentType="application/vnd.openxmlformats-officedocument.themeOverride+xml"/>
  <Override PartName="/ppt/drawings/drawing12.xml" ContentType="application/vnd.openxmlformats-officedocument.drawingml.chartshapes+xml"/>
  <Override PartName="/ppt/notesSlides/notesSlide33.xml" ContentType="application/vnd.openxmlformats-officedocument.presentationml.notesSlide+xml"/>
  <Override PartName="/ppt/charts/chart37.xml" ContentType="application/vnd.openxmlformats-officedocument.drawingml.chart+xml"/>
  <Override PartName="/ppt/theme/themeOverride37.xml" ContentType="application/vnd.openxmlformats-officedocument.themeOverride+xml"/>
  <Override PartName="/ppt/notesSlides/notesSlide34.xml" ContentType="application/vnd.openxmlformats-officedocument.presentationml.notesSlide+xml"/>
  <Override PartName="/ppt/charts/chart38.xml" ContentType="application/vnd.openxmlformats-officedocument.drawingml.chart+xml"/>
  <Override PartName="/ppt/theme/themeOverride38.xml" ContentType="application/vnd.openxmlformats-officedocument.themeOverride+xml"/>
  <Override PartName="/ppt/drawings/drawing13.xml" ContentType="application/vnd.openxmlformats-officedocument.drawingml.chartshapes+xml"/>
  <Override PartName="/ppt/notesSlides/notesSlide35.xml" ContentType="application/vnd.openxmlformats-officedocument.presentationml.notesSlide+xml"/>
  <Override PartName="/ppt/charts/chart39.xml" ContentType="application/vnd.openxmlformats-officedocument.drawingml.chart+xml"/>
  <Override PartName="/ppt/theme/themeOverride39.xml" ContentType="application/vnd.openxmlformats-officedocument.themeOverride+xml"/>
  <Override PartName="/ppt/charts/chart40.xml" ContentType="application/vnd.openxmlformats-officedocument.drawingml.chart+xml"/>
  <Override PartName="/ppt/theme/themeOverride40.xml" ContentType="application/vnd.openxmlformats-officedocument.themeOverr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41.xml" ContentType="application/vnd.openxmlformats-officedocument.drawingml.chart+xml"/>
  <Override PartName="/ppt/theme/themeOverride41.xml" ContentType="application/vnd.openxmlformats-officedocument.themeOverride+xml"/>
  <Override PartName="/ppt/drawings/drawing14.xml" ContentType="application/vnd.openxmlformats-officedocument.drawingml.chartshapes+xml"/>
  <Override PartName="/ppt/notesSlides/notesSlide38.xml" ContentType="application/vnd.openxmlformats-officedocument.presentationml.notesSlide+xml"/>
  <Override PartName="/ppt/charts/chart42.xml" ContentType="application/vnd.openxmlformats-officedocument.drawingml.chart+xml"/>
  <Override PartName="/ppt/theme/themeOverride42.xml" ContentType="application/vnd.openxmlformats-officedocument.themeOverride+xml"/>
  <Override PartName="/ppt/drawings/drawing15.xml" ContentType="application/vnd.openxmlformats-officedocument.drawingml.chartshapes+xml"/>
  <Override PartName="/ppt/notesSlides/notesSlide39.xml" ContentType="application/vnd.openxmlformats-officedocument.presentationml.notesSlide+xml"/>
  <Override PartName="/ppt/charts/chart43.xml" ContentType="application/vnd.openxmlformats-officedocument.drawingml.chart+xml"/>
  <Override PartName="/ppt/theme/themeOverride43.xml" ContentType="application/vnd.openxmlformats-officedocument.themeOverride+xml"/>
  <Override PartName="/ppt/drawings/drawing16.xml" ContentType="application/vnd.openxmlformats-officedocument.drawingml.chartshapes+xml"/>
  <Override PartName="/ppt/notesSlides/notesSlide40.xml" ContentType="application/vnd.openxmlformats-officedocument.presentationml.notesSlide+xml"/>
  <Override PartName="/ppt/charts/chart44.xml" ContentType="application/vnd.openxmlformats-officedocument.drawingml.chart+xml"/>
  <Override PartName="/ppt/theme/themeOverride44.xml" ContentType="application/vnd.openxmlformats-officedocument.themeOverride+xml"/>
  <Override PartName="/ppt/notesSlides/notesSlide41.xml" ContentType="application/vnd.openxmlformats-officedocument.presentationml.notesSlide+xml"/>
  <Override PartName="/ppt/charts/chart45.xml" ContentType="application/vnd.openxmlformats-officedocument.drawingml.chart+xml"/>
  <Override PartName="/ppt/theme/themeOverride45.xml" ContentType="application/vnd.openxmlformats-officedocument.themeOverride+xml"/>
  <Override PartName="/ppt/notesSlides/notesSlide42.xml" ContentType="application/vnd.openxmlformats-officedocument.presentationml.notesSlide+xml"/>
  <Override PartName="/ppt/charts/chart46.xml" ContentType="application/vnd.openxmlformats-officedocument.drawingml.chart+xml"/>
  <Override PartName="/ppt/theme/themeOverride46.xml" ContentType="application/vnd.openxmlformats-officedocument.themeOverride+xml"/>
  <Override PartName="/ppt/notesSlides/notesSlide43.xml" ContentType="application/vnd.openxmlformats-officedocument.presentationml.notesSlide+xml"/>
  <Override PartName="/ppt/charts/chart47.xml" ContentType="application/vnd.openxmlformats-officedocument.drawingml.chart+xml"/>
  <Override PartName="/ppt/theme/themeOverride47.xml" ContentType="application/vnd.openxmlformats-officedocument.themeOverride+xml"/>
  <Override PartName="/ppt/notesSlides/notesSlide44.xml" ContentType="application/vnd.openxmlformats-officedocument.presentationml.notesSlide+xml"/>
  <Override PartName="/ppt/charts/chart48.xml" ContentType="application/vnd.openxmlformats-officedocument.drawingml.chart+xml"/>
  <Override PartName="/ppt/theme/themeOverride48.xml" ContentType="application/vnd.openxmlformats-officedocument.themeOverride+xml"/>
  <Override PartName="/ppt/notesSlides/notesSlide45.xml" ContentType="application/vnd.openxmlformats-officedocument.presentationml.notesSlide+xml"/>
  <Override PartName="/ppt/charts/chart49.xml" ContentType="application/vnd.openxmlformats-officedocument.drawingml.chart+xml"/>
  <Override PartName="/ppt/theme/themeOverride49.xml" ContentType="application/vnd.openxmlformats-officedocument.themeOverride+xml"/>
  <Override PartName="/ppt/notesSlides/notesSlide46.xml" ContentType="application/vnd.openxmlformats-officedocument.presentationml.notesSlide+xml"/>
  <Override PartName="/ppt/charts/chart50.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0.xml" ContentType="application/vnd.openxmlformats-officedocument.themeOverride+xml"/>
  <Override PartName="/ppt/charts/chart51.xml" ContentType="application/vnd.openxmlformats-officedocument.drawingml.chart+xml"/>
  <Override PartName="/ppt/theme/themeOverride51.xml" ContentType="application/vnd.openxmlformats-officedocument.themeOverride+xml"/>
  <Override PartName="/ppt/charts/chart52.xml" ContentType="application/vnd.openxmlformats-officedocument.drawingml.chart+xml"/>
  <Override PartName="/ppt/theme/themeOverride52.xml" ContentType="application/vnd.openxmlformats-officedocument.themeOverride+xml"/>
  <Override PartName="/ppt/drawings/drawing17.xml" ContentType="application/vnd.openxmlformats-officedocument.drawingml.chartshapes+xml"/>
  <Override PartName="/ppt/notesSlides/notesSlide47.xml" ContentType="application/vnd.openxmlformats-officedocument.presentationml.notesSlide+xml"/>
  <Override PartName="/ppt/charts/chart53.xml" ContentType="application/vnd.openxmlformats-officedocument.drawingml.chart+xml"/>
  <Override PartName="/ppt/theme/themeOverride53.xml" ContentType="application/vnd.openxmlformats-officedocument.themeOverride+xml"/>
  <Override PartName="/ppt/drawings/drawing18.xml" ContentType="application/vnd.openxmlformats-officedocument.drawingml.chartshapes+xml"/>
  <Override PartName="/ppt/notesSlides/notesSlide48.xml" ContentType="application/vnd.openxmlformats-officedocument.presentationml.notesSlide+xml"/>
  <Override PartName="/ppt/charts/chart54.xml" ContentType="application/vnd.openxmlformats-officedocument.drawingml.chart+xml"/>
  <Override PartName="/ppt/theme/themeOverride54.xml" ContentType="application/vnd.openxmlformats-officedocument.themeOverride+xml"/>
  <Override PartName="/ppt/drawings/drawing19.xml" ContentType="application/vnd.openxmlformats-officedocument.drawingml.chartshapes+xml"/>
  <Override PartName="/ppt/notesSlides/notesSlide49.xml" ContentType="application/vnd.openxmlformats-officedocument.presentationml.notesSlide+xml"/>
  <Override PartName="/ppt/charts/chart55.xml" ContentType="application/vnd.openxmlformats-officedocument.drawingml.chart+xml"/>
  <Override PartName="/ppt/theme/themeOverride55.xml" ContentType="application/vnd.openxmlformats-officedocument.themeOverride+xml"/>
  <Override PartName="/ppt/notesSlides/notesSlide50.xml" ContentType="application/vnd.openxmlformats-officedocument.presentationml.notesSlide+xml"/>
  <Override PartName="/ppt/charts/chart56.xml" ContentType="application/vnd.openxmlformats-officedocument.drawingml.chart+xml"/>
  <Override PartName="/ppt/theme/themeOverride56.xml" ContentType="application/vnd.openxmlformats-officedocument.themeOverride+xml"/>
  <Override PartName="/ppt/notesSlides/notesSlide51.xml" ContentType="application/vnd.openxmlformats-officedocument.presentationml.notesSlide+xml"/>
  <Override PartName="/ppt/charts/chart57.xml" ContentType="application/vnd.openxmlformats-officedocument.drawingml.chart+xml"/>
  <Override PartName="/ppt/theme/themeOverride57.xml" ContentType="application/vnd.openxmlformats-officedocument.themeOverride+xml"/>
  <Override PartName="/ppt/charts/chart58.xml" ContentType="application/vnd.openxmlformats-officedocument.drawingml.chart+xml"/>
  <Override PartName="/ppt/theme/themeOverride58.xml" ContentType="application/vnd.openxmlformats-officedocument.themeOverride+xml"/>
  <Override PartName="/ppt/notesSlides/notesSlide52.xml" ContentType="application/vnd.openxmlformats-officedocument.presentationml.notesSlide+xml"/>
  <Override PartName="/ppt/charts/chart59.xml" ContentType="application/vnd.openxmlformats-officedocument.drawingml.chart+xml"/>
  <Override PartName="/ppt/theme/themeOverride59.xml" ContentType="application/vnd.openxmlformats-officedocument.themeOverride+xml"/>
  <Override PartName="/ppt/drawings/drawing20.xml" ContentType="application/vnd.openxmlformats-officedocument.drawingml.chartshapes+xml"/>
  <Override PartName="/ppt/notesSlides/notesSlide53.xml" ContentType="application/vnd.openxmlformats-officedocument.presentationml.notesSlide+xml"/>
  <Override PartName="/ppt/charts/chart60.xml" ContentType="application/vnd.openxmlformats-officedocument.drawingml.chart+xml"/>
  <Override PartName="/ppt/theme/themeOverride60.xml" ContentType="application/vnd.openxmlformats-officedocument.themeOverride+xml"/>
  <Override PartName="/ppt/drawings/drawing21.xml" ContentType="application/vnd.openxmlformats-officedocument.drawingml.chartshapes+xml"/>
  <Override PartName="/ppt/notesSlides/notesSlide54.xml" ContentType="application/vnd.openxmlformats-officedocument.presentationml.notesSlide+xml"/>
  <Override PartName="/ppt/charts/chart61.xml" ContentType="application/vnd.openxmlformats-officedocument.drawingml.chart+xml"/>
  <Override PartName="/ppt/theme/themeOverride61.xml" ContentType="application/vnd.openxmlformats-officedocument.themeOverride+xml"/>
  <Override PartName="/ppt/notesSlides/notesSlide55.xml" ContentType="application/vnd.openxmlformats-officedocument.presentationml.notesSlide+xml"/>
  <Override PartName="/ppt/charts/chart62.xml" ContentType="application/vnd.openxmlformats-officedocument.drawingml.chart+xml"/>
  <Override PartName="/ppt/theme/themeOverride62.xml" ContentType="application/vnd.openxmlformats-officedocument.themeOverride+xml"/>
  <Override PartName="/ppt/drawings/drawing22.xml" ContentType="application/vnd.openxmlformats-officedocument.drawingml.chartshapes+xml"/>
  <Override PartName="/ppt/notesSlides/notesSlide56.xml" ContentType="application/vnd.openxmlformats-officedocument.presentationml.notesSlide+xml"/>
  <Override PartName="/ppt/charts/chart63.xml" ContentType="application/vnd.openxmlformats-officedocument.drawingml.chart+xml"/>
  <Override PartName="/ppt/theme/themeOverride6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1" r:id="rId2"/>
    <p:sldMasterId id="2147483693" r:id="rId3"/>
    <p:sldMasterId id="2147483702" r:id="rId4"/>
    <p:sldMasterId id="2147483732" r:id="rId5"/>
    <p:sldMasterId id="2147483768" r:id="rId6"/>
    <p:sldMasterId id="2147483813" r:id="rId7"/>
    <p:sldMasterId id="2147483822" r:id="rId8"/>
    <p:sldMasterId id="2147483831" r:id="rId9"/>
    <p:sldMasterId id="2147483840" r:id="rId10"/>
    <p:sldMasterId id="2147483849" r:id="rId11"/>
    <p:sldMasterId id="2147483858" r:id="rId12"/>
    <p:sldMasterId id="2147483867" r:id="rId13"/>
    <p:sldMasterId id="2147483876" r:id="rId14"/>
    <p:sldMasterId id="2147483885" r:id="rId15"/>
    <p:sldMasterId id="2147483894" r:id="rId16"/>
    <p:sldMasterId id="2147483903" r:id="rId17"/>
  </p:sldMasterIdLst>
  <p:notesMasterIdLst>
    <p:notesMasterId r:id="rId84"/>
  </p:notesMasterIdLst>
  <p:sldIdLst>
    <p:sldId id="257" r:id="rId18"/>
    <p:sldId id="308" r:id="rId19"/>
    <p:sldId id="373" r:id="rId20"/>
    <p:sldId id="258" r:id="rId21"/>
    <p:sldId id="656" r:id="rId22"/>
    <p:sldId id="657" r:id="rId23"/>
    <p:sldId id="658" r:id="rId24"/>
    <p:sldId id="276" r:id="rId25"/>
    <p:sldId id="273" r:id="rId26"/>
    <p:sldId id="309" r:id="rId27"/>
    <p:sldId id="274" r:id="rId28"/>
    <p:sldId id="369" r:id="rId29"/>
    <p:sldId id="314" r:id="rId30"/>
    <p:sldId id="366" r:id="rId31"/>
    <p:sldId id="361" r:id="rId32"/>
    <p:sldId id="341" r:id="rId33"/>
    <p:sldId id="333" r:id="rId34"/>
    <p:sldId id="317" r:id="rId35"/>
    <p:sldId id="277" r:id="rId36"/>
    <p:sldId id="380" r:id="rId37"/>
    <p:sldId id="313" r:id="rId38"/>
    <p:sldId id="312" r:id="rId39"/>
    <p:sldId id="319" r:id="rId40"/>
    <p:sldId id="356" r:id="rId41"/>
    <p:sldId id="320" r:id="rId42"/>
    <p:sldId id="259" r:id="rId43"/>
    <p:sldId id="263" r:id="rId44"/>
    <p:sldId id="334" r:id="rId45"/>
    <p:sldId id="668" r:id="rId46"/>
    <p:sldId id="343" r:id="rId47"/>
    <p:sldId id="667" r:id="rId48"/>
    <p:sldId id="344" r:id="rId49"/>
    <p:sldId id="336" r:id="rId50"/>
    <p:sldId id="346" r:id="rId51"/>
    <p:sldId id="347" r:id="rId52"/>
    <p:sldId id="286" r:id="rId53"/>
    <p:sldId id="268" r:id="rId54"/>
    <p:sldId id="272" r:id="rId55"/>
    <p:sldId id="348" r:id="rId56"/>
    <p:sldId id="301" r:id="rId57"/>
    <p:sldId id="302" r:id="rId58"/>
    <p:sldId id="303" r:id="rId59"/>
    <p:sldId id="304" r:id="rId60"/>
    <p:sldId id="365" r:id="rId61"/>
    <p:sldId id="261" r:id="rId62"/>
    <p:sldId id="355" r:id="rId63"/>
    <p:sldId id="270" r:id="rId64"/>
    <p:sldId id="287" r:id="rId65"/>
    <p:sldId id="288" r:id="rId66"/>
    <p:sldId id="323" r:id="rId67"/>
    <p:sldId id="324" r:id="rId68"/>
    <p:sldId id="262" r:id="rId69"/>
    <p:sldId id="271" r:id="rId70"/>
    <p:sldId id="290" r:id="rId71"/>
    <p:sldId id="291" r:id="rId72"/>
    <p:sldId id="364" r:id="rId73"/>
    <p:sldId id="666" r:id="rId74"/>
    <p:sldId id="659" r:id="rId75"/>
    <p:sldId id="661" r:id="rId76"/>
    <p:sldId id="660" r:id="rId77"/>
    <p:sldId id="665" r:id="rId78"/>
    <p:sldId id="662" r:id="rId79"/>
    <p:sldId id="663" r:id="rId80"/>
    <p:sldId id="664" r:id="rId81"/>
    <p:sldId id="328" r:id="rId82"/>
    <p:sldId id="307" r:id="rId83"/>
  </p:sldIdLst>
  <p:sldSz cx="12192000" cy="6858000"/>
  <p:notesSz cx="6797675" cy="9926638"/>
  <p:defaultTextStyle>
    <a:defPPr>
      <a:defRPr lang="en-US"/>
    </a:defPPr>
    <a:lvl1pPr marL="0" algn="l" defTabSz="911452" rtl="0" eaLnBrk="1" latinLnBrk="0" hangingPunct="1">
      <a:defRPr sz="1800" kern="1200">
        <a:solidFill>
          <a:schemeClr val="tx1"/>
        </a:solidFill>
        <a:latin typeface="+mn-lt"/>
        <a:ea typeface="+mn-ea"/>
        <a:cs typeface="+mn-cs"/>
      </a:defRPr>
    </a:lvl1pPr>
    <a:lvl2pPr marL="455729" algn="l" defTabSz="911452" rtl="0" eaLnBrk="1" latinLnBrk="0" hangingPunct="1">
      <a:defRPr sz="1800" kern="1200">
        <a:solidFill>
          <a:schemeClr val="tx1"/>
        </a:solidFill>
        <a:latin typeface="+mn-lt"/>
        <a:ea typeface="+mn-ea"/>
        <a:cs typeface="+mn-cs"/>
      </a:defRPr>
    </a:lvl2pPr>
    <a:lvl3pPr marL="911452" algn="l" defTabSz="911452" rtl="0" eaLnBrk="1" latinLnBrk="0" hangingPunct="1">
      <a:defRPr sz="1800" kern="1200">
        <a:solidFill>
          <a:schemeClr val="tx1"/>
        </a:solidFill>
        <a:latin typeface="+mn-lt"/>
        <a:ea typeface="+mn-ea"/>
        <a:cs typeface="+mn-cs"/>
      </a:defRPr>
    </a:lvl3pPr>
    <a:lvl4pPr marL="1367180" algn="l" defTabSz="911452" rtl="0" eaLnBrk="1" latinLnBrk="0" hangingPunct="1">
      <a:defRPr sz="1800" kern="1200">
        <a:solidFill>
          <a:schemeClr val="tx1"/>
        </a:solidFill>
        <a:latin typeface="+mn-lt"/>
        <a:ea typeface="+mn-ea"/>
        <a:cs typeface="+mn-cs"/>
      </a:defRPr>
    </a:lvl4pPr>
    <a:lvl5pPr marL="1822881" algn="l" defTabSz="911452" rtl="0" eaLnBrk="1" latinLnBrk="0" hangingPunct="1">
      <a:defRPr sz="1800" kern="1200">
        <a:solidFill>
          <a:schemeClr val="tx1"/>
        </a:solidFill>
        <a:latin typeface="+mn-lt"/>
        <a:ea typeface="+mn-ea"/>
        <a:cs typeface="+mn-cs"/>
      </a:defRPr>
    </a:lvl5pPr>
    <a:lvl6pPr marL="2278624" algn="l" defTabSz="911452" rtl="0" eaLnBrk="1" latinLnBrk="0" hangingPunct="1">
      <a:defRPr sz="1800" kern="1200">
        <a:solidFill>
          <a:schemeClr val="tx1"/>
        </a:solidFill>
        <a:latin typeface="+mn-lt"/>
        <a:ea typeface="+mn-ea"/>
        <a:cs typeface="+mn-cs"/>
      </a:defRPr>
    </a:lvl6pPr>
    <a:lvl7pPr marL="2734361" algn="l" defTabSz="911452" rtl="0" eaLnBrk="1" latinLnBrk="0" hangingPunct="1">
      <a:defRPr sz="1800" kern="1200">
        <a:solidFill>
          <a:schemeClr val="tx1"/>
        </a:solidFill>
        <a:latin typeface="+mn-lt"/>
        <a:ea typeface="+mn-ea"/>
        <a:cs typeface="+mn-cs"/>
      </a:defRPr>
    </a:lvl7pPr>
    <a:lvl8pPr marL="3190070" algn="l" defTabSz="911452" rtl="0" eaLnBrk="1" latinLnBrk="0" hangingPunct="1">
      <a:defRPr sz="1800" kern="1200">
        <a:solidFill>
          <a:schemeClr val="tx1"/>
        </a:solidFill>
        <a:latin typeface="+mn-lt"/>
        <a:ea typeface="+mn-ea"/>
        <a:cs typeface="+mn-cs"/>
      </a:defRPr>
    </a:lvl8pPr>
    <a:lvl9pPr marL="3645770" algn="l" defTabSz="91145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WE, Ye Yu" initials="SYY"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8E1E"/>
    <a:srgbClr val="00A99A"/>
    <a:srgbClr val="F26B73"/>
    <a:srgbClr val="EC008C"/>
    <a:srgbClr val="88C540"/>
    <a:srgbClr val="E31837"/>
    <a:srgbClr val="00AEEF"/>
    <a:srgbClr val="5607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9788" autoAdjust="0"/>
  </p:normalViewPr>
  <p:slideViewPr>
    <p:cSldViewPr>
      <p:cViewPr varScale="1">
        <p:scale>
          <a:sx n="88" d="100"/>
          <a:sy n="88" d="100"/>
        </p:scale>
        <p:origin x="828" y="78"/>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9.xml"/><Relationship Id="rId21" Type="http://schemas.openxmlformats.org/officeDocument/2006/relationships/slide" Target="slides/slide4.xml"/><Relationship Id="rId42" Type="http://schemas.openxmlformats.org/officeDocument/2006/relationships/slide" Target="slides/slide25.xml"/><Relationship Id="rId47" Type="http://schemas.openxmlformats.org/officeDocument/2006/relationships/slide" Target="slides/slide30.xml"/><Relationship Id="rId63" Type="http://schemas.openxmlformats.org/officeDocument/2006/relationships/slide" Target="slides/slide46.xml"/><Relationship Id="rId68" Type="http://schemas.openxmlformats.org/officeDocument/2006/relationships/slide" Target="slides/slide51.xml"/><Relationship Id="rId84" Type="http://schemas.openxmlformats.org/officeDocument/2006/relationships/notesMaster" Target="notesMasters/notesMaster1.xml"/><Relationship Id="rId89" Type="http://schemas.openxmlformats.org/officeDocument/2006/relationships/tableStyles" Target="tableStyles.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5.xml"/><Relationship Id="rId37" Type="http://schemas.openxmlformats.org/officeDocument/2006/relationships/slide" Target="slides/slide20.xml"/><Relationship Id="rId53" Type="http://schemas.openxmlformats.org/officeDocument/2006/relationships/slide" Target="slides/slide36.xml"/><Relationship Id="rId58" Type="http://schemas.openxmlformats.org/officeDocument/2006/relationships/slide" Target="slides/slide41.xml"/><Relationship Id="rId74" Type="http://schemas.openxmlformats.org/officeDocument/2006/relationships/slide" Target="slides/slide57.xml"/><Relationship Id="rId79" Type="http://schemas.openxmlformats.org/officeDocument/2006/relationships/slide" Target="slides/slide62.xml"/><Relationship Id="rId5" Type="http://schemas.openxmlformats.org/officeDocument/2006/relationships/slideMaster" Target="slideMasters/slideMaster5.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slide" Target="slides/slide47.xml"/><Relationship Id="rId69" Type="http://schemas.openxmlformats.org/officeDocument/2006/relationships/slide" Target="slides/slide52.xml"/><Relationship Id="rId77" Type="http://schemas.openxmlformats.org/officeDocument/2006/relationships/slide" Target="slides/slide60.xml"/><Relationship Id="rId8" Type="http://schemas.openxmlformats.org/officeDocument/2006/relationships/slideMaster" Target="slideMasters/slideMaster8.xml"/><Relationship Id="rId51" Type="http://schemas.openxmlformats.org/officeDocument/2006/relationships/slide" Target="slides/slide34.xml"/><Relationship Id="rId72" Type="http://schemas.openxmlformats.org/officeDocument/2006/relationships/slide" Target="slides/slide55.xml"/><Relationship Id="rId80" Type="http://schemas.openxmlformats.org/officeDocument/2006/relationships/slide" Target="slides/slide63.xml"/><Relationship Id="rId85"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slide" Target="slides/slide50.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slide" Target="slides/slide53.xml"/><Relationship Id="rId75" Type="http://schemas.openxmlformats.org/officeDocument/2006/relationships/slide" Target="slides/slide58.xml"/><Relationship Id="rId83" Type="http://schemas.openxmlformats.org/officeDocument/2006/relationships/slide" Target="slides/slide66.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10" Type="http://schemas.openxmlformats.org/officeDocument/2006/relationships/slideMaster" Target="slideMasters/slideMaster10.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73" Type="http://schemas.openxmlformats.org/officeDocument/2006/relationships/slide" Target="slides/slide56.xml"/><Relationship Id="rId78" Type="http://schemas.openxmlformats.org/officeDocument/2006/relationships/slide" Target="slides/slide61.xml"/><Relationship Id="rId81" Type="http://schemas.openxmlformats.org/officeDocument/2006/relationships/slide" Target="slides/slide64.xml"/><Relationship Id="rId86"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1.xml"/><Relationship Id="rId39" Type="http://schemas.openxmlformats.org/officeDocument/2006/relationships/slide" Target="slides/slide22.xml"/><Relationship Id="rId34" Type="http://schemas.openxmlformats.org/officeDocument/2006/relationships/slide" Target="slides/slide17.xml"/><Relationship Id="rId50" Type="http://schemas.openxmlformats.org/officeDocument/2006/relationships/slide" Target="slides/slide33.xml"/><Relationship Id="rId55" Type="http://schemas.openxmlformats.org/officeDocument/2006/relationships/slide" Target="slides/slide38.xml"/><Relationship Id="rId76" Type="http://schemas.openxmlformats.org/officeDocument/2006/relationships/slide" Target="slides/slide59.xml"/><Relationship Id="rId7" Type="http://schemas.openxmlformats.org/officeDocument/2006/relationships/slideMaster" Target="slideMasters/slideMaster7.xml"/><Relationship Id="rId71" Type="http://schemas.openxmlformats.org/officeDocument/2006/relationships/slide" Target="slides/slide54.xml"/><Relationship Id="rId2" Type="http://schemas.openxmlformats.org/officeDocument/2006/relationships/slideMaster" Target="slideMasters/slideMaster2.xml"/><Relationship Id="rId29" Type="http://schemas.openxmlformats.org/officeDocument/2006/relationships/slide" Target="slides/slide12.xml"/><Relationship Id="rId24" Type="http://schemas.openxmlformats.org/officeDocument/2006/relationships/slide" Target="slides/slide7.xml"/><Relationship Id="rId40" Type="http://schemas.openxmlformats.org/officeDocument/2006/relationships/slide" Target="slides/slide23.xml"/><Relationship Id="rId45" Type="http://schemas.openxmlformats.org/officeDocument/2006/relationships/slide" Target="slides/slide28.xml"/><Relationship Id="rId66" Type="http://schemas.openxmlformats.org/officeDocument/2006/relationships/slide" Target="slides/slide49.xml"/><Relationship Id="rId87" Type="http://schemas.openxmlformats.org/officeDocument/2006/relationships/viewProps" Target="viewProps.xml"/><Relationship Id="rId61" Type="http://schemas.openxmlformats.org/officeDocument/2006/relationships/slide" Target="slides/slide44.xml"/><Relationship Id="rId82" Type="http://schemas.openxmlformats.org/officeDocument/2006/relationships/slide" Target="slides/slide65.xml"/><Relationship Id="rId19"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1.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2.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3.xlsx"/></Relationships>
</file>

<file path=ppt/charts/_rels/chart16.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14.xlsx"/><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15.xlsx"/><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18.xlsx"/><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19.xlsx"/><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21.xlsx"/><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Excel_Worksheet22.xlsx"/><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26.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27.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28.xml"/></Relationships>
</file>

<file path=ppt/charts/_rels/chart29.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package" Target="../embeddings/Microsoft_Excel_Worksheet27.xlsx"/><Relationship Id="rId1" Type="http://schemas.openxmlformats.org/officeDocument/2006/relationships/themeOverride" Target="../theme/themeOverride29.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package" Target="../embeddings/Microsoft_Excel_Worksheet28.xlsx"/><Relationship Id="rId1" Type="http://schemas.openxmlformats.org/officeDocument/2006/relationships/themeOverride" Target="../theme/themeOverride30.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31.xml"/></Relationships>
</file>

<file path=ppt/charts/_rels/chart32.xml.rels><?xml version="1.0" encoding="UTF-8" standalone="yes"?>
<Relationships xmlns="http://schemas.openxmlformats.org/package/2006/relationships"><Relationship Id="rId3" Type="http://schemas.openxmlformats.org/officeDocument/2006/relationships/chartUserShapes" Target="../drawings/drawing10.xml"/><Relationship Id="rId2" Type="http://schemas.openxmlformats.org/officeDocument/2006/relationships/package" Target="../embeddings/Microsoft_Excel_Worksheet30.xlsx"/><Relationship Id="rId1" Type="http://schemas.openxmlformats.org/officeDocument/2006/relationships/themeOverride" Target="../theme/themeOverride32.xml"/></Relationships>
</file>

<file path=ppt/charts/_rels/chart33.xml.rels><?xml version="1.0" encoding="UTF-8" standalone="yes"?>
<Relationships xmlns="http://schemas.openxmlformats.org/package/2006/relationships"><Relationship Id="rId3" Type="http://schemas.openxmlformats.org/officeDocument/2006/relationships/chartUserShapes" Target="../drawings/drawing11.xml"/><Relationship Id="rId2" Type="http://schemas.openxmlformats.org/officeDocument/2006/relationships/package" Target="../embeddings/Microsoft_Excel_Worksheet31.xlsx"/><Relationship Id="rId1" Type="http://schemas.openxmlformats.org/officeDocument/2006/relationships/themeOverride" Target="../theme/themeOverride33.xml"/></Relationships>
</file>

<file path=ppt/charts/_rels/chart34.xml.rels><?xml version="1.0" encoding="UTF-8" standalone="yes"?>
<Relationships xmlns="http://schemas.openxmlformats.org/package/2006/relationships"><Relationship Id="rId3" Type="http://schemas.openxmlformats.org/officeDocument/2006/relationships/themeOverride" Target="../theme/themeOverride3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2.xlsx"/></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35.xml"/></Relationships>
</file>

<file path=ppt/charts/_rels/chart36.xml.rels><?xml version="1.0" encoding="UTF-8" standalone="yes"?>
<Relationships xmlns="http://schemas.openxmlformats.org/package/2006/relationships"><Relationship Id="rId3" Type="http://schemas.openxmlformats.org/officeDocument/2006/relationships/chartUserShapes" Target="../drawings/drawing12.xml"/><Relationship Id="rId2" Type="http://schemas.openxmlformats.org/officeDocument/2006/relationships/package" Target="../embeddings/Microsoft_Excel_Worksheet34.xlsx"/><Relationship Id="rId1" Type="http://schemas.openxmlformats.org/officeDocument/2006/relationships/themeOverride" Target="../theme/themeOverride36.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37.xml"/></Relationships>
</file>

<file path=ppt/charts/_rels/chart38.xml.rels><?xml version="1.0" encoding="UTF-8" standalone="yes"?>
<Relationships xmlns="http://schemas.openxmlformats.org/package/2006/relationships"><Relationship Id="rId3" Type="http://schemas.openxmlformats.org/officeDocument/2006/relationships/chartUserShapes" Target="../drawings/drawing13.xml"/><Relationship Id="rId2" Type="http://schemas.openxmlformats.org/officeDocument/2006/relationships/package" Target="../embeddings/Microsoft_Excel_Worksheet36.xlsx"/><Relationship Id="rId1" Type="http://schemas.openxmlformats.org/officeDocument/2006/relationships/themeOverride" Target="../theme/themeOverride38.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39.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40.xml"/></Relationships>
</file>

<file path=ppt/charts/_rels/chart41.xml.rels><?xml version="1.0" encoding="UTF-8" standalone="yes"?>
<Relationships xmlns="http://schemas.openxmlformats.org/package/2006/relationships"><Relationship Id="rId3" Type="http://schemas.openxmlformats.org/officeDocument/2006/relationships/chartUserShapes" Target="../drawings/drawing14.xml"/><Relationship Id="rId2" Type="http://schemas.openxmlformats.org/officeDocument/2006/relationships/package" Target="../embeddings/Microsoft_Excel_Worksheet39.xlsx"/><Relationship Id="rId1" Type="http://schemas.openxmlformats.org/officeDocument/2006/relationships/themeOverride" Target="../theme/themeOverride41.xml"/></Relationships>
</file>

<file path=ppt/charts/_rels/chart42.xml.rels><?xml version="1.0" encoding="UTF-8" standalone="yes"?>
<Relationships xmlns="http://schemas.openxmlformats.org/package/2006/relationships"><Relationship Id="rId3" Type="http://schemas.openxmlformats.org/officeDocument/2006/relationships/chartUserShapes" Target="../drawings/drawing15.xml"/><Relationship Id="rId2" Type="http://schemas.openxmlformats.org/officeDocument/2006/relationships/package" Target="../embeddings/Microsoft_Excel_Worksheet40.xlsx"/><Relationship Id="rId1" Type="http://schemas.openxmlformats.org/officeDocument/2006/relationships/themeOverride" Target="../theme/themeOverride42.xml"/></Relationships>
</file>

<file path=ppt/charts/_rels/chart43.xml.rels><?xml version="1.0" encoding="UTF-8" standalone="yes"?>
<Relationships xmlns="http://schemas.openxmlformats.org/package/2006/relationships"><Relationship Id="rId3" Type="http://schemas.openxmlformats.org/officeDocument/2006/relationships/chartUserShapes" Target="../drawings/drawing16.xml"/><Relationship Id="rId2" Type="http://schemas.openxmlformats.org/officeDocument/2006/relationships/package" Target="../embeddings/Microsoft_Excel_Worksheet41.xlsx"/><Relationship Id="rId1" Type="http://schemas.openxmlformats.org/officeDocument/2006/relationships/themeOverride" Target="../theme/themeOverride43.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44.xml"/></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45.xml"/></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themeOverride" Target="../theme/themeOverride46.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47.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48.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themeOverride" Target="../theme/themeOverride49.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50.xml.rels><?xml version="1.0" encoding="UTF-8" standalone="yes"?>
<Relationships xmlns="http://schemas.openxmlformats.org/package/2006/relationships"><Relationship Id="rId3" Type="http://schemas.openxmlformats.org/officeDocument/2006/relationships/themeOverride" Target="../theme/themeOverride50.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48.xlsx"/></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themeOverride" Target="../theme/themeOverride51.xml"/></Relationships>
</file>

<file path=ppt/charts/_rels/chart52.xml.rels><?xml version="1.0" encoding="UTF-8" standalone="yes"?>
<Relationships xmlns="http://schemas.openxmlformats.org/package/2006/relationships"><Relationship Id="rId3" Type="http://schemas.openxmlformats.org/officeDocument/2006/relationships/chartUserShapes" Target="../drawings/drawing17.xml"/><Relationship Id="rId2" Type="http://schemas.openxmlformats.org/officeDocument/2006/relationships/package" Target="../embeddings/Microsoft_Excel_Worksheet50.xlsx"/><Relationship Id="rId1" Type="http://schemas.openxmlformats.org/officeDocument/2006/relationships/themeOverride" Target="../theme/themeOverride52.xml"/></Relationships>
</file>

<file path=ppt/charts/_rels/chart53.xml.rels><?xml version="1.0" encoding="UTF-8" standalone="yes"?>
<Relationships xmlns="http://schemas.openxmlformats.org/package/2006/relationships"><Relationship Id="rId3" Type="http://schemas.openxmlformats.org/officeDocument/2006/relationships/chartUserShapes" Target="../drawings/drawing18.xml"/><Relationship Id="rId2" Type="http://schemas.openxmlformats.org/officeDocument/2006/relationships/package" Target="../embeddings/Microsoft_Excel_Worksheet51.xlsx"/><Relationship Id="rId1" Type="http://schemas.openxmlformats.org/officeDocument/2006/relationships/themeOverride" Target="../theme/themeOverride53.xml"/></Relationships>
</file>

<file path=ppt/charts/_rels/chart54.xml.rels><?xml version="1.0" encoding="UTF-8" standalone="yes"?>
<Relationships xmlns="http://schemas.openxmlformats.org/package/2006/relationships"><Relationship Id="rId3" Type="http://schemas.openxmlformats.org/officeDocument/2006/relationships/chartUserShapes" Target="../drawings/drawing19.xml"/><Relationship Id="rId2" Type="http://schemas.openxmlformats.org/officeDocument/2006/relationships/package" Target="../embeddings/Microsoft_Excel_Worksheet52.xlsx"/><Relationship Id="rId1" Type="http://schemas.openxmlformats.org/officeDocument/2006/relationships/themeOverride" Target="../theme/themeOverride54.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themeOverride" Target="../theme/themeOverride55.xml"/></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themeOverride" Target="../theme/themeOverride56.xml"/></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themeOverride" Target="../theme/themeOverride57.xml"/></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themeOverride" Target="../theme/themeOverride58.xml"/></Relationships>
</file>

<file path=ppt/charts/_rels/chart59.xml.rels><?xml version="1.0" encoding="UTF-8" standalone="yes"?>
<Relationships xmlns="http://schemas.openxmlformats.org/package/2006/relationships"><Relationship Id="rId3" Type="http://schemas.openxmlformats.org/officeDocument/2006/relationships/chartUserShapes" Target="../drawings/drawing20.xml"/><Relationship Id="rId2" Type="http://schemas.openxmlformats.org/officeDocument/2006/relationships/package" Target="../embeddings/Microsoft_Excel_Worksheet57.xlsx"/><Relationship Id="rId1" Type="http://schemas.openxmlformats.org/officeDocument/2006/relationships/themeOverride" Target="../theme/themeOverride59.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60.xml.rels><?xml version="1.0" encoding="UTF-8" standalone="yes"?>
<Relationships xmlns="http://schemas.openxmlformats.org/package/2006/relationships"><Relationship Id="rId3" Type="http://schemas.openxmlformats.org/officeDocument/2006/relationships/chartUserShapes" Target="../drawings/drawing21.xml"/><Relationship Id="rId2" Type="http://schemas.openxmlformats.org/officeDocument/2006/relationships/package" Target="../embeddings/Microsoft_Excel_Worksheet58.xlsx"/><Relationship Id="rId1" Type="http://schemas.openxmlformats.org/officeDocument/2006/relationships/themeOverride" Target="../theme/themeOverride60.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themeOverride" Target="../theme/themeOverride61.xml"/></Relationships>
</file>

<file path=ppt/charts/_rels/chart62.xml.rels><?xml version="1.0" encoding="UTF-8" standalone="yes"?>
<Relationships xmlns="http://schemas.openxmlformats.org/package/2006/relationships"><Relationship Id="rId3" Type="http://schemas.openxmlformats.org/officeDocument/2006/relationships/chartUserShapes" Target="../drawings/drawing22.xml"/><Relationship Id="rId2" Type="http://schemas.openxmlformats.org/officeDocument/2006/relationships/package" Target="../embeddings/Microsoft_Excel_Worksheet60.xlsx"/><Relationship Id="rId1" Type="http://schemas.openxmlformats.org/officeDocument/2006/relationships/themeOverride" Target="../theme/themeOverride62.xml"/></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themeOverride" Target="../theme/themeOverride63.xml"/></Relationships>
</file>

<file path=ppt/charts/_rels/chart7.xml.rels><?xml version="1.0" encoding="UTF-8" standalone="yes"?>
<Relationships xmlns="http://schemas.openxmlformats.org/package/2006/relationships"><Relationship Id="rId2" Type="http://schemas.openxmlformats.org/officeDocument/2006/relationships/oleObject" Target="file:///F:\!%20My%20Data\!%20YEYU_WORKSHOP\@%20Country%20Cards_2018\COUNTRY%20CARD_Design%20template_V%202018%20July%2018.xlsb.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2164969763395"/>
          <c:y val="4.9980491479642224E-2"/>
          <c:w val="0.77932542086085388"/>
          <c:h val="0.66799955144584333"/>
        </c:manualLayout>
      </c:layout>
      <c:lineChart>
        <c:grouping val="standard"/>
        <c:varyColors val="0"/>
        <c:ser>
          <c:idx val="0"/>
          <c:order val="0"/>
          <c:tx>
            <c:strRef>
              <c:f>PLHIV_NI_Deaths!$C$2</c:f>
              <c:strCache>
                <c:ptCount val="1"/>
                <c:pt idx="0">
                  <c:v>PLHIV</c:v>
                </c:pt>
              </c:strCache>
            </c:strRef>
          </c:tx>
          <c:spPr>
            <a:ln w="38100">
              <a:solidFill>
                <a:srgbClr val="63CDF6"/>
              </a:solidFill>
            </a:ln>
          </c:spPr>
          <c:marker>
            <c:symbol val="none"/>
          </c:marker>
          <c:dLbls>
            <c:dLbl>
              <c:idx val="29"/>
              <c:tx>
                <c:rich>
                  <a:bodyPr/>
                  <a:lstStyle/>
                  <a:p>
                    <a:r>
                      <a:rPr lang="en-US" dirty="0"/>
                      <a:t>97 000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256B-4AA0-A82A-61A8BA785F7C}"/>
                </c:ext>
              </c:extLst>
            </c:dLbl>
            <c:spPr>
              <a:noFill/>
              <a:ln>
                <a:noFill/>
              </a:ln>
              <a:effectLst/>
            </c:spPr>
            <c:txPr>
              <a:bodyPr/>
              <a:lstStyle/>
              <a:p>
                <a:pPr>
                  <a:defRPr>
                    <a:solidFill>
                      <a:srgbClr val="00B0F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PLHIV_NI_Deaths!$C$3:$C$32</c:f>
              <c:numCache>
                <c:formatCode>_-* #,##0_-;\-* #,##0_-;_-* "-"??_-;_-@_-</c:formatCode>
                <c:ptCount val="30"/>
                <c:pt idx="0">
                  <c:v>61</c:v>
                </c:pt>
                <c:pt idx="1">
                  <c:v>80</c:v>
                </c:pt>
                <c:pt idx="2">
                  <c:v>107</c:v>
                </c:pt>
                <c:pt idx="3">
                  <c:v>156</c:v>
                </c:pt>
                <c:pt idx="4">
                  <c:v>221</c:v>
                </c:pt>
                <c:pt idx="5">
                  <c:v>302</c:v>
                </c:pt>
                <c:pt idx="6">
                  <c:v>389</c:v>
                </c:pt>
                <c:pt idx="7">
                  <c:v>487</c:v>
                </c:pt>
                <c:pt idx="8">
                  <c:v>609</c:v>
                </c:pt>
                <c:pt idx="9">
                  <c:v>768</c:v>
                </c:pt>
                <c:pt idx="10">
                  <c:v>994</c:v>
                </c:pt>
                <c:pt idx="11">
                  <c:v>1284</c:v>
                </c:pt>
                <c:pt idx="12">
                  <c:v>1701</c:v>
                </c:pt>
                <c:pt idx="13">
                  <c:v>2255</c:v>
                </c:pt>
                <c:pt idx="14">
                  <c:v>2958</c:v>
                </c:pt>
                <c:pt idx="15">
                  <c:v>3883</c:v>
                </c:pt>
                <c:pt idx="16">
                  <c:v>5095</c:v>
                </c:pt>
                <c:pt idx="17">
                  <c:v>6727</c:v>
                </c:pt>
                <c:pt idx="18">
                  <c:v>8819</c:v>
                </c:pt>
                <c:pt idx="19">
                  <c:v>12185</c:v>
                </c:pt>
                <c:pt idx="20">
                  <c:v>16743</c:v>
                </c:pt>
                <c:pt idx="21">
                  <c:v>21305</c:v>
                </c:pt>
                <c:pt idx="22">
                  <c:v>26621</c:v>
                </c:pt>
                <c:pt idx="23">
                  <c:v>33164</c:v>
                </c:pt>
                <c:pt idx="24">
                  <c:v>41055</c:v>
                </c:pt>
                <c:pt idx="25">
                  <c:v>50047</c:v>
                </c:pt>
                <c:pt idx="26">
                  <c:v>59795</c:v>
                </c:pt>
                <c:pt idx="27">
                  <c:v>70907</c:v>
                </c:pt>
                <c:pt idx="28">
                  <c:v>83322</c:v>
                </c:pt>
                <c:pt idx="29">
                  <c:v>96840</c:v>
                </c:pt>
              </c:numCache>
            </c:numRef>
          </c:val>
          <c:smooth val="0"/>
          <c:extLst>
            <c:ext xmlns:c16="http://schemas.microsoft.com/office/drawing/2014/chart" uri="{C3380CC4-5D6E-409C-BE32-E72D297353CC}">
              <c16:uniqueId val="{00000001-9D1F-4C96-9772-7F0B859553B4}"/>
            </c:ext>
          </c:extLst>
        </c:ser>
        <c:ser>
          <c:idx val="1"/>
          <c:order val="1"/>
          <c:tx>
            <c:strRef>
              <c:f>PLHIV_NI_Deaths!$D$2</c:f>
              <c:strCache>
                <c:ptCount val="1"/>
                <c:pt idx="0">
                  <c:v>PLHIV Lower bound</c:v>
                </c:pt>
              </c:strCache>
            </c:strRef>
          </c:tx>
          <c:spPr>
            <a:ln w="22225">
              <a:solidFill>
                <a:srgbClr val="63CDF6"/>
              </a:solidFill>
              <a:prstDash val="sysDot"/>
            </a:ln>
          </c:spPr>
          <c:marker>
            <c:symbol val="none"/>
          </c:marker>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PLHIV_NI_Deaths!$D$3:$D$32</c:f>
              <c:numCache>
                <c:formatCode>_-* #,##0_-;\-* #,##0_-;_-* "-"??_-;_-@_-</c:formatCode>
                <c:ptCount val="30"/>
                <c:pt idx="0">
                  <c:v>54</c:v>
                </c:pt>
                <c:pt idx="1">
                  <c:v>71</c:v>
                </c:pt>
                <c:pt idx="2">
                  <c:v>95</c:v>
                </c:pt>
                <c:pt idx="3">
                  <c:v>139</c:v>
                </c:pt>
                <c:pt idx="4">
                  <c:v>197</c:v>
                </c:pt>
                <c:pt idx="5">
                  <c:v>268</c:v>
                </c:pt>
                <c:pt idx="6">
                  <c:v>344</c:v>
                </c:pt>
                <c:pt idx="7">
                  <c:v>428</c:v>
                </c:pt>
                <c:pt idx="8">
                  <c:v>533</c:v>
                </c:pt>
                <c:pt idx="9">
                  <c:v>672</c:v>
                </c:pt>
                <c:pt idx="10">
                  <c:v>860</c:v>
                </c:pt>
                <c:pt idx="11">
                  <c:v>1105</c:v>
                </c:pt>
                <c:pt idx="12">
                  <c:v>1457</c:v>
                </c:pt>
                <c:pt idx="13">
                  <c:v>1926</c:v>
                </c:pt>
                <c:pt idx="14">
                  <c:v>2512</c:v>
                </c:pt>
                <c:pt idx="15">
                  <c:v>3279</c:v>
                </c:pt>
                <c:pt idx="16">
                  <c:v>4276</c:v>
                </c:pt>
                <c:pt idx="17">
                  <c:v>5617</c:v>
                </c:pt>
                <c:pt idx="18">
                  <c:v>7354</c:v>
                </c:pt>
                <c:pt idx="19">
                  <c:v>10208</c:v>
                </c:pt>
                <c:pt idx="20">
                  <c:v>14151</c:v>
                </c:pt>
                <c:pt idx="21">
                  <c:v>18006</c:v>
                </c:pt>
                <c:pt idx="22">
                  <c:v>22487</c:v>
                </c:pt>
                <c:pt idx="23">
                  <c:v>27931</c:v>
                </c:pt>
                <c:pt idx="24">
                  <c:v>34453</c:v>
                </c:pt>
                <c:pt idx="25">
                  <c:v>41986</c:v>
                </c:pt>
                <c:pt idx="26">
                  <c:v>50182</c:v>
                </c:pt>
                <c:pt idx="27">
                  <c:v>59594</c:v>
                </c:pt>
                <c:pt idx="28">
                  <c:v>70027</c:v>
                </c:pt>
                <c:pt idx="29">
                  <c:v>81379</c:v>
                </c:pt>
              </c:numCache>
            </c:numRef>
          </c:val>
          <c:smooth val="0"/>
          <c:extLst>
            <c:ext xmlns:c16="http://schemas.microsoft.com/office/drawing/2014/chart" uri="{C3380CC4-5D6E-409C-BE32-E72D297353CC}">
              <c16:uniqueId val="{00000002-9D1F-4C96-9772-7F0B859553B4}"/>
            </c:ext>
          </c:extLst>
        </c:ser>
        <c:ser>
          <c:idx val="2"/>
          <c:order val="2"/>
          <c:tx>
            <c:strRef>
              <c:f>PLHIV_NI_Deaths!$E$2</c:f>
              <c:strCache>
                <c:ptCount val="1"/>
                <c:pt idx="0">
                  <c:v>PLHIV Upper bound</c:v>
                </c:pt>
              </c:strCache>
            </c:strRef>
          </c:tx>
          <c:spPr>
            <a:ln w="22225">
              <a:solidFill>
                <a:srgbClr val="63CDF6"/>
              </a:solidFill>
              <a:prstDash val="sysDot"/>
            </a:ln>
          </c:spPr>
          <c:marker>
            <c:symbol val="none"/>
          </c:marker>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PLHIV_NI_Deaths!$E$3:$E$32</c:f>
              <c:numCache>
                <c:formatCode>_-* #,##0_-;\-* #,##0_-;_-* "-"??_-;_-@_-</c:formatCode>
                <c:ptCount val="30"/>
                <c:pt idx="0">
                  <c:v>69</c:v>
                </c:pt>
                <c:pt idx="1">
                  <c:v>91</c:v>
                </c:pt>
                <c:pt idx="2">
                  <c:v>120</c:v>
                </c:pt>
                <c:pt idx="3">
                  <c:v>174</c:v>
                </c:pt>
                <c:pt idx="4">
                  <c:v>246</c:v>
                </c:pt>
                <c:pt idx="5">
                  <c:v>334</c:v>
                </c:pt>
                <c:pt idx="6">
                  <c:v>435</c:v>
                </c:pt>
                <c:pt idx="7">
                  <c:v>547</c:v>
                </c:pt>
                <c:pt idx="8">
                  <c:v>692</c:v>
                </c:pt>
                <c:pt idx="9">
                  <c:v>881</c:v>
                </c:pt>
                <c:pt idx="10">
                  <c:v>1149</c:v>
                </c:pt>
                <c:pt idx="11">
                  <c:v>1497</c:v>
                </c:pt>
                <c:pt idx="12">
                  <c:v>1986</c:v>
                </c:pt>
                <c:pt idx="13">
                  <c:v>2645</c:v>
                </c:pt>
                <c:pt idx="14">
                  <c:v>3481</c:v>
                </c:pt>
                <c:pt idx="15">
                  <c:v>4581</c:v>
                </c:pt>
                <c:pt idx="16">
                  <c:v>6026</c:v>
                </c:pt>
                <c:pt idx="17">
                  <c:v>7941</c:v>
                </c:pt>
                <c:pt idx="18">
                  <c:v>10415</c:v>
                </c:pt>
                <c:pt idx="19">
                  <c:v>14274</c:v>
                </c:pt>
                <c:pt idx="20">
                  <c:v>19452</c:v>
                </c:pt>
                <c:pt idx="21">
                  <c:v>24782</c:v>
                </c:pt>
                <c:pt idx="22">
                  <c:v>31046</c:v>
                </c:pt>
                <c:pt idx="23">
                  <c:v>38752</c:v>
                </c:pt>
                <c:pt idx="24">
                  <c:v>48018</c:v>
                </c:pt>
                <c:pt idx="25">
                  <c:v>58571</c:v>
                </c:pt>
                <c:pt idx="26">
                  <c:v>70105</c:v>
                </c:pt>
                <c:pt idx="27">
                  <c:v>83117</c:v>
                </c:pt>
                <c:pt idx="28">
                  <c:v>97561</c:v>
                </c:pt>
                <c:pt idx="29">
                  <c:v>113267</c:v>
                </c:pt>
              </c:numCache>
            </c:numRef>
          </c:val>
          <c:smooth val="0"/>
          <c:extLst>
            <c:ext xmlns:c16="http://schemas.microsoft.com/office/drawing/2014/chart" uri="{C3380CC4-5D6E-409C-BE32-E72D297353CC}">
              <c16:uniqueId val="{00000003-9D1F-4C96-9772-7F0B859553B4}"/>
            </c:ext>
          </c:extLst>
        </c:ser>
        <c:ser>
          <c:idx val="3"/>
          <c:order val="3"/>
          <c:tx>
            <c:strRef>
              <c:f>PLHIV_NI_Deaths!$F$2</c:f>
              <c:strCache>
                <c:ptCount val="1"/>
                <c:pt idx="0">
                  <c:v>New HIV infections</c:v>
                </c:pt>
              </c:strCache>
            </c:strRef>
          </c:tx>
          <c:spPr>
            <a:ln w="38100">
              <a:solidFill>
                <a:srgbClr val="E31837"/>
              </a:solidFill>
            </a:ln>
          </c:spPr>
          <c:marker>
            <c:symbol val="none"/>
          </c:marker>
          <c:dLbls>
            <c:dLbl>
              <c:idx val="29"/>
              <c:tx>
                <c:rich>
                  <a:bodyPr/>
                  <a:lstStyle/>
                  <a:p>
                    <a:r>
                      <a:rPr lang="en-US" dirty="0"/>
                      <a:t>16 000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56B-4AA0-A82A-61A8BA785F7C}"/>
                </c:ext>
              </c:extLst>
            </c:dLbl>
            <c:spPr>
              <a:noFill/>
              <a:ln>
                <a:noFill/>
              </a:ln>
              <a:effectLst/>
            </c:spPr>
            <c:txPr>
              <a:bodyPr/>
              <a:lstStyle/>
              <a:p>
                <a:pPr>
                  <a:defRPr>
                    <a:solidFill>
                      <a:srgbClr val="E31837"/>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PLHIV_NI_Deaths!$F$3:$F$32</c:f>
              <c:numCache>
                <c:formatCode>_-* #,##0_-;\-* #,##0_-;_-* "-"??_-;_-@_-</c:formatCode>
                <c:ptCount val="30"/>
                <c:pt idx="0">
                  <c:v>19</c:v>
                </c:pt>
                <c:pt idx="1">
                  <c:v>23</c:v>
                </c:pt>
                <c:pt idx="2">
                  <c:v>31</c:v>
                </c:pt>
                <c:pt idx="3">
                  <c:v>56</c:v>
                </c:pt>
                <c:pt idx="4">
                  <c:v>74</c:v>
                </c:pt>
                <c:pt idx="5">
                  <c:v>93</c:v>
                </c:pt>
                <c:pt idx="6">
                  <c:v>105</c:v>
                </c:pt>
                <c:pt idx="7">
                  <c:v>121</c:v>
                </c:pt>
                <c:pt idx="8">
                  <c:v>151</c:v>
                </c:pt>
                <c:pt idx="9">
                  <c:v>196</c:v>
                </c:pt>
                <c:pt idx="10">
                  <c:v>273</c:v>
                </c:pt>
                <c:pt idx="11">
                  <c:v>352</c:v>
                </c:pt>
                <c:pt idx="12">
                  <c:v>495</c:v>
                </c:pt>
                <c:pt idx="13">
                  <c:v>655</c:v>
                </c:pt>
                <c:pt idx="14">
                  <c:v>834</c:v>
                </c:pt>
                <c:pt idx="15">
                  <c:v>1091</c:v>
                </c:pt>
                <c:pt idx="16">
                  <c:v>1401</c:v>
                </c:pt>
                <c:pt idx="17">
                  <c:v>1847</c:v>
                </c:pt>
                <c:pt idx="18">
                  <c:v>2361</c:v>
                </c:pt>
                <c:pt idx="19">
                  <c:v>3726</c:v>
                </c:pt>
                <c:pt idx="20">
                  <c:v>5062</c:v>
                </c:pt>
                <c:pt idx="21">
                  <c:v>5222</c:v>
                </c:pt>
                <c:pt idx="22">
                  <c:v>6054</c:v>
                </c:pt>
                <c:pt idx="23">
                  <c:v>7396</c:v>
                </c:pt>
                <c:pt idx="24">
                  <c:v>8912</c:v>
                </c:pt>
                <c:pt idx="25">
                  <c:v>10171</c:v>
                </c:pt>
                <c:pt idx="26">
                  <c:v>11097</c:v>
                </c:pt>
                <c:pt idx="27">
                  <c:v>12676</c:v>
                </c:pt>
                <c:pt idx="28">
                  <c:v>14225</c:v>
                </c:pt>
                <c:pt idx="29">
                  <c:v>15529</c:v>
                </c:pt>
              </c:numCache>
            </c:numRef>
          </c:val>
          <c:smooth val="0"/>
          <c:extLst>
            <c:ext xmlns:c16="http://schemas.microsoft.com/office/drawing/2014/chart" uri="{C3380CC4-5D6E-409C-BE32-E72D297353CC}">
              <c16:uniqueId val="{00000005-9D1F-4C96-9772-7F0B859553B4}"/>
            </c:ext>
          </c:extLst>
        </c:ser>
        <c:ser>
          <c:idx val="4"/>
          <c:order val="4"/>
          <c:tx>
            <c:strRef>
              <c:f>PLHIV_NI_Deaths!$G$2</c:f>
              <c:strCache>
                <c:ptCount val="1"/>
                <c:pt idx="0">
                  <c:v>New HIV infections Lower bound</c:v>
                </c:pt>
              </c:strCache>
            </c:strRef>
          </c:tx>
          <c:spPr>
            <a:ln w="22225">
              <a:solidFill>
                <a:srgbClr val="E31837"/>
              </a:solidFill>
              <a:prstDash val="sysDot"/>
            </a:ln>
          </c:spPr>
          <c:marker>
            <c:symbol val="none"/>
          </c:marker>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PLHIV_NI_Deaths!$G$3:$G$32</c:f>
              <c:numCache>
                <c:formatCode>_-* #,##0_-;\-* #,##0_-;_-* "-"??_-;_-@_-</c:formatCode>
                <c:ptCount val="30"/>
                <c:pt idx="0">
                  <c:v>17</c:v>
                </c:pt>
                <c:pt idx="1">
                  <c:v>20</c:v>
                </c:pt>
                <c:pt idx="2">
                  <c:v>28</c:v>
                </c:pt>
                <c:pt idx="3">
                  <c:v>50</c:v>
                </c:pt>
                <c:pt idx="4">
                  <c:v>66</c:v>
                </c:pt>
                <c:pt idx="5">
                  <c:v>82</c:v>
                </c:pt>
                <c:pt idx="6">
                  <c:v>92</c:v>
                </c:pt>
                <c:pt idx="7">
                  <c:v>104</c:v>
                </c:pt>
                <c:pt idx="8">
                  <c:v>129</c:v>
                </c:pt>
                <c:pt idx="9">
                  <c:v>167</c:v>
                </c:pt>
                <c:pt idx="10">
                  <c:v>231</c:v>
                </c:pt>
                <c:pt idx="11">
                  <c:v>295</c:v>
                </c:pt>
                <c:pt idx="12">
                  <c:v>418</c:v>
                </c:pt>
                <c:pt idx="13">
                  <c:v>553</c:v>
                </c:pt>
                <c:pt idx="14">
                  <c:v>697</c:v>
                </c:pt>
                <c:pt idx="15">
                  <c:v>908</c:v>
                </c:pt>
                <c:pt idx="16">
                  <c:v>1159</c:v>
                </c:pt>
                <c:pt idx="17">
                  <c:v>1531</c:v>
                </c:pt>
                <c:pt idx="18">
                  <c:v>1952</c:v>
                </c:pt>
                <c:pt idx="19">
                  <c:v>3101</c:v>
                </c:pt>
                <c:pt idx="20">
                  <c:v>4219</c:v>
                </c:pt>
                <c:pt idx="21">
                  <c:v>4349</c:v>
                </c:pt>
                <c:pt idx="22">
                  <c:v>5015</c:v>
                </c:pt>
                <c:pt idx="23">
                  <c:v>6117</c:v>
                </c:pt>
                <c:pt idx="24">
                  <c:v>7365</c:v>
                </c:pt>
                <c:pt idx="25">
                  <c:v>8410</c:v>
                </c:pt>
                <c:pt idx="26">
                  <c:v>9150</c:v>
                </c:pt>
                <c:pt idx="27">
                  <c:v>10475</c:v>
                </c:pt>
                <c:pt idx="28">
                  <c:v>11765</c:v>
                </c:pt>
                <c:pt idx="29">
                  <c:v>12845</c:v>
                </c:pt>
              </c:numCache>
            </c:numRef>
          </c:val>
          <c:smooth val="0"/>
          <c:extLst>
            <c:ext xmlns:c16="http://schemas.microsoft.com/office/drawing/2014/chart" uri="{C3380CC4-5D6E-409C-BE32-E72D297353CC}">
              <c16:uniqueId val="{00000006-9D1F-4C96-9772-7F0B859553B4}"/>
            </c:ext>
          </c:extLst>
        </c:ser>
        <c:ser>
          <c:idx val="5"/>
          <c:order val="5"/>
          <c:tx>
            <c:strRef>
              <c:f>PLHIV_NI_Deaths!$H$2</c:f>
              <c:strCache>
                <c:ptCount val="1"/>
                <c:pt idx="0">
                  <c:v>New HIV infections Upper bound</c:v>
                </c:pt>
              </c:strCache>
            </c:strRef>
          </c:tx>
          <c:spPr>
            <a:ln w="22225">
              <a:solidFill>
                <a:srgbClr val="E31837"/>
              </a:solidFill>
              <a:prstDash val="sysDot"/>
            </a:ln>
          </c:spPr>
          <c:marker>
            <c:symbol val="none"/>
          </c:marker>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PLHIV_NI_Deaths!$H$3:$H$32</c:f>
              <c:numCache>
                <c:formatCode>_-* #,##0_-;\-* #,##0_-;_-* "-"??_-;_-@_-</c:formatCode>
                <c:ptCount val="30"/>
                <c:pt idx="0">
                  <c:v>21</c:v>
                </c:pt>
                <c:pt idx="1">
                  <c:v>25</c:v>
                </c:pt>
                <c:pt idx="2">
                  <c:v>34</c:v>
                </c:pt>
                <c:pt idx="3">
                  <c:v>62</c:v>
                </c:pt>
                <c:pt idx="4">
                  <c:v>81</c:v>
                </c:pt>
                <c:pt idx="5">
                  <c:v>103</c:v>
                </c:pt>
                <c:pt idx="6">
                  <c:v>116</c:v>
                </c:pt>
                <c:pt idx="7">
                  <c:v>136</c:v>
                </c:pt>
                <c:pt idx="8">
                  <c:v>172</c:v>
                </c:pt>
                <c:pt idx="9">
                  <c:v>225</c:v>
                </c:pt>
                <c:pt idx="10">
                  <c:v>311</c:v>
                </c:pt>
                <c:pt idx="11">
                  <c:v>404</c:v>
                </c:pt>
                <c:pt idx="12">
                  <c:v>567</c:v>
                </c:pt>
                <c:pt idx="13">
                  <c:v>752</c:v>
                </c:pt>
                <c:pt idx="14">
                  <c:v>960</c:v>
                </c:pt>
                <c:pt idx="15">
                  <c:v>1259</c:v>
                </c:pt>
                <c:pt idx="16">
                  <c:v>1623</c:v>
                </c:pt>
                <c:pt idx="17">
                  <c:v>2141</c:v>
                </c:pt>
                <c:pt idx="18">
                  <c:v>2741</c:v>
                </c:pt>
                <c:pt idx="19">
                  <c:v>4241</c:v>
                </c:pt>
                <c:pt idx="20">
                  <c:v>5740</c:v>
                </c:pt>
                <c:pt idx="21">
                  <c:v>6032</c:v>
                </c:pt>
                <c:pt idx="22">
                  <c:v>7001</c:v>
                </c:pt>
                <c:pt idx="23">
                  <c:v>8562</c:v>
                </c:pt>
                <c:pt idx="24">
                  <c:v>10325</c:v>
                </c:pt>
                <c:pt idx="25">
                  <c:v>11776</c:v>
                </c:pt>
                <c:pt idx="26">
                  <c:v>12834</c:v>
                </c:pt>
                <c:pt idx="27">
                  <c:v>14656</c:v>
                </c:pt>
                <c:pt idx="28">
                  <c:v>16426</c:v>
                </c:pt>
                <c:pt idx="29">
                  <c:v>17936</c:v>
                </c:pt>
              </c:numCache>
            </c:numRef>
          </c:val>
          <c:smooth val="0"/>
          <c:extLst>
            <c:ext xmlns:c16="http://schemas.microsoft.com/office/drawing/2014/chart" uri="{C3380CC4-5D6E-409C-BE32-E72D297353CC}">
              <c16:uniqueId val="{00000007-9D1F-4C96-9772-7F0B859553B4}"/>
            </c:ext>
          </c:extLst>
        </c:ser>
        <c:ser>
          <c:idx val="6"/>
          <c:order val="6"/>
          <c:tx>
            <c:strRef>
              <c:f>PLHIV_NI_Deaths!$I$2</c:f>
              <c:strCache>
                <c:ptCount val="1"/>
                <c:pt idx="0">
                  <c:v>AIDS-related deaths</c:v>
                </c:pt>
              </c:strCache>
            </c:strRef>
          </c:tx>
          <c:spPr>
            <a:ln w="38100">
              <a:solidFill>
                <a:srgbClr val="00A99A"/>
              </a:solidFill>
            </a:ln>
          </c:spPr>
          <c:marker>
            <c:symbol val="none"/>
          </c:marker>
          <c:dLbls>
            <c:dLbl>
              <c:idx val="29"/>
              <c:tx>
                <c:rich>
                  <a:bodyPr/>
                  <a:lstStyle/>
                  <a:p>
                    <a:r>
                      <a:rPr lang="en-US" dirty="0"/>
                      <a:t>1 600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256B-4AA0-A82A-61A8BA785F7C}"/>
                </c:ext>
              </c:extLst>
            </c:dLbl>
            <c:spPr>
              <a:noFill/>
              <a:ln>
                <a:noFill/>
              </a:ln>
              <a:effectLst/>
            </c:spPr>
            <c:txPr>
              <a:bodyPr/>
              <a:lstStyle/>
              <a:p>
                <a:pPr>
                  <a:defRPr>
                    <a:solidFill>
                      <a:srgbClr val="00A99A"/>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PLHIV_NI_Deaths!$I$3:$I$32</c:f>
              <c:numCache>
                <c:formatCode>_-* #,##0_-;\-* #,##0_-;_-* "-"??_-;_-@_-</c:formatCode>
                <c:ptCount val="30"/>
                <c:pt idx="0">
                  <c:v>2</c:v>
                </c:pt>
                <c:pt idx="1">
                  <c:v>3</c:v>
                </c:pt>
                <c:pt idx="2">
                  <c:v>4</c:v>
                </c:pt>
                <c:pt idx="3">
                  <c:v>6</c:v>
                </c:pt>
                <c:pt idx="4">
                  <c:v>8</c:v>
                </c:pt>
                <c:pt idx="5">
                  <c:v>11</c:v>
                </c:pt>
                <c:pt idx="6">
                  <c:v>15</c:v>
                </c:pt>
                <c:pt idx="7">
                  <c:v>20</c:v>
                </c:pt>
                <c:pt idx="8">
                  <c:v>26</c:v>
                </c:pt>
                <c:pt idx="9">
                  <c:v>33</c:v>
                </c:pt>
                <c:pt idx="10">
                  <c:v>41</c:v>
                </c:pt>
                <c:pt idx="11">
                  <c:v>53</c:v>
                </c:pt>
                <c:pt idx="12">
                  <c:v>67</c:v>
                </c:pt>
                <c:pt idx="13">
                  <c:v>87</c:v>
                </c:pt>
                <c:pt idx="14">
                  <c:v>110</c:v>
                </c:pt>
                <c:pt idx="15">
                  <c:v>139</c:v>
                </c:pt>
                <c:pt idx="16">
                  <c:v>155</c:v>
                </c:pt>
                <c:pt idx="17">
                  <c:v>172</c:v>
                </c:pt>
                <c:pt idx="18">
                  <c:v>216</c:v>
                </c:pt>
                <c:pt idx="19">
                  <c:v>275</c:v>
                </c:pt>
                <c:pt idx="20">
                  <c:v>368</c:v>
                </c:pt>
                <c:pt idx="21">
                  <c:v>489</c:v>
                </c:pt>
                <c:pt idx="22">
                  <c:v>546</c:v>
                </c:pt>
                <c:pt idx="23">
                  <c:v>643</c:v>
                </c:pt>
                <c:pt idx="24">
                  <c:v>791</c:v>
                </c:pt>
                <c:pt idx="25">
                  <c:v>929</c:v>
                </c:pt>
                <c:pt idx="26">
                  <c:v>1081</c:v>
                </c:pt>
                <c:pt idx="27">
                  <c:v>1259</c:v>
                </c:pt>
                <c:pt idx="28">
                  <c:v>1463</c:v>
                </c:pt>
                <c:pt idx="29">
                  <c:v>1612</c:v>
                </c:pt>
              </c:numCache>
            </c:numRef>
          </c:val>
          <c:smooth val="0"/>
          <c:extLst>
            <c:ext xmlns:c16="http://schemas.microsoft.com/office/drawing/2014/chart" uri="{C3380CC4-5D6E-409C-BE32-E72D297353CC}">
              <c16:uniqueId val="{00000009-9D1F-4C96-9772-7F0B859553B4}"/>
            </c:ext>
          </c:extLst>
        </c:ser>
        <c:ser>
          <c:idx val="7"/>
          <c:order val="7"/>
          <c:tx>
            <c:strRef>
              <c:f>PLHIV_NI_Deaths!$J$2</c:f>
              <c:strCache>
                <c:ptCount val="1"/>
                <c:pt idx="0">
                  <c:v>AIDS-related deaths Lower bound</c:v>
                </c:pt>
              </c:strCache>
            </c:strRef>
          </c:tx>
          <c:spPr>
            <a:ln w="22225">
              <a:solidFill>
                <a:srgbClr val="00A99A"/>
              </a:solidFill>
              <a:prstDash val="sysDot"/>
            </a:ln>
          </c:spPr>
          <c:marker>
            <c:symbol val="none"/>
          </c:marker>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PLHIV_NI_Deaths!$J$3:$J$32</c:f>
              <c:numCache>
                <c:formatCode>_-* #,##0_-;\-* #,##0_-;_-* "-"??_-;_-@_-</c:formatCode>
                <c:ptCount val="30"/>
                <c:pt idx="0">
                  <c:v>2</c:v>
                </c:pt>
                <c:pt idx="1">
                  <c:v>3</c:v>
                </c:pt>
                <c:pt idx="2">
                  <c:v>3</c:v>
                </c:pt>
                <c:pt idx="3">
                  <c:v>5</c:v>
                </c:pt>
                <c:pt idx="4">
                  <c:v>6</c:v>
                </c:pt>
                <c:pt idx="5">
                  <c:v>8</c:v>
                </c:pt>
                <c:pt idx="6">
                  <c:v>11</c:v>
                </c:pt>
                <c:pt idx="7">
                  <c:v>15</c:v>
                </c:pt>
                <c:pt idx="8">
                  <c:v>19</c:v>
                </c:pt>
                <c:pt idx="9">
                  <c:v>24</c:v>
                </c:pt>
                <c:pt idx="10">
                  <c:v>31</c:v>
                </c:pt>
                <c:pt idx="11">
                  <c:v>39</c:v>
                </c:pt>
                <c:pt idx="12">
                  <c:v>50</c:v>
                </c:pt>
                <c:pt idx="13">
                  <c:v>64</c:v>
                </c:pt>
                <c:pt idx="14">
                  <c:v>80</c:v>
                </c:pt>
                <c:pt idx="15">
                  <c:v>99</c:v>
                </c:pt>
                <c:pt idx="16">
                  <c:v>105</c:v>
                </c:pt>
                <c:pt idx="17">
                  <c:v>109</c:v>
                </c:pt>
                <c:pt idx="18">
                  <c:v>132</c:v>
                </c:pt>
                <c:pt idx="19">
                  <c:v>165</c:v>
                </c:pt>
                <c:pt idx="20">
                  <c:v>217</c:v>
                </c:pt>
                <c:pt idx="21">
                  <c:v>280</c:v>
                </c:pt>
                <c:pt idx="22">
                  <c:v>295</c:v>
                </c:pt>
                <c:pt idx="23">
                  <c:v>347</c:v>
                </c:pt>
                <c:pt idx="24">
                  <c:v>441</c:v>
                </c:pt>
                <c:pt idx="25">
                  <c:v>532</c:v>
                </c:pt>
                <c:pt idx="26">
                  <c:v>631</c:v>
                </c:pt>
                <c:pt idx="27">
                  <c:v>759</c:v>
                </c:pt>
                <c:pt idx="28">
                  <c:v>934</c:v>
                </c:pt>
                <c:pt idx="29">
                  <c:v>1035</c:v>
                </c:pt>
              </c:numCache>
            </c:numRef>
          </c:val>
          <c:smooth val="0"/>
          <c:extLst>
            <c:ext xmlns:c16="http://schemas.microsoft.com/office/drawing/2014/chart" uri="{C3380CC4-5D6E-409C-BE32-E72D297353CC}">
              <c16:uniqueId val="{0000000A-9D1F-4C96-9772-7F0B859553B4}"/>
            </c:ext>
          </c:extLst>
        </c:ser>
        <c:ser>
          <c:idx val="8"/>
          <c:order val="8"/>
          <c:tx>
            <c:strRef>
              <c:f>PLHIV_NI_Deaths!$K$2</c:f>
              <c:strCache>
                <c:ptCount val="1"/>
                <c:pt idx="0">
                  <c:v>AIDS-related deaths Upper bound</c:v>
                </c:pt>
              </c:strCache>
            </c:strRef>
          </c:tx>
          <c:spPr>
            <a:ln w="22225">
              <a:solidFill>
                <a:srgbClr val="00A99A"/>
              </a:solidFill>
              <a:prstDash val="sysDot"/>
            </a:ln>
          </c:spPr>
          <c:marker>
            <c:symbol val="none"/>
          </c:marker>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PLHIV_NI_Deaths!$K$3:$K$32</c:f>
              <c:numCache>
                <c:formatCode>_-* #,##0_-;\-* #,##0_-;_-* "-"??_-;_-@_-</c:formatCode>
                <c:ptCount val="30"/>
                <c:pt idx="0">
                  <c:v>3</c:v>
                </c:pt>
                <c:pt idx="1">
                  <c:v>4</c:v>
                </c:pt>
                <c:pt idx="2">
                  <c:v>5</c:v>
                </c:pt>
                <c:pt idx="3">
                  <c:v>7</c:v>
                </c:pt>
                <c:pt idx="4">
                  <c:v>10</c:v>
                </c:pt>
                <c:pt idx="5">
                  <c:v>14</c:v>
                </c:pt>
                <c:pt idx="6">
                  <c:v>19</c:v>
                </c:pt>
                <c:pt idx="7">
                  <c:v>25</c:v>
                </c:pt>
                <c:pt idx="8">
                  <c:v>32</c:v>
                </c:pt>
                <c:pt idx="9">
                  <c:v>41</c:v>
                </c:pt>
                <c:pt idx="10">
                  <c:v>52</c:v>
                </c:pt>
                <c:pt idx="11">
                  <c:v>66</c:v>
                </c:pt>
                <c:pt idx="12">
                  <c:v>84</c:v>
                </c:pt>
                <c:pt idx="13">
                  <c:v>110</c:v>
                </c:pt>
                <c:pt idx="14">
                  <c:v>141</c:v>
                </c:pt>
                <c:pt idx="15">
                  <c:v>180</c:v>
                </c:pt>
                <c:pt idx="16">
                  <c:v>204</c:v>
                </c:pt>
                <c:pt idx="17">
                  <c:v>230</c:v>
                </c:pt>
                <c:pt idx="18">
                  <c:v>292</c:v>
                </c:pt>
                <c:pt idx="19">
                  <c:v>375</c:v>
                </c:pt>
                <c:pt idx="20">
                  <c:v>505</c:v>
                </c:pt>
                <c:pt idx="21">
                  <c:v>673</c:v>
                </c:pt>
                <c:pt idx="22">
                  <c:v>774</c:v>
                </c:pt>
                <c:pt idx="23">
                  <c:v>929</c:v>
                </c:pt>
                <c:pt idx="24">
                  <c:v>1154</c:v>
                </c:pt>
                <c:pt idx="25">
                  <c:v>1349</c:v>
                </c:pt>
                <c:pt idx="26">
                  <c:v>1587</c:v>
                </c:pt>
                <c:pt idx="27">
                  <c:v>1847</c:v>
                </c:pt>
                <c:pt idx="28">
                  <c:v>2158</c:v>
                </c:pt>
                <c:pt idx="29">
                  <c:v>2353</c:v>
                </c:pt>
              </c:numCache>
            </c:numRef>
          </c:val>
          <c:smooth val="0"/>
          <c:extLst>
            <c:ext xmlns:c16="http://schemas.microsoft.com/office/drawing/2014/chart" uri="{C3380CC4-5D6E-409C-BE32-E72D297353CC}">
              <c16:uniqueId val="{0000000B-9D1F-4C96-9772-7F0B859553B4}"/>
            </c:ext>
          </c:extLst>
        </c:ser>
        <c:dLbls>
          <c:showLegendKey val="0"/>
          <c:showVal val="0"/>
          <c:showCatName val="0"/>
          <c:showSerName val="0"/>
          <c:showPercent val="0"/>
          <c:showBubbleSize val="0"/>
        </c:dLbls>
        <c:smooth val="0"/>
        <c:axId val="211437440"/>
        <c:axId val="211438976"/>
      </c:lineChart>
      <c:catAx>
        <c:axId val="211437440"/>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211438976"/>
        <c:crosses val="autoZero"/>
        <c:auto val="1"/>
        <c:lblAlgn val="ctr"/>
        <c:lblOffset val="100"/>
        <c:noMultiLvlLbl val="0"/>
      </c:catAx>
      <c:valAx>
        <c:axId val="211438976"/>
        <c:scaling>
          <c:orientation val="minMax"/>
        </c:scaling>
        <c:delete val="0"/>
        <c:axPos val="l"/>
        <c:title>
          <c:tx>
            <c:rich>
              <a:bodyPr rot="-5400000" vert="horz"/>
              <a:lstStyle/>
              <a:p>
                <a:pPr>
                  <a:defRPr/>
                </a:pPr>
                <a:r>
                  <a:rPr lang="en-US" dirty="0"/>
                  <a:t>Number</a:t>
                </a:r>
              </a:p>
            </c:rich>
          </c:tx>
          <c:overlay val="0"/>
        </c:title>
        <c:numFmt formatCode="_-* #,##0_-;\-* #,##0_-;_-* &quot;-&quot;??_-;_-@_-" sourceLinked="1"/>
        <c:majorTickMark val="out"/>
        <c:minorTickMark val="none"/>
        <c:tickLblPos val="nextTo"/>
        <c:crossAx val="211437440"/>
        <c:crosses val="autoZero"/>
        <c:crossBetween val="midCat"/>
      </c:valAx>
    </c:plotArea>
    <c:legend>
      <c:legendPos val="b"/>
      <c:legendEntry>
        <c:idx val="1"/>
        <c:delete val="1"/>
      </c:legendEntry>
      <c:legendEntry>
        <c:idx val="2"/>
        <c:delete val="1"/>
      </c:legendEntry>
      <c:legendEntry>
        <c:idx val="4"/>
        <c:delete val="1"/>
      </c:legendEntry>
      <c:legendEntry>
        <c:idx val="5"/>
        <c:delete val="1"/>
      </c:legendEntry>
      <c:legendEntry>
        <c:idx val="7"/>
        <c:delete val="1"/>
      </c:legendEntry>
      <c:legendEntry>
        <c:idx val="8"/>
        <c:delete val="1"/>
      </c:legendEntry>
      <c:layout>
        <c:manualLayout>
          <c:xMode val="edge"/>
          <c:yMode val="edge"/>
          <c:x val="6.3389017746428383E-2"/>
          <c:y val="0.89857183560490161"/>
          <c:w val="0.73463231401782414"/>
          <c:h val="6.3236725982144859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6144791244525694"/>
          <c:h val="0.75348359828689981"/>
        </c:manualLayout>
      </c:layout>
      <c:barChart>
        <c:barDir val="bar"/>
        <c:grouping val="clustered"/>
        <c:varyColors val="0"/>
        <c:ser>
          <c:idx val="0"/>
          <c:order val="0"/>
          <c:spPr>
            <a:solidFill>
              <a:srgbClr val="FFC000"/>
            </a:solidFill>
          </c:spPr>
          <c:invertIfNegative val="0"/>
          <c:dLbls>
            <c:spPr>
              <a:noFill/>
              <a:ln>
                <a:noFill/>
              </a:ln>
              <a:effectLst/>
            </c:spPr>
            <c:txPr>
              <a:bodyPr wrap="square" lIns="38100" tIns="19050" rIns="38100" bIns="19050" anchor="ctr">
                <a:spAutoFit/>
              </a:bodyPr>
              <a:lstStyle/>
              <a:p>
                <a:pPr>
                  <a:defRPr>
                    <a:solidFill>
                      <a:srgbClr val="FFC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Sheet1!$B$3:$B$4</c:f>
              <c:strCache>
                <c:ptCount val="2"/>
                <c:pt idx="0">
                  <c:v>National</c:v>
                </c:pt>
                <c:pt idx="1">
                  <c:v>Iloilo</c:v>
                </c:pt>
              </c:strCache>
            </c:strRef>
          </c:cat>
          <c:val>
            <c:numRef>
              <c:f>Sheet1!$C$3:$C$4</c:f>
              <c:numCache>
                <c:formatCode>General</c:formatCode>
                <c:ptCount val="2"/>
                <c:pt idx="0">
                  <c:v>3.9</c:v>
                </c:pt>
                <c:pt idx="1">
                  <c:v>6.1</c:v>
                </c:pt>
              </c:numCache>
            </c:numRef>
          </c:val>
          <c:extLst>
            <c:ext xmlns:c16="http://schemas.microsoft.com/office/drawing/2014/chart" uri="{C3380CC4-5D6E-409C-BE32-E72D297353CC}">
              <c16:uniqueId val="{00000000-EDAD-4D83-A34B-B10A53A0CB92}"/>
            </c:ext>
          </c:extLst>
        </c:ser>
        <c:dLbls>
          <c:showLegendKey val="0"/>
          <c:showVal val="0"/>
          <c:showCatName val="0"/>
          <c:showSerName val="0"/>
          <c:showPercent val="0"/>
          <c:showBubbleSize val="0"/>
        </c:dLbls>
        <c:gapWidth val="25"/>
        <c:axId val="213257216"/>
        <c:axId val="213275392"/>
      </c:barChart>
      <c:catAx>
        <c:axId val="213257216"/>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13275392"/>
        <c:crosses val="autoZero"/>
        <c:auto val="1"/>
        <c:lblAlgn val="ctr"/>
        <c:lblOffset val="800"/>
        <c:noMultiLvlLbl val="0"/>
      </c:catAx>
      <c:valAx>
        <c:axId val="213275392"/>
        <c:scaling>
          <c:orientation val="minMax"/>
          <c:max val="50"/>
          <c:min val="0"/>
        </c:scaling>
        <c:delete val="1"/>
        <c:axPos val="t"/>
        <c:numFmt formatCode="General" sourceLinked="1"/>
        <c:majorTickMark val="out"/>
        <c:minorTickMark val="none"/>
        <c:tickLblPos val="nextTo"/>
        <c:crossAx val="213257216"/>
        <c:crosses val="autoZero"/>
        <c:crossBetween val="between"/>
        <c:majorUnit val="50"/>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924886564205058E-2"/>
          <c:y val="0.12635318704284221"/>
          <c:w val="0.90506317211883824"/>
          <c:h val="0.71985370950888194"/>
        </c:manualLayout>
      </c:layout>
      <c:barChart>
        <c:barDir val="col"/>
        <c:grouping val="clustered"/>
        <c:varyColors val="0"/>
        <c:ser>
          <c:idx val="0"/>
          <c:order val="0"/>
          <c:spPr>
            <a:solidFill>
              <a:srgbClr val="88C540"/>
            </a:solidFill>
            <a:ln>
              <a:noFill/>
            </a:ln>
          </c:spPr>
          <c:invertIfNegative val="0"/>
          <c:dPt>
            <c:idx val="0"/>
            <c:invertIfNegative val="0"/>
            <c:bubble3D val="0"/>
            <c:extLst>
              <c:ext xmlns:c16="http://schemas.microsoft.com/office/drawing/2014/chart" uri="{C3380CC4-5D6E-409C-BE32-E72D297353CC}">
                <c16:uniqueId val="{00000000-B9FC-4830-A5FC-41D82DC52340}"/>
              </c:ext>
            </c:extLst>
          </c:dPt>
          <c:dPt>
            <c:idx val="1"/>
            <c:invertIfNegative val="0"/>
            <c:bubble3D val="0"/>
            <c:extLst>
              <c:ext xmlns:c16="http://schemas.microsoft.com/office/drawing/2014/chart" uri="{C3380CC4-5D6E-409C-BE32-E72D297353CC}">
                <c16:uniqueId val="{00000001-B9FC-4830-A5FC-41D82DC52340}"/>
              </c:ext>
            </c:extLst>
          </c:dPt>
          <c:dPt>
            <c:idx val="2"/>
            <c:invertIfNegative val="0"/>
            <c:bubble3D val="0"/>
            <c:extLst>
              <c:ext xmlns:c16="http://schemas.microsoft.com/office/drawing/2014/chart" uri="{C3380CC4-5D6E-409C-BE32-E72D297353CC}">
                <c16:uniqueId val="{00000002-B9FC-4830-A5FC-41D82DC52340}"/>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prev_KP latest'!$A$2:$A$6</c:f>
              <c:strCache>
                <c:ptCount val="5"/>
                <c:pt idx="0">
                  <c:v>FSW (2018)</c:v>
                </c:pt>
                <c:pt idx="1">
                  <c:v>MSW (2015)</c:v>
                </c:pt>
                <c:pt idx="2">
                  <c:v>TG (2018)</c:v>
                </c:pt>
                <c:pt idx="3">
                  <c:v>MSM (2018)</c:v>
                </c:pt>
                <c:pt idx="4">
                  <c:v>PWID (2015)</c:v>
                </c:pt>
              </c:strCache>
            </c:strRef>
          </c:cat>
          <c:val>
            <c:numRef>
              <c:f>'HIV prev_KP latest'!$B$2:$B$6</c:f>
              <c:numCache>
                <c:formatCode>General</c:formatCode>
                <c:ptCount val="5"/>
                <c:pt idx="0" formatCode="0.0">
                  <c:v>0.1</c:v>
                </c:pt>
              </c:numCache>
            </c:numRef>
          </c:val>
          <c:extLst>
            <c:ext xmlns:c16="http://schemas.microsoft.com/office/drawing/2014/chart" uri="{C3380CC4-5D6E-409C-BE32-E72D297353CC}">
              <c16:uniqueId val="{00000003-B9FC-4830-A5FC-41D82DC52340}"/>
            </c:ext>
          </c:extLst>
        </c:ser>
        <c:ser>
          <c:idx val="1"/>
          <c:order val="1"/>
          <c:spPr>
            <a:solidFill>
              <a:srgbClr val="EC008C"/>
            </a:solidFill>
            <a:ln>
              <a:noFill/>
            </a:ln>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prev_KP latest'!$A$2:$A$6</c:f>
              <c:strCache>
                <c:ptCount val="5"/>
                <c:pt idx="0">
                  <c:v>FSW (2018)</c:v>
                </c:pt>
                <c:pt idx="1">
                  <c:v>MSW (2015)</c:v>
                </c:pt>
                <c:pt idx="2">
                  <c:v>TG (2018)</c:v>
                </c:pt>
                <c:pt idx="3">
                  <c:v>MSM (2018)</c:v>
                </c:pt>
                <c:pt idx="4">
                  <c:v>PWID (2015)</c:v>
                </c:pt>
              </c:strCache>
            </c:strRef>
          </c:cat>
          <c:val>
            <c:numRef>
              <c:f>'HIV prev_KP latest'!$C$2:$C$6</c:f>
              <c:numCache>
                <c:formatCode>General</c:formatCode>
                <c:ptCount val="5"/>
                <c:pt idx="1">
                  <c:v>0.4</c:v>
                </c:pt>
              </c:numCache>
            </c:numRef>
          </c:val>
          <c:extLst>
            <c:ext xmlns:c16="http://schemas.microsoft.com/office/drawing/2014/chart" uri="{C3380CC4-5D6E-409C-BE32-E72D297353CC}">
              <c16:uniqueId val="{00000004-B9FC-4830-A5FC-41D82DC52340}"/>
            </c:ext>
          </c:extLst>
        </c:ser>
        <c:ser>
          <c:idx val="2"/>
          <c:order val="2"/>
          <c:spPr>
            <a:solidFill>
              <a:srgbClr val="F78E1E"/>
            </a:solidFill>
            <a:ln>
              <a:no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prev_KP latest'!$A$2:$A$6</c:f>
              <c:strCache>
                <c:ptCount val="5"/>
                <c:pt idx="0">
                  <c:v>FSW (2018)</c:v>
                </c:pt>
                <c:pt idx="1">
                  <c:v>MSW (2015)</c:v>
                </c:pt>
                <c:pt idx="2">
                  <c:v>TG (2018)</c:v>
                </c:pt>
                <c:pt idx="3">
                  <c:v>MSM (2018)</c:v>
                </c:pt>
                <c:pt idx="4">
                  <c:v>PWID (2015)</c:v>
                </c:pt>
              </c:strCache>
            </c:strRef>
          </c:cat>
          <c:val>
            <c:numRef>
              <c:f>'HIV prev_KP latest'!$D$2:$D$6</c:f>
              <c:numCache>
                <c:formatCode>General</c:formatCode>
                <c:ptCount val="5"/>
                <c:pt idx="3" formatCode="0">
                  <c:v>4.95</c:v>
                </c:pt>
              </c:numCache>
            </c:numRef>
          </c:val>
          <c:extLst>
            <c:ext xmlns:c16="http://schemas.microsoft.com/office/drawing/2014/chart" uri="{C3380CC4-5D6E-409C-BE32-E72D297353CC}">
              <c16:uniqueId val="{00000005-B9FC-4830-A5FC-41D82DC52340}"/>
            </c:ext>
          </c:extLst>
        </c:ser>
        <c:ser>
          <c:idx val="3"/>
          <c:order val="3"/>
          <c:spPr>
            <a:solidFill>
              <a:srgbClr val="E31837"/>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prev_KP latest'!$A$2:$A$6</c:f>
              <c:strCache>
                <c:ptCount val="5"/>
                <c:pt idx="0">
                  <c:v>FSW (2018)</c:v>
                </c:pt>
                <c:pt idx="1">
                  <c:v>MSW (2015)</c:v>
                </c:pt>
                <c:pt idx="2">
                  <c:v>TG (2018)</c:v>
                </c:pt>
                <c:pt idx="3">
                  <c:v>MSM (2018)</c:v>
                </c:pt>
                <c:pt idx="4">
                  <c:v>PWID (2015)</c:v>
                </c:pt>
              </c:strCache>
            </c:strRef>
          </c:cat>
          <c:val>
            <c:numRef>
              <c:f>'HIV prev_KP latest'!$E$2:$E$6</c:f>
              <c:numCache>
                <c:formatCode>General</c:formatCode>
                <c:ptCount val="5"/>
                <c:pt idx="2" formatCode="0.0">
                  <c:v>3.93</c:v>
                </c:pt>
              </c:numCache>
            </c:numRef>
          </c:val>
          <c:extLst>
            <c:ext xmlns:c16="http://schemas.microsoft.com/office/drawing/2014/chart" uri="{C3380CC4-5D6E-409C-BE32-E72D297353CC}">
              <c16:uniqueId val="{00000006-B9FC-4830-A5FC-41D82DC52340}"/>
            </c:ext>
          </c:extLst>
        </c:ser>
        <c:ser>
          <c:idx val="4"/>
          <c:order val="4"/>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prev_KP latest'!$A$2:$A$6</c:f>
              <c:strCache>
                <c:ptCount val="5"/>
                <c:pt idx="0">
                  <c:v>FSW (2018)</c:v>
                </c:pt>
                <c:pt idx="1">
                  <c:v>MSW (2015)</c:v>
                </c:pt>
                <c:pt idx="2">
                  <c:v>TG (2018)</c:v>
                </c:pt>
                <c:pt idx="3">
                  <c:v>MSM (2018)</c:v>
                </c:pt>
                <c:pt idx="4">
                  <c:v>PWID (2015)</c:v>
                </c:pt>
              </c:strCache>
            </c:strRef>
          </c:cat>
          <c:val>
            <c:numRef>
              <c:f>'HIV prev_KP latest'!$F$2:$F$6</c:f>
              <c:numCache>
                <c:formatCode>General</c:formatCode>
                <c:ptCount val="5"/>
                <c:pt idx="4">
                  <c:v>29</c:v>
                </c:pt>
              </c:numCache>
            </c:numRef>
          </c:val>
          <c:extLst>
            <c:ext xmlns:c16="http://schemas.microsoft.com/office/drawing/2014/chart" uri="{C3380CC4-5D6E-409C-BE32-E72D297353CC}">
              <c16:uniqueId val="{00000007-B9FC-4830-A5FC-41D82DC52340}"/>
            </c:ext>
          </c:extLst>
        </c:ser>
        <c:dLbls>
          <c:showLegendKey val="0"/>
          <c:showVal val="0"/>
          <c:showCatName val="0"/>
          <c:showSerName val="0"/>
          <c:showPercent val="0"/>
          <c:showBubbleSize val="0"/>
        </c:dLbls>
        <c:gapWidth val="100"/>
        <c:overlap val="100"/>
        <c:axId val="213667840"/>
        <c:axId val="213669376"/>
      </c:barChart>
      <c:scatterChart>
        <c:scatterStyle val="lineMarker"/>
        <c:varyColors val="0"/>
        <c:ser>
          <c:idx val="5"/>
          <c:order val="5"/>
          <c:tx>
            <c:strRef>
              <c:f>'HIV prev_KP latest'!$M$1</c:f>
              <c:strCache>
                <c:ptCount val="1"/>
                <c:pt idx="0">
                  <c:v>target</c:v>
                </c:pt>
              </c:strCache>
            </c:strRef>
          </c:tx>
          <c:spPr>
            <a:ln w="12700">
              <a:solidFill>
                <a:srgbClr val="E31837"/>
              </a:solidFill>
              <a:prstDash val="dash"/>
            </a:ln>
          </c:spPr>
          <c:marker>
            <c:symbol val="none"/>
          </c:marker>
          <c:xVal>
            <c:numRef>
              <c:f>'HIV prev_KP latest'!$L$2:$L$3</c:f>
              <c:numCache>
                <c:formatCode>General</c:formatCode>
                <c:ptCount val="2"/>
                <c:pt idx="0">
                  <c:v>0</c:v>
                </c:pt>
                <c:pt idx="1">
                  <c:v>1</c:v>
                </c:pt>
              </c:numCache>
            </c:numRef>
          </c:xVal>
          <c:yVal>
            <c:numRef>
              <c:f>'HIV prev_KP latest'!$M$2:$M$3</c:f>
              <c:numCache>
                <c:formatCode>General</c:formatCode>
                <c:ptCount val="2"/>
                <c:pt idx="0">
                  <c:v>5</c:v>
                </c:pt>
                <c:pt idx="1">
                  <c:v>5</c:v>
                </c:pt>
              </c:numCache>
            </c:numRef>
          </c:yVal>
          <c:smooth val="0"/>
          <c:extLst>
            <c:ext xmlns:c16="http://schemas.microsoft.com/office/drawing/2014/chart" uri="{C3380CC4-5D6E-409C-BE32-E72D297353CC}">
              <c16:uniqueId val="{00000008-B9FC-4830-A5FC-41D82DC52340}"/>
            </c:ext>
          </c:extLst>
        </c:ser>
        <c:dLbls>
          <c:showLegendKey val="0"/>
          <c:showVal val="0"/>
          <c:showCatName val="0"/>
          <c:showSerName val="0"/>
          <c:showPercent val="0"/>
          <c:showBubbleSize val="0"/>
        </c:dLbls>
        <c:axId val="213673088"/>
        <c:axId val="213671296"/>
      </c:scatterChart>
      <c:catAx>
        <c:axId val="213667840"/>
        <c:scaling>
          <c:orientation val="minMax"/>
        </c:scaling>
        <c:delete val="0"/>
        <c:axPos val="b"/>
        <c:numFmt formatCode="General" sourceLinked="1"/>
        <c:majorTickMark val="out"/>
        <c:minorTickMark val="none"/>
        <c:tickLblPos val="nextTo"/>
        <c:crossAx val="213669376"/>
        <c:crosses val="autoZero"/>
        <c:auto val="1"/>
        <c:lblAlgn val="ctr"/>
        <c:lblOffset val="100"/>
        <c:noMultiLvlLbl val="0"/>
      </c:catAx>
      <c:valAx>
        <c:axId val="213669376"/>
        <c:scaling>
          <c:orientation val="minMax"/>
          <c:min val="0"/>
        </c:scaling>
        <c:delete val="0"/>
        <c:axPos val="l"/>
        <c:title>
          <c:tx>
            <c:rich>
              <a:bodyPr rot="0" vert="horz"/>
              <a:lstStyle/>
              <a:p>
                <a:pPr>
                  <a:defRPr/>
                </a:pPr>
                <a:r>
                  <a:rPr lang="en-US"/>
                  <a:t>%</a:t>
                </a:r>
              </a:p>
            </c:rich>
          </c:tx>
          <c:layout>
            <c:manualLayout>
              <c:xMode val="edge"/>
              <c:yMode val="edge"/>
              <c:x val="0"/>
              <c:y val="0.10916756706125716"/>
            </c:manualLayout>
          </c:layout>
          <c:overlay val="0"/>
        </c:title>
        <c:numFmt formatCode="0" sourceLinked="0"/>
        <c:majorTickMark val="out"/>
        <c:minorTickMark val="none"/>
        <c:tickLblPos val="nextTo"/>
        <c:crossAx val="213667840"/>
        <c:crosses val="autoZero"/>
        <c:crossBetween val="between"/>
        <c:majorUnit val="5"/>
      </c:valAx>
      <c:valAx>
        <c:axId val="213671296"/>
        <c:scaling>
          <c:orientation val="minMax"/>
          <c:max val="50"/>
          <c:min val="0"/>
        </c:scaling>
        <c:delete val="1"/>
        <c:axPos val="r"/>
        <c:numFmt formatCode="General" sourceLinked="1"/>
        <c:majorTickMark val="out"/>
        <c:minorTickMark val="none"/>
        <c:tickLblPos val="nextTo"/>
        <c:crossAx val="213673088"/>
        <c:crosses val="max"/>
        <c:crossBetween val="midCat"/>
        <c:majorUnit val="5"/>
      </c:valAx>
      <c:valAx>
        <c:axId val="213673088"/>
        <c:scaling>
          <c:orientation val="minMax"/>
          <c:max val="1"/>
          <c:min val="0"/>
        </c:scaling>
        <c:delete val="1"/>
        <c:axPos val="t"/>
        <c:numFmt formatCode="General" sourceLinked="1"/>
        <c:majorTickMark val="none"/>
        <c:minorTickMark val="none"/>
        <c:tickLblPos val="none"/>
        <c:crossAx val="213671296"/>
        <c:crosses val="max"/>
        <c:crossBetween val="midCat"/>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'HIV prev_KP_age grp'!$C$2</c:f>
              <c:strCache>
                <c:ptCount val="1"/>
                <c:pt idx="0">
                  <c:v>FSW (2018)</c:v>
                </c:pt>
              </c:strCache>
            </c:strRef>
          </c:tx>
          <c:spPr>
            <a:solidFill>
              <a:srgbClr val="88C54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'HIV prev_KP_age grp'!$A$3:$B$8</c:f>
              <c:multiLvlStrCache>
                <c:ptCount val="6"/>
                <c:lvl>
                  <c:pt idx="0">
                    <c:v>&lt;25 yr</c:v>
                  </c:pt>
                  <c:pt idx="1">
                    <c:v>25+ yr</c:v>
                  </c:pt>
                  <c:pt idx="2">
                    <c:v>&lt;25 yr</c:v>
                  </c:pt>
                  <c:pt idx="3">
                    <c:v>25+ yr</c:v>
                  </c:pt>
                  <c:pt idx="4">
                    <c:v>&lt;25 yr</c:v>
                  </c:pt>
                  <c:pt idx="5">
                    <c:v>25+ yr</c:v>
                  </c:pt>
                </c:lvl>
                <c:lvl>
                  <c:pt idx="0">
                    <c:v>FSW</c:v>
                  </c:pt>
                  <c:pt idx="2">
                    <c:v>M/TSM</c:v>
                  </c:pt>
                  <c:pt idx="4">
                    <c:v>PWID</c:v>
                  </c:pt>
                </c:lvl>
              </c:multiLvlStrCache>
            </c:multiLvlStrRef>
          </c:cat>
          <c:val>
            <c:numRef>
              <c:f>'HIV prev_KP_age grp'!$C$3:$C$8</c:f>
              <c:numCache>
                <c:formatCode>General</c:formatCode>
                <c:ptCount val="6"/>
                <c:pt idx="0">
                  <c:v>0.2</c:v>
                </c:pt>
                <c:pt idx="1">
                  <c:v>0.1</c:v>
                </c:pt>
              </c:numCache>
            </c:numRef>
          </c:val>
          <c:extLst>
            <c:ext xmlns:c16="http://schemas.microsoft.com/office/drawing/2014/chart" uri="{C3380CC4-5D6E-409C-BE32-E72D297353CC}">
              <c16:uniqueId val="{00000000-7D43-4747-B051-58119268EE75}"/>
            </c:ext>
          </c:extLst>
        </c:ser>
        <c:ser>
          <c:idx val="1"/>
          <c:order val="1"/>
          <c:tx>
            <c:strRef>
              <c:f>'HIV prev_KP_age grp'!$D$2</c:f>
              <c:strCache>
                <c:ptCount val="1"/>
                <c:pt idx="0">
                  <c:v>M/TSM (2018)</c:v>
                </c:pt>
              </c:strCache>
            </c:strRef>
          </c:tx>
          <c:spPr>
            <a:solidFill>
              <a:srgbClr val="F78E1E"/>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'HIV prev_KP_age grp'!$A$3:$B$8</c:f>
              <c:multiLvlStrCache>
                <c:ptCount val="6"/>
                <c:lvl>
                  <c:pt idx="0">
                    <c:v>&lt;25 yr</c:v>
                  </c:pt>
                  <c:pt idx="1">
                    <c:v>25+ yr</c:v>
                  </c:pt>
                  <c:pt idx="2">
                    <c:v>&lt;25 yr</c:v>
                  </c:pt>
                  <c:pt idx="3">
                    <c:v>25+ yr</c:v>
                  </c:pt>
                  <c:pt idx="4">
                    <c:v>&lt;25 yr</c:v>
                  </c:pt>
                  <c:pt idx="5">
                    <c:v>25+ yr</c:v>
                  </c:pt>
                </c:lvl>
                <c:lvl>
                  <c:pt idx="0">
                    <c:v>FSW</c:v>
                  </c:pt>
                  <c:pt idx="2">
                    <c:v>M/TSM</c:v>
                  </c:pt>
                  <c:pt idx="4">
                    <c:v>PWID</c:v>
                  </c:pt>
                </c:lvl>
              </c:multiLvlStrCache>
            </c:multiLvlStrRef>
          </c:cat>
          <c:val>
            <c:numRef>
              <c:f>'HIV prev_KP_age grp'!$D$3:$D$8</c:f>
              <c:numCache>
                <c:formatCode>General</c:formatCode>
                <c:ptCount val="6"/>
                <c:pt idx="2" formatCode="0.0">
                  <c:v>3.77</c:v>
                </c:pt>
                <c:pt idx="3">
                  <c:v>6.8</c:v>
                </c:pt>
              </c:numCache>
            </c:numRef>
          </c:val>
          <c:extLst>
            <c:ext xmlns:c16="http://schemas.microsoft.com/office/drawing/2014/chart" uri="{C3380CC4-5D6E-409C-BE32-E72D297353CC}">
              <c16:uniqueId val="{00000001-7D43-4747-B051-58119268EE75}"/>
            </c:ext>
          </c:extLst>
        </c:ser>
        <c:ser>
          <c:idx val="2"/>
          <c:order val="2"/>
          <c:tx>
            <c:strRef>
              <c:f>'HIV prev_KP_age grp'!$E$2</c:f>
              <c:strCache>
                <c:ptCount val="1"/>
                <c:pt idx="0">
                  <c:v>PWID (2015)</c:v>
                </c:pt>
              </c:strCache>
            </c:strRef>
          </c:tx>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'HIV prev_KP_age grp'!$A$3:$B$8</c:f>
              <c:multiLvlStrCache>
                <c:ptCount val="6"/>
                <c:lvl>
                  <c:pt idx="0">
                    <c:v>&lt;25 yr</c:v>
                  </c:pt>
                  <c:pt idx="1">
                    <c:v>25+ yr</c:v>
                  </c:pt>
                  <c:pt idx="2">
                    <c:v>&lt;25 yr</c:v>
                  </c:pt>
                  <c:pt idx="3">
                    <c:v>25+ yr</c:v>
                  </c:pt>
                  <c:pt idx="4">
                    <c:v>&lt;25 yr</c:v>
                  </c:pt>
                  <c:pt idx="5">
                    <c:v>25+ yr</c:v>
                  </c:pt>
                </c:lvl>
                <c:lvl>
                  <c:pt idx="0">
                    <c:v>FSW</c:v>
                  </c:pt>
                  <c:pt idx="2">
                    <c:v>M/TSM</c:v>
                  </c:pt>
                  <c:pt idx="4">
                    <c:v>PWID</c:v>
                  </c:pt>
                </c:lvl>
              </c:multiLvlStrCache>
            </c:multiLvlStrRef>
          </c:cat>
          <c:val>
            <c:numRef>
              <c:f>'HIV prev_KP_age grp'!$E$3:$E$8</c:f>
              <c:numCache>
                <c:formatCode>General</c:formatCode>
                <c:ptCount val="6"/>
                <c:pt idx="4">
                  <c:v>14.5</c:v>
                </c:pt>
                <c:pt idx="5">
                  <c:v>35.200000000000003</c:v>
                </c:pt>
              </c:numCache>
            </c:numRef>
          </c:val>
          <c:extLst>
            <c:ext xmlns:c16="http://schemas.microsoft.com/office/drawing/2014/chart" uri="{C3380CC4-5D6E-409C-BE32-E72D297353CC}">
              <c16:uniqueId val="{00000002-7D43-4747-B051-58119268EE75}"/>
            </c:ext>
          </c:extLst>
        </c:ser>
        <c:dLbls>
          <c:showLegendKey val="0"/>
          <c:showVal val="0"/>
          <c:showCatName val="0"/>
          <c:showSerName val="0"/>
          <c:showPercent val="0"/>
          <c:showBubbleSize val="0"/>
        </c:dLbls>
        <c:gapWidth val="150"/>
        <c:overlap val="100"/>
        <c:axId val="164990336"/>
        <c:axId val="165266176"/>
      </c:barChart>
      <c:scatterChart>
        <c:scatterStyle val="lineMarker"/>
        <c:varyColors val="0"/>
        <c:ser>
          <c:idx val="3"/>
          <c:order val="3"/>
          <c:tx>
            <c:strRef>
              <c:f>'HIV prev_KP_age grp'!$I$4</c:f>
              <c:strCache>
                <c:ptCount val="1"/>
                <c:pt idx="0">
                  <c:v>t</c:v>
                </c:pt>
              </c:strCache>
            </c:strRef>
          </c:tx>
          <c:spPr>
            <a:ln w="22225">
              <a:solidFill>
                <a:srgbClr val="E31837"/>
              </a:solidFill>
              <a:prstDash val="dash"/>
            </a:ln>
          </c:spPr>
          <c:marker>
            <c:symbol val="none"/>
          </c:marker>
          <c:xVal>
            <c:numRef>
              <c:f>'HIV prev_KP_age grp'!$H$5:$H$6</c:f>
              <c:numCache>
                <c:formatCode>General</c:formatCode>
                <c:ptCount val="2"/>
                <c:pt idx="0">
                  <c:v>0</c:v>
                </c:pt>
                <c:pt idx="1">
                  <c:v>1</c:v>
                </c:pt>
              </c:numCache>
            </c:numRef>
          </c:xVal>
          <c:yVal>
            <c:numRef>
              <c:f>'HIV prev_KP_age grp'!$I$5:$I$6</c:f>
              <c:numCache>
                <c:formatCode>General</c:formatCode>
                <c:ptCount val="2"/>
                <c:pt idx="0">
                  <c:v>5</c:v>
                </c:pt>
                <c:pt idx="1">
                  <c:v>5</c:v>
                </c:pt>
              </c:numCache>
            </c:numRef>
          </c:yVal>
          <c:smooth val="0"/>
          <c:extLst>
            <c:ext xmlns:c16="http://schemas.microsoft.com/office/drawing/2014/chart" uri="{C3380CC4-5D6E-409C-BE32-E72D297353CC}">
              <c16:uniqueId val="{00000003-7D43-4747-B051-58119268EE75}"/>
            </c:ext>
          </c:extLst>
        </c:ser>
        <c:dLbls>
          <c:showLegendKey val="0"/>
          <c:showVal val="0"/>
          <c:showCatName val="0"/>
          <c:showSerName val="0"/>
          <c:showPercent val="0"/>
          <c:showBubbleSize val="0"/>
        </c:dLbls>
        <c:axId val="165280000"/>
        <c:axId val="165278464"/>
      </c:scatterChart>
      <c:catAx>
        <c:axId val="164990336"/>
        <c:scaling>
          <c:orientation val="minMax"/>
        </c:scaling>
        <c:delete val="0"/>
        <c:axPos val="b"/>
        <c:numFmt formatCode="General" sourceLinked="0"/>
        <c:majorTickMark val="out"/>
        <c:minorTickMark val="none"/>
        <c:tickLblPos val="nextTo"/>
        <c:crossAx val="165266176"/>
        <c:crosses val="autoZero"/>
        <c:auto val="1"/>
        <c:lblAlgn val="ctr"/>
        <c:lblOffset val="100"/>
        <c:noMultiLvlLbl val="0"/>
      </c:catAx>
      <c:valAx>
        <c:axId val="165266176"/>
        <c:scaling>
          <c:orientation val="minMax"/>
        </c:scaling>
        <c:delete val="0"/>
        <c:axPos val="l"/>
        <c:title>
          <c:tx>
            <c:rich>
              <a:bodyPr rot="0" vert="horz"/>
              <a:lstStyle/>
              <a:p>
                <a:pPr>
                  <a:defRPr/>
                </a:pPr>
                <a:r>
                  <a:rPr lang="en-US"/>
                  <a:t>%</a:t>
                </a:r>
              </a:p>
            </c:rich>
          </c:tx>
          <c:layout>
            <c:manualLayout>
              <c:xMode val="edge"/>
              <c:yMode val="edge"/>
              <c:x val="4.1536863966770508E-3"/>
              <c:y val="0.13304627964198734"/>
            </c:manualLayout>
          </c:layout>
          <c:overlay val="0"/>
        </c:title>
        <c:numFmt formatCode="General" sourceLinked="1"/>
        <c:majorTickMark val="out"/>
        <c:minorTickMark val="none"/>
        <c:tickLblPos val="nextTo"/>
        <c:crossAx val="164990336"/>
        <c:crosses val="autoZero"/>
        <c:crossBetween val="between"/>
      </c:valAx>
      <c:valAx>
        <c:axId val="165278464"/>
        <c:scaling>
          <c:orientation val="minMax"/>
          <c:max val="40"/>
          <c:min val="0"/>
        </c:scaling>
        <c:delete val="1"/>
        <c:axPos val="r"/>
        <c:numFmt formatCode="General" sourceLinked="1"/>
        <c:majorTickMark val="out"/>
        <c:minorTickMark val="none"/>
        <c:tickLblPos val="nextTo"/>
        <c:crossAx val="165280000"/>
        <c:crosses val="max"/>
        <c:crossBetween val="midCat"/>
        <c:majorUnit val="1"/>
      </c:valAx>
      <c:valAx>
        <c:axId val="165280000"/>
        <c:scaling>
          <c:orientation val="minMax"/>
          <c:max val="1"/>
          <c:min val="0"/>
        </c:scaling>
        <c:delete val="1"/>
        <c:axPos val="t"/>
        <c:numFmt formatCode="General" sourceLinked="1"/>
        <c:majorTickMark val="out"/>
        <c:minorTickMark val="none"/>
        <c:tickLblPos val="nextTo"/>
        <c:crossAx val="165278464"/>
        <c:crosses val="max"/>
        <c:crossBetween val="midCat"/>
        <c:majorUnit val="0.2"/>
      </c:valAx>
    </c:plotArea>
    <c:legend>
      <c:legendPos val="t"/>
      <c:legendEntry>
        <c:idx val="3"/>
        <c:delete val="1"/>
      </c:legendEntry>
      <c:layout>
        <c:manualLayout>
          <c:xMode val="edge"/>
          <c:yMode val="edge"/>
          <c:x val="0.24733446148178845"/>
          <c:y val="2.0408163265306121E-2"/>
          <c:w val="0.5053310770364231"/>
          <c:h val="0.13429803417429964"/>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97925501949063E-2"/>
          <c:y val="0.21001274297234584"/>
          <c:w val="0.90499859187476794"/>
          <c:h val="0.44091766306989411"/>
        </c:manualLayout>
      </c:layout>
      <c:barChart>
        <c:barDir val="col"/>
        <c:grouping val="clustered"/>
        <c:varyColors val="0"/>
        <c:ser>
          <c:idx val="0"/>
          <c:order val="0"/>
          <c:tx>
            <c:strRef>
              <c:f>'HIV prev_KP _cities'!$B$4</c:f>
              <c:strCache>
                <c:ptCount val="1"/>
                <c:pt idx="0">
                  <c:v>Male PWID (2015)</c:v>
                </c:pt>
              </c:strCache>
            </c:strRef>
          </c:tx>
          <c:spPr>
            <a:solidFill>
              <a:srgbClr val="00AEEF"/>
            </a:solidFill>
            <a:ln>
              <a:noFill/>
            </a:ln>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prev_KP _cities'!$A$5:$A$18</c:f>
              <c:strCache>
                <c:ptCount val="14"/>
                <c:pt idx="0">
                  <c:v>Cebu </c:v>
                </c:pt>
                <c:pt idx="1">
                  <c:v>Mandue</c:v>
                </c:pt>
                <c:pt idx="2">
                  <c:v>Cebu </c:v>
                </c:pt>
                <c:pt idx="3">
                  <c:v>Iloilo </c:v>
                </c:pt>
                <c:pt idx="4">
                  <c:v>General Santos </c:v>
                </c:pt>
                <c:pt idx="5">
                  <c:v>Davao </c:v>
                </c:pt>
                <c:pt idx="6">
                  <c:v>Davao </c:v>
                </c:pt>
                <c:pt idx="7">
                  <c:v>Quezon </c:v>
                </c:pt>
                <c:pt idx="8">
                  <c:v>Iloilo </c:v>
                </c:pt>
                <c:pt idx="9">
                  <c:v>Cebu </c:v>
                </c:pt>
                <c:pt idx="10">
                  <c:v>General Santos </c:v>
                </c:pt>
                <c:pt idx="11">
                  <c:v>Cagayan de Oro </c:v>
                </c:pt>
                <c:pt idx="12">
                  <c:v>Passay</c:v>
                </c:pt>
                <c:pt idx="13">
                  <c:v>Cebu </c:v>
                </c:pt>
              </c:strCache>
            </c:strRef>
          </c:cat>
          <c:val>
            <c:numRef>
              <c:f>'HIV prev_KP _cities'!$B$5:$B$17</c:f>
              <c:numCache>
                <c:formatCode>General</c:formatCode>
                <c:ptCount val="13"/>
                <c:pt idx="0">
                  <c:v>42.79</c:v>
                </c:pt>
                <c:pt idx="1">
                  <c:v>4.88</c:v>
                </c:pt>
              </c:numCache>
            </c:numRef>
          </c:val>
          <c:extLst>
            <c:ext xmlns:c16="http://schemas.microsoft.com/office/drawing/2014/chart" uri="{C3380CC4-5D6E-409C-BE32-E72D297353CC}">
              <c16:uniqueId val="{00000000-3B4C-4660-AB09-E9ED1C67FFA9}"/>
            </c:ext>
          </c:extLst>
        </c:ser>
        <c:ser>
          <c:idx val="1"/>
          <c:order val="1"/>
          <c:tx>
            <c:strRef>
              <c:f>'HIV prev_KP _cities'!$C$4</c:f>
              <c:strCache>
                <c:ptCount val="1"/>
                <c:pt idx="0">
                  <c:v>Female  PWID (2015)</c:v>
                </c:pt>
              </c:strCache>
            </c:strRef>
          </c:tx>
          <c:spPr>
            <a:pattFill prst="pct50">
              <a:fgClr>
                <a:srgbClr val="00AEEF"/>
              </a:fgClr>
              <a:bgClr>
                <a:sysClr val="window" lastClr="FFFFFF"/>
              </a:bgClr>
            </a:pattFill>
            <a:ln>
              <a:noFill/>
            </a:ln>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prev_KP _cities'!$A$5:$A$18</c:f>
              <c:strCache>
                <c:ptCount val="14"/>
                <c:pt idx="0">
                  <c:v>Cebu </c:v>
                </c:pt>
                <c:pt idx="1">
                  <c:v>Mandue</c:v>
                </c:pt>
                <c:pt idx="2">
                  <c:v>Cebu </c:v>
                </c:pt>
                <c:pt idx="3">
                  <c:v>Iloilo </c:v>
                </c:pt>
                <c:pt idx="4">
                  <c:v>General Santos </c:v>
                </c:pt>
                <c:pt idx="5">
                  <c:v>Davao </c:v>
                </c:pt>
                <c:pt idx="6">
                  <c:v>Davao </c:v>
                </c:pt>
                <c:pt idx="7">
                  <c:v>Quezon </c:v>
                </c:pt>
                <c:pt idx="8">
                  <c:v>Iloilo </c:v>
                </c:pt>
                <c:pt idx="9">
                  <c:v>Cebu </c:v>
                </c:pt>
                <c:pt idx="10">
                  <c:v>General Santos </c:v>
                </c:pt>
                <c:pt idx="11">
                  <c:v>Cagayan de Oro </c:v>
                </c:pt>
                <c:pt idx="12">
                  <c:v>Passay</c:v>
                </c:pt>
                <c:pt idx="13">
                  <c:v>Cebu </c:v>
                </c:pt>
              </c:strCache>
            </c:strRef>
          </c:cat>
          <c:val>
            <c:numRef>
              <c:f>'HIV prev_KP _cities'!$C$5:$C$17</c:f>
              <c:numCache>
                <c:formatCode>General</c:formatCode>
                <c:ptCount val="13"/>
                <c:pt idx="2">
                  <c:v>25.24</c:v>
                </c:pt>
              </c:numCache>
            </c:numRef>
          </c:val>
          <c:extLst>
            <c:ext xmlns:c16="http://schemas.microsoft.com/office/drawing/2014/chart" uri="{C3380CC4-5D6E-409C-BE32-E72D297353CC}">
              <c16:uniqueId val="{00000001-3B4C-4660-AB09-E9ED1C67FFA9}"/>
            </c:ext>
          </c:extLst>
        </c:ser>
        <c:ser>
          <c:idx val="2"/>
          <c:order val="2"/>
          <c:tx>
            <c:strRef>
              <c:f>'HIV prev_KP _cities'!$D$4</c:f>
              <c:strCache>
                <c:ptCount val="1"/>
                <c:pt idx="0">
                  <c:v>TG Women (2018)</c:v>
                </c:pt>
              </c:strCache>
            </c:strRef>
          </c:tx>
          <c:spPr>
            <a:solidFill>
              <a:srgbClr val="EC008C"/>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prev_KP _cities'!$A$5:$A$18</c:f>
              <c:strCache>
                <c:ptCount val="14"/>
                <c:pt idx="0">
                  <c:v>Cebu </c:v>
                </c:pt>
                <c:pt idx="1">
                  <c:v>Mandue</c:v>
                </c:pt>
                <c:pt idx="2">
                  <c:v>Cebu </c:v>
                </c:pt>
                <c:pt idx="3">
                  <c:v>Iloilo </c:v>
                </c:pt>
                <c:pt idx="4">
                  <c:v>General Santos </c:v>
                </c:pt>
                <c:pt idx="5">
                  <c:v>Davao </c:v>
                </c:pt>
                <c:pt idx="6">
                  <c:v>Davao </c:v>
                </c:pt>
                <c:pt idx="7">
                  <c:v>Quezon </c:v>
                </c:pt>
                <c:pt idx="8">
                  <c:v>Iloilo </c:v>
                </c:pt>
                <c:pt idx="9">
                  <c:v>Cebu </c:v>
                </c:pt>
                <c:pt idx="10">
                  <c:v>General Santos </c:v>
                </c:pt>
                <c:pt idx="11">
                  <c:v>Cagayan de Oro </c:v>
                </c:pt>
                <c:pt idx="12">
                  <c:v>Passay</c:v>
                </c:pt>
                <c:pt idx="13">
                  <c:v>Cebu </c:v>
                </c:pt>
              </c:strCache>
            </c:strRef>
          </c:cat>
          <c:val>
            <c:numRef>
              <c:f>'HIV prev_KP _cities'!$D$5:$D$17</c:f>
              <c:numCache>
                <c:formatCode>General</c:formatCode>
                <c:ptCount val="13"/>
                <c:pt idx="3" formatCode="0.0">
                  <c:v>6.09</c:v>
                </c:pt>
                <c:pt idx="4" formatCode="0.0">
                  <c:v>5.92</c:v>
                </c:pt>
                <c:pt idx="5" formatCode="0.0">
                  <c:v>5.2</c:v>
                </c:pt>
              </c:numCache>
            </c:numRef>
          </c:val>
          <c:extLst>
            <c:ext xmlns:c16="http://schemas.microsoft.com/office/drawing/2014/chart" uri="{C3380CC4-5D6E-409C-BE32-E72D297353CC}">
              <c16:uniqueId val="{00000002-3B4C-4660-AB09-E9ED1C67FFA9}"/>
            </c:ext>
          </c:extLst>
        </c:ser>
        <c:ser>
          <c:idx val="3"/>
          <c:order val="3"/>
          <c:tx>
            <c:strRef>
              <c:f>'HIV prev_KP _cities'!$E$4</c:f>
              <c:strCache>
                <c:ptCount val="1"/>
                <c:pt idx="0">
                  <c:v>M/TSM (2018)</c:v>
                </c:pt>
              </c:strCache>
            </c:strRef>
          </c:tx>
          <c:spPr>
            <a:solidFill>
              <a:srgbClr val="F78E1E"/>
            </a:solidFill>
            <a:ln>
              <a:noFill/>
            </a:ln>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prev_KP _cities'!$A$5:$A$18</c:f>
              <c:strCache>
                <c:ptCount val="14"/>
                <c:pt idx="0">
                  <c:v>Cebu </c:v>
                </c:pt>
                <c:pt idx="1">
                  <c:v>Mandue</c:v>
                </c:pt>
                <c:pt idx="2">
                  <c:v>Cebu </c:v>
                </c:pt>
                <c:pt idx="3">
                  <c:v>Iloilo </c:v>
                </c:pt>
                <c:pt idx="4">
                  <c:v>General Santos </c:v>
                </c:pt>
                <c:pt idx="5">
                  <c:v>Davao </c:v>
                </c:pt>
                <c:pt idx="6">
                  <c:v>Davao </c:v>
                </c:pt>
                <c:pt idx="7">
                  <c:v>Quezon </c:v>
                </c:pt>
                <c:pt idx="8">
                  <c:v>Iloilo </c:v>
                </c:pt>
                <c:pt idx="9">
                  <c:v>Cebu </c:v>
                </c:pt>
                <c:pt idx="10">
                  <c:v>General Santos </c:v>
                </c:pt>
                <c:pt idx="11">
                  <c:v>Cagayan de Oro </c:v>
                </c:pt>
                <c:pt idx="12">
                  <c:v>Passay</c:v>
                </c:pt>
                <c:pt idx="13">
                  <c:v>Cebu </c:v>
                </c:pt>
              </c:strCache>
            </c:strRef>
          </c:cat>
          <c:val>
            <c:numRef>
              <c:f>'HIV prev_KP _cities'!$E$5:$E$17</c:f>
              <c:numCache>
                <c:formatCode>General</c:formatCode>
                <c:ptCount val="13"/>
                <c:pt idx="6" formatCode="0.0">
                  <c:v>8.43</c:v>
                </c:pt>
                <c:pt idx="7" formatCode="0.0">
                  <c:v>7.94</c:v>
                </c:pt>
                <c:pt idx="8" formatCode="0.0">
                  <c:v>5.56</c:v>
                </c:pt>
                <c:pt idx="9" formatCode="0.0">
                  <c:v>5.39</c:v>
                </c:pt>
                <c:pt idx="10" formatCode="0.0">
                  <c:v>4.66</c:v>
                </c:pt>
                <c:pt idx="11" formatCode="0.0">
                  <c:v>4.6500000000000004</c:v>
                </c:pt>
              </c:numCache>
            </c:numRef>
          </c:val>
          <c:extLst>
            <c:ext xmlns:c16="http://schemas.microsoft.com/office/drawing/2014/chart" uri="{C3380CC4-5D6E-409C-BE32-E72D297353CC}">
              <c16:uniqueId val="{00000003-3B4C-4660-AB09-E9ED1C67FFA9}"/>
            </c:ext>
          </c:extLst>
        </c:ser>
        <c:ser>
          <c:idx val="4"/>
          <c:order val="4"/>
          <c:tx>
            <c:strRef>
              <c:f>'HIV prev_KP _cities'!$F$4</c:f>
              <c:strCache>
                <c:ptCount val="1"/>
                <c:pt idx="0">
                  <c:v>FSW (2018)</c:v>
                </c:pt>
              </c:strCache>
            </c:strRef>
          </c:tx>
          <c:spPr>
            <a:solidFill>
              <a:srgbClr val="00A99A"/>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prev_KP _cities'!$A$5:$A$18</c:f>
              <c:strCache>
                <c:ptCount val="14"/>
                <c:pt idx="0">
                  <c:v>Cebu </c:v>
                </c:pt>
                <c:pt idx="1">
                  <c:v>Mandue</c:v>
                </c:pt>
                <c:pt idx="2">
                  <c:v>Cebu </c:v>
                </c:pt>
                <c:pt idx="3">
                  <c:v>Iloilo </c:v>
                </c:pt>
                <c:pt idx="4">
                  <c:v>General Santos </c:v>
                </c:pt>
                <c:pt idx="5">
                  <c:v>Davao </c:v>
                </c:pt>
                <c:pt idx="6">
                  <c:v>Davao </c:v>
                </c:pt>
                <c:pt idx="7">
                  <c:v>Quezon </c:v>
                </c:pt>
                <c:pt idx="8">
                  <c:v>Iloilo </c:v>
                </c:pt>
                <c:pt idx="9">
                  <c:v>Cebu </c:v>
                </c:pt>
                <c:pt idx="10">
                  <c:v>General Santos </c:v>
                </c:pt>
                <c:pt idx="11">
                  <c:v>Cagayan de Oro </c:v>
                </c:pt>
                <c:pt idx="12">
                  <c:v>Passay</c:v>
                </c:pt>
                <c:pt idx="13">
                  <c:v>Cebu </c:v>
                </c:pt>
              </c:strCache>
            </c:strRef>
          </c:cat>
          <c:val>
            <c:numRef>
              <c:f>'HIV prev_KP _cities'!$F$5:$F$18</c:f>
              <c:numCache>
                <c:formatCode>General</c:formatCode>
                <c:ptCount val="14"/>
                <c:pt idx="12" formatCode="0.0">
                  <c:v>0.67</c:v>
                </c:pt>
                <c:pt idx="13" formatCode="0.0">
                  <c:v>0.51</c:v>
                </c:pt>
              </c:numCache>
            </c:numRef>
          </c:val>
          <c:extLst>
            <c:ext xmlns:c16="http://schemas.microsoft.com/office/drawing/2014/chart" uri="{C3380CC4-5D6E-409C-BE32-E72D297353CC}">
              <c16:uniqueId val="{00000004-3B4C-4660-AB09-E9ED1C67FFA9}"/>
            </c:ext>
          </c:extLst>
        </c:ser>
        <c:dLbls>
          <c:showLegendKey val="0"/>
          <c:showVal val="0"/>
          <c:showCatName val="0"/>
          <c:showSerName val="0"/>
          <c:showPercent val="0"/>
          <c:showBubbleSize val="0"/>
        </c:dLbls>
        <c:gapWidth val="77"/>
        <c:overlap val="100"/>
        <c:axId val="218441216"/>
        <c:axId val="218442752"/>
      </c:barChart>
      <c:scatterChart>
        <c:scatterStyle val="lineMarker"/>
        <c:varyColors val="0"/>
        <c:ser>
          <c:idx val="5"/>
          <c:order val="5"/>
          <c:tx>
            <c:strRef>
              <c:f>'HIV prev_KP _cities'!$N$4</c:f>
              <c:strCache>
                <c:ptCount val="1"/>
                <c:pt idx="0">
                  <c:v>target</c:v>
                </c:pt>
              </c:strCache>
            </c:strRef>
          </c:tx>
          <c:spPr>
            <a:ln w="19050">
              <a:solidFill>
                <a:srgbClr val="E31837"/>
              </a:solidFill>
              <a:prstDash val="dash"/>
            </a:ln>
          </c:spPr>
          <c:marker>
            <c:symbol val="none"/>
          </c:marker>
          <c:xVal>
            <c:numRef>
              <c:f>'HIV prev_KP _cities'!$M$5:$M$6</c:f>
              <c:numCache>
                <c:formatCode>General</c:formatCode>
                <c:ptCount val="2"/>
                <c:pt idx="0">
                  <c:v>0</c:v>
                </c:pt>
                <c:pt idx="1">
                  <c:v>1</c:v>
                </c:pt>
              </c:numCache>
            </c:numRef>
          </c:xVal>
          <c:yVal>
            <c:numRef>
              <c:f>'HIV prev_KP _cities'!$N$5:$N$6</c:f>
              <c:numCache>
                <c:formatCode>General</c:formatCode>
                <c:ptCount val="2"/>
                <c:pt idx="0">
                  <c:v>5</c:v>
                </c:pt>
                <c:pt idx="1">
                  <c:v>5</c:v>
                </c:pt>
              </c:numCache>
            </c:numRef>
          </c:yVal>
          <c:smooth val="0"/>
          <c:extLst>
            <c:ext xmlns:c16="http://schemas.microsoft.com/office/drawing/2014/chart" uri="{C3380CC4-5D6E-409C-BE32-E72D297353CC}">
              <c16:uniqueId val="{00000005-3B4C-4660-AB09-E9ED1C67FFA9}"/>
            </c:ext>
          </c:extLst>
        </c:ser>
        <c:dLbls>
          <c:showLegendKey val="0"/>
          <c:showVal val="0"/>
          <c:showCatName val="0"/>
          <c:showSerName val="0"/>
          <c:showPercent val="0"/>
          <c:showBubbleSize val="0"/>
        </c:dLbls>
        <c:axId val="218471040"/>
        <c:axId val="218469504"/>
      </c:scatterChart>
      <c:catAx>
        <c:axId val="218441216"/>
        <c:scaling>
          <c:orientation val="minMax"/>
        </c:scaling>
        <c:delete val="0"/>
        <c:axPos val="b"/>
        <c:numFmt formatCode="General" sourceLinked="1"/>
        <c:majorTickMark val="out"/>
        <c:minorTickMark val="none"/>
        <c:tickLblPos val="nextTo"/>
        <c:crossAx val="218442752"/>
        <c:crosses val="autoZero"/>
        <c:auto val="1"/>
        <c:lblAlgn val="ctr"/>
        <c:lblOffset val="100"/>
        <c:noMultiLvlLbl val="0"/>
      </c:catAx>
      <c:valAx>
        <c:axId val="218442752"/>
        <c:scaling>
          <c:orientation val="minMax"/>
        </c:scaling>
        <c:delete val="0"/>
        <c:axPos val="l"/>
        <c:title>
          <c:tx>
            <c:rich>
              <a:bodyPr rot="0" vert="horz"/>
              <a:lstStyle/>
              <a:p>
                <a:pPr>
                  <a:defRPr/>
                </a:pPr>
                <a:r>
                  <a:rPr lang="en-US" dirty="0"/>
                  <a:t>%</a:t>
                </a:r>
              </a:p>
            </c:rich>
          </c:tx>
          <c:layout>
            <c:manualLayout>
              <c:xMode val="edge"/>
              <c:yMode val="edge"/>
              <c:x val="1.2621550681846316E-3"/>
              <c:y val="0.17536783210740636"/>
            </c:manualLayout>
          </c:layout>
          <c:overlay val="0"/>
        </c:title>
        <c:numFmt formatCode="General" sourceLinked="1"/>
        <c:majorTickMark val="out"/>
        <c:minorTickMark val="none"/>
        <c:tickLblPos val="nextTo"/>
        <c:crossAx val="218441216"/>
        <c:crosses val="autoZero"/>
        <c:crossBetween val="between"/>
        <c:majorUnit val="5"/>
      </c:valAx>
      <c:valAx>
        <c:axId val="218469504"/>
        <c:scaling>
          <c:orientation val="minMax"/>
          <c:max val="45"/>
          <c:min val="0"/>
        </c:scaling>
        <c:delete val="1"/>
        <c:axPos val="r"/>
        <c:numFmt formatCode="General" sourceLinked="1"/>
        <c:majorTickMark val="out"/>
        <c:minorTickMark val="none"/>
        <c:tickLblPos val="nextTo"/>
        <c:crossAx val="218471040"/>
        <c:crosses val="max"/>
        <c:crossBetween val="midCat"/>
        <c:majorUnit val="5"/>
      </c:valAx>
      <c:valAx>
        <c:axId val="218471040"/>
        <c:scaling>
          <c:orientation val="minMax"/>
          <c:max val="1"/>
          <c:min val="0"/>
        </c:scaling>
        <c:delete val="1"/>
        <c:axPos val="t"/>
        <c:numFmt formatCode="General" sourceLinked="1"/>
        <c:majorTickMark val="out"/>
        <c:minorTickMark val="none"/>
        <c:tickLblPos val="nextTo"/>
        <c:crossAx val="218469504"/>
        <c:crosses val="max"/>
        <c:crossBetween val="midCat"/>
        <c:majorUnit val="0.2"/>
      </c:valAx>
    </c:plotArea>
    <c:legend>
      <c:legendPos val="t"/>
      <c:legendEntry>
        <c:idx val="5"/>
        <c:delete val="1"/>
      </c:legendEntry>
      <c:layout>
        <c:manualLayout>
          <c:xMode val="edge"/>
          <c:yMode val="edge"/>
          <c:x val="6.0217095498709135E-2"/>
          <c:y val="7.407407407407407E-2"/>
          <c:w val="0.89999992960652153"/>
          <c:h val="5.8939978181739627E-2"/>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r>
              <a:rPr lang="en-GB" dirty="0"/>
              <a:t>Declining trends*</a:t>
            </a:r>
          </a:p>
        </c:rich>
      </c:tx>
      <c:overlay val="0"/>
      <c:spPr>
        <a:noFill/>
        <a:ln>
          <a:noFill/>
        </a:ln>
        <a:effectLst/>
      </c:spPr>
      <c:txPr>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tx>
            <c:strRef>
              <c:f>'HIV prev_MSM_cities'!$A$85</c:f>
              <c:strCache>
                <c:ptCount val="1"/>
                <c:pt idx="0">
                  <c:v>Cagayan de Oro </c:v>
                </c:pt>
              </c:strCache>
            </c:strRef>
          </c:tx>
          <c:spPr>
            <a:ln w="38100" cap="rnd">
              <a:solidFill>
                <a:srgbClr val="E31837"/>
              </a:solidFill>
              <a:round/>
            </a:ln>
            <a:effectLst/>
          </c:spPr>
          <c:marker>
            <c:symbol val="none"/>
          </c:marker>
          <c:dPt>
            <c:idx val="4"/>
            <c:marker>
              <c:symbol val="none"/>
            </c:marker>
            <c:bubble3D val="0"/>
            <c:spPr>
              <a:ln w="38100" cap="rnd">
                <a:solidFill>
                  <a:srgbClr val="E31837"/>
                </a:solidFill>
                <a:prstDash val="sysDot"/>
                <a:round/>
              </a:ln>
              <a:effectLst/>
            </c:spPr>
            <c:extLst>
              <c:ext xmlns:c16="http://schemas.microsoft.com/office/drawing/2014/chart" uri="{C3380CC4-5D6E-409C-BE32-E72D297353CC}">
                <c16:uniqueId val="{00000001-55C8-4DA0-B809-E968AB968FD4}"/>
              </c:ext>
            </c:extLst>
          </c:dPt>
          <c:dPt>
            <c:idx val="5"/>
            <c:marker>
              <c:symbol val="none"/>
            </c:marker>
            <c:bubble3D val="0"/>
            <c:spPr>
              <a:ln w="38100" cap="rnd">
                <a:solidFill>
                  <a:srgbClr val="E31837"/>
                </a:solidFill>
                <a:prstDash val="sysDot"/>
                <a:round/>
              </a:ln>
              <a:effectLst/>
            </c:spPr>
            <c:extLst>
              <c:ext xmlns:c16="http://schemas.microsoft.com/office/drawing/2014/chart" uri="{C3380CC4-5D6E-409C-BE32-E72D297353CC}">
                <c16:uniqueId val="{00000003-55C8-4DA0-B809-E968AB968FD4}"/>
              </c:ext>
            </c:extLst>
          </c:dPt>
          <c:cat>
            <c:strRef>
              <c:f>'HIV prev_MSM_cities'!$B$84:$G$84</c:f>
              <c:strCache>
                <c:ptCount val="6"/>
                <c:pt idx="0">
                  <c:v>2007</c:v>
                </c:pt>
                <c:pt idx="1">
                  <c:v>2009</c:v>
                </c:pt>
                <c:pt idx="2">
                  <c:v>2011</c:v>
                </c:pt>
                <c:pt idx="3">
                  <c:v>2013</c:v>
                </c:pt>
                <c:pt idx="4">
                  <c:v>2015</c:v>
                </c:pt>
                <c:pt idx="5">
                  <c:v>2018</c:v>
                </c:pt>
              </c:strCache>
            </c:strRef>
          </c:cat>
          <c:val>
            <c:numRef>
              <c:f>'HIV prev_MSM_cities'!$B$85:$G$85</c:f>
              <c:numCache>
                <c:formatCode>General</c:formatCode>
                <c:ptCount val="6"/>
                <c:pt idx="2">
                  <c:v>1.91</c:v>
                </c:pt>
                <c:pt idx="3">
                  <c:v>4.67</c:v>
                </c:pt>
                <c:pt idx="4">
                  <c:v>8.1</c:v>
                </c:pt>
                <c:pt idx="5">
                  <c:v>4.6500000000000004</c:v>
                </c:pt>
              </c:numCache>
            </c:numRef>
          </c:val>
          <c:smooth val="0"/>
          <c:extLst>
            <c:ext xmlns:c16="http://schemas.microsoft.com/office/drawing/2014/chart" uri="{C3380CC4-5D6E-409C-BE32-E72D297353CC}">
              <c16:uniqueId val="{00000004-55C8-4DA0-B809-E968AB968FD4}"/>
            </c:ext>
          </c:extLst>
        </c:ser>
        <c:ser>
          <c:idx val="2"/>
          <c:order val="1"/>
          <c:tx>
            <c:strRef>
              <c:f>'HIV prev_MSM_cities'!$A$86</c:f>
              <c:strCache>
                <c:ptCount val="1"/>
                <c:pt idx="0">
                  <c:v>Caloocan </c:v>
                </c:pt>
              </c:strCache>
            </c:strRef>
          </c:tx>
          <c:spPr>
            <a:ln w="38100" cap="rnd">
              <a:solidFill>
                <a:srgbClr val="00A99A"/>
              </a:solidFill>
              <a:round/>
            </a:ln>
            <a:effectLst/>
          </c:spPr>
          <c:marker>
            <c:symbol val="none"/>
          </c:marker>
          <c:dPt>
            <c:idx val="4"/>
            <c:marker>
              <c:symbol val="none"/>
            </c:marker>
            <c:bubble3D val="0"/>
            <c:spPr>
              <a:ln w="38100" cap="rnd">
                <a:solidFill>
                  <a:srgbClr val="00A99A"/>
                </a:solidFill>
                <a:prstDash val="sysDot"/>
                <a:round/>
              </a:ln>
              <a:effectLst/>
            </c:spPr>
            <c:extLst>
              <c:ext xmlns:c16="http://schemas.microsoft.com/office/drawing/2014/chart" uri="{C3380CC4-5D6E-409C-BE32-E72D297353CC}">
                <c16:uniqueId val="{00000006-55C8-4DA0-B809-E968AB968FD4}"/>
              </c:ext>
            </c:extLst>
          </c:dPt>
          <c:cat>
            <c:strRef>
              <c:f>'HIV prev_MSM_cities'!$B$84:$G$84</c:f>
              <c:strCache>
                <c:ptCount val="6"/>
                <c:pt idx="0">
                  <c:v>2007</c:v>
                </c:pt>
                <c:pt idx="1">
                  <c:v>2009</c:v>
                </c:pt>
                <c:pt idx="2">
                  <c:v>2011</c:v>
                </c:pt>
                <c:pt idx="3">
                  <c:v>2013</c:v>
                </c:pt>
                <c:pt idx="4">
                  <c:v>2015</c:v>
                </c:pt>
                <c:pt idx="5">
                  <c:v>2018</c:v>
                </c:pt>
              </c:strCache>
            </c:strRef>
          </c:cat>
          <c:val>
            <c:numRef>
              <c:f>'HIV prev_MSM_cities'!$B$86:$G$86</c:f>
              <c:numCache>
                <c:formatCode>General</c:formatCode>
                <c:ptCount val="6"/>
                <c:pt idx="2">
                  <c:v>0.65</c:v>
                </c:pt>
                <c:pt idx="3">
                  <c:v>5.33</c:v>
                </c:pt>
                <c:pt idx="4">
                  <c:v>1.92</c:v>
                </c:pt>
              </c:numCache>
            </c:numRef>
          </c:val>
          <c:smooth val="0"/>
          <c:extLst>
            <c:ext xmlns:c16="http://schemas.microsoft.com/office/drawing/2014/chart" uri="{C3380CC4-5D6E-409C-BE32-E72D297353CC}">
              <c16:uniqueId val="{00000007-55C8-4DA0-B809-E968AB968FD4}"/>
            </c:ext>
          </c:extLst>
        </c:ser>
        <c:ser>
          <c:idx val="4"/>
          <c:order val="2"/>
          <c:tx>
            <c:strRef>
              <c:f>'HIV prev_MSM_cities'!$A$87</c:f>
              <c:strCache>
                <c:ptCount val="1"/>
                <c:pt idx="0">
                  <c:v>Manila </c:v>
                </c:pt>
              </c:strCache>
            </c:strRef>
          </c:tx>
          <c:spPr>
            <a:ln w="38100" cap="rnd">
              <a:solidFill>
                <a:srgbClr val="00AEEF"/>
              </a:solidFill>
              <a:round/>
            </a:ln>
            <a:effectLst/>
          </c:spPr>
          <c:marker>
            <c:symbol val="none"/>
          </c:marker>
          <c:dPt>
            <c:idx val="4"/>
            <c:marker>
              <c:symbol val="none"/>
            </c:marker>
            <c:bubble3D val="0"/>
            <c:spPr>
              <a:ln w="38100" cap="rnd">
                <a:solidFill>
                  <a:srgbClr val="00AEEF"/>
                </a:solidFill>
                <a:prstDash val="sysDot"/>
                <a:round/>
              </a:ln>
              <a:effectLst/>
            </c:spPr>
            <c:extLst>
              <c:ext xmlns:c16="http://schemas.microsoft.com/office/drawing/2014/chart" uri="{C3380CC4-5D6E-409C-BE32-E72D297353CC}">
                <c16:uniqueId val="{00000009-55C8-4DA0-B809-E968AB968FD4}"/>
              </c:ext>
            </c:extLst>
          </c:dPt>
          <c:cat>
            <c:strRef>
              <c:f>'HIV prev_MSM_cities'!$B$84:$G$84</c:f>
              <c:strCache>
                <c:ptCount val="6"/>
                <c:pt idx="0">
                  <c:v>2007</c:v>
                </c:pt>
                <c:pt idx="1">
                  <c:v>2009</c:v>
                </c:pt>
                <c:pt idx="2">
                  <c:v>2011</c:v>
                </c:pt>
                <c:pt idx="3">
                  <c:v>2013</c:v>
                </c:pt>
                <c:pt idx="4">
                  <c:v>2015</c:v>
                </c:pt>
                <c:pt idx="5">
                  <c:v>2018</c:v>
                </c:pt>
              </c:strCache>
            </c:strRef>
          </c:cat>
          <c:val>
            <c:numRef>
              <c:f>'HIV prev_MSM_cities'!$B$87:$G$87</c:f>
              <c:numCache>
                <c:formatCode>General</c:formatCode>
                <c:ptCount val="6"/>
                <c:pt idx="2">
                  <c:v>4.25</c:v>
                </c:pt>
                <c:pt idx="3">
                  <c:v>6.67</c:v>
                </c:pt>
                <c:pt idx="4">
                  <c:v>2.36</c:v>
                </c:pt>
              </c:numCache>
            </c:numRef>
          </c:val>
          <c:smooth val="0"/>
          <c:extLst>
            <c:ext xmlns:c16="http://schemas.microsoft.com/office/drawing/2014/chart" uri="{C3380CC4-5D6E-409C-BE32-E72D297353CC}">
              <c16:uniqueId val="{0000000A-55C8-4DA0-B809-E968AB968FD4}"/>
            </c:ext>
          </c:extLst>
        </c:ser>
        <c:ser>
          <c:idx val="8"/>
          <c:order val="3"/>
          <c:tx>
            <c:strRef>
              <c:f>'HIV prev_MSM_cities'!$A$88</c:f>
              <c:strCache>
                <c:ptCount val="1"/>
                <c:pt idx="0">
                  <c:v>Marikina </c:v>
                </c:pt>
              </c:strCache>
            </c:strRef>
          </c:tx>
          <c:spPr>
            <a:ln w="38100" cap="rnd">
              <a:solidFill>
                <a:srgbClr val="CDC884"/>
              </a:solidFill>
              <a:round/>
            </a:ln>
            <a:effectLst/>
          </c:spPr>
          <c:marker>
            <c:symbol val="none"/>
          </c:marker>
          <c:dPt>
            <c:idx val="4"/>
            <c:marker>
              <c:symbol val="none"/>
            </c:marker>
            <c:bubble3D val="0"/>
            <c:spPr>
              <a:ln w="38100" cap="rnd">
                <a:solidFill>
                  <a:srgbClr val="CDC884"/>
                </a:solidFill>
                <a:prstDash val="sysDot"/>
                <a:round/>
              </a:ln>
              <a:effectLst/>
            </c:spPr>
            <c:extLst>
              <c:ext xmlns:c16="http://schemas.microsoft.com/office/drawing/2014/chart" uri="{C3380CC4-5D6E-409C-BE32-E72D297353CC}">
                <c16:uniqueId val="{0000000C-55C8-4DA0-B809-E968AB968FD4}"/>
              </c:ext>
            </c:extLst>
          </c:dPt>
          <c:cat>
            <c:strRef>
              <c:f>'HIV prev_MSM_cities'!$B$84:$G$84</c:f>
              <c:strCache>
                <c:ptCount val="6"/>
                <c:pt idx="0">
                  <c:v>2007</c:v>
                </c:pt>
                <c:pt idx="1">
                  <c:v>2009</c:v>
                </c:pt>
                <c:pt idx="2">
                  <c:v>2011</c:v>
                </c:pt>
                <c:pt idx="3">
                  <c:v>2013</c:v>
                </c:pt>
                <c:pt idx="4">
                  <c:v>2015</c:v>
                </c:pt>
                <c:pt idx="5">
                  <c:v>2018</c:v>
                </c:pt>
              </c:strCache>
            </c:strRef>
          </c:cat>
          <c:val>
            <c:numRef>
              <c:f>'HIV prev_MSM_cities'!$B$88:$G$88</c:f>
              <c:numCache>
                <c:formatCode>General</c:formatCode>
                <c:ptCount val="6"/>
                <c:pt idx="2">
                  <c:v>0.67</c:v>
                </c:pt>
                <c:pt idx="3">
                  <c:v>2</c:v>
                </c:pt>
                <c:pt idx="4">
                  <c:v>0.51</c:v>
                </c:pt>
              </c:numCache>
            </c:numRef>
          </c:val>
          <c:smooth val="0"/>
          <c:extLst>
            <c:ext xmlns:c16="http://schemas.microsoft.com/office/drawing/2014/chart" uri="{C3380CC4-5D6E-409C-BE32-E72D297353CC}">
              <c16:uniqueId val="{0000000D-55C8-4DA0-B809-E968AB968FD4}"/>
            </c:ext>
          </c:extLst>
        </c:ser>
        <c:ser>
          <c:idx val="9"/>
          <c:order val="4"/>
          <c:tx>
            <c:strRef>
              <c:f>'HIV prev_MSM_cities'!$A$89</c:f>
              <c:strCache>
                <c:ptCount val="1"/>
                <c:pt idx="0">
                  <c:v>Pasay </c:v>
                </c:pt>
              </c:strCache>
            </c:strRef>
          </c:tx>
          <c:spPr>
            <a:ln w="38100" cap="rnd">
              <a:solidFill>
                <a:srgbClr val="B6AEA7"/>
              </a:solidFill>
              <a:round/>
            </a:ln>
            <a:effectLst/>
          </c:spPr>
          <c:marker>
            <c:symbol val="none"/>
          </c:marker>
          <c:dPt>
            <c:idx val="4"/>
            <c:marker>
              <c:symbol val="none"/>
            </c:marker>
            <c:bubble3D val="0"/>
            <c:spPr>
              <a:ln w="38100" cap="rnd">
                <a:solidFill>
                  <a:srgbClr val="B6AEA7"/>
                </a:solidFill>
                <a:prstDash val="sysDot"/>
                <a:round/>
              </a:ln>
              <a:effectLst/>
            </c:spPr>
            <c:extLst>
              <c:ext xmlns:c16="http://schemas.microsoft.com/office/drawing/2014/chart" uri="{C3380CC4-5D6E-409C-BE32-E72D297353CC}">
                <c16:uniqueId val="{0000000F-55C8-4DA0-B809-E968AB968FD4}"/>
              </c:ext>
            </c:extLst>
          </c:dPt>
          <c:dPt>
            <c:idx val="5"/>
            <c:marker>
              <c:symbol val="none"/>
            </c:marker>
            <c:bubble3D val="0"/>
            <c:spPr>
              <a:ln w="38100" cap="rnd">
                <a:solidFill>
                  <a:srgbClr val="B6AEA7"/>
                </a:solidFill>
                <a:prstDash val="sysDot"/>
                <a:round/>
              </a:ln>
              <a:effectLst/>
            </c:spPr>
            <c:extLst>
              <c:ext xmlns:c16="http://schemas.microsoft.com/office/drawing/2014/chart" uri="{C3380CC4-5D6E-409C-BE32-E72D297353CC}">
                <c16:uniqueId val="{00000011-55C8-4DA0-B809-E968AB968FD4}"/>
              </c:ext>
            </c:extLst>
          </c:dPt>
          <c:cat>
            <c:strRef>
              <c:f>'HIV prev_MSM_cities'!$B$84:$G$84</c:f>
              <c:strCache>
                <c:ptCount val="6"/>
                <c:pt idx="0">
                  <c:v>2007</c:v>
                </c:pt>
                <c:pt idx="1">
                  <c:v>2009</c:v>
                </c:pt>
                <c:pt idx="2">
                  <c:v>2011</c:v>
                </c:pt>
                <c:pt idx="3">
                  <c:v>2013</c:v>
                </c:pt>
                <c:pt idx="4">
                  <c:v>2015</c:v>
                </c:pt>
                <c:pt idx="5">
                  <c:v>2018</c:v>
                </c:pt>
              </c:strCache>
            </c:strRef>
          </c:cat>
          <c:val>
            <c:numRef>
              <c:f>'HIV prev_MSM_cities'!$B$89:$G$89</c:f>
              <c:numCache>
                <c:formatCode>General</c:formatCode>
                <c:ptCount val="6"/>
                <c:pt idx="1">
                  <c:v>1.49</c:v>
                </c:pt>
                <c:pt idx="2">
                  <c:v>2</c:v>
                </c:pt>
                <c:pt idx="3">
                  <c:v>3</c:v>
                </c:pt>
                <c:pt idx="4">
                  <c:v>2.14</c:v>
                </c:pt>
                <c:pt idx="5">
                  <c:v>1.69</c:v>
                </c:pt>
              </c:numCache>
            </c:numRef>
          </c:val>
          <c:smooth val="0"/>
          <c:extLst>
            <c:ext xmlns:c16="http://schemas.microsoft.com/office/drawing/2014/chart" uri="{C3380CC4-5D6E-409C-BE32-E72D297353CC}">
              <c16:uniqueId val="{00000012-55C8-4DA0-B809-E968AB968FD4}"/>
            </c:ext>
          </c:extLst>
        </c:ser>
        <c:dLbls>
          <c:showLegendKey val="0"/>
          <c:showVal val="0"/>
          <c:showCatName val="0"/>
          <c:showSerName val="0"/>
          <c:showPercent val="0"/>
          <c:showBubbleSize val="0"/>
        </c:dLbls>
        <c:smooth val="0"/>
        <c:axId val="664206008"/>
        <c:axId val="664206336"/>
      </c:lineChart>
      <c:catAx>
        <c:axId val="664206008"/>
        <c:scaling>
          <c:orientation val="minMax"/>
        </c:scaling>
        <c:delete val="0"/>
        <c:axPos val="b"/>
        <c:numFmt formatCode="General" sourceLinked="1"/>
        <c:majorTickMark val="out"/>
        <c:minorTickMark val="none"/>
        <c:tickLblPos val="nextTo"/>
        <c:spPr>
          <a:noFill/>
          <a:ln w="19050" cap="flat" cmpd="sng" algn="ctr">
            <a:solidFill>
              <a:schemeClr val="bg1">
                <a:lumMod val="6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664206336"/>
        <c:crosses val="autoZero"/>
        <c:auto val="1"/>
        <c:lblAlgn val="ctr"/>
        <c:lblOffset val="100"/>
        <c:noMultiLvlLbl val="0"/>
      </c:catAx>
      <c:valAx>
        <c:axId val="664206336"/>
        <c:scaling>
          <c:orientation val="minMax"/>
        </c:scaling>
        <c:delete val="0"/>
        <c:axPos val="l"/>
        <c:title>
          <c:tx>
            <c:rich>
              <a:bodyPr rot="0" spcFirstLastPara="1" vertOverflow="ellipsis"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a:t>%</a:t>
                </a:r>
              </a:p>
            </c:rich>
          </c:tx>
          <c:overlay val="0"/>
          <c:spPr>
            <a:noFill/>
            <a:ln>
              <a:noFill/>
            </a:ln>
            <a:effectLst/>
          </c:spPr>
          <c:txPr>
            <a:bodyPr rot="0" spcFirstLastPara="1" vertOverflow="ellipsis"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19050">
            <a:solidFill>
              <a:schemeClr val="bg1">
                <a:lumMod val="65000"/>
              </a:schemeClr>
            </a:solid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66420600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EC008C"/>
      </a:solidFill>
    </a:ln>
    <a:effectLst/>
  </c:spPr>
  <c:txPr>
    <a:bodyPr/>
    <a:lstStyle/>
    <a:p>
      <a:pPr>
        <a:defRPr sz="1400" b="1"/>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r>
              <a:rPr lang="en-GB"/>
              <a:t>Rising trends</a:t>
            </a:r>
          </a:p>
        </c:rich>
      </c:tx>
      <c:overlay val="0"/>
      <c:spPr>
        <a:noFill/>
        <a:ln>
          <a:noFill/>
        </a:ln>
        <a:effectLst/>
      </c:spPr>
      <c:txPr>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tx>
            <c:strRef>
              <c:f>'HIV prev_MSM_cities'!$A$72</c:f>
              <c:strCache>
                <c:ptCount val="1"/>
                <c:pt idx="0">
                  <c:v>Bacolod </c:v>
                </c:pt>
              </c:strCache>
            </c:strRef>
          </c:tx>
          <c:spPr>
            <a:ln w="38100" cap="rnd">
              <a:solidFill>
                <a:srgbClr val="E31837"/>
              </a:solidFill>
              <a:round/>
            </a:ln>
            <a:effectLst/>
          </c:spPr>
          <c:marker>
            <c:symbol val="none"/>
          </c:marker>
          <c:dPt>
            <c:idx val="4"/>
            <c:marker>
              <c:symbol val="none"/>
            </c:marker>
            <c:bubble3D val="0"/>
            <c:spPr>
              <a:ln w="38100" cap="rnd">
                <a:solidFill>
                  <a:srgbClr val="E31837"/>
                </a:solidFill>
                <a:prstDash val="sysDot"/>
                <a:round/>
              </a:ln>
              <a:effectLst/>
            </c:spPr>
            <c:extLst>
              <c:ext xmlns:c16="http://schemas.microsoft.com/office/drawing/2014/chart" uri="{C3380CC4-5D6E-409C-BE32-E72D297353CC}">
                <c16:uniqueId val="{00000001-BC03-41F9-9654-76C1ED72419B}"/>
              </c:ext>
            </c:extLst>
          </c:dPt>
          <c:cat>
            <c:strRef>
              <c:f>'HIV prev_MSM_cities'!$B$71:$G$71</c:f>
              <c:strCache>
                <c:ptCount val="6"/>
                <c:pt idx="0">
                  <c:v>2007</c:v>
                </c:pt>
                <c:pt idx="1">
                  <c:v>2009</c:v>
                </c:pt>
                <c:pt idx="2">
                  <c:v>2011</c:v>
                </c:pt>
                <c:pt idx="3">
                  <c:v>2013</c:v>
                </c:pt>
                <c:pt idx="4">
                  <c:v>2015</c:v>
                </c:pt>
                <c:pt idx="5">
                  <c:v>2018</c:v>
                </c:pt>
              </c:strCache>
            </c:strRef>
          </c:cat>
          <c:val>
            <c:numRef>
              <c:f>'HIV prev_MSM_cities'!$B$72:$G$72</c:f>
              <c:numCache>
                <c:formatCode>General</c:formatCode>
                <c:ptCount val="6"/>
                <c:pt idx="2">
                  <c:v>0.99</c:v>
                </c:pt>
                <c:pt idx="3">
                  <c:v>0.66</c:v>
                </c:pt>
                <c:pt idx="4">
                  <c:v>1.79</c:v>
                </c:pt>
              </c:numCache>
            </c:numRef>
          </c:val>
          <c:smooth val="0"/>
          <c:extLst>
            <c:ext xmlns:c16="http://schemas.microsoft.com/office/drawing/2014/chart" uri="{C3380CC4-5D6E-409C-BE32-E72D297353CC}">
              <c16:uniqueId val="{00000002-BC03-41F9-9654-76C1ED72419B}"/>
            </c:ext>
          </c:extLst>
        </c:ser>
        <c:ser>
          <c:idx val="2"/>
          <c:order val="1"/>
          <c:tx>
            <c:strRef>
              <c:f>'HIV prev_MSM_cities'!$A$73</c:f>
              <c:strCache>
                <c:ptCount val="1"/>
                <c:pt idx="0">
                  <c:v>Davao </c:v>
                </c:pt>
              </c:strCache>
            </c:strRef>
          </c:tx>
          <c:spPr>
            <a:ln w="38100" cap="rnd">
              <a:solidFill>
                <a:srgbClr val="00A99A"/>
              </a:solidFill>
              <a:round/>
            </a:ln>
            <a:effectLst/>
          </c:spPr>
          <c:marker>
            <c:symbol val="none"/>
          </c:marker>
          <c:dPt>
            <c:idx val="4"/>
            <c:marker>
              <c:symbol val="none"/>
            </c:marker>
            <c:bubble3D val="0"/>
            <c:spPr>
              <a:ln w="38100" cap="rnd">
                <a:solidFill>
                  <a:srgbClr val="00A99A"/>
                </a:solidFill>
                <a:prstDash val="sysDot"/>
                <a:round/>
              </a:ln>
              <a:effectLst/>
            </c:spPr>
            <c:extLst>
              <c:ext xmlns:c16="http://schemas.microsoft.com/office/drawing/2014/chart" uri="{C3380CC4-5D6E-409C-BE32-E72D297353CC}">
                <c16:uniqueId val="{00000004-BC03-41F9-9654-76C1ED72419B}"/>
              </c:ext>
            </c:extLst>
          </c:dPt>
          <c:dPt>
            <c:idx val="5"/>
            <c:marker>
              <c:symbol val="none"/>
            </c:marker>
            <c:bubble3D val="0"/>
            <c:spPr>
              <a:ln w="38100" cap="rnd">
                <a:solidFill>
                  <a:srgbClr val="00A99A"/>
                </a:solidFill>
                <a:prstDash val="sysDot"/>
                <a:round/>
              </a:ln>
              <a:effectLst/>
            </c:spPr>
            <c:extLst>
              <c:ext xmlns:c16="http://schemas.microsoft.com/office/drawing/2014/chart" uri="{C3380CC4-5D6E-409C-BE32-E72D297353CC}">
                <c16:uniqueId val="{00000006-BC03-41F9-9654-76C1ED72419B}"/>
              </c:ext>
            </c:extLst>
          </c:dPt>
          <c:cat>
            <c:strRef>
              <c:f>'HIV prev_MSM_cities'!$B$71:$G$71</c:f>
              <c:strCache>
                <c:ptCount val="6"/>
                <c:pt idx="0">
                  <c:v>2007</c:v>
                </c:pt>
                <c:pt idx="1">
                  <c:v>2009</c:v>
                </c:pt>
                <c:pt idx="2">
                  <c:v>2011</c:v>
                </c:pt>
                <c:pt idx="3">
                  <c:v>2013</c:v>
                </c:pt>
                <c:pt idx="4">
                  <c:v>2015</c:v>
                </c:pt>
                <c:pt idx="5">
                  <c:v>2018</c:v>
                </c:pt>
              </c:strCache>
            </c:strRef>
          </c:cat>
          <c:val>
            <c:numRef>
              <c:f>'HIV prev_MSM_cities'!$B$73:$G$73</c:f>
              <c:numCache>
                <c:formatCode>General</c:formatCode>
                <c:ptCount val="6"/>
                <c:pt idx="1">
                  <c:v>3.67</c:v>
                </c:pt>
                <c:pt idx="2">
                  <c:v>2.67</c:v>
                </c:pt>
                <c:pt idx="3">
                  <c:v>5</c:v>
                </c:pt>
                <c:pt idx="4">
                  <c:v>5.41</c:v>
                </c:pt>
                <c:pt idx="5">
                  <c:v>8.43</c:v>
                </c:pt>
              </c:numCache>
            </c:numRef>
          </c:val>
          <c:smooth val="0"/>
          <c:extLst>
            <c:ext xmlns:c16="http://schemas.microsoft.com/office/drawing/2014/chart" uri="{C3380CC4-5D6E-409C-BE32-E72D297353CC}">
              <c16:uniqueId val="{00000007-BC03-41F9-9654-76C1ED72419B}"/>
            </c:ext>
          </c:extLst>
        </c:ser>
        <c:ser>
          <c:idx val="4"/>
          <c:order val="2"/>
          <c:tx>
            <c:strRef>
              <c:f>'HIV prev_MSM_cities'!$A$74</c:f>
              <c:strCache>
                <c:ptCount val="1"/>
                <c:pt idx="0">
                  <c:v>General Santos </c:v>
                </c:pt>
              </c:strCache>
            </c:strRef>
          </c:tx>
          <c:spPr>
            <a:ln w="38100" cap="rnd">
              <a:solidFill>
                <a:srgbClr val="00AEEF"/>
              </a:solidFill>
              <a:round/>
            </a:ln>
            <a:effectLst/>
          </c:spPr>
          <c:marker>
            <c:symbol val="none"/>
          </c:marker>
          <c:dPt>
            <c:idx val="4"/>
            <c:marker>
              <c:symbol val="none"/>
            </c:marker>
            <c:bubble3D val="0"/>
            <c:spPr>
              <a:ln w="38100" cap="rnd">
                <a:solidFill>
                  <a:srgbClr val="00AEEF"/>
                </a:solidFill>
                <a:prstDash val="sysDot"/>
                <a:round/>
              </a:ln>
              <a:effectLst/>
            </c:spPr>
            <c:extLst>
              <c:ext xmlns:c16="http://schemas.microsoft.com/office/drawing/2014/chart" uri="{C3380CC4-5D6E-409C-BE32-E72D297353CC}">
                <c16:uniqueId val="{00000009-BC03-41F9-9654-76C1ED72419B}"/>
              </c:ext>
            </c:extLst>
          </c:dPt>
          <c:dPt>
            <c:idx val="5"/>
            <c:marker>
              <c:symbol val="none"/>
            </c:marker>
            <c:bubble3D val="0"/>
            <c:spPr>
              <a:ln w="38100" cap="rnd">
                <a:solidFill>
                  <a:srgbClr val="00AEEF"/>
                </a:solidFill>
                <a:prstDash val="sysDot"/>
                <a:round/>
              </a:ln>
              <a:effectLst/>
            </c:spPr>
            <c:extLst>
              <c:ext xmlns:c16="http://schemas.microsoft.com/office/drawing/2014/chart" uri="{C3380CC4-5D6E-409C-BE32-E72D297353CC}">
                <c16:uniqueId val="{0000000B-BC03-41F9-9654-76C1ED72419B}"/>
              </c:ext>
            </c:extLst>
          </c:dPt>
          <c:cat>
            <c:strRef>
              <c:f>'HIV prev_MSM_cities'!$B$71:$G$71</c:f>
              <c:strCache>
                <c:ptCount val="6"/>
                <c:pt idx="0">
                  <c:v>2007</c:v>
                </c:pt>
                <c:pt idx="1">
                  <c:v>2009</c:v>
                </c:pt>
                <c:pt idx="2">
                  <c:v>2011</c:v>
                </c:pt>
                <c:pt idx="3">
                  <c:v>2013</c:v>
                </c:pt>
                <c:pt idx="4">
                  <c:v>2015</c:v>
                </c:pt>
                <c:pt idx="5">
                  <c:v>2018</c:v>
                </c:pt>
              </c:strCache>
            </c:strRef>
          </c:cat>
          <c:val>
            <c:numRef>
              <c:f>'HIV prev_MSM_cities'!$B$74:$G$74</c:f>
              <c:numCache>
                <c:formatCode>General</c:formatCode>
                <c:ptCount val="6"/>
                <c:pt idx="1">
                  <c:v>0.67</c:v>
                </c:pt>
                <c:pt idx="2">
                  <c:v>0</c:v>
                </c:pt>
                <c:pt idx="3">
                  <c:v>0.67</c:v>
                </c:pt>
                <c:pt idx="4">
                  <c:v>2.99</c:v>
                </c:pt>
                <c:pt idx="5">
                  <c:v>4.66</c:v>
                </c:pt>
              </c:numCache>
            </c:numRef>
          </c:val>
          <c:smooth val="0"/>
          <c:extLst>
            <c:ext xmlns:c16="http://schemas.microsoft.com/office/drawing/2014/chart" uri="{C3380CC4-5D6E-409C-BE32-E72D297353CC}">
              <c16:uniqueId val="{0000000C-BC03-41F9-9654-76C1ED72419B}"/>
            </c:ext>
          </c:extLst>
        </c:ser>
        <c:ser>
          <c:idx val="8"/>
          <c:order val="3"/>
          <c:tx>
            <c:strRef>
              <c:f>'HIV prev_MSM_cities'!$A$75</c:f>
              <c:strCache>
                <c:ptCount val="1"/>
                <c:pt idx="0">
                  <c:v>Iloilo </c:v>
                </c:pt>
              </c:strCache>
            </c:strRef>
          </c:tx>
          <c:spPr>
            <a:ln w="38100" cap="rnd">
              <a:solidFill>
                <a:srgbClr val="CDC884"/>
              </a:solidFill>
              <a:round/>
            </a:ln>
            <a:effectLst/>
          </c:spPr>
          <c:marker>
            <c:symbol val="none"/>
          </c:marker>
          <c:dPt>
            <c:idx val="4"/>
            <c:marker>
              <c:symbol val="none"/>
            </c:marker>
            <c:bubble3D val="0"/>
            <c:spPr>
              <a:ln w="38100" cap="rnd">
                <a:solidFill>
                  <a:srgbClr val="CDC884"/>
                </a:solidFill>
                <a:prstDash val="sysDot"/>
                <a:round/>
              </a:ln>
              <a:effectLst/>
            </c:spPr>
            <c:extLst>
              <c:ext xmlns:c16="http://schemas.microsoft.com/office/drawing/2014/chart" uri="{C3380CC4-5D6E-409C-BE32-E72D297353CC}">
                <c16:uniqueId val="{0000000E-BC03-41F9-9654-76C1ED72419B}"/>
              </c:ext>
            </c:extLst>
          </c:dPt>
          <c:dPt>
            <c:idx val="5"/>
            <c:marker>
              <c:symbol val="none"/>
            </c:marker>
            <c:bubble3D val="0"/>
            <c:spPr>
              <a:ln w="38100" cap="rnd">
                <a:solidFill>
                  <a:srgbClr val="CDC884"/>
                </a:solidFill>
                <a:prstDash val="sysDot"/>
                <a:round/>
              </a:ln>
              <a:effectLst/>
            </c:spPr>
            <c:extLst>
              <c:ext xmlns:c16="http://schemas.microsoft.com/office/drawing/2014/chart" uri="{C3380CC4-5D6E-409C-BE32-E72D297353CC}">
                <c16:uniqueId val="{00000010-BC03-41F9-9654-76C1ED72419B}"/>
              </c:ext>
            </c:extLst>
          </c:dPt>
          <c:cat>
            <c:strRef>
              <c:f>'HIV prev_MSM_cities'!$B$71:$G$71</c:f>
              <c:strCache>
                <c:ptCount val="6"/>
                <c:pt idx="0">
                  <c:v>2007</c:v>
                </c:pt>
                <c:pt idx="1">
                  <c:v>2009</c:v>
                </c:pt>
                <c:pt idx="2">
                  <c:v>2011</c:v>
                </c:pt>
                <c:pt idx="3">
                  <c:v>2013</c:v>
                </c:pt>
                <c:pt idx="4">
                  <c:v>2015</c:v>
                </c:pt>
                <c:pt idx="5">
                  <c:v>2018</c:v>
                </c:pt>
              </c:strCache>
            </c:strRef>
          </c:cat>
          <c:val>
            <c:numRef>
              <c:f>'HIV prev_MSM_cities'!$B$75:$G$75</c:f>
              <c:numCache>
                <c:formatCode>General</c:formatCode>
                <c:ptCount val="6"/>
                <c:pt idx="2">
                  <c:v>0.33</c:v>
                </c:pt>
                <c:pt idx="3">
                  <c:v>0.67</c:v>
                </c:pt>
                <c:pt idx="4">
                  <c:v>4.51</c:v>
                </c:pt>
                <c:pt idx="5">
                  <c:v>5.56</c:v>
                </c:pt>
              </c:numCache>
            </c:numRef>
          </c:val>
          <c:smooth val="0"/>
          <c:extLst>
            <c:ext xmlns:c16="http://schemas.microsoft.com/office/drawing/2014/chart" uri="{C3380CC4-5D6E-409C-BE32-E72D297353CC}">
              <c16:uniqueId val="{00000011-BC03-41F9-9654-76C1ED72419B}"/>
            </c:ext>
          </c:extLst>
        </c:ser>
        <c:ser>
          <c:idx val="9"/>
          <c:order val="4"/>
          <c:tx>
            <c:strRef>
              <c:f>'HIV prev_MSM_cities'!$A$76</c:f>
              <c:strCache>
                <c:ptCount val="1"/>
                <c:pt idx="0">
                  <c:v>Makati </c:v>
                </c:pt>
              </c:strCache>
            </c:strRef>
          </c:tx>
          <c:spPr>
            <a:ln w="38100" cap="rnd">
              <a:solidFill>
                <a:srgbClr val="B6AEA7"/>
              </a:solidFill>
              <a:round/>
            </a:ln>
            <a:effectLst/>
          </c:spPr>
          <c:marker>
            <c:symbol val="none"/>
          </c:marker>
          <c:dPt>
            <c:idx val="4"/>
            <c:marker>
              <c:symbol val="none"/>
            </c:marker>
            <c:bubble3D val="0"/>
            <c:spPr>
              <a:ln w="38100" cap="rnd">
                <a:solidFill>
                  <a:srgbClr val="B6AEA7"/>
                </a:solidFill>
                <a:prstDash val="sysDot"/>
                <a:round/>
              </a:ln>
              <a:effectLst/>
            </c:spPr>
            <c:extLst>
              <c:ext xmlns:c16="http://schemas.microsoft.com/office/drawing/2014/chart" uri="{C3380CC4-5D6E-409C-BE32-E72D297353CC}">
                <c16:uniqueId val="{00000013-BC03-41F9-9654-76C1ED72419B}"/>
              </c:ext>
            </c:extLst>
          </c:dPt>
          <c:cat>
            <c:strRef>
              <c:f>'HIV prev_MSM_cities'!$B$71:$G$71</c:f>
              <c:strCache>
                <c:ptCount val="6"/>
                <c:pt idx="0">
                  <c:v>2007</c:v>
                </c:pt>
                <c:pt idx="1">
                  <c:v>2009</c:v>
                </c:pt>
                <c:pt idx="2">
                  <c:v>2011</c:v>
                </c:pt>
                <c:pt idx="3">
                  <c:v>2013</c:v>
                </c:pt>
                <c:pt idx="4">
                  <c:v>2015</c:v>
                </c:pt>
                <c:pt idx="5">
                  <c:v>2018</c:v>
                </c:pt>
              </c:strCache>
            </c:strRef>
          </c:cat>
          <c:val>
            <c:numRef>
              <c:f>'HIV prev_MSM_cities'!$B$76:$G$76</c:f>
              <c:numCache>
                <c:formatCode>General</c:formatCode>
                <c:ptCount val="6"/>
                <c:pt idx="2">
                  <c:v>0.67</c:v>
                </c:pt>
                <c:pt idx="3">
                  <c:v>3.67</c:v>
                </c:pt>
                <c:pt idx="4">
                  <c:v>3.93</c:v>
                </c:pt>
              </c:numCache>
            </c:numRef>
          </c:val>
          <c:smooth val="0"/>
          <c:extLst>
            <c:ext xmlns:c16="http://schemas.microsoft.com/office/drawing/2014/chart" uri="{C3380CC4-5D6E-409C-BE32-E72D297353CC}">
              <c16:uniqueId val="{00000014-BC03-41F9-9654-76C1ED72419B}"/>
            </c:ext>
          </c:extLst>
        </c:ser>
        <c:ser>
          <c:idx val="10"/>
          <c:order val="5"/>
          <c:tx>
            <c:strRef>
              <c:f>'HIV prev_MSM_cities'!$A$77</c:f>
              <c:strCache>
                <c:ptCount val="1"/>
                <c:pt idx="0">
                  <c:v>National Capital Region, Metro Manila</c:v>
                </c:pt>
              </c:strCache>
            </c:strRef>
          </c:tx>
          <c:spPr>
            <a:ln w="38100" cap="rnd">
              <a:solidFill>
                <a:srgbClr val="F78E1E"/>
              </a:solidFill>
              <a:round/>
            </a:ln>
            <a:effectLst/>
          </c:spPr>
          <c:marker>
            <c:symbol val="none"/>
          </c:marker>
          <c:cat>
            <c:strRef>
              <c:f>'HIV prev_MSM_cities'!$B$71:$G$71</c:f>
              <c:strCache>
                <c:ptCount val="6"/>
                <c:pt idx="0">
                  <c:v>2007</c:v>
                </c:pt>
                <c:pt idx="1">
                  <c:v>2009</c:v>
                </c:pt>
                <c:pt idx="2">
                  <c:v>2011</c:v>
                </c:pt>
                <c:pt idx="3">
                  <c:v>2013</c:v>
                </c:pt>
                <c:pt idx="4">
                  <c:v>2015</c:v>
                </c:pt>
                <c:pt idx="5">
                  <c:v>2018</c:v>
                </c:pt>
              </c:strCache>
            </c:strRef>
          </c:cat>
          <c:val>
            <c:numRef>
              <c:f>'HIV prev_MSM_cities'!$B$77:$G$77</c:f>
              <c:numCache>
                <c:formatCode>General</c:formatCode>
                <c:ptCount val="6"/>
                <c:pt idx="2">
                  <c:v>1.9</c:v>
                </c:pt>
                <c:pt idx="3">
                  <c:v>4.55</c:v>
                </c:pt>
              </c:numCache>
            </c:numRef>
          </c:val>
          <c:smooth val="0"/>
          <c:extLst>
            <c:ext xmlns:c16="http://schemas.microsoft.com/office/drawing/2014/chart" uri="{C3380CC4-5D6E-409C-BE32-E72D297353CC}">
              <c16:uniqueId val="{00000015-BC03-41F9-9654-76C1ED72419B}"/>
            </c:ext>
          </c:extLst>
        </c:ser>
        <c:ser>
          <c:idx val="0"/>
          <c:order val="6"/>
          <c:tx>
            <c:strRef>
              <c:f>'HIV prev_MSM_cities'!$A$78</c:f>
              <c:strCache>
                <c:ptCount val="1"/>
                <c:pt idx="0">
                  <c:v>Quezon </c:v>
                </c:pt>
              </c:strCache>
            </c:strRef>
          </c:tx>
          <c:spPr>
            <a:ln w="38100" cap="rnd">
              <a:solidFill>
                <a:srgbClr val="F26B73"/>
              </a:solidFill>
              <a:round/>
            </a:ln>
            <a:effectLst/>
          </c:spPr>
          <c:marker>
            <c:symbol val="none"/>
          </c:marker>
          <c:dPt>
            <c:idx val="4"/>
            <c:marker>
              <c:symbol val="none"/>
            </c:marker>
            <c:bubble3D val="0"/>
            <c:spPr>
              <a:ln w="38100" cap="rnd">
                <a:solidFill>
                  <a:srgbClr val="F26B73"/>
                </a:solidFill>
                <a:prstDash val="sysDot"/>
                <a:round/>
              </a:ln>
              <a:effectLst/>
            </c:spPr>
            <c:extLst>
              <c:ext xmlns:c16="http://schemas.microsoft.com/office/drawing/2014/chart" uri="{C3380CC4-5D6E-409C-BE32-E72D297353CC}">
                <c16:uniqueId val="{00000017-BC03-41F9-9654-76C1ED72419B}"/>
              </c:ext>
            </c:extLst>
          </c:dPt>
          <c:dPt>
            <c:idx val="5"/>
            <c:marker>
              <c:symbol val="none"/>
            </c:marker>
            <c:bubble3D val="0"/>
            <c:spPr>
              <a:ln w="38100" cap="rnd">
                <a:solidFill>
                  <a:srgbClr val="F26B73"/>
                </a:solidFill>
                <a:prstDash val="sysDot"/>
                <a:round/>
              </a:ln>
              <a:effectLst/>
            </c:spPr>
            <c:extLst>
              <c:ext xmlns:c16="http://schemas.microsoft.com/office/drawing/2014/chart" uri="{C3380CC4-5D6E-409C-BE32-E72D297353CC}">
                <c16:uniqueId val="{00000019-BC03-41F9-9654-76C1ED72419B}"/>
              </c:ext>
            </c:extLst>
          </c:dPt>
          <c:cat>
            <c:strRef>
              <c:f>'HIV prev_MSM_cities'!$B$71:$G$71</c:f>
              <c:strCache>
                <c:ptCount val="6"/>
                <c:pt idx="0">
                  <c:v>2007</c:v>
                </c:pt>
                <c:pt idx="1">
                  <c:v>2009</c:v>
                </c:pt>
                <c:pt idx="2">
                  <c:v>2011</c:v>
                </c:pt>
                <c:pt idx="3">
                  <c:v>2013</c:v>
                </c:pt>
                <c:pt idx="4">
                  <c:v>2015</c:v>
                </c:pt>
                <c:pt idx="5">
                  <c:v>2018</c:v>
                </c:pt>
              </c:strCache>
            </c:strRef>
          </c:cat>
          <c:val>
            <c:numRef>
              <c:f>'HIV prev_MSM_cities'!$B$78:$G$78</c:f>
              <c:numCache>
                <c:formatCode>General</c:formatCode>
                <c:ptCount val="6"/>
                <c:pt idx="0">
                  <c:v>0.4</c:v>
                </c:pt>
                <c:pt idx="1">
                  <c:v>1.44</c:v>
                </c:pt>
                <c:pt idx="2">
                  <c:v>5.56</c:v>
                </c:pt>
                <c:pt idx="3">
                  <c:v>6.58</c:v>
                </c:pt>
                <c:pt idx="4">
                  <c:v>5.5</c:v>
                </c:pt>
                <c:pt idx="5">
                  <c:v>7.94</c:v>
                </c:pt>
              </c:numCache>
            </c:numRef>
          </c:val>
          <c:smooth val="0"/>
          <c:extLst>
            <c:ext xmlns:c16="http://schemas.microsoft.com/office/drawing/2014/chart" uri="{C3380CC4-5D6E-409C-BE32-E72D297353CC}">
              <c16:uniqueId val="{0000001A-BC03-41F9-9654-76C1ED72419B}"/>
            </c:ext>
          </c:extLst>
        </c:ser>
        <c:ser>
          <c:idx val="3"/>
          <c:order val="7"/>
          <c:tx>
            <c:strRef>
              <c:f>'HIV prev_MSM_cities'!$A$79</c:f>
              <c:strCache>
                <c:ptCount val="1"/>
                <c:pt idx="0">
                  <c:v>Zamboanga </c:v>
                </c:pt>
              </c:strCache>
            </c:strRef>
          </c:tx>
          <c:spPr>
            <a:ln w="38100" cap="rnd">
              <a:solidFill>
                <a:schemeClr val="accent4"/>
              </a:solidFill>
              <a:round/>
            </a:ln>
            <a:effectLst/>
          </c:spPr>
          <c:marker>
            <c:symbol val="none"/>
          </c:marker>
          <c:dPt>
            <c:idx val="0"/>
            <c:marker>
              <c:symbol val="none"/>
            </c:marker>
            <c:bubble3D val="0"/>
            <c:spPr>
              <a:ln w="38100" cap="rnd">
                <a:solidFill>
                  <a:schemeClr val="accent4"/>
                </a:solidFill>
                <a:prstDash val="sysDot"/>
                <a:round/>
              </a:ln>
              <a:effectLst/>
            </c:spPr>
            <c:extLst>
              <c:ext xmlns:c16="http://schemas.microsoft.com/office/drawing/2014/chart" uri="{C3380CC4-5D6E-409C-BE32-E72D297353CC}">
                <c16:uniqueId val="{0000001C-BC03-41F9-9654-76C1ED72419B}"/>
              </c:ext>
            </c:extLst>
          </c:dPt>
          <c:dPt>
            <c:idx val="4"/>
            <c:marker>
              <c:symbol val="none"/>
            </c:marker>
            <c:bubble3D val="0"/>
            <c:spPr>
              <a:ln w="38100" cap="rnd">
                <a:solidFill>
                  <a:schemeClr val="accent4"/>
                </a:solidFill>
                <a:prstDash val="sysDot"/>
                <a:round/>
              </a:ln>
              <a:effectLst/>
            </c:spPr>
            <c:extLst>
              <c:ext xmlns:c16="http://schemas.microsoft.com/office/drawing/2014/chart" uri="{C3380CC4-5D6E-409C-BE32-E72D297353CC}">
                <c16:uniqueId val="{0000001E-BC03-41F9-9654-76C1ED72419B}"/>
              </c:ext>
            </c:extLst>
          </c:dPt>
          <c:dPt>
            <c:idx val="5"/>
            <c:marker>
              <c:symbol val="none"/>
            </c:marker>
            <c:bubble3D val="0"/>
            <c:spPr>
              <a:ln w="38100" cap="rnd">
                <a:solidFill>
                  <a:schemeClr val="accent4"/>
                </a:solidFill>
                <a:prstDash val="sysDot"/>
                <a:round/>
              </a:ln>
              <a:effectLst/>
            </c:spPr>
            <c:extLst>
              <c:ext xmlns:c16="http://schemas.microsoft.com/office/drawing/2014/chart" uri="{C3380CC4-5D6E-409C-BE32-E72D297353CC}">
                <c16:uniqueId val="{00000020-BC03-41F9-9654-76C1ED72419B}"/>
              </c:ext>
            </c:extLst>
          </c:dPt>
          <c:cat>
            <c:strRef>
              <c:f>'HIV prev_MSM_cities'!$B$71:$G$71</c:f>
              <c:strCache>
                <c:ptCount val="6"/>
                <c:pt idx="0">
                  <c:v>2007</c:v>
                </c:pt>
                <c:pt idx="1">
                  <c:v>2009</c:v>
                </c:pt>
                <c:pt idx="2">
                  <c:v>2011</c:v>
                </c:pt>
                <c:pt idx="3">
                  <c:v>2013</c:v>
                </c:pt>
                <c:pt idx="4">
                  <c:v>2015</c:v>
                </c:pt>
                <c:pt idx="5">
                  <c:v>2018</c:v>
                </c:pt>
              </c:strCache>
            </c:strRef>
          </c:cat>
          <c:val>
            <c:numRef>
              <c:f>'HIV prev_MSM_cities'!$B$79:$G$79</c:f>
              <c:numCache>
                <c:formatCode>General</c:formatCode>
                <c:ptCount val="6"/>
                <c:pt idx="0">
                  <c:v>0</c:v>
                </c:pt>
                <c:pt idx="1">
                  <c:v>0</c:v>
                </c:pt>
                <c:pt idx="2">
                  <c:v>1.33</c:v>
                </c:pt>
                <c:pt idx="3">
                  <c:v>2.67</c:v>
                </c:pt>
                <c:pt idx="4">
                  <c:v>2.06</c:v>
                </c:pt>
                <c:pt idx="5">
                  <c:v>2.85</c:v>
                </c:pt>
              </c:numCache>
            </c:numRef>
          </c:val>
          <c:smooth val="0"/>
          <c:extLst>
            <c:ext xmlns:c16="http://schemas.microsoft.com/office/drawing/2014/chart" uri="{C3380CC4-5D6E-409C-BE32-E72D297353CC}">
              <c16:uniqueId val="{00000021-BC03-41F9-9654-76C1ED72419B}"/>
            </c:ext>
          </c:extLst>
        </c:ser>
        <c:dLbls>
          <c:showLegendKey val="0"/>
          <c:showVal val="0"/>
          <c:showCatName val="0"/>
          <c:showSerName val="0"/>
          <c:showPercent val="0"/>
          <c:showBubbleSize val="0"/>
        </c:dLbls>
        <c:smooth val="0"/>
        <c:axId val="664206008"/>
        <c:axId val="664206336"/>
      </c:lineChart>
      <c:catAx>
        <c:axId val="664206008"/>
        <c:scaling>
          <c:orientation val="minMax"/>
        </c:scaling>
        <c:delete val="0"/>
        <c:axPos val="b"/>
        <c:numFmt formatCode="General" sourceLinked="1"/>
        <c:majorTickMark val="out"/>
        <c:minorTickMark val="none"/>
        <c:tickLblPos val="nextTo"/>
        <c:spPr>
          <a:noFill/>
          <a:ln w="19050" cap="flat" cmpd="sng" algn="ctr">
            <a:solidFill>
              <a:schemeClr val="bg1">
                <a:lumMod val="6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664206336"/>
        <c:crosses val="autoZero"/>
        <c:auto val="1"/>
        <c:lblAlgn val="ctr"/>
        <c:lblOffset val="100"/>
        <c:noMultiLvlLbl val="0"/>
      </c:catAx>
      <c:valAx>
        <c:axId val="664206336"/>
        <c:scaling>
          <c:orientation val="minMax"/>
        </c:scaling>
        <c:delete val="0"/>
        <c:axPos val="l"/>
        <c:title>
          <c:tx>
            <c:rich>
              <a:bodyPr rot="0" spcFirstLastPara="1" vertOverflow="ellipsis"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a:t>%</a:t>
                </a:r>
              </a:p>
            </c:rich>
          </c:tx>
          <c:overlay val="0"/>
          <c:spPr>
            <a:noFill/>
            <a:ln>
              <a:noFill/>
            </a:ln>
            <a:effectLst/>
          </c:spPr>
          <c:txPr>
            <a:bodyPr rot="0" spcFirstLastPara="1" vertOverflow="ellipsis"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19050">
            <a:solidFill>
              <a:schemeClr val="bg1">
                <a:lumMod val="65000"/>
              </a:schemeClr>
            </a:solid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664206008"/>
        <c:crosses val="autoZero"/>
        <c:crossBetween val="between"/>
      </c:valAx>
      <c:spPr>
        <a:noFill/>
        <a:ln>
          <a:noFill/>
        </a:ln>
        <a:effectLst/>
      </c:spPr>
    </c:plotArea>
    <c:legend>
      <c:legendPos val="r"/>
      <c:layout>
        <c:manualLayout>
          <c:xMode val="edge"/>
          <c:yMode val="edge"/>
          <c:x val="0.67845267670790754"/>
          <c:y val="8.6447780360263266E-2"/>
          <c:w val="0.31933677193010551"/>
          <c:h val="0.88512892924584308"/>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EC008C"/>
      </a:solidFill>
    </a:ln>
    <a:effectLst/>
  </c:spPr>
  <c:txPr>
    <a:bodyPr/>
    <a:lstStyle/>
    <a:p>
      <a:pPr>
        <a:defRPr sz="1400" b="1"/>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411883297196545"/>
          <c:y val="9.8976548609132464E-2"/>
          <c:w val="0.7393111187188558"/>
          <c:h val="0.43216746164718056"/>
        </c:manualLayout>
      </c:layout>
      <c:lineChart>
        <c:grouping val="standard"/>
        <c:varyColors val="0"/>
        <c:ser>
          <c:idx val="0"/>
          <c:order val="0"/>
          <c:tx>
            <c:strRef>
              <c:f>'HIV prev_MTSM'!$A$3</c:f>
              <c:strCache>
                <c:ptCount val="1"/>
                <c:pt idx="0">
                  <c:v>15-19 yr</c:v>
                </c:pt>
              </c:strCache>
            </c:strRef>
          </c:tx>
          <c:spPr>
            <a:ln w="38100">
              <a:solidFill>
                <a:srgbClr val="00AEEF"/>
              </a:solidFill>
            </a:ln>
          </c:spPr>
          <c:marker>
            <c:symbol val="none"/>
          </c:marker>
          <c:cat>
            <c:numRef>
              <c:f>'HIV prev_MTSM'!$B$2:$E$2</c:f>
              <c:numCache>
                <c:formatCode>General</c:formatCode>
                <c:ptCount val="4"/>
                <c:pt idx="0">
                  <c:v>2009</c:v>
                </c:pt>
                <c:pt idx="1">
                  <c:v>2011</c:v>
                </c:pt>
                <c:pt idx="2">
                  <c:v>2013</c:v>
                </c:pt>
                <c:pt idx="3">
                  <c:v>2015</c:v>
                </c:pt>
              </c:numCache>
            </c:numRef>
          </c:cat>
          <c:val>
            <c:numRef>
              <c:f>'HIV prev_MTSM'!$B$3:$E$3</c:f>
              <c:numCache>
                <c:formatCode>General</c:formatCode>
                <c:ptCount val="4"/>
                <c:pt idx="0">
                  <c:v>0.9</c:v>
                </c:pt>
                <c:pt idx="1">
                  <c:v>0.6</c:v>
                </c:pt>
                <c:pt idx="2">
                  <c:v>1.4</c:v>
                </c:pt>
                <c:pt idx="3">
                  <c:v>3.6</c:v>
                </c:pt>
              </c:numCache>
            </c:numRef>
          </c:val>
          <c:smooth val="0"/>
          <c:extLst>
            <c:ext xmlns:c16="http://schemas.microsoft.com/office/drawing/2014/chart" uri="{C3380CC4-5D6E-409C-BE32-E72D297353CC}">
              <c16:uniqueId val="{00000000-1844-4216-84D0-2A270146DB7C}"/>
            </c:ext>
          </c:extLst>
        </c:ser>
        <c:ser>
          <c:idx val="1"/>
          <c:order val="1"/>
          <c:tx>
            <c:strRef>
              <c:f>'HIV prev_MTSM'!$A$4</c:f>
              <c:strCache>
                <c:ptCount val="1"/>
                <c:pt idx="0">
                  <c:v>20-24 yr</c:v>
                </c:pt>
              </c:strCache>
            </c:strRef>
          </c:tx>
          <c:spPr>
            <a:ln w="38100">
              <a:solidFill>
                <a:srgbClr val="F78E1E"/>
              </a:solidFill>
            </a:ln>
          </c:spPr>
          <c:marker>
            <c:symbol val="none"/>
          </c:marker>
          <c:cat>
            <c:numRef>
              <c:f>'HIV prev_MTSM'!$B$2:$E$2</c:f>
              <c:numCache>
                <c:formatCode>General</c:formatCode>
                <c:ptCount val="4"/>
                <c:pt idx="0">
                  <c:v>2009</c:v>
                </c:pt>
                <c:pt idx="1">
                  <c:v>2011</c:v>
                </c:pt>
                <c:pt idx="2">
                  <c:v>2013</c:v>
                </c:pt>
                <c:pt idx="3">
                  <c:v>2015</c:v>
                </c:pt>
              </c:numCache>
            </c:numRef>
          </c:cat>
          <c:val>
            <c:numRef>
              <c:f>'HIV prev_MTSM'!$B$4:$E$4</c:f>
              <c:numCache>
                <c:formatCode>General</c:formatCode>
                <c:ptCount val="4"/>
                <c:pt idx="0">
                  <c:v>1.3</c:v>
                </c:pt>
                <c:pt idx="1">
                  <c:v>3.5</c:v>
                </c:pt>
                <c:pt idx="2">
                  <c:v>4</c:v>
                </c:pt>
                <c:pt idx="3">
                  <c:v>6.2</c:v>
                </c:pt>
              </c:numCache>
            </c:numRef>
          </c:val>
          <c:smooth val="0"/>
          <c:extLst>
            <c:ext xmlns:c16="http://schemas.microsoft.com/office/drawing/2014/chart" uri="{C3380CC4-5D6E-409C-BE32-E72D297353CC}">
              <c16:uniqueId val="{00000001-1844-4216-84D0-2A270146DB7C}"/>
            </c:ext>
          </c:extLst>
        </c:ser>
        <c:ser>
          <c:idx val="2"/>
          <c:order val="2"/>
          <c:tx>
            <c:strRef>
              <c:f>'HIV prev_MTSM'!$A$5</c:f>
              <c:strCache>
                <c:ptCount val="1"/>
                <c:pt idx="0">
                  <c:v>25+ yr</c:v>
                </c:pt>
              </c:strCache>
            </c:strRef>
          </c:tx>
          <c:spPr>
            <a:ln w="38100">
              <a:solidFill>
                <a:srgbClr val="88C540"/>
              </a:solidFill>
            </a:ln>
          </c:spPr>
          <c:marker>
            <c:symbol val="none"/>
          </c:marker>
          <c:cat>
            <c:numRef>
              <c:f>'HIV prev_MTSM'!$B$2:$E$2</c:f>
              <c:numCache>
                <c:formatCode>General</c:formatCode>
                <c:ptCount val="4"/>
                <c:pt idx="0">
                  <c:v>2009</c:v>
                </c:pt>
                <c:pt idx="1">
                  <c:v>2011</c:v>
                </c:pt>
                <c:pt idx="2">
                  <c:v>2013</c:v>
                </c:pt>
                <c:pt idx="3">
                  <c:v>2015</c:v>
                </c:pt>
              </c:numCache>
            </c:numRef>
          </c:cat>
          <c:val>
            <c:numRef>
              <c:f>'HIV prev_MTSM'!$B$5:$E$5</c:f>
              <c:numCache>
                <c:formatCode>General</c:formatCode>
                <c:ptCount val="4"/>
                <c:pt idx="0">
                  <c:v>1.1000000000000001</c:v>
                </c:pt>
                <c:pt idx="1">
                  <c:v>2.8</c:v>
                </c:pt>
                <c:pt idx="2">
                  <c:v>6.2</c:v>
                </c:pt>
                <c:pt idx="3">
                  <c:v>8.9</c:v>
                </c:pt>
              </c:numCache>
            </c:numRef>
          </c:val>
          <c:smooth val="0"/>
          <c:extLst>
            <c:ext xmlns:c16="http://schemas.microsoft.com/office/drawing/2014/chart" uri="{C3380CC4-5D6E-409C-BE32-E72D297353CC}">
              <c16:uniqueId val="{00000002-1844-4216-84D0-2A270146DB7C}"/>
            </c:ext>
          </c:extLst>
        </c:ser>
        <c:dLbls>
          <c:showLegendKey val="0"/>
          <c:showVal val="0"/>
          <c:showCatName val="0"/>
          <c:showSerName val="0"/>
          <c:showPercent val="0"/>
          <c:showBubbleSize val="0"/>
        </c:dLbls>
        <c:smooth val="0"/>
        <c:axId val="214162048"/>
        <c:axId val="214167936"/>
      </c:lineChart>
      <c:catAx>
        <c:axId val="214162048"/>
        <c:scaling>
          <c:orientation val="minMax"/>
        </c:scaling>
        <c:delete val="0"/>
        <c:axPos val="b"/>
        <c:numFmt formatCode="General" sourceLinked="1"/>
        <c:majorTickMark val="none"/>
        <c:minorTickMark val="none"/>
        <c:tickLblPos val="nextTo"/>
        <c:crossAx val="214167936"/>
        <c:crosses val="autoZero"/>
        <c:auto val="1"/>
        <c:lblAlgn val="ctr"/>
        <c:lblOffset val="100"/>
        <c:noMultiLvlLbl val="0"/>
      </c:catAx>
      <c:valAx>
        <c:axId val="214167936"/>
        <c:scaling>
          <c:orientation val="minMax"/>
          <c:max val="10"/>
          <c:min val="0"/>
        </c:scaling>
        <c:delete val="0"/>
        <c:axPos val="l"/>
        <c:majorGridlines>
          <c:spPr>
            <a:ln>
              <a:solidFill>
                <a:schemeClr val="bg1">
                  <a:lumMod val="65000"/>
                </a:schemeClr>
              </a:solidFill>
              <a:prstDash val="dashDot"/>
            </a:ln>
          </c:spPr>
        </c:majorGridlines>
        <c:title>
          <c:tx>
            <c:rich>
              <a:bodyPr rot="0" vert="horz"/>
              <a:lstStyle/>
              <a:p>
                <a:pPr>
                  <a:defRPr/>
                </a:pPr>
                <a:r>
                  <a:rPr lang="en-US"/>
                  <a:t>%</a:t>
                </a:r>
              </a:p>
            </c:rich>
          </c:tx>
          <c:layout>
            <c:manualLayout>
              <c:xMode val="edge"/>
              <c:yMode val="edge"/>
              <c:x val="0.14633229440069992"/>
              <c:y val="5.922051303620153E-2"/>
            </c:manualLayout>
          </c:layout>
          <c:overlay val="0"/>
        </c:title>
        <c:numFmt formatCode="General" sourceLinked="1"/>
        <c:majorTickMark val="none"/>
        <c:minorTickMark val="none"/>
        <c:tickLblPos val="nextTo"/>
        <c:crossAx val="214162048"/>
        <c:crosses val="autoZero"/>
        <c:crossBetween val="between"/>
        <c:majorUnit val="2"/>
      </c:valAx>
      <c:dTable>
        <c:showHorzBorder val="1"/>
        <c:showVertBorder val="1"/>
        <c:showOutline val="1"/>
        <c:showKeys val="1"/>
      </c:dTable>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6179276503480548E-2"/>
          <c:y val="7.1750579244136498E-2"/>
          <c:w val="0.89879853959294376"/>
          <c:h val="0.49087788368559193"/>
        </c:manualLayout>
      </c:layout>
      <c:barChart>
        <c:barDir val="col"/>
        <c:grouping val="clustered"/>
        <c:varyColors val="0"/>
        <c:ser>
          <c:idx val="0"/>
          <c:order val="0"/>
          <c:tx>
            <c:strRef>
              <c:f>'HIV prev_FSW-age grp'!$D$2</c:f>
              <c:strCache>
                <c:ptCount val="1"/>
                <c:pt idx="0">
                  <c:v>15-17 yr</c:v>
                </c:pt>
              </c:strCache>
            </c:strRef>
          </c:tx>
          <c:spPr>
            <a:solidFill>
              <a:srgbClr val="88C54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'HIV prev_FSW-age grp'!$B$3:$C$6</c:f>
              <c:multiLvlStrCache>
                <c:ptCount val="4"/>
                <c:lvl>
                  <c:pt idx="0">
                    <c:v>2011</c:v>
                  </c:pt>
                  <c:pt idx="1">
                    <c:v>2013</c:v>
                  </c:pt>
                  <c:pt idx="2">
                    <c:v>2011</c:v>
                  </c:pt>
                  <c:pt idx="3">
                    <c:v>2013</c:v>
                  </c:pt>
                </c:lvl>
                <c:lvl>
                  <c:pt idx="0">
                    <c:v>RFSW</c:v>
                  </c:pt>
                  <c:pt idx="2">
                    <c:v>FFSW</c:v>
                  </c:pt>
                </c:lvl>
              </c:multiLvlStrCache>
            </c:multiLvlStrRef>
          </c:cat>
          <c:val>
            <c:numRef>
              <c:f>'HIV prev_FSW-age grp'!$D$3:$D$6</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0-58EE-44CA-91DA-B8B9A3AFAA0E}"/>
            </c:ext>
          </c:extLst>
        </c:ser>
        <c:ser>
          <c:idx val="1"/>
          <c:order val="1"/>
          <c:tx>
            <c:strRef>
              <c:f>'HIV prev_FSW-age grp'!$E$2</c:f>
              <c:strCache>
                <c:ptCount val="1"/>
                <c:pt idx="0">
                  <c:v>18-24 yr</c:v>
                </c:pt>
              </c:strCache>
            </c:strRef>
          </c:tx>
          <c:spPr>
            <a:solidFill>
              <a:srgbClr val="E31837"/>
            </a:solidFill>
            <a:ln>
              <a:noFill/>
            </a:ln>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'HIV prev_FSW-age grp'!$B$3:$C$6</c:f>
              <c:multiLvlStrCache>
                <c:ptCount val="4"/>
                <c:lvl>
                  <c:pt idx="0">
                    <c:v>2011</c:v>
                  </c:pt>
                  <c:pt idx="1">
                    <c:v>2013</c:v>
                  </c:pt>
                  <c:pt idx="2">
                    <c:v>2011</c:v>
                  </c:pt>
                  <c:pt idx="3">
                    <c:v>2013</c:v>
                  </c:pt>
                </c:lvl>
                <c:lvl>
                  <c:pt idx="0">
                    <c:v>RFSW</c:v>
                  </c:pt>
                  <c:pt idx="2">
                    <c:v>FFSW</c:v>
                  </c:pt>
                </c:lvl>
              </c:multiLvlStrCache>
            </c:multiLvlStrRef>
          </c:cat>
          <c:val>
            <c:numRef>
              <c:f>'HIV prev_FSW-age grp'!$E$3:$E$6</c:f>
              <c:numCache>
                <c:formatCode>General</c:formatCode>
                <c:ptCount val="4"/>
                <c:pt idx="0">
                  <c:v>0.12</c:v>
                </c:pt>
                <c:pt idx="1">
                  <c:v>0.14000000000000001</c:v>
                </c:pt>
                <c:pt idx="2">
                  <c:v>0.42</c:v>
                </c:pt>
                <c:pt idx="3">
                  <c:v>0.73</c:v>
                </c:pt>
              </c:numCache>
            </c:numRef>
          </c:val>
          <c:extLst>
            <c:ext xmlns:c16="http://schemas.microsoft.com/office/drawing/2014/chart" uri="{C3380CC4-5D6E-409C-BE32-E72D297353CC}">
              <c16:uniqueId val="{00000001-58EE-44CA-91DA-B8B9A3AFAA0E}"/>
            </c:ext>
          </c:extLst>
        </c:ser>
        <c:ser>
          <c:idx val="2"/>
          <c:order val="2"/>
          <c:tx>
            <c:strRef>
              <c:f>'HIV prev_FSW-age grp'!$F$2</c:f>
              <c:strCache>
                <c:ptCount val="1"/>
                <c:pt idx="0">
                  <c:v>25+ yr</c:v>
                </c:pt>
              </c:strCache>
            </c:strRef>
          </c:tx>
          <c:spPr>
            <a:solidFill>
              <a:srgbClr val="00AEEF"/>
            </a:solidFill>
            <a:ln>
              <a:noFill/>
            </a:ln>
          </c:spPr>
          <c:invertIfNegative val="0"/>
          <c:dLbls>
            <c:dLbl>
              <c:idx val="1"/>
              <c:numFmt formatCode="#,##0" sourceLinked="0"/>
              <c:spPr/>
              <c:txPr>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0-534B-4D2F-88B0-5082C1DCC954}"/>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'HIV prev_FSW-age grp'!$B$3:$C$6</c:f>
              <c:multiLvlStrCache>
                <c:ptCount val="4"/>
                <c:lvl>
                  <c:pt idx="0">
                    <c:v>2011</c:v>
                  </c:pt>
                  <c:pt idx="1">
                    <c:v>2013</c:v>
                  </c:pt>
                  <c:pt idx="2">
                    <c:v>2011</c:v>
                  </c:pt>
                  <c:pt idx="3">
                    <c:v>2013</c:v>
                  </c:pt>
                </c:lvl>
                <c:lvl>
                  <c:pt idx="0">
                    <c:v>RFSW</c:v>
                  </c:pt>
                  <c:pt idx="2">
                    <c:v>FFSW</c:v>
                  </c:pt>
                </c:lvl>
              </c:multiLvlStrCache>
            </c:multiLvlStrRef>
          </c:cat>
          <c:val>
            <c:numRef>
              <c:f>'HIV prev_FSW-age grp'!$F$3:$F$6</c:f>
              <c:numCache>
                <c:formatCode>General</c:formatCode>
                <c:ptCount val="4"/>
                <c:pt idx="0">
                  <c:v>0.14000000000000001</c:v>
                </c:pt>
                <c:pt idx="1">
                  <c:v>0</c:v>
                </c:pt>
                <c:pt idx="2">
                  <c:v>0.52</c:v>
                </c:pt>
                <c:pt idx="3">
                  <c:v>0.78</c:v>
                </c:pt>
              </c:numCache>
            </c:numRef>
          </c:val>
          <c:extLst>
            <c:ext xmlns:c16="http://schemas.microsoft.com/office/drawing/2014/chart" uri="{C3380CC4-5D6E-409C-BE32-E72D297353CC}">
              <c16:uniqueId val="{00000003-58EE-44CA-91DA-B8B9A3AFAA0E}"/>
            </c:ext>
          </c:extLst>
        </c:ser>
        <c:ser>
          <c:idx val="3"/>
          <c:order val="3"/>
          <c:tx>
            <c:strRef>
              <c:f>'HIV prev_FSW-age grp'!$G$2</c:f>
              <c:strCache>
                <c:ptCount val="1"/>
                <c:pt idx="0">
                  <c:v>All</c:v>
                </c:pt>
              </c:strCache>
            </c:strRef>
          </c:tx>
          <c:spPr>
            <a:solidFill>
              <a:schemeClr val="bg1">
                <a:lumMod val="50000"/>
              </a:schemeClr>
            </a:solidFill>
            <a:ln>
              <a:noFill/>
            </a:ln>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'HIV prev_FSW-age grp'!$B$3:$C$6</c:f>
              <c:multiLvlStrCache>
                <c:ptCount val="4"/>
                <c:lvl>
                  <c:pt idx="0">
                    <c:v>2011</c:v>
                  </c:pt>
                  <c:pt idx="1">
                    <c:v>2013</c:v>
                  </c:pt>
                  <c:pt idx="2">
                    <c:v>2011</c:v>
                  </c:pt>
                  <c:pt idx="3">
                    <c:v>2013</c:v>
                  </c:pt>
                </c:lvl>
                <c:lvl>
                  <c:pt idx="0">
                    <c:v>RFSW</c:v>
                  </c:pt>
                  <c:pt idx="2">
                    <c:v>FFSW</c:v>
                  </c:pt>
                </c:lvl>
              </c:multiLvlStrCache>
            </c:multiLvlStrRef>
          </c:cat>
          <c:val>
            <c:numRef>
              <c:f>'HIV prev_FSW-age grp'!$G$3:$G$6</c:f>
              <c:numCache>
                <c:formatCode>General</c:formatCode>
                <c:ptCount val="4"/>
                <c:pt idx="0">
                  <c:v>0.12</c:v>
                </c:pt>
                <c:pt idx="1">
                  <c:v>7.0000000000000007E-2</c:v>
                </c:pt>
                <c:pt idx="2">
                  <c:v>0.43</c:v>
                </c:pt>
                <c:pt idx="3">
                  <c:v>0.72</c:v>
                </c:pt>
              </c:numCache>
            </c:numRef>
          </c:val>
          <c:extLst>
            <c:ext xmlns:c16="http://schemas.microsoft.com/office/drawing/2014/chart" uri="{C3380CC4-5D6E-409C-BE32-E72D297353CC}">
              <c16:uniqueId val="{00000004-58EE-44CA-91DA-B8B9A3AFAA0E}"/>
            </c:ext>
          </c:extLst>
        </c:ser>
        <c:dLbls>
          <c:showLegendKey val="0"/>
          <c:showVal val="0"/>
          <c:showCatName val="0"/>
          <c:showSerName val="0"/>
          <c:showPercent val="0"/>
          <c:showBubbleSize val="0"/>
        </c:dLbls>
        <c:gapWidth val="150"/>
        <c:axId val="214219392"/>
        <c:axId val="214237568"/>
      </c:barChart>
      <c:catAx>
        <c:axId val="214219392"/>
        <c:scaling>
          <c:orientation val="minMax"/>
        </c:scaling>
        <c:delete val="0"/>
        <c:axPos val="b"/>
        <c:numFmt formatCode="General" sourceLinked="0"/>
        <c:majorTickMark val="out"/>
        <c:minorTickMark val="none"/>
        <c:tickLblPos val="nextTo"/>
        <c:crossAx val="214237568"/>
        <c:crosses val="autoZero"/>
        <c:auto val="1"/>
        <c:lblAlgn val="ctr"/>
        <c:lblOffset val="100"/>
        <c:noMultiLvlLbl val="0"/>
      </c:catAx>
      <c:valAx>
        <c:axId val="214237568"/>
        <c:scaling>
          <c:orientation val="minMax"/>
          <c:max val="1"/>
          <c:min val="0"/>
        </c:scaling>
        <c:delete val="0"/>
        <c:axPos val="l"/>
        <c:title>
          <c:tx>
            <c:rich>
              <a:bodyPr rot="-5400000" vert="horz"/>
              <a:lstStyle/>
              <a:p>
                <a:pPr>
                  <a:defRPr/>
                </a:pPr>
                <a:r>
                  <a:rPr lang="en-US"/>
                  <a:t>HIV prevalence (%)</a:t>
                </a:r>
              </a:p>
            </c:rich>
          </c:tx>
          <c:layout>
            <c:manualLayout>
              <c:xMode val="edge"/>
              <c:yMode val="edge"/>
              <c:x val="0"/>
              <c:y val="0.10866386520337808"/>
            </c:manualLayout>
          </c:layout>
          <c:overlay val="0"/>
        </c:title>
        <c:numFmt formatCode="General" sourceLinked="1"/>
        <c:majorTickMark val="out"/>
        <c:minorTickMark val="none"/>
        <c:tickLblPos val="nextTo"/>
        <c:crossAx val="214219392"/>
        <c:crosses val="autoZero"/>
        <c:crossBetween val="between"/>
        <c:majorUnit val="0.2"/>
      </c:valAx>
    </c:plotArea>
    <c:legend>
      <c:legendPos val="b"/>
      <c:layout>
        <c:manualLayout>
          <c:xMode val="edge"/>
          <c:yMode val="edge"/>
          <c:x val="0.31198915896382517"/>
          <c:y val="0.75286880222834696"/>
          <c:w val="0.43449457948191261"/>
          <c:h val="7.1725504247634089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8851528694048373E-2"/>
          <c:y val="0.14941861040954788"/>
          <c:w val="0.8828747125635843"/>
          <c:h val="0.6567156935571733"/>
        </c:manualLayout>
      </c:layout>
      <c:barChart>
        <c:barDir val="col"/>
        <c:grouping val="clustered"/>
        <c:varyColors val="0"/>
        <c:ser>
          <c:idx val="0"/>
          <c:order val="0"/>
          <c:tx>
            <c:strRef>
              <c:f>PWID!$B$13</c:f>
              <c:strCache>
                <c:ptCount val="1"/>
                <c:pt idx="0">
                  <c:v>2011</c:v>
                </c:pt>
              </c:strCache>
            </c:strRef>
          </c:tx>
          <c:spPr>
            <a:solidFill>
              <a:srgbClr val="88C540"/>
            </a:solidFill>
            <a:ln>
              <a:noFill/>
            </a:ln>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PWID!$A$14:$A$17</c:f>
              <c:strCache>
                <c:ptCount val="4"/>
                <c:pt idx="0">
                  <c:v>15 - 17 yr</c:v>
                </c:pt>
                <c:pt idx="1">
                  <c:v>18 - 24 yr</c:v>
                </c:pt>
                <c:pt idx="2">
                  <c:v>25+ yr</c:v>
                </c:pt>
                <c:pt idx="3">
                  <c:v>All ages</c:v>
                </c:pt>
              </c:strCache>
            </c:strRef>
          </c:cat>
          <c:val>
            <c:numRef>
              <c:f>PWID!$B$14:$B$17</c:f>
              <c:numCache>
                <c:formatCode>General</c:formatCode>
                <c:ptCount val="4"/>
                <c:pt idx="0">
                  <c:v>9.52</c:v>
                </c:pt>
                <c:pt idx="1">
                  <c:v>19.27</c:v>
                </c:pt>
                <c:pt idx="2">
                  <c:v>39.83</c:v>
                </c:pt>
                <c:pt idx="3">
                  <c:v>26.94</c:v>
                </c:pt>
              </c:numCache>
            </c:numRef>
          </c:val>
          <c:extLst>
            <c:ext xmlns:c16="http://schemas.microsoft.com/office/drawing/2014/chart" uri="{C3380CC4-5D6E-409C-BE32-E72D297353CC}">
              <c16:uniqueId val="{00000000-96DD-4E96-AD79-78A199DFE3B6}"/>
            </c:ext>
          </c:extLst>
        </c:ser>
        <c:ser>
          <c:idx val="1"/>
          <c:order val="1"/>
          <c:tx>
            <c:strRef>
              <c:f>PWID!$C$13</c:f>
              <c:strCache>
                <c:ptCount val="1"/>
                <c:pt idx="0">
                  <c:v>2013</c:v>
                </c:pt>
              </c:strCache>
            </c:strRef>
          </c:tx>
          <c:spPr>
            <a:solidFill>
              <a:srgbClr val="F78E1E"/>
            </a:solidFill>
            <a:ln>
              <a:noFill/>
            </a:ln>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PWID!$A$14:$A$17</c:f>
              <c:strCache>
                <c:ptCount val="4"/>
                <c:pt idx="0">
                  <c:v>15 - 17 yr</c:v>
                </c:pt>
                <c:pt idx="1">
                  <c:v>18 - 24 yr</c:v>
                </c:pt>
                <c:pt idx="2">
                  <c:v>25+ yr</c:v>
                </c:pt>
                <c:pt idx="3">
                  <c:v>All ages</c:v>
                </c:pt>
              </c:strCache>
            </c:strRef>
          </c:cat>
          <c:val>
            <c:numRef>
              <c:f>PWID!$C$14:$C$17</c:f>
              <c:numCache>
                <c:formatCode>General</c:formatCode>
                <c:ptCount val="4"/>
                <c:pt idx="0">
                  <c:v>4.3499999999999996</c:v>
                </c:pt>
                <c:pt idx="1">
                  <c:v>44.98</c:v>
                </c:pt>
                <c:pt idx="2">
                  <c:v>51.4</c:v>
                </c:pt>
                <c:pt idx="3">
                  <c:v>48.24</c:v>
                </c:pt>
              </c:numCache>
            </c:numRef>
          </c:val>
          <c:extLst>
            <c:ext xmlns:c16="http://schemas.microsoft.com/office/drawing/2014/chart" uri="{C3380CC4-5D6E-409C-BE32-E72D297353CC}">
              <c16:uniqueId val="{00000001-96DD-4E96-AD79-78A199DFE3B6}"/>
            </c:ext>
          </c:extLst>
        </c:ser>
        <c:dLbls>
          <c:showLegendKey val="0"/>
          <c:showVal val="0"/>
          <c:showCatName val="0"/>
          <c:showSerName val="0"/>
          <c:showPercent val="0"/>
          <c:showBubbleSize val="0"/>
        </c:dLbls>
        <c:gapWidth val="77"/>
        <c:axId val="214739584"/>
        <c:axId val="214749952"/>
      </c:barChart>
      <c:catAx>
        <c:axId val="214739584"/>
        <c:scaling>
          <c:orientation val="minMax"/>
        </c:scaling>
        <c:delete val="0"/>
        <c:axPos val="b"/>
        <c:title>
          <c:tx>
            <c:rich>
              <a:bodyPr/>
              <a:lstStyle/>
              <a:p>
                <a:pPr>
                  <a:defRPr/>
                </a:pPr>
                <a:r>
                  <a:rPr lang="en-US"/>
                  <a:t>Age group</a:t>
                </a:r>
              </a:p>
            </c:rich>
          </c:tx>
          <c:layout>
            <c:manualLayout>
              <c:xMode val="edge"/>
              <c:yMode val="edge"/>
              <c:x val="0.47330082050554489"/>
              <c:y val="0.90448744614470356"/>
            </c:manualLayout>
          </c:layout>
          <c:overlay val="0"/>
        </c:title>
        <c:numFmt formatCode="General" sourceLinked="1"/>
        <c:majorTickMark val="out"/>
        <c:minorTickMark val="none"/>
        <c:tickLblPos val="nextTo"/>
        <c:crossAx val="214749952"/>
        <c:crosses val="autoZero"/>
        <c:auto val="1"/>
        <c:lblAlgn val="ctr"/>
        <c:lblOffset val="100"/>
        <c:noMultiLvlLbl val="0"/>
      </c:catAx>
      <c:valAx>
        <c:axId val="214749952"/>
        <c:scaling>
          <c:orientation val="minMax"/>
        </c:scaling>
        <c:delete val="0"/>
        <c:axPos val="l"/>
        <c:majorGridlines>
          <c:spPr>
            <a:ln w="6350">
              <a:solidFill>
                <a:schemeClr val="bg1">
                  <a:lumMod val="95000"/>
                </a:schemeClr>
              </a:solidFill>
              <a:prstDash val="sysDot"/>
            </a:ln>
          </c:spPr>
        </c:majorGridlines>
        <c:title>
          <c:tx>
            <c:rich>
              <a:bodyPr rot="-5400000" vert="horz"/>
              <a:lstStyle/>
              <a:p>
                <a:pPr>
                  <a:defRPr/>
                </a:pPr>
                <a:r>
                  <a:rPr lang="en-US"/>
                  <a:t>HIV prevalence (%)</a:t>
                </a:r>
              </a:p>
            </c:rich>
          </c:tx>
          <c:layout>
            <c:manualLayout>
              <c:xMode val="edge"/>
              <c:yMode val="edge"/>
              <c:x val="1.2621613665826984E-3"/>
              <c:y val="0.17092455827597358"/>
            </c:manualLayout>
          </c:layout>
          <c:overlay val="0"/>
        </c:title>
        <c:numFmt formatCode="General" sourceLinked="1"/>
        <c:majorTickMark val="out"/>
        <c:minorTickMark val="none"/>
        <c:tickLblPos val="nextTo"/>
        <c:crossAx val="214739584"/>
        <c:crosses val="autoZero"/>
        <c:crossBetween val="between"/>
        <c:majorUnit val="10"/>
      </c:valAx>
    </c:plotArea>
    <c:legend>
      <c:legendPos val="b"/>
      <c:layout>
        <c:manualLayout>
          <c:xMode val="edge"/>
          <c:yMode val="edge"/>
          <c:x val="0.71941417795748508"/>
          <c:y val="7.4654583271430695E-4"/>
          <c:w val="0.26084426946631672"/>
          <c:h val="9.5136433417520927E-2"/>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0051511079563958E-2"/>
          <c:y val="0.12649737900498895"/>
          <c:w val="0.85843160278995023"/>
          <c:h val="0.76170943952802361"/>
        </c:manualLayout>
      </c:layout>
      <c:lineChart>
        <c:grouping val="standard"/>
        <c:varyColors val="0"/>
        <c:ser>
          <c:idx val="0"/>
          <c:order val="0"/>
          <c:tx>
            <c:strRef>
              <c:f>'HIV prev PWID'!$A$5</c:f>
              <c:strCache>
                <c:ptCount val="1"/>
                <c:pt idx="0">
                  <c:v>Cebu *</c:v>
                </c:pt>
              </c:strCache>
            </c:strRef>
          </c:tx>
          <c:spPr>
            <a:ln w="38100">
              <a:solidFill>
                <a:srgbClr val="00AEEF"/>
              </a:solidFill>
            </a:ln>
          </c:spPr>
          <c:marker>
            <c:symbol val="square"/>
            <c:size val="9"/>
            <c:spPr>
              <a:solidFill>
                <a:srgbClr val="00AEEF"/>
              </a:solidFill>
              <a:ln>
                <a:solidFill>
                  <a:sysClr val="window" lastClr="FFFFFF"/>
                </a:solidFill>
              </a:ln>
            </c:spPr>
          </c:marker>
          <c:dPt>
            <c:idx val="5"/>
            <c:bubble3D val="0"/>
            <c:spPr>
              <a:ln w="38100">
                <a:solidFill>
                  <a:srgbClr val="00AEEF"/>
                </a:solidFill>
                <a:prstDash val="solid"/>
              </a:ln>
            </c:spPr>
            <c:extLst>
              <c:ext xmlns:c16="http://schemas.microsoft.com/office/drawing/2014/chart" uri="{C3380CC4-5D6E-409C-BE32-E72D297353CC}">
                <c16:uniqueId val="{00000001-1F66-4AAE-9172-6DE776E58A78}"/>
              </c:ext>
            </c:extLst>
          </c:dPt>
          <c:dPt>
            <c:idx val="9"/>
            <c:bubble3D val="0"/>
            <c:spPr>
              <a:ln w="38100">
                <a:solidFill>
                  <a:srgbClr val="00AEEF"/>
                </a:solidFill>
                <a:prstDash val="sysDot"/>
              </a:ln>
            </c:spPr>
            <c:extLst>
              <c:ext xmlns:c16="http://schemas.microsoft.com/office/drawing/2014/chart" uri="{C3380CC4-5D6E-409C-BE32-E72D297353CC}">
                <c16:uniqueId val="{00000003-1F66-4AAE-9172-6DE776E58A78}"/>
              </c:ext>
            </c:extLst>
          </c:dPt>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F66-4AAE-9172-6DE776E58A78}"/>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F66-4AAE-9172-6DE776E58A7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'HIV prev PWID'!$B$4:$G$4</c:f>
              <c:strCache>
                <c:ptCount val="6"/>
                <c:pt idx="0">
                  <c:v>2005</c:v>
                </c:pt>
                <c:pt idx="1">
                  <c:v>2007</c:v>
                </c:pt>
                <c:pt idx="2">
                  <c:v>2009</c:v>
                </c:pt>
                <c:pt idx="3">
                  <c:v>2011</c:v>
                </c:pt>
                <c:pt idx="4">
                  <c:v>2013</c:v>
                </c:pt>
                <c:pt idx="5">
                  <c:v>2015</c:v>
                </c:pt>
              </c:strCache>
            </c:strRef>
          </c:cat>
          <c:val>
            <c:numRef>
              <c:f>'HIV prev PWID'!$B$5:$G$5</c:f>
              <c:numCache>
                <c:formatCode>General</c:formatCode>
                <c:ptCount val="6"/>
                <c:pt idx="0">
                  <c:v>0.8</c:v>
                </c:pt>
                <c:pt idx="1">
                  <c:v>0.4</c:v>
                </c:pt>
                <c:pt idx="2">
                  <c:v>0.6</c:v>
                </c:pt>
                <c:pt idx="3">
                  <c:v>53.2</c:v>
                </c:pt>
                <c:pt idx="4">
                  <c:v>52.3</c:v>
                </c:pt>
                <c:pt idx="5" formatCode="0.0">
                  <c:v>42.79</c:v>
                </c:pt>
              </c:numCache>
            </c:numRef>
          </c:val>
          <c:smooth val="0"/>
          <c:extLst>
            <c:ext xmlns:c16="http://schemas.microsoft.com/office/drawing/2014/chart" uri="{C3380CC4-5D6E-409C-BE32-E72D297353CC}">
              <c16:uniqueId val="{00000004-1F66-4AAE-9172-6DE776E58A78}"/>
            </c:ext>
          </c:extLst>
        </c:ser>
        <c:ser>
          <c:idx val="1"/>
          <c:order val="1"/>
          <c:tx>
            <c:strRef>
              <c:f>'HIV prev PWID'!$A$6</c:f>
              <c:strCache>
                <c:ptCount val="1"/>
                <c:pt idx="0">
                  <c:v>Zambaonga *</c:v>
                </c:pt>
              </c:strCache>
            </c:strRef>
          </c:tx>
          <c:spPr>
            <a:ln w="38100">
              <a:solidFill>
                <a:srgbClr val="EC008C"/>
              </a:solidFill>
            </a:ln>
          </c:spPr>
          <c:marker>
            <c:symbol val="square"/>
            <c:size val="7"/>
            <c:spPr>
              <a:solidFill>
                <a:srgbClr val="EC008C"/>
              </a:solidFill>
              <a:ln>
                <a:solidFill>
                  <a:schemeClr val="bg1"/>
                </a:solidFill>
              </a:ln>
            </c:spPr>
          </c:marker>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F66-4AAE-9172-6DE776E58A78}"/>
                </c:ext>
              </c:extLst>
            </c:dLbl>
            <c:numFmt formatCode="#,##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'HIV prev PWID'!$B$4:$G$4</c:f>
              <c:strCache>
                <c:ptCount val="6"/>
                <c:pt idx="0">
                  <c:v>2005</c:v>
                </c:pt>
                <c:pt idx="1">
                  <c:v>2007</c:v>
                </c:pt>
                <c:pt idx="2">
                  <c:v>2009</c:v>
                </c:pt>
                <c:pt idx="3">
                  <c:v>2011</c:v>
                </c:pt>
                <c:pt idx="4">
                  <c:v>2013</c:v>
                </c:pt>
                <c:pt idx="5">
                  <c:v>2015</c:v>
                </c:pt>
              </c:strCache>
            </c:strRef>
          </c:cat>
          <c:val>
            <c:numRef>
              <c:f>'HIV prev PWID'!$B$6:$G$6</c:f>
              <c:numCache>
                <c:formatCode>General</c:formatCode>
                <c:ptCount val="6"/>
                <c:pt idx="0">
                  <c:v>0</c:v>
                </c:pt>
                <c:pt idx="1">
                  <c:v>0</c:v>
                </c:pt>
                <c:pt idx="2">
                  <c:v>0</c:v>
                </c:pt>
                <c:pt idx="3">
                  <c:v>0.33</c:v>
                </c:pt>
              </c:numCache>
            </c:numRef>
          </c:val>
          <c:smooth val="0"/>
          <c:extLst>
            <c:ext xmlns:c16="http://schemas.microsoft.com/office/drawing/2014/chart" uri="{C3380CC4-5D6E-409C-BE32-E72D297353CC}">
              <c16:uniqueId val="{00000006-1F66-4AAE-9172-6DE776E58A78}"/>
            </c:ext>
          </c:extLst>
        </c:ser>
        <c:ser>
          <c:idx val="2"/>
          <c:order val="2"/>
          <c:tx>
            <c:strRef>
              <c:f>'HIV prev PWID'!$A$7</c:f>
              <c:strCache>
                <c:ptCount val="1"/>
                <c:pt idx="0">
                  <c:v>Mandaue *</c:v>
                </c:pt>
              </c:strCache>
            </c:strRef>
          </c:tx>
          <c:spPr>
            <a:ln w="38100">
              <a:solidFill>
                <a:srgbClr val="F78E1E"/>
              </a:solidFill>
            </a:ln>
          </c:spPr>
          <c:marker>
            <c:symbol val="square"/>
            <c:size val="9"/>
            <c:spPr>
              <a:solidFill>
                <a:srgbClr val="F78E1E"/>
              </a:solidFill>
              <a:ln>
                <a:solidFill>
                  <a:sysClr val="window" lastClr="FFFFFF"/>
                </a:solidFill>
              </a:ln>
            </c:spPr>
          </c:marker>
          <c:dPt>
            <c:idx val="5"/>
            <c:bubble3D val="0"/>
            <c:spPr>
              <a:ln w="38100">
                <a:solidFill>
                  <a:srgbClr val="F78E1E"/>
                </a:solidFill>
                <a:prstDash val="solid"/>
              </a:ln>
            </c:spPr>
            <c:extLst>
              <c:ext xmlns:c16="http://schemas.microsoft.com/office/drawing/2014/chart" uri="{C3380CC4-5D6E-409C-BE32-E72D297353CC}">
                <c16:uniqueId val="{00000008-1F66-4AAE-9172-6DE776E58A78}"/>
              </c:ext>
            </c:extLst>
          </c:dPt>
          <c:dPt>
            <c:idx val="9"/>
            <c:bubble3D val="0"/>
            <c:spPr>
              <a:ln w="38100">
                <a:solidFill>
                  <a:srgbClr val="F78E1E"/>
                </a:solidFill>
                <a:prstDash val="sysDot"/>
              </a:ln>
            </c:spPr>
            <c:extLst>
              <c:ext xmlns:c16="http://schemas.microsoft.com/office/drawing/2014/chart" uri="{C3380CC4-5D6E-409C-BE32-E72D297353CC}">
                <c16:uniqueId val="{0000000A-1F66-4AAE-9172-6DE776E58A78}"/>
              </c:ext>
            </c:extLst>
          </c:dPt>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F66-4AAE-9172-6DE776E58A78}"/>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F66-4AAE-9172-6DE776E58A7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'HIV prev PWID'!$B$4:$G$4</c:f>
              <c:strCache>
                <c:ptCount val="6"/>
                <c:pt idx="0">
                  <c:v>2005</c:v>
                </c:pt>
                <c:pt idx="1">
                  <c:v>2007</c:v>
                </c:pt>
                <c:pt idx="2">
                  <c:v>2009</c:v>
                </c:pt>
                <c:pt idx="3">
                  <c:v>2011</c:v>
                </c:pt>
                <c:pt idx="4">
                  <c:v>2013</c:v>
                </c:pt>
                <c:pt idx="5">
                  <c:v>2015</c:v>
                </c:pt>
              </c:strCache>
            </c:strRef>
          </c:cat>
          <c:val>
            <c:numRef>
              <c:f>'HIV prev PWID'!$B$7:$G$7</c:f>
              <c:numCache>
                <c:formatCode>General</c:formatCode>
                <c:ptCount val="6"/>
                <c:pt idx="2">
                  <c:v>0</c:v>
                </c:pt>
                <c:pt idx="3">
                  <c:v>3.6</c:v>
                </c:pt>
                <c:pt idx="4">
                  <c:v>37.69</c:v>
                </c:pt>
                <c:pt idx="5" formatCode="0.0">
                  <c:v>6.18</c:v>
                </c:pt>
              </c:numCache>
            </c:numRef>
          </c:val>
          <c:smooth val="0"/>
          <c:extLst>
            <c:ext xmlns:c16="http://schemas.microsoft.com/office/drawing/2014/chart" uri="{C3380CC4-5D6E-409C-BE32-E72D297353CC}">
              <c16:uniqueId val="{0000000B-1F66-4AAE-9172-6DE776E58A78}"/>
            </c:ext>
          </c:extLst>
        </c:ser>
        <c:ser>
          <c:idx val="3"/>
          <c:order val="3"/>
          <c:tx>
            <c:strRef>
              <c:f>'HIV prev PWID'!$A$8</c:f>
              <c:strCache>
                <c:ptCount val="1"/>
                <c:pt idx="0">
                  <c:v>Cebu **</c:v>
                </c:pt>
              </c:strCache>
            </c:strRef>
          </c:tx>
          <c:spPr>
            <a:ln w="38100">
              <a:solidFill>
                <a:srgbClr val="88C540"/>
              </a:solidFill>
            </a:ln>
          </c:spPr>
          <c:marker>
            <c:symbol val="square"/>
            <c:size val="9"/>
            <c:spPr>
              <a:solidFill>
                <a:srgbClr val="88C540"/>
              </a:solidFill>
              <a:ln>
                <a:noFill/>
              </a:ln>
            </c:spPr>
          </c:marker>
          <c:dPt>
            <c:idx val="5"/>
            <c:bubble3D val="0"/>
            <c:spPr>
              <a:ln w="38100">
                <a:solidFill>
                  <a:srgbClr val="88C540"/>
                </a:solidFill>
                <a:prstDash val="solid"/>
              </a:ln>
            </c:spPr>
            <c:extLst>
              <c:ext xmlns:c16="http://schemas.microsoft.com/office/drawing/2014/chart" uri="{C3380CC4-5D6E-409C-BE32-E72D297353CC}">
                <c16:uniqueId val="{0000000D-1F66-4AAE-9172-6DE776E58A78}"/>
              </c:ext>
            </c:extLst>
          </c:dPt>
          <c:dPt>
            <c:idx val="9"/>
            <c:bubble3D val="0"/>
            <c:spPr>
              <a:ln w="38100">
                <a:solidFill>
                  <a:srgbClr val="88C540"/>
                </a:solidFill>
                <a:prstDash val="sysDot"/>
              </a:ln>
            </c:spPr>
            <c:extLst>
              <c:ext xmlns:c16="http://schemas.microsoft.com/office/drawing/2014/chart" uri="{C3380CC4-5D6E-409C-BE32-E72D297353CC}">
                <c16:uniqueId val="{0000000F-1F66-4AAE-9172-6DE776E58A78}"/>
              </c:ext>
            </c:extLst>
          </c:dPt>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F66-4AAE-9172-6DE776E58A78}"/>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F66-4AAE-9172-6DE776E58A7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'HIV prev PWID'!$B$4:$G$4</c:f>
              <c:strCache>
                <c:ptCount val="6"/>
                <c:pt idx="0">
                  <c:v>2005</c:v>
                </c:pt>
                <c:pt idx="1">
                  <c:v>2007</c:v>
                </c:pt>
                <c:pt idx="2">
                  <c:v>2009</c:v>
                </c:pt>
                <c:pt idx="3">
                  <c:v>2011</c:v>
                </c:pt>
                <c:pt idx="4">
                  <c:v>2013</c:v>
                </c:pt>
                <c:pt idx="5">
                  <c:v>2015</c:v>
                </c:pt>
              </c:strCache>
            </c:strRef>
          </c:cat>
          <c:val>
            <c:numRef>
              <c:f>'HIV prev PWID'!$B$8:$G$8</c:f>
              <c:numCache>
                <c:formatCode>General</c:formatCode>
                <c:ptCount val="6"/>
                <c:pt idx="4">
                  <c:v>30.39</c:v>
                </c:pt>
                <c:pt idx="5" formatCode="0.0">
                  <c:v>25.24</c:v>
                </c:pt>
              </c:numCache>
            </c:numRef>
          </c:val>
          <c:smooth val="0"/>
          <c:extLst>
            <c:ext xmlns:c16="http://schemas.microsoft.com/office/drawing/2014/chart" uri="{C3380CC4-5D6E-409C-BE32-E72D297353CC}">
              <c16:uniqueId val="{00000010-1F66-4AAE-9172-6DE776E58A78}"/>
            </c:ext>
          </c:extLst>
        </c:ser>
        <c:dLbls>
          <c:showLegendKey val="0"/>
          <c:showVal val="0"/>
          <c:showCatName val="0"/>
          <c:showSerName val="0"/>
          <c:showPercent val="0"/>
          <c:showBubbleSize val="0"/>
        </c:dLbls>
        <c:marker val="1"/>
        <c:smooth val="0"/>
        <c:axId val="218353664"/>
        <c:axId val="218355200"/>
      </c:lineChart>
      <c:catAx>
        <c:axId val="218353664"/>
        <c:scaling>
          <c:orientation val="minMax"/>
        </c:scaling>
        <c:delete val="0"/>
        <c:axPos val="b"/>
        <c:numFmt formatCode="General" sourceLinked="0"/>
        <c:majorTickMark val="out"/>
        <c:minorTickMark val="none"/>
        <c:tickLblPos val="nextTo"/>
        <c:crossAx val="218355200"/>
        <c:crosses val="autoZero"/>
        <c:auto val="1"/>
        <c:lblAlgn val="ctr"/>
        <c:lblOffset val="100"/>
        <c:noMultiLvlLbl val="0"/>
      </c:catAx>
      <c:valAx>
        <c:axId val="218355200"/>
        <c:scaling>
          <c:orientation val="minMax"/>
        </c:scaling>
        <c:delete val="0"/>
        <c:axPos val="l"/>
        <c:majorGridlines>
          <c:spPr>
            <a:ln>
              <a:solidFill>
                <a:schemeClr val="bg1">
                  <a:lumMod val="85000"/>
                </a:schemeClr>
              </a:solidFill>
              <a:prstDash val="sysDash"/>
            </a:ln>
          </c:spPr>
        </c:majorGridlines>
        <c:title>
          <c:tx>
            <c:rich>
              <a:bodyPr rot="-5400000" vert="horz"/>
              <a:lstStyle/>
              <a:p>
                <a:pPr>
                  <a:defRPr/>
                </a:pPr>
                <a:r>
                  <a:rPr lang="en-US"/>
                  <a:t>HIV prevalence (%)</a:t>
                </a:r>
              </a:p>
            </c:rich>
          </c:tx>
          <c:layout>
            <c:manualLayout>
              <c:xMode val="edge"/>
              <c:yMode val="edge"/>
              <c:x val="1.8452934791558248E-3"/>
              <c:y val="0.39054398970152171"/>
            </c:manualLayout>
          </c:layout>
          <c:overlay val="0"/>
        </c:title>
        <c:numFmt formatCode="General" sourceLinked="1"/>
        <c:majorTickMark val="out"/>
        <c:minorTickMark val="none"/>
        <c:tickLblPos val="nextTo"/>
        <c:crossAx val="218353664"/>
        <c:crosses val="autoZero"/>
        <c:crossBetween val="between"/>
      </c:valAx>
    </c:plotArea>
    <c:legend>
      <c:legendPos val="r"/>
      <c:layout>
        <c:manualLayout>
          <c:xMode val="edge"/>
          <c:yMode val="edge"/>
          <c:x val="0.14295659174455849"/>
          <c:y val="0.27372894633183437"/>
          <c:w val="0.22280920504929125"/>
          <c:h val="0.26551068616422946"/>
        </c:manualLayout>
      </c:layout>
      <c:overlay val="0"/>
    </c:legend>
    <c:plotVisOnly val="1"/>
    <c:dispBlanksAs val="span"/>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934097222222217"/>
          <c:y val="4.9980491479642224E-2"/>
          <c:w val="0.6645402777777778"/>
          <c:h val="0.61760277777777772"/>
        </c:manualLayout>
      </c:layout>
      <c:areaChart>
        <c:grouping val="standard"/>
        <c:varyColors val="0"/>
        <c:ser>
          <c:idx val="0"/>
          <c:order val="0"/>
          <c:tx>
            <c:strRef>
              <c:f>'PLHIV_NI_Deaths (2)'!$C$2</c:f>
              <c:strCache>
                <c:ptCount val="1"/>
                <c:pt idx="0">
                  <c:v>PLHIV Upper bound</c:v>
                </c:pt>
              </c:strCache>
            </c:strRef>
          </c:tx>
          <c:spPr>
            <a:solidFill>
              <a:srgbClr val="00B0F0">
                <a:alpha val="30000"/>
              </a:srgbClr>
            </a:solidFill>
            <a:ln w="25400">
              <a:noFill/>
            </a:ln>
          </c:spPr>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(2)'!$C$3:$C$32</c:f>
              <c:numCache>
                <c:formatCode>_-* #,##0_-;\-* #,##0_-;_-* "-"??_-;_-@_-</c:formatCode>
                <c:ptCount val="30"/>
                <c:pt idx="0">
                  <c:v>69</c:v>
                </c:pt>
                <c:pt idx="1">
                  <c:v>91</c:v>
                </c:pt>
                <c:pt idx="2">
                  <c:v>120</c:v>
                </c:pt>
                <c:pt idx="3">
                  <c:v>174</c:v>
                </c:pt>
                <c:pt idx="4">
                  <c:v>246</c:v>
                </c:pt>
                <c:pt idx="5">
                  <c:v>334</c:v>
                </c:pt>
                <c:pt idx="6">
                  <c:v>435</c:v>
                </c:pt>
                <c:pt idx="7">
                  <c:v>547</c:v>
                </c:pt>
                <c:pt idx="8">
                  <c:v>692</c:v>
                </c:pt>
                <c:pt idx="9">
                  <c:v>881</c:v>
                </c:pt>
                <c:pt idx="10">
                  <c:v>1149</c:v>
                </c:pt>
                <c:pt idx="11">
                  <c:v>1497</c:v>
                </c:pt>
                <c:pt idx="12">
                  <c:v>1986</c:v>
                </c:pt>
                <c:pt idx="13">
                  <c:v>2645</c:v>
                </c:pt>
                <c:pt idx="14">
                  <c:v>3481</c:v>
                </c:pt>
                <c:pt idx="15">
                  <c:v>4581</c:v>
                </c:pt>
                <c:pt idx="16">
                  <c:v>6026</c:v>
                </c:pt>
                <c:pt idx="17">
                  <c:v>7941</c:v>
                </c:pt>
                <c:pt idx="18">
                  <c:v>10415</c:v>
                </c:pt>
                <c:pt idx="19">
                  <c:v>14274</c:v>
                </c:pt>
                <c:pt idx="20">
                  <c:v>19452</c:v>
                </c:pt>
                <c:pt idx="21">
                  <c:v>24782</c:v>
                </c:pt>
                <c:pt idx="22">
                  <c:v>31046</c:v>
                </c:pt>
                <c:pt idx="23">
                  <c:v>38752</c:v>
                </c:pt>
                <c:pt idx="24">
                  <c:v>48018</c:v>
                </c:pt>
                <c:pt idx="25">
                  <c:v>58571</c:v>
                </c:pt>
                <c:pt idx="26">
                  <c:v>70105</c:v>
                </c:pt>
                <c:pt idx="27">
                  <c:v>83117</c:v>
                </c:pt>
                <c:pt idx="28">
                  <c:v>97561</c:v>
                </c:pt>
                <c:pt idx="29">
                  <c:v>113267</c:v>
                </c:pt>
              </c:numCache>
            </c:numRef>
          </c:val>
          <c:extLst>
            <c:ext xmlns:c16="http://schemas.microsoft.com/office/drawing/2014/chart" uri="{C3380CC4-5D6E-409C-BE32-E72D297353CC}">
              <c16:uniqueId val="{00000001-9D1F-4C96-9772-7F0B859553B4}"/>
            </c:ext>
          </c:extLst>
        </c:ser>
        <c:ser>
          <c:idx val="2"/>
          <c:order val="2"/>
          <c:tx>
            <c:strRef>
              <c:f>'PLHIV_NI_Deaths (2)'!$E$2</c:f>
              <c:strCache>
                <c:ptCount val="1"/>
                <c:pt idx="0">
                  <c:v>PLHIV Lower bound</c:v>
                </c:pt>
              </c:strCache>
            </c:strRef>
          </c:tx>
          <c:spPr>
            <a:solidFill>
              <a:sysClr val="window" lastClr="FFFFFF"/>
            </a:solidFill>
            <a:ln w="22225">
              <a:noFill/>
              <a:prstDash val="sysDot"/>
            </a:ln>
          </c:spPr>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(2)'!$E$3:$E$32</c:f>
              <c:numCache>
                <c:formatCode>_-* #,##0_-;\-* #,##0_-;_-* "-"??_-;_-@_-</c:formatCode>
                <c:ptCount val="30"/>
                <c:pt idx="0">
                  <c:v>54</c:v>
                </c:pt>
                <c:pt idx="1">
                  <c:v>71</c:v>
                </c:pt>
                <c:pt idx="2">
                  <c:v>95</c:v>
                </c:pt>
                <c:pt idx="3">
                  <c:v>139</c:v>
                </c:pt>
                <c:pt idx="4">
                  <c:v>197</c:v>
                </c:pt>
                <c:pt idx="5">
                  <c:v>268</c:v>
                </c:pt>
                <c:pt idx="6">
                  <c:v>344</c:v>
                </c:pt>
                <c:pt idx="7">
                  <c:v>428</c:v>
                </c:pt>
                <c:pt idx="8">
                  <c:v>533</c:v>
                </c:pt>
                <c:pt idx="9">
                  <c:v>672</c:v>
                </c:pt>
                <c:pt idx="10">
                  <c:v>860</c:v>
                </c:pt>
                <c:pt idx="11">
                  <c:v>1105</c:v>
                </c:pt>
                <c:pt idx="12">
                  <c:v>1457</c:v>
                </c:pt>
                <c:pt idx="13">
                  <c:v>1926</c:v>
                </c:pt>
                <c:pt idx="14">
                  <c:v>2512</c:v>
                </c:pt>
                <c:pt idx="15">
                  <c:v>3279</c:v>
                </c:pt>
                <c:pt idx="16">
                  <c:v>4276</c:v>
                </c:pt>
                <c:pt idx="17">
                  <c:v>5617</c:v>
                </c:pt>
                <c:pt idx="18">
                  <c:v>7354</c:v>
                </c:pt>
                <c:pt idx="19">
                  <c:v>10208</c:v>
                </c:pt>
                <c:pt idx="20">
                  <c:v>14151</c:v>
                </c:pt>
                <c:pt idx="21">
                  <c:v>18006</c:v>
                </c:pt>
                <c:pt idx="22">
                  <c:v>22487</c:v>
                </c:pt>
                <c:pt idx="23">
                  <c:v>27931</c:v>
                </c:pt>
                <c:pt idx="24">
                  <c:v>34453</c:v>
                </c:pt>
                <c:pt idx="25">
                  <c:v>41986</c:v>
                </c:pt>
                <c:pt idx="26">
                  <c:v>50182</c:v>
                </c:pt>
                <c:pt idx="27">
                  <c:v>59594</c:v>
                </c:pt>
                <c:pt idx="28">
                  <c:v>70027</c:v>
                </c:pt>
                <c:pt idx="29">
                  <c:v>81379</c:v>
                </c:pt>
              </c:numCache>
            </c:numRef>
          </c:val>
          <c:extLst>
            <c:ext xmlns:c16="http://schemas.microsoft.com/office/drawing/2014/chart" uri="{C3380CC4-5D6E-409C-BE32-E72D297353CC}">
              <c16:uniqueId val="{00000003-9D1F-4C96-9772-7F0B859553B4}"/>
            </c:ext>
          </c:extLst>
        </c:ser>
        <c:dLbls>
          <c:showLegendKey val="0"/>
          <c:showVal val="0"/>
          <c:showCatName val="0"/>
          <c:showSerName val="0"/>
          <c:showPercent val="0"/>
          <c:showBubbleSize val="0"/>
        </c:dLbls>
        <c:axId val="212003072"/>
        <c:axId val="212004864"/>
      </c:areaChart>
      <c:lineChart>
        <c:grouping val="standard"/>
        <c:varyColors val="0"/>
        <c:ser>
          <c:idx val="1"/>
          <c:order val="1"/>
          <c:tx>
            <c:strRef>
              <c:f>'PLHIV_NI_Deaths (2)'!$D$2</c:f>
              <c:strCache>
                <c:ptCount val="1"/>
                <c:pt idx="0">
                  <c:v>PLHIV</c:v>
                </c:pt>
              </c:strCache>
            </c:strRef>
          </c:tx>
          <c:spPr>
            <a:ln w="38100">
              <a:solidFill>
                <a:srgbClr val="63CDF6"/>
              </a:solidFill>
              <a:prstDash val="solid"/>
            </a:ln>
          </c:spPr>
          <c:marker>
            <c:symbol val="none"/>
          </c:marker>
          <c:dLbls>
            <c:dLbl>
              <c:idx val="29"/>
              <c:tx>
                <c:rich>
                  <a:bodyPr/>
                  <a:lstStyle/>
                  <a:p>
                    <a:r>
                      <a:rPr lang="en-US" dirty="0"/>
                      <a:t>97,000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452E-4292-8C74-545C6B65B3E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(2)'!$D$3:$D$32</c:f>
              <c:numCache>
                <c:formatCode>_-* #,##0_-;\-* #,##0_-;_-* "-"??_-;_-@_-</c:formatCode>
                <c:ptCount val="30"/>
                <c:pt idx="0">
                  <c:v>61</c:v>
                </c:pt>
                <c:pt idx="1">
                  <c:v>80</c:v>
                </c:pt>
                <c:pt idx="2">
                  <c:v>107</c:v>
                </c:pt>
                <c:pt idx="3">
                  <c:v>156</c:v>
                </c:pt>
                <c:pt idx="4">
                  <c:v>221</c:v>
                </c:pt>
                <c:pt idx="5">
                  <c:v>302</c:v>
                </c:pt>
                <c:pt idx="6">
                  <c:v>389</c:v>
                </c:pt>
                <c:pt idx="7">
                  <c:v>487</c:v>
                </c:pt>
                <c:pt idx="8">
                  <c:v>609</c:v>
                </c:pt>
                <c:pt idx="9">
                  <c:v>768</c:v>
                </c:pt>
                <c:pt idx="10">
                  <c:v>994</c:v>
                </c:pt>
                <c:pt idx="11">
                  <c:v>1284</c:v>
                </c:pt>
                <c:pt idx="12">
                  <c:v>1701</c:v>
                </c:pt>
                <c:pt idx="13">
                  <c:v>2255</c:v>
                </c:pt>
                <c:pt idx="14">
                  <c:v>2958</c:v>
                </c:pt>
                <c:pt idx="15">
                  <c:v>3883</c:v>
                </c:pt>
                <c:pt idx="16">
                  <c:v>5095</c:v>
                </c:pt>
                <c:pt idx="17">
                  <c:v>6727</c:v>
                </c:pt>
                <c:pt idx="18">
                  <c:v>8819</c:v>
                </c:pt>
                <c:pt idx="19">
                  <c:v>12185</c:v>
                </c:pt>
                <c:pt idx="20">
                  <c:v>16743</c:v>
                </c:pt>
                <c:pt idx="21">
                  <c:v>21305</c:v>
                </c:pt>
                <c:pt idx="22">
                  <c:v>26621</c:v>
                </c:pt>
                <c:pt idx="23">
                  <c:v>33164</c:v>
                </c:pt>
                <c:pt idx="24">
                  <c:v>41055</c:v>
                </c:pt>
                <c:pt idx="25">
                  <c:v>50047</c:v>
                </c:pt>
                <c:pt idx="26">
                  <c:v>59795</c:v>
                </c:pt>
                <c:pt idx="27">
                  <c:v>70907</c:v>
                </c:pt>
                <c:pt idx="28">
                  <c:v>83322</c:v>
                </c:pt>
                <c:pt idx="29">
                  <c:v>96840</c:v>
                </c:pt>
              </c:numCache>
            </c:numRef>
          </c:val>
          <c:smooth val="0"/>
          <c:extLst>
            <c:ext xmlns:c16="http://schemas.microsoft.com/office/drawing/2014/chart" uri="{C3380CC4-5D6E-409C-BE32-E72D297353CC}">
              <c16:uniqueId val="{00000002-9D1F-4C96-9772-7F0B859553B4}"/>
            </c:ext>
          </c:extLst>
        </c:ser>
        <c:dLbls>
          <c:showLegendKey val="0"/>
          <c:showVal val="0"/>
          <c:showCatName val="0"/>
          <c:showSerName val="0"/>
          <c:showPercent val="0"/>
          <c:showBubbleSize val="0"/>
        </c:dLbls>
        <c:marker val="1"/>
        <c:smooth val="0"/>
        <c:axId val="212003072"/>
        <c:axId val="212004864"/>
      </c:lineChart>
      <c:catAx>
        <c:axId val="212003072"/>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212004864"/>
        <c:crosses val="autoZero"/>
        <c:auto val="1"/>
        <c:lblAlgn val="ctr"/>
        <c:lblOffset val="100"/>
        <c:tickMarkSkip val="1"/>
        <c:noMultiLvlLbl val="0"/>
      </c:catAx>
      <c:valAx>
        <c:axId val="212004864"/>
        <c:scaling>
          <c:orientation val="minMax"/>
        </c:scaling>
        <c:delete val="0"/>
        <c:axPos val="l"/>
        <c:title>
          <c:tx>
            <c:rich>
              <a:bodyPr rot="-5400000" vert="horz"/>
              <a:lstStyle/>
              <a:p>
                <a:pPr>
                  <a:defRPr/>
                </a:pPr>
                <a:r>
                  <a:rPr lang="en-US"/>
                  <a:t>Number</a:t>
                </a:r>
              </a:p>
            </c:rich>
          </c:tx>
          <c:overlay val="0"/>
        </c:title>
        <c:numFmt formatCode="_-* #,##0_-;\-* #,##0_-;_-* &quot;-&quot;??_-;_-@_-" sourceLinked="1"/>
        <c:majorTickMark val="out"/>
        <c:minorTickMark val="none"/>
        <c:tickLblPos val="nextTo"/>
        <c:crossAx val="212003072"/>
        <c:crosses val="autoZero"/>
        <c:crossBetween val="midCat"/>
      </c:valAx>
    </c:plotArea>
    <c:legend>
      <c:legendPos val="b"/>
      <c:legendEntry>
        <c:idx val="0"/>
        <c:delete val="1"/>
      </c:legendEntry>
      <c:legendEntry>
        <c:idx val="1"/>
        <c:delete val="1"/>
      </c:legendEntry>
      <c:overlay val="0"/>
    </c:legend>
    <c:plotVisOnly val="1"/>
    <c:dispBlanksAs val="gap"/>
    <c:showDLblsOverMax val="0"/>
  </c:chart>
  <c:spPr>
    <a:ln>
      <a:solidFill>
        <a:srgbClr val="00B0F0"/>
      </a:solidFill>
    </a:ln>
  </c:spPr>
  <c:txPr>
    <a:bodyPr/>
    <a:lstStyle/>
    <a:p>
      <a:pPr>
        <a:defRPr sz="1200" b="0">
          <a:latin typeface="Arial" pitchFamily="34" charset="0"/>
          <a:cs typeface="Arial" pitchFamily="34" charset="0"/>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08870984150237"/>
          <c:y val="0.14142661370868465"/>
          <c:w val="0.88016371984509689"/>
          <c:h val="0.48694438195225603"/>
        </c:manualLayout>
      </c:layout>
      <c:barChart>
        <c:barDir val="col"/>
        <c:grouping val="clustered"/>
        <c:varyColors val="0"/>
        <c:ser>
          <c:idx val="1"/>
          <c:order val="0"/>
          <c:tx>
            <c:strRef>
              <c:f>'Syphilis prev_KP_cities'!$D$3</c:f>
              <c:strCache>
                <c:ptCount val="1"/>
                <c:pt idx="0">
                  <c:v>M/TSM</c:v>
                </c:pt>
              </c:strCache>
            </c:strRef>
          </c:tx>
          <c:spPr>
            <a:solidFill>
              <a:srgbClr val="F78E1E"/>
            </a:solidFill>
            <a:ln>
              <a:noFill/>
            </a:ln>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'Syphilis prev_KP_cities'!$C$4:$C$20</c:f>
              <c:strCache>
                <c:ptCount val="17"/>
                <c:pt idx="0">
                  <c:v>Iloilo </c:v>
                </c:pt>
                <c:pt idx="1">
                  <c:v>Lipa </c:v>
                </c:pt>
                <c:pt idx="2">
                  <c:v>Muntinlupa </c:v>
                </c:pt>
                <c:pt idx="3">
                  <c:v>Cebu </c:v>
                </c:pt>
                <c:pt idx="4">
                  <c:v>Bacoor </c:v>
                </c:pt>
                <c:pt idx="5">
                  <c:v>Talisay </c:v>
                </c:pt>
                <c:pt idx="6">
                  <c:v>Imus </c:v>
                </c:pt>
                <c:pt idx="7">
                  <c:v>Cebu</c:v>
                </c:pt>
                <c:pt idx="8">
                  <c:v>Cebu*</c:v>
                </c:pt>
                <c:pt idx="9">
                  <c:v>Cebu**</c:v>
                </c:pt>
                <c:pt idx="10">
                  <c:v>Mandaue**</c:v>
                </c:pt>
                <c:pt idx="11">
                  <c:v>Cebu </c:v>
                </c:pt>
                <c:pt idx="12">
                  <c:v>Angeles </c:v>
                </c:pt>
                <c:pt idx="13">
                  <c:v>Angeles </c:v>
                </c:pt>
                <c:pt idx="14">
                  <c:v>Pasay </c:v>
                </c:pt>
                <c:pt idx="15">
                  <c:v>Manila </c:v>
                </c:pt>
                <c:pt idx="16">
                  <c:v>Quezon </c:v>
                </c:pt>
              </c:strCache>
            </c:strRef>
          </c:cat>
          <c:val>
            <c:numRef>
              <c:f>'Syphilis prev_KP_cities'!$D$4:$D$20</c:f>
              <c:numCache>
                <c:formatCode>General</c:formatCode>
                <c:ptCount val="17"/>
                <c:pt idx="0">
                  <c:v>8.6</c:v>
                </c:pt>
                <c:pt idx="1">
                  <c:v>6.95</c:v>
                </c:pt>
                <c:pt idx="2">
                  <c:v>5.1100000000000003</c:v>
                </c:pt>
                <c:pt idx="3">
                  <c:v>4.9000000000000004</c:v>
                </c:pt>
                <c:pt idx="4">
                  <c:v>4.0999999999999996</c:v>
                </c:pt>
                <c:pt idx="5">
                  <c:v>3.9</c:v>
                </c:pt>
                <c:pt idx="6">
                  <c:v>3.02</c:v>
                </c:pt>
              </c:numCache>
            </c:numRef>
          </c:val>
          <c:extLst>
            <c:ext xmlns:c16="http://schemas.microsoft.com/office/drawing/2014/chart" uri="{C3380CC4-5D6E-409C-BE32-E72D297353CC}">
              <c16:uniqueId val="{00000000-20CF-47A5-8F2D-1B3C2F56833E}"/>
            </c:ext>
          </c:extLst>
        </c:ser>
        <c:ser>
          <c:idx val="0"/>
          <c:order val="1"/>
          <c:tx>
            <c:strRef>
              <c:f>'Syphilis prev_KP_cities'!$E$3</c:f>
              <c:strCache>
                <c:ptCount val="1"/>
                <c:pt idx="0">
                  <c:v>Freelance FSWs</c:v>
                </c:pt>
              </c:strCache>
            </c:strRef>
          </c:tx>
          <c:spPr>
            <a:solidFill>
              <a:srgbClr val="88C540"/>
            </a:solidFill>
            <a:ln>
              <a:noFill/>
            </a:ln>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'Syphilis prev_KP_cities'!$C$4:$C$20</c:f>
              <c:strCache>
                <c:ptCount val="17"/>
                <c:pt idx="0">
                  <c:v>Iloilo </c:v>
                </c:pt>
                <c:pt idx="1">
                  <c:v>Lipa </c:v>
                </c:pt>
                <c:pt idx="2">
                  <c:v>Muntinlupa </c:v>
                </c:pt>
                <c:pt idx="3">
                  <c:v>Cebu </c:v>
                </c:pt>
                <c:pt idx="4">
                  <c:v>Bacoor </c:v>
                </c:pt>
                <c:pt idx="5">
                  <c:v>Talisay </c:v>
                </c:pt>
                <c:pt idx="6">
                  <c:v>Imus </c:v>
                </c:pt>
                <c:pt idx="7">
                  <c:v>Cebu</c:v>
                </c:pt>
                <c:pt idx="8">
                  <c:v>Cebu*</c:v>
                </c:pt>
                <c:pt idx="9">
                  <c:v>Cebu**</c:v>
                </c:pt>
                <c:pt idx="10">
                  <c:v>Mandaue**</c:v>
                </c:pt>
                <c:pt idx="11">
                  <c:v>Cebu </c:v>
                </c:pt>
                <c:pt idx="12">
                  <c:v>Angeles </c:v>
                </c:pt>
                <c:pt idx="13">
                  <c:v>Angeles </c:v>
                </c:pt>
                <c:pt idx="14">
                  <c:v>Pasay </c:v>
                </c:pt>
                <c:pt idx="15">
                  <c:v>Manila </c:v>
                </c:pt>
                <c:pt idx="16">
                  <c:v>Quezon </c:v>
                </c:pt>
              </c:strCache>
            </c:strRef>
          </c:cat>
          <c:val>
            <c:numRef>
              <c:f>'Syphilis prev_KP_cities'!$E$4:$E$20</c:f>
              <c:numCache>
                <c:formatCode>General</c:formatCode>
                <c:ptCount val="17"/>
                <c:pt idx="7">
                  <c:v>6.8</c:v>
                </c:pt>
              </c:numCache>
            </c:numRef>
          </c:val>
          <c:extLst>
            <c:ext xmlns:c16="http://schemas.microsoft.com/office/drawing/2014/chart" uri="{C3380CC4-5D6E-409C-BE32-E72D297353CC}">
              <c16:uniqueId val="{00000001-20CF-47A5-8F2D-1B3C2F56833E}"/>
            </c:ext>
          </c:extLst>
        </c:ser>
        <c:ser>
          <c:idx val="2"/>
          <c:order val="2"/>
          <c:tx>
            <c:strRef>
              <c:f>'Syphilis prev_KP_cities'!$F$3</c:f>
              <c:strCache>
                <c:ptCount val="1"/>
                <c:pt idx="0">
                  <c:v>PWID</c:v>
                </c:pt>
              </c:strCache>
            </c:strRef>
          </c:tx>
          <c:spPr>
            <a:solidFill>
              <a:srgbClr val="00AEEF"/>
            </a:solidFill>
            <a:ln>
              <a:noFill/>
            </a:ln>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'Syphilis prev_KP_cities'!$C$4:$C$20</c:f>
              <c:strCache>
                <c:ptCount val="17"/>
                <c:pt idx="0">
                  <c:v>Iloilo </c:v>
                </c:pt>
                <c:pt idx="1">
                  <c:v>Lipa </c:v>
                </c:pt>
                <c:pt idx="2">
                  <c:v>Muntinlupa </c:v>
                </c:pt>
                <c:pt idx="3">
                  <c:v>Cebu </c:v>
                </c:pt>
                <c:pt idx="4">
                  <c:v>Bacoor </c:v>
                </c:pt>
                <c:pt idx="5">
                  <c:v>Talisay </c:v>
                </c:pt>
                <c:pt idx="6">
                  <c:v>Imus </c:v>
                </c:pt>
                <c:pt idx="7">
                  <c:v>Cebu</c:v>
                </c:pt>
                <c:pt idx="8">
                  <c:v>Cebu*</c:v>
                </c:pt>
                <c:pt idx="9">
                  <c:v>Cebu**</c:v>
                </c:pt>
                <c:pt idx="10">
                  <c:v>Mandaue**</c:v>
                </c:pt>
                <c:pt idx="11">
                  <c:v>Cebu </c:v>
                </c:pt>
                <c:pt idx="12">
                  <c:v>Angeles </c:v>
                </c:pt>
                <c:pt idx="13">
                  <c:v>Angeles </c:v>
                </c:pt>
                <c:pt idx="14">
                  <c:v>Pasay </c:v>
                </c:pt>
                <c:pt idx="15">
                  <c:v>Manila </c:v>
                </c:pt>
                <c:pt idx="16">
                  <c:v>Quezon </c:v>
                </c:pt>
              </c:strCache>
            </c:strRef>
          </c:cat>
          <c:val>
            <c:numRef>
              <c:f>'Syphilis prev_KP_cities'!$F$4:$F$20</c:f>
              <c:numCache>
                <c:formatCode>General</c:formatCode>
                <c:ptCount val="17"/>
                <c:pt idx="8">
                  <c:v>4.8499999999999996</c:v>
                </c:pt>
                <c:pt idx="9">
                  <c:v>4.08</c:v>
                </c:pt>
                <c:pt idx="10">
                  <c:v>0.64</c:v>
                </c:pt>
              </c:numCache>
            </c:numRef>
          </c:val>
          <c:extLst>
            <c:ext xmlns:c16="http://schemas.microsoft.com/office/drawing/2014/chart" uri="{C3380CC4-5D6E-409C-BE32-E72D297353CC}">
              <c16:uniqueId val="{00000002-20CF-47A5-8F2D-1B3C2F56833E}"/>
            </c:ext>
          </c:extLst>
        </c:ser>
        <c:ser>
          <c:idx val="3"/>
          <c:order val="3"/>
          <c:tx>
            <c:strRef>
              <c:f>'Syphilis prev_KP_cities'!$G$3</c:f>
              <c:strCache>
                <c:ptCount val="1"/>
                <c:pt idx="0">
                  <c:v>TG women</c:v>
                </c:pt>
              </c:strCache>
            </c:strRef>
          </c:tx>
          <c:spPr>
            <a:solidFill>
              <a:srgbClr val="EC008C"/>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'Syphilis prev_KP_cities'!$C$4:$C$20</c:f>
              <c:strCache>
                <c:ptCount val="17"/>
                <c:pt idx="0">
                  <c:v>Iloilo </c:v>
                </c:pt>
                <c:pt idx="1">
                  <c:v>Lipa </c:v>
                </c:pt>
                <c:pt idx="2">
                  <c:v>Muntinlupa </c:v>
                </c:pt>
                <c:pt idx="3">
                  <c:v>Cebu </c:v>
                </c:pt>
                <c:pt idx="4">
                  <c:v>Bacoor </c:v>
                </c:pt>
                <c:pt idx="5">
                  <c:v>Talisay </c:v>
                </c:pt>
                <c:pt idx="6">
                  <c:v>Imus </c:v>
                </c:pt>
                <c:pt idx="7">
                  <c:v>Cebu</c:v>
                </c:pt>
                <c:pt idx="8">
                  <c:v>Cebu*</c:v>
                </c:pt>
                <c:pt idx="9">
                  <c:v>Cebu**</c:v>
                </c:pt>
                <c:pt idx="10">
                  <c:v>Mandaue**</c:v>
                </c:pt>
                <c:pt idx="11">
                  <c:v>Cebu </c:v>
                </c:pt>
                <c:pt idx="12">
                  <c:v>Angeles </c:v>
                </c:pt>
                <c:pt idx="13">
                  <c:v>Angeles </c:v>
                </c:pt>
                <c:pt idx="14">
                  <c:v>Pasay </c:v>
                </c:pt>
                <c:pt idx="15">
                  <c:v>Manila </c:v>
                </c:pt>
                <c:pt idx="16">
                  <c:v>Quezon </c:v>
                </c:pt>
              </c:strCache>
            </c:strRef>
          </c:cat>
          <c:val>
            <c:numRef>
              <c:f>'Syphilis prev_KP_cities'!$G$4:$G$20</c:f>
              <c:numCache>
                <c:formatCode>General</c:formatCode>
                <c:ptCount val="17"/>
                <c:pt idx="11">
                  <c:v>2.9</c:v>
                </c:pt>
                <c:pt idx="12">
                  <c:v>1.6</c:v>
                </c:pt>
              </c:numCache>
            </c:numRef>
          </c:val>
          <c:extLst>
            <c:ext xmlns:c16="http://schemas.microsoft.com/office/drawing/2014/chart" uri="{C3380CC4-5D6E-409C-BE32-E72D297353CC}">
              <c16:uniqueId val="{00000003-20CF-47A5-8F2D-1B3C2F56833E}"/>
            </c:ext>
          </c:extLst>
        </c:ser>
        <c:ser>
          <c:idx val="4"/>
          <c:order val="4"/>
          <c:tx>
            <c:strRef>
              <c:f>'Syphilis prev_KP_cities'!$H$3</c:f>
              <c:strCache>
                <c:ptCount val="1"/>
                <c:pt idx="0">
                  <c:v>MEWs</c:v>
                </c:pt>
              </c:strCache>
            </c:strRef>
          </c:tx>
          <c:spPr>
            <a:solidFill>
              <a:sysClr val="window" lastClr="FFFFFF">
                <a:lumMod val="50000"/>
              </a:sysClr>
            </a:solidFill>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'Syphilis prev_KP_cities'!$C$4:$C$20</c:f>
              <c:strCache>
                <c:ptCount val="17"/>
                <c:pt idx="0">
                  <c:v>Iloilo </c:v>
                </c:pt>
                <c:pt idx="1">
                  <c:v>Lipa </c:v>
                </c:pt>
                <c:pt idx="2">
                  <c:v>Muntinlupa </c:v>
                </c:pt>
                <c:pt idx="3">
                  <c:v>Cebu </c:v>
                </c:pt>
                <c:pt idx="4">
                  <c:v>Bacoor </c:v>
                </c:pt>
                <c:pt idx="5">
                  <c:v>Talisay </c:v>
                </c:pt>
                <c:pt idx="6">
                  <c:v>Imus </c:v>
                </c:pt>
                <c:pt idx="7">
                  <c:v>Cebu</c:v>
                </c:pt>
                <c:pt idx="8">
                  <c:v>Cebu*</c:v>
                </c:pt>
                <c:pt idx="9">
                  <c:v>Cebu**</c:v>
                </c:pt>
                <c:pt idx="10">
                  <c:v>Mandaue**</c:v>
                </c:pt>
                <c:pt idx="11">
                  <c:v>Cebu </c:v>
                </c:pt>
                <c:pt idx="12">
                  <c:v>Angeles </c:v>
                </c:pt>
                <c:pt idx="13">
                  <c:v>Angeles </c:v>
                </c:pt>
                <c:pt idx="14">
                  <c:v>Pasay </c:v>
                </c:pt>
                <c:pt idx="15">
                  <c:v>Manila </c:v>
                </c:pt>
                <c:pt idx="16">
                  <c:v>Quezon </c:v>
                </c:pt>
              </c:strCache>
            </c:strRef>
          </c:cat>
          <c:val>
            <c:numRef>
              <c:f>'Syphilis prev_KP_cities'!$H$4:$H$20</c:f>
              <c:numCache>
                <c:formatCode>General</c:formatCode>
                <c:ptCount val="17"/>
                <c:pt idx="13">
                  <c:v>1.33</c:v>
                </c:pt>
                <c:pt idx="14">
                  <c:v>1.33</c:v>
                </c:pt>
                <c:pt idx="15">
                  <c:v>1.26</c:v>
                </c:pt>
                <c:pt idx="16">
                  <c:v>0.33</c:v>
                </c:pt>
              </c:numCache>
            </c:numRef>
          </c:val>
          <c:extLst>
            <c:ext xmlns:c16="http://schemas.microsoft.com/office/drawing/2014/chart" uri="{C3380CC4-5D6E-409C-BE32-E72D297353CC}">
              <c16:uniqueId val="{00000004-20CF-47A5-8F2D-1B3C2F56833E}"/>
            </c:ext>
          </c:extLst>
        </c:ser>
        <c:dLbls>
          <c:showLegendKey val="0"/>
          <c:showVal val="0"/>
          <c:showCatName val="0"/>
          <c:showSerName val="0"/>
          <c:showPercent val="0"/>
          <c:showBubbleSize val="0"/>
        </c:dLbls>
        <c:gapWidth val="120"/>
        <c:overlap val="100"/>
        <c:axId val="214518016"/>
        <c:axId val="214528000"/>
      </c:barChart>
      <c:catAx>
        <c:axId val="214518016"/>
        <c:scaling>
          <c:orientation val="minMax"/>
        </c:scaling>
        <c:delete val="0"/>
        <c:axPos val="b"/>
        <c:numFmt formatCode="General" sourceLinked="0"/>
        <c:majorTickMark val="out"/>
        <c:minorTickMark val="none"/>
        <c:tickLblPos val="nextTo"/>
        <c:crossAx val="214528000"/>
        <c:crosses val="autoZero"/>
        <c:auto val="1"/>
        <c:lblAlgn val="ctr"/>
        <c:lblOffset val="100"/>
        <c:noMultiLvlLbl val="0"/>
      </c:catAx>
      <c:valAx>
        <c:axId val="214528000"/>
        <c:scaling>
          <c:orientation val="minMax"/>
          <c:max val="10"/>
          <c:min val="0"/>
        </c:scaling>
        <c:delete val="0"/>
        <c:axPos val="l"/>
        <c:majorGridlines>
          <c:spPr>
            <a:ln>
              <a:solidFill>
                <a:sysClr val="window" lastClr="FFFFFF">
                  <a:lumMod val="95000"/>
                </a:sysClr>
              </a:solidFill>
              <a:prstDash val="dash"/>
            </a:ln>
          </c:spPr>
        </c:majorGridlines>
        <c:title>
          <c:tx>
            <c:rich>
              <a:bodyPr rot="0" vert="horz"/>
              <a:lstStyle/>
              <a:p>
                <a:pPr>
                  <a:defRPr/>
                </a:pPr>
                <a:r>
                  <a:rPr lang="en-US"/>
                  <a:t>%</a:t>
                </a:r>
              </a:p>
            </c:rich>
          </c:tx>
          <c:layout>
            <c:manualLayout>
              <c:xMode val="edge"/>
              <c:yMode val="edge"/>
              <c:x val="1.0217113665389528E-2"/>
              <c:y val="9.6742407199100114E-2"/>
            </c:manualLayout>
          </c:layout>
          <c:overlay val="0"/>
        </c:title>
        <c:numFmt formatCode="General" sourceLinked="1"/>
        <c:majorTickMark val="out"/>
        <c:minorTickMark val="none"/>
        <c:tickLblPos val="nextTo"/>
        <c:crossAx val="214518016"/>
        <c:crosses val="autoZero"/>
        <c:crossBetween val="between"/>
        <c:majorUnit val="2"/>
      </c:valAx>
    </c:plotArea>
    <c:legend>
      <c:legendPos val="t"/>
      <c:layout>
        <c:manualLayout>
          <c:xMode val="edge"/>
          <c:yMode val="edge"/>
          <c:x val="9.0904288304958045E-2"/>
          <c:y val="0"/>
          <c:w val="0.8181912893072274"/>
          <c:h val="6.8201974753155856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9298904346307629E-2"/>
          <c:y val="9.1184079601990056E-2"/>
          <c:w val="0.8564605226770301"/>
          <c:h val="0.66223947949834727"/>
        </c:manualLayout>
      </c:layout>
      <c:barChart>
        <c:barDir val="col"/>
        <c:grouping val="clustered"/>
        <c:varyColors val="0"/>
        <c:ser>
          <c:idx val="0"/>
          <c:order val="0"/>
          <c:tx>
            <c:strRef>
              <c:f>'Reported cases'!$C$2</c:f>
              <c:strCache>
                <c:ptCount val="1"/>
                <c:pt idx="0">
                  <c:v>HIV cases</c:v>
                </c:pt>
              </c:strCache>
            </c:strRef>
          </c:tx>
          <c:spPr>
            <a:solidFill>
              <a:srgbClr val="E31837"/>
            </a:solidFill>
          </c:spPr>
          <c:invertIfNegative val="0"/>
          <c:dLbls>
            <c:dLbl>
              <c:idx val="35"/>
              <c:layout>
                <c:manualLayout>
                  <c:x val="2.5220680958385751E-2"/>
                  <c:y val="7.93650958974078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D54-4258-8280-A2B93D4A67E0}"/>
                </c:ext>
              </c:extLst>
            </c:dLbl>
            <c:spPr>
              <a:noFill/>
              <a:ln>
                <a:noFill/>
              </a:ln>
              <a:effectLst/>
            </c:spPr>
            <c:txPr>
              <a:bodyPr/>
              <a:lstStyle/>
              <a:p>
                <a:pPr>
                  <a:defRPr>
                    <a:solidFill>
                      <a:srgbClr val="E31837"/>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'Reported cases'!$A$3:$A$38</c:f>
              <c:strCache>
                <c:ptCount val="36"/>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pt idx="28">
                  <c:v>2012</c:v>
                </c:pt>
                <c:pt idx="29">
                  <c:v>2013</c:v>
                </c:pt>
                <c:pt idx="30">
                  <c:v>2014</c:v>
                </c:pt>
                <c:pt idx="31">
                  <c:v>2015</c:v>
                </c:pt>
                <c:pt idx="32">
                  <c:v>2016</c:v>
                </c:pt>
                <c:pt idx="33">
                  <c:v>2017</c:v>
                </c:pt>
                <c:pt idx="34">
                  <c:v>2018</c:v>
                </c:pt>
                <c:pt idx="35">
                  <c:v>2019</c:v>
                </c:pt>
              </c:strCache>
            </c:strRef>
          </c:cat>
          <c:val>
            <c:numRef>
              <c:f>'Reported cases'!$C$3:$C$38</c:f>
              <c:numCache>
                <c:formatCode>General</c:formatCode>
                <c:ptCount val="36"/>
                <c:pt idx="0">
                  <c:v>0</c:v>
                </c:pt>
                <c:pt idx="1">
                  <c:v>6</c:v>
                </c:pt>
                <c:pt idx="2">
                  <c:v>18</c:v>
                </c:pt>
                <c:pt idx="3">
                  <c:v>25</c:v>
                </c:pt>
                <c:pt idx="4">
                  <c:v>21</c:v>
                </c:pt>
                <c:pt idx="5">
                  <c:v>29</c:v>
                </c:pt>
                <c:pt idx="6">
                  <c:v>48</c:v>
                </c:pt>
                <c:pt idx="7">
                  <c:v>68</c:v>
                </c:pt>
                <c:pt idx="8">
                  <c:v>51</c:v>
                </c:pt>
                <c:pt idx="9">
                  <c:v>64</c:v>
                </c:pt>
                <c:pt idx="10">
                  <c:v>61</c:v>
                </c:pt>
                <c:pt idx="11">
                  <c:v>65</c:v>
                </c:pt>
                <c:pt idx="12">
                  <c:v>104</c:v>
                </c:pt>
                <c:pt idx="13">
                  <c:v>94</c:v>
                </c:pt>
                <c:pt idx="14">
                  <c:v>144</c:v>
                </c:pt>
                <c:pt idx="15">
                  <c:v>80</c:v>
                </c:pt>
                <c:pt idx="16">
                  <c:v>83</c:v>
                </c:pt>
                <c:pt idx="17">
                  <c:v>117</c:v>
                </c:pt>
                <c:pt idx="18">
                  <c:v>140</c:v>
                </c:pt>
                <c:pt idx="19">
                  <c:v>139</c:v>
                </c:pt>
                <c:pt idx="20">
                  <c:v>160</c:v>
                </c:pt>
                <c:pt idx="21">
                  <c:v>171</c:v>
                </c:pt>
                <c:pt idx="22">
                  <c:v>273</c:v>
                </c:pt>
                <c:pt idx="23">
                  <c:v>311</c:v>
                </c:pt>
                <c:pt idx="24">
                  <c:v>505</c:v>
                </c:pt>
                <c:pt idx="25">
                  <c:v>802</c:v>
                </c:pt>
                <c:pt idx="26">
                  <c:v>1556</c:v>
                </c:pt>
                <c:pt idx="27">
                  <c:v>2234</c:v>
                </c:pt>
                <c:pt idx="28">
                  <c:v>3140</c:v>
                </c:pt>
                <c:pt idx="29">
                  <c:v>4467</c:v>
                </c:pt>
                <c:pt idx="30">
                  <c:v>5438</c:v>
                </c:pt>
                <c:pt idx="31">
                  <c:v>7309</c:v>
                </c:pt>
                <c:pt idx="32">
                  <c:v>8128</c:v>
                </c:pt>
                <c:pt idx="33">
                  <c:v>9685</c:v>
                </c:pt>
                <c:pt idx="34">
                  <c:v>9397</c:v>
                </c:pt>
                <c:pt idx="35">
                  <c:v>10611</c:v>
                </c:pt>
              </c:numCache>
            </c:numRef>
          </c:val>
          <c:extLst>
            <c:ext xmlns:c16="http://schemas.microsoft.com/office/drawing/2014/chart" uri="{C3380CC4-5D6E-409C-BE32-E72D297353CC}">
              <c16:uniqueId val="{00000001-AD54-4258-8280-A2B93D4A67E0}"/>
            </c:ext>
          </c:extLst>
        </c:ser>
        <c:ser>
          <c:idx val="1"/>
          <c:order val="1"/>
          <c:tx>
            <c:strRef>
              <c:f>'Reported cases'!$D$2</c:f>
              <c:strCache>
                <c:ptCount val="1"/>
                <c:pt idx="0">
                  <c:v>AIDS cases</c:v>
                </c:pt>
              </c:strCache>
            </c:strRef>
          </c:tx>
          <c:spPr>
            <a:solidFill>
              <a:srgbClr val="00AEEF"/>
            </a:solidFill>
            <a:ln>
              <a:noFill/>
            </a:ln>
          </c:spPr>
          <c:invertIfNegative val="0"/>
          <c:dLbls>
            <c:dLbl>
              <c:idx val="35"/>
              <c:layout>
                <c:manualLayout>
                  <c:x val="2.3539302227826818E-2"/>
                  <c:y val="7.93650958974078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D54-4258-8280-A2B93D4A67E0}"/>
                </c:ext>
              </c:extLst>
            </c:dLbl>
            <c:spPr>
              <a:noFill/>
              <a:ln>
                <a:noFill/>
              </a:ln>
              <a:effectLst/>
            </c:spPr>
            <c:txPr>
              <a:bodyPr/>
              <a:lstStyle/>
              <a:p>
                <a:pPr>
                  <a:defRPr>
                    <a:solidFill>
                      <a:srgbClr val="00AEEF"/>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'Reported cases'!$A$3:$A$38</c:f>
              <c:strCache>
                <c:ptCount val="36"/>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pt idx="28">
                  <c:v>2012</c:v>
                </c:pt>
                <c:pt idx="29">
                  <c:v>2013</c:v>
                </c:pt>
                <c:pt idx="30">
                  <c:v>2014</c:v>
                </c:pt>
                <c:pt idx="31">
                  <c:v>2015</c:v>
                </c:pt>
                <c:pt idx="32">
                  <c:v>2016</c:v>
                </c:pt>
                <c:pt idx="33">
                  <c:v>2017</c:v>
                </c:pt>
                <c:pt idx="34">
                  <c:v>2018</c:v>
                </c:pt>
                <c:pt idx="35">
                  <c:v>2019</c:v>
                </c:pt>
              </c:strCache>
            </c:strRef>
          </c:cat>
          <c:val>
            <c:numRef>
              <c:f>'Reported cases'!$D$3:$D$38</c:f>
              <c:numCache>
                <c:formatCode>General</c:formatCode>
                <c:ptCount val="36"/>
                <c:pt idx="0">
                  <c:v>2</c:v>
                </c:pt>
                <c:pt idx="1">
                  <c:v>4</c:v>
                </c:pt>
                <c:pt idx="2">
                  <c:v>11</c:v>
                </c:pt>
                <c:pt idx="3">
                  <c:v>13</c:v>
                </c:pt>
                <c:pt idx="4">
                  <c:v>11</c:v>
                </c:pt>
                <c:pt idx="5">
                  <c:v>10</c:v>
                </c:pt>
                <c:pt idx="6">
                  <c:v>18</c:v>
                </c:pt>
                <c:pt idx="7">
                  <c:v>17</c:v>
                </c:pt>
                <c:pt idx="8">
                  <c:v>21</c:v>
                </c:pt>
                <c:pt idx="9">
                  <c:v>38</c:v>
                </c:pt>
                <c:pt idx="10">
                  <c:v>57</c:v>
                </c:pt>
                <c:pt idx="11">
                  <c:v>51</c:v>
                </c:pt>
                <c:pt idx="12">
                  <c:v>50</c:v>
                </c:pt>
                <c:pt idx="13">
                  <c:v>23</c:v>
                </c:pt>
                <c:pt idx="14">
                  <c:v>45</c:v>
                </c:pt>
                <c:pt idx="15">
                  <c:v>78</c:v>
                </c:pt>
                <c:pt idx="16">
                  <c:v>40</c:v>
                </c:pt>
                <c:pt idx="17">
                  <c:v>57</c:v>
                </c:pt>
                <c:pt idx="18">
                  <c:v>44</c:v>
                </c:pt>
                <c:pt idx="19">
                  <c:v>54</c:v>
                </c:pt>
                <c:pt idx="20">
                  <c:v>39</c:v>
                </c:pt>
                <c:pt idx="21">
                  <c:v>39</c:v>
                </c:pt>
                <c:pt idx="22">
                  <c:v>36</c:v>
                </c:pt>
                <c:pt idx="23">
                  <c:v>31</c:v>
                </c:pt>
                <c:pt idx="24">
                  <c:v>23</c:v>
                </c:pt>
                <c:pt idx="25">
                  <c:v>31</c:v>
                </c:pt>
                <c:pt idx="26">
                  <c:v>27</c:v>
                </c:pt>
                <c:pt idx="27">
                  <c:v>110</c:v>
                </c:pt>
                <c:pt idx="28">
                  <c:v>186</c:v>
                </c:pt>
                <c:pt idx="29">
                  <c:v>337</c:v>
                </c:pt>
                <c:pt idx="30">
                  <c:v>540</c:v>
                </c:pt>
                <c:pt idx="31">
                  <c:v>500</c:v>
                </c:pt>
                <c:pt idx="32">
                  <c:v>1110</c:v>
                </c:pt>
                <c:pt idx="33">
                  <c:v>1416</c:v>
                </c:pt>
                <c:pt idx="34">
                  <c:v>2030</c:v>
                </c:pt>
                <c:pt idx="35">
                  <c:v>2167</c:v>
                </c:pt>
              </c:numCache>
            </c:numRef>
          </c:val>
          <c:extLst>
            <c:ext xmlns:c16="http://schemas.microsoft.com/office/drawing/2014/chart" uri="{C3380CC4-5D6E-409C-BE32-E72D297353CC}">
              <c16:uniqueId val="{00000003-AD54-4258-8280-A2B93D4A67E0}"/>
            </c:ext>
          </c:extLst>
        </c:ser>
        <c:ser>
          <c:idx val="2"/>
          <c:order val="2"/>
          <c:tx>
            <c:strRef>
              <c:f>'Reported cases'!$E$2</c:f>
              <c:strCache>
                <c:ptCount val="1"/>
                <c:pt idx="0">
                  <c:v>AIDS-related deaths *</c:v>
                </c:pt>
              </c:strCache>
            </c:strRef>
          </c:tx>
          <c:spPr>
            <a:solidFill>
              <a:srgbClr val="F78E1E"/>
            </a:solidFill>
            <a:ln>
              <a:noFill/>
            </a:ln>
          </c:spPr>
          <c:invertIfNegative val="0"/>
          <c:dLbls>
            <c:dLbl>
              <c:idx val="35"/>
              <c:layout>
                <c:manualLayout>
                  <c:x val="2.3539302227826818E-2"/>
                  <c:y val="2.6455031965802599E-3"/>
                </c:manualLayout>
              </c:layout>
              <c:spPr/>
              <c:txPr>
                <a:bodyPr/>
                <a:lstStyle/>
                <a:p>
                  <a:pPr>
                    <a:defRPr>
                      <a:solidFill>
                        <a:srgbClr val="F78E1E"/>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D54-4258-8280-A2B93D4A67E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'Reported cases'!$A$3:$A$38</c:f>
              <c:strCache>
                <c:ptCount val="36"/>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pt idx="28">
                  <c:v>2012</c:v>
                </c:pt>
                <c:pt idx="29">
                  <c:v>2013</c:v>
                </c:pt>
                <c:pt idx="30">
                  <c:v>2014</c:v>
                </c:pt>
                <c:pt idx="31">
                  <c:v>2015</c:v>
                </c:pt>
                <c:pt idx="32">
                  <c:v>2016</c:v>
                </c:pt>
                <c:pt idx="33">
                  <c:v>2017</c:v>
                </c:pt>
                <c:pt idx="34">
                  <c:v>2018</c:v>
                </c:pt>
                <c:pt idx="35">
                  <c:v>2019</c:v>
                </c:pt>
              </c:strCache>
            </c:strRef>
          </c:cat>
          <c:val>
            <c:numRef>
              <c:f>'Reported cases'!$E$3:$E$38</c:f>
              <c:numCache>
                <c:formatCode>General</c:formatCode>
                <c:ptCount val="36"/>
                <c:pt idx="0">
                  <c:v>2</c:v>
                </c:pt>
                <c:pt idx="1">
                  <c:v>4</c:v>
                </c:pt>
                <c:pt idx="2">
                  <c:v>10</c:v>
                </c:pt>
                <c:pt idx="3">
                  <c:v>12</c:v>
                </c:pt>
                <c:pt idx="4">
                  <c:v>9</c:v>
                </c:pt>
                <c:pt idx="5">
                  <c:v>8</c:v>
                </c:pt>
                <c:pt idx="6">
                  <c:v>15</c:v>
                </c:pt>
                <c:pt idx="7">
                  <c:v>13</c:v>
                </c:pt>
                <c:pt idx="8">
                  <c:v>13</c:v>
                </c:pt>
                <c:pt idx="9">
                  <c:v>11</c:v>
                </c:pt>
                <c:pt idx="10">
                  <c:v>19</c:v>
                </c:pt>
                <c:pt idx="11">
                  <c:v>24</c:v>
                </c:pt>
                <c:pt idx="12">
                  <c:v>27</c:v>
                </c:pt>
                <c:pt idx="13">
                  <c:v>10</c:v>
                </c:pt>
                <c:pt idx="14">
                  <c:v>16</c:v>
                </c:pt>
                <c:pt idx="15">
                  <c:v>17</c:v>
                </c:pt>
                <c:pt idx="16">
                  <c:v>8</c:v>
                </c:pt>
                <c:pt idx="17">
                  <c:v>20</c:v>
                </c:pt>
                <c:pt idx="18">
                  <c:v>11</c:v>
                </c:pt>
                <c:pt idx="19">
                  <c:v>11</c:v>
                </c:pt>
                <c:pt idx="20">
                  <c:v>8</c:v>
                </c:pt>
                <c:pt idx="21">
                  <c:v>16</c:v>
                </c:pt>
                <c:pt idx="22">
                  <c:v>18</c:v>
                </c:pt>
                <c:pt idx="23">
                  <c:v>10</c:v>
                </c:pt>
                <c:pt idx="24">
                  <c:v>7</c:v>
                </c:pt>
                <c:pt idx="25">
                  <c:v>1</c:v>
                </c:pt>
                <c:pt idx="26">
                  <c:v>3</c:v>
                </c:pt>
                <c:pt idx="27">
                  <c:v>69</c:v>
                </c:pt>
                <c:pt idx="28">
                  <c:v>177</c:v>
                </c:pt>
                <c:pt idx="29">
                  <c:v>179</c:v>
                </c:pt>
                <c:pt idx="30">
                  <c:v>188</c:v>
                </c:pt>
                <c:pt idx="31">
                  <c:v>461</c:v>
                </c:pt>
                <c:pt idx="32">
                  <c:v>439</c:v>
                </c:pt>
                <c:pt idx="33">
                  <c:v>497</c:v>
                </c:pt>
                <c:pt idx="34">
                  <c:v>596</c:v>
                </c:pt>
                <c:pt idx="35">
                  <c:v>679</c:v>
                </c:pt>
              </c:numCache>
            </c:numRef>
          </c:val>
          <c:extLst>
            <c:ext xmlns:c16="http://schemas.microsoft.com/office/drawing/2014/chart" uri="{C3380CC4-5D6E-409C-BE32-E72D297353CC}">
              <c16:uniqueId val="{00000005-AD54-4258-8280-A2B93D4A67E0}"/>
            </c:ext>
          </c:extLst>
        </c:ser>
        <c:dLbls>
          <c:showLegendKey val="0"/>
          <c:showVal val="0"/>
          <c:showCatName val="0"/>
          <c:showSerName val="0"/>
          <c:showPercent val="0"/>
          <c:showBubbleSize val="0"/>
        </c:dLbls>
        <c:gapWidth val="50"/>
        <c:axId val="165239808"/>
        <c:axId val="165241600"/>
      </c:barChart>
      <c:catAx>
        <c:axId val="165239808"/>
        <c:scaling>
          <c:orientation val="minMax"/>
        </c:scaling>
        <c:delete val="0"/>
        <c:axPos val="b"/>
        <c:numFmt formatCode="General" sourceLinked="1"/>
        <c:majorTickMark val="out"/>
        <c:minorTickMark val="none"/>
        <c:tickLblPos val="nextTo"/>
        <c:crossAx val="165241600"/>
        <c:crosses val="autoZero"/>
        <c:auto val="1"/>
        <c:lblAlgn val="ctr"/>
        <c:lblOffset val="100"/>
        <c:tickLblSkip val="1"/>
        <c:noMultiLvlLbl val="0"/>
      </c:catAx>
      <c:valAx>
        <c:axId val="165241600"/>
        <c:scaling>
          <c:orientation val="minMax"/>
        </c:scaling>
        <c:delete val="0"/>
        <c:axPos val="l"/>
        <c:majorGridlines>
          <c:spPr>
            <a:ln w="6350">
              <a:solidFill>
                <a:schemeClr val="bg1">
                  <a:lumMod val="95000"/>
                </a:schemeClr>
              </a:solidFill>
              <a:prstDash val="sysDot"/>
            </a:ln>
          </c:spPr>
        </c:majorGridlines>
        <c:title>
          <c:tx>
            <c:rich>
              <a:bodyPr rot="-5400000" vert="horz"/>
              <a:lstStyle/>
              <a:p>
                <a:pPr>
                  <a:defRPr/>
                </a:pPr>
                <a:r>
                  <a:rPr lang="en-US" dirty="0"/>
                  <a:t>Number</a:t>
                </a:r>
              </a:p>
            </c:rich>
          </c:tx>
          <c:layout>
            <c:manualLayout>
              <c:xMode val="edge"/>
              <c:yMode val="edge"/>
              <c:x val="9.3779335977164422E-5"/>
              <c:y val="0.14291015395197715"/>
            </c:manualLayout>
          </c:layout>
          <c:overlay val="0"/>
        </c:title>
        <c:numFmt formatCode="#,##0" sourceLinked="0"/>
        <c:majorTickMark val="out"/>
        <c:minorTickMark val="none"/>
        <c:tickLblPos val="nextTo"/>
        <c:crossAx val="165239808"/>
        <c:crosses val="autoZero"/>
        <c:crossBetween val="between"/>
      </c:valAx>
    </c:plotArea>
    <c:legend>
      <c:legendPos val="b"/>
      <c:layout>
        <c:manualLayout>
          <c:xMode val="edge"/>
          <c:yMode val="edge"/>
          <c:x val="0.11274425653077291"/>
          <c:y val="0.24369808812915539"/>
          <c:w val="0.30052097655793847"/>
          <c:h val="0.22696553209106457"/>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1"/>
          <c:order val="0"/>
          <c:tx>
            <c:strRef>
              <c:f>MOT!$A$6</c:f>
              <c:strCache>
                <c:ptCount val="1"/>
                <c:pt idx="0">
                  <c:v>Male-male sex</c:v>
                </c:pt>
              </c:strCache>
            </c:strRef>
          </c:tx>
          <c:spPr>
            <a:solidFill>
              <a:srgbClr val="F26B73"/>
            </a:solidFill>
            <a:ln>
              <a:noFill/>
            </a:ln>
          </c:spPr>
          <c:invertIfNegative val="0"/>
          <c:cat>
            <c:strRef>
              <c:f>MOT!$B$3:$N$3</c:f>
              <c:strCache>
                <c:ptCount val="13"/>
                <c:pt idx="0">
                  <c:v>1984-2007</c:v>
                </c:pt>
                <c:pt idx="1">
                  <c:v>2008</c:v>
                </c:pt>
                <c:pt idx="2">
                  <c:v>2009</c:v>
                </c:pt>
                <c:pt idx="3">
                  <c:v>2010</c:v>
                </c:pt>
                <c:pt idx="4">
                  <c:v>2011</c:v>
                </c:pt>
                <c:pt idx="5">
                  <c:v>2012</c:v>
                </c:pt>
                <c:pt idx="6">
                  <c:v>2013</c:v>
                </c:pt>
                <c:pt idx="7">
                  <c:v>2014</c:v>
                </c:pt>
                <c:pt idx="8">
                  <c:v>2015</c:v>
                </c:pt>
                <c:pt idx="9">
                  <c:v>2016</c:v>
                </c:pt>
                <c:pt idx="10">
                  <c:v>2017</c:v>
                </c:pt>
                <c:pt idx="11">
                  <c:v>2018</c:v>
                </c:pt>
                <c:pt idx="12">
                  <c:v>2019</c:v>
                </c:pt>
              </c:strCache>
            </c:strRef>
          </c:cat>
          <c:val>
            <c:numRef>
              <c:f>MOT!$B$6:$N$6</c:f>
              <c:numCache>
                <c:formatCode>General</c:formatCode>
                <c:ptCount val="13"/>
                <c:pt idx="0">
                  <c:v>294</c:v>
                </c:pt>
                <c:pt idx="1">
                  <c:v>342</c:v>
                </c:pt>
                <c:pt idx="2">
                  <c:v>588</c:v>
                </c:pt>
                <c:pt idx="3">
                  <c:v>1140</c:v>
                </c:pt>
                <c:pt idx="4">
                  <c:v>1842</c:v>
                </c:pt>
                <c:pt idx="5">
                  <c:v>2679</c:v>
                </c:pt>
                <c:pt idx="6">
                  <c:v>3823</c:v>
                </c:pt>
                <c:pt idx="7">
                  <c:v>4789</c:v>
                </c:pt>
                <c:pt idx="8">
                  <c:v>6465</c:v>
                </c:pt>
                <c:pt idx="9">
                  <c:v>7711</c:v>
                </c:pt>
                <c:pt idx="10">
                  <c:v>9326</c:v>
                </c:pt>
                <c:pt idx="11">
                  <c:v>9616</c:v>
                </c:pt>
                <c:pt idx="12">
                  <c:v>10828</c:v>
                </c:pt>
              </c:numCache>
            </c:numRef>
          </c:val>
          <c:extLst>
            <c:ext xmlns:c16="http://schemas.microsoft.com/office/drawing/2014/chart" uri="{C3380CC4-5D6E-409C-BE32-E72D297353CC}">
              <c16:uniqueId val="{00000000-7675-48F7-9A67-31394465B5FE}"/>
            </c:ext>
          </c:extLst>
        </c:ser>
        <c:ser>
          <c:idx val="0"/>
          <c:order val="1"/>
          <c:tx>
            <c:strRef>
              <c:f>MOT!$A$7</c:f>
              <c:strCache>
                <c:ptCount val="1"/>
                <c:pt idx="0">
                  <c:v>Heterosexual</c:v>
                </c:pt>
              </c:strCache>
            </c:strRef>
          </c:tx>
          <c:spPr>
            <a:solidFill>
              <a:srgbClr val="00A99A"/>
            </a:solidFill>
            <a:ln>
              <a:noFill/>
            </a:ln>
          </c:spPr>
          <c:invertIfNegative val="0"/>
          <c:cat>
            <c:strRef>
              <c:f>MOT!$B$3:$N$3</c:f>
              <c:strCache>
                <c:ptCount val="13"/>
                <c:pt idx="0">
                  <c:v>1984-2007</c:v>
                </c:pt>
                <c:pt idx="1">
                  <c:v>2008</c:v>
                </c:pt>
                <c:pt idx="2">
                  <c:v>2009</c:v>
                </c:pt>
                <c:pt idx="3">
                  <c:v>2010</c:v>
                </c:pt>
                <c:pt idx="4">
                  <c:v>2011</c:v>
                </c:pt>
                <c:pt idx="5">
                  <c:v>2012</c:v>
                </c:pt>
                <c:pt idx="6">
                  <c:v>2013</c:v>
                </c:pt>
                <c:pt idx="7">
                  <c:v>2014</c:v>
                </c:pt>
                <c:pt idx="8">
                  <c:v>2015</c:v>
                </c:pt>
                <c:pt idx="9">
                  <c:v>2016</c:v>
                </c:pt>
                <c:pt idx="10">
                  <c:v>2017</c:v>
                </c:pt>
                <c:pt idx="11">
                  <c:v>2018</c:v>
                </c:pt>
                <c:pt idx="12">
                  <c:v>2019</c:v>
                </c:pt>
              </c:strCache>
            </c:strRef>
          </c:cat>
          <c:val>
            <c:numRef>
              <c:f>MOT!$B$7:$N$7</c:f>
              <c:numCache>
                <c:formatCode>General</c:formatCode>
                <c:ptCount val="13"/>
                <c:pt idx="0">
                  <c:v>433</c:v>
                </c:pt>
                <c:pt idx="1">
                  <c:v>160</c:v>
                </c:pt>
                <c:pt idx="2">
                  <c:v>216</c:v>
                </c:pt>
                <c:pt idx="3">
                  <c:v>271</c:v>
                </c:pt>
                <c:pt idx="4">
                  <c:v>388</c:v>
                </c:pt>
                <c:pt idx="5">
                  <c:v>480</c:v>
                </c:pt>
                <c:pt idx="6">
                  <c:v>717</c:v>
                </c:pt>
                <c:pt idx="7">
                  <c:v>860</c:v>
                </c:pt>
                <c:pt idx="8">
                  <c:v>774</c:v>
                </c:pt>
                <c:pt idx="9">
                  <c:v>1138</c:v>
                </c:pt>
                <c:pt idx="10">
                  <c:v>1414</c:v>
                </c:pt>
                <c:pt idx="11">
                  <c:v>1530</c:v>
                </c:pt>
                <c:pt idx="12">
                  <c:v>1664</c:v>
                </c:pt>
              </c:numCache>
            </c:numRef>
          </c:val>
          <c:extLst>
            <c:ext xmlns:c16="http://schemas.microsoft.com/office/drawing/2014/chart" uri="{C3380CC4-5D6E-409C-BE32-E72D297353CC}">
              <c16:uniqueId val="{00000001-7675-48F7-9A67-31394465B5FE}"/>
            </c:ext>
          </c:extLst>
        </c:ser>
        <c:ser>
          <c:idx val="2"/>
          <c:order val="2"/>
          <c:tx>
            <c:strRef>
              <c:f>MOT!$A$8</c:f>
              <c:strCache>
                <c:ptCount val="1"/>
                <c:pt idx="0">
                  <c:v>Injecting drug use</c:v>
                </c:pt>
              </c:strCache>
            </c:strRef>
          </c:tx>
          <c:spPr>
            <a:solidFill>
              <a:srgbClr val="00AEEF"/>
            </a:solidFill>
            <a:ln>
              <a:noFill/>
            </a:ln>
          </c:spPr>
          <c:invertIfNegative val="0"/>
          <c:cat>
            <c:strRef>
              <c:f>MOT!$B$3:$N$3</c:f>
              <c:strCache>
                <c:ptCount val="13"/>
                <c:pt idx="0">
                  <c:v>1984-2007</c:v>
                </c:pt>
                <c:pt idx="1">
                  <c:v>2008</c:v>
                </c:pt>
                <c:pt idx="2">
                  <c:v>2009</c:v>
                </c:pt>
                <c:pt idx="3">
                  <c:v>2010</c:v>
                </c:pt>
                <c:pt idx="4">
                  <c:v>2011</c:v>
                </c:pt>
                <c:pt idx="5">
                  <c:v>2012</c:v>
                </c:pt>
                <c:pt idx="6">
                  <c:v>2013</c:v>
                </c:pt>
                <c:pt idx="7">
                  <c:v>2014</c:v>
                </c:pt>
                <c:pt idx="8">
                  <c:v>2015</c:v>
                </c:pt>
                <c:pt idx="9">
                  <c:v>2016</c:v>
                </c:pt>
                <c:pt idx="10">
                  <c:v>2017</c:v>
                </c:pt>
                <c:pt idx="11">
                  <c:v>2018</c:v>
                </c:pt>
                <c:pt idx="12">
                  <c:v>2019</c:v>
                </c:pt>
              </c:strCache>
            </c:strRef>
          </c:cat>
          <c:val>
            <c:numRef>
              <c:f>MOT!$B$8:$N$8</c:f>
              <c:numCache>
                <c:formatCode>General</c:formatCode>
                <c:ptCount val="13"/>
                <c:pt idx="0">
                  <c:v>3</c:v>
                </c:pt>
                <c:pt idx="1">
                  <c:v>1</c:v>
                </c:pt>
                <c:pt idx="2">
                  <c:v>0</c:v>
                </c:pt>
                <c:pt idx="3">
                  <c:v>147</c:v>
                </c:pt>
                <c:pt idx="4">
                  <c:v>110</c:v>
                </c:pt>
                <c:pt idx="5">
                  <c:v>175</c:v>
                </c:pt>
                <c:pt idx="6">
                  <c:v>271</c:v>
                </c:pt>
                <c:pt idx="7">
                  <c:v>357</c:v>
                </c:pt>
                <c:pt idx="8">
                  <c:v>272</c:v>
                </c:pt>
                <c:pt idx="9">
                  <c:v>392</c:v>
                </c:pt>
                <c:pt idx="10">
                  <c:v>260</c:v>
                </c:pt>
                <c:pt idx="11">
                  <c:v>176</c:v>
                </c:pt>
                <c:pt idx="12">
                  <c:v>138</c:v>
                </c:pt>
              </c:numCache>
            </c:numRef>
          </c:val>
          <c:extLst>
            <c:ext xmlns:c16="http://schemas.microsoft.com/office/drawing/2014/chart" uri="{C3380CC4-5D6E-409C-BE32-E72D297353CC}">
              <c16:uniqueId val="{00000002-7675-48F7-9A67-31394465B5FE}"/>
            </c:ext>
          </c:extLst>
        </c:ser>
        <c:ser>
          <c:idx val="3"/>
          <c:order val="3"/>
          <c:tx>
            <c:strRef>
              <c:f>MOT!$A$9</c:f>
              <c:strCache>
                <c:ptCount val="1"/>
                <c:pt idx="0">
                  <c:v>Mother to child transmission</c:v>
                </c:pt>
              </c:strCache>
            </c:strRef>
          </c:tx>
          <c:spPr>
            <a:solidFill>
              <a:srgbClr val="EC008C"/>
            </a:solidFill>
            <a:ln>
              <a:noFill/>
            </a:ln>
          </c:spPr>
          <c:invertIfNegative val="0"/>
          <c:cat>
            <c:strRef>
              <c:f>MOT!$B$3:$N$3</c:f>
              <c:strCache>
                <c:ptCount val="13"/>
                <c:pt idx="0">
                  <c:v>1984-2007</c:v>
                </c:pt>
                <c:pt idx="1">
                  <c:v>2008</c:v>
                </c:pt>
                <c:pt idx="2">
                  <c:v>2009</c:v>
                </c:pt>
                <c:pt idx="3">
                  <c:v>2010</c:v>
                </c:pt>
                <c:pt idx="4">
                  <c:v>2011</c:v>
                </c:pt>
                <c:pt idx="5">
                  <c:v>2012</c:v>
                </c:pt>
                <c:pt idx="6">
                  <c:v>2013</c:v>
                </c:pt>
                <c:pt idx="7">
                  <c:v>2014</c:v>
                </c:pt>
                <c:pt idx="8">
                  <c:v>2015</c:v>
                </c:pt>
                <c:pt idx="9">
                  <c:v>2016</c:v>
                </c:pt>
                <c:pt idx="10">
                  <c:v>2017</c:v>
                </c:pt>
                <c:pt idx="11">
                  <c:v>2018</c:v>
                </c:pt>
                <c:pt idx="12">
                  <c:v>2019</c:v>
                </c:pt>
              </c:strCache>
            </c:strRef>
          </c:cat>
          <c:val>
            <c:numRef>
              <c:f>MOT!$B$9:$N$9</c:f>
              <c:numCache>
                <c:formatCode>General</c:formatCode>
                <c:ptCount val="13"/>
                <c:pt idx="0">
                  <c:v>16</c:v>
                </c:pt>
                <c:pt idx="1">
                  <c:v>2</c:v>
                </c:pt>
                <c:pt idx="2">
                  <c:v>2</c:v>
                </c:pt>
                <c:pt idx="3">
                  <c:v>3</c:v>
                </c:pt>
                <c:pt idx="4">
                  <c:v>3</c:v>
                </c:pt>
                <c:pt idx="5">
                  <c:v>4</c:v>
                </c:pt>
                <c:pt idx="6">
                  <c:v>3</c:v>
                </c:pt>
                <c:pt idx="7">
                  <c:v>5</c:v>
                </c:pt>
                <c:pt idx="8">
                  <c:v>17</c:v>
                </c:pt>
                <c:pt idx="9">
                  <c:v>23</c:v>
                </c:pt>
                <c:pt idx="10">
                  <c:v>36</c:v>
                </c:pt>
                <c:pt idx="11">
                  <c:v>23</c:v>
                </c:pt>
                <c:pt idx="12">
                  <c:v>33</c:v>
                </c:pt>
              </c:numCache>
            </c:numRef>
          </c:val>
          <c:extLst>
            <c:ext xmlns:c16="http://schemas.microsoft.com/office/drawing/2014/chart" uri="{C3380CC4-5D6E-409C-BE32-E72D297353CC}">
              <c16:uniqueId val="{00000003-7675-48F7-9A67-31394465B5FE}"/>
            </c:ext>
          </c:extLst>
        </c:ser>
        <c:ser>
          <c:idx val="4"/>
          <c:order val="4"/>
          <c:tx>
            <c:strRef>
              <c:f>MOT!$A$10</c:f>
              <c:strCache>
                <c:ptCount val="1"/>
                <c:pt idx="0">
                  <c:v>Blood and blood products</c:v>
                </c:pt>
              </c:strCache>
            </c:strRef>
          </c:tx>
          <c:spPr>
            <a:solidFill>
              <a:srgbClr val="7030A0"/>
            </a:solidFill>
            <a:ln>
              <a:noFill/>
            </a:ln>
          </c:spPr>
          <c:invertIfNegative val="0"/>
          <c:cat>
            <c:strRef>
              <c:f>MOT!$B$3:$N$3</c:f>
              <c:strCache>
                <c:ptCount val="13"/>
                <c:pt idx="0">
                  <c:v>1984-2007</c:v>
                </c:pt>
                <c:pt idx="1">
                  <c:v>2008</c:v>
                </c:pt>
                <c:pt idx="2">
                  <c:v>2009</c:v>
                </c:pt>
                <c:pt idx="3">
                  <c:v>2010</c:v>
                </c:pt>
                <c:pt idx="4">
                  <c:v>2011</c:v>
                </c:pt>
                <c:pt idx="5">
                  <c:v>2012</c:v>
                </c:pt>
                <c:pt idx="6">
                  <c:v>2013</c:v>
                </c:pt>
                <c:pt idx="7">
                  <c:v>2014</c:v>
                </c:pt>
                <c:pt idx="8">
                  <c:v>2015</c:v>
                </c:pt>
                <c:pt idx="9">
                  <c:v>2016</c:v>
                </c:pt>
                <c:pt idx="10">
                  <c:v>2017</c:v>
                </c:pt>
                <c:pt idx="11">
                  <c:v>2018</c:v>
                </c:pt>
                <c:pt idx="12">
                  <c:v>2019</c:v>
                </c:pt>
              </c:strCache>
            </c:strRef>
          </c:cat>
          <c:val>
            <c:numRef>
              <c:f>MOT!$B$10:$N$10</c:f>
              <c:numCache>
                <c:formatCode>General</c:formatCode>
                <c:ptCount val="13"/>
                <c:pt idx="0">
                  <c:v>10</c:v>
                </c:pt>
                <c:pt idx="1">
                  <c:v>0</c:v>
                </c:pt>
                <c:pt idx="2">
                  <c:v>0</c:v>
                </c:pt>
                <c:pt idx="3">
                  <c:v>0</c:v>
                </c:pt>
                <c:pt idx="4">
                  <c:v>1</c:v>
                </c:pt>
                <c:pt idx="5">
                  <c:v>0</c:v>
                </c:pt>
                <c:pt idx="6">
                  <c:v>0</c:v>
                </c:pt>
                <c:pt idx="7">
                  <c:v>0</c:v>
                </c:pt>
                <c:pt idx="8">
                  <c:v>0</c:v>
                </c:pt>
                <c:pt idx="9">
                  <c:v>0</c:v>
                </c:pt>
                <c:pt idx="10">
                  <c:v>0</c:v>
                </c:pt>
                <c:pt idx="11">
                  <c:v>0</c:v>
                </c:pt>
                <c:pt idx="12">
                  <c:v>0</c:v>
                </c:pt>
              </c:numCache>
            </c:numRef>
          </c:val>
          <c:extLst>
            <c:ext xmlns:c16="http://schemas.microsoft.com/office/drawing/2014/chart" uri="{C3380CC4-5D6E-409C-BE32-E72D297353CC}">
              <c16:uniqueId val="{00000004-7675-48F7-9A67-31394465B5FE}"/>
            </c:ext>
          </c:extLst>
        </c:ser>
        <c:ser>
          <c:idx val="5"/>
          <c:order val="5"/>
          <c:tx>
            <c:strRef>
              <c:f>MOT!$A$11</c:f>
              <c:strCache>
                <c:ptCount val="1"/>
                <c:pt idx="0">
                  <c:v>Needle prick injury</c:v>
                </c:pt>
              </c:strCache>
            </c:strRef>
          </c:tx>
          <c:spPr>
            <a:solidFill>
              <a:srgbClr val="002060"/>
            </a:solidFill>
          </c:spPr>
          <c:invertIfNegative val="0"/>
          <c:cat>
            <c:strRef>
              <c:f>MOT!$B$3:$N$3</c:f>
              <c:strCache>
                <c:ptCount val="13"/>
                <c:pt idx="0">
                  <c:v>1984-2007</c:v>
                </c:pt>
                <c:pt idx="1">
                  <c:v>2008</c:v>
                </c:pt>
                <c:pt idx="2">
                  <c:v>2009</c:v>
                </c:pt>
                <c:pt idx="3">
                  <c:v>2010</c:v>
                </c:pt>
                <c:pt idx="4">
                  <c:v>2011</c:v>
                </c:pt>
                <c:pt idx="5">
                  <c:v>2012</c:v>
                </c:pt>
                <c:pt idx="6">
                  <c:v>2013</c:v>
                </c:pt>
                <c:pt idx="7">
                  <c:v>2014</c:v>
                </c:pt>
                <c:pt idx="8">
                  <c:v>2015</c:v>
                </c:pt>
                <c:pt idx="9">
                  <c:v>2016</c:v>
                </c:pt>
                <c:pt idx="10">
                  <c:v>2017</c:v>
                </c:pt>
                <c:pt idx="11">
                  <c:v>2018</c:v>
                </c:pt>
                <c:pt idx="12">
                  <c:v>2019</c:v>
                </c:pt>
              </c:strCache>
            </c:strRef>
          </c:cat>
          <c:val>
            <c:numRef>
              <c:f>MOT!$B$11:$N$11</c:f>
              <c:numCache>
                <c:formatCode>General</c:formatCode>
                <c:ptCount val="13"/>
                <c:pt idx="0">
                  <c:v>2</c:v>
                </c:pt>
                <c:pt idx="1">
                  <c:v>0</c:v>
                </c:pt>
                <c:pt idx="2">
                  <c:v>0</c:v>
                </c:pt>
                <c:pt idx="3">
                  <c:v>0</c:v>
                </c:pt>
                <c:pt idx="4">
                  <c:v>0</c:v>
                </c:pt>
                <c:pt idx="5">
                  <c:v>0</c:v>
                </c:pt>
                <c:pt idx="6">
                  <c:v>0</c:v>
                </c:pt>
                <c:pt idx="7">
                  <c:v>0</c:v>
                </c:pt>
                <c:pt idx="8">
                  <c:v>0</c:v>
                </c:pt>
                <c:pt idx="9">
                  <c:v>0</c:v>
                </c:pt>
                <c:pt idx="10">
                  <c:v>0</c:v>
                </c:pt>
                <c:pt idx="11">
                  <c:v>0</c:v>
                </c:pt>
                <c:pt idx="12">
                  <c:v>0</c:v>
                </c:pt>
              </c:numCache>
            </c:numRef>
          </c:val>
          <c:extLst>
            <c:ext xmlns:c16="http://schemas.microsoft.com/office/drawing/2014/chart" uri="{C3380CC4-5D6E-409C-BE32-E72D297353CC}">
              <c16:uniqueId val="{00000005-7675-48F7-9A67-31394465B5FE}"/>
            </c:ext>
          </c:extLst>
        </c:ser>
        <c:dLbls>
          <c:showLegendKey val="0"/>
          <c:showVal val="0"/>
          <c:showCatName val="0"/>
          <c:showSerName val="0"/>
          <c:showPercent val="0"/>
          <c:showBubbleSize val="0"/>
        </c:dLbls>
        <c:gapWidth val="70"/>
        <c:overlap val="100"/>
        <c:axId val="279345024"/>
        <c:axId val="279367680"/>
      </c:barChart>
      <c:catAx>
        <c:axId val="279345024"/>
        <c:scaling>
          <c:orientation val="minMax"/>
        </c:scaling>
        <c:delete val="0"/>
        <c:axPos val="b"/>
        <c:numFmt formatCode="General" sourceLinked="1"/>
        <c:majorTickMark val="out"/>
        <c:minorTickMark val="none"/>
        <c:tickLblPos val="nextTo"/>
        <c:crossAx val="279367680"/>
        <c:crosses val="autoZero"/>
        <c:auto val="1"/>
        <c:lblAlgn val="ctr"/>
        <c:lblOffset val="100"/>
        <c:noMultiLvlLbl val="0"/>
      </c:catAx>
      <c:valAx>
        <c:axId val="279367680"/>
        <c:scaling>
          <c:orientation val="minMax"/>
        </c:scaling>
        <c:delete val="0"/>
        <c:axPos val="l"/>
        <c:majorGridlines>
          <c:spPr>
            <a:ln w="6350">
              <a:solidFill>
                <a:schemeClr val="bg1">
                  <a:lumMod val="95000"/>
                </a:schemeClr>
              </a:solidFill>
              <a:prstDash val="sysDot"/>
            </a:ln>
          </c:spPr>
        </c:majorGridlines>
        <c:numFmt formatCode="0%" sourceLinked="1"/>
        <c:majorTickMark val="out"/>
        <c:minorTickMark val="none"/>
        <c:tickLblPos val="nextTo"/>
        <c:crossAx val="279345024"/>
        <c:crosses val="autoZero"/>
        <c:crossBetween val="between"/>
      </c:valAx>
    </c:plotArea>
    <c:legend>
      <c:legendPos val="r"/>
      <c:layout>
        <c:manualLayout>
          <c:xMode val="edge"/>
          <c:yMode val="edge"/>
          <c:x val="0.71212125598270803"/>
          <c:y val="0.14524196475061932"/>
          <c:w val="0.27740196078431378"/>
          <c:h val="0.63874302335969868"/>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GB" dirty="0"/>
              <a:t>Distribution of cumulative HIV cases by mode of transmission, 1984-2019</a:t>
            </a:r>
          </a:p>
        </c:rich>
      </c:tx>
      <c:overlay val="1"/>
    </c:title>
    <c:autoTitleDeleted val="0"/>
    <c:plotArea>
      <c:layout>
        <c:manualLayout>
          <c:layoutTarget val="inner"/>
          <c:xMode val="edge"/>
          <c:yMode val="edge"/>
          <c:x val="5.9930008748906388E-2"/>
          <c:y val="0.14038461538461539"/>
          <c:w val="0.52081529501513979"/>
          <c:h val="0.78222451039773888"/>
        </c:manualLayout>
      </c:layout>
      <c:doughnutChart>
        <c:varyColors val="1"/>
        <c:ser>
          <c:idx val="0"/>
          <c:order val="0"/>
          <c:dPt>
            <c:idx val="0"/>
            <c:bubble3D val="0"/>
            <c:spPr>
              <a:solidFill>
                <a:srgbClr val="00A99A"/>
              </a:solidFill>
              <a:ln w="19050">
                <a:solidFill>
                  <a:sysClr val="window" lastClr="FFFFFF"/>
                </a:solidFill>
              </a:ln>
            </c:spPr>
            <c:extLst>
              <c:ext xmlns:c16="http://schemas.microsoft.com/office/drawing/2014/chart" uri="{C3380CC4-5D6E-409C-BE32-E72D297353CC}">
                <c16:uniqueId val="{00000001-4C84-4494-9D74-4F693D6D5253}"/>
              </c:ext>
            </c:extLst>
          </c:dPt>
          <c:dPt>
            <c:idx val="1"/>
            <c:bubble3D val="0"/>
            <c:spPr>
              <a:solidFill>
                <a:srgbClr val="CDC884"/>
              </a:solidFill>
              <a:ln w="19050">
                <a:solidFill>
                  <a:sysClr val="window" lastClr="FFFFFF"/>
                </a:solidFill>
              </a:ln>
            </c:spPr>
            <c:extLst>
              <c:ext xmlns:c16="http://schemas.microsoft.com/office/drawing/2014/chart" uri="{C3380CC4-5D6E-409C-BE32-E72D297353CC}">
                <c16:uniqueId val="{00000003-4C84-4494-9D74-4F693D6D5253}"/>
              </c:ext>
            </c:extLst>
          </c:dPt>
          <c:dPt>
            <c:idx val="2"/>
            <c:bubble3D val="0"/>
            <c:spPr>
              <a:solidFill>
                <a:srgbClr val="F26B73"/>
              </a:solidFill>
              <a:ln w="19050">
                <a:solidFill>
                  <a:sysClr val="window" lastClr="FFFFFF"/>
                </a:solidFill>
              </a:ln>
            </c:spPr>
            <c:extLst>
              <c:ext xmlns:c16="http://schemas.microsoft.com/office/drawing/2014/chart" uri="{C3380CC4-5D6E-409C-BE32-E72D297353CC}">
                <c16:uniqueId val="{00000005-4C84-4494-9D74-4F693D6D5253}"/>
              </c:ext>
            </c:extLst>
          </c:dPt>
          <c:dPt>
            <c:idx val="3"/>
            <c:bubble3D val="0"/>
            <c:spPr>
              <a:solidFill>
                <a:srgbClr val="B6AEA7"/>
              </a:solidFill>
              <a:ln w="19050">
                <a:solidFill>
                  <a:sysClr val="window" lastClr="FFFFFF"/>
                </a:solidFill>
              </a:ln>
            </c:spPr>
            <c:extLst>
              <c:ext xmlns:c16="http://schemas.microsoft.com/office/drawing/2014/chart" uri="{C3380CC4-5D6E-409C-BE32-E72D297353CC}">
                <c16:uniqueId val="{00000007-4C84-4494-9D74-4F693D6D5253}"/>
              </c:ext>
            </c:extLst>
          </c:dPt>
          <c:dPt>
            <c:idx val="4"/>
            <c:bubble3D val="0"/>
            <c:spPr>
              <a:solidFill>
                <a:srgbClr val="00AEEF"/>
              </a:solidFill>
              <a:ln w="19050">
                <a:solidFill>
                  <a:sysClr val="window" lastClr="FFFFFF"/>
                </a:solidFill>
              </a:ln>
            </c:spPr>
            <c:extLst>
              <c:ext xmlns:c16="http://schemas.microsoft.com/office/drawing/2014/chart" uri="{C3380CC4-5D6E-409C-BE32-E72D297353CC}">
                <c16:uniqueId val="{00000009-4C84-4494-9D74-4F693D6D5253}"/>
              </c:ext>
            </c:extLst>
          </c:dPt>
          <c:dPt>
            <c:idx val="5"/>
            <c:bubble3D val="0"/>
            <c:spPr>
              <a:solidFill>
                <a:srgbClr val="FF0000"/>
              </a:solidFill>
              <a:ln w="19050">
                <a:solidFill>
                  <a:sysClr val="window" lastClr="FFFFFF"/>
                </a:solidFill>
              </a:ln>
            </c:spPr>
            <c:extLst>
              <c:ext xmlns:c16="http://schemas.microsoft.com/office/drawing/2014/chart" uri="{C3380CC4-5D6E-409C-BE32-E72D297353CC}">
                <c16:uniqueId val="{0000000B-4C84-4494-9D74-4F693D6D5253}"/>
              </c:ext>
            </c:extLst>
          </c:dPt>
          <c:dPt>
            <c:idx val="6"/>
            <c:bubble3D val="0"/>
            <c:spPr>
              <a:ln w="19050">
                <a:solidFill>
                  <a:sysClr val="window" lastClr="FFFFFF"/>
                </a:solidFill>
              </a:ln>
            </c:spPr>
            <c:extLst>
              <c:ext xmlns:c16="http://schemas.microsoft.com/office/drawing/2014/chart" uri="{C3380CC4-5D6E-409C-BE32-E72D297353CC}">
                <c16:uniqueId val="{0000000D-4C84-4494-9D74-4F693D6D5253}"/>
              </c:ext>
            </c:extLst>
          </c:dPt>
          <c:dLbls>
            <c:dLbl>
              <c:idx val="2"/>
              <c:layout>
                <c:manualLayout>
                  <c:x val="8.5739282589676294E-2"/>
                  <c:y val="-1.0582010582010581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4C84-4494-9D74-4F693D6D5253}"/>
                </c:ext>
              </c:extLst>
            </c:dLbl>
            <c:dLbl>
              <c:idx val="3"/>
              <c:layout>
                <c:manualLayout>
                  <c:x val="9.7987751531058612E-2"/>
                  <c:y val="0"/>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4C84-4494-9D74-4F693D6D5253}"/>
                </c:ext>
              </c:extLst>
            </c:dLbl>
            <c:dLbl>
              <c:idx val="4"/>
              <c:delete val="1"/>
              <c:extLst>
                <c:ext xmlns:c15="http://schemas.microsoft.com/office/drawing/2012/chart" uri="{CE6537A1-D6FC-4f65-9D91-7224C49458BB}"/>
                <c:ext xmlns:c16="http://schemas.microsoft.com/office/drawing/2014/chart" uri="{C3380CC4-5D6E-409C-BE32-E72D297353CC}">
                  <c16:uniqueId val="{00000009-4C84-4494-9D74-4F693D6D5253}"/>
                </c:ext>
              </c:extLst>
            </c:dLbl>
            <c:dLbl>
              <c:idx val="5"/>
              <c:delete val="1"/>
              <c:extLst>
                <c:ext xmlns:c15="http://schemas.microsoft.com/office/drawing/2012/chart" uri="{CE6537A1-D6FC-4f65-9D91-7224C49458BB}"/>
                <c:ext xmlns:c16="http://schemas.microsoft.com/office/drawing/2014/chart" uri="{C3380CC4-5D6E-409C-BE32-E72D297353CC}">
                  <c16:uniqueId val="{0000000B-4C84-4494-9D74-4F693D6D5253}"/>
                </c:ext>
              </c:extLst>
            </c:dLbl>
            <c:dLbl>
              <c:idx val="6"/>
              <c:layout>
                <c:manualLayout>
                  <c:x val="9.0988626421697291E-2"/>
                  <c:y val="3.439153439153439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4C84-4494-9D74-4F693D6D5253}"/>
                </c:ext>
              </c:extLst>
            </c:dLbl>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extLst>
          </c:dLbls>
          <c:cat>
            <c:strRef>
              <c:f>'Reported cases_OFWS'!$B$6:$B$12</c:f>
              <c:strCache>
                <c:ptCount val="7"/>
                <c:pt idx="0">
                  <c:v>Male-male sex</c:v>
                </c:pt>
                <c:pt idx="1">
                  <c:v>Heterosexual</c:v>
                </c:pt>
                <c:pt idx="2">
                  <c:v>Sharing of needles</c:v>
                </c:pt>
                <c:pt idx="3">
                  <c:v>No data available</c:v>
                </c:pt>
                <c:pt idx="4">
                  <c:v>Mother-to-child</c:v>
                </c:pt>
                <c:pt idx="5">
                  <c:v>Blood and blood products</c:v>
                </c:pt>
                <c:pt idx="6">
                  <c:v>Needle prick injury</c:v>
                </c:pt>
              </c:strCache>
            </c:strRef>
          </c:cat>
          <c:val>
            <c:numRef>
              <c:f>'Reported cases_OFWS'!$E$6:$E$12</c:f>
              <c:numCache>
                <c:formatCode>General</c:formatCode>
                <c:ptCount val="7"/>
                <c:pt idx="0">
                  <c:v>59906</c:v>
                </c:pt>
                <c:pt idx="1">
                  <c:v>11739</c:v>
                </c:pt>
                <c:pt idx="2">
                  <c:v>2301</c:v>
                </c:pt>
                <c:pt idx="3">
                  <c:v>628</c:v>
                </c:pt>
                <c:pt idx="4">
                  <c:v>199</c:v>
                </c:pt>
                <c:pt idx="5">
                  <c:v>20</c:v>
                </c:pt>
                <c:pt idx="6">
                  <c:v>3</c:v>
                </c:pt>
              </c:numCache>
            </c:numRef>
          </c:val>
          <c:extLst>
            <c:ext xmlns:c16="http://schemas.microsoft.com/office/drawing/2014/chart" uri="{C3380CC4-5D6E-409C-BE32-E72D297353CC}">
              <c16:uniqueId val="{0000000E-4C84-4494-9D74-4F693D6D5253}"/>
            </c:ext>
          </c:extLst>
        </c:ser>
        <c:dLbls>
          <c:showLegendKey val="0"/>
          <c:showVal val="0"/>
          <c:showCatName val="0"/>
          <c:showSerName val="0"/>
          <c:showPercent val="1"/>
          <c:showBubbleSize val="0"/>
          <c:showLeaderLines val="0"/>
        </c:dLbls>
        <c:firstSliceAng val="100"/>
        <c:holeSize val="50"/>
      </c:doughnutChart>
    </c:plotArea>
    <c:legend>
      <c:legendPos val="r"/>
      <c:layout>
        <c:manualLayout>
          <c:xMode val="edge"/>
          <c:yMode val="edge"/>
          <c:x val="0.65091863517060367"/>
          <c:y val="0.20626275882181397"/>
          <c:w val="0.33858267716535434"/>
          <c:h val="0.60948506436695404"/>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730608732662827"/>
          <c:y val="0.11658579714572716"/>
          <c:w val="0.54852139369770314"/>
          <c:h val="0.82326579547926881"/>
        </c:manualLayout>
      </c:layout>
      <c:doughnutChart>
        <c:varyColors val="1"/>
        <c:ser>
          <c:idx val="0"/>
          <c:order val="0"/>
          <c:dPt>
            <c:idx val="0"/>
            <c:bubble3D val="0"/>
            <c:spPr>
              <a:solidFill>
                <a:srgbClr val="00A99A"/>
              </a:solidFill>
              <a:ln w="25400">
                <a:solidFill>
                  <a:sysClr val="window" lastClr="FFFFFF"/>
                </a:solidFill>
              </a:ln>
            </c:spPr>
            <c:extLst>
              <c:ext xmlns:c16="http://schemas.microsoft.com/office/drawing/2014/chart" uri="{C3380CC4-5D6E-409C-BE32-E72D297353CC}">
                <c16:uniqueId val="{00000001-4C71-4621-82A1-71120E278B61}"/>
              </c:ext>
            </c:extLst>
          </c:dPt>
          <c:dPt>
            <c:idx val="1"/>
            <c:bubble3D val="0"/>
            <c:spPr>
              <a:solidFill>
                <a:srgbClr val="00AEEF"/>
              </a:solidFill>
              <a:ln w="25400">
                <a:solidFill>
                  <a:sysClr val="window" lastClr="FFFFFF"/>
                </a:solidFill>
              </a:ln>
            </c:spPr>
            <c:extLst>
              <c:ext xmlns:c16="http://schemas.microsoft.com/office/drawing/2014/chart" uri="{C3380CC4-5D6E-409C-BE32-E72D297353CC}">
                <c16:uniqueId val="{00000003-4C71-4621-82A1-71120E278B61}"/>
              </c:ext>
            </c:extLst>
          </c:dPt>
          <c:dPt>
            <c:idx val="2"/>
            <c:bubble3D val="0"/>
            <c:spPr>
              <a:solidFill>
                <a:srgbClr val="F26B73"/>
              </a:solidFill>
              <a:ln w="25400">
                <a:solidFill>
                  <a:sysClr val="window" lastClr="FFFFFF"/>
                </a:solidFill>
              </a:ln>
            </c:spPr>
            <c:extLst>
              <c:ext xmlns:c16="http://schemas.microsoft.com/office/drawing/2014/chart" uri="{C3380CC4-5D6E-409C-BE32-E72D297353CC}">
                <c16:uniqueId val="{00000005-4C71-4621-82A1-71120E278B61}"/>
              </c:ext>
            </c:extLst>
          </c:dPt>
          <c:dPt>
            <c:idx val="3"/>
            <c:bubble3D val="0"/>
            <c:spPr>
              <a:solidFill>
                <a:srgbClr val="CDC884"/>
              </a:solidFill>
              <a:ln w="25400">
                <a:solidFill>
                  <a:sysClr val="window" lastClr="FFFFFF"/>
                </a:solidFill>
              </a:ln>
            </c:spPr>
            <c:extLst>
              <c:ext xmlns:c16="http://schemas.microsoft.com/office/drawing/2014/chart" uri="{C3380CC4-5D6E-409C-BE32-E72D297353CC}">
                <c16:uniqueId val="{00000007-4C71-4621-82A1-71120E278B61}"/>
              </c:ext>
            </c:extLst>
          </c:dPt>
          <c:dPt>
            <c:idx val="4"/>
            <c:bubble3D val="0"/>
            <c:spPr>
              <a:solidFill>
                <a:srgbClr val="F78F20"/>
              </a:solidFill>
              <a:ln w="25400">
                <a:solidFill>
                  <a:sysClr val="window" lastClr="FFFFFF"/>
                </a:solidFill>
              </a:ln>
            </c:spPr>
            <c:extLst>
              <c:ext xmlns:c16="http://schemas.microsoft.com/office/drawing/2014/chart" uri="{C3380CC4-5D6E-409C-BE32-E72D297353CC}">
                <c16:uniqueId val="{00000009-4C71-4621-82A1-71120E278B61}"/>
              </c:ext>
            </c:extLst>
          </c:dPt>
          <c:dPt>
            <c:idx val="5"/>
            <c:bubble3D val="0"/>
            <c:spPr>
              <a:solidFill>
                <a:srgbClr val="B6AEA7"/>
              </a:solidFill>
              <a:ln w="25400">
                <a:solidFill>
                  <a:sysClr val="window" lastClr="FFFFFF"/>
                </a:solidFill>
              </a:ln>
            </c:spPr>
            <c:extLst>
              <c:ext xmlns:c16="http://schemas.microsoft.com/office/drawing/2014/chart" uri="{C3380CC4-5D6E-409C-BE32-E72D297353CC}">
                <c16:uniqueId val="{0000000B-4C71-4621-82A1-71120E278B61}"/>
              </c:ext>
            </c:extLst>
          </c:dPt>
          <c:dLbls>
            <c:dLbl>
              <c:idx val="0"/>
              <c:layout>
                <c:manualLayout>
                  <c:x val="0.15240202020202021"/>
                  <c:y val="-7.6453425229741023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C71-4621-82A1-71120E278B61}"/>
                </c:ext>
              </c:extLst>
            </c:dLbl>
            <c:dLbl>
              <c:idx val="1"/>
              <c:layout>
                <c:manualLayout>
                  <c:x val="-0.21778300039169604"/>
                  <c:y val="-3.292181069958848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C71-4621-82A1-71120E278B61}"/>
                </c:ext>
              </c:extLst>
            </c:dLbl>
            <c:dLbl>
              <c:idx val="2"/>
              <c:layout>
                <c:manualLayout>
                  <c:x val="-0.22091656874265569"/>
                  <c:y val="2.821869488536155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C71-4621-82A1-71120E278B61}"/>
                </c:ext>
              </c:extLst>
            </c:dLbl>
            <c:dLbl>
              <c:idx val="3"/>
              <c:layout>
                <c:manualLayout>
                  <c:x val="-0.22875050505050504"/>
                  <c:y val="-5.5423350041771097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C71-4621-82A1-71120E278B61}"/>
                </c:ext>
              </c:extLst>
            </c:dLbl>
            <c:dLbl>
              <c:idx val="4"/>
              <c:layout>
                <c:manualLayout>
                  <c:x val="-0.11594202898550725"/>
                  <c:y val="-0.16225768075286887"/>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C71-4621-82A1-71120E278B61}"/>
                </c:ext>
              </c:extLst>
            </c:dLbl>
            <c:dLbl>
              <c:idx val="5"/>
              <c:layout>
                <c:manualLayout>
                  <c:x val="0.19271445358401881"/>
                  <c:y val="-0.16460905349794239"/>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C71-4621-82A1-71120E278B61}"/>
                </c:ext>
              </c:extLst>
            </c:dLbl>
            <c:spPr>
              <a:noFill/>
              <a:ln>
                <a:noFill/>
              </a:ln>
              <a:effectLst/>
            </c:spPr>
            <c:showLegendKey val="0"/>
            <c:showVal val="1"/>
            <c:showCatName val="1"/>
            <c:showSerName val="0"/>
            <c:showPercent val="0"/>
            <c:showBubbleSize val="0"/>
            <c:showLeaderLines val="0"/>
            <c:extLst>
              <c:ext xmlns:c15="http://schemas.microsoft.com/office/drawing/2012/chart" uri="{CE6537A1-D6FC-4f65-9D91-7224C49458BB}"/>
            </c:extLst>
          </c:dLbls>
          <c:cat>
            <c:strRef>
              <c:f>'MOt_adolescents and children'!$B$4:$B$9</c:f>
              <c:strCache>
                <c:ptCount val="6"/>
                <c:pt idx="0">
                  <c:v>Male-male sex</c:v>
                </c:pt>
                <c:pt idx="1">
                  <c:v>Sex with both males and females</c:v>
                </c:pt>
                <c:pt idx="2">
                  <c:v>Male-female sex</c:v>
                </c:pt>
                <c:pt idx="3">
                  <c:v>Mother-to-child transmission</c:v>
                </c:pt>
                <c:pt idx="4">
                  <c:v>Sharing of infected needles</c:v>
                </c:pt>
                <c:pt idx="5">
                  <c:v>No data</c:v>
                </c:pt>
              </c:strCache>
            </c:strRef>
          </c:cat>
          <c:val>
            <c:numRef>
              <c:f>'MOt_adolescents and children'!$C$4:$C$9</c:f>
              <c:numCache>
                <c:formatCode>0%</c:formatCode>
                <c:ptCount val="6"/>
                <c:pt idx="0">
                  <c:v>0.57999999999999996</c:v>
                </c:pt>
                <c:pt idx="1">
                  <c:v>0.21</c:v>
                </c:pt>
                <c:pt idx="2">
                  <c:v>0.11</c:v>
                </c:pt>
                <c:pt idx="3">
                  <c:v>0.06</c:v>
                </c:pt>
                <c:pt idx="4">
                  <c:v>0.03</c:v>
                </c:pt>
                <c:pt idx="5">
                  <c:v>0.01</c:v>
                </c:pt>
              </c:numCache>
            </c:numRef>
          </c:val>
          <c:extLst>
            <c:ext xmlns:c16="http://schemas.microsoft.com/office/drawing/2014/chart" uri="{C3380CC4-5D6E-409C-BE32-E72D297353CC}">
              <c16:uniqueId val="{0000000C-4C71-4621-82A1-71120E278B61}"/>
            </c:ext>
          </c:extLst>
        </c:ser>
        <c:dLbls>
          <c:showLegendKey val="0"/>
          <c:showVal val="1"/>
          <c:showCatName val="1"/>
          <c:showSerName val="0"/>
          <c:showPercent val="0"/>
          <c:showBubbleSize val="0"/>
          <c:showLeaderLines val="0"/>
        </c:dLbls>
        <c:firstSliceAng val="360"/>
        <c:holeSize val="50"/>
      </c:doughnutChart>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826034782606828"/>
          <c:y val="1.9328625677832029E-2"/>
          <c:w val="0.85562244113454311"/>
          <c:h val="0.79467063435317409"/>
        </c:manualLayout>
      </c:layout>
      <c:barChart>
        <c:barDir val="col"/>
        <c:grouping val="percentStacked"/>
        <c:varyColors val="0"/>
        <c:ser>
          <c:idx val="0"/>
          <c:order val="0"/>
          <c:tx>
            <c:strRef>
              <c:f>'HIV casesOFWs'!$C$2</c:f>
              <c:strCache>
                <c:ptCount val="1"/>
                <c:pt idx="0">
                  <c:v>Non-OFW</c:v>
                </c:pt>
              </c:strCache>
            </c:strRef>
          </c:tx>
          <c:spPr>
            <a:solidFill>
              <a:srgbClr val="F26B73"/>
            </a:solidFill>
            <a:ln w="19050">
              <a:solidFill>
                <a:sysClr val="window" lastClr="FFFFFF"/>
              </a:solidFill>
            </a:ln>
          </c:spPr>
          <c:invertIfNegative val="0"/>
          <c:cat>
            <c:numRef>
              <c:f>'HIV casesOFWs'!$A$19:$A$38</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'HIV casesOFWs'!$C$19:$C$38</c:f>
              <c:numCache>
                <c:formatCode>General</c:formatCode>
                <c:ptCount val="20"/>
                <c:pt idx="0">
                  <c:v>63</c:v>
                </c:pt>
                <c:pt idx="1">
                  <c:v>95</c:v>
                </c:pt>
                <c:pt idx="2">
                  <c:v>89</c:v>
                </c:pt>
                <c:pt idx="3">
                  <c:v>101</c:v>
                </c:pt>
                <c:pt idx="4">
                  <c:v>114</c:v>
                </c:pt>
                <c:pt idx="5">
                  <c:v>118</c:v>
                </c:pt>
                <c:pt idx="6">
                  <c:v>179</c:v>
                </c:pt>
                <c:pt idx="7">
                  <c:v>236</c:v>
                </c:pt>
                <c:pt idx="8">
                  <c:v>406</c:v>
                </c:pt>
                <c:pt idx="9">
                  <c:v>670</c:v>
                </c:pt>
                <c:pt idx="10">
                  <c:v>1409</c:v>
                </c:pt>
                <c:pt idx="11">
                  <c:v>2075</c:v>
                </c:pt>
                <c:pt idx="12">
                  <c:v>2985</c:v>
                </c:pt>
                <c:pt idx="13">
                  <c:v>4311</c:v>
                </c:pt>
                <c:pt idx="14">
                  <c:v>5374</c:v>
                </c:pt>
                <c:pt idx="15">
                  <c:v>7139</c:v>
                </c:pt>
                <c:pt idx="16">
                  <c:v>8574</c:v>
                </c:pt>
                <c:pt idx="17">
                  <c:v>10309</c:v>
                </c:pt>
                <c:pt idx="18">
                  <c:v>10517</c:v>
                </c:pt>
                <c:pt idx="19">
                  <c:v>11847</c:v>
                </c:pt>
              </c:numCache>
            </c:numRef>
          </c:val>
          <c:extLst>
            <c:ext xmlns:c16="http://schemas.microsoft.com/office/drawing/2014/chart" uri="{C3380CC4-5D6E-409C-BE32-E72D297353CC}">
              <c16:uniqueId val="{00000000-D1F9-4026-8DBE-CB8099F70E69}"/>
            </c:ext>
          </c:extLst>
        </c:ser>
        <c:ser>
          <c:idx val="1"/>
          <c:order val="1"/>
          <c:tx>
            <c:strRef>
              <c:f>'HIV casesOFWs'!$B$2</c:f>
              <c:strCache>
                <c:ptCount val="1"/>
                <c:pt idx="0">
                  <c:v>OFW</c:v>
                </c:pt>
              </c:strCache>
            </c:strRef>
          </c:tx>
          <c:spPr>
            <a:solidFill>
              <a:srgbClr val="00AEEF"/>
            </a:solidFill>
            <a:ln w="19050">
              <a:solidFill>
                <a:sysClr val="window" lastClr="FFFFFF"/>
              </a:solidFill>
            </a:ln>
          </c:spPr>
          <c:invertIfNegative val="0"/>
          <c:cat>
            <c:numRef>
              <c:f>'HIV casesOFWs'!$A$19:$A$38</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'HIV casesOFWs'!$B$19:$B$38</c:f>
              <c:numCache>
                <c:formatCode>General</c:formatCode>
                <c:ptCount val="20"/>
                <c:pt idx="0">
                  <c:v>60</c:v>
                </c:pt>
                <c:pt idx="1">
                  <c:v>79</c:v>
                </c:pt>
                <c:pt idx="2">
                  <c:v>95</c:v>
                </c:pt>
                <c:pt idx="3">
                  <c:v>92</c:v>
                </c:pt>
                <c:pt idx="4">
                  <c:v>85</c:v>
                </c:pt>
                <c:pt idx="5">
                  <c:v>92</c:v>
                </c:pt>
                <c:pt idx="6">
                  <c:v>130</c:v>
                </c:pt>
                <c:pt idx="7">
                  <c:v>106</c:v>
                </c:pt>
                <c:pt idx="8">
                  <c:v>122</c:v>
                </c:pt>
                <c:pt idx="9">
                  <c:v>163</c:v>
                </c:pt>
                <c:pt idx="10">
                  <c:v>174</c:v>
                </c:pt>
                <c:pt idx="11">
                  <c:v>269</c:v>
                </c:pt>
                <c:pt idx="12">
                  <c:v>341</c:v>
                </c:pt>
                <c:pt idx="13">
                  <c:v>493</c:v>
                </c:pt>
                <c:pt idx="14">
                  <c:v>604</c:v>
                </c:pt>
                <c:pt idx="15">
                  <c:v>670</c:v>
                </c:pt>
                <c:pt idx="16">
                  <c:v>664</c:v>
                </c:pt>
                <c:pt idx="17">
                  <c:v>792</c:v>
                </c:pt>
                <c:pt idx="18">
                  <c:v>910</c:v>
                </c:pt>
                <c:pt idx="19">
                  <c:v>931</c:v>
                </c:pt>
              </c:numCache>
            </c:numRef>
          </c:val>
          <c:extLst>
            <c:ext xmlns:c16="http://schemas.microsoft.com/office/drawing/2014/chart" uri="{C3380CC4-5D6E-409C-BE32-E72D297353CC}">
              <c16:uniqueId val="{00000001-D1F9-4026-8DBE-CB8099F70E69}"/>
            </c:ext>
          </c:extLst>
        </c:ser>
        <c:dLbls>
          <c:showLegendKey val="0"/>
          <c:showVal val="0"/>
          <c:showCatName val="0"/>
          <c:showSerName val="0"/>
          <c:showPercent val="0"/>
          <c:showBubbleSize val="0"/>
        </c:dLbls>
        <c:gapWidth val="61"/>
        <c:overlap val="100"/>
        <c:axId val="164330112"/>
        <c:axId val="164331904"/>
      </c:barChart>
      <c:catAx>
        <c:axId val="164330112"/>
        <c:scaling>
          <c:orientation val="minMax"/>
        </c:scaling>
        <c:delete val="0"/>
        <c:axPos val="b"/>
        <c:numFmt formatCode="General" sourceLinked="1"/>
        <c:majorTickMark val="none"/>
        <c:minorTickMark val="none"/>
        <c:tickLblPos val="nextTo"/>
        <c:txPr>
          <a:bodyPr rot="-2700000"/>
          <a:lstStyle/>
          <a:p>
            <a:pPr>
              <a:defRPr/>
            </a:pPr>
            <a:endParaRPr lang="en-US"/>
          </a:p>
        </c:txPr>
        <c:crossAx val="164331904"/>
        <c:crosses val="autoZero"/>
        <c:auto val="1"/>
        <c:lblAlgn val="ctr"/>
        <c:lblOffset val="100"/>
        <c:noMultiLvlLbl val="0"/>
      </c:catAx>
      <c:valAx>
        <c:axId val="164331904"/>
        <c:scaling>
          <c:orientation val="minMax"/>
        </c:scaling>
        <c:delete val="0"/>
        <c:axPos val="l"/>
        <c:majorGridlines>
          <c:spPr>
            <a:ln w="6350">
              <a:solidFill>
                <a:schemeClr val="bg1">
                  <a:lumMod val="95000"/>
                </a:schemeClr>
              </a:solidFill>
              <a:prstDash val="sysDot"/>
            </a:ln>
          </c:spPr>
        </c:majorGridlines>
        <c:numFmt formatCode="0%" sourceLinked="1"/>
        <c:majorTickMark val="none"/>
        <c:minorTickMark val="none"/>
        <c:tickLblPos val="nextTo"/>
        <c:crossAx val="164330112"/>
        <c:crosses val="autoZero"/>
        <c:crossBetween val="between"/>
      </c:valAx>
    </c:plotArea>
    <c:legend>
      <c:legendPos val="b"/>
      <c:overlay val="0"/>
    </c:legend>
    <c:plotVisOnly val="1"/>
    <c:dispBlanksAs val="gap"/>
    <c:showDLblsOverMax val="0"/>
  </c:chart>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594852830081619E-2"/>
          <c:y val="0.12209931505040743"/>
          <c:w val="0.8993765108548103"/>
          <c:h val="0.75923256071864254"/>
        </c:manualLayout>
      </c:layout>
      <c:lineChart>
        <c:grouping val="standard"/>
        <c:varyColors val="0"/>
        <c:ser>
          <c:idx val="0"/>
          <c:order val="0"/>
          <c:tx>
            <c:strRef>
              <c:f>'cndm use'!$A$4</c:f>
              <c:strCache>
                <c:ptCount val="1"/>
                <c:pt idx="0">
                  <c:v>FSW</c:v>
                </c:pt>
              </c:strCache>
            </c:strRef>
          </c:tx>
          <c:spPr>
            <a:ln w="38100">
              <a:solidFill>
                <a:srgbClr val="00A99A"/>
              </a:solidFill>
            </a:ln>
          </c:spPr>
          <c:marker>
            <c:symbol val="circle"/>
            <c:size val="10"/>
            <c:spPr>
              <a:solidFill>
                <a:srgbClr val="00A99A"/>
              </a:solidFill>
              <a:ln w="15875">
                <a:solidFill>
                  <a:sysClr val="window" lastClr="FFFFFF"/>
                </a:solidFill>
              </a:ln>
            </c:spPr>
          </c:marker>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9CD-4199-AA10-F163F4581A7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'cndm use'!$B$3:$G$3</c:f>
              <c:numCache>
                <c:formatCode>General</c:formatCode>
                <c:ptCount val="6"/>
                <c:pt idx="0">
                  <c:v>2007</c:v>
                </c:pt>
                <c:pt idx="1">
                  <c:v>2009</c:v>
                </c:pt>
                <c:pt idx="2">
                  <c:v>2011</c:v>
                </c:pt>
                <c:pt idx="3">
                  <c:v>2013</c:v>
                </c:pt>
                <c:pt idx="4">
                  <c:v>2015</c:v>
                </c:pt>
                <c:pt idx="5">
                  <c:v>2018</c:v>
                </c:pt>
              </c:numCache>
            </c:numRef>
          </c:cat>
          <c:val>
            <c:numRef>
              <c:f>'cndm use'!$B$4:$G$4</c:f>
              <c:numCache>
                <c:formatCode>0</c:formatCode>
                <c:ptCount val="6"/>
                <c:pt idx="0">
                  <c:v>65</c:v>
                </c:pt>
                <c:pt idx="1">
                  <c:v>65</c:v>
                </c:pt>
                <c:pt idx="2">
                  <c:v>64.430000000000007</c:v>
                </c:pt>
                <c:pt idx="3" formatCode="General">
                  <c:v>72.900000000000006</c:v>
                </c:pt>
                <c:pt idx="4" formatCode="General">
                  <c:v>72.900000000000006</c:v>
                </c:pt>
                <c:pt idx="5">
                  <c:v>85.3</c:v>
                </c:pt>
              </c:numCache>
            </c:numRef>
          </c:val>
          <c:smooth val="0"/>
          <c:extLst>
            <c:ext xmlns:c16="http://schemas.microsoft.com/office/drawing/2014/chart" uri="{C3380CC4-5D6E-409C-BE32-E72D297353CC}">
              <c16:uniqueId val="{00000000-A9CD-4199-AA10-F163F4581A7E}"/>
            </c:ext>
          </c:extLst>
        </c:ser>
        <c:ser>
          <c:idx val="3"/>
          <c:order val="1"/>
          <c:tx>
            <c:strRef>
              <c:f>'cndm use'!$A$5</c:f>
              <c:strCache>
                <c:ptCount val="1"/>
                <c:pt idx="0">
                  <c:v>MSM</c:v>
                </c:pt>
              </c:strCache>
            </c:strRef>
          </c:tx>
          <c:spPr>
            <a:ln w="38100">
              <a:solidFill>
                <a:srgbClr val="F26B73"/>
              </a:solidFill>
            </a:ln>
          </c:spPr>
          <c:marker>
            <c:symbol val="circle"/>
            <c:size val="10"/>
            <c:spPr>
              <a:solidFill>
                <a:srgbClr val="F26B73"/>
              </a:solidFill>
              <a:ln w="15875">
                <a:solidFill>
                  <a:sysClr val="window" lastClr="FFFFFF"/>
                </a:solidFill>
              </a:ln>
            </c:spPr>
          </c:marker>
          <c:cat>
            <c:numRef>
              <c:f>'cndm use'!$B$3:$G$3</c:f>
              <c:numCache>
                <c:formatCode>General</c:formatCode>
                <c:ptCount val="6"/>
                <c:pt idx="0">
                  <c:v>2007</c:v>
                </c:pt>
                <c:pt idx="1">
                  <c:v>2009</c:v>
                </c:pt>
                <c:pt idx="2">
                  <c:v>2011</c:v>
                </c:pt>
                <c:pt idx="3">
                  <c:v>2013</c:v>
                </c:pt>
                <c:pt idx="4">
                  <c:v>2015</c:v>
                </c:pt>
                <c:pt idx="5">
                  <c:v>2018</c:v>
                </c:pt>
              </c:numCache>
            </c:numRef>
          </c:cat>
          <c:val>
            <c:numRef>
              <c:f>'cndm use'!$B$5:$G$5</c:f>
              <c:numCache>
                <c:formatCode>0</c:formatCode>
                <c:ptCount val="6"/>
                <c:pt idx="0">
                  <c:v>32</c:v>
                </c:pt>
                <c:pt idx="1">
                  <c:v>32</c:v>
                </c:pt>
                <c:pt idx="2">
                  <c:v>36.29</c:v>
                </c:pt>
                <c:pt idx="3" formatCode="General">
                  <c:v>40.700000000000003</c:v>
                </c:pt>
                <c:pt idx="4">
                  <c:v>49.8</c:v>
                </c:pt>
                <c:pt idx="5">
                  <c:v>40.1</c:v>
                </c:pt>
              </c:numCache>
            </c:numRef>
          </c:val>
          <c:smooth val="0"/>
          <c:extLst>
            <c:ext xmlns:c16="http://schemas.microsoft.com/office/drawing/2014/chart" uri="{C3380CC4-5D6E-409C-BE32-E72D297353CC}">
              <c16:uniqueId val="{00000001-A9CD-4199-AA10-F163F4581A7E}"/>
            </c:ext>
          </c:extLst>
        </c:ser>
        <c:ser>
          <c:idx val="1"/>
          <c:order val="2"/>
          <c:tx>
            <c:strRef>
              <c:f>'cndm use'!$A$6</c:f>
              <c:strCache>
                <c:ptCount val="1"/>
                <c:pt idx="0">
                  <c:v>PWID</c:v>
                </c:pt>
              </c:strCache>
            </c:strRef>
          </c:tx>
          <c:spPr>
            <a:ln w="38100">
              <a:solidFill>
                <a:srgbClr val="00AEEF"/>
              </a:solidFill>
            </a:ln>
          </c:spPr>
          <c:marker>
            <c:symbol val="circle"/>
            <c:size val="10"/>
            <c:spPr>
              <a:solidFill>
                <a:srgbClr val="00AEEF"/>
              </a:solidFill>
              <a:ln w="15875">
                <a:solidFill>
                  <a:sysClr val="window" lastClr="FFFFFF"/>
                </a:solidFill>
              </a:ln>
            </c:spPr>
          </c:marker>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9CD-4199-AA10-F163F4581A7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'cndm use'!$B$3:$G$3</c:f>
              <c:numCache>
                <c:formatCode>General</c:formatCode>
                <c:ptCount val="6"/>
                <c:pt idx="0">
                  <c:v>2007</c:v>
                </c:pt>
                <c:pt idx="1">
                  <c:v>2009</c:v>
                </c:pt>
                <c:pt idx="2">
                  <c:v>2011</c:v>
                </c:pt>
                <c:pt idx="3">
                  <c:v>2013</c:v>
                </c:pt>
                <c:pt idx="4">
                  <c:v>2015</c:v>
                </c:pt>
                <c:pt idx="5">
                  <c:v>2018</c:v>
                </c:pt>
              </c:numCache>
            </c:numRef>
          </c:cat>
          <c:val>
            <c:numRef>
              <c:f>'cndm use'!$B$6:$G$6</c:f>
              <c:numCache>
                <c:formatCode>0</c:formatCode>
                <c:ptCount val="6"/>
                <c:pt idx="0">
                  <c:v>27</c:v>
                </c:pt>
                <c:pt idx="1">
                  <c:v>22.1</c:v>
                </c:pt>
                <c:pt idx="2">
                  <c:v>15</c:v>
                </c:pt>
                <c:pt idx="3" formatCode="General">
                  <c:v>13.4</c:v>
                </c:pt>
                <c:pt idx="4">
                  <c:v>17.399999999999999</c:v>
                </c:pt>
              </c:numCache>
            </c:numRef>
          </c:val>
          <c:smooth val="0"/>
          <c:extLst>
            <c:ext xmlns:c16="http://schemas.microsoft.com/office/drawing/2014/chart" uri="{C3380CC4-5D6E-409C-BE32-E72D297353CC}">
              <c16:uniqueId val="{00000002-A9CD-4199-AA10-F163F4581A7E}"/>
            </c:ext>
          </c:extLst>
        </c:ser>
        <c:ser>
          <c:idx val="2"/>
          <c:order val="3"/>
          <c:tx>
            <c:strRef>
              <c:f>'cndm use'!$A$7</c:f>
              <c:strCache>
                <c:ptCount val="1"/>
                <c:pt idx="0">
                  <c:v>MSW</c:v>
                </c:pt>
              </c:strCache>
            </c:strRef>
          </c:tx>
          <c:spPr>
            <a:ln w="38100">
              <a:solidFill>
                <a:srgbClr val="F78E1E"/>
              </a:solidFill>
            </a:ln>
          </c:spPr>
          <c:marker>
            <c:symbol val="circle"/>
            <c:size val="10"/>
            <c:spPr>
              <a:solidFill>
                <a:srgbClr val="F78E1E"/>
              </a:solidFill>
              <a:ln w="15875">
                <a:solidFill>
                  <a:sysClr val="window" lastClr="FFFFFF"/>
                </a:solidFill>
              </a:ln>
            </c:spPr>
          </c:marker>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9CD-4199-AA10-F163F4581A7E}"/>
                </c:ext>
              </c:extLst>
            </c:dLbl>
            <c:numFmt formatCode="#,##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'cndm use'!$B$3:$G$3</c:f>
              <c:numCache>
                <c:formatCode>General</c:formatCode>
                <c:ptCount val="6"/>
                <c:pt idx="0">
                  <c:v>2007</c:v>
                </c:pt>
                <c:pt idx="1">
                  <c:v>2009</c:v>
                </c:pt>
                <c:pt idx="2">
                  <c:v>2011</c:v>
                </c:pt>
                <c:pt idx="3">
                  <c:v>2013</c:v>
                </c:pt>
                <c:pt idx="4">
                  <c:v>2015</c:v>
                </c:pt>
                <c:pt idx="5">
                  <c:v>2018</c:v>
                </c:pt>
              </c:numCache>
            </c:numRef>
          </c:cat>
          <c:val>
            <c:numRef>
              <c:f>'cndm use'!$B$7:$G$7</c:f>
              <c:numCache>
                <c:formatCode>General</c:formatCode>
                <c:ptCount val="6"/>
                <c:pt idx="0">
                  <c:v>50</c:v>
                </c:pt>
                <c:pt idx="1">
                  <c:v>30.3</c:v>
                </c:pt>
                <c:pt idx="2">
                  <c:v>83.53</c:v>
                </c:pt>
                <c:pt idx="3">
                  <c:v>55.2</c:v>
                </c:pt>
                <c:pt idx="4">
                  <c:v>67.900000000000006</c:v>
                </c:pt>
              </c:numCache>
            </c:numRef>
          </c:val>
          <c:smooth val="0"/>
          <c:extLst>
            <c:ext xmlns:c16="http://schemas.microsoft.com/office/drawing/2014/chart" uri="{C3380CC4-5D6E-409C-BE32-E72D297353CC}">
              <c16:uniqueId val="{00000003-A9CD-4199-AA10-F163F4581A7E}"/>
            </c:ext>
          </c:extLst>
        </c:ser>
        <c:ser>
          <c:idx val="4"/>
          <c:order val="4"/>
          <c:tx>
            <c:strRef>
              <c:f>'cndm use'!$A$8</c:f>
              <c:strCache>
                <c:ptCount val="1"/>
                <c:pt idx="0">
                  <c:v>TG sex workers</c:v>
                </c:pt>
              </c:strCache>
            </c:strRef>
          </c:tx>
          <c:spPr>
            <a:ln w="38100">
              <a:solidFill>
                <a:srgbClr val="CDC884"/>
              </a:solidFill>
            </a:ln>
          </c:spPr>
          <c:marker>
            <c:symbol val="circle"/>
            <c:size val="10"/>
            <c:spPr>
              <a:solidFill>
                <a:srgbClr val="CDC884"/>
              </a:solidFill>
              <a:ln>
                <a:solidFill>
                  <a:sysClr val="window" lastClr="FFFFFF"/>
                </a:solidFill>
              </a:ln>
            </c:spPr>
          </c:marker>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9CD-4199-AA10-F163F4581A7E}"/>
                </c:ext>
              </c:extLst>
            </c:dLbl>
            <c:numFmt formatCode="#,##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'cndm use'!$B$3:$G$3</c:f>
              <c:numCache>
                <c:formatCode>General</c:formatCode>
                <c:ptCount val="6"/>
                <c:pt idx="0">
                  <c:v>2007</c:v>
                </c:pt>
                <c:pt idx="1">
                  <c:v>2009</c:v>
                </c:pt>
                <c:pt idx="2">
                  <c:v>2011</c:v>
                </c:pt>
                <c:pt idx="3">
                  <c:v>2013</c:v>
                </c:pt>
                <c:pt idx="4">
                  <c:v>2015</c:v>
                </c:pt>
                <c:pt idx="5">
                  <c:v>2018</c:v>
                </c:pt>
              </c:numCache>
            </c:numRef>
          </c:cat>
          <c:val>
            <c:numRef>
              <c:f>'cndm use'!$B$8:$G$8</c:f>
              <c:numCache>
                <c:formatCode>General</c:formatCode>
                <c:ptCount val="6"/>
                <c:pt idx="3">
                  <c:v>27.5</c:v>
                </c:pt>
                <c:pt idx="4">
                  <c:v>34.299999999999997</c:v>
                </c:pt>
                <c:pt idx="5">
                  <c:v>40.6</c:v>
                </c:pt>
              </c:numCache>
            </c:numRef>
          </c:val>
          <c:smooth val="0"/>
          <c:extLst>
            <c:ext xmlns:c16="http://schemas.microsoft.com/office/drawing/2014/chart" uri="{C3380CC4-5D6E-409C-BE32-E72D297353CC}">
              <c16:uniqueId val="{00000004-A9CD-4199-AA10-F163F4581A7E}"/>
            </c:ext>
          </c:extLst>
        </c:ser>
        <c:dLbls>
          <c:showLegendKey val="0"/>
          <c:showVal val="0"/>
          <c:showCatName val="0"/>
          <c:showSerName val="0"/>
          <c:showPercent val="0"/>
          <c:showBubbleSize val="0"/>
        </c:dLbls>
        <c:marker val="1"/>
        <c:smooth val="0"/>
        <c:axId val="239101056"/>
        <c:axId val="239102592"/>
      </c:lineChart>
      <c:scatterChart>
        <c:scatterStyle val="smoothMarker"/>
        <c:varyColors val="0"/>
        <c:ser>
          <c:idx val="5"/>
          <c:order val="5"/>
          <c:tx>
            <c:strRef>
              <c:f>'cndm use'!$K$3</c:f>
              <c:strCache>
                <c:ptCount val="1"/>
                <c:pt idx="0">
                  <c:v>Target</c:v>
                </c:pt>
              </c:strCache>
            </c:strRef>
          </c:tx>
          <c:spPr>
            <a:ln w="15875">
              <a:solidFill>
                <a:srgbClr val="E31837"/>
              </a:solidFill>
              <a:prstDash val="dash"/>
            </a:ln>
          </c:spPr>
          <c:marker>
            <c:symbol val="none"/>
          </c:marker>
          <c:xVal>
            <c:numRef>
              <c:f>'cndm use'!$J$4:$J$5</c:f>
              <c:numCache>
                <c:formatCode>General</c:formatCode>
                <c:ptCount val="2"/>
                <c:pt idx="0">
                  <c:v>0</c:v>
                </c:pt>
                <c:pt idx="1">
                  <c:v>1</c:v>
                </c:pt>
              </c:numCache>
            </c:numRef>
          </c:xVal>
          <c:yVal>
            <c:numRef>
              <c:f>'cndm use'!$K$4:$K$5</c:f>
              <c:numCache>
                <c:formatCode>General</c:formatCode>
                <c:ptCount val="2"/>
                <c:pt idx="0">
                  <c:v>90</c:v>
                </c:pt>
                <c:pt idx="1">
                  <c:v>90</c:v>
                </c:pt>
              </c:numCache>
            </c:numRef>
          </c:yVal>
          <c:smooth val="1"/>
          <c:extLst>
            <c:ext xmlns:c16="http://schemas.microsoft.com/office/drawing/2014/chart" uri="{C3380CC4-5D6E-409C-BE32-E72D297353CC}">
              <c16:uniqueId val="{00000005-A9CD-4199-AA10-F163F4581A7E}"/>
            </c:ext>
          </c:extLst>
        </c:ser>
        <c:dLbls>
          <c:showLegendKey val="0"/>
          <c:showVal val="0"/>
          <c:showCatName val="0"/>
          <c:showSerName val="0"/>
          <c:showPercent val="0"/>
          <c:showBubbleSize val="0"/>
        </c:dLbls>
        <c:axId val="782305128"/>
        <c:axId val="782306112"/>
      </c:scatterChart>
      <c:catAx>
        <c:axId val="239101056"/>
        <c:scaling>
          <c:orientation val="minMax"/>
        </c:scaling>
        <c:delete val="0"/>
        <c:axPos val="b"/>
        <c:numFmt formatCode="General" sourceLinked="1"/>
        <c:majorTickMark val="out"/>
        <c:minorTickMark val="none"/>
        <c:tickLblPos val="nextTo"/>
        <c:spPr>
          <a:ln w="19050"/>
        </c:spPr>
        <c:crossAx val="239102592"/>
        <c:crosses val="autoZero"/>
        <c:auto val="1"/>
        <c:lblAlgn val="ctr"/>
        <c:lblOffset val="100"/>
        <c:noMultiLvlLbl val="0"/>
      </c:catAx>
      <c:valAx>
        <c:axId val="239102592"/>
        <c:scaling>
          <c:orientation val="minMax"/>
          <c:max val="100"/>
          <c:min val="0"/>
        </c:scaling>
        <c:delete val="0"/>
        <c:axPos val="l"/>
        <c:title>
          <c:tx>
            <c:rich>
              <a:bodyPr rot="0" vert="horz"/>
              <a:lstStyle/>
              <a:p>
                <a:pPr algn="ctr">
                  <a:defRPr sz="1400" b="1" i="0" u="none" strike="noStrike" baseline="0">
                    <a:solidFill>
                      <a:srgbClr val="000000"/>
                    </a:solidFill>
                    <a:latin typeface="Arial"/>
                    <a:ea typeface="Arial"/>
                    <a:cs typeface="Arial"/>
                  </a:defRPr>
                </a:pPr>
                <a:r>
                  <a:rPr lang="en-US"/>
                  <a:t>%</a:t>
                </a:r>
              </a:p>
            </c:rich>
          </c:tx>
          <c:layout>
            <c:manualLayout>
              <c:xMode val="edge"/>
              <c:yMode val="edge"/>
              <c:x val="5.7938625440414988E-3"/>
              <c:y val="0.10673764371002922"/>
            </c:manualLayout>
          </c:layout>
          <c:overlay val="0"/>
        </c:title>
        <c:numFmt formatCode="0" sourceLinked="1"/>
        <c:majorTickMark val="out"/>
        <c:minorTickMark val="none"/>
        <c:tickLblPos val="nextTo"/>
        <c:spPr>
          <a:ln w="19050"/>
        </c:spPr>
        <c:crossAx val="239101056"/>
        <c:crosses val="autoZero"/>
        <c:crossBetween val="between"/>
        <c:majorUnit val="10"/>
      </c:valAx>
      <c:valAx>
        <c:axId val="782306112"/>
        <c:scaling>
          <c:orientation val="minMax"/>
        </c:scaling>
        <c:delete val="1"/>
        <c:axPos val="r"/>
        <c:numFmt formatCode="General" sourceLinked="1"/>
        <c:majorTickMark val="out"/>
        <c:minorTickMark val="none"/>
        <c:tickLblPos val="nextTo"/>
        <c:crossAx val="782305128"/>
        <c:crosses val="max"/>
        <c:crossBetween val="midCat"/>
      </c:valAx>
      <c:valAx>
        <c:axId val="782305128"/>
        <c:scaling>
          <c:orientation val="minMax"/>
          <c:max val="1"/>
        </c:scaling>
        <c:delete val="1"/>
        <c:axPos val="t"/>
        <c:numFmt formatCode="General" sourceLinked="1"/>
        <c:majorTickMark val="out"/>
        <c:minorTickMark val="none"/>
        <c:tickLblPos val="nextTo"/>
        <c:crossAx val="782306112"/>
        <c:crosses val="max"/>
        <c:crossBetween val="midCat"/>
      </c:valAx>
    </c:plotArea>
    <c:legend>
      <c:legendPos val="r"/>
      <c:legendEntry>
        <c:idx val="5"/>
        <c:delete val="1"/>
      </c:legendEntry>
      <c:layout>
        <c:manualLayout>
          <c:xMode val="edge"/>
          <c:yMode val="edge"/>
          <c:x val="9.9991137471452426E-2"/>
          <c:y val="1.0497842699240053E-2"/>
          <c:w val="0.79617510621089715"/>
          <c:h val="0.1030666941280227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97914417495363"/>
          <c:y val="7.218181818181818E-2"/>
          <c:w val="0.88375785395768247"/>
          <c:h val="0.53212717728465764"/>
        </c:manualLayout>
      </c:layout>
      <c:barChart>
        <c:barDir val="col"/>
        <c:grouping val="clustered"/>
        <c:varyColors val="0"/>
        <c:ser>
          <c:idx val="0"/>
          <c:order val="0"/>
          <c:tx>
            <c:strRef>
              <c:f>'Fsw CNDM use 2018'!$C$1</c:f>
              <c:strCache>
                <c:ptCount val="1"/>
                <c:pt idx="0">
                  <c:v>Condom use with most recent client</c:v>
                </c:pt>
              </c:strCache>
            </c:strRef>
          </c:tx>
          <c:spPr>
            <a:solidFill>
              <a:srgbClr val="00A99A"/>
            </a:solidFill>
            <a:ln>
              <a:noFill/>
            </a:ln>
          </c:spPr>
          <c:invertIfNegative val="0"/>
          <c:dPt>
            <c:idx val="3"/>
            <c:invertIfNegative val="0"/>
            <c:bubble3D val="0"/>
            <c:extLst>
              <c:ext xmlns:c16="http://schemas.microsoft.com/office/drawing/2014/chart" uri="{C3380CC4-5D6E-409C-BE32-E72D297353CC}">
                <c16:uniqueId val="{00000000-6CEC-4083-A7BF-ED9D310B913D}"/>
              </c:ext>
            </c:extLst>
          </c:dPt>
          <c:dPt>
            <c:idx val="10"/>
            <c:invertIfNegative val="0"/>
            <c:bubble3D val="0"/>
            <c:spPr>
              <a:pattFill prst="wdUpDiag">
                <a:fgClr>
                  <a:srgbClr val="00A99A"/>
                </a:fgClr>
                <a:bgClr>
                  <a:sysClr val="window" lastClr="FFFFFF"/>
                </a:bgClr>
              </a:pattFill>
              <a:ln>
                <a:noFill/>
              </a:ln>
            </c:spPr>
            <c:extLst>
              <c:ext xmlns:c16="http://schemas.microsoft.com/office/drawing/2014/chart" uri="{C3380CC4-5D6E-409C-BE32-E72D297353CC}">
                <c16:uniqueId val="{00000002-6CEC-4083-A7BF-ED9D310B913D}"/>
              </c:ext>
            </c:extLst>
          </c:dPt>
          <c:dLbls>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CEC-4083-A7BF-ED9D310B913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'Fsw CNDM use 2018'!$B$2:$B$12</c:f>
              <c:strCache>
                <c:ptCount val="11"/>
                <c:pt idx="0">
                  <c:v>Angeles </c:v>
                </c:pt>
                <c:pt idx="1">
                  <c:v>Baguio </c:v>
                </c:pt>
                <c:pt idx="2">
                  <c:v>Cagayan de Oro </c:v>
                </c:pt>
                <c:pt idx="3">
                  <c:v>Cebu </c:v>
                </c:pt>
                <c:pt idx="4">
                  <c:v>Davao </c:v>
                </c:pt>
                <c:pt idx="5">
                  <c:v>General Santos </c:v>
                </c:pt>
                <c:pt idx="6">
                  <c:v>Iloilo </c:v>
                </c:pt>
                <c:pt idx="7">
                  <c:v>Pasay </c:v>
                </c:pt>
                <c:pt idx="8">
                  <c:v>Quezon </c:v>
                </c:pt>
                <c:pt idx="9">
                  <c:v>Zamboanga </c:v>
                </c:pt>
                <c:pt idx="10">
                  <c:v>Philippines</c:v>
                </c:pt>
              </c:strCache>
            </c:strRef>
          </c:cat>
          <c:val>
            <c:numRef>
              <c:f>'Fsw CNDM use 2018'!$C$2:$C$12</c:f>
              <c:numCache>
                <c:formatCode>General</c:formatCode>
                <c:ptCount val="11"/>
                <c:pt idx="0">
                  <c:v>91</c:v>
                </c:pt>
                <c:pt idx="1">
                  <c:v>90</c:v>
                </c:pt>
                <c:pt idx="2">
                  <c:v>71</c:v>
                </c:pt>
                <c:pt idx="3">
                  <c:v>92</c:v>
                </c:pt>
                <c:pt idx="4">
                  <c:v>92</c:v>
                </c:pt>
                <c:pt idx="5">
                  <c:v>91</c:v>
                </c:pt>
                <c:pt idx="6">
                  <c:v>83</c:v>
                </c:pt>
                <c:pt idx="7">
                  <c:v>97</c:v>
                </c:pt>
                <c:pt idx="8">
                  <c:v>79</c:v>
                </c:pt>
                <c:pt idx="9">
                  <c:v>76</c:v>
                </c:pt>
                <c:pt idx="10">
                  <c:v>85</c:v>
                </c:pt>
              </c:numCache>
            </c:numRef>
          </c:val>
          <c:extLst>
            <c:ext xmlns:c16="http://schemas.microsoft.com/office/drawing/2014/chart" uri="{C3380CC4-5D6E-409C-BE32-E72D297353CC}">
              <c16:uniqueId val="{00000003-6CEC-4083-A7BF-ED9D310B913D}"/>
            </c:ext>
          </c:extLst>
        </c:ser>
        <c:ser>
          <c:idx val="3"/>
          <c:order val="1"/>
          <c:tx>
            <c:strRef>
              <c:f>'Fsw CNDM use 2018'!$D$1</c:f>
              <c:strCache>
                <c:ptCount val="1"/>
                <c:pt idx="0">
                  <c:v>Consistent condom use in the last month</c:v>
                </c:pt>
              </c:strCache>
            </c:strRef>
          </c:tx>
          <c:spPr>
            <a:solidFill>
              <a:srgbClr val="CDC884"/>
            </a:solidFill>
            <a:ln>
              <a:noFill/>
            </a:ln>
          </c:spPr>
          <c:invertIfNegative val="0"/>
          <c:dPt>
            <c:idx val="3"/>
            <c:invertIfNegative val="0"/>
            <c:bubble3D val="0"/>
            <c:extLst>
              <c:ext xmlns:c16="http://schemas.microsoft.com/office/drawing/2014/chart" uri="{C3380CC4-5D6E-409C-BE32-E72D297353CC}">
                <c16:uniqueId val="{00000004-6CEC-4083-A7BF-ED9D310B913D}"/>
              </c:ext>
            </c:extLst>
          </c:dPt>
          <c:dPt>
            <c:idx val="10"/>
            <c:invertIfNegative val="0"/>
            <c:bubble3D val="0"/>
            <c:spPr>
              <a:pattFill prst="wdUpDiag">
                <a:fgClr>
                  <a:srgbClr val="CDC884"/>
                </a:fgClr>
                <a:bgClr>
                  <a:sysClr val="window" lastClr="FFFFFF"/>
                </a:bgClr>
              </a:pattFill>
              <a:ln>
                <a:noFill/>
              </a:ln>
            </c:spPr>
            <c:extLst>
              <c:ext xmlns:c16="http://schemas.microsoft.com/office/drawing/2014/chart" uri="{C3380CC4-5D6E-409C-BE32-E72D297353CC}">
                <c16:uniqueId val="{00000006-6CEC-4083-A7BF-ED9D310B913D}"/>
              </c:ext>
            </c:extLst>
          </c:dPt>
          <c:dLbls>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CEC-4083-A7BF-ED9D310B913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'Fsw CNDM use 2018'!$B$2:$B$12</c:f>
              <c:strCache>
                <c:ptCount val="11"/>
                <c:pt idx="0">
                  <c:v>Angeles </c:v>
                </c:pt>
                <c:pt idx="1">
                  <c:v>Baguio </c:v>
                </c:pt>
                <c:pt idx="2">
                  <c:v>Cagayan de Oro </c:v>
                </c:pt>
                <c:pt idx="3">
                  <c:v>Cebu </c:v>
                </c:pt>
                <c:pt idx="4">
                  <c:v>Davao </c:v>
                </c:pt>
                <c:pt idx="5">
                  <c:v>General Santos </c:v>
                </c:pt>
                <c:pt idx="6">
                  <c:v>Iloilo </c:v>
                </c:pt>
                <c:pt idx="7">
                  <c:v>Pasay </c:v>
                </c:pt>
                <c:pt idx="8">
                  <c:v>Quezon </c:v>
                </c:pt>
                <c:pt idx="9">
                  <c:v>Zamboanga </c:v>
                </c:pt>
                <c:pt idx="10">
                  <c:v>Philippines</c:v>
                </c:pt>
              </c:strCache>
            </c:strRef>
          </c:cat>
          <c:val>
            <c:numRef>
              <c:f>'Fsw CNDM use 2018'!$D$2:$D$12</c:f>
              <c:numCache>
                <c:formatCode>General</c:formatCode>
                <c:ptCount val="11"/>
                <c:pt idx="0">
                  <c:v>72</c:v>
                </c:pt>
                <c:pt idx="1">
                  <c:v>72</c:v>
                </c:pt>
                <c:pt idx="2">
                  <c:v>49</c:v>
                </c:pt>
                <c:pt idx="3">
                  <c:v>79</c:v>
                </c:pt>
                <c:pt idx="4">
                  <c:v>74</c:v>
                </c:pt>
                <c:pt idx="5">
                  <c:v>85</c:v>
                </c:pt>
                <c:pt idx="6">
                  <c:v>66</c:v>
                </c:pt>
                <c:pt idx="7">
                  <c:v>79</c:v>
                </c:pt>
                <c:pt idx="8">
                  <c:v>56</c:v>
                </c:pt>
                <c:pt idx="9">
                  <c:v>25</c:v>
                </c:pt>
                <c:pt idx="10">
                  <c:v>64</c:v>
                </c:pt>
              </c:numCache>
            </c:numRef>
          </c:val>
          <c:extLst>
            <c:ext xmlns:c16="http://schemas.microsoft.com/office/drawing/2014/chart" uri="{C3380CC4-5D6E-409C-BE32-E72D297353CC}">
              <c16:uniqueId val="{00000007-6CEC-4083-A7BF-ED9D310B913D}"/>
            </c:ext>
          </c:extLst>
        </c:ser>
        <c:dLbls>
          <c:showLegendKey val="0"/>
          <c:showVal val="0"/>
          <c:showCatName val="0"/>
          <c:showSerName val="0"/>
          <c:showPercent val="0"/>
          <c:showBubbleSize val="0"/>
        </c:dLbls>
        <c:gapWidth val="72"/>
        <c:axId val="211369344"/>
        <c:axId val="213628032"/>
      </c:barChart>
      <c:scatterChart>
        <c:scatterStyle val="smoothMarker"/>
        <c:varyColors val="0"/>
        <c:ser>
          <c:idx val="1"/>
          <c:order val="2"/>
          <c:tx>
            <c:strRef>
              <c:f>'Fsw CNDM use 2018'!$C$15</c:f>
              <c:strCache>
                <c:ptCount val="1"/>
                <c:pt idx="0">
                  <c:v>t</c:v>
                </c:pt>
              </c:strCache>
            </c:strRef>
          </c:tx>
          <c:spPr>
            <a:ln>
              <a:solidFill>
                <a:srgbClr val="E31837"/>
              </a:solidFill>
              <a:prstDash val="dash"/>
            </a:ln>
          </c:spPr>
          <c:marker>
            <c:symbol val="none"/>
          </c:marker>
          <c:xVal>
            <c:numRef>
              <c:f>'Fsw CNDM use 2018'!$B$16:$B$17</c:f>
              <c:numCache>
                <c:formatCode>General</c:formatCode>
                <c:ptCount val="2"/>
                <c:pt idx="0">
                  <c:v>0</c:v>
                </c:pt>
                <c:pt idx="1">
                  <c:v>1</c:v>
                </c:pt>
              </c:numCache>
            </c:numRef>
          </c:xVal>
          <c:yVal>
            <c:numRef>
              <c:f>'Fsw CNDM use 2018'!$C$16:$C$17</c:f>
              <c:numCache>
                <c:formatCode>General</c:formatCode>
                <c:ptCount val="2"/>
                <c:pt idx="0">
                  <c:v>90</c:v>
                </c:pt>
                <c:pt idx="1">
                  <c:v>90</c:v>
                </c:pt>
              </c:numCache>
            </c:numRef>
          </c:yVal>
          <c:smooth val="1"/>
          <c:extLst>
            <c:ext xmlns:c16="http://schemas.microsoft.com/office/drawing/2014/chart" uri="{C3380CC4-5D6E-409C-BE32-E72D297353CC}">
              <c16:uniqueId val="{00000008-6CEC-4083-A7BF-ED9D310B913D}"/>
            </c:ext>
          </c:extLst>
        </c:ser>
        <c:dLbls>
          <c:showLegendKey val="0"/>
          <c:showVal val="0"/>
          <c:showCatName val="0"/>
          <c:showSerName val="0"/>
          <c:showPercent val="0"/>
          <c:showBubbleSize val="0"/>
        </c:dLbls>
        <c:axId val="213716352"/>
        <c:axId val="213629952"/>
      </c:scatterChart>
      <c:catAx>
        <c:axId val="211369344"/>
        <c:scaling>
          <c:orientation val="minMax"/>
        </c:scaling>
        <c:delete val="0"/>
        <c:axPos val="b"/>
        <c:numFmt formatCode="General" sourceLinked="1"/>
        <c:majorTickMark val="out"/>
        <c:minorTickMark val="none"/>
        <c:tickLblPos val="nextTo"/>
        <c:crossAx val="213628032"/>
        <c:crosses val="autoZero"/>
        <c:auto val="1"/>
        <c:lblAlgn val="ctr"/>
        <c:lblOffset val="100"/>
        <c:noMultiLvlLbl val="0"/>
      </c:catAx>
      <c:valAx>
        <c:axId val="213628032"/>
        <c:scaling>
          <c:orientation val="minMax"/>
          <c:max val="100"/>
        </c:scaling>
        <c:delete val="0"/>
        <c:axPos val="l"/>
        <c:title>
          <c:tx>
            <c:rich>
              <a:bodyPr rot="0" vert="horz"/>
              <a:lstStyle/>
              <a:p>
                <a:pPr algn="ctr">
                  <a:defRPr sz="1400" b="1" i="0" u="none" strike="noStrike" baseline="0">
                    <a:solidFill>
                      <a:srgbClr val="000000"/>
                    </a:solidFill>
                    <a:latin typeface="Arial"/>
                    <a:ea typeface="Arial"/>
                    <a:cs typeface="Arial"/>
                  </a:defRPr>
                </a:pPr>
                <a:r>
                  <a:rPr lang="en-US"/>
                  <a:t>%</a:t>
                </a:r>
              </a:p>
            </c:rich>
          </c:tx>
          <c:layout>
            <c:manualLayout>
              <c:xMode val="edge"/>
              <c:yMode val="edge"/>
              <c:x val="6.8748439916517601E-3"/>
              <c:y val="1.0113044391869901E-2"/>
            </c:manualLayout>
          </c:layout>
          <c:overlay val="0"/>
        </c:title>
        <c:numFmt formatCode="General" sourceLinked="1"/>
        <c:majorTickMark val="out"/>
        <c:minorTickMark val="none"/>
        <c:tickLblPos val="nextTo"/>
        <c:crossAx val="211369344"/>
        <c:crosses val="autoZero"/>
        <c:crossBetween val="between"/>
        <c:majorUnit val="10"/>
      </c:valAx>
      <c:valAx>
        <c:axId val="213629952"/>
        <c:scaling>
          <c:orientation val="minMax"/>
        </c:scaling>
        <c:delete val="1"/>
        <c:axPos val="r"/>
        <c:numFmt formatCode="General" sourceLinked="1"/>
        <c:majorTickMark val="out"/>
        <c:minorTickMark val="none"/>
        <c:tickLblPos val="nextTo"/>
        <c:crossAx val="213716352"/>
        <c:crosses val="max"/>
        <c:crossBetween val="midCat"/>
      </c:valAx>
      <c:valAx>
        <c:axId val="213716352"/>
        <c:scaling>
          <c:orientation val="minMax"/>
          <c:max val="1"/>
          <c:min val="0"/>
        </c:scaling>
        <c:delete val="1"/>
        <c:axPos val="t"/>
        <c:numFmt formatCode="General" sourceLinked="1"/>
        <c:majorTickMark val="out"/>
        <c:minorTickMark val="none"/>
        <c:tickLblPos val="nextTo"/>
        <c:crossAx val="213629952"/>
        <c:crosses val="max"/>
        <c:crossBetween val="midCat"/>
        <c:majorUnit val="0.2"/>
      </c:valAx>
    </c:plotArea>
    <c:legend>
      <c:legendPos val="b"/>
      <c:legendEntry>
        <c:idx val="2"/>
        <c:delete val="1"/>
      </c:legendEntry>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Median age at first sex and first condom use among FSWs, 2018</a:t>
            </a:r>
          </a:p>
        </c:rich>
      </c:tx>
      <c:overlay val="0"/>
    </c:title>
    <c:autoTitleDeleted val="0"/>
    <c:plotArea>
      <c:layout/>
      <c:barChart>
        <c:barDir val="col"/>
        <c:grouping val="clustered"/>
        <c:varyColors val="0"/>
        <c:ser>
          <c:idx val="0"/>
          <c:order val="0"/>
          <c:tx>
            <c:strRef>
              <c:f>Sheet4!$B$2</c:f>
              <c:strCache>
                <c:ptCount val="1"/>
                <c:pt idx="0">
                  <c:v>Age at first vaginal sex with a male partner</c:v>
                </c:pt>
              </c:strCache>
            </c:strRef>
          </c:tx>
          <c:spPr>
            <a:solidFill>
              <a:srgbClr val="F26B73">
                <a:alpha val="49804"/>
              </a:srgbClr>
            </a:solidFill>
            <a:ln>
              <a:noFill/>
            </a:ln>
          </c:spPr>
          <c:invertIfNegative val="0"/>
          <c:dPt>
            <c:idx val="10"/>
            <c:invertIfNegative val="0"/>
            <c:bubble3D val="0"/>
            <c:spPr>
              <a:pattFill prst="dkUpDiag">
                <a:fgClr>
                  <a:srgbClr val="F26B73"/>
                </a:fgClr>
                <a:bgClr>
                  <a:sysClr val="window" lastClr="FFFFFF"/>
                </a:bgClr>
              </a:pattFill>
              <a:ln>
                <a:noFill/>
              </a:ln>
            </c:spPr>
            <c:extLst>
              <c:ext xmlns:c16="http://schemas.microsoft.com/office/drawing/2014/chart" uri="{C3380CC4-5D6E-409C-BE32-E72D297353CC}">
                <c16:uniqueId val="{00000000-AC95-4D49-B5BE-A43D42E8EE76}"/>
              </c:ext>
            </c:extLst>
          </c:dPt>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Sheet4!$A$3:$A$13</c:f>
              <c:strCache>
                <c:ptCount val="11"/>
                <c:pt idx="0">
                  <c:v>Angeles </c:v>
                </c:pt>
                <c:pt idx="1">
                  <c:v>Baguio </c:v>
                </c:pt>
                <c:pt idx="2">
                  <c:v>Cagayan de Oro </c:v>
                </c:pt>
                <c:pt idx="3">
                  <c:v>Cebu </c:v>
                </c:pt>
                <c:pt idx="4">
                  <c:v>Davao </c:v>
                </c:pt>
                <c:pt idx="5">
                  <c:v>General Santos </c:v>
                </c:pt>
                <c:pt idx="6">
                  <c:v>Iloilo </c:v>
                </c:pt>
                <c:pt idx="7">
                  <c:v>Pasay </c:v>
                </c:pt>
                <c:pt idx="8">
                  <c:v>Quezon </c:v>
                </c:pt>
                <c:pt idx="9">
                  <c:v>Zamboanga </c:v>
                </c:pt>
                <c:pt idx="10">
                  <c:v>Philippines</c:v>
                </c:pt>
              </c:strCache>
            </c:strRef>
          </c:cat>
          <c:val>
            <c:numRef>
              <c:f>Sheet4!$B$3:$B$13</c:f>
              <c:numCache>
                <c:formatCode>General</c:formatCode>
                <c:ptCount val="11"/>
                <c:pt idx="0">
                  <c:v>18</c:v>
                </c:pt>
                <c:pt idx="1">
                  <c:v>18</c:v>
                </c:pt>
                <c:pt idx="2">
                  <c:v>17</c:v>
                </c:pt>
                <c:pt idx="3">
                  <c:v>18</c:v>
                </c:pt>
                <c:pt idx="4">
                  <c:v>17</c:v>
                </c:pt>
                <c:pt idx="5">
                  <c:v>17</c:v>
                </c:pt>
                <c:pt idx="6">
                  <c:v>17</c:v>
                </c:pt>
                <c:pt idx="7">
                  <c:v>17</c:v>
                </c:pt>
                <c:pt idx="8">
                  <c:v>18</c:v>
                </c:pt>
                <c:pt idx="9">
                  <c:v>17</c:v>
                </c:pt>
                <c:pt idx="10">
                  <c:v>18</c:v>
                </c:pt>
              </c:numCache>
            </c:numRef>
          </c:val>
          <c:extLst>
            <c:ext xmlns:c16="http://schemas.microsoft.com/office/drawing/2014/chart" uri="{C3380CC4-5D6E-409C-BE32-E72D297353CC}">
              <c16:uniqueId val="{00000000-C69F-450D-8B21-2C29143FCD8F}"/>
            </c:ext>
          </c:extLst>
        </c:ser>
        <c:ser>
          <c:idx val="1"/>
          <c:order val="1"/>
          <c:tx>
            <c:strRef>
              <c:f>Sheet4!$C$2</c:f>
              <c:strCache>
                <c:ptCount val="1"/>
                <c:pt idx="0">
                  <c:v>Age at first condom use</c:v>
                </c:pt>
              </c:strCache>
            </c:strRef>
          </c:tx>
          <c:spPr>
            <a:solidFill>
              <a:srgbClr val="00A99A"/>
            </a:solidFill>
            <a:ln>
              <a:noFill/>
            </a:ln>
          </c:spPr>
          <c:invertIfNegative val="0"/>
          <c:dPt>
            <c:idx val="10"/>
            <c:invertIfNegative val="0"/>
            <c:bubble3D val="0"/>
            <c:spPr>
              <a:pattFill prst="dkUpDiag">
                <a:fgClr>
                  <a:srgbClr val="00A99A"/>
                </a:fgClr>
                <a:bgClr>
                  <a:sysClr val="window" lastClr="FFFFFF"/>
                </a:bgClr>
              </a:pattFill>
              <a:ln>
                <a:noFill/>
              </a:ln>
            </c:spPr>
            <c:extLst>
              <c:ext xmlns:c16="http://schemas.microsoft.com/office/drawing/2014/chart" uri="{C3380CC4-5D6E-409C-BE32-E72D297353CC}">
                <c16:uniqueId val="{00000001-AC95-4D49-B5BE-A43D42E8EE76}"/>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Sheet4!$A$3:$A$13</c:f>
              <c:strCache>
                <c:ptCount val="11"/>
                <c:pt idx="0">
                  <c:v>Angeles </c:v>
                </c:pt>
                <c:pt idx="1">
                  <c:v>Baguio </c:v>
                </c:pt>
                <c:pt idx="2">
                  <c:v>Cagayan de Oro </c:v>
                </c:pt>
                <c:pt idx="3">
                  <c:v>Cebu </c:v>
                </c:pt>
                <c:pt idx="4">
                  <c:v>Davao </c:v>
                </c:pt>
                <c:pt idx="5">
                  <c:v>General Santos </c:v>
                </c:pt>
                <c:pt idx="6">
                  <c:v>Iloilo </c:v>
                </c:pt>
                <c:pt idx="7">
                  <c:v>Pasay </c:v>
                </c:pt>
                <c:pt idx="8">
                  <c:v>Quezon </c:v>
                </c:pt>
                <c:pt idx="9">
                  <c:v>Zamboanga </c:v>
                </c:pt>
                <c:pt idx="10">
                  <c:v>Philippines</c:v>
                </c:pt>
              </c:strCache>
            </c:strRef>
          </c:cat>
          <c:val>
            <c:numRef>
              <c:f>Sheet4!$C$3:$C$13</c:f>
              <c:numCache>
                <c:formatCode>General</c:formatCode>
                <c:ptCount val="11"/>
                <c:pt idx="0">
                  <c:v>21</c:v>
                </c:pt>
                <c:pt idx="1">
                  <c:v>22</c:v>
                </c:pt>
                <c:pt idx="2">
                  <c:v>20</c:v>
                </c:pt>
                <c:pt idx="3">
                  <c:v>21</c:v>
                </c:pt>
                <c:pt idx="4">
                  <c:v>20</c:v>
                </c:pt>
                <c:pt idx="5">
                  <c:v>20</c:v>
                </c:pt>
                <c:pt idx="6">
                  <c:v>21</c:v>
                </c:pt>
                <c:pt idx="7">
                  <c:v>20</c:v>
                </c:pt>
                <c:pt idx="8">
                  <c:v>20</c:v>
                </c:pt>
                <c:pt idx="9">
                  <c:v>19</c:v>
                </c:pt>
                <c:pt idx="10">
                  <c:v>20</c:v>
                </c:pt>
              </c:numCache>
            </c:numRef>
          </c:val>
          <c:extLst>
            <c:ext xmlns:c16="http://schemas.microsoft.com/office/drawing/2014/chart" uri="{C3380CC4-5D6E-409C-BE32-E72D297353CC}">
              <c16:uniqueId val="{00000001-C69F-450D-8B21-2C29143FCD8F}"/>
            </c:ext>
          </c:extLst>
        </c:ser>
        <c:dLbls>
          <c:showLegendKey val="0"/>
          <c:showVal val="0"/>
          <c:showCatName val="0"/>
          <c:showSerName val="0"/>
          <c:showPercent val="0"/>
          <c:showBubbleSize val="0"/>
        </c:dLbls>
        <c:gapWidth val="70"/>
        <c:axId val="221403008"/>
        <c:axId val="221446528"/>
      </c:barChart>
      <c:catAx>
        <c:axId val="221403008"/>
        <c:scaling>
          <c:orientation val="minMax"/>
        </c:scaling>
        <c:delete val="0"/>
        <c:axPos val="b"/>
        <c:numFmt formatCode="General" sourceLinked="0"/>
        <c:majorTickMark val="out"/>
        <c:minorTickMark val="none"/>
        <c:tickLblPos val="nextTo"/>
        <c:crossAx val="221446528"/>
        <c:crosses val="autoZero"/>
        <c:auto val="1"/>
        <c:lblAlgn val="ctr"/>
        <c:lblOffset val="100"/>
        <c:noMultiLvlLbl val="0"/>
      </c:catAx>
      <c:valAx>
        <c:axId val="221446528"/>
        <c:scaling>
          <c:orientation val="minMax"/>
        </c:scaling>
        <c:delete val="0"/>
        <c:axPos val="l"/>
        <c:title>
          <c:tx>
            <c:rich>
              <a:bodyPr rot="-5400000" vert="horz"/>
              <a:lstStyle/>
              <a:p>
                <a:pPr>
                  <a:defRPr/>
                </a:pPr>
                <a:r>
                  <a:rPr lang="en-US"/>
                  <a:t>Median age (Years)</a:t>
                </a:r>
              </a:p>
            </c:rich>
          </c:tx>
          <c:overlay val="0"/>
        </c:title>
        <c:numFmt formatCode="General" sourceLinked="1"/>
        <c:majorTickMark val="out"/>
        <c:minorTickMark val="none"/>
        <c:tickLblPos val="nextTo"/>
        <c:crossAx val="221403008"/>
        <c:crosses val="autoZero"/>
        <c:crossBetween val="between"/>
      </c:valAx>
    </c:plotArea>
    <c:legend>
      <c:legendPos val="b"/>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231680717329689"/>
          <c:y val="7.641738444666249E-2"/>
          <c:w val="0.77719559248642311"/>
          <c:h val="0.51180855914137491"/>
        </c:manualLayout>
      </c:layout>
      <c:barChart>
        <c:barDir val="col"/>
        <c:grouping val="clustered"/>
        <c:varyColors val="0"/>
        <c:ser>
          <c:idx val="0"/>
          <c:order val="0"/>
          <c:tx>
            <c:strRef>
              <c:f>'FSW_cndm use _city'!$B$19</c:f>
              <c:strCache>
                <c:ptCount val="1"/>
                <c:pt idx="0">
                  <c:v>with client</c:v>
                </c:pt>
              </c:strCache>
            </c:strRef>
          </c:tx>
          <c:spPr>
            <a:solidFill>
              <a:srgbClr val="88C540"/>
            </a:solidFill>
            <a:ln>
              <a:no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'FSW_cndm use _city'!$C$17:$D$18</c:f>
              <c:multiLvlStrCache>
                <c:ptCount val="2"/>
                <c:lvl>
                  <c:pt idx="0">
                    <c:v>RFSWs</c:v>
                  </c:pt>
                  <c:pt idx="1">
                    <c:v>FFSWs</c:v>
                  </c:pt>
                </c:lvl>
                <c:lvl>
                  <c:pt idx="0">
                    <c:v>Manila City</c:v>
                  </c:pt>
                  <c:pt idx="1">
                    <c:v>Cebu City</c:v>
                  </c:pt>
                </c:lvl>
              </c:multiLvlStrCache>
            </c:multiLvlStrRef>
          </c:cat>
          <c:val>
            <c:numRef>
              <c:f>'FSW_cndm use _city'!$C$19:$D$19</c:f>
              <c:numCache>
                <c:formatCode>General</c:formatCode>
                <c:ptCount val="2"/>
                <c:pt idx="0">
                  <c:v>82</c:v>
                </c:pt>
                <c:pt idx="1">
                  <c:v>81</c:v>
                </c:pt>
              </c:numCache>
            </c:numRef>
          </c:val>
          <c:extLst>
            <c:ext xmlns:c16="http://schemas.microsoft.com/office/drawing/2014/chart" uri="{C3380CC4-5D6E-409C-BE32-E72D297353CC}">
              <c16:uniqueId val="{00000000-3EB5-4858-886D-69B248CDBA3F}"/>
            </c:ext>
          </c:extLst>
        </c:ser>
        <c:ser>
          <c:idx val="3"/>
          <c:order val="1"/>
          <c:tx>
            <c:strRef>
              <c:f>'FSW_cndm use _city'!$B$20</c:f>
              <c:strCache>
                <c:ptCount val="1"/>
                <c:pt idx="0">
                  <c:v>with non-paying regular partner</c:v>
                </c:pt>
              </c:strCache>
            </c:strRef>
          </c:tx>
          <c:spPr>
            <a:solidFill>
              <a:srgbClr val="EC008C"/>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'FSW_cndm use _city'!$C$17:$D$18</c:f>
              <c:multiLvlStrCache>
                <c:ptCount val="2"/>
                <c:lvl>
                  <c:pt idx="0">
                    <c:v>RFSWs</c:v>
                  </c:pt>
                  <c:pt idx="1">
                    <c:v>FFSWs</c:v>
                  </c:pt>
                </c:lvl>
                <c:lvl>
                  <c:pt idx="0">
                    <c:v>Manila City</c:v>
                  </c:pt>
                  <c:pt idx="1">
                    <c:v>Cebu City</c:v>
                  </c:pt>
                </c:lvl>
              </c:multiLvlStrCache>
            </c:multiLvlStrRef>
          </c:cat>
          <c:val>
            <c:numRef>
              <c:f>'FSW_cndm use _city'!$C$20:$D$20</c:f>
              <c:numCache>
                <c:formatCode>General</c:formatCode>
                <c:ptCount val="2"/>
                <c:pt idx="0">
                  <c:v>22</c:v>
                </c:pt>
                <c:pt idx="1">
                  <c:v>13</c:v>
                </c:pt>
              </c:numCache>
            </c:numRef>
          </c:val>
          <c:extLst>
            <c:ext xmlns:c16="http://schemas.microsoft.com/office/drawing/2014/chart" uri="{C3380CC4-5D6E-409C-BE32-E72D297353CC}">
              <c16:uniqueId val="{00000001-3EB5-4858-886D-69B248CDBA3F}"/>
            </c:ext>
          </c:extLst>
        </c:ser>
        <c:dLbls>
          <c:showLegendKey val="0"/>
          <c:showVal val="0"/>
          <c:showCatName val="0"/>
          <c:showSerName val="0"/>
          <c:showPercent val="0"/>
          <c:showBubbleSize val="0"/>
        </c:dLbls>
        <c:gapWidth val="204"/>
        <c:axId val="215530496"/>
        <c:axId val="215536384"/>
      </c:barChart>
      <c:scatterChart>
        <c:scatterStyle val="lineMarker"/>
        <c:varyColors val="0"/>
        <c:ser>
          <c:idx val="1"/>
          <c:order val="2"/>
          <c:tx>
            <c:strRef>
              <c:f>'FSW_cndm use _city'!$C$22</c:f>
              <c:strCache>
                <c:ptCount val="1"/>
                <c:pt idx="0">
                  <c:v>t</c:v>
                </c:pt>
              </c:strCache>
            </c:strRef>
          </c:tx>
          <c:spPr>
            <a:ln w="19050">
              <a:solidFill>
                <a:srgbClr val="E31837"/>
              </a:solidFill>
              <a:prstDash val="dash"/>
            </a:ln>
          </c:spPr>
          <c:marker>
            <c:symbol val="none"/>
          </c:marker>
          <c:xVal>
            <c:numRef>
              <c:f>'FSW_cndm use _city'!$B$23:$B$24</c:f>
              <c:numCache>
                <c:formatCode>General</c:formatCode>
                <c:ptCount val="2"/>
                <c:pt idx="0">
                  <c:v>0</c:v>
                </c:pt>
                <c:pt idx="1">
                  <c:v>1</c:v>
                </c:pt>
              </c:numCache>
            </c:numRef>
          </c:xVal>
          <c:yVal>
            <c:numRef>
              <c:f>'FSW_cndm use _city'!$C$23:$C$24</c:f>
              <c:numCache>
                <c:formatCode>General</c:formatCode>
                <c:ptCount val="2"/>
                <c:pt idx="0">
                  <c:v>90</c:v>
                </c:pt>
                <c:pt idx="1">
                  <c:v>90</c:v>
                </c:pt>
              </c:numCache>
            </c:numRef>
          </c:yVal>
          <c:smooth val="0"/>
          <c:extLst>
            <c:ext xmlns:c16="http://schemas.microsoft.com/office/drawing/2014/chart" uri="{C3380CC4-5D6E-409C-BE32-E72D297353CC}">
              <c16:uniqueId val="{00000002-3EB5-4858-886D-69B248CDBA3F}"/>
            </c:ext>
          </c:extLst>
        </c:ser>
        <c:dLbls>
          <c:showLegendKey val="0"/>
          <c:showVal val="0"/>
          <c:showCatName val="0"/>
          <c:showSerName val="0"/>
          <c:showPercent val="0"/>
          <c:showBubbleSize val="0"/>
        </c:dLbls>
        <c:axId val="215622016"/>
        <c:axId val="215538304"/>
      </c:scatterChart>
      <c:catAx>
        <c:axId val="215530496"/>
        <c:scaling>
          <c:orientation val="minMax"/>
        </c:scaling>
        <c:delete val="0"/>
        <c:axPos val="b"/>
        <c:numFmt formatCode="General" sourceLinked="1"/>
        <c:majorTickMark val="out"/>
        <c:minorTickMark val="none"/>
        <c:tickLblPos val="nextTo"/>
        <c:crossAx val="215536384"/>
        <c:crosses val="autoZero"/>
        <c:auto val="1"/>
        <c:lblAlgn val="ctr"/>
        <c:lblOffset val="100"/>
        <c:noMultiLvlLbl val="0"/>
      </c:catAx>
      <c:valAx>
        <c:axId val="215536384"/>
        <c:scaling>
          <c:orientation val="minMax"/>
          <c:max val="100"/>
          <c:min val="0"/>
        </c:scaling>
        <c:delete val="0"/>
        <c:axPos val="l"/>
        <c:title>
          <c:tx>
            <c:rich>
              <a:bodyPr rot="-5400000" vert="horz"/>
              <a:lstStyle/>
              <a:p>
                <a:pPr algn="ctr">
                  <a:defRPr sz="1400" b="1" i="0" u="none" strike="noStrike" baseline="0">
                    <a:solidFill>
                      <a:srgbClr val="000000"/>
                    </a:solidFill>
                    <a:latin typeface="Arial"/>
                    <a:ea typeface="Arial"/>
                    <a:cs typeface="Arial"/>
                  </a:defRPr>
                </a:pPr>
                <a:r>
                  <a:rPr lang="en-US"/>
                  <a:t>% weighted</a:t>
                </a:r>
              </a:p>
            </c:rich>
          </c:tx>
          <c:layout>
            <c:manualLayout>
              <c:xMode val="edge"/>
              <c:yMode val="edge"/>
              <c:x val="1.4155650759789709E-3"/>
              <c:y val="0.12908458311609095"/>
            </c:manualLayout>
          </c:layout>
          <c:overlay val="0"/>
        </c:title>
        <c:numFmt formatCode="General" sourceLinked="1"/>
        <c:majorTickMark val="out"/>
        <c:minorTickMark val="none"/>
        <c:tickLblPos val="nextTo"/>
        <c:crossAx val="215530496"/>
        <c:crosses val="autoZero"/>
        <c:crossBetween val="between"/>
        <c:majorUnit val="10"/>
      </c:valAx>
      <c:valAx>
        <c:axId val="215538304"/>
        <c:scaling>
          <c:orientation val="minMax"/>
        </c:scaling>
        <c:delete val="1"/>
        <c:axPos val="r"/>
        <c:numFmt formatCode="General" sourceLinked="1"/>
        <c:majorTickMark val="out"/>
        <c:minorTickMark val="none"/>
        <c:tickLblPos val="nextTo"/>
        <c:crossAx val="215622016"/>
        <c:crosses val="max"/>
        <c:crossBetween val="midCat"/>
      </c:valAx>
      <c:valAx>
        <c:axId val="215622016"/>
        <c:scaling>
          <c:orientation val="minMax"/>
          <c:max val="1"/>
          <c:min val="0"/>
        </c:scaling>
        <c:delete val="1"/>
        <c:axPos val="t"/>
        <c:numFmt formatCode="General" sourceLinked="1"/>
        <c:majorTickMark val="out"/>
        <c:minorTickMark val="none"/>
        <c:tickLblPos val="nextTo"/>
        <c:crossAx val="215538304"/>
        <c:crosses val="max"/>
        <c:crossBetween val="midCat"/>
        <c:majorUnit val="0.2"/>
      </c:valAx>
    </c:plotArea>
    <c:legend>
      <c:legendPos val="r"/>
      <c:legendEntry>
        <c:idx val="2"/>
        <c:delete val="1"/>
      </c:legendEntry>
      <c:layout>
        <c:manualLayout>
          <c:xMode val="edge"/>
          <c:yMode val="edge"/>
          <c:x val="8.7183456906596346E-2"/>
          <c:y val="0.77738666469508211"/>
          <c:w val="0.80290060516628969"/>
          <c:h val="5.6206911809238105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077395833333331"/>
          <c:y val="4.9980491479642224E-2"/>
          <c:w val="0.63367222222222219"/>
          <c:h val="0.61760277777777772"/>
        </c:manualLayout>
      </c:layout>
      <c:areaChart>
        <c:grouping val="standard"/>
        <c:varyColors val="0"/>
        <c:ser>
          <c:idx val="0"/>
          <c:order val="0"/>
          <c:tx>
            <c:strRef>
              <c:f>'PLHIV_NI_Deaths (2)'!$F$2</c:f>
              <c:strCache>
                <c:ptCount val="1"/>
                <c:pt idx="0">
                  <c:v>New HIV infections Upper bound</c:v>
                </c:pt>
              </c:strCache>
            </c:strRef>
          </c:tx>
          <c:spPr>
            <a:solidFill>
              <a:srgbClr val="E31837">
                <a:alpha val="30000"/>
              </a:srgbClr>
            </a:solidFill>
            <a:ln w="25400">
              <a:solidFill>
                <a:sysClr val="window" lastClr="FFFFFF"/>
              </a:solidFill>
            </a:ln>
          </c:spPr>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(2)'!$F$3:$F$32</c:f>
              <c:numCache>
                <c:formatCode>_-* #,##0_-;\-* #,##0_-;_-* "-"??_-;_-@_-</c:formatCode>
                <c:ptCount val="30"/>
                <c:pt idx="0">
                  <c:v>21</c:v>
                </c:pt>
                <c:pt idx="1">
                  <c:v>25</c:v>
                </c:pt>
                <c:pt idx="2">
                  <c:v>34</c:v>
                </c:pt>
                <c:pt idx="3">
                  <c:v>62</c:v>
                </c:pt>
                <c:pt idx="4">
                  <c:v>81</c:v>
                </c:pt>
                <c:pt idx="5">
                  <c:v>103</c:v>
                </c:pt>
                <c:pt idx="6">
                  <c:v>116</c:v>
                </c:pt>
                <c:pt idx="7">
                  <c:v>136</c:v>
                </c:pt>
                <c:pt idx="8">
                  <c:v>172</c:v>
                </c:pt>
                <c:pt idx="9">
                  <c:v>225</c:v>
                </c:pt>
                <c:pt idx="10">
                  <c:v>311</c:v>
                </c:pt>
                <c:pt idx="11">
                  <c:v>404</c:v>
                </c:pt>
                <c:pt idx="12">
                  <c:v>567</c:v>
                </c:pt>
                <c:pt idx="13">
                  <c:v>752</c:v>
                </c:pt>
                <c:pt idx="14">
                  <c:v>960</c:v>
                </c:pt>
                <c:pt idx="15">
                  <c:v>1259</c:v>
                </c:pt>
                <c:pt idx="16">
                  <c:v>1623</c:v>
                </c:pt>
                <c:pt idx="17">
                  <c:v>2141</c:v>
                </c:pt>
                <c:pt idx="18">
                  <c:v>2741</c:v>
                </c:pt>
                <c:pt idx="19">
                  <c:v>4241</c:v>
                </c:pt>
                <c:pt idx="20">
                  <c:v>5740</c:v>
                </c:pt>
                <c:pt idx="21">
                  <c:v>6032</c:v>
                </c:pt>
                <c:pt idx="22">
                  <c:v>7001</c:v>
                </c:pt>
                <c:pt idx="23">
                  <c:v>8562</c:v>
                </c:pt>
                <c:pt idx="24">
                  <c:v>10325</c:v>
                </c:pt>
                <c:pt idx="25">
                  <c:v>11776</c:v>
                </c:pt>
                <c:pt idx="26">
                  <c:v>12834</c:v>
                </c:pt>
                <c:pt idx="27">
                  <c:v>14656</c:v>
                </c:pt>
                <c:pt idx="28">
                  <c:v>16426</c:v>
                </c:pt>
                <c:pt idx="29">
                  <c:v>17936</c:v>
                </c:pt>
              </c:numCache>
            </c:numRef>
          </c:val>
          <c:extLst>
            <c:ext xmlns:c16="http://schemas.microsoft.com/office/drawing/2014/chart" uri="{C3380CC4-5D6E-409C-BE32-E72D297353CC}">
              <c16:uniqueId val="{00000001-9D1F-4C96-9772-7F0B859553B4}"/>
            </c:ext>
          </c:extLst>
        </c:ser>
        <c:ser>
          <c:idx val="2"/>
          <c:order val="2"/>
          <c:tx>
            <c:strRef>
              <c:f>'PLHIV_NI_Deaths (2)'!$H$2</c:f>
              <c:strCache>
                <c:ptCount val="1"/>
                <c:pt idx="0">
                  <c:v>New HIV infections Lower bound</c:v>
                </c:pt>
              </c:strCache>
            </c:strRef>
          </c:tx>
          <c:spPr>
            <a:solidFill>
              <a:sysClr val="window" lastClr="FFFFFF"/>
            </a:solidFill>
            <a:ln w="22225">
              <a:noFill/>
              <a:prstDash val="sysDot"/>
            </a:ln>
          </c:spPr>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(2)'!$H$3:$H$32</c:f>
              <c:numCache>
                <c:formatCode>_-* #,##0_-;\-* #,##0_-;_-* "-"??_-;_-@_-</c:formatCode>
                <c:ptCount val="30"/>
                <c:pt idx="0">
                  <c:v>17</c:v>
                </c:pt>
                <c:pt idx="1">
                  <c:v>20</c:v>
                </c:pt>
                <c:pt idx="2">
                  <c:v>28</c:v>
                </c:pt>
                <c:pt idx="3">
                  <c:v>50</c:v>
                </c:pt>
                <c:pt idx="4">
                  <c:v>66</c:v>
                </c:pt>
                <c:pt idx="5">
                  <c:v>82</c:v>
                </c:pt>
                <c:pt idx="6">
                  <c:v>92</c:v>
                </c:pt>
                <c:pt idx="7">
                  <c:v>104</c:v>
                </c:pt>
                <c:pt idx="8">
                  <c:v>129</c:v>
                </c:pt>
                <c:pt idx="9">
                  <c:v>167</c:v>
                </c:pt>
                <c:pt idx="10">
                  <c:v>231</c:v>
                </c:pt>
                <c:pt idx="11">
                  <c:v>295</c:v>
                </c:pt>
                <c:pt idx="12">
                  <c:v>418</c:v>
                </c:pt>
                <c:pt idx="13">
                  <c:v>553</c:v>
                </c:pt>
                <c:pt idx="14">
                  <c:v>697</c:v>
                </c:pt>
                <c:pt idx="15">
                  <c:v>908</c:v>
                </c:pt>
                <c:pt idx="16">
                  <c:v>1159</c:v>
                </c:pt>
                <c:pt idx="17">
                  <c:v>1531</c:v>
                </c:pt>
                <c:pt idx="18">
                  <c:v>1952</c:v>
                </c:pt>
                <c:pt idx="19">
                  <c:v>3101</c:v>
                </c:pt>
                <c:pt idx="20">
                  <c:v>4219</c:v>
                </c:pt>
                <c:pt idx="21">
                  <c:v>4349</c:v>
                </c:pt>
                <c:pt idx="22">
                  <c:v>5015</c:v>
                </c:pt>
                <c:pt idx="23">
                  <c:v>6117</c:v>
                </c:pt>
                <c:pt idx="24">
                  <c:v>7365</c:v>
                </c:pt>
                <c:pt idx="25">
                  <c:v>8410</c:v>
                </c:pt>
                <c:pt idx="26">
                  <c:v>9150</c:v>
                </c:pt>
                <c:pt idx="27">
                  <c:v>10475</c:v>
                </c:pt>
                <c:pt idx="28">
                  <c:v>11765</c:v>
                </c:pt>
                <c:pt idx="29">
                  <c:v>12845</c:v>
                </c:pt>
              </c:numCache>
            </c:numRef>
          </c:val>
          <c:extLst>
            <c:ext xmlns:c16="http://schemas.microsoft.com/office/drawing/2014/chart" uri="{C3380CC4-5D6E-409C-BE32-E72D297353CC}">
              <c16:uniqueId val="{00000003-9D1F-4C96-9772-7F0B859553B4}"/>
            </c:ext>
          </c:extLst>
        </c:ser>
        <c:dLbls>
          <c:showLegendKey val="0"/>
          <c:showVal val="0"/>
          <c:showCatName val="0"/>
          <c:showSerName val="0"/>
          <c:showPercent val="0"/>
          <c:showBubbleSize val="0"/>
        </c:dLbls>
        <c:axId val="212194048"/>
        <c:axId val="212195584"/>
      </c:areaChart>
      <c:lineChart>
        <c:grouping val="standard"/>
        <c:varyColors val="0"/>
        <c:ser>
          <c:idx val="1"/>
          <c:order val="1"/>
          <c:tx>
            <c:strRef>
              <c:f>'PLHIV_NI_Deaths (2)'!$G$2</c:f>
              <c:strCache>
                <c:ptCount val="1"/>
                <c:pt idx="0">
                  <c:v>New HIV infections</c:v>
                </c:pt>
              </c:strCache>
            </c:strRef>
          </c:tx>
          <c:spPr>
            <a:ln w="38100">
              <a:solidFill>
                <a:srgbClr val="E31837"/>
              </a:solidFill>
              <a:prstDash val="solid"/>
            </a:ln>
          </c:spPr>
          <c:marker>
            <c:symbol val="none"/>
          </c:marker>
          <c:dLbls>
            <c:dLbl>
              <c:idx val="29"/>
              <c:tx>
                <c:rich>
                  <a:bodyPr/>
                  <a:lstStyle/>
                  <a:p>
                    <a:r>
                      <a:rPr lang="en-US" dirty="0"/>
                      <a:t>16,000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D16A-44DE-A8AA-59278F63ADF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(2)'!$G$3:$G$32</c:f>
              <c:numCache>
                <c:formatCode>_-* #,##0_-;\-* #,##0_-;_-* "-"??_-;_-@_-</c:formatCode>
                <c:ptCount val="30"/>
                <c:pt idx="0">
                  <c:v>19</c:v>
                </c:pt>
                <c:pt idx="1">
                  <c:v>23</c:v>
                </c:pt>
                <c:pt idx="2">
                  <c:v>31</c:v>
                </c:pt>
                <c:pt idx="3">
                  <c:v>56</c:v>
                </c:pt>
                <c:pt idx="4">
                  <c:v>74</c:v>
                </c:pt>
                <c:pt idx="5">
                  <c:v>93</c:v>
                </c:pt>
                <c:pt idx="6">
                  <c:v>105</c:v>
                </c:pt>
                <c:pt idx="7">
                  <c:v>121</c:v>
                </c:pt>
                <c:pt idx="8">
                  <c:v>151</c:v>
                </c:pt>
                <c:pt idx="9">
                  <c:v>196</c:v>
                </c:pt>
                <c:pt idx="10">
                  <c:v>273</c:v>
                </c:pt>
                <c:pt idx="11">
                  <c:v>352</c:v>
                </c:pt>
                <c:pt idx="12">
                  <c:v>495</c:v>
                </c:pt>
                <c:pt idx="13">
                  <c:v>655</c:v>
                </c:pt>
                <c:pt idx="14">
                  <c:v>834</c:v>
                </c:pt>
                <c:pt idx="15">
                  <c:v>1091</c:v>
                </c:pt>
                <c:pt idx="16">
                  <c:v>1401</c:v>
                </c:pt>
                <c:pt idx="17">
                  <c:v>1847</c:v>
                </c:pt>
                <c:pt idx="18">
                  <c:v>2361</c:v>
                </c:pt>
                <c:pt idx="19">
                  <c:v>3726</c:v>
                </c:pt>
                <c:pt idx="20">
                  <c:v>5062</c:v>
                </c:pt>
                <c:pt idx="21">
                  <c:v>5222</c:v>
                </c:pt>
                <c:pt idx="22">
                  <c:v>6054</c:v>
                </c:pt>
                <c:pt idx="23">
                  <c:v>7396</c:v>
                </c:pt>
                <c:pt idx="24">
                  <c:v>8912</c:v>
                </c:pt>
                <c:pt idx="25">
                  <c:v>10171</c:v>
                </c:pt>
                <c:pt idx="26">
                  <c:v>11097</c:v>
                </c:pt>
                <c:pt idx="27">
                  <c:v>12676</c:v>
                </c:pt>
                <c:pt idx="28">
                  <c:v>14225</c:v>
                </c:pt>
                <c:pt idx="29">
                  <c:v>15529</c:v>
                </c:pt>
              </c:numCache>
            </c:numRef>
          </c:val>
          <c:smooth val="0"/>
          <c:extLst>
            <c:ext xmlns:c16="http://schemas.microsoft.com/office/drawing/2014/chart" uri="{C3380CC4-5D6E-409C-BE32-E72D297353CC}">
              <c16:uniqueId val="{00000002-9D1F-4C96-9772-7F0B859553B4}"/>
            </c:ext>
          </c:extLst>
        </c:ser>
        <c:dLbls>
          <c:showLegendKey val="0"/>
          <c:showVal val="0"/>
          <c:showCatName val="0"/>
          <c:showSerName val="0"/>
          <c:showPercent val="0"/>
          <c:showBubbleSize val="0"/>
        </c:dLbls>
        <c:marker val="1"/>
        <c:smooth val="0"/>
        <c:axId val="212194048"/>
        <c:axId val="212195584"/>
      </c:lineChart>
      <c:catAx>
        <c:axId val="212194048"/>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212195584"/>
        <c:crosses val="autoZero"/>
        <c:auto val="1"/>
        <c:lblAlgn val="ctr"/>
        <c:lblOffset val="100"/>
        <c:tickMarkSkip val="1"/>
        <c:noMultiLvlLbl val="0"/>
      </c:catAx>
      <c:valAx>
        <c:axId val="212195584"/>
        <c:scaling>
          <c:orientation val="minMax"/>
        </c:scaling>
        <c:delete val="0"/>
        <c:axPos val="l"/>
        <c:title>
          <c:tx>
            <c:rich>
              <a:bodyPr rot="-5400000" vert="horz"/>
              <a:lstStyle/>
              <a:p>
                <a:pPr>
                  <a:defRPr/>
                </a:pPr>
                <a:r>
                  <a:rPr lang="en-US"/>
                  <a:t>Number</a:t>
                </a:r>
              </a:p>
            </c:rich>
          </c:tx>
          <c:overlay val="0"/>
        </c:title>
        <c:numFmt formatCode="_-* #,##0_-;\-* #,##0_-;_-* &quot;-&quot;??_-;_-@_-" sourceLinked="1"/>
        <c:majorTickMark val="out"/>
        <c:minorTickMark val="none"/>
        <c:tickLblPos val="nextTo"/>
        <c:crossAx val="212194048"/>
        <c:crosses val="autoZero"/>
        <c:crossBetween val="midCat"/>
      </c:valAx>
    </c:plotArea>
    <c:legend>
      <c:legendPos val="b"/>
      <c:legendEntry>
        <c:idx val="0"/>
        <c:delete val="1"/>
      </c:legendEntry>
      <c:legendEntry>
        <c:idx val="1"/>
        <c:delete val="1"/>
      </c:legendEntry>
      <c:overlay val="0"/>
    </c:legend>
    <c:plotVisOnly val="1"/>
    <c:dispBlanksAs val="gap"/>
    <c:showDLblsOverMax val="0"/>
  </c:chart>
  <c:spPr>
    <a:ln>
      <a:solidFill>
        <a:srgbClr val="E31837"/>
      </a:solidFill>
    </a:ln>
  </c:spPr>
  <c:txPr>
    <a:bodyPr/>
    <a:lstStyle/>
    <a:p>
      <a:pPr>
        <a:defRPr sz="1200" b="0">
          <a:latin typeface="Arial" pitchFamily="34" charset="0"/>
          <a:cs typeface="Arial" pitchFamily="34" charset="0"/>
        </a:defRPr>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97914417495363"/>
          <c:y val="1.6329310334338657E-2"/>
          <c:w val="0.89412342676695467"/>
          <c:h val="0.57578568672499097"/>
        </c:manualLayout>
      </c:layout>
      <c:barChart>
        <c:barDir val="col"/>
        <c:grouping val="clustered"/>
        <c:varyColors val="0"/>
        <c:ser>
          <c:idx val="0"/>
          <c:order val="0"/>
          <c:tx>
            <c:strRef>
              <c:f>'MSM CNDM use 2018 (2)'!$C$1</c:f>
              <c:strCache>
                <c:ptCount val="1"/>
                <c:pt idx="0">
                  <c:v>Condom use at last anal sex</c:v>
                </c:pt>
              </c:strCache>
            </c:strRef>
          </c:tx>
          <c:spPr>
            <a:solidFill>
              <a:srgbClr val="F26B73"/>
            </a:solidFill>
            <a:ln>
              <a:noFill/>
            </a:ln>
          </c:spPr>
          <c:invertIfNegative val="0"/>
          <c:dPt>
            <c:idx val="3"/>
            <c:invertIfNegative val="0"/>
            <c:bubble3D val="0"/>
            <c:extLst>
              <c:ext xmlns:c16="http://schemas.microsoft.com/office/drawing/2014/chart" uri="{C3380CC4-5D6E-409C-BE32-E72D297353CC}">
                <c16:uniqueId val="{00000000-CC5A-41FD-8842-01D657C18053}"/>
              </c:ext>
            </c:extLst>
          </c:dPt>
          <c:dPt>
            <c:idx val="10"/>
            <c:invertIfNegative val="0"/>
            <c:bubble3D val="0"/>
            <c:extLst>
              <c:ext xmlns:c16="http://schemas.microsoft.com/office/drawing/2014/chart" uri="{C3380CC4-5D6E-409C-BE32-E72D297353CC}">
                <c16:uniqueId val="{00000001-CC5A-41FD-8842-01D657C18053}"/>
              </c:ext>
            </c:extLst>
          </c:dPt>
          <c:dPt>
            <c:idx val="13"/>
            <c:invertIfNegative val="0"/>
            <c:bubble3D val="0"/>
            <c:spPr>
              <a:pattFill prst="wdUpDiag">
                <a:fgClr>
                  <a:srgbClr val="F26B73"/>
                </a:fgClr>
                <a:bgClr>
                  <a:sysClr val="window" lastClr="FFFFFF"/>
                </a:bgClr>
              </a:pattFill>
              <a:ln>
                <a:noFill/>
              </a:ln>
            </c:spPr>
            <c:extLst>
              <c:ext xmlns:c16="http://schemas.microsoft.com/office/drawing/2014/chart" uri="{C3380CC4-5D6E-409C-BE32-E72D297353CC}">
                <c16:uniqueId val="{00000003-CC5A-41FD-8842-01D657C18053}"/>
              </c:ext>
            </c:extLst>
          </c:dPt>
          <c:dLbls>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C5A-41FD-8842-01D657C1805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'MSM CNDM use 2018 (2)'!$B$2:$B$15</c:f>
              <c:strCache>
                <c:ptCount val="14"/>
                <c:pt idx="0">
                  <c:v>Angeles </c:v>
                </c:pt>
                <c:pt idx="1">
                  <c:v>Baguio </c:v>
                </c:pt>
                <c:pt idx="2">
                  <c:v>Cagayan de Oro </c:v>
                </c:pt>
                <c:pt idx="3">
                  <c:v>Cebu </c:v>
                </c:pt>
                <c:pt idx="4">
                  <c:v>Davao </c:v>
                </c:pt>
                <c:pt idx="5">
                  <c:v>General Santos </c:v>
                </c:pt>
                <c:pt idx="6">
                  <c:v>Iloilo </c:v>
                </c:pt>
                <c:pt idx="7">
                  <c:v>Mandaue </c:v>
                </c:pt>
                <c:pt idx="8">
                  <c:v>Pasay </c:v>
                </c:pt>
                <c:pt idx="9">
                  <c:v>Quezon </c:v>
                </c:pt>
                <c:pt idx="10">
                  <c:v>Taguig </c:v>
                </c:pt>
                <c:pt idx="11">
                  <c:v>Talisay </c:v>
                </c:pt>
                <c:pt idx="12">
                  <c:v>Zamboanga </c:v>
                </c:pt>
                <c:pt idx="13">
                  <c:v>Philippines</c:v>
                </c:pt>
              </c:strCache>
            </c:strRef>
          </c:cat>
          <c:val>
            <c:numRef>
              <c:f>'MSM CNDM use 2018 (2)'!$C$2:$C$15</c:f>
              <c:numCache>
                <c:formatCode>General</c:formatCode>
                <c:ptCount val="14"/>
                <c:pt idx="0">
                  <c:v>52</c:v>
                </c:pt>
                <c:pt idx="1">
                  <c:v>33</c:v>
                </c:pt>
                <c:pt idx="2">
                  <c:v>29</c:v>
                </c:pt>
                <c:pt idx="3">
                  <c:v>42</c:v>
                </c:pt>
                <c:pt idx="4">
                  <c:v>49</c:v>
                </c:pt>
                <c:pt idx="5">
                  <c:v>34</c:v>
                </c:pt>
                <c:pt idx="6">
                  <c:v>50</c:v>
                </c:pt>
                <c:pt idx="7">
                  <c:v>42</c:v>
                </c:pt>
                <c:pt idx="8">
                  <c:v>43</c:v>
                </c:pt>
                <c:pt idx="9">
                  <c:v>38</c:v>
                </c:pt>
                <c:pt idx="10">
                  <c:v>40</c:v>
                </c:pt>
                <c:pt idx="11">
                  <c:v>21</c:v>
                </c:pt>
                <c:pt idx="12">
                  <c:v>20</c:v>
                </c:pt>
                <c:pt idx="13">
                  <c:v>38</c:v>
                </c:pt>
              </c:numCache>
            </c:numRef>
          </c:val>
          <c:extLst>
            <c:ext xmlns:c16="http://schemas.microsoft.com/office/drawing/2014/chart" uri="{C3380CC4-5D6E-409C-BE32-E72D297353CC}">
              <c16:uniqueId val="{00000004-CC5A-41FD-8842-01D657C18053}"/>
            </c:ext>
          </c:extLst>
        </c:ser>
        <c:ser>
          <c:idx val="3"/>
          <c:order val="1"/>
          <c:tx>
            <c:strRef>
              <c:f>'MSM CNDM use 2018 (2)'!$D$1</c:f>
              <c:strCache>
                <c:ptCount val="1"/>
                <c:pt idx="0">
                  <c:v>Consistent condom use *</c:v>
                </c:pt>
              </c:strCache>
            </c:strRef>
          </c:tx>
          <c:spPr>
            <a:solidFill>
              <a:srgbClr val="CDC884"/>
            </a:solidFill>
            <a:ln>
              <a:noFill/>
            </a:ln>
          </c:spPr>
          <c:invertIfNegative val="0"/>
          <c:dPt>
            <c:idx val="3"/>
            <c:invertIfNegative val="0"/>
            <c:bubble3D val="0"/>
            <c:extLst>
              <c:ext xmlns:c16="http://schemas.microsoft.com/office/drawing/2014/chart" uri="{C3380CC4-5D6E-409C-BE32-E72D297353CC}">
                <c16:uniqueId val="{00000005-CC5A-41FD-8842-01D657C18053}"/>
              </c:ext>
            </c:extLst>
          </c:dPt>
          <c:dPt>
            <c:idx val="10"/>
            <c:invertIfNegative val="0"/>
            <c:bubble3D val="0"/>
            <c:extLst>
              <c:ext xmlns:c16="http://schemas.microsoft.com/office/drawing/2014/chart" uri="{C3380CC4-5D6E-409C-BE32-E72D297353CC}">
                <c16:uniqueId val="{00000006-CC5A-41FD-8842-01D657C18053}"/>
              </c:ext>
            </c:extLst>
          </c:dPt>
          <c:dPt>
            <c:idx val="13"/>
            <c:invertIfNegative val="0"/>
            <c:bubble3D val="0"/>
            <c:spPr>
              <a:pattFill prst="wdUpDiag">
                <a:fgClr>
                  <a:srgbClr val="CDC884"/>
                </a:fgClr>
                <a:bgClr>
                  <a:sysClr val="window" lastClr="FFFFFF"/>
                </a:bgClr>
              </a:pattFill>
              <a:ln>
                <a:noFill/>
              </a:ln>
            </c:spPr>
            <c:extLst>
              <c:ext xmlns:c16="http://schemas.microsoft.com/office/drawing/2014/chart" uri="{C3380CC4-5D6E-409C-BE32-E72D297353CC}">
                <c16:uniqueId val="{00000008-CC5A-41FD-8842-01D657C18053}"/>
              </c:ext>
            </c:extLst>
          </c:dPt>
          <c:dLbls>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C5A-41FD-8842-01D657C1805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'MSM CNDM use 2018 (2)'!$B$2:$B$15</c:f>
              <c:strCache>
                <c:ptCount val="14"/>
                <c:pt idx="0">
                  <c:v>Angeles </c:v>
                </c:pt>
                <c:pt idx="1">
                  <c:v>Baguio </c:v>
                </c:pt>
                <c:pt idx="2">
                  <c:v>Cagayan de Oro </c:v>
                </c:pt>
                <c:pt idx="3">
                  <c:v>Cebu </c:v>
                </c:pt>
                <c:pt idx="4">
                  <c:v>Davao </c:v>
                </c:pt>
                <c:pt idx="5">
                  <c:v>General Santos </c:v>
                </c:pt>
                <c:pt idx="6">
                  <c:v>Iloilo </c:v>
                </c:pt>
                <c:pt idx="7">
                  <c:v>Mandaue </c:v>
                </c:pt>
                <c:pt idx="8">
                  <c:v>Pasay </c:v>
                </c:pt>
                <c:pt idx="9">
                  <c:v>Quezon </c:v>
                </c:pt>
                <c:pt idx="10">
                  <c:v>Taguig </c:v>
                </c:pt>
                <c:pt idx="11">
                  <c:v>Talisay </c:v>
                </c:pt>
                <c:pt idx="12">
                  <c:v>Zamboanga </c:v>
                </c:pt>
                <c:pt idx="13">
                  <c:v>Philippines</c:v>
                </c:pt>
              </c:strCache>
            </c:strRef>
          </c:cat>
          <c:val>
            <c:numRef>
              <c:f>'MSM CNDM use 2018 (2)'!$D$2:$D$15</c:f>
              <c:numCache>
                <c:formatCode>General</c:formatCode>
                <c:ptCount val="14"/>
                <c:pt idx="0">
                  <c:v>22</c:v>
                </c:pt>
                <c:pt idx="1">
                  <c:v>4</c:v>
                </c:pt>
                <c:pt idx="2">
                  <c:v>12</c:v>
                </c:pt>
                <c:pt idx="3">
                  <c:v>13</c:v>
                </c:pt>
                <c:pt idx="4">
                  <c:v>14</c:v>
                </c:pt>
                <c:pt idx="5">
                  <c:v>2</c:v>
                </c:pt>
                <c:pt idx="6">
                  <c:v>30</c:v>
                </c:pt>
                <c:pt idx="7">
                  <c:v>13</c:v>
                </c:pt>
                <c:pt idx="8">
                  <c:v>10</c:v>
                </c:pt>
                <c:pt idx="9">
                  <c:v>15</c:v>
                </c:pt>
                <c:pt idx="10">
                  <c:v>13</c:v>
                </c:pt>
                <c:pt idx="11">
                  <c:v>7</c:v>
                </c:pt>
                <c:pt idx="12">
                  <c:v>6</c:v>
                </c:pt>
                <c:pt idx="13">
                  <c:v>13</c:v>
                </c:pt>
              </c:numCache>
            </c:numRef>
          </c:val>
          <c:extLst>
            <c:ext xmlns:c16="http://schemas.microsoft.com/office/drawing/2014/chart" uri="{C3380CC4-5D6E-409C-BE32-E72D297353CC}">
              <c16:uniqueId val="{00000009-CC5A-41FD-8842-01D657C18053}"/>
            </c:ext>
          </c:extLst>
        </c:ser>
        <c:dLbls>
          <c:showLegendKey val="0"/>
          <c:showVal val="0"/>
          <c:showCatName val="0"/>
          <c:showSerName val="0"/>
          <c:showPercent val="0"/>
          <c:showBubbleSize val="0"/>
        </c:dLbls>
        <c:gapWidth val="72"/>
        <c:axId val="234130048"/>
        <c:axId val="234152320"/>
      </c:barChart>
      <c:scatterChart>
        <c:scatterStyle val="smoothMarker"/>
        <c:varyColors val="0"/>
        <c:ser>
          <c:idx val="1"/>
          <c:order val="2"/>
          <c:tx>
            <c:strRef>
              <c:f>'MSM CNDM use 2018 (2)'!$C$17</c:f>
              <c:strCache>
                <c:ptCount val="1"/>
                <c:pt idx="0">
                  <c:v>t</c:v>
                </c:pt>
              </c:strCache>
            </c:strRef>
          </c:tx>
          <c:spPr>
            <a:ln>
              <a:solidFill>
                <a:srgbClr val="E31837"/>
              </a:solidFill>
              <a:prstDash val="dash"/>
            </a:ln>
          </c:spPr>
          <c:marker>
            <c:symbol val="none"/>
          </c:marker>
          <c:xVal>
            <c:numRef>
              <c:f>'MSM CNDM use 2018 (2)'!$B$18:$B$19</c:f>
              <c:numCache>
                <c:formatCode>General</c:formatCode>
                <c:ptCount val="2"/>
                <c:pt idx="0">
                  <c:v>0</c:v>
                </c:pt>
                <c:pt idx="1">
                  <c:v>1</c:v>
                </c:pt>
              </c:numCache>
            </c:numRef>
          </c:xVal>
          <c:yVal>
            <c:numRef>
              <c:f>'MSM CNDM use 2018 (2)'!$C$18:$C$19</c:f>
              <c:numCache>
                <c:formatCode>General</c:formatCode>
                <c:ptCount val="2"/>
                <c:pt idx="0">
                  <c:v>90</c:v>
                </c:pt>
                <c:pt idx="1">
                  <c:v>90</c:v>
                </c:pt>
              </c:numCache>
            </c:numRef>
          </c:yVal>
          <c:smooth val="1"/>
          <c:extLst>
            <c:ext xmlns:c16="http://schemas.microsoft.com/office/drawing/2014/chart" uri="{C3380CC4-5D6E-409C-BE32-E72D297353CC}">
              <c16:uniqueId val="{0000000A-CC5A-41FD-8842-01D657C18053}"/>
            </c:ext>
          </c:extLst>
        </c:ser>
        <c:dLbls>
          <c:showLegendKey val="0"/>
          <c:showVal val="0"/>
          <c:showCatName val="0"/>
          <c:showSerName val="0"/>
          <c:showPercent val="0"/>
          <c:showBubbleSize val="0"/>
        </c:dLbls>
        <c:axId val="234157568"/>
        <c:axId val="234154624"/>
      </c:scatterChart>
      <c:catAx>
        <c:axId val="234130048"/>
        <c:scaling>
          <c:orientation val="minMax"/>
        </c:scaling>
        <c:delete val="0"/>
        <c:axPos val="b"/>
        <c:numFmt formatCode="General" sourceLinked="1"/>
        <c:majorTickMark val="out"/>
        <c:minorTickMark val="none"/>
        <c:tickLblPos val="nextTo"/>
        <c:crossAx val="234152320"/>
        <c:crosses val="autoZero"/>
        <c:auto val="1"/>
        <c:lblAlgn val="ctr"/>
        <c:lblOffset val="100"/>
        <c:noMultiLvlLbl val="0"/>
      </c:catAx>
      <c:valAx>
        <c:axId val="234152320"/>
        <c:scaling>
          <c:orientation val="minMax"/>
          <c:max val="100"/>
        </c:scaling>
        <c:delete val="0"/>
        <c:axPos val="l"/>
        <c:title>
          <c:tx>
            <c:rich>
              <a:bodyPr rot="0" vert="horz"/>
              <a:lstStyle/>
              <a:p>
                <a:pPr algn="ctr">
                  <a:defRPr sz="1400" b="1" i="0" u="none" strike="noStrike" baseline="0">
                    <a:solidFill>
                      <a:srgbClr val="000000"/>
                    </a:solidFill>
                    <a:latin typeface="Arial"/>
                    <a:ea typeface="Arial"/>
                    <a:cs typeface="Arial"/>
                  </a:defRPr>
                </a:pPr>
                <a:r>
                  <a:rPr lang="en-US"/>
                  <a:t>%</a:t>
                </a:r>
              </a:p>
            </c:rich>
          </c:tx>
          <c:layout>
            <c:manualLayout>
              <c:xMode val="edge"/>
              <c:yMode val="edge"/>
              <c:x val="6.8748439916517601E-3"/>
              <c:y val="1.0113044391869901E-2"/>
            </c:manualLayout>
          </c:layout>
          <c:overlay val="0"/>
        </c:title>
        <c:numFmt formatCode="General" sourceLinked="1"/>
        <c:majorTickMark val="out"/>
        <c:minorTickMark val="none"/>
        <c:tickLblPos val="nextTo"/>
        <c:crossAx val="234130048"/>
        <c:crosses val="autoZero"/>
        <c:crossBetween val="between"/>
        <c:majorUnit val="10"/>
      </c:valAx>
      <c:valAx>
        <c:axId val="234154624"/>
        <c:scaling>
          <c:orientation val="minMax"/>
        </c:scaling>
        <c:delete val="1"/>
        <c:axPos val="r"/>
        <c:numFmt formatCode="General" sourceLinked="1"/>
        <c:majorTickMark val="out"/>
        <c:minorTickMark val="none"/>
        <c:tickLblPos val="nextTo"/>
        <c:crossAx val="234157568"/>
        <c:crosses val="max"/>
        <c:crossBetween val="midCat"/>
      </c:valAx>
      <c:valAx>
        <c:axId val="234157568"/>
        <c:scaling>
          <c:orientation val="minMax"/>
          <c:max val="1"/>
          <c:min val="0"/>
        </c:scaling>
        <c:delete val="1"/>
        <c:axPos val="t"/>
        <c:numFmt formatCode="General" sourceLinked="1"/>
        <c:majorTickMark val="out"/>
        <c:minorTickMark val="none"/>
        <c:tickLblPos val="nextTo"/>
        <c:crossAx val="234154624"/>
        <c:crosses val="max"/>
        <c:crossBetween val="midCat"/>
        <c:majorUnit val="0.2"/>
      </c:valAx>
    </c:plotArea>
    <c:legend>
      <c:legendPos val="b"/>
      <c:legendEntry>
        <c:idx val="2"/>
        <c:delete val="1"/>
      </c:legendEntry>
      <c:layout>
        <c:manualLayout>
          <c:xMode val="edge"/>
          <c:yMode val="edge"/>
          <c:x val="1.0570260679943327E-2"/>
          <c:y val="0.92880230201889624"/>
          <c:w val="0.62950812414648727"/>
          <c:h val="4.8583496262424454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'MSM cndm use by age'!$B$6</c:f>
              <c:strCache>
                <c:ptCount val="1"/>
                <c:pt idx="0">
                  <c:v>&lt;25 yr</c:v>
                </c:pt>
              </c:strCache>
            </c:strRef>
          </c:tx>
          <c:spPr>
            <a:ln w="38100">
              <a:solidFill>
                <a:srgbClr val="F26B73"/>
              </a:solidFill>
            </a:ln>
          </c:spPr>
          <c:marker>
            <c:symbol val="none"/>
          </c:marker>
          <c:dLbls>
            <c:dLbl>
              <c:idx val="2"/>
              <c:layout>
                <c:manualLayout>
                  <c:x val="-1.3227513227513227E-3"/>
                  <c:y val="2.78586021172536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E1F-407C-AFE3-49210879C45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'MSM cndm use by age'!$C$5:$E$5</c:f>
              <c:numCache>
                <c:formatCode>General</c:formatCode>
                <c:ptCount val="3"/>
                <c:pt idx="0">
                  <c:v>2013</c:v>
                </c:pt>
                <c:pt idx="1">
                  <c:v>2015</c:v>
                </c:pt>
                <c:pt idx="2">
                  <c:v>2018</c:v>
                </c:pt>
              </c:numCache>
            </c:numRef>
          </c:cat>
          <c:val>
            <c:numRef>
              <c:f>'MSM cndm use by age'!$C$6:$E$6</c:f>
              <c:numCache>
                <c:formatCode>0</c:formatCode>
                <c:ptCount val="3"/>
                <c:pt idx="0">
                  <c:v>38</c:v>
                </c:pt>
                <c:pt idx="1">
                  <c:v>47.5</c:v>
                </c:pt>
                <c:pt idx="2">
                  <c:v>38.06</c:v>
                </c:pt>
              </c:numCache>
            </c:numRef>
          </c:val>
          <c:smooth val="0"/>
          <c:extLst>
            <c:ext xmlns:c16="http://schemas.microsoft.com/office/drawing/2014/chart" uri="{C3380CC4-5D6E-409C-BE32-E72D297353CC}">
              <c16:uniqueId val="{00000000-AE1F-407C-AFE3-49210879C45F}"/>
            </c:ext>
          </c:extLst>
        </c:ser>
        <c:ser>
          <c:idx val="1"/>
          <c:order val="1"/>
          <c:tx>
            <c:strRef>
              <c:f>'MSM cndm use by age'!$B$7</c:f>
              <c:strCache>
                <c:ptCount val="1"/>
                <c:pt idx="0">
                  <c:v>25+ yr</c:v>
                </c:pt>
              </c:strCache>
            </c:strRef>
          </c:tx>
          <c:spPr>
            <a:ln w="38100">
              <a:solidFill>
                <a:srgbClr val="00A99A"/>
              </a:solidFill>
            </a:ln>
          </c:spPr>
          <c:marker>
            <c:symbol val="none"/>
          </c:marker>
          <c:dLbls>
            <c:dLbl>
              <c:idx val="2"/>
              <c:layout>
                <c:manualLayout>
                  <c:x val="-1.3227513227513227E-3"/>
                  <c:y val="-1.85724014115026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E1F-407C-AFE3-49210879C45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'MSM cndm use by age'!$C$5:$E$5</c:f>
              <c:numCache>
                <c:formatCode>General</c:formatCode>
                <c:ptCount val="3"/>
                <c:pt idx="0">
                  <c:v>2013</c:v>
                </c:pt>
                <c:pt idx="1">
                  <c:v>2015</c:v>
                </c:pt>
                <c:pt idx="2">
                  <c:v>2018</c:v>
                </c:pt>
              </c:numCache>
            </c:numRef>
          </c:cat>
          <c:val>
            <c:numRef>
              <c:f>'MSM cndm use by age'!$C$7:$E$7</c:f>
              <c:numCache>
                <c:formatCode>0</c:formatCode>
                <c:ptCount val="3"/>
                <c:pt idx="0">
                  <c:v>45</c:v>
                </c:pt>
                <c:pt idx="1">
                  <c:v>52.7</c:v>
                </c:pt>
                <c:pt idx="2">
                  <c:v>42.98</c:v>
                </c:pt>
              </c:numCache>
            </c:numRef>
          </c:val>
          <c:smooth val="0"/>
          <c:extLst>
            <c:ext xmlns:c16="http://schemas.microsoft.com/office/drawing/2014/chart" uri="{C3380CC4-5D6E-409C-BE32-E72D297353CC}">
              <c16:uniqueId val="{00000001-AE1F-407C-AFE3-49210879C45F}"/>
            </c:ext>
          </c:extLst>
        </c:ser>
        <c:ser>
          <c:idx val="2"/>
          <c:order val="2"/>
          <c:tx>
            <c:strRef>
              <c:f>'MSM cndm use by age'!$B$8</c:f>
              <c:strCache>
                <c:ptCount val="1"/>
                <c:pt idx="0">
                  <c:v>All</c:v>
                </c:pt>
              </c:strCache>
            </c:strRef>
          </c:tx>
          <c:spPr>
            <a:ln w="38100">
              <a:solidFill>
                <a:srgbClr val="CDC884"/>
              </a:solidFill>
            </a:ln>
          </c:spPr>
          <c:marker>
            <c:symbol val="none"/>
          </c:marker>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E1F-407C-AFE3-49210879C45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'MSM cndm use by age'!$C$5:$E$5</c:f>
              <c:numCache>
                <c:formatCode>General</c:formatCode>
                <c:ptCount val="3"/>
                <c:pt idx="0">
                  <c:v>2013</c:v>
                </c:pt>
                <c:pt idx="1">
                  <c:v>2015</c:v>
                </c:pt>
                <c:pt idx="2">
                  <c:v>2018</c:v>
                </c:pt>
              </c:numCache>
            </c:numRef>
          </c:cat>
          <c:val>
            <c:numRef>
              <c:f>'MSM cndm use by age'!$C$8:$E$8</c:f>
              <c:numCache>
                <c:formatCode>0</c:formatCode>
                <c:ptCount val="3"/>
                <c:pt idx="0">
                  <c:v>40.700000000000003</c:v>
                </c:pt>
                <c:pt idx="1">
                  <c:v>49.8</c:v>
                </c:pt>
                <c:pt idx="2">
                  <c:v>40.1</c:v>
                </c:pt>
              </c:numCache>
            </c:numRef>
          </c:val>
          <c:smooth val="0"/>
          <c:extLst>
            <c:ext xmlns:c16="http://schemas.microsoft.com/office/drawing/2014/chart" uri="{C3380CC4-5D6E-409C-BE32-E72D297353CC}">
              <c16:uniqueId val="{00000002-AE1F-407C-AFE3-49210879C45F}"/>
            </c:ext>
          </c:extLst>
        </c:ser>
        <c:dLbls>
          <c:showLegendKey val="0"/>
          <c:showVal val="0"/>
          <c:showCatName val="0"/>
          <c:showSerName val="0"/>
          <c:showPercent val="0"/>
          <c:showBubbleSize val="0"/>
        </c:dLbls>
        <c:marker val="1"/>
        <c:smooth val="0"/>
        <c:axId val="103781888"/>
        <c:axId val="103783424"/>
      </c:lineChart>
      <c:scatterChart>
        <c:scatterStyle val="smoothMarker"/>
        <c:varyColors val="0"/>
        <c:ser>
          <c:idx val="3"/>
          <c:order val="3"/>
          <c:tx>
            <c:strRef>
              <c:f>'MSM cndm use by age'!$K$3</c:f>
              <c:strCache>
                <c:ptCount val="1"/>
                <c:pt idx="0">
                  <c:v>Target</c:v>
                </c:pt>
              </c:strCache>
            </c:strRef>
          </c:tx>
          <c:spPr>
            <a:ln w="25400">
              <a:solidFill>
                <a:srgbClr val="E31837"/>
              </a:solidFill>
              <a:prstDash val="dash"/>
            </a:ln>
          </c:spPr>
          <c:marker>
            <c:symbol val="none"/>
          </c:marker>
          <c:xVal>
            <c:numRef>
              <c:f>'MSM cndm use by age'!$J$4:$J$5</c:f>
              <c:numCache>
                <c:formatCode>General</c:formatCode>
                <c:ptCount val="2"/>
                <c:pt idx="0">
                  <c:v>0</c:v>
                </c:pt>
                <c:pt idx="1">
                  <c:v>1</c:v>
                </c:pt>
              </c:numCache>
            </c:numRef>
          </c:xVal>
          <c:yVal>
            <c:numRef>
              <c:f>'MSM cndm use by age'!$K$4:$K$5</c:f>
              <c:numCache>
                <c:formatCode>General</c:formatCode>
                <c:ptCount val="2"/>
                <c:pt idx="0">
                  <c:v>90</c:v>
                </c:pt>
                <c:pt idx="1">
                  <c:v>90</c:v>
                </c:pt>
              </c:numCache>
            </c:numRef>
          </c:yVal>
          <c:smooth val="1"/>
          <c:extLst>
            <c:ext xmlns:c16="http://schemas.microsoft.com/office/drawing/2014/chart" uri="{C3380CC4-5D6E-409C-BE32-E72D297353CC}">
              <c16:uniqueId val="{00000003-AE1F-407C-AFE3-49210879C45F}"/>
            </c:ext>
          </c:extLst>
        </c:ser>
        <c:dLbls>
          <c:showLegendKey val="0"/>
          <c:showVal val="0"/>
          <c:showCatName val="0"/>
          <c:showSerName val="0"/>
          <c:showPercent val="0"/>
          <c:showBubbleSize val="0"/>
        </c:dLbls>
        <c:axId val="789023176"/>
        <c:axId val="789021864"/>
      </c:scatterChart>
      <c:catAx>
        <c:axId val="103781888"/>
        <c:scaling>
          <c:orientation val="minMax"/>
        </c:scaling>
        <c:delete val="0"/>
        <c:axPos val="b"/>
        <c:numFmt formatCode="General" sourceLinked="0"/>
        <c:majorTickMark val="out"/>
        <c:minorTickMark val="none"/>
        <c:tickLblPos val="nextTo"/>
        <c:crossAx val="103783424"/>
        <c:crosses val="autoZero"/>
        <c:auto val="1"/>
        <c:lblAlgn val="ctr"/>
        <c:lblOffset val="100"/>
        <c:noMultiLvlLbl val="0"/>
      </c:catAx>
      <c:valAx>
        <c:axId val="103783424"/>
        <c:scaling>
          <c:orientation val="minMax"/>
          <c:max val="100"/>
          <c:min val="0"/>
        </c:scaling>
        <c:delete val="0"/>
        <c:axPos val="l"/>
        <c:title>
          <c:tx>
            <c:rich>
              <a:bodyPr rot="0" vert="horz"/>
              <a:lstStyle/>
              <a:p>
                <a:pPr>
                  <a:defRPr/>
                </a:pPr>
                <a:r>
                  <a:rPr lang="en-US"/>
                  <a:t>%</a:t>
                </a:r>
              </a:p>
            </c:rich>
          </c:tx>
          <c:layout>
            <c:manualLayout>
              <c:xMode val="edge"/>
              <c:yMode val="edge"/>
              <c:x val="1.0922882514292742E-2"/>
              <c:y val="0.16811790108358579"/>
            </c:manualLayout>
          </c:layout>
          <c:overlay val="0"/>
        </c:title>
        <c:numFmt formatCode="0" sourceLinked="1"/>
        <c:majorTickMark val="out"/>
        <c:minorTickMark val="none"/>
        <c:tickLblPos val="nextTo"/>
        <c:crossAx val="103781888"/>
        <c:crosses val="autoZero"/>
        <c:crossBetween val="between"/>
        <c:majorUnit val="10"/>
      </c:valAx>
      <c:valAx>
        <c:axId val="789021864"/>
        <c:scaling>
          <c:orientation val="minMax"/>
        </c:scaling>
        <c:delete val="1"/>
        <c:axPos val="r"/>
        <c:numFmt formatCode="General" sourceLinked="1"/>
        <c:majorTickMark val="out"/>
        <c:minorTickMark val="none"/>
        <c:tickLblPos val="nextTo"/>
        <c:crossAx val="789023176"/>
        <c:crosses val="max"/>
        <c:crossBetween val="midCat"/>
      </c:valAx>
      <c:valAx>
        <c:axId val="789023176"/>
        <c:scaling>
          <c:orientation val="minMax"/>
          <c:max val="1"/>
        </c:scaling>
        <c:delete val="1"/>
        <c:axPos val="t"/>
        <c:numFmt formatCode="General" sourceLinked="1"/>
        <c:majorTickMark val="out"/>
        <c:minorTickMark val="none"/>
        <c:tickLblPos val="nextTo"/>
        <c:crossAx val="789021864"/>
        <c:crosses val="max"/>
        <c:crossBetween val="midCat"/>
      </c:valAx>
    </c:plotArea>
    <c:legend>
      <c:legendPos val="t"/>
      <c:legendEntry>
        <c:idx val="3"/>
        <c:delete val="1"/>
      </c:legendEntry>
      <c:layout>
        <c:manualLayout>
          <c:xMode val="edge"/>
          <c:yMode val="edge"/>
          <c:x val="0.34080573261675623"/>
          <c:y val="5.6394780034034794E-2"/>
          <c:w val="0.46378390022675731"/>
          <c:h val="5.6984544695071013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65318655556405E-2"/>
          <c:y val="0.15501362810417929"/>
          <c:w val="0.88566878169355046"/>
          <c:h val="0.53704976781748437"/>
        </c:manualLayout>
      </c:layout>
      <c:barChart>
        <c:barDir val="col"/>
        <c:grouping val="clustered"/>
        <c:varyColors val="0"/>
        <c:ser>
          <c:idx val="0"/>
          <c:order val="0"/>
          <c:tx>
            <c:strRef>
              <c:f>Sheet1!$C$2</c:f>
              <c:strCache>
                <c:ptCount val="1"/>
                <c:pt idx="0">
                  <c:v>Male PWID</c:v>
                </c:pt>
              </c:strCache>
            </c:strRef>
          </c:tx>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Sheet1!$A$3:$B$12</c:f>
              <c:multiLvlStrCache>
                <c:ptCount val="10"/>
                <c:lvl>
                  <c:pt idx="0">
                    <c:v>Mandaue </c:v>
                  </c:pt>
                  <c:pt idx="1">
                    <c:v>Cebu </c:v>
                  </c:pt>
                  <c:pt idx="2">
                    <c:v>Cebu </c:v>
                  </c:pt>
                  <c:pt idx="3">
                    <c:v>Cebu </c:v>
                  </c:pt>
                  <c:pt idx="4">
                    <c:v>Mandaue </c:v>
                  </c:pt>
                  <c:pt idx="5">
                    <c:v>Mandaue </c:v>
                  </c:pt>
                  <c:pt idx="6">
                    <c:v>Cebu </c:v>
                  </c:pt>
                  <c:pt idx="7">
                    <c:v>Cebu *</c:v>
                  </c:pt>
                  <c:pt idx="8">
                    <c:v>Cebu </c:v>
                  </c:pt>
                  <c:pt idx="9">
                    <c:v>Mandaue </c:v>
                  </c:pt>
                </c:lvl>
                <c:lvl>
                  <c:pt idx="0">
                    <c:v>with non-paying male partner *</c:v>
                  </c:pt>
                  <c:pt idx="3">
                    <c:v>with non-paying female partner *</c:v>
                  </c:pt>
                  <c:pt idx="5">
                    <c:v>with female client **</c:v>
                  </c:pt>
                  <c:pt idx="7">
                    <c:v>with male client</c:v>
                  </c:pt>
                </c:lvl>
              </c:multiLvlStrCache>
            </c:multiLvlStrRef>
          </c:cat>
          <c:val>
            <c:numRef>
              <c:f>Sheet1!$C$3:$C$12</c:f>
              <c:numCache>
                <c:formatCode>General</c:formatCode>
                <c:ptCount val="10"/>
                <c:pt idx="0">
                  <c:v>37</c:v>
                </c:pt>
                <c:pt idx="1">
                  <c:v>27</c:v>
                </c:pt>
                <c:pt idx="3">
                  <c:v>54</c:v>
                </c:pt>
                <c:pt idx="4">
                  <c:v>37</c:v>
                </c:pt>
                <c:pt idx="5">
                  <c:v>100</c:v>
                </c:pt>
                <c:pt idx="6">
                  <c:v>32</c:v>
                </c:pt>
                <c:pt idx="8">
                  <c:v>50</c:v>
                </c:pt>
                <c:pt idx="9">
                  <c:v>49</c:v>
                </c:pt>
              </c:numCache>
            </c:numRef>
          </c:val>
          <c:extLst>
            <c:ext xmlns:c16="http://schemas.microsoft.com/office/drawing/2014/chart" uri="{C3380CC4-5D6E-409C-BE32-E72D297353CC}">
              <c16:uniqueId val="{00000000-EEEA-44FA-A60D-C68215E4E43D}"/>
            </c:ext>
          </c:extLst>
        </c:ser>
        <c:ser>
          <c:idx val="1"/>
          <c:order val="1"/>
          <c:tx>
            <c:strRef>
              <c:f>Sheet1!$D$2</c:f>
              <c:strCache>
                <c:ptCount val="1"/>
                <c:pt idx="0">
                  <c:v>Female PWID</c:v>
                </c:pt>
              </c:strCache>
            </c:strRef>
          </c:tx>
          <c:spPr>
            <a:solidFill>
              <a:srgbClr val="F78E1E"/>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Sheet1!$A$3:$B$12</c:f>
              <c:multiLvlStrCache>
                <c:ptCount val="10"/>
                <c:lvl>
                  <c:pt idx="0">
                    <c:v>Mandaue </c:v>
                  </c:pt>
                  <c:pt idx="1">
                    <c:v>Cebu </c:v>
                  </c:pt>
                  <c:pt idx="2">
                    <c:v>Cebu </c:v>
                  </c:pt>
                  <c:pt idx="3">
                    <c:v>Cebu </c:v>
                  </c:pt>
                  <c:pt idx="4">
                    <c:v>Mandaue </c:v>
                  </c:pt>
                  <c:pt idx="5">
                    <c:v>Mandaue </c:v>
                  </c:pt>
                  <c:pt idx="6">
                    <c:v>Cebu </c:v>
                  </c:pt>
                  <c:pt idx="7">
                    <c:v>Cebu *</c:v>
                  </c:pt>
                  <c:pt idx="8">
                    <c:v>Cebu </c:v>
                  </c:pt>
                  <c:pt idx="9">
                    <c:v>Mandaue </c:v>
                  </c:pt>
                </c:lvl>
                <c:lvl>
                  <c:pt idx="0">
                    <c:v>with non-paying male partner *</c:v>
                  </c:pt>
                  <c:pt idx="3">
                    <c:v>with non-paying female partner *</c:v>
                  </c:pt>
                  <c:pt idx="5">
                    <c:v>with female client **</c:v>
                  </c:pt>
                  <c:pt idx="7">
                    <c:v>with male client</c:v>
                  </c:pt>
                </c:lvl>
              </c:multiLvlStrCache>
            </c:multiLvlStrRef>
          </c:cat>
          <c:val>
            <c:numRef>
              <c:f>Sheet1!$D$3:$D$12</c:f>
              <c:numCache>
                <c:formatCode>General</c:formatCode>
                <c:ptCount val="10"/>
                <c:pt idx="2">
                  <c:v>16</c:v>
                </c:pt>
                <c:pt idx="7">
                  <c:v>87</c:v>
                </c:pt>
              </c:numCache>
            </c:numRef>
          </c:val>
          <c:extLst>
            <c:ext xmlns:c16="http://schemas.microsoft.com/office/drawing/2014/chart" uri="{C3380CC4-5D6E-409C-BE32-E72D297353CC}">
              <c16:uniqueId val="{00000001-EEEA-44FA-A60D-C68215E4E43D}"/>
            </c:ext>
          </c:extLst>
        </c:ser>
        <c:dLbls>
          <c:showLegendKey val="0"/>
          <c:showVal val="0"/>
          <c:showCatName val="0"/>
          <c:showSerName val="0"/>
          <c:showPercent val="0"/>
          <c:showBubbleSize val="0"/>
        </c:dLbls>
        <c:gapWidth val="150"/>
        <c:overlap val="100"/>
        <c:axId val="215841792"/>
        <c:axId val="215843584"/>
      </c:barChart>
      <c:scatterChart>
        <c:scatterStyle val="lineMarker"/>
        <c:varyColors val="0"/>
        <c:ser>
          <c:idx val="2"/>
          <c:order val="2"/>
          <c:tx>
            <c:strRef>
              <c:f>Sheet1!$J$4</c:f>
              <c:strCache>
                <c:ptCount val="1"/>
              </c:strCache>
            </c:strRef>
          </c:tx>
          <c:spPr>
            <a:ln w="15875">
              <a:solidFill>
                <a:srgbClr val="E31837"/>
              </a:solidFill>
              <a:prstDash val="dash"/>
            </a:ln>
          </c:spPr>
          <c:marker>
            <c:symbol val="none"/>
          </c:marker>
          <c:xVal>
            <c:numRef>
              <c:f>Sheet1!$I$5:$I$6</c:f>
              <c:numCache>
                <c:formatCode>General</c:formatCode>
                <c:ptCount val="2"/>
                <c:pt idx="0">
                  <c:v>0</c:v>
                </c:pt>
                <c:pt idx="1">
                  <c:v>1</c:v>
                </c:pt>
              </c:numCache>
            </c:numRef>
          </c:xVal>
          <c:yVal>
            <c:numRef>
              <c:f>Sheet1!$J$5:$J$6</c:f>
              <c:numCache>
                <c:formatCode>General</c:formatCode>
                <c:ptCount val="2"/>
                <c:pt idx="0">
                  <c:v>90</c:v>
                </c:pt>
                <c:pt idx="1">
                  <c:v>90</c:v>
                </c:pt>
              </c:numCache>
            </c:numRef>
          </c:yVal>
          <c:smooth val="0"/>
          <c:extLst>
            <c:ext xmlns:c16="http://schemas.microsoft.com/office/drawing/2014/chart" uri="{C3380CC4-5D6E-409C-BE32-E72D297353CC}">
              <c16:uniqueId val="{00000002-EEEA-44FA-A60D-C68215E4E43D}"/>
            </c:ext>
          </c:extLst>
        </c:ser>
        <c:dLbls>
          <c:showLegendKey val="0"/>
          <c:showVal val="0"/>
          <c:showCatName val="0"/>
          <c:showSerName val="0"/>
          <c:showPercent val="0"/>
          <c:showBubbleSize val="0"/>
        </c:dLbls>
        <c:axId val="215863680"/>
        <c:axId val="215845504"/>
      </c:scatterChart>
      <c:catAx>
        <c:axId val="215841792"/>
        <c:scaling>
          <c:orientation val="minMax"/>
        </c:scaling>
        <c:delete val="0"/>
        <c:axPos val="b"/>
        <c:numFmt formatCode="General" sourceLinked="0"/>
        <c:majorTickMark val="out"/>
        <c:minorTickMark val="none"/>
        <c:tickLblPos val="nextTo"/>
        <c:crossAx val="215843584"/>
        <c:crosses val="autoZero"/>
        <c:auto val="1"/>
        <c:lblAlgn val="ctr"/>
        <c:lblOffset val="100"/>
        <c:noMultiLvlLbl val="0"/>
      </c:catAx>
      <c:valAx>
        <c:axId val="215843584"/>
        <c:scaling>
          <c:orientation val="minMax"/>
          <c:max val="100"/>
          <c:min val="0"/>
        </c:scaling>
        <c:delete val="0"/>
        <c:axPos val="l"/>
        <c:title>
          <c:tx>
            <c:rich>
              <a:bodyPr rot="-5400000" vert="horz"/>
              <a:lstStyle/>
              <a:p>
                <a:pPr>
                  <a:defRPr/>
                </a:pPr>
                <a:r>
                  <a:rPr lang="en-US"/>
                  <a:t>% weighted</a:t>
                </a:r>
              </a:p>
            </c:rich>
          </c:tx>
          <c:overlay val="0"/>
        </c:title>
        <c:numFmt formatCode="General" sourceLinked="1"/>
        <c:majorTickMark val="out"/>
        <c:minorTickMark val="none"/>
        <c:tickLblPos val="nextTo"/>
        <c:crossAx val="215841792"/>
        <c:crosses val="autoZero"/>
        <c:crossBetween val="between"/>
        <c:majorUnit val="10"/>
      </c:valAx>
      <c:valAx>
        <c:axId val="215845504"/>
        <c:scaling>
          <c:orientation val="minMax"/>
          <c:max val="100"/>
          <c:min val="0"/>
        </c:scaling>
        <c:delete val="1"/>
        <c:axPos val="r"/>
        <c:numFmt formatCode="General" sourceLinked="1"/>
        <c:majorTickMark val="out"/>
        <c:minorTickMark val="none"/>
        <c:tickLblPos val="nextTo"/>
        <c:crossAx val="215863680"/>
        <c:crosses val="max"/>
        <c:crossBetween val="midCat"/>
        <c:majorUnit val="10"/>
      </c:valAx>
      <c:valAx>
        <c:axId val="215863680"/>
        <c:scaling>
          <c:orientation val="minMax"/>
          <c:max val="1"/>
          <c:min val="0"/>
        </c:scaling>
        <c:delete val="1"/>
        <c:axPos val="t"/>
        <c:numFmt formatCode="General" sourceLinked="1"/>
        <c:majorTickMark val="out"/>
        <c:minorTickMark val="none"/>
        <c:tickLblPos val="nextTo"/>
        <c:crossAx val="215845504"/>
        <c:crosses val="max"/>
        <c:crossBetween val="midCat"/>
        <c:majorUnit val="0.2"/>
      </c:valAx>
    </c:plotArea>
    <c:legend>
      <c:legendPos val="t"/>
      <c:legendEntry>
        <c:idx val="2"/>
        <c:delete val="1"/>
      </c:legendEntry>
      <c:layout>
        <c:manualLayout>
          <c:xMode val="edge"/>
          <c:yMode val="edge"/>
          <c:x val="0.60047690033891399"/>
          <c:y val="0"/>
          <c:w val="0.39127920903090996"/>
          <c:h val="6.1781748435291745E-2"/>
        </c:manualLayout>
      </c:layout>
      <c:overlay val="0"/>
    </c:legend>
    <c:plotVisOnly val="1"/>
    <c:dispBlanksAs val="gap"/>
    <c:showDLblsOverMax val="0"/>
  </c:chart>
  <c:txPr>
    <a:bodyPr/>
    <a:lstStyle/>
    <a:p>
      <a:pPr>
        <a:defRPr sz="1200" b="1">
          <a:latin typeface="Arial" pitchFamily="34" charset="0"/>
          <a:cs typeface="Arial" pitchFamily="34" charset="0"/>
        </a:defRPr>
      </a:pPr>
      <a:endParaRPr lang="en-US"/>
    </a:p>
  </c:txPr>
  <c:externalData r:id="rId2">
    <c:autoUpdate val="0"/>
  </c:externalData>
  <c:userShapes r:id="rId3"/>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3594290522807391E-2"/>
          <c:y val="0.10280093348182867"/>
          <c:w val="0.89187448770260092"/>
          <c:h val="0.69002666626181086"/>
        </c:manualLayout>
      </c:layout>
      <c:barChart>
        <c:barDir val="col"/>
        <c:grouping val="clustered"/>
        <c:varyColors val="0"/>
        <c:ser>
          <c:idx val="1"/>
          <c:order val="0"/>
          <c:tx>
            <c:strRef>
              <c:f>'cndm use_MEWs'!$B$30</c:f>
              <c:strCache>
                <c:ptCount val="1"/>
                <c:pt idx="0">
                  <c:v>with male client</c:v>
                </c:pt>
              </c:strCache>
            </c:strRef>
          </c:tx>
          <c:spPr>
            <a:solidFill>
              <a:srgbClr val="88C540"/>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'cndm use_MEWs'!$A$31:$A$34</c:f>
              <c:strCache>
                <c:ptCount val="4"/>
                <c:pt idx="0">
                  <c:v>Angeles City</c:v>
                </c:pt>
                <c:pt idx="1">
                  <c:v>Manila City</c:v>
                </c:pt>
                <c:pt idx="2">
                  <c:v>Pasay City</c:v>
                </c:pt>
                <c:pt idx="3">
                  <c:v>Quezon City</c:v>
                </c:pt>
              </c:strCache>
            </c:strRef>
          </c:cat>
          <c:val>
            <c:numRef>
              <c:f>'cndm use_MEWs'!$B$31:$B$34</c:f>
              <c:numCache>
                <c:formatCode>General</c:formatCode>
                <c:ptCount val="4"/>
                <c:pt idx="0">
                  <c:v>70</c:v>
                </c:pt>
                <c:pt idx="1">
                  <c:v>97</c:v>
                </c:pt>
                <c:pt idx="2">
                  <c:v>94</c:v>
                </c:pt>
                <c:pt idx="3">
                  <c:v>98</c:v>
                </c:pt>
              </c:numCache>
            </c:numRef>
          </c:val>
          <c:extLst>
            <c:ext xmlns:c16="http://schemas.microsoft.com/office/drawing/2014/chart" uri="{C3380CC4-5D6E-409C-BE32-E72D297353CC}">
              <c16:uniqueId val="{00000000-8429-4D1D-A389-3485E7575256}"/>
            </c:ext>
          </c:extLst>
        </c:ser>
        <c:ser>
          <c:idx val="0"/>
          <c:order val="1"/>
          <c:tx>
            <c:strRef>
              <c:f>'cndm use_MEWs'!$C$30</c:f>
              <c:strCache>
                <c:ptCount val="1"/>
                <c:pt idx="0">
                  <c:v>with non-paying male partner</c:v>
                </c:pt>
              </c:strCache>
            </c:strRef>
          </c:tx>
          <c:spPr>
            <a:solidFill>
              <a:srgbClr val="F78E1E"/>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'cndm use_MEWs'!$A$31:$A$34</c:f>
              <c:strCache>
                <c:ptCount val="4"/>
                <c:pt idx="0">
                  <c:v>Angeles City</c:v>
                </c:pt>
                <c:pt idx="1">
                  <c:v>Manila City</c:v>
                </c:pt>
                <c:pt idx="2">
                  <c:v>Pasay City</c:v>
                </c:pt>
                <c:pt idx="3">
                  <c:v>Quezon City</c:v>
                </c:pt>
              </c:strCache>
            </c:strRef>
          </c:cat>
          <c:val>
            <c:numRef>
              <c:f>'cndm use_MEWs'!$C$31:$C$34</c:f>
              <c:numCache>
                <c:formatCode>General</c:formatCode>
                <c:ptCount val="4"/>
                <c:pt idx="0">
                  <c:v>50</c:v>
                </c:pt>
                <c:pt idx="1">
                  <c:v>90</c:v>
                </c:pt>
                <c:pt idx="2">
                  <c:v>88</c:v>
                </c:pt>
                <c:pt idx="3">
                  <c:v>88</c:v>
                </c:pt>
              </c:numCache>
            </c:numRef>
          </c:val>
          <c:extLst>
            <c:ext xmlns:c16="http://schemas.microsoft.com/office/drawing/2014/chart" uri="{C3380CC4-5D6E-409C-BE32-E72D297353CC}">
              <c16:uniqueId val="{00000001-8429-4D1D-A389-3485E7575256}"/>
            </c:ext>
          </c:extLst>
        </c:ser>
        <c:ser>
          <c:idx val="2"/>
          <c:order val="2"/>
          <c:tx>
            <c:strRef>
              <c:f>'cndm use_MEWs'!$D$30</c:f>
              <c:strCache>
                <c:ptCount val="1"/>
                <c:pt idx="0">
                  <c:v>with female client</c:v>
                </c:pt>
              </c:strCache>
            </c:strRef>
          </c:tx>
          <c:spPr>
            <a:solidFill>
              <a:srgbClr val="00AEEF"/>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'cndm use_MEWs'!$A$31:$A$34</c:f>
              <c:strCache>
                <c:ptCount val="4"/>
                <c:pt idx="0">
                  <c:v>Angeles City</c:v>
                </c:pt>
                <c:pt idx="1">
                  <c:v>Manila City</c:v>
                </c:pt>
                <c:pt idx="2">
                  <c:v>Pasay City</c:v>
                </c:pt>
                <c:pt idx="3">
                  <c:v>Quezon City</c:v>
                </c:pt>
              </c:strCache>
            </c:strRef>
          </c:cat>
          <c:val>
            <c:numRef>
              <c:f>'cndm use_MEWs'!$D$31:$D$34</c:f>
              <c:numCache>
                <c:formatCode>General</c:formatCode>
                <c:ptCount val="4"/>
                <c:pt idx="0">
                  <c:v>55</c:v>
                </c:pt>
                <c:pt idx="1">
                  <c:v>79</c:v>
                </c:pt>
                <c:pt idx="2">
                  <c:v>80</c:v>
                </c:pt>
                <c:pt idx="3">
                  <c:v>54</c:v>
                </c:pt>
              </c:numCache>
            </c:numRef>
          </c:val>
          <c:extLst>
            <c:ext xmlns:c16="http://schemas.microsoft.com/office/drawing/2014/chart" uri="{C3380CC4-5D6E-409C-BE32-E72D297353CC}">
              <c16:uniqueId val="{00000002-8429-4D1D-A389-3485E7575256}"/>
            </c:ext>
          </c:extLst>
        </c:ser>
        <c:dLbls>
          <c:showLegendKey val="0"/>
          <c:showVal val="0"/>
          <c:showCatName val="0"/>
          <c:showSerName val="0"/>
          <c:showPercent val="0"/>
          <c:showBubbleSize val="0"/>
        </c:dLbls>
        <c:gapWidth val="150"/>
        <c:axId val="216557440"/>
        <c:axId val="216558976"/>
      </c:barChart>
      <c:scatterChart>
        <c:scatterStyle val="lineMarker"/>
        <c:varyColors val="0"/>
        <c:ser>
          <c:idx val="3"/>
          <c:order val="3"/>
          <c:tx>
            <c:strRef>
              <c:f>'cndm use_MEWs'!$C$37</c:f>
              <c:strCache>
                <c:ptCount val="1"/>
                <c:pt idx="0">
                  <c:v>t</c:v>
                </c:pt>
              </c:strCache>
            </c:strRef>
          </c:tx>
          <c:spPr>
            <a:ln w="19050">
              <a:solidFill>
                <a:srgbClr val="E31837"/>
              </a:solidFill>
              <a:prstDash val="dash"/>
            </a:ln>
          </c:spPr>
          <c:marker>
            <c:symbol val="none"/>
          </c:marker>
          <c:xVal>
            <c:numRef>
              <c:f>'cndm use_MEWs'!$B$38:$B$39</c:f>
              <c:numCache>
                <c:formatCode>General</c:formatCode>
                <c:ptCount val="2"/>
                <c:pt idx="0">
                  <c:v>0</c:v>
                </c:pt>
                <c:pt idx="1">
                  <c:v>1</c:v>
                </c:pt>
              </c:numCache>
            </c:numRef>
          </c:xVal>
          <c:yVal>
            <c:numRef>
              <c:f>'cndm use_MEWs'!$C$38:$C$39</c:f>
              <c:numCache>
                <c:formatCode>General</c:formatCode>
                <c:ptCount val="2"/>
                <c:pt idx="0">
                  <c:v>90</c:v>
                </c:pt>
                <c:pt idx="1">
                  <c:v>90</c:v>
                </c:pt>
              </c:numCache>
            </c:numRef>
          </c:yVal>
          <c:smooth val="0"/>
          <c:extLst>
            <c:ext xmlns:c16="http://schemas.microsoft.com/office/drawing/2014/chart" uri="{C3380CC4-5D6E-409C-BE32-E72D297353CC}">
              <c16:uniqueId val="{00000003-8429-4D1D-A389-3485E7575256}"/>
            </c:ext>
          </c:extLst>
        </c:ser>
        <c:dLbls>
          <c:showLegendKey val="0"/>
          <c:showVal val="0"/>
          <c:showCatName val="0"/>
          <c:showSerName val="0"/>
          <c:showPercent val="0"/>
          <c:showBubbleSize val="0"/>
        </c:dLbls>
        <c:axId val="216562688"/>
        <c:axId val="216561152"/>
      </c:scatterChart>
      <c:catAx>
        <c:axId val="216557440"/>
        <c:scaling>
          <c:orientation val="minMax"/>
        </c:scaling>
        <c:delete val="0"/>
        <c:axPos val="b"/>
        <c:numFmt formatCode="General" sourceLinked="0"/>
        <c:majorTickMark val="out"/>
        <c:minorTickMark val="none"/>
        <c:tickLblPos val="nextTo"/>
        <c:crossAx val="216558976"/>
        <c:crosses val="autoZero"/>
        <c:auto val="1"/>
        <c:lblAlgn val="ctr"/>
        <c:lblOffset val="100"/>
        <c:noMultiLvlLbl val="0"/>
      </c:catAx>
      <c:valAx>
        <c:axId val="216558976"/>
        <c:scaling>
          <c:orientation val="minMax"/>
          <c:max val="100"/>
          <c:min val="0"/>
        </c:scaling>
        <c:delete val="0"/>
        <c:axPos val="l"/>
        <c:majorGridlines>
          <c:spPr>
            <a:ln>
              <a:noFill/>
              <a:prstDash val="dash"/>
            </a:ln>
          </c:spPr>
        </c:majorGridlines>
        <c:title>
          <c:tx>
            <c:rich>
              <a:bodyPr rot="-5400000" vert="horz"/>
              <a:lstStyle/>
              <a:p>
                <a:pPr>
                  <a:defRPr/>
                </a:pPr>
                <a:r>
                  <a:rPr lang="en-US"/>
                  <a:t>% weighted</a:t>
                </a:r>
              </a:p>
            </c:rich>
          </c:tx>
          <c:layout>
            <c:manualLayout>
              <c:xMode val="edge"/>
              <c:yMode val="edge"/>
              <c:x val="1.1117473236250124E-3"/>
              <c:y val="0.15398820666771171"/>
            </c:manualLayout>
          </c:layout>
          <c:overlay val="0"/>
        </c:title>
        <c:numFmt formatCode="General" sourceLinked="1"/>
        <c:majorTickMark val="out"/>
        <c:minorTickMark val="none"/>
        <c:tickLblPos val="nextTo"/>
        <c:crossAx val="216557440"/>
        <c:crosses val="autoZero"/>
        <c:crossBetween val="between"/>
        <c:majorUnit val="10"/>
      </c:valAx>
      <c:valAx>
        <c:axId val="216561152"/>
        <c:scaling>
          <c:orientation val="minMax"/>
          <c:max val="100"/>
          <c:min val="0"/>
        </c:scaling>
        <c:delete val="1"/>
        <c:axPos val="r"/>
        <c:numFmt formatCode="General" sourceLinked="1"/>
        <c:majorTickMark val="out"/>
        <c:minorTickMark val="none"/>
        <c:tickLblPos val="nextTo"/>
        <c:crossAx val="216562688"/>
        <c:crosses val="max"/>
        <c:crossBetween val="midCat"/>
        <c:majorUnit val="20"/>
      </c:valAx>
      <c:valAx>
        <c:axId val="216562688"/>
        <c:scaling>
          <c:orientation val="minMax"/>
          <c:max val="1"/>
          <c:min val="0"/>
        </c:scaling>
        <c:delete val="1"/>
        <c:axPos val="t"/>
        <c:numFmt formatCode="General" sourceLinked="1"/>
        <c:majorTickMark val="out"/>
        <c:minorTickMark val="none"/>
        <c:tickLblPos val="nextTo"/>
        <c:crossAx val="216561152"/>
        <c:crosses val="max"/>
        <c:crossBetween val="midCat"/>
        <c:majorUnit val="0.2"/>
      </c:valAx>
    </c:plotArea>
    <c:legend>
      <c:legendPos val="b"/>
      <c:legendEntry>
        <c:idx val="3"/>
        <c:delete val="1"/>
      </c:legendEntry>
      <c:layout>
        <c:manualLayout>
          <c:xMode val="edge"/>
          <c:yMode val="edge"/>
          <c:x val="1.0082997166917234E-3"/>
          <c:y val="0.92603013211674157"/>
          <c:w val="0.99460453234713297"/>
          <c:h val="7.3969867883258378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'cndm use_TG'!$B$56</c:f>
              <c:strCache>
                <c:ptCount val="1"/>
                <c:pt idx="0">
                  <c:v>2018</c:v>
                </c:pt>
              </c:strCache>
            </c:strRef>
          </c:tx>
          <c:spPr>
            <a:solidFill>
              <a:srgbClr val="CDC884"/>
            </a:solidFill>
            <a:ln>
              <a:noFill/>
            </a:ln>
            <a:effectLst/>
          </c:spPr>
          <c:invertIfNegative val="0"/>
          <c:dPt>
            <c:idx val="11"/>
            <c:invertIfNegative val="0"/>
            <c:bubble3D val="0"/>
            <c:spPr>
              <a:pattFill prst="dkUpDiag">
                <a:fgClr>
                  <a:srgbClr val="CDC884"/>
                </a:fgClr>
                <a:bgClr>
                  <a:schemeClr val="bg1"/>
                </a:bgClr>
              </a:pattFill>
              <a:ln>
                <a:noFill/>
              </a:ln>
              <a:effectLst/>
            </c:spPr>
            <c:extLst>
              <c:ext xmlns:c16="http://schemas.microsoft.com/office/drawing/2014/chart" uri="{C3380CC4-5D6E-409C-BE32-E72D297353CC}">
                <c16:uniqueId val="{00000001-88DB-4E04-8B86-BAF3DD276588}"/>
              </c:ext>
            </c:extLst>
          </c:dPt>
          <c:dLbls>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'cndm use_TG'!$A$57:$A$68</c:f>
              <c:strCache>
                <c:ptCount val="12"/>
                <c:pt idx="0">
                  <c:v>Iloilo</c:v>
                </c:pt>
                <c:pt idx="1">
                  <c:v>Angeles</c:v>
                </c:pt>
                <c:pt idx="2">
                  <c:v>Mandaue</c:v>
                </c:pt>
                <c:pt idx="3">
                  <c:v>Cebu</c:v>
                </c:pt>
                <c:pt idx="4">
                  <c:v>Pasay</c:v>
                </c:pt>
                <c:pt idx="5">
                  <c:v>Davao</c:v>
                </c:pt>
                <c:pt idx="6">
                  <c:v>General Santos</c:v>
                </c:pt>
                <c:pt idx="7">
                  <c:v>Quezon</c:v>
                </c:pt>
                <c:pt idx="8">
                  <c:v>Cagayan De Oro</c:v>
                </c:pt>
                <c:pt idx="9">
                  <c:v>Baguio</c:v>
                </c:pt>
                <c:pt idx="10">
                  <c:v>Zamboanga</c:v>
                </c:pt>
                <c:pt idx="11">
                  <c:v>Philippines</c:v>
                </c:pt>
              </c:strCache>
            </c:strRef>
          </c:cat>
          <c:val>
            <c:numRef>
              <c:f>'cndm use_TG'!$B$57:$B$68</c:f>
              <c:numCache>
                <c:formatCode>0</c:formatCode>
                <c:ptCount val="12"/>
                <c:pt idx="0">
                  <c:v>55.68</c:v>
                </c:pt>
                <c:pt idx="1">
                  <c:v>55.13</c:v>
                </c:pt>
                <c:pt idx="2">
                  <c:v>46.49</c:v>
                </c:pt>
                <c:pt idx="3">
                  <c:v>46.06</c:v>
                </c:pt>
                <c:pt idx="4">
                  <c:v>42.13</c:v>
                </c:pt>
                <c:pt idx="5">
                  <c:v>39.74</c:v>
                </c:pt>
                <c:pt idx="6">
                  <c:v>38.49</c:v>
                </c:pt>
                <c:pt idx="7">
                  <c:v>36.03</c:v>
                </c:pt>
                <c:pt idx="8">
                  <c:v>32.729999999999997</c:v>
                </c:pt>
                <c:pt idx="9">
                  <c:v>30.23</c:v>
                </c:pt>
                <c:pt idx="10">
                  <c:v>15.24</c:v>
                </c:pt>
                <c:pt idx="11">
                  <c:v>40.61</c:v>
                </c:pt>
              </c:numCache>
            </c:numRef>
          </c:val>
          <c:extLst>
            <c:ext xmlns:c16="http://schemas.microsoft.com/office/drawing/2014/chart" uri="{C3380CC4-5D6E-409C-BE32-E72D297353CC}">
              <c16:uniqueId val="{00000002-88DB-4E04-8B86-BAF3DD276588}"/>
            </c:ext>
          </c:extLst>
        </c:ser>
        <c:dLbls>
          <c:showLegendKey val="0"/>
          <c:showVal val="0"/>
          <c:showCatName val="0"/>
          <c:showSerName val="0"/>
          <c:showPercent val="0"/>
          <c:showBubbleSize val="0"/>
        </c:dLbls>
        <c:gapWidth val="99"/>
        <c:overlap val="-27"/>
        <c:axId val="473157704"/>
        <c:axId val="473153440"/>
      </c:barChart>
      <c:scatterChart>
        <c:scatterStyle val="smoothMarker"/>
        <c:varyColors val="0"/>
        <c:ser>
          <c:idx val="1"/>
          <c:order val="1"/>
          <c:tx>
            <c:strRef>
              <c:f>'cndm use_TG'!$I$29</c:f>
              <c:strCache>
                <c:ptCount val="1"/>
                <c:pt idx="0">
                  <c:v>t</c:v>
                </c:pt>
              </c:strCache>
            </c:strRef>
          </c:tx>
          <c:spPr>
            <a:ln w="15875" cap="rnd">
              <a:solidFill>
                <a:srgbClr val="E31837"/>
              </a:solidFill>
              <a:prstDash val="dash"/>
              <a:round/>
            </a:ln>
            <a:effectLst/>
          </c:spPr>
          <c:marker>
            <c:symbol val="none"/>
          </c:marker>
          <c:xVal>
            <c:numRef>
              <c:f>'cndm use_TG'!$H$30:$H$31</c:f>
              <c:numCache>
                <c:formatCode>General</c:formatCode>
                <c:ptCount val="2"/>
                <c:pt idx="0">
                  <c:v>0</c:v>
                </c:pt>
                <c:pt idx="1">
                  <c:v>1</c:v>
                </c:pt>
              </c:numCache>
            </c:numRef>
          </c:xVal>
          <c:yVal>
            <c:numRef>
              <c:f>'cndm use_TG'!$I$30:$I$31</c:f>
              <c:numCache>
                <c:formatCode>General</c:formatCode>
                <c:ptCount val="2"/>
                <c:pt idx="0">
                  <c:v>90</c:v>
                </c:pt>
                <c:pt idx="1">
                  <c:v>90</c:v>
                </c:pt>
              </c:numCache>
            </c:numRef>
          </c:yVal>
          <c:smooth val="1"/>
          <c:extLst>
            <c:ext xmlns:c16="http://schemas.microsoft.com/office/drawing/2014/chart" uri="{C3380CC4-5D6E-409C-BE32-E72D297353CC}">
              <c16:uniqueId val="{00000003-88DB-4E04-8B86-BAF3DD276588}"/>
            </c:ext>
          </c:extLst>
        </c:ser>
        <c:dLbls>
          <c:showLegendKey val="0"/>
          <c:showVal val="0"/>
          <c:showCatName val="0"/>
          <c:showSerName val="0"/>
          <c:showPercent val="0"/>
          <c:showBubbleSize val="0"/>
        </c:dLbls>
        <c:axId val="717687696"/>
        <c:axId val="717684744"/>
      </c:scatterChart>
      <c:catAx>
        <c:axId val="473157704"/>
        <c:scaling>
          <c:orientation val="minMax"/>
        </c:scaling>
        <c:delete val="0"/>
        <c:axPos val="b"/>
        <c:numFmt formatCode="General" sourceLinked="1"/>
        <c:majorTickMark val="out"/>
        <c:minorTickMark val="none"/>
        <c:tickLblPos val="nextTo"/>
        <c:spPr>
          <a:noFill/>
          <a:ln w="15875" cap="flat" cmpd="sng" algn="ctr">
            <a:solidFill>
              <a:schemeClr val="bg1">
                <a:lumMod val="6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73153440"/>
        <c:crosses val="autoZero"/>
        <c:auto val="1"/>
        <c:lblAlgn val="ctr"/>
        <c:lblOffset val="100"/>
        <c:noMultiLvlLbl val="0"/>
      </c:catAx>
      <c:valAx>
        <c:axId val="473153440"/>
        <c:scaling>
          <c:orientation val="minMax"/>
          <c:max val="100"/>
        </c:scaling>
        <c:delete val="0"/>
        <c:axPos val="l"/>
        <c:title>
          <c:tx>
            <c:rich>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a:t>
                </a:r>
              </a:p>
            </c:rich>
          </c:tx>
          <c:layout>
            <c:manualLayout>
              <c:xMode val="edge"/>
              <c:yMode val="edge"/>
              <c:x val="1.019835724540283E-2"/>
              <c:y val="6.5257166546579337E-3"/>
            </c:manualLayout>
          </c:layout>
          <c:overlay val="0"/>
          <c:spPr>
            <a:noFill/>
            <a:ln>
              <a:noFill/>
            </a:ln>
            <a:effectLst/>
          </c:spPr>
          <c:txPr>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1"/>
        <c:majorTickMark val="out"/>
        <c:minorTickMark val="none"/>
        <c:tickLblPos val="nextTo"/>
        <c:spPr>
          <a:noFill/>
          <a:ln w="15875">
            <a:solidFill>
              <a:schemeClr val="bg1">
                <a:lumMod val="65000"/>
              </a:scheme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73157704"/>
        <c:crosses val="autoZero"/>
        <c:crossBetween val="between"/>
      </c:valAx>
      <c:valAx>
        <c:axId val="717684744"/>
        <c:scaling>
          <c:orientation val="minMax"/>
        </c:scaling>
        <c:delete val="1"/>
        <c:axPos val="r"/>
        <c:numFmt formatCode="General" sourceLinked="1"/>
        <c:majorTickMark val="out"/>
        <c:minorTickMark val="none"/>
        <c:tickLblPos val="nextTo"/>
        <c:crossAx val="717687696"/>
        <c:crosses val="max"/>
        <c:crossBetween val="midCat"/>
      </c:valAx>
      <c:valAx>
        <c:axId val="717687696"/>
        <c:scaling>
          <c:orientation val="minMax"/>
          <c:max val="1"/>
        </c:scaling>
        <c:delete val="1"/>
        <c:axPos val="t"/>
        <c:numFmt formatCode="General" sourceLinked="1"/>
        <c:majorTickMark val="out"/>
        <c:minorTickMark val="none"/>
        <c:tickLblPos val="nextTo"/>
        <c:crossAx val="717684744"/>
        <c:crosses val="max"/>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00AEEF"/>
            </a:solidFill>
          </c:spPr>
          <c:invertIfNegative val="0"/>
          <c:dLbls>
            <c:numFmt formatCode="#,##0" sourceLinked="0"/>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'Safe injection'!$B$2:$F$2</c:f>
              <c:strCache>
                <c:ptCount val="5"/>
                <c:pt idx="0">
                  <c:v>2007</c:v>
                </c:pt>
                <c:pt idx="1">
                  <c:v>2009</c:v>
                </c:pt>
                <c:pt idx="2">
                  <c:v>2011</c:v>
                </c:pt>
                <c:pt idx="3">
                  <c:v>2013</c:v>
                </c:pt>
                <c:pt idx="4">
                  <c:v>2015</c:v>
                </c:pt>
              </c:strCache>
            </c:strRef>
          </c:cat>
          <c:val>
            <c:numRef>
              <c:f>'Safe injection'!$B$3:$F$3</c:f>
              <c:numCache>
                <c:formatCode>0</c:formatCode>
                <c:ptCount val="5"/>
                <c:pt idx="0">
                  <c:v>48</c:v>
                </c:pt>
                <c:pt idx="1">
                  <c:v>85</c:v>
                </c:pt>
                <c:pt idx="2">
                  <c:v>24.7</c:v>
                </c:pt>
                <c:pt idx="3" formatCode="General">
                  <c:v>33</c:v>
                </c:pt>
                <c:pt idx="4" formatCode="General">
                  <c:v>63.6</c:v>
                </c:pt>
              </c:numCache>
            </c:numRef>
          </c:val>
          <c:extLst>
            <c:ext xmlns:c16="http://schemas.microsoft.com/office/drawing/2014/chart" uri="{C3380CC4-5D6E-409C-BE32-E72D297353CC}">
              <c16:uniqueId val="{00000000-A906-4636-BBF0-DD2D9B6C604C}"/>
            </c:ext>
          </c:extLst>
        </c:ser>
        <c:dLbls>
          <c:showLegendKey val="0"/>
          <c:showVal val="0"/>
          <c:showCatName val="0"/>
          <c:showSerName val="0"/>
          <c:showPercent val="0"/>
          <c:showBubbleSize val="0"/>
        </c:dLbls>
        <c:gapWidth val="100"/>
        <c:axId val="216027520"/>
        <c:axId val="216029056"/>
      </c:barChart>
      <c:scatterChart>
        <c:scatterStyle val="lineMarker"/>
        <c:varyColors val="0"/>
        <c:ser>
          <c:idx val="1"/>
          <c:order val="1"/>
          <c:tx>
            <c:strRef>
              <c:f>'Safe injection'!$I$1</c:f>
              <c:strCache>
                <c:ptCount val="1"/>
                <c:pt idx="0">
                  <c:v>Target</c:v>
                </c:pt>
              </c:strCache>
            </c:strRef>
          </c:tx>
          <c:spPr>
            <a:ln w="12700">
              <a:solidFill>
                <a:srgbClr val="E31837"/>
              </a:solidFill>
              <a:prstDash val="dash"/>
            </a:ln>
          </c:spPr>
          <c:marker>
            <c:symbol val="none"/>
          </c:marker>
          <c:xVal>
            <c:numRef>
              <c:f>'Safe injection'!$H$2:$H$3</c:f>
              <c:numCache>
                <c:formatCode>General</c:formatCode>
                <c:ptCount val="2"/>
                <c:pt idx="0">
                  <c:v>0</c:v>
                </c:pt>
                <c:pt idx="1">
                  <c:v>1</c:v>
                </c:pt>
              </c:numCache>
            </c:numRef>
          </c:xVal>
          <c:yVal>
            <c:numRef>
              <c:f>'Safe injection'!$I$2:$I$3</c:f>
              <c:numCache>
                <c:formatCode>General</c:formatCode>
                <c:ptCount val="2"/>
                <c:pt idx="0">
                  <c:v>90</c:v>
                </c:pt>
                <c:pt idx="1">
                  <c:v>90</c:v>
                </c:pt>
              </c:numCache>
            </c:numRef>
          </c:yVal>
          <c:smooth val="0"/>
          <c:extLst>
            <c:ext xmlns:c16="http://schemas.microsoft.com/office/drawing/2014/chart" uri="{C3380CC4-5D6E-409C-BE32-E72D297353CC}">
              <c16:uniqueId val="{00000001-A906-4636-BBF0-DD2D9B6C604C}"/>
            </c:ext>
          </c:extLst>
        </c:ser>
        <c:dLbls>
          <c:showLegendKey val="0"/>
          <c:showVal val="0"/>
          <c:showCatName val="0"/>
          <c:showSerName val="0"/>
          <c:showPercent val="0"/>
          <c:showBubbleSize val="0"/>
        </c:dLbls>
        <c:axId val="216036864"/>
        <c:axId val="216035328"/>
      </c:scatterChart>
      <c:catAx>
        <c:axId val="216027520"/>
        <c:scaling>
          <c:orientation val="minMax"/>
        </c:scaling>
        <c:delete val="0"/>
        <c:axPos val="b"/>
        <c:numFmt formatCode="General" sourceLinked="1"/>
        <c:majorTickMark val="out"/>
        <c:minorTickMark val="none"/>
        <c:tickLblPos val="nextTo"/>
        <c:crossAx val="216029056"/>
        <c:crosses val="autoZero"/>
        <c:auto val="1"/>
        <c:lblAlgn val="ctr"/>
        <c:lblOffset val="100"/>
        <c:noMultiLvlLbl val="0"/>
      </c:catAx>
      <c:valAx>
        <c:axId val="216029056"/>
        <c:scaling>
          <c:orientation val="minMax"/>
          <c:max val="100"/>
          <c:min val="0"/>
        </c:scaling>
        <c:delete val="0"/>
        <c:axPos val="l"/>
        <c:title>
          <c:tx>
            <c:rich>
              <a:bodyPr rot="0" vert="horz"/>
              <a:lstStyle/>
              <a:p>
                <a:pPr>
                  <a:defRPr/>
                </a:pPr>
                <a:r>
                  <a:rPr lang="en-US"/>
                  <a:t>%</a:t>
                </a:r>
              </a:p>
            </c:rich>
          </c:tx>
          <c:layout>
            <c:manualLayout>
              <c:xMode val="edge"/>
              <c:yMode val="edge"/>
              <c:x val="1.1461319775484478E-2"/>
              <c:y val="2.411819021237304E-2"/>
            </c:manualLayout>
          </c:layout>
          <c:overlay val="0"/>
        </c:title>
        <c:numFmt formatCode="0" sourceLinked="1"/>
        <c:majorTickMark val="out"/>
        <c:minorTickMark val="none"/>
        <c:tickLblPos val="nextTo"/>
        <c:crossAx val="216027520"/>
        <c:crosses val="autoZero"/>
        <c:crossBetween val="between"/>
        <c:majorUnit val="10"/>
      </c:valAx>
      <c:valAx>
        <c:axId val="216035328"/>
        <c:scaling>
          <c:orientation val="minMax"/>
          <c:max val="100"/>
          <c:min val="0"/>
        </c:scaling>
        <c:delete val="1"/>
        <c:axPos val="r"/>
        <c:numFmt formatCode="General" sourceLinked="1"/>
        <c:majorTickMark val="out"/>
        <c:minorTickMark val="none"/>
        <c:tickLblPos val="nextTo"/>
        <c:crossAx val="216036864"/>
        <c:crosses val="max"/>
        <c:crossBetween val="midCat"/>
        <c:majorUnit val="20"/>
      </c:valAx>
      <c:valAx>
        <c:axId val="216036864"/>
        <c:scaling>
          <c:orientation val="minMax"/>
          <c:max val="1"/>
          <c:min val="0"/>
        </c:scaling>
        <c:delete val="1"/>
        <c:axPos val="t"/>
        <c:numFmt formatCode="General" sourceLinked="1"/>
        <c:majorTickMark val="none"/>
        <c:minorTickMark val="none"/>
        <c:tickLblPos val="none"/>
        <c:crossAx val="216035328"/>
        <c:crosses val="max"/>
        <c:crossBetween val="midCat"/>
      </c:valAx>
      <c:spPr>
        <a:noFill/>
        <a:ln>
          <a:noFill/>
        </a:ln>
      </c:spPr>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77851514853717"/>
          <c:y val="0.13150343778135409"/>
          <c:w val="0.85803210645886685"/>
          <c:h val="0.53368349304556251"/>
        </c:manualLayout>
      </c:layout>
      <c:barChart>
        <c:barDir val="col"/>
        <c:grouping val="clustered"/>
        <c:varyColors val="0"/>
        <c:ser>
          <c:idx val="0"/>
          <c:order val="0"/>
          <c:tx>
            <c:strRef>
              <c:f>'Overlapping risks'!$B$2</c:f>
              <c:strCache>
                <c:ptCount val="1"/>
                <c:pt idx="0">
                  <c:v>Drug use</c:v>
                </c:pt>
              </c:strCache>
            </c:strRef>
          </c:tx>
          <c:spPr>
            <a:solidFill>
              <a:srgbClr val="F78E1E"/>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'Overlapping risks'!$A$3:$A$7</c:f>
              <c:strCache>
                <c:ptCount val="5"/>
                <c:pt idx="0">
                  <c:v>* Freelance FSW (Cebu)</c:v>
                </c:pt>
                <c:pt idx="1">
                  <c:v>Male entertainment workers</c:v>
                </c:pt>
                <c:pt idx="2">
                  <c:v>TG sex workers (Cebu)</c:v>
                </c:pt>
                <c:pt idx="3">
                  <c:v>* RFSW (Manila)</c:v>
                </c:pt>
                <c:pt idx="4">
                  <c:v>MSM</c:v>
                </c:pt>
              </c:strCache>
            </c:strRef>
          </c:cat>
          <c:val>
            <c:numRef>
              <c:f>'Overlapping risks'!$B$3:$B$7</c:f>
              <c:numCache>
                <c:formatCode>General</c:formatCode>
                <c:ptCount val="5"/>
                <c:pt idx="0">
                  <c:v>46</c:v>
                </c:pt>
                <c:pt idx="1">
                  <c:v>21</c:v>
                </c:pt>
                <c:pt idx="2">
                  <c:v>20</c:v>
                </c:pt>
                <c:pt idx="3">
                  <c:v>4</c:v>
                </c:pt>
                <c:pt idx="4">
                  <c:v>13</c:v>
                </c:pt>
              </c:numCache>
            </c:numRef>
          </c:val>
          <c:extLst>
            <c:ext xmlns:c16="http://schemas.microsoft.com/office/drawing/2014/chart" uri="{C3380CC4-5D6E-409C-BE32-E72D297353CC}">
              <c16:uniqueId val="{00000000-FFD8-42BE-B8AB-175C5E870ECB}"/>
            </c:ext>
          </c:extLst>
        </c:ser>
        <c:ser>
          <c:idx val="1"/>
          <c:order val="1"/>
          <c:tx>
            <c:strRef>
              <c:f>'Overlapping risks'!$C$2</c:f>
              <c:strCache>
                <c:ptCount val="1"/>
                <c:pt idx="0">
                  <c:v>Injected drugs </c:v>
                </c:pt>
              </c:strCache>
            </c:strRef>
          </c:tx>
          <c:spPr>
            <a:solidFill>
              <a:srgbClr val="EC008C"/>
            </a:solidFill>
            <a:ln>
              <a:noFill/>
            </a:ln>
          </c:spPr>
          <c:invertIfNegative val="0"/>
          <c:dLbls>
            <c:dLbl>
              <c:idx val="3"/>
              <c:tx>
                <c:rich>
                  <a:bodyPr/>
                  <a:lstStyle/>
                  <a:p>
                    <a:r>
                      <a:rPr lang="en-US"/>
                      <a:t>&lt;1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FD8-42BE-B8AB-175C5E870ECB}"/>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'Overlapping risks'!$A$3:$A$7</c:f>
              <c:strCache>
                <c:ptCount val="5"/>
                <c:pt idx="0">
                  <c:v>* Freelance FSW (Cebu)</c:v>
                </c:pt>
                <c:pt idx="1">
                  <c:v>Male entertainment workers</c:v>
                </c:pt>
                <c:pt idx="2">
                  <c:v>TG sex workers (Cebu)</c:v>
                </c:pt>
                <c:pt idx="3">
                  <c:v>* RFSW (Manila)</c:v>
                </c:pt>
                <c:pt idx="4">
                  <c:v>MSM</c:v>
                </c:pt>
              </c:strCache>
            </c:strRef>
          </c:cat>
          <c:val>
            <c:numRef>
              <c:f>'Overlapping risks'!$C$3:$C$7</c:f>
              <c:numCache>
                <c:formatCode>General</c:formatCode>
                <c:ptCount val="5"/>
                <c:pt idx="0">
                  <c:v>5</c:v>
                </c:pt>
                <c:pt idx="1">
                  <c:v>1</c:v>
                </c:pt>
                <c:pt idx="2">
                  <c:v>1.7</c:v>
                </c:pt>
                <c:pt idx="3">
                  <c:v>0</c:v>
                </c:pt>
                <c:pt idx="4">
                  <c:v>1</c:v>
                </c:pt>
              </c:numCache>
            </c:numRef>
          </c:val>
          <c:extLst>
            <c:ext xmlns:c16="http://schemas.microsoft.com/office/drawing/2014/chart" uri="{C3380CC4-5D6E-409C-BE32-E72D297353CC}">
              <c16:uniqueId val="{00000002-FFD8-42BE-B8AB-175C5E870ECB}"/>
            </c:ext>
          </c:extLst>
        </c:ser>
        <c:dLbls>
          <c:showLegendKey val="0"/>
          <c:showVal val="0"/>
          <c:showCatName val="0"/>
          <c:showSerName val="0"/>
          <c:showPercent val="0"/>
          <c:showBubbleSize val="0"/>
        </c:dLbls>
        <c:gapWidth val="150"/>
        <c:axId val="216650880"/>
        <c:axId val="216652416"/>
      </c:barChart>
      <c:catAx>
        <c:axId val="216650880"/>
        <c:scaling>
          <c:orientation val="minMax"/>
        </c:scaling>
        <c:delete val="0"/>
        <c:axPos val="b"/>
        <c:numFmt formatCode="General" sourceLinked="0"/>
        <c:majorTickMark val="out"/>
        <c:minorTickMark val="none"/>
        <c:tickLblPos val="nextTo"/>
        <c:crossAx val="216652416"/>
        <c:crosses val="autoZero"/>
        <c:auto val="1"/>
        <c:lblAlgn val="ctr"/>
        <c:lblOffset val="100"/>
        <c:noMultiLvlLbl val="0"/>
      </c:catAx>
      <c:valAx>
        <c:axId val="216652416"/>
        <c:scaling>
          <c:orientation val="minMax"/>
          <c:max val="100"/>
          <c:min val="0"/>
        </c:scaling>
        <c:delete val="0"/>
        <c:axPos val="l"/>
        <c:majorGridlines>
          <c:spPr>
            <a:ln>
              <a:solidFill>
                <a:schemeClr val="bg1">
                  <a:lumMod val="95000"/>
                </a:schemeClr>
              </a:solidFill>
              <a:prstDash val="sysDash"/>
            </a:ln>
          </c:spPr>
        </c:majorGridlines>
        <c:title>
          <c:tx>
            <c:rich>
              <a:bodyPr rot="0" vert="horz"/>
              <a:lstStyle/>
              <a:p>
                <a:pPr>
                  <a:defRPr/>
                </a:pPr>
                <a:r>
                  <a:rPr lang="en-US"/>
                  <a:t>%</a:t>
                </a:r>
              </a:p>
            </c:rich>
          </c:tx>
          <c:layout>
            <c:manualLayout>
              <c:xMode val="edge"/>
              <c:yMode val="edge"/>
              <c:x val="1.1364871348714065E-2"/>
              <c:y val="9.3290012671811917E-2"/>
            </c:manualLayout>
          </c:layout>
          <c:overlay val="0"/>
        </c:title>
        <c:numFmt formatCode="General" sourceLinked="1"/>
        <c:majorTickMark val="out"/>
        <c:minorTickMark val="none"/>
        <c:tickLblPos val="nextTo"/>
        <c:crossAx val="216650880"/>
        <c:crosses val="autoZero"/>
        <c:crossBetween val="between"/>
        <c:majorUnit val="20"/>
      </c:valAx>
    </c:plotArea>
    <c:legend>
      <c:legendPos val="t"/>
      <c:layout>
        <c:manualLayout>
          <c:xMode val="edge"/>
          <c:yMode val="edge"/>
          <c:x val="0.1949993352101603"/>
          <c:y val="2.5511495108404107E-3"/>
          <c:w val="0.65038023088440167"/>
          <c:h val="9.8248139899963532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62713085371986"/>
          <c:y val="5.6121318168562258E-2"/>
          <c:w val="0.83744903878262478"/>
          <c:h val="0.50257849713230296"/>
        </c:manualLayout>
      </c:layout>
      <c:barChart>
        <c:barDir val="col"/>
        <c:grouping val="clustered"/>
        <c:varyColors val="0"/>
        <c:ser>
          <c:idx val="0"/>
          <c:order val="0"/>
          <c:tx>
            <c:strRef>
              <c:f>'MSM PWID commercial sex'!$E$50</c:f>
              <c:strCache>
                <c:ptCount val="1"/>
                <c:pt idx="0">
                  <c:v>Sold sex</c:v>
                </c:pt>
              </c:strCache>
            </c:strRef>
          </c:tx>
          <c:spPr>
            <a:solidFill>
              <a:srgbClr val="E31837"/>
            </a:solidFill>
            <a:ln>
              <a:noFill/>
            </a:ln>
          </c:spPr>
          <c:invertIfNegative val="0"/>
          <c:dPt>
            <c:idx val="13"/>
            <c:invertIfNegative val="0"/>
            <c:bubble3D val="0"/>
            <c:spPr>
              <a:pattFill prst="wdUpDiag">
                <a:fgClr>
                  <a:srgbClr val="E31837"/>
                </a:fgClr>
                <a:bgClr>
                  <a:sysClr val="window" lastClr="FFFFFF"/>
                </a:bgClr>
              </a:pattFill>
              <a:ln>
                <a:noFill/>
              </a:ln>
            </c:spPr>
            <c:extLst>
              <c:ext xmlns:c16="http://schemas.microsoft.com/office/drawing/2014/chart" uri="{C3380CC4-5D6E-409C-BE32-E72D297353CC}">
                <c16:uniqueId val="{00000001-AD76-4624-BD1B-6FAC17E6C5B0}"/>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'MSM PWID commercial sex'!$D$51:$D$64</c:f>
              <c:strCache>
                <c:ptCount val="14"/>
                <c:pt idx="0">
                  <c:v>Talisay </c:v>
                </c:pt>
                <c:pt idx="1">
                  <c:v>Cagayan de Oro </c:v>
                </c:pt>
                <c:pt idx="2">
                  <c:v>General Santos </c:v>
                </c:pt>
                <c:pt idx="3">
                  <c:v>Mandaue </c:v>
                </c:pt>
                <c:pt idx="4">
                  <c:v>Cebu </c:v>
                </c:pt>
                <c:pt idx="5">
                  <c:v>Zamboanga </c:v>
                </c:pt>
                <c:pt idx="6">
                  <c:v>Angeles </c:v>
                </c:pt>
                <c:pt idx="7">
                  <c:v>Iloilo </c:v>
                </c:pt>
                <c:pt idx="8">
                  <c:v>Pasay </c:v>
                </c:pt>
                <c:pt idx="9">
                  <c:v>Davao </c:v>
                </c:pt>
                <c:pt idx="10">
                  <c:v>Quezon </c:v>
                </c:pt>
                <c:pt idx="11">
                  <c:v>Baguio </c:v>
                </c:pt>
                <c:pt idx="12">
                  <c:v>Taguig </c:v>
                </c:pt>
                <c:pt idx="13">
                  <c:v>Philippines</c:v>
                </c:pt>
              </c:strCache>
            </c:strRef>
          </c:cat>
          <c:val>
            <c:numRef>
              <c:f>'MSM PWID commercial sex'!$E$51:$E$64</c:f>
              <c:numCache>
                <c:formatCode>General</c:formatCode>
                <c:ptCount val="14"/>
                <c:pt idx="0">
                  <c:v>56</c:v>
                </c:pt>
                <c:pt idx="1">
                  <c:v>51</c:v>
                </c:pt>
                <c:pt idx="2">
                  <c:v>47</c:v>
                </c:pt>
                <c:pt idx="3">
                  <c:v>47</c:v>
                </c:pt>
                <c:pt idx="4">
                  <c:v>44</c:v>
                </c:pt>
                <c:pt idx="5">
                  <c:v>40</c:v>
                </c:pt>
                <c:pt idx="6">
                  <c:v>37</c:v>
                </c:pt>
                <c:pt idx="7">
                  <c:v>37</c:v>
                </c:pt>
                <c:pt idx="8">
                  <c:v>34</c:v>
                </c:pt>
                <c:pt idx="9">
                  <c:v>28</c:v>
                </c:pt>
                <c:pt idx="10">
                  <c:v>27</c:v>
                </c:pt>
                <c:pt idx="11">
                  <c:v>24</c:v>
                </c:pt>
                <c:pt idx="12">
                  <c:v>6</c:v>
                </c:pt>
                <c:pt idx="13">
                  <c:v>37</c:v>
                </c:pt>
              </c:numCache>
            </c:numRef>
          </c:val>
          <c:extLst>
            <c:ext xmlns:c16="http://schemas.microsoft.com/office/drawing/2014/chart" uri="{C3380CC4-5D6E-409C-BE32-E72D297353CC}">
              <c16:uniqueId val="{00000002-AD76-4624-BD1B-6FAC17E6C5B0}"/>
            </c:ext>
          </c:extLst>
        </c:ser>
        <c:dLbls>
          <c:showLegendKey val="0"/>
          <c:showVal val="0"/>
          <c:showCatName val="0"/>
          <c:showSerName val="0"/>
          <c:showPercent val="0"/>
          <c:showBubbleSize val="0"/>
        </c:dLbls>
        <c:gapWidth val="150"/>
        <c:overlap val="100"/>
        <c:axId val="186342400"/>
        <c:axId val="190679680"/>
      </c:barChart>
      <c:catAx>
        <c:axId val="186342400"/>
        <c:scaling>
          <c:orientation val="minMax"/>
        </c:scaling>
        <c:delete val="0"/>
        <c:axPos val="b"/>
        <c:numFmt formatCode="General" sourceLinked="0"/>
        <c:majorTickMark val="out"/>
        <c:minorTickMark val="none"/>
        <c:tickLblPos val="nextTo"/>
        <c:crossAx val="190679680"/>
        <c:crosses val="autoZero"/>
        <c:auto val="1"/>
        <c:lblAlgn val="ctr"/>
        <c:lblOffset val="100"/>
        <c:noMultiLvlLbl val="0"/>
      </c:catAx>
      <c:valAx>
        <c:axId val="190679680"/>
        <c:scaling>
          <c:orientation val="minMax"/>
          <c:max val="100"/>
          <c:min val="0"/>
        </c:scaling>
        <c:delete val="0"/>
        <c:axPos val="l"/>
        <c:majorGridlines>
          <c:spPr>
            <a:ln>
              <a:solidFill>
                <a:schemeClr val="bg1">
                  <a:lumMod val="85000"/>
                </a:schemeClr>
              </a:solidFill>
              <a:prstDash val="dash"/>
            </a:ln>
          </c:spPr>
        </c:majorGridlines>
        <c:title>
          <c:tx>
            <c:rich>
              <a:bodyPr rot="0" vert="horz"/>
              <a:lstStyle/>
              <a:p>
                <a:pPr>
                  <a:defRPr/>
                </a:pPr>
                <a:r>
                  <a:rPr lang="en-US"/>
                  <a:t>%</a:t>
                </a:r>
              </a:p>
            </c:rich>
          </c:tx>
          <c:layout>
            <c:manualLayout>
              <c:xMode val="edge"/>
              <c:yMode val="edge"/>
              <c:x val="0"/>
              <c:y val="4.0000486050354819E-2"/>
            </c:manualLayout>
          </c:layout>
          <c:overlay val="0"/>
        </c:title>
        <c:numFmt formatCode="General" sourceLinked="1"/>
        <c:majorTickMark val="out"/>
        <c:minorTickMark val="none"/>
        <c:tickLblPos val="nextTo"/>
        <c:crossAx val="186342400"/>
        <c:crosses val="autoZero"/>
        <c:crossBetween val="between"/>
        <c:majorUnit val="20"/>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3536449835662432E-2"/>
          <c:y val="0.13418518308700492"/>
          <c:w val="0.91175945060481156"/>
          <c:h val="0.24613986063005022"/>
        </c:manualLayout>
      </c:layout>
      <c:barChart>
        <c:barDir val="col"/>
        <c:grouping val="clustered"/>
        <c:varyColors val="0"/>
        <c:ser>
          <c:idx val="3"/>
          <c:order val="0"/>
          <c:tx>
            <c:strRef>
              <c:f>'Mean No. of partners'!$D$2</c:f>
              <c:strCache>
                <c:ptCount val="1"/>
                <c:pt idx="0">
                  <c:v>FFSW *</c:v>
                </c:pt>
              </c:strCache>
            </c:strRef>
          </c:tx>
          <c:spPr>
            <a:solidFill>
              <a:srgbClr val="EC008C"/>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'Mean No. of partners'!$A$3:$B$11</c:f>
              <c:multiLvlStrCache>
                <c:ptCount val="9"/>
                <c:lvl>
                  <c:pt idx="0">
                    <c:v>Paid male partner/
sex workers</c:v>
                  </c:pt>
                  <c:pt idx="1">
                    <c:v>Male clients </c:v>
                  </c:pt>
                  <c:pt idx="2">
                    <c:v>Non-paying 
female partners </c:v>
                  </c:pt>
                  <c:pt idx="3">
                    <c:v>Non-paying 
male partners</c:v>
                  </c:pt>
                  <c:pt idx="4">
                    <c:v>Returning clients</c:v>
                  </c:pt>
                  <c:pt idx="5">
                    <c:v>Non-paying 
male partners</c:v>
                  </c:pt>
                  <c:pt idx="6">
                    <c:v>Female clients</c:v>
                  </c:pt>
                  <c:pt idx="7">
                    <c:v>Male clients </c:v>
                  </c:pt>
                  <c:pt idx="8">
                    <c:v>One-time 
clients</c:v>
                  </c:pt>
                </c:lvl>
                <c:lvl>
                  <c:pt idx="0">
                    <c:v>in the last 12 months</c:v>
                  </c:pt>
                  <c:pt idx="4">
                    <c:v>in the last month</c:v>
                  </c:pt>
                </c:lvl>
              </c:multiLvlStrCache>
            </c:multiLvlStrRef>
          </c:cat>
          <c:val>
            <c:numRef>
              <c:f>'Mean No. of partners'!$D$3:$D$11</c:f>
              <c:numCache>
                <c:formatCode>General</c:formatCode>
                <c:ptCount val="9"/>
                <c:pt idx="4">
                  <c:v>2</c:v>
                </c:pt>
                <c:pt idx="5">
                  <c:v>1</c:v>
                </c:pt>
                <c:pt idx="7">
                  <c:v>9</c:v>
                </c:pt>
                <c:pt idx="8">
                  <c:v>5</c:v>
                </c:pt>
              </c:numCache>
            </c:numRef>
          </c:val>
          <c:extLst>
            <c:ext xmlns:c16="http://schemas.microsoft.com/office/drawing/2014/chart" uri="{C3380CC4-5D6E-409C-BE32-E72D297353CC}">
              <c16:uniqueId val="{00000000-26BC-4BE3-BED0-56D661EAADE2}"/>
            </c:ext>
          </c:extLst>
        </c:ser>
        <c:ser>
          <c:idx val="2"/>
          <c:order val="1"/>
          <c:tx>
            <c:strRef>
              <c:f>'Mean No. of partners'!$E$2</c:f>
              <c:strCache>
                <c:ptCount val="1"/>
                <c:pt idx="0">
                  <c:v>RFSW**</c:v>
                </c:pt>
              </c:strCache>
            </c:strRef>
          </c:tx>
          <c:spPr>
            <a:solidFill>
              <a:srgbClr val="88C54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'Mean No. of partners'!$A$3:$B$11</c:f>
              <c:multiLvlStrCache>
                <c:ptCount val="9"/>
                <c:lvl>
                  <c:pt idx="0">
                    <c:v>Paid male partner/
sex workers</c:v>
                  </c:pt>
                  <c:pt idx="1">
                    <c:v>Male clients </c:v>
                  </c:pt>
                  <c:pt idx="2">
                    <c:v>Non-paying 
female partners </c:v>
                  </c:pt>
                  <c:pt idx="3">
                    <c:v>Non-paying 
male partners</c:v>
                  </c:pt>
                  <c:pt idx="4">
                    <c:v>Returning clients</c:v>
                  </c:pt>
                  <c:pt idx="5">
                    <c:v>Non-paying 
male partners</c:v>
                  </c:pt>
                  <c:pt idx="6">
                    <c:v>Female clients</c:v>
                  </c:pt>
                  <c:pt idx="7">
                    <c:v>Male clients </c:v>
                  </c:pt>
                  <c:pt idx="8">
                    <c:v>One-time 
clients</c:v>
                  </c:pt>
                </c:lvl>
                <c:lvl>
                  <c:pt idx="0">
                    <c:v>in the last 12 months</c:v>
                  </c:pt>
                  <c:pt idx="4">
                    <c:v>in the last month</c:v>
                  </c:pt>
                </c:lvl>
              </c:multiLvlStrCache>
            </c:multiLvlStrRef>
          </c:cat>
          <c:val>
            <c:numRef>
              <c:f>'Mean No. of partners'!$E$3:$E$11</c:f>
              <c:numCache>
                <c:formatCode>General</c:formatCode>
                <c:ptCount val="9"/>
                <c:pt idx="4">
                  <c:v>1</c:v>
                </c:pt>
                <c:pt idx="5">
                  <c:v>1</c:v>
                </c:pt>
                <c:pt idx="7">
                  <c:v>3</c:v>
                </c:pt>
                <c:pt idx="8">
                  <c:v>2</c:v>
                </c:pt>
              </c:numCache>
            </c:numRef>
          </c:val>
          <c:extLst>
            <c:ext xmlns:c16="http://schemas.microsoft.com/office/drawing/2014/chart" uri="{C3380CC4-5D6E-409C-BE32-E72D297353CC}">
              <c16:uniqueId val="{00000001-26BC-4BE3-BED0-56D661EAADE2}"/>
            </c:ext>
          </c:extLst>
        </c:ser>
        <c:ser>
          <c:idx val="1"/>
          <c:order val="2"/>
          <c:tx>
            <c:strRef>
              <c:f>'Mean No. of partners'!$C$2</c:f>
              <c:strCache>
                <c:ptCount val="1"/>
                <c:pt idx="0">
                  <c:v>Female PWID *</c:v>
                </c:pt>
              </c:strCache>
            </c:strRef>
          </c:tx>
          <c:spPr>
            <a:solidFill>
              <a:srgbClr val="4F81BD">
                <a:lumMod val="75000"/>
              </a:srgbClr>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'Mean No. of partners'!$A$3:$B$11</c:f>
              <c:multiLvlStrCache>
                <c:ptCount val="9"/>
                <c:lvl>
                  <c:pt idx="0">
                    <c:v>Paid male partner/
sex workers</c:v>
                  </c:pt>
                  <c:pt idx="1">
                    <c:v>Male clients </c:v>
                  </c:pt>
                  <c:pt idx="2">
                    <c:v>Non-paying 
female partners </c:v>
                  </c:pt>
                  <c:pt idx="3">
                    <c:v>Non-paying 
male partners</c:v>
                  </c:pt>
                  <c:pt idx="4">
                    <c:v>Returning clients</c:v>
                  </c:pt>
                  <c:pt idx="5">
                    <c:v>Non-paying 
male partners</c:v>
                  </c:pt>
                  <c:pt idx="6">
                    <c:v>Female clients</c:v>
                  </c:pt>
                  <c:pt idx="7">
                    <c:v>Male clients </c:v>
                  </c:pt>
                  <c:pt idx="8">
                    <c:v>One-time 
clients</c:v>
                  </c:pt>
                </c:lvl>
                <c:lvl>
                  <c:pt idx="0">
                    <c:v>in the last 12 months</c:v>
                  </c:pt>
                  <c:pt idx="4">
                    <c:v>in the last month</c:v>
                  </c:pt>
                </c:lvl>
              </c:multiLvlStrCache>
            </c:multiLvlStrRef>
          </c:cat>
          <c:val>
            <c:numRef>
              <c:f>'Mean No. of partners'!$C$3:$C$11</c:f>
              <c:numCache>
                <c:formatCode>General</c:formatCode>
                <c:ptCount val="9"/>
                <c:pt idx="3">
                  <c:v>1</c:v>
                </c:pt>
                <c:pt idx="7">
                  <c:v>6</c:v>
                </c:pt>
              </c:numCache>
            </c:numRef>
          </c:val>
          <c:extLst>
            <c:ext xmlns:c16="http://schemas.microsoft.com/office/drawing/2014/chart" uri="{C3380CC4-5D6E-409C-BE32-E72D297353CC}">
              <c16:uniqueId val="{00000002-26BC-4BE3-BED0-56D661EAADE2}"/>
            </c:ext>
          </c:extLst>
        </c:ser>
        <c:ser>
          <c:idx val="0"/>
          <c:order val="3"/>
          <c:tx>
            <c:strRef>
              <c:f>'Mean No. of partners'!$F$2</c:f>
              <c:strCache>
                <c:ptCount val="1"/>
                <c:pt idx="0">
                  <c:v>Male PWID *</c:v>
                </c:pt>
              </c:strCache>
            </c:strRef>
          </c:tx>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'Mean No. of partners'!$A$3:$B$11</c:f>
              <c:multiLvlStrCache>
                <c:ptCount val="9"/>
                <c:lvl>
                  <c:pt idx="0">
                    <c:v>Paid male partner/
sex workers</c:v>
                  </c:pt>
                  <c:pt idx="1">
                    <c:v>Male clients </c:v>
                  </c:pt>
                  <c:pt idx="2">
                    <c:v>Non-paying 
female partners </c:v>
                  </c:pt>
                  <c:pt idx="3">
                    <c:v>Non-paying 
male partners</c:v>
                  </c:pt>
                  <c:pt idx="4">
                    <c:v>Returning clients</c:v>
                  </c:pt>
                  <c:pt idx="5">
                    <c:v>Non-paying 
male partners</c:v>
                  </c:pt>
                  <c:pt idx="6">
                    <c:v>Female clients</c:v>
                  </c:pt>
                  <c:pt idx="7">
                    <c:v>Male clients </c:v>
                  </c:pt>
                  <c:pt idx="8">
                    <c:v>One-time 
clients</c:v>
                  </c:pt>
                </c:lvl>
                <c:lvl>
                  <c:pt idx="0">
                    <c:v>in the last 12 months</c:v>
                  </c:pt>
                  <c:pt idx="4">
                    <c:v>in the last month</c:v>
                  </c:pt>
                </c:lvl>
              </c:multiLvlStrCache>
            </c:multiLvlStrRef>
          </c:cat>
          <c:val>
            <c:numRef>
              <c:f>'Mean No. of partners'!$F$3:$F$11</c:f>
              <c:numCache>
                <c:formatCode>General</c:formatCode>
                <c:ptCount val="9"/>
                <c:pt idx="2">
                  <c:v>1</c:v>
                </c:pt>
                <c:pt idx="3">
                  <c:v>3</c:v>
                </c:pt>
                <c:pt idx="6">
                  <c:v>1</c:v>
                </c:pt>
                <c:pt idx="7">
                  <c:v>1</c:v>
                </c:pt>
              </c:numCache>
            </c:numRef>
          </c:val>
          <c:extLst>
            <c:ext xmlns:c16="http://schemas.microsoft.com/office/drawing/2014/chart" uri="{C3380CC4-5D6E-409C-BE32-E72D297353CC}">
              <c16:uniqueId val="{00000003-26BC-4BE3-BED0-56D661EAADE2}"/>
            </c:ext>
          </c:extLst>
        </c:ser>
        <c:ser>
          <c:idx val="5"/>
          <c:order val="4"/>
          <c:tx>
            <c:strRef>
              <c:f>'Mean No. of partners'!$H$2</c:f>
              <c:strCache>
                <c:ptCount val="1"/>
                <c:pt idx="0">
                  <c:v>MEWs ***</c:v>
                </c:pt>
              </c:strCache>
            </c:strRef>
          </c:tx>
          <c:spPr>
            <a:solidFill>
              <a:sysClr val="window" lastClr="FFFFFF">
                <a:lumMod val="65000"/>
              </a:sysClr>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'Mean No. of partners'!$A$3:$B$11</c:f>
              <c:multiLvlStrCache>
                <c:ptCount val="9"/>
                <c:lvl>
                  <c:pt idx="0">
                    <c:v>Paid male partner/
sex workers</c:v>
                  </c:pt>
                  <c:pt idx="1">
                    <c:v>Male clients </c:v>
                  </c:pt>
                  <c:pt idx="2">
                    <c:v>Non-paying 
female partners </c:v>
                  </c:pt>
                  <c:pt idx="3">
                    <c:v>Non-paying 
male partners</c:v>
                  </c:pt>
                  <c:pt idx="4">
                    <c:v>Returning clients</c:v>
                  </c:pt>
                  <c:pt idx="5">
                    <c:v>Non-paying 
male partners</c:v>
                  </c:pt>
                  <c:pt idx="6">
                    <c:v>Female clients</c:v>
                  </c:pt>
                  <c:pt idx="7">
                    <c:v>Male clients </c:v>
                  </c:pt>
                  <c:pt idx="8">
                    <c:v>One-time 
clients</c:v>
                  </c:pt>
                </c:lvl>
                <c:lvl>
                  <c:pt idx="0">
                    <c:v>in the last 12 months</c:v>
                  </c:pt>
                  <c:pt idx="4">
                    <c:v>in the last month</c:v>
                  </c:pt>
                </c:lvl>
              </c:multiLvlStrCache>
            </c:multiLvlStrRef>
          </c:cat>
          <c:val>
            <c:numRef>
              <c:f>'Mean No. of partners'!$H$3:$H$11</c:f>
              <c:numCache>
                <c:formatCode>General</c:formatCode>
                <c:ptCount val="9"/>
                <c:pt idx="2">
                  <c:v>1</c:v>
                </c:pt>
                <c:pt idx="3">
                  <c:v>1</c:v>
                </c:pt>
                <c:pt idx="6">
                  <c:v>1</c:v>
                </c:pt>
                <c:pt idx="7">
                  <c:v>3</c:v>
                </c:pt>
              </c:numCache>
            </c:numRef>
          </c:val>
          <c:extLst>
            <c:ext xmlns:c16="http://schemas.microsoft.com/office/drawing/2014/chart" uri="{C3380CC4-5D6E-409C-BE32-E72D297353CC}">
              <c16:uniqueId val="{00000004-26BC-4BE3-BED0-56D661EAADE2}"/>
            </c:ext>
          </c:extLst>
        </c:ser>
        <c:ser>
          <c:idx val="4"/>
          <c:order val="5"/>
          <c:tx>
            <c:strRef>
              <c:f>'Mean No. of partners'!$G$2</c:f>
              <c:strCache>
                <c:ptCount val="1"/>
                <c:pt idx="0">
                  <c:v>M/TSM *</c:v>
                </c:pt>
              </c:strCache>
            </c:strRef>
          </c:tx>
          <c:spPr>
            <a:solidFill>
              <a:srgbClr val="F78E1E"/>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'Mean No. of partners'!$A$3:$B$11</c:f>
              <c:multiLvlStrCache>
                <c:ptCount val="9"/>
                <c:lvl>
                  <c:pt idx="0">
                    <c:v>Paid male partner/
sex workers</c:v>
                  </c:pt>
                  <c:pt idx="1">
                    <c:v>Male clients </c:v>
                  </c:pt>
                  <c:pt idx="2">
                    <c:v>Non-paying 
female partners </c:v>
                  </c:pt>
                  <c:pt idx="3">
                    <c:v>Non-paying 
male partners</c:v>
                  </c:pt>
                  <c:pt idx="4">
                    <c:v>Returning clients</c:v>
                  </c:pt>
                  <c:pt idx="5">
                    <c:v>Non-paying 
male partners</c:v>
                  </c:pt>
                  <c:pt idx="6">
                    <c:v>Female clients</c:v>
                  </c:pt>
                  <c:pt idx="7">
                    <c:v>Male clients </c:v>
                  </c:pt>
                  <c:pt idx="8">
                    <c:v>One-time 
clients</c:v>
                  </c:pt>
                </c:lvl>
                <c:lvl>
                  <c:pt idx="0">
                    <c:v>in the last 12 months</c:v>
                  </c:pt>
                  <c:pt idx="4">
                    <c:v>in the last month</c:v>
                  </c:pt>
                </c:lvl>
              </c:multiLvlStrCache>
            </c:multiLvlStrRef>
          </c:cat>
          <c:val>
            <c:numRef>
              <c:f>'Mean No. of partners'!$G$3:$G$11</c:f>
              <c:numCache>
                <c:formatCode>General</c:formatCode>
                <c:ptCount val="9"/>
                <c:pt idx="0">
                  <c:v>3</c:v>
                </c:pt>
                <c:pt idx="1">
                  <c:v>2</c:v>
                </c:pt>
                <c:pt idx="3">
                  <c:v>6</c:v>
                </c:pt>
                <c:pt idx="5">
                  <c:v>2</c:v>
                </c:pt>
              </c:numCache>
            </c:numRef>
          </c:val>
          <c:extLst>
            <c:ext xmlns:c16="http://schemas.microsoft.com/office/drawing/2014/chart" uri="{C3380CC4-5D6E-409C-BE32-E72D297353CC}">
              <c16:uniqueId val="{00000005-26BC-4BE3-BED0-56D661EAADE2}"/>
            </c:ext>
          </c:extLst>
        </c:ser>
        <c:ser>
          <c:idx val="6"/>
          <c:order val="6"/>
          <c:tx>
            <c:strRef>
              <c:f>'Mean No. of partners'!$I$2</c:f>
              <c:strCache>
                <c:ptCount val="1"/>
                <c:pt idx="0">
                  <c:v>TG women *</c:v>
                </c:pt>
              </c:strCache>
            </c:strRef>
          </c:tx>
          <c:spPr>
            <a:solidFill>
              <a:srgbClr val="7030A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'Mean No. of partners'!$A$3:$B$11</c:f>
              <c:multiLvlStrCache>
                <c:ptCount val="9"/>
                <c:lvl>
                  <c:pt idx="0">
                    <c:v>Paid male partner/
sex workers</c:v>
                  </c:pt>
                  <c:pt idx="1">
                    <c:v>Male clients </c:v>
                  </c:pt>
                  <c:pt idx="2">
                    <c:v>Non-paying 
female partners </c:v>
                  </c:pt>
                  <c:pt idx="3">
                    <c:v>Non-paying 
male partners</c:v>
                  </c:pt>
                  <c:pt idx="4">
                    <c:v>Returning clients</c:v>
                  </c:pt>
                  <c:pt idx="5">
                    <c:v>Non-paying 
male partners</c:v>
                  </c:pt>
                  <c:pt idx="6">
                    <c:v>Female clients</c:v>
                  </c:pt>
                  <c:pt idx="7">
                    <c:v>Male clients </c:v>
                  </c:pt>
                  <c:pt idx="8">
                    <c:v>One-time 
clients</c:v>
                  </c:pt>
                </c:lvl>
                <c:lvl>
                  <c:pt idx="0">
                    <c:v>in the last 12 months</c:v>
                  </c:pt>
                  <c:pt idx="4">
                    <c:v>in the last month</c:v>
                  </c:pt>
                </c:lvl>
              </c:multiLvlStrCache>
            </c:multiLvlStrRef>
          </c:cat>
          <c:val>
            <c:numRef>
              <c:f>'Mean No. of partners'!$I$3:$I$11</c:f>
              <c:numCache>
                <c:formatCode>General</c:formatCode>
                <c:ptCount val="9"/>
                <c:pt idx="0">
                  <c:v>2</c:v>
                </c:pt>
                <c:pt idx="1">
                  <c:v>2</c:v>
                </c:pt>
                <c:pt idx="3">
                  <c:v>5</c:v>
                </c:pt>
                <c:pt idx="5">
                  <c:v>2</c:v>
                </c:pt>
              </c:numCache>
            </c:numRef>
          </c:val>
          <c:extLst>
            <c:ext xmlns:c16="http://schemas.microsoft.com/office/drawing/2014/chart" uri="{C3380CC4-5D6E-409C-BE32-E72D297353CC}">
              <c16:uniqueId val="{00000006-26BC-4BE3-BED0-56D661EAADE2}"/>
            </c:ext>
          </c:extLst>
        </c:ser>
        <c:dLbls>
          <c:showLegendKey val="0"/>
          <c:showVal val="0"/>
          <c:showCatName val="0"/>
          <c:showSerName val="0"/>
          <c:showPercent val="0"/>
          <c:showBubbleSize val="0"/>
        </c:dLbls>
        <c:gapWidth val="50"/>
        <c:axId val="216826240"/>
        <c:axId val="216827776"/>
      </c:barChart>
      <c:catAx>
        <c:axId val="216826240"/>
        <c:scaling>
          <c:orientation val="minMax"/>
        </c:scaling>
        <c:delete val="0"/>
        <c:axPos val="b"/>
        <c:majorGridlines>
          <c:spPr>
            <a:ln>
              <a:solidFill>
                <a:sysClr val="window" lastClr="FFFFFF">
                  <a:lumMod val="50000"/>
                </a:sysClr>
              </a:solidFill>
              <a:prstDash val="dashDot"/>
            </a:ln>
          </c:spPr>
        </c:majorGridlines>
        <c:numFmt formatCode="General" sourceLinked="0"/>
        <c:majorTickMark val="out"/>
        <c:minorTickMark val="none"/>
        <c:tickLblPos val="nextTo"/>
        <c:crossAx val="216827776"/>
        <c:crosses val="autoZero"/>
        <c:auto val="1"/>
        <c:lblAlgn val="ctr"/>
        <c:lblOffset val="100"/>
        <c:noMultiLvlLbl val="0"/>
      </c:catAx>
      <c:valAx>
        <c:axId val="216827776"/>
        <c:scaling>
          <c:orientation val="minMax"/>
          <c:max val="10"/>
          <c:min val="0"/>
        </c:scaling>
        <c:delete val="0"/>
        <c:axPos val="l"/>
        <c:majorGridlines>
          <c:spPr>
            <a:ln>
              <a:solidFill>
                <a:schemeClr val="bg1">
                  <a:lumMod val="95000"/>
                </a:schemeClr>
              </a:solidFill>
              <a:prstDash val="sysDash"/>
            </a:ln>
          </c:spPr>
        </c:majorGridlines>
        <c:title>
          <c:tx>
            <c:rich>
              <a:bodyPr rot="-5400000" vert="horz"/>
              <a:lstStyle/>
              <a:p>
                <a:pPr>
                  <a:defRPr/>
                </a:pPr>
                <a:r>
                  <a:rPr lang="en-US"/>
                  <a:t>Number (median)</a:t>
                </a:r>
              </a:p>
            </c:rich>
          </c:tx>
          <c:layout>
            <c:manualLayout>
              <c:xMode val="edge"/>
              <c:yMode val="edge"/>
              <c:x val="4.0179943723250809E-3"/>
              <c:y val="0.11293779687351865"/>
            </c:manualLayout>
          </c:layout>
          <c:overlay val="0"/>
        </c:title>
        <c:numFmt formatCode="General" sourceLinked="1"/>
        <c:majorTickMark val="out"/>
        <c:minorTickMark val="none"/>
        <c:tickLblPos val="nextTo"/>
        <c:crossAx val="216826240"/>
        <c:crosses val="autoZero"/>
        <c:crossBetween val="between"/>
        <c:majorUnit val="2"/>
      </c:valAx>
    </c:plotArea>
    <c:legend>
      <c:legendPos val="t"/>
      <c:layout>
        <c:manualLayout>
          <c:xMode val="edge"/>
          <c:yMode val="edge"/>
          <c:x val="7.9578397294932726E-3"/>
          <c:y val="4.8086886999595943E-2"/>
          <c:w val="0.9915915915915916"/>
          <c:h val="5.2081507993319016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680" b="1" i="0" u="none" strike="noStrike" baseline="0">
                <a:effectLst/>
              </a:rPr>
              <a:t>Premarital sex, 2017</a:t>
            </a:r>
            <a:endParaRPr lang="en-US"/>
          </a:p>
        </c:rich>
      </c:tx>
      <c:overlay val="0"/>
    </c:title>
    <c:autoTitleDeleted val="0"/>
    <c:plotArea>
      <c:layout>
        <c:manualLayout>
          <c:layoutTarget val="inner"/>
          <c:xMode val="edge"/>
          <c:yMode val="edge"/>
          <c:x val="0.13019444444444445"/>
          <c:y val="0.14460967432950192"/>
          <c:w val="0.8493376344086021"/>
          <c:h val="0.63102976586144388"/>
        </c:manualLayout>
      </c:layout>
      <c:barChart>
        <c:barDir val="col"/>
        <c:grouping val="clustered"/>
        <c:varyColors val="0"/>
        <c:ser>
          <c:idx val="0"/>
          <c:order val="0"/>
          <c:tx>
            <c:strRef>
              <c:f>'YP_Premarital sex'!$C$2</c:f>
              <c:strCache>
                <c:ptCount val="1"/>
                <c:pt idx="0">
                  <c:v>Had premarital sex in the last year</c:v>
                </c:pt>
              </c:strCache>
            </c:strRef>
          </c:tx>
          <c:spPr>
            <a:solidFill>
              <a:srgbClr val="CDC884"/>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'YP_Premarital sex'!$A$3:$B$8</c:f>
              <c:multiLvlStrCache>
                <c:ptCount val="6"/>
                <c:lvl>
                  <c:pt idx="0">
                    <c:v>15-17yr</c:v>
                  </c:pt>
                  <c:pt idx="1">
                    <c:v>18-19 yr</c:v>
                  </c:pt>
                  <c:pt idx="2">
                    <c:v>20-22yr</c:v>
                  </c:pt>
                  <c:pt idx="3">
                    <c:v>23-24yr</c:v>
                  </c:pt>
                  <c:pt idx="4">
                    <c:v>Rural</c:v>
                  </c:pt>
                  <c:pt idx="5">
                    <c:v>Urban</c:v>
                  </c:pt>
                </c:lvl>
                <c:lvl>
                  <c:pt idx="0">
                    <c:v>Age group</c:v>
                  </c:pt>
                  <c:pt idx="4">
                    <c:v>Area of residence</c:v>
                  </c:pt>
                </c:lvl>
              </c:multiLvlStrCache>
            </c:multiLvlStrRef>
          </c:cat>
          <c:val>
            <c:numRef>
              <c:f>'YP_Premarital sex'!$C$3:$C$8</c:f>
              <c:numCache>
                <c:formatCode>General</c:formatCode>
                <c:ptCount val="6"/>
                <c:pt idx="0">
                  <c:v>1.2</c:v>
                </c:pt>
                <c:pt idx="1">
                  <c:v>4.4000000000000004</c:v>
                </c:pt>
                <c:pt idx="2">
                  <c:v>8.6</c:v>
                </c:pt>
                <c:pt idx="3">
                  <c:v>14</c:v>
                </c:pt>
                <c:pt idx="4">
                  <c:v>3.6</c:v>
                </c:pt>
                <c:pt idx="5">
                  <c:v>6.3</c:v>
                </c:pt>
              </c:numCache>
            </c:numRef>
          </c:val>
          <c:extLst>
            <c:ext xmlns:c16="http://schemas.microsoft.com/office/drawing/2014/chart" uri="{C3380CC4-5D6E-409C-BE32-E72D297353CC}">
              <c16:uniqueId val="{00000000-966E-4117-9C5E-97D644263F02}"/>
            </c:ext>
          </c:extLst>
        </c:ser>
        <c:dLbls>
          <c:showLegendKey val="0"/>
          <c:showVal val="0"/>
          <c:showCatName val="0"/>
          <c:showSerName val="0"/>
          <c:showPercent val="0"/>
          <c:showBubbleSize val="0"/>
        </c:dLbls>
        <c:gapWidth val="150"/>
        <c:axId val="164508416"/>
        <c:axId val="164509952"/>
      </c:barChart>
      <c:catAx>
        <c:axId val="164508416"/>
        <c:scaling>
          <c:orientation val="minMax"/>
        </c:scaling>
        <c:delete val="0"/>
        <c:axPos val="b"/>
        <c:numFmt formatCode="General" sourceLinked="0"/>
        <c:majorTickMark val="out"/>
        <c:minorTickMark val="none"/>
        <c:tickLblPos val="nextTo"/>
        <c:crossAx val="164509952"/>
        <c:crosses val="autoZero"/>
        <c:auto val="1"/>
        <c:lblAlgn val="ctr"/>
        <c:lblOffset val="100"/>
        <c:noMultiLvlLbl val="0"/>
      </c:catAx>
      <c:valAx>
        <c:axId val="164509952"/>
        <c:scaling>
          <c:orientation val="minMax"/>
          <c:max val="100"/>
          <c:min val="0"/>
        </c:scaling>
        <c:delete val="0"/>
        <c:axPos val="l"/>
        <c:title>
          <c:tx>
            <c:rich>
              <a:bodyPr rot="0" vert="horz"/>
              <a:lstStyle/>
              <a:p>
                <a:pPr>
                  <a:defRPr/>
                </a:pPr>
                <a:r>
                  <a:rPr lang="en-US"/>
                  <a:t>%</a:t>
                </a:r>
              </a:p>
            </c:rich>
          </c:tx>
          <c:layout>
            <c:manualLayout>
              <c:xMode val="edge"/>
              <c:yMode val="edge"/>
              <c:x val="1.0063261648745518E-2"/>
              <c:y val="0.10711302681992337"/>
            </c:manualLayout>
          </c:layout>
          <c:overlay val="0"/>
        </c:title>
        <c:numFmt formatCode="General" sourceLinked="1"/>
        <c:majorTickMark val="out"/>
        <c:minorTickMark val="none"/>
        <c:tickLblPos val="nextTo"/>
        <c:crossAx val="164508416"/>
        <c:crosses val="autoZero"/>
        <c:crossBetween val="between"/>
        <c:majorUnit val="20"/>
      </c:valAx>
    </c:plotArea>
    <c:plotVisOnly val="1"/>
    <c:dispBlanksAs val="gap"/>
    <c:showDLblsOverMax val="0"/>
  </c:chart>
  <c:spPr>
    <a:ln>
      <a:solidFill>
        <a:srgbClr val="88C540"/>
      </a:solid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981736111111111"/>
          <c:y val="4.9980491479642224E-2"/>
          <c:w val="0.65572083333333331"/>
          <c:h val="0.61760277777777772"/>
        </c:manualLayout>
      </c:layout>
      <c:areaChart>
        <c:grouping val="standard"/>
        <c:varyColors val="0"/>
        <c:ser>
          <c:idx val="0"/>
          <c:order val="0"/>
          <c:tx>
            <c:strRef>
              <c:f>'PLHIV_NI_Deaths (2)'!$I$2</c:f>
              <c:strCache>
                <c:ptCount val="1"/>
                <c:pt idx="0">
                  <c:v>AIDS-related deaths Upper bound</c:v>
                </c:pt>
              </c:strCache>
            </c:strRef>
          </c:tx>
          <c:spPr>
            <a:solidFill>
              <a:srgbClr val="00A99A">
                <a:alpha val="30000"/>
              </a:srgbClr>
            </a:solidFill>
            <a:ln w="25400">
              <a:noFill/>
            </a:ln>
          </c:spPr>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(2)'!$I$3:$I$32</c:f>
              <c:numCache>
                <c:formatCode>_-* #,##0_-;\-* #,##0_-;_-* "-"??_-;_-@_-</c:formatCode>
                <c:ptCount val="30"/>
                <c:pt idx="0">
                  <c:v>3</c:v>
                </c:pt>
                <c:pt idx="1">
                  <c:v>4</c:v>
                </c:pt>
                <c:pt idx="2">
                  <c:v>5</c:v>
                </c:pt>
                <c:pt idx="3">
                  <c:v>7</c:v>
                </c:pt>
                <c:pt idx="4">
                  <c:v>10</c:v>
                </c:pt>
                <c:pt idx="5">
                  <c:v>14</c:v>
                </c:pt>
                <c:pt idx="6">
                  <c:v>19</c:v>
                </c:pt>
                <c:pt idx="7">
                  <c:v>25</c:v>
                </c:pt>
                <c:pt idx="8">
                  <c:v>32</c:v>
                </c:pt>
                <c:pt idx="9">
                  <c:v>41</c:v>
                </c:pt>
                <c:pt idx="10">
                  <c:v>52</c:v>
                </c:pt>
                <c:pt idx="11">
                  <c:v>66</c:v>
                </c:pt>
                <c:pt idx="12">
                  <c:v>84</c:v>
                </c:pt>
                <c:pt idx="13">
                  <c:v>110</c:v>
                </c:pt>
                <c:pt idx="14">
                  <c:v>141</c:v>
                </c:pt>
                <c:pt idx="15">
                  <c:v>180</c:v>
                </c:pt>
                <c:pt idx="16">
                  <c:v>204</c:v>
                </c:pt>
                <c:pt idx="17">
                  <c:v>230</c:v>
                </c:pt>
                <c:pt idx="18">
                  <c:v>292</c:v>
                </c:pt>
                <c:pt idx="19">
                  <c:v>375</c:v>
                </c:pt>
                <c:pt idx="20">
                  <c:v>505</c:v>
                </c:pt>
                <c:pt idx="21">
                  <c:v>673</c:v>
                </c:pt>
                <c:pt idx="22">
                  <c:v>774</c:v>
                </c:pt>
                <c:pt idx="23">
                  <c:v>929</c:v>
                </c:pt>
                <c:pt idx="24">
                  <c:v>1154</c:v>
                </c:pt>
                <c:pt idx="25">
                  <c:v>1349</c:v>
                </c:pt>
                <c:pt idx="26">
                  <c:v>1587</c:v>
                </c:pt>
                <c:pt idx="27">
                  <c:v>1847</c:v>
                </c:pt>
                <c:pt idx="28">
                  <c:v>2158</c:v>
                </c:pt>
                <c:pt idx="29">
                  <c:v>2353</c:v>
                </c:pt>
              </c:numCache>
            </c:numRef>
          </c:val>
          <c:extLst>
            <c:ext xmlns:c16="http://schemas.microsoft.com/office/drawing/2014/chart" uri="{C3380CC4-5D6E-409C-BE32-E72D297353CC}">
              <c16:uniqueId val="{00000001-9D1F-4C96-9772-7F0B859553B4}"/>
            </c:ext>
          </c:extLst>
        </c:ser>
        <c:ser>
          <c:idx val="2"/>
          <c:order val="2"/>
          <c:tx>
            <c:strRef>
              <c:f>'PLHIV_NI_Deaths (2)'!$K$2</c:f>
              <c:strCache>
                <c:ptCount val="1"/>
                <c:pt idx="0">
                  <c:v>AIDS-related deaths Lower bound</c:v>
                </c:pt>
              </c:strCache>
            </c:strRef>
          </c:tx>
          <c:spPr>
            <a:solidFill>
              <a:sysClr val="window" lastClr="FFFFFF"/>
            </a:solidFill>
            <a:ln w="22225">
              <a:noFill/>
              <a:prstDash val="sysDot"/>
            </a:ln>
          </c:spPr>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(2)'!$K$3:$K$32</c:f>
              <c:numCache>
                <c:formatCode>_-* #,##0_-;\-* #,##0_-;_-* "-"??_-;_-@_-</c:formatCode>
                <c:ptCount val="30"/>
                <c:pt idx="0">
                  <c:v>2</c:v>
                </c:pt>
                <c:pt idx="1">
                  <c:v>3</c:v>
                </c:pt>
                <c:pt idx="2">
                  <c:v>3</c:v>
                </c:pt>
                <c:pt idx="3">
                  <c:v>5</c:v>
                </c:pt>
                <c:pt idx="4">
                  <c:v>6</c:v>
                </c:pt>
                <c:pt idx="5">
                  <c:v>8</c:v>
                </c:pt>
                <c:pt idx="6">
                  <c:v>11</c:v>
                </c:pt>
                <c:pt idx="7">
                  <c:v>15</c:v>
                </c:pt>
                <c:pt idx="8">
                  <c:v>19</c:v>
                </c:pt>
                <c:pt idx="9">
                  <c:v>24</c:v>
                </c:pt>
                <c:pt idx="10">
                  <c:v>31</c:v>
                </c:pt>
                <c:pt idx="11">
                  <c:v>39</c:v>
                </c:pt>
                <c:pt idx="12">
                  <c:v>50</c:v>
                </c:pt>
                <c:pt idx="13">
                  <c:v>64</c:v>
                </c:pt>
                <c:pt idx="14">
                  <c:v>80</c:v>
                </c:pt>
                <c:pt idx="15">
                  <c:v>99</c:v>
                </c:pt>
                <c:pt idx="16">
                  <c:v>105</c:v>
                </c:pt>
                <c:pt idx="17">
                  <c:v>109</c:v>
                </c:pt>
                <c:pt idx="18">
                  <c:v>132</c:v>
                </c:pt>
                <c:pt idx="19">
                  <c:v>165</c:v>
                </c:pt>
                <c:pt idx="20">
                  <c:v>217</c:v>
                </c:pt>
                <c:pt idx="21">
                  <c:v>280</c:v>
                </c:pt>
                <c:pt idx="22">
                  <c:v>295</c:v>
                </c:pt>
                <c:pt idx="23">
                  <c:v>347</c:v>
                </c:pt>
                <c:pt idx="24">
                  <c:v>441</c:v>
                </c:pt>
                <c:pt idx="25">
                  <c:v>532</c:v>
                </c:pt>
                <c:pt idx="26">
                  <c:v>631</c:v>
                </c:pt>
                <c:pt idx="27">
                  <c:v>759</c:v>
                </c:pt>
                <c:pt idx="28">
                  <c:v>934</c:v>
                </c:pt>
                <c:pt idx="29">
                  <c:v>1035</c:v>
                </c:pt>
              </c:numCache>
            </c:numRef>
          </c:val>
          <c:extLst>
            <c:ext xmlns:c16="http://schemas.microsoft.com/office/drawing/2014/chart" uri="{C3380CC4-5D6E-409C-BE32-E72D297353CC}">
              <c16:uniqueId val="{00000003-9D1F-4C96-9772-7F0B859553B4}"/>
            </c:ext>
          </c:extLst>
        </c:ser>
        <c:dLbls>
          <c:showLegendKey val="0"/>
          <c:showVal val="0"/>
          <c:showCatName val="0"/>
          <c:showSerName val="0"/>
          <c:showPercent val="0"/>
          <c:showBubbleSize val="0"/>
        </c:dLbls>
        <c:axId val="212446208"/>
        <c:axId val="212452096"/>
      </c:areaChart>
      <c:lineChart>
        <c:grouping val="standard"/>
        <c:varyColors val="0"/>
        <c:ser>
          <c:idx val="1"/>
          <c:order val="1"/>
          <c:tx>
            <c:strRef>
              <c:f>'PLHIV_NI_Deaths (2)'!$J$2</c:f>
              <c:strCache>
                <c:ptCount val="1"/>
                <c:pt idx="0">
                  <c:v>AIDS-related deaths</c:v>
                </c:pt>
              </c:strCache>
            </c:strRef>
          </c:tx>
          <c:spPr>
            <a:ln w="38100">
              <a:solidFill>
                <a:srgbClr val="00A99A"/>
              </a:solidFill>
              <a:prstDash val="solid"/>
            </a:ln>
          </c:spPr>
          <c:marker>
            <c:symbol val="none"/>
          </c:marker>
          <c:dLbls>
            <c:dLbl>
              <c:idx val="29"/>
              <c:tx>
                <c:rich>
                  <a:bodyPr/>
                  <a:lstStyle/>
                  <a:p>
                    <a:r>
                      <a:rPr lang="en-US" dirty="0"/>
                      <a:t>1,600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5CE-48E5-9B2C-03E664F7862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(2)'!$J$3:$J$32</c:f>
              <c:numCache>
                <c:formatCode>_-* #,##0_-;\-* #,##0_-;_-* "-"??_-;_-@_-</c:formatCode>
                <c:ptCount val="30"/>
                <c:pt idx="0">
                  <c:v>2</c:v>
                </c:pt>
                <c:pt idx="1">
                  <c:v>3</c:v>
                </c:pt>
                <c:pt idx="2">
                  <c:v>4</c:v>
                </c:pt>
                <c:pt idx="3">
                  <c:v>6</c:v>
                </c:pt>
                <c:pt idx="4">
                  <c:v>8</c:v>
                </c:pt>
                <c:pt idx="5">
                  <c:v>11</c:v>
                </c:pt>
                <c:pt idx="6">
                  <c:v>15</c:v>
                </c:pt>
                <c:pt idx="7">
                  <c:v>20</c:v>
                </c:pt>
                <c:pt idx="8">
                  <c:v>26</c:v>
                </c:pt>
                <c:pt idx="9">
                  <c:v>33</c:v>
                </c:pt>
                <c:pt idx="10">
                  <c:v>41</c:v>
                </c:pt>
                <c:pt idx="11">
                  <c:v>53</c:v>
                </c:pt>
                <c:pt idx="12">
                  <c:v>67</c:v>
                </c:pt>
                <c:pt idx="13">
                  <c:v>87</c:v>
                </c:pt>
                <c:pt idx="14">
                  <c:v>110</c:v>
                </c:pt>
                <c:pt idx="15">
                  <c:v>139</c:v>
                </c:pt>
                <c:pt idx="16">
                  <c:v>155</c:v>
                </c:pt>
                <c:pt idx="17">
                  <c:v>172</c:v>
                </c:pt>
                <c:pt idx="18">
                  <c:v>216</c:v>
                </c:pt>
                <c:pt idx="19">
                  <c:v>275</c:v>
                </c:pt>
                <c:pt idx="20">
                  <c:v>368</c:v>
                </c:pt>
                <c:pt idx="21">
                  <c:v>489</c:v>
                </c:pt>
                <c:pt idx="22">
                  <c:v>546</c:v>
                </c:pt>
                <c:pt idx="23">
                  <c:v>643</c:v>
                </c:pt>
                <c:pt idx="24">
                  <c:v>791</c:v>
                </c:pt>
                <c:pt idx="25">
                  <c:v>929</c:v>
                </c:pt>
                <c:pt idx="26">
                  <c:v>1081</c:v>
                </c:pt>
                <c:pt idx="27">
                  <c:v>1259</c:v>
                </c:pt>
                <c:pt idx="28">
                  <c:v>1463</c:v>
                </c:pt>
                <c:pt idx="29">
                  <c:v>1612</c:v>
                </c:pt>
              </c:numCache>
            </c:numRef>
          </c:val>
          <c:smooth val="0"/>
          <c:extLst>
            <c:ext xmlns:c16="http://schemas.microsoft.com/office/drawing/2014/chart" uri="{C3380CC4-5D6E-409C-BE32-E72D297353CC}">
              <c16:uniqueId val="{00000002-9D1F-4C96-9772-7F0B859553B4}"/>
            </c:ext>
          </c:extLst>
        </c:ser>
        <c:dLbls>
          <c:showLegendKey val="0"/>
          <c:showVal val="0"/>
          <c:showCatName val="0"/>
          <c:showSerName val="0"/>
          <c:showPercent val="0"/>
          <c:showBubbleSize val="0"/>
        </c:dLbls>
        <c:marker val="1"/>
        <c:smooth val="0"/>
        <c:axId val="212446208"/>
        <c:axId val="212452096"/>
      </c:lineChart>
      <c:catAx>
        <c:axId val="212446208"/>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212452096"/>
        <c:crosses val="autoZero"/>
        <c:auto val="1"/>
        <c:lblAlgn val="ctr"/>
        <c:lblOffset val="100"/>
        <c:tickMarkSkip val="1"/>
        <c:noMultiLvlLbl val="0"/>
      </c:catAx>
      <c:valAx>
        <c:axId val="212452096"/>
        <c:scaling>
          <c:orientation val="minMax"/>
        </c:scaling>
        <c:delete val="0"/>
        <c:axPos val="l"/>
        <c:title>
          <c:tx>
            <c:rich>
              <a:bodyPr rot="-5400000" vert="horz"/>
              <a:lstStyle/>
              <a:p>
                <a:pPr>
                  <a:defRPr/>
                </a:pPr>
                <a:r>
                  <a:rPr lang="en-US"/>
                  <a:t>Number</a:t>
                </a:r>
              </a:p>
            </c:rich>
          </c:tx>
          <c:overlay val="0"/>
        </c:title>
        <c:numFmt formatCode="_-* #,##0_-;\-* #,##0_-;_-* &quot;-&quot;??_-;_-@_-" sourceLinked="1"/>
        <c:majorTickMark val="out"/>
        <c:minorTickMark val="none"/>
        <c:tickLblPos val="nextTo"/>
        <c:crossAx val="212446208"/>
        <c:crosses val="autoZero"/>
        <c:crossBetween val="midCat"/>
      </c:valAx>
    </c:plotArea>
    <c:legend>
      <c:legendPos val="b"/>
      <c:legendEntry>
        <c:idx val="0"/>
        <c:delete val="1"/>
      </c:legendEntry>
      <c:legendEntry>
        <c:idx val="1"/>
        <c:delete val="1"/>
      </c:legendEntry>
      <c:overlay val="0"/>
    </c:legend>
    <c:plotVisOnly val="1"/>
    <c:dispBlanksAs val="gap"/>
    <c:showDLblsOverMax val="0"/>
  </c:chart>
  <c:spPr>
    <a:ln>
      <a:solidFill>
        <a:srgbClr val="00A99A"/>
      </a:solidFill>
    </a:ln>
  </c:spPr>
  <c:txPr>
    <a:bodyPr/>
    <a:lstStyle/>
    <a:p>
      <a:pPr>
        <a:defRPr sz="1200" b="0">
          <a:latin typeface="Arial" pitchFamily="34" charset="0"/>
          <a:cs typeface="Arial" pitchFamily="34" charset="0"/>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680" b="1" i="0" u="none" strike="noStrike" baseline="0" dirty="0">
                <a:effectLst/>
              </a:rPr>
              <a:t>Condom use at last sex, 2017</a:t>
            </a:r>
            <a:endParaRPr lang="en-US" dirty="0"/>
          </a:p>
        </c:rich>
      </c:tx>
      <c:overlay val="0"/>
    </c:title>
    <c:autoTitleDeleted val="0"/>
    <c:plotArea>
      <c:layout>
        <c:manualLayout>
          <c:layoutTarget val="inner"/>
          <c:xMode val="edge"/>
          <c:yMode val="edge"/>
          <c:x val="0.11220931899641577"/>
          <c:y val="0.1810028735632184"/>
          <c:w val="0.88292795698924731"/>
          <c:h val="0.5915955255995704"/>
        </c:manualLayout>
      </c:layout>
      <c:barChart>
        <c:barDir val="col"/>
        <c:grouping val="clustered"/>
        <c:varyColors val="0"/>
        <c:ser>
          <c:idx val="0"/>
          <c:order val="0"/>
          <c:tx>
            <c:strRef>
              <c:f>'YP_Premarital sex'!$D$2</c:f>
              <c:strCache>
                <c:ptCount val="1"/>
                <c:pt idx="0">
                  <c:v>Used a condom during premarital sex</c:v>
                </c:pt>
              </c:strCache>
            </c:strRef>
          </c:tx>
          <c:spPr>
            <a:solidFill>
              <a:srgbClr val="F26B73"/>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'YP_Premarital sex'!$A$3:$B$8</c:f>
              <c:multiLvlStrCache>
                <c:ptCount val="6"/>
                <c:lvl>
                  <c:pt idx="0">
                    <c:v>15-17yr</c:v>
                  </c:pt>
                  <c:pt idx="1">
                    <c:v>18-19 yr</c:v>
                  </c:pt>
                  <c:pt idx="2">
                    <c:v>20-22yr</c:v>
                  </c:pt>
                  <c:pt idx="3">
                    <c:v>23-24yr</c:v>
                  </c:pt>
                  <c:pt idx="4">
                    <c:v>Rural</c:v>
                  </c:pt>
                  <c:pt idx="5">
                    <c:v>Urban</c:v>
                  </c:pt>
                </c:lvl>
                <c:lvl>
                  <c:pt idx="0">
                    <c:v>Age group</c:v>
                  </c:pt>
                  <c:pt idx="4">
                    <c:v>Area of residence</c:v>
                  </c:pt>
                </c:lvl>
              </c:multiLvlStrCache>
            </c:multiLvlStrRef>
          </c:cat>
          <c:val>
            <c:numRef>
              <c:f>'YP_Premarital sex'!$D$3:$D$8</c:f>
              <c:numCache>
                <c:formatCode>General</c:formatCode>
                <c:ptCount val="6"/>
                <c:pt idx="0">
                  <c:v>11.9</c:v>
                </c:pt>
                <c:pt idx="1">
                  <c:v>19.600000000000001</c:v>
                </c:pt>
                <c:pt idx="2">
                  <c:v>9.6</c:v>
                </c:pt>
                <c:pt idx="3">
                  <c:v>4.0999999999999996</c:v>
                </c:pt>
                <c:pt idx="4">
                  <c:v>14.9</c:v>
                </c:pt>
                <c:pt idx="5">
                  <c:v>7.6</c:v>
                </c:pt>
              </c:numCache>
            </c:numRef>
          </c:val>
          <c:extLst>
            <c:ext xmlns:c16="http://schemas.microsoft.com/office/drawing/2014/chart" uri="{C3380CC4-5D6E-409C-BE32-E72D297353CC}">
              <c16:uniqueId val="{00000000-7806-4C71-A5BB-03BED3F0D681}"/>
            </c:ext>
          </c:extLst>
        </c:ser>
        <c:dLbls>
          <c:showLegendKey val="0"/>
          <c:showVal val="0"/>
          <c:showCatName val="0"/>
          <c:showSerName val="0"/>
          <c:showPercent val="0"/>
          <c:showBubbleSize val="0"/>
        </c:dLbls>
        <c:gapWidth val="150"/>
        <c:axId val="221114368"/>
        <c:axId val="221115904"/>
      </c:barChart>
      <c:catAx>
        <c:axId val="221114368"/>
        <c:scaling>
          <c:orientation val="minMax"/>
        </c:scaling>
        <c:delete val="0"/>
        <c:axPos val="b"/>
        <c:numFmt formatCode="General" sourceLinked="0"/>
        <c:majorTickMark val="out"/>
        <c:minorTickMark val="none"/>
        <c:tickLblPos val="nextTo"/>
        <c:crossAx val="221115904"/>
        <c:crosses val="autoZero"/>
        <c:auto val="1"/>
        <c:lblAlgn val="ctr"/>
        <c:lblOffset val="100"/>
        <c:noMultiLvlLbl val="0"/>
      </c:catAx>
      <c:valAx>
        <c:axId val="221115904"/>
        <c:scaling>
          <c:orientation val="minMax"/>
          <c:max val="100"/>
          <c:min val="0"/>
        </c:scaling>
        <c:delete val="0"/>
        <c:axPos val="l"/>
        <c:title>
          <c:tx>
            <c:rich>
              <a:bodyPr rot="0" vert="horz"/>
              <a:lstStyle/>
              <a:p>
                <a:pPr>
                  <a:defRPr/>
                </a:pPr>
                <a:r>
                  <a:rPr lang="en-US"/>
                  <a:t>%</a:t>
                </a:r>
              </a:p>
            </c:rich>
          </c:tx>
          <c:layout>
            <c:manualLayout>
              <c:xMode val="edge"/>
              <c:yMode val="edge"/>
              <c:x val="3.2353046594982074E-3"/>
              <c:y val="0.14360727969348658"/>
            </c:manualLayout>
          </c:layout>
          <c:overlay val="0"/>
        </c:title>
        <c:numFmt formatCode="General" sourceLinked="1"/>
        <c:majorTickMark val="out"/>
        <c:minorTickMark val="none"/>
        <c:tickLblPos val="nextTo"/>
        <c:crossAx val="221114368"/>
        <c:crosses val="autoZero"/>
        <c:crossBetween val="between"/>
        <c:majorUnit val="20"/>
      </c:valAx>
    </c:plotArea>
    <c:plotVisOnly val="1"/>
    <c:dispBlanksAs val="gap"/>
    <c:showDLblsOverMax val="0"/>
  </c:chart>
  <c:spPr>
    <a:ln>
      <a:solidFill>
        <a:srgbClr val="E31837"/>
      </a:solid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0477168592597301E-2"/>
          <c:y val="0.11519941996335929"/>
          <c:w val="0.89452283087053797"/>
          <c:h val="0.53263331887557486"/>
        </c:manualLayout>
      </c:layout>
      <c:barChart>
        <c:barDir val="col"/>
        <c:grouping val="clustered"/>
        <c:varyColors val="0"/>
        <c:ser>
          <c:idx val="0"/>
          <c:order val="0"/>
          <c:tx>
            <c:strRef>
              <c:f>'Comprehensive knowledge KP'!$C$2</c:f>
              <c:strCache>
                <c:ptCount val="1"/>
                <c:pt idx="0">
                  <c:v>2011</c:v>
                </c:pt>
              </c:strCache>
            </c:strRef>
          </c:tx>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'Comprehensive knowledge KP'!$B$3:$B$8</c:f>
              <c:strCache>
                <c:ptCount val="6"/>
                <c:pt idx="0">
                  <c:v>RFSW *</c:v>
                </c:pt>
                <c:pt idx="1">
                  <c:v>Male PWID **</c:v>
                </c:pt>
                <c:pt idx="2">
                  <c:v>MSM ***</c:v>
                </c:pt>
                <c:pt idx="3">
                  <c:v>MEW #</c:v>
                </c:pt>
                <c:pt idx="4">
                  <c:v>FFSW ##</c:v>
                </c:pt>
                <c:pt idx="5">
                  <c:v>TG ###</c:v>
                </c:pt>
              </c:strCache>
            </c:strRef>
          </c:cat>
          <c:val>
            <c:numRef>
              <c:f>'Comprehensive knowledge KP'!$C$3:$C$8</c:f>
              <c:numCache>
                <c:formatCode>General</c:formatCode>
                <c:ptCount val="6"/>
                <c:pt idx="0">
                  <c:v>51</c:v>
                </c:pt>
                <c:pt idx="1">
                  <c:v>49</c:v>
                </c:pt>
                <c:pt idx="2">
                  <c:v>42</c:v>
                </c:pt>
                <c:pt idx="3">
                  <c:v>31</c:v>
                </c:pt>
                <c:pt idx="4">
                  <c:v>24</c:v>
                </c:pt>
              </c:numCache>
            </c:numRef>
          </c:val>
          <c:extLst>
            <c:ext xmlns:c16="http://schemas.microsoft.com/office/drawing/2014/chart" uri="{C3380CC4-5D6E-409C-BE32-E72D297353CC}">
              <c16:uniqueId val="{00000000-1462-4F93-93BD-C747EE6BB776}"/>
            </c:ext>
          </c:extLst>
        </c:ser>
        <c:ser>
          <c:idx val="1"/>
          <c:order val="1"/>
          <c:tx>
            <c:strRef>
              <c:f>'Comprehensive knowledge KP'!$D$2</c:f>
              <c:strCache>
                <c:ptCount val="1"/>
                <c:pt idx="0">
                  <c:v>2013</c:v>
                </c:pt>
              </c:strCache>
            </c:strRef>
          </c:tx>
          <c:spPr>
            <a:solidFill>
              <a:srgbClr val="CDC884"/>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'Comprehensive knowledge KP'!$B$3:$B$8</c:f>
              <c:strCache>
                <c:ptCount val="6"/>
                <c:pt idx="0">
                  <c:v>RFSW *</c:v>
                </c:pt>
                <c:pt idx="1">
                  <c:v>Male PWID **</c:v>
                </c:pt>
                <c:pt idx="2">
                  <c:v>MSM ***</c:v>
                </c:pt>
                <c:pt idx="3">
                  <c:v>MEW #</c:v>
                </c:pt>
                <c:pt idx="4">
                  <c:v>FFSW ##</c:v>
                </c:pt>
                <c:pt idx="5">
                  <c:v>TG ###</c:v>
                </c:pt>
              </c:strCache>
            </c:strRef>
          </c:cat>
          <c:val>
            <c:numRef>
              <c:f>'Comprehensive knowledge KP'!$D$3:$D$8</c:f>
              <c:numCache>
                <c:formatCode>General</c:formatCode>
                <c:ptCount val="6"/>
                <c:pt idx="0">
                  <c:v>47</c:v>
                </c:pt>
                <c:pt idx="1">
                  <c:v>35</c:v>
                </c:pt>
                <c:pt idx="2">
                  <c:v>35</c:v>
                </c:pt>
                <c:pt idx="3">
                  <c:v>36</c:v>
                </c:pt>
                <c:pt idx="4">
                  <c:v>21</c:v>
                </c:pt>
                <c:pt idx="5">
                  <c:v>50</c:v>
                </c:pt>
              </c:numCache>
            </c:numRef>
          </c:val>
          <c:extLst>
            <c:ext xmlns:c16="http://schemas.microsoft.com/office/drawing/2014/chart" uri="{C3380CC4-5D6E-409C-BE32-E72D297353CC}">
              <c16:uniqueId val="{00000001-1462-4F93-93BD-C747EE6BB776}"/>
            </c:ext>
          </c:extLst>
        </c:ser>
        <c:ser>
          <c:idx val="2"/>
          <c:order val="2"/>
          <c:tx>
            <c:strRef>
              <c:f>'Comprehensive knowledge KP'!$E$2</c:f>
              <c:strCache>
                <c:ptCount val="1"/>
                <c:pt idx="0">
                  <c:v>2015</c:v>
                </c:pt>
              </c:strCache>
            </c:strRef>
          </c:tx>
          <c:spPr>
            <a:solidFill>
              <a:srgbClr val="F78E1E"/>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'Comprehensive knowledge KP'!$B$3:$B$8</c:f>
              <c:strCache>
                <c:ptCount val="6"/>
                <c:pt idx="0">
                  <c:v>RFSW *</c:v>
                </c:pt>
                <c:pt idx="1">
                  <c:v>Male PWID **</c:v>
                </c:pt>
                <c:pt idx="2">
                  <c:v>MSM ***</c:v>
                </c:pt>
                <c:pt idx="3">
                  <c:v>MEW #</c:v>
                </c:pt>
                <c:pt idx="4">
                  <c:v>FFSW ##</c:v>
                </c:pt>
                <c:pt idx="5">
                  <c:v>TG ###</c:v>
                </c:pt>
              </c:strCache>
            </c:strRef>
          </c:cat>
          <c:val>
            <c:numRef>
              <c:f>'Comprehensive knowledge KP'!$E$3:$E$8</c:f>
              <c:numCache>
                <c:formatCode>General</c:formatCode>
                <c:ptCount val="6"/>
                <c:pt idx="0">
                  <c:v>83</c:v>
                </c:pt>
                <c:pt idx="1">
                  <c:v>31</c:v>
                </c:pt>
                <c:pt idx="2">
                  <c:v>41</c:v>
                </c:pt>
                <c:pt idx="3">
                  <c:v>66</c:v>
                </c:pt>
                <c:pt idx="4">
                  <c:v>31</c:v>
                </c:pt>
                <c:pt idx="5">
                  <c:v>67</c:v>
                </c:pt>
              </c:numCache>
            </c:numRef>
          </c:val>
          <c:extLst>
            <c:ext xmlns:c16="http://schemas.microsoft.com/office/drawing/2014/chart" uri="{C3380CC4-5D6E-409C-BE32-E72D297353CC}">
              <c16:uniqueId val="{00000002-1462-4F93-93BD-C747EE6BB776}"/>
            </c:ext>
          </c:extLst>
        </c:ser>
        <c:ser>
          <c:idx val="3"/>
          <c:order val="3"/>
          <c:tx>
            <c:strRef>
              <c:f>'Comprehensive knowledge KP'!$F$2</c:f>
              <c:strCache>
                <c:ptCount val="1"/>
                <c:pt idx="0">
                  <c:v>2018</c:v>
                </c:pt>
              </c:strCache>
            </c:strRef>
          </c:tx>
          <c:spPr>
            <a:solidFill>
              <a:srgbClr val="F26B7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'Comprehensive knowledge KP'!$B$3:$B$8</c:f>
              <c:strCache>
                <c:ptCount val="6"/>
                <c:pt idx="0">
                  <c:v>RFSW *</c:v>
                </c:pt>
                <c:pt idx="1">
                  <c:v>Male PWID **</c:v>
                </c:pt>
                <c:pt idx="2">
                  <c:v>MSM ***</c:v>
                </c:pt>
                <c:pt idx="3">
                  <c:v>MEW #</c:v>
                </c:pt>
                <c:pt idx="4">
                  <c:v>FFSW ##</c:v>
                </c:pt>
                <c:pt idx="5">
                  <c:v>TG ###</c:v>
                </c:pt>
              </c:strCache>
            </c:strRef>
          </c:cat>
          <c:val>
            <c:numRef>
              <c:f>'Comprehensive knowledge KP'!$F$3:$F$8</c:f>
              <c:numCache>
                <c:formatCode>General</c:formatCode>
                <c:ptCount val="6"/>
                <c:pt idx="2">
                  <c:v>32</c:v>
                </c:pt>
                <c:pt idx="4">
                  <c:v>48</c:v>
                </c:pt>
              </c:numCache>
            </c:numRef>
          </c:val>
          <c:extLst>
            <c:ext xmlns:c16="http://schemas.microsoft.com/office/drawing/2014/chart" uri="{C3380CC4-5D6E-409C-BE32-E72D297353CC}">
              <c16:uniqueId val="{00000003-1462-4F93-93BD-C747EE6BB776}"/>
            </c:ext>
          </c:extLst>
        </c:ser>
        <c:dLbls>
          <c:showLegendKey val="0"/>
          <c:showVal val="0"/>
          <c:showCatName val="0"/>
          <c:showSerName val="0"/>
          <c:showPercent val="0"/>
          <c:showBubbleSize val="0"/>
        </c:dLbls>
        <c:gapWidth val="150"/>
        <c:axId val="215420288"/>
        <c:axId val="215602304"/>
      </c:barChart>
      <c:catAx>
        <c:axId val="215420288"/>
        <c:scaling>
          <c:orientation val="minMax"/>
        </c:scaling>
        <c:delete val="0"/>
        <c:axPos val="b"/>
        <c:numFmt formatCode="General" sourceLinked="1"/>
        <c:majorTickMark val="out"/>
        <c:minorTickMark val="none"/>
        <c:tickLblPos val="nextTo"/>
        <c:crossAx val="215602304"/>
        <c:crosses val="autoZero"/>
        <c:auto val="1"/>
        <c:lblAlgn val="ctr"/>
        <c:lblOffset val="100"/>
        <c:noMultiLvlLbl val="0"/>
      </c:catAx>
      <c:valAx>
        <c:axId val="215602304"/>
        <c:scaling>
          <c:orientation val="minMax"/>
          <c:max val="100"/>
        </c:scaling>
        <c:delete val="0"/>
        <c:axPos val="l"/>
        <c:majorGridlines>
          <c:spPr>
            <a:ln w="6350">
              <a:solidFill>
                <a:schemeClr val="bg1">
                  <a:lumMod val="95000"/>
                </a:schemeClr>
              </a:solidFill>
              <a:prstDash val="sysDot"/>
            </a:ln>
          </c:spPr>
        </c:majorGridlines>
        <c:title>
          <c:tx>
            <c:rich>
              <a:bodyPr rot="0" vert="horz"/>
              <a:lstStyle/>
              <a:p>
                <a:pPr>
                  <a:defRPr/>
                </a:pPr>
                <a:r>
                  <a:rPr lang="en-US"/>
                  <a:t>%</a:t>
                </a:r>
              </a:p>
            </c:rich>
          </c:tx>
          <c:layout>
            <c:manualLayout>
              <c:xMode val="edge"/>
              <c:yMode val="edge"/>
              <c:x val="7.3906739480145631E-3"/>
              <c:y val="9.899788312520634E-2"/>
            </c:manualLayout>
          </c:layout>
          <c:overlay val="0"/>
        </c:title>
        <c:numFmt formatCode="General" sourceLinked="1"/>
        <c:majorTickMark val="out"/>
        <c:minorTickMark val="none"/>
        <c:tickLblPos val="nextTo"/>
        <c:crossAx val="215420288"/>
        <c:crosses val="autoZero"/>
        <c:crossBetween val="between"/>
        <c:majorUnit val="20"/>
      </c:valAx>
    </c:plotArea>
    <c:legend>
      <c:legendPos val="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32402317634824"/>
          <c:y val="6.319148936170213E-2"/>
          <c:w val="0.87838037933937507"/>
          <c:h val="0.55618754473872589"/>
        </c:manualLayout>
      </c:layout>
      <c:barChart>
        <c:barDir val="col"/>
        <c:grouping val="clustered"/>
        <c:varyColors val="0"/>
        <c:ser>
          <c:idx val="0"/>
          <c:order val="0"/>
          <c:tx>
            <c:strRef>
              <c:f>'comp know kp age grp'!$B$3</c:f>
              <c:strCache>
                <c:ptCount val="1"/>
                <c:pt idx="0">
                  <c:v>15-17 yr</c:v>
                </c:pt>
              </c:strCache>
            </c:strRef>
          </c:tx>
          <c:spPr>
            <a:solidFill>
              <a:srgbClr val="88C540"/>
            </a:solidFill>
            <a:ln>
              <a:noFill/>
            </a:ln>
          </c:spPr>
          <c:invertIfNegative val="0"/>
          <c:dPt>
            <c:idx val="0"/>
            <c:invertIfNegative val="0"/>
            <c:bubble3D val="0"/>
            <c:extLst>
              <c:ext xmlns:c16="http://schemas.microsoft.com/office/drawing/2014/chart" uri="{C3380CC4-5D6E-409C-BE32-E72D297353CC}">
                <c16:uniqueId val="{00000000-47B4-446D-80B7-C654A9488F28}"/>
              </c:ext>
            </c:extLst>
          </c:dPt>
          <c:dPt>
            <c:idx val="1"/>
            <c:invertIfNegative val="0"/>
            <c:bubble3D val="0"/>
            <c:extLst>
              <c:ext xmlns:c16="http://schemas.microsoft.com/office/drawing/2014/chart" uri="{C3380CC4-5D6E-409C-BE32-E72D297353CC}">
                <c16:uniqueId val="{00000001-47B4-446D-80B7-C654A9488F28}"/>
              </c:ext>
            </c:extLst>
          </c:dPt>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 know kp age grp'!$C$2:$H$2</c:f>
              <c:strCache>
                <c:ptCount val="6"/>
                <c:pt idx="0">
                  <c:v>FFSW</c:v>
                </c:pt>
                <c:pt idx="1">
                  <c:v>RFSW</c:v>
                </c:pt>
                <c:pt idx="2">
                  <c:v>MSM</c:v>
                </c:pt>
                <c:pt idx="3">
                  <c:v>Male PWID *</c:v>
                </c:pt>
                <c:pt idx="4">
                  <c:v>TG sex workers *</c:v>
                </c:pt>
                <c:pt idx="5">
                  <c:v>MEW **</c:v>
                </c:pt>
              </c:strCache>
            </c:strRef>
          </c:cat>
          <c:val>
            <c:numRef>
              <c:f>'comp know kp age grp'!$C$3:$H$3</c:f>
              <c:numCache>
                <c:formatCode>General</c:formatCode>
                <c:ptCount val="6"/>
                <c:pt idx="0">
                  <c:v>13</c:v>
                </c:pt>
                <c:pt idx="1">
                  <c:v>20</c:v>
                </c:pt>
                <c:pt idx="2">
                  <c:v>25</c:v>
                </c:pt>
                <c:pt idx="3">
                  <c:v>19</c:v>
                </c:pt>
                <c:pt idx="4">
                  <c:v>39.6</c:v>
                </c:pt>
                <c:pt idx="5">
                  <c:v>17</c:v>
                </c:pt>
              </c:numCache>
            </c:numRef>
          </c:val>
          <c:extLst>
            <c:ext xmlns:c16="http://schemas.microsoft.com/office/drawing/2014/chart" uri="{C3380CC4-5D6E-409C-BE32-E72D297353CC}">
              <c16:uniqueId val="{00000002-47B4-446D-80B7-C654A9488F28}"/>
            </c:ext>
          </c:extLst>
        </c:ser>
        <c:ser>
          <c:idx val="1"/>
          <c:order val="1"/>
          <c:tx>
            <c:strRef>
              <c:f>'comp know kp age grp'!$B$4</c:f>
              <c:strCache>
                <c:ptCount val="1"/>
                <c:pt idx="0">
                  <c:v>18-24 yr</c:v>
                </c:pt>
              </c:strCache>
            </c:strRef>
          </c:tx>
          <c:spPr>
            <a:solidFill>
              <a:srgbClr val="EC008C"/>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 know kp age grp'!$C$2:$H$2</c:f>
              <c:strCache>
                <c:ptCount val="6"/>
                <c:pt idx="0">
                  <c:v>FFSW</c:v>
                </c:pt>
                <c:pt idx="1">
                  <c:v>RFSW</c:v>
                </c:pt>
                <c:pt idx="2">
                  <c:v>MSM</c:v>
                </c:pt>
                <c:pt idx="3">
                  <c:v>Male PWID *</c:v>
                </c:pt>
                <c:pt idx="4">
                  <c:v>TG sex workers *</c:v>
                </c:pt>
                <c:pt idx="5">
                  <c:v>MEW **</c:v>
                </c:pt>
              </c:strCache>
            </c:strRef>
          </c:cat>
          <c:val>
            <c:numRef>
              <c:f>'comp know kp age grp'!$C$4:$H$4</c:f>
              <c:numCache>
                <c:formatCode>General</c:formatCode>
                <c:ptCount val="6"/>
                <c:pt idx="0">
                  <c:v>18</c:v>
                </c:pt>
                <c:pt idx="1">
                  <c:v>43</c:v>
                </c:pt>
                <c:pt idx="2">
                  <c:v>34</c:v>
                </c:pt>
                <c:pt idx="3">
                  <c:v>24</c:v>
                </c:pt>
                <c:pt idx="4">
                  <c:v>50</c:v>
                </c:pt>
                <c:pt idx="5">
                  <c:v>33</c:v>
                </c:pt>
              </c:numCache>
            </c:numRef>
          </c:val>
          <c:extLst>
            <c:ext xmlns:c16="http://schemas.microsoft.com/office/drawing/2014/chart" uri="{C3380CC4-5D6E-409C-BE32-E72D297353CC}">
              <c16:uniqueId val="{00000003-47B4-446D-80B7-C654A9488F28}"/>
            </c:ext>
          </c:extLst>
        </c:ser>
        <c:ser>
          <c:idx val="2"/>
          <c:order val="2"/>
          <c:tx>
            <c:strRef>
              <c:f>'comp know kp age grp'!$B$5</c:f>
              <c:strCache>
                <c:ptCount val="1"/>
                <c:pt idx="0">
                  <c:v>25+ yr</c:v>
                </c:pt>
              </c:strCache>
            </c:strRef>
          </c:tx>
          <c:spPr>
            <a:solidFill>
              <a:srgbClr val="00AEEF"/>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 know kp age grp'!$C$2:$H$2</c:f>
              <c:strCache>
                <c:ptCount val="6"/>
                <c:pt idx="0">
                  <c:v>FFSW</c:v>
                </c:pt>
                <c:pt idx="1">
                  <c:v>RFSW</c:v>
                </c:pt>
                <c:pt idx="2">
                  <c:v>MSM</c:v>
                </c:pt>
                <c:pt idx="3">
                  <c:v>Male PWID *</c:v>
                </c:pt>
                <c:pt idx="4">
                  <c:v>TG sex workers *</c:v>
                </c:pt>
                <c:pt idx="5">
                  <c:v>MEW **</c:v>
                </c:pt>
              </c:strCache>
            </c:strRef>
          </c:cat>
          <c:val>
            <c:numRef>
              <c:f>'comp know kp age grp'!$C$5:$H$5</c:f>
              <c:numCache>
                <c:formatCode>General</c:formatCode>
                <c:ptCount val="6"/>
                <c:pt idx="0">
                  <c:v>25</c:v>
                </c:pt>
                <c:pt idx="1">
                  <c:v>50</c:v>
                </c:pt>
                <c:pt idx="2">
                  <c:v>40</c:v>
                </c:pt>
                <c:pt idx="3">
                  <c:v>40</c:v>
                </c:pt>
                <c:pt idx="4">
                  <c:v>55.8</c:v>
                </c:pt>
                <c:pt idx="5">
                  <c:v>39</c:v>
                </c:pt>
              </c:numCache>
            </c:numRef>
          </c:val>
          <c:extLst>
            <c:ext xmlns:c16="http://schemas.microsoft.com/office/drawing/2014/chart" uri="{C3380CC4-5D6E-409C-BE32-E72D297353CC}">
              <c16:uniqueId val="{00000004-47B4-446D-80B7-C654A9488F28}"/>
            </c:ext>
          </c:extLst>
        </c:ser>
        <c:ser>
          <c:idx val="3"/>
          <c:order val="3"/>
          <c:tx>
            <c:strRef>
              <c:f>'comp know kp age grp'!$B$6</c:f>
              <c:strCache>
                <c:ptCount val="1"/>
                <c:pt idx="0">
                  <c:v>Total</c:v>
                </c:pt>
              </c:strCache>
            </c:strRef>
          </c:tx>
          <c:spPr>
            <a:pattFill prst="narHorz">
              <a:fgClr>
                <a:srgbClr val="E31837"/>
              </a:fgClr>
              <a:bgClr>
                <a:sysClr val="window" lastClr="FFFFFF"/>
              </a:bgClr>
            </a:patt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 know kp age grp'!$C$2:$H$2</c:f>
              <c:strCache>
                <c:ptCount val="6"/>
                <c:pt idx="0">
                  <c:v>FFSW</c:v>
                </c:pt>
                <c:pt idx="1">
                  <c:v>RFSW</c:v>
                </c:pt>
                <c:pt idx="2">
                  <c:v>MSM</c:v>
                </c:pt>
                <c:pt idx="3">
                  <c:v>Male PWID *</c:v>
                </c:pt>
                <c:pt idx="4">
                  <c:v>TG sex workers *</c:v>
                </c:pt>
                <c:pt idx="5">
                  <c:v>MEW **</c:v>
                </c:pt>
              </c:strCache>
            </c:strRef>
          </c:cat>
          <c:val>
            <c:numRef>
              <c:f>'comp know kp age grp'!$C$6:$H$6</c:f>
              <c:numCache>
                <c:formatCode>General</c:formatCode>
                <c:ptCount val="6"/>
                <c:pt idx="0">
                  <c:v>21</c:v>
                </c:pt>
                <c:pt idx="1">
                  <c:v>47</c:v>
                </c:pt>
                <c:pt idx="2">
                  <c:v>35</c:v>
                </c:pt>
                <c:pt idx="3">
                  <c:v>35</c:v>
                </c:pt>
                <c:pt idx="4">
                  <c:v>50</c:v>
                </c:pt>
                <c:pt idx="5">
                  <c:v>36</c:v>
                </c:pt>
              </c:numCache>
            </c:numRef>
          </c:val>
          <c:extLst>
            <c:ext xmlns:c16="http://schemas.microsoft.com/office/drawing/2014/chart" uri="{C3380CC4-5D6E-409C-BE32-E72D297353CC}">
              <c16:uniqueId val="{00000005-47B4-446D-80B7-C654A9488F28}"/>
            </c:ext>
          </c:extLst>
        </c:ser>
        <c:dLbls>
          <c:showLegendKey val="0"/>
          <c:showVal val="0"/>
          <c:showCatName val="0"/>
          <c:showSerName val="0"/>
          <c:showPercent val="0"/>
          <c:showBubbleSize val="0"/>
        </c:dLbls>
        <c:gapWidth val="113"/>
        <c:axId val="217929216"/>
        <c:axId val="217930752"/>
      </c:barChart>
      <c:catAx>
        <c:axId val="217929216"/>
        <c:scaling>
          <c:orientation val="minMax"/>
        </c:scaling>
        <c:delete val="0"/>
        <c:axPos val="b"/>
        <c:numFmt formatCode="General" sourceLinked="0"/>
        <c:majorTickMark val="out"/>
        <c:minorTickMark val="none"/>
        <c:tickLblPos val="nextTo"/>
        <c:crossAx val="217930752"/>
        <c:crosses val="autoZero"/>
        <c:auto val="1"/>
        <c:lblAlgn val="ctr"/>
        <c:lblOffset val="100"/>
        <c:noMultiLvlLbl val="0"/>
      </c:catAx>
      <c:valAx>
        <c:axId val="217930752"/>
        <c:scaling>
          <c:orientation val="minMax"/>
          <c:max val="100"/>
        </c:scaling>
        <c:delete val="0"/>
        <c:axPos val="l"/>
        <c:majorGridlines>
          <c:spPr>
            <a:ln w="6350">
              <a:solidFill>
                <a:schemeClr val="bg1">
                  <a:lumMod val="95000"/>
                </a:schemeClr>
              </a:solidFill>
              <a:prstDash val="sysDot"/>
            </a:ln>
          </c:spPr>
        </c:majorGridlines>
        <c:title>
          <c:tx>
            <c:rich>
              <a:bodyPr rot="0" vert="horz"/>
              <a:lstStyle/>
              <a:p>
                <a:pPr>
                  <a:defRPr/>
                </a:pPr>
                <a:r>
                  <a:rPr lang="en-US"/>
                  <a:t>%</a:t>
                </a:r>
              </a:p>
            </c:rich>
          </c:tx>
          <c:layout>
            <c:manualLayout>
              <c:xMode val="edge"/>
              <c:yMode val="edge"/>
              <c:x val="9.9751593550806168E-3"/>
              <c:y val="1.9225483178239085E-2"/>
            </c:manualLayout>
          </c:layout>
          <c:overlay val="0"/>
        </c:title>
        <c:numFmt formatCode="General" sourceLinked="1"/>
        <c:majorTickMark val="out"/>
        <c:minorTickMark val="none"/>
        <c:tickLblPos val="nextTo"/>
        <c:crossAx val="217929216"/>
        <c:crosses val="autoZero"/>
        <c:crossBetween val="between"/>
        <c:majorUnit val="20"/>
      </c:valAx>
    </c:plotArea>
    <c:legend>
      <c:legendPos val="t"/>
      <c:layout>
        <c:manualLayout>
          <c:xMode val="edge"/>
          <c:yMode val="edge"/>
          <c:x val="0.21447037870266217"/>
          <c:y val="1.8181818181818181E-2"/>
          <c:w val="0.63207114735658043"/>
          <c:h val="6.5101884991648776E-2"/>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6912930477153307E-2"/>
          <c:y val="3.5382973854109788E-2"/>
          <c:w val="0.90571370305653576"/>
          <c:h val="0.38196200824878757"/>
        </c:manualLayout>
      </c:layout>
      <c:barChart>
        <c:barDir val="col"/>
        <c:grouping val="clustered"/>
        <c:varyColors val="0"/>
        <c:ser>
          <c:idx val="0"/>
          <c:order val="0"/>
          <c:tx>
            <c:strRef>
              <c:f>'comp know'!$C$2</c:f>
              <c:strCache>
                <c:ptCount val="1"/>
                <c:pt idx="0">
                  <c:v>MEWs</c:v>
                </c:pt>
              </c:strCache>
            </c:strRef>
          </c:tx>
          <c:spPr>
            <a:solidFill>
              <a:srgbClr val="EC008C"/>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'comp know'!$A$3:$B$26</c:f>
              <c:multiLvlStrCache>
                <c:ptCount val="24"/>
                <c:lvl>
                  <c:pt idx="0">
                    <c:v>Manila </c:v>
                  </c:pt>
                  <c:pt idx="1">
                    <c:v>Pasay </c:v>
                  </c:pt>
                  <c:pt idx="2">
                    <c:v>Quezon </c:v>
                  </c:pt>
                  <c:pt idx="3">
                    <c:v>Angeles </c:v>
                  </c:pt>
                  <c:pt idx="4">
                    <c:v>Mandaue * </c:v>
                  </c:pt>
                  <c:pt idx="5">
                    <c:v>Cebu** </c:v>
                  </c:pt>
                  <c:pt idx="6">
                    <c:v>Cebu*</c:v>
                  </c:pt>
                  <c:pt idx="7">
                    <c:v>Cebu </c:v>
                  </c:pt>
                  <c:pt idx="8">
                    <c:v>Angeles </c:v>
                  </c:pt>
                  <c:pt idx="9">
                    <c:v>Zamboanga </c:v>
                  </c:pt>
                  <c:pt idx="10">
                    <c:v>Davao </c:v>
                  </c:pt>
                  <c:pt idx="11">
                    <c:v>Angeles </c:v>
                  </c:pt>
                  <c:pt idx="12">
                    <c:v>Cebu </c:v>
                  </c:pt>
                  <c:pt idx="13">
                    <c:v>General Santos </c:v>
                  </c:pt>
                  <c:pt idx="14">
                    <c:v>Quezon </c:v>
                  </c:pt>
                  <c:pt idx="15">
                    <c:v>Iloilo </c:v>
                  </c:pt>
                  <c:pt idx="16">
                    <c:v>Taguig </c:v>
                  </c:pt>
                  <c:pt idx="17">
                    <c:v>Baguio </c:v>
                  </c:pt>
                  <c:pt idx="18">
                    <c:v>Quezon </c:v>
                  </c:pt>
                  <c:pt idx="19">
                    <c:v>Davao </c:v>
                  </c:pt>
                  <c:pt idx="20">
                    <c:v>Angeles </c:v>
                  </c:pt>
                  <c:pt idx="21">
                    <c:v>Pasay </c:v>
                  </c:pt>
                  <c:pt idx="22">
                    <c:v>Talisay </c:v>
                  </c:pt>
                  <c:pt idx="23">
                    <c:v>Zamboanga </c:v>
                  </c:pt>
                </c:lvl>
                <c:lvl>
                  <c:pt idx="0">
                    <c:v>MEWs
(2015)</c:v>
                  </c:pt>
                  <c:pt idx="4">
                    <c:v>PWID
(2015)</c:v>
                  </c:pt>
                  <c:pt idx="7">
                    <c:v>TG
Women
(2015)</c:v>
                  </c:pt>
                  <c:pt idx="9">
                    <c:v>FSW (2018)</c:v>
                  </c:pt>
                  <c:pt idx="16">
                    <c:v>M/TSM (2018)</c:v>
                  </c:pt>
                </c:lvl>
              </c:multiLvlStrCache>
            </c:multiLvlStrRef>
          </c:cat>
          <c:val>
            <c:numRef>
              <c:f>'comp know'!$C$3:$C$20</c:f>
              <c:numCache>
                <c:formatCode>General</c:formatCode>
                <c:ptCount val="18"/>
                <c:pt idx="0">
                  <c:v>89</c:v>
                </c:pt>
                <c:pt idx="1">
                  <c:v>60</c:v>
                </c:pt>
                <c:pt idx="2">
                  <c:v>60</c:v>
                </c:pt>
                <c:pt idx="3">
                  <c:v>54</c:v>
                </c:pt>
              </c:numCache>
            </c:numRef>
          </c:val>
          <c:extLst>
            <c:ext xmlns:c16="http://schemas.microsoft.com/office/drawing/2014/chart" uri="{C3380CC4-5D6E-409C-BE32-E72D297353CC}">
              <c16:uniqueId val="{00000000-E101-4703-A471-07EB2F353D8B}"/>
            </c:ext>
          </c:extLst>
        </c:ser>
        <c:ser>
          <c:idx val="1"/>
          <c:order val="1"/>
          <c:tx>
            <c:strRef>
              <c:f>'comp know'!$D$2</c:f>
              <c:strCache>
                <c:ptCount val="1"/>
                <c:pt idx="0">
                  <c:v>Male PWID</c:v>
                </c:pt>
              </c:strCache>
            </c:strRef>
          </c:tx>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'comp know'!$A$3:$B$26</c:f>
              <c:multiLvlStrCache>
                <c:ptCount val="24"/>
                <c:lvl>
                  <c:pt idx="0">
                    <c:v>Manila </c:v>
                  </c:pt>
                  <c:pt idx="1">
                    <c:v>Pasay </c:v>
                  </c:pt>
                  <c:pt idx="2">
                    <c:v>Quezon </c:v>
                  </c:pt>
                  <c:pt idx="3">
                    <c:v>Angeles </c:v>
                  </c:pt>
                  <c:pt idx="4">
                    <c:v>Mandaue * </c:v>
                  </c:pt>
                  <c:pt idx="5">
                    <c:v>Cebu** </c:v>
                  </c:pt>
                  <c:pt idx="6">
                    <c:v>Cebu*</c:v>
                  </c:pt>
                  <c:pt idx="7">
                    <c:v>Cebu </c:v>
                  </c:pt>
                  <c:pt idx="8">
                    <c:v>Angeles </c:v>
                  </c:pt>
                  <c:pt idx="9">
                    <c:v>Zamboanga </c:v>
                  </c:pt>
                  <c:pt idx="10">
                    <c:v>Davao </c:v>
                  </c:pt>
                  <c:pt idx="11">
                    <c:v>Angeles </c:v>
                  </c:pt>
                  <c:pt idx="12">
                    <c:v>Cebu </c:v>
                  </c:pt>
                  <c:pt idx="13">
                    <c:v>General Santos </c:v>
                  </c:pt>
                  <c:pt idx="14">
                    <c:v>Quezon </c:v>
                  </c:pt>
                  <c:pt idx="15">
                    <c:v>Iloilo </c:v>
                  </c:pt>
                  <c:pt idx="16">
                    <c:v>Taguig </c:v>
                  </c:pt>
                  <c:pt idx="17">
                    <c:v>Baguio </c:v>
                  </c:pt>
                  <c:pt idx="18">
                    <c:v>Quezon </c:v>
                  </c:pt>
                  <c:pt idx="19">
                    <c:v>Davao </c:v>
                  </c:pt>
                  <c:pt idx="20">
                    <c:v>Angeles </c:v>
                  </c:pt>
                  <c:pt idx="21">
                    <c:v>Pasay </c:v>
                  </c:pt>
                  <c:pt idx="22">
                    <c:v>Talisay </c:v>
                  </c:pt>
                  <c:pt idx="23">
                    <c:v>Zamboanga </c:v>
                  </c:pt>
                </c:lvl>
                <c:lvl>
                  <c:pt idx="0">
                    <c:v>MEWs
(2015)</c:v>
                  </c:pt>
                  <c:pt idx="4">
                    <c:v>PWID
(2015)</c:v>
                  </c:pt>
                  <c:pt idx="7">
                    <c:v>TG
Women
(2015)</c:v>
                  </c:pt>
                  <c:pt idx="9">
                    <c:v>FSW (2018)</c:v>
                  </c:pt>
                  <c:pt idx="16">
                    <c:v>M/TSM (2018)</c:v>
                  </c:pt>
                </c:lvl>
              </c:multiLvlStrCache>
            </c:multiLvlStrRef>
          </c:cat>
          <c:val>
            <c:numRef>
              <c:f>'comp know'!$D$3:$D$20</c:f>
              <c:numCache>
                <c:formatCode>General</c:formatCode>
                <c:ptCount val="18"/>
                <c:pt idx="4">
                  <c:v>35</c:v>
                </c:pt>
                <c:pt idx="6">
                  <c:v>31</c:v>
                </c:pt>
              </c:numCache>
            </c:numRef>
          </c:val>
          <c:extLst>
            <c:ext xmlns:c16="http://schemas.microsoft.com/office/drawing/2014/chart" uri="{C3380CC4-5D6E-409C-BE32-E72D297353CC}">
              <c16:uniqueId val="{00000001-E101-4703-A471-07EB2F353D8B}"/>
            </c:ext>
          </c:extLst>
        </c:ser>
        <c:ser>
          <c:idx val="2"/>
          <c:order val="2"/>
          <c:tx>
            <c:strRef>
              <c:f>'comp know'!$E$2</c:f>
              <c:strCache>
                <c:ptCount val="1"/>
                <c:pt idx="0">
                  <c:v>Female PWID</c:v>
                </c:pt>
              </c:strCache>
            </c:strRef>
          </c:tx>
          <c:spPr>
            <a:pattFill prst="pct40">
              <a:fgClr>
                <a:srgbClr val="00AEEF"/>
              </a:fgClr>
              <a:bgClr>
                <a:schemeClr val="bg1"/>
              </a:bgClr>
            </a:patt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'comp know'!$A$3:$B$26</c:f>
              <c:multiLvlStrCache>
                <c:ptCount val="24"/>
                <c:lvl>
                  <c:pt idx="0">
                    <c:v>Manila </c:v>
                  </c:pt>
                  <c:pt idx="1">
                    <c:v>Pasay </c:v>
                  </c:pt>
                  <c:pt idx="2">
                    <c:v>Quezon </c:v>
                  </c:pt>
                  <c:pt idx="3">
                    <c:v>Angeles </c:v>
                  </c:pt>
                  <c:pt idx="4">
                    <c:v>Mandaue * </c:v>
                  </c:pt>
                  <c:pt idx="5">
                    <c:v>Cebu** </c:v>
                  </c:pt>
                  <c:pt idx="6">
                    <c:v>Cebu*</c:v>
                  </c:pt>
                  <c:pt idx="7">
                    <c:v>Cebu </c:v>
                  </c:pt>
                  <c:pt idx="8">
                    <c:v>Angeles </c:v>
                  </c:pt>
                  <c:pt idx="9">
                    <c:v>Zamboanga </c:v>
                  </c:pt>
                  <c:pt idx="10">
                    <c:v>Davao </c:v>
                  </c:pt>
                  <c:pt idx="11">
                    <c:v>Angeles </c:v>
                  </c:pt>
                  <c:pt idx="12">
                    <c:v>Cebu </c:v>
                  </c:pt>
                  <c:pt idx="13">
                    <c:v>General Santos </c:v>
                  </c:pt>
                  <c:pt idx="14">
                    <c:v>Quezon </c:v>
                  </c:pt>
                  <c:pt idx="15">
                    <c:v>Iloilo </c:v>
                  </c:pt>
                  <c:pt idx="16">
                    <c:v>Taguig </c:v>
                  </c:pt>
                  <c:pt idx="17">
                    <c:v>Baguio </c:v>
                  </c:pt>
                  <c:pt idx="18">
                    <c:v>Quezon </c:v>
                  </c:pt>
                  <c:pt idx="19">
                    <c:v>Davao </c:v>
                  </c:pt>
                  <c:pt idx="20">
                    <c:v>Angeles </c:v>
                  </c:pt>
                  <c:pt idx="21">
                    <c:v>Pasay </c:v>
                  </c:pt>
                  <c:pt idx="22">
                    <c:v>Talisay </c:v>
                  </c:pt>
                  <c:pt idx="23">
                    <c:v>Zamboanga </c:v>
                  </c:pt>
                </c:lvl>
                <c:lvl>
                  <c:pt idx="0">
                    <c:v>MEWs
(2015)</c:v>
                  </c:pt>
                  <c:pt idx="4">
                    <c:v>PWID
(2015)</c:v>
                  </c:pt>
                  <c:pt idx="7">
                    <c:v>TG
Women
(2015)</c:v>
                  </c:pt>
                  <c:pt idx="9">
                    <c:v>FSW (2018)</c:v>
                  </c:pt>
                  <c:pt idx="16">
                    <c:v>M/TSM (2018)</c:v>
                  </c:pt>
                </c:lvl>
              </c:multiLvlStrCache>
            </c:multiLvlStrRef>
          </c:cat>
          <c:val>
            <c:numRef>
              <c:f>'comp know'!$E$3:$E$20</c:f>
              <c:numCache>
                <c:formatCode>General</c:formatCode>
                <c:ptCount val="18"/>
                <c:pt idx="5">
                  <c:v>35</c:v>
                </c:pt>
              </c:numCache>
            </c:numRef>
          </c:val>
          <c:extLst>
            <c:ext xmlns:c16="http://schemas.microsoft.com/office/drawing/2014/chart" uri="{C3380CC4-5D6E-409C-BE32-E72D297353CC}">
              <c16:uniqueId val="{00000002-E101-4703-A471-07EB2F353D8B}"/>
            </c:ext>
          </c:extLst>
        </c:ser>
        <c:ser>
          <c:idx val="3"/>
          <c:order val="3"/>
          <c:tx>
            <c:strRef>
              <c:f>'comp know'!$F$2</c:f>
              <c:strCache>
                <c:ptCount val="1"/>
                <c:pt idx="0">
                  <c:v>TG
Women</c:v>
                </c:pt>
              </c:strCache>
            </c:strRef>
          </c:tx>
          <c:spPr>
            <a:solidFill>
              <a:srgbClr val="E31837"/>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'comp know'!$A$3:$B$26</c:f>
              <c:multiLvlStrCache>
                <c:ptCount val="24"/>
                <c:lvl>
                  <c:pt idx="0">
                    <c:v>Manila </c:v>
                  </c:pt>
                  <c:pt idx="1">
                    <c:v>Pasay </c:v>
                  </c:pt>
                  <c:pt idx="2">
                    <c:v>Quezon </c:v>
                  </c:pt>
                  <c:pt idx="3">
                    <c:v>Angeles </c:v>
                  </c:pt>
                  <c:pt idx="4">
                    <c:v>Mandaue * </c:v>
                  </c:pt>
                  <c:pt idx="5">
                    <c:v>Cebu** </c:v>
                  </c:pt>
                  <c:pt idx="6">
                    <c:v>Cebu*</c:v>
                  </c:pt>
                  <c:pt idx="7">
                    <c:v>Cebu </c:v>
                  </c:pt>
                  <c:pt idx="8">
                    <c:v>Angeles </c:v>
                  </c:pt>
                  <c:pt idx="9">
                    <c:v>Zamboanga </c:v>
                  </c:pt>
                  <c:pt idx="10">
                    <c:v>Davao </c:v>
                  </c:pt>
                  <c:pt idx="11">
                    <c:v>Angeles </c:v>
                  </c:pt>
                  <c:pt idx="12">
                    <c:v>Cebu </c:v>
                  </c:pt>
                  <c:pt idx="13">
                    <c:v>General Santos </c:v>
                  </c:pt>
                  <c:pt idx="14">
                    <c:v>Quezon </c:v>
                  </c:pt>
                  <c:pt idx="15">
                    <c:v>Iloilo </c:v>
                  </c:pt>
                  <c:pt idx="16">
                    <c:v>Taguig </c:v>
                  </c:pt>
                  <c:pt idx="17">
                    <c:v>Baguio </c:v>
                  </c:pt>
                  <c:pt idx="18">
                    <c:v>Quezon </c:v>
                  </c:pt>
                  <c:pt idx="19">
                    <c:v>Davao </c:v>
                  </c:pt>
                  <c:pt idx="20">
                    <c:v>Angeles </c:v>
                  </c:pt>
                  <c:pt idx="21">
                    <c:v>Pasay </c:v>
                  </c:pt>
                  <c:pt idx="22">
                    <c:v>Talisay </c:v>
                  </c:pt>
                  <c:pt idx="23">
                    <c:v>Zamboanga </c:v>
                  </c:pt>
                </c:lvl>
                <c:lvl>
                  <c:pt idx="0">
                    <c:v>MEWs
(2015)</c:v>
                  </c:pt>
                  <c:pt idx="4">
                    <c:v>PWID
(2015)</c:v>
                  </c:pt>
                  <c:pt idx="7">
                    <c:v>TG
Women
(2015)</c:v>
                  </c:pt>
                  <c:pt idx="9">
                    <c:v>FSW (2018)</c:v>
                  </c:pt>
                  <c:pt idx="16">
                    <c:v>M/TSM (2018)</c:v>
                  </c:pt>
                </c:lvl>
              </c:multiLvlStrCache>
            </c:multiLvlStrRef>
          </c:cat>
          <c:val>
            <c:numRef>
              <c:f>'comp know'!$F$3:$F$20</c:f>
              <c:numCache>
                <c:formatCode>General</c:formatCode>
                <c:ptCount val="18"/>
                <c:pt idx="7">
                  <c:v>67</c:v>
                </c:pt>
                <c:pt idx="8">
                  <c:v>51</c:v>
                </c:pt>
              </c:numCache>
            </c:numRef>
          </c:val>
          <c:extLst>
            <c:ext xmlns:c16="http://schemas.microsoft.com/office/drawing/2014/chart" uri="{C3380CC4-5D6E-409C-BE32-E72D297353CC}">
              <c16:uniqueId val="{00000003-E101-4703-A471-07EB2F353D8B}"/>
            </c:ext>
          </c:extLst>
        </c:ser>
        <c:ser>
          <c:idx val="4"/>
          <c:order val="4"/>
          <c:tx>
            <c:strRef>
              <c:f>'comp know'!$G$2</c:f>
              <c:strCache>
                <c:ptCount val="1"/>
                <c:pt idx="0">
                  <c:v>FFSWs</c:v>
                </c:pt>
              </c:strCache>
            </c:strRef>
          </c:tx>
          <c:spPr>
            <a:solidFill>
              <a:srgbClr val="00A99A"/>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'comp know'!$A$3:$B$26</c:f>
              <c:multiLvlStrCache>
                <c:ptCount val="24"/>
                <c:lvl>
                  <c:pt idx="0">
                    <c:v>Manila </c:v>
                  </c:pt>
                  <c:pt idx="1">
                    <c:v>Pasay </c:v>
                  </c:pt>
                  <c:pt idx="2">
                    <c:v>Quezon </c:v>
                  </c:pt>
                  <c:pt idx="3">
                    <c:v>Angeles </c:v>
                  </c:pt>
                  <c:pt idx="4">
                    <c:v>Mandaue * </c:v>
                  </c:pt>
                  <c:pt idx="5">
                    <c:v>Cebu** </c:v>
                  </c:pt>
                  <c:pt idx="6">
                    <c:v>Cebu*</c:v>
                  </c:pt>
                  <c:pt idx="7">
                    <c:v>Cebu </c:v>
                  </c:pt>
                  <c:pt idx="8">
                    <c:v>Angeles </c:v>
                  </c:pt>
                  <c:pt idx="9">
                    <c:v>Zamboanga </c:v>
                  </c:pt>
                  <c:pt idx="10">
                    <c:v>Davao </c:v>
                  </c:pt>
                  <c:pt idx="11">
                    <c:v>Angeles </c:v>
                  </c:pt>
                  <c:pt idx="12">
                    <c:v>Cebu </c:v>
                  </c:pt>
                  <c:pt idx="13">
                    <c:v>General Santos </c:v>
                  </c:pt>
                  <c:pt idx="14">
                    <c:v>Quezon </c:v>
                  </c:pt>
                  <c:pt idx="15">
                    <c:v>Iloilo </c:v>
                  </c:pt>
                  <c:pt idx="16">
                    <c:v>Taguig </c:v>
                  </c:pt>
                  <c:pt idx="17">
                    <c:v>Baguio </c:v>
                  </c:pt>
                  <c:pt idx="18">
                    <c:v>Quezon </c:v>
                  </c:pt>
                  <c:pt idx="19">
                    <c:v>Davao </c:v>
                  </c:pt>
                  <c:pt idx="20">
                    <c:v>Angeles </c:v>
                  </c:pt>
                  <c:pt idx="21">
                    <c:v>Pasay </c:v>
                  </c:pt>
                  <c:pt idx="22">
                    <c:v>Talisay </c:v>
                  </c:pt>
                  <c:pt idx="23">
                    <c:v>Zamboanga </c:v>
                  </c:pt>
                </c:lvl>
                <c:lvl>
                  <c:pt idx="0">
                    <c:v>MEWs
(2015)</c:v>
                  </c:pt>
                  <c:pt idx="4">
                    <c:v>PWID
(2015)</c:v>
                  </c:pt>
                  <c:pt idx="7">
                    <c:v>TG
Women
(2015)</c:v>
                  </c:pt>
                  <c:pt idx="9">
                    <c:v>FSW (2018)</c:v>
                  </c:pt>
                  <c:pt idx="16">
                    <c:v>M/TSM (2018)</c:v>
                  </c:pt>
                </c:lvl>
              </c:multiLvlStrCache>
            </c:multiLvlStrRef>
          </c:cat>
          <c:val>
            <c:numRef>
              <c:f>'comp know'!$G$3:$G$20</c:f>
              <c:numCache>
                <c:formatCode>General</c:formatCode>
                <c:ptCount val="18"/>
                <c:pt idx="9">
                  <c:v>70</c:v>
                </c:pt>
                <c:pt idx="10">
                  <c:v>60</c:v>
                </c:pt>
                <c:pt idx="11">
                  <c:v>58</c:v>
                </c:pt>
                <c:pt idx="12">
                  <c:v>55</c:v>
                </c:pt>
                <c:pt idx="13">
                  <c:v>54</c:v>
                </c:pt>
                <c:pt idx="14">
                  <c:v>44</c:v>
                </c:pt>
                <c:pt idx="15">
                  <c:v>42</c:v>
                </c:pt>
              </c:numCache>
            </c:numRef>
          </c:val>
          <c:extLst>
            <c:ext xmlns:c16="http://schemas.microsoft.com/office/drawing/2014/chart" uri="{C3380CC4-5D6E-409C-BE32-E72D297353CC}">
              <c16:uniqueId val="{00000004-E101-4703-A471-07EB2F353D8B}"/>
            </c:ext>
          </c:extLst>
        </c:ser>
        <c:ser>
          <c:idx val="5"/>
          <c:order val="5"/>
          <c:tx>
            <c:strRef>
              <c:f>'comp know'!$H$2</c:f>
              <c:strCache>
                <c:ptCount val="1"/>
                <c:pt idx="0">
                  <c:v>M/TSM</c:v>
                </c:pt>
              </c:strCache>
            </c:strRef>
          </c:tx>
          <c:spPr>
            <a:solidFill>
              <a:srgbClr val="F78E1E"/>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'comp know'!$A$3:$B$26</c:f>
              <c:multiLvlStrCache>
                <c:ptCount val="24"/>
                <c:lvl>
                  <c:pt idx="0">
                    <c:v>Manila </c:v>
                  </c:pt>
                  <c:pt idx="1">
                    <c:v>Pasay </c:v>
                  </c:pt>
                  <c:pt idx="2">
                    <c:v>Quezon </c:v>
                  </c:pt>
                  <c:pt idx="3">
                    <c:v>Angeles </c:v>
                  </c:pt>
                  <c:pt idx="4">
                    <c:v>Mandaue * </c:v>
                  </c:pt>
                  <c:pt idx="5">
                    <c:v>Cebu** </c:v>
                  </c:pt>
                  <c:pt idx="6">
                    <c:v>Cebu*</c:v>
                  </c:pt>
                  <c:pt idx="7">
                    <c:v>Cebu </c:v>
                  </c:pt>
                  <c:pt idx="8">
                    <c:v>Angeles </c:v>
                  </c:pt>
                  <c:pt idx="9">
                    <c:v>Zamboanga </c:v>
                  </c:pt>
                  <c:pt idx="10">
                    <c:v>Davao </c:v>
                  </c:pt>
                  <c:pt idx="11">
                    <c:v>Angeles </c:v>
                  </c:pt>
                  <c:pt idx="12">
                    <c:v>Cebu </c:v>
                  </c:pt>
                  <c:pt idx="13">
                    <c:v>General Santos </c:v>
                  </c:pt>
                  <c:pt idx="14">
                    <c:v>Quezon </c:v>
                  </c:pt>
                  <c:pt idx="15">
                    <c:v>Iloilo </c:v>
                  </c:pt>
                  <c:pt idx="16">
                    <c:v>Taguig </c:v>
                  </c:pt>
                  <c:pt idx="17">
                    <c:v>Baguio </c:v>
                  </c:pt>
                  <c:pt idx="18">
                    <c:v>Quezon </c:v>
                  </c:pt>
                  <c:pt idx="19">
                    <c:v>Davao </c:v>
                  </c:pt>
                  <c:pt idx="20">
                    <c:v>Angeles </c:v>
                  </c:pt>
                  <c:pt idx="21">
                    <c:v>Pasay </c:v>
                  </c:pt>
                  <c:pt idx="22">
                    <c:v>Talisay </c:v>
                  </c:pt>
                  <c:pt idx="23">
                    <c:v>Zamboanga </c:v>
                  </c:pt>
                </c:lvl>
                <c:lvl>
                  <c:pt idx="0">
                    <c:v>MEWs
(2015)</c:v>
                  </c:pt>
                  <c:pt idx="4">
                    <c:v>PWID
(2015)</c:v>
                  </c:pt>
                  <c:pt idx="7">
                    <c:v>TG
Women
(2015)</c:v>
                  </c:pt>
                  <c:pt idx="9">
                    <c:v>FSW (2018)</c:v>
                  </c:pt>
                  <c:pt idx="16">
                    <c:v>M/TSM (2018)</c:v>
                  </c:pt>
                </c:lvl>
              </c:multiLvlStrCache>
            </c:multiLvlStrRef>
          </c:cat>
          <c:val>
            <c:numRef>
              <c:f>'comp know'!$H$3:$H$26</c:f>
              <c:numCache>
                <c:formatCode>General</c:formatCode>
                <c:ptCount val="24"/>
                <c:pt idx="16">
                  <c:v>57</c:v>
                </c:pt>
                <c:pt idx="17">
                  <c:v>52</c:v>
                </c:pt>
                <c:pt idx="18">
                  <c:v>50</c:v>
                </c:pt>
                <c:pt idx="19">
                  <c:v>41</c:v>
                </c:pt>
                <c:pt idx="20">
                  <c:v>34</c:v>
                </c:pt>
                <c:pt idx="21">
                  <c:v>33</c:v>
                </c:pt>
                <c:pt idx="22">
                  <c:v>28</c:v>
                </c:pt>
                <c:pt idx="23">
                  <c:v>27</c:v>
                </c:pt>
              </c:numCache>
            </c:numRef>
          </c:val>
          <c:extLst>
            <c:ext xmlns:c16="http://schemas.microsoft.com/office/drawing/2014/chart" uri="{C3380CC4-5D6E-409C-BE32-E72D297353CC}">
              <c16:uniqueId val="{00000005-E101-4703-A471-07EB2F353D8B}"/>
            </c:ext>
          </c:extLst>
        </c:ser>
        <c:dLbls>
          <c:showLegendKey val="0"/>
          <c:showVal val="0"/>
          <c:showCatName val="0"/>
          <c:showSerName val="0"/>
          <c:showPercent val="0"/>
          <c:showBubbleSize val="0"/>
        </c:dLbls>
        <c:gapWidth val="150"/>
        <c:overlap val="100"/>
        <c:axId val="233478784"/>
        <c:axId val="233509248"/>
      </c:barChart>
      <c:scatterChart>
        <c:scatterStyle val="lineMarker"/>
        <c:varyColors val="0"/>
        <c:ser>
          <c:idx val="6"/>
          <c:order val="6"/>
          <c:tx>
            <c:strRef>
              <c:f>'comp know'!$C$23</c:f>
              <c:strCache>
                <c:ptCount val="1"/>
              </c:strCache>
            </c:strRef>
          </c:tx>
          <c:spPr>
            <a:ln w="19050">
              <a:solidFill>
                <a:srgbClr val="E31837"/>
              </a:solidFill>
              <a:prstDash val="dashDot"/>
            </a:ln>
          </c:spPr>
          <c:marker>
            <c:symbol val="none"/>
          </c:marker>
          <c:xVal>
            <c:strRef>
              <c:f>'comp know'!$B$24:$B$25</c:f>
              <c:strCache>
                <c:ptCount val="2"/>
                <c:pt idx="0">
                  <c:v>Pasay </c:v>
                </c:pt>
                <c:pt idx="1">
                  <c:v>Talisay </c:v>
                </c:pt>
              </c:strCache>
            </c:strRef>
          </c:xVal>
          <c:yVal>
            <c:numRef>
              <c:f>'comp know'!$C$24:$C$25</c:f>
              <c:numCache>
                <c:formatCode>General</c:formatCode>
                <c:ptCount val="2"/>
              </c:numCache>
            </c:numRef>
          </c:yVal>
          <c:smooth val="0"/>
          <c:extLst>
            <c:ext xmlns:c16="http://schemas.microsoft.com/office/drawing/2014/chart" uri="{C3380CC4-5D6E-409C-BE32-E72D297353CC}">
              <c16:uniqueId val="{00000006-E101-4703-A471-07EB2F353D8B}"/>
            </c:ext>
          </c:extLst>
        </c:ser>
        <c:dLbls>
          <c:showLegendKey val="0"/>
          <c:showVal val="0"/>
          <c:showCatName val="0"/>
          <c:showSerName val="0"/>
          <c:showPercent val="0"/>
          <c:showBubbleSize val="0"/>
        </c:dLbls>
        <c:axId val="233578496"/>
        <c:axId val="233511168"/>
      </c:scatterChart>
      <c:catAx>
        <c:axId val="233478784"/>
        <c:scaling>
          <c:orientation val="minMax"/>
        </c:scaling>
        <c:delete val="0"/>
        <c:axPos val="b"/>
        <c:numFmt formatCode="General" sourceLinked="0"/>
        <c:majorTickMark val="out"/>
        <c:minorTickMark val="none"/>
        <c:tickLblPos val="nextTo"/>
        <c:crossAx val="233509248"/>
        <c:crosses val="autoZero"/>
        <c:auto val="1"/>
        <c:lblAlgn val="ctr"/>
        <c:lblOffset val="100"/>
        <c:noMultiLvlLbl val="0"/>
      </c:catAx>
      <c:valAx>
        <c:axId val="233509248"/>
        <c:scaling>
          <c:orientation val="minMax"/>
          <c:max val="100"/>
          <c:min val="0"/>
        </c:scaling>
        <c:delete val="0"/>
        <c:axPos val="l"/>
        <c:title>
          <c:tx>
            <c:rich>
              <a:bodyPr rot="0" vert="horz"/>
              <a:lstStyle/>
              <a:p>
                <a:pPr>
                  <a:defRPr/>
                </a:pPr>
                <a:r>
                  <a:rPr lang="en-US"/>
                  <a:t>%</a:t>
                </a:r>
              </a:p>
            </c:rich>
          </c:tx>
          <c:layout>
            <c:manualLayout>
              <c:xMode val="edge"/>
              <c:yMode val="edge"/>
              <c:x val="5.0586604552794426E-4"/>
              <c:y val="2.1963366210852507E-2"/>
            </c:manualLayout>
          </c:layout>
          <c:overlay val="0"/>
        </c:title>
        <c:numFmt formatCode="General" sourceLinked="1"/>
        <c:majorTickMark val="out"/>
        <c:minorTickMark val="none"/>
        <c:tickLblPos val="nextTo"/>
        <c:crossAx val="233478784"/>
        <c:crosses val="autoZero"/>
        <c:crossBetween val="between"/>
        <c:majorUnit val="20"/>
      </c:valAx>
      <c:valAx>
        <c:axId val="233511168"/>
        <c:scaling>
          <c:orientation val="minMax"/>
          <c:max val="100"/>
          <c:min val="0"/>
        </c:scaling>
        <c:delete val="1"/>
        <c:axPos val="r"/>
        <c:numFmt formatCode="General" sourceLinked="1"/>
        <c:majorTickMark val="out"/>
        <c:minorTickMark val="none"/>
        <c:tickLblPos val="nextTo"/>
        <c:crossAx val="233578496"/>
        <c:crosses val="max"/>
        <c:crossBetween val="midCat"/>
        <c:majorUnit val="10"/>
      </c:valAx>
      <c:valAx>
        <c:axId val="233578496"/>
        <c:scaling>
          <c:orientation val="minMax"/>
          <c:max val="1"/>
          <c:min val="0"/>
        </c:scaling>
        <c:delete val="1"/>
        <c:axPos val="t"/>
        <c:numFmt formatCode="General" sourceLinked="1"/>
        <c:majorTickMark val="out"/>
        <c:minorTickMark val="none"/>
        <c:tickLblPos val="nextTo"/>
        <c:crossAx val="233511168"/>
        <c:crosses val="max"/>
        <c:crossBetween val="midCat"/>
        <c:majorUnit val="0.2"/>
      </c:valAx>
    </c:plotArea>
    <c:plotVisOnly val="1"/>
    <c:dispBlanksAs val="gap"/>
    <c:showDLblsOverMax val="0"/>
  </c:chart>
  <c:txPr>
    <a:bodyPr/>
    <a:lstStyle/>
    <a:p>
      <a:pPr>
        <a:defRPr sz="1200" b="1">
          <a:latin typeface="Arial" pitchFamily="34" charset="0"/>
          <a:cs typeface="Arial" pitchFamily="34" charset="0"/>
        </a:defRPr>
      </a:pPr>
      <a:endParaRPr lang="en-US"/>
    </a:p>
  </c:txPr>
  <c:externalData r:id="rId2">
    <c:autoUpdate val="0"/>
  </c:externalData>
  <c:userShapes r:id="rId3"/>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661691720353138"/>
          <c:y val="9.8076257501880384E-2"/>
          <c:w val="0.79107182056788361"/>
          <c:h val="0.69296595406445527"/>
        </c:manualLayout>
      </c:layout>
      <c:barChart>
        <c:barDir val="col"/>
        <c:grouping val="stacked"/>
        <c:varyColors val="0"/>
        <c:ser>
          <c:idx val="2"/>
          <c:order val="1"/>
          <c:tx>
            <c:strRef>
              <c:f>Philippines!$C$3</c:f>
              <c:strCache>
                <c:ptCount val="1"/>
                <c:pt idx="0">
                  <c:v>International funding</c:v>
                </c:pt>
              </c:strCache>
            </c:strRef>
          </c:tx>
          <c:spPr>
            <a:solidFill>
              <a:srgbClr val="E31837"/>
            </a:solidFill>
            <a:ln>
              <a:noFill/>
            </a:ln>
          </c:spPr>
          <c:invertIfNegative val="0"/>
          <c:dLbls>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CCA-4CEB-96C5-547594587257}"/>
                </c:ext>
              </c:extLst>
            </c:dLbl>
            <c:numFmt formatCode="#,##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Philippines!$A$4:$A$14</c:f>
              <c:numCache>
                <c:formatCode>General</c:formatCode>
                <c:ptCount val="11"/>
                <c:pt idx="0">
                  <c:v>2005</c:v>
                </c:pt>
                <c:pt idx="1">
                  <c:v>2006</c:v>
                </c:pt>
                <c:pt idx="2">
                  <c:v>2007</c:v>
                </c:pt>
                <c:pt idx="3">
                  <c:v>2008</c:v>
                </c:pt>
                <c:pt idx="4">
                  <c:v>2009</c:v>
                </c:pt>
                <c:pt idx="5">
                  <c:v>2010</c:v>
                </c:pt>
                <c:pt idx="6">
                  <c:v>2011</c:v>
                </c:pt>
                <c:pt idx="7">
                  <c:v>2012</c:v>
                </c:pt>
                <c:pt idx="8">
                  <c:v>2013</c:v>
                </c:pt>
                <c:pt idx="9">
                  <c:v>2015</c:v>
                </c:pt>
                <c:pt idx="10">
                  <c:v>2017</c:v>
                </c:pt>
              </c:numCache>
            </c:numRef>
          </c:cat>
          <c:val>
            <c:numRef>
              <c:f>Philippines!$C$4:$C$14</c:f>
              <c:numCache>
                <c:formatCode>_(* #,##0_);_(* \(#,##0\);_(* "-"??_);_(@_)</c:formatCode>
                <c:ptCount val="11"/>
                <c:pt idx="0">
                  <c:v>5547308.0140000004</c:v>
                </c:pt>
                <c:pt idx="1">
                  <c:v>5023260.3640000001</c:v>
                </c:pt>
                <c:pt idx="2">
                  <c:v>3209299.7659999998</c:v>
                </c:pt>
                <c:pt idx="3">
                  <c:v>4899206.6529999999</c:v>
                </c:pt>
                <c:pt idx="4">
                  <c:v>8763309.2890000008</c:v>
                </c:pt>
                <c:pt idx="5">
                  <c:v>5002719.7290000003</c:v>
                </c:pt>
                <c:pt idx="6">
                  <c:v>3872142.361</c:v>
                </c:pt>
                <c:pt idx="7">
                  <c:v>4964855.0939999996</c:v>
                </c:pt>
                <c:pt idx="8">
                  <c:v>5778804.6770000001</c:v>
                </c:pt>
                <c:pt idx="9">
                  <c:v>4776277.25</c:v>
                </c:pt>
                <c:pt idx="10">
                  <c:v>5048308.2947368417</c:v>
                </c:pt>
              </c:numCache>
            </c:numRef>
          </c:val>
          <c:extLst>
            <c:ext xmlns:c16="http://schemas.microsoft.com/office/drawing/2014/chart" uri="{C3380CC4-5D6E-409C-BE32-E72D297353CC}">
              <c16:uniqueId val="{00000001-BCCA-4CEB-96C5-547594587257}"/>
            </c:ext>
          </c:extLst>
        </c:ser>
        <c:ser>
          <c:idx val="1"/>
          <c:order val="2"/>
          <c:tx>
            <c:strRef>
              <c:f>Philippines!$D$3</c:f>
              <c:strCache>
                <c:ptCount val="1"/>
                <c:pt idx="0">
                  <c:v>Domestic funding</c:v>
                </c:pt>
              </c:strCache>
            </c:strRef>
          </c:tx>
          <c:spPr>
            <a:solidFill>
              <a:srgbClr val="88C540"/>
            </a:solidFill>
            <a:ln>
              <a:noFill/>
            </a:ln>
          </c:spPr>
          <c:invertIfNegative val="0"/>
          <c:dLbls>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CCA-4CEB-96C5-547594587257}"/>
                </c:ext>
              </c:extLst>
            </c:dLbl>
            <c:numFmt formatCode="#,##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Philippines!$A$4:$A$14</c:f>
              <c:numCache>
                <c:formatCode>General</c:formatCode>
                <c:ptCount val="11"/>
                <c:pt idx="0">
                  <c:v>2005</c:v>
                </c:pt>
                <c:pt idx="1">
                  <c:v>2006</c:v>
                </c:pt>
                <c:pt idx="2">
                  <c:v>2007</c:v>
                </c:pt>
                <c:pt idx="3">
                  <c:v>2008</c:v>
                </c:pt>
                <c:pt idx="4">
                  <c:v>2009</c:v>
                </c:pt>
                <c:pt idx="5">
                  <c:v>2010</c:v>
                </c:pt>
                <c:pt idx="6">
                  <c:v>2011</c:v>
                </c:pt>
                <c:pt idx="7">
                  <c:v>2012</c:v>
                </c:pt>
                <c:pt idx="8">
                  <c:v>2013</c:v>
                </c:pt>
                <c:pt idx="9">
                  <c:v>2015</c:v>
                </c:pt>
                <c:pt idx="10">
                  <c:v>2017</c:v>
                </c:pt>
              </c:numCache>
            </c:numRef>
          </c:cat>
          <c:val>
            <c:numRef>
              <c:f>Philippines!$D$4:$D$14</c:f>
              <c:numCache>
                <c:formatCode>_(* #,##0_);_(* \(#,##0\);_(* "-"??_);_(@_)</c:formatCode>
                <c:ptCount val="11"/>
                <c:pt idx="0">
                  <c:v>1294357.648</c:v>
                </c:pt>
                <c:pt idx="1">
                  <c:v>2662864.2740000002</c:v>
                </c:pt>
                <c:pt idx="2">
                  <c:v>1617667.34</c:v>
                </c:pt>
                <c:pt idx="3">
                  <c:v>1677636.9950000001</c:v>
                </c:pt>
                <c:pt idx="4">
                  <c:v>1870623.7350000001</c:v>
                </c:pt>
                <c:pt idx="5">
                  <c:v>3372467.0839999998</c:v>
                </c:pt>
                <c:pt idx="6">
                  <c:v>4181054.5049999999</c:v>
                </c:pt>
                <c:pt idx="7">
                  <c:v>4654505.0130000003</c:v>
                </c:pt>
                <c:pt idx="8">
                  <c:v>4522802.7680000002</c:v>
                </c:pt>
                <c:pt idx="9">
                  <c:v>13032124.939999999</c:v>
                </c:pt>
                <c:pt idx="10">
                  <c:v>21746564.105263159</c:v>
                </c:pt>
              </c:numCache>
            </c:numRef>
          </c:val>
          <c:extLst>
            <c:ext xmlns:c16="http://schemas.microsoft.com/office/drawing/2014/chart" uri="{C3380CC4-5D6E-409C-BE32-E72D297353CC}">
              <c16:uniqueId val="{00000003-BCCA-4CEB-96C5-547594587257}"/>
            </c:ext>
          </c:extLst>
        </c:ser>
        <c:dLbls>
          <c:showLegendKey val="0"/>
          <c:showVal val="0"/>
          <c:showCatName val="0"/>
          <c:showSerName val="0"/>
          <c:showPercent val="0"/>
          <c:showBubbleSize val="0"/>
        </c:dLbls>
        <c:gapWidth val="150"/>
        <c:overlap val="100"/>
        <c:axId val="217707264"/>
        <c:axId val="217708800"/>
      </c:barChart>
      <c:lineChart>
        <c:grouping val="standard"/>
        <c:varyColors val="0"/>
        <c:ser>
          <c:idx val="0"/>
          <c:order val="0"/>
          <c:tx>
            <c:strRef>
              <c:f>Philippines!$B$3</c:f>
              <c:strCache>
                <c:ptCount val="1"/>
                <c:pt idx="0">
                  <c:v>Total AIDS spending</c:v>
                </c:pt>
              </c:strCache>
            </c:strRef>
          </c:tx>
          <c:spPr>
            <a:ln w="38100">
              <a:solidFill>
                <a:srgbClr val="00AEEF"/>
              </a:solidFill>
            </a:ln>
          </c:spPr>
          <c:marker>
            <c:symbol val="circle"/>
            <c:size val="9"/>
            <c:spPr>
              <a:solidFill>
                <a:srgbClr val="00AEEF"/>
              </a:solidFill>
              <a:ln>
                <a:noFill/>
              </a:ln>
            </c:spPr>
          </c:marker>
          <c:dLbls>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CCA-4CEB-96C5-547594587257}"/>
                </c:ext>
              </c:extLst>
            </c:dLbl>
            <c:numFmt formatCode="#,##0.0" sourceLinked="0"/>
            <c:spPr>
              <a:noFill/>
              <a:ln>
                <a:noFill/>
              </a:ln>
              <a:effectLst/>
            </c:spPr>
            <c:dLblPos val="t"/>
            <c:showLegendKey val="0"/>
            <c:showVal val="0"/>
            <c:showCatName val="0"/>
            <c:showSerName val="0"/>
            <c:showPercent val="0"/>
            <c:showBubbleSize val="0"/>
            <c:extLst>
              <c:ext xmlns:c15="http://schemas.microsoft.com/office/drawing/2012/chart" uri="{CE6537A1-D6FC-4f65-9D91-7224C49458BB}">
                <c15:showLeaderLines val="1"/>
              </c:ext>
            </c:extLst>
          </c:dLbls>
          <c:cat>
            <c:numRef>
              <c:f>Philippines!$A$4:$A$14</c:f>
              <c:numCache>
                <c:formatCode>General</c:formatCode>
                <c:ptCount val="11"/>
                <c:pt idx="0">
                  <c:v>2005</c:v>
                </c:pt>
                <c:pt idx="1">
                  <c:v>2006</c:v>
                </c:pt>
                <c:pt idx="2">
                  <c:v>2007</c:v>
                </c:pt>
                <c:pt idx="3">
                  <c:v>2008</c:v>
                </c:pt>
                <c:pt idx="4">
                  <c:v>2009</c:v>
                </c:pt>
                <c:pt idx="5">
                  <c:v>2010</c:v>
                </c:pt>
                <c:pt idx="6">
                  <c:v>2011</c:v>
                </c:pt>
                <c:pt idx="7">
                  <c:v>2012</c:v>
                </c:pt>
                <c:pt idx="8">
                  <c:v>2013</c:v>
                </c:pt>
                <c:pt idx="9">
                  <c:v>2015</c:v>
                </c:pt>
                <c:pt idx="10">
                  <c:v>2017</c:v>
                </c:pt>
              </c:numCache>
            </c:numRef>
          </c:cat>
          <c:val>
            <c:numRef>
              <c:f>Philippines!$B$4:$B$14</c:f>
              <c:numCache>
                <c:formatCode>_(* #,##0_);_(* \(#,##0\);_(* "-"??_);_(@_)</c:formatCode>
                <c:ptCount val="11"/>
                <c:pt idx="0">
                  <c:v>6841665.5</c:v>
                </c:pt>
                <c:pt idx="1">
                  <c:v>7686124.5</c:v>
                </c:pt>
                <c:pt idx="2">
                  <c:v>4826967</c:v>
                </c:pt>
                <c:pt idx="3">
                  <c:v>6576843.5</c:v>
                </c:pt>
                <c:pt idx="4">
                  <c:v>10633933</c:v>
                </c:pt>
                <c:pt idx="5">
                  <c:v>8375187</c:v>
                </c:pt>
                <c:pt idx="6">
                  <c:v>8053197</c:v>
                </c:pt>
                <c:pt idx="7">
                  <c:v>9619360</c:v>
                </c:pt>
                <c:pt idx="8">
                  <c:v>10301607</c:v>
                </c:pt>
                <c:pt idx="9">
                  <c:v>17808402</c:v>
                </c:pt>
                <c:pt idx="10">
                  <c:v>26794872.399999999</c:v>
                </c:pt>
              </c:numCache>
            </c:numRef>
          </c:val>
          <c:smooth val="1"/>
          <c:extLst>
            <c:ext xmlns:c16="http://schemas.microsoft.com/office/drawing/2014/chart" uri="{C3380CC4-5D6E-409C-BE32-E72D297353CC}">
              <c16:uniqueId val="{00000005-BCCA-4CEB-96C5-547594587257}"/>
            </c:ext>
          </c:extLst>
        </c:ser>
        <c:dLbls>
          <c:showLegendKey val="0"/>
          <c:showVal val="0"/>
          <c:showCatName val="0"/>
          <c:showSerName val="0"/>
          <c:showPercent val="0"/>
          <c:showBubbleSize val="0"/>
        </c:dLbls>
        <c:marker val="1"/>
        <c:smooth val="0"/>
        <c:axId val="217707264"/>
        <c:axId val="217708800"/>
      </c:lineChart>
      <c:catAx>
        <c:axId val="217707264"/>
        <c:scaling>
          <c:orientation val="minMax"/>
        </c:scaling>
        <c:delete val="0"/>
        <c:axPos val="b"/>
        <c:numFmt formatCode="General" sourceLinked="1"/>
        <c:majorTickMark val="out"/>
        <c:minorTickMark val="none"/>
        <c:tickLblPos val="nextTo"/>
        <c:crossAx val="217708800"/>
        <c:crosses val="autoZero"/>
        <c:auto val="1"/>
        <c:lblAlgn val="ctr"/>
        <c:lblOffset val="100"/>
        <c:noMultiLvlLbl val="0"/>
      </c:catAx>
      <c:valAx>
        <c:axId val="217708800"/>
        <c:scaling>
          <c:orientation val="minMax"/>
          <c:min val="0"/>
        </c:scaling>
        <c:delete val="0"/>
        <c:axPos val="l"/>
        <c:majorGridlines>
          <c:spPr>
            <a:ln>
              <a:solidFill>
                <a:schemeClr val="tx2">
                  <a:lumMod val="20000"/>
                  <a:lumOff val="80000"/>
                </a:schemeClr>
              </a:solidFill>
              <a:prstDash val="sysDash"/>
            </a:ln>
          </c:spPr>
        </c:majorGridlines>
        <c:numFmt formatCode="_(* #,##0_);_(* \(#,##0\);_(* &quot;-&quot;??_);_(@_)" sourceLinked="1"/>
        <c:majorTickMark val="out"/>
        <c:minorTickMark val="none"/>
        <c:tickLblPos val="nextTo"/>
        <c:crossAx val="217707264"/>
        <c:crosses val="autoZero"/>
        <c:crossBetween val="between"/>
        <c:majorUnit val="5000000"/>
        <c:dispUnits>
          <c:builtInUnit val="millions"/>
          <c:dispUnitsLbl>
            <c:layout>
              <c:manualLayout>
                <c:xMode val="edge"/>
                <c:yMode val="edge"/>
                <c:x val="1.6498037302859266E-2"/>
                <c:y val="6.8351154475769407E-2"/>
              </c:manualLayout>
            </c:layout>
            <c:tx>
              <c:rich>
                <a:bodyPr/>
                <a:lstStyle/>
                <a:p>
                  <a:pPr>
                    <a:defRPr/>
                  </a:pPr>
                  <a:r>
                    <a:rPr lang="en-GB"/>
                    <a:t>US$ million</a:t>
                  </a:r>
                </a:p>
              </c:rich>
            </c:tx>
          </c:dispUnitsLbl>
        </c:dispUnits>
      </c:valAx>
    </c:plotArea>
    <c:legend>
      <c:legendPos val="r"/>
      <c:layout>
        <c:manualLayout>
          <c:xMode val="edge"/>
          <c:yMode val="edge"/>
          <c:x val="9.6190478151490441E-2"/>
          <c:y val="0.90103166963848957"/>
          <c:w val="0.77744321785181869"/>
          <c:h val="9.8968304285131231E-2"/>
        </c:manualLayout>
      </c:layout>
      <c:overlay val="0"/>
    </c:legend>
    <c:plotVisOnly val="1"/>
    <c:dispBlanksAs val="gap"/>
    <c:showDLblsOverMax val="0"/>
  </c:chart>
  <c:spPr>
    <a:ln w="6350">
      <a:no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770689615125542"/>
          <c:y val="4.1388216303470539E-2"/>
          <c:w val="0.75117215989594222"/>
          <c:h val="0.73377002443660067"/>
        </c:manualLayout>
      </c:layout>
      <c:lineChart>
        <c:grouping val="standard"/>
        <c:varyColors val="0"/>
        <c:ser>
          <c:idx val="0"/>
          <c:order val="0"/>
          <c:tx>
            <c:strRef>
              <c:f>'AIDS Spending by source'!$B$6</c:f>
              <c:strCache>
                <c:ptCount val="1"/>
                <c:pt idx="0">
                  <c:v>Total AIDS spending</c:v>
                </c:pt>
              </c:strCache>
            </c:strRef>
          </c:tx>
          <c:spPr>
            <a:ln w="38100">
              <a:solidFill>
                <a:srgbClr val="00AEEF"/>
              </a:solidFill>
            </a:ln>
          </c:spPr>
          <c:marker>
            <c:spPr>
              <a:solidFill>
                <a:srgbClr val="00AEEF"/>
              </a:solidFill>
              <a:ln>
                <a:solidFill>
                  <a:srgbClr val="00AEEF"/>
                </a:solidFill>
              </a:ln>
            </c:spPr>
          </c:marker>
          <c:dLbls>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1D4-4783-99C6-21823391289C}"/>
                </c:ext>
              </c:extLst>
            </c:dLbl>
            <c:numFmt formatCode="&quot;$&quot;#,##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'AIDS Spending by source'!$C$5:$K$5</c:f>
              <c:strCache>
                <c:ptCount val="9"/>
                <c:pt idx="0">
                  <c:v>2005</c:v>
                </c:pt>
                <c:pt idx="1">
                  <c:v>2006</c:v>
                </c:pt>
                <c:pt idx="2">
                  <c:v>2007</c:v>
                </c:pt>
                <c:pt idx="3">
                  <c:v>2008</c:v>
                </c:pt>
                <c:pt idx="4">
                  <c:v>2009</c:v>
                </c:pt>
                <c:pt idx="5">
                  <c:v>2010</c:v>
                </c:pt>
                <c:pt idx="6">
                  <c:v>2011</c:v>
                </c:pt>
                <c:pt idx="7">
                  <c:v>2012</c:v>
                </c:pt>
                <c:pt idx="8">
                  <c:v>2013</c:v>
                </c:pt>
              </c:strCache>
            </c:strRef>
          </c:cat>
          <c:val>
            <c:numRef>
              <c:f>'AIDS Spending by source'!$C$6:$K$6</c:f>
              <c:numCache>
                <c:formatCode>_(* #,##0_);_(* \(#,##0\);_(* "-"??_);_(@_)</c:formatCode>
                <c:ptCount val="9"/>
                <c:pt idx="0">
                  <c:v>6841665.5</c:v>
                </c:pt>
                <c:pt idx="1">
                  <c:v>7686124.5</c:v>
                </c:pt>
                <c:pt idx="2">
                  <c:v>4826967</c:v>
                </c:pt>
                <c:pt idx="3">
                  <c:v>6576843.5</c:v>
                </c:pt>
                <c:pt idx="4">
                  <c:v>10633933</c:v>
                </c:pt>
                <c:pt idx="5">
                  <c:v>8375187</c:v>
                </c:pt>
                <c:pt idx="6">
                  <c:v>8053197</c:v>
                </c:pt>
                <c:pt idx="7">
                  <c:v>9619360</c:v>
                </c:pt>
                <c:pt idx="8">
                  <c:v>10301607</c:v>
                </c:pt>
              </c:numCache>
            </c:numRef>
          </c:val>
          <c:smooth val="0"/>
          <c:extLst>
            <c:ext xmlns:c16="http://schemas.microsoft.com/office/drawing/2014/chart" uri="{C3380CC4-5D6E-409C-BE32-E72D297353CC}">
              <c16:uniqueId val="{00000001-81D4-4783-99C6-21823391289C}"/>
            </c:ext>
          </c:extLst>
        </c:ser>
        <c:ser>
          <c:idx val="1"/>
          <c:order val="1"/>
          <c:tx>
            <c:strRef>
              <c:f>'AIDS Spending by source'!$B$7</c:f>
              <c:strCache>
                <c:ptCount val="1"/>
                <c:pt idx="0">
                  <c:v>Bilateral</c:v>
                </c:pt>
              </c:strCache>
            </c:strRef>
          </c:tx>
          <c:spPr>
            <a:ln w="38100">
              <a:solidFill>
                <a:srgbClr val="E31837"/>
              </a:solidFill>
            </a:ln>
          </c:spPr>
          <c:marker>
            <c:spPr>
              <a:solidFill>
                <a:srgbClr val="E31837"/>
              </a:solidFill>
              <a:ln>
                <a:solidFill>
                  <a:srgbClr val="E31837"/>
                </a:solidFill>
              </a:ln>
            </c:spPr>
          </c:marker>
          <c:dLbls>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1D4-4783-99C6-21823391289C}"/>
                </c:ext>
              </c:extLst>
            </c:dLbl>
            <c:numFmt formatCode="&quot;$&quot;#,##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'AIDS Spending by source'!$C$5:$K$5</c:f>
              <c:strCache>
                <c:ptCount val="9"/>
                <c:pt idx="0">
                  <c:v>2005</c:v>
                </c:pt>
                <c:pt idx="1">
                  <c:v>2006</c:v>
                </c:pt>
                <c:pt idx="2">
                  <c:v>2007</c:v>
                </c:pt>
                <c:pt idx="3">
                  <c:v>2008</c:v>
                </c:pt>
                <c:pt idx="4">
                  <c:v>2009</c:v>
                </c:pt>
                <c:pt idx="5">
                  <c:v>2010</c:v>
                </c:pt>
                <c:pt idx="6">
                  <c:v>2011</c:v>
                </c:pt>
                <c:pt idx="7">
                  <c:v>2012</c:v>
                </c:pt>
                <c:pt idx="8">
                  <c:v>2013</c:v>
                </c:pt>
              </c:strCache>
            </c:strRef>
          </c:cat>
          <c:val>
            <c:numRef>
              <c:f>'AIDS Spending by source'!$C$7:$K$7</c:f>
              <c:numCache>
                <c:formatCode>_(* #,##0_);_(* \(#,##0\);_(* "-"??_);_(@_)</c:formatCode>
                <c:ptCount val="9"/>
                <c:pt idx="0">
                  <c:v>2435301</c:v>
                </c:pt>
                <c:pt idx="1">
                  <c:v>3132524</c:v>
                </c:pt>
                <c:pt idx="2">
                  <c:v>2283203</c:v>
                </c:pt>
                <c:pt idx="3">
                  <c:v>588727</c:v>
                </c:pt>
                <c:pt idx="4">
                  <c:v>759365</c:v>
                </c:pt>
                <c:pt idx="5">
                  <c:v>597420</c:v>
                </c:pt>
                <c:pt idx="6">
                  <c:v>624340</c:v>
                </c:pt>
                <c:pt idx="7">
                  <c:v>0</c:v>
                </c:pt>
                <c:pt idx="8">
                  <c:v>464352</c:v>
                </c:pt>
              </c:numCache>
            </c:numRef>
          </c:val>
          <c:smooth val="0"/>
          <c:extLst>
            <c:ext xmlns:c16="http://schemas.microsoft.com/office/drawing/2014/chart" uri="{C3380CC4-5D6E-409C-BE32-E72D297353CC}">
              <c16:uniqueId val="{00000003-81D4-4783-99C6-21823391289C}"/>
            </c:ext>
          </c:extLst>
        </c:ser>
        <c:ser>
          <c:idx val="2"/>
          <c:order val="2"/>
          <c:tx>
            <c:strRef>
              <c:f>'AIDS Spending by source'!$B$8</c:f>
              <c:strCache>
                <c:ptCount val="1"/>
                <c:pt idx="0">
                  <c:v>Global Funding</c:v>
                </c:pt>
              </c:strCache>
            </c:strRef>
          </c:tx>
          <c:spPr>
            <a:ln w="38100">
              <a:solidFill>
                <a:srgbClr val="88C540"/>
              </a:solidFill>
            </a:ln>
          </c:spPr>
          <c:marker>
            <c:spPr>
              <a:solidFill>
                <a:srgbClr val="88C540"/>
              </a:solidFill>
              <a:ln>
                <a:solidFill>
                  <a:srgbClr val="88C540"/>
                </a:solidFill>
              </a:ln>
            </c:spPr>
          </c:marker>
          <c:dLbls>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1D4-4783-99C6-21823391289C}"/>
                </c:ext>
              </c:extLst>
            </c:dLbl>
            <c:numFmt formatCode="&quot;$&quot;#,##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'AIDS Spending by source'!$C$5:$K$5</c:f>
              <c:strCache>
                <c:ptCount val="9"/>
                <c:pt idx="0">
                  <c:v>2005</c:v>
                </c:pt>
                <c:pt idx="1">
                  <c:v>2006</c:v>
                </c:pt>
                <c:pt idx="2">
                  <c:v>2007</c:v>
                </c:pt>
                <c:pt idx="3">
                  <c:v>2008</c:v>
                </c:pt>
                <c:pt idx="4">
                  <c:v>2009</c:v>
                </c:pt>
                <c:pt idx="5">
                  <c:v>2010</c:v>
                </c:pt>
                <c:pt idx="6">
                  <c:v>2011</c:v>
                </c:pt>
                <c:pt idx="7">
                  <c:v>2012</c:v>
                </c:pt>
                <c:pt idx="8">
                  <c:v>2013</c:v>
                </c:pt>
              </c:strCache>
            </c:strRef>
          </c:cat>
          <c:val>
            <c:numRef>
              <c:f>'AIDS Spending by source'!$C$8:$K$8</c:f>
              <c:numCache>
                <c:formatCode>_(* #,##0_);_(* \(#,##0\);_(* "-"??_);_(@_)</c:formatCode>
                <c:ptCount val="9"/>
                <c:pt idx="0">
                  <c:v>1960496.9</c:v>
                </c:pt>
                <c:pt idx="1">
                  <c:v>617106.2452</c:v>
                </c:pt>
                <c:pt idx="2">
                  <c:v>30538.805250000001</c:v>
                </c:pt>
                <c:pt idx="3">
                  <c:v>2895410.37</c:v>
                </c:pt>
                <c:pt idx="4">
                  <c:v>6687850.318</c:v>
                </c:pt>
                <c:pt idx="5">
                  <c:v>3278791.6</c:v>
                </c:pt>
                <c:pt idx="6">
                  <c:v>1955076.7169999999</c:v>
                </c:pt>
                <c:pt idx="7">
                  <c:v>4341853.0379999997</c:v>
                </c:pt>
                <c:pt idx="8">
                  <c:v>3180753.034</c:v>
                </c:pt>
              </c:numCache>
            </c:numRef>
          </c:val>
          <c:smooth val="0"/>
          <c:extLst>
            <c:ext xmlns:c16="http://schemas.microsoft.com/office/drawing/2014/chart" uri="{C3380CC4-5D6E-409C-BE32-E72D297353CC}">
              <c16:uniqueId val="{00000005-81D4-4783-99C6-21823391289C}"/>
            </c:ext>
          </c:extLst>
        </c:ser>
        <c:ser>
          <c:idx val="3"/>
          <c:order val="3"/>
          <c:tx>
            <c:strRef>
              <c:f>'AIDS Spending by source'!$B$9</c:f>
              <c:strCache>
                <c:ptCount val="1"/>
                <c:pt idx="0">
                  <c:v>Domestic Funding</c:v>
                </c:pt>
              </c:strCache>
            </c:strRef>
          </c:tx>
          <c:spPr>
            <a:ln w="38100">
              <a:solidFill>
                <a:srgbClr val="EC008C"/>
              </a:solidFill>
            </a:ln>
          </c:spPr>
          <c:marker>
            <c:spPr>
              <a:solidFill>
                <a:srgbClr val="EC008C"/>
              </a:solidFill>
              <a:ln>
                <a:solidFill>
                  <a:srgbClr val="EC008C"/>
                </a:solidFill>
              </a:ln>
            </c:spPr>
          </c:marker>
          <c:dLbls>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1D4-4783-99C6-21823391289C}"/>
                </c:ext>
              </c:extLst>
            </c:dLbl>
            <c:numFmt formatCode="&quot;$&quot;#,##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'AIDS Spending by source'!$C$5:$K$5</c:f>
              <c:strCache>
                <c:ptCount val="9"/>
                <c:pt idx="0">
                  <c:v>2005</c:v>
                </c:pt>
                <c:pt idx="1">
                  <c:v>2006</c:v>
                </c:pt>
                <c:pt idx="2">
                  <c:v>2007</c:v>
                </c:pt>
                <c:pt idx="3">
                  <c:v>2008</c:v>
                </c:pt>
                <c:pt idx="4">
                  <c:v>2009</c:v>
                </c:pt>
                <c:pt idx="5">
                  <c:v>2010</c:v>
                </c:pt>
                <c:pt idx="6">
                  <c:v>2011</c:v>
                </c:pt>
                <c:pt idx="7">
                  <c:v>2012</c:v>
                </c:pt>
                <c:pt idx="8">
                  <c:v>2013</c:v>
                </c:pt>
              </c:strCache>
            </c:strRef>
          </c:cat>
          <c:val>
            <c:numRef>
              <c:f>'AIDS Spending by source'!$C$9:$K$9</c:f>
              <c:numCache>
                <c:formatCode>_(* #,##0_);_(* \(#,##0\);_(* "-"??_);_(@_)</c:formatCode>
                <c:ptCount val="9"/>
                <c:pt idx="0">
                  <c:v>1294357.648</c:v>
                </c:pt>
                <c:pt idx="1">
                  <c:v>2662864.2740000002</c:v>
                </c:pt>
                <c:pt idx="2">
                  <c:v>1617667.34</c:v>
                </c:pt>
                <c:pt idx="3">
                  <c:v>1677636.9950000001</c:v>
                </c:pt>
                <c:pt idx="4">
                  <c:v>1870623.7350000001</c:v>
                </c:pt>
                <c:pt idx="5">
                  <c:v>3372467.0839999998</c:v>
                </c:pt>
                <c:pt idx="6">
                  <c:v>4181054.5049999999</c:v>
                </c:pt>
                <c:pt idx="7">
                  <c:v>4654505.0130000003</c:v>
                </c:pt>
                <c:pt idx="8">
                  <c:v>4522802.7680000002</c:v>
                </c:pt>
              </c:numCache>
            </c:numRef>
          </c:val>
          <c:smooth val="0"/>
          <c:extLst>
            <c:ext xmlns:c16="http://schemas.microsoft.com/office/drawing/2014/chart" uri="{C3380CC4-5D6E-409C-BE32-E72D297353CC}">
              <c16:uniqueId val="{00000007-81D4-4783-99C6-21823391289C}"/>
            </c:ext>
          </c:extLst>
        </c:ser>
        <c:dLbls>
          <c:showLegendKey val="0"/>
          <c:showVal val="0"/>
          <c:showCatName val="0"/>
          <c:showSerName val="0"/>
          <c:showPercent val="0"/>
          <c:showBubbleSize val="0"/>
        </c:dLbls>
        <c:marker val="1"/>
        <c:smooth val="0"/>
        <c:axId val="217854720"/>
        <c:axId val="217856256"/>
      </c:lineChart>
      <c:catAx>
        <c:axId val="217854720"/>
        <c:scaling>
          <c:orientation val="minMax"/>
        </c:scaling>
        <c:delete val="0"/>
        <c:axPos val="b"/>
        <c:numFmt formatCode="General" sourceLinked="0"/>
        <c:majorTickMark val="out"/>
        <c:minorTickMark val="none"/>
        <c:tickLblPos val="nextTo"/>
        <c:crossAx val="217856256"/>
        <c:crosses val="autoZero"/>
        <c:auto val="1"/>
        <c:lblAlgn val="ctr"/>
        <c:lblOffset val="100"/>
        <c:noMultiLvlLbl val="0"/>
      </c:catAx>
      <c:valAx>
        <c:axId val="217856256"/>
        <c:scaling>
          <c:orientation val="minMax"/>
        </c:scaling>
        <c:delete val="0"/>
        <c:axPos val="l"/>
        <c:majorGridlines>
          <c:spPr>
            <a:ln>
              <a:solidFill>
                <a:sysClr val="window" lastClr="FFFFFF">
                  <a:lumMod val="85000"/>
                  <a:alpha val="50000"/>
                </a:sysClr>
              </a:solidFill>
              <a:prstDash val="sysDot"/>
            </a:ln>
          </c:spPr>
        </c:majorGridlines>
        <c:title>
          <c:tx>
            <c:rich>
              <a:bodyPr rot="-5400000" vert="horz"/>
              <a:lstStyle/>
              <a:p>
                <a:pPr>
                  <a:defRPr/>
                </a:pPr>
                <a:r>
                  <a:rPr lang="en-US"/>
                  <a:t>USD</a:t>
                </a:r>
              </a:p>
            </c:rich>
          </c:tx>
          <c:overlay val="0"/>
        </c:title>
        <c:numFmt formatCode="#,##0" sourceLinked="0"/>
        <c:majorTickMark val="out"/>
        <c:minorTickMark val="none"/>
        <c:tickLblPos val="nextTo"/>
        <c:crossAx val="217854720"/>
        <c:crosses val="autoZero"/>
        <c:crossBetween val="between"/>
      </c:valAx>
    </c:plotArea>
    <c:legend>
      <c:legendPos val="b"/>
      <c:overlay val="0"/>
    </c:legend>
    <c:plotVisOnly val="1"/>
    <c:dispBlanksAs val="span"/>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1"/>
          <c:order val="0"/>
          <c:tx>
            <c:strRef>
              <c:f>'AIDS spending by category'!$B$6</c:f>
              <c:strCache>
                <c:ptCount val="1"/>
                <c:pt idx="0">
                  <c:v>Prevention</c:v>
                </c:pt>
              </c:strCache>
            </c:strRef>
          </c:tx>
          <c:spPr>
            <a:solidFill>
              <a:srgbClr val="00AEEF"/>
            </a:solidFill>
          </c:spPr>
          <c:invertIfNegative val="0"/>
          <c:dLbls>
            <c:numFmt formatCode="&quot;$&quot;#,##0"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'AIDS spending by category'!$C$3:$K$3</c:f>
              <c:strCache>
                <c:ptCount val="9"/>
                <c:pt idx="0">
                  <c:v>2005</c:v>
                </c:pt>
                <c:pt idx="1">
                  <c:v>2006</c:v>
                </c:pt>
                <c:pt idx="2">
                  <c:v>2007</c:v>
                </c:pt>
                <c:pt idx="3">
                  <c:v>2008</c:v>
                </c:pt>
                <c:pt idx="4">
                  <c:v>2009</c:v>
                </c:pt>
                <c:pt idx="5">
                  <c:v>2010</c:v>
                </c:pt>
                <c:pt idx="6">
                  <c:v>2011</c:v>
                </c:pt>
                <c:pt idx="7">
                  <c:v>2012</c:v>
                </c:pt>
                <c:pt idx="8">
                  <c:v>2013</c:v>
                </c:pt>
              </c:strCache>
            </c:strRef>
          </c:cat>
          <c:val>
            <c:numRef>
              <c:f>'AIDS spending by category'!$C$6:$K$6</c:f>
              <c:numCache>
                <c:formatCode>_(* #,##0_);_(* \(#,##0\);_(* "-"??_);_(@_)</c:formatCode>
                <c:ptCount val="9"/>
                <c:pt idx="0">
                  <c:v>3186961.5</c:v>
                </c:pt>
                <c:pt idx="1">
                  <c:v>4936451.5</c:v>
                </c:pt>
                <c:pt idx="2">
                  <c:v>3845072</c:v>
                </c:pt>
                <c:pt idx="3">
                  <c:v>3462343.75</c:v>
                </c:pt>
                <c:pt idx="4">
                  <c:v>5312838</c:v>
                </c:pt>
                <c:pt idx="5">
                  <c:v>3923931</c:v>
                </c:pt>
                <c:pt idx="6">
                  <c:v>3587483.75</c:v>
                </c:pt>
                <c:pt idx="7">
                  <c:v>5862327</c:v>
                </c:pt>
                <c:pt idx="8">
                  <c:v>4266824</c:v>
                </c:pt>
              </c:numCache>
            </c:numRef>
          </c:val>
          <c:extLst>
            <c:ext xmlns:c16="http://schemas.microsoft.com/office/drawing/2014/chart" uri="{C3380CC4-5D6E-409C-BE32-E72D297353CC}">
              <c16:uniqueId val="{00000000-47F3-413D-860A-B3F366EE4ACF}"/>
            </c:ext>
          </c:extLst>
        </c:ser>
        <c:ser>
          <c:idx val="0"/>
          <c:order val="1"/>
          <c:tx>
            <c:strRef>
              <c:f>'AIDS spending by category'!$B$5</c:f>
              <c:strCache>
                <c:ptCount val="1"/>
                <c:pt idx="0">
                  <c:v>Care and treatment</c:v>
                </c:pt>
              </c:strCache>
            </c:strRef>
          </c:tx>
          <c:spPr>
            <a:solidFill>
              <a:srgbClr val="EC008C"/>
            </a:solidFill>
            <a:ln>
              <a:noFill/>
            </a:ln>
          </c:spPr>
          <c:invertIfNegative val="0"/>
          <c:dLbls>
            <c:numFmt formatCode="&quot;$&quot;#,##0"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'AIDS spending by category'!$C$3:$K$3</c:f>
              <c:strCache>
                <c:ptCount val="9"/>
                <c:pt idx="0">
                  <c:v>2005</c:v>
                </c:pt>
                <c:pt idx="1">
                  <c:v>2006</c:v>
                </c:pt>
                <c:pt idx="2">
                  <c:v>2007</c:v>
                </c:pt>
                <c:pt idx="3">
                  <c:v>2008</c:v>
                </c:pt>
                <c:pt idx="4">
                  <c:v>2009</c:v>
                </c:pt>
                <c:pt idx="5">
                  <c:v>2010</c:v>
                </c:pt>
                <c:pt idx="6">
                  <c:v>2011</c:v>
                </c:pt>
                <c:pt idx="7">
                  <c:v>2012</c:v>
                </c:pt>
                <c:pt idx="8">
                  <c:v>2013</c:v>
                </c:pt>
              </c:strCache>
            </c:strRef>
          </c:cat>
          <c:val>
            <c:numRef>
              <c:f>'AIDS spending by category'!$C$5:$K$5</c:f>
              <c:numCache>
                <c:formatCode>_(* #,##0_);_(* \(#,##0\);_(* "-"??_);_(@_)</c:formatCode>
                <c:ptCount val="9"/>
                <c:pt idx="0">
                  <c:v>550293.8125</c:v>
                </c:pt>
                <c:pt idx="1">
                  <c:v>122751.77340000001</c:v>
                </c:pt>
                <c:pt idx="2">
                  <c:v>151406.7188</c:v>
                </c:pt>
                <c:pt idx="3">
                  <c:v>678635.8125</c:v>
                </c:pt>
                <c:pt idx="4">
                  <c:v>1037269.125</c:v>
                </c:pt>
                <c:pt idx="5">
                  <c:v>848422.625</c:v>
                </c:pt>
                <c:pt idx="6">
                  <c:v>972161.625</c:v>
                </c:pt>
                <c:pt idx="7">
                  <c:v>1615308.375</c:v>
                </c:pt>
                <c:pt idx="8">
                  <c:v>2392561.75</c:v>
                </c:pt>
              </c:numCache>
            </c:numRef>
          </c:val>
          <c:extLst>
            <c:ext xmlns:c16="http://schemas.microsoft.com/office/drawing/2014/chart" uri="{C3380CC4-5D6E-409C-BE32-E72D297353CC}">
              <c16:uniqueId val="{00000001-47F3-413D-860A-B3F366EE4ACF}"/>
            </c:ext>
          </c:extLst>
        </c:ser>
        <c:ser>
          <c:idx val="2"/>
          <c:order val="2"/>
          <c:tx>
            <c:strRef>
              <c:f>'AIDS spending by category'!$B$7</c:f>
              <c:strCache>
                <c:ptCount val="1"/>
                <c:pt idx="0">
                  <c:v>Others</c:v>
                </c:pt>
              </c:strCache>
            </c:strRef>
          </c:tx>
          <c:spPr>
            <a:solidFill>
              <a:srgbClr val="F78E1E"/>
            </a:solidFill>
            <a:ln>
              <a:noFill/>
            </a:ln>
          </c:spPr>
          <c:invertIfNegative val="0"/>
          <c:dLbls>
            <c:numFmt formatCode="&quot;$&quot;#,##0"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'AIDS spending by category'!$C$3:$K$3</c:f>
              <c:strCache>
                <c:ptCount val="9"/>
                <c:pt idx="0">
                  <c:v>2005</c:v>
                </c:pt>
                <c:pt idx="1">
                  <c:v>2006</c:v>
                </c:pt>
                <c:pt idx="2">
                  <c:v>2007</c:v>
                </c:pt>
                <c:pt idx="3">
                  <c:v>2008</c:v>
                </c:pt>
                <c:pt idx="4">
                  <c:v>2009</c:v>
                </c:pt>
                <c:pt idx="5">
                  <c:v>2010</c:v>
                </c:pt>
                <c:pt idx="6">
                  <c:v>2011</c:v>
                </c:pt>
                <c:pt idx="7">
                  <c:v>2012</c:v>
                </c:pt>
                <c:pt idx="8">
                  <c:v>2013</c:v>
                </c:pt>
              </c:strCache>
            </c:strRef>
          </c:cat>
          <c:val>
            <c:numRef>
              <c:f>'AIDS spending by category'!$C$7:$K$7</c:f>
              <c:numCache>
                <c:formatCode>_(* #,##0_);_(* \(#,##0\);_(* "-"??_);_(@_)</c:formatCode>
                <c:ptCount val="9"/>
                <c:pt idx="0">
                  <c:v>3104410.1875</c:v>
                </c:pt>
                <c:pt idx="1">
                  <c:v>2626921.2265999997</c:v>
                </c:pt>
                <c:pt idx="2">
                  <c:v>830488.28120000008</c:v>
                </c:pt>
                <c:pt idx="3">
                  <c:v>2435863.9375</c:v>
                </c:pt>
                <c:pt idx="4">
                  <c:v>4283825.875</c:v>
                </c:pt>
                <c:pt idx="5">
                  <c:v>3602833.375</c:v>
                </c:pt>
                <c:pt idx="6">
                  <c:v>3493551.625</c:v>
                </c:pt>
                <c:pt idx="7">
                  <c:v>2141724.625</c:v>
                </c:pt>
                <c:pt idx="8">
                  <c:v>3642221.25</c:v>
                </c:pt>
              </c:numCache>
            </c:numRef>
          </c:val>
          <c:extLst>
            <c:ext xmlns:c16="http://schemas.microsoft.com/office/drawing/2014/chart" uri="{C3380CC4-5D6E-409C-BE32-E72D297353CC}">
              <c16:uniqueId val="{00000002-47F3-413D-860A-B3F366EE4ACF}"/>
            </c:ext>
          </c:extLst>
        </c:ser>
        <c:dLbls>
          <c:showLegendKey val="0"/>
          <c:showVal val="0"/>
          <c:showCatName val="0"/>
          <c:showSerName val="0"/>
          <c:showPercent val="0"/>
          <c:showBubbleSize val="0"/>
        </c:dLbls>
        <c:gapWidth val="10"/>
        <c:overlap val="100"/>
        <c:axId val="218215552"/>
        <c:axId val="218217088"/>
      </c:barChart>
      <c:catAx>
        <c:axId val="218215552"/>
        <c:scaling>
          <c:orientation val="minMax"/>
        </c:scaling>
        <c:delete val="0"/>
        <c:axPos val="b"/>
        <c:numFmt formatCode="General" sourceLinked="0"/>
        <c:majorTickMark val="out"/>
        <c:minorTickMark val="none"/>
        <c:tickLblPos val="nextTo"/>
        <c:crossAx val="218217088"/>
        <c:crosses val="autoZero"/>
        <c:auto val="1"/>
        <c:lblAlgn val="ctr"/>
        <c:lblOffset val="100"/>
        <c:noMultiLvlLbl val="0"/>
      </c:catAx>
      <c:valAx>
        <c:axId val="218217088"/>
        <c:scaling>
          <c:orientation val="minMax"/>
        </c:scaling>
        <c:delete val="0"/>
        <c:axPos val="l"/>
        <c:majorGridlines>
          <c:spPr>
            <a:ln>
              <a:solidFill>
                <a:sysClr val="window" lastClr="FFFFFF">
                  <a:lumMod val="85000"/>
                  <a:alpha val="50000"/>
                </a:sysClr>
              </a:solidFill>
              <a:prstDash val="sysDot"/>
            </a:ln>
          </c:spPr>
        </c:majorGridlines>
        <c:title>
          <c:tx>
            <c:rich>
              <a:bodyPr rot="-5400000" vert="horz"/>
              <a:lstStyle/>
              <a:p>
                <a:pPr>
                  <a:defRPr/>
                </a:pPr>
                <a:r>
                  <a:rPr lang="en-US"/>
                  <a:t>USD</a:t>
                </a:r>
              </a:p>
            </c:rich>
          </c:tx>
          <c:overlay val="0"/>
        </c:title>
        <c:numFmt formatCode="0%" sourceLinked="0"/>
        <c:majorTickMark val="out"/>
        <c:minorTickMark val="none"/>
        <c:tickLblPos val="nextTo"/>
        <c:crossAx val="218215552"/>
        <c:crosses val="autoZero"/>
        <c:crossBetween val="between"/>
      </c:valAx>
    </c:plotArea>
    <c:legend>
      <c:legendPos val="b"/>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'Prevention spending on KP'!$F$5</c:f>
              <c:strCache>
                <c:ptCount val="1"/>
                <c:pt idx="0">
                  <c:v>% on sex workers and their clients</c:v>
                </c:pt>
              </c:strCache>
            </c:strRef>
          </c:tx>
          <c:spPr>
            <a:solidFill>
              <a:srgbClr val="88C540"/>
            </a:solidFill>
          </c:spPr>
          <c:invertIfNegative val="0"/>
          <c:dLbls>
            <c:dLbl>
              <c:idx val="0"/>
              <c:tx>
                <c:rich>
                  <a:bodyPr/>
                  <a:lstStyle/>
                  <a:p>
                    <a:r>
                      <a:rPr lang="en-US"/>
                      <a:t>23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F0B-40EE-9098-285E0C677041}"/>
                </c:ext>
              </c:extLst>
            </c:dLbl>
            <c:dLbl>
              <c:idx val="1"/>
              <c:tx>
                <c:rich>
                  <a:bodyPr/>
                  <a:lstStyle/>
                  <a:p>
                    <a:r>
                      <a:rPr lang="en-US"/>
                      <a:t>16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F0B-40EE-9098-285E0C677041}"/>
                </c:ext>
              </c:extLst>
            </c:dLbl>
            <c:dLbl>
              <c:idx val="2"/>
              <c:layout>
                <c:manualLayout>
                  <c:x val="-1.0921501706484642E-2"/>
                  <c:y val="0"/>
                </c:manualLayout>
              </c:layout>
              <c:tx>
                <c:rich>
                  <a:bodyPr/>
                  <a:lstStyle/>
                  <a:p>
                    <a:r>
                      <a:rPr lang="en-US"/>
                      <a:t>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FF0B-40EE-9098-285E0C677041}"/>
                </c:ext>
              </c:extLst>
            </c:dLbl>
            <c:dLbl>
              <c:idx val="3"/>
              <c:tx>
                <c:rich>
                  <a:bodyPr/>
                  <a:lstStyle/>
                  <a:p>
                    <a:r>
                      <a:rPr lang="en-US"/>
                      <a:t>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FF0B-40EE-9098-285E0C677041}"/>
                </c:ext>
              </c:extLst>
            </c:dLbl>
            <c:dLbl>
              <c:idx val="4"/>
              <c:tx>
                <c:rich>
                  <a:bodyPr/>
                  <a:lstStyle/>
                  <a:p>
                    <a:r>
                      <a:rPr lang="en-US"/>
                      <a:t>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FF0B-40EE-9098-285E0C677041}"/>
                </c:ext>
              </c:extLst>
            </c:dLbl>
            <c:dLbl>
              <c:idx val="5"/>
              <c:tx>
                <c:rich>
                  <a:bodyPr/>
                  <a:lstStyle/>
                  <a:p>
                    <a:r>
                      <a:rPr lang="en-US"/>
                      <a:t>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FF0B-40EE-9098-285E0C677041}"/>
                </c:ext>
              </c:extLst>
            </c:dLbl>
            <c:dLbl>
              <c:idx val="6"/>
              <c:tx>
                <c:rich>
                  <a:bodyPr/>
                  <a:lstStyle/>
                  <a:p>
                    <a:r>
                      <a:rPr lang="en-US"/>
                      <a:t>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FF0B-40EE-9098-285E0C677041}"/>
                </c:ext>
              </c:extLst>
            </c:dLbl>
            <c:dLbl>
              <c:idx val="7"/>
              <c:delete val="1"/>
              <c:extLst>
                <c:ext xmlns:c15="http://schemas.microsoft.com/office/drawing/2012/chart" uri="{CE6537A1-D6FC-4f65-9D91-7224C49458BB}"/>
                <c:ext xmlns:c16="http://schemas.microsoft.com/office/drawing/2014/chart" uri="{C3380CC4-5D6E-409C-BE32-E72D297353CC}">
                  <c16:uniqueId val="{00000007-FF0B-40EE-9098-285E0C677041}"/>
                </c:ext>
              </c:extLst>
            </c:dLbl>
            <c:dLbl>
              <c:idx val="8"/>
              <c:delete val="1"/>
              <c:extLst>
                <c:ext xmlns:c15="http://schemas.microsoft.com/office/drawing/2012/chart" uri="{CE6537A1-D6FC-4f65-9D91-7224C49458BB}"/>
                <c:ext xmlns:c16="http://schemas.microsoft.com/office/drawing/2014/chart" uri="{C3380CC4-5D6E-409C-BE32-E72D297353CC}">
                  <c16:uniqueId val="{00000008-FF0B-40EE-9098-285E0C677041}"/>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spending on KP'!$B$6:$B$14</c:f>
              <c:strCache>
                <c:ptCount val="9"/>
                <c:pt idx="0">
                  <c:v>2005</c:v>
                </c:pt>
                <c:pt idx="1">
                  <c:v>2006</c:v>
                </c:pt>
                <c:pt idx="2">
                  <c:v>2007</c:v>
                </c:pt>
                <c:pt idx="3">
                  <c:v>2008</c:v>
                </c:pt>
                <c:pt idx="4">
                  <c:v>2009</c:v>
                </c:pt>
                <c:pt idx="5">
                  <c:v>2010</c:v>
                </c:pt>
                <c:pt idx="6">
                  <c:v>2011</c:v>
                </c:pt>
                <c:pt idx="7">
                  <c:v>2012</c:v>
                </c:pt>
                <c:pt idx="8">
                  <c:v>2013</c:v>
                </c:pt>
              </c:strCache>
            </c:strRef>
          </c:cat>
          <c:val>
            <c:numRef>
              <c:f>'Prevention spending on KP'!$F$6:$F$14</c:f>
              <c:numCache>
                <c:formatCode>0.00%</c:formatCode>
                <c:ptCount val="9"/>
                <c:pt idx="0">
                  <c:v>0.22956315521853654</c:v>
                </c:pt>
                <c:pt idx="1">
                  <c:v>0.16399240679261207</c:v>
                </c:pt>
                <c:pt idx="2">
                  <c:v>1.0021954522568108E-2</c:v>
                </c:pt>
                <c:pt idx="3">
                  <c:v>5.4635285881131826E-2</c:v>
                </c:pt>
                <c:pt idx="4">
                  <c:v>4.2003436411951582E-2</c:v>
                </c:pt>
                <c:pt idx="5">
                  <c:v>6.2024281262845857E-2</c:v>
                </c:pt>
                <c:pt idx="6">
                  <c:v>7.2388502972313112E-2</c:v>
                </c:pt>
                <c:pt idx="7">
                  <c:v>0</c:v>
                </c:pt>
                <c:pt idx="8">
                  <c:v>4.3157288817162367E-4</c:v>
                </c:pt>
              </c:numCache>
            </c:numRef>
          </c:val>
          <c:extLst>
            <c:ext xmlns:c16="http://schemas.microsoft.com/office/drawing/2014/chart" uri="{C3380CC4-5D6E-409C-BE32-E72D297353CC}">
              <c16:uniqueId val="{00000009-FF0B-40EE-9098-285E0C677041}"/>
            </c:ext>
          </c:extLst>
        </c:ser>
        <c:ser>
          <c:idx val="1"/>
          <c:order val="1"/>
          <c:tx>
            <c:strRef>
              <c:f>'Prevention spending on KP'!$H$5</c:f>
              <c:strCache>
                <c:ptCount val="1"/>
                <c:pt idx="0">
                  <c:v>% on men who have sex with men</c:v>
                </c:pt>
              </c:strCache>
            </c:strRef>
          </c:tx>
          <c:spPr>
            <a:solidFill>
              <a:srgbClr val="EC008C"/>
            </a:solidFill>
            <a:ln>
              <a:noFill/>
            </a:ln>
          </c:spPr>
          <c:invertIfNegative val="0"/>
          <c:dLbls>
            <c:dLbl>
              <c:idx val="0"/>
              <c:tx>
                <c:rich>
                  <a:bodyPr/>
                  <a:lstStyle/>
                  <a:p>
                    <a:r>
                      <a:rPr lang="en-US"/>
                      <a:t>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FF0B-40EE-9098-285E0C677041}"/>
                </c:ext>
              </c:extLst>
            </c:dLbl>
            <c:dLbl>
              <c:idx val="1"/>
              <c:tx>
                <c:rich>
                  <a:bodyPr/>
                  <a:lstStyle/>
                  <a:p>
                    <a:r>
                      <a:rPr lang="en-US"/>
                      <a:t>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FF0B-40EE-9098-285E0C677041}"/>
                </c:ext>
              </c:extLst>
            </c:dLbl>
            <c:dLbl>
              <c:idx val="2"/>
              <c:layout>
                <c:manualLayout>
                  <c:x val="9.5563139931740607E-3"/>
                  <c:y val="0"/>
                </c:manualLayout>
              </c:layout>
              <c:tx>
                <c:rich>
                  <a:bodyPr/>
                  <a:lstStyle/>
                  <a:p>
                    <a:r>
                      <a:rPr lang="en-US"/>
                      <a:t>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FF0B-40EE-9098-285E0C677041}"/>
                </c:ext>
              </c:extLst>
            </c:dLbl>
            <c:dLbl>
              <c:idx val="3"/>
              <c:tx>
                <c:rich>
                  <a:bodyPr/>
                  <a:lstStyle/>
                  <a:p>
                    <a:r>
                      <a:rPr lang="en-US"/>
                      <a:t>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FF0B-40EE-9098-285E0C677041}"/>
                </c:ext>
              </c:extLst>
            </c:dLbl>
            <c:dLbl>
              <c:idx val="4"/>
              <c:tx>
                <c:rich>
                  <a:bodyPr/>
                  <a:lstStyle/>
                  <a:p>
                    <a:r>
                      <a:rPr lang="en-US"/>
                      <a:t>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FF0B-40EE-9098-285E0C677041}"/>
                </c:ext>
              </c:extLst>
            </c:dLbl>
            <c:dLbl>
              <c:idx val="5"/>
              <c:tx>
                <c:rich>
                  <a:bodyPr/>
                  <a:lstStyle/>
                  <a:p>
                    <a:r>
                      <a:rPr lang="en-US"/>
                      <a:t>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FF0B-40EE-9098-285E0C677041}"/>
                </c:ext>
              </c:extLst>
            </c:dLbl>
            <c:dLbl>
              <c:idx val="6"/>
              <c:tx>
                <c:rich>
                  <a:bodyPr/>
                  <a:lstStyle/>
                  <a:p>
                    <a:r>
                      <a:rPr lang="en-US"/>
                      <a:t>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FF0B-40EE-9098-285E0C677041}"/>
                </c:ext>
              </c:extLst>
            </c:dLbl>
            <c:dLbl>
              <c:idx val="7"/>
              <c:tx>
                <c:rich>
                  <a:bodyPr/>
                  <a:lstStyle/>
                  <a:p>
                    <a:r>
                      <a:rPr lang="en-US"/>
                      <a:t>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FF0B-40EE-9098-285E0C677041}"/>
                </c:ext>
              </c:extLst>
            </c:dLbl>
            <c:dLbl>
              <c:idx val="8"/>
              <c:tx>
                <c:rich>
                  <a:bodyPr/>
                  <a:lstStyle/>
                  <a:p>
                    <a:r>
                      <a:rPr lang="en-US"/>
                      <a:t>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FF0B-40EE-9098-285E0C677041}"/>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spending on KP'!$B$6:$B$14</c:f>
              <c:strCache>
                <c:ptCount val="9"/>
                <c:pt idx="0">
                  <c:v>2005</c:v>
                </c:pt>
                <c:pt idx="1">
                  <c:v>2006</c:v>
                </c:pt>
                <c:pt idx="2">
                  <c:v>2007</c:v>
                </c:pt>
                <c:pt idx="3">
                  <c:v>2008</c:v>
                </c:pt>
                <c:pt idx="4">
                  <c:v>2009</c:v>
                </c:pt>
                <c:pt idx="5">
                  <c:v>2010</c:v>
                </c:pt>
                <c:pt idx="6">
                  <c:v>2011</c:v>
                </c:pt>
                <c:pt idx="7">
                  <c:v>2012</c:v>
                </c:pt>
                <c:pt idx="8">
                  <c:v>2013</c:v>
                </c:pt>
              </c:strCache>
            </c:strRef>
          </c:cat>
          <c:val>
            <c:numRef>
              <c:f>'Prevention spending on KP'!$H$6:$H$14</c:f>
              <c:numCache>
                <c:formatCode>0.00%</c:formatCode>
                <c:ptCount val="9"/>
                <c:pt idx="0">
                  <c:v>9.3962717309261506E-2</c:v>
                </c:pt>
                <c:pt idx="1">
                  <c:v>7.3100099089396492E-2</c:v>
                </c:pt>
                <c:pt idx="2">
                  <c:v>6.9345737999184408E-3</c:v>
                </c:pt>
                <c:pt idx="3">
                  <c:v>3.772098018863667E-2</c:v>
                </c:pt>
                <c:pt idx="4">
                  <c:v>4.972257765058901E-2</c:v>
                </c:pt>
                <c:pt idx="5">
                  <c:v>7.2900308721024903E-2</c:v>
                </c:pt>
                <c:pt idx="6">
                  <c:v>8.4286191902611399E-2</c:v>
                </c:pt>
                <c:pt idx="7">
                  <c:v>1.0315311063337137E-2</c:v>
                </c:pt>
                <c:pt idx="8">
                  <c:v>7.6279496763869331E-2</c:v>
                </c:pt>
              </c:numCache>
            </c:numRef>
          </c:val>
          <c:extLst>
            <c:ext xmlns:c16="http://schemas.microsoft.com/office/drawing/2014/chart" uri="{C3380CC4-5D6E-409C-BE32-E72D297353CC}">
              <c16:uniqueId val="{00000013-FF0B-40EE-9098-285E0C677041}"/>
            </c:ext>
          </c:extLst>
        </c:ser>
        <c:ser>
          <c:idx val="2"/>
          <c:order val="2"/>
          <c:tx>
            <c:strRef>
              <c:f>'Prevention spending on KP'!$J$5</c:f>
              <c:strCache>
                <c:ptCount val="1"/>
                <c:pt idx="0">
                  <c:v>% on people who inject drugs</c:v>
                </c:pt>
              </c:strCache>
            </c:strRef>
          </c:tx>
          <c:spPr>
            <a:solidFill>
              <a:srgbClr val="00AEEF"/>
            </a:solidFill>
            <a:ln>
              <a:noFill/>
            </a:ln>
          </c:spPr>
          <c:invertIfNegative val="0"/>
          <c:dLbls>
            <c:dLbl>
              <c:idx val="0"/>
              <c:tx>
                <c:rich>
                  <a:bodyPr/>
                  <a:lstStyle/>
                  <a:p>
                    <a:r>
                      <a:rPr lang="en-US"/>
                      <a:t>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FF0B-40EE-9098-285E0C677041}"/>
                </c:ext>
              </c:extLst>
            </c:dLbl>
            <c:dLbl>
              <c:idx val="1"/>
              <c:tx>
                <c:rich>
                  <a:bodyPr/>
                  <a:lstStyle/>
                  <a:p>
                    <a:r>
                      <a:rPr lang="en-US"/>
                      <a:t>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FF0B-40EE-9098-285E0C677041}"/>
                </c:ext>
              </c:extLst>
            </c:dLbl>
            <c:dLbl>
              <c:idx val="2"/>
              <c:tx>
                <c:rich>
                  <a:bodyPr/>
                  <a:lstStyle/>
                  <a:p>
                    <a:r>
                      <a:rPr lang="en-US"/>
                      <a:t>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FF0B-40EE-9098-285E0C677041}"/>
                </c:ext>
              </c:extLst>
            </c:dLbl>
            <c:dLbl>
              <c:idx val="3"/>
              <c:tx>
                <c:rich>
                  <a:bodyPr/>
                  <a:lstStyle/>
                  <a:p>
                    <a:r>
                      <a:rPr lang="en-US"/>
                      <a:t>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7-FF0B-40EE-9098-285E0C677041}"/>
                </c:ext>
              </c:extLst>
            </c:dLbl>
            <c:dLbl>
              <c:idx val="4"/>
              <c:tx>
                <c:rich>
                  <a:bodyPr/>
                  <a:lstStyle/>
                  <a:p>
                    <a:r>
                      <a:rPr lang="en-US"/>
                      <a:t>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8-FF0B-40EE-9098-285E0C677041}"/>
                </c:ext>
              </c:extLst>
            </c:dLbl>
            <c:dLbl>
              <c:idx val="5"/>
              <c:tx>
                <c:rich>
                  <a:bodyPr/>
                  <a:lstStyle/>
                  <a:p>
                    <a:r>
                      <a:rPr lang="en-US"/>
                      <a:t>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9-FF0B-40EE-9098-285E0C677041}"/>
                </c:ext>
              </c:extLst>
            </c:dLbl>
            <c:dLbl>
              <c:idx val="6"/>
              <c:tx>
                <c:rich>
                  <a:bodyPr/>
                  <a:lstStyle/>
                  <a:p>
                    <a:r>
                      <a:rPr lang="en-US"/>
                      <a:t>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A-FF0B-40EE-9098-285E0C677041}"/>
                </c:ext>
              </c:extLst>
            </c:dLbl>
            <c:dLbl>
              <c:idx val="7"/>
              <c:delete val="1"/>
              <c:extLst>
                <c:ext xmlns:c15="http://schemas.microsoft.com/office/drawing/2012/chart" uri="{CE6537A1-D6FC-4f65-9D91-7224C49458BB}"/>
                <c:ext xmlns:c16="http://schemas.microsoft.com/office/drawing/2014/chart" uri="{C3380CC4-5D6E-409C-BE32-E72D297353CC}">
                  <c16:uniqueId val="{0000001B-FF0B-40EE-9098-285E0C677041}"/>
                </c:ext>
              </c:extLst>
            </c:dLbl>
            <c:dLbl>
              <c:idx val="8"/>
              <c:tx>
                <c:rich>
                  <a:bodyPr/>
                  <a:lstStyle/>
                  <a:p>
                    <a:r>
                      <a:rPr lang="en-US"/>
                      <a:t>10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C-FF0B-40EE-9098-285E0C677041}"/>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spending on KP'!$B$6:$B$14</c:f>
              <c:strCache>
                <c:ptCount val="9"/>
                <c:pt idx="0">
                  <c:v>2005</c:v>
                </c:pt>
                <c:pt idx="1">
                  <c:v>2006</c:v>
                </c:pt>
                <c:pt idx="2">
                  <c:v>2007</c:v>
                </c:pt>
                <c:pt idx="3">
                  <c:v>2008</c:v>
                </c:pt>
                <c:pt idx="4">
                  <c:v>2009</c:v>
                </c:pt>
                <c:pt idx="5">
                  <c:v>2010</c:v>
                </c:pt>
                <c:pt idx="6">
                  <c:v>2011</c:v>
                </c:pt>
                <c:pt idx="7">
                  <c:v>2012</c:v>
                </c:pt>
                <c:pt idx="8">
                  <c:v>2013</c:v>
                </c:pt>
              </c:strCache>
            </c:strRef>
          </c:cat>
          <c:val>
            <c:numRef>
              <c:f>'Prevention spending on KP'!$J$6:$J$14</c:f>
              <c:numCache>
                <c:formatCode>0.00%</c:formatCode>
                <c:ptCount val="9"/>
                <c:pt idx="0">
                  <c:v>9.3962717309261506E-2</c:v>
                </c:pt>
                <c:pt idx="1">
                  <c:v>7.3100099089396492E-2</c:v>
                </c:pt>
                <c:pt idx="2">
                  <c:v>6.3488331817973765E-3</c:v>
                </c:pt>
                <c:pt idx="3">
                  <c:v>5.8354185658197569E-2</c:v>
                </c:pt>
                <c:pt idx="4">
                  <c:v>1.5085137290088648E-2</c:v>
                </c:pt>
                <c:pt idx="5">
                  <c:v>5.0609265453444513E-3</c:v>
                </c:pt>
                <c:pt idx="6">
                  <c:v>5.899361434041339E-3</c:v>
                </c:pt>
                <c:pt idx="7">
                  <c:v>2.2115144873358309E-3</c:v>
                </c:pt>
                <c:pt idx="8">
                  <c:v>0.10442751154019946</c:v>
                </c:pt>
              </c:numCache>
            </c:numRef>
          </c:val>
          <c:extLst>
            <c:ext xmlns:c16="http://schemas.microsoft.com/office/drawing/2014/chart" uri="{C3380CC4-5D6E-409C-BE32-E72D297353CC}">
              <c16:uniqueId val="{0000001D-FF0B-40EE-9098-285E0C677041}"/>
            </c:ext>
          </c:extLst>
        </c:ser>
        <c:ser>
          <c:idx val="3"/>
          <c:order val="3"/>
          <c:tx>
            <c:strRef>
              <c:f>'Prevention spending on KP'!$L$5</c:f>
              <c:strCache>
                <c:ptCount val="1"/>
                <c:pt idx="0">
                  <c:v>% Others</c:v>
                </c:pt>
              </c:strCache>
            </c:strRef>
          </c:tx>
          <c:spPr>
            <a:solidFill>
              <a:srgbClr val="F78E1E"/>
            </a:solidFill>
            <a:ln>
              <a:noFill/>
            </a:ln>
          </c:spPr>
          <c:invertIfNegative val="0"/>
          <c:dLbls>
            <c:dLbl>
              <c:idx val="0"/>
              <c:tx>
                <c:rich>
                  <a:bodyPr/>
                  <a:lstStyle/>
                  <a:p>
                    <a:r>
                      <a:rPr lang="en-US"/>
                      <a:t>58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E-FF0B-40EE-9098-285E0C677041}"/>
                </c:ext>
              </c:extLst>
            </c:dLbl>
            <c:dLbl>
              <c:idx val="1"/>
              <c:tx>
                <c:rich>
                  <a:bodyPr/>
                  <a:lstStyle/>
                  <a:p>
                    <a:r>
                      <a:rPr lang="en-US"/>
                      <a:t>69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F-FF0B-40EE-9098-285E0C677041}"/>
                </c:ext>
              </c:extLst>
            </c:dLbl>
            <c:dLbl>
              <c:idx val="2"/>
              <c:tx>
                <c:rich>
                  <a:bodyPr/>
                  <a:lstStyle/>
                  <a:p>
                    <a:r>
                      <a:rPr lang="en-US"/>
                      <a:t>98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0-FF0B-40EE-9098-285E0C677041}"/>
                </c:ext>
              </c:extLst>
            </c:dLbl>
            <c:dLbl>
              <c:idx val="3"/>
              <c:tx>
                <c:rich>
                  <a:bodyPr/>
                  <a:lstStyle/>
                  <a:p>
                    <a:r>
                      <a:rPr lang="en-US"/>
                      <a:t>85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1-FF0B-40EE-9098-285E0C677041}"/>
                </c:ext>
              </c:extLst>
            </c:dLbl>
            <c:dLbl>
              <c:idx val="4"/>
              <c:tx>
                <c:rich>
                  <a:bodyPr/>
                  <a:lstStyle/>
                  <a:p>
                    <a:r>
                      <a:rPr lang="en-US"/>
                      <a:t>89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2-FF0B-40EE-9098-285E0C677041}"/>
                </c:ext>
              </c:extLst>
            </c:dLbl>
            <c:dLbl>
              <c:idx val="5"/>
              <c:tx>
                <c:rich>
                  <a:bodyPr/>
                  <a:lstStyle/>
                  <a:p>
                    <a:r>
                      <a:rPr lang="en-US"/>
                      <a:t>86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3-FF0B-40EE-9098-285E0C677041}"/>
                </c:ext>
              </c:extLst>
            </c:dLbl>
            <c:dLbl>
              <c:idx val="6"/>
              <c:tx>
                <c:rich>
                  <a:bodyPr/>
                  <a:lstStyle/>
                  <a:p>
                    <a:r>
                      <a:rPr lang="en-US"/>
                      <a:t>84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4-FF0B-40EE-9098-285E0C677041}"/>
                </c:ext>
              </c:extLst>
            </c:dLbl>
            <c:dLbl>
              <c:idx val="7"/>
              <c:tx>
                <c:rich>
                  <a:bodyPr/>
                  <a:lstStyle/>
                  <a:p>
                    <a:r>
                      <a:rPr lang="en-US"/>
                      <a:t>99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5-FF0B-40EE-9098-285E0C677041}"/>
                </c:ext>
              </c:extLst>
            </c:dLbl>
            <c:dLbl>
              <c:idx val="8"/>
              <c:tx>
                <c:rich>
                  <a:bodyPr/>
                  <a:lstStyle/>
                  <a:p>
                    <a:r>
                      <a:rPr lang="en-US"/>
                      <a:t>82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6-FF0B-40EE-9098-285E0C677041}"/>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spending on KP'!$B$6:$B$14</c:f>
              <c:strCache>
                <c:ptCount val="9"/>
                <c:pt idx="0">
                  <c:v>2005</c:v>
                </c:pt>
                <c:pt idx="1">
                  <c:v>2006</c:v>
                </c:pt>
                <c:pt idx="2">
                  <c:v>2007</c:v>
                </c:pt>
                <c:pt idx="3">
                  <c:v>2008</c:v>
                </c:pt>
                <c:pt idx="4">
                  <c:v>2009</c:v>
                </c:pt>
                <c:pt idx="5">
                  <c:v>2010</c:v>
                </c:pt>
                <c:pt idx="6">
                  <c:v>2011</c:v>
                </c:pt>
                <c:pt idx="7">
                  <c:v>2012</c:v>
                </c:pt>
                <c:pt idx="8">
                  <c:v>2013</c:v>
                </c:pt>
              </c:strCache>
            </c:strRef>
          </c:cat>
          <c:val>
            <c:numRef>
              <c:f>'Prevention spending on KP'!$L$6:$L$14</c:f>
              <c:numCache>
                <c:formatCode>0.00%</c:formatCode>
                <c:ptCount val="9"/>
                <c:pt idx="0">
                  <c:v>0.5825114101629405</c:v>
                </c:pt>
                <c:pt idx="1">
                  <c:v>0.68980739502859501</c:v>
                </c:pt>
                <c:pt idx="2">
                  <c:v>0.97669463849571614</c:v>
                </c:pt>
                <c:pt idx="3">
                  <c:v>0.84928954827203396</c:v>
                </c:pt>
                <c:pt idx="4">
                  <c:v>0.8931888486473708</c:v>
                </c:pt>
                <c:pt idx="5">
                  <c:v>0.8600144834707848</c:v>
                </c:pt>
                <c:pt idx="6">
                  <c:v>0.83742594369103407</c:v>
                </c:pt>
                <c:pt idx="7">
                  <c:v>0.98747317444932703</c:v>
                </c:pt>
                <c:pt idx="8">
                  <c:v>0.81886141880775953</c:v>
                </c:pt>
              </c:numCache>
            </c:numRef>
          </c:val>
          <c:extLst>
            <c:ext xmlns:c16="http://schemas.microsoft.com/office/drawing/2014/chart" uri="{C3380CC4-5D6E-409C-BE32-E72D297353CC}">
              <c16:uniqueId val="{00000027-FF0B-40EE-9098-285E0C677041}"/>
            </c:ext>
          </c:extLst>
        </c:ser>
        <c:dLbls>
          <c:showLegendKey val="0"/>
          <c:showVal val="0"/>
          <c:showCatName val="0"/>
          <c:showSerName val="0"/>
          <c:showPercent val="0"/>
          <c:showBubbleSize val="0"/>
        </c:dLbls>
        <c:gapWidth val="20"/>
        <c:overlap val="100"/>
        <c:axId val="218265088"/>
        <c:axId val="218266624"/>
      </c:barChart>
      <c:catAx>
        <c:axId val="218265088"/>
        <c:scaling>
          <c:orientation val="minMax"/>
        </c:scaling>
        <c:delete val="0"/>
        <c:axPos val="b"/>
        <c:numFmt formatCode="General" sourceLinked="0"/>
        <c:majorTickMark val="out"/>
        <c:minorTickMark val="none"/>
        <c:tickLblPos val="nextTo"/>
        <c:crossAx val="218266624"/>
        <c:crosses val="autoZero"/>
        <c:auto val="1"/>
        <c:lblAlgn val="ctr"/>
        <c:lblOffset val="100"/>
        <c:noMultiLvlLbl val="0"/>
      </c:catAx>
      <c:valAx>
        <c:axId val="218266624"/>
        <c:scaling>
          <c:orientation val="minMax"/>
        </c:scaling>
        <c:delete val="0"/>
        <c:axPos val="l"/>
        <c:majorGridlines>
          <c:spPr>
            <a:ln>
              <a:solidFill>
                <a:sysClr val="window" lastClr="FFFFFF">
                  <a:lumMod val="75000"/>
                  <a:alpha val="50000"/>
                </a:sysClr>
              </a:solidFill>
              <a:prstDash val="sysDot"/>
            </a:ln>
          </c:spPr>
        </c:majorGridlines>
        <c:numFmt formatCode="0%" sourceLinked="1"/>
        <c:majorTickMark val="out"/>
        <c:minorTickMark val="none"/>
        <c:tickLblPos val="nextTo"/>
        <c:crossAx val="218265088"/>
        <c:crosses val="autoZero"/>
        <c:crossBetween val="between"/>
      </c:valAx>
    </c:plotArea>
    <c:legend>
      <c:legendPos val="r"/>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'Trends_D&amp;I prev spending'!$D$2</c:f>
              <c:strCache>
                <c:ptCount val="1"/>
                <c:pt idx="0">
                  <c:v>% Domestic (public) sources</c:v>
                </c:pt>
              </c:strCache>
            </c:strRef>
          </c:tx>
          <c:spPr>
            <a:solidFill>
              <a:srgbClr val="88C540"/>
            </a:solidFill>
            <a:ln>
              <a:noFill/>
            </a:ln>
          </c:spPr>
          <c:invertIfNegative val="0"/>
          <c:dLbls>
            <c:dLbl>
              <c:idx val="0"/>
              <c:tx>
                <c:rich>
                  <a:bodyPr/>
                  <a:lstStyle/>
                  <a:p>
                    <a:r>
                      <a:rPr lang="en-US"/>
                      <a:t>24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712-4A6A-A557-1277922D1BCF}"/>
                </c:ext>
              </c:extLst>
            </c:dLbl>
            <c:dLbl>
              <c:idx val="1"/>
              <c:tx>
                <c:rich>
                  <a:bodyPr/>
                  <a:lstStyle/>
                  <a:p>
                    <a:r>
                      <a:rPr lang="en-US"/>
                      <a:t>45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712-4A6A-A557-1277922D1BCF}"/>
                </c:ext>
              </c:extLst>
            </c:dLbl>
            <c:dLbl>
              <c:idx val="2"/>
              <c:tx>
                <c:rich>
                  <a:bodyPr/>
                  <a:lstStyle/>
                  <a:p>
                    <a:r>
                      <a:rPr lang="en-US"/>
                      <a:t>28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8712-4A6A-A557-1277922D1BCF}"/>
                </c:ext>
              </c:extLst>
            </c:dLbl>
            <c:dLbl>
              <c:idx val="3"/>
              <c:tx>
                <c:rich>
                  <a:bodyPr/>
                  <a:lstStyle/>
                  <a:p>
                    <a:r>
                      <a:rPr lang="en-US"/>
                      <a:t>26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8712-4A6A-A557-1277922D1BCF}"/>
                </c:ext>
              </c:extLst>
            </c:dLbl>
            <c:dLbl>
              <c:idx val="4"/>
              <c:tx>
                <c:rich>
                  <a:bodyPr/>
                  <a:lstStyle/>
                  <a:p>
                    <a:r>
                      <a:rPr lang="en-US"/>
                      <a:t>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8712-4A6A-A557-1277922D1BCF}"/>
                </c:ext>
              </c:extLst>
            </c:dLbl>
            <c:dLbl>
              <c:idx val="5"/>
              <c:tx>
                <c:rich>
                  <a:bodyPr/>
                  <a:lstStyle/>
                  <a:p>
                    <a:r>
                      <a:rPr lang="en-US"/>
                      <a:t>48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8712-4A6A-A557-1277922D1BCF}"/>
                </c:ext>
              </c:extLst>
            </c:dLbl>
            <c:dLbl>
              <c:idx val="6"/>
              <c:tx>
                <c:rich>
                  <a:bodyPr/>
                  <a:lstStyle/>
                  <a:p>
                    <a:r>
                      <a:rPr lang="en-US"/>
                      <a:t>59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8712-4A6A-A557-1277922D1BCF}"/>
                </c:ext>
              </c:extLst>
            </c:dLbl>
            <c:dLbl>
              <c:idx val="7"/>
              <c:tx>
                <c:rich>
                  <a:bodyPr/>
                  <a:lstStyle/>
                  <a:p>
                    <a:r>
                      <a:rPr lang="en-US"/>
                      <a:t>55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8712-4A6A-A557-1277922D1BCF}"/>
                </c:ext>
              </c:extLst>
            </c:dLbl>
            <c:dLbl>
              <c:idx val="8"/>
              <c:tx>
                <c:rich>
                  <a:bodyPr/>
                  <a:lstStyle/>
                  <a:p>
                    <a:r>
                      <a:rPr lang="en-US"/>
                      <a:t>48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8712-4A6A-A557-1277922D1BCF}"/>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'Trends_D&amp;I prev spending'!$B$3:$B$11</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'Trends_D&amp;I prev spending'!$D$3:$D$11</c:f>
              <c:numCache>
                <c:formatCode>0%</c:formatCode>
                <c:ptCount val="9"/>
                <c:pt idx="0">
                  <c:v>0.24303399978317905</c:v>
                </c:pt>
                <c:pt idx="1">
                  <c:v>0.45408830290341151</c:v>
                </c:pt>
                <c:pt idx="2">
                  <c:v>0.28040436720040612</c:v>
                </c:pt>
                <c:pt idx="3">
                  <c:v>0.25712095091655762</c:v>
                </c:pt>
                <c:pt idx="4">
                  <c:v>9.2714139523923003E-2</c:v>
                </c:pt>
                <c:pt idx="5">
                  <c:v>0.4769601144872323</c:v>
                </c:pt>
                <c:pt idx="6">
                  <c:v>0.5944157990959541</c:v>
                </c:pt>
                <c:pt idx="7">
                  <c:v>0.55216325428451873</c:v>
                </c:pt>
                <c:pt idx="8">
                  <c:v>0.47837289679630562</c:v>
                </c:pt>
              </c:numCache>
            </c:numRef>
          </c:val>
          <c:extLst>
            <c:ext xmlns:c16="http://schemas.microsoft.com/office/drawing/2014/chart" uri="{C3380CC4-5D6E-409C-BE32-E72D297353CC}">
              <c16:uniqueId val="{00000009-8712-4A6A-A557-1277922D1BCF}"/>
            </c:ext>
          </c:extLst>
        </c:ser>
        <c:ser>
          <c:idx val="1"/>
          <c:order val="1"/>
          <c:tx>
            <c:strRef>
              <c:f>'Trends_D&amp;I prev spending'!$F$2</c:f>
              <c:strCache>
                <c:ptCount val="1"/>
                <c:pt idx="0">
                  <c:v>% International sources</c:v>
                </c:pt>
              </c:strCache>
            </c:strRef>
          </c:tx>
          <c:spPr>
            <a:solidFill>
              <a:srgbClr val="E31837"/>
            </a:solidFill>
            <a:ln>
              <a:noFill/>
            </a:ln>
          </c:spPr>
          <c:invertIfNegative val="0"/>
          <c:dLbls>
            <c:dLbl>
              <c:idx val="0"/>
              <c:tx>
                <c:rich>
                  <a:bodyPr/>
                  <a:lstStyle/>
                  <a:p>
                    <a:r>
                      <a:rPr lang="en-US"/>
                      <a:t>76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8712-4A6A-A557-1277922D1BCF}"/>
                </c:ext>
              </c:extLst>
            </c:dLbl>
            <c:dLbl>
              <c:idx val="1"/>
              <c:tx>
                <c:rich>
                  <a:bodyPr/>
                  <a:lstStyle/>
                  <a:p>
                    <a:r>
                      <a:rPr lang="en-US"/>
                      <a:t>55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8712-4A6A-A557-1277922D1BCF}"/>
                </c:ext>
              </c:extLst>
            </c:dLbl>
            <c:dLbl>
              <c:idx val="2"/>
              <c:tx>
                <c:rich>
                  <a:bodyPr/>
                  <a:lstStyle/>
                  <a:p>
                    <a:r>
                      <a:rPr lang="en-US"/>
                      <a:t>72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8712-4A6A-A557-1277922D1BCF}"/>
                </c:ext>
              </c:extLst>
            </c:dLbl>
            <c:dLbl>
              <c:idx val="3"/>
              <c:tx>
                <c:rich>
                  <a:bodyPr/>
                  <a:lstStyle/>
                  <a:p>
                    <a:r>
                      <a:rPr lang="en-US"/>
                      <a:t>74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8712-4A6A-A557-1277922D1BCF}"/>
                </c:ext>
              </c:extLst>
            </c:dLbl>
            <c:dLbl>
              <c:idx val="4"/>
              <c:tx>
                <c:rich>
                  <a:bodyPr/>
                  <a:lstStyle/>
                  <a:p>
                    <a:r>
                      <a:rPr lang="en-US"/>
                      <a:t>91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8712-4A6A-A557-1277922D1BCF}"/>
                </c:ext>
              </c:extLst>
            </c:dLbl>
            <c:dLbl>
              <c:idx val="5"/>
              <c:tx>
                <c:rich>
                  <a:bodyPr/>
                  <a:lstStyle/>
                  <a:p>
                    <a:r>
                      <a:rPr lang="en-US"/>
                      <a:t>52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8712-4A6A-A557-1277922D1BCF}"/>
                </c:ext>
              </c:extLst>
            </c:dLbl>
            <c:dLbl>
              <c:idx val="6"/>
              <c:tx>
                <c:rich>
                  <a:bodyPr/>
                  <a:lstStyle/>
                  <a:p>
                    <a:r>
                      <a:rPr lang="en-US"/>
                      <a:t>41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8712-4A6A-A557-1277922D1BCF}"/>
                </c:ext>
              </c:extLst>
            </c:dLbl>
            <c:dLbl>
              <c:idx val="7"/>
              <c:tx>
                <c:rich>
                  <a:bodyPr/>
                  <a:lstStyle/>
                  <a:p>
                    <a:r>
                      <a:rPr lang="en-US"/>
                      <a:t>45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8712-4A6A-A557-1277922D1BCF}"/>
                </c:ext>
              </c:extLst>
            </c:dLbl>
            <c:dLbl>
              <c:idx val="8"/>
              <c:tx>
                <c:rich>
                  <a:bodyPr/>
                  <a:lstStyle/>
                  <a:p>
                    <a:r>
                      <a:rPr lang="en-US"/>
                      <a:t>52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8712-4A6A-A557-1277922D1BCF}"/>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'Trends_D&amp;I prev spending'!$B$3:$B$11</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'Trends_D&amp;I prev spending'!$F$3:$F$11</c:f>
              <c:numCache>
                <c:formatCode>0%</c:formatCode>
                <c:ptCount val="9"/>
                <c:pt idx="0">
                  <c:v>0.75696600288393812</c:v>
                </c:pt>
                <c:pt idx="1">
                  <c:v>0.54591166387434376</c:v>
                </c:pt>
                <c:pt idx="2">
                  <c:v>0.71959560861279059</c:v>
                </c:pt>
                <c:pt idx="3">
                  <c:v>0.74287902118326632</c:v>
                </c:pt>
                <c:pt idx="4">
                  <c:v>0.90728587978778952</c:v>
                </c:pt>
                <c:pt idx="5">
                  <c:v>0.52303991609434519</c:v>
                </c:pt>
                <c:pt idx="6">
                  <c:v>0.4055841774893057</c:v>
                </c:pt>
                <c:pt idx="7">
                  <c:v>0.44783670750539845</c:v>
                </c:pt>
                <c:pt idx="8">
                  <c:v>0.52162706523634439</c:v>
                </c:pt>
              </c:numCache>
            </c:numRef>
          </c:val>
          <c:extLst>
            <c:ext xmlns:c16="http://schemas.microsoft.com/office/drawing/2014/chart" uri="{C3380CC4-5D6E-409C-BE32-E72D297353CC}">
              <c16:uniqueId val="{00000013-8712-4A6A-A557-1277922D1BCF}"/>
            </c:ext>
          </c:extLst>
        </c:ser>
        <c:dLbls>
          <c:showLegendKey val="0"/>
          <c:showVal val="0"/>
          <c:showCatName val="0"/>
          <c:showSerName val="0"/>
          <c:showPercent val="0"/>
          <c:showBubbleSize val="0"/>
        </c:dLbls>
        <c:gapWidth val="100"/>
        <c:overlap val="100"/>
        <c:axId val="214805504"/>
        <c:axId val="214819584"/>
      </c:barChart>
      <c:catAx>
        <c:axId val="214805504"/>
        <c:scaling>
          <c:orientation val="minMax"/>
        </c:scaling>
        <c:delete val="0"/>
        <c:axPos val="b"/>
        <c:numFmt formatCode="General" sourceLinked="1"/>
        <c:majorTickMark val="out"/>
        <c:minorTickMark val="none"/>
        <c:tickLblPos val="nextTo"/>
        <c:crossAx val="214819584"/>
        <c:crosses val="autoZero"/>
        <c:auto val="1"/>
        <c:lblAlgn val="ctr"/>
        <c:lblOffset val="100"/>
        <c:noMultiLvlLbl val="0"/>
      </c:catAx>
      <c:valAx>
        <c:axId val="214819584"/>
        <c:scaling>
          <c:orientation val="minMax"/>
          <c:min val="0"/>
        </c:scaling>
        <c:delete val="0"/>
        <c:axPos val="l"/>
        <c:majorGridlines>
          <c:spPr>
            <a:ln w="6350">
              <a:solidFill>
                <a:schemeClr val="bg1">
                  <a:lumMod val="95000"/>
                </a:schemeClr>
              </a:solidFill>
              <a:prstDash val="sysDot"/>
            </a:ln>
          </c:spPr>
        </c:majorGridlines>
        <c:numFmt formatCode="0%" sourceLinked="1"/>
        <c:majorTickMark val="out"/>
        <c:minorTickMark val="none"/>
        <c:tickLblPos val="nextTo"/>
        <c:crossAx val="214805504"/>
        <c:crosses val="autoZero"/>
        <c:crossBetween val="between"/>
        <c:majorUnit val="0.5"/>
      </c:valAx>
    </c:plotArea>
    <c:legend>
      <c:legendPos val="b"/>
      <c:layout>
        <c:manualLayout>
          <c:xMode val="edge"/>
          <c:yMode val="edge"/>
          <c:x val="0.17325126403614469"/>
          <c:y val="0.92443326528628378"/>
          <c:w val="0.6563959082054196"/>
          <c:h val="6.6307475454457088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8768221069471525E-2"/>
          <c:y val="8.8749979201823398E-2"/>
          <c:w val="0.90528975176426429"/>
          <c:h val="0.69674524354489042"/>
        </c:manualLayout>
      </c:layout>
      <c:barChart>
        <c:barDir val="col"/>
        <c:grouping val="percentStacked"/>
        <c:varyColors val="0"/>
        <c:ser>
          <c:idx val="0"/>
          <c:order val="0"/>
          <c:tx>
            <c:strRef>
              <c:f>'Trends_D&amp;I treatment spend'!$D$2</c:f>
              <c:strCache>
                <c:ptCount val="1"/>
                <c:pt idx="0">
                  <c:v>% Domestic (public) sources</c:v>
                </c:pt>
              </c:strCache>
            </c:strRef>
          </c:tx>
          <c:spPr>
            <a:solidFill>
              <a:srgbClr val="88C540"/>
            </a:solidFill>
            <a:ln>
              <a:noFill/>
            </a:ln>
          </c:spPr>
          <c:invertIfNegative val="0"/>
          <c:dLbls>
            <c:dLbl>
              <c:idx val="0"/>
              <c:tx>
                <c:rich>
                  <a:bodyPr/>
                  <a:lstStyle/>
                  <a:p>
                    <a:r>
                      <a:rPr lang="en-US"/>
                      <a:t>45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CAC2-4CEC-9E86-F4F96BB26E44}"/>
                </c:ext>
              </c:extLst>
            </c:dLbl>
            <c:dLbl>
              <c:idx val="1"/>
              <c:tx>
                <c:rich>
                  <a:bodyPr/>
                  <a:lstStyle/>
                  <a:p>
                    <a:r>
                      <a:rPr lang="en-US"/>
                      <a:t>92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CAC2-4CEC-9E86-F4F96BB26E44}"/>
                </c:ext>
              </c:extLst>
            </c:dLbl>
            <c:dLbl>
              <c:idx val="2"/>
              <c:tx>
                <c:rich>
                  <a:bodyPr/>
                  <a:lstStyle/>
                  <a:p>
                    <a:r>
                      <a:rPr lang="en-US"/>
                      <a:t>94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CAC2-4CEC-9E86-F4F96BB26E44}"/>
                </c:ext>
              </c:extLst>
            </c:dLbl>
            <c:dLbl>
              <c:idx val="3"/>
              <c:tx>
                <c:rich>
                  <a:bodyPr/>
                  <a:lstStyle/>
                  <a:p>
                    <a:r>
                      <a:rPr lang="en-US"/>
                      <a:t>53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CAC2-4CEC-9E86-F4F96BB26E44}"/>
                </c:ext>
              </c:extLst>
            </c:dLbl>
            <c:dLbl>
              <c:idx val="4"/>
              <c:tx>
                <c:rich>
                  <a:bodyPr/>
                  <a:lstStyle/>
                  <a:p>
                    <a:r>
                      <a:rPr lang="en-US"/>
                      <a:t>45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CAC2-4CEC-9E86-F4F96BB26E44}"/>
                </c:ext>
              </c:extLst>
            </c:dLbl>
            <c:dLbl>
              <c:idx val="5"/>
              <c:tx>
                <c:rich>
                  <a:bodyPr/>
                  <a:lstStyle/>
                  <a:p>
                    <a:r>
                      <a:rPr lang="en-US"/>
                      <a:t>51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CAC2-4CEC-9E86-F4F96BB26E44}"/>
                </c:ext>
              </c:extLst>
            </c:dLbl>
            <c:dLbl>
              <c:idx val="6"/>
              <c:tx>
                <c:rich>
                  <a:bodyPr/>
                  <a:lstStyle/>
                  <a:p>
                    <a:r>
                      <a:rPr lang="en-US"/>
                      <a:t>82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CAC2-4CEC-9E86-F4F96BB26E44}"/>
                </c:ext>
              </c:extLst>
            </c:dLbl>
            <c:dLbl>
              <c:idx val="7"/>
              <c:tx>
                <c:rich>
                  <a:bodyPr/>
                  <a:lstStyle/>
                  <a:p>
                    <a:r>
                      <a:rPr lang="en-US"/>
                      <a:t>37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CAC2-4CEC-9E86-F4F96BB26E44}"/>
                </c:ext>
              </c:extLst>
            </c:dLbl>
            <c:dLbl>
              <c:idx val="8"/>
              <c:tx>
                <c:rich>
                  <a:bodyPr/>
                  <a:lstStyle/>
                  <a:p>
                    <a:r>
                      <a:rPr lang="en-US"/>
                      <a:t>31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CAC2-4CEC-9E86-F4F96BB26E44}"/>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'Trends_D&amp;I treatment spend'!$B$3:$B$11</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'Trends_D&amp;I treatment spend'!$D$3:$D$11</c:f>
              <c:numCache>
                <c:formatCode>0%</c:formatCode>
                <c:ptCount val="9"/>
                <c:pt idx="0">
                  <c:v>0.44952695829193973</c:v>
                </c:pt>
                <c:pt idx="1">
                  <c:v>0.91951981933647564</c:v>
                </c:pt>
                <c:pt idx="2">
                  <c:v>0.9382942826180577</c:v>
                </c:pt>
                <c:pt idx="3">
                  <c:v>0.53179849597165196</c:v>
                </c:pt>
                <c:pt idx="4">
                  <c:v>0.45002265530654834</c:v>
                </c:pt>
                <c:pt idx="5">
                  <c:v>0.51165222367802843</c:v>
                </c:pt>
                <c:pt idx="6">
                  <c:v>0.82085453362757443</c:v>
                </c:pt>
                <c:pt idx="7">
                  <c:v>0.36797490373935565</c:v>
                </c:pt>
                <c:pt idx="8">
                  <c:v>0.31167404628114614</c:v>
                </c:pt>
              </c:numCache>
            </c:numRef>
          </c:val>
          <c:extLst>
            <c:ext xmlns:c16="http://schemas.microsoft.com/office/drawing/2014/chart" uri="{C3380CC4-5D6E-409C-BE32-E72D297353CC}">
              <c16:uniqueId val="{00000009-CAC2-4CEC-9E86-F4F96BB26E44}"/>
            </c:ext>
          </c:extLst>
        </c:ser>
        <c:ser>
          <c:idx val="1"/>
          <c:order val="1"/>
          <c:tx>
            <c:strRef>
              <c:f>'Trends_D&amp;I treatment spend'!$F$2</c:f>
              <c:strCache>
                <c:ptCount val="1"/>
                <c:pt idx="0">
                  <c:v>% International sources</c:v>
                </c:pt>
              </c:strCache>
            </c:strRef>
          </c:tx>
          <c:spPr>
            <a:solidFill>
              <a:srgbClr val="E31837"/>
            </a:solidFill>
            <a:ln>
              <a:noFill/>
            </a:ln>
          </c:spPr>
          <c:invertIfNegative val="0"/>
          <c:dLbls>
            <c:dLbl>
              <c:idx val="0"/>
              <c:tx>
                <c:rich>
                  <a:bodyPr/>
                  <a:lstStyle/>
                  <a:p>
                    <a:r>
                      <a:rPr lang="en-US"/>
                      <a:t>55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CAC2-4CEC-9E86-F4F96BB26E44}"/>
                </c:ext>
              </c:extLst>
            </c:dLbl>
            <c:dLbl>
              <c:idx val="1"/>
              <c:tx>
                <c:rich>
                  <a:bodyPr/>
                  <a:lstStyle/>
                  <a:p>
                    <a:r>
                      <a:rPr lang="en-US"/>
                      <a:t>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CAC2-4CEC-9E86-F4F96BB26E44}"/>
                </c:ext>
              </c:extLst>
            </c:dLbl>
            <c:dLbl>
              <c:idx val="2"/>
              <c:tx>
                <c:rich>
                  <a:bodyPr/>
                  <a:lstStyle/>
                  <a:p>
                    <a:r>
                      <a:rPr lang="en-US"/>
                      <a:t>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CAC2-4CEC-9E86-F4F96BB26E44}"/>
                </c:ext>
              </c:extLst>
            </c:dLbl>
            <c:dLbl>
              <c:idx val="3"/>
              <c:tx>
                <c:rich>
                  <a:bodyPr/>
                  <a:lstStyle/>
                  <a:p>
                    <a:r>
                      <a:rPr lang="en-US"/>
                      <a:t>47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CAC2-4CEC-9E86-F4F96BB26E44}"/>
                </c:ext>
              </c:extLst>
            </c:dLbl>
            <c:dLbl>
              <c:idx val="4"/>
              <c:tx>
                <c:rich>
                  <a:bodyPr/>
                  <a:lstStyle/>
                  <a:p>
                    <a:r>
                      <a:rPr lang="en-US"/>
                      <a:t>55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CAC2-4CEC-9E86-F4F96BB26E44}"/>
                </c:ext>
              </c:extLst>
            </c:dLbl>
            <c:dLbl>
              <c:idx val="5"/>
              <c:tx>
                <c:rich>
                  <a:bodyPr/>
                  <a:lstStyle/>
                  <a:p>
                    <a:r>
                      <a:rPr lang="en-US"/>
                      <a:t>49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CAC2-4CEC-9E86-F4F96BB26E44}"/>
                </c:ext>
              </c:extLst>
            </c:dLbl>
            <c:dLbl>
              <c:idx val="6"/>
              <c:tx>
                <c:rich>
                  <a:bodyPr/>
                  <a:lstStyle/>
                  <a:p>
                    <a:r>
                      <a:rPr lang="en-US"/>
                      <a:t>18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CAC2-4CEC-9E86-F4F96BB26E44}"/>
                </c:ext>
              </c:extLst>
            </c:dLbl>
            <c:dLbl>
              <c:idx val="7"/>
              <c:tx>
                <c:rich>
                  <a:bodyPr/>
                  <a:lstStyle/>
                  <a:p>
                    <a:r>
                      <a:rPr lang="en-US"/>
                      <a:t>63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CAC2-4CEC-9E86-F4F96BB26E44}"/>
                </c:ext>
              </c:extLst>
            </c:dLbl>
            <c:dLbl>
              <c:idx val="8"/>
              <c:tx>
                <c:rich>
                  <a:bodyPr/>
                  <a:lstStyle/>
                  <a:p>
                    <a:r>
                      <a:rPr lang="en-US"/>
                      <a:t>69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CAC2-4CEC-9E86-F4F96BB26E44}"/>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'Trends_D&amp;I treatment spend'!$B$3:$B$11</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'Trends_D&amp;I treatment spend'!$F$3:$F$11</c:f>
              <c:numCache>
                <c:formatCode>0%</c:formatCode>
                <c:ptCount val="9"/>
                <c:pt idx="0">
                  <c:v>0.5504730467962512</c:v>
                </c:pt>
                <c:pt idx="1">
                  <c:v>8.0480160028384568E-2</c:v>
                </c:pt>
                <c:pt idx="2">
                  <c:v>6.1705728207089312E-2</c:v>
                </c:pt>
                <c:pt idx="3">
                  <c:v>0.4682014626217505</c:v>
                </c:pt>
                <c:pt idx="4">
                  <c:v>0.54997735520181423</c:v>
                </c:pt>
                <c:pt idx="5">
                  <c:v>0.48834774379101453</c:v>
                </c:pt>
                <c:pt idx="6">
                  <c:v>0.179145475938736</c:v>
                </c:pt>
                <c:pt idx="7">
                  <c:v>0.63202507075467862</c:v>
                </c:pt>
                <c:pt idx="8">
                  <c:v>0.68832599743768363</c:v>
                </c:pt>
              </c:numCache>
            </c:numRef>
          </c:val>
          <c:extLst>
            <c:ext xmlns:c16="http://schemas.microsoft.com/office/drawing/2014/chart" uri="{C3380CC4-5D6E-409C-BE32-E72D297353CC}">
              <c16:uniqueId val="{00000013-CAC2-4CEC-9E86-F4F96BB26E44}"/>
            </c:ext>
          </c:extLst>
        </c:ser>
        <c:dLbls>
          <c:showLegendKey val="0"/>
          <c:showVal val="0"/>
          <c:showCatName val="0"/>
          <c:showSerName val="0"/>
          <c:showPercent val="0"/>
          <c:showBubbleSize val="0"/>
        </c:dLbls>
        <c:gapWidth val="100"/>
        <c:overlap val="100"/>
        <c:axId val="214930176"/>
        <c:axId val="214931712"/>
      </c:barChart>
      <c:catAx>
        <c:axId val="214930176"/>
        <c:scaling>
          <c:orientation val="minMax"/>
        </c:scaling>
        <c:delete val="0"/>
        <c:axPos val="b"/>
        <c:numFmt formatCode="General" sourceLinked="1"/>
        <c:majorTickMark val="out"/>
        <c:minorTickMark val="none"/>
        <c:tickLblPos val="nextTo"/>
        <c:crossAx val="214931712"/>
        <c:crosses val="autoZero"/>
        <c:auto val="1"/>
        <c:lblAlgn val="ctr"/>
        <c:lblOffset val="100"/>
        <c:noMultiLvlLbl val="0"/>
      </c:catAx>
      <c:valAx>
        <c:axId val="214931712"/>
        <c:scaling>
          <c:orientation val="minMax"/>
          <c:max val="1"/>
          <c:min val="0"/>
        </c:scaling>
        <c:delete val="0"/>
        <c:axPos val="l"/>
        <c:majorGridlines>
          <c:spPr>
            <a:ln w="6350">
              <a:solidFill>
                <a:schemeClr val="bg1">
                  <a:lumMod val="95000"/>
                </a:schemeClr>
              </a:solidFill>
              <a:prstDash val="sysDot"/>
            </a:ln>
          </c:spPr>
        </c:majorGridlines>
        <c:numFmt formatCode="0%" sourceLinked="1"/>
        <c:majorTickMark val="out"/>
        <c:minorTickMark val="none"/>
        <c:tickLblPos val="nextTo"/>
        <c:crossAx val="214930176"/>
        <c:crosses val="autoZero"/>
        <c:crossBetween val="between"/>
        <c:majorUnit val="0.5"/>
      </c:valAx>
    </c:plotArea>
    <c:legend>
      <c:legendPos val="b"/>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8219929851329"/>
          <c:y val="4.9980491479642224E-2"/>
          <c:w val="0.71588679093337948"/>
          <c:h val="0.6543578289334534"/>
        </c:manualLayout>
      </c:layout>
      <c:lineChart>
        <c:grouping val="standard"/>
        <c:varyColors val="0"/>
        <c:ser>
          <c:idx val="0"/>
          <c:order val="0"/>
          <c:tx>
            <c:strRef>
              <c:f>'PLHIV_Adults vs women'!$C$2</c:f>
              <c:strCache>
                <c:ptCount val="1"/>
                <c:pt idx="0">
                  <c:v>Adults  (15+) living with HIV</c:v>
                </c:pt>
              </c:strCache>
            </c:strRef>
          </c:tx>
          <c:spPr>
            <a:ln w="38100">
              <a:solidFill>
                <a:srgbClr val="63CDF6"/>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F0D9-4224-B1B4-FB99EE0EA82A}"/>
                </c:ext>
              </c:extLst>
            </c:dLbl>
            <c:dLbl>
              <c:idx val="1"/>
              <c:delete val="1"/>
              <c:extLst>
                <c:ext xmlns:c15="http://schemas.microsoft.com/office/drawing/2012/chart" uri="{CE6537A1-D6FC-4f65-9D91-7224C49458BB}"/>
                <c:ext xmlns:c16="http://schemas.microsoft.com/office/drawing/2014/chart" uri="{C3380CC4-5D6E-409C-BE32-E72D297353CC}">
                  <c16:uniqueId val="{00000001-F0D9-4224-B1B4-FB99EE0EA82A}"/>
                </c:ext>
              </c:extLst>
            </c:dLbl>
            <c:dLbl>
              <c:idx val="2"/>
              <c:delete val="1"/>
              <c:extLst>
                <c:ext xmlns:c15="http://schemas.microsoft.com/office/drawing/2012/chart" uri="{CE6537A1-D6FC-4f65-9D91-7224C49458BB}"/>
                <c:ext xmlns:c16="http://schemas.microsoft.com/office/drawing/2014/chart" uri="{C3380CC4-5D6E-409C-BE32-E72D297353CC}">
                  <c16:uniqueId val="{00000002-F0D9-4224-B1B4-FB99EE0EA82A}"/>
                </c:ext>
              </c:extLst>
            </c:dLbl>
            <c:dLbl>
              <c:idx val="3"/>
              <c:delete val="1"/>
              <c:extLst>
                <c:ext xmlns:c15="http://schemas.microsoft.com/office/drawing/2012/chart" uri="{CE6537A1-D6FC-4f65-9D91-7224C49458BB}"/>
                <c:ext xmlns:c16="http://schemas.microsoft.com/office/drawing/2014/chart" uri="{C3380CC4-5D6E-409C-BE32-E72D297353CC}">
                  <c16:uniqueId val="{00000003-F0D9-4224-B1B4-FB99EE0EA82A}"/>
                </c:ext>
              </c:extLst>
            </c:dLbl>
            <c:dLbl>
              <c:idx val="4"/>
              <c:delete val="1"/>
              <c:extLst>
                <c:ext xmlns:c15="http://schemas.microsoft.com/office/drawing/2012/chart" uri="{CE6537A1-D6FC-4f65-9D91-7224C49458BB}"/>
                <c:ext xmlns:c16="http://schemas.microsoft.com/office/drawing/2014/chart" uri="{C3380CC4-5D6E-409C-BE32-E72D297353CC}">
                  <c16:uniqueId val="{00000004-F0D9-4224-B1B4-FB99EE0EA82A}"/>
                </c:ext>
              </c:extLst>
            </c:dLbl>
            <c:dLbl>
              <c:idx val="5"/>
              <c:delete val="1"/>
              <c:extLst>
                <c:ext xmlns:c15="http://schemas.microsoft.com/office/drawing/2012/chart" uri="{CE6537A1-D6FC-4f65-9D91-7224C49458BB}"/>
                <c:ext xmlns:c16="http://schemas.microsoft.com/office/drawing/2014/chart" uri="{C3380CC4-5D6E-409C-BE32-E72D297353CC}">
                  <c16:uniqueId val="{00000005-F0D9-4224-B1B4-FB99EE0EA82A}"/>
                </c:ext>
              </c:extLst>
            </c:dLbl>
            <c:dLbl>
              <c:idx val="6"/>
              <c:delete val="1"/>
              <c:extLst>
                <c:ext xmlns:c15="http://schemas.microsoft.com/office/drawing/2012/chart" uri="{CE6537A1-D6FC-4f65-9D91-7224C49458BB}"/>
                <c:ext xmlns:c16="http://schemas.microsoft.com/office/drawing/2014/chart" uri="{C3380CC4-5D6E-409C-BE32-E72D297353CC}">
                  <c16:uniqueId val="{00000006-F0D9-4224-B1B4-FB99EE0EA82A}"/>
                </c:ext>
              </c:extLst>
            </c:dLbl>
            <c:dLbl>
              <c:idx val="7"/>
              <c:delete val="1"/>
              <c:extLst>
                <c:ext xmlns:c15="http://schemas.microsoft.com/office/drawing/2012/chart" uri="{CE6537A1-D6FC-4f65-9D91-7224C49458BB}"/>
                <c:ext xmlns:c16="http://schemas.microsoft.com/office/drawing/2014/chart" uri="{C3380CC4-5D6E-409C-BE32-E72D297353CC}">
                  <c16:uniqueId val="{00000007-F0D9-4224-B1B4-FB99EE0EA82A}"/>
                </c:ext>
              </c:extLst>
            </c:dLbl>
            <c:dLbl>
              <c:idx val="8"/>
              <c:delete val="1"/>
              <c:extLst>
                <c:ext xmlns:c15="http://schemas.microsoft.com/office/drawing/2012/chart" uri="{CE6537A1-D6FC-4f65-9D91-7224C49458BB}"/>
                <c:ext xmlns:c16="http://schemas.microsoft.com/office/drawing/2014/chart" uri="{C3380CC4-5D6E-409C-BE32-E72D297353CC}">
                  <c16:uniqueId val="{00000008-F0D9-4224-B1B4-FB99EE0EA82A}"/>
                </c:ext>
              </c:extLst>
            </c:dLbl>
            <c:dLbl>
              <c:idx val="9"/>
              <c:delete val="1"/>
              <c:extLst>
                <c:ext xmlns:c15="http://schemas.microsoft.com/office/drawing/2012/chart" uri="{CE6537A1-D6FC-4f65-9D91-7224C49458BB}"/>
                <c:ext xmlns:c16="http://schemas.microsoft.com/office/drawing/2014/chart" uri="{C3380CC4-5D6E-409C-BE32-E72D297353CC}">
                  <c16:uniqueId val="{00000009-F0D9-4224-B1B4-FB99EE0EA82A}"/>
                </c:ext>
              </c:extLst>
            </c:dLbl>
            <c:dLbl>
              <c:idx val="10"/>
              <c:delete val="1"/>
              <c:extLst>
                <c:ext xmlns:c15="http://schemas.microsoft.com/office/drawing/2012/chart" uri="{CE6537A1-D6FC-4f65-9D91-7224C49458BB}"/>
                <c:ext xmlns:c16="http://schemas.microsoft.com/office/drawing/2014/chart" uri="{C3380CC4-5D6E-409C-BE32-E72D297353CC}">
                  <c16:uniqueId val="{0000000A-F0D9-4224-B1B4-FB99EE0EA82A}"/>
                </c:ext>
              </c:extLst>
            </c:dLbl>
            <c:dLbl>
              <c:idx val="11"/>
              <c:delete val="1"/>
              <c:extLst>
                <c:ext xmlns:c15="http://schemas.microsoft.com/office/drawing/2012/chart" uri="{CE6537A1-D6FC-4f65-9D91-7224C49458BB}"/>
                <c:ext xmlns:c16="http://schemas.microsoft.com/office/drawing/2014/chart" uri="{C3380CC4-5D6E-409C-BE32-E72D297353CC}">
                  <c16:uniqueId val="{0000000B-F0D9-4224-B1B4-FB99EE0EA82A}"/>
                </c:ext>
              </c:extLst>
            </c:dLbl>
            <c:dLbl>
              <c:idx val="12"/>
              <c:delete val="1"/>
              <c:extLst>
                <c:ext xmlns:c15="http://schemas.microsoft.com/office/drawing/2012/chart" uri="{CE6537A1-D6FC-4f65-9D91-7224C49458BB}"/>
                <c:ext xmlns:c16="http://schemas.microsoft.com/office/drawing/2014/chart" uri="{C3380CC4-5D6E-409C-BE32-E72D297353CC}">
                  <c16:uniqueId val="{0000000C-F0D9-4224-B1B4-FB99EE0EA82A}"/>
                </c:ext>
              </c:extLst>
            </c:dLbl>
            <c:dLbl>
              <c:idx val="13"/>
              <c:delete val="1"/>
              <c:extLst>
                <c:ext xmlns:c15="http://schemas.microsoft.com/office/drawing/2012/chart" uri="{CE6537A1-D6FC-4f65-9D91-7224C49458BB}"/>
                <c:ext xmlns:c16="http://schemas.microsoft.com/office/drawing/2014/chart" uri="{C3380CC4-5D6E-409C-BE32-E72D297353CC}">
                  <c16:uniqueId val="{0000000D-F0D9-4224-B1B4-FB99EE0EA82A}"/>
                </c:ext>
              </c:extLst>
            </c:dLbl>
            <c:dLbl>
              <c:idx val="14"/>
              <c:delete val="1"/>
              <c:extLst>
                <c:ext xmlns:c15="http://schemas.microsoft.com/office/drawing/2012/chart" uri="{CE6537A1-D6FC-4f65-9D91-7224C49458BB}"/>
                <c:ext xmlns:c16="http://schemas.microsoft.com/office/drawing/2014/chart" uri="{C3380CC4-5D6E-409C-BE32-E72D297353CC}">
                  <c16:uniqueId val="{0000000E-F0D9-4224-B1B4-FB99EE0EA82A}"/>
                </c:ext>
              </c:extLst>
            </c:dLbl>
            <c:dLbl>
              <c:idx val="15"/>
              <c:delete val="1"/>
              <c:extLst>
                <c:ext xmlns:c15="http://schemas.microsoft.com/office/drawing/2012/chart" uri="{CE6537A1-D6FC-4f65-9D91-7224C49458BB}"/>
                <c:ext xmlns:c16="http://schemas.microsoft.com/office/drawing/2014/chart" uri="{C3380CC4-5D6E-409C-BE32-E72D297353CC}">
                  <c16:uniqueId val="{0000000F-F0D9-4224-B1B4-FB99EE0EA82A}"/>
                </c:ext>
              </c:extLst>
            </c:dLbl>
            <c:dLbl>
              <c:idx val="16"/>
              <c:delete val="1"/>
              <c:extLst>
                <c:ext xmlns:c15="http://schemas.microsoft.com/office/drawing/2012/chart" uri="{CE6537A1-D6FC-4f65-9D91-7224C49458BB}"/>
                <c:ext xmlns:c16="http://schemas.microsoft.com/office/drawing/2014/chart" uri="{C3380CC4-5D6E-409C-BE32-E72D297353CC}">
                  <c16:uniqueId val="{00000010-F0D9-4224-B1B4-FB99EE0EA82A}"/>
                </c:ext>
              </c:extLst>
            </c:dLbl>
            <c:dLbl>
              <c:idx val="17"/>
              <c:delete val="1"/>
              <c:extLst>
                <c:ext xmlns:c15="http://schemas.microsoft.com/office/drawing/2012/chart" uri="{CE6537A1-D6FC-4f65-9D91-7224C49458BB}"/>
                <c:ext xmlns:c16="http://schemas.microsoft.com/office/drawing/2014/chart" uri="{C3380CC4-5D6E-409C-BE32-E72D297353CC}">
                  <c16:uniqueId val="{00000011-F0D9-4224-B1B4-FB99EE0EA82A}"/>
                </c:ext>
              </c:extLst>
            </c:dLbl>
            <c:dLbl>
              <c:idx val="18"/>
              <c:delete val="1"/>
              <c:extLst>
                <c:ext xmlns:c15="http://schemas.microsoft.com/office/drawing/2012/chart" uri="{CE6537A1-D6FC-4f65-9D91-7224C49458BB}"/>
                <c:ext xmlns:c16="http://schemas.microsoft.com/office/drawing/2014/chart" uri="{C3380CC4-5D6E-409C-BE32-E72D297353CC}">
                  <c16:uniqueId val="{00000012-F0D9-4224-B1B4-FB99EE0EA82A}"/>
                </c:ext>
              </c:extLst>
            </c:dLbl>
            <c:dLbl>
              <c:idx val="19"/>
              <c:delete val="1"/>
              <c:extLst>
                <c:ext xmlns:c15="http://schemas.microsoft.com/office/drawing/2012/chart" uri="{CE6537A1-D6FC-4f65-9D91-7224C49458BB}"/>
                <c:ext xmlns:c16="http://schemas.microsoft.com/office/drawing/2014/chart" uri="{C3380CC4-5D6E-409C-BE32-E72D297353CC}">
                  <c16:uniqueId val="{00000013-F0D9-4224-B1B4-FB99EE0EA82A}"/>
                </c:ext>
              </c:extLst>
            </c:dLbl>
            <c:dLbl>
              <c:idx val="20"/>
              <c:delete val="1"/>
              <c:extLst>
                <c:ext xmlns:c15="http://schemas.microsoft.com/office/drawing/2012/chart" uri="{CE6537A1-D6FC-4f65-9D91-7224C49458BB}"/>
                <c:ext xmlns:c16="http://schemas.microsoft.com/office/drawing/2014/chart" uri="{C3380CC4-5D6E-409C-BE32-E72D297353CC}">
                  <c16:uniqueId val="{00000014-F0D9-4224-B1B4-FB99EE0EA82A}"/>
                </c:ext>
              </c:extLst>
            </c:dLbl>
            <c:dLbl>
              <c:idx val="21"/>
              <c:delete val="1"/>
              <c:extLst>
                <c:ext xmlns:c15="http://schemas.microsoft.com/office/drawing/2012/chart" uri="{CE6537A1-D6FC-4f65-9D91-7224C49458BB}"/>
                <c:ext xmlns:c16="http://schemas.microsoft.com/office/drawing/2014/chart" uri="{C3380CC4-5D6E-409C-BE32-E72D297353CC}">
                  <c16:uniqueId val="{00000015-F0D9-4224-B1B4-FB99EE0EA82A}"/>
                </c:ext>
              </c:extLst>
            </c:dLbl>
            <c:dLbl>
              <c:idx val="22"/>
              <c:delete val="1"/>
              <c:extLst>
                <c:ext xmlns:c15="http://schemas.microsoft.com/office/drawing/2012/chart" uri="{CE6537A1-D6FC-4f65-9D91-7224C49458BB}"/>
                <c:ext xmlns:c16="http://schemas.microsoft.com/office/drawing/2014/chart" uri="{C3380CC4-5D6E-409C-BE32-E72D297353CC}">
                  <c16:uniqueId val="{00000016-F0D9-4224-B1B4-FB99EE0EA82A}"/>
                </c:ext>
              </c:extLst>
            </c:dLbl>
            <c:dLbl>
              <c:idx val="23"/>
              <c:delete val="1"/>
              <c:extLst>
                <c:ext xmlns:c15="http://schemas.microsoft.com/office/drawing/2012/chart" uri="{CE6537A1-D6FC-4f65-9D91-7224C49458BB}"/>
                <c:ext xmlns:c16="http://schemas.microsoft.com/office/drawing/2014/chart" uri="{C3380CC4-5D6E-409C-BE32-E72D297353CC}">
                  <c16:uniqueId val="{00000017-F0D9-4224-B1B4-FB99EE0EA82A}"/>
                </c:ext>
              </c:extLst>
            </c:dLbl>
            <c:dLbl>
              <c:idx val="24"/>
              <c:delete val="1"/>
              <c:extLst>
                <c:ext xmlns:c15="http://schemas.microsoft.com/office/drawing/2012/chart" uri="{CE6537A1-D6FC-4f65-9D91-7224C49458BB}"/>
                <c:ext xmlns:c16="http://schemas.microsoft.com/office/drawing/2014/chart" uri="{C3380CC4-5D6E-409C-BE32-E72D297353CC}">
                  <c16:uniqueId val="{00000018-F0D9-4224-B1B4-FB99EE0EA82A}"/>
                </c:ext>
              </c:extLst>
            </c:dLbl>
            <c:dLbl>
              <c:idx val="25"/>
              <c:delete val="1"/>
              <c:extLst>
                <c:ext xmlns:c15="http://schemas.microsoft.com/office/drawing/2012/chart" uri="{CE6537A1-D6FC-4f65-9D91-7224C49458BB}"/>
                <c:ext xmlns:c16="http://schemas.microsoft.com/office/drawing/2014/chart" uri="{C3380CC4-5D6E-409C-BE32-E72D297353CC}">
                  <c16:uniqueId val="{00000019-F0D9-4224-B1B4-FB99EE0EA82A}"/>
                </c:ext>
              </c:extLst>
            </c:dLbl>
            <c:dLbl>
              <c:idx val="26"/>
              <c:delete val="1"/>
              <c:extLst>
                <c:ext xmlns:c15="http://schemas.microsoft.com/office/drawing/2012/chart" uri="{CE6537A1-D6FC-4f65-9D91-7224C49458BB}"/>
                <c:ext xmlns:c16="http://schemas.microsoft.com/office/drawing/2014/chart" uri="{C3380CC4-5D6E-409C-BE32-E72D297353CC}">
                  <c16:uniqueId val="{0000001A-F0D9-4224-B1B4-FB99EE0EA82A}"/>
                </c:ext>
              </c:extLst>
            </c:dLbl>
            <c:dLbl>
              <c:idx val="27"/>
              <c:delete val="1"/>
              <c:extLst>
                <c:ext xmlns:c15="http://schemas.microsoft.com/office/drawing/2012/chart" uri="{CE6537A1-D6FC-4f65-9D91-7224C49458BB}"/>
                <c:ext xmlns:c16="http://schemas.microsoft.com/office/drawing/2014/chart" uri="{C3380CC4-5D6E-409C-BE32-E72D297353CC}">
                  <c16:uniqueId val="{0000001B-F0D9-4224-B1B4-FB99EE0EA82A}"/>
                </c:ext>
              </c:extLst>
            </c:dLbl>
            <c:dLbl>
              <c:idx val="28"/>
              <c:delete val="1"/>
              <c:extLst>
                <c:ext xmlns:c15="http://schemas.microsoft.com/office/drawing/2012/chart" uri="{CE6537A1-D6FC-4f65-9D91-7224C49458BB}"/>
                <c:ext xmlns:c16="http://schemas.microsoft.com/office/drawing/2014/chart" uri="{C3380CC4-5D6E-409C-BE32-E72D297353CC}">
                  <c16:uniqueId val="{0000001C-F0D9-4224-B1B4-FB99EE0EA82A}"/>
                </c:ext>
              </c:extLst>
            </c:dLbl>
            <c:dLbl>
              <c:idx val="29"/>
              <c:tx>
                <c:rich>
                  <a:bodyPr/>
                  <a:lstStyle/>
                  <a:p>
                    <a:r>
                      <a:rPr lang="en-US"/>
                      <a:t>96 000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D-F0D9-4224-B1B4-FB99EE0EA82A}"/>
                </c:ext>
              </c:extLst>
            </c:dLbl>
            <c:spPr>
              <a:noFill/>
              <a:ln>
                <a:noFill/>
              </a:ln>
              <a:effectLst/>
            </c:spPr>
            <c:txPr>
              <a:bodyPr/>
              <a:lstStyle/>
              <a:p>
                <a:pPr>
                  <a:defRPr>
                    <a:solidFill>
                      <a:srgbClr val="00B0F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'PLHIV_Adults vs women'!$B$3:$B$32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'PLHIV_Adults vs women'!$C$3:$C$32</c:f>
              <c:numCache>
                <c:formatCode>0</c:formatCode>
                <c:ptCount val="30"/>
                <c:pt idx="0">
                  <c:v>59</c:v>
                </c:pt>
                <c:pt idx="1">
                  <c:v>78</c:v>
                </c:pt>
                <c:pt idx="2">
                  <c:v>104</c:v>
                </c:pt>
                <c:pt idx="3">
                  <c:v>152</c:v>
                </c:pt>
                <c:pt idx="4">
                  <c:v>216</c:v>
                </c:pt>
                <c:pt idx="5">
                  <c:v>295</c:v>
                </c:pt>
                <c:pt idx="6">
                  <c:v>381</c:v>
                </c:pt>
                <c:pt idx="7">
                  <c:v>477</c:v>
                </c:pt>
                <c:pt idx="8">
                  <c:v>597</c:v>
                </c:pt>
                <c:pt idx="9">
                  <c:v>754</c:v>
                </c:pt>
                <c:pt idx="10">
                  <c:v>977</c:v>
                </c:pt>
                <c:pt idx="11">
                  <c:v>1265</c:v>
                </c:pt>
                <c:pt idx="12">
                  <c:v>1679</c:v>
                </c:pt>
                <c:pt idx="13">
                  <c:v>2228</c:v>
                </c:pt>
                <c:pt idx="14">
                  <c:v>2927</c:v>
                </c:pt>
                <c:pt idx="15">
                  <c:v>3847</c:v>
                </c:pt>
                <c:pt idx="16">
                  <c:v>5053</c:v>
                </c:pt>
                <c:pt idx="17">
                  <c:v>6678</c:v>
                </c:pt>
                <c:pt idx="18">
                  <c:v>8763</c:v>
                </c:pt>
                <c:pt idx="19">
                  <c:v>12117</c:v>
                </c:pt>
                <c:pt idx="20">
                  <c:v>16656</c:v>
                </c:pt>
                <c:pt idx="21">
                  <c:v>21198</c:v>
                </c:pt>
                <c:pt idx="22">
                  <c:v>26492</c:v>
                </c:pt>
                <c:pt idx="23">
                  <c:v>33006</c:v>
                </c:pt>
                <c:pt idx="24">
                  <c:v>40865</c:v>
                </c:pt>
                <c:pt idx="25">
                  <c:v>49808</c:v>
                </c:pt>
                <c:pt idx="26">
                  <c:v>59503</c:v>
                </c:pt>
                <c:pt idx="27">
                  <c:v>70559</c:v>
                </c:pt>
                <c:pt idx="28">
                  <c:v>82912</c:v>
                </c:pt>
                <c:pt idx="29">
                  <c:v>96361</c:v>
                </c:pt>
              </c:numCache>
            </c:numRef>
          </c:val>
          <c:smooth val="0"/>
          <c:extLst>
            <c:ext xmlns:c16="http://schemas.microsoft.com/office/drawing/2014/chart" uri="{C3380CC4-5D6E-409C-BE32-E72D297353CC}">
              <c16:uniqueId val="{00000001-FF3D-4B82-8D5A-1E1A64EA7440}"/>
            </c:ext>
          </c:extLst>
        </c:ser>
        <c:ser>
          <c:idx val="1"/>
          <c:order val="1"/>
          <c:tx>
            <c:strRef>
              <c:f>'PLHIV_Adults vs women'!$D$2</c:f>
              <c:strCache>
                <c:ptCount val="1"/>
                <c:pt idx="0">
                  <c:v>Adults Lower bound</c:v>
                </c:pt>
              </c:strCache>
            </c:strRef>
          </c:tx>
          <c:spPr>
            <a:ln w="22225">
              <a:solidFill>
                <a:srgbClr val="63CDF6"/>
              </a:solidFill>
              <a:prstDash val="sysDot"/>
            </a:ln>
          </c:spPr>
          <c:marker>
            <c:symbol val="none"/>
          </c:marker>
          <c:cat>
            <c:strRef>
              <c:f>'PLHIV_Adults vs women'!$B$3:$B$32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'PLHIV_Adults vs women'!$D$3:$D$32</c:f>
              <c:numCache>
                <c:formatCode>0</c:formatCode>
                <c:ptCount val="30"/>
                <c:pt idx="0">
                  <c:v>53</c:v>
                </c:pt>
                <c:pt idx="1">
                  <c:v>69</c:v>
                </c:pt>
                <c:pt idx="2">
                  <c:v>92</c:v>
                </c:pt>
                <c:pt idx="3">
                  <c:v>135</c:v>
                </c:pt>
                <c:pt idx="4">
                  <c:v>192</c:v>
                </c:pt>
                <c:pt idx="5">
                  <c:v>262</c:v>
                </c:pt>
                <c:pt idx="6">
                  <c:v>337</c:v>
                </c:pt>
                <c:pt idx="7">
                  <c:v>418</c:v>
                </c:pt>
                <c:pt idx="8">
                  <c:v>523</c:v>
                </c:pt>
                <c:pt idx="9">
                  <c:v>659</c:v>
                </c:pt>
                <c:pt idx="10">
                  <c:v>845</c:v>
                </c:pt>
                <c:pt idx="11">
                  <c:v>1089</c:v>
                </c:pt>
                <c:pt idx="12">
                  <c:v>1438</c:v>
                </c:pt>
                <c:pt idx="13">
                  <c:v>1902</c:v>
                </c:pt>
                <c:pt idx="14">
                  <c:v>2485</c:v>
                </c:pt>
                <c:pt idx="15">
                  <c:v>3247</c:v>
                </c:pt>
                <c:pt idx="16">
                  <c:v>4241</c:v>
                </c:pt>
                <c:pt idx="17">
                  <c:v>5576</c:v>
                </c:pt>
                <c:pt idx="18">
                  <c:v>7304</c:v>
                </c:pt>
                <c:pt idx="19">
                  <c:v>10148</c:v>
                </c:pt>
                <c:pt idx="20">
                  <c:v>14072</c:v>
                </c:pt>
                <c:pt idx="21">
                  <c:v>17910</c:v>
                </c:pt>
                <c:pt idx="22">
                  <c:v>22377</c:v>
                </c:pt>
                <c:pt idx="23">
                  <c:v>27793</c:v>
                </c:pt>
                <c:pt idx="24">
                  <c:v>34277</c:v>
                </c:pt>
                <c:pt idx="25">
                  <c:v>41767</c:v>
                </c:pt>
                <c:pt idx="26">
                  <c:v>49917</c:v>
                </c:pt>
                <c:pt idx="27">
                  <c:v>59289</c:v>
                </c:pt>
                <c:pt idx="28">
                  <c:v>69699</c:v>
                </c:pt>
                <c:pt idx="29">
                  <c:v>80999</c:v>
                </c:pt>
              </c:numCache>
            </c:numRef>
          </c:val>
          <c:smooth val="0"/>
          <c:extLst>
            <c:ext xmlns:c16="http://schemas.microsoft.com/office/drawing/2014/chart" uri="{C3380CC4-5D6E-409C-BE32-E72D297353CC}">
              <c16:uniqueId val="{00000002-FF3D-4B82-8D5A-1E1A64EA7440}"/>
            </c:ext>
          </c:extLst>
        </c:ser>
        <c:ser>
          <c:idx val="2"/>
          <c:order val="2"/>
          <c:tx>
            <c:strRef>
              <c:f>'PLHIV_Adults vs women'!$E$2</c:f>
              <c:strCache>
                <c:ptCount val="1"/>
                <c:pt idx="0">
                  <c:v>Adults Upper bound</c:v>
                </c:pt>
              </c:strCache>
            </c:strRef>
          </c:tx>
          <c:spPr>
            <a:ln w="22225">
              <a:solidFill>
                <a:srgbClr val="63CDF6"/>
              </a:solidFill>
              <a:prstDash val="sysDot"/>
            </a:ln>
          </c:spPr>
          <c:marker>
            <c:symbol val="none"/>
          </c:marker>
          <c:cat>
            <c:strRef>
              <c:f>'PLHIV_Adults vs women'!$B$3:$B$32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'PLHIV_Adults vs women'!$E$3:$E$32</c:f>
              <c:numCache>
                <c:formatCode>0</c:formatCode>
                <c:ptCount val="30"/>
                <c:pt idx="0">
                  <c:v>67</c:v>
                </c:pt>
                <c:pt idx="1">
                  <c:v>88</c:v>
                </c:pt>
                <c:pt idx="2">
                  <c:v>117</c:v>
                </c:pt>
                <c:pt idx="3">
                  <c:v>170</c:v>
                </c:pt>
                <c:pt idx="4">
                  <c:v>240</c:v>
                </c:pt>
                <c:pt idx="5">
                  <c:v>327</c:v>
                </c:pt>
                <c:pt idx="6">
                  <c:v>425</c:v>
                </c:pt>
                <c:pt idx="7">
                  <c:v>535</c:v>
                </c:pt>
                <c:pt idx="8">
                  <c:v>678</c:v>
                </c:pt>
                <c:pt idx="9">
                  <c:v>864</c:v>
                </c:pt>
                <c:pt idx="10">
                  <c:v>1129</c:v>
                </c:pt>
                <c:pt idx="11">
                  <c:v>1476</c:v>
                </c:pt>
                <c:pt idx="12">
                  <c:v>1963</c:v>
                </c:pt>
                <c:pt idx="13">
                  <c:v>2612</c:v>
                </c:pt>
                <c:pt idx="14">
                  <c:v>3442</c:v>
                </c:pt>
                <c:pt idx="15">
                  <c:v>4538</c:v>
                </c:pt>
                <c:pt idx="16">
                  <c:v>5979</c:v>
                </c:pt>
                <c:pt idx="17">
                  <c:v>7885</c:v>
                </c:pt>
                <c:pt idx="18">
                  <c:v>10337</c:v>
                </c:pt>
                <c:pt idx="19">
                  <c:v>14199</c:v>
                </c:pt>
                <c:pt idx="20">
                  <c:v>19338</c:v>
                </c:pt>
                <c:pt idx="21">
                  <c:v>24655</c:v>
                </c:pt>
                <c:pt idx="22">
                  <c:v>30896</c:v>
                </c:pt>
                <c:pt idx="23">
                  <c:v>38554</c:v>
                </c:pt>
                <c:pt idx="24">
                  <c:v>47797</c:v>
                </c:pt>
                <c:pt idx="25">
                  <c:v>58295</c:v>
                </c:pt>
                <c:pt idx="26">
                  <c:v>69724</c:v>
                </c:pt>
                <c:pt idx="27">
                  <c:v>82681</c:v>
                </c:pt>
                <c:pt idx="28">
                  <c:v>97064</c:v>
                </c:pt>
                <c:pt idx="29">
                  <c:v>112686</c:v>
                </c:pt>
              </c:numCache>
            </c:numRef>
          </c:val>
          <c:smooth val="0"/>
          <c:extLst>
            <c:ext xmlns:c16="http://schemas.microsoft.com/office/drawing/2014/chart" uri="{C3380CC4-5D6E-409C-BE32-E72D297353CC}">
              <c16:uniqueId val="{00000003-FF3D-4B82-8D5A-1E1A64EA7440}"/>
            </c:ext>
          </c:extLst>
        </c:ser>
        <c:ser>
          <c:idx val="3"/>
          <c:order val="3"/>
          <c:tx>
            <c:strRef>
              <c:f>'PLHIV_Adults vs women'!$F$2</c:f>
              <c:strCache>
                <c:ptCount val="1"/>
                <c:pt idx="0">
                  <c:v>Women  (15+) living with HIV</c:v>
                </c:pt>
              </c:strCache>
            </c:strRef>
          </c:tx>
          <c:spPr>
            <a:ln w="38100">
              <a:solidFill>
                <a:srgbClr val="F26B73"/>
              </a:solidFill>
            </a:ln>
          </c:spPr>
          <c:marker>
            <c:symbol val="none"/>
          </c:marker>
          <c:dLbls>
            <c:dLbl>
              <c:idx val="29"/>
              <c:tx>
                <c:rich>
                  <a:bodyPr/>
                  <a:lstStyle/>
                  <a:p>
                    <a:r>
                      <a:rPr lang="en-US" dirty="0"/>
                      <a:t>5 800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E-F0D9-4224-B1B4-FB99EE0EA82A}"/>
                </c:ext>
              </c:extLst>
            </c:dLbl>
            <c:spPr>
              <a:noFill/>
              <a:ln>
                <a:noFill/>
              </a:ln>
              <a:effectLst/>
            </c:spPr>
            <c:txPr>
              <a:bodyPr/>
              <a:lstStyle/>
              <a:p>
                <a:pPr>
                  <a:defRPr>
                    <a:solidFill>
                      <a:srgbClr val="F26B73"/>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'PLHIV_Adults vs women'!$B$3:$B$32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'PLHIV_Adults vs women'!$F$3:$F$32</c:f>
              <c:numCache>
                <c:formatCode>0</c:formatCode>
                <c:ptCount val="30"/>
                <c:pt idx="0">
                  <c:v>18</c:v>
                </c:pt>
                <c:pt idx="1">
                  <c:v>24</c:v>
                </c:pt>
                <c:pt idx="2">
                  <c:v>29</c:v>
                </c:pt>
                <c:pt idx="3">
                  <c:v>40</c:v>
                </c:pt>
                <c:pt idx="4">
                  <c:v>56</c:v>
                </c:pt>
                <c:pt idx="5">
                  <c:v>73</c:v>
                </c:pt>
                <c:pt idx="6">
                  <c:v>88</c:v>
                </c:pt>
                <c:pt idx="7">
                  <c:v>102</c:v>
                </c:pt>
                <c:pt idx="8">
                  <c:v>114</c:v>
                </c:pt>
                <c:pt idx="9">
                  <c:v>129</c:v>
                </c:pt>
                <c:pt idx="10">
                  <c:v>149</c:v>
                </c:pt>
                <c:pt idx="11">
                  <c:v>167</c:v>
                </c:pt>
                <c:pt idx="12">
                  <c:v>196</c:v>
                </c:pt>
                <c:pt idx="13">
                  <c:v>242</c:v>
                </c:pt>
                <c:pt idx="14">
                  <c:v>288</c:v>
                </c:pt>
                <c:pt idx="15">
                  <c:v>337</c:v>
                </c:pt>
                <c:pt idx="16">
                  <c:v>404</c:v>
                </c:pt>
                <c:pt idx="17">
                  <c:v>503</c:v>
                </c:pt>
                <c:pt idx="18">
                  <c:v>597</c:v>
                </c:pt>
                <c:pt idx="19">
                  <c:v>750</c:v>
                </c:pt>
                <c:pt idx="20">
                  <c:v>1017</c:v>
                </c:pt>
                <c:pt idx="21">
                  <c:v>1281</c:v>
                </c:pt>
                <c:pt idx="22">
                  <c:v>1599</c:v>
                </c:pt>
                <c:pt idx="23">
                  <c:v>1972</c:v>
                </c:pt>
                <c:pt idx="24">
                  <c:v>2418</c:v>
                </c:pt>
                <c:pt idx="25">
                  <c:v>2960</c:v>
                </c:pt>
                <c:pt idx="26">
                  <c:v>3569</c:v>
                </c:pt>
                <c:pt idx="27">
                  <c:v>4236</c:v>
                </c:pt>
                <c:pt idx="28">
                  <c:v>4981</c:v>
                </c:pt>
                <c:pt idx="29">
                  <c:v>5816</c:v>
                </c:pt>
              </c:numCache>
            </c:numRef>
          </c:val>
          <c:smooth val="0"/>
          <c:extLst>
            <c:ext xmlns:c16="http://schemas.microsoft.com/office/drawing/2014/chart" uri="{C3380CC4-5D6E-409C-BE32-E72D297353CC}">
              <c16:uniqueId val="{00000005-FF3D-4B82-8D5A-1E1A64EA7440}"/>
            </c:ext>
          </c:extLst>
        </c:ser>
        <c:ser>
          <c:idx val="4"/>
          <c:order val="4"/>
          <c:tx>
            <c:strRef>
              <c:f>'PLHIV_Adults vs women'!$G$2</c:f>
              <c:strCache>
                <c:ptCount val="1"/>
                <c:pt idx="0">
                  <c:v>Women Lower bound</c:v>
                </c:pt>
              </c:strCache>
            </c:strRef>
          </c:tx>
          <c:spPr>
            <a:ln w="22225">
              <a:solidFill>
                <a:srgbClr val="F26B73"/>
              </a:solidFill>
              <a:prstDash val="sysDot"/>
            </a:ln>
          </c:spPr>
          <c:marker>
            <c:symbol val="none"/>
          </c:marker>
          <c:cat>
            <c:strRef>
              <c:f>'PLHIV_Adults vs women'!$B$3:$B$32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'PLHIV_Adults vs women'!$G$3:$G$32</c:f>
              <c:numCache>
                <c:formatCode>0</c:formatCode>
                <c:ptCount val="30"/>
                <c:pt idx="0">
                  <c:v>16</c:v>
                </c:pt>
                <c:pt idx="1">
                  <c:v>21</c:v>
                </c:pt>
                <c:pt idx="2">
                  <c:v>26</c:v>
                </c:pt>
                <c:pt idx="3">
                  <c:v>36</c:v>
                </c:pt>
                <c:pt idx="4">
                  <c:v>50</c:v>
                </c:pt>
                <c:pt idx="5">
                  <c:v>64</c:v>
                </c:pt>
                <c:pt idx="6">
                  <c:v>77</c:v>
                </c:pt>
                <c:pt idx="7">
                  <c:v>89</c:v>
                </c:pt>
                <c:pt idx="8">
                  <c:v>99</c:v>
                </c:pt>
                <c:pt idx="9">
                  <c:v>111</c:v>
                </c:pt>
                <c:pt idx="10">
                  <c:v>129</c:v>
                </c:pt>
                <c:pt idx="11">
                  <c:v>141</c:v>
                </c:pt>
                <c:pt idx="12">
                  <c:v>166</c:v>
                </c:pt>
                <c:pt idx="13">
                  <c:v>203</c:v>
                </c:pt>
                <c:pt idx="14">
                  <c:v>240</c:v>
                </c:pt>
                <c:pt idx="15">
                  <c:v>283</c:v>
                </c:pt>
                <c:pt idx="16">
                  <c:v>337</c:v>
                </c:pt>
                <c:pt idx="17">
                  <c:v>419</c:v>
                </c:pt>
                <c:pt idx="18">
                  <c:v>498</c:v>
                </c:pt>
                <c:pt idx="19">
                  <c:v>626</c:v>
                </c:pt>
                <c:pt idx="20">
                  <c:v>860</c:v>
                </c:pt>
                <c:pt idx="21">
                  <c:v>1083</c:v>
                </c:pt>
                <c:pt idx="22">
                  <c:v>1351</c:v>
                </c:pt>
                <c:pt idx="23">
                  <c:v>1663</c:v>
                </c:pt>
                <c:pt idx="24">
                  <c:v>2044</c:v>
                </c:pt>
                <c:pt idx="25">
                  <c:v>2497</c:v>
                </c:pt>
                <c:pt idx="26">
                  <c:v>3019</c:v>
                </c:pt>
                <c:pt idx="27">
                  <c:v>3573</c:v>
                </c:pt>
                <c:pt idx="28">
                  <c:v>4193</c:v>
                </c:pt>
                <c:pt idx="29">
                  <c:v>4875</c:v>
                </c:pt>
              </c:numCache>
            </c:numRef>
          </c:val>
          <c:smooth val="0"/>
          <c:extLst>
            <c:ext xmlns:c16="http://schemas.microsoft.com/office/drawing/2014/chart" uri="{C3380CC4-5D6E-409C-BE32-E72D297353CC}">
              <c16:uniqueId val="{00000006-FF3D-4B82-8D5A-1E1A64EA7440}"/>
            </c:ext>
          </c:extLst>
        </c:ser>
        <c:ser>
          <c:idx val="5"/>
          <c:order val="5"/>
          <c:tx>
            <c:strRef>
              <c:f>'PLHIV_Adults vs women'!$H$2</c:f>
              <c:strCache>
                <c:ptCount val="1"/>
                <c:pt idx="0">
                  <c:v>Women Upper bound</c:v>
                </c:pt>
              </c:strCache>
            </c:strRef>
          </c:tx>
          <c:spPr>
            <a:ln w="22225">
              <a:solidFill>
                <a:srgbClr val="F26B73"/>
              </a:solidFill>
              <a:prstDash val="sysDot"/>
            </a:ln>
          </c:spPr>
          <c:marker>
            <c:symbol val="none"/>
          </c:marker>
          <c:cat>
            <c:strRef>
              <c:f>'PLHIV_Adults vs women'!$B$3:$B$32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'PLHIV_Adults vs women'!$H$3:$H$32</c:f>
              <c:numCache>
                <c:formatCode>0</c:formatCode>
                <c:ptCount val="30"/>
                <c:pt idx="0">
                  <c:v>20</c:v>
                </c:pt>
                <c:pt idx="1">
                  <c:v>27</c:v>
                </c:pt>
                <c:pt idx="2">
                  <c:v>33</c:v>
                </c:pt>
                <c:pt idx="3">
                  <c:v>45</c:v>
                </c:pt>
                <c:pt idx="4">
                  <c:v>63</c:v>
                </c:pt>
                <c:pt idx="5">
                  <c:v>82</c:v>
                </c:pt>
                <c:pt idx="6">
                  <c:v>99</c:v>
                </c:pt>
                <c:pt idx="7">
                  <c:v>116</c:v>
                </c:pt>
                <c:pt idx="8">
                  <c:v>132</c:v>
                </c:pt>
                <c:pt idx="9">
                  <c:v>150</c:v>
                </c:pt>
                <c:pt idx="10">
                  <c:v>174</c:v>
                </c:pt>
                <c:pt idx="11">
                  <c:v>197</c:v>
                </c:pt>
                <c:pt idx="12">
                  <c:v>230</c:v>
                </c:pt>
                <c:pt idx="13">
                  <c:v>286</c:v>
                </c:pt>
                <c:pt idx="14">
                  <c:v>344</c:v>
                </c:pt>
                <c:pt idx="15">
                  <c:v>407</c:v>
                </c:pt>
                <c:pt idx="16">
                  <c:v>481</c:v>
                </c:pt>
                <c:pt idx="17">
                  <c:v>601</c:v>
                </c:pt>
                <c:pt idx="18">
                  <c:v>711</c:v>
                </c:pt>
                <c:pt idx="19">
                  <c:v>890</c:v>
                </c:pt>
                <c:pt idx="20">
                  <c:v>1197</c:v>
                </c:pt>
                <c:pt idx="21">
                  <c:v>1504</c:v>
                </c:pt>
                <c:pt idx="22">
                  <c:v>1881</c:v>
                </c:pt>
                <c:pt idx="23">
                  <c:v>2313</c:v>
                </c:pt>
                <c:pt idx="24">
                  <c:v>2850</c:v>
                </c:pt>
                <c:pt idx="25">
                  <c:v>3484</c:v>
                </c:pt>
                <c:pt idx="26">
                  <c:v>4216</c:v>
                </c:pt>
                <c:pt idx="27">
                  <c:v>4988</c:v>
                </c:pt>
                <c:pt idx="28">
                  <c:v>5847</c:v>
                </c:pt>
                <c:pt idx="29">
                  <c:v>6834</c:v>
                </c:pt>
              </c:numCache>
            </c:numRef>
          </c:val>
          <c:smooth val="0"/>
          <c:extLst>
            <c:ext xmlns:c16="http://schemas.microsoft.com/office/drawing/2014/chart" uri="{C3380CC4-5D6E-409C-BE32-E72D297353CC}">
              <c16:uniqueId val="{00000007-FF3D-4B82-8D5A-1E1A64EA7440}"/>
            </c:ext>
          </c:extLst>
        </c:ser>
        <c:dLbls>
          <c:showLegendKey val="0"/>
          <c:showVal val="0"/>
          <c:showCatName val="0"/>
          <c:showSerName val="0"/>
          <c:showPercent val="0"/>
          <c:showBubbleSize val="0"/>
        </c:dLbls>
        <c:smooth val="0"/>
        <c:axId val="212571264"/>
        <c:axId val="212572800"/>
      </c:lineChart>
      <c:catAx>
        <c:axId val="212571264"/>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212572800"/>
        <c:crosses val="autoZero"/>
        <c:auto val="1"/>
        <c:lblAlgn val="ctr"/>
        <c:lblOffset val="100"/>
        <c:tickLblSkip val="1"/>
        <c:noMultiLvlLbl val="0"/>
      </c:catAx>
      <c:valAx>
        <c:axId val="212572800"/>
        <c:scaling>
          <c:orientation val="minMax"/>
        </c:scaling>
        <c:delete val="0"/>
        <c:axPos val="l"/>
        <c:title>
          <c:tx>
            <c:rich>
              <a:bodyPr rot="-5400000" vert="horz"/>
              <a:lstStyle/>
              <a:p>
                <a:pPr>
                  <a:defRPr/>
                </a:pPr>
                <a:r>
                  <a:rPr lang="en-US" dirty="0"/>
                  <a:t>Number (estimate)</a:t>
                </a:r>
              </a:p>
            </c:rich>
          </c:tx>
          <c:overlay val="0"/>
        </c:title>
        <c:numFmt formatCode="0" sourceLinked="1"/>
        <c:majorTickMark val="out"/>
        <c:minorTickMark val="none"/>
        <c:tickLblPos val="nextTo"/>
        <c:crossAx val="212571264"/>
        <c:crosses val="autoZero"/>
        <c:crossBetween val="midCat"/>
      </c:valAx>
    </c:plotArea>
    <c:legend>
      <c:legendPos val="b"/>
      <c:legendEntry>
        <c:idx val="1"/>
        <c:delete val="1"/>
      </c:legendEntry>
      <c:legendEntry>
        <c:idx val="2"/>
        <c:delete val="1"/>
      </c:legendEntry>
      <c:legendEntry>
        <c:idx val="4"/>
        <c:delete val="1"/>
      </c:legendEntry>
      <c:legendEntry>
        <c:idx val="5"/>
        <c:delete val="1"/>
      </c:legendEntry>
      <c:layout>
        <c:manualLayout>
          <c:xMode val="edge"/>
          <c:yMode val="edge"/>
          <c:x val="0.11866214086298731"/>
          <c:y val="0.86267022328730647"/>
          <c:w val="0.77696946842622638"/>
          <c:h val="6.4866008596751498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GB" dirty="0"/>
              <a:t>Prevention coverage, 2007-2013</a:t>
            </a:r>
          </a:p>
        </c:rich>
      </c:tx>
      <c:overlay val="0"/>
      <c:spPr>
        <a:noFill/>
        <a:ln>
          <a:noFill/>
        </a:ln>
        <a:effectLst/>
      </c:spPr>
      <c:txPr>
        <a:bodyPr rot="0" spcFirstLastPara="1" vertOverflow="ellipsis" vert="horz" wrap="square" anchor="ctr" anchorCtr="1"/>
        <a:lstStyle/>
        <a:p>
          <a:pPr>
            <a:defRPr sz="168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1913661774982531"/>
          <c:y val="6.3069420989714436E-2"/>
          <c:w val="0.88086338225017469"/>
          <c:h val="0.75480689727746964"/>
        </c:manualLayout>
      </c:layout>
      <c:lineChart>
        <c:grouping val="standard"/>
        <c:varyColors val="0"/>
        <c:ser>
          <c:idx val="0"/>
          <c:order val="0"/>
          <c:tx>
            <c:strRef>
              <c:f>'Prevention coverage_KP'!$A$3</c:f>
              <c:strCache>
                <c:ptCount val="1"/>
                <c:pt idx="0">
                  <c:v>FSW</c:v>
                </c:pt>
              </c:strCache>
            </c:strRef>
          </c:tx>
          <c:spPr>
            <a:ln w="38100" cap="rnd">
              <a:solidFill>
                <a:srgbClr val="00A99A"/>
              </a:solidFill>
              <a:round/>
            </a:ln>
            <a:effectLst/>
          </c:spPr>
          <c:marker>
            <c:symbol val="none"/>
          </c:marker>
          <c:dPt>
            <c:idx val="4"/>
            <c:marker>
              <c:symbol val="none"/>
            </c:marker>
            <c:bubble3D val="0"/>
            <c:spPr>
              <a:ln w="38100" cap="rnd">
                <a:solidFill>
                  <a:srgbClr val="00A99A"/>
                </a:solidFill>
                <a:prstDash val="sysDot"/>
                <a:round/>
              </a:ln>
              <a:effectLst/>
            </c:spPr>
            <c:extLst>
              <c:ext xmlns:c16="http://schemas.microsoft.com/office/drawing/2014/chart" uri="{C3380CC4-5D6E-409C-BE32-E72D297353CC}">
                <c16:uniqueId val="{00000001-07F7-49DA-8F0E-02B4A5B10CD7}"/>
              </c:ext>
            </c:extLst>
          </c:dPt>
          <c:dPt>
            <c:idx val="5"/>
            <c:marker>
              <c:symbol val="none"/>
            </c:marker>
            <c:bubble3D val="0"/>
            <c:spPr>
              <a:ln w="38100" cap="rnd">
                <a:solidFill>
                  <a:srgbClr val="00A99A"/>
                </a:solidFill>
                <a:prstDash val="sysDot"/>
                <a:round/>
              </a:ln>
              <a:effectLst/>
            </c:spPr>
            <c:extLst>
              <c:ext xmlns:c16="http://schemas.microsoft.com/office/drawing/2014/chart" uri="{C3380CC4-5D6E-409C-BE32-E72D297353CC}">
                <c16:uniqueId val="{00000003-07F7-49DA-8F0E-02B4A5B10CD7}"/>
              </c:ext>
            </c:extLst>
          </c:dPt>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7F7-49DA-8F0E-02B4A5B10CD7}"/>
                </c:ext>
              </c:extLst>
            </c:dLbl>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'Prevention coverage_KP'!$B$2:$E$2</c:f>
              <c:strCache>
                <c:ptCount val="4"/>
                <c:pt idx="0">
                  <c:v>2007</c:v>
                </c:pt>
                <c:pt idx="1">
                  <c:v>2009</c:v>
                </c:pt>
                <c:pt idx="2">
                  <c:v>2011</c:v>
                </c:pt>
                <c:pt idx="3">
                  <c:v>2013</c:v>
                </c:pt>
              </c:strCache>
            </c:strRef>
          </c:cat>
          <c:val>
            <c:numRef>
              <c:f>'Prevention coverage_KP'!$B$3:$E$3</c:f>
              <c:numCache>
                <c:formatCode>0</c:formatCode>
                <c:ptCount val="4"/>
                <c:pt idx="0">
                  <c:v>14</c:v>
                </c:pt>
                <c:pt idx="1">
                  <c:v>55</c:v>
                </c:pt>
                <c:pt idx="2">
                  <c:v>62.5</c:v>
                </c:pt>
              </c:numCache>
            </c:numRef>
          </c:val>
          <c:smooth val="0"/>
          <c:extLst>
            <c:ext xmlns:c16="http://schemas.microsoft.com/office/drawing/2014/chart" uri="{C3380CC4-5D6E-409C-BE32-E72D297353CC}">
              <c16:uniqueId val="{00000005-07F7-49DA-8F0E-02B4A5B10CD7}"/>
            </c:ext>
          </c:extLst>
        </c:ser>
        <c:ser>
          <c:idx val="1"/>
          <c:order val="1"/>
          <c:tx>
            <c:strRef>
              <c:f>'Prevention coverage_KP'!$A$4</c:f>
              <c:strCache>
                <c:ptCount val="1"/>
                <c:pt idx="0">
                  <c:v>MSM</c:v>
                </c:pt>
              </c:strCache>
            </c:strRef>
          </c:tx>
          <c:spPr>
            <a:ln w="38100" cap="rnd">
              <a:solidFill>
                <a:srgbClr val="F78E1E"/>
              </a:solidFill>
              <a:round/>
            </a:ln>
            <a:effectLst/>
          </c:spPr>
          <c:marker>
            <c:symbol val="none"/>
          </c:marker>
          <c:dPt>
            <c:idx val="4"/>
            <c:marker>
              <c:symbol val="none"/>
            </c:marker>
            <c:bubble3D val="0"/>
            <c:spPr>
              <a:ln w="38100" cap="rnd">
                <a:solidFill>
                  <a:srgbClr val="F78E1E"/>
                </a:solidFill>
                <a:prstDash val="sysDot"/>
                <a:round/>
              </a:ln>
              <a:effectLst/>
            </c:spPr>
            <c:extLst>
              <c:ext xmlns:c16="http://schemas.microsoft.com/office/drawing/2014/chart" uri="{C3380CC4-5D6E-409C-BE32-E72D297353CC}">
                <c16:uniqueId val="{00000007-07F7-49DA-8F0E-02B4A5B10CD7}"/>
              </c:ext>
            </c:extLst>
          </c:dPt>
          <c:dPt>
            <c:idx val="5"/>
            <c:marker>
              <c:symbol val="none"/>
            </c:marker>
            <c:bubble3D val="0"/>
            <c:spPr>
              <a:ln w="38100" cap="rnd">
                <a:solidFill>
                  <a:srgbClr val="F78E1E"/>
                </a:solidFill>
                <a:prstDash val="sysDot"/>
                <a:round/>
              </a:ln>
              <a:effectLst/>
            </c:spPr>
            <c:extLst>
              <c:ext xmlns:c16="http://schemas.microsoft.com/office/drawing/2014/chart" uri="{C3380CC4-5D6E-409C-BE32-E72D297353CC}">
                <c16:uniqueId val="{00000009-07F7-49DA-8F0E-02B4A5B10CD7}"/>
              </c:ext>
            </c:extLst>
          </c:dPt>
          <c:dLbls>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7F7-49DA-8F0E-02B4A5B10CD7}"/>
                </c:ext>
              </c:extLst>
            </c:dLbl>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'Prevention coverage_KP'!$B$2:$E$2</c:f>
              <c:strCache>
                <c:ptCount val="4"/>
                <c:pt idx="0">
                  <c:v>2007</c:v>
                </c:pt>
                <c:pt idx="1">
                  <c:v>2009</c:v>
                </c:pt>
                <c:pt idx="2">
                  <c:v>2011</c:v>
                </c:pt>
                <c:pt idx="3">
                  <c:v>2013</c:v>
                </c:pt>
              </c:strCache>
            </c:strRef>
          </c:cat>
          <c:val>
            <c:numRef>
              <c:f>'Prevention coverage_KP'!$B$4:$E$4</c:f>
              <c:numCache>
                <c:formatCode>0</c:formatCode>
                <c:ptCount val="4"/>
                <c:pt idx="0">
                  <c:v>19</c:v>
                </c:pt>
                <c:pt idx="1">
                  <c:v>29</c:v>
                </c:pt>
                <c:pt idx="2">
                  <c:v>22.7</c:v>
                </c:pt>
                <c:pt idx="3">
                  <c:v>22.6</c:v>
                </c:pt>
              </c:numCache>
            </c:numRef>
          </c:val>
          <c:smooth val="0"/>
          <c:extLst>
            <c:ext xmlns:c16="http://schemas.microsoft.com/office/drawing/2014/chart" uri="{C3380CC4-5D6E-409C-BE32-E72D297353CC}">
              <c16:uniqueId val="{0000000B-07F7-49DA-8F0E-02B4A5B10CD7}"/>
            </c:ext>
          </c:extLst>
        </c:ser>
        <c:ser>
          <c:idx val="2"/>
          <c:order val="2"/>
          <c:tx>
            <c:strRef>
              <c:f>'Prevention coverage_KP'!$A$5</c:f>
              <c:strCache>
                <c:ptCount val="1"/>
                <c:pt idx="0">
                  <c:v>PWID</c:v>
                </c:pt>
              </c:strCache>
            </c:strRef>
          </c:tx>
          <c:spPr>
            <a:ln w="38100" cap="rnd">
              <a:solidFill>
                <a:srgbClr val="00AEEF"/>
              </a:solidFill>
              <a:round/>
            </a:ln>
            <a:effectLst/>
          </c:spPr>
          <c:marker>
            <c:symbol val="none"/>
          </c:marker>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7F7-49DA-8F0E-02B4A5B10CD7}"/>
                </c:ext>
              </c:extLst>
            </c:dLbl>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'Prevention coverage_KP'!$B$2:$E$2</c:f>
              <c:strCache>
                <c:ptCount val="4"/>
                <c:pt idx="0">
                  <c:v>2007</c:v>
                </c:pt>
                <c:pt idx="1">
                  <c:v>2009</c:v>
                </c:pt>
                <c:pt idx="2">
                  <c:v>2011</c:v>
                </c:pt>
                <c:pt idx="3">
                  <c:v>2013</c:v>
                </c:pt>
              </c:strCache>
            </c:strRef>
          </c:cat>
          <c:val>
            <c:numRef>
              <c:f>'Prevention coverage_KP'!$B$5:$E$5</c:f>
              <c:numCache>
                <c:formatCode>0</c:formatCode>
                <c:ptCount val="4"/>
                <c:pt idx="0">
                  <c:v>14</c:v>
                </c:pt>
                <c:pt idx="1">
                  <c:v>11</c:v>
                </c:pt>
              </c:numCache>
            </c:numRef>
          </c:val>
          <c:smooth val="0"/>
          <c:extLst>
            <c:ext xmlns:c16="http://schemas.microsoft.com/office/drawing/2014/chart" uri="{C3380CC4-5D6E-409C-BE32-E72D297353CC}">
              <c16:uniqueId val="{0000000D-07F7-49DA-8F0E-02B4A5B10CD7}"/>
            </c:ext>
          </c:extLst>
        </c:ser>
        <c:ser>
          <c:idx val="3"/>
          <c:order val="3"/>
          <c:tx>
            <c:strRef>
              <c:f>'Prevention coverage_KP'!$A$6</c:f>
              <c:strCache>
                <c:ptCount val="1"/>
                <c:pt idx="0">
                  <c:v>MSW</c:v>
                </c:pt>
              </c:strCache>
            </c:strRef>
          </c:tx>
          <c:spPr>
            <a:ln w="38100" cap="rnd">
              <a:solidFill>
                <a:srgbClr val="F26B73"/>
              </a:solidFill>
              <a:round/>
            </a:ln>
            <a:effectLst/>
          </c:spPr>
          <c:marker>
            <c:symbol val="none"/>
          </c:marker>
          <c:dPt>
            <c:idx val="4"/>
            <c:marker>
              <c:symbol val="none"/>
            </c:marker>
            <c:bubble3D val="0"/>
            <c:spPr>
              <a:ln w="38100" cap="rnd">
                <a:solidFill>
                  <a:srgbClr val="F26B73"/>
                </a:solidFill>
                <a:prstDash val="sysDot"/>
                <a:round/>
              </a:ln>
              <a:effectLst/>
            </c:spPr>
            <c:extLst>
              <c:ext xmlns:c16="http://schemas.microsoft.com/office/drawing/2014/chart" uri="{C3380CC4-5D6E-409C-BE32-E72D297353CC}">
                <c16:uniqueId val="{0000000F-07F7-49DA-8F0E-02B4A5B10CD7}"/>
              </c:ext>
            </c:extLst>
          </c:dPt>
          <c:dLbls>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07F7-49DA-8F0E-02B4A5B10CD7}"/>
                </c:ext>
              </c:extLst>
            </c:dLbl>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'Prevention coverage_KP'!$B$2:$E$2</c:f>
              <c:strCache>
                <c:ptCount val="4"/>
                <c:pt idx="0">
                  <c:v>2007</c:v>
                </c:pt>
                <c:pt idx="1">
                  <c:v>2009</c:v>
                </c:pt>
                <c:pt idx="2">
                  <c:v>2011</c:v>
                </c:pt>
                <c:pt idx="3">
                  <c:v>2013</c:v>
                </c:pt>
              </c:strCache>
            </c:strRef>
          </c:cat>
          <c:val>
            <c:numRef>
              <c:f>'Prevention coverage_KP'!$B$6:$E$6</c:f>
              <c:numCache>
                <c:formatCode>General</c:formatCode>
                <c:ptCount val="4"/>
                <c:pt idx="2" formatCode="0">
                  <c:v>79.06</c:v>
                </c:pt>
                <c:pt idx="3" formatCode="0">
                  <c:v>53.8</c:v>
                </c:pt>
              </c:numCache>
            </c:numRef>
          </c:val>
          <c:smooth val="0"/>
          <c:extLst>
            <c:ext xmlns:c16="http://schemas.microsoft.com/office/drawing/2014/chart" uri="{C3380CC4-5D6E-409C-BE32-E72D297353CC}">
              <c16:uniqueId val="{00000011-07F7-49DA-8F0E-02B4A5B10CD7}"/>
            </c:ext>
          </c:extLst>
        </c:ser>
        <c:ser>
          <c:idx val="4"/>
          <c:order val="4"/>
          <c:tx>
            <c:strRef>
              <c:f>'Prevention coverage_KP'!$A$7</c:f>
              <c:strCache>
                <c:ptCount val="1"/>
                <c:pt idx="0">
                  <c:v>TG sex workers</c:v>
                </c:pt>
              </c:strCache>
            </c:strRef>
          </c:tx>
          <c:spPr>
            <a:ln w="38100" cap="rnd">
              <a:solidFill>
                <a:srgbClr val="CDC884"/>
              </a:solidFill>
              <a:round/>
            </a:ln>
            <a:effectLst/>
          </c:spPr>
          <c:marker>
            <c:symbol val="none"/>
          </c:marker>
          <c:dPt>
            <c:idx val="4"/>
            <c:marker>
              <c:symbol val="none"/>
            </c:marker>
            <c:bubble3D val="0"/>
            <c:spPr>
              <a:ln w="38100" cap="rnd">
                <a:solidFill>
                  <a:srgbClr val="CDC884"/>
                </a:solidFill>
                <a:prstDash val="sysDot"/>
                <a:round/>
              </a:ln>
              <a:effectLst/>
            </c:spPr>
            <c:extLst>
              <c:ext xmlns:c16="http://schemas.microsoft.com/office/drawing/2014/chart" uri="{C3380CC4-5D6E-409C-BE32-E72D297353CC}">
                <c16:uniqueId val="{00000013-07F7-49DA-8F0E-02B4A5B10CD7}"/>
              </c:ext>
            </c:extLst>
          </c:dPt>
          <c:cat>
            <c:strRef>
              <c:f>'Prevention coverage_KP'!$B$2:$E$2</c:f>
              <c:strCache>
                <c:ptCount val="4"/>
                <c:pt idx="0">
                  <c:v>2007</c:v>
                </c:pt>
                <c:pt idx="1">
                  <c:v>2009</c:v>
                </c:pt>
                <c:pt idx="2">
                  <c:v>2011</c:v>
                </c:pt>
                <c:pt idx="3">
                  <c:v>2013</c:v>
                </c:pt>
              </c:strCache>
            </c:strRef>
          </c:cat>
          <c:val>
            <c:numRef>
              <c:f>'Prevention coverage_KP'!$B$7:$E$7</c:f>
              <c:numCache>
                <c:formatCode>General</c:formatCode>
                <c:ptCount val="4"/>
                <c:pt idx="3" formatCode="0">
                  <c:v>32.299999999999997</c:v>
                </c:pt>
              </c:numCache>
            </c:numRef>
          </c:val>
          <c:smooth val="0"/>
          <c:extLst>
            <c:ext xmlns:c16="http://schemas.microsoft.com/office/drawing/2014/chart" uri="{C3380CC4-5D6E-409C-BE32-E72D297353CC}">
              <c16:uniqueId val="{00000014-07F7-49DA-8F0E-02B4A5B10CD7}"/>
            </c:ext>
          </c:extLst>
        </c:ser>
        <c:dLbls>
          <c:showLegendKey val="0"/>
          <c:showVal val="0"/>
          <c:showCatName val="0"/>
          <c:showSerName val="0"/>
          <c:showPercent val="0"/>
          <c:showBubbleSize val="0"/>
        </c:dLbls>
        <c:marker val="1"/>
        <c:smooth val="0"/>
        <c:axId val="725369512"/>
        <c:axId val="725367216"/>
      </c:lineChart>
      <c:scatterChart>
        <c:scatterStyle val="smoothMarker"/>
        <c:varyColors val="0"/>
        <c:ser>
          <c:idx val="5"/>
          <c:order val="5"/>
          <c:tx>
            <c:strRef>
              <c:f>'Prevention coverage_KP'!$K$1</c:f>
              <c:strCache>
                <c:ptCount val="1"/>
                <c:pt idx="0">
                  <c:v>target</c:v>
                </c:pt>
              </c:strCache>
            </c:strRef>
          </c:tx>
          <c:spPr>
            <a:ln w="15875" cap="rnd">
              <a:solidFill>
                <a:srgbClr val="E31837"/>
              </a:solidFill>
              <a:prstDash val="dash"/>
              <a:round/>
            </a:ln>
            <a:effectLst/>
          </c:spPr>
          <c:marker>
            <c:symbol val="none"/>
          </c:marker>
          <c:xVal>
            <c:numRef>
              <c:f>'Prevention coverage_KP'!$J$2:$J$3</c:f>
              <c:numCache>
                <c:formatCode>General</c:formatCode>
                <c:ptCount val="2"/>
                <c:pt idx="0">
                  <c:v>0</c:v>
                </c:pt>
                <c:pt idx="1">
                  <c:v>1</c:v>
                </c:pt>
              </c:numCache>
            </c:numRef>
          </c:xVal>
          <c:yVal>
            <c:numRef>
              <c:f>'Prevention coverage_KP'!$K$2:$K$3</c:f>
              <c:numCache>
                <c:formatCode>General</c:formatCode>
                <c:ptCount val="2"/>
                <c:pt idx="0">
                  <c:v>90</c:v>
                </c:pt>
                <c:pt idx="1">
                  <c:v>90</c:v>
                </c:pt>
              </c:numCache>
            </c:numRef>
          </c:yVal>
          <c:smooth val="1"/>
          <c:extLst>
            <c:ext xmlns:c16="http://schemas.microsoft.com/office/drawing/2014/chart" uri="{C3380CC4-5D6E-409C-BE32-E72D297353CC}">
              <c16:uniqueId val="{00000015-07F7-49DA-8F0E-02B4A5B10CD7}"/>
            </c:ext>
          </c:extLst>
        </c:ser>
        <c:dLbls>
          <c:showLegendKey val="0"/>
          <c:showVal val="0"/>
          <c:showCatName val="0"/>
          <c:showSerName val="0"/>
          <c:showPercent val="0"/>
          <c:showBubbleSize val="0"/>
        </c:dLbls>
        <c:axId val="725391160"/>
        <c:axId val="725385912"/>
      </c:scatterChart>
      <c:catAx>
        <c:axId val="725369512"/>
        <c:scaling>
          <c:orientation val="minMax"/>
        </c:scaling>
        <c:delete val="0"/>
        <c:axPos val="b"/>
        <c:numFmt formatCode="General" sourceLinked="1"/>
        <c:majorTickMark val="none"/>
        <c:minorTickMark val="none"/>
        <c:tickLblPos val="nextTo"/>
        <c:spPr>
          <a:noFill/>
          <a:ln w="15875" cap="flat" cmpd="sng" algn="ctr">
            <a:solidFill>
              <a:schemeClr val="bg1">
                <a:lumMod val="6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25367216"/>
        <c:crosses val="autoZero"/>
        <c:auto val="1"/>
        <c:lblAlgn val="ctr"/>
        <c:lblOffset val="100"/>
        <c:noMultiLvlLbl val="0"/>
      </c:catAx>
      <c:valAx>
        <c:axId val="725367216"/>
        <c:scaling>
          <c:orientation val="minMax"/>
          <c:max val="100"/>
        </c:scaling>
        <c:delete val="0"/>
        <c:axPos val="l"/>
        <c:title>
          <c:tx>
            <c:rich>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a:t>
                </a:r>
              </a:p>
            </c:rich>
          </c:tx>
          <c:layout>
            <c:manualLayout>
              <c:xMode val="edge"/>
              <c:yMode val="edge"/>
              <c:x val="0"/>
              <c:y val="9.6425925925925967E-3"/>
            </c:manualLayout>
          </c:layout>
          <c:overlay val="0"/>
          <c:spPr>
            <a:noFill/>
            <a:ln>
              <a:noFill/>
            </a:ln>
            <a:effectLst/>
          </c:spPr>
          <c:txPr>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w="15875">
            <a:solidFill>
              <a:schemeClr val="bg1">
                <a:lumMod val="65000"/>
              </a:scheme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25369512"/>
        <c:crosses val="autoZero"/>
        <c:crossBetween val="between"/>
        <c:majorUnit val="10"/>
      </c:valAx>
      <c:valAx>
        <c:axId val="725385912"/>
        <c:scaling>
          <c:orientation val="minMax"/>
        </c:scaling>
        <c:delete val="1"/>
        <c:axPos val="r"/>
        <c:numFmt formatCode="General" sourceLinked="1"/>
        <c:majorTickMark val="out"/>
        <c:minorTickMark val="none"/>
        <c:tickLblPos val="nextTo"/>
        <c:crossAx val="725391160"/>
        <c:crosses val="max"/>
        <c:crossBetween val="midCat"/>
      </c:valAx>
      <c:valAx>
        <c:axId val="725391160"/>
        <c:scaling>
          <c:orientation val="minMax"/>
          <c:max val="1"/>
        </c:scaling>
        <c:delete val="1"/>
        <c:axPos val="t"/>
        <c:numFmt formatCode="General" sourceLinked="1"/>
        <c:majorTickMark val="out"/>
        <c:minorTickMark val="none"/>
        <c:tickLblPos val="nextTo"/>
        <c:crossAx val="725385912"/>
        <c:crosses val="max"/>
        <c:crossBetween val="midCat"/>
      </c:valAx>
      <c:spPr>
        <a:noFill/>
        <a:ln>
          <a:noFill/>
        </a:ln>
        <a:effectLst/>
      </c:spPr>
    </c:plotArea>
    <c:legend>
      <c:legendPos val="b"/>
      <c:legendEntry>
        <c:idx val="5"/>
        <c:delete val="1"/>
      </c:legendEntry>
      <c:layout>
        <c:manualLayout>
          <c:xMode val="edge"/>
          <c:yMode val="edge"/>
          <c:x val="0.05"/>
          <c:y val="0.93930802469135799"/>
          <c:w val="0.9"/>
          <c:h val="6.0691975308641982E-2"/>
        </c:manualLayout>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00A99A"/>
      </a:solid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GB" dirty="0"/>
              <a:t>Prevention coverage, 2015-2018</a:t>
            </a:r>
          </a:p>
        </c:rich>
      </c:tx>
      <c:overlay val="1"/>
    </c:title>
    <c:autoTitleDeleted val="0"/>
    <c:plotArea>
      <c:layout>
        <c:manualLayout>
          <c:layoutTarget val="inner"/>
          <c:xMode val="edge"/>
          <c:yMode val="edge"/>
          <c:x val="0.11070127542625569"/>
          <c:y val="3.1740145385052675E-2"/>
          <c:w val="0.88881054557551564"/>
          <c:h val="0.7964062080160158"/>
        </c:manualLayout>
      </c:layout>
      <c:barChart>
        <c:barDir val="col"/>
        <c:grouping val="clustered"/>
        <c:varyColors val="0"/>
        <c:ser>
          <c:idx val="2"/>
          <c:order val="2"/>
          <c:tx>
            <c:strRef>
              <c:f>'Prevention coverage_KP'!$A$5</c:f>
              <c:strCache>
                <c:ptCount val="1"/>
                <c:pt idx="0">
                  <c:v>PWID</c:v>
                </c:pt>
              </c:strCache>
            </c:strRef>
          </c:tx>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coverage_KP'!$F$2:$G$2</c:f>
              <c:strCache>
                <c:ptCount val="2"/>
                <c:pt idx="0">
                  <c:v>2015</c:v>
                </c:pt>
                <c:pt idx="1">
                  <c:v>2018</c:v>
                </c:pt>
              </c:strCache>
            </c:strRef>
          </c:cat>
          <c:val>
            <c:numRef>
              <c:f>'Prevention coverage_KP'!$F$5:$G$5</c:f>
              <c:numCache>
                <c:formatCode>General</c:formatCode>
                <c:ptCount val="2"/>
                <c:pt idx="0" formatCode="0">
                  <c:v>51.77</c:v>
                </c:pt>
              </c:numCache>
            </c:numRef>
          </c:val>
          <c:extLst>
            <c:ext xmlns:c16="http://schemas.microsoft.com/office/drawing/2014/chart" uri="{C3380CC4-5D6E-409C-BE32-E72D297353CC}">
              <c16:uniqueId val="{00000000-C341-4B51-82CC-DE6F3F6F1C79}"/>
            </c:ext>
          </c:extLst>
        </c:ser>
        <c:ser>
          <c:idx val="3"/>
          <c:order val="3"/>
          <c:tx>
            <c:strRef>
              <c:f>'Prevention coverage_KP'!$A$6</c:f>
              <c:strCache>
                <c:ptCount val="1"/>
                <c:pt idx="0">
                  <c:v>MSW</c:v>
                </c:pt>
              </c:strCache>
            </c:strRef>
          </c:tx>
          <c:spPr>
            <a:solidFill>
              <a:srgbClr val="F26B73"/>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coverage_KP'!$F$2:$G$2</c:f>
              <c:strCache>
                <c:ptCount val="2"/>
                <c:pt idx="0">
                  <c:v>2015</c:v>
                </c:pt>
                <c:pt idx="1">
                  <c:v>2018</c:v>
                </c:pt>
              </c:strCache>
            </c:strRef>
          </c:cat>
          <c:val>
            <c:numRef>
              <c:f>'Prevention coverage_KP'!$F$6:$G$6</c:f>
              <c:numCache>
                <c:formatCode>General</c:formatCode>
                <c:ptCount val="2"/>
                <c:pt idx="0" formatCode="0">
                  <c:v>50.11</c:v>
                </c:pt>
              </c:numCache>
            </c:numRef>
          </c:val>
          <c:extLst>
            <c:ext xmlns:c16="http://schemas.microsoft.com/office/drawing/2014/chart" uri="{C3380CC4-5D6E-409C-BE32-E72D297353CC}">
              <c16:uniqueId val="{00000001-C341-4B51-82CC-DE6F3F6F1C79}"/>
            </c:ext>
          </c:extLst>
        </c:ser>
        <c:ser>
          <c:idx val="4"/>
          <c:order val="4"/>
          <c:tx>
            <c:strRef>
              <c:f>'Prevention coverage_KP'!$A$7</c:f>
              <c:strCache>
                <c:ptCount val="1"/>
                <c:pt idx="0">
                  <c:v>TG sex workers</c:v>
                </c:pt>
              </c:strCache>
            </c:strRef>
          </c:tx>
          <c:spPr>
            <a:solidFill>
              <a:srgbClr val="CDC884"/>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coverage_KP'!$F$2:$G$2</c:f>
              <c:strCache>
                <c:ptCount val="2"/>
                <c:pt idx="0">
                  <c:v>2015</c:v>
                </c:pt>
                <c:pt idx="1">
                  <c:v>2018</c:v>
                </c:pt>
              </c:strCache>
            </c:strRef>
          </c:cat>
          <c:val>
            <c:numRef>
              <c:f>'Prevention coverage_KP'!$F$7:$G$7</c:f>
              <c:numCache>
                <c:formatCode>General</c:formatCode>
                <c:ptCount val="2"/>
                <c:pt idx="0" formatCode="0">
                  <c:v>33.729999999999997</c:v>
                </c:pt>
              </c:numCache>
            </c:numRef>
          </c:val>
          <c:extLst>
            <c:ext xmlns:c16="http://schemas.microsoft.com/office/drawing/2014/chart" uri="{C3380CC4-5D6E-409C-BE32-E72D297353CC}">
              <c16:uniqueId val="{00000002-C341-4B51-82CC-DE6F3F6F1C79}"/>
            </c:ext>
          </c:extLst>
        </c:ser>
        <c:dLbls>
          <c:showLegendKey val="0"/>
          <c:showVal val="0"/>
          <c:showCatName val="0"/>
          <c:showSerName val="0"/>
          <c:showPercent val="0"/>
          <c:showBubbleSize val="0"/>
        </c:dLbls>
        <c:gapWidth val="150"/>
        <c:axId val="242923392"/>
        <c:axId val="242924928"/>
      </c:barChart>
      <c:lineChart>
        <c:grouping val="standard"/>
        <c:varyColors val="0"/>
        <c:ser>
          <c:idx val="0"/>
          <c:order val="0"/>
          <c:tx>
            <c:strRef>
              <c:f>'Prevention coverage_KP'!$A$3</c:f>
              <c:strCache>
                <c:ptCount val="1"/>
                <c:pt idx="0">
                  <c:v>FSW</c:v>
                </c:pt>
              </c:strCache>
            </c:strRef>
          </c:tx>
          <c:spPr>
            <a:ln w="38100">
              <a:solidFill>
                <a:srgbClr val="00A99A"/>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3-C341-4B51-82CC-DE6F3F6F1C7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coverage_KP'!$F$2:$G$2</c:f>
              <c:strCache>
                <c:ptCount val="2"/>
                <c:pt idx="0">
                  <c:v>2015</c:v>
                </c:pt>
                <c:pt idx="1">
                  <c:v>2018</c:v>
                </c:pt>
              </c:strCache>
            </c:strRef>
          </c:cat>
          <c:val>
            <c:numRef>
              <c:f>'Prevention coverage_KP'!$F$3:$G$3</c:f>
              <c:numCache>
                <c:formatCode>0</c:formatCode>
                <c:ptCount val="2"/>
                <c:pt idx="0">
                  <c:v>33.76</c:v>
                </c:pt>
                <c:pt idx="1">
                  <c:v>71.81</c:v>
                </c:pt>
              </c:numCache>
            </c:numRef>
          </c:val>
          <c:smooth val="0"/>
          <c:extLst>
            <c:ext xmlns:c16="http://schemas.microsoft.com/office/drawing/2014/chart" uri="{C3380CC4-5D6E-409C-BE32-E72D297353CC}">
              <c16:uniqueId val="{00000004-C341-4B51-82CC-DE6F3F6F1C79}"/>
            </c:ext>
          </c:extLst>
        </c:ser>
        <c:ser>
          <c:idx val="1"/>
          <c:order val="1"/>
          <c:tx>
            <c:strRef>
              <c:f>'Prevention coverage_KP'!$A$4</c:f>
              <c:strCache>
                <c:ptCount val="1"/>
                <c:pt idx="0">
                  <c:v>MSM</c:v>
                </c:pt>
              </c:strCache>
            </c:strRef>
          </c:tx>
          <c:spPr>
            <a:ln w="38100">
              <a:solidFill>
                <a:srgbClr val="F78E1E"/>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5-C341-4B51-82CC-DE6F3F6F1C79}"/>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coverage_KP'!$F$2:$G$2</c:f>
              <c:strCache>
                <c:ptCount val="2"/>
                <c:pt idx="0">
                  <c:v>2015</c:v>
                </c:pt>
                <c:pt idx="1">
                  <c:v>2018</c:v>
                </c:pt>
              </c:strCache>
            </c:strRef>
          </c:cat>
          <c:val>
            <c:numRef>
              <c:f>'Prevention coverage_KP'!$F$4:$G$4</c:f>
              <c:numCache>
                <c:formatCode>0</c:formatCode>
                <c:ptCount val="2"/>
                <c:pt idx="0">
                  <c:v>27.92</c:v>
                </c:pt>
                <c:pt idx="1">
                  <c:v>14.62</c:v>
                </c:pt>
              </c:numCache>
            </c:numRef>
          </c:val>
          <c:smooth val="0"/>
          <c:extLst>
            <c:ext xmlns:c16="http://schemas.microsoft.com/office/drawing/2014/chart" uri="{C3380CC4-5D6E-409C-BE32-E72D297353CC}">
              <c16:uniqueId val="{00000006-C341-4B51-82CC-DE6F3F6F1C79}"/>
            </c:ext>
          </c:extLst>
        </c:ser>
        <c:dLbls>
          <c:showLegendKey val="0"/>
          <c:showVal val="0"/>
          <c:showCatName val="0"/>
          <c:showSerName val="0"/>
          <c:showPercent val="0"/>
          <c:showBubbleSize val="0"/>
        </c:dLbls>
        <c:marker val="1"/>
        <c:smooth val="0"/>
        <c:axId val="242923392"/>
        <c:axId val="242924928"/>
      </c:lineChart>
      <c:scatterChart>
        <c:scatterStyle val="lineMarker"/>
        <c:varyColors val="0"/>
        <c:ser>
          <c:idx val="5"/>
          <c:order val="5"/>
          <c:tx>
            <c:strRef>
              <c:f>'Prevention coverage_KP'!$K$1</c:f>
              <c:strCache>
                <c:ptCount val="1"/>
                <c:pt idx="0">
                  <c:v>target</c:v>
                </c:pt>
              </c:strCache>
            </c:strRef>
          </c:tx>
          <c:spPr>
            <a:ln w="15875">
              <a:solidFill>
                <a:srgbClr val="E31837"/>
              </a:solidFill>
              <a:prstDash val="dash"/>
            </a:ln>
          </c:spPr>
          <c:marker>
            <c:symbol val="none"/>
          </c:marker>
          <c:xVal>
            <c:numRef>
              <c:f>'Prevention coverage_KP'!$J$2:$J$3</c:f>
              <c:numCache>
                <c:formatCode>General</c:formatCode>
                <c:ptCount val="2"/>
                <c:pt idx="0">
                  <c:v>0</c:v>
                </c:pt>
                <c:pt idx="1">
                  <c:v>1</c:v>
                </c:pt>
              </c:numCache>
            </c:numRef>
          </c:xVal>
          <c:yVal>
            <c:numRef>
              <c:f>'Prevention coverage_KP'!$K$2:$K$3</c:f>
              <c:numCache>
                <c:formatCode>General</c:formatCode>
                <c:ptCount val="2"/>
                <c:pt idx="0">
                  <c:v>90</c:v>
                </c:pt>
                <c:pt idx="1">
                  <c:v>90</c:v>
                </c:pt>
              </c:numCache>
            </c:numRef>
          </c:yVal>
          <c:smooth val="0"/>
          <c:extLst>
            <c:ext xmlns:c16="http://schemas.microsoft.com/office/drawing/2014/chart" uri="{C3380CC4-5D6E-409C-BE32-E72D297353CC}">
              <c16:uniqueId val="{00000007-C341-4B51-82CC-DE6F3F6F1C79}"/>
            </c:ext>
          </c:extLst>
        </c:ser>
        <c:dLbls>
          <c:showLegendKey val="0"/>
          <c:showVal val="0"/>
          <c:showCatName val="0"/>
          <c:showSerName val="0"/>
          <c:showPercent val="0"/>
          <c:showBubbleSize val="0"/>
        </c:dLbls>
        <c:axId val="242932736"/>
        <c:axId val="242931200"/>
      </c:scatterChart>
      <c:catAx>
        <c:axId val="242923392"/>
        <c:scaling>
          <c:orientation val="minMax"/>
        </c:scaling>
        <c:delete val="0"/>
        <c:axPos val="b"/>
        <c:numFmt formatCode="General" sourceLinked="1"/>
        <c:majorTickMark val="out"/>
        <c:minorTickMark val="none"/>
        <c:tickLblPos val="nextTo"/>
        <c:crossAx val="242924928"/>
        <c:crosses val="autoZero"/>
        <c:auto val="1"/>
        <c:lblAlgn val="ctr"/>
        <c:lblOffset val="100"/>
        <c:noMultiLvlLbl val="0"/>
      </c:catAx>
      <c:valAx>
        <c:axId val="242924928"/>
        <c:scaling>
          <c:orientation val="minMax"/>
          <c:max val="100"/>
        </c:scaling>
        <c:delete val="0"/>
        <c:axPos val="l"/>
        <c:title>
          <c:tx>
            <c:rich>
              <a:bodyPr rot="0" vert="horz"/>
              <a:lstStyle/>
              <a:p>
                <a:pPr algn="ctr">
                  <a:defRPr sz="1400" b="1" i="0" u="none" strike="noStrike" baseline="0">
                    <a:solidFill>
                      <a:srgbClr val="000000"/>
                    </a:solidFill>
                    <a:latin typeface="Arial"/>
                    <a:ea typeface="Arial"/>
                    <a:cs typeface="Arial"/>
                  </a:defRPr>
                </a:pPr>
                <a:r>
                  <a:rPr lang="en-US"/>
                  <a:t>%</a:t>
                </a:r>
              </a:p>
            </c:rich>
          </c:tx>
          <c:layout>
            <c:manualLayout>
              <c:xMode val="edge"/>
              <c:yMode val="edge"/>
              <c:x val="3.6428809048569535E-3"/>
              <c:y val="0"/>
            </c:manualLayout>
          </c:layout>
          <c:overlay val="0"/>
        </c:title>
        <c:numFmt formatCode="0" sourceLinked="1"/>
        <c:majorTickMark val="out"/>
        <c:minorTickMark val="none"/>
        <c:tickLblPos val="nextTo"/>
        <c:crossAx val="242923392"/>
        <c:crosses val="autoZero"/>
        <c:crossBetween val="between"/>
        <c:majorUnit val="10"/>
      </c:valAx>
      <c:valAx>
        <c:axId val="242931200"/>
        <c:scaling>
          <c:orientation val="minMax"/>
          <c:max val="100"/>
          <c:min val="0"/>
        </c:scaling>
        <c:delete val="1"/>
        <c:axPos val="r"/>
        <c:numFmt formatCode="General" sourceLinked="1"/>
        <c:majorTickMark val="out"/>
        <c:minorTickMark val="none"/>
        <c:tickLblPos val="nextTo"/>
        <c:crossAx val="242932736"/>
        <c:crosses val="max"/>
        <c:crossBetween val="midCat"/>
        <c:majorUnit val="20"/>
      </c:valAx>
      <c:valAx>
        <c:axId val="242932736"/>
        <c:scaling>
          <c:orientation val="minMax"/>
          <c:max val="1"/>
          <c:min val="0"/>
        </c:scaling>
        <c:delete val="1"/>
        <c:axPos val="t"/>
        <c:numFmt formatCode="General" sourceLinked="1"/>
        <c:majorTickMark val="out"/>
        <c:minorTickMark val="none"/>
        <c:tickLblPos val="nextTo"/>
        <c:crossAx val="242931200"/>
        <c:crosses val="max"/>
        <c:crossBetween val="midCat"/>
      </c:valAx>
    </c:plotArea>
    <c:legend>
      <c:legendPos val="b"/>
      <c:legendEntry>
        <c:idx val="5"/>
        <c:delete val="1"/>
      </c:legendEntry>
      <c:layout>
        <c:manualLayout>
          <c:xMode val="edge"/>
          <c:yMode val="edge"/>
          <c:x val="0.05"/>
          <c:y val="0.93538827160493832"/>
          <c:w val="0.9"/>
          <c:h val="4.1093209876543212E-2"/>
        </c:manualLayout>
      </c:layout>
      <c:overlay val="0"/>
    </c:legend>
    <c:plotVisOnly val="1"/>
    <c:dispBlanksAs val="span"/>
    <c:showDLblsOverMax val="0"/>
  </c:chart>
  <c:spPr>
    <a:ln>
      <a:solidFill>
        <a:srgbClr val="F78E1E"/>
      </a:solid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41889021236294"/>
          <c:y val="0.10927390473057709"/>
          <c:w val="0.60538029650525793"/>
          <c:h val="0.76324220307970647"/>
        </c:manualLayout>
      </c:layout>
      <c:barChart>
        <c:barDir val="col"/>
        <c:grouping val="clustered"/>
        <c:varyColors val="0"/>
        <c:ser>
          <c:idx val="0"/>
          <c:order val="0"/>
          <c:spPr>
            <a:solidFill>
              <a:srgbClr val="88C540"/>
            </a:solidFill>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'Syringes per PWID'!$B$5:$C$5</c:f>
              <c:strCache>
                <c:ptCount val="2"/>
                <c:pt idx="0">
                  <c:v>2008</c:v>
                </c:pt>
                <c:pt idx="1">
                  <c:v>2009</c:v>
                </c:pt>
              </c:strCache>
            </c:strRef>
          </c:cat>
          <c:val>
            <c:numRef>
              <c:f>'Syringes per PWID'!$B$6:$C$6</c:f>
              <c:numCache>
                <c:formatCode>0</c:formatCode>
                <c:ptCount val="2"/>
                <c:pt idx="0">
                  <c:v>3</c:v>
                </c:pt>
                <c:pt idx="1">
                  <c:v>2</c:v>
                </c:pt>
              </c:numCache>
            </c:numRef>
          </c:val>
          <c:extLst>
            <c:ext xmlns:c16="http://schemas.microsoft.com/office/drawing/2014/chart" uri="{C3380CC4-5D6E-409C-BE32-E72D297353CC}">
              <c16:uniqueId val="{00000000-BF95-4D11-863A-597B29EDE016}"/>
            </c:ext>
          </c:extLst>
        </c:ser>
        <c:dLbls>
          <c:showLegendKey val="0"/>
          <c:showVal val="0"/>
          <c:showCatName val="0"/>
          <c:showSerName val="0"/>
          <c:showPercent val="0"/>
          <c:showBubbleSize val="0"/>
        </c:dLbls>
        <c:gapWidth val="90"/>
        <c:axId val="220966272"/>
        <c:axId val="220972160"/>
      </c:barChart>
      <c:scatterChart>
        <c:scatterStyle val="lineMarker"/>
        <c:varyColors val="0"/>
        <c:ser>
          <c:idx val="1"/>
          <c:order val="1"/>
          <c:tx>
            <c:strRef>
              <c:f>'Syringes per PWID'!$K$6</c:f>
              <c:strCache>
                <c:ptCount val="1"/>
                <c:pt idx="0">
                  <c:v>low coverage target</c:v>
                </c:pt>
              </c:strCache>
            </c:strRef>
          </c:tx>
          <c:spPr>
            <a:ln w="15875">
              <a:solidFill>
                <a:srgbClr val="F78E1E"/>
              </a:solidFill>
              <a:prstDash val="dash"/>
            </a:ln>
          </c:spPr>
          <c:marker>
            <c:symbol val="none"/>
          </c:marker>
          <c:xVal>
            <c:numRef>
              <c:f>'Syringes per PWID'!$J$7:$J$8</c:f>
              <c:numCache>
                <c:formatCode>General</c:formatCode>
                <c:ptCount val="2"/>
                <c:pt idx="0">
                  <c:v>0</c:v>
                </c:pt>
                <c:pt idx="1">
                  <c:v>1</c:v>
                </c:pt>
              </c:numCache>
            </c:numRef>
          </c:xVal>
          <c:yVal>
            <c:numRef>
              <c:f>'Syringes per PWID'!$K$7:$K$8</c:f>
              <c:numCache>
                <c:formatCode>General</c:formatCode>
                <c:ptCount val="2"/>
                <c:pt idx="0">
                  <c:v>100</c:v>
                </c:pt>
                <c:pt idx="1">
                  <c:v>100</c:v>
                </c:pt>
              </c:numCache>
            </c:numRef>
          </c:yVal>
          <c:smooth val="0"/>
          <c:extLst>
            <c:ext xmlns:c16="http://schemas.microsoft.com/office/drawing/2014/chart" uri="{C3380CC4-5D6E-409C-BE32-E72D297353CC}">
              <c16:uniqueId val="{00000001-BF95-4D11-863A-597B29EDE016}"/>
            </c:ext>
          </c:extLst>
        </c:ser>
        <c:ser>
          <c:idx val="2"/>
          <c:order val="2"/>
          <c:tx>
            <c:strRef>
              <c:f>'Syringes per PWID'!$O$6</c:f>
              <c:strCache>
                <c:ptCount val="1"/>
                <c:pt idx="0">
                  <c:v>high coverage target</c:v>
                </c:pt>
              </c:strCache>
            </c:strRef>
          </c:tx>
          <c:spPr>
            <a:ln w="15875">
              <a:solidFill>
                <a:srgbClr val="88C540"/>
              </a:solidFill>
              <a:prstDash val="dash"/>
            </a:ln>
          </c:spPr>
          <c:marker>
            <c:symbol val="none"/>
          </c:marker>
          <c:xVal>
            <c:numRef>
              <c:f>'Syringes per PWID'!$N$7:$N$8</c:f>
              <c:numCache>
                <c:formatCode>General</c:formatCode>
                <c:ptCount val="2"/>
                <c:pt idx="0">
                  <c:v>0</c:v>
                </c:pt>
                <c:pt idx="1">
                  <c:v>1</c:v>
                </c:pt>
              </c:numCache>
            </c:numRef>
          </c:xVal>
          <c:yVal>
            <c:numRef>
              <c:f>'Syringes per PWID'!$O$7:$O$8</c:f>
              <c:numCache>
                <c:formatCode>General</c:formatCode>
                <c:ptCount val="2"/>
                <c:pt idx="0">
                  <c:v>200</c:v>
                </c:pt>
                <c:pt idx="1">
                  <c:v>200</c:v>
                </c:pt>
              </c:numCache>
            </c:numRef>
          </c:yVal>
          <c:smooth val="0"/>
          <c:extLst>
            <c:ext xmlns:c16="http://schemas.microsoft.com/office/drawing/2014/chart" uri="{C3380CC4-5D6E-409C-BE32-E72D297353CC}">
              <c16:uniqueId val="{00000002-BF95-4D11-863A-597B29EDE016}"/>
            </c:ext>
          </c:extLst>
        </c:ser>
        <c:dLbls>
          <c:showLegendKey val="0"/>
          <c:showVal val="0"/>
          <c:showCatName val="0"/>
          <c:showSerName val="0"/>
          <c:showPercent val="0"/>
          <c:showBubbleSize val="0"/>
        </c:dLbls>
        <c:axId val="220979968"/>
        <c:axId val="220974080"/>
      </c:scatterChart>
      <c:catAx>
        <c:axId val="220966272"/>
        <c:scaling>
          <c:orientation val="minMax"/>
        </c:scaling>
        <c:delete val="0"/>
        <c:axPos val="b"/>
        <c:numFmt formatCode="General" sourceLinked="0"/>
        <c:majorTickMark val="out"/>
        <c:minorTickMark val="none"/>
        <c:tickLblPos val="nextTo"/>
        <c:crossAx val="220972160"/>
        <c:crosses val="autoZero"/>
        <c:auto val="1"/>
        <c:lblAlgn val="ctr"/>
        <c:lblOffset val="100"/>
        <c:noMultiLvlLbl val="0"/>
      </c:catAx>
      <c:valAx>
        <c:axId val="220972160"/>
        <c:scaling>
          <c:orientation val="minMax"/>
          <c:max val="300"/>
          <c:min val="0"/>
        </c:scaling>
        <c:delete val="0"/>
        <c:axPos val="l"/>
        <c:title>
          <c:tx>
            <c:rich>
              <a:bodyPr rot="-5400000" vert="horz"/>
              <a:lstStyle/>
              <a:p>
                <a:pPr>
                  <a:defRPr/>
                </a:pPr>
                <a:r>
                  <a:rPr lang="en-US"/>
                  <a:t>Number of needles/syringes</a:t>
                </a:r>
              </a:p>
            </c:rich>
          </c:tx>
          <c:layout>
            <c:manualLayout>
              <c:xMode val="edge"/>
              <c:yMode val="edge"/>
              <c:x val="1.4483396097226977E-2"/>
              <c:y val="8.5953170327393288E-2"/>
            </c:manualLayout>
          </c:layout>
          <c:overlay val="0"/>
        </c:title>
        <c:numFmt formatCode="0" sourceLinked="1"/>
        <c:majorTickMark val="out"/>
        <c:minorTickMark val="none"/>
        <c:tickLblPos val="nextTo"/>
        <c:crossAx val="220966272"/>
        <c:crosses val="autoZero"/>
        <c:crossBetween val="between"/>
        <c:majorUnit val="100"/>
      </c:valAx>
      <c:valAx>
        <c:axId val="220974080"/>
        <c:scaling>
          <c:orientation val="minMax"/>
          <c:max val="300"/>
          <c:min val="0"/>
        </c:scaling>
        <c:delete val="1"/>
        <c:axPos val="r"/>
        <c:numFmt formatCode="General" sourceLinked="1"/>
        <c:majorTickMark val="out"/>
        <c:minorTickMark val="none"/>
        <c:tickLblPos val="nextTo"/>
        <c:crossAx val="220979968"/>
        <c:crosses val="max"/>
        <c:crossBetween val="midCat"/>
        <c:majorUnit val="100"/>
      </c:valAx>
      <c:valAx>
        <c:axId val="220979968"/>
        <c:scaling>
          <c:orientation val="minMax"/>
          <c:max val="1"/>
          <c:min val="0"/>
        </c:scaling>
        <c:delete val="1"/>
        <c:axPos val="t"/>
        <c:numFmt formatCode="General" sourceLinked="1"/>
        <c:majorTickMark val="out"/>
        <c:minorTickMark val="none"/>
        <c:tickLblPos val="nextTo"/>
        <c:crossAx val="220974080"/>
        <c:crosses val="max"/>
        <c:crossBetween val="midCat"/>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88426206339592"/>
          <c:y val="3.6267972303926047E-2"/>
          <c:w val="0.81611158079065094"/>
          <c:h val="0.63059527071877042"/>
        </c:manualLayout>
      </c:layout>
      <c:lineChart>
        <c:grouping val="standard"/>
        <c:varyColors val="0"/>
        <c:ser>
          <c:idx val="0"/>
          <c:order val="0"/>
          <c:tx>
            <c:strRef>
              <c:f>'HIV testing KP'!$A$6</c:f>
              <c:strCache>
                <c:ptCount val="1"/>
                <c:pt idx="0">
                  <c:v>FSW</c:v>
                </c:pt>
              </c:strCache>
            </c:strRef>
          </c:tx>
          <c:spPr>
            <a:ln w="38100">
              <a:solidFill>
                <a:srgbClr val="00A99A"/>
              </a:solidFill>
            </a:ln>
          </c:spPr>
          <c:marker>
            <c:symbol val="none"/>
          </c:marker>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32C-4104-B0B9-4F7B7CA86C05}"/>
                </c:ext>
              </c:extLst>
            </c:dLbl>
            <c:spPr>
              <a:noFill/>
              <a:ln>
                <a:noFill/>
              </a:ln>
              <a:effectLst/>
            </c:spPr>
            <c:txPr>
              <a:bodyPr/>
              <a:lstStyle/>
              <a:p>
                <a:pPr>
                  <a:defRPr>
                    <a:solidFill>
                      <a:srgbClr val="00A99A"/>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'HIV testing KP'!$B$5:$G$5</c:f>
              <c:numCache>
                <c:formatCode>General</c:formatCode>
                <c:ptCount val="6"/>
                <c:pt idx="0">
                  <c:v>2007</c:v>
                </c:pt>
                <c:pt idx="1">
                  <c:v>2009</c:v>
                </c:pt>
                <c:pt idx="2">
                  <c:v>2011</c:v>
                </c:pt>
                <c:pt idx="3">
                  <c:v>2013</c:v>
                </c:pt>
                <c:pt idx="4">
                  <c:v>2015</c:v>
                </c:pt>
                <c:pt idx="5">
                  <c:v>2018</c:v>
                </c:pt>
              </c:numCache>
            </c:numRef>
          </c:cat>
          <c:val>
            <c:numRef>
              <c:f>'HIV testing KP'!$B$6:$G$6</c:f>
              <c:numCache>
                <c:formatCode>0</c:formatCode>
                <c:ptCount val="6"/>
                <c:pt idx="0">
                  <c:v>12</c:v>
                </c:pt>
                <c:pt idx="1">
                  <c:v>19</c:v>
                </c:pt>
                <c:pt idx="2">
                  <c:v>16</c:v>
                </c:pt>
                <c:pt idx="3">
                  <c:v>45</c:v>
                </c:pt>
                <c:pt idx="4">
                  <c:v>24</c:v>
                </c:pt>
                <c:pt idx="5">
                  <c:v>54</c:v>
                </c:pt>
              </c:numCache>
            </c:numRef>
          </c:val>
          <c:smooth val="0"/>
          <c:extLst>
            <c:ext xmlns:c16="http://schemas.microsoft.com/office/drawing/2014/chart" uri="{C3380CC4-5D6E-409C-BE32-E72D297353CC}">
              <c16:uniqueId val="{00000001-832C-4104-B0B9-4F7B7CA86C05}"/>
            </c:ext>
          </c:extLst>
        </c:ser>
        <c:ser>
          <c:idx val="1"/>
          <c:order val="1"/>
          <c:tx>
            <c:strRef>
              <c:f>'HIV testing KP'!$A$7</c:f>
              <c:strCache>
                <c:ptCount val="1"/>
                <c:pt idx="0">
                  <c:v>MSM *</c:v>
                </c:pt>
              </c:strCache>
            </c:strRef>
          </c:tx>
          <c:spPr>
            <a:ln w="38100">
              <a:solidFill>
                <a:srgbClr val="F26B73"/>
              </a:solidFill>
            </a:ln>
          </c:spPr>
          <c:marker>
            <c:symbol val="none"/>
          </c:marker>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32C-4104-B0B9-4F7B7CA86C05}"/>
                </c:ext>
              </c:extLst>
            </c:dLbl>
            <c:spPr>
              <a:noFill/>
              <a:ln>
                <a:noFill/>
              </a:ln>
              <a:effectLst/>
            </c:spPr>
            <c:txPr>
              <a:bodyPr/>
              <a:lstStyle/>
              <a:p>
                <a:pPr>
                  <a:defRPr>
                    <a:solidFill>
                      <a:srgbClr val="F26B73"/>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'HIV testing KP'!$B$5:$G$5</c:f>
              <c:numCache>
                <c:formatCode>General</c:formatCode>
                <c:ptCount val="6"/>
                <c:pt idx="0">
                  <c:v>2007</c:v>
                </c:pt>
                <c:pt idx="1">
                  <c:v>2009</c:v>
                </c:pt>
                <c:pt idx="2">
                  <c:v>2011</c:v>
                </c:pt>
                <c:pt idx="3">
                  <c:v>2013</c:v>
                </c:pt>
                <c:pt idx="4">
                  <c:v>2015</c:v>
                </c:pt>
                <c:pt idx="5">
                  <c:v>2018</c:v>
                </c:pt>
              </c:numCache>
            </c:numRef>
          </c:cat>
          <c:val>
            <c:numRef>
              <c:f>'HIV testing KP'!$B$7:$G$7</c:f>
              <c:numCache>
                <c:formatCode>0</c:formatCode>
                <c:ptCount val="6"/>
                <c:pt idx="0">
                  <c:v>16</c:v>
                </c:pt>
                <c:pt idx="1">
                  <c:v>7</c:v>
                </c:pt>
                <c:pt idx="2">
                  <c:v>5</c:v>
                </c:pt>
                <c:pt idx="3">
                  <c:v>9.3000000000000007</c:v>
                </c:pt>
                <c:pt idx="4">
                  <c:v>16</c:v>
                </c:pt>
                <c:pt idx="5">
                  <c:v>32</c:v>
                </c:pt>
              </c:numCache>
            </c:numRef>
          </c:val>
          <c:smooth val="0"/>
          <c:extLst>
            <c:ext xmlns:c16="http://schemas.microsoft.com/office/drawing/2014/chart" uri="{C3380CC4-5D6E-409C-BE32-E72D297353CC}">
              <c16:uniqueId val="{00000003-832C-4104-B0B9-4F7B7CA86C05}"/>
            </c:ext>
          </c:extLst>
        </c:ser>
        <c:ser>
          <c:idx val="2"/>
          <c:order val="2"/>
          <c:tx>
            <c:strRef>
              <c:f>'HIV testing KP'!$A$8</c:f>
              <c:strCache>
                <c:ptCount val="1"/>
                <c:pt idx="0">
                  <c:v>PWID</c:v>
                </c:pt>
              </c:strCache>
            </c:strRef>
          </c:tx>
          <c:spPr>
            <a:ln w="38100">
              <a:solidFill>
                <a:srgbClr val="00AEEF"/>
              </a:solidFill>
            </a:ln>
          </c:spPr>
          <c:marker>
            <c:symbol val="none"/>
          </c:marker>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32C-4104-B0B9-4F7B7CA86C05}"/>
                </c:ext>
              </c:extLst>
            </c:dLbl>
            <c:spPr>
              <a:noFill/>
              <a:ln>
                <a:noFill/>
              </a:ln>
              <a:effectLst/>
            </c:spPr>
            <c:txPr>
              <a:bodyPr/>
              <a:lstStyle/>
              <a:p>
                <a:pPr>
                  <a:defRPr>
                    <a:solidFill>
                      <a:srgbClr val="00AEEF"/>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'HIV testing KP'!$B$5:$G$5</c:f>
              <c:numCache>
                <c:formatCode>General</c:formatCode>
                <c:ptCount val="6"/>
                <c:pt idx="0">
                  <c:v>2007</c:v>
                </c:pt>
                <c:pt idx="1">
                  <c:v>2009</c:v>
                </c:pt>
                <c:pt idx="2">
                  <c:v>2011</c:v>
                </c:pt>
                <c:pt idx="3">
                  <c:v>2013</c:v>
                </c:pt>
                <c:pt idx="4">
                  <c:v>2015</c:v>
                </c:pt>
                <c:pt idx="5">
                  <c:v>2018</c:v>
                </c:pt>
              </c:numCache>
            </c:numRef>
          </c:cat>
          <c:val>
            <c:numRef>
              <c:f>'HIV testing KP'!$B$8:$G$8</c:f>
              <c:numCache>
                <c:formatCode>0</c:formatCode>
                <c:ptCount val="6"/>
                <c:pt idx="0">
                  <c:v>4</c:v>
                </c:pt>
                <c:pt idx="1">
                  <c:v>1</c:v>
                </c:pt>
                <c:pt idx="2">
                  <c:v>5</c:v>
                </c:pt>
                <c:pt idx="3">
                  <c:v>6.3</c:v>
                </c:pt>
                <c:pt idx="4">
                  <c:v>24</c:v>
                </c:pt>
              </c:numCache>
            </c:numRef>
          </c:val>
          <c:smooth val="0"/>
          <c:extLst>
            <c:ext xmlns:c16="http://schemas.microsoft.com/office/drawing/2014/chart" uri="{C3380CC4-5D6E-409C-BE32-E72D297353CC}">
              <c16:uniqueId val="{00000005-832C-4104-B0B9-4F7B7CA86C05}"/>
            </c:ext>
          </c:extLst>
        </c:ser>
        <c:ser>
          <c:idx val="3"/>
          <c:order val="3"/>
          <c:tx>
            <c:strRef>
              <c:f>'HIV testing KP'!$A$9</c:f>
              <c:strCache>
                <c:ptCount val="1"/>
                <c:pt idx="0">
                  <c:v>MEW</c:v>
                </c:pt>
              </c:strCache>
            </c:strRef>
          </c:tx>
          <c:spPr>
            <a:ln w="38100">
              <a:solidFill>
                <a:srgbClr val="F78E1E"/>
              </a:solidFill>
            </a:ln>
          </c:spPr>
          <c:marker>
            <c:symbol val="none"/>
          </c:marker>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32C-4104-B0B9-4F7B7CA86C05}"/>
                </c:ext>
              </c:extLst>
            </c:dLbl>
            <c:spPr>
              <a:noFill/>
              <a:ln>
                <a:noFill/>
              </a:ln>
              <a:effectLst/>
            </c:spPr>
            <c:txPr>
              <a:bodyPr/>
              <a:lstStyle/>
              <a:p>
                <a:pPr>
                  <a:defRPr>
                    <a:solidFill>
                      <a:srgbClr val="F78E1E"/>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'HIV testing KP'!$B$5:$G$5</c:f>
              <c:numCache>
                <c:formatCode>General</c:formatCode>
                <c:ptCount val="6"/>
                <c:pt idx="0">
                  <c:v>2007</c:v>
                </c:pt>
                <c:pt idx="1">
                  <c:v>2009</c:v>
                </c:pt>
                <c:pt idx="2">
                  <c:v>2011</c:v>
                </c:pt>
                <c:pt idx="3">
                  <c:v>2013</c:v>
                </c:pt>
                <c:pt idx="4">
                  <c:v>2015</c:v>
                </c:pt>
                <c:pt idx="5">
                  <c:v>2018</c:v>
                </c:pt>
              </c:numCache>
            </c:numRef>
          </c:cat>
          <c:val>
            <c:numRef>
              <c:f>'HIV testing KP'!$B$9:$G$9</c:f>
              <c:numCache>
                <c:formatCode>General</c:formatCode>
                <c:ptCount val="6"/>
                <c:pt idx="2" formatCode="0">
                  <c:v>37</c:v>
                </c:pt>
                <c:pt idx="3" formatCode="0">
                  <c:v>15.2</c:v>
                </c:pt>
                <c:pt idx="4" formatCode="0">
                  <c:v>33.799999999999997</c:v>
                </c:pt>
              </c:numCache>
            </c:numRef>
          </c:val>
          <c:smooth val="0"/>
          <c:extLst>
            <c:ext xmlns:c16="http://schemas.microsoft.com/office/drawing/2014/chart" uri="{C3380CC4-5D6E-409C-BE32-E72D297353CC}">
              <c16:uniqueId val="{00000007-832C-4104-B0B9-4F7B7CA86C05}"/>
            </c:ext>
          </c:extLst>
        </c:ser>
        <c:ser>
          <c:idx val="4"/>
          <c:order val="4"/>
          <c:tx>
            <c:strRef>
              <c:f>'HIV testing KP'!$A$10</c:f>
              <c:strCache>
                <c:ptCount val="1"/>
                <c:pt idx="0">
                  <c:v>TG sex workers</c:v>
                </c:pt>
              </c:strCache>
            </c:strRef>
          </c:tx>
          <c:spPr>
            <a:ln w="38100">
              <a:solidFill>
                <a:srgbClr val="CDC884"/>
              </a:solidFill>
            </a:ln>
          </c:spPr>
          <c:marker>
            <c:symbol val="none"/>
          </c:marker>
          <c:dLbls>
            <c:dLbl>
              <c:idx val="4"/>
              <c:layout>
                <c:manualLayout>
                  <c:x val="4.807692307692308E-3"/>
                  <c:y val="2.50521920668058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32C-4104-B0B9-4F7B7CA86C05}"/>
                </c:ext>
              </c:extLst>
            </c:dLbl>
            <c:spPr>
              <a:noFill/>
              <a:ln>
                <a:noFill/>
              </a:ln>
              <a:effectLst/>
            </c:spPr>
            <c:txPr>
              <a:bodyPr/>
              <a:lstStyle/>
              <a:p>
                <a:pPr>
                  <a:defRPr>
                    <a:solidFill>
                      <a:srgbClr val="CDC884"/>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'HIV testing KP'!$B$5:$G$5</c:f>
              <c:numCache>
                <c:formatCode>General</c:formatCode>
                <c:ptCount val="6"/>
                <c:pt idx="0">
                  <c:v>2007</c:v>
                </c:pt>
                <c:pt idx="1">
                  <c:v>2009</c:v>
                </c:pt>
                <c:pt idx="2">
                  <c:v>2011</c:v>
                </c:pt>
                <c:pt idx="3">
                  <c:v>2013</c:v>
                </c:pt>
                <c:pt idx="4">
                  <c:v>2015</c:v>
                </c:pt>
                <c:pt idx="5">
                  <c:v>2018</c:v>
                </c:pt>
              </c:numCache>
            </c:numRef>
          </c:cat>
          <c:val>
            <c:numRef>
              <c:f>'HIV testing KP'!$B$10:$G$10</c:f>
              <c:numCache>
                <c:formatCode>General</c:formatCode>
                <c:ptCount val="6"/>
                <c:pt idx="3" formatCode="0">
                  <c:v>5.4</c:v>
                </c:pt>
                <c:pt idx="4" formatCode="0">
                  <c:v>17.3</c:v>
                </c:pt>
              </c:numCache>
            </c:numRef>
          </c:val>
          <c:smooth val="0"/>
          <c:extLst>
            <c:ext xmlns:c16="http://schemas.microsoft.com/office/drawing/2014/chart" uri="{C3380CC4-5D6E-409C-BE32-E72D297353CC}">
              <c16:uniqueId val="{00000009-832C-4104-B0B9-4F7B7CA86C05}"/>
            </c:ext>
          </c:extLst>
        </c:ser>
        <c:dLbls>
          <c:showLegendKey val="0"/>
          <c:showVal val="0"/>
          <c:showCatName val="0"/>
          <c:showSerName val="0"/>
          <c:showPercent val="0"/>
          <c:showBubbleSize val="0"/>
        </c:dLbls>
        <c:marker val="1"/>
        <c:smooth val="0"/>
        <c:axId val="216686592"/>
        <c:axId val="216688896"/>
      </c:lineChart>
      <c:scatterChart>
        <c:scatterStyle val="lineMarker"/>
        <c:varyColors val="0"/>
        <c:ser>
          <c:idx val="5"/>
          <c:order val="5"/>
          <c:tx>
            <c:strRef>
              <c:f>'HIV testing KP'!$N$2</c:f>
              <c:strCache>
                <c:ptCount val="1"/>
                <c:pt idx="0">
                  <c:v>Target</c:v>
                </c:pt>
              </c:strCache>
            </c:strRef>
          </c:tx>
          <c:spPr>
            <a:ln w="15875">
              <a:solidFill>
                <a:srgbClr val="E31837"/>
              </a:solidFill>
              <a:prstDash val="dash"/>
            </a:ln>
          </c:spPr>
          <c:marker>
            <c:symbol val="none"/>
          </c:marker>
          <c:xVal>
            <c:numRef>
              <c:f>'HIV testing KP'!$M$3:$M$4</c:f>
              <c:numCache>
                <c:formatCode>General</c:formatCode>
                <c:ptCount val="2"/>
                <c:pt idx="0">
                  <c:v>0</c:v>
                </c:pt>
                <c:pt idx="1">
                  <c:v>1</c:v>
                </c:pt>
              </c:numCache>
            </c:numRef>
          </c:xVal>
          <c:yVal>
            <c:numRef>
              <c:f>'HIV testing KP'!$N$3:$N$4</c:f>
              <c:numCache>
                <c:formatCode>General</c:formatCode>
                <c:ptCount val="2"/>
                <c:pt idx="0">
                  <c:v>90</c:v>
                </c:pt>
                <c:pt idx="1">
                  <c:v>90</c:v>
                </c:pt>
              </c:numCache>
            </c:numRef>
          </c:yVal>
          <c:smooth val="0"/>
          <c:extLst>
            <c:ext xmlns:c16="http://schemas.microsoft.com/office/drawing/2014/chart" uri="{C3380CC4-5D6E-409C-BE32-E72D297353CC}">
              <c16:uniqueId val="{0000000A-832C-4104-B0B9-4F7B7CA86C05}"/>
            </c:ext>
          </c:extLst>
        </c:ser>
        <c:dLbls>
          <c:showLegendKey val="0"/>
          <c:showVal val="0"/>
          <c:showCatName val="0"/>
          <c:showSerName val="0"/>
          <c:showPercent val="0"/>
          <c:showBubbleSize val="0"/>
        </c:dLbls>
        <c:axId val="216694144"/>
        <c:axId val="216692608"/>
      </c:scatterChart>
      <c:catAx>
        <c:axId val="216686592"/>
        <c:scaling>
          <c:orientation val="minMax"/>
        </c:scaling>
        <c:delete val="0"/>
        <c:axPos val="b"/>
        <c:numFmt formatCode="General" sourceLinked="1"/>
        <c:majorTickMark val="none"/>
        <c:minorTickMark val="none"/>
        <c:tickLblPos val="nextTo"/>
        <c:crossAx val="216688896"/>
        <c:crosses val="autoZero"/>
        <c:auto val="1"/>
        <c:lblAlgn val="ctr"/>
        <c:lblOffset val="100"/>
        <c:noMultiLvlLbl val="0"/>
      </c:catAx>
      <c:valAx>
        <c:axId val="216688896"/>
        <c:scaling>
          <c:orientation val="minMax"/>
          <c:max val="100"/>
        </c:scaling>
        <c:delete val="0"/>
        <c:axPos val="l"/>
        <c:title>
          <c:tx>
            <c:rich>
              <a:bodyPr rot="0" vert="horz"/>
              <a:lstStyle/>
              <a:p>
                <a:pPr>
                  <a:defRPr/>
                </a:pPr>
                <a:r>
                  <a:rPr lang="en-US"/>
                  <a:t>%</a:t>
                </a:r>
              </a:p>
            </c:rich>
          </c:tx>
          <c:layout>
            <c:manualLayout>
              <c:xMode val="edge"/>
              <c:yMode val="edge"/>
              <c:x val="7.5178102737157851E-4"/>
              <c:y val="1.9735584096071544E-3"/>
            </c:manualLayout>
          </c:layout>
          <c:overlay val="0"/>
        </c:title>
        <c:numFmt formatCode="0" sourceLinked="1"/>
        <c:majorTickMark val="none"/>
        <c:minorTickMark val="none"/>
        <c:tickLblPos val="nextTo"/>
        <c:crossAx val="216686592"/>
        <c:crosses val="autoZero"/>
        <c:crossBetween val="between"/>
        <c:majorUnit val="10"/>
      </c:valAx>
      <c:valAx>
        <c:axId val="216692608"/>
        <c:scaling>
          <c:orientation val="minMax"/>
        </c:scaling>
        <c:delete val="1"/>
        <c:axPos val="r"/>
        <c:numFmt formatCode="General" sourceLinked="1"/>
        <c:majorTickMark val="out"/>
        <c:minorTickMark val="none"/>
        <c:tickLblPos val="nextTo"/>
        <c:crossAx val="216694144"/>
        <c:crosses val="max"/>
        <c:crossBetween val="midCat"/>
      </c:valAx>
      <c:valAx>
        <c:axId val="216694144"/>
        <c:scaling>
          <c:orientation val="minMax"/>
          <c:max val="1"/>
          <c:min val="0"/>
        </c:scaling>
        <c:delete val="1"/>
        <c:axPos val="t"/>
        <c:numFmt formatCode="General" sourceLinked="1"/>
        <c:majorTickMark val="out"/>
        <c:minorTickMark val="none"/>
        <c:tickLblPos val="nextTo"/>
        <c:crossAx val="216692608"/>
        <c:crosses val="max"/>
        <c:crossBetween val="midCat"/>
      </c:valAx>
    </c:plotArea>
    <c:legend>
      <c:legendPos val="b"/>
      <c:legendEntry>
        <c:idx val="5"/>
        <c:delete val="1"/>
      </c:legendEntry>
      <c:layout>
        <c:manualLayout>
          <c:xMode val="edge"/>
          <c:yMode val="edge"/>
          <c:x val="0.17725112485939257"/>
          <c:y val="0.7819532187246897"/>
          <c:w val="0.65740239501312336"/>
          <c:h val="6.6461321105163479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6912930477153307E-2"/>
          <c:y val="3.5382973854109788E-2"/>
          <c:w val="0.90571370305653576"/>
          <c:h val="0.38887604959307692"/>
        </c:manualLayout>
      </c:layout>
      <c:barChart>
        <c:barDir val="col"/>
        <c:grouping val="clustered"/>
        <c:varyColors val="0"/>
        <c:ser>
          <c:idx val="0"/>
          <c:order val="0"/>
          <c:tx>
            <c:strRef>
              <c:f>'HIV testing 2015-2018'!$C$39</c:f>
              <c:strCache>
                <c:ptCount val="1"/>
                <c:pt idx="0">
                  <c:v>MEWs</c:v>
                </c:pt>
              </c:strCache>
            </c:strRef>
          </c:tx>
          <c:spPr>
            <a:solidFill>
              <a:srgbClr val="EC008C"/>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'HIV testing 2015-2018'!$A$40:$B$61</c:f>
              <c:multiLvlStrCache>
                <c:ptCount val="22"/>
                <c:lvl>
                  <c:pt idx="0">
                    <c:v>Quezon </c:v>
                  </c:pt>
                  <c:pt idx="1">
                    <c:v>Angeles </c:v>
                  </c:pt>
                  <c:pt idx="2">
                    <c:v>Pasay </c:v>
                  </c:pt>
                  <c:pt idx="3">
                    <c:v>Cebu *</c:v>
                  </c:pt>
                  <c:pt idx="4">
                    <c:v>Cebu** </c:v>
                  </c:pt>
                  <c:pt idx="5">
                    <c:v>Mandaue * </c:v>
                  </c:pt>
                  <c:pt idx="6">
                    <c:v>Cebu </c:v>
                  </c:pt>
                  <c:pt idx="7">
                    <c:v>Angeles </c:v>
                  </c:pt>
                  <c:pt idx="8">
                    <c:v>Cebu </c:v>
                  </c:pt>
                  <c:pt idx="9">
                    <c:v>Quezon </c:v>
                  </c:pt>
                  <c:pt idx="10">
                    <c:v>Zamboanga </c:v>
                  </c:pt>
                  <c:pt idx="11">
                    <c:v>Davao </c:v>
                  </c:pt>
                  <c:pt idx="12">
                    <c:v>General Santos </c:v>
                  </c:pt>
                  <c:pt idx="13">
                    <c:v>Iloilo </c:v>
                  </c:pt>
                  <c:pt idx="14">
                    <c:v>Taguig </c:v>
                  </c:pt>
                  <c:pt idx="15">
                    <c:v>Quezon </c:v>
                  </c:pt>
                  <c:pt idx="16">
                    <c:v>Davao </c:v>
                  </c:pt>
                  <c:pt idx="17">
                    <c:v>Cebu </c:v>
                  </c:pt>
                  <c:pt idx="18">
                    <c:v>Talisay </c:v>
                  </c:pt>
                  <c:pt idx="19">
                    <c:v>Iloilo </c:v>
                  </c:pt>
                  <c:pt idx="20">
                    <c:v>Angeles </c:v>
                  </c:pt>
                  <c:pt idx="21">
                    <c:v>Mandaue </c:v>
                  </c:pt>
                </c:lvl>
                <c:lvl>
                  <c:pt idx="0">
                    <c:v>MEWs
(2015)</c:v>
                  </c:pt>
                  <c:pt idx="3">
                    <c:v>PWID
(2015)</c:v>
                  </c:pt>
                  <c:pt idx="6">
                    <c:v>TG
Women
(2015)</c:v>
                  </c:pt>
                  <c:pt idx="8">
                    <c:v>FSW (2018)</c:v>
                  </c:pt>
                  <c:pt idx="14">
                    <c:v>M/TSM (2018)</c:v>
                  </c:pt>
                </c:lvl>
              </c:multiLvlStrCache>
            </c:multiLvlStrRef>
          </c:cat>
          <c:val>
            <c:numRef>
              <c:f>'HIV testing 2015-2018'!$C$40:$C$56</c:f>
              <c:numCache>
                <c:formatCode>General</c:formatCode>
                <c:ptCount val="17"/>
                <c:pt idx="0">
                  <c:v>34</c:v>
                </c:pt>
                <c:pt idx="1">
                  <c:v>16</c:v>
                </c:pt>
                <c:pt idx="2">
                  <c:v>10</c:v>
                </c:pt>
              </c:numCache>
            </c:numRef>
          </c:val>
          <c:extLst>
            <c:ext xmlns:c16="http://schemas.microsoft.com/office/drawing/2014/chart" uri="{C3380CC4-5D6E-409C-BE32-E72D297353CC}">
              <c16:uniqueId val="{00000000-9B9B-4DF0-B790-6DE7EF19A3A1}"/>
            </c:ext>
          </c:extLst>
        </c:ser>
        <c:ser>
          <c:idx val="1"/>
          <c:order val="1"/>
          <c:tx>
            <c:strRef>
              <c:f>'HIV testing 2015-2018'!$D$39</c:f>
              <c:strCache>
                <c:ptCount val="1"/>
                <c:pt idx="0">
                  <c:v>Male PWID</c:v>
                </c:pt>
              </c:strCache>
            </c:strRef>
          </c:tx>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'HIV testing 2015-2018'!$A$40:$B$61</c:f>
              <c:multiLvlStrCache>
                <c:ptCount val="22"/>
                <c:lvl>
                  <c:pt idx="0">
                    <c:v>Quezon </c:v>
                  </c:pt>
                  <c:pt idx="1">
                    <c:v>Angeles </c:v>
                  </c:pt>
                  <c:pt idx="2">
                    <c:v>Pasay </c:v>
                  </c:pt>
                  <c:pt idx="3">
                    <c:v>Cebu *</c:v>
                  </c:pt>
                  <c:pt idx="4">
                    <c:v>Cebu** </c:v>
                  </c:pt>
                  <c:pt idx="5">
                    <c:v>Mandaue * </c:v>
                  </c:pt>
                  <c:pt idx="6">
                    <c:v>Cebu </c:v>
                  </c:pt>
                  <c:pt idx="7">
                    <c:v>Angeles </c:v>
                  </c:pt>
                  <c:pt idx="8">
                    <c:v>Cebu </c:v>
                  </c:pt>
                  <c:pt idx="9">
                    <c:v>Quezon </c:v>
                  </c:pt>
                  <c:pt idx="10">
                    <c:v>Zamboanga </c:v>
                  </c:pt>
                  <c:pt idx="11">
                    <c:v>Davao </c:v>
                  </c:pt>
                  <c:pt idx="12">
                    <c:v>General Santos </c:v>
                  </c:pt>
                  <c:pt idx="13">
                    <c:v>Iloilo </c:v>
                  </c:pt>
                  <c:pt idx="14">
                    <c:v>Taguig </c:v>
                  </c:pt>
                  <c:pt idx="15">
                    <c:v>Quezon </c:v>
                  </c:pt>
                  <c:pt idx="16">
                    <c:v>Davao </c:v>
                  </c:pt>
                  <c:pt idx="17">
                    <c:v>Cebu </c:v>
                  </c:pt>
                  <c:pt idx="18">
                    <c:v>Talisay </c:v>
                  </c:pt>
                  <c:pt idx="19">
                    <c:v>Iloilo </c:v>
                  </c:pt>
                  <c:pt idx="20">
                    <c:v>Angeles </c:v>
                  </c:pt>
                  <c:pt idx="21">
                    <c:v>Mandaue </c:v>
                  </c:pt>
                </c:lvl>
                <c:lvl>
                  <c:pt idx="0">
                    <c:v>MEWs
(2015)</c:v>
                  </c:pt>
                  <c:pt idx="3">
                    <c:v>PWID
(2015)</c:v>
                  </c:pt>
                  <c:pt idx="6">
                    <c:v>TG
Women
(2015)</c:v>
                  </c:pt>
                  <c:pt idx="8">
                    <c:v>FSW (2018)</c:v>
                  </c:pt>
                  <c:pt idx="14">
                    <c:v>M/TSM (2018)</c:v>
                  </c:pt>
                </c:lvl>
              </c:multiLvlStrCache>
            </c:multiLvlStrRef>
          </c:cat>
          <c:val>
            <c:numRef>
              <c:f>'HIV testing 2015-2018'!$D$40:$D$56</c:f>
              <c:numCache>
                <c:formatCode>General</c:formatCode>
                <c:ptCount val="17"/>
                <c:pt idx="3">
                  <c:v>23</c:v>
                </c:pt>
                <c:pt idx="5">
                  <c:v>15</c:v>
                </c:pt>
              </c:numCache>
            </c:numRef>
          </c:val>
          <c:extLst>
            <c:ext xmlns:c16="http://schemas.microsoft.com/office/drawing/2014/chart" uri="{C3380CC4-5D6E-409C-BE32-E72D297353CC}">
              <c16:uniqueId val="{00000001-9B9B-4DF0-B790-6DE7EF19A3A1}"/>
            </c:ext>
          </c:extLst>
        </c:ser>
        <c:ser>
          <c:idx val="2"/>
          <c:order val="2"/>
          <c:tx>
            <c:strRef>
              <c:f>'HIV testing 2015-2018'!$E$39</c:f>
              <c:strCache>
                <c:ptCount val="1"/>
                <c:pt idx="0">
                  <c:v>Female PWID</c:v>
                </c:pt>
              </c:strCache>
            </c:strRef>
          </c:tx>
          <c:spPr>
            <a:pattFill prst="pct40">
              <a:fgClr>
                <a:srgbClr val="00AEEF"/>
              </a:fgClr>
              <a:bgClr>
                <a:schemeClr val="bg1"/>
              </a:bgClr>
            </a:patt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'HIV testing 2015-2018'!$A$40:$B$61</c:f>
              <c:multiLvlStrCache>
                <c:ptCount val="22"/>
                <c:lvl>
                  <c:pt idx="0">
                    <c:v>Quezon </c:v>
                  </c:pt>
                  <c:pt idx="1">
                    <c:v>Angeles </c:v>
                  </c:pt>
                  <c:pt idx="2">
                    <c:v>Pasay </c:v>
                  </c:pt>
                  <c:pt idx="3">
                    <c:v>Cebu *</c:v>
                  </c:pt>
                  <c:pt idx="4">
                    <c:v>Cebu** </c:v>
                  </c:pt>
                  <c:pt idx="5">
                    <c:v>Mandaue * </c:v>
                  </c:pt>
                  <c:pt idx="6">
                    <c:v>Cebu </c:v>
                  </c:pt>
                  <c:pt idx="7">
                    <c:v>Angeles </c:v>
                  </c:pt>
                  <c:pt idx="8">
                    <c:v>Cebu </c:v>
                  </c:pt>
                  <c:pt idx="9">
                    <c:v>Quezon </c:v>
                  </c:pt>
                  <c:pt idx="10">
                    <c:v>Zamboanga </c:v>
                  </c:pt>
                  <c:pt idx="11">
                    <c:v>Davao </c:v>
                  </c:pt>
                  <c:pt idx="12">
                    <c:v>General Santos </c:v>
                  </c:pt>
                  <c:pt idx="13">
                    <c:v>Iloilo </c:v>
                  </c:pt>
                  <c:pt idx="14">
                    <c:v>Taguig </c:v>
                  </c:pt>
                  <c:pt idx="15">
                    <c:v>Quezon </c:v>
                  </c:pt>
                  <c:pt idx="16">
                    <c:v>Davao </c:v>
                  </c:pt>
                  <c:pt idx="17">
                    <c:v>Cebu </c:v>
                  </c:pt>
                  <c:pt idx="18">
                    <c:v>Talisay </c:v>
                  </c:pt>
                  <c:pt idx="19">
                    <c:v>Iloilo </c:v>
                  </c:pt>
                  <c:pt idx="20">
                    <c:v>Angeles </c:v>
                  </c:pt>
                  <c:pt idx="21">
                    <c:v>Mandaue </c:v>
                  </c:pt>
                </c:lvl>
                <c:lvl>
                  <c:pt idx="0">
                    <c:v>MEWs
(2015)</c:v>
                  </c:pt>
                  <c:pt idx="3">
                    <c:v>PWID
(2015)</c:v>
                  </c:pt>
                  <c:pt idx="6">
                    <c:v>TG
Women
(2015)</c:v>
                  </c:pt>
                  <c:pt idx="8">
                    <c:v>FSW (2018)</c:v>
                  </c:pt>
                  <c:pt idx="14">
                    <c:v>M/TSM (2018)</c:v>
                  </c:pt>
                </c:lvl>
              </c:multiLvlStrCache>
            </c:multiLvlStrRef>
          </c:cat>
          <c:val>
            <c:numRef>
              <c:f>'HIV testing 2015-2018'!$E$40:$E$56</c:f>
              <c:numCache>
                <c:formatCode>General</c:formatCode>
                <c:ptCount val="17"/>
                <c:pt idx="4">
                  <c:v>18</c:v>
                </c:pt>
              </c:numCache>
            </c:numRef>
          </c:val>
          <c:extLst>
            <c:ext xmlns:c16="http://schemas.microsoft.com/office/drawing/2014/chart" uri="{C3380CC4-5D6E-409C-BE32-E72D297353CC}">
              <c16:uniqueId val="{00000002-9B9B-4DF0-B790-6DE7EF19A3A1}"/>
            </c:ext>
          </c:extLst>
        </c:ser>
        <c:ser>
          <c:idx val="3"/>
          <c:order val="3"/>
          <c:tx>
            <c:strRef>
              <c:f>'HIV testing 2015-2018'!$F$39</c:f>
              <c:strCache>
                <c:ptCount val="1"/>
                <c:pt idx="0">
                  <c:v>TG
Women</c:v>
                </c:pt>
              </c:strCache>
            </c:strRef>
          </c:tx>
          <c:spPr>
            <a:solidFill>
              <a:srgbClr val="E31837"/>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'HIV testing 2015-2018'!$A$40:$B$61</c:f>
              <c:multiLvlStrCache>
                <c:ptCount val="22"/>
                <c:lvl>
                  <c:pt idx="0">
                    <c:v>Quezon </c:v>
                  </c:pt>
                  <c:pt idx="1">
                    <c:v>Angeles </c:v>
                  </c:pt>
                  <c:pt idx="2">
                    <c:v>Pasay </c:v>
                  </c:pt>
                  <c:pt idx="3">
                    <c:v>Cebu *</c:v>
                  </c:pt>
                  <c:pt idx="4">
                    <c:v>Cebu** </c:v>
                  </c:pt>
                  <c:pt idx="5">
                    <c:v>Mandaue * </c:v>
                  </c:pt>
                  <c:pt idx="6">
                    <c:v>Cebu </c:v>
                  </c:pt>
                  <c:pt idx="7">
                    <c:v>Angeles </c:v>
                  </c:pt>
                  <c:pt idx="8">
                    <c:v>Cebu </c:v>
                  </c:pt>
                  <c:pt idx="9">
                    <c:v>Quezon </c:v>
                  </c:pt>
                  <c:pt idx="10">
                    <c:v>Zamboanga </c:v>
                  </c:pt>
                  <c:pt idx="11">
                    <c:v>Davao </c:v>
                  </c:pt>
                  <c:pt idx="12">
                    <c:v>General Santos </c:v>
                  </c:pt>
                  <c:pt idx="13">
                    <c:v>Iloilo </c:v>
                  </c:pt>
                  <c:pt idx="14">
                    <c:v>Taguig </c:v>
                  </c:pt>
                  <c:pt idx="15">
                    <c:v>Quezon </c:v>
                  </c:pt>
                  <c:pt idx="16">
                    <c:v>Davao </c:v>
                  </c:pt>
                  <c:pt idx="17">
                    <c:v>Cebu </c:v>
                  </c:pt>
                  <c:pt idx="18">
                    <c:v>Talisay </c:v>
                  </c:pt>
                  <c:pt idx="19">
                    <c:v>Iloilo </c:v>
                  </c:pt>
                  <c:pt idx="20">
                    <c:v>Angeles </c:v>
                  </c:pt>
                  <c:pt idx="21">
                    <c:v>Mandaue </c:v>
                  </c:pt>
                </c:lvl>
                <c:lvl>
                  <c:pt idx="0">
                    <c:v>MEWs
(2015)</c:v>
                  </c:pt>
                  <c:pt idx="3">
                    <c:v>PWID
(2015)</c:v>
                  </c:pt>
                  <c:pt idx="6">
                    <c:v>TG
Women
(2015)</c:v>
                  </c:pt>
                  <c:pt idx="8">
                    <c:v>FSW (2018)</c:v>
                  </c:pt>
                  <c:pt idx="14">
                    <c:v>M/TSM (2018)</c:v>
                  </c:pt>
                </c:lvl>
              </c:multiLvlStrCache>
            </c:multiLvlStrRef>
          </c:cat>
          <c:val>
            <c:numRef>
              <c:f>'HIV testing 2015-2018'!$F$40:$F$56</c:f>
              <c:numCache>
                <c:formatCode>General</c:formatCode>
                <c:ptCount val="17"/>
                <c:pt idx="6">
                  <c:v>19</c:v>
                </c:pt>
                <c:pt idx="7">
                  <c:v>16</c:v>
                </c:pt>
              </c:numCache>
            </c:numRef>
          </c:val>
          <c:extLst>
            <c:ext xmlns:c16="http://schemas.microsoft.com/office/drawing/2014/chart" uri="{C3380CC4-5D6E-409C-BE32-E72D297353CC}">
              <c16:uniqueId val="{00000003-9B9B-4DF0-B790-6DE7EF19A3A1}"/>
            </c:ext>
          </c:extLst>
        </c:ser>
        <c:ser>
          <c:idx val="4"/>
          <c:order val="4"/>
          <c:tx>
            <c:strRef>
              <c:f>'HIV testing 2015-2018'!$G$39</c:f>
              <c:strCache>
                <c:ptCount val="1"/>
                <c:pt idx="0">
                  <c:v>FFSWs</c:v>
                </c:pt>
              </c:strCache>
            </c:strRef>
          </c:tx>
          <c:spPr>
            <a:solidFill>
              <a:srgbClr val="88C54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'HIV testing 2015-2018'!$A$40:$B$61</c:f>
              <c:multiLvlStrCache>
                <c:ptCount val="22"/>
                <c:lvl>
                  <c:pt idx="0">
                    <c:v>Quezon </c:v>
                  </c:pt>
                  <c:pt idx="1">
                    <c:v>Angeles </c:v>
                  </c:pt>
                  <c:pt idx="2">
                    <c:v>Pasay </c:v>
                  </c:pt>
                  <c:pt idx="3">
                    <c:v>Cebu *</c:v>
                  </c:pt>
                  <c:pt idx="4">
                    <c:v>Cebu** </c:v>
                  </c:pt>
                  <c:pt idx="5">
                    <c:v>Mandaue * </c:v>
                  </c:pt>
                  <c:pt idx="6">
                    <c:v>Cebu </c:v>
                  </c:pt>
                  <c:pt idx="7">
                    <c:v>Angeles </c:v>
                  </c:pt>
                  <c:pt idx="8">
                    <c:v>Cebu </c:v>
                  </c:pt>
                  <c:pt idx="9">
                    <c:v>Quezon </c:v>
                  </c:pt>
                  <c:pt idx="10">
                    <c:v>Zamboanga </c:v>
                  </c:pt>
                  <c:pt idx="11">
                    <c:v>Davao </c:v>
                  </c:pt>
                  <c:pt idx="12">
                    <c:v>General Santos </c:v>
                  </c:pt>
                  <c:pt idx="13">
                    <c:v>Iloilo </c:v>
                  </c:pt>
                  <c:pt idx="14">
                    <c:v>Taguig </c:v>
                  </c:pt>
                  <c:pt idx="15">
                    <c:v>Quezon </c:v>
                  </c:pt>
                  <c:pt idx="16">
                    <c:v>Davao </c:v>
                  </c:pt>
                  <c:pt idx="17">
                    <c:v>Cebu </c:v>
                  </c:pt>
                  <c:pt idx="18">
                    <c:v>Talisay </c:v>
                  </c:pt>
                  <c:pt idx="19">
                    <c:v>Iloilo </c:v>
                  </c:pt>
                  <c:pt idx="20">
                    <c:v>Angeles </c:v>
                  </c:pt>
                  <c:pt idx="21">
                    <c:v>Mandaue </c:v>
                  </c:pt>
                </c:lvl>
                <c:lvl>
                  <c:pt idx="0">
                    <c:v>MEWs
(2015)</c:v>
                  </c:pt>
                  <c:pt idx="3">
                    <c:v>PWID
(2015)</c:v>
                  </c:pt>
                  <c:pt idx="6">
                    <c:v>TG
Women
(2015)</c:v>
                  </c:pt>
                  <c:pt idx="8">
                    <c:v>FSW (2018)</c:v>
                  </c:pt>
                  <c:pt idx="14">
                    <c:v>M/TSM (2018)</c:v>
                  </c:pt>
                </c:lvl>
              </c:multiLvlStrCache>
            </c:multiLvlStrRef>
          </c:cat>
          <c:val>
            <c:numRef>
              <c:f>'HIV testing 2015-2018'!$G$40:$G$56</c:f>
              <c:numCache>
                <c:formatCode>General</c:formatCode>
                <c:ptCount val="17"/>
                <c:pt idx="8">
                  <c:v>85</c:v>
                </c:pt>
                <c:pt idx="9">
                  <c:v>69</c:v>
                </c:pt>
                <c:pt idx="10">
                  <c:v>52</c:v>
                </c:pt>
                <c:pt idx="11">
                  <c:v>50</c:v>
                </c:pt>
                <c:pt idx="12">
                  <c:v>42</c:v>
                </c:pt>
                <c:pt idx="13">
                  <c:v>23</c:v>
                </c:pt>
              </c:numCache>
            </c:numRef>
          </c:val>
          <c:extLst>
            <c:ext xmlns:c16="http://schemas.microsoft.com/office/drawing/2014/chart" uri="{C3380CC4-5D6E-409C-BE32-E72D297353CC}">
              <c16:uniqueId val="{00000004-9B9B-4DF0-B790-6DE7EF19A3A1}"/>
            </c:ext>
          </c:extLst>
        </c:ser>
        <c:ser>
          <c:idx val="5"/>
          <c:order val="5"/>
          <c:tx>
            <c:strRef>
              <c:f>'HIV testing 2015-2018'!$H$39</c:f>
              <c:strCache>
                <c:ptCount val="1"/>
                <c:pt idx="0">
                  <c:v>M/TSM</c:v>
                </c:pt>
              </c:strCache>
            </c:strRef>
          </c:tx>
          <c:spPr>
            <a:solidFill>
              <a:srgbClr val="F78E1E"/>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'HIV testing 2015-2018'!$A$40:$B$61</c:f>
              <c:multiLvlStrCache>
                <c:ptCount val="22"/>
                <c:lvl>
                  <c:pt idx="0">
                    <c:v>Quezon </c:v>
                  </c:pt>
                  <c:pt idx="1">
                    <c:v>Angeles </c:v>
                  </c:pt>
                  <c:pt idx="2">
                    <c:v>Pasay </c:v>
                  </c:pt>
                  <c:pt idx="3">
                    <c:v>Cebu *</c:v>
                  </c:pt>
                  <c:pt idx="4">
                    <c:v>Cebu** </c:v>
                  </c:pt>
                  <c:pt idx="5">
                    <c:v>Mandaue * </c:v>
                  </c:pt>
                  <c:pt idx="6">
                    <c:v>Cebu </c:v>
                  </c:pt>
                  <c:pt idx="7">
                    <c:v>Angeles </c:v>
                  </c:pt>
                  <c:pt idx="8">
                    <c:v>Cebu </c:v>
                  </c:pt>
                  <c:pt idx="9">
                    <c:v>Quezon </c:v>
                  </c:pt>
                  <c:pt idx="10">
                    <c:v>Zamboanga </c:v>
                  </c:pt>
                  <c:pt idx="11">
                    <c:v>Davao </c:v>
                  </c:pt>
                  <c:pt idx="12">
                    <c:v>General Santos </c:v>
                  </c:pt>
                  <c:pt idx="13">
                    <c:v>Iloilo </c:v>
                  </c:pt>
                  <c:pt idx="14">
                    <c:v>Taguig </c:v>
                  </c:pt>
                  <c:pt idx="15">
                    <c:v>Quezon </c:v>
                  </c:pt>
                  <c:pt idx="16">
                    <c:v>Davao </c:v>
                  </c:pt>
                  <c:pt idx="17">
                    <c:v>Cebu </c:v>
                  </c:pt>
                  <c:pt idx="18">
                    <c:v>Talisay </c:v>
                  </c:pt>
                  <c:pt idx="19">
                    <c:v>Iloilo </c:v>
                  </c:pt>
                  <c:pt idx="20">
                    <c:v>Angeles </c:v>
                  </c:pt>
                  <c:pt idx="21">
                    <c:v>Mandaue </c:v>
                  </c:pt>
                </c:lvl>
                <c:lvl>
                  <c:pt idx="0">
                    <c:v>MEWs
(2015)</c:v>
                  </c:pt>
                  <c:pt idx="3">
                    <c:v>PWID
(2015)</c:v>
                  </c:pt>
                  <c:pt idx="6">
                    <c:v>TG
Women
(2015)</c:v>
                  </c:pt>
                  <c:pt idx="8">
                    <c:v>FSW (2018)</c:v>
                  </c:pt>
                  <c:pt idx="14">
                    <c:v>M/TSM (2018)</c:v>
                  </c:pt>
                </c:lvl>
              </c:multiLvlStrCache>
            </c:multiLvlStrRef>
          </c:cat>
          <c:val>
            <c:numRef>
              <c:f>'HIV testing 2015-2018'!$H$40:$H$61</c:f>
              <c:numCache>
                <c:formatCode>General</c:formatCode>
                <c:ptCount val="22"/>
                <c:pt idx="14">
                  <c:v>61</c:v>
                </c:pt>
                <c:pt idx="15">
                  <c:v>44</c:v>
                </c:pt>
                <c:pt idx="16">
                  <c:v>42</c:v>
                </c:pt>
                <c:pt idx="17">
                  <c:v>40</c:v>
                </c:pt>
                <c:pt idx="18">
                  <c:v>39</c:v>
                </c:pt>
                <c:pt idx="19">
                  <c:v>37</c:v>
                </c:pt>
                <c:pt idx="20">
                  <c:v>26</c:v>
                </c:pt>
                <c:pt idx="21">
                  <c:v>24</c:v>
                </c:pt>
              </c:numCache>
            </c:numRef>
          </c:val>
          <c:extLst>
            <c:ext xmlns:c16="http://schemas.microsoft.com/office/drawing/2014/chart" uri="{C3380CC4-5D6E-409C-BE32-E72D297353CC}">
              <c16:uniqueId val="{00000005-9B9B-4DF0-B790-6DE7EF19A3A1}"/>
            </c:ext>
          </c:extLst>
        </c:ser>
        <c:dLbls>
          <c:showLegendKey val="0"/>
          <c:showVal val="0"/>
          <c:showCatName val="0"/>
          <c:showSerName val="0"/>
          <c:showPercent val="0"/>
          <c:showBubbleSize val="0"/>
        </c:dLbls>
        <c:gapWidth val="150"/>
        <c:overlap val="100"/>
        <c:axId val="236005632"/>
        <c:axId val="236085248"/>
      </c:barChart>
      <c:scatterChart>
        <c:scatterStyle val="lineMarker"/>
        <c:varyColors val="0"/>
        <c:ser>
          <c:idx val="6"/>
          <c:order val="6"/>
          <c:tx>
            <c:strRef>
              <c:f>'HIV testing 2015-2018'!$W$40</c:f>
              <c:strCache>
                <c:ptCount val="1"/>
                <c:pt idx="0">
                  <c:v>t</c:v>
                </c:pt>
              </c:strCache>
            </c:strRef>
          </c:tx>
          <c:spPr>
            <a:ln w="19050">
              <a:solidFill>
                <a:srgbClr val="E31837"/>
              </a:solidFill>
              <a:prstDash val="dashDot"/>
            </a:ln>
          </c:spPr>
          <c:marker>
            <c:symbol val="none"/>
          </c:marker>
          <c:xVal>
            <c:numRef>
              <c:f>'HIV testing 2015-2018'!$V$41:$V$42</c:f>
              <c:numCache>
                <c:formatCode>General</c:formatCode>
                <c:ptCount val="2"/>
                <c:pt idx="0">
                  <c:v>0</c:v>
                </c:pt>
                <c:pt idx="1">
                  <c:v>1</c:v>
                </c:pt>
              </c:numCache>
            </c:numRef>
          </c:xVal>
          <c:yVal>
            <c:numRef>
              <c:f>'HIV testing 2015-2018'!$W$41:$W$42</c:f>
              <c:numCache>
                <c:formatCode>General</c:formatCode>
                <c:ptCount val="2"/>
                <c:pt idx="0">
                  <c:v>90</c:v>
                </c:pt>
                <c:pt idx="1">
                  <c:v>90</c:v>
                </c:pt>
              </c:numCache>
            </c:numRef>
          </c:yVal>
          <c:smooth val="0"/>
          <c:extLst>
            <c:ext xmlns:c16="http://schemas.microsoft.com/office/drawing/2014/chart" uri="{C3380CC4-5D6E-409C-BE32-E72D297353CC}">
              <c16:uniqueId val="{00000006-9B9B-4DF0-B790-6DE7EF19A3A1}"/>
            </c:ext>
          </c:extLst>
        </c:ser>
        <c:dLbls>
          <c:showLegendKey val="0"/>
          <c:showVal val="0"/>
          <c:showCatName val="0"/>
          <c:showSerName val="0"/>
          <c:showPercent val="0"/>
          <c:showBubbleSize val="0"/>
        </c:dLbls>
        <c:axId val="236124800"/>
        <c:axId val="236123264"/>
      </c:scatterChart>
      <c:catAx>
        <c:axId val="236005632"/>
        <c:scaling>
          <c:orientation val="minMax"/>
        </c:scaling>
        <c:delete val="0"/>
        <c:axPos val="b"/>
        <c:numFmt formatCode="General" sourceLinked="0"/>
        <c:majorTickMark val="out"/>
        <c:minorTickMark val="none"/>
        <c:tickLblPos val="nextTo"/>
        <c:crossAx val="236085248"/>
        <c:crosses val="autoZero"/>
        <c:auto val="1"/>
        <c:lblAlgn val="ctr"/>
        <c:lblOffset val="100"/>
        <c:noMultiLvlLbl val="0"/>
      </c:catAx>
      <c:valAx>
        <c:axId val="236085248"/>
        <c:scaling>
          <c:orientation val="minMax"/>
          <c:max val="100"/>
          <c:min val="0"/>
        </c:scaling>
        <c:delete val="0"/>
        <c:axPos val="l"/>
        <c:title>
          <c:tx>
            <c:rich>
              <a:bodyPr rot="0" vert="horz"/>
              <a:lstStyle/>
              <a:p>
                <a:pPr>
                  <a:defRPr/>
                </a:pPr>
                <a:r>
                  <a:rPr lang="en-US"/>
                  <a:t>%</a:t>
                </a:r>
              </a:p>
            </c:rich>
          </c:tx>
          <c:layout>
            <c:manualLayout>
              <c:xMode val="edge"/>
              <c:yMode val="edge"/>
              <c:x val="3.6471009305654974E-4"/>
              <c:y val="1.9196773137849833E-2"/>
            </c:manualLayout>
          </c:layout>
          <c:overlay val="0"/>
        </c:title>
        <c:numFmt formatCode="General" sourceLinked="1"/>
        <c:majorTickMark val="out"/>
        <c:minorTickMark val="none"/>
        <c:tickLblPos val="nextTo"/>
        <c:crossAx val="236005632"/>
        <c:crosses val="autoZero"/>
        <c:crossBetween val="between"/>
        <c:majorUnit val="10"/>
      </c:valAx>
      <c:valAx>
        <c:axId val="236123264"/>
        <c:scaling>
          <c:orientation val="minMax"/>
          <c:max val="100"/>
          <c:min val="0"/>
        </c:scaling>
        <c:delete val="1"/>
        <c:axPos val="r"/>
        <c:numFmt formatCode="General" sourceLinked="1"/>
        <c:majorTickMark val="out"/>
        <c:minorTickMark val="none"/>
        <c:tickLblPos val="nextTo"/>
        <c:crossAx val="236124800"/>
        <c:crosses val="max"/>
        <c:crossBetween val="midCat"/>
        <c:majorUnit val="10"/>
      </c:valAx>
      <c:valAx>
        <c:axId val="236124800"/>
        <c:scaling>
          <c:orientation val="minMax"/>
          <c:max val="1"/>
          <c:min val="0"/>
        </c:scaling>
        <c:delete val="1"/>
        <c:axPos val="t"/>
        <c:numFmt formatCode="General" sourceLinked="1"/>
        <c:majorTickMark val="out"/>
        <c:minorTickMark val="none"/>
        <c:tickLblPos val="nextTo"/>
        <c:crossAx val="236123264"/>
        <c:crosses val="max"/>
        <c:crossBetween val="midCat"/>
        <c:majorUnit val="0.2"/>
      </c:valAx>
    </c:plotArea>
    <c:plotVisOnly val="1"/>
    <c:dispBlanksAs val="gap"/>
    <c:showDLblsOverMax val="0"/>
  </c:chart>
  <c:txPr>
    <a:bodyPr/>
    <a:lstStyle/>
    <a:p>
      <a:pPr>
        <a:defRPr sz="1200" b="1">
          <a:latin typeface="Arial" pitchFamily="34" charset="0"/>
          <a:cs typeface="Arial" pitchFamily="34" charset="0"/>
        </a:defRPr>
      </a:pPr>
      <a:endParaRPr lang="en-US"/>
    </a:p>
  </c:txPr>
  <c:externalData r:id="rId2">
    <c:autoUpdate val="0"/>
  </c:externalData>
  <c:userShapes r:id="rId3"/>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501557808871013"/>
          <c:y val="8.5898561446773533E-2"/>
          <c:w val="0.81989746785248963"/>
          <c:h val="0.64976006536918729"/>
        </c:manualLayout>
      </c:layout>
      <c:barChart>
        <c:barDir val="col"/>
        <c:grouping val="clustered"/>
        <c:varyColors val="0"/>
        <c:ser>
          <c:idx val="1"/>
          <c:order val="1"/>
          <c:tx>
            <c:strRef>
              <c:f>'ART scale up'!$D$1</c:f>
              <c:strCache>
                <c:ptCount val="1"/>
                <c:pt idx="0">
                  <c:v>Number of health facilities that offer ART *</c:v>
                </c:pt>
              </c:strCache>
            </c:strRef>
          </c:tx>
          <c:spPr>
            <a:solidFill>
              <a:srgbClr val="00A99A"/>
            </a:solid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EBF7-4A73-9A9A-A83F25077955}"/>
                </c:ext>
              </c:extLst>
            </c:dLbl>
            <c:dLbl>
              <c:idx val="1"/>
              <c:delete val="1"/>
              <c:extLst>
                <c:ext xmlns:c15="http://schemas.microsoft.com/office/drawing/2012/chart" uri="{CE6537A1-D6FC-4f65-9D91-7224C49458BB}"/>
                <c:ext xmlns:c16="http://schemas.microsoft.com/office/drawing/2014/chart" uri="{C3380CC4-5D6E-409C-BE32-E72D297353CC}">
                  <c16:uniqueId val="{00000001-EBF7-4A73-9A9A-A83F25077955}"/>
                </c:ext>
              </c:extLst>
            </c:dLbl>
            <c:dLbl>
              <c:idx val="2"/>
              <c:delete val="1"/>
              <c:extLst>
                <c:ext xmlns:c15="http://schemas.microsoft.com/office/drawing/2012/chart" uri="{CE6537A1-D6FC-4f65-9D91-7224C49458BB}"/>
                <c:ext xmlns:c16="http://schemas.microsoft.com/office/drawing/2014/chart" uri="{C3380CC4-5D6E-409C-BE32-E72D297353CC}">
                  <c16:uniqueId val="{00000002-EBF7-4A73-9A9A-A83F25077955}"/>
                </c:ext>
              </c:extLst>
            </c:dLbl>
            <c:dLbl>
              <c:idx val="3"/>
              <c:delete val="1"/>
              <c:extLst>
                <c:ext xmlns:c15="http://schemas.microsoft.com/office/drawing/2012/chart" uri="{CE6537A1-D6FC-4f65-9D91-7224C49458BB}"/>
                <c:ext xmlns:c16="http://schemas.microsoft.com/office/drawing/2014/chart" uri="{C3380CC4-5D6E-409C-BE32-E72D297353CC}">
                  <c16:uniqueId val="{00000003-EBF7-4A73-9A9A-A83F25077955}"/>
                </c:ext>
              </c:extLst>
            </c:dLbl>
            <c:dLbl>
              <c:idx val="4"/>
              <c:delete val="1"/>
              <c:extLst>
                <c:ext xmlns:c15="http://schemas.microsoft.com/office/drawing/2012/chart" uri="{CE6537A1-D6FC-4f65-9D91-7224C49458BB}"/>
                <c:ext xmlns:c16="http://schemas.microsoft.com/office/drawing/2014/chart" uri="{C3380CC4-5D6E-409C-BE32-E72D297353CC}">
                  <c16:uniqueId val="{00000004-EBF7-4A73-9A9A-A83F25077955}"/>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'ART scale up'!$B$2:$B$21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'ART scale up'!$D$2:$D$21</c:f>
              <c:numCache>
                <c:formatCode>General</c:formatCode>
                <c:ptCount val="20"/>
                <c:pt idx="11" formatCode="#,##0">
                  <c:v>16</c:v>
                </c:pt>
                <c:pt idx="12" formatCode="#,##0">
                  <c:v>16</c:v>
                </c:pt>
                <c:pt idx="13" formatCode="#,##0">
                  <c:v>17</c:v>
                </c:pt>
                <c:pt idx="14" formatCode="#,##0">
                  <c:v>19</c:v>
                </c:pt>
                <c:pt idx="15" formatCode="#,##0">
                  <c:v>29</c:v>
                </c:pt>
                <c:pt idx="16" formatCode="#,##0">
                  <c:v>40</c:v>
                </c:pt>
                <c:pt idx="17" formatCode="#,##0">
                  <c:v>51</c:v>
                </c:pt>
                <c:pt idx="18" formatCode="#,##0">
                  <c:v>88</c:v>
                </c:pt>
                <c:pt idx="19" formatCode="#,##0">
                  <c:v>126</c:v>
                </c:pt>
              </c:numCache>
            </c:numRef>
          </c:val>
          <c:extLst>
            <c:ext xmlns:c16="http://schemas.microsoft.com/office/drawing/2014/chart" uri="{C3380CC4-5D6E-409C-BE32-E72D297353CC}">
              <c16:uniqueId val="{00000005-EBF7-4A73-9A9A-A83F25077955}"/>
            </c:ext>
          </c:extLst>
        </c:ser>
        <c:dLbls>
          <c:showLegendKey val="0"/>
          <c:showVal val="0"/>
          <c:showCatName val="0"/>
          <c:showSerName val="0"/>
          <c:showPercent val="0"/>
          <c:showBubbleSize val="0"/>
        </c:dLbls>
        <c:gapWidth val="60"/>
        <c:axId val="221954432"/>
        <c:axId val="221952256"/>
      </c:barChart>
      <c:lineChart>
        <c:grouping val="standard"/>
        <c:varyColors val="0"/>
        <c:ser>
          <c:idx val="0"/>
          <c:order val="0"/>
          <c:tx>
            <c:strRef>
              <c:f>'ART scale up'!$C$1</c:f>
              <c:strCache>
                <c:ptCount val="1"/>
                <c:pt idx="0">
                  <c:v>Number of people on ART</c:v>
                </c:pt>
              </c:strCache>
            </c:strRef>
          </c:tx>
          <c:spPr>
            <a:ln w="38100">
              <a:solidFill>
                <a:srgbClr val="00AEEF"/>
              </a:solidFill>
            </a:ln>
          </c:spPr>
          <c:marker>
            <c:symbol val="none"/>
          </c:marker>
          <c:dLbls>
            <c:dLbl>
              <c:idx val="1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BF7-4A73-9A9A-A83F25077955}"/>
                </c:ext>
              </c:extLst>
            </c:dLbl>
            <c:spPr>
              <a:noFill/>
              <a:ln>
                <a:noFill/>
              </a:ln>
              <a:effectLst/>
            </c:spPr>
            <c:txPr>
              <a:bodyPr/>
              <a:lstStyle/>
              <a:p>
                <a:pPr>
                  <a:defRPr>
                    <a:solidFill>
                      <a:srgbClr val="00B0F0"/>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numRef>
              <c:f>'ART scale up'!$B$2:$B$21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'ART scale up'!$C$2:$C$21</c:f>
              <c:numCache>
                <c:formatCode>#,##0</c:formatCode>
                <c:ptCount val="20"/>
                <c:pt idx="0">
                  <c:v>0</c:v>
                </c:pt>
                <c:pt idx="1">
                  <c:v>0</c:v>
                </c:pt>
                <c:pt idx="2">
                  <c:v>0</c:v>
                </c:pt>
                <c:pt idx="3">
                  <c:v>0</c:v>
                </c:pt>
                <c:pt idx="4">
                  <c:v>8</c:v>
                </c:pt>
                <c:pt idx="5">
                  <c:v>57</c:v>
                </c:pt>
                <c:pt idx="6">
                  <c:v>204</c:v>
                </c:pt>
                <c:pt idx="7">
                  <c:v>367</c:v>
                </c:pt>
                <c:pt idx="8">
                  <c:v>583</c:v>
                </c:pt>
                <c:pt idx="9">
                  <c:v>849</c:v>
                </c:pt>
                <c:pt idx="10">
                  <c:v>1294</c:v>
                </c:pt>
                <c:pt idx="11">
                  <c:v>2627</c:v>
                </c:pt>
                <c:pt idx="12">
                  <c:v>3643</c:v>
                </c:pt>
                <c:pt idx="13">
                  <c:v>5227</c:v>
                </c:pt>
                <c:pt idx="14">
                  <c:v>8219</c:v>
                </c:pt>
                <c:pt idx="15">
                  <c:v>12256</c:v>
                </c:pt>
                <c:pt idx="16">
                  <c:v>17826</c:v>
                </c:pt>
                <c:pt idx="17">
                  <c:v>24679</c:v>
                </c:pt>
                <c:pt idx="18">
                  <c:v>33479</c:v>
                </c:pt>
                <c:pt idx="19">
                  <c:v>43020</c:v>
                </c:pt>
              </c:numCache>
            </c:numRef>
          </c:val>
          <c:smooth val="0"/>
          <c:extLst>
            <c:ext xmlns:c16="http://schemas.microsoft.com/office/drawing/2014/chart" uri="{C3380CC4-5D6E-409C-BE32-E72D297353CC}">
              <c16:uniqueId val="{00000007-EBF7-4A73-9A9A-A83F25077955}"/>
            </c:ext>
          </c:extLst>
        </c:ser>
        <c:dLbls>
          <c:showLegendKey val="0"/>
          <c:showVal val="0"/>
          <c:showCatName val="0"/>
          <c:showSerName val="0"/>
          <c:showPercent val="0"/>
          <c:showBubbleSize val="0"/>
        </c:dLbls>
        <c:marker val="1"/>
        <c:smooth val="0"/>
        <c:axId val="221932160"/>
        <c:axId val="221950336"/>
      </c:lineChart>
      <c:catAx>
        <c:axId val="221932160"/>
        <c:scaling>
          <c:orientation val="minMax"/>
        </c:scaling>
        <c:delete val="0"/>
        <c:axPos val="b"/>
        <c:numFmt formatCode="General" sourceLinked="1"/>
        <c:majorTickMark val="out"/>
        <c:minorTickMark val="none"/>
        <c:tickLblPos val="nextTo"/>
        <c:txPr>
          <a:bodyPr rot="-2700000"/>
          <a:lstStyle/>
          <a:p>
            <a:pPr>
              <a:defRPr/>
            </a:pPr>
            <a:endParaRPr lang="en-US"/>
          </a:p>
        </c:txPr>
        <c:crossAx val="221950336"/>
        <c:crosses val="autoZero"/>
        <c:auto val="1"/>
        <c:lblAlgn val="ctr"/>
        <c:lblOffset val="100"/>
        <c:noMultiLvlLbl val="0"/>
      </c:catAx>
      <c:valAx>
        <c:axId val="221950336"/>
        <c:scaling>
          <c:orientation val="minMax"/>
        </c:scaling>
        <c:delete val="0"/>
        <c:axPos val="l"/>
        <c:majorGridlines>
          <c:spPr>
            <a:ln>
              <a:solidFill>
                <a:sysClr val="window" lastClr="FFFFFF">
                  <a:lumMod val="85000"/>
                  <a:alpha val="50000"/>
                </a:sysClr>
              </a:solidFill>
              <a:prstDash val="sysDot"/>
            </a:ln>
          </c:spPr>
        </c:majorGridlines>
        <c:title>
          <c:tx>
            <c:rich>
              <a:bodyPr rot="-5400000" vert="horz"/>
              <a:lstStyle/>
              <a:p>
                <a:pPr>
                  <a:defRPr>
                    <a:solidFill>
                      <a:srgbClr val="00B0F0"/>
                    </a:solidFill>
                  </a:defRPr>
                </a:pPr>
                <a:r>
                  <a:rPr lang="en-US">
                    <a:solidFill>
                      <a:srgbClr val="00B0F0"/>
                    </a:solidFill>
                  </a:rPr>
                  <a:t># peopleon ART</a:t>
                </a:r>
              </a:p>
            </c:rich>
          </c:tx>
          <c:overlay val="0"/>
        </c:title>
        <c:numFmt formatCode="#,##0" sourceLinked="0"/>
        <c:majorTickMark val="out"/>
        <c:minorTickMark val="none"/>
        <c:tickLblPos val="nextTo"/>
        <c:crossAx val="221932160"/>
        <c:crosses val="autoZero"/>
        <c:crossBetween val="between"/>
      </c:valAx>
      <c:valAx>
        <c:axId val="221952256"/>
        <c:scaling>
          <c:orientation val="minMax"/>
          <c:max val="200"/>
          <c:min val="0"/>
        </c:scaling>
        <c:delete val="0"/>
        <c:axPos val="r"/>
        <c:title>
          <c:tx>
            <c:rich>
              <a:bodyPr rot="-5400000" vert="horz"/>
              <a:lstStyle/>
              <a:p>
                <a:pPr>
                  <a:defRPr>
                    <a:solidFill>
                      <a:srgbClr val="00A99A"/>
                    </a:solidFill>
                  </a:defRPr>
                </a:pPr>
                <a:r>
                  <a:rPr lang="en-US">
                    <a:solidFill>
                      <a:srgbClr val="00A99A"/>
                    </a:solidFill>
                  </a:rPr>
                  <a:t># ART sites</a:t>
                </a:r>
              </a:p>
            </c:rich>
          </c:tx>
          <c:overlay val="0"/>
        </c:title>
        <c:numFmt formatCode="General" sourceLinked="1"/>
        <c:majorTickMark val="out"/>
        <c:minorTickMark val="none"/>
        <c:tickLblPos val="nextTo"/>
        <c:crossAx val="221954432"/>
        <c:crosses val="max"/>
        <c:crossBetween val="between"/>
      </c:valAx>
      <c:catAx>
        <c:axId val="221954432"/>
        <c:scaling>
          <c:orientation val="minMax"/>
        </c:scaling>
        <c:delete val="1"/>
        <c:axPos val="b"/>
        <c:numFmt formatCode="General" sourceLinked="1"/>
        <c:majorTickMark val="out"/>
        <c:minorTickMark val="none"/>
        <c:tickLblPos val="nextTo"/>
        <c:crossAx val="221952256"/>
        <c:crosses val="autoZero"/>
        <c:auto val="1"/>
        <c:lblAlgn val="ctr"/>
        <c:lblOffset val="100"/>
        <c:noMultiLvlLbl val="0"/>
      </c:catAx>
    </c:plotArea>
    <c:legend>
      <c:legendPos val="b"/>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79313115751835"/>
          <c:y val="8.5898561446773533E-2"/>
          <c:w val="0.80133824983833535"/>
          <c:h val="0.58372237598989674"/>
        </c:manualLayout>
      </c:layout>
      <c:barChart>
        <c:barDir val="col"/>
        <c:grouping val="clustered"/>
        <c:varyColors val="0"/>
        <c:ser>
          <c:idx val="1"/>
          <c:order val="1"/>
          <c:tx>
            <c:strRef>
              <c:f>Rounded!$E$2</c:f>
              <c:strCache>
                <c:ptCount val="1"/>
                <c:pt idx="0">
                  <c:v>% PLHIV on ART</c:v>
                </c:pt>
              </c:strCache>
            </c:strRef>
          </c:tx>
          <c:spPr>
            <a:solidFill>
              <a:srgbClr val="F26B73"/>
            </a:solid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73A4-4139-A582-656A1E10614B}"/>
                </c:ext>
              </c:extLst>
            </c:dLbl>
            <c:dLbl>
              <c:idx val="1"/>
              <c:delete val="1"/>
              <c:extLst>
                <c:ext xmlns:c15="http://schemas.microsoft.com/office/drawing/2012/chart" uri="{CE6537A1-D6FC-4f65-9D91-7224C49458BB}"/>
                <c:ext xmlns:c16="http://schemas.microsoft.com/office/drawing/2014/chart" uri="{C3380CC4-5D6E-409C-BE32-E72D297353CC}">
                  <c16:uniqueId val="{00000001-73A4-4139-A582-656A1E10614B}"/>
                </c:ext>
              </c:extLst>
            </c:dLbl>
            <c:dLbl>
              <c:idx val="2"/>
              <c:delete val="1"/>
              <c:extLst>
                <c:ext xmlns:c15="http://schemas.microsoft.com/office/drawing/2012/chart" uri="{CE6537A1-D6FC-4f65-9D91-7224C49458BB}"/>
                <c:ext xmlns:c16="http://schemas.microsoft.com/office/drawing/2014/chart" uri="{C3380CC4-5D6E-409C-BE32-E72D297353CC}">
                  <c16:uniqueId val="{00000002-73A4-4139-A582-656A1E10614B}"/>
                </c:ext>
              </c:extLst>
            </c:dLbl>
            <c:dLbl>
              <c:idx val="3"/>
              <c:delete val="1"/>
              <c:extLst>
                <c:ext xmlns:c15="http://schemas.microsoft.com/office/drawing/2012/chart" uri="{CE6537A1-D6FC-4f65-9D91-7224C49458BB}"/>
                <c:ext xmlns:c16="http://schemas.microsoft.com/office/drawing/2014/chart" uri="{C3380CC4-5D6E-409C-BE32-E72D297353CC}">
                  <c16:uniqueId val="{00000003-73A4-4139-A582-656A1E10614B}"/>
                </c:ext>
              </c:extLst>
            </c:dLbl>
            <c:dLbl>
              <c:idx val="4"/>
              <c:delete val="1"/>
              <c:extLst>
                <c:ext xmlns:c15="http://schemas.microsoft.com/office/drawing/2012/chart" uri="{CE6537A1-D6FC-4f65-9D91-7224C49458BB}"/>
                <c:ext xmlns:c16="http://schemas.microsoft.com/office/drawing/2014/chart" uri="{C3380CC4-5D6E-409C-BE32-E72D297353CC}">
                  <c16:uniqueId val="{00000004-73A4-4139-A582-656A1E10614B}"/>
                </c:ext>
              </c:extLst>
            </c:dLbl>
            <c:dLbl>
              <c:idx val="5"/>
              <c:delete val="1"/>
              <c:extLst>
                <c:ext xmlns:c15="http://schemas.microsoft.com/office/drawing/2012/chart" uri="{CE6537A1-D6FC-4f65-9D91-7224C49458BB}"/>
                <c:ext xmlns:c16="http://schemas.microsoft.com/office/drawing/2014/chart" uri="{C3380CC4-5D6E-409C-BE32-E72D297353CC}">
                  <c16:uniqueId val="{00000000-A65B-483D-BF41-D2928AD219BC}"/>
                </c:ext>
              </c:extLst>
            </c:dLbl>
            <c:dLbl>
              <c:idx val="6"/>
              <c:delete val="1"/>
              <c:extLst>
                <c:ext xmlns:c15="http://schemas.microsoft.com/office/drawing/2012/chart" uri="{CE6537A1-D6FC-4f65-9D91-7224C49458BB}"/>
                <c:ext xmlns:c16="http://schemas.microsoft.com/office/drawing/2014/chart" uri="{C3380CC4-5D6E-409C-BE32-E72D297353CC}">
                  <c16:uniqueId val="{00000001-A65B-483D-BF41-D2928AD219BC}"/>
                </c:ext>
              </c:extLst>
            </c:dLbl>
            <c:dLbl>
              <c:idx val="7"/>
              <c:delete val="1"/>
              <c:extLst>
                <c:ext xmlns:c15="http://schemas.microsoft.com/office/drawing/2012/chart" uri="{CE6537A1-D6FC-4f65-9D91-7224C49458BB}"/>
                <c:ext xmlns:c16="http://schemas.microsoft.com/office/drawing/2014/chart" uri="{C3380CC4-5D6E-409C-BE32-E72D297353CC}">
                  <c16:uniqueId val="{00000002-A65B-483D-BF41-D2928AD219BC}"/>
                </c:ext>
              </c:extLst>
            </c:dLbl>
            <c:dLbl>
              <c:idx val="8"/>
              <c:delete val="1"/>
              <c:extLst>
                <c:ext xmlns:c15="http://schemas.microsoft.com/office/drawing/2012/chart" uri="{CE6537A1-D6FC-4f65-9D91-7224C49458BB}"/>
                <c:ext xmlns:c16="http://schemas.microsoft.com/office/drawing/2014/chart" uri="{C3380CC4-5D6E-409C-BE32-E72D297353CC}">
                  <c16:uniqueId val="{00000003-A65B-483D-BF41-D2928AD219BC}"/>
                </c:ext>
              </c:extLst>
            </c:dLbl>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Rounded!$C$3:$C$22</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Rounded!$E$3:$E$22</c:f>
              <c:numCache>
                <c:formatCode>General</c:formatCode>
                <c:ptCount val="20"/>
                <c:pt idx="0">
                  <c:v>0</c:v>
                </c:pt>
                <c:pt idx="1">
                  <c:v>0</c:v>
                </c:pt>
                <c:pt idx="2">
                  <c:v>0</c:v>
                </c:pt>
                <c:pt idx="3">
                  <c:v>0</c:v>
                </c:pt>
                <c:pt idx="4">
                  <c:v>0</c:v>
                </c:pt>
                <c:pt idx="5">
                  <c:v>1</c:v>
                </c:pt>
                <c:pt idx="6">
                  <c:v>4</c:v>
                </c:pt>
                <c:pt idx="7">
                  <c:v>5</c:v>
                </c:pt>
                <c:pt idx="8">
                  <c:v>7</c:v>
                </c:pt>
                <c:pt idx="9">
                  <c:v>7</c:v>
                </c:pt>
                <c:pt idx="10">
                  <c:v>8</c:v>
                </c:pt>
                <c:pt idx="11">
                  <c:v>12</c:v>
                </c:pt>
                <c:pt idx="12">
                  <c:v>14</c:v>
                </c:pt>
                <c:pt idx="13">
                  <c:v>16</c:v>
                </c:pt>
                <c:pt idx="14">
                  <c:v>20</c:v>
                </c:pt>
                <c:pt idx="15">
                  <c:v>24</c:v>
                </c:pt>
                <c:pt idx="16">
                  <c:v>30</c:v>
                </c:pt>
                <c:pt idx="17">
                  <c:v>35</c:v>
                </c:pt>
                <c:pt idx="18">
                  <c:v>40</c:v>
                </c:pt>
                <c:pt idx="19">
                  <c:v>44</c:v>
                </c:pt>
              </c:numCache>
            </c:numRef>
          </c:val>
          <c:extLst>
            <c:ext xmlns:c16="http://schemas.microsoft.com/office/drawing/2014/chart" uri="{C3380CC4-5D6E-409C-BE32-E72D297353CC}">
              <c16:uniqueId val="{00000005-73A4-4139-A582-656A1E10614B}"/>
            </c:ext>
          </c:extLst>
        </c:ser>
        <c:dLbls>
          <c:showLegendKey val="0"/>
          <c:showVal val="0"/>
          <c:showCatName val="0"/>
          <c:showSerName val="0"/>
          <c:showPercent val="0"/>
          <c:showBubbleSize val="0"/>
        </c:dLbls>
        <c:gapWidth val="60"/>
        <c:axId val="221685632"/>
        <c:axId val="221683712"/>
      </c:barChart>
      <c:lineChart>
        <c:grouping val="standard"/>
        <c:varyColors val="0"/>
        <c:ser>
          <c:idx val="0"/>
          <c:order val="0"/>
          <c:tx>
            <c:strRef>
              <c:f>Rounded!$D$2</c:f>
              <c:strCache>
                <c:ptCount val="1"/>
                <c:pt idx="0">
                  <c:v>Number of people on ART</c:v>
                </c:pt>
              </c:strCache>
            </c:strRef>
          </c:tx>
          <c:spPr>
            <a:ln w="38100">
              <a:solidFill>
                <a:srgbClr val="00AEEF"/>
              </a:solidFill>
            </a:ln>
          </c:spPr>
          <c:marker>
            <c:symbol val="none"/>
          </c:marker>
          <c:dLbls>
            <c:dLbl>
              <c:idx val="19"/>
              <c:layout>
                <c:manualLayout>
                  <c:x val="-3.7741545893719697E-2"/>
                  <c:y val="-3.0193236714975844E-2"/>
                </c:manualLayout>
              </c:layout>
              <c:spPr/>
              <c:txPr>
                <a:bodyPr/>
                <a:lstStyle/>
                <a:p>
                  <a:pPr>
                    <a:defRPr>
                      <a:solidFill>
                        <a:srgbClr val="00B0F0"/>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65B-483D-BF41-D2928AD219B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Rounded!$C$3:$C$22</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Rounded!$D$3:$D$22</c:f>
              <c:numCache>
                <c:formatCode>_-* #,##0_-;\-* #,##0_-;_-* "-"??_-;_-@_-</c:formatCode>
                <c:ptCount val="20"/>
                <c:pt idx="0">
                  <c:v>0</c:v>
                </c:pt>
                <c:pt idx="1">
                  <c:v>0</c:v>
                </c:pt>
                <c:pt idx="2">
                  <c:v>0</c:v>
                </c:pt>
                <c:pt idx="3">
                  <c:v>0</c:v>
                </c:pt>
                <c:pt idx="4">
                  <c:v>8</c:v>
                </c:pt>
                <c:pt idx="5">
                  <c:v>57</c:v>
                </c:pt>
                <c:pt idx="6">
                  <c:v>204</c:v>
                </c:pt>
                <c:pt idx="7">
                  <c:v>367</c:v>
                </c:pt>
                <c:pt idx="8">
                  <c:v>583</c:v>
                </c:pt>
                <c:pt idx="9">
                  <c:v>849</c:v>
                </c:pt>
                <c:pt idx="10">
                  <c:v>1294</c:v>
                </c:pt>
                <c:pt idx="11">
                  <c:v>2627</c:v>
                </c:pt>
                <c:pt idx="12">
                  <c:v>3643</c:v>
                </c:pt>
                <c:pt idx="13">
                  <c:v>5227</c:v>
                </c:pt>
                <c:pt idx="14">
                  <c:v>8219</c:v>
                </c:pt>
                <c:pt idx="15">
                  <c:v>12256</c:v>
                </c:pt>
                <c:pt idx="16">
                  <c:v>17826</c:v>
                </c:pt>
                <c:pt idx="17">
                  <c:v>24679</c:v>
                </c:pt>
                <c:pt idx="18">
                  <c:v>33479</c:v>
                </c:pt>
                <c:pt idx="19">
                  <c:v>43020</c:v>
                </c:pt>
              </c:numCache>
            </c:numRef>
          </c:val>
          <c:smooth val="0"/>
          <c:extLst>
            <c:ext xmlns:c16="http://schemas.microsoft.com/office/drawing/2014/chart" uri="{C3380CC4-5D6E-409C-BE32-E72D297353CC}">
              <c16:uniqueId val="{00000007-73A4-4139-A582-656A1E10614B}"/>
            </c:ext>
          </c:extLst>
        </c:ser>
        <c:dLbls>
          <c:showLegendKey val="0"/>
          <c:showVal val="0"/>
          <c:showCatName val="0"/>
          <c:showSerName val="0"/>
          <c:showPercent val="0"/>
          <c:showBubbleSize val="0"/>
        </c:dLbls>
        <c:marker val="1"/>
        <c:smooth val="0"/>
        <c:axId val="221667712"/>
        <c:axId val="221669248"/>
      </c:lineChart>
      <c:lineChart>
        <c:grouping val="standard"/>
        <c:varyColors val="0"/>
        <c:ser>
          <c:idx val="2"/>
          <c:order val="2"/>
          <c:tx>
            <c:strRef>
              <c:f>Rounded!$F$2</c:f>
              <c:strCache>
                <c:ptCount val="1"/>
                <c:pt idx="0">
                  <c:v>% Lower</c:v>
                </c:pt>
              </c:strCache>
            </c:strRef>
          </c:tx>
          <c:spPr>
            <a:ln>
              <a:noFill/>
            </a:ln>
          </c:spPr>
          <c:marker>
            <c:symbol val="dash"/>
            <c:size val="8"/>
            <c:spPr>
              <a:solidFill>
                <a:sysClr val="windowText" lastClr="000000"/>
              </a:solidFill>
              <a:ln>
                <a:noFill/>
              </a:ln>
            </c:spPr>
          </c:marker>
          <c:cat>
            <c:strRef>
              <c:f>Rounded!$C$3:$C$22</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Rounded!$F$3:$F$22</c:f>
              <c:numCache>
                <c:formatCode>General</c:formatCode>
                <c:ptCount val="20"/>
                <c:pt idx="0">
                  <c:v>0</c:v>
                </c:pt>
                <c:pt idx="1">
                  <c:v>0</c:v>
                </c:pt>
                <c:pt idx="2">
                  <c:v>0</c:v>
                </c:pt>
                <c:pt idx="3">
                  <c:v>0</c:v>
                </c:pt>
                <c:pt idx="4">
                  <c:v>0</c:v>
                </c:pt>
                <c:pt idx="5">
                  <c:v>1</c:v>
                </c:pt>
                <c:pt idx="6">
                  <c:v>3</c:v>
                </c:pt>
                <c:pt idx="7">
                  <c:v>5</c:v>
                </c:pt>
                <c:pt idx="8">
                  <c:v>6</c:v>
                </c:pt>
                <c:pt idx="9">
                  <c:v>6</c:v>
                </c:pt>
                <c:pt idx="10">
                  <c:v>7</c:v>
                </c:pt>
                <c:pt idx="11">
                  <c:v>10</c:v>
                </c:pt>
                <c:pt idx="12">
                  <c:v>12</c:v>
                </c:pt>
                <c:pt idx="13">
                  <c:v>13</c:v>
                </c:pt>
                <c:pt idx="14">
                  <c:v>17</c:v>
                </c:pt>
                <c:pt idx="15">
                  <c:v>21</c:v>
                </c:pt>
                <c:pt idx="16">
                  <c:v>25</c:v>
                </c:pt>
                <c:pt idx="17">
                  <c:v>29</c:v>
                </c:pt>
                <c:pt idx="18">
                  <c:v>34</c:v>
                </c:pt>
                <c:pt idx="19">
                  <c:v>37</c:v>
                </c:pt>
              </c:numCache>
            </c:numRef>
          </c:val>
          <c:smooth val="0"/>
          <c:extLst>
            <c:ext xmlns:c16="http://schemas.microsoft.com/office/drawing/2014/chart" uri="{C3380CC4-5D6E-409C-BE32-E72D297353CC}">
              <c16:uniqueId val="{00000008-73A4-4139-A582-656A1E10614B}"/>
            </c:ext>
          </c:extLst>
        </c:ser>
        <c:ser>
          <c:idx val="3"/>
          <c:order val="3"/>
          <c:tx>
            <c:strRef>
              <c:f>Rounded!$G$2</c:f>
              <c:strCache>
                <c:ptCount val="1"/>
                <c:pt idx="0">
                  <c:v>%Upper</c:v>
                </c:pt>
              </c:strCache>
            </c:strRef>
          </c:tx>
          <c:spPr>
            <a:ln>
              <a:noFill/>
            </a:ln>
          </c:spPr>
          <c:marker>
            <c:symbol val="dash"/>
            <c:size val="8"/>
            <c:spPr>
              <a:solidFill>
                <a:sysClr val="windowText" lastClr="000000"/>
              </a:solidFill>
              <a:ln>
                <a:noFill/>
              </a:ln>
            </c:spPr>
          </c:marker>
          <c:cat>
            <c:strRef>
              <c:f>Rounded!$C$3:$C$22</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Rounded!$G$3:$G$22</c:f>
              <c:numCache>
                <c:formatCode>General</c:formatCode>
                <c:ptCount val="20"/>
                <c:pt idx="0">
                  <c:v>0</c:v>
                </c:pt>
                <c:pt idx="1">
                  <c:v>0</c:v>
                </c:pt>
                <c:pt idx="2">
                  <c:v>0</c:v>
                </c:pt>
                <c:pt idx="3">
                  <c:v>0</c:v>
                </c:pt>
                <c:pt idx="4">
                  <c:v>0</c:v>
                </c:pt>
                <c:pt idx="5">
                  <c:v>2</c:v>
                </c:pt>
                <c:pt idx="6">
                  <c:v>5</c:v>
                </c:pt>
                <c:pt idx="7">
                  <c:v>6</c:v>
                </c:pt>
                <c:pt idx="8">
                  <c:v>8</c:v>
                </c:pt>
                <c:pt idx="9">
                  <c:v>8</c:v>
                </c:pt>
                <c:pt idx="10">
                  <c:v>9</c:v>
                </c:pt>
                <c:pt idx="11">
                  <c:v>14</c:v>
                </c:pt>
                <c:pt idx="12">
                  <c:v>16</c:v>
                </c:pt>
                <c:pt idx="13">
                  <c:v>18</c:v>
                </c:pt>
                <c:pt idx="14">
                  <c:v>23</c:v>
                </c:pt>
                <c:pt idx="15">
                  <c:v>29</c:v>
                </c:pt>
                <c:pt idx="16">
                  <c:v>35</c:v>
                </c:pt>
                <c:pt idx="17">
                  <c:v>41</c:v>
                </c:pt>
                <c:pt idx="18">
                  <c:v>47</c:v>
                </c:pt>
                <c:pt idx="19">
                  <c:v>52</c:v>
                </c:pt>
              </c:numCache>
            </c:numRef>
          </c:val>
          <c:smooth val="0"/>
          <c:extLst>
            <c:ext xmlns:c16="http://schemas.microsoft.com/office/drawing/2014/chart" uri="{C3380CC4-5D6E-409C-BE32-E72D297353CC}">
              <c16:uniqueId val="{00000009-73A4-4139-A582-656A1E10614B}"/>
            </c:ext>
          </c:extLst>
        </c:ser>
        <c:dLbls>
          <c:showLegendKey val="0"/>
          <c:showVal val="0"/>
          <c:showCatName val="0"/>
          <c:showSerName val="0"/>
          <c:showPercent val="0"/>
          <c:showBubbleSize val="0"/>
        </c:dLbls>
        <c:hiLowLines/>
        <c:marker val="1"/>
        <c:smooth val="0"/>
        <c:axId val="221685632"/>
        <c:axId val="221683712"/>
      </c:lineChart>
      <c:catAx>
        <c:axId val="221667712"/>
        <c:scaling>
          <c:orientation val="minMax"/>
        </c:scaling>
        <c:delete val="0"/>
        <c:axPos val="b"/>
        <c:numFmt formatCode="General" sourceLinked="1"/>
        <c:majorTickMark val="out"/>
        <c:minorTickMark val="none"/>
        <c:tickLblPos val="nextTo"/>
        <c:txPr>
          <a:bodyPr rot="-2700000"/>
          <a:lstStyle/>
          <a:p>
            <a:pPr>
              <a:defRPr/>
            </a:pPr>
            <a:endParaRPr lang="en-US"/>
          </a:p>
        </c:txPr>
        <c:crossAx val="221669248"/>
        <c:crosses val="autoZero"/>
        <c:auto val="1"/>
        <c:lblAlgn val="ctr"/>
        <c:lblOffset val="100"/>
        <c:noMultiLvlLbl val="0"/>
      </c:catAx>
      <c:valAx>
        <c:axId val="221669248"/>
        <c:scaling>
          <c:orientation val="minMax"/>
        </c:scaling>
        <c:delete val="0"/>
        <c:axPos val="l"/>
        <c:majorGridlines>
          <c:spPr>
            <a:ln>
              <a:solidFill>
                <a:sysClr val="window" lastClr="FFFFFF">
                  <a:lumMod val="85000"/>
                  <a:alpha val="50000"/>
                </a:sysClr>
              </a:solidFill>
              <a:prstDash val="sysDot"/>
            </a:ln>
          </c:spPr>
        </c:majorGridlines>
        <c:title>
          <c:tx>
            <c:rich>
              <a:bodyPr rot="-5400000" vert="horz"/>
              <a:lstStyle/>
              <a:p>
                <a:pPr>
                  <a:defRPr/>
                </a:pPr>
                <a:r>
                  <a:rPr lang="en-US"/>
                  <a:t>Number</a:t>
                </a:r>
              </a:p>
            </c:rich>
          </c:tx>
          <c:overlay val="0"/>
        </c:title>
        <c:numFmt formatCode="#,##0" sourceLinked="0"/>
        <c:majorTickMark val="out"/>
        <c:minorTickMark val="none"/>
        <c:tickLblPos val="nextTo"/>
        <c:crossAx val="221667712"/>
        <c:crosses val="autoZero"/>
        <c:crossBetween val="between"/>
      </c:valAx>
      <c:valAx>
        <c:axId val="221683712"/>
        <c:scaling>
          <c:orientation val="minMax"/>
          <c:max val="100"/>
          <c:min val="0"/>
        </c:scaling>
        <c:delete val="0"/>
        <c:axPos val="r"/>
        <c:title>
          <c:tx>
            <c:rich>
              <a:bodyPr rot="-5400000" vert="horz"/>
              <a:lstStyle/>
              <a:p>
                <a:pPr>
                  <a:defRPr/>
                </a:pPr>
                <a:r>
                  <a:rPr lang="en-US"/>
                  <a:t>ART coverage (%)</a:t>
                </a:r>
              </a:p>
            </c:rich>
          </c:tx>
          <c:overlay val="0"/>
        </c:title>
        <c:numFmt formatCode="General" sourceLinked="1"/>
        <c:majorTickMark val="out"/>
        <c:minorTickMark val="none"/>
        <c:tickLblPos val="nextTo"/>
        <c:crossAx val="221685632"/>
        <c:crosses val="max"/>
        <c:crossBetween val="between"/>
        <c:majorUnit val="20"/>
      </c:valAx>
      <c:catAx>
        <c:axId val="221685632"/>
        <c:scaling>
          <c:orientation val="minMax"/>
        </c:scaling>
        <c:delete val="1"/>
        <c:axPos val="b"/>
        <c:numFmt formatCode="General" sourceLinked="1"/>
        <c:majorTickMark val="out"/>
        <c:minorTickMark val="none"/>
        <c:tickLblPos val="nextTo"/>
        <c:crossAx val="221683712"/>
        <c:crosses val="autoZero"/>
        <c:auto val="1"/>
        <c:lblAlgn val="ctr"/>
        <c:lblOffset val="100"/>
        <c:noMultiLvlLbl val="0"/>
      </c:catAx>
    </c:plotArea>
    <c:legend>
      <c:legendPos val="b"/>
      <c:legendEntry>
        <c:idx val="2"/>
        <c:delete val="1"/>
      </c:legendEntry>
      <c:legendEntry>
        <c:idx val="3"/>
        <c:delete val="1"/>
      </c:legendEntry>
      <c:layout>
        <c:manualLayout>
          <c:xMode val="edge"/>
          <c:yMode val="edge"/>
          <c:x val="0.20292113621666857"/>
          <c:y val="0.86267022328730647"/>
          <c:w val="0.60120487656434252"/>
          <c:h val="6.8857762971936201E-2"/>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'ART coverage'!$D$1</c:f>
              <c:strCache>
                <c:ptCount val="1"/>
                <c:pt idx="0">
                  <c:v>Children 0-14 yr</c:v>
                </c:pt>
              </c:strCache>
            </c:strRef>
          </c:tx>
          <c:spPr>
            <a:ln w="38100">
              <a:solidFill>
                <a:srgbClr val="00A99A"/>
              </a:solidFill>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coverage'!$D$2:$D$21</c:f>
              <c:numCache>
                <c:formatCode>General</c:formatCode>
                <c:ptCount val="20"/>
                <c:pt idx="0">
                  <c:v>0</c:v>
                </c:pt>
                <c:pt idx="1">
                  <c:v>0</c:v>
                </c:pt>
                <c:pt idx="2">
                  <c:v>0</c:v>
                </c:pt>
                <c:pt idx="3">
                  <c:v>0</c:v>
                </c:pt>
                <c:pt idx="4">
                  <c:v>0</c:v>
                </c:pt>
                <c:pt idx="5">
                  <c:v>0</c:v>
                </c:pt>
                <c:pt idx="6">
                  <c:v>0</c:v>
                </c:pt>
                <c:pt idx="7">
                  <c:v>6</c:v>
                </c:pt>
                <c:pt idx="8">
                  <c:v>23</c:v>
                </c:pt>
                <c:pt idx="9">
                  <c:v>25</c:v>
                </c:pt>
                <c:pt idx="10">
                  <c:v>23</c:v>
                </c:pt>
                <c:pt idx="11">
                  <c:v>18</c:v>
                </c:pt>
                <c:pt idx="12">
                  <c:v>26</c:v>
                </c:pt>
                <c:pt idx="13">
                  <c:v>14</c:v>
                </c:pt>
                <c:pt idx="14">
                  <c:v>13</c:v>
                </c:pt>
                <c:pt idx="15">
                  <c:v>17</c:v>
                </c:pt>
                <c:pt idx="16">
                  <c:v>15</c:v>
                </c:pt>
                <c:pt idx="17">
                  <c:v>20</c:v>
                </c:pt>
                <c:pt idx="18">
                  <c:v>21</c:v>
                </c:pt>
                <c:pt idx="19">
                  <c:v>25</c:v>
                </c:pt>
              </c:numCache>
            </c:numRef>
          </c:val>
          <c:smooth val="0"/>
          <c:extLst>
            <c:ext xmlns:c16="http://schemas.microsoft.com/office/drawing/2014/chart" uri="{C3380CC4-5D6E-409C-BE32-E72D297353CC}">
              <c16:uniqueId val="{00000000-1643-4C41-AACE-CDE86328A2A4}"/>
            </c:ext>
          </c:extLst>
        </c:ser>
        <c:ser>
          <c:idx val="1"/>
          <c:order val="1"/>
          <c:tx>
            <c:strRef>
              <c:f>'ART coverage'!$E$1</c:f>
              <c:strCache>
                <c:ptCount val="1"/>
                <c:pt idx="0">
                  <c:v>Children 0-14 yr - Lower</c:v>
                </c:pt>
              </c:strCache>
            </c:strRef>
          </c:tx>
          <c:spPr>
            <a:ln w="19050">
              <a:solidFill>
                <a:srgbClr val="00A99A"/>
              </a:solidFill>
              <a:prstDash val="sysDot"/>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coverage'!$E$2:$E$21</c:f>
              <c:numCache>
                <c:formatCode>General</c:formatCode>
                <c:ptCount val="20"/>
                <c:pt idx="0">
                  <c:v>0</c:v>
                </c:pt>
                <c:pt idx="1">
                  <c:v>0</c:v>
                </c:pt>
                <c:pt idx="2">
                  <c:v>0</c:v>
                </c:pt>
                <c:pt idx="3">
                  <c:v>0</c:v>
                </c:pt>
                <c:pt idx="4">
                  <c:v>0</c:v>
                </c:pt>
                <c:pt idx="5">
                  <c:v>0</c:v>
                </c:pt>
                <c:pt idx="6">
                  <c:v>0</c:v>
                </c:pt>
                <c:pt idx="7">
                  <c:v>5</c:v>
                </c:pt>
                <c:pt idx="8">
                  <c:v>19</c:v>
                </c:pt>
                <c:pt idx="9">
                  <c:v>20</c:v>
                </c:pt>
                <c:pt idx="10">
                  <c:v>19</c:v>
                </c:pt>
                <c:pt idx="11">
                  <c:v>14</c:v>
                </c:pt>
                <c:pt idx="12">
                  <c:v>21</c:v>
                </c:pt>
                <c:pt idx="13">
                  <c:v>11</c:v>
                </c:pt>
                <c:pt idx="14">
                  <c:v>10</c:v>
                </c:pt>
                <c:pt idx="15">
                  <c:v>14</c:v>
                </c:pt>
                <c:pt idx="16">
                  <c:v>12</c:v>
                </c:pt>
                <c:pt idx="17">
                  <c:v>16</c:v>
                </c:pt>
                <c:pt idx="18">
                  <c:v>17</c:v>
                </c:pt>
                <c:pt idx="19">
                  <c:v>20</c:v>
                </c:pt>
              </c:numCache>
            </c:numRef>
          </c:val>
          <c:smooth val="0"/>
          <c:extLst>
            <c:ext xmlns:c16="http://schemas.microsoft.com/office/drawing/2014/chart" uri="{C3380CC4-5D6E-409C-BE32-E72D297353CC}">
              <c16:uniqueId val="{00000001-1643-4C41-AACE-CDE86328A2A4}"/>
            </c:ext>
          </c:extLst>
        </c:ser>
        <c:ser>
          <c:idx val="2"/>
          <c:order val="2"/>
          <c:tx>
            <c:strRef>
              <c:f>'ART coverage'!$F$1</c:f>
              <c:strCache>
                <c:ptCount val="1"/>
                <c:pt idx="0">
                  <c:v>Children 0-14 yr - Upper</c:v>
                </c:pt>
              </c:strCache>
            </c:strRef>
          </c:tx>
          <c:spPr>
            <a:ln w="19050">
              <a:solidFill>
                <a:srgbClr val="00A99A"/>
              </a:solidFill>
              <a:prstDash val="sysDot"/>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coverage'!$F$2:$F$21</c:f>
              <c:numCache>
                <c:formatCode>General</c:formatCode>
                <c:ptCount val="20"/>
                <c:pt idx="0">
                  <c:v>0</c:v>
                </c:pt>
                <c:pt idx="1">
                  <c:v>0</c:v>
                </c:pt>
                <c:pt idx="2">
                  <c:v>0</c:v>
                </c:pt>
                <c:pt idx="3">
                  <c:v>0</c:v>
                </c:pt>
                <c:pt idx="4">
                  <c:v>0</c:v>
                </c:pt>
                <c:pt idx="5">
                  <c:v>0</c:v>
                </c:pt>
                <c:pt idx="6">
                  <c:v>0</c:v>
                </c:pt>
                <c:pt idx="7">
                  <c:v>7</c:v>
                </c:pt>
                <c:pt idx="8">
                  <c:v>28</c:v>
                </c:pt>
                <c:pt idx="9">
                  <c:v>30</c:v>
                </c:pt>
                <c:pt idx="10">
                  <c:v>27</c:v>
                </c:pt>
                <c:pt idx="11">
                  <c:v>21</c:v>
                </c:pt>
                <c:pt idx="12">
                  <c:v>31</c:v>
                </c:pt>
                <c:pt idx="13">
                  <c:v>17</c:v>
                </c:pt>
                <c:pt idx="14">
                  <c:v>15</c:v>
                </c:pt>
                <c:pt idx="15">
                  <c:v>20</c:v>
                </c:pt>
                <c:pt idx="16">
                  <c:v>18</c:v>
                </c:pt>
                <c:pt idx="17">
                  <c:v>24</c:v>
                </c:pt>
                <c:pt idx="18">
                  <c:v>25</c:v>
                </c:pt>
                <c:pt idx="19">
                  <c:v>31</c:v>
                </c:pt>
              </c:numCache>
            </c:numRef>
          </c:val>
          <c:smooth val="0"/>
          <c:extLst>
            <c:ext xmlns:c16="http://schemas.microsoft.com/office/drawing/2014/chart" uri="{C3380CC4-5D6E-409C-BE32-E72D297353CC}">
              <c16:uniqueId val="{00000002-1643-4C41-AACE-CDE86328A2A4}"/>
            </c:ext>
          </c:extLst>
        </c:ser>
        <c:ser>
          <c:idx val="3"/>
          <c:order val="3"/>
          <c:tx>
            <c:strRef>
              <c:f>'ART coverage'!$G$1</c:f>
              <c:strCache>
                <c:ptCount val="1"/>
                <c:pt idx="0">
                  <c:v>Male 15+ yr</c:v>
                </c:pt>
              </c:strCache>
            </c:strRef>
          </c:tx>
          <c:spPr>
            <a:ln w="38100">
              <a:solidFill>
                <a:srgbClr val="63CDF6"/>
              </a:solidFill>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coverage'!$G$2:$G$21</c:f>
              <c:numCache>
                <c:formatCode>General</c:formatCode>
                <c:ptCount val="20"/>
                <c:pt idx="0">
                  <c:v>0</c:v>
                </c:pt>
                <c:pt idx="1">
                  <c:v>0</c:v>
                </c:pt>
                <c:pt idx="2">
                  <c:v>0</c:v>
                </c:pt>
                <c:pt idx="3">
                  <c:v>0</c:v>
                </c:pt>
                <c:pt idx="4">
                  <c:v>0</c:v>
                </c:pt>
                <c:pt idx="5">
                  <c:v>1</c:v>
                </c:pt>
                <c:pt idx="6">
                  <c:v>4</c:v>
                </c:pt>
                <c:pt idx="7">
                  <c:v>5</c:v>
                </c:pt>
                <c:pt idx="8">
                  <c:v>6</c:v>
                </c:pt>
                <c:pt idx="9">
                  <c:v>6</c:v>
                </c:pt>
                <c:pt idx="10">
                  <c:v>7</c:v>
                </c:pt>
                <c:pt idx="11">
                  <c:v>12</c:v>
                </c:pt>
                <c:pt idx="12">
                  <c:v>13</c:v>
                </c:pt>
                <c:pt idx="13">
                  <c:v>16</c:v>
                </c:pt>
                <c:pt idx="14">
                  <c:v>20</c:v>
                </c:pt>
                <c:pt idx="15">
                  <c:v>25</c:v>
                </c:pt>
                <c:pt idx="16">
                  <c:v>31</c:v>
                </c:pt>
                <c:pt idx="17">
                  <c:v>36</c:v>
                </c:pt>
                <c:pt idx="18">
                  <c:v>41</c:v>
                </c:pt>
                <c:pt idx="19">
                  <c:v>46</c:v>
                </c:pt>
              </c:numCache>
            </c:numRef>
          </c:val>
          <c:smooth val="0"/>
          <c:extLst>
            <c:ext xmlns:c16="http://schemas.microsoft.com/office/drawing/2014/chart" uri="{C3380CC4-5D6E-409C-BE32-E72D297353CC}">
              <c16:uniqueId val="{00000003-1643-4C41-AACE-CDE86328A2A4}"/>
            </c:ext>
          </c:extLst>
        </c:ser>
        <c:ser>
          <c:idx val="4"/>
          <c:order val="4"/>
          <c:tx>
            <c:strRef>
              <c:f>'ART coverage'!$H$1</c:f>
              <c:strCache>
                <c:ptCount val="1"/>
                <c:pt idx="0">
                  <c:v>Male 15+ - Lower</c:v>
                </c:pt>
              </c:strCache>
            </c:strRef>
          </c:tx>
          <c:spPr>
            <a:ln w="19050">
              <a:solidFill>
                <a:srgbClr val="63CDF6"/>
              </a:solidFill>
              <a:prstDash val="sysDot"/>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coverage'!$H$2:$H$21</c:f>
              <c:numCache>
                <c:formatCode>General</c:formatCode>
                <c:ptCount val="20"/>
                <c:pt idx="0">
                  <c:v>0</c:v>
                </c:pt>
                <c:pt idx="1">
                  <c:v>0</c:v>
                </c:pt>
                <c:pt idx="2">
                  <c:v>0</c:v>
                </c:pt>
                <c:pt idx="3">
                  <c:v>0</c:v>
                </c:pt>
                <c:pt idx="4">
                  <c:v>0</c:v>
                </c:pt>
                <c:pt idx="5">
                  <c:v>1</c:v>
                </c:pt>
                <c:pt idx="6">
                  <c:v>3</c:v>
                </c:pt>
                <c:pt idx="7">
                  <c:v>4</c:v>
                </c:pt>
                <c:pt idx="8">
                  <c:v>5</c:v>
                </c:pt>
                <c:pt idx="9">
                  <c:v>5</c:v>
                </c:pt>
                <c:pt idx="10">
                  <c:v>6</c:v>
                </c:pt>
                <c:pt idx="11">
                  <c:v>10</c:v>
                </c:pt>
                <c:pt idx="12">
                  <c:v>11</c:v>
                </c:pt>
                <c:pt idx="13">
                  <c:v>13</c:v>
                </c:pt>
                <c:pt idx="14">
                  <c:v>17</c:v>
                </c:pt>
                <c:pt idx="15">
                  <c:v>21</c:v>
                </c:pt>
                <c:pt idx="16">
                  <c:v>26</c:v>
                </c:pt>
                <c:pt idx="17">
                  <c:v>30</c:v>
                </c:pt>
                <c:pt idx="18">
                  <c:v>35</c:v>
                </c:pt>
                <c:pt idx="19">
                  <c:v>39</c:v>
                </c:pt>
              </c:numCache>
            </c:numRef>
          </c:val>
          <c:smooth val="0"/>
          <c:extLst>
            <c:ext xmlns:c16="http://schemas.microsoft.com/office/drawing/2014/chart" uri="{C3380CC4-5D6E-409C-BE32-E72D297353CC}">
              <c16:uniqueId val="{00000004-1643-4C41-AACE-CDE86328A2A4}"/>
            </c:ext>
          </c:extLst>
        </c:ser>
        <c:ser>
          <c:idx val="5"/>
          <c:order val="5"/>
          <c:tx>
            <c:strRef>
              <c:f>'ART coverage'!$I$1</c:f>
              <c:strCache>
                <c:ptCount val="1"/>
                <c:pt idx="0">
                  <c:v>Male 15+ - Upper</c:v>
                </c:pt>
              </c:strCache>
            </c:strRef>
          </c:tx>
          <c:spPr>
            <a:ln w="19050">
              <a:solidFill>
                <a:srgbClr val="63CDF6"/>
              </a:solidFill>
              <a:prstDash val="sysDot"/>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coverage'!$I$2:$I$21</c:f>
              <c:numCache>
                <c:formatCode>General</c:formatCode>
                <c:ptCount val="20"/>
                <c:pt idx="0">
                  <c:v>0</c:v>
                </c:pt>
                <c:pt idx="1">
                  <c:v>0</c:v>
                </c:pt>
                <c:pt idx="2">
                  <c:v>0</c:v>
                </c:pt>
                <c:pt idx="3">
                  <c:v>0</c:v>
                </c:pt>
                <c:pt idx="4">
                  <c:v>0</c:v>
                </c:pt>
                <c:pt idx="5">
                  <c:v>2</c:v>
                </c:pt>
                <c:pt idx="6">
                  <c:v>4</c:v>
                </c:pt>
                <c:pt idx="7">
                  <c:v>6</c:v>
                </c:pt>
                <c:pt idx="8">
                  <c:v>7</c:v>
                </c:pt>
                <c:pt idx="9">
                  <c:v>7</c:v>
                </c:pt>
                <c:pt idx="10">
                  <c:v>8</c:v>
                </c:pt>
                <c:pt idx="11">
                  <c:v>14</c:v>
                </c:pt>
                <c:pt idx="12">
                  <c:v>15</c:v>
                </c:pt>
                <c:pt idx="13">
                  <c:v>18</c:v>
                </c:pt>
                <c:pt idx="14">
                  <c:v>24</c:v>
                </c:pt>
                <c:pt idx="15">
                  <c:v>29</c:v>
                </c:pt>
                <c:pt idx="16">
                  <c:v>36</c:v>
                </c:pt>
                <c:pt idx="17">
                  <c:v>42</c:v>
                </c:pt>
                <c:pt idx="18">
                  <c:v>48</c:v>
                </c:pt>
                <c:pt idx="19">
                  <c:v>54</c:v>
                </c:pt>
              </c:numCache>
            </c:numRef>
          </c:val>
          <c:smooth val="0"/>
          <c:extLst>
            <c:ext xmlns:c16="http://schemas.microsoft.com/office/drawing/2014/chart" uri="{C3380CC4-5D6E-409C-BE32-E72D297353CC}">
              <c16:uniqueId val="{00000005-1643-4C41-AACE-CDE86328A2A4}"/>
            </c:ext>
          </c:extLst>
        </c:ser>
        <c:ser>
          <c:idx val="6"/>
          <c:order val="6"/>
          <c:tx>
            <c:strRef>
              <c:f>'ART coverage'!$J$1</c:f>
              <c:strCache>
                <c:ptCount val="1"/>
                <c:pt idx="0">
                  <c:v>Female 15+ yr</c:v>
                </c:pt>
              </c:strCache>
            </c:strRef>
          </c:tx>
          <c:spPr>
            <a:ln w="38100">
              <a:solidFill>
                <a:srgbClr val="F26B73"/>
              </a:solidFill>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coverage'!$J$2:$J$21</c:f>
              <c:numCache>
                <c:formatCode>General</c:formatCode>
                <c:ptCount val="20"/>
                <c:pt idx="0">
                  <c:v>0</c:v>
                </c:pt>
                <c:pt idx="1">
                  <c:v>0</c:v>
                </c:pt>
                <c:pt idx="2">
                  <c:v>0</c:v>
                </c:pt>
                <c:pt idx="3">
                  <c:v>0</c:v>
                </c:pt>
                <c:pt idx="4">
                  <c:v>0</c:v>
                </c:pt>
                <c:pt idx="5">
                  <c:v>4</c:v>
                </c:pt>
                <c:pt idx="6">
                  <c:v>10</c:v>
                </c:pt>
                <c:pt idx="7">
                  <c:v>14</c:v>
                </c:pt>
                <c:pt idx="8">
                  <c:v>19</c:v>
                </c:pt>
                <c:pt idx="9">
                  <c:v>21</c:v>
                </c:pt>
                <c:pt idx="10">
                  <c:v>24</c:v>
                </c:pt>
                <c:pt idx="11">
                  <c:v>21</c:v>
                </c:pt>
                <c:pt idx="12">
                  <c:v>20</c:v>
                </c:pt>
                <c:pt idx="13">
                  <c:v>16</c:v>
                </c:pt>
                <c:pt idx="14">
                  <c:v>16</c:v>
                </c:pt>
                <c:pt idx="15">
                  <c:v>17</c:v>
                </c:pt>
                <c:pt idx="16">
                  <c:v>19</c:v>
                </c:pt>
                <c:pt idx="17">
                  <c:v>21</c:v>
                </c:pt>
                <c:pt idx="18">
                  <c:v>25</c:v>
                </c:pt>
                <c:pt idx="19">
                  <c:v>23</c:v>
                </c:pt>
              </c:numCache>
            </c:numRef>
          </c:val>
          <c:smooth val="0"/>
          <c:extLst>
            <c:ext xmlns:c16="http://schemas.microsoft.com/office/drawing/2014/chart" uri="{C3380CC4-5D6E-409C-BE32-E72D297353CC}">
              <c16:uniqueId val="{00000006-1643-4C41-AACE-CDE86328A2A4}"/>
            </c:ext>
          </c:extLst>
        </c:ser>
        <c:ser>
          <c:idx val="7"/>
          <c:order val="7"/>
          <c:tx>
            <c:strRef>
              <c:f>'ART coverage'!$K$1</c:f>
              <c:strCache>
                <c:ptCount val="1"/>
                <c:pt idx="0">
                  <c:v>Female 15+ - Lower</c:v>
                </c:pt>
              </c:strCache>
            </c:strRef>
          </c:tx>
          <c:spPr>
            <a:ln w="19050">
              <a:solidFill>
                <a:srgbClr val="F26B73"/>
              </a:solidFill>
              <a:prstDash val="sysDot"/>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coverage'!$K$2:$K$21</c:f>
              <c:numCache>
                <c:formatCode>General</c:formatCode>
                <c:ptCount val="20"/>
                <c:pt idx="0">
                  <c:v>0</c:v>
                </c:pt>
                <c:pt idx="1">
                  <c:v>0</c:v>
                </c:pt>
                <c:pt idx="2">
                  <c:v>0</c:v>
                </c:pt>
                <c:pt idx="3">
                  <c:v>0</c:v>
                </c:pt>
                <c:pt idx="4">
                  <c:v>0</c:v>
                </c:pt>
                <c:pt idx="5">
                  <c:v>3</c:v>
                </c:pt>
                <c:pt idx="6">
                  <c:v>8</c:v>
                </c:pt>
                <c:pt idx="7">
                  <c:v>12</c:v>
                </c:pt>
                <c:pt idx="8">
                  <c:v>16</c:v>
                </c:pt>
                <c:pt idx="9">
                  <c:v>18</c:v>
                </c:pt>
                <c:pt idx="10">
                  <c:v>20</c:v>
                </c:pt>
                <c:pt idx="11">
                  <c:v>18</c:v>
                </c:pt>
                <c:pt idx="12">
                  <c:v>17</c:v>
                </c:pt>
                <c:pt idx="13">
                  <c:v>13</c:v>
                </c:pt>
                <c:pt idx="14">
                  <c:v>14</c:v>
                </c:pt>
                <c:pt idx="15">
                  <c:v>14</c:v>
                </c:pt>
                <c:pt idx="16">
                  <c:v>16</c:v>
                </c:pt>
                <c:pt idx="17">
                  <c:v>18</c:v>
                </c:pt>
                <c:pt idx="18">
                  <c:v>21</c:v>
                </c:pt>
                <c:pt idx="19">
                  <c:v>19</c:v>
                </c:pt>
              </c:numCache>
            </c:numRef>
          </c:val>
          <c:smooth val="0"/>
          <c:extLst>
            <c:ext xmlns:c16="http://schemas.microsoft.com/office/drawing/2014/chart" uri="{C3380CC4-5D6E-409C-BE32-E72D297353CC}">
              <c16:uniqueId val="{00000007-1643-4C41-AACE-CDE86328A2A4}"/>
            </c:ext>
          </c:extLst>
        </c:ser>
        <c:ser>
          <c:idx val="8"/>
          <c:order val="8"/>
          <c:tx>
            <c:strRef>
              <c:f>'ART coverage'!$L$1</c:f>
              <c:strCache>
                <c:ptCount val="1"/>
                <c:pt idx="0">
                  <c:v>Female 15+ - Upper</c:v>
                </c:pt>
              </c:strCache>
            </c:strRef>
          </c:tx>
          <c:spPr>
            <a:ln w="19050">
              <a:solidFill>
                <a:srgbClr val="F26B73"/>
              </a:solidFill>
              <a:prstDash val="sysDot"/>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coverage'!$L$2:$L$21</c:f>
              <c:numCache>
                <c:formatCode>General</c:formatCode>
                <c:ptCount val="20"/>
                <c:pt idx="0">
                  <c:v>0</c:v>
                </c:pt>
                <c:pt idx="1">
                  <c:v>0</c:v>
                </c:pt>
                <c:pt idx="2">
                  <c:v>0</c:v>
                </c:pt>
                <c:pt idx="3">
                  <c:v>0</c:v>
                </c:pt>
                <c:pt idx="4">
                  <c:v>0</c:v>
                </c:pt>
                <c:pt idx="5">
                  <c:v>4</c:v>
                </c:pt>
                <c:pt idx="6">
                  <c:v>12</c:v>
                </c:pt>
                <c:pt idx="7">
                  <c:v>17</c:v>
                </c:pt>
                <c:pt idx="8">
                  <c:v>22</c:v>
                </c:pt>
                <c:pt idx="9">
                  <c:v>25</c:v>
                </c:pt>
                <c:pt idx="10">
                  <c:v>28</c:v>
                </c:pt>
                <c:pt idx="11">
                  <c:v>25</c:v>
                </c:pt>
                <c:pt idx="12">
                  <c:v>23</c:v>
                </c:pt>
                <c:pt idx="13">
                  <c:v>18</c:v>
                </c:pt>
                <c:pt idx="14">
                  <c:v>19</c:v>
                </c:pt>
                <c:pt idx="15">
                  <c:v>20</c:v>
                </c:pt>
                <c:pt idx="16">
                  <c:v>22</c:v>
                </c:pt>
                <c:pt idx="17">
                  <c:v>25</c:v>
                </c:pt>
                <c:pt idx="18">
                  <c:v>29</c:v>
                </c:pt>
                <c:pt idx="19">
                  <c:v>27</c:v>
                </c:pt>
              </c:numCache>
            </c:numRef>
          </c:val>
          <c:smooth val="0"/>
          <c:extLst>
            <c:ext xmlns:c16="http://schemas.microsoft.com/office/drawing/2014/chart" uri="{C3380CC4-5D6E-409C-BE32-E72D297353CC}">
              <c16:uniqueId val="{00000008-1643-4C41-AACE-CDE86328A2A4}"/>
            </c:ext>
          </c:extLst>
        </c:ser>
        <c:ser>
          <c:idx val="9"/>
          <c:order val="9"/>
          <c:tx>
            <c:strRef>
              <c:f>'ART coverage'!$M$1</c:f>
              <c:strCache>
                <c:ptCount val="1"/>
                <c:pt idx="0">
                  <c:v>All ages</c:v>
                </c:pt>
              </c:strCache>
            </c:strRef>
          </c:tx>
          <c:spPr>
            <a:ln w="38100">
              <a:solidFill>
                <a:srgbClr val="B6AEA7"/>
              </a:solidFill>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coverage'!$M$2:$M$21</c:f>
              <c:numCache>
                <c:formatCode>General</c:formatCode>
                <c:ptCount val="20"/>
                <c:pt idx="0">
                  <c:v>0</c:v>
                </c:pt>
                <c:pt idx="1">
                  <c:v>0</c:v>
                </c:pt>
                <c:pt idx="2">
                  <c:v>0</c:v>
                </c:pt>
                <c:pt idx="3">
                  <c:v>0</c:v>
                </c:pt>
                <c:pt idx="4">
                  <c:v>0</c:v>
                </c:pt>
                <c:pt idx="5">
                  <c:v>1</c:v>
                </c:pt>
                <c:pt idx="6">
                  <c:v>4</c:v>
                </c:pt>
                <c:pt idx="7">
                  <c:v>5</c:v>
                </c:pt>
                <c:pt idx="8">
                  <c:v>7</c:v>
                </c:pt>
                <c:pt idx="9">
                  <c:v>7</c:v>
                </c:pt>
                <c:pt idx="10">
                  <c:v>8</c:v>
                </c:pt>
                <c:pt idx="11">
                  <c:v>12</c:v>
                </c:pt>
                <c:pt idx="12">
                  <c:v>14</c:v>
                </c:pt>
                <c:pt idx="13">
                  <c:v>16</c:v>
                </c:pt>
                <c:pt idx="14">
                  <c:v>20</c:v>
                </c:pt>
                <c:pt idx="15">
                  <c:v>24</c:v>
                </c:pt>
                <c:pt idx="16">
                  <c:v>30</c:v>
                </c:pt>
                <c:pt idx="17">
                  <c:v>35</c:v>
                </c:pt>
                <c:pt idx="18">
                  <c:v>40</c:v>
                </c:pt>
                <c:pt idx="19">
                  <c:v>44</c:v>
                </c:pt>
              </c:numCache>
            </c:numRef>
          </c:val>
          <c:smooth val="0"/>
          <c:extLst>
            <c:ext xmlns:c16="http://schemas.microsoft.com/office/drawing/2014/chart" uri="{C3380CC4-5D6E-409C-BE32-E72D297353CC}">
              <c16:uniqueId val="{00000009-1643-4C41-AACE-CDE86328A2A4}"/>
            </c:ext>
          </c:extLst>
        </c:ser>
        <c:ser>
          <c:idx val="10"/>
          <c:order val="10"/>
          <c:tx>
            <c:strRef>
              <c:f>'ART coverage'!$N$1</c:f>
              <c:strCache>
                <c:ptCount val="1"/>
                <c:pt idx="0">
                  <c:v>All ages - Lower</c:v>
                </c:pt>
              </c:strCache>
            </c:strRef>
          </c:tx>
          <c:spPr>
            <a:ln w="19050">
              <a:solidFill>
                <a:srgbClr val="B6AEA7"/>
              </a:solidFill>
              <a:prstDash val="sysDot"/>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coverage'!$N$2:$N$21</c:f>
              <c:numCache>
                <c:formatCode>General</c:formatCode>
                <c:ptCount val="20"/>
                <c:pt idx="0">
                  <c:v>0</c:v>
                </c:pt>
                <c:pt idx="1">
                  <c:v>0</c:v>
                </c:pt>
                <c:pt idx="2">
                  <c:v>0</c:v>
                </c:pt>
                <c:pt idx="3">
                  <c:v>0</c:v>
                </c:pt>
                <c:pt idx="4">
                  <c:v>0</c:v>
                </c:pt>
                <c:pt idx="5">
                  <c:v>1</c:v>
                </c:pt>
                <c:pt idx="6">
                  <c:v>3</c:v>
                </c:pt>
                <c:pt idx="7">
                  <c:v>5</c:v>
                </c:pt>
                <c:pt idx="8">
                  <c:v>6</c:v>
                </c:pt>
                <c:pt idx="9">
                  <c:v>6</c:v>
                </c:pt>
                <c:pt idx="10">
                  <c:v>7</c:v>
                </c:pt>
                <c:pt idx="11">
                  <c:v>10</c:v>
                </c:pt>
                <c:pt idx="12">
                  <c:v>12</c:v>
                </c:pt>
                <c:pt idx="13">
                  <c:v>13</c:v>
                </c:pt>
                <c:pt idx="14">
                  <c:v>17</c:v>
                </c:pt>
                <c:pt idx="15">
                  <c:v>21</c:v>
                </c:pt>
                <c:pt idx="16">
                  <c:v>25</c:v>
                </c:pt>
                <c:pt idx="17">
                  <c:v>29</c:v>
                </c:pt>
                <c:pt idx="18">
                  <c:v>34</c:v>
                </c:pt>
                <c:pt idx="19">
                  <c:v>37</c:v>
                </c:pt>
              </c:numCache>
            </c:numRef>
          </c:val>
          <c:smooth val="0"/>
          <c:extLst>
            <c:ext xmlns:c16="http://schemas.microsoft.com/office/drawing/2014/chart" uri="{C3380CC4-5D6E-409C-BE32-E72D297353CC}">
              <c16:uniqueId val="{0000000A-1643-4C41-AACE-CDE86328A2A4}"/>
            </c:ext>
          </c:extLst>
        </c:ser>
        <c:ser>
          <c:idx val="11"/>
          <c:order val="11"/>
          <c:tx>
            <c:strRef>
              <c:f>'ART coverage'!$O$1</c:f>
              <c:strCache>
                <c:ptCount val="1"/>
                <c:pt idx="0">
                  <c:v>All ages - Upper</c:v>
                </c:pt>
              </c:strCache>
            </c:strRef>
          </c:tx>
          <c:spPr>
            <a:ln w="19050">
              <a:solidFill>
                <a:srgbClr val="B6AEA7"/>
              </a:solidFill>
              <a:prstDash val="sysDot"/>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coverage'!$O$2:$O$21</c:f>
              <c:numCache>
                <c:formatCode>General</c:formatCode>
                <c:ptCount val="20"/>
                <c:pt idx="0">
                  <c:v>0</c:v>
                </c:pt>
                <c:pt idx="1">
                  <c:v>0</c:v>
                </c:pt>
                <c:pt idx="2">
                  <c:v>0</c:v>
                </c:pt>
                <c:pt idx="3">
                  <c:v>0</c:v>
                </c:pt>
                <c:pt idx="4">
                  <c:v>0</c:v>
                </c:pt>
                <c:pt idx="5">
                  <c:v>2</c:v>
                </c:pt>
                <c:pt idx="6">
                  <c:v>5</c:v>
                </c:pt>
                <c:pt idx="7">
                  <c:v>6</c:v>
                </c:pt>
                <c:pt idx="8">
                  <c:v>8</c:v>
                </c:pt>
                <c:pt idx="9">
                  <c:v>8</c:v>
                </c:pt>
                <c:pt idx="10">
                  <c:v>9</c:v>
                </c:pt>
                <c:pt idx="11">
                  <c:v>14</c:v>
                </c:pt>
                <c:pt idx="12">
                  <c:v>16</c:v>
                </c:pt>
                <c:pt idx="13">
                  <c:v>18</c:v>
                </c:pt>
                <c:pt idx="14">
                  <c:v>23</c:v>
                </c:pt>
                <c:pt idx="15">
                  <c:v>29</c:v>
                </c:pt>
                <c:pt idx="16">
                  <c:v>35</c:v>
                </c:pt>
                <c:pt idx="17">
                  <c:v>41</c:v>
                </c:pt>
                <c:pt idx="18">
                  <c:v>47</c:v>
                </c:pt>
                <c:pt idx="19">
                  <c:v>52</c:v>
                </c:pt>
              </c:numCache>
            </c:numRef>
          </c:val>
          <c:smooth val="0"/>
          <c:extLst>
            <c:ext xmlns:c16="http://schemas.microsoft.com/office/drawing/2014/chart" uri="{C3380CC4-5D6E-409C-BE32-E72D297353CC}">
              <c16:uniqueId val="{0000000B-1643-4C41-AACE-CDE86328A2A4}"/>
            </c:ext>
          </c:extLst>
        </c:ser>
        <c:dLbls>
          <c:showLegendKey val="0"/>
          <c:showVal val="0"/>
          <c:showCatName val="0"/>
          <c:showSerName val="0"/>
          <c:showPercent val="0"/>
          <c:showBubbleSize val="0"/>
        </c:dLbls>
        <c:smooth val="0"/>
        <c:axId val="221898624"/>
        <c:axId val="221900160"/>
      </c:lineChart>
      <c:catAx>
        <c:axId val="221898624"/>
        <c:scaling>
          <c:orientation val="minMax"/>
        </c:scaling>
        <c:delete val="0"/>
        <c:axPos val="b"/>
        <c:numFmt formatCode="General" sourceLinked="0"/>
        <c:majorTickMark val="out"/>
        <c:minorTickMark val="none"/>
        <c:tickLblPos val="nextTo"/>
        <c:crossAx val="221900160"/>
        <c:crosses val="autoZero"/>
        <c:auto val="1"/>
        <c:lblAlgn val="ctr"/>
        <c:lblOffset val="100"/>
        <c:noMultiLvlLbl val="0"/>
      </c:catAx>
      <c:valAx>
        <c:axId val="221900160"/>
        <c:scaling>
          <c:orientation val="minMax"/>
          <c:max val="100"/>
          <c:min val="0"/>
        </c:scaling>
        <c:delete val="0"/>
        <c:axPos val="l"/>
        <c:majorGridlines>
          <c:spPr>
            <a:ln>
              <a:solidFill>
                <a:srgbClr val="B6AEA7">
                  <a:alpha val="50000"/>
                </a:srgbClr>
              </a:solidFill>
              <a:prstDash val="lgDashDot"/>
            </a:ln>
          </c:spPr>
        </c:majorGridlines>
        <c:title>
          <c:tx>
            <c:rich>
              <a:bodyPr rot="-5400000" vert="horz"/>
              <a:lstStyle/>
              <a:p>
                <a:pPr>
                  <a:defRPr/>
                </a:pPr>
                <a:r>
                  <a:rPr lang="en-US"/>
                  <a:t>ART coverage (%)</a:t>
                </a:r>
              </a:p>
            </c:rich>
          </c:tx>
          <c:overlay val="0"/>
        </c:title>
        <c:numFmt formatCode="General" sourceLinked="1"/>
        <c:majorTickMark val="out"/>
        <c:minorTickMark val="none"/>
        <c:tickLblPos val="nextTo"/>
        <c:crossAx val="221898624"/>
        <c:crosses val="autoZero"/>
        <c:crossBetween val="between"/>
        <c:majorUnit val="10"/>
      </c:valAx>
    </c:plotArea>
    <c:legend>
      <c:legendPos val="b"/>
      <c:legendEntry>
        <c:idx val="1"/>
        <c:delete val="1"/>
      </c:legendEntry>
      <c:legendEntry>
        <c:idx val="2"/>
        <c:delete val="1"/>
      </c:legendEntry>
      <c:legendEntry>
        <c:idx val="4"/>
        <c:delete val="1"/>
      </c:legendEntry>
      <c:legendEntry>
        <c:idx val="5"/>
        <c:delete val="1"/>
      </c:legendEntry>
      <c:legendEntry>
        <c:idx val="7"/>
        <c:delete val="1"/>
      </c:legendEntry>
      <c:legendEntry>
        <c:idx val="8"/>
        <c:delete val="1"/>
      </c:legendEntry>
      <c:legendEntry>
        <c:idx val="10"/>
        <c:delete val="1"/>
      </c:legendEntry>
      <c:legendEntry>
        <c:idx val="11"/>
        <c:delete val="1"/>
      </c:legendEntry>
      <c:overlay val="0"/>
    </c:legend>
    <c:plotVisOnly val="1"/>
    <c:dispBlanksAs val="gap"/>
    <c:showDLblsOverMax val="0"/>
  </c:chart>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pPr>
            <a:r>
              <a:rPr lang="en-GB" sz="1400" dirty="0"/>
              <a:t>2019</a:t>
            </a:r>
          </a:p>
        </c:rich>
      </c:tx>
      <c:overlay val="0"/>
    </c:title>
    <c:autoTitleDeleted val="0"/>
    <c:plotArea>
      <c:layout/>
      <c:barChart>
        <c:barDir val="col"/>
        <c:grouping val="clustered"/>
        <c:varyColors val="0"/>
        <c:ser>
          <c:idx val="0"/>
          <c:order val="0"/>
          <c:tx>
            <c:strRef>
              <c:f>PHL!$B$5</c:f>
              <c:strCache>
                <c:ptCount val="1"/>
                <c:pt idx="0">
                  <c:v>Estimate</c:v>
                </c:pt>
              </c:strCache>
            </c:strRef>
          </c:tx>
          <c:invertIfNegative val="0"/>
          <c:dPt>
            <c:idx val="0"/>
            <c:invertIfNegative val="0"/>
            <c:bubble3D val="0"/>
            <c:spPr>
              <a:solidFill>
                <a:srgbClr val="00A99A"/>
              </a:solidFill>
              <a:ln>
                <a:noFill/>
              </a:ln>
            </c:spPr>
            <c:extLst>
              <c:ext xmlns:c16="http://schemas.microsoft.com/office/drawing/2014/chart" uri="{C3380CC4-5D6E-409C-BE32-E72D297353CC}">
                <c16:uniqueId val="{00000001-D338-4B9E-AC85-7E411E07C7C1}"/>
              </c:ext>
            </c:extLst>
          </c:dPt>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PHL!$A$6:$A$9</c:f>
              <c:strCache>
                <c:ptCount val="4"/>
                <c:pt idx="0">
                  <c:v>Children 
0-14 yr</c:v>
                </c:pt>
                <c:pt idx="1">
                  <c:v>Male 
15+ yr</c:v>
                </c:pt>
                <c:pt idx="2">
                  <c:v>Female 
15+ yr</c:v>
                </c:pt>
                <c:pt idx="3">
                  <c:v>All ages</c:v>
                </c:pt>
              </c:strCache>
            </c:strRef>
          </c:cat>
          <c:val>
            <c:numRef>
              <c:f>PHL!$B$6:$B$9</c:f>
              <c:numCache>
                <c:formatCode>General</c:formatCode>
                <c:ptCount val="4"/>
                <c:pt idx="0" formatCode="_(* #,##0_);_(* \(#,##0\);_(* &quot;-&quot;??_);_(@_)">
                  <c:v>25</c:v>
                </c:pt>
              </c:numCache>
            </c:numRef>
          </c:val>
          <c:extLst>
            <c:ext xmlns:c16="http://schemas.microsoft.com/office/drawing/2014/chart" uri="{C3380CC4-5D6E-409C-BE32-E72D297353CC}">
              <c16:uniqueId val="{00000002-D338-4B9E-AC85-7E411E07C7C1}"/>
            </c:ext>
          </c:extLst>
        </c:ser>
        <c:ser>
          <c:idx val="3"/>
          <c:order val="3"/>
          <c:tx>
            <c:strRef>
              <c:f>PHL!$E$5</c:f>
              <c:strCache>
                <c:ptCount val="1"/>
                <c:pt idx="0">
                  <c:v>Estimate</c:v>
                </c:pt>
              </c:strCache>
            </c:strRef>
          </c:tx>
          <c:spPr>
            <a:solidFill>
              <a:srgbClr val="63CDF6"/>
            </a:solidFill>
            <a:ln>
              <a:no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PHL!$A$6:$A$9</c:f>
              <c:strCache>
                <c:ptCount val="4"/>
                <c:pt idx="0">
                  <c:v>Children 
0-14 yr</c:v>
                </c:pt>
                <c:pt idx="1">
                  <c:v>Male 
15+ yr</c:v>
                </c:pt>
                <c:pt idx="2">
                  <c:v>Female 
15+ yr</c:v>
                </c:pt>
                <c:pt idx="3">
                  <c:v>All ages</c:v>
                </c:pt>
              </c:strCache>
            </c:strRef>
          </c:cat>
          <c:val>
            <c:numRef>
              <c:f>PHL!$E$6:$E$9</c:f>
              <c:numCache>
                <c:formatCode>#,##0</c:formatCode>
                <c:ptCount val="4"/>
                <c:pt idx="1">
                  <c:v>46</c:v>
                </c:pt>
              </c:numCache>
            </c:numRef>
          </c:val>
          <c:extLst>
            <c:ext xmlns:c16="http://schemas.microsoft.com/office/drawing/2014/chart" uri="{C3380CC4-5D6E-409C-BE32-E72D297353CC}">
              <c16:uniqueId val="{00000003-D338-4B9E-AC85-7E411E07C7C1}"/>
            </c:ext>
          </c:extLst>
        </c:ser>
        <c:ser>
          <c:idx val="6"/>
          <c:order val="6"/>
          <c:tx>
            <c:strRef>
              <c:f>PHL!$H$5</c:f>
              <c:strCache>
                <c:ptCount val="1"/>
                <c:pt idx="0">
                  <c:v>Estimate</c:v>
                </c:pt>
              </c:strCache>
            </c:strRef>
          </c:tx>
          <c:spPr>
            <a:solidFill>
              <a:srgbClr val="F26B73"/>
            </a:solidFill>
            <a:ln>
              <a:noFill/>
            </a:ln>
          </c:spPr>
          <c:invertIfNegative val="0"/>
          <c:dLbls>
            <c:dLbl>
              <c:idx val="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338-4B9E-AC85-7E411E07C7C1}"/>
                </c:ext>
              </c:extLst>
            </c:dLbl>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howLeaderLines val="0"/>
              </c:ext>
            </c:extLst>
          </c:dLbls>
          <c:cat>
            <c:strRef>
              <c:f>PHL!$A$6:$A$9</c:f>
              <c:strCache>
                <c:ptCount val="4"/>
                <c:pt idx="0">
                  <c:v>Children 
0-14 yr</c:v>
                </c:pt>
                <c:pt idx="1">
                  <c:v>Male 
15+ yr</c:v>
                </c:pt>
                <c:pt idx="2">
                  <c:v>Female 
15+ yr</c:v>
                </c:pt>
                <c:pt idx="3">
                  <c:v>All ages</c:v>
                </c:pt>
              </c:strCache>
            </c:strRef>
          </c:cat>
          <c:val>
            <c:numRef>
              <c:f>PHL!$H$6:$H$9</c:f>
              <c:numCache>
                <c:formatCode>General</c:formatCode>
                <c:ptCount val="4"/>
                <c:pt idx="2" formatCode="_(* #,##0_);_(* \(#,##0\);_(* &quot;-&quot;??_);_(@_)">
                  <c:v>23</c:v>
                </c:pt>
              </c:numCache>
            </c:numRef>
          </c:val>
          <c:extLst>
            <c:ext xmlns:c16="http://schemas.microsoft.com/office/drawing/2014/chart" uri="{C3380CC4-5D6E-409C-BE32-E72D297353CC}">
              <c16:uniqueId val="{00000005-D338-4B9E-AC85-7E411E07C7C1}"/>
            </c:ext>
          </c:extLst>
        </c:ser>
        <c:ser>
          <c:idx val="9"/>
          <c:order val="9"/>
          <c:tx>
            <c:strRef>
              <c:f>PHL!$K$5</c:f>
              <c:strCache>
                <c:ptCount val="1"/>
                <c:pt idx="0">
                  <c:v>Estimate</c:v>
                </c:pt>
              </c:strCache>
            </c:strRef>
          </c:tx>
          <c:spPr>
            <a:solidFill>
              <a:srgbClr val="B6AEA7"/>
            </a:solidFill>
            <a:ln>
              <a:no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PHL!$A$6:$A$9</c:f>
              <c:strCache>
                <c:ptCount val="4"/>
                <c:pt idx="0">
                  <c:v>Children 
0-14 yr</c:v>
                </c:pt>
                <c:pt idx="1">
                  <c:v>Male 
15+ yr</c:v>
                </c:pt>
                <c:pt idx="2">
                  <c:v>Female 
15+ yr</c:v>
                </c:pt>
                <c:pt idx="3">
                  <c:v>All ages</c:v>
                </c:pt>
              </c:strCache>
            </c:strRef>
          </c:cat>
          <c:val>
            <c:numRef>
              <c:f>PHL!$K$6:$K$9</c:f>
              <c:numCache>
                <c:formatCode>General</c:formatCode>
                <c:ptCount val="4"/>
                <c:pt idx="3">
                  <c:v>44</c:v>
                </c:pt>
              </c:numCache>
            </c:numRef>
          </c:val>
          <c:extLst>
            <c:ext xmlns:c16="http://schemas.microsoft.com/office/drawing/2014/chart" uri="{C3380CC4-5D6E-409C-BE32-E72D297353CC}">
              <c16:uniqueId val="{00000006-D338-4B9E-AC85-7E411E07C7C1}"/>
            </c:ext>
          </c:extLst>
        </c:ser>
        <c:dLbls>
          <c:showLegendKey val="0"/>
          <c:showVal val="0"/>
          <c:showCatName val="0"/>
          <c:showSerName val="0"/>
          <c:showPercent val="0"/>
          <c:showBubbleSize val="0"/>
        </c:dLbls>
        <c:gapWidth val="150"/>
        <c:overlap val="100"/>
        <c:axId val="221977216"/>
        <c:axId val="221990912"/>
      </c:barChart>
      <c:lineChart>
        <c:grouping val="standard"/>
        <c:varyColors val="0"/>
        <c:ser>
          <c:idx val="1"/>
          <c:order val="1"/>
          <c:tx>
            <c:strRef>
              <c:f>PHL!$C$5</c:f>
              <c:strCache>
                <c:ptCount val="1"/>
                <c:pt idx="0">
                  <c:v>Lower </c:v>
                </c:pt>
              </c:strCache>
            </c:strRef>
          </c:tx>
          <c:marker>
            <c:symbol val="dash"/>
            <c:size val="9"/>
            <c:spPr>
              <a:solidFill>
                <a:schemeClr val="tx1"/>
              </a:solidFill>
              <a:ln>
                <a:noFill/>
              </a:ln>
            </c:spPr>
          </c:marker>
          <c:cat>
            <c:strRef>
              <c:f>PHL!$A$6:$A$9</c:f>
              <c:strCache>
                <c:ptCount val="4"/>
                <c:pt idx="0">
                  <c:v>Children 
0-14 yr</c:v>
                </c:pt>
                <c:pt idx="1">
                  <c:v>Male 
15+ yr</c:v>
                </c:pt>
                <c:pt idx="2">
                  <c:v>Female 
15+ yr</c:v>
                </c:pt>
                <c:pt idx="3">
                  <c:v>All ages</c:v>
                </c:pt>
              </c:strCache>
            </c:strRef>
          </c:cat>
          <c:val>
            <c:numRef>
              <c:f>PHL!$C$6:$C$9</c:f>
              <c:numCache>
                <c:formatCode>General</c:formatCode>
                <c:ptCount val="4"/>
                <c:pt idx="0" formatCode="_(* #,##0_);_(* \(#,##0\);_(* &quot;-&quot;??_);_(@_)">
                  <c:v>20</c:v>
                </c:pt>
              </c:numCache>
            </c:numRef>
          </c:val>
          <c:smooth val="0"/>
          <c:extLst>
            <c:ext xmlns:c16="http://schemas.microsoft.com/office/drawing/2014/chart" uri="{C3380CC4-5D6E-409C-BE32-E72D297353CC}">
              <c16:uniqueId val="{00000007-D338-4B9E-AC85-7E411E07C7C1}"/>
            </c:ext>
          </c:extLst>
        </c:ser>
        <c:ser>
          <c:idx val="2"/>
          <c:order val="2"/>
          <c:tx>
            <c:strRef>
              <c:f>PHL!$D$5</c:f>
              <c:strCache>
                <c:ptCount val="1"/>
                <c:pt idx="0">
                  <c:v>Upper</c:v>
                </c:pt>
              </c:strCache>
            </c:strRef>
          </c:tx>
          <c:marker>
            <c:symbol val="dash"/>
            <c:size val="9"/>
            <c:spPr>
              <a:solidFill>
                <a:schemeClr val="tx1"/>
              </a:solidFill>
              <a:ln>
                <a:noFill/>
              </a:ln>
            </c:spPr>
          </c:marker>
          <c:cat>
            <c:strRef>
              <c:f>PHL!$A$6:$A$9</c:f>
              <c:strCache>
                <c:ptCount val="4"/>
                <c:pt idx="0">
                  <c:v>Children 
0-14 yr</c:v>
                </c:pt>
                <c:pt idx="1">
                  <c:v>Male 
15+ yr</c:v>
                </c:pt>
                <c:pt idx="2">
                  <c:v>Female 
15+ yr</c:v>
                </c:pt>
                <c:pt idx="3">
                  <c:v>All ages</c:v>
                </c:pt>
              </c:strCache>
            </c:strRef>
          </c:cat>
          <c:val>
            <c:numRef>
              <c:f>PHL!$D$6:$D$9</c:f>
              <c:numCache>
                <c:formatCode>General</c:formatCode>
                <c:ptCount val="4"/>
                <c:pt idx="0" formatCode="_(* #,##0_);_(* \(#,##0\);_(* &quot;-&quot;??_);_(@_)">
                  <c:v>31</c:v>
                </c:pt>
              </c:numCache>
            </c:numRef>
          </c:val>
          <c:smooth val="0"/>
          <c:extLst>
            <c:ext xmlns:c16="http://schemas.microsoft.com/office/drawing/2014/chart" uri="{C3380CC4-5D6E-409C-BE32-E72D297353CC}">
              <c16:uniqueId val="{00000008-D338-4B9E-AC85-7E411E07C7C1}"/>
            </c:ext>
          </c:extLst>
        </c:ser>
        <c:ser>
          <c:idx val="4"/>
          <c:order val="4"/>
          <c:tx>
            <c:strRef>
              <c:f>PHL!$F$5</c:f>
              <c:strCache>
                <c:ptCount val="1"/>
                <c:pt idx="0">
                  <c:v>Lower </c:v>
                </c:pt>
              </c:strCache>
            </c:strRef>
          </c:tx>
          <c:marker>
            <c:symbol val="dash"/>
            <c:size val="9"/>
            <c:spPr>
              <a:solidFill>
                <a:schemeClr val="tx1"/>
              </a:solidFill>
              <a:ln>
                <a:noFill/>
              </a:ln>
            </c:spPr>
          </c:marker>
          <c:cat>
            <c:strRef>
              <c:f>PHL!$A$6:$A$9</c:f>
              <c:strCache>
                <c:ptCount val="4"/>
                <c:pt idx="0">
                  <c:v>Children 
0-14 yr</c:v>
                </c:pt>
                <c:pt idx="1">
                  <c:v>Male 
15+ yr</c:v>
                </c:pt>
                <c:pt idx="2">
                  <c:v>Female 
15+ yr</c:v>
                </c:pt>
                <c:pt idx="3">
                  <c:v>All ages</c:v>
                </c:pt>
              </c:strCache>
            </c:strRef>
          </c:cat>
          <c:val>
            <c:numRef>
              <c:f>PHL!$F$6:$F$9</c:f>
              <c:numCache>
                <c:formatCode>#,##0</c:formatCode>
                <c:ptCount val="4"/>
                <c:pt idx="1">
                  <c:v>39</c:v>
                </c:pt>
              </c:numCache>
            </c:numRef>
          </c:val>
          <c:smooth val="0"/>
          <c:extLst>
            <c:ext xmlns:c16="http://schemas.microsoft.com/office/drawing/2014/chart" uri="{C3380CC4-5D6E-409C-BE32-E72D297353CC}">
              <c16:uniqueId val="{00000009-D338-4B9E-AC85-7E411E07C7C1}"/>
            </c:ext>
          </c:extLst>
        </c:ser>
        <c:ser>
          <c:idx val="5"/>
          <c:order val="5"/>
          <c:tx>
            <c:strRef>
              <c:f>PHL!$G$5</c:f>
              <c:strCache>
                <c:ptCount val="1"/>
                <c:pt idx="0">
                  <c:v>Upper</c:v>
                </c:pt>
              </c:strCache>
            </c:strRef>
          </c:tx>
          <c:marker>
            <c:symbol val="dash"/>
            <c:size val="9"/>
            <c:spPr>
              <a:solidFill>
                <a:schemeClr val="tx1"/>
              </a:solidFill>
              <a:ln>
                <a:noFill/>
              </a:ln>
            </c:spPr>
          </c:marker>
          <c:cat>
            <c:strRef>
              <c:f>PHL!$A$6:$A$9</c:f>
              <c:strCache>
                <c:ptCount val="4"/>
                <c:pt idx="0">
                  <c:v>Children 
0-14 yr</c:v>
                </c:pt>
                <c:pt idx="1">
                  <c:v>Male 
15+ yr</c:v>
                </c:pt>
                <c:pt idx="2">
                  <c:v>Female 
15+ yr</c:v>
                </c:pt>
                <c:pt idx="3">
                  <c:v>All ages</c:v>
                </c:pt>
              </c:strCache>
            </c:strRef>
          </c:cat>
          <c:val>
            <c:numRef>
              <c:f>PHL!$G$6:$G$9</c:f>
              <c:numCache>
                <c:formatCode>#,##0</c:formatCode>
                <c:ptCount val="4"/>
                <c:pt idx="1">
                  <c:v>54</c:v>
                </c:pt>
              </c:numCache>
            </c:numRef>
          </c:val>
          <c:smooth val="0"/>
          <c:extLst>
            <c:ext xmlns:c16="http://schemas.microsoft.com/office/drawing/2014/chart" uri="{C3380CC4-5D6E-409C-BE32-E72D297353CC}">
              <c16:uniqueId val="{0000000A-D338-4B9E-AC85-7E411E07C7C1}"/>
            </c:ext>
          </c:extLst>
        </c:ser>
        <c:ser>
          <c:idx val="7"/>
          <c:order val="7"/>
          <c:tx>
            <c:strRef>
              <c:f>PHL!$I$5</c:f>
              <c:strCache>
                <c:ptCount val="1"/>
                <c:pt idx="0">
                  <c:v>Lower </c:v>
                </c:pt>
              </c:strCache>
            </c:strRef>
          </c:tx>
          <c:marker>
            <c:symbol val="dash"/>
            <c:size val="9"/>
            <c:spPr>
              <a:solidFill>
                <a:schemeClr val="tx1"/>
              </a:solidFill>
              <a:ln>
                <a:noFill/>
              </a:ln>
            </c:spPr>
          </c:marker>
          <c:cat>
            <c:strRef>
              <c:f>PHL!$A$6:$A$9</c:f>
              <c:strCache>
                <c:ptCount val="4"/>
                <c:pt idx="0">
                  <c:v>Children 
0-14 yr</c:v>
                </c:pt>
                <c:pt idx="1">
                  <c:v>Male 
15+ yr</c:v>
                </c:pt>
                <c:pt idx="2">
                  <c:v>Female 
15+ yr</c:v>
                </c:pt>
                <c:pt idx="3">
                  <c:v>All ages</c:v>
                </c:pt>
              </c:strCache>
            </c:strRef>
          </c:cat>
          <c:val>
            <c:numRef>
              <c:f>PHL!$I$6:$I$9</c:f>
              <c:numCache>
                <c:formatCode>General</c:formatCode>
                <c:ptCount val="4"/>
                <c:pt idx="2">
                  <c:v>19</c:v>
                </c:pt>
              </c:numCache>
            </c:numRef>
          </c:val>
          <c:smooth val="0"/>
          <c:extLst>
            <c:ext xmlns:c16="http://schemas.microsoft.com/office/drawing/2014/chart" uri="{C3380CC4-5D6E-409C-BE32-E72D297353CC}">
              <c16:uniqueId val="{0000000B-D338-4B9E-AC85-7E411E07C7C1}"/>
            </c:ext>
          </c:extLst>
        </c:ser>
        <c:ser>
          <c:idx val="8"/>
          <c:order val="8"/>
          <c:tx>
            <c:strRef>
              <c:f>PHL!$J$5</c:f>
              <c:strCache>
                <c:ptCount val="1"/>
                <c:pt idx="0">
                  <c:v>Upper</c:v>
                </c:pt>
              </c:strCache>
            </c:strRef>
          </c:tx>
          <c:marker>
            <c:symbol val="dash"/>
            <c:size val="9"/>
            <c:spPr>
              <a:solidFill>
                <a:schemeClr val="tx1"/>
              </a:solidFill>
              <a:ln>
                <a:noFill/>
              </a:ln>
            </c:spPr>
          </c:marker>
          <c:cat>
            <c:strRef>
              <c:f>PHL!$A$6:$A$9</c:f>
              <c:strCache>
                <c:ptCount val="4"/>
                <c:pt idx="0">
                  <c:v>Children 
0-14 yr</c:v>
                </c:pt>
                <c:pt idx="1">
                  <c:v>Male 
15+ yr</c:v>
                </c:pt>
                <c:pt idx="2">
                  <c:v>Female 
15+ yr</c:v>
                </c:pt>
                <c:pt idx="3">
                  <c:v>All ages</c:v>
                </c:pt>
              </c:strCache>
            </c:strRef>
          </c:cat>
          <c:val>
            <c:numRef>
              <c:f>PHL!$J$6:$J$9</c:f>
              <c:numCache>
                <c:formatCode>General</c:formatCode>
                <c:ptCount val="4"/>
                <c:pt idx="2">
                  <c:v>27</c:v>
                </c:pt>
              </c:numCache>
            </c:numRef>
          </c:val>
          <c:smooth val="0"/>
          <c:extLst>
            <c:ext xmlns:c16="http://schemas.microsoft.com/office/drawing/2014/chart" uri="{C3380CC4-5D6E-409C-BE32-E72D297353CC}">
              <c16:uniqueId val="{0000000C-D338-4B9E-AC85-7E411E07C7C1}"/>
            </c:ext>
          </c:extLst>
        </c:ser>
        <c:ser>
          <c:idx val="10"/>
          <c:order val="10"/>
          <c:tx>
            <c:strRef>
              <c:f>PHL!$L$5</c:f>
              <c:strCache>
                <c:ptCount val="1"/>
                <c:pt idx="0">
                  <c:v>Lower </c:v>
                </c:pt>
              </c:strCache>
            </c:strRef>
          </c:tx>
          <c:marker>
            <c:symbol val="dash"/>
            <c:size val="9"/>
            <c:spPr>
              <a:solidFill>
                <a:schemeClr val="tx1"/>
              </a:solidFill>
              <a:ln>
                <a:noFill/>
              </a:ln>
            </c:spPr>
          </c:marker>
          <c:cat>
            <c:strRef>
              <c:f>PHL!$A$6:$A$9</c:f>
              <c:strCache>
                <c:ptCount val="4"/>
                <c:pt idx="0">
                  <c:v>Children 
0-14 yr</c:v>
                </c:pt>
                <c:pt idx="1">
                  <c:v>Male 
15+ yr</c:v>
                </c:pt>
                <c:pt idx="2">
                  <c:v>Female 
15+ yr</c:v>
                </c:pt>
                <c:pt idx="3">
                  <c:v>All ages</c:v>
                </c:pt>
              </c:strCache>
            </c:strRef>
          </c:cat>
          <c:val>
            <c:numRef>
              <c:f>PHL!$L$6:$L$9</c:f>
              <c:numCache>
                <c:formatCode>General</c:formatCode>
                <c:ptCount val="4"/>
                <c:pt idx="3">
                  <c:v>37</c:v>
                </c:pt>
              </c:numCache>
            </c:numRef>
          </c:val>
          <c:smooth val="0"/>
          <c:extLst>
            <c:ext xmlns:c16="http://schemas.microsoft.com/office/drawing/2014/chart" uri="{C3380CC4-5D6E-409C-BE32-E72D297353CC}">
              <c16:uniqueId val="{0000000D-D338-4B9E-AC85-7E411E07C7C1}"/>
            </c:ext>
          </c:extLst>
        </c:ser>
        <c:ser>
          <c:idx val="11"/>
          <c:order val="11"/>
          <c:tx>
            <c:strRef>
              <c:f>PHL!$M$5</c:f>
              <c:strCache>
                <c:ptCount val="1"/>
                <c:pt idx="0">
                  <c:v>Upper</c:v>
                </c:pt>
              </c:strCache>
            </c:strRef>
          </c:tx>
          <c:marker>
            <c:symbol val="dash"/>
            <c:size val="9"/>
            <c:spPr>
              <a:solidFill>
                <a:schemeClr val="tx1"/>
              </a:solidFill>
              <a:ln>
                <a:noFill/>
              </a:ln>
            </c:spPr>
          </c:marker>
          <c:cat>
            <c:strRef>
              <c:f>PHL!$A$6:$A$9</c:f>
              <c:strCache>
                <c:ptCount val="4"/>
                <c:pt idx="0">
                  <c:v>Children 
0-14 yr</c:v>
                </c:pt>
                <c:pt idx="1">
                  <c:v>Male 
15+ yr</c:v>
                </c:pt>
                <c:pt idx="2">
                  <c:v>Female 
15+ yr</c:v>
                </c:pt>
                <c:pt idx="3">
                  <c:v>All ages</c:v>
                </c:pt>
              </c:strCache>
            </c:strRef>
          </c:cat>
          <c:val>
            <c:numRef>
              <c:f>PHL!$M$6:$M$9</c:f>
              <c:numCache>
                <c:formatCode>General</c:formatCode>
                <c:ptCount val="4"/>
                <c:pt idx="3">
                  <c:v>52</c:v>
                </c:pt>
              </c:numCache>
            </c:numRef>
          </c:val>
          <c:smooth val="0"/>
          <c:extLst>
            <c:ext xmlns:c16="http://schemas.microsoft.com/office/drawing/2014/chart" uri="{C3380CC4-5D6E-409C-BE32-E72D297353CC}">
              <c16:uniqueId val="{0000000E-D338-4B9E-AC85-7E411E07C7C1}"/>
            </c:ext>
          </c:extLst>
        </c:ser>
        <c:dLbls>
          <c:showLegendKey val="0"/>
          <c:showVal val="0"/>
          <c:showCatName val="0"/>
          <c:showSerName val="0"/>
          <c:showPercent val="0"/>
          <c:showBubbleSize val="0"/>
        </c:dLbls>
        <c:hiLowLines/>
        <c:marker val="1"/>
        <c:smooth val="0"/>
        <c:axId val="221977216"/>
        <c:axId val="221990912"/>
      </c:lineChart>
      <c:catAx>
        <c:axId val="221977216"/>
        <c:scaling>
          <c:orientation val="minMax"/>
        </c:scaling>
        <c:delete val="0"/>
        <c:axPos val="b"/>
        <c:numFmt formatCode="General" sourceLinked="0"/>
        <c:majorTickMark val="out"/>
        <c:minorTickMark val="none"/>
        <c:tickLblPos val="nextTo"/>
        <c:crossAx val="221990912"/>
        <c:crosses val="autoZero"/>
        <c:auto val="1"/>
        <c:lblAlgn val="ctr"/>
        <c:lblOffset val="100"/>
        <c:noMultiLvlLbl val="0"/>
      </c:catAx>
      <c:valAx>
        <c:axId val="221990912"/>
        <c:scaling>
          <c:orientation val="minMax"/>
          <c:max val="100"/>
          <c:min val="0"/>
        </c:scaling>
        <c:delete val="0"/>
        <c:axPos val="l"/>
        <c:majorGridlines>
          <c:spPr>
            <a:ln>
              <a:solidFill>
                <a:srgbClr val="E31837"/>
              </a:solidFill>
              <a:prstDash val="lgDash"/>
            </a:ln>
          </c:spPr>
        </c:majorGridlines>
        <c:title>
          <c:tx>
            <c:rich>
              <a:bodyPr rot="-5400000" vert="horz"/>
              <a:lstStyle/>
              <a:p>
                <a:pPr>
                  <a:defRPr/>
                </a:pPr>
                <a:r>
                  <a:rPr lang="en-US"/>
                  <a:t>ART coverage (%)</a:t>
                </a:r>
              </a:p>
            </c:rich>
          </c:tx>
          <c:layout>
            <c:manualLayout>
              <c:xMode val="edge"/>
              <c:yMode val="edge"/>
              <c:x val="7.1403692093347265E-2"/>
              <c:y val="0.25501252853308354"/>
            </c:manualLayout>
          </c:layout>
          <c:overlay val="0"/>
        </c:title>
        <c:numFmt formatCode="_(* #,##0_);_(* \(#,##0\);_(* &quot;-&quot;??_);_(@_)" sourceLinked="1"/>
        <c:majorTickMark val="out"/>
        <c:minorTickMark val="none"/>
        <c:tickLblPos val="nextTo"/>
        <c:crossAx val="221977216"/>
        <c:crosses val="autoZero"/>
        <c:crossBetween val="between"/>
        <c:majorUnit val="90"/>
      </c:valAx>
    </c:plotArea>
    <c:plotVisOnly val="1"/>
    <c:dispBlanksAs val="gap"/>
    <c:showDLblsOverMax val="0"/>
  </c:chart>
  <c:spPr>
    <a:ln>
      <a:solidFill>
        <a:srgbClr val="00B0F0"/>
      </a:solidFill>
    </a:ln>
  </c:spPr>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652777777777777"/>
          <c:y val="8.9977489792942567E-2"/>
          <c:w val="0.74971237970253723"/>
          <c:h val="0.67891559128025658"/>
        </c:manualLayout>
      </c:layout>
      <c:barChart>
        <c:barDir val="col"/>
        <c:grouping val="clustered"/>
        <c:varyColors val="0"/>
        <c:ser>
          <c:idx val="0"/>
          <c:order val="0"/>
          <c:tx>
            <c:strRef>
              <c:f>PHL_24!$B$3</c:f>
              <c:strCache>
                <c:ptCount val="1"/>
                <c:pt idx="0">
                  <c:v>Estimate</c:v>
                </c:pt>
              </c:strCache>
            </c:strRef>
          </c:tx>
          <c:spPr>
            <a:solidFill>
              <a:srgbClr val="00A99A"/>
            </a:solidFill>
          </c:spPr>
          <c:invertIfNegative val="0"/>
          <c:dLbls>
            <c:dLbl>
              <c:idx val="0"/>
              <c:tx>
                <c:rich>
                  <a:bodyPr/>
                  <a:lstStyle/>
                  <a:p>
                    <a:r>
                      <a:rPr lang="en-US"/>
                      <a:t> 96,000 </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CD9A-4768-9546-824B1CE7BE40}"/>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PHL_24!$A$4:$A$6</c:f>
              <c:strCache>
                <c:ptCount val="3"/>
                <c:pt idx="0">
                  <c:v>Estimated number 
of adults 15+
living with HIV</c:v>
                </c:pt>
                <c:pt idx="1">
                  <c:v>Number of 
adults 15+
receiving ARVs</c:v>
                </c:pt>
                <c:pt idx="2">
                  <c:v>ART coverage (%)</c:v>
                </c:pt>
              </c:strCache>
            </c:strRef>
          </c:cat>
          <c:val>
            <c:numRef>
              <c:f>PHL_24!$B$4:$B$6</c:f>
              <c:numCache>
                <c:formatCode>General</c:formatCode>
                <c:ptCount val="3"/>
                <c:pt idx="0" formatCode="_(* #,##0_);_(* \(#,##0\);_(* &quot;-&quot;??_);_(@_)">
                  <c:v>96361</c:v>
                </c:pt>
              </c:numCache>
            </c:numRef>
          </c:val>
          <c:extLst>
            <c:ext xmlns:c16="http://schemas.microsoft.com/office/drawing/2014/chart" uri="{C3380CC4-5D6E-409C-BE32-E72D297353CC}">
              <c16:uniqueId val="{00000001-CD9A-4768-9546-824B1CE7BE40}"/>
            </c:ext>
          </c:extLst>
        </c:ser>
        <c:ser>
          <c:idx val="3"/>
          <c:order val="3"/>
          <c:tx>
            <c:strRef>
              <c:f>PHL_24!$E$3</c:f>
              <c:strCache>
                <c:ptCount val="1"/>
                <c:pt idx="0">
                  <c:v>children (0-14 yr) receiving ARVs</c:v>
                </c:pt>
              </c:strCache>
            </c:strRef>
          </c:tx>
          <c:spPr>
            <a:solidFill>
              <a:srgbClr val="E31837"/>
            </a:solidFill>
          </c:spPr>
          <c:invertIfNegative val="0"/>
          <c:dLbls>
            <c:dLbl>
              <c:idx val="1"/>
              <c:layout>
                <c:manualLayout>
                  <c:x val="-1.9607843137254902E-3"/>
                  <c:y val="1.6778616958594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D9A-4768-9546-824B1CE7BE40}"/>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PHL_24!$A$4:$A$6</c:f>
              <c:strCache>
                <c:ptCount val="3"/>
                <c:pt idx="0">
                  <c:v>Estimated number 
of adults 15+
living with HIV</c:v>
                </c:pt>
                <c:pt idx="1">
                  <c:v>Number of 
adults 15+
receiving ARVs</c:v>
                </c:pt>
                <c:pt idx="2">
                  <c:v>ART coverage (%)</c:v>
                </c:pt>
              </c:strCache>
            </c:strRef>
          </c:cat>
          <c:val>
            <c:numRef>
              <c:f>PHL_24!$E$4:$E$6</c:f>
              <c:numCache>
                <c:formatCode>_(* #,##0_);_(* \(#,##0\);_(* "-"??_);_(@_)</c:formatCode>
                <c:ptCount val="3"/>
                <c:pt idx="1">
                  <c:v>42898</c:v>
                </c:pt>
              </c:numCache>
            </c:numRef>
          </c:val>
          <c:extLst>
            <c:ext xmlns:c16="http://schemas.microsoft.com/office/drawing/2014/chart" uri="{C3380CC4-5D6E-409C-BE32-E72D297353CC}">
              <c16:uniqueId val="{00000003-CD9A-4768-9546-824B1CE7BE40}"/>
            </c:ext>
          </c:extLst>
        </c:ser>
        <c:dLbls>
          <c:showLegendKey val="0"/>
          <c:showVal val="0"/>
          <c:showCatName val="0"/>
          <c:showSerName val="0"/>
          <c:showPercent val="0"/>
          <c:showBubbleSize val="0"/>
        </c:dLbls>
        <c:gapWidth val="90"/>
        <c:overlap val="100"/>
        <c:axId val="222134656"/>
        <c:axId val="222136192"/>
      </c:barChart>
      <c:barChart>
        <c:barDir val="col"/>
        <c:grouping val="clustered"/>
        <c:varyColors val="0"/>
        <c:ser>
          <c:idx val="4"/>
          <c:order val="4"/>
          <c:tx>
            <c:strRef>
              <c:f>PHL_24!$F$3</c:f>
              <c:strCache>
                <c:ptCount val="1"/>
                <c:pt idx="0">
                  <c:v>Estimated ART coverage</c:v>
                </c:pt>
              </c:strCache>
            </c:strRef>
          </c:tx>
          <c:spPr>
            <a:solidFill>
              <a:srgbClr val="00AEEF"/>
            </a:solidFill>
          </c:spPr>
          <c:invertIfNegative val="0"/>
          <c:dLbls>
            <c:dLbl>
              <c:idx val="2"/>
              <c:layout>
                <c:manualLayout>
                  <c:x val="3.9215686274509803E-2"/>
                  <c:y val="3.23814880282821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D9A-4768-9546-824B1CE7BE40}"/>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PHL_24!$A$4:$A$6</c:f>
              <c:strCache>
                <c:ptCount val="3"/>
                <c:pt idx="0">
                  <c:v>Estimated number 
of adults 15+
living with HIV</c:v>
                </c:pt>
                <c:pt idx="1">
                  <c:v>Number of 
adults 15+
receiving ARVs</c:v>
                </c:pt>
                <c:pt idx="2">
                  <c:v>ART coverage (%)</c:v>
                </c:pt>
              </c:strCache>
            </c:strRef>
          </c:cat>
          <c:val>
            <c:numRef>
              <c:f>PHL_24!$F$4:$F$6</c:f>
              <c:numCache>
                <c:formatCode>General</c:formatCode>
                <c:ptCount val="3"/>
                <c:pt idx="2" formatCode="#,##0">
                  <c:v>45</c:v>
                </c:pt>
              </c:numCache>
            </c:numRef>
          </c:val>
          <c:extLst>
            <c:ext xmlns:c16="http://schemas.microsoft.com/office/drawing/2014/chart" uri="{C3380CC4-5D6E-409C-BE32-E72D297353CC}">
              <c16:uniqueId val="{00000005-CD9A-4768-9546-824B1CE7BE40}"/>
            </c:ext>
          </c:extLst>
        </c:ser>
        <c:dLbls>
          <c:showLegendKey val="0"/>
          <c:showVal val="0"/>
          <c:showCatName val="0"/>
          <c:showSerName val="0"/>
          <c:showPercent val="0"/>
          <c:showBubbleSize val="0"/>
        </c:dLbls>
        <c:gapWidth val="90"/>
        <c:axId val="222140288"/>
        <c:axId val="222138368"/>
      </c:barChart>
      <c:lineChart>
        <c:grouping val="standard"/>
        <c:varyColors val="0"/>
        <c:ser>
          <c:idx val="1"/>
          <c:order val="1"/>
          <c:tx>
            <c:strRef>
              <c:f>PHL_24!$C$3</c:f>
              <c:strCache>
                <c:ptCount val="1"/>
                <c:pt idx="0">
                  <c:v>Lower estimate</c:v>
                </c:pt>
              </c:strCache>
            </c:strRef>
          </c:tx>
          <c:marker>
            <c:symbol val="dash"/>
            <c:size val="10"/>
            <c:spPr>
              <a:solidFill>
                <a:sysClr val="windowText" lastClr="000000"/>
              </a:solidFill>
              <a:ln>
                <a:noFill/>
              </a:ln>
            </c:spPr>
          </c:marker>
          <c:dLbls>
            <c:dLbl>
              <c:idx val="0"/>
              <c:delete val="1"/>
              <c:extLst>
                <c:ext xmlns:c15="http://schemas.microsoft.com/office/drawing/2012/chart" uri="{CE6537A1-D6FC-4f65-9D91-7224C49458BB}"/>
                <c:ext xmlns:c16="http://schemas.microsoft.com/office/drawing/2014/chart" uri="{C3380CC4-5D6E-409C-BE32-E72D297353CC}">
                  <c16:uniqueId val="{00000006-CD9A-4768-9546-824B1CE7BE4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PHL_24!$A$4:$A$6</c:f>
              <c:strCache>
                <c:ptCount val="3"/>
                <c:pt idx="0">
                  <c:v>Estimated number 
of adults 15+
living with HIV</c:v>
                </c:pt>
                <c:pt idx="1">
                  <c:v>Number of 
adults 15+
receiving ARVs</c:v>
                </c:pt>
                <c:pt idx="2">
                  <c:v>ART coverage (%)</c:v>
                </c:pt>
              </c:strCache>
            </c:strRef>
          </c:cat>
          <c:val>
            <c:numRef>
              <c:f>PHL_24!$C$4:$C$6</c:f>
              <c:numCache>
                <c:formatCode>General</c:formatCode>
                <c:ptCount val="3"/>
                <c:pt idx="0" formatCode="_(* #,##0_);_(* \(#,##0\);_(* &quot;-&quot;??_);_(@_)">
                  <c:v>80999</c:v>
                </c:pt>
              </c:numCache>
            </c:numRef>
          </c:val>
          <c:smooth val="0"/>
          <c:extLst>
            <c:ext xmlns:c16="http://schemas.microsoft.com/office/drawing/2014/chart" uri="{C3380CC4-5D6E-409C-BE32-E72D297353CC}">
              <c16:uniqueId val="{00000007-CD9A-4768-9546-824B1CE7BE40}"/>
            </c:ext>
          </c:extLst>
        </c:ser>
        <c:ser>
          <c:idx val="2"/>
          <c:order val="2"/>
          <c:tx>
            <c:strRef>
              <c:f>PHL_24!$D$3</c:f>
              <c:strCache>
                <c:ptCount val="1"/>
                <c:pt idx="0">
                  <c:v>Upper estimate</c:v>
                </c:pt>
              </c:strCache>
            </c:strRef>
          </c:tx>
          <c:marker>
            <c:symbol val="dash"/>
            <c:size val="10"/>
            <c:spPr>
              <a:solidFill>
                <a:schemeClr val="tx1"/>
              </a:solidFill>
              <a:ln>
                <a:noFill/>
              </a:ln>
            </c:spPr>
          </c:marker>
          <c:cat>
            <c:strRef>
              <c:f>PHL_24!$A$4:$A$6</c:f>
              <c:strCache>
                <c:ptCount val="3"/>
                <c:pt idx="0">
                  <c:v>Estimated number 
of adults 15+
living with HIV</c:v>
                </c:pt>
                <c:pt idx="1">
                  <c:v>Number of 
adults 15+
receiving ARVs</c:v>
                </c:pt>
                <c:pt idx="2">
                  <c:v>ART coverage (%)</c:v>
                </c:pt>
              </c:strCache>
            </c:strRef>
          </c:cat>
          <c:val>
            <c:numRef>
              <c:f>PHL_24!$D$4:$D$6</c:f>
              <c:numCache>
                <c:formatCode>General</c:formatCode>
                <c:ptCount val="3"/>
                <c:pt idx="0" formatCode="_(* #,##0_);_(* \(#,##0\);_(* &quot;-&quot;??_);_(@_)">
                  <c:v>112686</c:v>
                </c:pt>
              </c:numCache>
            </c:numRef>
          </c:val>
          <c:smooth val="0"/>
          <c:extLst>
            <c:ext xmlns:c16="http://schemas.microsoft.com/office/drawing/2014/chart" uri="{C3380CC4-5D6E-409C-BE32-E72D297353CC}">
              <c16:uniqueId val="{00000008-CD9A-4768-9546-824B1CE7BE40}"/>
            </c:ext>
          </c:extLst>
        </c:ser>
        <c:dLbls>
          <c:showLegendKey val="0"/>
          <c:showVal val="0"/>
          <c:showCatName val="0"/>
          <c:showSerName val="0"/>
          <c:showPercent val="0"/>
          <c:showBubbleSize val="0"/>
        </c:dLbls>
        <c:hiLowLines/>
        <c:marker val="1"/>
        <c:smooth val="0"/>
        <c:axId val="222134656"/>
        <c:axId val="222136192"/>
      </c:lineChart>
      <c:lineChart>
        <c:grouping val="standard"/>
        <c:varyColors val="0"/>
        <c:ser>
          <c:idx val="5"/>
          <c:order val="5"/>
          <c:tx>
            <c:strRef>
              <c:f>PHL_24!$G$3</c:f>
              <c:strCache>
                <c:ptCount val="1"/>
                <c:pt idx="0">
                  <c:v>ART Lower estimate</c:v>
                </c:pt>
              </c:strCache>
            </c:strRef>
          </c:tx>
          <c:marker>
            <c:spPr>
              <a:ln>
                <a:noFill/>
              </a:ln>
            </c:spPr>
          </c:marker>
          <c:dPt>
            <c:idx val="2"/>
            <c:marker>
              <c:symbol val="dash"/>
              <c:size val="10"/>
              <c:spPr>
                <a:solidFill>
                  <a:schemeClr val="tx1"/>
                </a:solidFill>
                <a:ln>
                  <a:noFill/>
                </a:ln>
              </c:spPr>
            </c:marker>
            <c:bubble3D val="0"/>
            <c:extLst>
              <c:ext xmlns:c16="http://schemas.microsoft.com/office/drawing/2014/chart" uri="{C3380CC4-5D6E-409C-BE32-E72D297353CC}">
                <c16:uniqueId val="{00000009-CD9A-4768-9546-824B1CE7BE40}"/>
              </c:ext>
            </c:extLst>
          </c:dPt>
          <c:cat>
            <c:strRef>
              <c:f>PHL_24!$A$4:$A$6</c:f>
              <c:strCache>
                <c:ptCount val="3"/>
                <c:pt idx="0">
                  <c:v>Estimated number 
of adults 15+
living with HIV</c:v>
                </c:pt>
                <c:pt idx="1">
                  <c:v>Number of 
adults 15+
receiving ARVs</c:v>
                </c:pt>
                <c:pt idx="2">
                  <c:v>ART coverage (%)</c:v>
                </c:pt>
              </c:strCache>
            </c:strRef>
          </c:cat>
          <c:val>
            <c:numRef>
              <c:f>PHL_24!$G$4:$G$6</c:f>
              <c:numCache>
                <c:formatCode>General</c:formatCode>
                <c:ptCount val="3"/>
                <c:pt idx="2" formatCode="#,##0">
                  <c:v>37</c:v>
                </c:pt>
              </c:numCache>
            </c:numRef>
          </c:val>
          <c:smooth val="0"/>
          <c:extLst>
            <c:ext xmlns:c16="http://schemas.microsoft.com/office/drawing/2014/chart" uri="{C3380CC4-5D6E-409C-BE32-E72D297353CC}">
              <c16:uniqueId val="{0000000A-CD9A-4768-9546-824B1CE7BE40}"/>
            </c:ext>
          </c:extLst>
        </c:ser>
        <c:ser>
          <c:idx val="6"/>
          <c:order val="6"/>
          <c:tx>
            <c:strRef>
              <c:f>PHL_24!$H$3</c:f>
              <c:strCache>
                <c:ptCount val="1"/>
                <c:pt idx="0">
                  <c:v>ART Upper estimate</c:v>
                </c:pt>
              </c:strCache>
            </c:strRef>
          </c:tx>
          <c:marker>
            <c:symbol val="dash"/>
            <c:size val="10"/>
            <c:spPr>
              <a:solidFill>
                <a:schemeClr val="tx1"/>
              </a:solidFill>
              <a:ln>
                <a:noFill/>
              </a:ln>
            </c:spPr>
          </c:marker>
          <c:cat>
            <c:strRef>
              <c:f>PHL_24!$A$4:$A$6</c:f>
              <c:strCache>
                <c:ptCount val="3"/>
                <c:pt idx="0">
                  <c:v>Estimated number 
of adults 15+
living with HIV</c:v>
                </c:pt>
                <c:pt idx="1">
                  <c:v>Number of 
adults 15+
receiving ARVs</c:v>
                </c:pt>
                <c:pt idx="2">
                  <c:v>ART coverage (%)</c:v>
                </c:pt>
              </c:strCache>
            </c:strRef>
          </c:cat>
          <c:val>
            <c:numRef>
              <c:f>PHL_24!$H$4:$H$6</c:f>
              <c:numCache>
                <c:formatCode>General</c:formatCode>
                <c:ptCount val="3"/>
                <c:pt idx="2" formatCode="#,##0">
                  <c:v>52</c:v>
                </c:pt>
              </c:numCache>
            </c:numRef>
          </c:val>
          <c:smooth val="0"/>
          <c:extLst>
            <c:ext xmlns:c16="http://schemas.microsoft.com/office/drawing/2014/chart" uri="{C3380CC4-5D6E-409C-BE32-E72D297353CC}">
              <c16:uniqueId val="{0000000B-CD9A-4768-9546-824B1CE7BE40}"/>
            </c:ext>
          </c:extLst>
        </c:ser>
        <c:dLbls>
          <c:showLegendKey val="0"/>
          <c:showVal val="0"/>
          <c:showCatName val="0"/>
          <c:showSerName val="0"/>
          <c:showPercent val="0"/>
          <c:showBubbleSize val="0"/>
        </c:dLbls>
        <c:hiLowLines/>
        <c:marker val="1"/>
        <c:smooth val="0"/>
        <c:axId val="222140288"/>
        <c:axId val="222138368"/>
      </c:lineChart>
      <c:catAx>
        <c:axId val="222134656"/>
        <c:scaling>
          <c:orientation val="minMax"/>
        </c:scaling>
        <c:delete val="0"/>
        <c:axPos val="b"/>
        <c:numFmt formatCode="General" sourceLinked="0"/>
        <c:majorTickMark val="out"/>
        <c:minorTickMark val="none"/>
        <c:tickLblPos val="nextTo"/>
        <c:crossAx val="222136192"/>
        <c:crosses val="autoZero"/>
        <c:auto val="1"/>
        <c:lblAlgn val="ctr"/>
        <c:lblOffset val="100"/>
        <c:noMultiLvlLbl val="0"/>
      </c:catAx>
      <c:valAx>
        <c:axId val="222136192"/>
        <c:scaling>
          <c:orientation val="minMax"/>
        </c:scaling>
        <c:delete val="0"/>
        <c:axPos val="l"/>
        <c:majorGridlines>
          <c:spPr>
            <a:ln>
              <a:solidFill>
                <a:sysClr val="window" lastClr="FFFFFF">
                  <a:lumMod val="75000"/>
                  <a:alpha val="50000"/>
                </a:sysClr>
              </a:solidFill>
              <a:prstDash val="dashDot"/>
            </a:ln>
          </c:spPr>
        </c:majorGridlines>
        <c:title>
          <c:tx>
            <c:rich>
              <a:bodyPr rot="-5400000" vert="horz"/>
              <a:lstStyle/>
              <a:p>
                <a:pPr>
                  <a:defRPr/>
                </a:pPr>
                <a:r>
                  <a:rPr lang="en-US"/>
                  <a:t>Number</a:t>
                </a:r>
              </a:p>
            </c:rich>
          </c:tx>
          <c:overlay val="0"/>
        </c:title>
        <c:numFmt formatCode="_(* #,##0_);_(* \(#,##0\);_(* &quot;-&quot;??_);_(@_)" sourceLinked="1"/>
        <c:majorTickMark val="out"/>
        <c:minorTickMark val="none"/>
        <c:tickLblPos val="nextTo"/>
        <c:crossAx val="222134656"/>
        <c:crosses val="autoZero"/>
        <c:crossBetween val="between"/>
      </c:valAx>
      <c:valAx>
        <c:axId val="222138368"/>
        <c:scaling>
          <c:orientation val="minMax"/>
          <c:max val="100"/>
          <c:min val="0"/>
        </c:scaling>
        <c:delete val="0"/>
        <c:axPos val="r"/>
        <c:title>
          <c:tx>
            <c:rich>
              <a:bodyPr rot="-5400000" vert="horz"/>
              <a:lstStyle/>
              <a:p>
                <a:pPr>
                  <a:defRPr/>
                </a:pPr>
                <a:r>
                  <a:rPr lang="en-US"/>
                  <a:t>ART coverage (%)</a:t>
                </a:r>
              </a:p>
            </c:rich>
          </c:tx>
          <c:overlay val="0"/>
        </c:title>
        <c:numFmt formatCode="General" sourceLinked="1"/>
        <c:majorTickMark val="out"/>
        <c:minorTickMark val="none"/>
        <c:tickLblPos val="nextTo"/>
        <c:crossAx val="222140288"/>
        <c:crosses val="max"/>
        <c:crossBetween val="between"/>
        <c:majorUnit val="20"/>
      </c:valAx>
      <c:catAx>
        <c:axId val="222140288"/>
        <c:scaling>
          <c:orientation val="minMax"/>
        </c:scaling>
        <c:delete val="1"/>
        <c:axPos val="b"/>
        <c:numFmt formatCode="General" sourceLinked="1"/>
        <c:majorTickMark val="out"/>
        <c:minorTickMark val="none"/>
        <c:tickLblPos val="nextTo"/>
        <c:crossAx val="222138368"/>
        <c:crosses val="autoZero"/>
        <c:auto val="1"/>
        <c:lblAlgn val="ctr"/>
        <c:lblOffset val="100"/>
        <c:noMultiLvlLbl val="0"/>
      </c:cat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'HIV prev_KP'!$A$3</c:f>
              <c:strCache>
                <c:ptCount val="1"/>
                <c:pt idx="0">
                  <c:v>FSW</c:v>
                </c:pt>
              </c:strCache>
            </c:strRef>
          </c:tx>
          <c:spPr>
            <a:ln w="38100">
              <a:solidFill>
                <a:srgbClr val="88C540"/>
              </a:solidFill>
            </a:ln>
          </c:spPr>
          <c:marker>
            <c:symbol val="none"/>
          </c:marker>
          <c:cat>
            <c:strRef>
              <c:f>'HIV prev_KP'!$B$2:$G$2</c:f>
              <c:strCache>
                <c:ptCount val="6"/>
                <c:pt idx="0">
                  <c:v>2007</c:v>
                </c:pt>
                <c:pt idx="1">
                  <c:v>2009</c:v>
                </c:pt>
                <c:pt idx="2">
                  <c:v>2011</c:v>
                </c:pt>
                <c:pt idx="3">
                  <c:v>2013</c:v>
                </c:pt>
                <c:pt idx="4">
                  <c:v>2015</c:v>
                </c:pt>
                <c:pt idx="5">
                  <c:v>2018</c:v>
                </c:pt>
              </c:strCache>
            </c:strRef>
          </c:cat>
          <c:val>
            <c:numRef>
              <c:f>'HIV prev_KP'!$B$3:$G$3</c:f>
              <c:numCache>
                <c:formatCode>0.0</c:formatCode>
                <c:ptCount val="6"/>
                <c:pt idx="0">
                  <c:v>0.1</c:v>
                </c:pt>
                <c:pt idx="1">
                  <c:v>0.2</c:v>
                </c:pt>
                <c:pt idx="2">
                  <c:v>0.27</c:v>
                </c:pt>
                <c:pt idx="3" formatCode="General">
                  <c:v>0.4</c:v>
                </c:pt>
                <c:pt idx="4" formatCode="General">
                  <c:v>0.4</c:v>
                </c:pt>
                <c:pt idx="5" formatCode="General">
                  <c:v>0.1</c:v>
                </c:pt>
              </c:numCache>
            </c:numRef>
          </c:val>
          <c:smooth val="0"/>
          <c:extLst>
            <c:ext xmlns:c16="http://schemas.microsoft.com/office/drawing/2014/chart" uri="{C3380CC4-5D6E-409C-BE32-E72D297353CC}">
              <c16:uniqueId val="{00000000-4926-44EE-A2E1-075B6896A266}"/>
            </c:ext>
          </c:extLst>
        </c:ser>
        <c:ser>
          <c:idx val="1"/>
          <c:order val="1"/>
          <c:tx>
            <c:strRef>
              <c:f>'HIV prev_KP'!$A$4</c:f>
              <c:strCache>
                <c:ptCount val="1"/>
                <c:pt idx="0">
                  <c:v>MSW</c:v>
                </c:pt>
              </c:strCache>
            </c:strRef>
          </c:tx>
          <c:spPr>
            <a:ln w="38100">
              <a:solidFill>
                <a:srgbClr val="EC008C"/>
              </a:solidFill>
            </a:ln>
          </c:spPr>
          <c:marker>
            <c:symbol val="none"/>
          </c:marker>
          <c:cat>
            <c:strRef>
              <c:f>'HIV prev_KP'!$B$2:$G$2</c:f>
              <c:strCache>
                <c:ptCount val="6"/>
                <c:pt idx="0">
                  <c:v>2007</c:v>
                </c:pt>
                <c:pt idx="1">
                  <c:v>2009</c:v>
                </c:pt>
                <c:pt idx="2">
                  <c:v>2011</c:v>
                </c:pt>
                <c:pt idx="3">
                  <c:v>2013</c:v>
                </c:pt>
                <c:pt idx="4">
                  <c:v>2015</c:v>
                </c:pt>
                <c:pt idx="5">
                  <c:v>2018</c:v>
                </c:pt>
              </c:strCache>
            </c:strRef>
          </c:cat>
          <c:val>
            <c:numRef>
              <c:f>'HIV prev_KP'!$B$4:$G$4</c:f>
              <c:numCache>
                <c:formatCode>General</c:formatCode>
                <c:ptCount val="6"/>
                <c:pt idx="3">
                  <c:v>1.1000000000000001</c:v>
                </c:pt>
                <c:pt idx="4">
                  <c:v>0.4</c:v>
                </c:pt>
              </c:numCache>
            </c:numRef>
          </c:val>
          <c:smooth val="0"/>
          <c:extLst>
            <c:ext xmlns:c16="http://schemas.microsoft.com/office/drawing/2014/chart" uri="{C3380CC4-5D6E-409C-BE32-E72D297353CC}">
              <c16:uniqueId val="{00000001-4926-44EE-A2E1-075B6896A266}"/>
            </c:ext>
          </c:extLst>
        </c:ser>
        <c:ser>
          <c:idx val="2"/>
          <c:order val="2"/>
          <c:tx>
            <c:strRef>
              <c:f>'HIV prev_KP'!$A$5</c:f>
              <c:strCache>
                <c:ptCount val="1"/>
                <c:pt idx="0">
                  <c:v>MSM</c:v>
                </c:pt>
              </c:strCache>
            </c:strRef>
          </c:tx>
          <c:spPr>
            <a:ln w="38100">
              <a:solidFill>
                <a:srgbClr val="F78E1E"/>
              </a:solidFill>
            </a:ln>
          </c:spPr>
          <c:marker>
            <c:symbol val="none"/>
          </c:marker>
          <c:cat>
            <c:strRef>
              <c:f>'HIV prev_KP'!$B$2:$G$2</c:f>
              <c:strCache>
                <c:ptCount val="6"/>
                <c:pt idx="0">
                  <c:v>2007</c:v>
                </c:pt>
                <c:pt idx="1">
                  <c:v>2009</c:v>
                </c:pt>
                <c:pt idx="2">
                  <c:v>2011</c:v>
                </c:pt>
                <c:pt idx="3">
                  <c:v>2013</c:v>
                </c:pt>
                <c:pt idx="4">
                  <c:v>2015</c:v>
                </c:pt>
                <c:pt idx="5">
                  <c:v>2018</c:v>
                </c:pt>
              </c:strCache>
            </c:strRef>
          </c:cat>
          <c:val>
            <c:numRef>
              <c:f>'HIV prev_KP'!$B$5:$G$5</c:f>
              <c:numCache>
                <c:formatCode>0.0</c:formatCode>
                <c:ptCount val="6"/>
                <c:pt idx="0">
                  <c:v>0.3</c:v>
                </c:pt>
                <c:pt idx="1">
                  <c:v>1.05</c:v>
                </c:pt>
                <c:pt idx="2">
                  <c:v>1.68</c:v>
                </c:pt>
                <c:pt idx="3" formatCode="General">
                  <c:v>3.3</c:v>
                </c:pt>
                <c:pt idx="4">
                  <c:v>4.9000000000000004</c:v>
                </c:pt>
                <c:pt idx="5" formatCode="General">
                  <c:v>5</c:v>
                </c:pt>
              </c:numCache>
            </c:numRef>
          </c:val>
          <c:smooth val="0"/>
          <c:extLst>
            <c:ext xmlns:c16="http://schemas.microsoft.com/office/drawing/2014/chart" uri="{C3380CC4-5D6E-409C-BE32-E72D297353CC}">
              <c16:uniqueId val="{00000002-4926-44EE-A2E1-075B6896A266}"/>
            </c:ext>
          </c:extLst>
        </c:ser>
        <c:ser>
          <c:idx val="3"/>
          <c:order val="3"/>
          <c:tx>
            <c:strRef>
              <c:f>'HIV prev_KP'!$A$6</c:f>
              <c:strCache>
                <c:ptCount val="1"/>
                <c:pt idx="0">
                  <c:v>PWID</c:v>
                </c:pt>
              </c:strCache>
            </c:strRef>
          </c:tx>
          <c:spPr>
            <a:ln w="38100">
              <a:solidFill>
                <a:srgbClr val="00AEEF"/>
              </a:solidFill>
            </a:ln>
          </c:spPr>
          <c:marker>
            <c:symbol val="none"/>
          </c:marker>
          <c:cat>
            <c:strRef>
              <c:f>'HIV prev_KP'!$B$2:$G$2</c:f>
              <c:strCache>
                <c:ptCount val="6"/>
                <c:pt idx="0">
                  <c:v>2007</c:v>
                </c:pt>
                <c:pt idx="1">
                  <c:v>2009</c:v>
                </c:pt>
                <c:pt idx="2">
                  <c:v>2011</c:v>
                </c:pt>
                <c:pt idx="3">
                  <c:v>2013</c:v>
                </c:pt>
                <c:pt idx="4">
                  <c:v>2015</c:v>
                </c:pt>
                <c:pt idx="5">
                  <c:v>2018</c:v>
                </c:pt>
              </c:strCache>
            </c:strRef>
          </c:cat>
          <c:val>
            <c:numRef>
              <c:f>'HIV prev_KP'!$B$6:$G$6</c:f>
              <c:numCache>
                <c:formatCode>0.0</c:formatCode>
                <c:ptCount val="6"/>
                <c:pt idx="0">
                  <c:v>0.1</c:v>
                </c:pt>
                <c:pt idx="1">
                  <c:v>0.2</c:v>
                </c:pt>
                <c:pt idx="2">
                  <c:v>13.6</c:v>
                </c:pt>
                <c:pt idx="3" formatCode="General">
                  <c:v>44.9</c:v>
                </c:pt>
                <c:pt idx="4">
                  <c:v>29</c:v>
                </c:pt>
              </c:numCache>
            </c:numRef>
          </c:val>
          <c:smooth val="0"/>
          <c:extLst>
            <c:ext xmlns:c16="http://schemas.microsoft.com/office/drawing/2014/chart" uri="{C3380CC4-5D6E-409C-BE32-E72D297353CC}">
              <c16:uniqueId val="{00000003-4926-44EE-A2E1-075B6896A266}"/>
            </c:ext>
          </c:extLst>
        </c:ser>
        <c:ser>
          <c:idx val="4"/>
          <c:order val="4"/>
          <c:tx>
            <c:strRef>
              <c:f>'HIV prev_KP'!$A$7</c:f>
              <c:strCache>
                <c:ptCount val="1"/>
                <c:pt idx="0">
                  <c:v>TG sex workers</c:v>
                </c:pt>
              </c:strCache>
            </c:strRef>
          </c:tx>
          <c:spPr>
            <a:ln w="38100">
              <a:solidFill>
                <a:sysClr val="window" lastClr="FFFFFF">
                  <a:lumMod val="50000"/>
                </a:sysClr>
              </a:solidFill>
            </a:ln>
          </c:spPr>
          <c:marker>
            <c:symbol val="none"/>
          </c:marker>
          <c:cat>
            <c:strRef>
              <c:f>'HIV prev_KP'!$B$2:$G$2</c:f>
              <c:strCache>
                <c:ptCount val="6"/>
                <c:pt idx="0">
                  <c:v>2007</c:v>
                </c:pt>
                <c:pt idx="1">
                  <c:v>2009</c:v>
                </c:pt>
                <c:pt idx="2">
                  <c:v>2011</c:v>
                </c:pt>
                <c:pt idx="3">
                  <c:v>2013</c:v>
                </c:pt>
                <c:pt idx="4">
                  <c:v>2015</c:v>
                </c:pt>
                <c:pt idx="5">
                  <c:v>2018</c:v>
                </c:pt>
              </c:strCache>
            </c:strRef>
          </c:cat>
          <c:val>
            <c:numRef>
              <c:f>'HIV prev_KP'!$B$7:$G$7</c:f>
              <c:numCache>
                <c:formatCode>General</c:formatCode>
                <c:ptCount val="6"/>
                <c:pt idx="3">
                  <c:v>3.7</c:v>
                </c:pt>
                <c:pt idx="4">
                  <c:v>2.5</c:v>
                </c:pt>
                <c:pt idx="5">
                  <c:v>3.9</c:v>
                </c:pt>
              </c:numCache>
            </c:numRef>
          </c:val>
          <c:smooth val="0"/>
          <c:extLst>
            <c:ext xmlns:c16="http://schemas.microsoft.com/office/drawing/2014/chart" uri="{C3380CC4-5D6E-409C-BE32-E72D297353CC}">
              <c16:uniqueId val="{00000004-4926-44EE-A2E1-075B6896A266}"/>
            </c:ext>
          </c:extLst>
        </c:ser>
        <c:dLbls>
          <c:showLegendKey val="0"/>
          <c:showVal val="0"/>
          <c:showCatName val="0"/>
          <c:showSerName val="0"/>
          <c:showPercent val="0"/>
          <c:showBubbleSize val="0"/>
        </c:dLbls>
        <c:smooth val="0"/>
        <c:axId val="212930560"/>
        <c:axId val="212932096"/>
      </c:lineChart>
      <c:catAx>
        <c:axId val="212930560"/>
        <c:scaling>
          <c:orientation val="minMax"/>
        </c:scaling>
        <c:delete val="0"/>
        <c:axPos val="b"/>
        <c:numFmt formatCode="General" sourceLinked="1"/>
        <c:majorTickMark val="none"/>
        <c:minorTickMark val="none"/>
        <c:tickLblPos val="nextTo"/>
        <c:crossAx val="212932096"/>
        <c:crosses val="autoZero"/>
        <c:auto val="1"/>
        <c:lblAlgn val="ctr"/>
        <c:lblOffset val="100"/>
        <c:noMultiLvlLbl val="0"/>
      </c:catAx>
      <c:valAx>
        <c:axId val="212932096"/>
        <c:scaling>
          <c:orientation val="minMax"/>
        </c:scaling>
        <c:delete val="0"/>
        <c:axPos val="l"/>
        <c:majorGridlines>
          <c:spPr>
            <a:ln w="6350">
              <a:solidFill>
                <a:schemeClr val="bg1">
                  <a:lumMod val="95000"/>
                </a:schemeClr>
              </a:solidFill>
              <a:prstDash val="sysDot"/>
            </a:ln>
          </c:spPr>
        </c:majorGridlines>
        <c:title>
          <c:tx>
            <c:rich>
              <a:bodyPr rot="-5400000" vert="horz"/>
              <a:lstStyle/>
              <a:p>
                <a:pPr>
                  <a:defRPr/>
                </a:pPr>
                <a:r>
                  <a:rPr lang="en-US"/>
                  <a:t>HIV prevalence (%)</a:t>
                </a:r>
              </a:p>
            </c:rich>
          </c:tx>
          <c:overlay val="0"/>
        </c:title>
        <c:numFmt formatCode="0" sourceLinked="0"/>
        <c:majorTickMark val="none"/>
        <c:minorTickMark val="none"/>
        <c:tickLblPos val="nextTo"/>
        <c:crossAx val="212930560"/>
        <c:crosses val="autoZero"/>
        <c:crossBetween val="between"/>
        <c:majorUnit val="10"/>
      </c:valAx>
      <c:dTable>
        <c:showHorzBorder val="1"/>
        <c:showVertBorder val="1"/>
        <c:showOutline val="1"/>
        <c:showKeys val="1"/>
      </c:dTable>
    </c:plotArea>
    <c:plotVisOnly val="1"/>
    <c:dispBlanksAs val="span"/>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10677431477451"/>
          <c:y val="5.1862712320879661E-2"/>
          <c:w val="0.83205951635864739"/>
          <c:h val="0.67551610439900001"/>
        </c:manualLayout>
      </c:layout>
      <c:barChart>
        <c:barDir val="col"/>
        <c:grouping val="clustered"/>
        <c:varyColors val="0"/>
        <c:ser>
          <c:idx val="1"/>
          <c:order val="0"/>
          <c:tx>
            <c:strRef>
              <c:f>PHL!$A$2</c:f>
              <c:strCache>
                <c:ptCount val="1"/>
                <c:pt idx="0">
                  <c:v>Philippines</c:v>
                </c:pt>
              </c:strCache>
            </c:strRef>
          </c:tx>
          <c:spPr>
            <a:solidFill>
              <a:srgbClr val="E31837"/>
            </a:solidFill>
            <a:ln>
              <a:noFill/>
            </a:ln>
          </c:spPr>
          <c:invertIfNegative val="0"/>
          <c:dPt>
            <c:idx val="0"/>
            <c:invertIfNegative val="0"/>
            <c:bubble3D val="0"/>
            <c:spPr>
              <a:solidFill>
                <a:srgbClr val="63CDF6"/>
              </a:solidFill>
              <a:ln>
                <a:noFill/>
              </a:ln>
            </c:spPr>
            <c:extLst>
              <c:ext xmlns:c16="http://schemas.microsoft.com/office/drawing/2014/chart" uri="{C3380CC4-5D6E-409C-BE32-E72D297353CC}">
                <c16:uniqueId val="{00000001-5309-47FF-A292-68DB4BC23455}"/>
              </c:ext>
            </c:extLst>
          </c:dPt>
          <c:dPt>
            <c:idx val="1"/>
            <c:invertIfNegative val="0"/>
            <c:bubble3D val="0"/>
            <c:spPr>
              <a:solidFill>
                <a:srgbClr val="F26B73"/>
              </a:solidFill>
              <a:ln>
                <a:noFill/>
              </a:ln>
            </c:spPr>
            <c:extLst>
              <c:ext xmlns:c16="http://schemas.microsoft.com/office/drawing/2014/chart" uri="{C3380CC4-5D6E-409C-BE32-E72D297353CC}">
                <c16:uniqueId val="{00000003-5309-47FF-A292-68DB4BC23455}"/>
              </c:ext>
            </c:extLst>
          </c:dPt>
          <c:dPt>
            <c:idx val="3"/>
            <c:invertIfNegative val="0"/>
            <c:bubble3D val="0"/>
            <c:spPr>
              <a:solidFill>
                <a:srgbClr val="00A99A"/>
              </a:solidFill>
              <a:ln>
                <a:noFill/>
              </a:ln>
            </c:spPr>
            <c:extLst>
              <c:ext xmlns:c16="http://schemas.microsoft.com/office/drawing/2014/chart" uri="{C3380CC4-5D6E-409C-BE32-E72D297353CC}">
                <c16:uniqueId val="{00000005-5309-47FF-A292-68DB4BC23455}"/>
              </c:ext>
            </c:extLst>
          </c:dPt>
          <c:dPt>
            <c:idx val="4"/>
            <c:invertIfNegative val="0"/>
            <c:bubble3D val="0"/>
            <c:spPr>
              <a:solidFill>
                <a:srgbClr val="78A7B7"/>
              </a:solidFill>
              <a:ln>
                <a:noFill/>
              </a:ln>
            </c:spPr>
            <c:extLst>
              <c:ext xmlns:c16="http://schemas.microsoft.com/office/drawing/2014/chart" uri="{C3380CC4-5D6E-409C-BE32-E72D297353CC}">
                <c16:uniqueId val="{00000007-5309-47FF-A292-68DB4BC23455}"/>
              </c:ext>
            </c:extLst>
          </c:dPt>
          <c:dPt>
            <c:idx val="5"/>
            <c:invertIfNegative val="0"/>
            <c:bubble3D val="0"/>
            <c:spPr>
              <a:solidFill>
                <a:srgbClr val="CDC884"/>
              </a:solidFill>
              <a:ln>
                <a:noFill/>
              </a:ln>
            </c:spPr>
            <c:extLst>
              <c:ext xmlns:c16="http://schemas.microsoft.com/office/drawing/2014/chart" uri="{C3380CC4-5D6E-409C-BE32-E72D297353CC}">
                <c16:uniqueId val="{00000009-5309-47FF-A292-68DB4BC23455}"/>
              </c:ext>
            </c:extLst>
          </c:dPt>
          <c:dLbls>
            <c:dLbl>
              <c:idx val="0"/>
              <c:tx>
                <c:rich>
                  <a:bodyPr/>
                  <a:lstStyle/>
                  <a:p>
                    <a:r>
                      <a:rPr lang="en-US"/>
                      <a:t>97,000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309-47FF-A292-68DB4BC23455}"/>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PHL!$B$1:$F$1</c:f>
              <c:strCache>
                <c:ptCount val="5"/>
                <c:pt idx="0">
                  <c:v>Estimated PLHIV</c:v>
                </c:pt>
                <c:pt idx="1">
                  <c:v>PLHIV who know 
their HIV status</c:v>
                </c:pt>
                <c:pt idx="2">
                  <c:v>People on ART</c:v>
                </c:pt>
                <c:pt idx="3">
                  <c:v>Tested for viral load</c:v>
                </c:pt>
                <c:pt idx="4">
                  <c:v>Suppressed viral
load *</c:v>
                </c:pt>
              </c:strCache>
            </c:strRef>
          </c:cat>
          <c:val>
            <c:numRef>
              <c:f>PHL!$B$2:$F$2</c:f>
              <c:numCache>
                <c:formatCode>General</c:formatCode>
                <c:ptCount val="5"/>
                <c:pt idx="0">
                  <c:v>96840</c:v>
                </c:pt>
                <c:pt idx="1">
                  <c:v>71078</c:v>
                </c:pt>
                <c:pt idx="2">
                  <c:v>43020</c:v>
                </c:pt>
                <c:pt idx="3">
                  <c:v>11906</c:v>
                </c:pt>
                <c:pt idx="4">
                  <c:v>11394</c:v>
                </c:pt>
              </c:numCache>
            </c:numRef>
          </c:val>
          <c:extLst>
            <c:ext xmlns:c16="http://schemas.microsoft.com/office/drawing/2014/chart" uri="{C3380CC4-5D6E-409C-BE32-E72D297353CC}">
              <c16:uniqueId val="{0000000A-5309-47FF-A292-68DB4BC23455}"/>
            </c:ext>
          </c:extLst>
        </c:ser>
        <c:dLbls>
          <c:showLegendKey val="0"/>
          <c:showVal val="0"/>
          <c:showCatName val="0"/>
          <c:showSerName val="0"/>
          <c:showPercent val="0"/>
          <c:showBubbleSize val="0"/>
        </c:dLbls>
        <c:gapWidth val="100"/>
        <c:overlap val="100"/>
        <c:axId val="222463872"/>
        <c:axId val="222465408"/>
      </c:barChart>
      <c:catAx>
        <c:axId val="222463872"/>
        <c:scaling>
          <c:orientation val="minMax"/>
        </c:scaling>
        <c:delete val="0"/>
        <c:axPos val="b"/>
        <c:numFmt formatCode="General" sourceLinked="1"/>
        <c:majorTickMark val="out"/>
        <c:minorTickMark val="none"/>
        <c:tickLblPos val="nextTo"/>
        <c:crossAx val="222465408"/>
        <c:crosses val="autoZero"/>
        <c:auto val="1"/>
        <c:lblAlgn val="ctr"/>
        <c:lblOffset val="100"/>
        <c:noMultiLvlLbl val="0"/>
      </c:catAx>
      <c:valAx>
        <c:axId val="222465408"/>
        <c:scaling>
          <c:orientation val="minMax"/>
        </c:scaling>
        <c:delete val="0"/>
        <c:axPos val="l"/>
        <c:majorGridlines>
          <c:spPr>
            <a:ln w="15875">
              <a:solidFill>
                <a:schemeClr val="accent5">
                  <a:lumMod val="20000"/>
                  <a:lumOff val="80000"/>
                </a:schemeClr>
              </a:solidFill>
              <a:prstDash val="sysDash"/>
            </a:ln>
          </c:spPr>
        </c:majorGridlines>
        <c:title>
          <c:tx>
            <c:rich>
              <a:bodyPr rot="-5400000" vert="horz"/>
              <a:lstStyle/>
              <a:p>
                <a:pPr>
                  <a:defRPr/>
                </a:pPr>
                <a:r>
                  <a:rPr lang="en-GB"/>
                  <a:t>Number of people</a:t>
                </a:r>
              </a:p>
            </c:rich>
          </c:tx>
          <c:layout>
            <c:manualLayout>
              <c:xMode val="edge"/>
              <c:yMode val="edge"/>
              <c:x val="1.4483218259176268E-2"/>
              <c:y val="0.19604767282660301"/>
            </c:manualLayout>
          </c:layout>
          <c:overlay val="0"/>
        </c:title>
        <c:numFmt formatCode="General" sourceLinked="1"/>
        <c:majorTickMark val="out"/>
        <c:minorTickMark val="none"/>
        <c:tickLblPos val="nextTo"/>
        <c:crossAx val="222463872"/>
        <c:crosses val="autoZero"/>
        <c:crossBetween val="between"/>
      </c:valAx>
    </c:plotArea>
    <c:plotVisOnly val="1"/>
    <c:dispBlanksAs val="gap"/>
    <c:showDLblsOverMax val="0"/>
  </c:chart>
  <c:spPr>
    <a:ln>
      <a:noFill/>
    </a:ln>
  </c:spPr>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85019340785899"/>
          <c:y val="0.12298953662182362"/>
          <c:w val="0.86783237151000003"/>
          <c:h val="0.65526546849805212"/>
        </c:manualLayout>
      </c:layout>
      <c:barChart>
        <c:barDir val="col"/>
        <c:grouping val="stacked"/>
        <c:varyColors val="0"/>
        <c:ser>
          <c:idx val="0"/>
          <c:order val="0"/>
          <c:tx>
            <c:strRef>
              <c:f>Philippines!$C$2</c:f>
              <c:strCache>
                <c:ptCount val="1"/>
                <c:pt idx="0">
                  <c:v>Progress (%)</c:v>
                </c:pt>
              </c:strCache>
            </c:strRef>
          </c:tx>
          <c:spPr>
            <a:solidFill>
              <a:srgbClr val="009999"/>
            </a:solidFill>
            <a:ln>
              <a:noFill/>
            </a:ln>
            <a:effectLst/>
          </c:spPr>
          <c:invertIfNegative val="0"/>
          <c:dLbls>
            <c:dLbl>
              <c:idx val="2"/>
              <c:tx>
                <c:rich>
                  <a:bodyPr/>
                  <a:lstStyle/>
                  <a:p>
                    <a:r>
                      <a:rPr lang="en-US">
                        <a:solidFill>
                          <a:schemeClr val="tx1"/>
                        </a:solidFill>
                      </a:rPr>
                      <a:t>n/a</a:t>
                    </a:r>
                    <a:endParaRPr lang="en-US" dirty="0">
                      <a:solidFill>
                        <a:schemeClr val="tx1"/>
                      </a:solidFill>
                    </a:endParaRP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CF1E-45D4-BB27-DEB38230DCFB}"/>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Philippines!$B$3:$B$5</c:f>
              <c:strCache>
                <c:ptCount val="3"/>
                <c:pt idx="0">
                  <c:v>PLHIV who know
their HIV status</c:v>
                </c:pt>
                <c:pt idx="1">
                  <c:v>PLHIV on 
treatment</c:v>
                </c:pt>
                <c:pt idx="2">
                  <c:v>PLHIV who are 
virally suppressed </c:v>
                </c:pt>
              </c:strCache>
            </c:strRef>
          </c:cat>
          <c:val>
            <c:numRef>
              <c:f>Philippines!$C$3:$C$5</c:f>
              <c:numCache>
                <c:formatCode>General</c:formatCode>
                <c:ptCount val="3"/>
                <c:pt idx="0">
                  <c:v>73</c:v>
                </c:pt>
                <c:pt idx="1">
                  <c:v>44</c:v>
                </c:pt>
                <c:pt idx="2">
                  <c:v>0</c:v>
                </c:pt>
              </c:numCache>
            </c:numRef>
          </c:val>
          <c:extLst>
            <c:ext xmlns:c16="http://schemas.microsoft.com/office/drawing/2014/chart" uri="{C3380CC4-5D6E-409C-BE32-E72D297353CC}">
              <c16:uniqueId val="{00000000-FCE5-4ED8-B39D-F4DFE466FA25}"/>
            </c:ext>
          </c:extLst>
        </c:ser>
        <c:ser>
          <c:idx val="1"/>
          <c:order val="1"/>
          <c:tx>
            <c:strRef>
              <c:f>Philippines!$D$2</c:f>
              <c:strCache>
                <c:ptCount val="1"/>
                <c:pt idx="0">
                  <c:v>Gap</c:v>
                </c:pt>
              </c:strCache>
            </c:strRef>
          </c:tx>
          <c:spPr>
            <a:pattFill prst="dkDnDiag">
              <a:fgClr>
                <a:srgbClr val="BFBFBF"/>
              </a:fgClr>
              <a:bgClr>
                <a:schemeClr val="bg1"/>
              </a:bgClr>
            </a:pattFill>
            <a:ln>
              <a:noFill/>
            </a:ln>
            <a:effectLst/>
          </c:spPr>
          <c:invertIfNegative val="0"/>
          <c:cat>
            <c:strRef>
              <c:f>Philippines!$B$3:$B$5</c:f>
              <c:strCache>
                <c:ptCount val="3"/>
                <c:pt idx="0">
                  <c:v>PLHIV who know
their HIV status</c:v>
                </c:pt>
                <c:pt idx="1">
                  <c:v>PLHIV on 
treatment</c:v>
                </c:pt>
                <c:pt idx="2">
                  <c:v>PLHIV who are 
virally suppressed </c:v>
                </c:pt>
              </c:strCache>
            </c:strRef>
          </c:cat>
          <c:val>
            <c:numRef>
              <c:f>Philippines!$D$3:$D$5</c:f>
              <c:numCache>
                <c:formatCode>General</c:formatCode>
                <c:ptCount val="3"/>
                <c:pt idx="0">
                  <c:v>17</c:v>
                </c:pt>
                <c:pt idx="1">
                  <c:v>37</c:v>
                </c:pt>
                <c:pt idx="2">
                  <c:v>73</c:v>
                </c:pt>
              </c:numCache>
            </c:numRef>
          </c:val>
          <c:extLst>
            <c:ext xmlns:c16="http://schemas.microsoft.com/office/drawing/2014/chart" uri="{C3380CC4-5D6E-409C-BE32-E72D297353CC}">
              <c16:uniqueId val="{00000001-FCE5-4ED8-B39D-F4DFE466FA25}"/>
            </c:ext>
          </c:extLst>
        </c:ser>
        <c:dLbls>
          <c:showLegendKey val="0"/>
          <c:showVal val="0"/>
          <c:showCatName val="0"/>
          <c:showSerName val="0"/>
          <c:showPercent val="0"/>
          <c:showBubbleSize val="0"/>
        </c:dLbls>
        <c:gapWidth val="150"/>
        <c:overlap val="100"/>
        <c:axId val="222642944"/>
        <c:axId val="222644480"/>
      </c:barChart>
      <c:scatterChart>
        <c:scatterStyle val="lineMarker"/>
        <c:varyColors val="0"/>
        <c:ser>
          <c:idx val="2"/>
          <c:order val="2"/>
          <c:tx>
            <c:strRef>
              <c:f>Philippines!$E$2</c:f>
              <c:strCache>
                <c:ptCount val="1"/>
                <c:pt idx="0">
                  <c:v>Target</c:v>
                </c:pt>
              </c:strCache>
            </c:strRef>
          </c:tx>
          <c:spPr>
            <a:ln w="25400" cap="rnd">
              <a:noFill/>
              <a:round/>
            </a:ln>
            <a:effectLst/>
          </c:spPr>
          <c:marker>
            <c:symbol val="dash"/>
            <c:size val="22"/>
            <c:spPr>
              <a:solidFill>
                <a:srgbClr val="FF5050"/>
              </a:solidFill>
              <a:ln w="12700" cap="rnd" cmpd="dbl">
                <a:solidFill>
                  <a:srgbClr val="FF5050"/>
                </a:solidFill>
                <a:headEnd type="oval" w="lg" len="lg"/>
                <a:tailEnd type="oval" w="lg" len="lg"/>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5050"/>
                    </a:solidFill>
                    <a:latin typeface="Arial" panose="020B0604020202020204" pitchFamily="34" charset="0"/>
                    <a:ea typeface="+mn-ea"/>
                    <a:cs typeface="Arial" panose="020B0604020202020204" pitchFamily="34" charset="0"/>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Philippines!$B$3:$B$5</c:f>
              <c:strCache>
                <c:ptCount val="3"/>
                <c:pt idx="0">
                  <c:v>PLHIV who know
their HIV status</c:v>
                </c:pt>
                <c:pt idx="1">
                  <c:v>PLHIV on 
treatment</c:v>
                </c:pt>
                <c:pt idx="2">
                  <c:v>PLHIV who are 
virally suppressed </c:v>
                </c:pt>
              </c:strCache>
            </c:strRef>
          </c:xVal>
          <c:yVal>
            <c:numRef>
              <c:f>Philippines!$E$3:$E$5</c:f>
              <c:numCache>
                <c:formatCode>General</c:formatCode>
                <c:ptCount val="3"/>
                <c:pt idx="0">
                  <c:v>90</c:v>
                </c:pt>
                <c:pt idx="1">
                  <c:v>81</c:v>
                </c:pt>
                <c:pt idx="2">
                  <c:v>73</c:v>
                </c:pt>
              </c:numCache>
            </c:numRef>
          </c:yVal>
          <c:smooth val="0"/>
          <c:extLst>
            <c:ext xmlns:c16="http://schemas.microsoft.com/office/drawing/2014/chart" uri="{C3380CC4-5D6E-409C-BE32-E72D297353CC}">
              <c16:uniqueId val="{00000002-FCE5-4ED8-B39D-F4DFE466FA25}"/>
            </c:ext>
          </c:extLst>
        </c:ser>
        <c:dLbls>
          <c:showLegendKey val="0"/>
          <c:showVal val="0"/>
          <c:showCatName val="0"/>
          <c:showSerName val="0"/>
          <c:showPercent val="0"/>
          <c:showBubbleSize val="0"/>
        </c:dLbls>
        <c:axId val="222668672"/>
        <c:axId val="222667136"/>
      </c:scatterChart>
      <c:catAx>
        <c:axId val="222642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22644480"/>
        <c:crosses val="autoZero"/>
        <c:auto val="1"/>
        <c:lblAlgn val="ctr"/>
        <c:lblOffset val="100"/>
        <c:noMultiLvlLbl val="0"/>
      </c:catAx>
      <c:valAx>
        <c:axId val="222644480"/>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b" anchorCtr="0"/>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a:t>
                </a:r>
              </a:p>
            </c:rich>
          </c:tx>
          <c:layout>
            <c:manualLayout>
              <c:xMode val="edge"/>
              <c:yMode val="edge"/>
              <c:x val="8.055113937466879E-2"/>
              <c:y val="9.3223167731836212E-2"/>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22642944"/>
        <c:crosses val="autoZero"/>
        <c:crossBetween val="between"/>
        <c:majorUnit val="20"/>
      </c:valAx>
      <c:valAx>
        <c:axId val="222667136"/>
        <c:scaling>
          <c:orientation val="minMax"/>
        </c:scaling>
        <c:delete val="0"/>
        <c:axPos val="r"/>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22668672"/>
        <c:crosses val="max"/>
        <c:crossBetween val="midCat"/>
      </c:valAx>
      <c:valAx>
        <c:axId val="222668672"/>
        <c:scaling>
          <c:orientation val="minMax"/>
        </c:scaling>
        <c:delete val="1"/>
        <c:axPos val="b"/>
        <c:numFmt formatCode="General" sourceLinked="1"/>
        <c:majorTickMark val="out"/>
        <c:minorTickMark val="none"/>
        <c:tickLblPos val="nextTo"/>
        <c:crossAx val="22266713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ln w="9525" cap="flat" cmpd="sng" algn="ctr">
      <a:solidFill>
        <a:schemeClr val="tx1">
          <a:lumMod val="15000"/>
          <a:lumOff val="85000"/>
        </a:schemeClr>
      </a:solidFill>
      <a:round/>
    </a:ln>
    <a:effectLst/>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652777777777777"/>
          <c:y val="0.10733860090405367"/>
          <c:w val="0.74971237970253723"/>
          <c:h val="0.67891559128025658"/>
        </c:manualLayout>
      </c:layout>
      <c:barChart>
        <c:barDir val="col"/>
        <c:grouping val="clustered"/>
        <c:varyColors val="0"/>
        <c:ser>
          <c:idx val="0"/>
          <c:order val="0"/>
          <c:tx>
            <c:strRef>
              <c:f>PHL_24!$B$3</c:f>
              <c:strCache>
                <c:ptCount val="1"/>
                <c:pt idx="0">
                  <c:v>Estimate</c:v>
                </c:pt>
              </c:strCache>
            </c:strRef>
          </c:tx>
          <c:spPr>
            <a:solidFill>
              <a:srgbClr val="00A99A"/>
            </a:solidFill>
          </c:spPr>
          <c:invertIfNegative val="0"/>
          <c:dLbls>
            <c:dLbl>
              <c:idx val="0"/>
              <c:tx>
                <c:rich>
                  <a:bodyPr/>
                  <a:lstStyle/>
                  <a:p>
                    <a:r>
                      <a:rPr lang="en-US"/>
                      <a:t> &lt;500</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BBB9-4F43-B2FF-757CDE96B39D}"/>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PHL_24!$A$4:$A$6</c:f>
              <c:strCache>
                <c:ptCount val="3"/>
                <c:pt idx="0">
                  <c:v>Estimated number 
of pregnant women 
living with HIV</c:v>
                </c:pt>
                <c:pt idx="1">
                  <c:v>Number of 
pregnant women
receiving ARVs</c:v>
                </c:pt>
                <c:pt idx="2">
                  <c:v>PMTCT coverage (%)</c:v>
                </c:pt>
              </c:strCache>
            </c:strRef>
          </c:cat>
          <c:val>
            <c:numRef>
              <c:f>PHL_24!$B$4:$B$6</c:f>
              <c:numCache>
                <c:formatCode>General</c:formatCode>
                <c:ptCount val="3"/>
                <c:pt idx="0" formatCode="_(* #,##0_);_(* \(#,##0\);_(* &quot;-&quot;??_);_(@_)">
                  <c:v>391</c:v>
                </c:pt>
              </c:numCache>
            </c:numRef>
          </c:val>
          <c:extLst>
            <c:ext xmlns:c16="http://schemas.microsoft.com/office/drawing/2014/chart" uri="{C3380CC4-5D6E-409C-BE32-E72D297353CC}">
              <c16:uniqueId val="{00000001-BBB9-4F43-B2FF-757CDE96B39D}"/>
            </c:ext>
          </c:extLst>
        </c:ser>
        <c:ser>
          <c:idx val="3"/>
          <c:order val="3"/>
          <c:tx>
            <c:strRef>
              <c:f>PHL_24!$E$3</c:f>
              <c:strCache>
                <c:ptCount val="1"/>
                <c:pt idx="0">
                  <c:v>children (0-14 yr) receiving ARVs</c:v>
                </c:pt>
              </c:strCache>
            </c:strRef>
          </c:tx>
          <c:spPr>
            <a:solidFill>
              <a:srgbClr val="E31837"/>
            </a:solidFill>
          </c:spPr>
          <c:invertIfNegative val="0"/>
          <c:dLbls>
            <c:dLbl>
              <c:idx val="1"/>
              <c:layout>
                <c:manualLayout>
                  <c:x val="-1.9607843137254902E-3"/>
                  <c:y val="1.6778616958594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BB9-4F43-B2FF-757CDE96B39D}"/>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PHL_24!$A$4:$A$6</c:f>
              <c:strCache>
                <c:ptCount val="3"/>
                <c:pt idx="0">
                  <c:v>Estimated number 
of pregnant women 
living with HIV</c:v>
                </c:pt>
                <c:pt idx="1">
                  <c:v>Number of 
pregnant women
receiving ARVs</c:v>
                </c:pt>
                <c:pt idx="2">
                  <c:v>PMTCT coverage (%)</c:v>
                </c:pt>
              </c:strCache>
            </c:strRef>
          </c:cat>
          <c:val>
            <c:numRef>
              <c:f>PHL_24!$E$4:$E$6</c:f>
              <c:numCache>
                <c:formatCode>_(* #,##0_);_(* \(#,##0\);_(* "-"??_);_(@_)</c:formatCode>
                <c:ptCount val="3"/>
                <c:pt idx="1">
                  <c:v>98</c:v>
                </c:pt>
              </c:numCache>
            </c:numRef>
          </c:val>
          <c:extLst>
            <c:ext xmlns:c16="http://schemas.microsoft.com/office/drawing/2014/chart" uri="{C3380CC4-5D6E-409C-BE32-E72D297353CC}">
              <c16:uniqueId val="{00000003-BBB9-4F43-B2FF-757CDE96B39D}"/>
            </c:ext>
          </c:extLst>
        </c:ser>
        <c:dLbls>
          <c:showLegendKey val="0"/>
          <c:showVal val="0"/>
          <c:showCatName val="0"/>
          <c:showSerName val="0"/>
          <c:showPercent val="0"/>
          <c:showBubbleSize val="0"/>
        </c:dLbls>
        <c:gapWidth val="90"/>
        <c:overlap val="100"/>
        <c:axId val="223127424"/>
        <c:axId val="223128960"/>
      </c:barChart>
      <c:barChart>
        <c:barDir val="col"/>
        <c:grouping val="clustered"/>
        <c:varyColors val="0"/>
        <c:ser>
          <c:idx val="4"/>
          <c:order val="4"/>
          <c:tx>
            <c:strRef>
              <c:f>PHL_24!$F$3</c:f>
              <c:strCache>
                <c:ptCount val="1"/>
                <c:pt idx="0">
                  <c:v>Estimated ART coverage</c:v>
                </c:pt>
              </c:strCache>
            </c:strRef>
          </c:tx>
          <c:spPr>
            <a:solidFill>
              <a:srgbClr val="00AEEF"/>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PHL_24!$A$4:$A$6</c:f>
              <c:strCache>
                <c:ptCount val="3"/>
                <c:pt idx="0">
                  <c:v>Estimated number 
of pregnant women 
living with HIV</c:v>
                </c:pt>
                <c:pt idx="1">
                  <c:v>Number of 
pregnant women
receiving ARVs</c:v>
                </c:pt>
                <c:pt idx="2">
                  <c:v>PMTCT coverage (%)</c:v>
                </c:pt>
              </c:strCache>
            </c:strRef>
          </c:cat>
          <c:val>
            <c:numRef>
              <c:f>PHL_24!$F$4:$F$6</c:f>
              <c:numCache>
                <c:formatCode>General</c:formatCode>
                <c:ptCount val="3"/>
                <c:pt idx="2" formatCode="#,##0">
                  <c:v>25</c:v>
                </c:pt>
              </c:numCache>
            </c:numRef>
          </c:val>
          <c:extLst>
            <c:ext xmlns:c16="http://schemas.microsoft.com/office/drawing/2014/chart" uri="{C3380CC4-5D6E-409C-BE32-E72D297353CC}">
              <c16:uniqueId val="{00000004-BBB9-4F43-B2FF-757CDE96B39D}"/>
            </c:ext>
          </c:extLst>
        </c:ser>
        <c:dLbls>
          <c:showLegendKey val="0"/>
          <c:showVal val="0"/>
          <c:showCatName val="0"/>
          <c:showSerName val="0"/>
          <c:showPercent val="0"/>
          <c:showBubbleSize val="0"/>
        </c:dLbls>
        <c:gapWidth val="90"/>
        <c:axId val="223137152"/>
        <c:axId val="223135232"/>
      </c:barChart>
      <c:lineChart>
        <c:grouping val="standard"/>
        <c:varyColors val="0"/>
        <c:ser>
          <c:idx val="1"/>
          <c:order val="1"/>
          <c:tx>
            <c:strRef>
              <c:f>PHL_24!$C$3</c:f>
              <c:strCache>
                <c:ptCount val="1"/>
                <c:pt idx="0">
                  <c:v>Lower estimate</c:v>
                </c:pt>
              </c:strCache>
            </c:strRef>
          </c:tx>
          <c:marker>
            <c:symbol val="dash"/>
            <c:size val="10"/>
            <c:spPr>
              <a:solidFill>
                <a:sysClr val="windowText" lastClr="000000"/>
              </a:solidFill>
              <a:ln>
                <a:noFill/>
              </a:ln>
            </c:spPr>
          </c:marker>
          <c:dLbls>
            <c:dLbl>
              <c:idx val="0"/>
              <c:delete val="1"/>
              <c:extLst>
                <c:ext xmlns:c15="http://schemas.microsoft.com/office/drawing/2012/chart" uri="{CE6537A1-D6FC-4f65-9D91-7224C49458BB}"/>
                <c:ext xmlns:c16="http://schemas.microsoft.com/office/drawing/2014/chart" uri="{C3380CC4-5D6E-409C-BE32-E72D297353CC}">
                  <c16:uniqueId val="{00000005-BBB9-4F43-B2FF-757CDE96B39D}"/>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PHL_24!$A$4:$A$6</c:f>
              <c:strCache>
                <c:ptCount val="3"/>
                <c:pt idx="0">
                  <c:v>Estimated number 
of pregnant women 
living with HIV</c:v>
                </c:pt>
                <c:pt idx="1">
                  <c:v>Number of 
pregnant women
receiving ARVs</c:v>
                </c:pt>
                <c:pt idx="2">
                  <c:v>PMTCT coverage (%)</c:v>
                </c:pt>
              </c:strCache>
            </c:strRef>
          </c:cat>
          <c:val>
            <c:numRef>
              <c:f>PHL_24!$C$4:$C$6</c:f>
              <c:numCache>
                <c:formatCode>General</c:formatCode>
                <c:ptCount val="3"/>
                <c:pt idx="0" formatCode="_(* #,##0_);_(* \(#,##0\);_(* &quot;-&quot;??_);_(@_)">
                  <c:v>309</c:v>
                </c:pt>
              </c:numCache>
            </c:numRef>
          </c:val>
          <c:smooth val="0"/>
          <c:extLst>
            <c:ext xmlns:c16="http://schemas.microsoft.com/office/drawing/2014/chart" uri="{C3380CC4-5D6E-409C-BE32-E72D297353CC}">
              <c16:uniqueId val="{00000006-BBB9-4F43-B2FF-757CDE96B39D}"/>
            </c:ext>
          </c:extLst>
        </c:ser>
        <c:ser>
          <c:idx val="2"/>
          <c:order val="2"/>
          <c:tx>
            <c:strRef>
              <c:f>PHL_24!$D$3</c:f>
              <c:strCache>
                <c:ptCount val="1"/>
                <c:pt idx="0">
                  <c:v>Upper estimate</c:v>
                </c:pt>
              </c:strCache>
            </c:strRef>
          </c:tx>
          <c:marker>
            <c:symbol val="dash"/>
            <c:size val="10"/>
            <c:spPr>
              <a:solidFill>
                <a:schemeClr val="tx1"/>
              </a:solidFill>
              <a:ln>
                <a:noFill/>
              </a:ln>
            </c:spPr>
          </c:marker>
          <c:cat>
            <c:strRef>
              <c:f>PHL_24!$A$4:$A$6</c:f>
              <c:strCache>
                <c:ptCount val="3"/>
                <c:pt idx="0">
                  <c:v>Estimated number 
of pregnant women 
living with HIV</c:v>
                </c:pt>
                <c:pt idx="1">
                  <c:v>Number of 
pregnant women
receiving ARVs</c:v>
                </c:pt>
                <c:pt idx="2">
                  <c:v>PMTCT coverage (%)</c:v>
                </c:pt>
              </c:strCache>
            </c:strRef>
          </c:cat>
          <c:val>
            <c:numRef>
              <c:f>PHL_24!$D$4:$D$6</c:f>
              <c:numCache>
                <c:formatCode>General</c:formatCode>
                <c:ptCount val="3"/>
                <c:pt idx="0" formatCode="_(* #,##0_);_(* \(#,##0\);_(* &quot;-&quot;??_);_(@_)">
                  <c:v>483</c:v>
                </c:pt>
              </c:numCache>
            </c:numRef>
          </c:val>
          <c:smooth val="0"/>
          <c:extLst>
            <c:ext xmlns:c16="http://schemas.microsoft.com/office/drawing/2014/chart" uri="{C3380CC4-5D6E-409C-BE32-E72D297353CC}">
              <c16:uniqueId val="{00000007-BBB9-4F43-B2FF-757CDE96B39D}"/>
            </c:ext>
          </c:extLst>
        </c:ser>
        <c:dLbls>
          <c:showLegendKey val="0"/>
          <c:showVal val="0"/>
          <c:showCatName val="0"/>
          <c:showSerName val="0"/>
          <c:showPercent val="0"/>
          <c:showBubbleSize val="0"/>
        </c:dLbls>
        <c:hiLowLines/>
        <c:marker val="1"/>
        <c:smooth val="0"/>
        <c:axId val="223127424"/>
        <c:axId val="223128960"/>
      </c:lineChart>
      <c:lineChart>
        <c:grouping val="standard"/>
        <c:varyColors val="0"/>
        <c:ser>
          <c:idx val="5"/>
          <c:order val="5"/>
          <c:tx>
            <c:strRef>
              <c:f>PHL_24!$G$3</c:f>
              <c:strCache>
                <c:ptCount val="1"/>
                <c:pt idx="0">
                  <c:v>ART Lower estimate</c:v>
                </c:pt>
              </c:strCache>
            </c:strRef>
          </c:tx>
          <c:marker>
            <c:spPr>
              <a:ln>
                <a:noFill/>
              </a:ln>
            </c:spPr>
          </c:marker>
          <c:dPt>
            <c:idx val="2"/>
            <c:marker>
              <c:symbol val="dash"/>
              <c:size val="10"/>
              <c:spPr>
                <a:solidFill>
                  <a:schemeClr val="tx1"/>
                </a:solidFill>
                <a:ln>
                  <a:noFill/>
                </a:ln>
              </c:spPr>
            </c:marker>
            <c:bubble3D val="0"/>
            <c:extLst>
              <c:ext xmlns:c16="http://schemas.microsoft.com/office/drawing/2014/chart" uri="{C3380CC4-5D6E-409C-BE32-E72D297353CC}">
                <c16:uniqueId val="{00000008-BBB9-4F43-B2FF-757CDE96B39D}"/>
              </c:ext>
            </c:extLst>
          </c:dPt>
          <c:cat>
            <c:strRef>
              <c:f>PHL_24!$A$4:$A$6</c:f>
              <c:strCache>
                <c:ptCount val="3"/>
                <c:pt idx="0">
                  <c:v>Estimated number 
of pregnant women 
living with HIV</c:v>
                </c:pt>
                <c:pt idx="1">
                  <c:v>Number of 
pregnant women
receiving ARVs</c:v>
                </c:pt>
                <c:pt idx="2">
                  <c:v>PMTCT coverage (%)</c:v>
                </c:pt>
              </c:strCache>
            </c:strRef>
          </c:cat>
          <c:val>
            <c:numRef>
              <c:f>PHL_24!$G$4:$G$6</c:f>
              <c:numCache>
                <c:formatCode>General</c:formatCode>
                <c:ptCount val="3"/>
                <c:pt idx="2" formatCode="#,##0">
                  <c:v>20</c:v>
                </c:pt>
              </c:numCache>
            </c:numRef>
          </c:val>
          <c:smooth val="0"/>
          <c:extLst>
            <c:ext xmlns:c16="http://schemas.microsoft.com/office/drawing/2014/chart" uri="{C3380CC4-5D6E-409C-BE32-E72D297353CC}">
              <c16:uniqueId val="{00000009-BBB9-4F43-B2FF-757CDE96B39D}"/>
            </c:ext>
          </c:extLst>
        </c:ser>
        <c:ser>
          <c:idx val="6"/>
          <c:order val="6"/>
          <c:tx>
            <c:strRef>
              <c:f>PHL_24!$H$3</c:f>
              <c:strCache>
                <c:ptCount val="1"/>
                <c:pt idx="0">
                  <c:v>ART Upper estimate</c:v>
                </c:pt>
              </c:strCache>
            </c:strRef>
          </c:tx>
          <c:marker>
            <c:symbol val="dash"/>
            <c:size val="10"/>
            <c:spPr>
              <a:solidFill>
                <a:schemeClr val="tx1"/>
              </a:solidFill>
              <a:ln>
                <a:noFill/>
              </a:ln>
            </c:spPr>
          </c:marker>
          <c:cat>
            <c:strRef>
              <c:f>PHL_24!$A$4:$A$6</c:f>
              <c:strCache>
                <c:ptCount val="3"/>
                <c:pt idx="0">
                  <c:v>Estimated number 
of pregnant women 
living with HIV</c:v>
                </c:pt>
                <c:pt idx="1">
                  <c:v>Number of 
pregnant women
receiving ARVs</c:v>
                </c:pt>
                <c:pt idx="2">
                  <c:v>PMTCT coverage (%)</c:v>
                </c:pt>
              </c:strCache>
            </c:strRef>
          </c:cat>
          <c:val>
            <c:numRef>
              <c:f>PHL_24!$H$4:$H$6</c:f>
              <c:numCache>
                <c:formatCode>General</c:formatCode>
                <c:ptCount val="3"/>
                <c:pt idx="2" formatCode="#,##0">
                  <c:v>31</c:v>
                </c:pt>
              </c:numCache>
            </c:numRef>
          </c:val>
          <c:smooth val="0"/>
          <c:extLst>
            <c:ext xmlns:c16="http://schemas.microsoft.com/office/drawing/2014/chart" uri="{C3380CC4-5D6E-409C-BE32-E72D297353CC}">
              <c16:uniqueId val="{0000000A-BBB9-4F43-B2FF-757CDE96B39D}"/>
            </c:ext>
          </c:extLst>
        </c:ser>
        <c:dLbls>
          <c:showLegendKey val="0"/>
          <c:showVal val="0"/>
          <c:showCatName val="0"/>
          <c:showSerName val="0"/>
          <c:showPercent val="0"/>
          <c:showBubbleSize val="0"/>
        </c:dLbls>
        <c:hiLowLines/>
        <c:marker val="1"/>
        <c:smooth val="0"/>
        <c:axId val="223137152"/>
        <c:axId val="223135232"/>
      </c:lineChart>
      <c:catAx>
        <c:axId val="223127424"/>
        <c:scaling>
          <c:orientation val="minMax"/>
        </c:scaling>
        <c:delete val="0"/>
        <c:axPos val="b"/>
        <c:numFmt formatCode="General" sourceLinked="0"/>
        <c:majorTickMark val="out"/>
        <c:minorTickMark val="none"/>
        <c:tickLblPos val="nextTo"/>
        <c:crossAx val="223128960"/>
        <c:crosses val="autoZero"/>
        <c:auto val="1"/>
        <c:lblAlgn val="ctr"/>
        <c:lblOffset val="100"/>
        <c:noMultiLvlLbl val="0"/>
      </c:catAx>
      <c:valAx>
        <c:axId val="223128960"/>
        <c:scaling>
          <c:orientation val="minMax"/>
        </c:scaling>
        <c:delete val="0"/>
        <c:axPos val="l"/>
        <c:majorGridlines>
          <c:spPr>
            <a:ln>
              <a:solidFill>
                <a:sysClr val="window" lastClr="FFFFFF">
                  <a:lumMod val="75000"/>
                  <a:alpha val="50000"/>
                </a:sysClr>
              </a:solidFill>
              <a:prstDash val="dashDot"/>
            </a:ln>
          </c:spPr>
        </c:majorGridlines>
        <c:title>
          <c:tx>
            <c:rich>
              <a:bodyPr rot="-5400000" vert="horz"/>
              <a:lstStyle/>
              <a:p>
                <a:pPr>
                  <a:defRPr/>
                </a:pPr>
                <a:r>
                  <a:rPr lang="en-US"/>
                  <a:t>Number</a:t>
                </a:r>
              </a:p>
            </c:rich>
          </c:tx>
          <c:overlay val="0"/>
        </c:title>
        <c:numFmt formatCode="_(* #,##0_);_(* \(#,##0\);_(* &quot;-&quot;??_);_(@_)" sourceLinked="1"/>
        <c:majorTickMark val="out"/>
        <c:minorTickMark val="none"/>
        <c:tickLblPos val="nextTo"/>
        <c:crossAx val="223127424"/>
        <c:crosses val="autoZero"/>
        <c:crossBetween val="between"/>
      </c:valAx>
      <c:valAx>
        <c:axId val="223135232"/>
        <c:scaling>
          <c:orientation val="minMax"/>
          <c:max val="100"/>
          <c:min val="0"/>
        </c:scaling>
        <c:delete val="0"/>
        <c:axPos val="r"/>
        <c:title>
          <c:tx>
            <c:rich>
              <a:bodyPr rot="-5400000" vert="horz"/>
              <a:lstStyle/>
              <a:p>
                <a:pPr>
                  <a:defRPr/>
                </a:pPr>
                <a:r>
                  <a:rPr lang="en-US" sz="1400" b="1" i="0" u="none" strike="noStrike" baseline="0">
                    <a:effectLst/>
                  </a:rPr>
                  <a:t>PMTCT </a:t>
                </a:r>
                <a:r>
                  <a:rPr lang="en-US"/>
                  <a:t>coverage (%)</a:t>
                </a:r>
              </a:p>
            </c:rich>
          </c:tx>
          <c:overlay val="0"/>
        </c:title>
        <c:numFmt formatCode="General" sourceLinked="1"/>
        <c:majorTickMark val="out"/>
        <c:minorTickMark val="none"/>
        <c:tickLblPos val="nextTo"/>
        <c:crossAx val="223137152"/>
        <c:crosses val="max"/>
        <c:crossBetween val="between"/>
        <c:majorUnit val="20"/>
      </c:valAx>
      <c:catAx>
        <c:axId val="223137152"/>
        <c:scaling>
          <c:orientation val="minMax"/>
        </c:scaling>
        <c:delete val="1"/>
        <c:axPos val="b"/>
        <c:numFmt formatCode="General" sourceLinked="1"/>
        <c:majorTickMark val="out"/>
        <c:minorTickMark val="none"/>
        <c:tickLblPos val="nextTo"/>
        <c:crossAx val="223135232"/>
        <c:crosses val="autoZero"/>
        <c:auto val="1"/>
        <c:lblAlgn val="ctr"/>
        <c:lblOffset val="100"/>
        <c:noMultiLvlLbl val="0"/>
      </c:cat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PHL!$A$5</c:f>
              <c:strCache>
                <c:ptCount val="1"/>
                <c:pt idx="0">
                  <c:v>Philippines</c:v>
                </c:pt>
              </c:strCache>
            </c:strRef>
          </c:tx>
          <c:spPr>
            <a:solidFill>
              <a:srgbClr val="0099FF"/>
            </a:solidFill>
            <a:ln>
              <a:noFill/>
            </a:ln>
            <a:effectLst/>
          </c:spPr>
          <c:invertIfNegative val="0"/>
          <c:dPt>
            <c:idx val="0"/>
            <c:invertIfNegative val="0"/>
            <c:bubble3D val="0"/>
            <c:spPr>
              <a:solidFill>
                <a:srgbClr val="63CDF6"/>
              </a:solidFill>
              <a:ln>
                <a:noFill/>
              </a:ln>
              <a:effectLst/>
            </c:spPr>
            <c:extLst>
              <c:ext xmlns:c16="http://schemas.microsoft.com/office/drawing/2014/chart" uri="{C3380CC4-5D6E-409C-BE32-E72D297353CC}">
                <c16:uniqueId val="{00000001-670E-4260-BD67-82A2F5E80E82}"/>
              </c:ext>
            </c:extLst>
          </c:dPt>
          <c:dPt>
            <c:idx val="1"/>
            <c:invertIfNegative val="0"/>
            <c:bubble3D val="0"/>
            <c:spPr>
              <a:solidFill>
                <a:srgbClr val="33CCCC"/>
              </a:solidFill>
              <a:ln>
                <a:noFill/>
              </a:ln>
              <a:effectLst/>
            </c:spPr>
            <c:extLst>
              <c:ext xmlns:c16="http://schemas.microsoft.com/office/drawing/2014/chart" uri="{C3380CC4-5D6E-409C-BE32-E72D297353CC}">
                <c16:uniqueId val="{00000001-E1BB-4B15-8F45-3EE091E30CFB}"/>
              </c:ext>
            </c:extLst>
          </c:dPt>
          <c:dPt>
            <c:idx val="2"/>
            <c:invertIfNegative val="0"/>
            <c:bubble3D val="0"/>
            <c:spPr>
              <a:solidFill>
                <a:srgbClr val="F78F20"/>
              </a:solidFill>
              <a:ln>
                <a:noFill/>
              </a:ln>
              <a:effectLst/>
            </c:spPr>
            <c:extLst>
              <c:ext xmlns:c16="http://schemas.microsoft.com/office/drawing/2014/chart" uri="{C3380CC4-5D6E-409C-BE32-E72D297353CC}">
                <c16:uniqueId val="{00000003-E1BB-4B15-8F45-3EE091E30CFB}"/>
              </c:ext>
            </c:extLst>
          </c:dPt>
          <c:dPt>
            <c:idx val="3"/>
            <c:invertIfNegative val="0"/>
            <c:bubble3D val="0"/>
            <c:spPr>
              <a:solidFill>
                <a:srgbClr val="F26B73"/>
              </a:solidFill>
              <a:ln>
                <a:noFill/>
              </a:ln>
              <a:effectLst/>
            </c:spPr>
            <c:extLst>
              <c:ext xmlns:c16="http://schemas.microsoft.com/office/drawing/2014/chart" uri="{C3380CC4-5D6E-409C-BE32-E72D297353CC}">
                <c16:uniqueId val="{00000005-E1BB-4B15-8F45-3EE091E30CFB}"/>
              </c:ext>
            </c:extLst>
          </c:dPt>
          <c:dLbls>
            <c:spPr>
              <a:solidFill>
                <a:schemeClr val="bg1"/>
              </a:solid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PHL!$B$4:$E$4</c:f>
              <c:strCache>
                <c:ptCount val="4"/>
                <c:pt idx="0">
                  <c:v>Estimated pregnant women living with HIV</c:v>
                </c:pt>
                <c:pt idx="1">
                  <c:v>Pregnant women receiving ART to prevent vertical transmission</c:v>
                </c:pt>
                <c:pt idx="2">
                  <c:v>Infants tested by 
8 weeks of age</c:v>
                </c:pt>
                <c:pt idx="3">
                  <c:v>New child infections</c:v>
                </c:pt>
              </c:strCache>
            </c:strRef>
          </c:cat>
          <c:val>
            <c:numRef>
              <c:f>PHL!$B$5:$E$5</c:f>
              <c:numCache>
                <c:formatCode>General</c:formatCode>
                <c:ptCount val="4"/>
                <c:pt idx="0">
                  <c:v>391</c:v>
                </c:pt>
                <c:pt idx="1">
                  <c:v>98</c:v>
                </c:pt>
                <c:pt idx="2">
                  <c:v>28</c:v>
                </c:pt>
                <c:pt idx="3">
                  <c:v>0</c:v>
                </c:pt>
              </c:numCache>
            </c:numRef>
          </c:val>
          <c:extLst>
            <c:ext xmlns:c16="http://schemas.microsoft.com/office/drawing/2014/chart" uri="{C3380CC4-5D6E-409C-BE32-E72D297353CC}">
              <c16:uniqueId val="{00000007-E1BB-4B15-8F45-3EE091E30CFB}"/>
            </c:ext>
          </c:extLst>
        </c:ser>
        <c:dLbls>
          <c:showLegendKey val="0"/>
          <c:showVal val="0"/>
          <c:showCatName val="0"/>
          <c:showSerName val="0"/>
          <c:showPercent val="0"/>
          <c:showBubbleSize val="0"/>
        </c:dLbls>
        <c:gapWidth val="144"/>
        <c:axId val="222882048"/>
        <c:axId val="222912512"/>
      </c:barChart>
      <c:lineChart>
        <c:grouping val="standard"/>
        <c:varyColors val="0"/>
        <c:ser>
          <c:idx val="1"/>
          <c:order val="1"/>
          <c:tx>
            <c:strRef>
              <c:f>PHL!$A$6</c:f>
              <c:strCache>
                <c:ptCount val="1"/>
                <c:pt idx="0">
                  <c:v>Proportion</c:v>
                </c:pt>
              </c:strCache>
            </c:strRef>
          </c:tx>
          <c:spPr>
            <a:ln>
              <a:noFill/>
            </a:ln>
          </c:spPr>
          <c:marker>
            <c:spPr>
              <a:noFill/>
              <a:ln>
                <a:noFill/>
              </a:ln>
            </c:spPr>
          </c:marker>
          <c:dLbls>
            <c:dLbl>
              <c:idx val="1"/>
              <c:spPr/>
              <c:txPr>
                <a:bodyPr/>
                <a:lstStyle/>
                <a:p>
                  <a:pPr>
                    <a:defRPr sz="2000" b="1">
                      <a:solidFill>
                        <a:srgbClr val="00A99A"/>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8-670E-4260-BD67-82A2F5E80E82}"/>
                </c:ext>
              </c:extLst>
            </c:dLbl>
            <c:dLbl>
              <c:idx val="2"/>
              <c:spPr/>
              <c:txPr>
                <a:bodyPr/>
                <a:lstStyle/>
                <a:p>
                  <a:pPr>
                    <a:defRPr sz="2000" b="1">
                      <a:solidFill>
                        <a:srgbClr val="F78F20"/>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9-670E-4260-BD67-82A2F5E80E82}"/>
                </c:ext>
              </c:extLst>
            </c:dLbl>
            <c:dLbl>
              <c:idx val="3"/>
              <c:layout>
                <c:manualLayout>
                  <c:x val="-3.9345948691897385E-2"/>
                  <c:y val="-0.11623325453112687"/>
                </c:manualLayout>
              </c:layout>
              <c:spPr/>
              <c:txPr>
                <a:bodyPr/>
                <a:lstStyle/>
                <a:p>
                  <a:pPr>
                    <a:defRPr sz="2000" b="1">
                      <a:solidFill>
                        <a:srgbClr val="F26B73"/>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70E-4260-BD67-82A2F5E80E82}"/>
                </c:ext>
              </c:extLst>
            </c:dLbl>
            <c:spPr>
              <a:noFill/>
              <a:ln>
                <a:noFill/>
              </a:ln>
              <a:effectLst/>
            </c:spPr>
            <c:txPr>
              <a:bodyPr/>
              <a:lstStyle/>
              <a:p>
                <a:pPr>
                  <a:defRPr sz="20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PHL!$B$4:$E$4</c:f>
              <c:strCache>
                <c:ptCount val="4"/>
                <c:pt idx="0">
                  <c:v>Estimated pregnant women living with HIV</c:v>
                </c:pt>
                <c:pt idx="1">
                  <c:v>Pregnant women receiving ART to prevent vertical transmission</c:v>
                </c:pt>
                <c:pt idx="2">
                  <c:v>Infants tested by 
8 weeks of age</c:v>
                </c:pt>
                <c:pt idx="3">
                  <c:v>New child infections</c:v>
                </c:pt>
              </c:strCache>
            </c:strRef>
          </c:cat>
          <c:val>
            <c:numRef>
              <c:f>PHL!$B$6:$E$6</c:f>
              <c:numCache>
                <c:formatCode>0%</c:formatCode>
                <c:ptCount val="4"/>
                <c:pt idx="1">
                  <c:v>0.2506393861892583</c:v>
                </c:pt>
                <c:pt idx="2">
                  <c:v>7.1611253196930943E-2</c:v>
                </c:pt>
                <c:pt idx="3">
                  <c:v>0</c:v>
                </c:pt>
              </c:numCache>
            </c:numRef>
          </c:val>
          <c:smooth val="0"/>
          <c:extLst>
            <c:ext xmlns:c16="http://schemas.microsoft.com/office/drawing/2014/chart" uri="{C3380CC4-5D6E-409C-BE32-E72D297353CC}">
              <c16:uniqueId val="{0000000B-670E-4260-BD67-82A2F5E80E82}"/>
            </c:ext>
          </c:extLst>
        </c:ser>
        <c:dLbls>
          <c:showLegendKey val="0"/>
          <c:showVal val="0"/>
          <c:showCatName val="0"/>
          <c:showSerName val="0"/>
          <c:showPercent val="0"/>
          <c:showBubbleSize val="0"/>
        </c:dLbls>
        <c:marker val="1"/>
        <c:smooth val="0"/>
        <c:axId val="222915968"/>
        <c:axId val="222914432"/>
      </c:lineChart>
      <c:catAx>
        <c:axId val="222882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222912512"/>
        <c:crosses val="autoZero"/>
        <c:auto val="1"/>
        <c:lblAlgn val="ctr"/>
        <c:lblOffset val="100"/>
        <c:noMultiLvlLbl val="0"/>
      </c:catAx>
      <c:valAx>
        <c:axId val="222912512"/>
        <c:scaling>
          <c:orientation val="minMax"/>
        </c:scaling>
        <c:delete val="0"/>
        <c:axPos val="l"/>
        <c:majorGridlines>
          <c:spPr>
            <a:ln w="9525" cap="flat" cmpd="sng" algn="ctr">
              <a:solidFill>
                <a:schemeClr val="accent5">
                  <a:lumMod val="20000"/>
                  <a:lumOff val="80000"/>
                </a:schemeClr>
              </a:solidFill>
              <a:prstDash val="sysDash"/>
              <a:round/>
            </a:ln>
            <a:effectLst/>
          </c:spPr>
        </c:majorGridlines>
        <c:title>
          <c:tx>
            <c:rich>
              <a:bodyPr rot="-5400000" vert="horz"/>
              <a:lstStyle/>
              <a:p>
                <a:pPr>
                  <a:defRPr/>
                </a:pPr>
                <a:r>
                  <a:rPr lang="en-US"/>
                  <a:t>Number</a:t>
                </a:r>
              </a:p>
            </c:rich>
          </c:tx>
          <c:overlay val="0"/>
        </c:title>
        <c:numFmt formatCode="General" sourceLinked="1"/>
        <c:majorTickMark val="none"/>
        <c:minorTickMark val="none"/>
        <c:tickLblPos val="nextTo"/>
        <c:spPr>
          <a:noFill/>
          <a:ln>
            <a:noFill/>
          </a:ln>
          <a:effectLst/>
        </c:spPr>
        <c:txPr>
          <a:bodyPr rot="-60000000" vert="horz"/>
          <a:lstStyle/>
          <a:p>
            <a:pPr>
              <a:defRPr/>
            </a:pPr>
            <a:endParaRPr lang="en-US"/>
          </a:p>
        </c:txPr>
        <c:crossAx val="222882048"/>
        <c:crosses val="autoZero"/>
        <c:crossBetween val="between"/>
      </c:valAx>
      <c:valAx>
        <c:axId val="222914432"/>
        <c:scaling>
          <c:orientation val="minMax"/>
          <c:max val="1"/>
          <c:min val="0"/>
        </c:scaling>
        <c:delete val="0"/>
        <c:axPos val="r"/>
        <c:numFmt formatCode="0%" sourceLinked="0"/>
        <c:majorTickMark val="out"/>
        <c:minorTickMark val="none"/>
        <c:tickLblPos val="nextTo"/>
        <c:spPr>
          <a:ln>
            <a:noFill/>
          </a:ln>
        </c:spPr>
        <c:txPr>
          <a:bodyPr/>
          <a:lstStyle/>
          <a:p>
            <a:pPr>
              <a:defRPr>
                <a:solidFill>
                  <a:schemeClr val="bg1"/>
                </a:solidFill>
              </a:defRPr>
            </a:pPr>
            <a:endParaRPr lang="en-US"/>
          </a:p>
        </c:txPr>
        <c:crossAx val="222915968"/>
        <c:crosses val="max"/>
        <c:crossBetween val="between"/>
        <c:majorUnit val="1"/>
      </c:valAx>
      <c:catAx>
        <c:axId val="222915968"/>
        <c:scaling>
          <c:orientation val="minMax"/>
        </c:scaling>
        <c:delete val="1"/>
        <c:axPos val="b"/>
        <c:numFmt formatCode="General" sourceLinked="1"/>
        <c:majorTickMark val="out"/>
        <c:minorTickMark val="none"/>
        <c:tickLblPos val="nextTo"/>
        <c:crossAx val="22291443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6144791244525694"/>
          <c:h val="0.75348359828689981"/>
        </c:manualLayout>
      </c:layout>
      <c:barChart>
        <c:barDir val="bar"/>
        <c:grouping val="clustered"/>
        <c:varyColors val="0"/>
        <c:ser>
          <c:idx val="0"/>
          <c:order val="0"/>
          <c:spPr>
            <a:solidFill>
              <a:srgbClr val="00CCFF"/>
            </a:solidFill>
          </c:spPr>
          <c:invertIfNegative val="0"/>
          <c:dLbls>
            <c:spPr>
              <a:noFill/>
              <a:ln>
                <a:noFill/>
              </a:ln>
              <a:effectLst/>
            </c:spPr>
            <c:txPr>
              <a:bodyPr wrap="square" lIns="38100" tIns="19050" rIns="38100" bIns="19050" anchor="ctr">
                <a:spAutoFit/>
              </a:bodyPr>
              <a:lstStyle/>
              <a:p>
                <a:pPr>
                  <a:defRPr>
                    <a:solidFill>
                      <a:srgbClr val="00CCF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'Philippines (2)'!$W$36:$W$37</c:f>
              <c:strCache>
                <c:ptCount val="2"/>
                <c:pt idx="0">
                  <c:v>National</c:v>
                </c:pt>
                <c:pt idx="1">
                  <c:v>Cebu City</c:v>
                </c:pt>
              </c:strCache>
            </c:strRef>
          </c:cat>
          <c:val>
            <c:numRef>
              <c:f>'Philippines (2)'!$X$36:$X$37</c:f>
              <c:numCache>
                <c:formatCode>General</c:formatCode>
                <c:ptCount val="2"/>
                <c:pt idx="0">
                  <c:v>29</c:v>
                </c:pt>
                <c:pt idx="1">
                  <c:v>42.8</c:v>
                </c:pt>
              </c:numCache>
            </c:numRef>
          </c:val>
          <c:extLst>
            <c:ext xmlns:c16="http://schemas.microsoft.com/office/drawing/2014/chart" uri="{C3380CC4-5D6E-409C-BE32-E72D297353CC}">
              <c16:uniqueId val="{00000000-F658-4960-AD95-22787B4F457B}"/>
            </c:ext>
          </c:extLst>
        </c:ser>
        <c:dLbls>
          <c:showLegendKey val="0"/>
          <c:showVal val="0"/>
          <c:showCatName val="0"/>
          <c:showSerName val="0"/>
          <c:showPercent val="0"/>
          <c:showBubbleSize val="0"/>
        </c:dLbls>
        <c:gapWidth val="25"/>
        <c:axId val="213014784"/>
        <c:axId val="213041152"/>
      </c:barChart>
      <c:catAx>
        <c:axId val="213014784"/>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13041152"/>
        <c:crosses val="autoZero"/>
        <c:auto val="1"/>
        <c:lblAlgn val="ctr"/>
        <c:lblOffset val="800"/>
        <c:noMultiLvlLbl val="0"/>
      </c:catAx>
      <c:valAx>
        <c:axId val="213041152"/>
        <c:scaling>
          <c:orientation val="minMax"/>
          <c:max val="50"/>
          <c:min val="0"/>
        </c:scaling>
        <c:delete val="1"/>
        <c:axPos val="t"/>
        <c:numFmt formatCode="General" sourceLinked="1"/>
        <c:majorTickMark val="out"/>
        <c:minorTickMark val="none"/>
        <c:tickLblPos val="nextTo"/>
        <c:crossAx val="213014784"/>
        <c:crosses val="autoZero"/>
        <c:crossBetween val="between"/>
        <c:majorUnit val="50"/>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6144791244525694"/>
          <c:h val="0.75348359828689981"/>
        </c:manualLayout>
      </c:layout>
      <c:barChart>
        <c:barDir val="bar"/>
        <c:grouping val="clustered"/>
        <c:varyColors val="0"/>
        <c:ser>
          <c:idx val="0"/>
          <c:order val="0"/>
          <c:spPr>
            <a:solidFill>
              <a:srgbClr val="33CCCC"/>
            </a:solidFill>
          </c:spPr>
          <c:invertIfNegative val="0"/>
          <c:dLbls>
            <c:spPr>
              <a:noFill/>
              <a:ln>
                <a:noFill/>
              </a:ln>
              <a:effectLst/>
            </c:spPr>
            <c:txPr>
              <a:bodyPr wrap="square" lIns="38100" tIns="19050" rIns="38100" bIns="19050" anchor="ctr">
                <a:spAutoFit/>
              </a:bodyPr>
              <a:lstStyle/>
              <a:p>
                <a:pPr>
                  <a:defRPr>
                    <a:solidFill>
                      <a:srgbClr val="008E8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Sheet1!$S$3:$S$4</c:f>
              <c:strCache>
                <c:ptCount val="2"/>
                <c:pt idx="0">
                  <c:v>National</c:v>
                </c:pt>
                <c:pt idx="1">
                  <c:v>Pasay</c:v>
                </c:pt>
              </c:strCache>
            </c:strRef>
          </c:cat>
          <c:val>
            <c:numRef>
              <c:f>Sheet1!$T$3:$T$4</c:f>
              <c:numCache>
                <c:formatCode>General</c:formatCode>
                <c:ptCount val="2"/>
                <c:pt idx="0">
                  <c:v>0.1</c:v>
                </c:pt>
                <c:pt idx="1">
                  <c:v>0.67</c:v>
                </c:pt>
              </c:numCache>
            </c:numRef>
          </c:val>
          <c:extLst>
            <c:ext xmlns:c16="http://schemas.microsoft.com/office/drawing/2014/chart" uri="{C3380CC4-5D6E-409C-BE32-E72D297353CC}">
              <c16:uniqueId val="{00000000-3B0E-46C0-94EA-0D4EF05B23B0}"/>
            </c:ext>
          </c:extLst>
        </c:ser>
        <c:dLbls>
          <c:showLegendKey val="0"/>
          <c:showVal val="0"/>
          <c:showCatName val="0"/>
          <c:showSerName val="0"/>
          <c:showPercent val="0"/>
          <c:showBubbleSize val="0"/>
        </c:dLbls>
        <c:gapWidth val="25"/>
        <c:axId val="213082112"/>
        <c:axId val="213083648"/>
      </c:barChart>
      <c:catAx>
        <c:axId val="213082112"/>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13083648"/>
        <c:crosses val="autoZero"/>
        <c:auto val="1"/>
        <c:lblAlgn val="ctr"/>
        <c:lblOffset val="800"/>
        <c:noMultiLvlLbl val="0"/>
      </c:catAx>
      <c:valAx>
        <c:axId val="213083648"/>
        <c:scaling>
          <c:orientation val="minMax"/>
          <c:max val="50"/>
          <c:min val="0"/>
        </c:scaling>
        <c:delete val="1"/>
        <c:axPos val="t"/>
        <c:numFmt formatCode="General" sourceLinked="1"/>
        <c:majorTickMark val="out"/>
        <c:minorTickMark val="none"/>
        <c:tickLblPos val="nextTo"/>
        <c:crossAx val="213082112"/>
        <c:crosses val="autoZero"/>
        <c:crossBetween val="between"/>
        <c:majorUnit val="50"/>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6144791244525694"/>
          <c:h val="0.75348359828689981"/>
        </c:manualLayout>
      </c:layout>
      <c:barChart>
        <c:barDir val="bar"/>
        <c:grouping val="clustered"/>
        <c:varyColors val="0"/>
        <c:ser>
          <c:idx val="0"/>
          <c:order val="0"/>
          <c:spPr>
            <a:solidFill>
              <a:srgbClr val="FF7C80"/>
            </a:solidFill>
          </c:spPr>
          <c:invertIfNegative val="0"/>
          <c:dLbls>
            <c:numFmt formatCode="#,##0.0" sourceLinked="0"/>
            <c:spPr>
              <a:noFill/>
              <a:ln>
                <a:noFill/>
              </a:ln>
              <a:effectLst/>
            </c:spPr>
            <c:txPr>
              <a:bodyPr wrap="square" lIns="38100" tIns="19050" rIns="38100" bIns="19050" anchor="ctr">
                <a:spAutoFit/>
              </a:bodyPr>
              <a:lstStyle/>
              <a:p>
                <a:pPr>
                  <a:defRPr>
                    <a:solidFill>
                      <a:srgbClr val="F15B4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Sheet1!$H$3:$H$4</c:f>
              <c:strCache>
                <c:ptCount val="2"/>
                <c:pt idx="0">
                  <c:v>National</c:v>
                </c:pt>
                <c:pt idx="1">
                  <c:v>Davao</c:v>
                </c:pt>
              </c:strCache>
            </c:strRef>
          </c:cat>
          <c:val>
            <c:numRef>
              <c:f>Sheet1!$I$3:$I$4</c:f>
              <c:numCache>
                <c:formatCode>General</c:formatCode>
                <c:ptCount val="2"/>
                <c:pt idx="0">
                  <c:v>4.95</c:v>
                </c:pt>
                <c:pt idx="1">
                  <c:v>8.4</c:v>
                </c:pt>
              </c:numCache>
            </c:numRef>
          </c:val>
          <c:extLst>
            <c:ext xmlns:c16="http://schemas.microsoft.com/office/drawing/2014/chart" uri="{C3380CC4-5D6E-409C-BE32-E72D297353CC}">
              <c16:uniqueId val="{00000000-80D0-47FA-B6A1-F81240E4D151}"/>
            </c:ext>
          </c:extLst>
        </c:ser>
        <c:dLbls>
          <c:showLegendKey val="0"/>
          <c:showVal val="0"/>
          <c:showCatName val="0"/>
          <c:showSerName val="0"/>
          <c:showPercent val="0"/>
          <c:showBubbleSize val="0"/>
        </c:dLbls>
        <c:gapWidth val="25"/>
        <c:axId val="213333504"/>
        <c:axId val="213335040"/>
      </c:barChart>
      <c:catAx>
        <c:axId val="213333504"/>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13335040"/>
        <c:crosses val="autoZero"/>
        <c:auto val="1"/>
        <c:lblAlgn val="ctr"/>
        <c:lblOffset val="800"/>
        <c:noMultiLvlLbl val="0"/>
      </c:catAx>
      <c:valAx>
        <c:axId val="213335040"/>
        <c:scaling>
          <c:orientation val="minMax"/>
          <c:max val="50"/>
          <c:min val="0"/>
        </c:scaling>
        <c:delete val="1"/>
        <c:axPos val="t"/>
        <c:numFmt formatCode="General" sourceLinked="1"/>
        <c:majorTickMark val="out"/>
        <c:minorTickMark val="none"/>
        <c:tickLblPos val="nextTo"/>
        <c:crossAx val="213333504"/>
        <c:crosses val="autoZero"/>
        <c:crossBetween val="between"/>
        <c:majorUnit val="50"/>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0.31045</cdr:x>
      <cdr:y>0.92554</cdr:y>
    </cdr:from>
    <cdr:to>
      <cdr:x>0.74716</cdr:x>
      <cdr:y>0.98532</cdr:y>
    </cdr:to>
    <cdr:sp macro="" textlink="">
      <cdr:nvSpPr>
        <cdr:cNvPr id="2" name="TextBox 1"/>
        <cdr:cNvSpPr txBox="1"/>
      </cdr:nvSpPr>
      <cdr:spPr>
        <a:xfrm xmlns:a="http://schemas.openxmlformats.org/drawingml/2006/main">
          <a:off x="3087170" y="4284457"/>
          <a:ext cx="4342689" cy="27673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latin typeface="Arial" pitchFamily="34" charset="0"/>
              <a:cs typeface="Arial" pitchFamily="34" charset="0"/>
            </a:rPr>
            <a:t>M/TSM = Males or transgenders</a:t>
          </a:r>
          <a:r>
            <a:rPr lang="en-US" sz="1100" baseline="0" dirty="0">
              <a:latin typeface="Arial" pitchFamily="34" charset="0"/>
              <a:cs typeface="Arial" pitchFamily="34" charset="0"/>
            </a:rPr>
            <a:t> who have sex with men</a:t>
          </a:r>
          <a:endParaRPr lang="th-TH" sz="1100" dirty="0">
            <a:latin typeface="Arial" pitchFamily="34" charset="0"/>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0.28155</cdr:x>
      <cdr:y>0.92308</cdr:y>
    </cdr:from>
    <cdr:to>
      <cdr:x>0.75728</cdr:x>
      <cdr:y>0.98077</cdr:y>
    </cdr:to>
    <cdr:sp macro="" textlink="">
      <cdr:nvSpPr>
        <cdr:cNvPr id="2" name="TextBox 1"/>
        <cdr:cNvSpPr txBox="1"/>
      </cdr:nvSpPr>
      <cdr:spPr>
        <a:xfrm xmlns:a="http://schemas.openxmlformats.org/drawingml/2006/main">
          <a:off x="2209800" y="3657601"/>
          <a:ext cx="3733800" cy="228600"/>
        </a:xfrm>
        <a:prstGeom xmlns:a="http://schemas.openxmlformats.org/drawingml/2006/main" prst="rect">
          <a:avLst/>
        </a:prstGeom>
        <a:ln xmlns:a="http://schemas.openxmlformats.org/drawingml/2006/main">
          <a:solidFill>
            <a:srgbClr val="FF0000"/>
          </a:solidFill>
          <a:prstDash val="sysDash"/>
        </a:ln>
      </cdr:spPr>
      <cdr:txBody>
        <a:bodyPr xmlns:a="http://schemas.openxmlformats.org/drawingml/2006/main" vertOverflow="clip" wrap="square" rtlCol="0"/>
        <a:lstStyle xmlns:a="http://schemas.openxmlformats.org/drawingml/2006/main"/>
        <a:p xmlns:a="http://schemas.openxmlformats.org/drawingml/2006/main">
          <a:pPr algn="ctr"/>
          <a:r>
            <a:rPr lang="en-US" sz="1050" dirty="0">
              <a:latin typeface="Arial" pitchFamily="34" charset="0"/>
              <a:cs typeface="Arial" pitchFamily="34" charset="0"/>
            </a:rPr>
            <a:t>* in the last 12 months;    ** in the last month</a:t>
          </a:r>
          <a:endParaRPr lang="th-TH" sz="1050" dirty="0">
            <a:latin typeface="Arial" pitchFamily="34" charset="0"/>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0.33429</cdr:x>
      <cdr:y>0.08791</cdr:y>
    </cdr:from>
    <cdr:to>
      <cdr:x>0.77233</cdr:x>
      <cdr:y>0.17857</cdr:y>
    </cdr:to>
    <cdr:sp macro="" textlink="">
      <cdr:nvSpPr>
        <cdr:cNvPr id="2" name="TextBox 1"/>
        <cdr:cNvSpPr txBox="1"/>
      </cdr:nvSpPr>
      <cdr:spPr>
        <a:xfrm xmlns:a="http://schemas.openxmlformats.org/drawingml/2006/main">
          <a:off x="2209800" y="304800"/>
          <a:ext cx="2895600" cy="3143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th-TH" sz="1100"/>
        </a:p>
      </cdr:txBody>
    </cdr:sp>
  </cdr:relSizeAnchor>
</c:userShapes>
</file>

<file path=ppt/drawings/drawing12.xml><?xml version="1.0" encoding="utf-8"?>
<c:userShapes xmlns:c="http://schemas.openxmlformats.org/drawingml/2006/chart">
  <cdr:relSizeAnchor xmlns:cdr="http://schemas.openxmlformats.org/drawingml/2006/chartDrawing">
    <cdr:from>
      <cdr:x>0.1349</cdr:x>
      <cdr:y>0.88414</cdr:y>
    </cdr:from>
    <cdr:to>
      <cdr:x>0.91296</cdr:x>
      <cdr:y>1</cdr:y>
    </cdr:to>
    <cdr:sp macro="" textlink="">
      <cdr:nvSpPr>
        <cdr:cNvPr id="2" name="TextBox 1"/>
        <cdr:cNvSpPr txBox="1"/>
      </cdr:nvSpPr>
      <cdr:spPr>
        <a:xfrm xmlns:a="http://schemas.openxmlformats.org/drawingml/2006/main">
          <a:off x="933438" y="3581399"/>
          <a:ext cx="5383801" cy="46932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50" dirty="0">
              <a:latin typeface="Arial" pitchFamily="34" charset="0"/>
              <a:cs typeface="Arial" pitchFamily="34" charset="0"/>
            </a:rPr>
            <a:t>RFSW = Female sex workers in registered entertainment establishments</a:t>
          </a:r>
        </a:p>
        <a:p xmlns:a="http://schemas.openxmlformats.org/drawingml/2006/main">
          <a:r>
            <a:rPr lang="en-US" sz="1050" dirty="0">
              <a:latin typeface="Arial" pitchFamily="34" charset="0"/>
              <a:cs typeface="Arial" pitchFamily="34" charset="0"/>
            </a:rPr>
            <a:t>* 2015 data</a:t>
          </a:r>
          <a:endParaRPr lang="th-TH" sz="1050" dirty="0">
            <a:latin typeface="Arial" pitchFamily="34" charset="0"/>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0.22154</cdr:x>
      <cdr:y>0.83984</cdr:y>
    </cdr:from>
    <cdr:to>
      <cdr:x>0.75676</cdr:x>
      <cdr:y>1</cdr:y>
    </cdr:to>
    <cdr:sp macro="" textlink="">
      <cdr:nvSpPr>
        <cdr:cNvPr id="4" name="TextBox 1"/>
        <cdr:cNvSpPr txBox="1"/>
      </cdr:nvSpPr>
      <cdr:spPr>
        <a:xfrm xmlns:a="http://schemas.openxmlformats.org/drawingml/2006/main">
          <a:off x="1873830" y="3810001"/>
          <a:ext cx="4526970" cy="726558"/>
        </a:xfrm>
        <a:prstGeom xmlns:a="http://schemas.openxmlformats.org/drawingml/2006/main" prst="rect">
          <a:avLst/>
        </a:prstGeom>
        <a:ln xmlns:a="http://schemas.openxmlformats.org/drawingml/2006/main">
          <a:solidFill>
            <a:srgbClr val="00AEEF"/>
          </a:solidFill>
          <a:prstDash val="dash"/>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50" b="0" dirty="0">
              <a:latin typeface="Arial" pitchFamily="34" charset="0"/>
              <a:cs typeface="Arial" pitchFamily="34" charset="0"/>
            </a:rPr>
            <a:t>* Cebu city; </a:t>
          </a:r>
          <a:r>
            <a:rPr lang="en-US" sz="1050" b="0" dirty="0">
              <a:effectLst/>
              <a:latin typeface="Arial" pitchFamily="34" charset="0"/>
              <a:ea typeface="+mn-ea"/>
              <a:cs typeface="Arial" pitchFamily="34" charset="0"/>
            </a:rPr>
            <a:t>** Manila City; *** Quezon City</a:t>
          </a:r>
        </a:p>
        <a:p xmlns:a="http://schemas.openxmlformats.org/drawingml/2006/main">
          <a:r>
            <a:rPr lang="en-US" sz="1050" b="0" dirty="0">
              <a:latin typeface="Arial" pitchFamily="34" charset="0"/>
              <a:cs typeface="Arial" pitchFamily="34" charset="0"/>
            </a:rPr>
            <a:t>FFSW = Freelance</a:t>
          </a:r>
          <a:r>
            <a:rPr lang="en-US" sz="1050" b="0" baseline="0" dirty="0">
              <a:latin typeface="Arial" pitchFamily="34" charset="0"/>
              <a:cs typeface="Arial" pitchFamily="34" charset="0"/>
            </a:rPr>
            <a:t> female sex workers </a:t>
          </a:r>
        </a:p>
        <a:p xmlns:a="http://schemas.openxmlformats.org/drawingml/2006/main">
          <a:r>
            <a:rPr lang="en-US" sz="1050" b="0" baseline="0" dirty="0">
              <a:latin typeface="Arial" pitchFamily="34" charset="0"/>
              <a:cs typeface="Arial" pitchFamily="34" charset="0"/>
            </a:rPr>
            <a:t>RFSW = Female sex workers in registered entertainment establishments</a:t>
          </a:r>
        </a:p>
        <a:p xmlns:a="http://schemas.openxmlformats.org/drawingml/2006/main">
          <a:r>
            <a:rPr lang="en-US" sz="1050" b="0" baseline="0" dirty="0">
              <a:latin typeface="Arial" pitchFamily="34" charset="0"/>
              <a:cs typeface="Arial" pitchFamily="34" charset="0"/>
            </a:rPr>
            <a:t>M/TSM= Males or </a:t>
          </a:r>
          <a:r>
            <a:rPr lang="en-US" sz="1050" b="0" baseline="0" dirty="0" err="1">
              <a:latin typeface="Arial" pitchFamily="34" charset="0"/>
              <a:cs typeface="Arial" pitchFamily="34" charset="0"/>
            </a:rPr>
            <a:t>transgenders</a:t>
          </a:r>
          <a:r>
            <a:rPr lang="en-US" sz="1050" b="0" baseline="0" dirty="0">
              <a:latin typeface="Arial" pitchFamily="34" charset="0"/>
              <a:cs typeface="Arial" pitchFamily="34" charset="0"/>
            </a:rPr>
            <a:t> who have sex with males</a:t>
          </a:r>
        </a:p>
      </cdr:txBody>
    </cdr:sp>
  </cdr:relSizeAnchor>
</c:userShapes>
</file>

<file path=ppt/drawings/drawing14.xml><?xml version="1.0" encoding="utf-8"?>
<c:userShapes xmlns:c="http://schemas.openxmlformats.org/drawingml/2006/chart">
  <cdr:relSizeAnchor xmlns:cdr="http://schemas.openxmlformats.org/drawingml/2006/chartDrawing">
    <cdr:from>
      <cdr:x>0.05645</cdr:x>
      <cdr:y>0.73994</cdr:y>
    </cdr:from>
    <cdr:to>
      <cdr:x>0.99825</cdr:x>
      <cdr:y>0.96995</cdr:y>
    </cdr:to>
    <cdr:sp macro="" textlink="">
      <cdr:nvSpPr>
        <cdr:cNvPr id="3" name="TextBox 1"/>
        <cdr:cNvSpPr txBox="1"/>
      </cdr:nvSpPr>
      <cdr:spPr>
        <a:xfrm xmlns:a="http://schemas.openxmlformats.org/drawingml/2006/main">
          <a:off x="533400" y="3429000"/>
          <a:ext cx="8898880" cy="1065938"/>
        </a:xfrm>
        <a:prstGeom xmlns:a="http://schemas.openxmlformats.org/drawingml/2006/main" prst="rect">
          <a:avLst/>
        </a:prstGeom>
        <a:solidFill xmlns:a="http://schemas.openxmlformats.org/drawingml/2006/main">
          <a:sysClr val="window" lastClr="FFFFFF"/>
        </a:solidFill>
        <a:ln xmlns:a="http://schemas.openxmlformats.org/drawingml/2006/main" w="9525" cmpd="sng">
          <a:solidFill>
            <a:sysClr val="window" lastClr="FFFFFF">
              <a:lumMod val="65000"/>
            </a:sysClr>
          </a:solidFill>
          <a:prstDash val="dash"/>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050" b="0" dirty="0">
              <a:latin typeface="Arial" pitchFamily="34" charset="0"/>
              <a:cs typeface="Arial" pitchFamily="34" charset="0"/>
            </a:rPr>
            <a:t>* FSW in Registered Entertainment Establishments ( average for 17 sites in 2011,</a:t>
          </a:r>
          <a:r>
            <a:rPr lang="en-US" sz="1050" b="0" baseline="0" dirty="0">
              <a:latin typeface="Arial" pitchFamily="34" charset="0"/>
              <a:cs typeface="Arial" pitchFamily="34" charset="0"/>
            </a:rPr>
            <a:t> </a:t>
          </a:r>
          <a:r>
            <a:rPr lang="en-US" sz="1050" b="0" dirty="0">
              <a:latin typeface="Arial" pitchFamily="34" charset="0"/>
              <a:cs typeface="Arial" pitchFamily="34" charset="0"/>
            </a:rPr>
            <a:t>10 sites in 2013, </a:t>
          </a:r>
          <a:r>
            <a:rPr lang="en-US" sz="1100" b="0" dirty="0">
              <a:solidFill>
                <a:schemeClr val="dk1"/>
              </a:solidFill>
              <a:effectLst/>
              <a:latin typeface="+mn-lt"/>
              <a:ea typeface="+mn-ea"/>
              <a:cs typeface="+mn-cs"/>
            </a:rPr>
            <a:t>and only Manila City in 2015</a:t>
          </a:r>
          <a:r>
            <a:rPr lang="en-US" sz="1050" b="0" dirty="0">
              <a:latin typeface="Arial" pitchFamily="34" charset="0"/>
              <a:cs typeface="Arial" pitchFamily="34" charset="0"/>
            </a:rPr>
            <a:t>)</a:t>
          </a:r>
        </a:p>
        <a:p xmlns:a="http://schemas.openxmlformats.org/drawingml/2006/main">
          <a:r>
            <a:rPr lang="en-US" sz="1050" b="0" dirty="0">
              <a:latin typeface="Arial" pitchFamily="34" charset="0"/>
              <a:cs typeface="Arial" pitchFamily="34" charset="0"/>
            </a:rPr>
            <a:t>** Average for 4 sites in 2011, Cebu City in 2013 and 2015</a:t>
          </a:r>
        </a:p>
        <a:p xmlns:a="http://schemas.openxmlformats.org/drawingml/2006/main">
          <a:r>
            <a:rPr lang="en-US" sz="1050" b="0" dirty="0">
              <a:latin typeface="Arial" pitchFamily="34" charset="0"/>
              <a:cs typeface="Arial" pitchFamily="34" charset="0"/>
            </a:rPr>
            <a:t>*** Average for 18 sites in 2011,</a:t>
          </a:r>
          <a:r>
            <a:rPr lang="en-US" sz="1050" b="0" baseline="0" dirty="0">
              <a:latin typeface="Arial" pitchFamily="34" charset="0"/>
              <a:cs typeface="Arial" pitchFamily="34" charset="0"/>
            </a:rPr>
            <a:t> </a:t>
          </a:r>
          <a:r>
            <a:rPr lang="en-US" sz="1050" b="0" dirty="0">
              <a:latin typeface="Arial" pitchFamily="34" charset="0"/>
              <a:cs typeface="Arial" pitchFamily="34" charset="0"/>
            </a:rPr>
            <a:t>21 sites in 2013, 35 sites</a:t>
          </a:r>
          <a:r>
            <a:rPr lang="en-US" sz="1050" b="0" baseline="0" dirty="0">
              <a:latin typeface="Arial" pitchFamily="34" charset="0"/>
              <a:cs typeface="Arial" pitchFamily="34" charset="0"/>
            </a:rPr>
            <a:t> in 2015, and 11 sites in 2018. 2015 and 2018 had mixed samples of MSM and TG </a:t>
          </a:r>
        </a:p>
        <a:p xmlns:a="http://schemas.openxmlformats.org/drawingml/2006/main">
          <a:r>
            <a:rPr lang="en-US" sz="1100" b="0" dirty="0">
              <a:solidFill>
                <a:sysClr val="windowText" lastClr="000000"/>
              </a:solidFill>
              <a:effectLst/>
              <a:latin typeface="Arial"/>
              <a:ea typeface="+mn-ea"/>
              <a:cs typeface="+mn-cs"/>
            </a:rPr>
            <a:t># Male Entertainment Establishment Workers (only Quezon City in 2011, average </a:t>
          </a:r>
          <a:r>
            <a:rPr lang="en-US" sz="1100" b="0" baseline="0" dirty="0">
              <a:solidFill>
                <a:sysClr val="windowText" lastClr="000000"/>
              </a:solidFill>
              <a:effectLst/>
              <a:latin typeface="Arial"/>
              <a:ea typeface="+mn-ea"/>
              <a:cs typeface="+mn-cs"/>
            </a:rPr>
            <a:t>for 3 sites in 2013, and 4 sites in 2015)</a:t>
          </a:r>
          <a:endParaRPr lang="th-TH" sz="1050" b="0" dirty="0">
            <a:effectLst/>
          </a:endParaRPr>
        </a:p>
        <a:p xmlns:a="http://schemas.openxmlformats.org/drawingml/2006/main">
          <a:r>
            <a:rPr lang="en-US" sz="1050" b="0" dirty="0">
              <a:latin typeface="Arial" pitchFamily="34" charset="0"/>
              <a:cs typeface="Arial" pitchFamily="34" charset="0"/>
            </a:rPr>
            <a:t>## Freelance FSWs (average for 18 sites in 2011,</a:t>
          </a:r>
          <a:r>
            <a:rPr lang="en-US" sz="1050" b="0" baseline="0" dirty="0">
              <a:latin typeface="Arial" pitchFamily="34" charset="0"/>
              <a:cs typeface="Arial" pitchFamily="34" charset="0"/>
            </a:rPr>
            <a:t> </a:t>
          </a:r>
          <a:r>
            <a:rPr lang="en-US" sz="1050" b="0" dirty="0">
              <a:latin typeface="Arial" pitchFamily="34" charset="0"/>
              <a:cs typeface="Arial" pitchFamily="34" charset="0"/>
            </a:rPr>
            <a:t>9 sites in 2013, </a:t>
          </a:r>
          <a:r>
            <a:rPr lang="en-US" sz="1100" b="0" dirty="0">
              <a:solidFill>
                <a:schemeClr val="dk1"/>
              </a:solidFill>
              <a:effectLst/>
              <a:latin typeface="Arial" panose="020B0604020202020204" pitchFamily="34" charset="0"/>
              <a:cs typeface="Arial" panose="020B0604020202020204" pitchFamily="34" charset="0"/>
            </a:rPr>
            <a:t>only Cebu City in 2015, and 10 sites in 2018</a:t>
          </a:r>
          <a:r>
            <a:rPr lang="en-US" sz="1050" b="0" dirty="0">
              <a:latin typeface="Arial" pitchFamily="34" charset="0"/>
              <a:cs typeface="Arial" pitchFamily="34" charset="0"/>
            </a:rPr>
            <a:t>)</a:t>
          </a:r>
        </a:p>
        <a:p xmlns:a="http://schemas.openxmlformats.org/drawingml/2006/main">
          <a:r>
            <a:rPr lang="en-US" sz="1050" b="0" dirty="0">
              <a:latin typeface="Arial" pitchFamily="34" charset="0"/>
              <a:cs typeface="Arial" pitchFamily="34" charset="0"/>
            </a:rPr>
            <a:t>### TG SW in Cebu City (2013) and TG women in Cebu City (2015)</a:t>
          </a:r>
        </a:p>
        <a:p xmlns:a="http://schemas.openxmlformats.org/drawingml/2006/main">
          <a:endParaRPr lang="en-US" sz="1050" b="1" dirty="0">
            <a:latin typeface="Arial" pitchFamily="34" charset="0"/>
            <a:cs typeface="Arial" pitchFamily="34" charset="0"/>
          </a:endParaRPr>
        </a:p>
        <a:p xmlns:a="http://schemas.openxmlformats.org/drawingml/2006/main">
          <a:endParaRPr lang="th-TH" sz="1050" b="1" dirty="0">
            <a:latin typeface="Arial" pitchFamily="34" charset="0"/>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0.09821</cdr:x>
      <cdr:y>0.76364</cdr:y>
    </cdr:from>
    <cdr:to>
      <cdr:x>0.64136</cdr:x>
      <cdr:y>0.93474</cdr:y>
    </cdr:to>
    <cdr:sp macro="" textlink="">
      <cdr:nvSpPr>
        <cdr:cNvPr id="2" name="TextBox 1"/>
        <cdr:cNvSpPr txBox="1"/>
      </cdr:nvSpPr>
      <cdr:spPr>
        <a:xfrm xmlns:a="http://schemas.openxmlformats.org/drawingml/2006/main">
          <a:off x="838199" y="3200400"/>
          <a:ext cx="4635460" cy="717080"/>
        </a:xfrm>
        <a:prstGeom xmlns:a="http://schemas.openxmlformats.org/drawingml/2006/main" prst="rect">
          <a:avLst/>
        </a:prstGeom>
        <a:ln xmlns:a="http://schemas.openxmlformats.org/drawingml/2006/main">
          <a:solidFill>
            <a:srgbClr val="00AEEF"/>
          </a:solidFill>
          <a:prstDash val="dash"/>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50" b="0" dirty="0">
              <a:latin typeface="Arial" pitchFamily="34" charset="0"/>
              <a:cs typeface="Arial" pitchFamily="34" charset="0"/>
            </a:rPr>
            <a:t>* In Cebu city</a:t>
          </a:r>
        </a:p>
        <a:p xmlns:a="http://schemas.openxmlformats.org/drawingml/2006/main">
          <a:r>
            <a:rPr lang="en-US" sz="1050" b="0" dirty="0">
              <a:latin typeface="Arial" pitchFamily="34" charset="0"/>
              <a:cs typeface="Arial" pitchFamily="34" charset="0"/>
            </a:rPr>
            <a:t>** </a:t>
          </a:r>
          <a:r>
            <a:rPr lang="en-US" sz="1050" b="0" dirty="0">
              <a:effectLst/>
              <a:latin typeface="Arial" pitchFamily="34" charset="0"/>
              <a:ea typeface="+mn-ea"/>
              <a:cs typeface="Arial" pitchFamily="34" charset="0"/>
            </a:rPr>
            <a:t>Male Entertainment Establishment Workers</a:t>
          </a:r>
          <a:endParaRPr lang="en-US" sz="1050" b="0" dirty="0">
            <a:latin typeface="Arial" pitchFamily="34" charset="0"/>
            <a:cs typeface="Arial" pitchFamily="34" charset="0"/>
          </a:endParaRPr>
        </a:p>
        <a:p xmlns:a="http://schemas.openxmlformats.org/drawingml/2006/main">
          <a:r>
            <a:rPr lang="en-US" sz="1050" b="0" dirty="0">
              <a:latin typeface="Arial" pitchFamily="34" charset="0"/>
              <a:cs typeface="Arial" pitchFamily="34" charset="0"/>
            </a:rPr>
            <a:t>FFSW = Freelance</a:t>
          </a:r>
          <a:r>
            <a:rPr lang="en-US" sz="1050" b="0" baseline="0" dirty="0">
              <a:latin typeface="Arial" pitchFamily="34" charset="0"/>
              <a:cs typeface="Arial" pitchFamily="34" charset="0"/>
            </a:rPr>
            <a:t> female sex workers </a:t>
          </a:r>
        </a:p>
        <a:p xmlns:a="http://schemas.openxmlformats.org/drawingml/2006/main">
          <a:r>
            <a:rPr lang="en-US" sz="1050" b="0" baseline="0" dirty="0">
              <a:latin typeface="Arial" pitchFamily="34" charset="0"/>
              <a:cs typeface="Arial" pitchFamily="34" charset="0"/>
            </a:rPr>
            <a:t>RFSW = Female sex workers in Registered Entertainment Establishments </a:t>
          </a:r>
          <a:endParaRPr lang="th-TH" sz="1050" b="0" dirty="0">
            <a:latin typeface="Arial" pitchFamily="34" charset="0"/>
          </a:endParaRPr>
        </a:p>
      </cdr:txBody>
    </cdr:sp>
  </cdr:relSizeAnchor>
</c:userShapes>
</file>

<file path=ppt/drawings/drawing16.xml><?xml version="1.0" encoding="utf-8"?>
<c:userShapes xmlns:c="http://schemas.openxmlformats.org/drawingml/2006/chart">
  <cdr:relSizeAnchor xmlns:cdr="http://schemas.openxmlformats.org/drawingml/2006/chartDrawing">
    <cdr:from>
      <cdr:x>0.05254</cdr:x>
      <cdr:y>0.84661</cdr:y>
    </cdr:from>
    <cdr:to>
      <cdr:x>0.98243</cdr:x>
      <cdr:y>1</cdr:y>
    </cdr:to>
    <cdr:sp macro="" textlink="">
      <cdr:nvSpPr>
        <cdr:cNvPr id="2" name="TextBox 1"/>
        <cdr:cNvSpPr txBox="1"/>
      </cdr:nvSpPr>
      <cdr:spPr>
        <a:xfrm xmlns:a="http://schemas.openxmlformats.org/drawingml/2006/main">
          <a:off x="572481" y="3741693"/>
          <a:ext cx="10132640" cy="677907"/>
        </a:xfrm>
        <a:prstGeom xmlns:a="http://schemas.openxmlformats.org/drawingml/2006/main" prst="rect">
          <a:avLst/>
        </a:prstGeom>
        <a:ln xmlns:a="http://schemas.openxmlformats.org/drawingml/2006/main">
          <a:solidFill>
            <a:schemeClr val="bg1">
              <a:lumMod val="65000"/>
            </a:schemeClr>
          </a:solidFill>
          <a:prstDash val="dashDot"/>
        </a:ln>
      </cdr:spPr>
      <cdr:txBody>
        <a:bodyPr xmlns:a="http://schemas.openxmlformats.org/drawingml/2006/main" vertOverflow="clip" wrap="square" rtlCol="0"/>
        <a:lstStyle xmlns:a="http://schemas.openxmlformats.org/drawingml/2006/main"/>
        <a:p xmlns:a="http://schemas.openxmlformats.org/drawingml/2006/main">
          <a:r>
            <a:rPr lang="en-US" sz="1200" dirty="0">
              <a:latin typeface="Arial" pitchFamily="34" charset="0"/>
              <a:cs typeface="Arial" pitchFamily="34" charset="0"/>
            </a:rPr>
            <a:t>MEWs = Male entertainment establishment workers;  M/TSM</a:t>
          </a:r>
          <a:r>
            <a:rPr lang="en-US" sz="1200" baseline="0" dirty="0">
              <a:latin typeface="Arial" pitchFamily="34" charset="0"/>
              <a:cs typeface="Arial" pitchFamily="34" charset="0"/>
            </a:rPr>
            <a:t> = Male or transgender who have sex with men</a:t>
          </a:r>
        </a:p>
        <a:p xmlns:a="http://schemas.openxmlformats.org/drawingml/2006/main">
          <a:r>
            <a:rPr lang="en-US" sz="1200" baseline="0" dirty="0">
              <a:latin typeface="Arial" pitchFamily="34" charset="0"/>
              <a:cs typeface="Arial" pitchFamily="34" charset="0"/>
            </a:rPr>
            <a:t># Female sex workers in registered establishments;  ## Freelance female sex workers;  </a:t>
          </a:r>
        </a:p>
        <a:p xmlns:a="http://schemas.openxmlformats.org/drawingml/2006/main">
          <a:r>
            <a:rPr lang="en-US" sz="1200" baseline="0" dirty="0">
              <a:latin typeface="Arial" pitchFamily="34" charset="0"/>
              <a:cs typeface="Arial" pitchFamily="34" charset="0"/>
            </a:rPr>
            <a:t>* Male PWID;  ** Female PWID</a:t>
          </a:r>
          <a:endParaRPr lang="th-TH" sz="1200" dirty="0">
            <a:latin typeface="Arial" pitchFamily="34" charset="0"/>
          </a:endParaRPr>
        </a:p>
      </cdr:txBody>
    </cdr:sp>
  </cdr:relSizeAnchor>
</c:userShapes>
</file>

<file path=ppt/drawings/drawing17.xml><?xml version="1.0" encoding="utf-8"?>
<c:userShapes xmlns:c="http://schemas.openxmlformats.org/drawingml/2006/chart">
  <cdr:relSizeAnchor xmlns:cdr="http://schemas.openxmlformats.org/drawingml/2006/chartDrawing">
    <cdr:from>
      <cdr:x>0.67269</cdr:x>
      <cdr:y>0.15789</cdr:y>
    </cdr:from>
    <cdr:to>
      <cdr:x>0.9913</cdr:x>
      <cdr:y>0.80925</cdr:y>
    </cdr:to>
    <cdr:grpSp>
      <cdr:nvGrpSpPr>
        <cdr:cNvPr id="2" name="Group 1">
          <a:extLst xmlns:a="http://schemas.openxmlformats.org/drawingml/2006/main">
            <a:ext uri="{FF2B5EF4-FFF2-40B4-BE49-F238E27FC236}">
              <a16:creationId xmlns:a16="http://schemas.microsoft.com/office/drawing/2014/main" id="{E4F00AB5-2443-4595-96A8-2D45FF4EFAA1}"/>
            </a:ext>
          </a:extLst>
        </cdr:cNvPr>
        <cdr:cNvGrpSpPr/>
      </cdr:nvGrpSpPr>
      <cdr:grpSpPr>
        <a:xfrm xmlns:a="http://schemas.openxmlformats.org/drawingml/2006/main">
          <a:off x="5894782" y="609582"/>
          <a:ext cx="2791980" cy="2514770"/>
          <a:chOff x="-3873019" y="-1609407"/>
          <a:chExt cx="1607102" cy="1040640"/>
        </a:xfrm>
      </cdr:grpSpPr>
      <cdr:sp macro="" textlink="">
        <cdr:nvSpPr>
          <cdr:cNvPr id="3" name="Rounded Rectangle 2"/>
          <cdr:cNvSpPr/>
        </cdr:nvSpPr>
        <cdr:spPr>
          <a:xfrm xmlns:a="http://schemas.openxmlformats.org/drawingml/2006/main">
            <a:off x="-3873019" y="-1262548"/>
            <a:ext cx="1607102" cy="346859"/>
          </a:xfrm>
          <a:prstGeom xmlns:a="http://schemas.openxmlformats.org/drawingml/2006/main" prst="roundRect">
            <a:avLst/>
          </a:prstGeom>
          <a:solidFill xmlns:a="http://schemas.openxmlformats.org/drawingml/2006/main">
            <a:sysClr val="window" lastClr="FFFFFF"/>
          </a:solidFill>
          <a:ln xmlns:a="http://schemas.openxmlformats.org/drawingml/2006/main" w="22225" cap="flat" cmpd="sng" algn="ctr">
            <a:solidFill>
              <a:srgbClr val="F78E1E"/>
            </a:solidFill>
            <a:prstDash val="sysDash"/>
          </a:ln>
          <a:effectLst xmlns:a="http://schemas.openxmlformats.org/drawingml/2006/main"/>
        </cdr:spPr>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eaLnBrk="1" fontAlgn="auto" latinLnBrk="0" hangingPunct="1">
              <a:lnSpc>
                <a:spcPct val="150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Medium coverage: &gt;100–&lt;200 syringes per PWID per year</a:t>
            </a:r>
          </a:p>
        </cdr:txBody>
      </cdr:sp>
      <cdr:sp macro="" textlink="">
        <cdr:nvSpPr>
          <cdr:cNvPr id="4" name="Rounded Rectangle 3"/>
          <cdr:cNvSpPr/>
        </cdr:nvSpPr>
        <cdr:spPr>
          <a:xfrm xmlns:a="http://schemas.openxmlformats.org/drawingml/2006/main">
            <a:off x="-3873019" y="-848225"/>
            <a:ext cx="1607102" cy="279458"/>
          </a:xfrm>
          <a:prstGeom xmlns:a="http://schemas.openxmlformats.org/drawingml/2006/main" prst="roundRect">
            <a:avLst/>
          </a:prstGeom>
          <a:solidFill xmlns:a="http://schemas.openxmlformats.org/drawingml/2006/main">
            <a:sysClr val="window" lastClr="FFFFFF"/>
          </a:solidFill>
          <a:ln xmlns:a="http://schemas.openxmlformats.org/drawingml/2006/main" w="22225" cap="flat" cmpd="sng" algn="ctr">
            <a:solidFill>
              <a:srgbClr val="E31837"/>
            </a:solidFill>
            <a:prstDash val="sysDash"/>
          </a:ln>
          <a:effectLst xmlns:a="http://schemas.openxmlformats.org/drawingml/2006/main"/>
        </cdr:spPr>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eaLnBrk="1" fontAlgn="auto" latinLnBrk="0" hangingPunct="1">
              <a:lnSpc>
                <a:spcPct val="150000"/>
              </a:lnSpc>
              <a:spcBef>
                <a:spcPts val="0"/>
              </a:spcBef>
              <a:spcAft>
                <a:spcPts val="0"/>
              </a:spcAft>
              <a:buClrTx/>
              <a:buSzTx/>
              <a:buFontTx/>
              <a:buNone/>
              <a:tabLst/>
              <a:defRPr/>
            </a:pPr>
            <a:r>
              <a:rPr kumimoji="0" lang="en-US" sz="1400" b="1" i="0" u="none" strike="noStrike" kern="0" cap="none" spc="0" normalizeH="0" baseline="0" noProof="0">
                <a:ln>
                  <a:noFill/>
                </a:ln>
                <a:solidFill>
                  <a:sysClr val="windowText" lastClr="000000"/>
                </a:solidFill>
                <a:effectLst/>
                <a:uLnTx/>
                <a:uFillTx/>
                <a:latin typeface="Arial" pitchFamily="34" charset="0"/>
                <a:cs typeface="Arial" pitchFamily="34" charset="0"/>
              </a:rPr>
              <a:t>Low coverage: &lt;100 syringes per PWID per year</a:t>
            </a:r>
          </a:p>
        </cdr:txBody>
      </cdr:sp>
      <cdr:sp macro="" textlink="">
        <cdr:nvSpPr>
          <cdr:cNvPr id="5" name="Rounded Rectangle 4"/>
          <cdr:cNvSpPr/>
        </cdr:nvSpPr>
        <cdr:spPr>
          <a:xfrm xmlns:a="http://schemas.openxmlformats.org/drawingml/2006/main">
            <a:off x="-3873019" y="-1609407"/>
            <a:ext cx="1607102" cy="283794"/>
          </a:xfrm>
          <a:prstGeom xmlns:a="http://schemas.openxmlformats.org/drawingml/2006/main" prst="roundRect">
            <a:avLst/>
          </a:prstGeom>
          <a:solidFill xmlns:a="http://schemas.openxmlformats.org/drawingml/2006/main">
            <a:sysClr val="window" lastClr="FFFFFF"/>
          </a:solidFill>
          <a:ln xmlns:a="http://schemas.openxmlformats.org/drawingml/2006/main" w="22225" cap="flat" cmpd="sng" algn="ctr">
            <a:solidFill>
              <a:srgbClr val="88C540"/>
            </a:solidFill>
            <a:prstDash val="sysDash"/>
          </a:ln>
          <a:effectLst xmlns:a="http://schemas.openxmlformats.org/drawingml/2006/main"/>
        </cdr:spPr>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eaLnBrk="1" fontAlgn="auto" latinLnBrk="0" hangingPunct="1">
              <a:lnSpc>
                <a:spcPct val="150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High coverage: &gt;200 syringes per PWID per year</a:t>
            </a:r>
          </a:p>
        </cdr:txBody>
      </cdr:sp>
    </cdr:grpSp>
  </cdr:relSizeAnchor>
</c:userShapes>
</file>

<file path=ppt/drawings/drawing18.xml><?xml version="1.0" encoding="utf-8"?>
<c:userShapes xmlns:c="http://schemas.openxmlformats.org/drawingml/2006/chart">
  <cdr:relSizeAnchor xmlns:cdr="http://schemas.openxmlformats.org/drawingml/2006/chartDrawing">
    <cdr:from>
      <cdr:x>0.125</cdr:x>
      <cdr:y>0.87239</cdr:y>
    </cdr:from>
    <cdr:to>
      <cdr:x>0.77331</cdr:x>
      <cdr:y>0.98376</cdr:y>
    </cdr:to>
    <cdr:sp macro="" textlink="">
      <cdr:nvSpPr>
        <cdr:cNvPr id="2" name="TextBox 1"/>
        <cdr:cNvSpPr txBox="1"/>
      </cdr:nvSpPr>
      <cdr:spPr>
        <a:xfrm xmlns:a="http://schemas.openxmlformats.org/drawingml/2006/main">
          <a:off x="1066800" y="3581400"/>
          <a:ext cx="5532937" cy="457200"/>
        </a:xfrm>
        <a:prstGeom xmlns:a="http://schemas.openxmlformats.org/drawingml/2006/main" prst="rect">
          <a:avLst/>
        </a:prstGeom>
        <a:ln xmlns:a="http://schemas.openxmlformats.org/drawingml/2006/main">
          <a:solidFill>
            <a:schemeClr val="bg1">
              <a:lumMod val="65000"/>
            </a:schemeClr>
          </a:solidFill>
          <a:prstDash val="lgDash"/>
        </a:ln>
      </cdr:spPr>
      <cdr:txBody>
        <a:bodyPr xmlns:a="http://schemas.openxmlformats.org/drawingml/2006/main" vertOverflow="clip" wrap="square" rtlCol="0"/>
        <a:lstStyle xmlns:a="http://schemas.openxmlformats.org/drawingml/2006/main"/>
        <a:p xmlns:a="http://schemas.openxmlformats.org/drawingml/2006/main">
          <a:r>
            <a:rPr lang="en-US" sz="1100" b="0">
              <a:effectLst/>
              <a:latin typeface="Arial" pitchFamily="34" charset="0"/>
              <a:ea typeface="+mn-ea"/>
              <a:cs typeface="Arial" pitchFamily="34" charset="0"/>
            </a:rPr>
            <a:t>* In</a:t>
          </a:r>
          <a:r>
            <a:rPr lang="en-US" sz="1100" b="0" baseline="0">
              <a:effectLst/>
              <a:latin typeface="Arial" pitchFamily="34" charset="0"/>
              <a:ea typeface="+mn-ea"/>
              <a:cs typeface="Arial" pitchFamily="34" charset="0"/>
            </a:rPr>
            <a:t> 2015 and 2018, survey included a mixed sample of MSM and TG</a:t>
          </a:r>
        </a:p>
        <a:p xmlns:a="http://schemas.openxmlformats.org/drawingml/2006/main">
          <a:r>
            <a:rPr lang="en-US" sz="1100">
              <a:effectLst/>
              <a:latin typeface="Arial" panose="020B0604020202020204" pitchFamily="34" charset="0"/>
              <a:ea typeface="+mn-ea"/>
              <a:cs typeface="Arial" panose="020B0604020202020204" pitchFamily="34" charset="0"/>
            </a:rPr>
            <a:t>MEWs = Male entertainment establishment workers</a:t>
          </a:r>
          <a:endParaRPr lang="th-TH" sz="1100" b="0">
            <a:effectLst/>
            <a:latin typeface="Arial" pitchFamily="34" charset="0"/>
          </a:endParaRPr>
        </a:p>
      </cdr:txBody>
    </cdr:sp>
  </cdr:relSizeAnchor>
</c:userShapes>
</file>

<file path=ppt/drawings/drawing19.xml><?xml version="1.0" encoding="utf-8"?>
<c:userShapes xmlns:c="http://schemas.openxmlformats.org/drawingml/2006/chart">
  <cdr:relSizeAnchor xmlns:cdr="http://schemas.openxmlformats.org/drawingml/2006/chartDrawing">
    <cdr:from>
      <cdr:x>0.04649</cdr:x>
      <cdr:y>0.87367</cdr:y>
    </cdr:from>
    <cdr:to>
      <cdr:x>0.97638</cdr:x>
      <cdr:y>0.99752</cdr:y>
    </cdr:to>
    <cdr:sp macro="" textlink="">
      <cdr:nvSpPr>
        <cdr:cNvPr id="2" name="TextBox 1"/>
        <cdr:cNvSpPr txBox="1"/>
      </cdr:nvSpPr>
      <cdr:spPr>
        <a:xfrm xmlns:a="http://schemas.openxmlformats.org/drawingml/2006/main">
          <a:off x="375049" y="4199336"/>
          <a:ext cx="7500938" cy="595313"/>
        </a:xfrm>
        <a:prstGeom xmlns:a="http://schemas.openxmlformats.org/drawingml/2006/main" prst="rect">
          <a:avLst/>
        </a:prstGeom>
        <a:ln xmlns:a="http://schemas.openxmlformats.org/drawingml/2006/main">
          <a:solidFill>
            <a:schemeClr val="bg1">
              <a:lumMod val="65000"/>
            </a:schemeClr>
          </a:solidFill>
          <a:prstDash val="dashDot"/>
        </a:ln>
      </cdr:spPr>
      <cdr:txBody>
        <a:bodyPr xmlns:a="http://schemas.openxmlformats.org/drawingml/2006/main" vertOverflow="clip" wrap="square" rtlCol="0"/>
        <a:lstStyle xmlns:a="http://schemas.openxmlformats.org/drawingml/2006/main"/>
        <a:p xmlns:a="http://schemas.openxmlformats.org/drawingml/2006/main">
          <a:r>
            <a:rPr lang="en-US" sz="1200" dirty="0">
              <a:latin typeface="Arial" pitchFamily="34" charset="0"/>
              <a:cs typeface="Arial" pitchFamily="34" charset="0"/>
            </a:rPr>
            <a:t>MEWs = Male entertainment establishment workers;  M/TSM</a:t>
          </a:r>
          <a:r>
            <a:rPr lang="en-US" sz="1200" baseline="0" dirty="0">
              <a:latin typeface="Arial" pitchFamily="34" charset="0"/>
              <a:cs typeface="Arial" pitchFamily="34" charset="0"/>
            </a:rPr>
            <a:t> = Male or transgender who have sex with men</a:t>
          </a:r>
        </a:p>
        <a:p xmlns:a="http://schemas.openxmlformats.org/drawingml/2006/main">
          <a:r>
            <a:rPr lang="en-US" sz="1200" baseline="0" dirty="0">
              <a:latin typeface="Arial" pitchFamily="34" charset="0"/>
              <a:cs typeface="Arial" pitchFamily="34" charset="0"/>
            </a:rPr>
            <a:t>FFSW = Freelance female sex workers;  * Male PWID;  ** Female PWID</a:t>
          </a:r>
          <a:endParaRPr lang="th-TH" sz="1200" dirty="0">
            <a:latin typeface="Arial"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0.09375</cdr:x>
      <cdr:y>0.82701</cdr:y>
    </cdr:from>
    <cdr:to>
      <cdr:x>0.97917</cdr:x>
      <cdr:y>0.91848</cdr:y>
    </cdr:to>
    <cdr:sp macro="" textlink="">
      <cdr:nvSpPr>
        <cdr:cNvPr id="2" name="TextBox 1"/>
        <cdr:cNvSpPr txBox="1"/>
      </cdr:nvSpPr>
      <cdr:spPr>
        <a:xfrm xmlns:a="http://schemas.openxmlformats.org/drawingml/2006/main">
          <a:off x="685800" y="3224725"/>
          <a:ext cx="6477000" cy="356665"/>
        </a:xfrm>
        <a:prstGeom xmlns:a="http://schemas.openxmlformats.org/drawingml/2006/main" prst="rect">
          <a:avLst/>
        </a:prstGeom>
        <a:ln xmlns:a="http://schemas.openxmlformats.org/drawingml/2006/main">
          <a:solidFill>
            <a:schemeClr val="bg1">
              <a:lumMod val="65000"/>
            </a:schemeClr>
          </a:solidFill>
          <a:prstDash val="dashDot"/>
        </a:ln>
      </cdr:spPr>
      <cdr:txBody>
        <a:bodyPr xmlns:a="http://schemas.openxmlformats.org/drawingml/2006/main" vertOverflow="clip" wrap="square" rtlCol="0" anchor="ctr"/>
        <a:lstStyle xmlns:a="http://schemas.openxmlformats.org/drawingml/2006/main"/>
        <a:p xmlns:a="http://schemas.openxmlformats.org/drawingml/2006/main">
          <a:pPr algn="ctr"/>
          <a:r>
            <a:rPr lang="en-US" sz="1050" baseline="0" dirty="0">
              <a:latin typeface="Arial" pitchFamily="34" charset="0"/>
              <a:cs typeface="Arial" pitchFamily="34" charset="0"/>
            </a:rPr>
            <a:t>NOTE: Data may not reflect national figures, but represent locations sampled in each round</a:t>
          </a:r>
          <a:endParaRPr lang="th-TH" sz="1050" dirty="0">
            <a:latin typeface="Arial" pitchFamily="34" charset="0"/>
          </a:endParaRPr>
        </a:p>
      </cdr:txBody>
    </cdr:sp>
  </cdr:relSizeAnchor>
</c:userShapes>
</file>

<file path=ppt/drawings/drawing20.xml><?xml version="1.0" encoding="utf-8"?>
<c:userShapes xmlns:c="http://schemas.openxmlformats.org/drawingml/2006/chart">
  <cdr:relSizeAnchor xmlns:cdr="http://schemas.openxmlformats.org/drawingml/2006/chartDrawing">
    <cdr:from>
      <cdr:x>0.62353</cdr:x>
      <cdr:y>0.90561</cdr:y>
    </cdr:from>
    <cdr:to>
      <cdr:x>0.96618</cdr:x>
      <cdr:y>0.98469</cdr:y>
    </cdr:to>
    <cdr:sp macro="" textlink="">
      <cdr:nvSpPr>
        <cdr:cNvPr id="2" name="TextBox 1"/>
        <cdr:cNvSpPr txBox="1"/>
      </cdr:nvSpPr>
      <cdr:spPr>
        <a:xfrm xmlns:a="http://schemas.openxmlformats.org/drawingml/2006/main">
          <a:off x="4038600" y="3381375"/>
          <a:ext cx="2219325"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th-TH" sz="1100"/>
        </a:p>
      </cdr:txBody>
    </cdr:sp>
  </cdr:relSizeAnchor>
</c:userShapes>
</file>

<file path=ppt/drawings/drawing21.xml><?xml version="1.0" encoding="utf-8"?>
<c:userShapes xmlns:c="http://schemas.openxmlformats.org/drawingml/2006/chart">
  <cdr:relSizeAnchor xmlns:cdr="http://schemas.openxmlformats.org/drawingml/2006/chartDrawing">
    <cdr:from>
      <cdr:x>0</cdr:x>
      <cdr:y>0.9</cdr:y>
    </cdr:from>
    <cdr:to>
      <cdr:x>1</cdr:x>
      <cdr:y>0.98644</cdr:y>
    </cdr:to>
    <cdr:sp macro="" textlink="">
      <cdr:nvSpPr>
        <cdr:cNvPr id="2" name="TextBox 1"/>
        <cdr:cNvSpPr txBox="1"/>
      </cdr:nvSpPr>
      <cdr:spPr>
        <a:xfrm xmlns:a="http://schemas.openxmlformats.org/drawingml/2006/main">
          <a:off x="0" y="3783740"/>
          <a:ext cx="8669482" cy="363408"/>
        </a:xfrm>
        <a:prstGeom xmlns:a="http://schemas.openxmlformats.org/drawingml/2006/main" prst="rect">
          <a:avLst/>
        </a:prstGeom>
        <a:ln xmlns:a="http://schemas.openxmlformats.org/drawingml/2006/main">
          <a:noFill/>
          <a:prstDash val="sysDash"/>
        </a:ln>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0" dirty="0">
              <a:latin typeface="Arial" pitchFamily="34" charset="0"/>
              <a:cs typeface="Arial" pitchFamily="34" charset="0"/>
            </a:rPr>
            <a:t>*</a:t>
          </a:r>
          <a:r>
            <a:rPr lang="en-US" sz="1100" b="0" baseline="0" dirty="0">
              <a:latin typeface="Arial" pitchFamily="34" charset="0"/>
              <a:cs typeface="Arial" pitchFamily="34" charset="0"/>
            </a:rPr>
            <a:t> </a:t>
          </a:r>
          <a:r>
            <a:rPr lang="en-US" sz="1100" b="0" dirty="0">
              <a:latin typeface="Arial" pitchFamily="34" charset="0"/>
              <a:cs typeface="Arial" pitchFamily="34" charset="0"/>
            </a:rPr>
            <a:t>Number of people on ART who received a viral load test in the past year and have VL of &lt;1000copies/ml</a:t>
          </a:r>
          <a:endParaRPr lang="th-TH" sz="1100" b="0" dirty="0">
            <a:latin typeface="Arial" pitchFamily="34" charset="0"/>
          </a:endParaRPr>
        </a:p>
      </cdr:txBody>
    </cdr:sp>
  </cdr:relSizeAnchor>
</c:userShapes>
</file>

<file path=ppt/drawings/drawing22.xml><?xml version="1.0" encoding="utf-8"?>
<c:userShapes xmlns:c="http://schemas.openxmlformats.org/drawingml/2006/chart">
  <cdr:relSizeAnchor xmlns:cdr="http://schemas.openxmlformats.org/drawingml/2006/chartDrawing">
    <cdr:from>
      <cdr:x>0.62353</cdr:x>
      <cdr:y>0.90561</cdr:y>
    </cdr:from>
    <cdr:to>
      <cdr:x>0.96618</cdr:x>
      <cdr:y>0.98469</cdr:y>
    </cdr:to>
    <cdr:sp macro="" textlink="">
      <cdr:nvSpPr>
        <cdr:cNvPr id="2" name="TextBox 1"/>
        <cdr:cNvSpPr txBox="1"/>
      </cdr:nvSpPr>
      <cdr:spPr>
        <a:xfrm xmlns:a="http://schemas.openxmlformats.org/drawingml/2006/main">
          <a:off x="4038600" y="3381375"/>
          <a:ext cx="2219325"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th-TH" sz="1100"/>
        </a:p>
      </cdr:txBody>
    </cdr:sp>
  </cdr:relSizeAnchor>
</c:userShapes>
</file>

<file path=ppt/drawings/drawing3.xml><?xml version="1.0" encoding="utf-8"?>
<c:userShapes xmlns:c="http://schemas.openxmlformats.org/drawingml/2006/chart">
  <cdr:relSizeAnchor xmlns:cdr="http://schemas.openxmlformats.org/drawingml/2006/chartDrawing">
    <cdr:from>
      <cdr:x>0.06253</cdr:x>
      <cdr:y>0.85714</cdr:y>
    </cdr:from>
    <cdr:to>
      <cdr:x>0.96425</cdr:x>
      <cdr:y>1</cdr:y>
    </cdr:to>
    <cdr:sp macro="" textlink="">
      <cdr:nvSpPr>
        <cdr:cNvPr id="5" name="TextBox 2"/>
        <cdr:cNvSpPr txBox="1"/>
      </cdr:nvSpPr>
      <cdr:spPr>
        <a:xfrm xmlns:a="http://schemas.openxmlformats.org/drawingml/2006/main">
          <a:off x="547950" y="3657599"/>
          <a:ext cx="7901773" cy="609600"/>
        </a:xfrm>
        <a:prstGeom xmlns:a="http://schemas.openxmlformats.org/drawingml/2006/main" prst="rect">
          <a:avLst/>
        </a:prstGeom>
        <a:solidFill xmlns:a="http://schemas.openxmlformats.org/drawingml/2006/main">
          <a:schemeClr val="lt1"/>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050" b="0" dirty="0">
              <a:latin typeface="Arial" pitchFamily="34" charset="0"/>
              <a:cs typeface="Arial" pitchFamily="34" charset="0"/>
            </a:rPr>
            <a:t>Note: FFSW = Freelance female sex workers; RFSW = Female sex workers in registered entertainment establishments;</a:t>
          </a:r>
        </a:p>
        <a:p xmlns:a="http://schemas.openxmlformats.org/drawingml/2006/main">
          <a:r>
            <a:rPr lang="en-US" sz="1050" b="0" dirty="0">
              <a:latin typeface="Arial" pitchFamily="34" charset="0"/>
              <a:cs typeface="Arial" pitchFamily="34" charset="0"/>
            </a:rPr>
            <a:t>Data shown represents average</a:t>
          </a:r>
          <a:r>
            <a:rPr lang="en-US" sz="1050" b="0" baseline="0" dirty="0">
              <a:latin typeface="Arial" pitchFamily="34" charset="0"/>
              <a:cs typeface="Arial" pitchFamily="34" charset="0"/>
            </a:rPr>
            <a:t>  HIV prevalence for surveyed sites</a:t>
          </a:r>
          <a:r>
            <a:rPr lang="en-US" sz="1050" b="0" dirty="0">
              <a:latin typeface="Arial" pitchFamily="34" charset="0"/>
              <a:cs typeface="Arial" pitchFamily="34" charset="0"/>
            </a:rPr>
            <a:t>.</a:t>
          </a:r>
          <a:r>
            <a:rPr lang="en-US" sz="1050" b="0" baseline="0" dirty="0">
              <a:latin typeface="Arial" pitchFamily="34" charset="0"/>
              <a:cs typeface="Arial" pitchFamily="34" charset="0"/>
            </a:rPr>
            <a:t> For FFSW there were 18 and 9 sites in 2011 and 2013, respectively. For RFSW, there were 17 and 10 sites in 2011 and 2013, respectively.</a:t>
          </a:r>
          <a:endParaRPr lang="th-TH" sz="1050" b="0" dirty="0">
            <a:latin typeface="Arial"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0.23372</cdr:x>
      <cdr:y>0.89524</cdr:y>
    </cdr:from>
    <cdr:to>
      <cdr:x>0.71932</cdr:x>
      <cdr:y>1</cdr:y>
    </cdr:to>
    <cdr:sp macro="" textlink="">
      <cdr:nvSpPr>
        <cdr:cNvPr id="2" name="TextBox 1"/>
        <cdr:cNvSpPr txBox="1"/>
      </cdr:nvSpPr>
      <cdr:spPr>
        <a:xfrm xmlns:a="http://schemas.openxmlformats.org/drawingml/2006/main">
          <a:off x="1743076" y="3581400"/>
          <a:ext cx="3621641" cy="419092"/>
        </a:xfrm>
        <a:prstGeom xmlns:a="http://schemas.openxmlformats.org/drawingml/2006/main" prst="rect">
          <a:avLst/>
        </a:prstGeom>
        <a:ln xmlns:a="http://schemas.openxmlformats.org/drawingml/2006/main">
          <a:solidFill>
            <a:schemeClr val="bg1">
              <a:lumMod val="65000"/>
            </a:schemeClr>
          </a:solidFill>
          <a:prstDash val="dashDot"/>
        </a:ln>
      </cdr:spPr>
      <cdr:txBody>
        <a:bodyPr xmlns:a="http://schemas.openxmlformats.org/drawingml/2006/main" vertOverflow="clip" wrap="square" rtlCol="0"/>
        <a:lstStyle xmlns:a="http://schemas.openxmlformats.org/drawingml/2006/main"/>
        <a:p xmlns:a="http://schemas.openxmlformats.org/drawingml/2006/main">
          <a:r>
            <a:rPr lang="en-US" sz="1050" dirty="0">
              <a:latin typeface="Arial" pitchFamily="34" charset="0"/>
              <a:cs typeface="Arial" pitchFamily="34" charset="0"/>
            </a:rPr>
            <a:t>* Female PWID;     ** Male PWID</a:t>
          </a:r>
        </a:p>
        <a:p xmlns:a="http://schemas.openxmlformats.org/drawingml/2006/main">
          <a:r>
            <a:rPr lang="en-US" sz="1050" dirty="0">
              <a:latin typeface="Arial" pitchFamily="34" charset="0"/>
            </a:rPr>
            <a:t>M/TSM = Males or </a:t>
          </a:r>
          <a:r>
            <a:rPr lang="en-US" sz="1050" dirty="0" err="1">
              <a:latin typeface="Arial" pitchFamily="34" charset="0"/>
            </a:rPr>
            <a:t>transgenders</a:t>
          </a:r>
          <a:r>
            <a:rPr lang="en-US" sz="1050" dirty="0">
              <a:latin typeface="Arial" pitchFamily="34" charset="0"/>
            </a:rPr>
            <a:t> who have sex with males</a:t>
          </a:r>
          <a:endParaRPr lang="th-TH" sz="1050" dirty="0">
            <a:latin typeface="Arial"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0.03153</cdr:x>
      <cdr:y>0.87979</cdr:y>
    </cdr:from>
    <cdr:to>
      <cdr:x>1</cdr:x>
      <cdr:y>1</cdr:y>
    </cdr:to>
    <cdr:sp macro="" textlink="">
      <cdr:nvSpPr>
        <cdr:cNvPr id="3" name="TextBox 3"/>
        <cdr:cNvSpPr txBox="1"/>
      </cdr:nvSpPr>
      <cdr:spPr>
        <a:xfrm xmlns:a="http://schemas.openxmlformats.org/drawingml/2006/main">
          <a:off x="1041400" y="5919638"/>
          <a:ext cx="7315200" cy="57708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050" dirty="0">
              <a:latin typeface="Arial" pitchFamily="34" charset="0"/>
              <a:cs typeface="Arial" pitchFamily="34" charset="0"/>
            </a:rPr>
            <a:t>*The DOH established a separate reporting mechanism for deaths in 2012. Prior to this, deaths were infrequently reported to the HIV/AIDS Registry. It is likely that the number reflected here is an underestimate of the total number of deaths among People with HIV in the Philippines.</a:t>
          </a:r>
          <a:endParaRPr lang="en-GB" sz="1050" dirty="0">
            <a:latin typeface="Arial" pitchFamily="34" charset="0"/>
            <a:cs typeface="Arial"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0.22047</cdr:x>
      <cdr:y>0.44897</cdr:y>
    </cdr:from>
    <cdr:to>
      <cdr:x>0.4231</cdr:x>
      <cdr:y>0.52516</cdr:y>
    </cdr:to>
    <cdr:sp macro="" textlink="">
      <cdr:nvSpPr>
        <cdr:cNvPr id="3" name="TextBox 1"/>
        <cdr:cNvSpPr txBox="1"/>
      </cdr:nvSpPr>
      <cdr:spPr>
        <a:xfrm xmlns:a="http://schemas.openxmlformats.org/drawingml/2006/main">
          <a:off x="1600200" y="2155302"/>
          <a:ext cx="1470699" cy="36575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600" b="1" dirty="0">
              <a:latin typeface="Arial" panose="020B0604020202020204" pitchFamily="34" charset="0"/>
              <a:cs typeface="Arial" panose="020B0604020202020204" pitchFamily="34" charset="0"/>
            </a:rPr>
            <a:t>N = 74,807</a:t>
          </a:r>
        </a:p>
      </cdr:txBody>
    </cdr:sp>
  </cdr:relSizeAnchor>
  <cdr:relSizeAnchor xmlns:cdr="http://schemas.openxmlformats.org/drawingml/2006/chartDrawing">
    <cdr:from>
      <cdr:x>0.46903</cdr:x>
      <cdr:y>0.92063</cdr:y>
    </cdr:from>
    <cdr:to>
      <cdr:x>0.99921</cdr:x>
      <cdr:y>1</cdr:y>
    </cdr:to>
    <cdr:sp macro="" textlink="">
      <cdr:nvSpPr>
        <cdr:cNvPr id="4" name="TextBox 3"/>
        <cdr:cNvSpPr txBox="1"/>
      </cdr:nvSpPr>
      <cdr:spPr>
        <a:xfrm xmlns:a="http://schemas.openxmlformats.org/drawingml/2006/main">
          <a:off x="3404234" y="4425315"/>
          <a:ext cx="38481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a:latin typeface="Arial" panose="020B0604020202020204" pitchFamily="34" charset="0"/>
              <a:cs typeface="Arial" panose="020B0604020202020204" pitchFamily="34" charset="0"/>
            </a:rPr>
            <a:t>No data on mode of transmission and sex for 11 cases</a:t>
          </a:r>
        </a:p>
      </cdr:txBody>
    </cdr:sp>
  </cdr:relSizeAnchor>
</c:userShapes>
</file>

<file path=ppt/drawings/drawing7.xml><?xml version="1.0" encoding="utf-8"?>
<c:userShapes xmlns:c="http://schemas.openxmlformats.org/drawingml/2006/chart">
  <cdr:relSizeAnchor xmlns:cdr="http://schemas.openxmlformats.org/drawingml/2006/chartDrawing">
    <cdr:from>
      <cdr:x>0.12508</cdr:x>
      <cdr:y>0.67279</cdr:y>
    </cdr:from>
    <cdr:to>
      <cdr:x>0.29241</cdr:x>
      <cdr:y>0.73769</cdr:y>
    </cdr:to>
    <cdr:cxnSp macro="">
      <cdr:nvCxnSpPr>
        <cdr:cNvPr id="3" name="Elbow Connector 2">
          <a:extLst xmlns:a="http://schemas.openxmlformats.org/drawingml/2006/main">
            <a:ext uri="{FF2B5EF4-FFF2-40B4-BE49-F238E27FC236}">
              <a16:creationId xmlns:a16="http://schemas.microsoft.com/office/drawing/2014/main" id="{78ABC458-E713-490F-B513-3A749467778B}"/>
            </a:ext>
          </a:extLst>
        </cdr:cNvPr>
        <cdr:cNvCxnSpPr/>
      </cdr:nvCxnSpPr>
      <cdr:spPr>
        <a:xfrm xmlns:a="http://schemas.openxmlformats.org/drawingml/2006/main" rot="10800000">
          <a:off x="990600" y="3221296"/>
          <a:ext cx="1325254" cy="310741"/>
        </a:xfrm>
        <a:prstGeom xmlns:a="http://schemas.openxmlformats.org/drawingml/2006/main" prst="bentConnector3">
          <a:avLst>
            <a:gd name="adj1" fmla="val 100000"/>
          </a:avLst>
        </a:prstGeom>
        <a:ln xmlns:a="http://schemas.openxmlformats.org/drawingml/2006/main" w="28575">
          <a:solidFill>
            <a:srgbClr val="00AEEF"/>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0.10435</cdr:x>
      <cdr:y>0.29083</cdr:y>
    </cdr:from>
    <cdr:to>
      <cdr:x>0.29826</cdr:x>
      <cdr:y>0.35097</cdr:y>
    </cdr:to>
    <cdr:cxnSp macro="">
      <cdr:nvCxnSpPr>
        <cdr:cNvPr id="8" name="Elbow Connector 7">
          <a:extLst xmlns:a="http://schemas.openxmlformats.org/drawingml/2006/main">
            <a:ext uri="{FF2B5EF4-FFF2-40B4-BE49-F238E27FC236}">
              <a16:creationId xmlns:a16="http://schemas.microsoft.com/office/drawing/2014/main" id="{75F4FD94-FE37-49F3-9CEA-93989C9C0105}"/>
            </a:ext>
          </a:extLst>
        </cdr:cNvPr>
        <cdr:cNvCxnSpPr/>
      </cdr:nvCxnSpPr>
      <cdr:spPr>
        <a:xfrm xmlns:a="http://schemas.openxmlformats.org/drawingml/2006/main" rot="10800000" flipV="1">
          <a:off x="826454" y="1392496"/>
          <a:ext cx="1535747" cy="287948"/>
        </a:xfrm>
        <a:prstGeom xmlns:a="http://schemas.openxmlformats.org/drawingml/2006/main" prst="bentConnector3">
          <a:avLst>
            <a:gd name="adj1" fmla="val 100237"/>
          </a:avLst>
        </a:prstGeom>
        <a:ln xmlns:a="http://schemas.openxmlformats.org/drawingml/2006/main" w="28575">
          <a:solidFill>
            <a:srgbClr val="F26B73"/>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0.28864</cdr:x>
      <cdr:y>0.17943</cdr:y>
    </cdr:from>
    <cdr:to>
      <cdr:x>0.37732</cdr:x>
      <cdr:y>0.21882</cdr:y>
    </cdr:to>
    <cdr:cxnSp macro="">
      <cdr:nvCxnSpPr>
        <cdr:cNvPr id="14" name="Elbow Connector 13">
          <a:extLst xmlns:a="http://schemas.openxmlformats.org/drawingml/2006/main">
            <a:ext uri="{FF2B5EF4-FFF2-40B4-BE49-F238E27FC236}">
              <a16:creationId xmlns:a16="http://schemas.microsoft.com/office/drawing/2014/main" id="{AAABC21C-0B1D-4940-9A5C-AF6FEED51123}"/>
            </a:ext>
          </a:extLst>
        </cdr:cNvPr>
        <cdr:cNvCxnSpPr/>
      </cdr:nvCxnSpPr>
      <cdr:spPr>
        <a:xfrm xmlns:a="http://schemas.openxmlformats.org/drawingml/2006/main" rot="10800000">
          <a:off x="2286000" y="859096"/>
          <a:ext cx="702346" cy="188599"/>
        </a:xfrm>
        <a:prstGeom xmlns:a="http://schemas.openxmlformats.org/drawingml/2006/main" prst="bentConnector3">
          <a:avLst>
            <a:gd name="adj1" fmla="val -1943"/>
          </a:avLst>
        </a:prstGeom>
        <a:ln xmlns:a="http://schemas.openxmlformats.org/drawingml/2006/main" w="28575">
          <a:solidFill>
            <a:srgbClr val="CDC884"/>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0.43807</cdr:x>
      <cdr:y>0.03351</cdr:y>
    </cdr:from>
    <cdr:to>
      <cdr:x>0.46346</cdr:x>
      <cdr:y>0.12075</cdr:y>
    </cdr:to>
    <cdr:cxnSp macro="">
      <cdr:nvCxnSpPr>
        <cdr:cNvPr id="19" name="Elbow Connector 18">
          <a:extLst xmlns:a="http://schemas.openxmlformats.org/drawingml/2006/main">
            <a:ext uri="{FF2B5EF4-FFF2-40B4-BE49-F238E27FC236}">
              <a16:creationId xmlns:a16="http://schemas.microsoft.com/office/drawing/2014/main" id="{D46DB2A2-77CE-4BB5-A51C-987A3E1ED758}"/>
            </a:ext>
          </a:extLst>
        </cdr:cNvPr>
        <cdr:cNvCxnSpPr/>
      </cdr:nvCxnSpPr>
      <cdr:spPr>
        <a:xfrm xmlns:a="http://schemas.openxmlformats.org/drawingml/2006/main" rot="16200000" flipV="1">
          <a:off x="3418207" y="313688"/>
          <a:ext cx="471172" cy="205745"/>
        </a:xfrm>
        <a:prstGeom xmlns:a="http://schemas.openxmlformats.org/drawingml/2006/main" prst="bentConnector3">
          <a:avLst>
            <a:gd name="adj1" fmla="val 100134"/>
          </a:avLst>
        </a:prstGeom>
        <a:ln xmlns:a="http://schemas.openxmlformats.org/drawingml/2006/main" w="28575">
          <a:solidFill>
            <a:srgbClr val="F78E1E"/>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0.49416</cdr:x>
      <cdr:y>0.05326</cdr:y>
    </cdr:from>
    <cdr:to>
      <cdr:x>0.62327</cdr:x>
      <cdr:y>0.11922</cdr:y>
    </cdr:to>
    <cdr:cxnSp macro="">
      <cdr:nvCxnSpPr>
        <cdr:cNvPr id="27" name="Elbow Connector 26">
          <a:extLst xmlns:a="http://schemas.openxmlformats.org/drawingml/2006/main">
            <a:ext uri="{FF2B5EF4-FFF2-40B4-BE49-F238E27FC236}">
              <a16:creationId xmlns:a16="http://schemas.microsoft.com/office/drawing/2014/main" id="{3B8FEDC0-A0DD-4EB0-AA84-EAAAC72B7A9C}"/>
            </a:ext>
          </a:extLst>
        </cdr:cNvPr>
        <cdr:cNvCxnSpPr/>
      </cdr:nvCxnSpPr>
      <cdr:spPr>
        <a:xfrm xmlns:a="http://schemas.openxmlformats.org/drawingml/2006/main" flipV="1">
          <a:off x="4005588" y="287655"/>
          <a:ext cx="1046475" cy="356237"/>
        </a:xfrm>
        <a:prstGeom xmlns:a="http://schemas.openxmlformats.org/drawingml/2006/main" prst="bentConnector3">
          <a:avLst>
            <a:gd name="adj1" fmla="val 485"/>
          </a:avLst>
        </a:prstGeom>
        <a:ln xmlns:a="http://schemas.openxmlformats.org/drawingml/2006/main" w="28575">
          <a:solidFill>
            <a:srgbClr val="B6AEA7"/>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0.42045</cdr:x>
      <cdr:y>0.47372</cdr:y>
    </cdr:from>
    <cdr:to>
      <cdr:x>0.60614</cdr:x>
      <cdr:y>0.54145</cdr:y>
    </cdr:to>
    <cdr:sp macro="" textlink="">
      <cdr:nvSpPr>
        <cdr:cNvPr id="31" name="TextBox 30"/>
        <cdr:cNvSpPr txBox="1"/>
      </cdr:nvSpPr>
      <cdr:spPr>
        <a:xfrm xmlns:a="http://schemas.openxmlformats.org/drawingml/2006/main">
          <a:off x="3329940" y="2558415"/>
          <a:ext cx="1470660" cy="3657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600" b="1">
              <a:latin typeface="Arial" panose="020B0604020202020204" pitchFamily="34" charset="0"/>
              <a:cs typeface="Arial" panose="020B0604020202020204" pitchFamily="34" charset="0"/>
            </a:rPr>
            <a:t>N = 3,213</a:t>
          </a:r>
        </a:p>
      </cdr:txBody>
    </cdr:sp>
  </cdr:relSizeAnchor>
  <cdr:relSizeAnchor xmlns:cdr="http://schemas.openxmlformats.org/drawingml/2006/chartDrawing">
    <cdr:from>
      <cdr:x>0.74083</cdr:x>
      <cdr:y>0.43406</cdr:y>
    </cdr:from>
    <cdr:to>
      <cdr:x>0.80818</cdr:x>
      <cdr:y>0.49295</cdr:y>
    </cdr:to>
    <cdr:cxnSp macro="">
      <cdr:nvCxnSpPr>
        <cdr:cNvPr id="12" name="Elbow Connector 11">
          <a:extLst xmlns:a="http://schemas.openxmlformats.org/drawingml/2006/main">
            <a:ext uri="{FF2B5EF4-FFF2-40B4-BE49-F238E27FC236}">
              <a16:creationId xmlns:a16="http://schemas.microsoft.com/office/drawing/2014/main" id="{0C0BA1B6-938B-466E-BF07-E4A896A21CC7}"/>
            </a:ext>
          </a:extLst>
        </cdr:cNvPr>
        <cdr:cNvCxnSpPr/>
      </cdr:nvCxnSpPr>
      <cdr:spPr>
        <a:xfrm xmlns:a="http://schemas.openxmlformats.org/drawingml/2006/main">
          <a:off x="5867400" y="2078296"/>
          <a:ext cx="533400" cy="281940"/>
        </a:xfrm>
        <a:prstGeom xmlns:a="http://schemas.openxmlformats.org/drawingml/2006/main" prst="bentConnector3">
          <a:avLst>
            <a:gd name="adj1" fmla="val 100000"/>
          </a:avLst>
        </a:prstGeom>
        <a:ln xmlns:a="http://schemas.openxmlformats.org/drawingml/2006/main" w="28575">
          <a:solidFill>
            <a:srgbClr val="00A99A"/>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8.xml><?xml version="1.0" encoding="utf-8"?>
<c:userShapes xmlns:c="http://schemas.openxmlformats.org/drawingml/2006/chart">
  <cdr:relSizeAnchor xmlns:cdr="http://schemas.openxmlformats.org/drawingml/2006/chartDrawing">
    <cdr:from>
      <cdr:x>0.07312</cdr:x>
      <cdr:y>0.88263</cdr:y>
    </cdr:from>
    <cdr:to>
      <cdr:x>0.79877</cdr:x>
      <cdr:y>0.98126</cdr:y>
    </cdr:to>
    <cdr:sp macro="" textlink="">
      <cdr:nvSpPr>
        <cdr:cNvPr id="3" name="TextBox 1"/>
        <cdr:cNvSpPr txBox="1"/>
      </cdr:nvSpPr>
      <cdr:spPr>
        <a:xfrm xmlns:a="http://schemas.openxmlformats.org/drawingml/2006/main">
          <a:off x="453401" y="3581400"/>
          <a:ext cx="4499599" cy="400210"/>
        </a:xfrm>
        <a:prstGeom xmlns:a="http://schemas.openxmlformats.org/drawingml/2006/main" prst="rect">
          <a:avLst/>
        </a:prstGeom>
        <a:ln xmlns:a="http://schemas.openxmlformats.org/drawingml/2006/main">
          <a:solidFill>
            <a:srgbClr val="00AEEF"/>
          </a:solidFill>
          <a:prstDash val="dash"/>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50" b="0" dirty="0">
              <a:latin typeface="Arial" pitchFamily="34" charset="0"/>
              <a:cs typeface="Arial" pitchFamily="34" charset="0"/>
            </a:rPr>
            <a:t>FFSW = Freelance</a:t>
          </a:r>
          <a:r>
            <a:rPr lang="en-US" sz="1050" b="0" baseline="0" dirty="0">
              <a:latin typeface="Arial" pitchFamily="34" charset="0"/>
              <a:cs typeface="Arial" pitchFamily="34" charset="0"/>
            </a:rPr>
            <a:t> female sex workers</a:t>
          </a:r>
        </a:p>
        <a:p xmlns:a="http://schemas.openxmlformats.org/drawingml/2006/main">
          <a:r>
            <a:rPr lang="en-US" sz="1050" b="0" baseline="0" dirty="0">
              <a:latin typeface="Arial" pitchFamily="34" charset="0"/>
              <a:cs typeface="Arial" pitchFamily="34" charset="0"/>
            </a:rPr>
            <a:t>RFSW = Female sex workers in registered entertainment establishments</a:t>
          </a:r>
        </a:p>
        <a:p xmlns:a="http://schemas.openxmlformats.org/drawingml/2006/main">
          <a:endParaRPr lang="th-TH" sz="1050" b="1" dirty="0">
            <a:latin typeface="Arial" pitchFamily="34" charset="0"/>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0.64764</cdr:x>
      <cdr:y>0.8359</cdr:y>
    </cdr:from>
    <cdr:to>
      <cdr:x>1</cdr:x>
      <cdr:y>0.98915</cdr:y>
    </cdr:to>
    <cdr:sp macro="" textlink="">
      <cdr:nvSpPr>
        <cdr:cNvPr id="2" name="TextBox 1"/>
        <cdr:cNvSpPr txBox="1"/>
      </cdr:nvSpPr>
      <cdr:spPr>
        <a:xfrm xmlns:a="http://schemas.openxmlformats.org/drawingml/2006/main">
          <a:off x="6022297" y="3505200"/>
          <a:ext cx="3276601" cy="64264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400" dirty="0"/>
            <a:t>* with the last 3 anal sex partners in the last 12 months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50444" y="0"/>
            <a:ext cx="2945659" cy="496332"/>
          </a:xfrm>
          <a:prstGeom prst="rect">
            <a:avLst/>
          </a:prstGeom>
        </p:spPr>
        <p:txBody>
          <a:bodyPr vert="horz" lIns="92446" tIns="46223" rIns="92446" bIns="46223" rtlCol="0"/>
          <a:lstStyle>
            <a:lvl1pPr algn="r">
              <a:defRPr sz="1200"/>
            </a:lvl1pPr>
          </a:lstStyle>
          <a:p>
            <a:fld id="{263A4D19-E788-4915-926C-DCFADFD0DB7A}" type="datetimeFigureOut">
              <a:rPr lang="en-US" smtClean="0"/>
              <a:t>10/1/2020</a:t>
            </a:fld>
            <a:endParaRPr lang="en-US"/>
          </a:p>
        </p:txBody>
      </p:sp>
      <p:sp>
        <p:nvSpPr>
          <p:cNvPr id="4" name="Slide Image Placeholder 3"/>
          <p:cNvSpPr>
            <a:spLocks noGrp="1" noRot="1" noChangeAspect="1"/>
          </p:cNvSpPr>
          <p:nvPr>
            <p:ph type="sldImg" idx="2"/>
          </p:nvPr>
        </p:nvSpPr>
        <p:spPr>
          <a:xfrm>
            <a:off x="92075" y="744538"/>
            <a:ext cx="6615113" cy="3722687"/>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28584"/>
            <a:ext cx="2945659" cy="496332"/>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4"/>
            <a:ext cx="2945659" cy="496332"/>
          </a:xfrm>
          <a:prstGeom prst="rect">
            <a:avLst/>
          </a:prstGeom>
        </p:spPr>
        <p:txBody>
          <a:bodyPr vert="horz" lIns="92446" tIns="46223" rIns="92446" bIns="46223" rtlCol="0" anchor="b"/>
          <a:lstStyle>
            <a:lvl1pPr algn="r">
              <a:defRPr sz="1200"/>
            </a:lvl1pPr>
          </a:lstStyle>
          <a:p>
            <a:fld id="{3A29CE37-99C1-4B7C-9F65-3BB2EC47B8C7}" type="slidenum">
              <a:rPr lang="en-US" smtClean="0"/>
              <a:t>‹#›</a:t>
            </a:fld>
            <a:endParaRPr lang="en-US"/>
          </a:p>
        </p:txBody>
      </p:sp>
    </p:spTree>
    <p:extLst>
      <p:ext uri="{BB962C8B-B14F-4D97-AF65-F5344CB8AC3E}">
        <p14:creationId xmlns:p14="http://schemas.microsoft.com/office/powerpoint/2010/main" val="3592497188"/>
      </p:ext>
    </p:extLst>
  </p:cSld>
  <p:clrMap bg1="lt1" tx1="dk1" bg2="lt2" tx2="dk2" accent1="accent1" accent2="accent2" accent3="accent3" accent4="accent4" accent5="accent5" accent6="accent6" hlink="hlink" folHlink="folHlink"/>
  <p:notesStyle>
    <a:lvl1pPr marL="0" algn="l" defTabSz="911452" rtl="0" eaLnBrk="1" latinLnBrk="0" hangingPunct="1">
      <a:defRPr sz="1200" kern="1200">
        <a:solidFill>
          <a:schemeClr val="tx1"/>
        </a:solidFill>
        <a:latin typeface="+mn-lt"/>
        <a:ea typeface="+mn-ea"/>
        <a:cs typeface="+mn-cs"/>
      </a:defRPr>
    </a:lvl1pPr>
    <a:lvl2pPr marL="455729" algn="l" defTabSz="911452" rtl="0" eaLnBrk="1" latinLnBrk="0" hangingPunct="1">
      <a:defRPr sz="1200" kern="1200">
        <a:solidFill>
          <a:schemeClr val="tx1"/>
        </a:solidFill>
        <a:latin typeface="+mn-lt"/>
        <a:ea typeface="+mn-ea"/>
        <a:cs typeface="+mn-cs"/>
      </a:defRPr>
    </a:lvl2pPr>
    <a:lvl3pPr marL="911452" algn="l" defTabSz="911452" rtl="0" eaLnBrk="1" latinLnBrk="0" hangingPunct="1">
      <a:defRPr sz="1200" kern="1200">
        <a:solidFill>
          <a:schemeClr val="tx1"/>
        </a:solidFill>
        <a:latin typeface="+mn-lt"/>
        <a:ea typeface="+mn-ea"/>
        <a:cs typeface="+mn-cs"/>
      </a:defRPr>
    </a:lvl3pPr>
    <a:lvl4pPr marL="1367180" algn="l" defTabSz="911452" rtl="0" eaLnBrk="1" latinLnBrk="0" hangingPunct="1">
      <a:defRPr sz="1200" kern="1200">
        <a:solidFill>
          <a:schemeClr val="tx1"/>
        </a:solidFill>
        <a:latin typeface="+mn-lt"/>
        <a:ea typeface="+mn-ea"/>
        <a:cs typeface="+mn-cs"/>
      </a:defRPr>
    </a:lvl4pPr>
    <a:lvl5pPr marL="1822881" algn="l" defTabSz="911452" rtl="0" eaLnBrk="1" latinLnBrk="0" hangingPunct="1">
      <a:defRPr sz="1200" kern="1200">
        <a:solidFill>
          <a:schemeClr val="tx1"/>
        </a:solidFill>
        <a:latin typeface="+mn-lt"/>
        <a:ea typeface="+mn-ea"/>
        <a:cs typeface="+mn-cs"/>
      </a:defRPr>
    </a:lvl5pPr>
    <a:lvl6pPr marL="2278624" algn="l" defTabSz="911452" rtl="0" eaLnBrk="1" latinLnBrk="0" hangingPunct="1">
      <a:defRPr sz="1200" kern="1200">
        <a:solidFill>
          <a:schemeClr val="tx1"/>
        </a:solidFill>
        <a:latin typeface="+mn-lt"/>
        <a:ea typeface="+mn-ea"/>
        <a:cs typeface="+mn-cs"/>
      </a:defRPr>
    </a:lvl6pPr>
    <a:lvl7pPr marL="2734361" algn="l" defTabSz="911452" rtl="0" eaLnBrk="1" latinLnBrk="0" hangingPunct="1">
      <a:defRPr sz="1200" kern="1200">
        <a:solidFill>
          <a:schemeClr val="tx1"/>
        </a:solidFill>
        <a:latin typeface="+mn-lt"/>
        <a:ea typeface="+mn-ea"/>
        <a:cs typeface="+mn-cs"/>
      </a:defRPr>
    </a:lvl7pPr>
    <a:lvl8pPr marL="3190070" algn="l" defTabSz="911452" rtl="0" eaLnBrk="1" latinLnBrk="0" hangingPunct="1">
      <a:defRPr sz="1200" kern="1200">
        <a:solidFill>
          <a:schemeClr val="tx1"/>
        </a:solidFill>
        <a:latin typeface="+mn-lt"/>
        <a:ea typeface="+mn-ea"/>
        <a:cs typeface="+mn-cs"/>
      </a:defRPr>
    </a:lvl8pPr>
    <a:lvl9pPr marL="3645770" algn="l" defTabSz="91145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3A29CE37-99C1-4B7C-9F65-3BB2EC47B8C7}" type="slidenum">
              <a:rPr lang="en-US" smtClean="0"/>
              <a:t>1</a:t>
            </a:fld>
            <a:endParaRPr lang="en-US"/>
          </a:p>
        </p:txBody>
      </p:sp>
    </p:spTree>
    <p:extLst>
      <p:ext uri="{BB962C8B-B14F-4D97-AF65-F5344CB8AC3E}">
        <p14:creationId xmlns:p14="http://schemas.microsoft.com/office/powerpoint/2010/main" val="741445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12</a:t>
            </a:fld>
            <a:endParaRPr lang="en-US"/>
          </a:p>
        </p:txBody>
      </p:sp>
    </p:spTree>
    <p:extLst>
      <p:ext uri="{BB962C8B-B14F-4D97-AF65-F5344CB8AC3E}">
        <p14:creationId xmlns:p14="http://schemas.microsoft.com/office/powerpoint/2010/main" val="588473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GB" b="0" dirty="0">
              <a:solidFill>
                <a:srgbClr val="FF0000"/>
              </a:solidFill>
            </a:endParaRPr>
          </a:p>
        </p:txBody>
      </p:sp>
      <p:sp>
        <p:nvSpPr>
          <p:cNvPr id="4" name="Slide Number Placeholder 3"/>
          <p:cNvSpPr>
            <a:spLocks noGrp="1"/>
          </p:cNvSpPr>
          <p:nvPr>
            <p:ph type="sldNum" sz="quarter" idx="10"/>
          </p:nvPr>
        </p:nvSpPr>
        <p:spPr/>
        <p:txBody>
          <a:bodyPr/>
          <a:lstStyle/>
          <a:p>
            <a:fld id="{3A29CE37-99C1-4B7C-9F65-3BB2EC47B8C7}" type="slidenum">
              <a:rPr lang="en-US" smtClean="0"/>
              <a:t>13</a:t>
            </a:fld>
            <a:endParaRPr lang="en-US"/>
          </a:p>
        </p:txBody>
      </p:sp>
    </p:spTree>
    <p:extLst>
      <p:ext uri="{BB962C8B-B14F-4D97-AF65-F5344CB8AC3E}">
        <p14:creationId xmlns:p14="http://schemas.microsoft.com/office/powerpoint/2010/main" val="1506329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3A29CE37-99C1-4B7C-9F65-3BB2EC47B8C7}" type="slidenum">
              <a:rPr lang="en-US" smtClean="0"/>
              <a:t>14</a:t>
            </a:fld>
            <a:endParaRPr lang="en-US"/>
          </a:p>
        </p:txBody>
      </p:sp>
    </p:spTree>
    <p:extLst>
      <p:ext uri="{BB962C8B-B14F-4D97-AF65-F5344CB8AC3E}">
        <p14:creationId xmlns:p14="http://schemas.microsoft.com/office/powerpoint/2010/main" val="1506329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15</a:t>
            </a:fld>
            <a:endParaRPr lang="en-US"/>
          </a:p>
        </p:txBody>
      </p:sp>
    </p:spTree>
    <p:extLst>
      <p:ext uri="{BB962C8B-B14F-4D97-AF65-F5344CB8AC3E}">
        <p14:creationId xmlns:p14="http://schemas.microsoft.com/office/powerpoint/2010/main" val="1506329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506329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17</a:t>
            </a:fld>
            <a:endParaRPr lang="en-US"/>
          </a:p>
        </p:txBody>
      </p:sp>
    </p:spTree>
    <p:extLst>
      <p:ext uri="{BB962C8B-B14F-4D97-AF65-F5344CB8AC3E}">
        <p14:creationId xmlns:p14="http://schemas.microsoft.com/office/powerpoint/2010/main" val="1506329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3A29CE37-99C1-4B7C-9F65-3BB2EC47B8C7}" type="slidenum">
              <a:rPr lang="en-US" smtClean="0"/>
              <a:t>18</a:t>
            </a:fld>
            <a:endParaRPr lang="en-US"/>
          </a:p>
        </p:txBody>
      </p:sp>
    </p:spTree>
    <p:extLst>
      <p:ext uri="{BB962C8B-B14F-4D97-AF65-F5344CB8AC3E}">
        <p14:creationId xmlns:p14="http://schemas.microsoft.com/office/powerpoint/2010/main" val="15063297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19</a:t>
            </a:fld>
            <a:endParaRPr lang="en-US"/>
          </a:p>
        </p:txBody>
      </p:sp>
    </p:spTree>
    <p:extLst>
      <p:ext uri="{BB962C8B-B14F-4D97-AF65-F5344CB8AC3E}">
        <p14:creationId xmlns:p14="http://schemas.microsoft.com/office/powerpoint/2010/main" val="32515735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3A29CE37-99C1-4B7C-9F65-3BB2EC47B8C7}" type="slidenum">
              <a:rPr lang="en-US" smtClean="0"/>
              <a:t>21</a:t>
            </a:fld>
            <a:endParaRPr lang="en-US"/>
          </a:p>
        </p:txBody>
      </p:sp>
    </p:spTree>
    <p:extLst>
      <p:ext uri="{BB962C8B-B14F-4D97-AF65-F5344CB8AC3E}">
        <p14:creationId xmlns:p14="http://schemas.microsoft.com/office/powerpoint/2010/main" val="40169916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3A29CE37-99C1-4B7C-9F65-3BB2EC47B8C7}" type="slidenum">
              <a:rPr lang="en-US" smtClean="0"/>
              <a:t>22</a:t>
            </a:fld>
            <a:endParaRPr lang="en-US"/>
          </a:p>
        </p:txBody>
      </p:sp>
    </p:spTree>
    <p:extLst>
      <p:ext uri="{BB962C8B-B14F-4D97-AF65-F5344CB8AC3E}">
        <p14:creationId xmlns:p14="http://schemas.microsoft.com/office/powerpoint/2010/main" val="223261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92075" y="744538"/>
            <a:ext cx="6615113"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40964"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Arial" charset="0"/>
                <a:ea typeface="ＭＳ Ｐゴシック" charset="0"/>
                <a:cs typeface="Cordia New" charset="0"/>
              </a:defRPr>
            </a:lvl1pPr>
            <a:lvl2pPr marL="693211" indent="-266620" eaLnBrk="0" hangingPunct="0">
              <a:defRPr sz="2600">
                <a:solidFill>
                  <a:schemeClr val="tx1"/>
                </a:solidFill>
                <a:latin typeface="Arial" charset="0"/>
                <a:ea typeface="Cordia New" charset="0"/>
                <a:cs typeface="Cordia New" charset="0"/>
              </a:defRPr>
            </a:lvl2pPr>
            <a:lvl3pPr marL="1066479" indent="-213296" eaLnBrk="0" hangingPunct="0">
              <a:defRPr sz="2600">
                <a:solidFill>
                  <a:schemeClr val="tx1"/>
                </a:solidFill>
                <a:latin typeface="Arial" charset="0"/>
                <a:ea typeface="Cordia New" charset="0"/>
                <a:cs typeface="Cordia New" charset="0"/>
              </a:defRPr>
            </a:lvl3pPr>
            <a:lvl4pPr marL="1493070" indent="-213296" eaLnBrk="0" hangingPunct="0">
              <a:defRPr sz="2600">
                <a:solidFill>
                  <a:schemeClr val="tx1"/>
                </a:solidFill>
                <a:latin typeface="Arial" charset="0"/>
                <a:ea typeface="Cordia New" charset="0"/>
                <a:cs typeface="Cordia New" charset="0"/>
              </a:defRPr>
            </a:lvl4pPr>
            <a:lvl5pPr marL="1919661" indent="-213296" eaLnBrk="0" hangingPunct="0">
              <a:defRPr sz="2600">
                <a:solidFill>
                  <a:schemeClr val="tx1"/>
                </a:solidFill>
                <a:latin typeface="Arial" charset="0"/>
                <a:ea typeface="Cordia New" charset="0"/>
                <a:cs typeface="Cordia New" charset="0"/>
              </a:defRPr>
            </a:lvl5pPr>
            <a:lvl6pPr marL="2346252" indent="-213296" eaLnBrk="0" fontAlgn="base" hangingPunct="0">
              <a:spcBef>
                <a:spcPct val="0"/>
              </a:spcBef>
              <a:spcAft>
                <a:spcPct val="0"/>
              </a:spcAft>
              <a:defRPr sz="2600">
                <a:solidFill>
                  <a:schemeClr val="tx1"/>
                </a:solidFill>
                <a:latin typeface="Arial" charset="0"/>
                <a:ea typeface="Cordia New" charset="0"/>
                <a:cs typeface="Cordia New" charset="0"/>
              </a:defRPr>
            </a:lvl6pPr>
            <a:lvl7pPr marL="2772843" indent="-213296" eaLnBrk="0" fontAlgn="base" hangingPunct="0">
              <a:spcBef>
                <a:spcPct val="0"/>
              </a:spcBef>
              <a:spcAft>
                <a:spcPct val="0"/>
              </a:spcAft>
              <a:defRPr sz="2600">
                <a:solidFill>
                  <a:schemeClr val="tx1"/>
                </a:solidFill>
                <a:latin typeface="Arial" charset="0"/>
                <a:ea typeface="Cordia New" charset="0"/>
                <a:cs typeface="Cordia New" charset="0"/>
              </a:defRPr>
            </a:lvl7pPr>
            <a:lvl8pPr marL="3199435" indent="-213296" eaLnBrk="0" fontAlgn="base" hangingPunct="0">
              <a:spcBef>
                <a:spcPct val="0"/>
              </a:spcBef>
              <a:spcAft>
                <a:spcPct val="0"/>
              </a:spcAft>
              <a:defRPr sz="2600">
                <a:solidFill>
                  <a:schemeClr val="tx1"/>
                </a:solidFill>
                <a:latin typeface="Arial" charset="0"/>
                <a:ea typeface="Cordia New" charset="0"/>
                <a:cs typeface="Cordia New" charset="0"/>
              </a:defRPr>
            </a:lvl8pPr>
            <a:lvl9pPr marL="3626026" indent="-213296" eaLnBrk="0" fontAlgn="base" hangingPunct="0">
              <a:spcBef>
                <a:spcPct val="0"/>
              </a:spcBef>
              <a:spcAft>
                <a:spcPct val="0"/>
              </a:spcAft>
              <a:defRPr sz="2600">
                <a:solidFill>
                  <a:schemeClr val="tx1"/>
                </a:solidFill>
                <a:latin typeface="Arial" charset="0"/>
                <a:ea typeface="Cordia New" charset="0"/>
                <a:cs typeface="Cordia New" charset="0"/>
              </a:defRPr>
            </a:lvl9pPr>
          </a:lstStyle>
          <a:p>
            <a:pPr eaLnBrk="1" hangingPunct="1"/>
            <a:fld id="{05BAF77B-11FF-6348-AA49-C7DF953FEF33}" type="slidenum">
              <a:rPr lang="th-TH" sz="1100">
                <a:solidFill>
                  <a:prstClr val="black"/>
                </a:solidFill>
                <a:latin typeface="Calibri" charset="0"/>
              </a:rPr>
              <a:pPr eaLnBrk="1" hangingPunct="1"/>
              <a:t>3</a:t>
            </a:fld>
            <a:endParaRPr lang="th-TH" sz="1100">
              <a:solidFill>
                <a:prstClr val="black"/>
              </a:solidFill>
              <a:latin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3A29CE37-99C1-4B7C-9F65-3BB2EC47B8C7}" type="slidenum">
              <a:rPr lang="en-US" smtClean="0"/>
              <a:t>23</a:t>
            </a:fld>
            <a:endParaRPr lang="en-US"/>
          </a:p>
        </p:txBody>
      </p:sp>
    </p:spTree>
    <p:extLst>
      <p:ext uri="{BB962C8B-B14F-4D97-AF65-F5344CB8AC3E}">
        <p14:creationId xmlns:p14="http://schemas.microsoft.com/office/powerpoint/2010/main" val="9458949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3A29CE37-99C1-4B7C-9F65-3BB2EC47B8C7}" type="slidenum">
              <a:rPr lang="en-US" smtClean="0"/>
              <a:t>24</a:t>
            </a:fld>
            <a:endParaRPr lang="en-US"/>
          </a:p>
        </p:txBody>
      </p:sp>
    </p:spTree>
    <p:extLst>
      <p:ext uri="{BB962C8B-B14F-4D97-AF65-F5344CB8AC3E}">
        <p14:creationId xmlns:p14="http://schemas.microsoft.com/office/powerpoint/2010/main" val="9458949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3A29CE37-99C1-4B7C-9F65-3BB2EC47B8C7}" type="slidenum">
              <a:rPr lang="en-US" smtClean="0"/>
              <a:t>25</a:t>
            </a:fld>
            <a:endParaRPr lang="en-US"/>
          </a:p>
        </p:txBody>
      </p:sp>
    </p:spTree>
    <p:extLst>
      <p:ext uri="{BB962C8B-B14F-4D97-AF65-F5344CB8AC3E}">
        <p14:creationId xmlns:p14="http://schemas.microsoft.com/office/powerpoint/2010/main" val="3534990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3A29CE37-99C1-4B7C-9F65-3BB2EC47B8C7}" type="slidenum">
              <a:rPr lang="en-US" smtClean="0"/>
              <a:t>27</a:t>
            </a:fld>
            <a:endParaRPr lang="en-US"/>
          </a:p>
        </p:txBody>
      </p:sp>
    </p:spTree>
    <p:extLst>
      <p:ext uri="{BB962C8B-B14F-4D97-AF65-F5344CB8AC3E}">
        <p14:creationId xmlns:p14="http://schemas.microsoft.com/office/powerpoint/2010/main" val="42016053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GB" b="0" dirty="0">
              <a:solidFill>
                <a:srgbClr val="00A99A"/>
              </a:solidFill>
            </a:endParaRPr>
          </a:p>
        </p:txBody>
      </p:sp>
      <p:sp>
        <p:nvSpPr>
          <p:cNvPr id="4" name="Slide Number Placeholder 3"/>
          <p:cNvSpPr>
            <a:spLocks noGrp="1"/>
          </p:cNvSpPr>
          <p:nvPr>
            <p:ph type="sldNum" sz="quarter" idx="10"/>
          </p:nvPr>
        </p:nvSpPr>
        <p:spPr/>
        <p:txBody>
          <a:bodyPr/>
          <a:lstStyle/>
          <a:p>
            <a:fld id="{3A29CE37-99C1-4B7C-9F65-3BB2EC47B8C7}" type="slidenum">
              <a:rPr lang="en-US" smtClean="0"/>
              <a:t>28</a:t>
            </a:fld>
            <a:endParaRPr lang="en-US"/>
          </a:p>
        </p:txBody>
      </p:sp>
    </p:spTree>
    <p:extLst>
      <p:ext uri="{BB962C8B-B14F-4D97-AF65-F5344CB8AC3E}">
        <p14:creationId xmlns:p14="http://schemas.microsoft.com/office/powerpoint/2010/main" val="42016053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3A29CE37-99C1-4B7C-9F65-3BB2EC47B8C7}" type="slidenum">
              <a:rPr lang="en-US" smtClean="0"/>
              <a:t>29</a:t>
            </a:fld>
            <a:endParaRPr lang="en-US"/>
          </a:p>
        </p:txBody>
      </p:sp>
    </p:spTree>
    <p:extLst>
      <p:ext uri="{BB962C8B-B14F-4D97-AF65-F5344CB8AC3E}">
        <p14:creationId xmlns:p14="http://schemas.microsoft.com/office/powerpoint/2010/main" val="42016053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30</a:t>
            </a:fld>
            <a:endParaRPr lang="en-US"/>
          </a:p>
        </p:txBody>
      </p:sp>
    </p:spTree>
    <p:extLst>
      <p:ext uri="{BB962C8B-B14F-4D97-AF65-F5344CB8AC3E}">
        <p14:creationId xmlns:p14="http://schemas.microsoft.com/office/powerpoint/2010/main" val="42016053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31</a:t>
            </a:fld>
            <a:endParaRPr lang="en-US"/>
          </a:p>
        </p:txBody>
      </p:sp>
    </p:spTree>
    <p:extLst>
      <p:ext uri="{BB962C8B-B14F-4D97-AF65-F5344CB8AC3E}">
        <p14:creationId xmlns:p14="http://schemas.microsoft.com/office/powerpoint/2010/main" val="42016053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32</a:t>
            </a:fld>
            <a:endParaRPr lang="en-US"/>
          </a:p>
        </p:txBody>
      </p:sp>
    </p:spTree>
    <p:extLst>
      <p:ext uri="{BB962C8B-B14F-4D97-AF65-F5344CB8AC3E}">
        <p14:creationId xmlns:p14="http://schemas.microsoft.com/office/powerpoint/2010/main" val="42016053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33</a:t>
            </a:fld>
            <a:endParaRPr lang="en-US"/>
          </a:p>
        </p:txBody>
      </p:sp>
    </p:spTree>
    <p:extLst>
      <p:ext uri="{BB962C8B-B14F-4D97-AF65-F5344CB8AC3E}">
        <p14:creationId xmlns:p14="http://schemas.microsoft.com/office/powerpoint/2010/main" val="4201605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42016053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42016053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A29CE37-99C1-4B7C-9F65-3BB2EC47B8C7}" type="slidenum">
              <a:rPr lang="en-US" smtClean="0"/>
              <a:t>37</a:t>
            </a:fld>
            <a:endParaRPr lang="en-US"/>
          </a:p>
        </p:txBody>
      </p:sp>
    </p:spTree>
    <p:extLst>
      <p:ext uri="{BB962C8B-B14F-4D97-AF65-F5344CB8AC3E}">
        <p14:creationId xmlns:p14="http://schemas.microsoft.com/office/powerpoint/2010/main" val="2748040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3A29CE37-99C1-4B7C-9F65-3BB2EC47B8C7}" type="slidenum">
              <a:rPr lang="en-US" smtClean="0"/>
              <a:t>38</a:t>
            </a:fld>
            <a:endParaRPr lang="en-US"/>
          </a:p>
        </p:txBody>
      </p:sp>
    </p:spTree>
    <p:extLst>
      <p:ext uri="{BB962C8B-B14F-4D97-AF65-F5344CB8AC3E}">
        <p14:creationId xmlns:p14="http://schemas.microsoft.com/office/powerpoint/2010/main" val="11648800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35777422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xfrm>
            <a:off x="92075" y="744538"/>
            <a:ext cx="6615113"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96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b="0" dirty="0"/>
          </a:p>
        </p:txBody>
      </p:sp>
      <p:sp>
        <p:nvSpPr>
          <p:cNvPr id="196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Arial" charset="0"/>
                <a:ea typeface="ＭＳ Ｐゴシック" charset="0"/>
                <a:cs typeface="Cordia New" charset="0"/>
              </a:defRPr>
            </a:lvl1pPr>
            <a:lvl2pPr marL="693211" indent="-266620" eaLnBrk="0" hangingPunct="0">
              <a:defRPr sz="2600">
                <a:solidFill>
                  <a:schemeClr val="tx1"/>
                </a:solidFill>
                <a:latin typeface="Arial" charset="0"/>
                <a:ea typeface="Cordia New" charset="0"/>
                <a:cs typeface="Cordia New" charset="0"/>
              </a:defRPr>
            </a:lvl2pPr>
            <a:lvl3pPr marL="1066479" indent="-213296" eaLnBrk="0" hangingPunct="0">
              <a:defRPr sz="2600">
                <a:solidFill>
                  <a:schemeClr val="tx1"/>
                </a:solidFill>
                <a:latin typeface="Arial" charset="0"/>
                <a:ea typeface="Cordia New" charset="0"/>
                <a:cs typeface="Cordia New" charset="0"/>
              </a:defRPr>
            </a:lvl3pPr>
            <a:lvl4pPr marL="1493070" indent="-213296" eaLnBrk="0" hangingPunct="0">
              <a:defRPr sz="2600">
                <a:solidFill>
                  <a:schemeClr val="tx1"/>
                </a:solidFill>
                <a:latin typeface="Arial" charset="0"/>
                <a:ea typeface="Cordia New" charset="0"/>
                <a:cs typeface="Cordia New" charset="0"/>
              </a:defRPr>
            </a:lvl4pPr>
            <a:lvl5pPr marL="1919661" indent="-213296" eaLnBrk="0" hangingPunct="0">
              <a:defRPr sz="2600">
                <a:solidFill>
                  <a:schemeClr val="tx1"/>
                </a:solidFill>
                <a:latin typeface="Arial" charset="0"/>
                <a:ea typeface="Cordia New" charset="0"/>
                <a:cs typeface="Cordia New" charset="0"/>
              </a:defRPr>
            </a:lvl5pPr>
            <a:lvl6pPr marL="2346252" indent="-213296" eaLnBrk="0" fontAlgn="base" hangingPunct="0">
              <a:spcBef>
                <a:spcPct val="0"/>
              </a:spcBef>
              <a:spcAft>
                <a:spcPct val="0"/>
              </a:spcAft>
              <a:defRPr sz="2600">
                <a:solidFill>
                  <a:schemeClr val="tx1"/>
                </a:solidFill>
                <a:latin typeface="Arial" charset="0"/>
                <a:ea typeface="Cordia New" charset="0"/>
                <a:cs typeface="Cordia New" charset="0"/>
              </a:defRPr>
            </a:lvl6pPr>
            <a:lvl7pPr marL="2772843" indent="-213296" eaLnBrk="0" fontAlgn="base" hangingPunct="0">
              <a:spcBef>
                <a:spcPct val="0"/>
              </a:spcBef>
              <a:spcAft>
                <a:spcPct val="0"/>
              </a:spcAft>
              <a:defRPr sz="2600">
                <a:solidFill>
                  <a:schemeClr val="tx1"/>
                </a:solidFill>
                <a:latin typeface="Arial" charset="0"/>
                <a:ea typeface="Cordia New" charset="0"/>
                <a:cs typeface="Cordia New" charset="0"/>
              </a:defRPr>
            </a:lvl7pPr>
            <a:lvl8pPr marL="3199435" indent="-213296" eaLnBrk="0" fontAlgn="base" hangingPunct="0">
              <a:spcBef>
                <a:spcPct val="0"/>
              </a:spcBef>
              <a:spcAft>
                <a:spcPct val="0"/>
              </a:spcAft>
              <a:defRPr sz="2600">
                <a:solidFill>
                  <a:schemeClr val="tx1"/>
                </a:solidFill>
                <a:latin typeface="Arial" charset="0"/>
                <a:ea typeface="Cordia New" charset="0"/>
                <a:cs typeface="Cordia New" charset="0"/>
              </a:defRPr>
            </a:lvl8pPr>
            <a:lvl9pPr marL="3626026" indent="-213296" eaLnBrk="0" fontAlgn="base" hangingPunct="0">
              <a:spcBef>
                <a:spcPct val="0"/>
              </a:spcBef>
              <a:spcAft>
                <a:spcPct val="0"/>
              </a:spcAft>
              <a:defRPr sz="2600">
                <a:solidFill>
                  <a:schemeClr val="tx1"/>
                </a:solidFill>
                <a:latin typeface="Arial" charset="0"/>
                <a:ea typeface="Cordia New" charset="0"/>
                <a:cs typeface="Cordia New" charset="0"/>
              </a:defRPr>
            </a:lvl9pPr>
          </a:lstStyle>
          <a:p>
            <a:pPr eaLnBrk="1" hangingPunct="1"/>
            <a:fld id="{A32FD226-E70D-1A4A-9F90-0AA57FC0C3EF}" type="slidenum">
              <a:rPr lang="th-TH" sz="1100">
                <a:solidFill>
                  <a:prstClr val="black"/>
                </a:solidFill>
                <a:latin typeface="Calibri" charset="0"/>
              </a:rPr>
              <a:pPr eaLnBrk="1" hangingPunct="1"/>
              <a:t>40</a:t>
            </a:fld>
            <a:endParaRPr lang="th-TH" sz="1100">
              <a:solidFill>
                <a:prstClr val="black"/>
              </a:solidFill>
              <a:latin typeface="Calibri" charset="0"/>
            </a:endParaRPr>
          </a:p>
        </p:txBody>
      </p:sp>
    </p:spTree>
    <p:extLst>
      <p:ext uri="{BB962C8B-B14F-4D97-AF65-F5344CB8AC3E}">
        <p14:creationId xmlns:p14="http://schemas.microsoft.com/office/powerpoint/2010/main" val="36858853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bwMode="auto">
          <a:xfrm>
            <a:off x="92075" y="744538"/>
            <a:ext cx="6615113"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03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p>
        </p:txBody>
      </p:sp>
      <p:sp>
        <p:nvSpPr>
          <p:cNvPr id="203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Arial" charset="0"/>
                <a:ea typeface="ＭＳ Ｐゴシック" charset="0"/>
                <a:cs typeface="Cordia New" charset="0"/>
              </a:defRPr>
            </a:lvl1pPr>
            <a:lvl2pPr marL="693211" indent="-266620" eaLnBrk="0" hangingPunct="0">
              <a:defRPr sz="2600">
                <a:solidFill>
                  <a:schemeClr val="tx1"/>
                </a:solidFill>
                <a:latin typeface="Arial" charset="0"/>
                <a:ea typeface="Cordia New" charset="0"/>
                <a:cs typeface="Cordia New" charset="0"/>
              </a:defRPr>
            </a:lvl2pPr>
            <a:lvl3pPr marL="1066479" indent="-213296" eaLnBrk="0" hangingPunct="0">
              <a:defRPr sz="2600">
                <a:solidFill>
                  <a:schemeClr val="tx1"/>
                </a:solidFill>
                <a:latin typeface="Arial" charset="0"/>
                <a:ea typeface="Cordia New" charset="0"/>
                <a:cs typeface="Cordia New" charset="0"/>
              </a:defRPr>
            </a:lvl3pPr>
            <a:lvl4pPr marL="1493070" indent="-213296" eaLnBrk="0" hangingPunct="0">
              <a:defRPr sz="2600">
                <a:solidFill>
                  <a:schemeClr val="tx1"/>
                </a:solidFill>
                <a:latin typeface="Arial" charset="0"/>
                <a:ea typeface="Cordia New" charset="0"/>
                <a:cs typeface="Cordia New" charset="0"/>
              </a:defRPr>
            </a:lvl4pPr>
            <a:lvl5pPr marL="1919661" indent="-213296" eaLnBrk="0" hangingPunct="0">
              <a:defRPr sz="2600">
                <a:solidFill>
                  <a:schemeClr val="tx1"/>
                </a:solidFill>
                <a:latin typeface="Arial" charset="0"/>
                <a:ea typeface="Cordia New" charset="0"/>
                <a:cs typeface="Cordia New" charset="0"/>
              </a:defRPr>
            </a:lvl5pPr>
            <a:lvl6pPr marL="2346252" indent="-213296" eaLnBrk="0" fontAlgn="base" hangingPunct="0">
              <a:spcBef>
                <a:spcPct val="0"/>
              </a:spcBef>
              <a:spcAft>
                <a:spcPct val="0"/>
              </a:spcAft>
              <a:defRPr sz="2600">
                <a:solidFill>
                  <a:schemeClr val="tx1"/>
                </a:solidFill>
                <a:latin typeface="Arial" charset="0"/>
                <a:ea typeface="Cordia New" charset="0"/>
                <a:cs typeface="Cordia New" charset="0"/>
              </a:defRPr>
            </a:lvl6pPr>
            <a:lvl7pPr marL="2772843" indent="-213296" eaLnBrk="0" fontAlgn="base" hangingPunct="0">
              <a:spcBef>
                <a:spcPct val="0"/>
              </a:spcBef>
              <a:spcAft>
                <a:spcPct val="0"/>
              </a:spcAft>
              <a:defRPr sz="2600">
                <a:solidFill>
                  <a:schemeClr val="tx1"/>
                </a:solidFill>
                <a:latin typeface="Arial" charset="0"/>
                <a:ea typeface="Cordia New" charset="0"/>
                <a:cs typeface="Cordia New" charset="0"/>
              </a:defRPr>
            </a:lvl7pPr>
            <a:lvl8pPr marL="3199435" indent="-213296" eaLnBrk="0" fontAlgn="base" hangingPunct="0">
              <a:spcBef>
                <a:spcPct val="0"/>
              </a:spcBef>
              <a:spcAft>
                <a:spcPct val="0"/>
              </a:spcAft>
              <a:defRPr sz="2600">
                <a:solidFill>
                  <a:schemeClr val="tx1"/>
                </a:solidFill>
                <a:latin typeface="Arial" charset="0"/>
                <a:ea typeface="Cordia New" charset="0"/>
                <a:cs typeface="Cordia New" charset="0"/>
              </a:defRPr>
            </a:lvl8pPr>
            <a:lvl9pPr marL="3626026" indent="-213296" eaLnBrk="0" fontAlgn="base" hangingPunct="0">
              <a:spcBef>
                <a:spcPct val="0"/>
              </a:spcBef>
              <a:spcAft>
                <a:spcPct val="0"/>
              </a:spcAft>
              <a:defRPr sz="2600">
                <a:solidFill>
                  <a:schemeClr val="tx1"/>
                </a:solidFill>
                <a:latin typeface="Arial" charset="0"/>
                <a:ea typeface="Cordia New" charset="0"/>
                <a:cs typeface="Cordia New" charset="0"/>
              </a:defRPr>
            </a:lvl9pPr>
          </a:lstStyle>
          <a:p>
            <a:pPr eaLnBrk="1" hangingPunct="1"/>
            <a:fld id="{085996B4-9281-B94D-A1D3-3F07D838EF74}" type="slidenum">
              <a:rPr lang="th-TH" sz="1100">
                <a:solidFill>
                  <a:prstClr val="black"/>
                </a:solidFill>
                <a:latin typeface="Calibri" charset="0"/>
              </a:rPr>
              <a:pPr eaLnBrk="1" hangingPunct="1"/>
              <a:t>41</a:t>
            </a:fld>
            <a:endParaRPr lang="th-TH" sz="1100">
              <a:solidFill>
                <a:prstClr val="black"/>
              </a:solidFill>
              <a:latin typeface="Calibri" charset="0"/>
            </a:endParaRPr>
          </a:p>
        </p:txBody>
      </p:sp>
    </p:spTree>
    <p:extLst>
      <p:ext uri="{BB962C8B-B14F-4D97-AF65-F5344CB8AC3E}">
        <p14:creationId xmlns:p14="http://schemas.microsoft.com/office/powerpoint/2010/main" val="13226783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bwMode="auto">
          <a:xfrm>
            <a:off x="92075" y="744538"/>
            <a:ext cx="6615113"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04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204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Arial" charset="0"/>
                <a:ea typeface="ＭＳ Ｐゴシック" charset="0"/>
                <a:cs typeface="Cordia New" charset="0"/>
              </a:defRPr>
            </a:lvl1pPr>
            <a:lvl2pPr marL="693211" indent="-266620" eaLnBrk="0" hangingPunct="0">
              <a:defRPr sz="2600">
                <a:solidFill>
                  <a:schemeClr val="tx1"/>
                </a:solidFill>
                <a:latin typeface="Arial" charset="0"/>
                <a:ea typeface="Cordia New" charset="0"/>
                <a:cs typeface="Cordia New" charset="0"/>
              </a:defRPr>
            </a:lvl2pPr>
            <a:lvl3pPr marL="1066479" indent="-213296" eaLnBrk="0" hangingPunct="0">
              <a:defRPr sz="2600">
                <a:solidFill>
                  <a:schemeClr val="tx1"/>
                </a:solidFill>
                <a:latin typeface="Arial" charset="0"/>
                <a:ea typeface="Cordia New" charset="0"/>
                <a:cs typeface="Cordia New" charset="0"/>
              </a:defRPr>
            </a:lvl3pPr>
            <a:lvl4pPr marL="1493070" indent="-213296" eaLnBrk="0" hangingPunct="0">
              <a:defRPr sz="2600">
                <a:solidFill>
                  <a:schemeClr val="tx1"/>
                </a:solidFill>
                <a:latin typeface="Arial" charset="0"/>
                <a:ea typeface="Cordia New" charset="0"/>
                <a:cs typeface="Cordia New" charset="0"/>
              </a:defRPr>
            </a:lvl4pPr>
            <a:lvl5pPr marL="1919661" indent="-213296" eaLnBrk="0" hangingPunct="0">
              <a:defRPr sz="2600">
                <a:solidFill>
                  <a:schemeClr val="tx1"/>
                </a:solidFill>
                <a:latin typeface="Arial" charset="0"/>
                <a:ea typeface="Cordia New" charset="0"/>
                <a:cs typeface="Cordia New" charset="0"/>
              </a:defRPr>
            </a:lvl5pPr>
            <a:lvl6pPr marL="2346252" indent="-213296" eaLnBrk="0" fontAlgn="base" hangingPunct="0">
              <a:spcBef>
                <a:spcPct val="0"/>
              </a:spcBef>
              <a:spcAft>
                <a:spcPct val="0"/>
              </a:spcAft>
              <a:defRPr sz="2600">
                <a:solidFill>
                  <a:schemeClr val="tx1"/>
                </a:solidFill>
                <a:latin typeface="Arial" charset="0"/>
                <a:ea typeface="Cordia New" charset="0"/>
                <a:cs typeface="Cordia New" charset="0"/>
              </a:defRPr>
            </a:lvl6pPr>
            <a:lvl7pPr marL="2772843" indent="-213296" eaLnBrk="0" fontAlgn="base" hangingPunct="0">
              <a:spcBef>
                <a:spcPct val="0"/>
              </a:spcBef>
              <a:spcAft>
                <a:spcPct val="0"/>
              </a:spcAft>
              <a:defRPr sz="2600">
                <a:solidFill>
                  <a:schemeClr val="tx1"/>
                </a:solidFill>
                <a:latin typeface="Arial" charset="0"/>
                <a:ea typeface="Cordia New" charset="0"/>
                <a:cs typeface="Cordia New" charset="0"/>
              </a:defRPr>
            </a:lvl7pPr>
            <a:lvl8pPr marL="3199435" indent="-213296" eaLnBrk="0" fontAlgn="base" hangingPunct="0">
              <a:spcBef>
                <a:spcPct val="0"/>
              </a:spcBef>
              <a:spcAft>
                <a:spcPct val="0"/>
              </a:spcAft>
              <a:defRPr sz="2600">
                <a:solidFill>
                  <a:schemeClr val="tx1"/>
                </a:solidFill>
                <a:latin typeface="Arial" charset="0"/>
                <a:ea typeface="Cordia New" charset="0"/>
                <a:cs typeface="Cordia New" charset="0"/>
              </a:defRPr>
            </a:lvl8pPr>
            <a:lvl9pPr marL="3626026" indent="-213296" eaLnBrk="0" fontAlgn="base" hangingPunct="0">
              <a:spcBef>
                <a:spcPct val="0"/>
              </a:spcBef>
              <a:spcAft>
                <a:spcPct val="0"/>
              </a:spcAft>
              <a:defRPr sz="2600">
                <a:solidFill>
                  <a:schemeClr val="tx1"/>
                </a:solidFill>
                <a:latin typeface="Arial" charset="0"/>
                <a:ea typeface="Cordia New" charset="0"/>
                <a:cs typeface="Cordia New" charset="0"/>
              </a:defRPr>
            </a:lvl9pPr>
          </a:lstStyle>
          <a:p>
            <a:pPr eaLnBrk="1" hangingPunct="1"/>
            <a:fld id="{AC48173F-2383-1A42-9D87-96A180574345}" type="slidenum">
              <a:rPr lang="th-TH" sz="1100">
                <a:solidFill>
                  <a:prstClr val="black"/>
                </a:solidFill>
                <a:latin typeface="Calibri" charset="0"/>
              </a:rPr>
              <a:pPr eaLnBrk="1" hangingPunct="1"/>
              <a:t>42</a:t>
            </a:fld>
            <a:endParaRPr lang="th-TH" sz="1100">
              <a:solidFill>
                <a:prstClr val="black"/>
              </a:solidFill>
              <a:latin typeface="Calibri" charset="0"/>
            </a:endParaRPr>
          </a:p>
        </p:txBody>
      </p:sp>
    </p:spTree>
    <p:extLst>
      <p:ext uri="{BB962C8B-B14F-4D97-AF65-F5344CB8AC3E}">
        <p14:creationId xmlns:p14="http://schemas.microsoft.com/office/powerpoint/2010/main" val="29003307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xfrm>
            <a:off x="92075" y="744538"/>
            <a:ext cx="6615113"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05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205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Arial" charset="0"/>
                <a:ea typeface="ＭＳ Ｐゴシック" charset="0"/>
                <a:cs typeface="Cordia New" charset="0"/>
              </a:defRPr>
            </a:lvl1pPr>
            <a:lvl2pPr marL="693211" indent="-266620" eaLnBrk="0" hangingPunct="0">
              <a:defRPr sz="2600">
                <a:solidFill>
                  <a:schemeClr val="tx1"/>
                </a:solidFill>
                <a:latin typeface="Arial" charset="0"/>
                <a:ea typeface="Cordia New" charset="0"/>
                <a:cs typeface="Cordia New" charset="0"/>
              </a:defRPr>
            </a:lvl2pPr>
            <a:lvl3pPr marL="1066479" indent="-213296" eaLnBrk="0" hangingPunct="0">
              <a:defRPr sz="2600">
                <a:solidFill>
                  <a:schemeClr val="tx1"/>
                </a:solidFill>
                <a:latin typeface="Arial" charset="0"/>
                <a:ea typeface="Cordia New" charset="0"/>
                <a:cs typeface="Cordia New" charset="0"/>
              </a:defRPr>
            </a:lvl3pPr>
            <a:lvl4pPr marL="1493070" indent="-213296" eaLnBrk="0" hangingPunct="0">
              <a:defRPr sz="2600">
                <a:solidFill>
                  <a:schemeClr val="tx1"/>
                </a:solidFill>
                <a:latin typeface="Arial" charset="0"/>
                <a:ea typeface="Cordia New" charset="0"/>
                <a:cs typeface="Cordia New" charset="0"/>
              </a:defRPr>
            </a:lvl4pPr>
            <a:lvl5pPr marL="1919661" indent="-213296" eaLnBrk="0" hangingPunct="0">
              <a:defRPr sz="2600">
                <a:solidFill>
                  <a:schemeClr val="tx1"/>
                </a:solidFill>
                <a:latin typeface="Arial" charset="0"/>
                <a:ea typeface="Cordia New" charset="0"/>
                <a:cs typeface="Cordia New" charset="0"/>
              </a:defRPr>
            </a:lvl5pPr>
            <a:lvl6pPr marL="2346252" indent="-213296" eaLnBrk="0" fontAlgn="base" hangingPunct="0">
              <a:spcBef>
                <a:spcPct val="0"/>
              </a:spcBef>
              <a:spcAft>
                <a:spcPct val="0"/>
              </a:spcAft>
              <a:defRPr sz="2600">
                <a:solidFill>
                  <a:schemeClr val="tx1"/>
                </a:solidFill>
                <a:latin typeface="Arial" charset="0"/>
                <a:ea typeface="Cordia New" charset="0"/>
                <a:cs typeface="Cordia New" charset="0"/>
              </a:defRPr>
            </a:lvl6pPr>
            <a:lvl7pPr marL="2772843" indent="-213296" eaLnBrk="0" fontAlgn="base" hangingPunct="0">
              <a:spcBef>
                <a:spcPct val="0"/>
              </a:spcBef>
              <a:spcAft>
                <a:spcPct val="0"/>
              </a:spcAft>
              <a:defRPr sz="2600">
                <a:solidFill>
                  <a:schemeClr val="tx1"/>
                </a:solidFill>
                <a:latin typeface="Arial" charset="0"/>
                <a:ea typeface="Cordia New" charset="0"/>
                <a:cs typeface="Cordia New" charset="0"/>
              </a:defRPr>
            </a:lvl7pPr>
            <a:lvl8pPr marL="3199435" indent="-213296" eaLnBrk="0" fontAlgn="base" hangingPunct="0">
              <a:spcBef>
                <a:spcPct val="0"/>
              </a:spcBef>
              <a:spcAft>
                <a:spcPct val="0"/>
              </a:spcAft>
              <a:defRPr sz="2600">
                <a:solidFill>
                  <a:schemeClr val="tx1"/>
                </a:solidFill>
                <a:latin typeface="Arial" charset="0"/>
                <a:ea typeface="Cordia New" charset="0"/>
                <a:cs typeface="Cordia New" charset="0"/>
              </a:defRPr>
            </a:lvl8pPr>
            <a:lvl9pPr marL="3626026" indent="-213296" eaLnBrk="0" fontAlgn="base" hangingPunct="0">
              <a:spcBef>
                <a:spcPct val="0"/>
              </a:spcBef>
              <a:spcAft>
                <a:spcPct val="0"/>
              </a:spcAft>
              <a:defRPr sz="2600">
                <a:solidFill>
                  <a:schemeClr val="tx1"/>
                </a:solidFill>
                <a:latin typeface="Arial" charset="0"/>
                <a:ea typeface="Cordia New" charset="0"/>
                <a:cs typeface="Cordia New" charset="0"/>
              </a:defRPr>
            </a:lvl9pPr>
          </a:lstStyle>
          <a:p>
            <a:pPr eaLnBrk="1" hangingPunct="1"/>
            <a:fld id="{4B125B82-8DB7-3442-90D7-02B7FEDF4BF5}" type="slidenum">
              <a:rPr lang="th-TH" sz="1100">
                <a:solidFill>
                  <a:prstClr val="black"/>
                </a:solidFill>
                <a:latin typeface="Calibri" charset="0"/>
              </a:rPr>
              <a:pPr eaLnBrk="1" hangingPunct="1"/>
              <a:t>43</a:t>
            </a:fld>
            <a:endParaRPr lang="th-TH" sz="1100">
              <a:solidFill>
                <a:prstClr val="black"/>
              </a:solidFill>
              <a:latin typeface="Calibri" charset="0"/>
            </a:endParaRPr>
          </a:p>
        </p:txBody>
      </p:sp>
    </p:spTree>
    <p:extLst>
      <p:ext uri="{BB962C8B-B14F-4D97-AF65-F5344CB8AC3E}">
        <p14:creationId xmlns:p14="http://schemas.microsoft.com/office/powerpoint/2010/main" val="27079207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xfrm>
            <a:off x="92075" y="744538"/>
            <a:ext cx="6615113"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05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205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Arial" charset="0"/>
                <a:ea typeface="ＭＳ Ｐゴシック" charset="0"/>
                <a:cs typeface="Cordia New" charset="0"/>
              </a:defRPr>
            </a:lvl1pPr>
            <a:lvl2pPr marL="693211" indent="-266620" eaLnBrk="0" hangingPunct="0">
              <a:defRPr sz="2600">
                <a:solidFill>
                  <a:schemeClr val="tx1"/>
                </a:solidFill>
                <a:latin typeface="Arial" charset="0"/>
                <a:ea typeface="Cordia New" charset="0"/>
                <a:cs typeface="Cordia New" charset="0"/>
              </a:defRPr>
            </a:lvl2pPr>
            <a:lvl3pPr marL="1066479" indent="-213296" eaLnBrk="0" hangingPunct="0">
              <a:defRPr sz="2600">
                <a:solidFill>
                  <a:schemeClr val="tx1"/>
                </a:solidFill>
                <a:latin typeface="Arial" charset="0"/>
                <a:ea typeface="Cordia New" charset="0"/>
                <a:cs typeface="Cordia New" charset="0"/>
              </a:defRPr>
            </a:lvl3pPr>
            <a:lvl4pPr marL="1493070" indent="-213296" eaLnBrk="0" hangingPunct="0">
              <a:defRPr sz="2600">
                <a:solidFill>
                  <a:schemeClr val="tx1"/>
                </a:solidFill>
                <a:latin typeface="Arial" charset="0"/>
                <a:ea typeface="Cordia New" charset="0"/>
                <a:cs typeface="Cordia New" charset="0"/>
              </a:defRPr>
            </a:lvl4pPr>
            <a:lvl5pPr marL="1919661" indent="-213296" eaLnBrk="0" hangingPunct="0">
              <a:defRPr sz="2600">
                <a:solidFill>
                  <a:schemeClr val="tx1"/>
                </a:solidFill>
                <a:latin typeface="Arial" charset="0"/>
                <a:ea typeface="Cordia New" charset="0"/>
                <a:cs typeface="Cordia New" charset="0"/>
              </a:defRPr>
            </a:lvl5pPr>
            <a:lvl6pPr marL="2346252" indent="-213296" eaLnBrk="0" fontAlgn="base" hangingPunct="0">
              <a:spcBef>
                <a:spcPct val="0"/>
              </a:spcBef>
              <a:spcAft>
                <a:spcPct val="0"/>
              </a:spcAft>
              <a:defRPr sz="2600">
                <a:solidFill>
                  <a:schemeClr val="tx1"/>
                </a:solidFill>
                <a:latin typeface="Arial" charset="0"/>
                <a:ea typeface="Cordia New" charset="0"/>
                <a:cs typeface="Cordia New" charset="0"/>
              </a:defRPr>
            </a:lvl6pPr>
            <a:lvl7pPr marL="2772843" indent="-213296" eaLnBrk="0" fontAlgn="base" hangingPunct="0">
              <a:spcBef>
                <a:spcPct val="0"/>
              </a:spcBef>
              <a:spcAft>
                <a:spcPct val="0"/>
              </a:spcAft>
              <a:defRPr sz="2600">
                <a:solidFill>
                  <a:schemeClr val="tx1"/>
                </a:solidFill>
                <a:latin typeface="Arial" charset="0"/>
                <a:ea typeface="Cordia New" charset="0"/>
                <a:cs typeface="Cordia New" charset="0"/>
              </a:defRPr>
            </a:lvl7pPr>
            <a:lvl8pPr marL="3199435" indent="-213296" eaLnBrk="0" fontAlgn="base" hangingPunct="0">
              <a:spcBef>
                <a:spcPct val="0"/>
              </a:spcBef>
              <a:spcAft>
                <a:spcPct val="0"/>
              </a:spcAft>
              <a:defRPr sz="2600">
                <a:solidFill>
                  <a:schemeClr val="tx1"/>
                </a:solidFill>
                <a:latin typeface="Arial" charset="0"/>
                <a:ea typeface="Cordia New" charset="0"/>
                <a:cs typeface="Cordia New" charset="0"/>
              </a:defRPr>
            </a:lvl8pPr>
            <a:lvl9pPr marL="3626026" indent="-213296" eaLnBrk="0" fontAlgn="base" hangingPunct="0">
              <a:spcBef>
                <a:spcPct val="0"/>
              </a:spcBef>
              <a:spcAft>
                <a:spcPct val="0"/>
              </a:spcAft>
              <a:defRPr sz="2600">
                <a:solidFill>
                  <a:schemeClr val="tx1"/>
                </a:solidFill>
                <a:latin typeface="Arial" charset="0"/>
                <a:ea typeface="Cordia New" charset="0"/>
                <a:cs typeface="Cordia New" charset="0"/>
              </a:defRPr>
            </a:lvl9pPr>
          </a:lstStyle>
          <a:p>
            <a:pPr eaLnBrk="1" hangingPunct="1"/>
            <a:fld id="{4B125B82-8DB7-3442-90D7-02B7FEDF4BF5}" type="slidenum">
              <a:rPr lang="th-TH" sz="1100">
                <a:solidFill>
                  <a:prstClr val="black"/>
                </a:solidFill>
                <a:latin typeface="Calibri" charset="0"/>
              </a:rPr>
              <a:pPr eaLnBrk="1" hangingPunct="1"/>
              <a:t>44</a:t>
            </a:fld>
            <a:endParaRPr lang="th-TH" sz="1100">
              <a:solidFill>
                <a:prstClr val="black"/>
              </a:solidFill>
              <a:latin typeface="Calibri" charset="0"/>
            </a:endParaRPr>
          </a:p>
        </p:txBody>
      </p:sp>
    </p:spTree>
    <p:extLst>
      <p:ext uri="{BB962C8B-B14F-4D97-AF65-F5344CB8AC3E}">
        <p14:creationId xmlns:p14="http://schemas.microsoft.com/office/powerpoint/2010/main" val="2707920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9CE37-99C1-4B7C-9F65-3BB2EC47B8C7}" type="slidenum">
              <a:rPr lang="en-US" smtClean="0"/>
              <a:t>46</a:t>
            </a:fld>
            <a:endParaRPr lang="en-US"/>
          </a:p>
        </p:txBody>
      </p:sp>
    </p:spTree>
    <p:extLst>
      <p:ext uri="{BB962C8B-B14F-4D97-AF65-F5344CB8AC3E}">
        <p14:creationId xmlns:p14="http://schemas.microsoft.com/office/powerpoint/2010/main" val="20311718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9CE37-99C1-4B7C-9F65-3BB2EC47B8C7}" type="slidenum">
              <a:rPr lang="en-US" smtClean="0"/>
              <a:t>47</a:t>
            </a:fld>
            <a:endParaRPr lang="en-US"/>
          </a:p>
        </p:txBody>
      </p:sp>
    </p:spTree>
    <p:extLst>
      <p:ext uri="{BB962C8B-B14F-4D97-AF65-F5344CB8AC3E}">
        <p14:creationId xmlns:p14="http://schemas.microsoft.com/office/powerpoint/2010/main" val="20311718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3A29CE37-99C1-4B7C-9F65-3BB2EC47B8C7}" type="slidenum">
              <a:rPr lang="en-US" smtClean="0"/>
              <a:t>48</a:t>
            </a:fld>
            <a:endParaRPr lang="en-US"/>
          </a:p>
        </p:txBody>
      </p:sp>
    </p:spTree>
    <p:extLst>
      <p:ext uri="{BB962C8B-B14F-4D97-AF65-F5344CB8AC3E}">
        <p14:creationId xmlns:p14="http://schemas.microsoft.com/office/powerpoint/2010/main" val="3995627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3A29CE37-99C1-4B7C-9F65-3BB2EC47B8C7}" type="slidenum">
              <a:rPr lang="en-US" smtClean="0"/>
              <a:t>49</a:t>
            </a:fld>
            <a:endParaRPr lang="en-US"/>
          </a:p>
        </p:txBody>
      </p:sp>
    </p:spTree>
    <p:extLst>
      <p:ext uri="{BB962C8B-B14F-4D97-AF65-F5344CB8AC3E}">
        <p14:creationId xmlns:p14="http://schemas.microsoft.com/office/powerpoint/2010/main" val="35365972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50</a:t>
            </a:fld>
            <a:endParaRPr lang="en-US"/>
          </a:p>
        </p:txBody>
      </p:sp>
    </p:spTree>
    <p:extLst>
      <p:ext uri="{BB962C8B-B14F-4D97-AF65-F5344CB8AC3E}">
        <p14:creationId xmlns:p14="http://schemas.microsoft.com/office/powerpoint/2010/main" val="18000990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3A29CE37-99C1-4B7C-9F65-3BB2EC47B8C7}" type="slidenum">
              <a:rPr lang="en-US" smtClean="0"/>
              <a:t>51</a:t>
            </a:fld>
            <a:endParaRPr lang="en-US"/>
          </a:p>
        </p:txBody>
      </p:sp>
    </p:spTree>
    <p:extLst>
      <p:ext uri="{BB962C8B-B14F-4D97-AF65-F5344CB8AC3E}">
        <p14:creationId xmlns:p14="http://schemas.microsoft.com/office/powerpoint/2010/main" val="30534434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3A29CE37-99C1-4B7C-9F65-3BB2EC47B8C7}" type="slidenum">
              <a:rPr lang="en-US" smtClean="0"/>
              <a:t>53</a:t>
            </a:fld>
            <a:endParaRPr lang="en-US"/>
          </a:p>
        </p:txBody>
      </p:sp>
    </p:spTree>
    <p:extLst>
      <p:ext uri="{BB962C8B-B14F-4D97-AF65-F5344CB8AC3E}">
        <p14:creationId xmlns:p14="http://schemas.microsoft.com/office/powerpoint/2010/main" val="5439904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3A29CE37-99C1-4B7C-9F65-3BB2EC47B8C7}" type="slidenum">
              <a:rPr lang="en-US" smtClean="0"/>
              <a:t>55</a:t>
            </a:fld>
            <a:endParaRPr lang="en-US"/>
          </a:p>
        </p:txBody>
      </p:sp>
    </p:spTree>
    <p:extLst>
      <p:ext uri="{BB962C8B-B14F-4D97-AF65-F5344CB8AC3E}">
        <p14:creationId xmlns:p14="http://schemas.microsoft.com/office/powerpoint/2010/main" val="18512259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32515735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1361817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58</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59</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60</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61</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62</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63</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64</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5" name="Google Shape;525;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526" name="Google Shape;526;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623409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9</a:t>
            </a:fld>
            <a:endParaRPr lang="en-US"/>
          </a:p>
        </p:txBody>
      </p:sp>
    </p:spTree>
    <p:extLst>
      <p:ext uri="{BB962C8B-B14F-4D97-AF65-F5344CB8AC3E}">
        <p14:creationId xmlns:p14="http://schemas.microsoft.com/office/powerpoint/2010/main" val="3617562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US" strike="noStri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29CE37-99C1-4B7C-9F65-3BB2EC47B8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8034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11</a:t>
            </a:fld>
            <a:endParaRPr lang="en-US"/>
          </a:p>
        </p:txBody>
      </p:sp>
    </p:spTree>
    <p:extLst>
      <p:ext uri="{BB962C8B-B14F-4D97-AF65-F5344CB8AC3E}">
        <p14:creationId xmlns:p14="http://schemas.microsoft.com/office/powerpoint/2010/main" val="5884738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24" y="3082994"/>
            <a:ext cx="8189383" cy="654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58" tIns="49640" rIns="99258" bIns="49640">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cs typeface="Arial" pitchFamily="34" charset="0"/>
              </a:rPr>
              <a:t>HIV and AIDS</a:t>
            </a:r>
            <a:endParaRPr lang="th-TH" sz="3600" b="1">
              <a:solidFill>
                <a:prstClr val="white"/>
              </a:solidFill>
            </a:endParaRPr>
          </a:p>
        </p:txBody>
      </p:sp>
      <p:sp>
        <p:nvSpPr>
          <p:cNvPr id="5" name="TextBox 4"/>
          <p:cNvSpPr txBox="1"/>
          <p:nvPr userDrawn="1"/>
        </p:nvSpPr>
        <p:spPr>
          <a:xfrm>
            <a:off x="359834" y="3570344"/>
            <a:ext cx="8191500" cy="638859"/>
          </a:xfrm>
          <a:prstGeom prst="rect">
            <a:avLst/>
          </a:prstGeom>
          <a:noFill/>
        </p:spPr>
        <p:txBody>
          <a:bodyPr lIns="99258" tIns="49640" rIns="99258" bIns="49640">
            <a:spAutoFit/>
          </a:bodyPr>
          <a:lstStyle/>
          <a:p>
            <a:pPr>
              <a:defRPr/>
            </a:pPr>
            <a:r>
              <a:rPr lang="en-US" sz="3500" kern="700" dirty="0">
                <a:solidFill>
                  <a:srgbClr val="21416C"/>
                </a:solidFill>
                <a:cs typeface="Arial" pitchFamily="34" charset="0"/>
              </a:rPr>
              <a:t>Data Hub for Asia-Pacific</a:t>
            </a:r>
            <a:endParaRPr lang="th-TH" sz="3500" kern="700" dirty="0">
              <a:solidFill>
                <a:srgbClr val="21416C"/>
              </a:solidFill>
            </a:endParaRPr>
          </a:p>
        </p:txBody>
      </p:sp>
      <p:sp>
        <p:nvSpPr>
          <p:cNvPr id="6" name="TextBox 5"/>
          <p:cNvSpPr txBox="1"/>
          <p:nvPr userDrawn="1"/>
        </p:nvSpPr>
        <p:spPr>
          <a:xfrm>
            <a:off x="359834" y="4025939"/>
            <a:ext cx="8191500" cy="500359"/>
          </a:xfrm>
          <a:prstGeom prst="rect">
            <a:avLst/>
          </a:prstGeom>
          <a:noFill/>
        </p:spPr>
        <p:txBody>
          <a:bodyPr lIns="99258" tIns="49640" rIns="99258" bIns="49640">
            <a:spAutoFit/>
          </a:bodyPr>
          <a:lstStyle/>
          <a:p>
            <a:pPr>
              <a:defRPr/>
            </a:pPr>
            <a:r>
              <a:rPr lang="en-US" sz="2600" kern="700" dirty="0">
                <a:solidFill>
                  <a:srgbClr val="21416C"/>
                </a:solidFill>
                <a:cs typeface="Arial" pitchFamily="34" charset="0"/>
              </a:rPr>
              <a:t>Review in slides</a:t>
            </a:r>
            <a:endParaRPr lang="th-TH" sz="2600" kern="700" dirty="0">
              <a:solidFill>
                <a:srgbClr val="21416C"/>
              </a:solidFill>
            </a:endParaRPr>
          </a:p>
        </p:txBody>
      </p:sp>
      <p:sp>
        <p:nvSpPr>
          <p:cNvPr id="7" name="Rectangle 6"/>
          <p:cNvSpPr/>
          <p:nvPr userDrawn="1"/>
        </p:nvSpPr>
        <p:spPr>
          <a:xfrm>
            <a:off x="0" y="3089277"/>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258" tIns="49640" rIns="99258" bIns="49640" anchor="ctr"/>
          <a:lstStyle/>
          <a:p>
            <a:pPr algn="ctr">
              <a:defRPr/>
            </a:pPr>
            <a:endParaRPr lang="th-TH" sz="2800">
              <a:solidFill>
                <a:prstClr val="white"/>
              </a:solidFill>
            </a:endParaRPr>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635" y="609603"/>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lIns="91140" tIns="45576" rIns="91140" bIns="45576"/>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3632807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4265764872"/>
      </p:ext>
    </p:extLst>
  </p:cSld>
  <p:clrMapOvr>
    <a:overrideClrMapping bg1="lt1" tx1="dk1" bg2="lt2" tx2="dk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84"/>
            <a:ext cx="10198197" cy="788737"/>
          </a:xfrm>
          <a:prstGeom prst="rect">
            <a:avLst/>
          </a:prstGeom>
        </p:spPr>
        <p:txBody>
          <a:bodyPr lIns="117111" tIns="58553" rIns="117111" bIns="5855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111" tIns="58553" rIns="117111" bIns="58553">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111" tIns="58553" rIns="117111" bIns="58553"/>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01248965"/>
      </p:ext>
    </p:extLst>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66" tIns="58582" rIns="117166" bIns="58582" anchor="ctr"/>
          <a:lstStyle/>
          <a:p>
            <a:pPr algn="ctr" defTabSz="1171651">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166" tIns="58582" rIns="117166" bIns="58582">
            <a:normAutofit/>
          </a:bodyPr>
          <a:lstStyle>
            <a:lvl1pPr marL="683466" marR="0" indent="-683466" algn="l" defTabSz="1171651"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828" indent="0" algn="ctr">
              <a:buNone/>
              <a:defRPr>
                <a:solidFill>
                  <a:schemeClr val="tx1">
                    <a:tint val="75000"/>
                  </a:schemeClr>
                </a:solidFill>
              </a:defRPr>
            </a:lvl2pPr>
            <a:lvl3pPr marL="1171651" indent="0" algn="ctr">
              <a:buNone/>
              <a:defRPr>
                <a:solidFill>
                  <a:schemeClr val="tx1">
                    <a:tint val="75000"/>
                  </a:schemeClr>
                </a:solidFill>
              </a:defRPr>
            </a:lvl3pPr>
            <a:lvl4pPr marL="1757475" indent="0" algn="ctr">
              <a:buNone/>
              <a:defRPr>
                <a:solidFill>
                  <a:schemeClr val="tx1">
                    <a:tint val="75000"/>
                  </a:schemeClr>
                </a:solidFill>
              </a:defRPr>
            </a:lvl4pPr>
            <a:lvl5pPr marL="2343304" indent="0" algn="ctr">
              <a:buNone/>
              <a:defRPr>
                <a:solidFill>
                  <a:schemeClr val="tx1">
                    <a:tint val="75000"/>
                  </a:schemeClr>
                </a:solidFill>
              </a:defRPr>
            </a:lvl5pPr>
            <a:lvl6pPr marL="2929124" indent="0" algn="ctr">
              <a:buNone/>
              <a:defRPr>
                <a:solidFill>
                  <a:schemeClr val="tx1">
                    <a:tint val="75000"/>
                  </a:schemeClr>
                </a:solidFill>
              </a:defRPr>
            </a:lvl6pPr>
            <a:lvl7pPr marL="3514949" indent="0" algn="ctr">
              <a:buNone/>
              <a:defRPr>
                <a:solidFill>
                  <a:schemeClr val="tx1">
                    <a:tint val="75000"/>
                  </a:schemeClr>
                </a:solidFill>
              </a:defRPr>
            </a:lvl7pPr>
            <a:lvl8pPr marL="4100780" indent="0" algn="ctr">
              <a:buNone/>
              <a:defRPr>
                <a:solidFill>
                  <a:schemeClr val="tx1">
                    <a:tint val="75000"/>
                  </a:schemeClr>
                </a:solidFill>
              </a:defRPr>
            </a:lvl8pPr>
            <a:lvl9pPr marL="468660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166" tIns="58582" rIns="117166" bIns="58582">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66" tIns="58582" rIns="117166" bIns="5858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37163934"/>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66" tIns="58582" rIns="117166" bIns="58582" anchor="ctr"/>
          <a:lstStyle/>
          <a:p>
            <a:pPr algn="ctr" defTabSz="117165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66" tIns="58582" rIns="117166" bIns="58582">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166" tIns="58582" rIns="117166" bIns="5858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66" tIns="58582" rIns="117166" bIns="5858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07599872"/>
      </p:ext>
    </p:extLst>
  </p:cSld>
  <p:clrMapOvr>
    <a:overrideClrMapping bg1="lt1" tx1="dk1" bg2="lt2" tx2="dk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66" tIns="58582" rIns="117166" bIns="58582" anchor="ctr"/>
          <a:lstStyle/>
          <a:p>
            <a:pPr algn="ctr" defTabSz="117165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66" tIns="58582" rIns="117166" bIns="58582">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166" tIns="58582" rIns="117166" bIns="5858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166" tIns="58582" rIns="117166" bIns="5858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166" tIns="58582" rIns="117166" bIns="5858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23665861"/>
      </p:ext>
    </p:extLst>
  </p:cSld>
  <p:clrMapOvr>
    <a:overrideClrMapping bg1="lt1" tx1="dk1" bg2="lt2" tx2="dk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66" tIns="58582" rIns="117166" bIns="58582" anchor="ctr"/>
          <a:lstStyle/>
          <a:p>
            <a:pPr algn="ctr" defTabSz="117165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66" tIns="58582" rIns="117166" bIns="58582">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7166" tIns="58582" rIns="117166" bIns="5858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166" tIns="58582" rIns="117166" bIns="58582"/>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7166" tIns="58582" rIns="117166" bIns="5858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166" tIns="58582" rIns="117166" bIns="58582"/>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166" tIns="58582" rIns="117166" bIns="5858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68664812"/>
      </p:ext>
    </p:extLst>
  </p:cSld>
  <p:clrMapOvr>
    <a:overrideClrMapping bg1="lt1" tx1="dk1" bg2="lt2" tx2="dk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66" tIns="58582" rIns="117166" bIns="58582" anchor="ctr"/>
          <a:lstStyle/>
          <a:p>
            <a:pPr algn="ctr" defTabSz="117165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66" tIns="58582" rIns="117166" bIns="58582">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559147499"/>
      </p:ext>
    </p:extLst>
  </p:cSld>
  <p:clrMapOvr>
    <a:overrideClrMapping bg1="lt1" tx1="dk1" bg2="lt2" tx2="dk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612666936"/>
      </p:ext>
    </p:extLst>
  </p:cSld>
  <p:clrMapOvr>
    <a:overrideClrMapping bg1="lt1" tx1="dk1" bg2="lt2" tx2="dk2" accent1="accent1" accent2="accent2" accent3="accent3" accent4="accent4" accent5="accent5" accent6="accent6" hlink="hlink" folHlink="folHlink"/>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66" tIns="58582" rIns="117166" bIns="58582" anchor="ctr"/>
          <a:lstStyle/>
          <a:p>
            <a:pPr algn="ctr" defTabSz="117165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166" tIns="58582" rIns="117166" bIns="58582">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166" tIns="58582" rIns="117166" bIns="5858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166" tIns="58582" rIns="117166" bIns="58582"/>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166" tIns="58582" rIns="117166" bIns="5858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31187308"/>
      </p:ext>
    </p:extLst>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69"/>
            <a:ext cx="10198197" cy="788737"/>
          </a:xfrm>
          <a:prstGeom prst="rect">
            <a:avLst/>
          </a:prstGeom>
        </p:spPr>
        <p:txBody>
          <a:bodyPr lIns="117166" tIns="58582" rIns="117166" bIns="5858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166" tIns="58582" rIns="117166" bIns="58582">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166" tIns="58582" rIns="117166" bIns="58582"/>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35951760"/>
      </p:ext>
    </p:extLst>
  </p:cSld>
  <p:clrMapOvr>
    <a:overrideClrMapping bg1="lt1" tx1="dk1" bg2="lt2" tx2="dk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4"/>
            <a:ext cx="10769700" cy="3448055"/>
          </a:xfrm>
          <a:prstGeom prst="rect">
            <a:avLst/>
          </a:prstGeom>
        </p:spPr>
        <p:txBody>
          <a:bodyPr lIns="117226" tIns="58613" rIns="117226" bIns="58613">
            <a:normAutofit/>
          </a:bodyPr>
          <a:lstStyle>
            <a:lvl1pPr marL="683819" marR="0" indent="-683819" algn="l" defTabSz="1172261"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6130" indent="0" algn="ctr">
              <a:buNone/>
              <a:defRPr>
                <a:solidFill>
                  <a:schemeClr val="tx1">
                    <a:tint val="75000"/>
                  </a:schemeClr>
                </a:solidFill>
              </a:defRPr>
            </a:lvl2pPr>
            <a:lvl3pPr marL="1172261" indent="0" algn="ctr">
              <a:buNone/>
              <a:defRPr>
                <a:solidFill>
                  <a:schemeClr val="tx1">
                    <a:tint val="75000"/>
                  </a:schemeClr>
                </a:solidFill>
              </a:defRPr>
            </a:lvl3pPr>
            <a:lvl4pPr marL="1758391" indent="0" algn="ctr">
              <a:buNone/>
              <a:defRPr>
                <a:solidFill>
                  <a:schemeClr val="tx1">
                    <a:tint val="75000"/>
                  </a:schemeClr>
                </a:solidFill>
              </a:defRPr>
            </a:lvl4pPr>
            <a:lvl5pPr marL="2344522" indent="0" algn="ctr">
              <a:buNone/>
              <a:defRPr>
                <a:solidFill>
                  <a:schemeClr val="tx1">
                    <a:tint val="75000"/>
                  </a:schemeClr>
                </a:solidFill>
              </a:defRPr>
            </a:lvl5pPr>
            <a:lvl6pPr marL="2930652" indent="0" algn="ctr">
              <a:buNone/>
              <a:defRPr>
                <a:solidFill>
                  <a:schemeClr val="tx1">
                    <a:tint val="75000"/>
                  </a:schemeClr>
                </a:solidFill>
              </a:defRPr>
            </a:lvl6pPr>
            <a:lvl7pPr marL="3516782" indent="0" algn="ctr">
              <a:buNone/>
              <a:defRPr>
                <a:solidFill>
                  <a:schemeClr val="tx1">
                    <a:tint val="75000"/>
                  </a:schemeClr>
                </a:solidFill>
              </a:defRPr>
            </a:lvl7pPr>
            <a:lvl8pPr marL="4102913" indent="0" algn="ctr">
              <a:buNone/>
              <a:defRPr>
                <a:solidFill>
                  <a:schemeClr val="tx1">
                    <a:tint val="75000"/>
                  </a:schemeClr>
                </a:solidFill>
              </a:defRPr>
            </a:lvl8pPr>
            <a:lvl9pPr marL="4689043"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60750015"/>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0" tIns="45576" rIns="91140" bIns="4557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40" tIns="45576" rIns="91140" bIns="45576">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40" tIns="45576" rIns="91140" bIns="4557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40" tIns="45576" rIns="91140" bIns="45576"/>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40" tIns="45576" rIns="91140" bIns="4557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4032550946"/>
      </p:ext>
    </p:extLst>
  </p:cSld>
  <p:clrMapOvr>
    <a:overrideClrMapping bg1="lt1" tx1="dk1" bg2="lt2" tx2="dk2" accent1="accent1" accent2="accent2" accent3="accent3" accent4="accent4" accent5="accent5" accent6="accent6" hlink="hlink" folHlink="folHlink"/>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1955258"/>
      </p:ext>
    </p:extLst>
  </p:cSld>
  <p:clrMapOvr>
    <a:overrideClrMapping bg1="lt1" tx1="dk1" bg2="lt2" tx2="dk2" accent1="accent1" accent2="accent2" accent3="accent3" accent4="accent4" accent5="accent5" accent6="accent6" hlink="hlink" folHlink="folHlink"/>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57210087"/>
      </p:ext>
    </p:extLst>
  </p:cSld>
  <p:clrMapOvr>
    <a:overrideClrMapping bg1="lt1" tx1="dk1" bg2="lt2" tx2="dk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226" tIns="58613" rIns="117226" bIns="5861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226" tIns="58613" rIns="117226" bIns="5861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22059644"/>
      </p:ext>
    </p:extLst>
  </p:cSld>
  <p:clrMapOvr>
    <a:overrideClrMapping bg1="lt1" tx1="dk1" bg2="lt2" tx2="dk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271541821"/>
      </p:ext>
    </p:extLst>
  </p:cSld>
  <p:clrMapOvr>
    <a:overrideClrMapping bg1="lt1" tx1="dk1" bg2="lt2" tx2="dk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544801573"/>
      </p:ext>
    </p:extLst>
  </p:cSld>
  <p:clrMapOvr>
    <a:overrideClrMapping bg1="lt1" tx1="dk1" bg2="lt2" tx2="dk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226" tIns="58613" rIns="117226" bIns="58613"/>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62832279"/>
      </p:ext>
    </p:extLst>
  </p:cSld>
  <p:clrMapOvr>
    <a:overrideClrMapping bg1="lt1" tx1="dk1" bg2="lt2" tx2="dk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54"/>
            <a:ext cx="10198197" cy="788737"/>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3"/>
            <a:ext cx="10769700" cy="4000528"/>
          </a:xfrm>
          <a:prstGeom prst="rect">
            <a:avLst/>
          </a:prstGeom>
        </p:spPr>
        <p:txBody>
          <a:bodyPr lIns="117226" tIns="58613" rIns="117226" bIns="58613">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226" tIns="58613" rIns="117226" bIns="58613"/>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92622861"/>
      </p:ext>
    </p:extLst>
  </p:cSld>
  <p:clrMapOvr>
    <a:overrideClrMapping bg1="lt1" tx1="dk1" bg2="lt2" tx2="dk2" accent1="accent1" accent2="accent2" accent3="accent3" accent4="accent4" accent5="accent5" accent6="accent6" hlink="hlink" folHlink="folHlink"/>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3574008169"/>
      </p:ext>
    </p:extLst>
  </p:cSld>
  <p:clrMapOvr>
    <a:overrideClrMapping bg1="lt1" tx1="dk1" bg2="lt2" tx2="dk2" accent1="accent1" accent2="accent2" accent3="accent3" accent4="accent4" accent5="accent5" accent6="accent6" hlink="hlink" folHlink="folHlink"/>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2156692404"/>
      </p:ext>
    </p:extLst>
  </p:cSld>
  <p:clrMapOvr>
    <a:overrideClrMapping bg1="lt1" tx1="dk1" bg2="lt2" tx2="dk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2991986275"/>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51"/>
            <a:ext cx="10198197" cy="788737"/>
          </a:xfrm>
          <a:prstGeom prst="rect">
            <a:avLst/>
          </a:prstGeom>
        </p:spPr>
        <p:txBody>
          <a:bodyPr lIns="91140" tIns="45576" rIns="91140" bIns="4557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40" tIns="45576" rIns="91140" bIns="45576">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40" tIns="45576" rIns="91140" bIns="45576"/>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1150404760"/>
      </p:ext>
    </p:extLst>
  </p:cSld>
  <p:clrMapOvr>
    <a:overrideClrMapping bg1="lt1" tx1="dk1" bg2="lt2" tx2="dk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1809072690"/>
      </p:ext>
    </p:extLst>
  </p:cSld>
  <p:clrMapOvr>
    <a:overrideClrMapping bg1="lt1" tx1="dk1" bg2="lt2" tx2="dk2" accent1="accent1" accent2="accent2" accent3="accent3" accent4="accent4" accent5="accent5" accent6="accent6" hlink="hlink" folHlink="folHlink"/>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1471979139"/>
      </p:ext>
    </p:extLst>
  </p:cSld>
  <p:clrMapOvr>
    <a:overrideClrMapping bg1="lt1" tx1="dk1" bg2="lt2" tx2="dk2" accent1="accent1" accent2="accent2" accent3="accent3" accent4="accent4" accent5="accent5" accent6="accent6" hlink="hlink" folHlink="folHlink"/>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1936336385"/>
      </p:ext>
    </p:extLst>
  </p:cSld>
  <p:clrMapOvr>
    <a:overrideClrMapping bg1="lt1" tx1="dk1" bg2="lt2" tx2="dk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3503742969"/>
      </p:ext>
    </p:extLst>
  </p:cSld>
  <p:clrMapOvr>
    <a:overrideClrMapping bg1="lt1" tx1="dk1" bg2="lt2" tx2="dk2" accent1="accent1" accent2="accent2" accent3="accent3" accent4="accent4" accent5="accent5" accent6="accent6" hlink="hlink" folHlink="folHlink"/>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360699584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0" tIns="45576" rIns="91140" bIns="45576"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40" tIns="45576" rIns="91140" bIns="45576">
            <a:normAutofit/>
          </a:bodyPr>
          <a:lstStyle>
            <a:lvl1pPr marL="531665" marR="0" indent="-531665" algn="l" defTabSz="911452"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729" indent="0" algn="ctr">
              <a:buNone/>
              <a:defRPr>
                <a:solidFill>
                  <a:schemeClr val="tx1">
                    <a:tint val="75000"/>
                  </a:schemeClr>
                </a:solidFill>
              </a:defRPr>
            </a:lvl2pPr>
            <a:lvl3pPr marL="911452" indent="0" algn="ctr">
              <a:buNone/>
              <a:defRPr>
                <a:solidFill>
                  <a:schemeClr val="tx1">
                    <a:tint val="75000"/>
                  </a:schemeClr>
                </a:solidFill>
              </a:defRPr>
            </a:lvl3pPr>
            <a:lvl4pPr marL="1367180" indent="0" algn="ctr">
              <a:buNone/>
              <a:defRPr>
                <a:solidFill>
                  <a:schemeClr val="tx1">
                    <a:tint val="75000"/>
                  </a:schemeClr>
                </a:solidFill>
              </a:defRPr>
            </a:lvl4pPr>
            <a:lvl5pPr marL="1822881" indent="0" algn="ctr">
              <a:buNone/>
              <a:defRPr>
                <a:solidFill>
                  <a:schemeClr val="tx1">
                    <a:tint val="75000"/>
                  </a:schemeClr>
                </a:solidFill>
              </a:defRPr>
            </a:lvl5pPr>
            <a:lvl6pPr marL="2278624" indent="0" algn="ctr">
              <a:buNone/>
              <a:defRPr>
                <a:solidFill>
                  <a:schemeClr val="tx1">
                    <a:tint val="75000"/>
                  </a:schemeClr>
                </a:solidFill>
              </a:defRPr>
            </a:lvl6pPr>
            <a:lvl7pPr marL="2734361" indent="0" algn="ctr">
              <a:buNone/>
              <a:defRPr>
                <a:solidFill>
                  <a:schemeClr val="tx1">
                    <a:tint val="75000"/>
                  </a:schemeClr>
                </a:solidFill>
              </a:defRPr>
            </a:lvl7pPr>
            <a:lvl8pPr marL="3190070" indent="0" algn="ctr">
              <a:buNone/>
              <a:defRPr>
                <a:solidFill>
                  <a:schemeClr val="tx1">
                    <a:tint val="75000"/>
                  </a:schemeClr>
                </a:solidFill>
              </a:defRPr>
            </a:lvl8pPr>
            <a:lvl9pPr marL="364577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40" tIns="45576" rIns="91140" bIns="45576">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40" tIns="45576" rIns="91140" bIns="4557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FFFACBE7-949D-4DA0-ABF7-A817D795E3F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02099820"/>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0" tIns="45576" rIns="91140" bIns="4557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0" tIns="45576" rIns="91140" bIns="45576">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40" tIns="45576" rIns="91140" bIns="4557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40" tIns="45576" rIns="91140" bIns="4557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DF5441F3-6D32-44E2-AFE5-CF87662E8514}"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416066102"/>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0" tIns="45576" rIns="91140" bIns="4557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0" tIns="45576" rIns="91140" bIns="45576">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40" tIns="45576" rIns="91140" bIns="4557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40" tIns="45576" rIns="91140" bIns="4557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40" tIns="45576" rIns="91140" bIns="4557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D2310828-B002-490E-9BF8-0FA112858D6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7398939"/>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0" tIns="45576" rIns="91140" bIns="4557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0" tIns="45576" rIns="91140" bIns="45576">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91140" tIns="45576" rIns="91140" bIns="4557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40" tIns="45576" rIns="91140" bIns="45576"/>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91140" tIns="45576" rIns="91140" bIns="4557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40" tIns="45576" rIns="91140" bIns="45576"/>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40" tIns="45576" rIns="91140" bIns="4557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AD65E104-1B8A-4009-BE65-EA7E32981B0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34362100"/>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0" tIns="45576" rIns="91140" bIns="4557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0" tIns="45576" rIns="91140" bIns="45576">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A322A05C-F92B-4208-86DF-6717EEF82A80}"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094927291"/>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608DF5C0-B2D4-491A-9DA4-244A81ED3347}"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697005771"/>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0" tIns="45576" rIns="91140" bIns="4557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40" tIns="45576" rIns="91140" bIns="45576">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40" tIns="45576" rIns="91140" bIns="4557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40" tIns="45576" rIns="91140" bIns="45576"/>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40" tIns="45576" rIns="91140" bIns="4557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361DCCC7-98B1-4AC0-B3B2-41184168C14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3935467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258" tIns="49640" rIns="99258" bIns="49640" anchor="ctr"/>
          <a:lstStyle/>
          <a:p>
            <a:pPr algn="ctr">
              <a:defRPr/>
            </a:pPr>
            <a:endParaRPr lang="th-TH" sz="2800">
              <a:solidFill>
                <a:prstClr val="white"/>
              </a:solidFill>
            </a:endParaRPr>
          </a:p>
        </p:txBody>
      </p:sp>
      <p:sp>
        <p:nvSpPr>
          <p:cNvPr id="3" name="Title 6"/>
          <p:cNvSpPr>
            <a:spLocks noGrp="1"/>
          </p:cNvSpPr>
          <p:nvPr>
            <p:ph type="title"/>
          </p:nvPr>
        </p:nvSpPr>
        <p:spPr>
          <a:xfrm>
            <a:off x="300763" y="3390900"/>
            <a:ext cx="10820437" cy="1747850"/>
          </a:xfrm>
          <a:prstGeom prst="rect">
            <a:avLst/>
          </a:prstGeom>
        </p:spPr>
        <p:txBody>
          <a:bodyPr lIns="91140" tIns="45576" rIns="91140" bIns="45576"/>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1345807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51"/>
            <a:ext cx="10198197" cy="788737"/>
          </a:xfrm>
          <a:prstGeom prst="rect">
            <a:avLst/>
          </a:prstGeom>
        </p:spPr>
        <p:txBody>
          <a:bodyPr lIns="91140" tIns="45576" rIns="91140" bIns="4557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40" tIns="45576" rIns="91140" bIns="45576">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40" tIns="45576" rIns="91140" bIns="45576"/>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43F85958-A526-41A8-BF07-2FDCFFAD2E6F}"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81866183"/>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0" tIns="45576" rIns="91140" bIns="45576"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40" tIns="45576" rIns="91140" bIns="45576">
            <a:normAutofit/>
          </a:bodyPr>
          <a:lstStyle>
            <a:lvl1pPr marL="531665" marR="0" indent="-531665" algn="l" defTabSz="911452"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729" indent="0" algn="ctr">
              <a:buNone/>
              <a:defRPr>
                <a:solidFill>
                  <a:schemeClr val="tx1">
                    <a:tint val="75000"/>
                  </a:schemeClr>
                </a:solidFill>
              </a:defRPr>
            </a:lvl2pPr>
            <a:lvl3pPr marL="911452" indent="0" algn="ctr">
              <a:buNone/>
              <a:defRPr>
                <a:solidFill>
                  <a:schemeClr val="tx1">
                    <a:tint val="75000"/>
                  </a:schemeClr>
                </a:solidFill>
              </a:defRPr>
            </a:lvl3pPr>
            <a:lvl4pPr marL="1367180" indent="0" algn="ctr">
              <a:buNone/>
              <a:defRPr>
                <a:solidFill>
                  <a:schemeClr val="tx1">
                    <a:tint val="75000"/>
                  </a:schemeClr>
                </a:solidFill>
              </a:defRPr>
            </a:lvl4pPr>
            <a:lvl5pPr marL="1822881" indent="0" algn="ctr">
              <a:buNone/>
              <a:defRPr>
                <a:solidFill>
                  <a:schemeClr val="tx1">
                    <a:tint val="75000"/>
                  </a:schemeClr>
                </a:solidFill>
              </a:defRPr>
            </a:lvl5pPr>
            <a:lvl6pPr marL="2278624" indent="0" algn="ctr">
              <a:buNone/>
              <a:defRPr>
                <a:solidFill>
                  <a:schemeClr val="tx1">
                    <a:tint val="75000"/>
                  </a:schemeClr>
                </a:solidFill>
              </a:defRPr>
            </a:lvl6pPr>
            <a:lvl7pPr marL="2734361" indent="0" algn="ctr">
              <a:buNone/>
              <a:defRPr>
                <a:solidFill>
                  <a:schemeClr val="tx1">
                    <a:tint val="75000"/>
                  </a:schemeClr>
                </a:solidFill>
              </a:defRPr>
            </a:lvl7pPr>
            <a:lvl8pPr marL="3190070" indent="0" algn="ctr">
              <a:buNone/>
              <a:defRPr>
                <a:solidFill>
                  <a:schemeClr val="tx1">
                    <a:tint val="75000"/>
                  </a:schemeClr>
                </a:solidFill>
              </a:defRPr>
            </a:lvl8pPr>
            <a:lvl9pPr marL="364577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40" tIns="45576" rIns="91140" bIns="45576">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40" tIns="45576" rIns="91140" bIns="4557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191500631"/>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0" tIns="45576" rIns="91140" bIns="4557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0" tIns="45576" rIns="91140" bIns="45576">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40" tIns="45576" rIns="91140" bIns="4557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40" tIns="45576" rIns="91140" bIns="4557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2328691624"/>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0" tIns="45576" rIns="91140" bIns="4557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0" tIns="45576" rIns="91140" bIns="45576">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40" tIns="45576" rIns="91140" bIns="4557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40" tIns="45576" rIns="91140" bIns="4557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40" tIns="45576" rIns="91140" bIns="4557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50059565"/>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0" tIns="45576" rIns="91140" bIns="4557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0" tIns="45576" rIns="91140" bIns="45576">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91140" tIns="45576" rIns="91140" bIns="4557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40" tIns="45576" rIns="91140" bIns="45576"/>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91140" tIns="45576" rIns="91140" bIns="4557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40" tIns="45576" rIns="91140" bIns="45576"/>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40" tIns="45576" rIns="91140" bIns="4557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112454106"/>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0" tIns="45576" rIns="91140" bIns="4557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0" tIns="45576" rIns="91140" bIns="45576">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634090357"/>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1407013307"/>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0" tIns="45576" rIns="91140" bIns="4557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40" tIns="45576" rIns="91140" bIns="45576">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40" tIns="45576" rIns="91140" bIns="4557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40" tIns="45576" rIns="91140" bIns="45576"/>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40" tIns="45576" rIns="91140" bIns="4557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2196356918"/>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51"/>
            <a:ext cx="10198197" cy="788737"/>
          </a:xfrm>
          <a:prstGeom prst="rect">
            <a:avLst/>
          </a:prstGeom>
        </p:spPr>
        <p:txBody>
          <a:bodyPr lIns="91140" tIns="45576" rIns="91140" bIns="4557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40" tIns="45576" rIns="91140" bIns="45576">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40" tIns="45576" rIns="91140" bIns="45576"/>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300308227"/>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39"/>
        <p:cNvGrpSpPr/>
        <p:nvPr/>
      </p:nvGrpSpPr>
      <p:grpSpPr>
        <a:xfrm>
          <a:off x="0" y="0"/>
          <a:ext cx="0" cy="0"/>
          <a:chOff x="0" y="0"/>
          <a:chExt cx="0" cy="0"/>
        </a:xfrm>
      </p:grpSpPr>
      <p:sp>
        <p:nvSpPr>
          <p:cNvPr id="140" name="Google Shape;140;p23"/>
          <p:cNvSpPr/>
          <p:nvPr/>
        </p:nvSpPr>
        <p:spPr>
          <a:xfrm>
            <a:off x="0" y="1628777"/>
            <a:ext cx="239184" cy="649288"/>
          </a:xfrm>
          <a:prstGeom prst="rect">
            <a:avLst/>
          </a:prstGeom>
          <a:solidFill>
            <a:srgbClr val="C1001F"/>
          </a:solidFill>
          <a:ln>
            <a:noFill/>
          </a:ln>
        </p:spPr>
        <p:txBody>
          <a:bodyPr spcFirstLastPara="1" wrap="square" lIns="91125" tIns="45555" rIns="91125" bIns="45555"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141" name="Google Shape;141;p23"/>
          <p:cNvSpPr txBox="1">
            <a:spLocks noGrp="1"/>
          </p:cNvSpPr>
          <p:nvPr>
            <p:ph type="title"/>
          </p:nvPr>
        </p:nvSpPr>
        <p:spPr>
          <a:xfrm>
            <a:off x="226477" y="1571612"/>
            <a:ext cx="11203563" cy="504000"/>
          </a:xfrm>
          <a:prstGeom prst="rect">
            <a:avLst/>
          </a:prstGeom>
          <a:noFill/>
          <a:ln>
            <a:noFill/>
          </a:ln>
        </p:spPr>
        <p:txBody>
          <a:bodyPr spcFirstLastPara="1" wrap="square" lIns="91125" tIns="45555" rIns="91125" bIns="45555"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42" name="Google Shape;142;p23"/>
          <p:cNvSpPr txBox="1">
            <a:spLocks noGrp="1"/>
          </p:cNvSpPr>
          <p:nvPr>
            <p:ph type="sldNum" idx="12"/>
          </p:nvPr>
        </p:nvSpPr>
        <p:spPr>
          <a:xfrm>
            <a:off x="10858503" y="6358058"/>
            <a:ext cx="723900" cy="365125"/>
          </a:xfrm>
          <a:prstGeom prst="rect">
            <a:avLst/>
          </a:prstGeom>
          <a:noFill/>
          <a:ln>
            <a:noFill/>
          </a:ln>
        </p:spPr>
        <p:txBody>
          <a:bodyPr spcFirstLastPara="1" wrap="square" lIns="91125" tIns="45555" rIns="91125" bIns="45555"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136598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24" y="3082994"/>
            <a:ext cx="8189383" cy="654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58" tIns="49640" rIns="99258" bIns="49640">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cs typeface="Arial" pitchFamily="34" charset="0"/>
              </a:rPr>
              <a:t>HIV and AIDS</a:t>
            </a:r>
            <a:endParaRPr lang="th-TH" sz="3600" b="1">
              <a:solidFill>
                <a:prstClr val="white"/>
              </a:solidFill>
              <a:ea typeface="ＭＳ Ｐゴシック" charset="0"/>
            </a:endParaRPr>
          </a:p>
        </p:txBody>
      </p:sp>
      <p:sp>
        <p:nvSpPr>
          <p:cNvPr id="5" name="TextBox 4"/>
          <p:cNvSpPr txBox="1"/>
          <p:nvPr userDrawn="1"/>
        </p:nvSpPr>
        <p:spPr>
          <a:xfrm>
            <a:off x="359834" y="3570344"/>
            <a:ext cx="8191500" cy="638859"/>
          </a:xfrm>
          <a:prstGeom prst="rect">
            <a:avLst/>
          </a:prstGeom>
          <a:noFill/>
        </p:spPr>
        <p:txBody>
          <a:bodyPr lIns="99258" tIns="49640" rIns="99258" bIns="49640">
            <a:spAutoFit/>
          </a:bodyPr>
          <a:lstStyle/>
          <a:p>
            <a:pPr>
              <a:defRPr/>
            </a:pPr>
            <a:r>
              <a:rPr lang="en-US" sz="3500" kern="700" dirty="0">
                <a:solidFill>
                  <a:srgbClr val="21416C"/>
                </a:solidFill>
                <a:ea typeface="ＭＳ Ｐゴシック" charset="0"/>
                <a:cs typeface="Arial" pitchFamily="34" charset="0"/>
              </a:rPr>
              <a:t>Data Hub for Asia-Pacific</a:t>
            </a:r>
            <a:endParaRPr lang="th-TH" sz="3500" kern="700" dirty="0">
              <a:solidFill>
                <a:srgbClr val="21416C"/>
              </a:solidFill>
              <a:ea typeface="ＭＳ Ｐゴシック" charset="0"/>
            </a:endParaRPr>
          </a:p>
        </p:txBody>
      </p:sp>
      <p:sp>
        <p:nvSpPr>
          <p:cNvPr id="6" name="TextBox 5"/>
          <p:cNvSpPr txBox="1"/>
          <p:nvPr userDrawn="1"/>
        </p:nvSpPr>
        <p:spPr>
          <a:xfrm>
            <a:off x="359834" y="4025939"/>
            <a:ext cx="8191500" cy="500359"/>
          </a:xfrm>
          <a:prstGeom prst="rect">
            <a:avLst/>
          </a:prstGeom>
          <a:noFill/>
        </p:spPr>
        <p:txBody>
          <a:bodyPr lIns="99258" tIns="49640" rIns="99258" bIns="49640">
            <a:spAutoFit/>
          </a:bodyPr>
          <a:lstStyle/>
          <a:p>
            <a:pPr>
              <a:defRPr/>
            </a:pPr>
            <a:r>
              <a:rPr lang="en-US" sz="2600" kern="700" dirty="0">
                <a:solidFill>
                  <a:srgbClr val="21416C"/>
                </a:solidFill>
                <a:ea typeface="ＭＳ Ｐゴシック" charset="0"/>
                <a:cs typeface="Arial" pitchFamily="34" charset="0"/>
              </a:rPr>
              <a:t>Review in slides</a:t>
            </a:r>
            <a:endParaRPr lang="th-TH" sz="2600" kern="700" dirty="0">
              <a:solidFill>
                <a:srgbClr val="21416C"/>
              </a:solidFill>
              <a:ea typeface="ＭＳ Ｐゴシック" charset="0"/>
            </a:endParaRPr>
          </a:p>
        </p:txBody>
      </p:sp>
      <p:sp>
        <p:nvSpPr>
          <p:cNvPr id="7" name="Rectangle 6"/>
          <p:cNvSpPr/>
          <p:nvPr userDrawn="1"/>
        </p:nvSpPr>
        <p:spPr>
          <a:xfrm>
            <a:off x="0" y="3089277"/>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258" tIns="49640" rIns="99258" bIns="49640" anchor="ctr"/>
          <a:lstStyle/>
          <a:p>
            <a:pPr algn="ctr">
              <a:defRPr/>
            </a:pPr>
            <a:endParaRPr lang="th-TH" sz="2800">
              <a:solidFill>
                <a:prstClr val="white"/>
              </a:solidFill>
            </a:endParaRPr>
          </a:p>
        </p:txBody>
      </p:sp>
      <p:pic>
        <p:nvPicPr>
          <p:cNvPr id="8" name="Picture 9" descr="Unaid logo_approve.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283635" y="609603"/>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lIns="91140" tIns="45576" rIns="91140" bIns="45576"/>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41802667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43"/>
        <p:cNvGrpSpPr/>
        <p:nvPr/>
      </p:nvGrpSpPr>
      <p:grpSpPr>
        <a:xfrm>
          <a:off x="0" y="0"/>
          <a:ext cx="0" cy="0"/>
          <a:chOff x="0" y="0"/>
          <a:chExt cx="0" cy="0"/>
        </a:xfrm>
      </p:grpSpPr>
      <p:sp>
        <p:nvSpPr>
          <p:cNvPr id="144" name="Google Shape;144;p24"/>
          <p:cNvSpPr/>
          <p:nvPr/>
        </p:nvSpPr>
        <p:spPr>
          <a:xfrm>
            <a:off x="0" y="1628777"/>
            <a:ext cx="239184" cy="649288"/>
          </a:xfrm>
          <a:prstGeom prst="rect">
            <a:avLst/>
          </a:prstGeom>
          <a:solidFill>
            <a:srgbClr val="C1001F"/>
          </a:solidFill>
          <a:ln>
            <a:noFill/>
          </a:ln>
        </p:spPr>
        <p:txBody>
          <a:bodyPr spcFirstLastPara="1" wrap="square" lIns="91125" tIns="45555" rIns="91125" bIns="45555"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145" name="Google Shape;145;p24"/>
          <p:cNvSpPr txBox="1">
            <a:spLocks noGrp="1"/>
          </p:cNvSpPr>
          <p:nvPr>
            <p:ph type="subTitle" idx="1"/>
          </p:nvPr>
        </p:nvSpPr>
        <p:spPr>
          <a:xfrm>
            <a:off x="660338" y="1978296"/>
            <a:ext cx="10769700" cy="3448055"/>
          </a:xfrm>
          <a:prstGeom prst="rect">
            <a:avLst/>
          </a:prstGeom>
          <a:noFill/>
          <a:ln>
            <a:noFill/>
          </a:ln>
        </p:spPr>
        <p:txBody>
          <a:bodyPr spcFirstLastPara="1" wrap="square" lIns="91125" tIns="45555" rIns="91125" bIns="45555" anchor="t" anchorCtr="0"/>
          <a:lstStyle>
            <a:lvl1pPr marR="0" lvl="0" algn="l" rtl="0">
              <a:lnSpc>
                <a:spcPct val="150000"/>
              </a:lnSpc>
              <a:spcBef>
                <a:spcPts val="360"/>
              </a:spcBef>
              <a:spcAft>
                <a:spcPts val="0"/>
              </a:spcAft>
              <a:buClr>
                <a:schemeClr val="dk1"/>
              </a:buClr>
              <a:buSzPts val="4500"/>
              <a:buFont typeface="Arial"/>
              <a:buChar char="•"/>
              <a:defRPr sz="1800" b="1" i="0" u="none" strike="noStrike" cap="none">
                <a:solidFill>
                  <a:schemeClr val="dk1"/>
                </a:solidFill>
                <a:latin typeface="Arial"/>
                <a:ea typeface="Arial"/>
                <a:cs typeface="Arial"/>
                <a:sym typeface="Arial"/>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Arial"/>
                <a:ea typeface="Arial"/>
                <a:cs typeface="Arial"/>
                <a:sym typeface="Arial"/>
              </a:defRPr>
            </a:lvl2pPr>
            <a:lvl3pPr marR="0" lvl="2" algn="ctr" rtl="0">
              <a:spcBef>
                <a:spcPts val="479"/>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3pPr>
            <a:lvl4pPr marR="0" lvl="3"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4pPr>
            <a:lvl5pPr marR="0" lvl="4"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9pPr>
          </a:lstStyle>
          <a:p>
            <a:endParaRPr/>
          </a:p>
        </p:txBody>
      </p:sp>
      <p:sp>
        <p:nvSpPr>
          <p:cNvPr id="146" name="Google Shape;146;p24"/>
          <p:cNvSpPr txBox="1">
            <a:spLocks noGrp="1"/>
          </p:cNvSpPr>
          <p:nvPr>
            <p:ph type="title"/>
          </p:nvPr>
        </p:nvSpPr>
        <p:spPr>
          <a:xfrm>
            <a:off x="226477" y="1571612"/>
            <a:ext cx="11203563" cy="504000"/>
          </a:xfrm>
          <a:prstGeom prst="rect">
            <a:avLst/>
          </a:prstGeom>
          <a:noFill/>
          <a:ln>
            <a:noFill/>
          </a:ln>
        </p:spPr>
        <p:txBody>
          <a:bodyPr spcFirstLastPara="1" wrap="square" lIns="91125" tIns="45555" rIns="91125" bIns="45555"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47" name="Google Shape;147;p24"/>
          <p:cNvSpPr txBox="1">
            <a:spLocks noGrp="1"/>
          </p:cNvSpPr>
          <p:nvPr>
            <p:ph type="body" idx="2"/>
          </p:nvPr>
        </p:nvSpPr>
        <p:spPr>
          <a:xfrm>
            <a:off x="660339" y="5429267"/>
            <a:ext cx="10198196" cy="1288804"/>
          </a:xfrm>
          <a:prstGeom prst="rect">
            <a:avLst/>
          </a:prstGeom>
          <a:noFill/>
          <a:ln>
            <a:noFill/>
          </a:ln>
        </p:spPr>
        <p:txBody>
          <a:bodyPr spcFirstLastPara="1" wrap="square" lIns="91125" tIns="45555" rIns="91125" bIns="45555" anchor="b" anchorCtr="0"/>
          <a:lstStyle>
            <a:lvl1pPr marL="455729" marR="0" lvl="0" indent="-227873"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1452" marR="0" lvl="1" indent="-272181"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180" marR="0" lvl="2" indent="-272181"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2881" marR="0" lvl="3" indent="-272181"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8624" marR="0" lvl="4" indent="-272181"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4361" marR="0" lvl="5"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070" marR="0" lvl="6"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770" marR="0" lvl="7"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499" marR="0" lvl="8"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48" name="Google Shape;148;p24"/>
          <p:cNvSpPr txBox="1">
            <a:spLocks noGrp="1"/>
          </p:cNvSpPr>
          <p:nvPr>
            <p:ph type="sldNum" idx="12"/>
          </p:nvPr>
        </p:nvSpPr>
        <p:spPr>
          <a:xfrm>
            <a:off x="10858503" y="6358058"/>
            <a:ext cx="723900" cy="365125"/>
          </a:xfrm>
          <a:prstGeom prst="rect">
            <a:avLst/>
          </a:prstGeom>
          <a:noFill/>
          <a:ln>
            <a:noFill/>
          </a:ln>
        </p:spPr>
        <p:txBody>
          <a:bodyPr spcFirstLastPara="1" wrap="square" lIns="91125" tIns="45555" rIns="91125" bIns="45555"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9658753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Object">
  <p:cSld name="Title and Object">
    <p:spTree>
      <p:nvGrpSpPr>
        <p:cNvPr id="1" name="Shape 149"/>
        <p:cNvGrpSpPr/>
        <p:nvPr/>
      </p:nvGrpSpPr>
      <p:grpSpPr>
        <a:xfrm>
          <a:off x="0" y="0"/>
          <a:ext cx="0" cy="0"/>
          <a:chOff x="0" y="0"/>
          <a:chExt cx="0" cy="0"/>
        </a:xfrm>
      </p:grpSpPr>
      <p:sp>
        <p:nvSpPr>
          <p:cNvPr id="150" name="Google Shape;150;p25"/>
          <p:cNvSpPr/>
          <p:nvPr/>
        </p:nvSpPr>
        <p:spPr>
          <a:xfrm>
            <a:off x="0" y="1628777"/>
            <a:ext cx="239184" cy="649288"/>
          </a:xfrm>
          <a:prstGeom prst="rect">
            <a:avLst/>
          </a:prstGeom>
          <a:solidFill>
            <a:srgbClr val="C1001F"/>
          </a:solidFill>
          <a:ln>
            <a:noFill/>
          </a:ln>
        </p:spPr>
        <p:txBody>
          <a:bodyPr spcFirstLastPara="1" wrap="square" lIns="91125" tIns="45555" rIns="91125" bIns="45555"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151" name="Google Shape;151;p25"/>
          <p:cNvSpPr txBox="1">
            <a:spLocks noGrp="1"/>
          </p:cNvSpPr>
          <p:nvPr>
            <p:ph type="title"/>
          </p:nvPr>
        </p:nvSpPr>
        <p:spPr>
          <a:xfrm>
            <a:off x="226477" y="1571612"/>
            <a:ext cx="11203563" cy="504000"/>
          </a:xfrm>
          <a:prstGeom prst="rect">
            <a:avLst/>
          </a:prstGeom>
          <a:noFill/>
          <a:ln>
            <a:noFill/>
          </a:ln>
        </p:spPr>
        <p:txBody>
          <a:bodyPr spcFirstLastPara="1" wrap="square" lIns="91125" tIns="45555" rIns="91125" bIns="45555"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52" name="Google Shape;152;p25"/>
          <p:cNvSpPr txBox="1">
            <a:spLocks noGrp="1"/>
          </p:cNvSpPr>
          <p:nvPr>
            <p:ph type="body" idx="1"/>
          </p:nvPr>
        </p:nvSpPr>
        <p:spPr>
          <a:xfrm>
            <a:off x="660338" y="1978289"/>
            <a:ext cx="10769700" cy="3448056"/>
          </a:xfrm>
          <a:prstGeom prst="rect">
            <a:avLst/>
          </a:prstGeom>
          <a:noFill/>
          <a:ln>
            <a:noFill/>
          </a:ln>
        </p:spPr>
        <p:txBody>
          <a:bodyPr spcFirstLastPara="1" wrap="square" lIns="91125" tIns="45555" rIns="91125" bIns="45555" anchor="t" anchorCtr="0"/>
          <a:lstStyle>
            <a:lvl1pPr marL="455729" marR="0" lvl="0" indent="-227873"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452" marR="0" lvl="1" indent="-227873"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180" marR="0" lvl="2" indent="-227873"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2881" marR="0" lvl="3" indent="-227873"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8624" marR="0" lvl="4" indent="-227873"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4361" marR="0" lvl="5"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070" marR="0" lvl="6"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770" marR="0" lvl="7"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499" marR="0" lvl="8"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53" name="Google Shape;153;p25"/>
          <p:cNvSpPr txBox="1">
            <a:spLocks noGrp="1"/>
          </p:cNvSpPr>
          <p:nvPr>
            <p:ph type="body" idx="2"/>
          </p:nvPr>
        </p:nvSpPr>
        <p:spPr>
          <a:xfrm>
            <a:off x="660339" y="5429267"/>
            <a:ext cx="10198196" cy="1288804"/>
          </a:xfrm>
          <a:prstGeom prst="rect">
            <a:avLst/>
          </a:prstGeom>
          <a:noFill/>
          <a:ln>
            <a:noFill/>
          </a:ln>
        </p:spPr>
        <p:txBody>
          <a:bodyPr spcFirstLastPara="1" wrap="square" lIns="91125" tIns="45555" rIns="91125" bIns="45555" anchor="b" anchorCtr="0"/>
          <a:lstStyle>
            <a:lvl1pPr marL="455729" marR="0" lvl="0" indent="-227873"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1452" marR="0" lvl="1" indent="-272181"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180" marR="0" lvl="2" indent="-272181"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2881" marR="0" lvl="3" indent="-272181"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8624" marR="0" lvl="4" indent="-272181"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4361" marR="0" lvl="5"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070" marR="0" lvl="6"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770" marR="0" lvl="7"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499" marR="0" lvl="8"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54" name="Google Shape;154;p25"/>
          <p:cNvSpPr txBox="1">
            <a:spLocks noGrp="1"/>
          </p:cNvSpPr>
          <p:nvPr>
            <p:ph type="sldNum" idx="12"/>
          </p:nvPr>
        </p:nvSpPr>
        <p:spPr>
          <a:xfrm>
            <a:off x="10858503" y="6358058"/>
            <a:ext cx="723900" cy="365125"/>
          </a:xfrm>
          <a:prstGeom prst="rect">
            <a:avLst/>
          </a:prstGeom>
          <a:noFill/>
          <a:ln>
            <a:noFill/>
          </a:ln>
        </p:spPr>
        <p:txBody>
          <a:bodyPr spcFirstLastPara="1" wrap="square" lIns="91125" tIns="45555" rIns="91125" bIns="45555"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6697566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55"/>
        <p:cNvGrpSpPr/>
        <p:nvPr/>
      </p:nvGrpSpPr>
      <p:grpSpPr>
        <a:xfrm>
          <a:off x="0" y="0"/>
          <a:ext cx="0" cy="0"/>
          <a:chOff x="0" y="0"/>
          <a:chExt cx="0" cy="0"/>
        </a:xfrm>
      </p:grpSpPr>
      <p:sp>
        <p:nvSpPr>
          <p:cNvPr id="156" name="Google Shape;156;p26"/>
          <p:cNvSpPr/>
          <p:nvPr/>
        </p:nvSpPr>
        <p:spPr>
          <a:xfrm>
            <a:off x="0" y="1628777"/>
            <a:ext cx="239184" cy="649288"/>
          </a:xfrm>
          <a:prstGeom prst="rect">
            <a:avLst/>
          </a:prstGeom>
          <a:solidFill>
            <a:srgbClr val="C1001F"/>
          </a:solidFill>
          <a:ln>
            <a:noFill/>
          </a:ln>
        </p:spPr>
        <p:txBody>
          <a:bodyPr spcFirstLastPara="1" wrap="square" lIns="91125" tIns="45555" rIns="91125" bIns="45555"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157" name="Google Shape;157;p26"/>
          <p:cNvSpPr txBox="1">
            <a:spLocks noGrp="1"/>
          </p:cNvSpPr>
          <p:nvPr>
            <p:ph type="title"/>
          </p:nvPr>
        </p:nvSpPr>
        <p:spPr>
          <a:xfrm>
            <a:off x="226477" y="1571612"/>
            <a:ext cx="11203563" cy="504000"/>
          </a:xfrm>
          <a:prstGeom prst="rect">
            <a:avLst/>
          </a:prstGeom>
          <a:noFill/>
          <a:ln>
            <a:noFill/>
          </a:ln>
        </p:spPr>
        <p:txBody>
          <a:bodyPr spcFirstLastPara="1" wrap="square" lIns="91125" tIns="45555" rIns="91125" bIns="45555"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58" name="Google Shape;158;p26"/>
          <p:cNvSpPr txBox="1">
            <a:spLocks noGrp="1"/>
          </p:cNvSpPr>
          <p:nvPr>
            <p:ph type="body" idx="1"/>
          </p:nvPr>
        </p:nvSpPr>
        <p:spPr>
          <a:xfrm>
            <a:off x="660335" y="1978289"/>
            <a:ext cx="5280000" cy="3448056"/>
          </a:xfrm>
          <a:prstGeom prst="rect">
            <a:avLst/>
          </a:prstGeom>
          <a:noFill/>
          <a:ln>
            <a:noFill/>
          </a:ln>
        </p:spPr>
        <p:txBody>
          <a:bodyPr spcFirstLastPara="1" wrap="square" lIns="91125" tIns="45555" rIns="91125" bIns="45555" anchor="t" anchorCtr="0"/>
          <a:lstStyle>
            <a:lvl1pPr marL="455729" marR="0" lvl="0" indent="-227873"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452" marR="0" lvl="1" indent="-227873"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180" marR="0" lvl="2" indent="-227873"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2881" marR="0" lvl="3" indent="-227873"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8624" marR="0" lvl="4" indent="-227873"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4361" marR="0" lvl="5"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070" marR="0" lvl="6"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770" marR="0" lvl="7"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499" marR="0" lvl="8"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59" name="Google Shape;159;p26"/>
          <p:cNvSpPr txBox="1">
            <a:spLocks noGrp="1"/>
          </p:cNvSpPr>
          <p:nvPr>
            <p:ph type="body" idx="2"/>
          </p:nvPr>
        </p:nvSpPr>
        <p:spPr>
          <a:xfrm>
            <a:off x="6150037" y="1978289"/>
            <a:ext cx="5280000" cy="3448056"/>
          </a:xfrm>
          <a:prstGeom prst="rect">
            <a:avLst/>
          </a:prstGeom>
          <a:noFill/>
          <a:ln>
            <a:noFill/>
          </a:ln>
        </p:spPr>
        <p:txBody>
          <a:bodyPr spcFirstLastPara="1" wrap="square" lIns="91125" tIns="45555" rIns="91125" bIns="45555" anchor="t" anchorCtr="0"/>
          <a:lstStyle>
            <a:lvl1pPr marL="455729" marR="0" lvl="0" indent="-227873"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452" marR="0" lvl="1" indent="-227873"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180" marR="0" lvl="2" indent="-227873"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2881" marR="0" lvl="3" indent="-227873"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8624" marR="0" lvl="4" indent="-227873"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4361" marR="0" lvl="5"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070" marR="0" lvl="6"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770" marR="0" lvl="7"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499" marR="0" lvl="8"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60" name="Google Shape;160;p26"/>
          <p:cNvSpPr txBox="1">
            <a:spLocks noGrp="1"/>
          </p:cNvSpPr>
          <p:nvPr>
            <p:ph type="body" idx="3"/>
          </p:nvPr>
        </p:nvSpPr>
        <p:spPr>
          <a:xfrm>
            <a:off x="660339" y="5429267"/>
            <a:ext cx="10198196" cy="1288804"/>
          </a:xfrm>
          <a:prstGeom prst="rect">
            <a:avLst/>
          </a:prstGeom>
          <a:noFill/>
          <a:ln>
            <a:noFill/>
          </a:ln>
        </p:spPr>
        <p:txBody>
          <a:bodyPr spcFirstLastPara="1" wrap="square" lIns="91125" tIns="45555" rIns="91125" bIns="45555" anchor="b" anchorCtr="0"/>
          <a:lstStyle>
            <a:lvl1pPr marL="455729" marR="0" lvl="0" indent="-227873"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1452" marR="0" lvl="1" indent="-272181"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180" marR="0" lvl="2" indent="-272181"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2881" marR="0" lvl="3" indent="-272181"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8624" marR="0" lvl="4" indent="-272181"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4361" marR="0" lvl="5"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070" marR="0" lvl="6"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770" marR="0" lvl="7"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499" marR="0" lvl="8"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61" name="Google Shape;161;p26"/>
          <p:cNvSpPr txBox="1">
            <a:spLocks noGrp="1"/>
          </p:cNvSpPr>
          <p:nvPr>
            <p:ph type="sldNum" idx="12"/>
          </p:nvPr>
        </p:nvSpPr>
        <p:spPr>
          <a:xfrm>
            <a:off x="10858503" y="6358058"/>
            <a:ext cx="723900" cy="365125"/>
          </a:xfrm>
          <a:prstGeom prst="rect">
            <a:avLst/>
          </a:prstGeom>
          <a:noFill/>
          <a:ln>
            <a:noFill/>
          </a:ln>
        </p:spPr>
        <p:txBody>
          <a:bodyPr spcFirstLastPara="1" wrap="square" lIns="91125" tIns="45555" rIns="91125" bIns="45555"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2274410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62"/>
        <p:cNvGrpSpPr/>
        <p:nvPr/>
      </p:nvGrpSpPr>
      <p:grpSpPr>
        <a:xfrm>
          <a:off x="0" y="0"/>
          <a:ext cx="0" cy="0"/>
          <a:chOff x="0" y="0"/>
          <a:chExt cx="0" cy="0"/>
        </a:xfrm>
      </p:grpSpPr>
      <p:sp>
        <p:nvSpPr>
          <p:cNvPr id="163" name="Google Shape;163;p27"/>
          <p:cNvSpPr/>
          <p:nvPr/>
        </p:nvSpPr>
        <p:spPr>
          <a:xfrm>
            <a:off x="0" y="1628777"/>
            <a:ext cx="239184" cy="649288"/>
          </a:xfrm>
          <a:prstGeom prst="rect">
            <a:avLst/>
          </a:prstGeom>
          <a:solidFill>
            <a:srgbClr val="C1001F"/>
          </a:solidFill>
          <a:ln>
            <a:noFill/>
          </a:ln>
        </p:spPr>
        <p:txBody>
          <a:bodyPr spcFirstLastPara="1" wrap="square" lIns="91125" tIns="45555" rIns="91125" bIns="45555"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164" name="Google Shape;164;p27"/>
          <p:cNvSpPr txBox="1">
            <a:spLocks noGrp="1"/>
          </p:cNvSpPr>
          <p:nvPr>
            <p:ph type="title"/>
          </p:nvPr>
        </p:nvSpPr>
        <p:spPr>
          <a:xfrm>
            <a:off x="226477" y="1571612"/>
            <a:ext cx="11203563" cy="504000"/>
          </a:xfrm>
          <a:prstGeom prst="rect">
            <a:avLst/>
          </a:prstGeom>
          <a:noFill/>
          <a:ln>
            <a:noFill/>
          </a:ln>
        </p:spPr>
        <p:txBody>
          <a:bodyPr spcFirstLastPara="1" wrap="square" lIns="91125" tIns="45555" rIns="91125" bIns="45555"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65" name="Google Shape;165;p27"/>
          <p:cNvSpPr txBox="1">
            <a:spLocks noGrp="1"/>
          </p:cNvSpPr>
          <p:nvPr>
            <p:ph type="body" idx="1"/>
          </p:nvPr>
        </p:nvSpPr>
        <p:spPr>
          <a:xfrm>
            <a:off x="660335" y="2500313"/>
            <a:ext cx="5280000" cy="2926039"/>
          </a:xfrm>
          <a:prstGeom prst="rect">
            <a:avLst/>
          </a:prstGeom>
          <a:noFill/>
          <a:ln>
            <a:noFill/>
          </a:ln>
        </p:spPr>
        <p:txBody>
          <a:bodyPr spcFirstLastPara="1" wrap="square" lIns="91125" tIns="45555" rIns="91125" bIns="45555" anchor="t" anchorCtr="0"/>
          <a:lstStyle>
            <a:lvl1pPr marL="455729" marR="0" lvl="0" indent="-227873"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452" marR="0" lvl="1" indent="-227873"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180" marR="0" lvl="2" indent="-227873"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2881" marR="0" lvl="3" indent="-227873"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8624" marR="0" lvl="4" indent="-227873"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4361" marR="0" lvl="5"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070" marR="0" lvl="6"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770" marR="0" lvl="7"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499" marR="0" lvl="8"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66" name="Google Shape;166;p27"/>
          <p:cNvSpPr txBox="1">
            <a:spLocks noGrp="1"/>
          </p:cNvSpPr>
          <p:nvPr>
            <p:ph type="body" idx="2"/>
          </p:nvPr>
        </p:nvSpPr>
        <p:spPr>
          <a:xfrm>
            <a:off x="660335" y="1978289"/>
            <a:ext cx="5280000" cy="522000"/>
          </a:xfrm>
          <a:prstGeom prst="rect">
            <a:avLst/>
          </a:prstGeom>
          <a:noFill/>
          <a:ln>
            <a:noFill/>
          </a:ln>
        </p:spPr>
        <p:txBody>
          <a:bodyPr spcFirstLastPara="1" wrap="square" lIns="91125" tIns="45555" rIns="91125" bIns="45555" anchor="t" anchorCtr="0"/>
          <a:lstStyle>
            <a:lvl1pPr marL="455729" marR="0" lvl="0" indent="-227873"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452" marR="0" lvl="1" indent="-341793"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67180" marR="0" lvl="2" indent="-341793"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2881" marR="0" lvl="3" indent="-341793"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78624" marR="0" lvl="4" indent="-341793"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34361" marR="0" lvl="5"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070" marR="0" lvl="6"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770" marR="0" lvl="7"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499" marR="0" lvl="8"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67" name="Google Shape;167;p27"/>
          <p:cNvSpPr txBox="1">
            <a:spLocks noGrp="1"/>
          </p:cNvSpPr>
          <p:nvPr>
            <p:ph type="body" idx="3"/>
          </p:nvPr>
        </p:nvSpPr>
        <p:spPr>
          <a:xfrm>
            <a:off x="6150037" y="2500313"/>
            <a:ext cx="5280000" cy="2926039"/>
          </a:xfrm>
          <a:prstGeom prst="rect">
            <a:avLst/>
          </a:prstGeom>
          <a:noFill/>
          <a:ln>
            <a:noFill/>
          </a:ln>
        </p:spPr>
        <p:txBody>
          <a:bodyPr spcFirstLastPara="1" wrap="square" lIns="91125" tIns="45555" rIns="91125" bIns="45555" anchor="t" anchorCtr="0"/>
          <a:lstStyle>
            <a:lvl1pPr marL="455729" marR="0" lvl="0" indent="-227873"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452" marR="0" lvl="1" indent="-227873"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180" marR="0" lvl="2" indent="-227873"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2881" marR="0" lvl="3" indent="-227873"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8624" marR="0" lvl="4" indent="-227873"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4361" marR="0" lvl="5"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070" marR="0" lvl="6"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770" marR="0" lvl="7"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499" marR="0" lvl="8"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68" name="Google Shape;168;p27"/>
          <p:cNvSpPr txBox="1">
            <a:spLocks noGrp="1"/>
          </p:cNvSpPr>
          <p:nvPr>
            <p:ph type="body" idx="4"/>
          </p:nvPr>
        </p:nvSpPr>
        <p:spPr>
          <a:xfrm>
            <a:off x="6150037" y="1978289"/>
            <a:ext cx="5280000" cy="522000"/>
          </a:xfrm>
          <a:prstGeom prst="rect">
            <a:avLst/>
          </a:prstGeom>
          <a:noFill/>
          <a:ln>
            <a:noFill/>
          </a:ln>
        </p:spPr>
        <p:txBody>
          <a:bodyPr spcFirstLastPara="1" wrap="square" lIns="91125" tIns="45555" rIns="91125" bIns="45555" anchor="t" anchorCtr="0"/>
          <a:lstStyle>
            <a:lvl1pPr marL="455729" marR="0" lvl="0" indent="-227873"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452" marR="0" lvl="1" indent="-341793"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67180" marR="0" lvl="2" indent="-341793"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2881" marR="0" lvl="3" indent="-341793"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78624" marR="0" lvl="4" indent="-341793"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34361" marR="0" lvl="5"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070" marR="0" lvl="6"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770" marR="0" lvl="7"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499" marR="0" lvl="8"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69" name="Google Shape;169;p27"/>
          <p:cNvSpPr txBox="1">
            <a:spLocks noGrp="1"/>
          </p:cNvSpPr>
          <p:nvPr>
            <p:ph type="body" idx="5"/>
          </p:nvPr>
        </p:nvSpPr>
        <p:spPr>
          <a:xfrm>
            <a:off x="660339" y="5429267"/>
            <a:ext cx="10198196" cy="1288804"/>
          </a:xfrm>
          <a:prstGeom prst="rect">
            <a:avLst/>
          </a:prstGeom>
          <a:noFill/>
          <a:ln>
            <a:noFill/>
          </a:ln>
        </p:spPr>
        <p:txBody>
          <a:bodyPr spcFirstLastPara="1" wrap="square" lIns="91125" tIns="45555" rIns="91125" bIns="45555" anchor="b" anchorCtr="0"/>
          <a:lstStyle>
            <a:lvl1pPr marL="455729" marR="0" lvl="0" indent="-227873"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1452" marR="0" lvl="1" indent="-272181"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180" marR="0" lvl="2" indent="-272181"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2881" marR="0" lvl="3" indent="-272181"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8624" marR="0" lvl="4" indent="-272181"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4361" marR="0" lvl="5"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070" marR="0" lvl="6"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770" marR="0" lvl="7"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499" marR="0" lvl="8"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70" name="Google Shape;170;p27"/>
          <p:cNvSpPr txBox="1">
            <a:spLocks noGrp="1"/>
          </p:cNvSpPr>
          <p:nvPr>
            <p:ph type="sldNum" idx="12"/>
          </p:nvPr>
        </p:nvSpPr>
        <p:spPr>
          <a:xfrm>
            <a:off x="10858503" y="6358058"/>
            <a:ext cx="723900" cy="365125"/>
          </a:xfrm>
          <a:prstGeom prst="rect">
            <a:avLst/>
          </a:prstGeom>
          <a:noFill/>
          <a:ln>
            <a:noFill/>
          </a:ln>
        </p:spPr>
        <p:txBody>
          <a:bodyPr spcFirstLastPara="1" wrap="square" lIns="91125" tIns="45555" rIns="91125" bIns="45555"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5642175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71"/>
        <p:cNvGrpSpPr/>
        <p:nvPr/>
      </p:nvGrpSpPr>
      <p:grpSpPr>
        <a:xfrm>
          <a:off x="0" y="0"/>
          <a:ext cx="0" cy="0"/>
          <a:chOff x="0" y="0"/>
          <a:chExt cx="0" cy="0"/>
        </a:xfrm>
      </p:grpSpPr>
      <p:sp>
        <p:nvSpPr>
          <p:cNvPr id="172" name="Google Shape;172;p28"/>
          <p:cNvSpPr txBox="1">
            <a:spLocks noGrp="1"/>
          </p:cNvSpPr>
          <p:nvPr>
            <p:ph type="sldNum" idx="12"/>
          </p:nvPr>
        </p:nvSpPr>
        <p:spPr>
          <a:xfrm>
            <a:off x="10858503" y="6358058"/>
            <a:ext cx="723900" cy="365125"/>
          </a:xfrm>
          <a:prstGeom prst="rect">
            <a:avLst/>
          </a:prstGeom>
          <a:noFill/>
          <a:ln>
            <a:noFill/>
          </a:ln>
        </p:spPr>
        <p:txBody>
          <a:bodyPr spcFirstLastPara="1" wrap="square" lIns="91125" tIns="45555" rIns="91125" bIns="45555"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9310669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73"/>
        <p:cNvGrpSpPr/>
        <p:nvPr/>
      </p:nvGrpSpPr>
      <p:grpSpPr>
        <a:xfrm>
          <a:off x="0" y="0"/>
          <a:ext cx="0" cy="0"/>
          <a:chOff x="0" y="0"/>
          <a:chExt cx="0" cy="0"/>
        </a:xfrm>
      </p:grpSpPr>
      <p:sp>
        <p:nvSpPr>
          <p:cNvPr id="174" name="Google Shape;174;p29"/>
          <p:cNvSpPr/>
          <p:nvPr/>
        </p:nvSpPr>
        <p:spPr>
          <a:xfrm>
            <a:off x="0" y="1628777"/>
            <a:ext cx="239184" cy="649288"/>
          </a:xfrm>
          <a:prstGeom prst="rect">
            <a:avLst/>
          </a:prstGeom>
          <a:solidFill>
            <a:srgbClr val="C1001F"/>
          </a:solidFill>
          <a:ln>
            <a:noFill/>
          </a:ln>
        </p:spPr>
        <p:txBody>
          <a:bodyPr spcFirstLastPara="1" wrap="square" lIns="91125" tIns="45555" rIns="91125" bIns="45555"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175" name="Google Shape;175;p29"/>
          <p:cNvSpPr txBox="1">
            <a:spLocks noGrp="1"/>
          </p:cNvSpPr>
          <p:nvPr>
            <p:ph type="title"/>
          </p:nvPr>
        </p:nvSpPr>
        <p:spPr>
          <a:xfrm>
            <a:off x="226476" y="1571612"/>
            <a:ext cx="4440765" cy="1214446"/>
          </a:xfrm>
          <a:prstGeom prst="rect">
            <a:avLst/>
          </a:prstGeom>
          <a:noFill/>
          <a:ln>
            <a:noFill/>
          </a:ln>
        </p:spPr>
        <p:txBody>
          <a:bodyPr spcFirstLastPara="1" wrap="square" lIns="91125" tIns="45555" rIns="91125" bIns="45555"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76" name="Google Shape;176;p29"/>
          <p:cNvSpPr txBox="1">
            <a:spLocks noGrp="1"/>
          </p:cNvSpPr>
          <p:nvPr>
            <p:ph type="body" idx="1"/>
          </p:nvPr>
        </p:nvSpPr>
        <p:spPr>
          <a:xfrm>
            <a:off x="4857741" y="1571613"/>
            <a:ext cx="6572296" cy="3854734"/>
          </a:xfrm>
          <a:prstGeom prst="rect">
            <a:avLst/>
          </a:prstGeom>
          <a:noFill/>
          <a:ln>
            <a:noFill/>
          </a:ln>
        </p:spPr>
        <p:txBody>
          <a:bodyPr spcFirstLastPara="1" wrap="square" lIns="91125" tIns="45555" rIns="91125" bIns="45555" anchor="t" anchorCtr="0"/>
          <a:lstStyle>
            <a:lvl1pPr marL="455729" marR="0" lvl="0" indent="-227873"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452" marR="0" lvl="1" indent="-227873"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180" marR="0" lvl="2" indent="-227873"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2881" marR="0" lvl="3" indent="-227873"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8624" marR="0" lvl="4" indent="-227873"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4361" marR="0" lvl="5"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070" marR="0" lvl="6"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770" marR="0" lvl="7"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499" marR="0" lvl="8"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77" name="Google Shape;177;p29"/>
          <p:cNvSpPr txBox="1">
            <a:spLocks noGrp="1"/>
          </p:cNvSpPr>
          <p:nvPr>
            <p:ph type="body" idx="2"/>
          </p:nvPr>
        </p:nvSpPr>
        <p:spPr>
          <a:xfrm>
            <a:off x="660339" y="2857496"/>
            <a:ext cx="4006905" cy="2571768"/>
          </a:xfrm>
          <a:prstGeom prst="rect">
            <a:avLst/>
          </a:prstGeom>
          <a:noFill/>
          <a:ln>
            <a:noFill/>
          </a:ln>
        </p:spPr>
        <p:txBody>
          <a:bodyPr spcFirstLastPara="1" wrap="square" lIns="91125" tIns="45555" rIns="91125" bIns="45555" anchor="t" anchorCtr="0"/>
          <a:lstStyle>
            <a:lvl1pPr marL="455729" marR="0" lvl="0" indent="-227873"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1452" marR="0" lvl="1" indent="-341793"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67180" marR="0" lvl="2" indent="-341793"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2881" marR="0" lvl="3" indent="-341793"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78624" marR="0" lvl="4" indent="-341793"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34361" marR="0" lvl="5"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070" marR="0" lvl="6"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770" marR="0" lvl="7"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499" marR="0" lvl="8"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78" name="Google Shape;178;p29"/>
          <p:cNvSpPr txBox="1">
            <a:spLocks noGrp="1"/>
          </p:cNvSpPr>
          <p:nvPr>
            <p:ph type="body" idx="3"/>
          </p:nvPr>
        </p:nvSpPr>
        <p:spPr>
          <a:xfrm>
            <a:off x="660339" y="5429267"/>
            <a:ext cx="10198196" cy="1288804"/>
          </a:xfrm>
          <a:prstGeom prst="rect">
            <a:avLst/>
          </a:prstGeom>
          <a:noFill/>
          <a:ln>
            <a:noFill/>
          </a:ln>
        </p:spPr>
        <p:txBody>
          <a:bodyPr spcFirstLastPara="1" wrap="square" lIns="91125" tIns="45555" rIns="91125" bIns="45555" anchor="b" anchorCtr="0"/>
          <a:lstStyle>
            <a:lvl1pPr marL="455729" marR="0" lvl="0" indent="-227873"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1452" marR="0" lvl="1" indent="-272181"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180" marR="0" lvl="2" indent="-272181"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2881" marR="0" lvl="3" indent="-272181"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8624" marR="0" lvl="4" indent="-272181"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4361" marR="0" lvl="5"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070" marR="0" lvl="6"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770" marR="0" lvl="7"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499" marR="0" lvl="8"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79" name="Google Shape;179;p29"/>
          <p:cNvSpPr txBox="1">
            <a:spLocks noGrp="1"/>
          </p:cNvSpPr>
          <p:nvPr>
            <p:ph type="sldNum" idx="12"/>
          </p:nvPr>
        </p:nvSpPr>
        <p:spPr>
          <a:xfrm>
            <a:off x="10858503" y="6358058"/>
            <a:ext cx="723900" cy="365125"/>
          </a:xfrm>
          <a:prstGeom prst="rect">
            <a:avLst/>
          </a:prstGeom>
          <a:noFill/>
          <a:ln>
            <a:noFill/>
          </a:ln>
        </p:spPr>
        <p:txBody>
          <a:bodyPr spcFirstLastPara="1" wrap="square" lIns="91125" tIns="45555" rIns="91125" bIns="45555"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2681829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80"/>
        <p:cNvGrpSpPr/>
        <p:nvPr/>
      </p:nvGrpSpPr>
      <p:grpSpPr>
        <a:xfrm>
          <a:off x="0" y="0"/>
          <a:ext cx="0" cy="0"/>
          <a:chOff x="0" y="0"/>
          <a:chExt cx="0" cy="0"/>
        </a:xfrm>
      </p:grpSpPr>
      <p:sp>
        <p:nvSpPr>
          <p:cNvPr id="181" name="Google Shape;181;p30"/>
          <p:cNvSpPr txBox="1">
            <a:spLocks noGrp="1"/>
          </p:cNvSpPr>
          <p:nvPr>
            <p:ph type="body" idx="1"/>
          </p:nvPr>
        </p:nvSpPr>
        <p:spPr>
          <a:xfrm>
            <a:off x="660339" y="5929451"/>
            <a:ext cx="10198197" cy="788737"/>
          </a:xfrm>
          <a:prstGeom prst="rect">
            <a:avLst/>
          </a:prstGeom>
          <a:noFill/>
          <a:ln>
            <a:noFill/>
          </a:ln>
        </p:spPr>
        <p:txBody>
          <a:bodyPr spcFirstLastPara="1" wrap="square" lIns="91125" tIns="45555" rIns="91125" bIns="45555" anchor="b" anchorCtr="0"/>
          <a:lstStyle>
            <a:lvl1pPr marL="455729" marR="0" lvl="0" indent="-227873"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1452" marR="0" lvl="1" indent="-272181"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180" marR="0" lvl="2" indent="-272181"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2881" marR="0" lvl="3" indent="-272181"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8624" marR="0" lvl="4" indent="-272181"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4361" marR="0" lvl="5"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070" marR="0" lvl="6"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770" marR="0" lvl="7"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499" marR="0" lvl="8"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82" name="Google Shape;182;p30"/>
          <p:cNvSpPr txBox="1">
            <a:spLocks noGrp="1"/>
          </p:cNvSpPr>
          <p:nvPr>
            <p:ph type="body" idx="2"/>
          </p:nvPr>
        </p:nvSpPr>
        <p:spPr>
          <a:xfrm>
            <a:off x="660338" y="1571615"/>
            <a:ext cx="10769700" cy="4000528"/>
          </a:xfrm>
          <a:prstGeom prst="rect">
            <a:avLst/>
          </a:prstGeom>
          <a:noFill/>
          <a:ln>
            <a:noFill/>
          </a:ln>
        </p:spPr>
        <p:txBody>
          <a:bodyPr spcFirstLastPara="1" wrap="square" lIns="91125" tIns="45555" rIns="91125" bIns="45555" anchor="t" anchorCtr="0"/>
          <a:lstStyle>
            <a:lvl1pPr marL="455729" marR="0" lvl="0" indent="-227873"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452" marR="0" lvl="1" indent="-341793"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67180" marR="0" lvl="2" indent="-341793"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2881" marR="0" lvl="3" indent="-341793"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78624" marR="0" lvl="4" indent="-341793"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34361" marR="0" lvl="5"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070" marR="0" lvl="6"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770" marR="0" lvl="7"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499" marR="0" lvl="8"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83" name="Google Shape;183;p30"/>
          <p:cNvSpPr txBox="1">
            <a:spLocks noGrp="1"/>
          </p:cNvSpPr>
          <p:nvPr>
            <p:ph type="body" idx="3"/>
          </p:nvPr>
        </p:nvSpPr>
        <p:spPr>
          <a:xfrm>
            <a:off x="660333" y="5572140"/>
            <a:ext cx="10769704" cy="357190"/>
          </a:xfrm>
          <a:prstGeom prst="rect">
            <a:avLst/>
          </a:prstGeom>
          <a:noFill/>
          <a:ln>
            <a:noFill/>
          </a:ln>
        </p:spPr>
        <p:txBody>
          <a:bodyPr spcFirstLastPara="1" wrap="square" lIns="91125" tIns="45555" rIns="91125" bIns="45555" anchor="t" anchorCtr="0"/>
          <a:lstStyle>
            <a:lvl1pPr marL="455729" marR="0" lvl="0" indent="-227873" algn="ctr"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452" marR="0" lvl="1" indent="-341793"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67180" marR="0" lvl="2" indent="-341793"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2881" marR="0" lvl="3" indent="-341793"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78624" marR="0" lvl="4" indent="-341793"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34361" marR="0" lvl="5"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070" marR="0" lvl="6"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770" marR="0" lvl="7"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499" marR="0" lvl="8"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84" name="Google Shape;184;p30"/>
          <p:cNvSpPr txBox="1">
            <a:spLocks noGrp="1"/>
          </p:cNvSpPr>
          <p:nvPr>
            <p:ph type="sldNum" idx="12"/>
          </p:nvPr>
        </p:nvSpPr>
        <p:spPr>
          <a:xfrm>
            <a:off x="10858503" y="6358058"/>
            <a:ext cx="723900" cy="365125"/>
          </a:xfrm>
          <a:prstGeom prst="rect">
            <a:avLst/>
          </a:prstGeom>
          <a:noFill/>
          <a:ln>
            <a:noFill/>
          </a:ln>
        </p:spPr>
        <p:txBody>
          <a:bodyPr spcFirstLastPara="1" wrap="square" lIns="91125" tIns="45555" rIns="91125" bIns="45555"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7979796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71" tIns="58427" rIns="116871" bIns="58427" anchor="ctr"/>
          <a:lstStyle/>
          <a:p>
            <a:pPr algn="ctr" defTabSz="1168619">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871" tIns="58427" rIns="116871" bIns="58427">
            <a:normAutofit/>
          </a:bodyPr>
          <a:lstStyle>
            <a:lvl1pPr marL="681693" marR="0" indent="-681693" algn="l" defTabSz="1168619"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319" indent="0" algn="ctr">
              <a:buNone/>
              <a:defRPr>
                <a:solidFill>
                  <a:schemeClr val="tx1">
                    <a:tint val="75000"/>
                  </a:schemeClr>
                </a:solidFill>
              </a:defRPr>
            </a:lvl2pPr>
            <a:lvl3pPr marL="1168619" indent="0" algn="ctr">
              <a:buNone/>
              <a:defRPr>
                <a:solidFill>
                  <a:schemeClr val="tx1">
                    <a:tint val="75000"/>
                  </a:schemeClr>
                </a:solidFill>
              </a:defRPr>
            </a:lvl3pPr>
            <a:lvl4pPr marL="1752895" indent="0" algn="ctr">
              <a:buNone/>
              <a:defRPr>
                <a:solidFill>
                  <a:schemeClr val="tx1">
                    <a:tint val="75000"/>
                  </a:schemeClr>
                </a:solidFill>
              </a:defRPr>
            </a:lvl4pPr>
            <a:lvl5pPr marL="2337221" indent="0" algn="ctr">
              <a:buNone/>
              <a:defRPr>
                <a:solidFill>
                  <a:schemeClr val="tx1">
                    <a:tint val="75000"/>
                  </a:schemeClr>
                </a:solidFill>
              </a:defRPr>
            </a:lvl5pPr>
            <a:lvl6pPr marL="2921525" indent="0" algn="ctr">
              <a:buNone/>
              <a:defRPr>
                <a:solidFill>
                  <a:schemeClr val="tx1">
                    <a:tint val="75000"/>
                  </a:schemeClr>
                </a:solidFill>
              </a:defRPr>
            </a:lvl6pPr>
            <a:lvl7pPr marL="3505789" indent="0" algn="ctr">
              <a:buNone/>
              <a:defRPr>
                <a:solidFill>
                  <a:schemeClr val="tx1">
                    <a:tint val="75000"/>
                  </a:schemeClr>
                </a:solidFill>
              </a:defRPr>
            </a:lvl7pPr>
            <a:lvl8pPr marL="4090134" indent="0" algn="ctr">
              <a:buNone/>
              <a:defRPr>
                <a:solidFill>
                  <a:schemeClr val="tx1">
                    <a:tint val="75000"/>
                  </a:schemeClr>
                </a:solidFill>
              </a:defRPr>
            </a:lvl8pPr>
            <a:lvl9pPr marL="4674436"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871" tIns="58427" rIns="116871" bIns="58427">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871" tIns="58427" rIns="116871" bIns="5842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05884287"/>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71" tIns="58427" rIns="116871" bIns="58427" anchor="ctr"/>
          <a:lstStyle/>
          <a:p>
            <a:pPr algn="ctr" defTabSz="116861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71" tIns="58427" rIns="116871" bIns="58427">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871" tIns="58427" rIns="116871" bIns="5842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871" tIns="58427" rIns="116871" bIns="5842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24562333"/>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71" tIns="58427" rIns="116871" bIns="58427" anchor="ctr"/>
          <a:lstStyle/>
          <a:p>
            <a:pPr algn="ctr" defTabSz="116861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71" tIns="58427" rIns="116871" bIns="58427">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871" tIns="58427" rIns="116871" bIns="5842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871" tIns="58427" rIns="116871" bIns="5842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871" tIns="58427" rIns="116871" bIns="5842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6261057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258" tIns="49640" rIns="99258" bIns="49640" anchor="ctr"/>
          <a:lstStyle/>
          <a:p>
            <a:pPr algn="ctr">
              <a:defRPr/>
            </a:pPr>
            <a:endParaRPr lang="th-TH" sz="2800">
              <a:solidFill>
                <a:prstClr val="white"/>
              </a:solidFill>
            </a:endParaRPr>
          </a:p>
        </p:txBody>
      </p:sp>
      <p:sp>
        <p:nvSpPr>
          <p:cNvPr id="3" name="Title 6"/>
          <p:cNvSpPr>
            <a:spLocks noGrp="1"/>
          </p:cNvSpPr>
          <p:nvPr>
            <p:ph type="title"/>
          </p:nvPr>
        </p:nvSpPr>
        <p:spPr>
          <a:xfrm>
            <a:off x="300763" y="3390900"/>
            <a:ext cx="10820437" cy="1747850"/>
          </a:xfrm>
          <a:prstGeom prst="rect">
            <a:avLst/>
          </a:prstGeom>
        </p:spPr>
        <p:txBody>
          <a:bodyPr lIns="91140" tIns="45576" rIns="91140" bIns="45576"/>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7080271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71" tIns="58427" rIns="116871" bIns="58427" anchor="ctr"/>
          <a:lstStyle/>
          <a:p>
            <a:pPr algn="ctr" defTabSz="116861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71" tIns="58427" rIns="116871" bIns="58427">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6871" tIns="58427" rIns="116871" bIns="5842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871" tIns="58427" rIns="116871" bIns="58427"/>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6871" tIns="58427" rIns="116871" bIns="5842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871" tIns="58427" rIns="116871" bIns="58427"/>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871" tIns="58427" rIns="116871" bIns="5842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73533055"/>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71" tIns="58427" rIns="116871" bIns="58427" anchor="ctr"/>
          <a:lstStyle/>
          <a:p>
            <a:pPr algn="ctr" defTabSz="116861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71" tIns="58427" rIns="116871" bIns="58427">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182426454"/>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490383180"/>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71" tIns="58427" rIns="116871" bIns="58427" anchor="ctr"/>
          <a:lstStyle/>
          <a:p>
            <a:pPr algn="ctr" defTabSz="116861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871" tIns="58427" rIns="116871" bIns="58427">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871" tIns="58427" rIns="116871" bIns="5842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871" tIns="58427" rIns="116871" bIns="58427"/>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871" tIns="58427" rIns="116871" bIns="5842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31438246"/>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47"/>
            <a:ext cx="10198197" cy="788737"/>
          </a:xfrm>
          <a:prstGeom prst="rect">
            <a:avLst/>
          </a:prstGeom>
        </p:spPr>
        <p:txBody>
          <a:bodyPr lIns="116871" tIns="58427" rIns="116871" bIns="5842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871" tIns="58427" rIns="116871" bIns="58427">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871" tIns="58427" rIns="116871" bIns="58427"/>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15840221"/>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93" tIns="58439" rIns="116893" bIns="58439" anchor="ctr"/>
          <a:lstStyle/>
          <a:p>
            <a:pPr algn="ctr" defTabSz="1168851">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893" tIns="58439" rIns="116893" bIns="58439">
            <a:normAutofit/>
          </a:bodyPr>
          <a:lstStyle>
            <a:lvl1pPr marL="681829" marR="0" indent="-681829" algn="l" defTabSz="1168851"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436" indent="0" algn="ctr">
              <a:buNone/>
              <a:defRPr>
                <a:solidFill>
                  <a:schemeClr val="tx1">
                    <a:tint val="75000"/>
                  </a:schemeClr>
                </a:solidFill>
              </a:defRPr>
            </a:lvl2pPr>
            <a:lvl3pPr marL="1168851" indent="0" algn="ctr">
              <a:buNone/>
              <a:defRPr>
                <a:solidFill>
                  <a:schemeClr val="tx1">
                    <a:tint val="75000"/>
                  </a:schemeClr>
                </a:solidFill>
              </a:defRPr>
            </a:lvl3pPr>
            <a:lvl4pPr marL="1753248" indent="0" algn="ctr">
              <a:buNone/>
              <a:defRPr>
                <a:solidFill>
                  <a:schemeClr val="tx1">
                    <a:tint val="75000"/>
                  </a:schemeClr>
                </a:solidFill>
              </a:defRPr>
            </a:lvl4pPr>
            <a:lvl5pPr marL="2337689" indent="0" algn="ctr">
              <a:buNone/>
              <a:defRPr>
                <a:solidFill>
                  <a:schemeClr val="tx1">
                    <a:tint val="75000"/>
                  </a:schemeClr>
                </a:solidFill>
              </a:defRPr>
            </a:lvl5pPr>
            <a:lvl6pPr marL="2922109" indent="0" algn="ctr">
              <a:buNone/>
              <a:defRPr>
                <a:solidFill>
                  <a:schemeClr val="tx1">
                    <a:tint val="75000"/>
                  </a:schemeClr>
                </a:solidFill>
              </a:defRPr>
            </a:lvl6pPr>
            <a:lvl7pPr marL="3506494" indent="0" algn="ctr">
              <a:buNone/>
              <a:defRPr>
                <a:solidFill>
                  <a:schemeClr val="tx1">
                    <a:tint val="75000"/>
                  </a:schemeClr>
                </a:solidFill>
              </a:defRPr>
            </a:lvl7pPr>
            <a:lvl8pPr marL="4090952" indent="0" algn="ctr">
              <a:buNone/>
              <a:defRPr>
                <a:solidFill>
                  <a:schemeClr val="tx1">
                    <a:tint val="75000"/>
                  </a:schemeClr>
                </a:solidFill>
              </a:defRPr>
            </a:lvl8pPr>
            <a:lvl9pPr marL="467537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893" tIns="58439" rIns="116893" bIns="58439">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893" tIns="58439" rIns="116893" bIns="58439"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68102923"/>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93" tIns="58439" rIns="116893" bIns="58439" anchor="ctr"/>
          <a:lstStyle/>
          <a:p>
            <a:pPr algn="ctr" defTabSz="116885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93" tIns="58439" rIns="116893" bIns="58439">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893" tIns="58439" rIns="116893" bIns="58439">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893" tIns="58439" rIns="116893" bIns="58439"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1838512"/>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93" tIns="58439" rIns="116893" bIns="58439" anchor="ctr"/>
          <a:lstStyle/>
          <a:p>
            <a:pPr algn="ctr" defTabSz="116885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93" tIns="58439" rIns="116893" bIns="58439">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893" tIns="58439" rIns="116893" bIns="58439">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893" tIns="58439" rIns="116893" bIns="58439">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893" tIns="58439" rIns="116893" bIns="58439"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93231026"/>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93" tIns="58439" rIns="116893" bIns="58439" anchor="ctr"/>
          <a:lstStyle/>
          <a:p>
            <a:pPr algn="ctr" defTabSz="116885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93" tIns="58439" rIns="116893" bIns="58439">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6893" tIns="58439" rIns="116893" bIns="58439">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893" tIns="58439" rIns="116893" bIns="58439"/>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6893" tIns="58439" rIns="116893" bIns="58439">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893" tIns="58439" rIns="116893" bIns="58439"/>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893" tIns="58439" rIns="116893" bIns="58439"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15788177"/>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93" tIns="58439" rIns="116893" bIns="58439" anchor="ctr"/>
          <a:lstStyle/>
          <a:p>
            <a:pPr algn="ctr" defTabSz="116885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93" tIns="58439" rIns="116893" bIns="58439">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44450368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0" tIns="45576" rIns="91140" bIns="45576"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40" tIns="45576" rIns="91140" bIns="45576">
            <a:normAutofit/>
          </a:bodyPr>
          <a:lstStyle>
            <a:lvl1pPr marL="531665" marR="0" indent="-531665" algn="l" defTabSz="911452"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729" indent="0" algn="ctr">
              <a:buNone/>
              <a:defRPr>
                <a:solidFill>
                  <a:schemeClr val="tx1">
                    <a:tint val="75000"/>
                  </a:schemeClr>
                </a:solidFill>
              </a:defRPr>
            </a:lvl2pPr>
            <a:lvl3pPr marL="911452" indent="0" algn="ctr">
              <a:buNone/>
              <a:defRPr>
                <a:solidFill>
                  <a:schemeClr val="tx1">
                    <a:tint val="75000"/>
                  </a:schemeClr>
                </a:solidFill>
              </a:defRPr>
            </a:lvl3pPr>
            <a:lvl4pPr marL="1367180" indent="0" algn="ctr">
              <a:buNone/>
              <a:defRPr>
                <a:solidFill>
                  <a:schemeClr val="tx1">
                    <a:tint val="75000"/>
                  </a:schemeClr>
                </a:solidFill>
              </a:defRPr>
            </a:lvl4pPr>
            <a:lvl5pPr marL="1822881" indent="0" algn="ctr">
              <a:buNone/>
              <a:defRPr>
                <a:solidFill>
                  <a:schemeClr val="tx1">
                    <a:tint val="75000"/>
                  </a:schemeClr>
                </a:solidFill>
              </a:defRPr>
            </a:lvl5pPr>
            <a:lvl6pPr marL="2278624" indent="0" algn="ctr">
              <a:buNone/>
              <a:defRPr>
                <a:solidFill>
                  <a:schemeClr val="tx1">
                    <a:tint val="75000"/>
                  </a:schemeClr>
                </a:solidFill>
              </a:defRPr>
            </a:lvl6pPr>
            <a:lvl7pPr marL="2734361" indent="0" algn="ctr">
              <a:buNone/>
              <a:defRPr>
                <a:solidFill>
                  <a:schemeClr val="tx1">
                    <a:tint val="75000"/>
                  </a:schemeClr>
                </a:solidFill>
              </a:defRPr>
            </a:lvl7pPr>
            <a:lvl8pPr marL="3190070" indent="0" algn="ctr">
              <a:buNone/>
              <a:defRPr>
                <a:solidFill>
                  <a:schemeClr val="tx1">
                    <a:tint val="75000"/>
                  </a:schemeClr>
                </a:solidFill>
              </a:defRPr>
            </a:lvl8pPr>
            <a:lvl9pPr marL="364577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40" tIns="45576" rIns="91140" bIns="45576">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40" tIns="45576" rIns="91140" bIns="4557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3922852493"/>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406580849"/>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93" tIns="58439" rIns="116893" bIns="58439" anchor="ctr"/>
          <a:lstStyle/>
          <a:p>
            <a:pPr algn="ctr" defTabSz="116885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893" tIns="58439" rIns="116893" bIns="58439">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893" tIns="58439" rIns="116893" bIns="58439">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893" tIns="58439" rIns="116893" bIns="58439"/>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893" tIns="58439" rIns="116893" bIns="58439"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71153653"/>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41"/>
            <a:ext cx="10198197" cy="788737"/>
          </a:xfrm>
          <a:prstGeom prst="rect">
            <a:avLst/>
          </a:prstGeom>
        </p:spPr>
        <p:txBody>
          <a:bodyPr lIns="116893" tIns="58439" rIns="116893" bIns="58439"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893" tIns="58439" rIns="116893" bIns="58439">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893" tIns="58439" rIns="116893" bIns="58439"/>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43617160"/>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21" tIns="58453" rIns="116921" bIns="58453" anchor="ctr"/>
          <a:lstStyle/>
          <a:p>
            <a:pPr algn="ctr" defTabSz="1169129">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921" tIns="58453" rIns="116921" bIns="58453">
            <a:normAutofit/>
          </a:bodyPr>
          <a:lstStyle>
            <a:lvl1pPr marL="681993" marR="0" indent="-681993" algn="l" defTabSz="1169129"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574" indent="0" algn="ctr">
              <a:buNone/>
              <a:defRPr>
                <a:solidFill>
                  <a:schemeClr val="tx1">
                    <a:tint val="75000"/>
                  </a:schemeClr>
                </a:solidFill>
              </a:defRPr>
            </a:lvl2pPr>
            <a:lvl3pPr marL="1169129" indent="0" algn="ctr">
              <a:buNone/>
              <a:defRPr>
                <a:solidFill>
                  <a:schemeClr val="tx1">
                    <a:tint val="75000"/>
                  </a:schemeClr>
                </a:solidFill>
              </a:defRPr>
            </a:lvl3pPr>
            <a:lvl4pPr marL="1753671" indent="0" algn="ctr">
              <a:buNone/>
              <a:defRPr>
                <a:solidFill>
                  <a:schemeClr val="tx1">
                    <a:tint val="75000"/>
                  </a:schemeClr>
                </a:solidFill>
              </a:defRPr>
            </a:lvl4pPr>
            <a:lvl5pPr marL="2338250" indent="0" algn="ctr">
              <a:buNone/>
              <a:defRPr>
                <a:solidFill>
                  <a:schemeClr val="tx1">
                    <a:tint val="75000"/>
                  </a:schemeClr>
                </a:solidFill>
              </a:defRPr>
            </a:lvl5pPr>
            <a:lvl6pPr marL="2922809" indent="0" algn="ctr">
              <a:buNone/>
              <a:defRPr>
                <a:solidFill>
                  <a:schemeClr val="tx1">
                    <a:tint val="75000"/>
                  </a:schemeClr>
                </a:solidFill>
              </a:defRPr>
            </a:lvl6pPr>
            <a:lvl7pPr marL="3507339" indent="0" algn="ctr">
              <a:buNone/>
              <a:defRPr>
                <a:solidFill>
                  <a:schemeClr val="tx1">
                    <a:tint val="75000"/>
                  </a:schemeClr>
                </a:solidFill>
              </a:defRPr>
            </a:lvl7pPr>
            <a:lvl8pPr marL="4091934" indent="0" algn="ctr">
              <a:buNone/>
              <a:defRPr>
                <a:solidFill>
                  <a:schemeClr val="tx1">
                    <a:tint val="75000"/>
                  </a:schemeClr>
                </a:solidFill>
              </a:defRPr>
            </a:lvl8pPr>
            <a:lvl9pPr marL="4676495"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921" tIns="58453" rIns="116921" bIns="58453">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21" tIns="58453" rIns="116921" bIns="5845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931201999"/>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21" tIns="58453" rIns="116921" bIns="58453" anchor="ctr"/>
          <a:lstStyle/>
          <a:p>
            <a:pPr algn="ctr" defTabSz="116912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21" tIns="58453" rIns="116921" bIns="58453">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921" tIns="58453" rIns="116921" bIns="5845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21" tIns="58453" rIns="116921" bIns="5845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91806439"/>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21" tIns="58453" rIns="116921" bIns="58453" anchor="ctr"/>
          <a:lstStyle/>
          <a:p>
            <a:pPr algn="ctr" defTabSz="116912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21" tIns="58453" rIns="116921" bIns="58453">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921" tIns="58453" rIns="116921" bIns="5845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921" tIns="58453" rIns="116921" bIns="5845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921" tIns="58453" rIns="116921" bIns="5845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913356182"/>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21" tIns="58453" rIns="116921" bIns="58453" anchor="ctr"/>
          <a:lstStyle/>
          <a:p>
            <a:pPr algn="ctr" defTabSz="116912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21" tIns="58453" rIns="116921" bIns="58453">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6921" tIns="58453" rIns="116921" bIns="5845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921" tIns="58453" rIns="116921" bIns="5845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6921" tIns="58453" rIns="116921" bIns="5845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921" tIns="58453" rIns="116921" bIns="5845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921" tIns="58453" rIns="116921" bIns="5845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38818812"/>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21" tIns="58453" rIns="116921" bIns="58453" anchor="ctr"/>
          <a:lstStyle/>
          <a:p>
            <a:pPr algn="ctr" defTabSz="116912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21" tIns="58453" rIns="116921" bIns="58453">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926995332"/>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796896328"/>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21" tIns="58453" rIns="116921" bIns="58453" anchor="ctr"/>
          <a:lstStyle/>
          <a:p>
            <a:pPr algn="ctr" defTabSz="116912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921" tIns="58453" rIns="116921" bIns="58453">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921" tIns="58453" rIns="116921" bIns="5845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921" tIns="58453" rIns="116921" bIns="58453"/>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921" tIns="58453" rIns="116921" bIns="5845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148206179"/>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0" tIns="45576" rIns="91140" bIns="4557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0" tIns="45576" rIns="91140" bIns="45576">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40" tIns="45576" rIns="91140" bIns="4557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40" tIns="45576" rIns="91140" bIns="4557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3483729290"/>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34"/>
            <a:ext cx="10198197" cy="788737"/>
          </a:xfrm>
          <a:prstGeom prst="rect">
            <a:avLst/>
          </a:prstGeom>
        </p:spPr>
        <p:txBody>
          <a:bodyPr lIns="116921" tIns="58453" rIns="116921" bIns="5845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921" tIns="58453" rIns="116921" bIns="58453">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921" tIns="58453" rIns="116921" bIns="58453"/>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91055765"/>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48" tIns="58468" rIns="116948" bIns="58468" anchor="ctr"/>
          <a:lstStyle/>
          <a:p>
            <a:pPr algn="ctr" defTabSz="1169408">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948" tIns="58468" rIns="116948" bIns="58468">
            <a:normAutofit/>
          </a:bodyPr>
          <a:lstStyle>
            <a:lvl1pPr marL="682157" marR="0" indent="-682157" algn="l" defTabSz="1169408"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714" indent="0" algn="ctr">
              <a:buNone/>
              <a:defRPr>
                <a:solidFill>
                  <a:schemeClr val="tx1">
                    <a:tint val="75000"/>
                  </a:schemeClr>
                </a:solidFill>
              </a:defRPr>
            </a:lvl2pPr>
            <a:lvl3pPr marL="1169408" indent="0" algn="ctr">
              <a:buNone/>
              <a:defRPr>
                <a:solidFill>
                  <a:schemeClr val="tx1">
                    <a:tint val="75000"/>
                  </a:schemeClr>
                </a:solidFill>
              </a:defRPr>
            </a:lvl3pPr>
            <a:lvl4pPr marL="1754094" indent="0" algn="ctr">
              <a:buNone/>
              <a:defRPr>
                <a:solidFill>
                  <a:schemeClr val="tx1">
                    <a:tint val="75000"/>
                  </a:schemeClr>
                </a:solidFill>
              </a:defRPr>
            </a:lvl4pPr>
            <a:lvl5pPr marL="2338812" indent="0" algn="ctr">
              <a:buNone/>
              <a:defRPr>
                <a:solidFill>
                  <a:schemeClr val="tx1">
                    <a:tint val="75000"/>
                  </a:schemeClr>
                </a:solidFill>
              </a:defRPr>
            </a:lvl5pPr>
            <a:lvl6pPr marL="2923509" indent="0" algn="ctr">
              <a:buNone/>
              <a:defRPr>
                <a:solidFill>
                  <a:schemeClr val="tx1">
                    <a:tint val="75000"/>
                  </a:schemeClr>
                </a:solidFill>
              </a:defRPr>
            </a:lvl6pPr>
            <a:lvl7pPr marL="3508185" indent="0" algn="ctr">
              <a:buNone/>
              <a:defRPr>
                <a:solidFill>
                  <a:schemeClr val="tx1">
                    <a:tint val="75000"/>
                  </a:schemeClr>
                </a:solidFill>
              </a:defRPr>
            </a:lvl7pPr>
            <a:lvl8pPr marL="4092916" indent="0" algn="ctr">
              <a:buNone/>
              <a:defRPr>
                <a:solidFill>
                  <a:schemeClr val="tx1">
                    <a:tint val="75000"/>
                  </a:schemeClr>
                </a:solidFill>
              </a:defRPr>
            </a:lvl8pPr>
            <a:lvl9pPr marL="4677618"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948" tIns="58468" rIns="116948" bIns="58468">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48" tIns="58468" rIns="116948" bIns="5846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18831676"/>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48" tIns="58468" rIns="116948" bIns="58468" anchor="ctr"/>
          <a:lstStyle/>
          <a:p>
            <a:pPr algn="ctr" defTabSz="1169408">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48" tIns="58468" rIns="116948" bIns="58468">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948" tIns="58468" rIns="116948" bIns="5846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48" tIns="58468" rIns="116948" bIns="5846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65056943"/>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48" tIns="58468" rIns="116948" bIns="58468" anchor="ctr"/>
          <a:lstStyle/>
          <a:p>
            <a:pPr algn="ctr" defTabSz="1169408">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48" tIns="58468" rIns="116948" bIns="58468">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948" tIns="58468" rIns="116948" bIns="5846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948" tIns="58468" rIns="116948" bIns="5846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948" tIns="58468" rIns="116948" bIns="5846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392830592"/>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48" tIns="58468" rIns="116948" bIns="58468" anchor="ctr"/>
          <a:lstStyle/>
          <a:p>
            <a:pPr algn="ctr" defTabSz="1169408">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48" tIns="58468" rIns="116948" bIns="58468">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6948" tIns="58468" rIns="116948" bIns="5846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948" tIns="58468" rIns="116948" bIns="58468"/>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6948" tIns="58468" rIns="116948" bIns="5846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948" tIns="58468" rIns="116948" bIns="58468"/>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948" tIns="58468" rIns="116948" bIns="5846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85793474"/>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48" tIns="58468" rIns="116948" bIns="58468" anchor="ctr"/>
          <a:lstStyle/>
          <a:p>
            <a:pPr algn="ctr" defTabSz="1169408">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48" tIns="58468" rIns="116948" bIns="58468">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984119455"/>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954471960"/>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48" tIns="58468" rIns="116948" bIns="58468" anchor="ctr"/>
          <a:lstStyle/>
          <a:p>
            <a:pPr algn="ctr" defTabSz="1169408">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948" tIns="58468" rIns="116948" bIns="58468">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948" tIns="58468" rIns="116948" bIns="5846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948" tIns="58468" rIns="116948" bIns="58468"/>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948" tIns="58468" rIns="116948" bIns="5846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31852261"/>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27"/>
            <a:ext cx="10198197" cy="788737"/>
          </a:xfrm>
          <a:prstGeom prst="rect">
            <a:avLst/>
          </a:prstGeom>
        </p:spPr>
        <p:txBody>
          <a:bodyPr lIns="116948" tIns="58468" rIns="116948" bIns="5846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948" tIns="58468" rIns="116948" bIns="58468">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948" tIns="58468" rIns="116948" bIns="58468"/>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7382853"/>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0" tIns="58484" rIns="116980" bIns="58484" anchor="ctr"/>
          <a:lstStyle/>
          <a:p>
            <a:pPr algn="ctr" defTabSz="1169733">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980" tIns="58484" rIns="116980" bIns="58484">
            <a:normAutofit/>
          </a:bodyPr>
          <a:lstStyle>
            <a:lvl1pPr marL="682348" marR="0" indent="-682348" algn="l" defTabSz="1169733"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877" indent="0" algn="ctr">
              <a:buNone/>
              <a:defRPr>
                <a:solidFill>
                  <a:schemeClr val="tx1">
                    <a:tint val="75000"/>
                  </a:schemeClr>
                </a:solidFill>
              </a:defRPr>
            </a:lvl2pPr>
            <a:lvl3pPr marL="1169733" indent="0" algn="ctr">
              <a:buNone/>
              <a:defRPr>
                <a:solidFill>
                  <a:schemeClr val="tx1">
                    <a:tint val="75000"/>
                  </a:schemeClr>
                </a:solidFill>
              </a:defRPr>
            </a:lvl3pPr>
            <a:lvl4pPr marL="1754586" indent="0" algn="ctr">
              <a:buNone/>
              <a:defRPr>
                <a:solidFill>
                  <a:schemeClr val="tx1">
                    <a:tint val="75000"/>
                  </a:schemeClr>
                </a:solidFill>
              </a:defRPr>
            </a:lvl4pPr>
            <a:lvl5pPr marL="2339467" indent="0" algn="ctr">
              <a:buNone/>
              <a:defRPr>
                <a:solidFill>
                  <a:schemeClr val="tx1">
                    <a:tint val="75000"/>
                  </a:schemeClr>
                </a:solidFill>
              </a:defRPr>
            </a:lvl5pPr>
            <a:lvl6pPr marL="2924325" indent="0" algn="ctr">
              <a:buNone/>
              <a:defRPr>
                <a:solidFill>
                  <a:schemeClr val="tx1">
                    <a:tint val="75000"/>
                  </a:schemeClr>
                </a:solidFill>
              </a:defRPr>
            </a:lvl6pPr>
            <a:lvl7pPr marL="3509171" indent="0" algn="ctr">
              <a:buNone/>
              <a:defRPr>
                <a:solidFill>
                  <a:schemeClr val="tx1">
                    <a:tint val="75000"/>
                  </a:schemeClr>
                </a:solidFill>
              </a:defRPr>
            </a:lvl7pPr>
            <a:lvl8pPr marL="4094062" indent="0" algn="ctr">
              <a:buNone/>
              <a:defRPr>
                <a:solidFill>
                  <a:schemeClr val="tx1">
                    <a:tint val="75000"/>
                  </a:schemeClr>
                </a:solidFill>
              </a:defRPr>
            </a:lvl8pPr>
            <a:lvl9pPr marL="4678928"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980" tIns="58484" rIns="116980" bIns="58484">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80" tIns="58484" rIns="116980" bIns="58484"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05005657"/>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0" tIns="45576" rIns="91140" bIns="4557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0" tIns="45576" rIns="91140" bIns="45576">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40" tIns="45576" rIns="91140" bIns="4557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40" tIns="45576" rIns="91140" bIns="4557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40" tIns="45576" rIns="91140" bIns="4557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2126559493"/>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0" tIns="58484" rIns="116980" bIns="58484" anchor="ctr"/>
          <a:lstStyle/>
          <a:p>
            <a:pPr algn="ctr" defTabSz="116973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80" tIns="58484" rIns="116980" bIns="58484">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980" tIns="58484" rIns="116980" bIns="58484">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80" tIns="58484" rIns="116980" bIns="58484"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6496615"/>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0" tIns="58484" rIns="116980" bIns="58484" anchor="ctr"/>
          <a:lstStyle/>
          <a:p>
            <a:pPr algn="ctr" defTabSz="116973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80" tIns="58484" rIns="116980" bIns="58484">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980" tIns="58484" rIns="116980" bIns="58484">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980" tIns="58484" rIns="116980" bIns="58484">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980" tIns="58484" rIns="116980" bIns="58484"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58665018"/>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0" tIns="58484" rIns="116980" bIns="58484" anchor="ctr"/>
          <a:lstStyle/>
          <a:p>
            <a:pPr algn="ctr" defTabSz="116973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80" tIns="58484" rIns="116980" bIns="58484">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6980" tIns="58484" rIns="116980" bIns="58484">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980" tIns="58484" rIns="116980" bIns="58484"/>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6980" tIns="58484" rIns="116980" bIns="58484">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980" tIns="58484" rIns="116980" bIns="58484"/>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980" tIns="58484" rIns="116980" bIns="58484"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75618025"/>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0" tIns="58484" rIns="116980" bIns="58484" anchor="ctr"/>
          <a:lstStyle/>
          <a:p>
            <a:pPr algn="ctr" defTabSz="116973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80" tIns="58484" rIns="116980" bIns="58484">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006632795"/>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032137681"/>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0" tIns="58484" rIns="116980" bIns="58484" anchor="ctr"/>
          <a:lstStyle/>
          <a:p>
            <a:pPr algn="ctr" defTabSz="116973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980" tIns="58484" rIns="116980" bIns="58484">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980" tIns="58484" rIns="116980" bIns="58484">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980" tIns="58484" rIns="116980" bIns="58484"/>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980" tIns="58484" rIns="116980" bIns="58484"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80592822"/>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18"/>
            <a:ext cx="10198197" cy="788737"/>
          </a:xfrm>
          <a:prstGeom prst="rect">
            <a:avLst/>
          </a:prstGeom>
        </p:spPr>
        <p:txBody>
          <a:bodyPr lIns="116980" tIns="58484" rIns="116980" bIns="58484"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980" tIns="58484" rIns="116980" bIns="58484">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980" tIns="58484" rIns="116980" bIns="58484"/>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01384204"/>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21" tIns="58505" rIns="117021" bIns="58505" anchor="ctr"/>
          <a:lstStyle/>
          <a:p>
            <a:pPr algn="ctr" defTabSz="1170154">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021" tIns="58505" rIns="117021" bIns="58505">
            <a:normAutofit/>
          </a:bodyPr>
          <a:lstStyle>
            <a:lvl1pPr marL="682593" marR="0" indent="-682593" algn="l" defTabSz="1170154"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086" indent="0" algn="ctr">
              <a:buNone/>
              <a:defRPr>
                <a:solidFill>
                  <a:schemeClr val="tx1">
                    <a:tint val="75000"/>
                  </a:schemeClr>
                </a:solidFill>
              </a:defRPr>
            </a:lvl2pPr>
            <a:lvl3pPr marL="1170154" indent="0" algn="ctr">
              <a:buNone/>
              <a:defRPr>
                <a:solidFill>
                  <a:schemeClr val="tx1">
                    <a:tint val="75000"/>
                  </a:schemeClr>
                </a:solidFill>
              </a:defRPr>
            </a:lvl3pPr>
            <a:lvl4pPr marL="1755221" indent="0" algn="ctr">
              <a:buNone/>
              <a:defRPr>
                <a:solidFill>
                  <a:schemeClr val="tx1">
                    <a:tint val="75000"/>
                  </a:schemeClr>
                </a:solidFill>
              </a:defRPr>
            </a:lvl4pPr>
            <a:lvl5pPr marL="2340309" indent="0" algn="ctr">
              <a:buNone/>
              <a:defRPr>
                <a:solidFill>
                  <a:schemeClr val="tx1">
                    <a:tint val="75000"/>
                  </a:schemeClr>
                </a:solidFill>
              </a:defRPr>
            </a:lvl5pPr>
            <a:lvl6pPr marL="2925375" indent="0" algn="ctr">
              <a:buNone/>
              <a:defRPr>
                <a:solidFill>
                  <a:schemeClr val="tx1">
                    <a:tint val="75000"/>
                  </a:schemeClr>
                </a:solidFill>
              </a:defRPr>
            </a:lvl6pPr>
            <a:lvl7pPr marL="3510439" indent="0" algn="ctr">
              <a:buNone/>
              <a:defRPr>
                <a:solidFill>
                  <a:schemeClr val="tx1">
                    <a:tint val="75000"/>
                  </a:schemeClr>
                </a:solidFill>
              </a:defRPr>
            </a:lvl7pPr>
            <a:lvl8pPr marL="4095534" indent="0" algn="ctr">
              <a:buNone/>
              <a:defRPr>
                <a:solidFill>
                  <a:schemeClr val="tx1">
                    <a:tint val="75000"/>
                  </a:schemeClr>
                </a:solidFill>
              </a:defRPr>
            </a:lvl8pPr>
            <a:lvl9pPr marL="4680613"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021" tIns="58505" rIns="117021" bIns="58505">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21" tIns="58505" rIns="117021" bIns="5850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2673244"/>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21" tIns="58505" rIns="117021" bIns="58505" anchor="ctr"/>
          <a:lstStyle/>
          <a:p>
            <a:pPr algn="ctr" defTabSz="1170154">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21" tIns="58505" rIns="117021" bIns="58505">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021" tIns="58505" rIns="117021" bIns="5850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21" tIns="58505" rIns="117021" bIns="5850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26354571"/>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21" tIns="58505" rIns="117021" bIns="58505" anchor="ctr"/>
          <a:lstStyle/>
          <a:p>
            <a:pPr algn="ctr" defTabSz="1170154">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21" tIns="58505" rIns="117021" bIns="58505">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021" tIns="58505" rIns="117021" bIns="5850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021" tIns="58505" rIns="117021" bIns="5850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021" tIns="58505" rIns="117021" bIns="5850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35234199"/>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0" tIns="45576" rIns="91140" bIns="4557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0" tIns="45576" rIns="91140" bIns="45576">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91140" tIns="45576" rIns="91140" bIns="4557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40" tIns="45576" rIns="91140" bIns="45576"/>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91140" tIns="45576" rIns="91140" bIns="4557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40" tIns="45576" rIns="91140" bIns="45576"/>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40" tIns="45576" rIns="91140" bIns="4557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2236244838"/>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21" tIns="58505" rIns="117021" bIns="58505" anchor="ctr"/>
          <a:lstStyle/>
          <a:p>
            <a:pPr algn="ctr" defTabSz="1170154">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21" tIns="58505" rIns="117021" bIns="58505">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7021" tIns="58505" rIns="117021" bIns="5850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021" tIns="58505" rIns="117021" bIns="58505"/>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7021" tIns="58505" rIns="117021" bIns="5850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021" tIns="58505" rIns="117021" bIns="58505"/>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021" tIns="58505" rIns="117021" bIns="5850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12688761"/>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21" tIns="58505" rIns="117021" bIns="58505" anchor="ctr"/>
          <a:lstStyle/>
          <a:p>
            <a:pPr algn="ctr" defTabSz="1170154">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21" tIns="58505" rIns="117021" bIns="58505">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662280695"/>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780555864"/>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21" tIns="58505" rIns="117021" bIns="58505" anchor="ctr"/>
          <a:lstStyle/>
          <a:p>
            <a:pPr algn="ctr" defTabSz="1170154">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021" tIns="58505" rIns="117021" bIns="58505">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021" tIns="58505" rIns="117021" bIns="5850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021" tIns="58505" rIns="117021" bIns="58505"/>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021" tIns="58505" rIns="117021" bIns="5850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17107809"/>
      </p:ext>
    </p:extLst>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08"/>
            <a:ext cx="10198197" cy="788737"/>
          </a:xfrm>
          <a:prstGeom prst="rect">
            <a:avLst/>
          </a:prstGeom>
        </p:spPr>
        <p:txBody>
          <a:bodyPr lIns="117021" tIns="58505" rIns="117021" bIns="5850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021" tIns="58505" rIns="117021" bIns="58505">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021" tIns="58505" rIns="117021" bIns="58505"/>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08303977"/>
      </p:ext>
    </p:extLst>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61" tIns="58527" rIns="117061" bIns="58527" anchor="ctr"/>
          <a:lstStyle/>
          <a:p>
            <a:pPr algn="ctr" defTabSz="1170572">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061" tIns="58527" rIns="117061" bIns="58527">
            <a:normAutofit/>
          </a:bodyPr>
          <a:lstStyle>
            <a:lvl1pPr marL="682838" marR="0" indent="-682838" algn="l" defTabSz="1170572"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295" indent="0" algn="ctr">
              <a:buNone/>
              <a:defRPr>
                <a:solidFill>
                  <a:schemeClr val="tx1">
                    <a:tint val="75000"/>
                  </a:schemeClr>
                </a:solidFill>
              </a:defRPr>
            </a:lvl2pPr>
            <a:lvl3pPr marL="1170572" indent="0" algn="ctr">
              <a:buNone/>
              <a:defRPr>
                <a:solidFill>
                  <a:schemeClr val="tx1">
                    <a:tint val="75000"/>
                  </a:schemeClr>
                </a:solidFill>
              </a:defRPr>
            </a:lvl3pPr>
            <a:lvl4pPr marL="1755855" indent="0" algn="ctr">
              <a:buNone/>
              <a:defRPr>
                <a:solidFill>
                  <a:schemeClr val="tx1">
                    <a:tint val="75000"/>
                  </a:schemeClr>
                </a:solidFill>
              </a:defRPr>
            </a:lvl4pPr>
            <a:lvl5pPr marL="2341151" indent="0" algn="ctr">
              <a:buNone/>
              <a:defRPr>
                <a:solidFill>
                  <a:schemeClr val="tx1">
                    <a:tint val="75000"/>
                  </a:schemeClr>
                </a:solidFill>
              </a:defRPr>
            </a:lvl5pPr>
            <a:lvl6pPr marL="2926425" indent="0" algn="ctr">
              <a:buNone/>
              <a:defRPr>
                <a:solidFill>
                  <a:schemeClr val="tx1">
                    <a:tint val="75000"/>
                  </a:schemeClr>
                </a:solidFill>
              </a:defRPr>
            </a:lvl6pPr>
            <a:lvl7pPr marL="3511707" indent="0" algn="ctr">
              <a:buNone/>
              <a:defRPr>
                <a:solidFill>
                  <a:schemeClr val="tx1">
                    <a:tint val="75000"/>
                  </a:schemeClr>
                </a:solidFill>
              </a:defRPr>
            </a:lvl7pPr>
            <a:lvl8pPr marL="4097007" indent="0" algn="ctr">
              <a:buNone/>
              <a:defRPr>
                <a:solidFill>
                  <a:schemeClr val="tx1">
                    <a:tint val="75000"/>
                  </a:schemeClr>
                </a:solidFill>
              </a:defRPr>
            </a:lvl8pPr>
            <a:lvl9pPr marL="468229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061" tIns="58527" rIns="117061" bIns="58527">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61" tIns="58527" rIns="117061" bIns="5852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17541848"/>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61" tIns="58527" rIns="117061" bIns="58527" anchor="ctr"/>
          <a:lstStyle/>
          <a:p>
            <a:pPr algn="ctr" defTabSz="1170572">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61" tIns="58527" rIns="117061" bIns="58527">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061" tIns="58527" rIns="117061" bIns="5852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61" tIns="58527" rIns="117061" bIns="5852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58454641"/>
      </p:ext>
    </p:extLst>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61" tIns="58527" rIns="117061" bIns="58527" anchor="ctr"/>
          <a:lstStyle/>
          <a:p>
            <a:pPr algn="ctr" defTabSz="1170572">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61" tIns="58527" rIns="117061" bIns="58527">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061" tIns="58527" rIns="117061" bIns="5852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061" tIns="58527" rIns="117061" bIns="5852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061" tIns="58527" rIns="117061" bIns="5852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06071584"/>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61" tIns="58527" rIns="117061" bIns="58527" anchor="ctr"/>
          <a:lstStyle/>
          <a:p>
            <a:pPr algn="ctr" defTabSz="1170572">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61" tIns="58527" rIns="117061" bIns="58527">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7061" tIns="58527" rIns="117061" bIns="5852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061" tIns="58527" rIns="117061" bIns="58527"/>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7061" tIns="58527" rIns="117061" bIns="5852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061" tIns="58527" rIns="117061" bIns="58527"/>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061" tIns="58527" rIns="117061" bIns="5852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29742794"/>
      </p:ext>
    </p:extLst>
  </p:cSld>
  <p:clrMapOvr>
    <a:overrideClrMapping bg1="lt1" tx1="dk1" bg2="lt2" tx2="dk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61" tIns="58527" rIns="117061" bIns="58527" anchor="ctr"/>
          <a:lstStyle/>
          <a:p>
            <a:pPr algn="ctr" defTabSz="1170572">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61" tIns="58527" rIns="117061" bIns="58527">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5529457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0" tIns="45576" rIns="91140" bIns="4557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0" tIns="45576" rIns="91140" bIns="45576">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3444338189"/>
      </p:ext>
    </p:extLst>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886625301"/>
      </p:ext>
    </p:extLst>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61" tIns="58527" rIns="117061" bIns="58527" anchor="ctr"/>
          <a:lstStyle/>
          <a:p>
            <a:pPr algn="ctr" defTabSz="1170572">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061" tIns="58527" rIns="117061" bIns="58527">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061" tIns="58527" rIns="117061" bIns="5852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061" tIns="58527" rIns="117061" bIns="58527"/>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061" tIns="58527" rIns="117061" bIns="5852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998624741"/>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97"/>
            <a:ext cx="10198197" cy="788737"/>
          </a:xfrm>
          <a:prstGeom prst="rect">
            <a:avLst/>
          </a:prstGeom>
        </p:spPr>
        <p:txBody>
          <a:bodyPr lIns="117061" tIns="58527" rIns="117061" bIns="5852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061" tIns="58527" rIns="117061" bIns="58527">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061" tIns="58527" rIns="117061" bIns="58527"/>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9464686"/>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11" tIns="58553" rIns="117111" bIns="58553" anchor="ctr"/>
          <a:lstStyle/>
          <a:p>
            <a:pPr algn="ctr" defTabSz="1171089">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111" tIns="58553" rIns="117111" bIns="58553">
            <a:normAutofit/>
          </a:bodyPr>
          <a:lstStyle>
            <a:lvl1pPr marL="683138" marR="0" indent="-683138" algn="l" defTabSz="1171089"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550" indent="0" algn="ctr">
              <a:buNone/>
              <a:defRPr>
                <a:solidFill>
                  <a:schemeClr val="tx1">
                    <a:tint val="75000"/>
                  </a:schemeClr>
                </a:solidFill>
              </a:defRPr>
            </a:lvl2pPr>
            <a:lvl3pPr marL="1171089" indent="0" algn="ctr">
              <a:buNone/>
              <a:defRPr>
                <a:solidFill>
                  <a:schemeClr val="tx1">
                    <a:tint val="75000"/>
                  </a:schemeClr>
                </a:solidFill>
              </a:defRPr>
            </a:lvl3pPr>
            <a:lvl4pPr marL="1756630" indent="0" algn="ctr">
              <a:buNone/>
              <a:defRPr>
                <a:solidFill>
                  <a:schemeClr val="tx1">
                    <a:tint val="75000"/>
                  </a:schemeClr>
                </a:solidFill>
              </a:defRPr>
            </a:lvl4pPr>
            <a:lvl5pPr marL="2342181" indent="0" algn="ctr">
              <a:buNone/>
              <a:defRPr>
                <a:solidFill>
                  <a:schemeClr val="tx1">
                    <a:tint val="75000"/>
                  </a:schemeClr>
                </a:solidFill>
              </a:defRPr>
            </a:lvl5pPr>
            <a:lvl6pPr marL="2927712" indent="0" algn="ctr">
              <a:buNone/>
              <a:defRPr>
                <a:solidFill>
                  <a:schemeClr val="tx1">
                    <a:tint val="75000"/>
                  </a:schemeClr>
                </a:solidFill>
              </a:defRPr>
            </a:lvl6pPr>
            <a:lvl7pPr marL="3513257" indent="0" algn="ctr">
              <a:buNone/>
              <a:defRPr>
                <a:solidFill>
                  <a:schemeClr val="tx1">
                    <a:tint val="75000"/>
                  </a:schemeClr>
                </a:solidFill>
              </a:defRPr>
            </a:lvl7pPr>
            <a:lvl8pPr marL="4098810" indent="0" algn="ctr">
              <a:buNone/>
              <a:defRPr>
                <a:solidFill>
                  <a:schemeClr val="tx1">
                    <a:tint val="75000"/>
                  </a:schemeClr>
                </a:solidFill>
              </a:defRPr>
            </a:lvl8pPr>
            <a:lvl9pPr marL="468435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111" tIns="58553" rIns="117111" bIns="58553">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11" tIns="58553" rIns="117111" bIns="5855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0125283"/>
      </p:ext>
    </p:extLst>
  </p:cSld>
  <p:clrMapOvr>
    <a:overrideClrMapping bg1="lt1" tx1="dk1" bg2="lt2" tx2="dk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11" tIns="58553" rIns="117111" bIns="58553" anchor="ctr"/>
          <a:lstStyle/>
          <a:p>
            <a:pPr algn="ctr" defTabSz="117108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11" tIns="58553" rIns="117111" bIns="58553">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111" tIns="58553" rIns="117111" bIns="5855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11" tIns="58553" rIns="117111" bIns="5855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645139692"/>
      </p:ext>
    </p:extLst>
  </p:cSld>
  <p:clrMapOvr>
    <a:overrideClrMapping bg1="lt1" tx1="dk1" bg2="lt2" tx2="dk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11" tIns="58553" rIns="117111" bIns="58553" anchor="ctr"/>
          <a:lstStyle/>
          <a:p>
            <a:pPr algn="ctr" defTabSz="117108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11" tIns="58553" rIns="117111" bIns="58553">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111" tIns="58553" rIns="117111" bIns="5855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111" tIns="58553" rIns="117111" bIns="5855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111" tIns="58553" rIns="117111" bIns="5855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72900438"/>
      </p:ext>
    </p:extLst>
  </p:cSld>
  <p:clrMapOvr>
    <a:overrideClrMapping bg1="lt1" tx1="dk1" bg2="lt2" tx2="dk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11" tIns="58553" rIns="117111" bIns="58553" anchor="ctr"/>
          <a:lstStyle/>
          <a:p>
            <a:pPr algn="ctr" defTabSz="117108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11" tIns="58553" rIns="117111" bIns="58553">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7111" tIns="58553" rIns="117111" bIns="5855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111" tIns="58553" rIns="117111" bIns="5855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7111" tIns="58553" rIns="117111" bIns="5855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111" tIns="58553" rIns="117111" bIns="5855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111" tIns="58553" rIns="117111" bIns="5855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50656904"/>
      </p:ext>
    </p:extLst>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11" tIns="58553" rIns="117111" bIns="58553" anchor="ctr"/>
          <a:lstStyle/>
          <a:p>
            <a:pPr algn="ctr" defTabSz="117108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11" tIns="58553" rIns="117111" bIns="58553">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559228074"/>
      </p:ext>
    </p:extLst>
  </p:cSld>
  <p:clrMapOvr>
    <a:overrideClrMapping bg1="lt1" tx1="dk1" bg2="lt2" tx2="dk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771023505"/>
      </p:ext>
    </p:extLst>
  </p:cSld>
  <p:clrMapOvr>
    <a:overrideClrMapping bg1="lt1" tx1="dk1" bg2="lt2" tx2="dk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11" tIns="58553" rIns="117111" bIns="58553" anchor="ctr"/>
          <a:lstStyle/>
          <a:p>
            <a:pPr algn="ctr" defTabSz="117108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111" tIns="58553" rIns="117111" bIns="58553">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111" tIns="58553" rIns="117111" bIns="5855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111" tIns="58553" rIns="117111" bIns="58553"/>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111" tIns="58553" rIns="117111" bIns="5855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351205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image" Target="../media/image9.png"/><Relationship Id="rId5" Type="http://schemas.openxmlformats.org/officeDocument/2006/relationships/slideLayout" Target="../slideLayouts/slideLayout65.xml"/><Relationship Id="rId10" Type="http://schemas.openxmlformats.org/officeDocument/2006/relationships/image" Target="../media/image8.png"/><Relationship Id="rId4" Type="http://schemas.openxmlformats.org/officeDocument/2006/relationships/slideLayout" Target="../slideLayouts/slideLayout64.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image" Target="../media/image9.png"/><Relationship Id="rId5" Type="http://schemas.openxmlformats.org/officeDocument/2006/relationships/slideLayout" Target="../slideLayouts/slideLayout73.xml"/><Relationship Id="rId10" Type="http://schemas.openxmlformats.org/officeDocument/2006/relationships/image" Target="../media/image8.png"/><Relationship Id="rId4" Type="http://schemas.openxmlformats.org/officeDocument/2006/relationships/slideLayout" Target="../slideLayouts/slideLayout72.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image" Target="../media/image9.png"/><Relationship Id="rId5" Type="http://schemas.openxmlformats.org/officeDocument/2006/relationships/slideLayout" Target="../slideLayouts/slideLayout81.xml"/><Relationship Id="rId10" Type="http://schemas.openxmlformats.org/officeDocument/2006/relationships/image" Target="../media/image8.png"/><Relationship Id="rId4" Type="http://schemas.openxmlformats.org/officeDocument/2006/relationships/slideLayout" Target="../slideLayouts/slideLayout80.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image" Target="../media/image9.png"/><Relationship Id="rId5" Type="http://schemas.openxmlformats.org/officeDocument/2006/relationships/slideLayout" Target="../slideLayouts/slideLayout89.xml"/><Relationship Id="rId10" Type="http://schemas.openxmlformats.org/officeDocument/2006/relationships/image" Target="../media/image8.png"/><Relationship Id="rId4" Type="http://schemas.openxmlformats.org/officeDocument/2006/relationships/slideLayout" Target="../slideLayouts/slideLayout88.xml"/><Relationship Id="rId9"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image" Target="../media/image9.png"/><Relationship Id="rId5" Type="http://schemas.openxmlformats.org/officeDocument/2006/relationships/slideLayout" Target="../slideLayouts/slideLayout97.xml"/><Relationship Id="rId10" Type="http://schemas.openxmlformats.org/officeDocument/2006/relationships/image" Target="../media/image8.png"/><Relationship Id="rId4" Type="http://schemas.openxmlformats.org/officeDocument/2006/relationships/slideLayout" Target="../slideLayouts/slideLayout96.xml"/><Relationship Id="rId9"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image" Target="../media/image9.png"/><Relationship Id="rId5" Type="http://schemas.openxmlformats.org/officeDocument/2006/relationships/slideLayout" Target="../slideLayouts/slideLayout105.xml"/><Relationship Id="rId10" Type="http://schemas.openxmlformats.org/officeDocument/2006/relationships/image" Target="../media/image8.png"/><Relationship Id="rId4" Type="http://schemas.openxmlformats.org/officeDocument/2006/relationships/slideLayout" Target="../slideLayouts/slideLayout104.xml"/><Relationship Id="rId9"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9.png"/><Relationship Id="rId5" Type="http://schemas.openxmlformats.org/officeDocument/2006/relationships/slideLayout" Target="../slideLayouts/slideLayout113.xml"/><Relationship Id="rId10" Type="http://schemas.openxmlformats.org/officeDocument/2006/relationships/image" Target="../media/image8.png"/><Relationship Id="rId4" Type="http://schemas.openxmlformats.org/officeDocument/2006/relationships/slideLayout" Target="../slideLayouts/slideLayout112.xml"/><Relationship Id="rId9"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24.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image" Target="../media/image6.png"/><Relationship Id="rId5" Type="http://schemas.openxmlformats.org/officeDocument/2006/relationships/slideLayout" Target="../slideLayouts/slideLayout121.xml"/><Relationship Id="rId10" Type="http://schemas.openxmlformats.org/officeDocument/2006/relationships/image" Target="../media/image5.png"/><Relationship Id="rId4" Type="http://schemas.openxmlformats.org/officeDocument/2006/relationships/slideLayout" Target="../slideLayouts/slideLayout120.xml"/><Relationship Id="rId9" Type="http://schemas.openxmlformats.org/officeDocument/2006/relationships/theme" Target="../theme/theme17.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image" Target="../media/image6.png"/><Relationship Id="rId5" Type="http://schemas.openxmlformats.org/officeDocument/2006/relationships/slideLayout" Target="../slideLayouts/slideLayout9.xml"/><Relationship Id="rId10" Type="http://schemas.openxmlformats.org/officeDocument/2006/relationships/image" Target="../media/image5.png"/><Relationship Id="rId4" Type="http://schemas.openxmlformats.org/officeDocument/2006/relationships/slideLayout" Target="../slideLayouts/slideLayout8.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9.png"/><Relationship Id="rId5" Type="http://schemas.openxmlformats.org/officeDocument/2006/relationships/slideLayout" Target="../slideLayouts/slideLayout17.xml"/><Relationship Id="rId10" Type="http://schemas.openxmlformats.org/officeDocument/2006/relationships/image" Target="../media/image8.png"/><Relationship Id="rId4" Type="http://schemas.openxmlformats.org/officeDocument/2006/relationships/slideLayout" Target="../slideLayouts/slideLayout16.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6.png"/><Relationship Id="rId5" Type="http://schemas.openxmlformats.org/officeDocument/2006/relationships/slideLayout" Target="../slideLayouts/slideLayout25.xml"/><Relationship Id="rId10" Type="http://schemas.openxmlformats.org/officeDocument/2006/relationships/image" Target="../media/image5.png"/><Relationship Id="rId4" Type="http://schemas.openxmlformats.org/officeDocument/2006/relationships/slideLayout" Target="../slideLayouts/slideLayout24.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image" Target="../media/image6.png"/><Relationship Id="rId5" Type="http://schemas.openxmlformats.org/officeDocument/2006/relationships/slideLayout" Target="../slideLayouts/slideLayout33.xml"/><Relationship Id="rId10" Type="http://schemas.openxmlformats.org/officeDocument/2006/relationships/image" Target="../media/image5.png"/><Relationship Id="rId4" Type="http://schemas.openxmlformats.org/officeDocument/2006/relationships/slideLayout" Target="../slideLayouts/slideLayout32.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9.png"/><Relationship Id="rId5" Type="http://schemas.openxmlformats.org/officeDocument/2006/relationships/slideLayout" Target="../slideLayouts/slideLayout41.xml"/><Relationship Id="rId10" Type="http://schemas.openxmlformats.org/officeDocument/2006/relationships/image" Target="../media/image8.png"/><Relationship Id="rId4" Type="http://schemas.openxmlformats.org/officeDocument/2006/relationships/slideLayout" Target="../slideLayouts/slideLayout40.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image" Target="../media/image9.png"/><Relationship Id="rId5" Type="http://schemas.openxmlformats.org/officeDocument/2006/relationships/slideLayout" Target="../slideLayouts/slideLayout49.xml"/><Relationship Id="rId10" Type="http://schemas.openxmlformats.org/officeDocument/2006/relationships/image" Target="../media/image8.png"/><Relationship Id="rId4" Type="http://schemas.openxmlformats.org/officeDocument/2006/relationships/slideLayout" Target="../slideLayouts/slideLayout48.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image" Target="../media/image9.png"/><Relationship Id="rId5" Type="http://schemas.openxmlformats.org/officeDocument/2006/relationships/slideLayout" Target="../slideLayouts/slideLayout57.xml"/><Relationship Id="rId10" Type="http://schemas.openxmlformats.org/officeDocument/2006/relationships/image" Target="../media/image8.png"/><Relationship Id="rId4" Type="http://schemas.openxmlformats.org/officeDocument/2006/relationships/slideLayout" Target="../slideLayouts/slideLayout56.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4"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58" tIns="49640" rIns="99258" bIns="49640" anchor="ctr"/>
          <a:lstStyle/>
          <a:p>
            <a:pPr algn="ctr">
              <a:defRPr/>
            </a:pPr>
            <a:endParaRPr lang="th-TH" sz="2800" dirty="0">
              <a:solidFill>
                <a:prstClr val="white"/>
              </a:solidFill>
            </a:endParaRPr>
          </a:p>
        </p:txBody>
      </p:sp>
      <p:sp>
        <p:nvSpPr>
          <p:cNvPr id="14" name="TextBox 13"/>
          <p:cNvSpPr txBox="1"/>
          <p:nvPr userDrawn="1"/>
        </p:nvSpPr>
        <p:spPr>
          <a:xfrm>
            <a:off x="9340851" y="6508809"/>
            <a:ext cx="2286000" cy="284915"/>
          </a:xfrm>
          <a:prstGeom prst="rect">
            <a:avLst/>
          </a:prstGeom>
          <a:noFill/>
        </p:spPr>
        <p:txBody>
          <a:bodyPr lIns="99258" tIns="49640" rIns="99258" bIns="49640">
            <a:spAutoFit/>
          </a:bodyPr>
          <a:lstStyle/>
          <a:p>
            <a:pPr algn="r">
              <a:defRPr/>
            </a:pPr>
            <a:r>
              <a:rPr lang="en-US" sz="1200" kern="700" dirty="0">
                <a:solidFill>
                  <a:srgbClr val="8782AF"/>
                </a:solidFill>
                <a:cs typeface="Arial" pitchFamily="34" charset="0"/>
              </a:rPr>
              <a:t>www.aidsdatahub.org</a:t>
            </a:r>
            <a:endParaRPr lang="th-TH" sz="1200" kern="700" dirty="0">
              <a:solidFill>
                <a:srgbClr val="8782AF"/>
              </a:solidFill>
            </a:endParaRPr>
          </a:p>
        </p:txBody>
      </p:sp>
      <p:pic>
        <p:nvPicPr>
          <p:cNvPr id="1028" name="Picture 3" descr="color-01.png"/>
          <p:cNvPicPr>
            <a:picLocks noChangeAspect="1"/>
          </p:cNvPicPr>
          <p:nvPr userDrawn="1"/>
        </p:nvPicPr>
        <p:blipFill>
          <a:blip r:embed="rId4" cstate="print">
            <a:extLst>
              <a:ext uri="{28A0092B-C50C-407E-A947-70E740481C1C}">
                <a14:useLocalDpi xmlns:a14="http://schemas.microsoft.com/office/drawing/2010/main" val="0"/>
              </a:ext>
            </a:extLst>
          </a:blip>
          <a:srcRect b="10271"/>
          <a:stretch>
            <a:fillRect/>
          </a:stretch>
        </p:blipFill>
        <p:spPr bwMode="auto">
          <a:xfrm>
            <a:off x="3327404"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4655454"/>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5729" algn="ctr" rtl="0" fontAlgn="base">
        <a:spcBef>
          <a:spcPct val="0"/>
        </a:spcBef>
        <a:spcAft>
          <a:spcPct val="0"/>
        </a:spcAft>
        <a:defRPr sz="4400">
          <a:solidFill>
            <a:schemeClr val="tx1"/>
          </a:solidFill>
          <a:latin typeface="Arial" pitchFamily="34" charset="0"/>
          <a:cs typeface="Cordia New" pitchFamily="34" charset="-34"/>
        </a:defRPr>
      </a:lvl6pPr>
      <a:lvl7pPr marL="911452" algn="ctr" rtl="0" fontAlgn="base">
        <a:spcBef>
          <a:spcPct val="0"/>
        </a:spcBef>
        <a:spcAft>
          <a:spcPct val="0"/>
        </a:spcAft>
        <a:defRPr sz="4400">
          <a:solidFill>
            <a:schemeClr val="tx1"/>
          </a:solidFill>
          <a:latin typeface="Arial" pitchFamily="34" charset="0"/>
          <a:cs typeface="Cordia New" pitchFamily="34" charset="-34"/>
        </a:defRPr>
      </a:lvl7pPr>
      <a:lvl8pPr marL="1367180" algn="ctr" rtl="0" fontAlgn="base">
        <a:spcBef>
          <a:spcPct val="0"/>
        </a:spcBef>
        <a:spcAft>
          <a:spcPct val="0"/>
        </a:spcAft>
        <a:defRPr sz="4400">
          <a:solidFill>
            <a:schemeClr val="tx1"/>
          </a:solidFill>
          <a:latin typeface="Arial" pitchFamily="34" charset="0"/>
          <a:cs typeface="Cordia New" pitchFamily="34" charset="-34"/>
        </a:defRPr>
      </a:lvl8pPr>
      <a:lvl9pPr marL="1822881"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1793" indent="-341793"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0559" indent="-284816"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39316" indent="-227873"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5021" indent="-227873"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4pPr>
      <a:lvl5pPr marL="2050753" indent="-227873"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5pPr>
      <a:lvl6pPr marL="2506497" indent="-227873" algn="l" defTabSz="91145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225" indent="-227873" algn="l" defTabSz="91145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7920" indent="-227873" algn="l" defTabSz="91145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3632" indent="-227873" algn="l" defTabSz="911452"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452" rtl="0" eaLnBrk="1" latinLnBrk="0" hangingPunct="1">
        <a:defRPr sz="2800" kern="1200">
          <a:solidFill>
            <a:schemeClr val="tx1"/>
          </a:solidFill>
          <a:latin typeface="+mn-lt"/>
          <a:ea typeface="+mn-ea"/>
          <a:cs typeface="+mn-cs"/>
        </a:defRPr>
      </a:lvl1pPr>
      <a:lvl2pPr marL="455729" algn="l" defTabSz="911452" rtl="0" eaLnBrk="1" latinLnBrk="0" hangingPunct="1">
        <a:defRPr sz="2800" kern="1200">
          <a:solidFill>
            <a:schemeClr val="tx1"/>
          </a:solidFill>
          <a:latin typeface="+mn-lt"/>
          <a:ea typeface="+mn-ea"/>
          <a:cs typeface="+mn-cs"/>
        </a:defRPr>
      </a:lvl2pPr>
      <a:lvl3pPr marL="911452" algn="l" defTabSz="911452" rtl="0" eaLnBrk="1" latinLnBrk="0" hangingPunct="1">
        <a:defRPr sz="2800" kern="1200">
          <a:solidFill>
            <a:schemeClr val="tx1"/>
          </a:solidFill>
          <a:latin typeface="+mn-lt"/>
          <a:ea typeface="+mn-ea"/>
          <a:cs typeface="+mn-cs"/>
        </a:defRPr>
      </a:lvl3pPr>
      <a:lvl4pPr marL="1367180" algn="l" defTabSz="911452" rtl="0" eaLnBrk="1" latinLnBrk="0" hangingPunct="1">
        <a:defRPr sz="2800" kern="1200">
          <a:solidFill>
            <a:schemeClr val="tx1"/>
          </a:solidFill>
          <a:latin typeface="+mn-lt"/>
          <a:ea typeface="+mn-ea"/>
          <a:cs typeface="+mn-cs"/>
        </a:defRPr>
      </a:lvl4pPr>
      <a:lvl5pPr marL="1822881" algn="l" defTabSz="911452" rtl="0" eaLnBrk="1" latinLnBrk="0" hangingPunct="1">
        <a:defRPr sz="2800" kern="1200">
          <a:solidFill>
            <a:schemeClr val="tx1"/>
          </a:solidFill>
          <a:latin typeface="+mn-lt"/>
          <a:ea typeface="+mn-ea"/>
          <a:cs typeface="+mn-cs"/>
        </a:defRPr>
      </a:lvl5pPr>
      <a:lvl6pPr marL="2278624" algn="l" defTabSz="911452" rtl="0" eaLnBrk="1" latinLnBrk="0" hangingPunct="1">
        <a:defRPr sz="2800" kern="1200">
          <a:solidFill>
            <a:schemeClr val="tx1"/>
          </a:solidFill>
          <a:latin typeface="+mn-lt"/>
          <a:ea typeface="+mn-ea"/>
          <a:cs typeface="+mn-cs"/>
        </a:defRPr>
      </a:lvl6pPr>
      <a:lvl7pPr marL="2734361" algn="l" defTabSz="911452" rtl="0" eaLnBrk="1" latinLnBrk="0" hangingPunct="1">
        <a:defRPr sz="2800" kern="1200">
          <a:solidFill>
            <a:schemeClr val="tx1"/>
          </a:solidFill>
          <a:latin typeface="+mn-lt"/>
          <a:ea typeface="+mn-ea"/>
          <a:cs typeface="+mn-cs"/>
        </a:defRPr>
      </a:lvl7pPr>
      <a:lvl8pPr marL="3190070" algn="l" defTabSz="911452" rtl="0" eaLnBrk="1" latinLnBrk="0" hangingPunct="1">
        <a:defRPr sz="2800" kern="1200">
          <a:solidFill>
            <a:schemeClr val="tx1"/>
          </a:solidFill>
          <a:latin typeface="+mn-lt"/>
          <a:ea typeface="+mn-ea"/>
          <a:cs typeface="+mn-cs"/>
        </a:defRPr>
      </a:lvl8pPr>
      <a:lvl9pPr marL="3645770" algn="l" defTabSz="911452" rtl="0" eaLnBrk="1" latinLnBrk="0" hangingPunct="1">
        <a:defRPr sz="2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34"/>
            <a:ext cx="723900" cy="365125"/>
          </a:xfrm>
          <a:prstGeom prst="rect">
            <a:avLst/>
          </a:prstGeom>
        </p:spPr>
        <p:txBody>
          <a:bodyPr vert="horz" lIns="116948" tIns="58468" rIns="116948" bIns="58468"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9408">
              <a:defRPr/>
            </a:pPr>
            <a:fld id="{79C0BFF6-9B14-4446-AF07-628EFEB400B0}" type="slidenum">
              <a:rPr lang="th-TH" smtClean="0">
                <a:solidFill>
                  <a:prstClr val="black">
                    <a:tint val="75000"/>
                  </a:prstClr>
                </a:solidFill>
              </a:rPr>
              <a:pPr defTabSz="1169408">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335" tIns="63668" rIns="127335" bIns="63668" anchor="ctr"/>
          <a:lstStyle/>
          <a:p>
            <a:pPr algn="ctr" defTabSz="1169408">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1"/>
            <a:ext cx="4341284" cy="836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335" tIns="63668" rIns="127335" bIns="63668">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9408"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82" y="800134"/>
            <a:ext cx="4948767" cy="559467"/>
          </a:xfrm>
          <a:prstGeom prst="rect">
            <a:avLst/>
          </a:prstGeom>
          <a:noFill/>
        </p:spPr>
        <p:txBody>
          <a:bodyPr lIns="127335" tIns="63668" rIns="127335" bIns="63668">
            <a:spAutoFit/>
          </a:bodyPr>
          <a:lstStyle/>
          <a:p>
            <a:pPr defTabSz="1169408">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335" tIns="63668" rIns="127335" bIns="63668" anchor="ctr"/>
          <a:lstStyle/>
          <a:p>
            <a:pPr algn="ctr" defTabSz="1169408">
              <a:defRPr/>
            </a:pPr>
            <a:endParaRPr lang="th-TH" sz="3600" dirty="0">
              <a:solidFill>
                <a:prstClr val="white"/>
              </a:solidFill>
            </a:endParaRPr>
          </a:p>
        </p:txBody>
      </p:sp>
      <p:sp>
        <p:nvSpPr>
          <p:cNvPr id="12" name="TextBox 11"/>
          <p:cNvSpPr txBox="1"/>
          <p:nvPr/>
        </p:nvSpPr>
        <p:spPr>
          <a:xfrm>
            <a:off x="9290149" y="301654"/>
            <a:ext cx="2220383" cy="518187"/>
          </a:xfrm>
          <a:prstGeom prst="rect">
            <a:avLst/>
          </a:prstGeom>
          <a:noFill/>
          <a:effectLst>
            <a:outerShdw blurRad="50800" dist="38100" dir="5400000" algn="t" rotWithShape="0">
              <a:prstClr val="black">
                <a:alpha val="40000"/>
              </a:prstClr>
            </a:outerShdw>
          </a:effectLst>
        </p:spPr>
        <p:txBody>
          <a:bodyPr lIns="116948" tIns="58468" rIns="116948" bIns="58468">
            <a:spAutoFit/>
          </a:bodyPr>
          <a:lstStyle/>
          <a:p>
            <a:pPr algn="r" defTabSz="1169408">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1093687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714" algn="ctr" rtl="0" fontAlgn="base">
        <a:spcBef>
          <a:spcPct val="0"/>
        </a:spcBef>
        <a:spcAft>
          <a:spcPct val="0"/>
        </a:spcAft>
        <a:defRPr sz="5600">
          <a:solidFill>
            <a:schemeClr val="tx1"/>
          </a:solidFill>
          <a:latin typeface="Arial" pitchFamily="34" charset="0"/>
          <a:cs typeface="Cordia New" pitchFamily="34" charset="-34"/>
        </a:defRPr>
      </a:lvl6pPr>
      <a:lvl7pPr marL="1169408" algn="ctr" rtl="0" fontAlgn="base">
        <a:spcBef>
          <a:spcPct val="0"/>
        </a:spcBef>
        <a:spcAft>
          <a:spcPct val="0"/>
        </a:spcAft>
        <a:defRPr sz="5600">
          <a:solidFill>
            <a:schemeClr val="tx1"/>
          </a:solidFill>
          <a:latin typeface="Arial" pitchFamily="34" charset="0"/>
          <a:cs typeface="Cordia New" pitchFamily="34" charset="-34"/>
        </a:defRPr>
      </a:lvl7pPr>
      <a:lvl8pPr marL="1754094" algn="ctr" rtl="0" fontAlgn="base">
        <a:spcBef>
          <a:spcPct val="0"/>
        </a:spcBef>
        <a:spcAft>
          <a:spcPct val="0"/>
        </a:spcAft>
        <a:defRPr sz="5600">
          <a:solidFill>
            <a:schemeClr val="tx1"/>
          </a:solidFill>
          <a:latin typeface="Arial" pitchFamily="34" charset="0"/>
          <a:cs typeface="Cordia New" pitchFamily="34" charset="-34"/>
        </a:defRPr>
      </a:lvl8pPr>
      <a:lvl9pPr marL="2338812"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508" indent="-438508"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0130" indent="-365460"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1734" indent="-292361"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6453" indent="-292361"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1167" indent="-292361"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5871" indent="-292361" algn="l" defTabSz="1169408"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0561" indent="-292361" algn="l" defTabSz="1169408"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5264" indent="-292361" algn="l" defTabSz="1169408"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69929" indent="-292361" algn="l" defTabSz="1169408"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9408" rtl="0" eaLnBrk="1" latinLnBrk="0" hangingPunct="1">
        <a:defRPr sz="3600" kern="1200">
          <a:solidFill>
            <a:schemeClr val="tx1"/>
          </a:solidFill>
          <a:latin typeface="+mn-lt"/>
          <a:ea typeface="+mn-ea"/>
          <a:cs typeface="+mn-cs"/>
        </a:defRPr>
      </a:lvl1pPr>
      <a:lvl2pPr marL="584714" algn="l" defTabSz="1169408" rtl="0" eaLnBrk="1" latinLnBrk="0" hangingPunct="1">
        <a:defRPr sz="3600" kern="1200">
          <a:solidFill>
            <a:schemeClr val="tx1"/>
          </a:solidFill>
          <a:latin typeface="+mn-lt"/>
          <a:ea typeface="+mn-ea"/>
          <a:cs typeface="+mn-cs"/>
        </a:defRPr>
      </a:lvl2pPr>
      <a:lvl3pPr marL="1169408" algn="l" defTabSz="1169408" rtl="0" eaLnBrk="1" latinLnBrk="0" hangingPunct="1">
        <a:defRPr sz="3600" kern="1200">
          <a:solidFill>
            <a:schemeClr val="tx1"/>
          </a:solidFill>
          <a:latin typeface="+mn-lt"/>
          <a:ea typeface="+mn-ea"/>
          <a:cs typeface="+mn-cs"/>
        </a:defRPr>
      </a:lvl3pPr>
      <a:lvl4pPr marL="1754094" algn="l" defTabSz="1169408" rtl="0" eaLnBrk="1" latinLnBrk="0" hangingPunct="1">
        <a:defRPr sz="3600" kern="1200">
          <a:solidFill>
            <a:schemeClr val="tx1"/>
          </a:solidFill>
          <a:latin typeface="+mn-lt"/>
          <a:ea typeface="+mn-ea"/>
          <a:cs typeface="+mn-cs"/>
        </a:defRPr>
      </a:lvl4pPr>
      <a:lvl5pPr marL="2338812" algn="l" defTabSz="1169408" rtl="0" eaLnBrk="1" latinLnBrk="0" hangingPunct="1">
        <a:defRPr sz="3600" kern="1200">
          <a:solidFill>
            <a:schemeClr val="tx1"/>
          </a:solidFill>
          <a:latin typeface="+mn-lt"/>
          <a:ea typeface="+mn-ea"/>
          <a:cs typeface="+mn-cs"/>
        </a:defRPr>
      </a:lvl5pPr>
      <a:lvl6pPr marL="2923509" algn="l" defTabSz="1169408" rtl="0" eaLnBrk="1" latinLnBrk="0" hangingPunct="1">
        <a:defRPr sz="3600" kern="1200">
          <a:solidFill>
            <a:schemeClr val="tx1"/>
          </a:solidFill>
          <a:latin typeface="+mn-lt"/>
          <a:ea typeface="+mn-ea"/>
          <a:cs typeface="+mn-cs"/>
        </a:defRPr>
      </a:lvl6pPr>
      <a:lvl7pPr marL="3508185" algn="l" defTabSz="1169408" rtl="0" eaLnBrk="1" latinLnBrk="0" hangingPunct="1">
        <a:defRPr sz="3600" kern="1200">
          <a:solidFill>
            <a:schemeClr val="tx1"/>
          </a:solidFill>
          <a:latin typeface="+mn-lt"/>
          <a:ea typeface="+mn-ea"/>
          <a:cs typeface="+mn-cs"/>
        </a:defRPr>
      </a:lvl7pPr>
      <a:lvl8pPr marL="4092916" algn="l" defTabSz="1169408" rtl="0" eaLnBrk="1" latinLnBrk="0" hangingPunct="1">
        <a:defRPr sz="3600" kern="1200">
          <a:solidFill>
            <a:schemeClr val="tx1"/>
          </a:solidFill>
          <a:latin typeface="+mn-lt"/>
          <a:ea typeface="+mn-ea"/>
          <a:cs typeface="+mn-cs"/>
        </a:defRPr>
      </a:lvl8pPr>
      <a:lvl9pPr marL="4677618" algn="l" defTabSz="1169408" rtl="0" eaLnBrk="1" latinLnBrk="0" hangingPunct="1">
        <a:defRPr sz="36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26"/>
            <a:ext cx="723900" cy="365125"/>
          </a:xfrm>
          <a:prstGeom prst="rect">
            <a:avLst/>
          </a:prstGeom>
        </p:spPr>
        <p:txBody>
          <a:bodyPr vert="horz" lIns="116980" tIns="58484" rIns="116980" bIns="58484"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9733">
              <a:defRPr/>
            </a:pPr>
            <a:fld id="{79C0BFF6-9B14-4446-AF07-628EFEB400B0}" type="slidenum">
              <a:rPr lang="th-TH" smtClean="0">
                <a:solidFill>
                  <a:prstClr val="black">
                    <a:tint val="75000"/>
                  </a:prstClr>
                </a:solidFill>
              </a:rPr>
              <a:pPr defTabSz="1169733">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371" tIns="63686" rIns="127371" bIns="63686" anchor="ctr"/>
          <a:lstStyle/>
          <a:p>
            <a:pPr algn="ctr" defTabSz="1169733">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1"/>
            <a:ext cx="4341284" cy="83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371" tIns="63686" rIns="127371" bIns="63686">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9733"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72" y="800133"/>
            <a:ext cx="4948767" cy="559503"/>
          </a:xfrm>
          <a:prstGeom prst="rect">
            <a:avLst/>
          </a:prstGeom>
          <a:noFill/>
        </p:spPr>
        <p:txBody>
          <a:bodyPr lIns="127371" tIns="63686" rIns="127371" bIns="63686">
            <a:spAutoFit/>
          </a:bodyPr>
          <a:lstStyle/>
          <a:p>
            <a:pPr defTabSz="1169733">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371" tIns="63686" rIns="127371" bIns="63686" anchor="ctr"/>
          <a:lstStyle/>
          <a:p>
            <a:pPr algn="ctr" defTabSz="1169733">
              <a:defRPr/>
            </a:pPr>
            <a:endParaRPr lang="th-TH" sz="3600" dirty="0">
              <a:solidFill>
                <a:prstClr val="white"/>
              </a:solidFill>
            </a:endParaRPr>
          </a:p>
        </p:txBody>
      </p:sp>
      <p:sp>
        <p:nvSpPr>
          <p:cNvPr id="12" name="TextBox 11"/>
          <p:cNvSpPr txBox="1"/>
          <p:nvPr/>
        </p:nvSpPr>
        <p:spPr>
          <a:xfrm>
            <a:off x="9290139" y="301651"/>
            <a:ext cx="2220383" cy="518220"/>
          </a:xfrm>
          <a:prstGeom prst="rect">
            <a:avLst/>
          </a:prstGeom>
          <a:noFill/>
          <a:effectLst>
            <a:outerShdw blurRad="50800" dist="38100" dir="5400000" algn="t" rotWithShape="0">
              <a:prstClr val="black">
                <a:alpha val="40000"/>
              </a:prstClr>
            </a:outerShdw>
          </a:effectLst>
        </p:spPr>
        <p:txBody>
          <a:bodyPr lIns="116980" tIns="58484" rIns="116980" bIns="58484">
            <a:spAutoFit/>
          </a:bodyPr>
          <a:lstStyle/>
          <a:p>
            <a:pPr algn="r" defTabSz="1169733">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63089307"/>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877" algn="ctr" rtl="0" fontAlgn="base">
        <a:spcBef>
          <a:spcPct val="0"/>
        </a:spcBef>
        <a:spcAft>
          <a:spcPct val="0"/>
        </a:spcAft>
        <a:defRPr sz="5600">
          <a:solidFill>
            <a:schemeClr val="tx1"/>
          </a:solidFill>
          <a:latin typeface="Arial" pitchFamily="34" charset="0"/>
          <a:cs typeface="Cordia New" pitchFamily="34" charset="-34"/>
        </a:defRPr>
      </a:lvl6pPr>
      <a:lvl7pPr marL="1169733" algn="ctr" rtl="0" fontAlgn="base">
        <a:spcBef>
          <a:spcPct val="0"/>
        </a:spcBef>
        <a:spcAft>
          <a:spcPct val="0"/>
        </a:spcAft>
        <a:defRPr sz="5600">
          <a:solidFill>
            <a:schemeClr val="tx1"/>
          </a:solidFill>
          <a:latin typeface="Arial" pitchFamily="34" charset="0"/>
          <a:cs typeface="Cordia New" pitchFamily="34" charset="-34"/>
        </a:defRPr>
      </a:lvl7pPr>
      <a:lvl8pPr marL="1754586" algn="ctr" rtl="0" fontAlgn="base">
        <a:spcBef>
          <a:spcPct val="0"/>
        </a:spcBef>
        <a:spcAft>
          <a:spcPct val="0"/>
        </a:spcAft>
        <a:defRPr sz="5600">
          <a:solidFill>
            <a:schemeClr val="tx1"/>
          </a:solidFill>
          <a:latin typeface="Arial" pitchFamily="34" charset="0"/>
          <a:cs typeface="Cordia New" pitchFamily="34" charset="-34"/>
        </a:defRPr>
      </a:lvl8pPr>
      <a:lvl9pPr marL="2339467"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632" indent="-438632"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0398" indent="-365560"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2145" indent="-292442"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7026" indent="-292442"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1902" indent="-292442"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6771" indent="-292442" algn="l" defTabSz="1169733"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1625" indent="-292442" algn="l" defTabSz="1169733"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6494" indent="-292442" algn="l" defTabSz="1169733"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1320" indent="-292442" algn="l" defTabSz="1169733"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9733" rtl="0" eaLnBrk="1" latinLnBrk="0" hangingPunct="1">
        <a:defRPr sz="3600" kern="1200">
          <a:solidFill>
            <a:schemeClr val="tx1"/>
          </a:solidFill>
          <a:latin typeface="+mn-lt"/>
          <a:ea typeface="+mn-ea"/>
          <a:cs typeface="+mn-cs"/>
        </a:defRPr>
      </a:lvl1pPr>
      <a:lvl2pPr marL="584877" algn="l" defTabSz="1169733" rtl="0" eaLnBrk="1" latinLnBrk="0" hangingPunct="1">
        <a:defRPr sz="3600" kern="1200">
          <a:solidFill>
            <a:schemeClr val="tx1"/>
          </a:solidFill>
          <a:latin typeface="+mn-lt"/>
          <a:ea typeface="+mn-ea"/>
          <a:cs typeface="+mn-cs"/>
        </a:defRPr>
      </a:lvl2pPr>
      <a:lvl3pPr marL="1169733" algn="l" defTabSz="1169733" rtl="0" eaLnBrk="1" latinLnBrk="0" hangingPunct="1">
        <a:defRPr sz="3600" kern="1200">
          <a:solidFill>
            <a:schemeClr val="tx1"/>
          </a:solidFill>
          <a:latin typeface="+mn-lt"/>
          <a:ea typeface="+mn-ea"/>
          <a:cs typeface="+mn-cs"/>
        </a:defRPr>
      </a:lvl3pPr>
      <a:lvl4pPr marL="1754586" algn="l" defTabSz="1169733" rtl="0" eaLnBrk="1" latinLnBrk="0" hangingPunct="1">
        <a:defRPr sz="3600" kern="1200">
          <a:solidFill>
            <a:schemeClr val="tx1"/>
          </a:solidFill>
          <a:latin typeface="+mn-lt"/>
          <a:ea typeface="+mn-ea"/>
          <a:cs typeface="+mn-cs"/>
        </a:defRPr>
      </a:lvl4pPr>
      <a:lvl5pPr marL="2339467" algn="l" defTabSz="1169733" rtl="0" eaLnBrk="1" latinLnBrk="0" hangingPunct="1">
        <a:defRPr sz="3600" kern="1200">
          <a:solidFill>
            <a:schemeClr val="tx1"/>
          </a:solidFill>
          <a:latin typeface="+mn-lt"/>
          <a:ea typeface="+mn-ea"/>
          <a:cs typeface="+mn-cs"/>
        </a:defRPr>
      </a:lvl5pPr>
      <a:lvl6pPr marL="2924325" algn="l" defTabSz="1169733" rtl="0" eaLnBrk="1" latinLnBrk="0" hangingPunct="1">
        <a:defRPr sz="3600" kern="1200">
          <a:solidFill>
            <a:schemeClr val="tx1"/>
          </a:solidFill>
          <a:latin typeface="+mn-lt"/>
          <a:ea typeface="+mn-ea"/>
          <a:cs typeface="+mn-cs"/>
        </a:defRPr>
      </a:lvl6pPr>
      <a:lvl7pPr marL="3509171" algn="l" defTabSz="1169733" rtl="0" eaLnBrk="1" latinLnBrk="0" hangingPunct="1">
        <a:defRPr sz="3600" kern="1200">
          <a:solidFill>
            <a:schemeClr val="tx1"/>
          </a:solidFill>
          <a:latin typeface="+mn-lt"/>
          <a:ea typeface="+mn-ea"/>
          <a:cs typeface="+mn-cs"/>
        </a:defRPr>
      </a:lvl7pPr>
      <a:lvl8pPr marL="4094062" algn="l" defTabSz="1169733" rtl="0" eaLnBrk="1" latinLnBrk="0" hangingPunct="1">
        <a:defRPr sz="3600" kern="1200">
          <a:solidFill>
            <a:schemeClr val="tx1"/>
          </a:solidFill>
          <a:latin typeface="+mn-lt"/>
          <a:ea typeface="+mn-ea"/>
          <a:cs typeface="+mn-cs"/>
        </a:defRPr>
      </a:lvl8pPr>
      <a:lvl9pPr marL="4678928" algn="l" defTabSz="1169733" rtl="0" eaLnBrk="1" latinLnBrk="0" hangingPunct="1">
        <a:defRPr sz="36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15"/>
            <a:ext cx="723900" cy="365125"/>
          </a:xfrm>
          <a:prstGeom prst="rect">
            <a:avLst/>
          </a:prstGeom>
        </p:spPr>
        <p:txBody>
          <a:bodyPr vert="horz" lIns="117021" tIns="58505" rIns="117021" bIns="58505"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0154">
              <a:defRPr/>
            </a:pPr>
            <a:fld id="{79C0BFF6-9B14-4446-AF07-628EFEB400B0}" type="slidenum">
              <a:rPr lang="th-TH" smtClean="0">
                <a:solidFill>
                  <a:prstClr val="black">
                    <a:tint val="75000"/>
                  </a:prstClr>
                </a:solidFill>
              </a:rPr>
              <a:pPr defTabSz="1170154">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417" tIns="63709" rIns="127417" bIns="63709" anchor="ctr"/>
          <a:lstStyle/>
          <a:p>
            <a:pPr algn="ctr" defTabSz="1170154">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5"/>
            <a:ext cx="4341284" cy="836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417" tIns="63709" rIns="127417" bIns="63709">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0154"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61" y="800120"/>
            <a:ext cx="4948767" cy="559550"/>
          </a:xfrm>
          <a:prstGeom prst="rect">
            <a:avLst/>
          </a:prstGeom>
          <a:noFill/>
        </p:spPr>
        <p:txBody>
          <a:bodyPr lIns="127417" tIns="63709" rIns="127417" bIns="63709">
            <a:spAutoFit/>
          </a:bodyPr>
          <a:lstStyle/>
          <a:p>
            <a:pPr defTabSz="1170154">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417" tIns="63709" rIns="127417" bIns="63709" anchor="ctr"/>
          <a:lstStyle/>
          <a:p>
            <a:pPr algn="ctr" defTabSz="1170154">
              <a:defRPr/>
            </a:pPr>
            <a:endParaRPr lang="th-TH" sz="3600" dirty="0">
              <a:solidFill>
                <a:prstClr val="white"/>
              </a:solidFill>
            </a:endParaRPr>
          </a:p>
        </p:txBody>
      </p:sp>
      <p:sp>
        <p:nvSpPr>
          <p:cNvPr id="12" name="TextBox 11"/>
          <p:cNvSpPr txBox="1"/>
          <p:nvPr/>
        </p:nvSpPr>
        <p:spPr>
          <a:xfrm>
            <a:off x="9290127" y="301651"/>
            <a:ext cx="2220383" cy="518262"/>
          </a:xfrm>
          <a:prstGeom prst="rect">
            <a:avLst/>
          </a:prstGeom>
          <a:noFill/>
          <a:effectLst>
            <a:outerShdw blurRad="50800" dist="38100" dir="5400000" algn="t" rotWithShape="0">
              <a:prstClr val="black">
                <a:alpha val="40000"/>
              </a:prstClr>
            </a:outerShdw>
          </a:effectLst>
        </p:spPr>
        <p:txBody>
          <a:bodyPr lIns="117021" tIns="58505" rIns="117021" bIns="58505">
            <a:spAutoFit/>
          </a:bodyPr>
          <a:lstStyle/>
          <a:p>
            <a:pPr algn="r" defTabSz="1170154">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93273848"/>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086" algn="ctr" rtl="0" fontAlgn="base">
        <a:spcBef>
          <a:spcPct val="0"/>
        </a:spcBef>
        <a:spcAft>
          <a:spcPct val="0"/>
        </a:spcAft>
        <a:defRPr sz="5600">
          <a:solidFill>
            <a:schemeClr val="tx1"/>
          </a:solidFill>
          <a:latin typeface="Arial" pitchFamily="34" charset="0"/>
          <a:cs typeface="Cordia New" pitchFamily="34" charset="-34"/>
        </a:defRPr>
      </a:lvl6pPr>
      <a:lvl7pPr marL="1170154" algn="ctr" rtl="0" fontAlgn="base">
        <a:spcBef>
          <a:spcPct val="0"/>
        </a:spcBef>
        <a:spcAft>
          <a:spcPct val="0"/>
        </a:spcAft>
        <a:defRPr sz="5600">
          <a:solidFill>
            <a:schemeClr val="tx1"/>
          </a:solidFill>
          <a:latin typeface="Arial" pitchFamily="34" charset="0"/>
          <a:cs typeface="Cordia New" pitchFamily="34" charset="-34"/>
        </a:defRPr>
      </a:lvl7pPr>
      <a:lvl8pPr marL="1755221" algn="ctr" rtl="0" fontAlgn="base">
        <a:spcBef>
          <a:spcPct val="0"/>
        </a:spcBef>
        <a:spcAft>
          <a:spcPct val="0"/>
        </a:spcAft>
        <a:defRPr sz="5600">
          <a:solidFill>
            <a:schemeClr val="tx1"/>
          </a:solidFill>
          <a:latin typeface="Arial" pitchFamily="34" charset="0"/>
          <a:cs typeface="Cordia New" pitchFamily="34" charset="-34"/>
        </a:defRPr>
      </a:lvl8pPr>
      <a:lvl9pPr marL="2340309"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794" indent="-438794"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0741" indent="-365688"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2675" indent="-292546"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7764" indent="-292546"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2849" indent="-292546"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7928" indent="-292546" algn="l" defTabSz="1170154"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2993" indent="-292546" algn="l" defTabSz="1170154"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8074" indent="-292546" algn="l" defTabSz="1170154"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3116" indent="-292546" algn="l" defTabSz="1170154"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0154" rtl="0" eaLnBrk="1" latinLnBrk="0" hangingPunct="1">
        <a:defRPr sz="3600" kern="1200">
          <a:solidFill>
            <a:schemeClr val="tx1"/>
          </a:solidFill>
          <a:latin typeface="+mn-lt"/>
          <a:ea typeface="+mn-ea"/>
          <a:cs typeface="+mn-cs"/>
        </a:defRPr>
      </a:lvl1pPr>
      <a:lvl2pPr marL="585086" algn="l" defTabSz="1170154" rtl="0" eaLnBrk="1" latinLnBrk="0" hangingPunct="1">
        <a:defRPr sz="3600" kern="1200">
          <a:solidFill>
            <a:schemeClr val="tx1"/>
          </a:solidFill>
          <a:latin typeface="+mn-lt"/>
          <a:ea typeface="+mn-ea"/>
          <a:cs typeface="+mn-cs"/>
        </a:defRPr>
      </a:lvl2pPr>
      <a:lvl3pPr marL="1170154" algn="l" defTabSz="1170154" rtl="0" eaLnBrk="1" latinLnBrk="0" hangingPunct="1">
        <a:defRPr sz="3600" kern="1200">
          <a:solidFill>
            <a:schemeClr val="tx1"/>
          </a:solidFill>
          <a:latin typeface="+mn-lt"/>
          <a:ea typeface="+mn-ea"/>
          <a:cs typeface="+mn-cs"/>
        </a:defRPr>
      </a:lvl3pPr>
      <a:lvl4pPr marL="1755221" algn="l" defTabSz="1170154" rtl="0" eaLnBrk="1" latinLnBrk="0" hangingPunct="1">
        <a:defRPr sz="3600" kern="1200">
          <a:solidFill>
            <a:schemeClr val="tx1"/>
          </a:solidFill>
          <a:latin typeface="+mn-lt"/>
          <a:ea typeface="+mn-ea"/>
          <a:cs typeface="+mn-cs"/>
        </a:defRPr>
      </a:lvl4pPr>
      <a:lvl5pPr marL="2340309" algn="l" defTabSz="1170154" rtl="0" eaLnBrk="1" latinLnBrk="0" hangingPunct="1">
        <a:defRPr sz="3600" kern="1200">
          <a:solidFill>
            <a:schemeClr val="tx1"/>
          </a:solidFill>
          <a:latin typeface="+mn-lt"/>
          <a:ea typeface="+mn-ea"/>
          <a:cs typeface="+mn-cs"/>
        </a:defRPr>
      </a:lvl5pPr>
      <a:lvl6pPr marL="2925375" algn="l" defTabSz="1170154" rtl="0" eaLnBrk="1" latinLnBrk="0" hangingPunct="1">
        <a:defRPr sz="3600" kern="1200">
          <a:solidFill>
            <a:schemeClr val="tx1"/>
          </a:solidFill>
          <a:latin typeface="+mn-lt"/>
          <a:ea typeface="+mn-ea"/>
          <a:cs typeface="+mn-cs"/>
        </a:defRPr>
      </a:lvl6pPr>
      <a:lvl7pPr marL="3510439" algn="l" defTabSz="1170154" rtl="0" eaLnBrk="1" latinLnBrk="0" hangingPunct="1">
        <a:defRPr sz="3600" kern="1200">
          <a:solidFill>
            <a:schemeClr val="tx1"/>
          </a:solidFill>
          <a:latin typeface="+mn-lt"/>
          <a:ea typeface="+mn-ea"/>
          <a:cs typeface="+mn-cs"/>
        </a:defRPr>
      </a:lvl7pPr>
      <a:lvl8pPr marL="4095534" algn="l" defTabSz="1170154" rtl="0" eaLnBrk="1" latinLnBrk="0" hangingPunct="1">
        <a:defRPr sz="3600" kern="1200">
          <a:solidFill>
            <a:schemeClr val="tx1"/>
          </a:solidFill>
          <a:latin typeface="+mn-lt"/>
          <a:ea typeface="+mn-ea"/>
          <a:cs typeface="+mn-cs"/>
        </a:defRPr>
      </a:lvl8pPr>
      <a:lvl9pPr marL="4680613" algn="l" defTabSz="1170154" rtl="0" eaLnBrk="1" latinLnBrk="0" hangingPunct="1">
        <a:defRPr sz="36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04"/>
            <a:ext cx="723900" cy="365125"/>
          </a:xfrm>
          <a:prstGeom prst="rect">
            <a:avLst/>
          </a:prstGeom>
        </p:spPr>
        <p:txBody>
          <a:bodyPr vert="horz" lIns="117061" tIns="58527" rIns="117061" bIns="58527"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0572">
              <a:defRPr/>
            </a:pPr>
            <a:fld id="{79C0BFF6-9B14-4446-AF07-628EFEB400B0}" type="slidenum">
              <a:rPr lang="th-TH" smtClean="0">
                <a:solidFill>
                  <a:prstClr val="black">
                    <a:tint val="75000"/>
                  </a:prstClr>
                </a:solidFill>
              </a:rPr>
              <a:pPr defTabSz="1170572">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463" tIns="63732" rIns="127463" bIns="63732" anchor="ctr"/>
          <a:lstStyle/>
          <a:p>
            <a:pPr algn="ctr" defTabSz="1170572">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81"/>
            <a:ext cx="4341284" cy="83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463" tIns="63732" rIns="127463" bIns="63732">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0572"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49" y="800112"/>
            <a:ext cx="4948767" cy="559596"/>
          </a:xfrm>
          <a:prstGeom prst="rect">
            <a:avLst/>
          </a:prstGeom>
          <a:noFill/>
        </p:spPr>
        <p:txBody>
          <a:bodyPr lIns="127463" tIns="63732" rIns="127463" bIns="63732">
            <a:spAutoFit/>
          </a:bodyPr>
          <a:lstStyle/>
          <a:p>
            <a:pPr defTabSz="1170572">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463" tIns="63732" rIns="127463" bIns="63732" anchor="ctr"/>
          <a:lstStyle/>
          <a:p>
            <a:pPr algn="ctr" defTabSz="1170572">
              <a:defRPr/>
            </a:pPr>
            <a:endParaRPr lang="th-TH" sz="3600" dirty="0">
              <a:solidFill>
                <a:prstClr val="white"/>
              </a:solidFill>
            </a:endParaRPr>
          </a:p>
        </p:txBody>
      </p:sp>
      <p:sp>
        <p:nvSpPr>
          <p:cNvPr id="12" name="TextBox 11"/>
          <p:cNvSpPr txBox="1"/>
          <p:nvPr/>
        </p:nvSpPr>
        <p:spPr>
          <a:xfrm>
            <a:off x="9290115" y="301653"/>
            <a:ext cx="2220383" cy="518307"/>
          </a:xfrm>
          <a:prstGeom prst="rect">
            <a:avLst/>
          </a:prstGeom>
          <a:noFill/>
          <a:effectLst>
            <a:outerShdw blurRad="50800" dist="38100" dir="5400000" algn="t" rotWithShape="0">
              <a:prstClr val="black">
                <a:alpha val="40000"/>
              </a:prstClr>
            </a:outerShdw>
          </a:effectLst>
        </p:spPr>
        <p:txBody>
          <a:bodyPr lIns="117061" tIns="58527" rIns="117061" bIns="58527">
            <a:spAutoFit/>
          </a:bodyPr>
          <a:lstStyle/>
          <a:p>
            <a:pPr algn="r" defTabSz="1170572">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48041844"/>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295" algn="ctr" rtl="0" fontAlgn="base">
        <a:spcBef>
          <a:spcPct val="0"/>
        </a:spcBef>
        <a:spcAft>
          <a:spcPct val="0"/>
        </a:spcAft>
        <a:defRPr sz="5600">
          <a:solidFill>
            <a:schemeClr val="tx1"/>
          </a:solidFill>
          <a:latin typeface="Arial" pitchFamily="34" charset="0"/>
          <a:cs typeface="Cordia New" pitchFamily="34" charset="-34"/>
        </a:defRPr>
      </a:lvl6pPr>
      <a:lvl7pPr marL="1170572" algn="ctr" rtl="0" fontAlgn="base">
        <a:spcBef>
          <a:spcPct val="0"/>
        </a:spcBef>
        <a:spcAft>
          <a:spcPct val="0"/>
        </a:spcAft>
        <a:defRPr sz="5600">
          <a:solidFill>
            <a:schemeClr val="tx1"/>
          </a:solidFill>
          <a:latin typeface="Arial" pitchFamily="34" charset="0"/>
          <a:cs typeface="Cordia New" pitchFamily="34" charset="-34"/>
        </a:defRPr>
      </a:lvl7pPr>
      <a:lvl8pPr marL="1755855" algn="ctr" rtl="0" fontAlgn="base">
        <a:spcBef>
          <a:spcPct val="0"/>
        </a:spcBef>
        <a:spcAft>
          <a:spcPct val="0"/>
        </a:spcAft>
        <a:defRPr sz="5600">
          <a:solidFill>
            <a:schemeClr val="tx1"/>
          </a:solidFill>
          <a:latin typeface="Arial" pitchFamily="34" charset="0"/>
          <a:cs typeface="Cordia New" pitchFamily="34" charset="-34"/>
        </a:defRPr>
      </a:lvl8pPr>
      <a:lvl9pPr marL="2341151"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954" indent="-438954"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1085" indent="-365817"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3204" indent="-292650"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8503" indent="-292650"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3795" indent="-292650"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9085" indent="-292650" algn="l" defTabSz="1170572"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4363" indent="-292650" algn="l" defTabSz="1170572"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9655" indent="-292650" algn="l" defTabSz="1170572"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4916" indent="-292650" algn="l" defTabSz="1170572"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0572" rtl="0" eaLnBrk="1" latinLnBrk="0" hangingPunct="1">
        <a:defRPr sz="3600" kern="1200">
          <a:solidFill>
            <a:schemeClr val="tx1"/>
          </a:solidFill>
          <a:latin typeface="+mn-lt"/>
          <a:ea typeface="+mn-ea"/>
          <a:cs typeface="+mn-cs"/>
        </a:defRPr>
      </a:lvl1pPr>
      <a:lvl2pPr marL="585295" algn="l" defTabSz="1170572" rtl="0" eaLnBrk="1" latinLnBrk="0" hangingPunct="1">
        <a:defRPr sz="3600" kern="1200">
          <a:solidFill>
            <a:schemeClr val="tx1"/>
          </a:solidFill>
          <a:latin typeface="+mn-lt"/>
          <a:ea typeface="+mn-ea"/>
          <a:cs typeface="+mn-cs"/>
        </a:defRPr>
      </a:lvl2pPr>
      <a:lvl3pPr marL="1170572" algn="l" defTabSz="1170572" rtl="0" eaLnBrk="1" latinLnBrk="0" hangingPunct="1">
        <a:defRPr sz="3600" kern="1200">
          <a:solidFill>
            <a:schemeClr val="tx1"/>
          </a:solidFill>
          <a:latin typeface="+mn-lt"/>
          <a:ea typeface="+mn-ea"/>
          <a:cs typeface="+mn-cs"/>
        </a:defRPr>
      </a:lvl3pPr>
      <a:lvl4pPr marL="1755855" algn="l" defTabSz="1170572" rtl="0" eaLnBrk="1" latinLnBrk="0" hangingPunct="1">
        <a:defRPr sz="3600" kern="1200">
          <a:solidFill>
            <a:schemeClr val="tx1"/>
          </a:solidFill>
          <a:latin typeface="+mn-lt"/>
          <a:ea typeface="+mn-ea"/>
          <a:cs typeface="+mn-cs"/>
        </a:defRPr>
      </a:lvl4pPr>
      <a:lvl5pPr marL="2341151" algn="l" defTabSz="1170572" rtl="0" eaLnBrk="1" latinLnBrk="0" hangingPunct="1">
        <a:defRPr sz="3600" kern="1200">
          <a:solidFill>
            <a:schemeClr val="tx1"/>
          </a:solidFill>
          <a:latin typeface="+mn-lt"/>
          <a:ea typeface="+mn-ea"/>
          <a:cs typeface="+mn-cs"/>
        </a:defRPr>
      </a:lvl5pPr>
      <a:lvl6pPr marL="2926425" algn="l" defTabSz="1170572" rtl="0" eaLnBrk="1" latinLnBrk="0" hangingPunct="1">
        <a:defRPr sz="3600" kern="1200">
          <a:solidFill>
            <a:schemeClr val="tx1"/>
          </a:solidFill>
          <a:latin typeface="+mn-lt"/>
          <a:ea typeface="+mn-ea"/>
          <a:cs typeface="+mn-cs"/>
        </a:defRPr>
      </a:lvl6pPr>
      <a:lvl7pPr marL="3511707" algn="l" defTabSz="1170572" rtl="0" eaLnBrk="1" latinLnBrk="0" hangingPunct="1">
        <a:defRPr sz="3600" kern="1200">
          <a:solidFill>
            <a:schemeClr val="tx1"/>
          </a:solidFill>
          <a:latin typeface="+mn-lt"/>
          <a:ea typeface="+mn-ea"/>
          <a:cs typeface="+mn-cs"/>
        </a:defRPr>
      </a:lvl7pPr>
      <a:lvl8pPr marL="4097007" algn="l" defTabSz="1170572" rtl="0" eaLnBrk="1" latinLnBrk="0" hangingPunct="1">
        <a:defRPr sz="3600" kern="1200">
          <a:solidFill>
            <a:schemeClr val="tx1"/>
          </a:solidFill>
          <a:latin typeface="+mn-lt"/>
          <a:ea typeface="+mn-ea"/>
          <a:cs typeface="+mn-cs"/>
        </a:defRPr>
      </a:lvl8pPr>
      <a:lvl9pPr marL="4682297" algn="l" defTabSz="1170572" rtl="0" eaLnBrk="1" latinLnBrk="0" hangingPunct="1">
        <a:defRPr sz="36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91"/>
            <a:ext cx="723900" cy="365125"/>
          </a:xfrm>
          <a:prstGeom prst="rect">
            <a:avLst/>
          </a:prstGeom>
        </p:spPr>
        <p:txBody>
          <a:bodyPr vert="horz" lIns="117111" tIns="58553" rIns="117111" bIns="58553"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1089">
              <a:defRPr/>
            </a:pPr>
            <a:fld id="{79C0BFF6-9B14-4446-AF07-628EFEB400B0}" type="slidenum">
              <a:rPr lang="th-TH" smtClean="0">
                <a:solidFill>
                  <a:prstClr val="black">
                    <a:tint val="75000"/>
                  </a:prstClr>
                </a:solidFill>
              </a:rPr>
              <a:pPr defTabSz="1171089">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519" tIns="63760" rIns="127519" bIns="63760" anchor="ctr"/>
          <a:lstStyle/>
          <a:p>
            <a:pPr algn="ctr" defTabSz="1171089">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53"/>
            <a:ext cx="4341284" cy="836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519" tIns="63760" rIns="127519" bIns="63760">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1089"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34" y="800110"/>
            <a:ext cx="4948767" cy="559653"/>
          </a:xfrm>
          <a:prstGeom prst="rect">
            <a:avLst/>
          </a:prstGeom>
          <a:noFill/>
        </p:spPr>
        <p:txBody>
          <a:bodyPr lIns="127519" tIns="63760" rIns="127519" bIns="63760">
            <a:spAutoFit/>
          </a:bodyPr>
          <a:lstStyle/>
          <a:p>
            <a:pPr defTabSz="1171089">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519" tIns="63760" rIns="127519" bIns="63760" anchor="ctr"/>
          <a:lstStyle/>
          <a:p>
            <a:pPr algn="ctr" defTabSz="1171089">
              <a:defRPr/>
            </a:pPr>
            <a:endParaRPr lang="th-TH" sz="3600" dirty="0">
              <a:solidFill>
                <a:prstClr val="white"/>
              </a:solidFill>
            </a:endParaRPr>
          </a:p>
        </p:txBody>
      </p:sp>
      <p:sp>
        <p:nvSpPr>
          <p:cNvPr id="12" name="TextBox 11"/>
          <p:cNvSpPr txBox="1"/>
          <p:nvPr/>
        </p:nvSpPr>
        <p:spPr>
          <a:xfrm>
            <a:off x="9290101" y="301648"/>
            <a:ext cx="2220383" cy="518359"/>
          </a:xfrm>
          <a:prstGeom prst="rect">
            <a:avLst/>
          </a:prstGeom>
          <a:noFill/>
          <a:effectLst>
            <a:outerShdw blurRad="50800" dist="38100" dir="5400000" algn="t" rotWithShape="0">
              <a:prstClr val="black">
                <a:alpha val="40000"/>
              </a:prstClr>
            </a:outerShdw>
          </a:effectLst>
        </p:spPr>
        <p:txBody>
          <a:bodyPr lIns="117111" tIns="58553" rIns="117111" bIns="58553">
            <a:spAutoFit/>
          </a:bodyPr>
          <a:lstStyle/>
          <a:p>
            <a:pPr algn="r" defTabSz="1171089">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79345019"/>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550" algn="ctr" rtl="0" fontAlgn="base">
        <a:spcBef>
          <a:spcPct val="0"/>
        </a:spcBef>
        <a:spcAft>
          <a:spcPct val="0"/>
        </a:spcAft>
        <a:defRPr sz="5600">
          <a:solidFill>
            <a:schemeClr val="tx1"/>
          </a:solidFill>
          <a:latin typeface="Arial" pitchFamily="34" charset="0"/>
          <a:cs typeface="Cordia New" pitchFamily="34" charset="-34"/>
        </a:defRPr>
      </a:lvl6pPr>
      <a:lvl7pPr marL="1171089" algn="ctr" rtl="0" fontAlgn="base">
        <a:spcBef>
          <a:spcPct val="0"/>
        </a:spcBef>
        <a:spcAft>
          <a:spcPct val="0"/>
        </a:spcAft>
        <a:defRPr sz="5600">
          <a:solidFill>
            <a:schemeClr val="tx1"/>
          </a:solidFill>
          <a:latin typeface="Arial" pitchFamily="34" charset="0"/>
          <a:cs typeface="Cordia New" pitchFamily="34" charset="-34"/>
        </a:defRPr>
      </a:lvl7pPr>
      <a:lvl8pPr marL="1756630" algn="ctr" rtl="0" fontAlgn="base">
        <a:spcBef>
          <a:spcPct val="0"/>
        </a:spcBef>
        <a:spcAft>
          <a:spcPct val="0"/>
        </a:spcAft>
        <a:defRPr sz="5600">
          <a:solidFill>
            <a:schemeClr val="tx1"/>
          </a:solidFill>
          <a:latin typeface="Arial" pitchFamily="34" charset="0"/>
          <a:cs typeface="Cordia New" pitchFamily="34" charset="-34"/>
        </a:defRPr>
      </a:lvl8pPr>
      <a:lvl9pPr marL="2342181"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9150" indent="-439150"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1506" indent="-365974"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3853" indent="-292777"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9405" indent="-292777"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4954" indent="-292777"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20499" indent="-292777" algn="l" defTabSz="1171089"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6039" indent="-292777" algn="l" defTabSz="1171089"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1587" indent="-292777" algn="l" defTabSz="1171089"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7112" indent="-292777" algn="l" defTabSz="1171089"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1089" rtl="0" eaLnBrk="1" latinLnBrk="0" hangingPunct="1">
        <a:defRPr sz="3600" kern="1200">
          <a:solidFill>
            <a:schemeClr val="tx1"/>
          </a:solidFill>
          <a:latin typeface="+mn-lt"/>
          <a:ea typeface="+mn-ea"/>
          <a:cs typeface="+mn-cs"/>
        </a:defRPr>
      </a:lvl1pPr>
      <a:lvl2pPr marL="585550" algn="l" defTabSz="1171089" rtl="0" eaLnBrk="1" latinLnBrk="0" hangingPunct="1">
        <a:defRPr sz="3600" kern="1200">
          <a:solidFill>
            <a:schemeClr val="tx1"/>
          </a:solidFill>
          <a:latin typeface="+mn-lt"/>
          <a:ea typeface="+mn-ea"/>
          <a:cs typeface="+mn-cs"/>
        </a:defRPr>
      </a:lvl2pPr>
      <a:lvl3pPr marL="1171089" algn="l" defTabSz="1171089" rtl="0" eaLnBrk="1" latinLnBrk="0" hangingPunct="1">
        <a:defRPr sz="3600" kern="1200">
          <a:solidFill>
            <a:schemeClr val="tx1"/>
          </a:solidFill>
          <a:latin typeface="+mn-lt"/>
          <a:ea typeface="+mn-ea"/>
          <a:cs typeface="+mn-cs"/>
        </a:defRPr>
      </a:lvl3pPr>
      <a:lvl4pPr marL="1756630" algn="l" defTabSz="1171089" rtl="0" eaLnBrk="1" latinLnBrk="0" hangingPunct="1">
        <a:defRPr sz="3600" kern="1200">
          <a:solidFill>
            <a:schemeClr val="tx1"/>
          </a:solidFill>
          <a:latin typeface="+mn-lt"/>
          <a:ea typeface="+mn-ea"/>
          <a:cs typeface="+mn-cs"/>
        </a:defRPr>
      </a:lvl4pPr>
      <a:lvl5pPr marL="2342181" algn="l" defTabSz="1171089" rtl="0" eaLnBrk="1" latinLnBrk="0" hangingPunct="1">
        <a:defRPr sz="3600" kern="1200">
          <a:solidFill>
            <a:schemeClr val="tx1"/>
          </a:solidFill>
          <a:latin typeface="+mn-lt"/>
          <a:ea typeface="+mn-ea"/>
          <a:cs typeface="+mn-cs"/>
        </a:defRPr>
      </a:lvl5pPr>
      <a:lvl6pPr marL="2927712" algn="l" defTabSz="1171089" rtl="0" eaLnBrk="1" latinLnBrk="0" hangingPunct="1">
        <a:defRPr sz="3600" kern="1200">
          <a:solidFill>
            <a:schemeClr val="tx1"/>
          </a:solidFill>
          <a:latin typeface="+mn-lt"/>
          <a:ea typeface="+mn-ea"/>
          <a:cs typeface="+mn-cs"/>
        </a:defRPr>
      </a:lvl6pPr>
      <a:lvl7pPr marL="3513257" algn="l" defTabSz="1171089" rtl="0" eaLnBrk="1" latinLnBrk="0" hangingPunct="1">
        <a:defRPr sz="3600" kern="1200">
          <a:solidFill>
            <a:schemeClr val="tx1"/>
          </a:solidFill>
          <a:latin typeface="+mn-lt"/>
          <a:ea typeface="+mn-ea"/>
          <a:cs typeface="+mn-cs"/>
        </a:defRPr>
      </a:lvl7pPr>
      <a:lvl8pPr marL="4098810" algn="l" defTabSz="1171089" rtl="0" eaLnBrk="1" latinLnBrk="0" hangingPunct="1">
        <a:defRPr sz="3600" kern="1200">
          <a:solidFill>
            <a:schemeClr val="tx1"/>
          </a:solidFill>
          <a:latin typeface="+mn-lt"/>
          <a:ea typeface="+mn-ea"/>
          <a:cs typeface="+mn-cs"/>
        </a:defRPr>
      </a:lvl8pPr>
      <a:lvl9pPr marL="4684357" algn="l" defTabSz="1171089" rtl="0" eaLnBrk="1" latinLnBrk="0" hangingPunct="1">
        <a:defRPr sz="36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77"/>
            <a:ext cx="723900" cy="365125"/>
          </a:xfrm>
          <a:prstGeom prst="rect">
            <a:avLst/>
          </a:prstGeom>
        </p:spPr>
        <p:txBody>
          <a:bodyPr vert="horz" lIns="117166" tIns="58582" rIns="117166" bIns="58582"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1651">
              <a:defRPr/>
            </a:pPr>
            <a:fld id="{79C0BFF6-9B14-4446-AF07-628EFEB400B0}" type="slidenum">
              <a:rPr lang="th-TH" smtClean="0">
                <a:solidFill>
                  <a:prstClr val="black">
                    <a:tint val="75000"/>
                  </a:prstClr>
                </a:solidFill>
              </a:rPr>
              <a:pPr defTabSz="1171651">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581" tIns="63791" rIns="127581" bIns="63791" anchor="ctr"/>
          <a:lstStyle/>
          <a:p>
            <a:pPr algn="ctr" defTabSz="1171651">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42"/>
            <a:ext cx="4341284" cy="836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581" tIns="63791" rIns="127581" bIns="63791">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1651"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18" y="800111"/>
            <a:ext cx="4948767" cy="559715"/>
          </a:xfrm>
          <a:prstGeom prst="rect">
            <a:avLst/>
          </a:prstGeom>
          <a:noFill/>
        </p:spPr>
        <p:txBody>
          <a:bodyPr lIns="127581" tIns="63791" rIns="127581" bIns="63791">
            <a:spAutoFit/>
          </a:bodyPr>
          <a:lstStyle/>
          <a:p>
            <a:pPr defTabSz="1171651">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581" tIns="63791" rIns="127581" bIns="63791" anchor="ctr"/>
          <a:lstStyle/>
          <a:p>
            <a:pPr algn="ctr" defTabSz="1171651">
              <a:defRPr/>
            </a:pPr>
            <a:endParaRPr lang="th-TH" sz="3600" dirty="0">
              <a:solidFill>
                <a:prstClr val="white"/>
              </a:solidFill>
            </a:endParaRPr>
          </a:p>
        </p:txBody>
      </p:sp>
      <p:sp>
        <p:nvSpPr>
          <p:cNvPr id="12" name="TextBox 11"/>
          <p:cNvSpPr txBox="1"/>
          <p:nvPr/>
        </p:nvSpPr>
        <p:spPr>
          <a:xfrm>
            <a:off x="9290085" y="301632"/>
            <a:ext cx="2220383" cy="518418"/>
          </a:xfrm>
          <a:prstGeom prst="rect">
            <a:avLst/>
          </a:prstGeom>
          <a:noFill/>
          <a:effectLst>
            <a:outerShdw blurRad="50800" dist="38100" dir="5400000" algn="t" rotWithShape="0">
              <a:prstClr val="black">
                <a:alpha val="40000"/>
              </a:prstClr>
            </a:outerShdw>
          </a:effectLst>
        </p:spPr>
        <p:txBody>
          <a:bodyPr lIns="117166" tIns="58582" rIns="117166" bIns="58582">
            <a:spAutoFit/>
          </a:bodyPr>
          <a:lstStyle/>
          <a:p>
            <a:pPr algn="r" defTabSz="1171651">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49133538"/>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828" algn="ctr" rtl="0" fontAlgn="base">
        <a:spcBef>
          <a:spcPct val="0"/>
        </a:spcBef>
        <a:spcAft>
          <a:spcPct val="0"/>
        </a:spcAft>
        <a:defRPr sz="5600">
          <a:solidFill>
            <a:schemeClr val="tx1"/>
          </a:solidFill>
          <a:latin typeface="Arial" pitchFamily="34" charset="0"/>
          <a:cs typeface="Cordia New" pitchFamily="34" charset="-34"/>
        </a:defRPr>
      </a:lvl6pPr>
      <a:lvl7pPr marL="1171651" algn="ctr" rtl="0" fontAlgn="base">
        <a:spcBef>
          <a:spcPct val="0"/>
        </a:spcBef>
        <a:spcAft>
          <a:spcPct val="0"/>
        </a:spcAft>
        <a:defRPr sz="5600">
          <a:solidFill>
            <a:schemeClr val="tx1"/>
          </a:solidFill>
          <a:latin typeface="Arial" pitchFamily="34" charset="0"/>
          <a:cs typeface="Cordia New" pitchFamily="34" charset="-34"/>
        </a:defRPr>
      </a:lvl7pPr>
      <a:lvl8pPr marL="1757475" algn="ctr" rtl="0" fontAlgn="base">
        <a:spcBef>
          <a:spcPct val="0"/>
        </a:spcBef>
        <a:spcAft>
          <a:spcPct val="0"/>
        </a:spcAft>
        <a:defRPr sz="5600">
          <a:solidFill>
            <a:schemeClr val="tx1"/>
          </a:solidFill>
          <a:latin typeface="Arial" pitchFamily="34" charset="0"/>
          <a:cs typeface="Cordia New" pitchFamily="34" charset="-34"/>
        </a:defRPr>
      </a:lvl8pPr>
      <a:lvl9pPr marL="2343304"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9364" indent="-439364"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1964" indent="-366146"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4559" indent="-292915"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50390" indent="-29291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6218" indent="-29291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22042" indent="-292915" algn="l" defTabSz="1171651"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7866" indent="-292915" algn="l" defTabSz="1171651"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3695" indent="-292915" algn="l" defTabSz="1171651"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9509" indent="-292915" algn="l" defTabSz="1171651"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1651" rtl="0" eaLnBrk="1" latinLnBrk="0" hangingPunct="1">
        <a:defRPr sz="3600" kern="1200">
          <a:solidFill>
            <a:schemeClr val="tx1"/>
          </a:solidFill>
          <a:latin typeface="+mn-lt"/>
          <a:ea typeface="+mn-ea"/>
          <a:cs typeface="+mn-cs"/>
        </a:defRPr>
      </a:lvl1pPr>
      <a:lvl2pPr marL="585828" algn="l" defTabSz="1171651" rtl="0" eaLnBrk="1" latinLnBrk="0" hangingPunct="1">
        <a:defRPr sz="3600" kern="1200">
          <a:solidFill>
            <a:schemeClr val="tx1"/>
          </a:solidFill>
          <a:latin typeface="+mn-lt"/>
          <a:ea typeface="+mn-ea"/>
          <a:cs typeface="+mn-cs"/>
        </a:defRPr>
      </a:lvl2pPr>
      <a:lvl3pPr marL="1171651" algn="l" defTabSz="1171651" rtl="0" eaLnBrk="1" latinLnBrk="0" hangingPunct="1">
        <a:defRPr sz="3600" kern="1200">
          <a:solidFill>
            <a:schemeClr val="tx1"/>
          </a:solidFill>
          <a:latin typeface="+mn-lt"/>
          <a:ea typeface="+mn-ea"/>
          <a:cs typeface="+mn-cs"/>
        </a:defRPr>
      </a:lvl3pPr>
      <a:lvl4pPr marL="1757475" algn="l" defTabSz="1171651" rtl="0" eaLnBrk="1" latinLnBrk="0" hangingPunct="1">
        <a:defRPr sz="3600" kern="1200">
          <a:solidFill>
            <a:schemeClr val="tx1"/>
          </a:solidFill>
          <a:latin typeface="+mn-lt"/>
          <a:ea typeface="+mn-ea"/>
          <a:cs typeface="+mn-cs"/>
        </a:defRPr>
      </a:lvl4pPr>
      <a:lvl5pPr marL="2343304" algn="l" defTabSz="1171651" rtl="0" eaLnBrk="1" latinLnBrk="0" hangingPunct="1">
        <a:defRPr sz="3600" kern="1200">
          <a:solidFill>
            <a:schemeClr val="tx1"/>
          </a:solidFill>
          <a:latin typeface="+mn-lt"/>
          <a:ea typeface="+mn-ea"/>
          <a:cs typeface="+mn-cs"/>
        </a:defRPr>
      </a:lvl5pPr>
      <a:lvl6pPr marL="2929124" algn="l" defTabSz="1171651" rtl="0" eaLnBrk="1" latinLnBrk="0" hangingPunct="1">
        <a:defRPr sz="3600" kern="1200">
          <a:solidFill>
            <a:schemeClr val="tx1"/>
          </a:solidFill>
          <a:latin typeface="+mn-lt"/>
          <a:ea typeface="+mn-ea"/>
          <a:cs typeface="+mn-cs"/>
        </a:defRPr>
      </a:lvl6pPr>
      <a:lvl7pPr marL="3514949" algn="l" defTabSz="1171651" rtl="0" eaLnBrk="1" latinLnBrk="0" hangingPunct="1">
        <a:defRPr sz="3600" kern="1200">
          <a:solidFill>
            <a:schemeClr val="tx1"/>
          </a:solidFill>
          <a:latin typeface="+mn-lt"/>
          <a:ea typeface="+mn-ea"/>
          <a:cs typeface="+mn-cs"/>
        </a:defRPr>
      </a:lvl7pPr>
      <a:lvl8pPr marL="4100780" algn="l" defTabSz="1171651" rtl="0" eaLnBrk="1" latinLnBrk="0" hangingPunct="1">
        <a:defRPr sz="3600" kern="1200">
          <a:solidFill>
            <a:schemeClr val="tx1"/>
          </a:solidFill>
          <a:latin typeface="+mn-lt"/>
          <a:ea typeface="+mn-ea"/>
          <a:cs typeface="+mn-cs"/>
        </a:defRPr>
      </a:lvl8pPr>
      <a:lvl9pPr marL="4686607" algn="l" defTabSz="1171651" rtl="0" eaLnBrk="1" latinLnBrk="0" hangingPunct="1">
        <a:defRPr sz="36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4"/>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61"/>
            <a:ext cx="723900" cy="365125"/>
          </a:xfrm>
          <a:prstGeom prst="rect">
            <a:avLst/>
          </a:prstGeom>
        </p:spPr>
        <p:txBody>
          <a:bodyPr vert="horz" lIns="117226" tIns="58613" rIns="117226" bIns="58613"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2261">
              <a:defRPr/>
            </a:pPr>
            <a:fld id="{79C0BFF6-9B14-4446-AF07-628EFEB400B0}" type="slidenum">
              <a:rPr lang="th-TH">
                <a:solidFill>
                  <a:prstClr val="black">
                    <a:tint val="75000"/>
                  </a:prstClr>
                </a:solidFill>
              </a:rPr>
              <a:pPr defTabSz="1172261">
                <a:defRPr/>
              </a:pPr>
              <a:t>‹#›</a:t>
            </a:fld>
            <a:endParaRPr lang="th-TH" dirty="0">
              <a:solidFill>
                <a:prstClr val="black">
                  <a:tint val="75000"/>
                </a:prstClr>
              </a:solidFill>
            </a:endParaRPr>
          </a:p>
        </p:txBody>
      </p:sp>
      <p:sp>
        <p:nvSpPr>
          <p:cNvPr id="24" name="Freeform 23"/>
          <p:cNvSpPr/>
          <p:nvPr/>
        </p:nvSpPr>
        <p:spPr>
          <a:xfrm>
            <a:off x="4" y="360364"/>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647" tIns="63824" rIns="127647" bIns="63824" anchor="ctr"/>
          <a:lstStyle/>
          <a:p>
            <a:pPr algn="ctr" defTabSz="1172261">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57"/>
            <a:ext cx="4341284" cy="836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647" tIns="63824" rIns="127647" bIns="63824">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2261"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01" y="800105"/>
            <a:ext cx="4948767" cy="559782"/>
          </a:xfrm>
          <a:prstGeom prst="rect">
            <a:avLst/>
          </a:prstGeom>
          <a:noFill/>
        </p:spPr>
        <p:txBody>
          <a:bodyPr lIns="127647" tIns="63824" rIns="127647" bIns="63824">
            <a:spAutoFit/>
          </a:bodyPr>
          <a:lstStyle/>
          <a:p>
            <a:pPr defTabSz="1172261">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647" tIns="63824" rIns="127647" bIns="63824" anchor="ctr"/>
          <a:lstStyle/>
          <a:p>
            <a:pPr algn="ctr" defTabSz="1172261">
              <a:defRPr/>
            </a:pPr>
            <a:endParaRPr lang="th-TH" sz="3600" dirty="0">
              <a:solidFill>
                <a:prstClr val="white"/>
              </a:solidFill>
            </a:endParaRPr>
          </a:p>
        </p:txBody>
      </p:sp>
      <p:sp>
        <p:nvSpPr>
          <p:cNvPr id="12" name="TextBox 11"/>
          <p:cNvSpPr txBox="1"/>
          <p:nvPr/>
        </p:nvSpPr>
        <p:spPr>
          <a:xfrm>
            <a:off x="9290067" y="301625"/>
            <a:ext cx="2220383" cy="518480"/>
          </a:xfrm>
          <a:prstGeom prst="rect">
            <a:avLst/>
          </a:prstGeom>
          <a:noFill/>
          <a:effectLst>
            <a:outerShdw blurRad="50800" dist="38100" dir="5400000" algn="t" rotWithShape="0">
              <a:prstClr val="black">
                <a:alpha val="40000"/>
              </a:prstClr>
            </a:outerShdw>
          </a:effectLst>
        </p:spPr>
        <p:txBody>
          <a:bodyPr lIns="117226" tIns="58613" rIns="117226" bIns="58613">
            <a:spAutoFit/>
          </a:bodyPr>
          <a:lstStyle/>
          <a:p>
            <a:pPr algn="r" defTabSz="1172261">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37411168"/>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6130" algn="ctr" rtl="0" fontAlgn="base">
        <a:spcBef>
          <a:spcPct val="0"/>
        </a:spcBef>
        <a:spcAft>
          <a:spcPct val="0"/>
        </a:spcAft>
        <a:defRPr sz="5600">
          <a:solidFill>
            <a:schemeClr val="tx1"/>
          </a:solidFill>
          <a:latin typeface="Arial" pitchFamily="34" charset="0"/>
          <a:cs typeface="Cordia New" pitchFamily="34" charset="-34"/>
        </a:defRPr>
      </a:lvl6pPr>
      <a:lvl7pPr marL="1172261" algn="ctr" rtl="0" fontAlgn="base">
        <a:spcBef>
          <a:spcPct val="0"/>
        </a:spcBef>
        <a:spcAft>
          <a:spcPct val="0"/>
        </a:spcAft>
        <a:defRPr sz="5600">
          <a:solidFill>
            <a:schemeClr val="tx1"/>
          </a:solidFill>
          <a:latin typeface="Arial" pitchFamily="34" charset="0"/>
          <a:cs typeface="Cordia New" pitchFamily="34" charset="-34"/>
        </a:defRPr>
      </a:lvl7pPr>
      <a:lvl8pPr marL="1758391" algn="ctr" rtl="0" fontAlgn="base">
        <a:spcBef>
          <a:spcPct val="0"/>
        </a:spcBef>
        <a:spcAft>
          <a:spcPct val="0"/>
        </a:spcAft>
        <a:defRPr sz="5600">
          <a:solidFill>
            <a:schemeClr val="tx1"/>
          </a:solidFill>
          <a:latin typeface="Arial" pitchFamily="34" charset="0"/>
          <a:cs typeface="Cordia New" pitchFamily="34" charset="-34"/>
        </a:defRPr>
      </a:lvl8pPr>
      <a:lvl9pPr marL="2344522"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9598" indent="-439598"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2462" indent="-366332"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5326" indent="-293065"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51456" indent="-29306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7587" indent="-29306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23717"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9848"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5978"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82108"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2261" rtl="0" eaLnBrk="1" latinLnBrk="0" hangingPunct="1">
        <a:defRPr sz="3600" kern="1200">
          <a:solidFill>
            <a:schemeClr val="tx1"/>
          </a:solidFill>
          <a:latin typeface="+mn-lt"/>
          <a:ea typeface="+mn-ea"/>
          <a:cs typeface="+mn-cs"/>
        </a:defRPr>
      </a:lvl1pPr>
      <a:lvl2pPr marL="586130" algn="l" defTabSz="1172261" rtl="0" eaLnBrk="1" latinLnBrk="0" hangingPunct="1">
        <a:defRPr sz="3600" kern="1200">
          <a:solidFill>
            <a:schemeClr val="tx1"/>
          </a:solidFill>
          <a:latin typeface="+mn-lt"/>
          <a:ea typeface="+mn-ea"/>
          <a:cs typeface="+mn-cs"/>
        </a:defRPr>
      </a:lvl2pPr>
      <a:lvl3pPr marL="1172261" algn="l" defTabSz="1172261" rtl="0" eaLnBrk="1" latinLnBrk="0" hangingPunct="1">
        <a:defRPr sz="3600" kern="1200">
          <a:solidFill>
            <a:schemeClr val="tx1"/>
          </a:solidFill>
          <a:latin typeface="+mn-lt"/>
          <a:ea typeface="+mn-ea"/>
          <a:cs typeface="+mn-cs"/>
        </a:defRPr>
      </a:lvl3pPr>
      <a:lvl4pPr marL="1758391" algn="l" defTabSz="1172261" rtl="0" eaLnBrk="1" latinLnBrk="0" hangingPunct="1">
        <a:defRPr sz="3600" kern="1200">
          <a:solidFill>
            <a:schemeClr val="tx1"/>
          </a:solidFill>
          <a:latin typeface="+mn-lt"/>
          <a:ea typeface="+mn-ea"/>
          <a:cs typeface="+mn-cs"/>
        </a:defRPr>
      </a:lvl4pPr>
      <a:lvl5pPr marL="2344522" algn="l" defTabSz="1172261" rtl="0" eaLnBrk="1" latinLnBrk="0" hangingPunct="1">
        <a:defRPr sz="3600" kern="1200">
          <a:solidFill>
            <a:schemeClr val="tx1"/>
          </a:solidFill>
          <a:latin typeface="+mn-lt"/>
          <a:ea typeface="+mn-ea"/>
          <a:cs typeface="+mn-cs"/>
        </a:defRPr>
      </a:lvl5pPr>
      <a:lvl6pPr marL="2930652" algn="l" defTabSz="1172261" rtl="0" eaLnBrk="1" latinLnBrk="0" hangingPunct="1">
        <a:defRPr sz="3600" kern="1200">
          <a:solidFill>
            <a:schemeClr val="tx1"/>
          </a:solidFill>
          <a:latin typeface="+mn-lt"/>
          <a:ea typeface="+mn-ea"/>
          <a:cs typeface="+mn-cs"/>
        </a:defRPr>
      </a:lvl6pPr>
      <a:lvl7pPr marL="3516782" algn="l" defTabSz="1172261" rtl="0" eaLnBrk="1" latinLnBrk="0" hangingPunct="1">
        <a:defRPr sz="3600" kern="1200">
          <a:solidFill>
            <a:schemeClr val="tx1"/>
          </a:solidFill>
          <a:latin typeface="+mn-lt"/>
          <a:ea typeface="+mn-ea"/>
          <a:cs typeface="+mn-cs"/>
        </a:defRPr>
      </a:lvl7pPr>
      <a:lvl8pPr marL="4102913" algn="l" defTabSz="1172261" rtl="0" eaLnBrk="1" latinLnBrk="0" hangingPunct="1">
        <a:defRPr sz="3600" kern="1200">
          <a:solidFill>
            <a:schemeClr val="tx1"/>
          </a:solidFill>
          <a:latin typeface="+mn-lt"/>
          <a:ea typeface="+mn-ea"/>
          <a:cs typeface="+mn-cs"/>
        </a:defRPr>
      </a:lvl8pPr>
      <a:lvl9pPr marL="4689043" algn="l" defTabSz="1172261" rtl="0" eaLnBrk="1" latinLnBrk="0" hangingPunct="1">
        <a:defRPr sz="36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898989"/>
                </a:solidFill>
              </a:defRPr>
            </a:lvl1pPr>
          </a:lstStyle>
          <a:p>
            <a:pPr defTabSz="914400" fontAlgn="base">
              <a:spcBef>
                <a:spcPct val="0"/>
              </a:spcBef>
              <a:spcAft>
                <a:spcPct val="0"/>
              </a:spcAft>
            </a:pPr>
            <a:fld id="{1F8B3E62-EE03-2C4C-8EF5-2BEB3E63236F}" type="slidenum">
              <a:rPr lang="th-TH">
                <a:ea typeface="ＭＳ Ｐゴシック" charset="0"/>
              </a:rPr>
              <a:pPr defTabSz="914400" fontAlgn="base">
                <a:spcBef>
                  <a:spcPct val="0"/>
                </a:spcBef>
                <a:spcAft>
                  <a:spcPct val="0"/>
                </a:spcAft>
              </a:pPr>
              <a:t>‹#›</a:t>
            </a:fld>
            <a:endParaRPr lang="th-TH">
              <a:ea typeface="ＭＳ Ｐゴシック" charset="0"/>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defTabSz="914400">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defTabSz="914400"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defTabSz="914400">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5085652"/>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4"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58" tIns="49640" rIns="99258" bIns="49640" anchor="ctr"/>
          <a:lstStyle/>
          <a:p>
            <a:pPr algn="ctr">
              <a:defRPr/>
            </a:pPr>
            <a:endParaRPr lang="th-TH" sz="2800" dirty="0">
              <a:solidFill>
                <a:prstClr val="white"/>
              </a:solidFill>
            </a:endParaRPr>
          </a:p>
        </p:txBody>
      </p:sp>
      <p:sp>
        <p:nvSpPr>
          <p:cNvPr id="14" name="TextBox 13"/>
          <p:cNvSpPr txBox="1"/>
          <p:nvPr userDrawn="1"/>
        </p:nvSpPr>
        <p:spPr>
          <a:xfrm>
            <a:off x="9340851" y="6508809"/>
            <a:ext cx="2286000" cy="284915"/>
          </a:xfrm>
          <a:prstGeom prst="rect">
            <a:avLst/>
          </a:prstGeom>
          <a:noFill/>
        </p:spPr>
        <p:txBody>
          <a:bodyPr lIns="99258" tIns="49640" rIns="99258" bIns="49640">
            <a:spAutoFit/>
          </a:bodyPr>
          <a:lstStyle/>
          <a:p>
            <a:pPr algn="r">
              <a:defRPr/>
            </a:pPr>
            <a:r>
              <a:rPr lang="en-US" sz="1200" kern="700" dirty="0">
                <a:solidFill>
                  <a:srgbClr val="8782AF"/>
                </a:solidFill>
                <a:ea typeface="ＭＳ Ｐゴシック" charset="0"/>
                <a:cs typeface="Arial" pitchFamily="34" charset="0"/>
              </a:rPr>
              <a:t>www.aidsdatahub.org</a:t>
            </a:r>
            <a:endParaRPr lang="th-TH" sz="1200" kern="700" dirty="0">
              <a:solidFill>
                <a:srgbClr val="8782AF"/>
              </a:solidFill>
              <a:ea typeface="ＭＳ Ｐゴシック" charset="0"/>
            </a:endParaRPr>
          </a:p>
        </p:txBody>
      </p:sp>
      <p:pic>
        <p:nvPicPr>
          <p:cNvPr id="1028" name="Picture 3" descr="color-01.png"/>
          <p:cNvPicPr>
            <a:picLocks noChangeAspect="1"/>
          </p:cNvPicPr>
          <p:nvPr userDrawn="1"/>
        </p:nvPicPr>
        <p:blipFill>
          <a:blip r:embed="rId4" cstate="email">
            <a:extLst>
              <a:ext uri="{28A0092B-C50C-407E-A947-70E740481C1C}">
                <a14:useLocalDpi xmlns:a14="http://schemas.microsoft.com/office/drawing/2010/main" val="0"/>
              </a:ext>
            </a:extLst>
          </a:blip>
          <a:srcRect b="10271"/>
          <a:stretch>
            <a:fillRect/>
          </a:stretch>
        </p:blipFill>
        <p:spPr bwMode="auto">
          <a:xfrm>
            <a:off x="3327404"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1185152"/>
      </p:ext>
    </p:extLst>
  </p:cSld>
  <p:clrMap bg1="lt1" tx1="dk1" bg2="lt2" tx2="dk2" accent1="accent1" accent2="accent2" accent3="accent3" accent4="accent4" accent5="accent5" accent6="accent6" hlink="hlink" folHlink="folHlink"/>
  <p:sldLayoutIdLst>
    <p:sldLayoutId id="2147483682" r:id="rId1"/>
    <p:sldLayoutId id="2147483683" r:id="rId2"/>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pitchFamily="34"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ea typeface="ＭＳ Ｐゴシック" charset="0"/>
          <a:cs typeface="Cordia New" pitchFamily="34" charset="-34"/>
        </a:defRPr>
      </a:lvl5pPr>
      <a:lvl6pPr marL="455729" algn="ctr" rtl="0" fontAlgn="base">
        <a:spcBef>
          <a:spcPct val="0"/>
        </a:spcBef>
        <a:spcAft>
          <a:spcPct val="0"/>
        </a:spcAft>
        <a:defRPr sz="4400">
          <a:solidFill>
            <a:schemeClr val="tx1"/>
          </a:solidFill>
          <a:latin typeface="Arial" pitchFamily="34" charset="0"/>
          <a:cs typeface="Cordia New" pitchFamily="34" charset="-34"/>
        </a:defRPr>
      </a:lvl6pPr>
      <a:lvl7pPr marL="911452" algn="ctr" rtl="0" fontAlgn="base">
        <a:spcBef>
          <a:spcPct val="0"/>
        </a:spcBef>
        <a:spcAft>
          <a:spcPct val="0"/>
        </a:spcAft>
        <a:defRPr sz="4400">
          <a:solidFill>
            <a:schemeClr val="tx1"/>
          </a:solidFill>
          <a:latin typeface="Arial" pitchFamily="34" charset="0"/>
          <a:cs typeface="Cordia New" pitchFamily="34" charset="-34"/>
        </a:defRPr>
      </a:lvl7pPr>
      <a:lvl8pPr marL="1367180" algn="ctr" rtl="0" fontAlgn="base">
        <a:spcBef>
          <a:spcPct val="0"/>
        </a:spcBef>
        <a:spcAft>
          <a:spcPct val="0"/>
        </a:spcAft>
        <a:defRPr sz="4400">
          <a:solidFill>
            <a:schemeClr val="tx1"/>
          </a:solidFill>
          <a:latin typeface="Arial" pitchFamily="34" charset="0"/>
          <a:cs typeface="Cordia New" pitchFamily="34" charset="-34"/>
        </a:defRPr>
      </a:lvl8pPr>
      <a:lvl9pPr marL="1822881"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1793" indent="-341793"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0559" indent="-284816"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9316" indent="-227873"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5021" indent="-227873"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0753" indent="-227873"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6497" indent="-227873" algn="l" defTabSz="91145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225" indent="-227873" algn="l" defTabSz="91145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7920" indent="-227873" algn="l" defTabSz="91145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3632" indent="-227873" algn="l" defTabSz="911452"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452" rtl="0" eaLnBrk="1" latinLnBrk="0" hangingPunct="1">
        <a:defRPr sz="2800" kern="1200">
          <a:solidFill>
            <a:schemeClr val="tx1"/>
          </a:solidFill>
          <a:latin typeface="+mn-lt"/>
          <a:ea typeface="+mn-ea"/>
          <a:cs typeface="+mn-cs"/>
        </a:defRPr>
      </a:lvl1pPr>
      <a:lvl2pPr marL="455729" algn="l" defTabSz="911452" rtl="0" eaLnBrk="1" latinLnBrk="0" hangingPunct="1">
        <a:defRPr sz="2800" kern="1200">
          <a:solidFill>
            <a:schemeClr val="tx1"/>
          </a:solidFill>
          <a:latin typeface="+mn-lt"/>
          <a:ea typeface="+mn-ea"/>
          <a:cs typeface="+mn-cs"/>
        </a:defRPr>
      </a:lvl2pPr>
      <a:lvl3pPr marL="911452" algn="l" defTabSz="911452" rtl="0" eaLnBrk="1" latinLnBrk="0" hangingPunct="1">
        <a:defRPr sz="2800" kern="1200">
          <a:solidFill>
            <a:schemeClr val="tx1"/>
          </a:solidFill>
          <a:latin typeface="+mn-lt"/>
          <a:ea typeface="+mn-ea"/>
          <a:cs typeface="+mn-cs"/>
        </a:defRPr>
      </a:lvl3pPr>
      <a:lvl4pPr marL="1367180" algn="l" defTabSz="911452" rtl="0" eaLnBrk="1" latinLnBrk="0" hangingPunct="1">
        <a:defRPr sz="2800" kern="1200">
          <a:solidFill>
            <a:schemeClr val="tx1"/>
          </a:solidFill>
          <a:latin typeface="+mn-lt"/>
          <a:ea typeface="+mn-ea"/>
          <a:cs typeface="+mn-cs"/>
        </a:defRPr>
      </a:lvl4pPr>
      <a:lvl5pPr marL="1822881" algn="l" defTabSz="911452" rtl="0" eaLnBrk="1" latinLnBrk="0" hangingPunct="1">
        <a:defRPr sz="2800" kern="1200">
          <a:solidFill>
            <a:schemeClr val="tx1"/>
          </a:solidFill>
          <a:latin typeface="+mn-lt"/>
          <a:ea typeface="+mn-ea"/>
          <a:cs typeface="+mn-cs"/>
        </a:defRPr>
      </a:lvl5pPr>
      <a:lvl6pPr marL="2278624" algn="l" defTabSz="911452" rtl="0" eaLnBrk="1" latinLnBrk="0" hangingPunct="1">
        <a:defRPr sz="2800" kern="1200">
          <a:solidFill>
            <a:schemeClr val="tx1"/>
          </a:solidFill>
          <a:latin typeface="+mn-lt"/>
          <a:ea typeface="+mn-ea"/>
          <a:cs typeface="+mn-cs"/>
        </a:defRPr>
      </a:lvl6pPr>
      <a:lvl7pPr marL="2734361" algn="l" defTabSz="911452" rtl="0" eaLnBrk="1" latinLnBrk="0" hangingPunct="1">
        <a:defRPr sz="2800" kern="1200">
          <a:solidFill>
            <a:schemeClr val="tx1"/>
          </a:solidFill>
          <a:latin typeface="+mn-lt"/>
          <a:ea typeface="+mn-ea"/>
          <a:cs typeface="+mn-cs"/>
        </a:defRPr>
      </a:lvl7pPr>
      <a:lvl8pPr marL="3190070" algn="l" defTabSz="911452" rtl="0" eaLnBrk="1" latinLnBrk="0" hangingPunct="1">
        <a:defRPr sz="2800" kern="1200">
          <a:solidFill>
            <a:schemeClr val="tx1"/>
          </a:solidFill>
          <a:latin typeface="+mn-lt"/>
          <a:ea typeface="+mn-ea"/>
          <a:cs typeface="+mn-cs"/>
        </a:defRPr>
      </a:lvl8pPr>
      <a:lvl9pPr marL="3645770" algn="l" defTabSz="911452" rtl="0" eaLnBrk="1" latinLnBrk="0" hangingPunct="1">
        <a:defRPr sz="2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58"/>
            <a:ext cx="723900" cy="365125"/>
          </a:xfrm>
          <a:prstGeom prst="rect">
            <a:avLst/>
          </a:prstGeom>
        </p:spPr>
        <p:txBody>
          <a:bodyPr vert="horz" wrap="square" lIns="91140" tIns="45576" rIns="91140" bIns="45576"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58" tIns="49640" rIns="99258" bIns="49640"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85"/>
            <a:ext cx="4341284" cy="654247"/>
          </a:xfrm>
          <a:prstGeom prst="rect">
            <a:avLst/>
          </a:prstGeom>
          <a:noFill/>
          <a:ln>
            <a:noFill/>
          </a:ln>
        </p:spPr>
        <p:txBody>
          <a:bodyPr lIns="99258" tIns="49640" rIns="99258" bIns="49640">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8100" y="800141"/>
            <a:ext cx="4948767" cy="438804"/>
          </a:xfrm>
          <a:prstGeom prst="rect">
            <a:avLst/>
          </a:prstGeom>
          <a:noFill/>
        </p:spPr>
        <p:txBody>
          <a:bodyPr lIns="99258" tIns="49640" rIns="99258" bIns="49640">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432088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5729" algn="ctr" rtl="0" fontAlgn="base">
        <a:spcBef>
          <a:spcPct val="0"/>
        </a:spcBef>
        <a:spcAft>
          <a:spcPct val="0"/>
        </a:spcAft>
        <a:defRPr sz="4400">
          <a:solidFill>
            <a:schemeClr val="tx1"/>
          </a:solidFill>
          <a:latin typeface="Arial" charset="0"/>
          <a:cs typeface="Cordia New" pitchFamily="34" charset="-34"/>
        </a:defRPr>
      </a:lvl6pPr>
      <a:lvl7pPr marL="911452" algn="ctr" rtl="0" fontAlgn="base">
        <a:spcBef>
          <a:spcPct val="0"/>
        </a:spcBef>
        <a:spcAft>
          <a:spcPct val="0"/>
        </a:spcAft>
        <a:defRPr sz="4400">
          <a:solidFill>
            <a:schemeClr val="tx1"/>
          </a:solidFill>
          <a:latin typeface="Arial" charset="0"/>
          <a:cs typeface="Cordia New" pitchFamily="34" charset="-34"/>
        </a:defRPr>
      </a:lvl7pPr>
      <a:lvl8pPr marL="1367180" algn="ctr" rtl="0" fontAlgn="base">
        <a:spcBef>
          <a:spcPct val="0"/>
        </a:spcBef>
        <a:spcAft>
          <a:spcPct val="0"/>
        </a:spcAft>
        <a:defRPr sz="4400">
          <a:solidFill>
            <a:schemeClr val="tx1"/>
          </a:solidFill>
          <a:latin typeface="Arial" charset="0"/>
          <a:cs typeface="Cordia New" pitchFamily="34" charset="-34"/>
        </a:defRPr>
      </a:lvl8pPr>
      <a:lvl9pPr marL="1822881" algn="ctr" rtl="0" fontAlgn="base">
        <a:spcBef>
          <a:spcPct val="0"/>
        </a:spcBef>
        <a:spcAft>
          <a:spcPct val="0"/>
        </a:spcAft>
        <a:defRPr sz="4400">
          <a:solidFill>
            <a:schemeClr val="tx1"/>
          </a:solidFill>
          <a:latin typeface="Arial" charset="0"/>
          <a:cs typeface="Cordia New" pitchFamily="34" charset="-34"/>
        </a:defRPr>
      </a:lvl9pPr>
    </p:titleStyle>
    <p:bodyStyle>
      <a:lvl1pPr marL="341793" indent="-341793"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0559" indent="-284816"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9316" indent="-227873"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5021" indent="-227873"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0753" indent="-227873"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6497" indent="-227873" algn="l" defTabSz="91145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225" indent="-227873" algn="l" defTabSz="91145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7920" indent="-227873" algn="l" defTabSz="91145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3632" indent="-227873" algn="l" defTabSz="911452"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452" rtl="0" eaLnBrk="1" latinLnBrk="0" hangingPunct="1">
        <a:defRPr sz="2800" kern="1200">
          <a:solidFill>
            <a:schemeClr val="tx1"/>
          </a:solidFill>
          <a:latin typeface="+mn-lt"/>
          <a:ea typeface="+mn-ea"/>
          <a:cs typeface="+mn-cs"/>
        </a:defRPr>
      </a:lvl1pPr>
      <a:lvl2pPr marL="455729" algn="l" defTabSz="911452" rtl="0" eaLnBrk="1" latinLnBrk="0" hangingPunct="1">
        <a:defRPr sz="2800" kern="1200">
          <a:solidFill>
            <a:schemeClr val="tx1"/>
          </a:solidFill>
          <a:latin typeface="+mn-lt"/>
          <a:ea typeface="+mn-ea"/>
          <a:cs typeface="+mn-cs"/>
        </a:defRPr>
      </a:lvl2pPr>
      <a:lvl3pPr marL="911452" algn="l" defTabSz="911452" rtl="0" eaLnBrk="1" latinLnBrk="0" hangingPunct="1">
        <a:defRPr sz="2800" kern="1200">
          <a:solidFill>
            <a:schemeClr val="tx1"/>
          </a:solidFill>
          <a:latin typeface="+mn-lt"/>
          <a:ea typeface="+mn-ea"/>
          <a:cs typeface="+mn-cs"/>
        </a:defRPr>
      </a:lvl3pPr>
      <a:lvl4pPr marL="1367180" algn="l" defTabSz="911452" rtl="0" eaLnBrk="1" latinLnBrk="0" hangingPunct="1">
        <a:defRPr sz="2800" kern="1200">
          <a:solidFill>
            <a:schemeClr val="tx1"/>
          </a:solidFill>
          <a:latin typeface="+mn-lt"/>
          <a:ea typeface="+mn-ea"/>
          <a:cs typeface="+mn-cs"/>
        </a:defRPr>
      </a:lvl4pPr>
      <a:lvl5pPr marL="1822881" algn="l" defTabSz="911452" rtl="0" eaLnBrk="1" latinLnBrk="0" hangingPunct="1">
        <a:defRPr sz="2800" kern="1200">
          <a:solidFill>
            <a:schemeClr val="tx1"/>
          </a:solidFill>
          <a:latin typeface="+mn-lt"/>
          <a:ea typeface="+mn-ea"/>
          <a:cs typeface="+mn-cs"/>
        </a:defRPr>
      </a:lvl5pPr>
      <a:lvl6pPr marL="2278624" algn="l" defTabSz="911452" rtl="0" eaLnBrk="1" latinLnBrk="0" hangingPunct="1">
        <a:defRPr sz="2800" kern="1200">
          <a:solidFill>
            <a:schemeClr val="tx1"/>
          </a:solidFill>
          <a:latin typeface="+mn-lt"/>
          <a:ea typeface="+mn-ea"/>
          <a:cs typeface="+mn-cs"/>
        </a:defRPr>
      </a:lvl6pPr>
      <a:lvl7pPr marL="2734361" algn="l" defTabSz="911452" rtl="0" eaLnBrk="1" latinLnBrk="0" hangingPunct="1">
        <a:defRPr sz="2800" kern="1200">
          <a:solidFill>
            <a:schemeClr val="tx1"/>
          </a:solidFill>
          <a:latin typeface="+mn-lt"/>
          <a:ea typeface="+mn-ea"/>
          <a:cs typeface="+mn-cs"/>
        </a:defRPr>
      </a:lvl7pPr>
      <a:lvl8pPr marL="3190070" algn="l" defTabSz="911452" rtl="0" eaLnBrk="1" latinLnBrk="0" hangingPunct="1">
        <a:defRPr sz="2800" kern="1200">
          <a:solidFill>
            <a:schemeClr val="tx1"/>
          </a:solidFill>
          <a:latin typeface="+mn-lt"/>
          <a:ea typeface="+mn-ea"/>
          <a:cs typeface="+mn-cs"/>
        </a:defRPr>
      </a:lvl8pPr>
      <a:lvl9pPr marL="3645770" algn="l" defTabSz="911452" rtl="0" eaLnBrk="1" latinLnBrk="0" hangingPunct="1">
        <a:defRPr sz="2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58"/>
            <a:ext cx="723900" cy="365125"/>
          </a:xfrm>
          <a:prstGeom prst="rect">
            <a:avLst/>
          </a:prstGeom>
        </p:spPr>
        <p:txBody>
          <a:bodyPr vert="horz" lIns="91140" tIns="45576" rIns="91140" bIns="45576"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EA2D1FF1-E5BC-4206-982C-25A82EC7B46A}"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58" tIns="49640" rIns="99258" bIns="49640"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85"/>
            <a:ext cx="4341284" cy="654247"/>
          </a:xfrm>
          <a:prstGeom prst="rect">
            <a:avLst/>
          </a:prstGeom>
          <a:noFill/>
          <a:ln>
            <a:noFill/>
          </a:ln>
        </p:spPr>
        <p:txBody>
          <a:bodyPr lIns="99258" tIns="49640" rIns="99258" bIns="49640">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8100" y="800141"/>
            <a:ext cx="4948767" cy="438804"/>
          </a:xfrm>
          <a:prstGeom prst="rect">
            <a:avLst/>
          </a:prstGeom>
          <a:noFill/>
        </p:spPr>
        <p:txBody>
          <a:bodyPr lIns="99258" tIns="49640" rIns="99258" bIns="49640">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323037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5729" algn="ctr" rtl="0" fontAlgn="base">
        <a:spcBef>
          <a:spcPct val="0"/>
        </a:spcBef>
        <a:spcAft>
          <a:spcPct val="0"/>
        </a:spcAft>
        <a:defRPr sz="4400">
          <a:solidFill>
            <a:schemeClr val="tx1"/>
          </a:solidFill>
          <a:latin typeface="Arial" pitchFamily="34" charset="0"/>
          <a:cs typeface="Cordia New" pitchFamily="34" charset="-34"/>
        </a:defRPr>
      </a:lvl6pPr>
      <a:lvl7pPr marL="911452" algn="ctr" rtl="0" fontAlgn="base">
        <a:spcBef>
          <a:spcPct val="0"/>
        </a:spcBef>
        <a:spcAft>
          <a:spcPct val="0"/>
        </a:spcAft>
        <a:defRPr sz="4400">
          <a:solidFill>
            <a:schemeClr val="tx1"/>
          </a:solidFill>
          <a:latin typeface="Arial" pitchFamily="34" charset="0"/>
          <a:cs typeface="Cordia New" pitchFamily="34" charset="-34"/>
        </a:defRPr>
      </a:lvl7pPr>
      <a:lvl8pPr marL="1367180" algn="ctr" rtl="0" fontAlgn="base">
        <a:spcBef>
          <a:spcPct val="0"/>
        </a:spcBef>
        <a:spcAft>
          <a:spcPct val="0"/>
        </a:spcAft>
        <a:defRPr sz="4400">
          <a:solidFill>
            <a:schemeClr val="tx1"/>
          </a:solidFill>
          <a:latin typeface="Arial" pitchFamily="34" charset="0"/>
          <a:cs typeface="Cordia New" pitchFamily="34" charset="-34"/>
        </a:defRPr>
      </a:lvl8pPr>
      <a:lvl9pPr marL="1822881"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1793" indent="-341793"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0559" indent="-284816"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39316" indent="-227873"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5021" indent="-227873" algn="l" rtl="0" eaLnBrk="0" fontAlgn="base" hangingPunct="0">
        <a:spcBef>
          <a:spcPct val="20000"/>
        </a:spcBef>
        <a:spcAft>
          <a:spcPct val="0"/>
        </a:spcAft>
        <a:buFont typeface="Arial" charset="0"/>
        <a:buChar char="–"/>
        <a:defRPr sz="2100" kern="1200">
          <a:solidFill>
            <a:schemeClr val="tx1"/>
          </a:solidFill>
          <a:latin typeface="+mn-lt"/>
          <a:ea typeface="+mn-ea"/>
          <a:cs typeface="+mn-cs"/>
        </a:defRPr>
      </a:lvl4pPr>
      <a:lvl5pPr marL="2050753" indent="-227873" algn="l" rtl="0" eaLnBrk="0" fontAlgn="base" hangingPunct="0">
        <a:spcBef>
          <a:spcPct val="20000"/>
        </a:spcBef>
        <a:spcAft>
          <a:spcPct val="0"/>
        </a:spcAft>
        <a:buFont typeface="Arial" charset="0"/>
        <a:buChar char="»"/>
        <a:defRPr sz="2100" kern="1200">
          <a:solidFill>
            <a:schemeClr val="tx1"/>
          </a:solidFill>
          <a:latin typeface="+mn-lt"/>
          <a:ea typeface="+mn-ea"/>
          <a:cs typeface="+mn-cs"/>
        </a:defRPr>
      </a:lvl5pPr>
      <a:lvl6pPr marL="2506497" indent="-227873" algn="l" defTabSz="91145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225" indent="-227873" algn="l" defTabSz="91145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7920" indent="-227873" algn="l" defTabSz="91145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3632" indent="-227873" algn="l" defTabSz="911452"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452" rtl="0" eaLnBrk="1" latinLnBrk="0" hangingPunct="1">
        <a:defRPr sz="2800" kern="1200">
          <a:solidFill>
            <a:schemeClr val="tx1"/>
          </a:solidFill>
          <a:latin typeface="+mn-lt"/>
          <a:ea typeface="+mn-ea"/>
          <a:cs typeface="+mn-cs"/>
        </a:defRPr>
      </a:lvl1pPr>
      <a:lvl2pPr marL="455729" algn="l" defTabSz="911452" rtl="0" eaLnBrk="1" latinLnBrk="0" hangingPunct="1">
        <a:defRPr sz="2800" kern="1200">
          <a:solidFill>
            <a:schemeClr val="tx1"/>
          </a:solidFill>
          <a:latin typeface="+mn-lt"/>
          <a:ea typeface="+mn-ea"/>
          <a:cs typeface="+mn-cs"/>
        </a:defRPr>
      </a:lvl2pPr>
      <a:lvl3pPr marL="911452" algn="l" defTabSz="911452" rtl="0" eaLnBrk="1" latinLnBrk="0" hangingPunct="1">
        <a:defRPr sz="2800" kern="1200">
          <a:solidFill>
            <a:schemeClr val="tx1"/>
          </a:solidFill>
          <a:latin typeface="+mn-lt"/>
          <a:ea typeface="+mn-ea"/>
          <a:cs typeface="+mn-cs"/>
        </a:defRPr>
      </a:lvl3pPr>
      <a:lvl4pPr marL="1367180" algn="l" defTabSz="911452" rtl="0" eaLnBrk="1" latinLnBrk="0" hangingPunct="1">
        <a:defRPr sz="2800" kern="1200">
          <a:solidFill>
            <a:schemeClr val="tx1"/>
          </a:solidFill>
          <a:latin typeface="+mn-lt"/>
          <a:ea typeface="+mn-ea"/>
          <a:cs typeface="+mn-cs"/>
        </a:defRPr>
      </a:lvl4pPr>
      <a:lvl5pPr marL="1822881" algn="l" defTabSz="911452" rtl="0" eaLnBrk="1" latinLnBrk="0" hangingPunct="1">
        <a:defRPr sz="2800" kern="1200">
          <a:solidFill>
            <a:schemeClr val="tx1"/>
          </a:solidFill>
          <a:latin typeface="+mn-lt"/>
          <a:ea typeface="+mn-ea"/>
          <a:cs typeface="+mn-cs"/>
        </a:defRPr>
      </a:lvl5pPr>
      <a:lvl6pPr marL="2278624" algn="l" defTabSz="911452" rtl="0" eaLnBrk="1" latinLnBrk="0" hangingPunct="1">
        <a:defRPr sz="2800" kern="1200">
          <a:solidFill>
            <a:schemeClr val="tx1"/>
          </a:solidFill>
          <a:latin typeface="+mn-lt"/>
          <a:ea typeface="+mn-ea"/>
          <a:cs typeface="+mn-cs"/>
        </a:defRPr>
      </a:lvl6pPr>
      <a:lvl7pPr marL="2734361" algn="l" defTabSz="911452" rtl="0" eaLnBrk="1" latinLnBrk="0" hangingPunct="1">
        <a:defRPr sz="2800" kern="1200">
          <a:solidFill>
            <a:schemeClr val="tx1"/>
          </a:solidFill>
          <a:latin typeface="+mn-lt"/>
          <a:ea typeface="+mn-ea"/>
          <a:cs typeface="+mn-cs"/>
        </a:defRPr>
      </a:lvl7pPr>
      <a:lvl8pPr marL="3190070" algn="l" defTabSz="911452" rtl="0" eaLnBrk="1" latinLnBrk="0" hangingPunct="1">
        <a:defRPr sz="2800" kern="1200">
          <a:solidFill>
            <a:schemeClr val="tx1"/>
          </a:solidFill>
          <a:latin typeface="+mn-lt"/>
          <a:ea typeface="+mn-ea"/>
          <a:cs typeface="+mn-cs"/>
        </a:defRPr>
      </a:lvl8pPr>
      <a:lvl9pPr marL="3645770" algn="l" defTabSz="911452" rtl="0" eaLnBrk="1" latinLnBrk="0" hangingPunct="1">
        <a:defRPr sz="2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58"/>
            <a:ext cx="723900" cy="365125"/>
          </a:xfrm>
          <a:prstGeom prst="rect">
            <a:avLst/>
          </a:prstGeom>
        </p:spPr>
        <p:txBody>
          <a:bodyPr vert="horz" wrap="square" lIns="91140" tIns="45576" rIns="91140" bIns="45576"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58" tIns="49640" rIns="99258" bIns="49640"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85"/>
            <a:ext cx="4341284" cy="654247"/>
          </a:xfrm>
          <a:prstGeom prst="rect">
            <a:avLst/>
          </a:prstGeom>
          <a:noFill/>
          <a:ln>
            <a:noFill/>
          </a:ln>
        </p:spPr>
        <p:txBody>
          <a:bodyPr lIns="99258" tIns="49640" rIns="99258" bIns="49640">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8100" y="800141"/>
            <a:ext cx="4948767" cy="438804"/>
          </a:xfrm>
          <a:prstGeom prst="rect">
            <a:avLst/>
          </a:prstGeom>
          <a:noFill/>
        </p:spPr>
        <p:txBody>
          <a:bodyPr lIns="99258" tIns="49640" rIns="99258" bIns="49640">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803396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Lst>
  <p:hf sldNum="0"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5729" algn="ctr" rtl="0" fontAlgn="base">
        <a:spcBef>
          <a:spcPct val="0"/>
        </a:spcBef>
        <a:spcAft>
          <a:spcPct val="0"/>
        </a:spcAft>
        <a:defRPr sz="4400">
          <a:solidFill>
            <a:schemeClr val="tx1"/>
          </a:solidFill>
          <a:latin typeface="Arial" charset="0"/>
          <a:cs typeface="Cordia New" pitchFamily="34" charset="-34"/>
        </a:defRPr>
      </a:lvl6pPr>
      <a:lvl7pPr marL="911452" algn="ctr" rtl="0" fontAlgn="base">
        <a:spcBef>
          <a:spcPct val="0"/>
        </a:spcBef>
        <a:spcAft>
          <a:spcPct val="0"/>
        </a:spcAft>
        <a:defRPr sz="4400">
          <a:solidFill>
            <a:schemeClr val="tx1"/>
          </a:solidFill>
          <a:latin typeface="Arial" charset="0"/>
          <a:cs typeface="Cordia New" pitchFamily="34" charset="-34"/>
        </a:defRPr>
      </a:lvl7pPr>
      <a:lvl8pPr marL="1367180" algn="ctr" rtl="0" fontAlgn="base">
        <a:spcBef>
          <a:spcPct val="0"/>
        </a:spcBef>
        <a:spcAft>
          <a:spcPct val="0"/>
        </a:spcAft>
        <a:defRPr sz="4400">
          <a:solidFill>
            <a:schemeClr val="tx1"/>
          </a:solidFill>
          <a:latin typeface="Arial" charset="0"/>
          <a:cs typeface="Cordia New" pitchFamily="34" charset="-34"/>
        </a:defRPr>
      </a:lvl8pPr>
      <a:lvl9pPr marL="1822881" algn="ctr" rtl="0" fontAlgn="base">
        <a:spcBef>
          <a:spcPct val="0"/>
        </a:spcBef>
        <a:spcAft>
          <a:spcPct val="0"/>
        </a:spcAft>
        <a:defRPr sz="4400">
          <a:solidFill>
            <a:schemeClr val="tx1"/>
          </a:solidFill>
          <a:latin typeface="Arial" charset="0"/>
          <a:cs typeface="Cordia New" pitchFamily="34" charset="-34"/>
        </a:defRPr>
      </a:lvl9pPr>
    </p:titleStyle>
    <p:bodyStyle>
      <a:lvl1pPr marL="341793" indent="-341793"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0559" indent="-284816"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9316" indent="-227873"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5021" indent="-227873"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0753" indent="-227873"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6497" indent="-227873" algn="l" defTabSz="91145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225" indent="-227873" algn="l" defTabSz="91145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7920" indent="-227873" algn="l" defTabSz="91145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3632" indent="-227873" algn="l" defTabSz="911452"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452" rtl="0" eaLnBrk="1" latinLnBrk="0" hangingPunct="1">
        <a:defRPr sz="2800" kern="1200">
          <a:solidFill>
            <a:schemeClr val="tx1"/>
          </a:solidFill>
          <a:latin typeface="+mn-lt"/>
          <a:ea typeface="+mn-ea"/>
          <a:cs typeface="+mn-cs"/>
        </a:defRPr>
      </a:lvl1pPr>
      <a:lvl2pPr marL="455729" algn="l" defTabSz="911452" rtl="0" eaLnBrk="1" latinLnBrk="0" hangingPunct="1">
        <a:defRPr sz="2800" kern="1200">
          <a:solidFill>
            <a:schemeClr val="tx1"/>
          </a:solidFill>
          <a:latin typeface="+mn-lt"/>
          <a:ea typeface="+mn-ea"/>
          <a:cs typeface="+mn-cs"/>
        </a:defRPr>
      </a:lvl2pPr>
      <a:lvl3pPr marL="911452" algn="l" defTabSz="911452" rtl="0" eaLnBrk="1" latinLnBrk="0" hangingPunct="1">
        <a:defRPr sz="2800" kern="1200">
          <a:solidFill>
            <a:schemeClr val="tx1"/>
          </a:solidFill>
          <a:latin typeface="+mn-lt"/>
          <a:ea typeface="+mn-ea"/>
          <a:cs typeface="+mn-cs"/>
        </a:defRPr>
      </a:lvl3pPr>
      <a:lvl4pPr marL="1367180" algn="l" defTabSz="911452" rtl="0" eaLnBrk="1" latinLnBrk="0" hangingPunct="1">
        <a:defRPr sz="2800" kern="1200">
          <a:solidFill>
            <a:schemeClr val="tx1"/>
          </a:solidFill>
          <a:latin typeface="+mn-lt"/>
          <a:ea typeface="+mn-ea"/>
          <a:cs typeface="+mn-cs"/>
        </a:defRPr>
      </a:lvl4pPr>
      <a:lvl5pPr marL="1822881" algn="l" defTabSz="911452" rtl="0" eaLnBrk="1" latinLnBrk="0" hangingPunct="1">
        <a:defRPr sz="2800" kern="1200">
          <a:solidFill>
            <a:schemeClr val="tx1"/>
          </a:solidFill>
          <a:latin typeface="+mn-lt"/>
          <a:ea typeface="+mn-ea"/>
          <a:cs typeface="+mn-cs"/>
        </a:defRPr>
      </a:lvl5pPr>
      <a:lvl6pPr marL="2278624" algn="l" defTabSz="911452" rtl="0" eaLnBrk="1" latinLnBrk="0" hangingPunct="1">
        <a:defRPr sz="2800" kern="1200">
          <a:solidFill>
            <a:schemeClr val="tx1"/>
          </a:solidFill>
          <a:latin typeface="+mn-lt"/>
          <a:ea typeface="+mn-ea"/>
          <a:cs typeface="+mn-cs"/>
        </a:defRPr>
      </a:lvl6pPr>
      <a:lvl7pPr marL="2734361" algn="l" defTabSz="911452" rtl="0" eaLnBrk="1" latinLnBrk="0" hangingPunct="1">
        <a:defRPr sz="2800" kern="1200">
          <a:solidFill>
            <a:schemeClr val="tx1"/>
          </a:solidFill>
          <a:latin typeface="+mn-lt"/>
          <a:ea typeface="+mn-ea"/>
          <a:cs typeface="+mn-cs"/>
        </a:defRPr>
      </a:lvl7pPr>
      <a:lvl8pPr marL="3190070" algn="l" defTabSz="911452" rtl="0" eaLnBrk="1" latinLnBrk="0" hangingPunct="1">
        <a:defRPr sz="2800" kern="1200">
          <a:solidFill>
            <a:schemeClr val="tx1"/>
          </a:solidFill>
          <a:latin typeface="+mn-lt"/>
          <a:ea typeface="+mn-ea"/>
          <a:cs typeface="+mn-cs"/>
        </a:defRPr>
      </a:lvl8pPr>
      <a:lvl9pPr marL="3645770" algn="l" defTabSz="911452" rtl="0" eaLnBrk="1" latinLnBrk="0" hangingPunct="1">
        <a:defRPr sz="2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1"/>
        <p:cNvGrpSpPr/>
        <p:nvPr/>
      </p:nvGrpSpPr>
      <p:grpSpPr>
        <a:xfrm>
          <a:off x="0" y="0"/>
          <a:ext cx="0" cy="0"/>
          <a:chOff x="0" y="0"/>
          <a:chExt cx="0" cy="0"/>
        </a:xfrm>
      </p:grpSpPr>
      <p:pic>
        <p:nvPicPr>
          <p:cNvPr id="132" name="Google Shape;132;p22" descr="color-02 more red.png"/>
          <p:cNvPicPr preferRelativeResize="0"/>
          <p:nvPr/>
        </p:nvPicPr>
        <p:blipFill rotWithShape="1">
          <a:blip r:embed="rId10">
            <a:alphaModFix/>
          </a:blip>
          <a:srcRect r="8306" b="15314"/>
          <a:stretch/>
        </p:blipFill>
        <p:spPr>
          <a:xfrm>
            <a:off x="4307420" y="1103315"/>
            <a:ext cx="7884583" cy="5754688"/>
          </a:xfrm>
          <a:prstGeom prst="rect">
            <a:avLst/>
          </a:prstGeom>
          <a:noFill/>
          <a:ln>
            <a:noFill/>
          </a:ln>
        </p:spPr>
      </p:pic>
      <p:sp>
        <p:nvSpPr>
          <p:cNvPr id="133" name="Google Shape;133;p22"/>
          <p:cNvSpPr txBox="1">
            <a:spLocks noGrp="1"/>
          </p:cNvSpPr>
          <p:nvPr>
            <p:ph type="sldNum" idx="12"/>
          </p:nvPr>
        </p:nvSpPr>
        <p:spPr>
          <a:xfrm>
            <a:off x="10858503" y="6358058"/>
            <a:ext cx="723900" cy="365125"/>
          </a:xfrm>
          <a:prstGeom prst="rect">
            <a:avLst/>
          </a:prstGeom>
          <a:noFill/>
          <a:ln>
            <a:noFill/>
          </a:ln>
        </p:spPr>
        <p:txBody>
          <a:bodyPr spcFirstLastPara="1" wrap="square" lIns="91125" tIns="45555" rIns="91125" bIns="45555" anchor="b" anchorCtr="0">
            <a:noAutofit/>
          </a:bodyPr>
          <a:lstStyle>
            <a:lvl1pPr marL="0" marR="0" lvl="0" indent="0" algn="r" rtl="0">
              <a:spcBef>
                <a:spcPts val="0"/>
              </a:spcBef>
              <a:spcAft>
                <a:spcPts val="0"/>
              </a:spcAft>
              <a:buNone/>
              <a:defRPr sz="1200">
                <a:solidFill>
                  <a:srgbClr val="898989"/>
                </a:solidFill>
                <a:latin typeface="Arial"/>
                <a:ea typeface="Arial"/>
                <a:cs typeface="Arial"/>
                <a:sym typeface="Arial"/>
              </a:defRPr>
            </a:lvl1pPr>
            <a:lvl2pPr marL="0" marR="0" lvl="1" indent="0" algn="r" rtl="0">
              <a:spcBef>
                <a:spcPts val="0"/>
              </a:spcBef>
              <a:spcAft>
                <a:spcPts val="0"/>
              </a:spcAft>
              <a:buNone/>
              <a:defRPr sz="1200">
                <a:solidFill>
                  <a:srgbClr val="898989"/>
                </a:solidFill>
                <a:latin typeface="Arial"/>
                <a:ea typeface="Arial"/>
                <a:cs typeface="Arial"/>
                <a:sym typeface="Arial"/>
              </a:defRPr>
            </a:lvl2pPr>
            <a:lvl3pPr marL="0" marR="0" lvl="2" indent="0" algn="r" rtl="0">
              <a:spcBef>
                <a:spcPts val="0"/>
              </a:spcBef>
              <a:spcAft>
                <a:spcPts val="0"/>
              </a:spcAft>
              <a:buNone/>
              <a:defRPr sz="1200">
                <a:solidFill>
                  <a:srgbClr val="898989"/>
                </a:solidFill>
                <a:latin typeface="Arial"/>
                <a:ea typeface="Arial"/>
                <a:cs typeface="Arial"/>
                <a:sym typeface="Arial"/>
              </a:defRPr>
            </a:lvl3pPr>
            <a:lvl4pPr marL="0" marR="0" lvl="3" indent="0" algn="r" rtl="0">
              <a:spcBef>
                <a:spcPts val="0"/>
              </a:spcBef>
              <a:spcAft>
                <a:spcPts val="0"/>
              </a:spcAft>
              <a:buNone/>
              <a:defRPr sz="1200">
                <a:solidFill>
                  <a:srgbClr val="898989"/>
                </a:solidFill>
                <a:latin typeface="Arial"/>
                <a:ea typeface="Arial"/>
                <a:cs typeface="Arial"/>
                <a:sym typeface="Arial"/>
              </a:defRPr>
            </a:lvl4pPr>
            <a:lvl5pPr marL="0" marR="0" lvl="4" indent="0" algn="r" rtl="0">
              <a:spcBef>
                <a:spcPts val="0"/>
              </a:spcBef>
              <a:spcAft>
                <a:spcPts val="0"/>
              </a:spcAft>
              <a:buNone/>
              <a:defRPr sz="1200">
                <a:solidFill>
                  <a:srgbClr val="898989"/>
                </a:solidFill>
                <a:latin typeface="Arial"/>
                <a:ea typeface="Arial"/>
                <a:cs typeface="Arial"/>
                <a:sym typeface="Arial"/>
              </a:defRPr>
            </a:lvl5pPr>
            <a:lvl6pPr marL="0" marR="0" lvl="5" indent="0" algn="r" rtl="0">
              <a:spcBef>
                <a:spcPts val="0"/>
              </a:spcBef>
              <a:spcAft>
                <a:spcPts val="0"/>
              </a:spcAft>
              <a:buNone/>
              <a:defRPr sz="1200">
                <a:solidFill>
                  <a:srgbClr val="898989"/>
                </a:solidFill>
                <a:latin typeface="Arial"/>
                <a:ea typeface="Arial"/>
                <a:cs typeface="Arial"/>
                <a:sym typeface="Arial"/>
              </a:defRPr>
            </a:lvl6pPr>
            <a:lvl7pPr marL="0" marR="0" lvl="6" indent="0" algn="r" rtl="0">
              <a:spcBef>
                <a:spcPts val="0"/>
              </a:spcBef>
              <a:spcAft>
                <a:spcPts val="0"/>
              </a:spcAft>
              <a:buNone/>
              <a:defRPr sz="1200">
                <a:solidFill>
                  <a:srgbClr val="898989"/>
                </a:solidFill>
                <a:latin typeface="Arial"/>
                <a:ea typeface="Arial"/>
                <a:cs typeface="Arial"/>
                <a:sym typeface="Arial"/>
              </a:defRPr>
            </a:lvl7pPr>
            <a:lvl8pPr marL="0" marR="0" lvl="7" indent="0" algn="r" rtl="0">
              <a:spcBef>
                <a:spcPts val="0"/>
              </a:spcBef>
              <a:spcAft>
                <a:spcPts val="0"/>
              </a:spcAft>
              <a:buNone/>
              <a:defRPr sz="1200">
                <a:solidFill>
                  <a:srgbClr val="898989"/>
                </a:solidFill>
                <a:latin typeface="Arial"/>
                <a:ea typeface="Arial"/>
                <a:cs typeface="Arial"/>
                <a:sym typeface="Arial"/>
              </a:defRPr>
            </a:lvl8pPr>
            <a:lvl9pPr marL="0" marR="0" lvl="8" indent="0" algn="r" rtl="0">
              <a:spcBef>
                <a:spcPts val="0"/>
              </a:spcBef>
              <a:spcAft>
                <a:spcPts val="0"/>
              </a:spcAft>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
        <p:nvSpPr>
          <p:cNvPr id="134" name="Google Shape;134;p22"/>
          <p:cNvSpPr/>
          <p:nvPr/>
        </p:nvSpPr>
        <p:spPr>
          <a:xfrm>
            <a:off x="4" y="360365"/>
            <a:ext cx="11715751" cy="889000"/>
          </a:xfrm>
          <a:custGeom>
            <a:avLst/>
            <a:gdLst/>
            <a:ahLst/>
            <a:cxnLst/>
            <a:rect l="0" t="0" r="0" b="0"/>
            <a:pathLst>
              <a:path w="8786842" h="888980" extrusionOk="0">
                <a:moveTo>
                  <a:pt x="0" y="0"/>
                </a:moveTo>
                <a:lnTo>
                  <a:pt x="8786842" y="0"/>
                </a:lnTo>
                <a:lnTo>
                  <a:pt x="8786842" y="888980"/>
                </a:lnTo>
                <a:lnTo>
                  <a:pt x="0" y="888980"/>
                </a:lnTo>
                <a:lnTo>
                  <a:pt x="0" y="0"/>
                </a:lnTo>
                <a:close/>
              </a:path>
            </a:pathLst>
          </a:custGeom>
          <a:solidFill>
            <a:srgbClr val="8782AF"/>
          </a:solidFill>
          <a:ln>
            <a:noFill/>
          </a:ln>
        </p:spPr>
        <p:txBody>
          <a:bodyPr spcFirstLastPara="1" wrap="square" lIns="99238" tIns="49631" rIns="99238" bIns="49631" anchor="ctr" anchorCtr="0">
            <a:noAutofit/>
          </a:bodyPr>
          <a:lstStyle/>
          <a:p>
            <a:pPr marL="0" marR="0" lvl="0" indent="0" algn="ctr" rtl="0">
              <a:spcBef>
                <a:spcPts val="0"/>
              </a:spcBef>
              <a:spcAft>
                <a:spcPts val="0"/>
              </a:spcAft>
              <a:buNone/>
            </a:pPr>
            <a:endParaRPr sz="2800">
              <a:solidFill>
                <a:srgbClr val="FFFFFF"/>
              </a:solidFill>
              <a:latin typeface="Arial"/>
              <a:ea typeface="Arial"/>
              <a:cs typeface="Arial"/>
              <a:sym typeface="Arial"/>
            </a:endParaRPr>
          </a:p>
        </p:txBody>
      </p:sp>
      <p:cxnSp>
        <p:nvCxnSpPr>
          <p:cNvPr id="135" name="Google Shape;135;p22"/>
          <p:cNvCxnSpPr/>
          <p:nvPr/>
        </p:nvCxnSpPr>
        <p:spPr>
          <a:xfrm>
            <a:off x="4" y="1246193"/>
            <a:ext cx="11715751" cy="1588"/>
          </a:xfrm>
          <a:prstGeom prst="straightConnector1">
            <a:avLst/>
          </a:prstGeom>
          <a:noFill/>
          <a:ln w="19050" cap="flat" cmpd="sng">
            <a:solidFill>
              <a:srgbClr val="C1001F"/>
            </a:solidFill>
            <a:prstDash val="solid"/>
            <a:round/>
            <a:headEnd type="none" w="sm" len="sm"/>
            <a:tailEnd type="none" w="sm" len="sm"/>
          </a:ln>
        </p:spPr>
      </p:cxnSp>
      <p:sp>
        <p:nvSpPr>
          <p:cNvPr id="136" name="Google Shape;136;p22"/>
          <p:cNvSpPr txBox="1"/>
          <p:nvPr/>
        </p:nvSpPr>
        <p:spPr>
          <a:xfrm>
            <a:off x="3048003" y="642939"/>
            <a:ext cx="4341284" cy="654050"/>
          </a:xfrm>
          <a:prstGeom prst="rect">
            <a:avLst/>
          </a:prstGeom>
          <a:noFill/>
          <a:ln>
            <a:noFill/>
          </a:ln>
        </p:spPr>
        <p:txBody>
          <a:bodyPr spcFirstLastPara="1" wrap="square" lIns="99238" tIns="49631" rIns="99238" bIns="49631" anchor="t" anchorCtr="0">
            <a:noAutofit/>
          </a:bodyPr>
          <a:lstStyle/>
          <a:p>
            <a:pPr marL="0" marR="0" lvl="0" indent="0" algn="l" rtl="0">
              <a:spcBef>
                <a:spcPts val="0"/>
              </a:spcBef>
              <a:spcAft>
                <a:spcPts val="0"/>
              </a:spcAft>
              <a:buNone/>
            </a:pPr>
            <a:r>
              <a:rPr lang="en-US" sz="3600" b="1">
                <a:solidFill>
                  <a:srgbClr val="FFFFFF"/>
                </a:solidFill>
                <a:latin typeface="Arial"/>
                <a:ea typeface="Arial"/>
                <a:cs typeface="Arial"/>
                <a:sym typeface="Arial"/>
              </a:rPr>
              <a:t>HIV and AIDS</a:t>
            </a:r>
            <a:endParaRPr sz="3600" b="1">
              <a:solidFill>
                <a:srgbClr val="FFFFFF"/>
              </a:solidFill>
              <a:latin typeface="Arial"/>
              <a:ea typeface="Arial"/>
              <a:cs typeface="Arial"/>
              <a:sym typeface="Arial"/>
            </a:endParaRPr>
          </a:p>
        </p:txBody>
      </p:sp>
      <p:sp>
        <p:nvSpPr>
          <p:cNvPr id="137" name="Google Shape;137;p22"/>
          <p:cNvSpPr txBox="1"/>
          <p:nvPr/>
        </p:nvSpPr>
        <p:spPr>
          <a:xfrm>
            <a:off x="7148100" y="800104"/>
            <a:ext cx="4948767" cy="438150"/>
          </a:xfrm>
          <a:prstGeom prst="rect">
            <a:avLst/>
          </a:prstGeom>
          <a:noFill/>
          <a:ln>
            <a:noFill/>
          </a:ln>
        </p:spPr>
        <p:txBody>
          <a:bodyPr spcFirstLastPara="1" wrap="square" lIns="99238" tIns="49631" rIns="99238" bIns="49631" anchor="t" anchorCtr="0">
            <a:noAutofit/>
          </a:bodyPr>
          <a:lstStyle/>
          <a:p>
            <a:pPr marL="0" marR="0" lvl="0" indent="0" algn="l" rtl="0">
              <a:spcBef>
                <a:spcPts val="0"/>
              </a:spcBef>
              <a:spcAft>
                <a:spcPts val="0"/>
              </a:spcAft>
              <a:buNone/>
            </a:pPr>
            <a:r>
              <a:rPr lang="en-US" sz="2200">
                <a:solidFill>
                  <a:srgbClr val="FFFFFF"/>
                </a:solidFill>
                <a:latin typeface="Arial"/>
                <a:ea typeface="Arial"/>
                <a:cs typeface="Arial"/>
                <a:sym typeface="Arial"/>
              </a:rPr>
              <a:t>Data Hub for Asia-Pacific</a:t>
            </a:r>
            <a:endParaRPr sz="2200">
              <a:solidFill>
                <a:srgbClr val="FFFFFF"/>
              </a:solidFill>
              <a:latin typeface="Arial"/>
              <a:ea typeface="Arial"/>
              <a:cs typeface="Arial"/>
              <a:sym typeface="Arial"/>
            </a:endParaRPr>
          </a:p>
        </p:txBody>
      </p:sp>
      <p:pic>
        <p:nvPicPr>
          <p:cNvPr id="138" name="Google Shape;138;p22" descr="Unaid logo_approve.png"/>
          <p:cNvPicPr preferRelativeResize="0"/>
          <p:nvPr/>
        </p:nvPicPr>
        <p:blipFill rotWithShape="1">
          <a:blip r:embed="rId11">
            <a:alphaModFix/>
          </a:blip>
          <a:srcRect b="15549"/>
          <a:stretch/>
        </p:blipFill>
        <p:spPr>
          <a:xfrm>
            <a:off x="67733" y="452438"/>
            <a:ext cx="2787651" cy="804862"/>
          </a:xfrm>
          <a:prstGeom prst="rect">
            <a:avLst/>
          </a:prstGeom>
          <a:noFill/>
          <a:ln>
            <a:noFill/>
          </a:ln>
        </p:spPr>
      </p:pic>
    </p:spTree>
    <p:extLst>
      <p:ext uri="{BB962C8B-B14F-4D97-AF65-F5344CB8AC3E}">
        <p14:creationId xmlns:p14="http://schemas.microsoft.com/office/powerpoint/2010/main" val="1102687964"/>
      </p:ext>
    </p:extLst>
  </p:cSld>
  <p:clrMap bg1="lt1" tx1="dk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55"/>
            <a:ext cx="723900" cy="365125"/>
          </a:xfrm>
          <a:prstGeom prst="rect">
            <a:avLst/>
          </a:prstGeom>
        </p:spPr>
        <p:txBody>
          <a:bodyPr vert="horz" lIns="116871" tIns="58427" rIns="116871" bIns="58427"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8619">
              <a:defRPr/>
            </a:pPr>
            <a:fld id="{79C0BFF6-9B14-4446-AF07-628EFEB400B0}" type="slidenum">
              <a:rPr lang="th-TH" smtClean="0">
                <a:solidFill>
                  <a:prstClr val="black">
                    <a:tint val="75000"/>
                  </a:prstClr>
                </a:solidFill>
              </a:rPr>
              <a:pPr defTabSz="1168619">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247" tIns="63624" rIns="127247" bIns="63624" anchor="ctr"/>
          <a:lstStyle/>
          <a:p>
            <a:pPr algn="ctr" defTabSz="1168619">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3000"/>
            <a:ext cx="4341284" cy="836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247" tIns="63624" rIns="127247" bIns="63624">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8619"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100" y="800137"/>
            <a:ext cx="4948767" cy="559378"/>
          </a:xfrm>
          <a:prstGeom prst="rect">
            <a:avLst/>
          </a:prstGeom>
          <a:noFill/>
        </p:spPr>
        <p:txBody>
          <a:bodyPr lIns="127247" tIns="63624" rIns="127247" bIns="63624">
            <a:spAutoFit/>
          </a:bodyPr>
          <a:lstStyle/>
          <a:p>
            <a:pPr defTabSz="1168619">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247" tIns="63624" rIns="127247" bIns="63624" anchor="ctr"/>
          <a:lstStyle/>
          <a:p>
            <a:pPr algn="ctr" defTabSz="1168619">
              <a:defRPr/>
            </a:pPr>
            <a:endParaRPr lang="th-TH" sz="3600" dirty="0">
              <a:solidFill>
                <a:prstClr val="white"/>
              </a:solidFill>
            </a:endParaRPr>
          </a:p>
        </p:txBody>
      </p:sp>
      <p:sp>
        <p:nvSpPr>
          <p:cNvPr id="12" name="TextBox 11"/>
          <p:cNvSpPr txBox="1"/>
          <p:nvPr/>
        </p:nvSpPr>
        <p:spPr>
          <a:xfrm>
            <a:off x="9290171" y="301673"/>
            <a:ext cx="2220383" cy="518105"/>
          </a:xfrm>
          <a:prstGeom prst="rect">
            <a:avLst/>
          </a:prstGeom>
          <a:noFill/>
          <a:effectLst>
            <a:outerShdw blurRad="50800" dist="38100" dir="5400000" algn="t" rotWithShape="0">
              <a:prstClr val="black">
                <a:alpha val="40000"/>
              </a:prstClr>
            </a:outerShdw>
          </a:effectLst>
        </p:spPr>
        <p:txBody>
          <a:bodyPr lIns="116871" tIns="58427" rIns="116871" bIns="58427">
            <a:spAutoFit/>
          </a:bodyPr>
          <a:lstStyle/>
          <a:p>
            <a:pPr algn="r" defTabSz="1168619">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30813392"/>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319" algn="ctr" rtl="0" fontAlgn="base">
        <a:spcBef>
          <a:spcPct val="0"/>
        </a:spcBef>
        <a:spcAft>
          <a:spcPct val="0"/>
        </a:spcAft>
        <a:defRPr sz="5600">
          <a:solidFill>
            <a:schemeClr val="tx1"/>
          </a:solidFill>
          <a:latin typeface="Arial" pitchFamily="34" charset="0"/>
          <a:cs typeface="Cordia New" pitchFamily="34" charset="-34"/>
        </a:defRPr>
      </a:lvl6pPr>
      <a:lvl7pPr marL="1168619" algn="ctr" rtl="0" fontAlgn="base">
        <a:spcBef>
          <a:spcPct val="0"/>
        </a:spcBef>
        <a:spcAft>
          <a:spcPct val="0"/>
        </a:spcAft>
        <a:defRPr sz="5600">
          <a:solidFill>
            <a:schemeClr val="tx1"/>
          </a:solidFill>
          <a:latin typeface="Arial" pitchFamily="34" charset="0"/>
          <a:cs typeface="Cordia New" pitchFamily="34" charset="-34"/>
        </a:defRPr>
      </a:lvl7pPr>
      <a:lvl8pPr marL="1752895" algn="ctr" rtl="0" fontAlgn="base">
        <a:spcBef>
          <a:spcPct val="0"/>
        </a:spcBef>
        <a:spcAft>
          <a:spcPct val="0"/>
        </a:spcAft>
        <a:defRPr sz="5600">
          <a:solidFill>
            <a:schemeClr val="tx1"/>
          </a:solidFill>
          <a:latin typeface="Arial" pitchFamily="34" charset="0"/>
          <a:cs typeface="Cordia New" pitchFamily="34" charset="-34"/>
        </a:defRPr>
      </a:lvl8pPr>
      <a:lvl9pPr marL="2337221"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204" indent="-438204"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49480" indent="-365217"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0735" indent="-292165"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5062" indent="-29216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29379" indent="-29216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3686" indent="-292165" algn="l" defTabSz="1168619"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797981" indent="-292165" algn="l" defTabSz="1168619"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2286" indent="-292165" algn="l" defTabSz="1168619"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66551" indent="-292165" algn="l" defTabSz="1168619"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8619" rtl="0" eaLnBrk="1" latinLnBrk="0" hangingPunct="1">
        <a:defRPr sz="3600" kern="1200">
          <a:solidFill>
            <a:schemeClr val="tx1"/>
          </a:solidFill>
          <a:latin typeface="+mn-lt"/>
          <a:ea typeface="+mn-ea"/>
          <a:cs typeface="+mn-cs"/>
        </a:defRPr>
      </a:lvl1pPr>
      <a:lvl2pPr marL="584319" algn="l" defTabSz="1168619" rtl="0" eaLnBrk="1" latinLnBrk="0" hangingPunct="1">
        <a:defRPr sz="3600" kern="1200">
          <a:solidFill>
            <a:schemeClr val="tx1"/>
          </a:solidFill>
          <a:latin typeface="+mn-lt"/>
          <a:ea typeface="+mn-ea"/>
          <a:cs typeface="+mn-cs"/>
        </a:defRPr>
      </a:lvl2pPr>
      <a:lvl3pPr marL="1168619" algn="l" defTabSz="1168619" rtl="0" eaLnBrk="1" latinLnBrk="0" hangingPunct="1">
        <a:defRPr sz="3600" kern="1200">
          <a:solidFill>
            <a:schemeClr val="tx1"/>
          </a:solidFill>
          <a:latin typeface="+mn-lt"/>
          <a:ea typeface="+mn-ea"/>
          <a:cs typeface="+mn-cs"/>
        </a:defRPr>
      </a:lvl3pPr>
      <a:lvl4pPr marL="1752895" algn="l" defTabSz="1168619" rtl="0" eaLnBrk="1" latinLnBrk="0" hangingPunct="1">
        <a:defRPr sz="3600" kern="1200">
          <a:solidFill>
            <a:schemeClr val="tx1"/>
          </a:solidFill>
          <a:latin typeface="+mn-lt"/>
          <a:ea typeface="+mn-ea"/>
          <a:cs typeface="+mn-cs"/>
        </a:defRPr>
      </a:lvl4pPr>
      <a:lvl5pPr marL="2337221" algn="l" defTabSz="1168619" rtl="0" eaLnBrk="1" latinLnBrk="0" hangingPunct="1">
        <a:defRPr sz="3600" kern="1200">
          <a:solidFill>
            <a:schemeClr val="tx1"/>
          </a:solidFill>
          <a:latin typeface="+mn-lt"/>
          <a:ea typeface="+mn-ea"/>
          <a:cs typeface="+mn-cs"/>
        </a:defRPr>
      </a:lvl5pPr>
      <a:lvl6pPr marL="2921525" algn="l" defTabSz="1168619" rtl="0" eaLnBrk="1" latinLnBrk="0" hangingPunct="1">
        <a:defRPr sz="3600" kern="1200">
          <a:solidFill>
            <a:schemeClr val="tx1"/>
          </a:solidFill>
          <a:latin typeface="+mn-lt"/>
          <a:ea typeface="+mn-ea"/>
          <a:cs typeface="+mn-cs"/>
        </a:defRPr>
      </a:lvl6pPr>
      <a:lvl7pPr marL="3505789" algn="l" defTabSz="1168619" rtl="0" eaLnBrk="1" latinLnBrk="0" hangingPunct="1">
        <a:defRPr sz="3600" kern="1200">
          <a:solidFill>
            <a:schemeClr val="tx1"/>
          </a:solidFill>
          <a:latin typeface="+mn-lt"/>
          <a:ea typeface="+mn-ea"/>
          <a:cs typeface="+mn-cs"/>
        </a:defRPr>
      </a:lvl7pPr>
      <a:lvl8pPr marL="4090134" algn="l" defTabSz="1168619" rtl="0" eaLnBrk="1" latinLnBrk="0" hangingPunct="1">
        <a:defRPr sz="3600" kern="1200">
          <a:solidFill>
            <a:schemeClr val="tx1"/>
          </a:solidFill>
          <a:latin typeface="+mn-lt"/>
          <a:ea typeface="+mn-ea"/>
          <a:cs typeface="+mn-cs"/>
        </a:defRPr>
      </a:lvl8pPr>
      <a:lvl9pPr marL="4674436" algn="l" defTabSz="1168619" rtl="0" eaLnBrk="1" latinLnBrk="0" hangingPunct="1">
        <a:defRPr sz="36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49"/>
            <a:ext cx="723900" cy="365125"/>
          </a:xfrm>
          <a:prstGeom prst="rect">
            <a:avLst/>
          </a:prstGeom>
        </p:spPr>
        <p:txBody>
          <a:bodyPr vert="horz" lIns="116893" tIns="58439" rIns="116893" bIns="58439"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8851">
              <a:defRPr/>
            </a:pPr>
            <a:fld id="{79C0BFF6-9B14-4446-AF07-628EFEB400B0}" type="slidenum">
              <a:rPr lang="th-TH" smtClean="0">
                <a:solidFill>
                  <a:prstClr val="black">
                    <a:tint val="75000"/>
                  </a:prstClr>
                </a:solidFill>
              </a:rPr>
              <a:pPr defTabSz="1168851">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273" tIns="63637" rIns="127273" bIns="63637" anchor="ctr"/>
          <a:lstStyle/>
          <a:p>
            <a:pPr algn="ctr" defTabSz="1168851">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96"/>
            <a:ext cx="4341284" cy="836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273" tIns="63637" rIns="127273" bIns="63637">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8851"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98" y="800134"/>
            <a:ext cx="4948767" cy="559404"/>
          </a:xfrm>
          <a:prstGeom prst="rect">
            <a:avLst/>
          </a:prstGeom>
          <a:noFill/>
        </p:spPr>
        <p:txBody>
          <a:bodyPr lIns="127273" tIns="63637" rIns="127273" bIns="63637">
            <a:spAutoFit/>
          </a:bodyPr>
          <a:lstStyle/>
          <a:p>
            <a:pPr defTabSz="1168851">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273" tIns="63637" rIns="127273" bIns="63637" anchor="ctr"/>
          <a:lstStyle/>
          <a:p>
            <a:pPr algn="ctr" defTabSz="1168851">
              <a:defRPr/>
            </a:pPr>
            <a:endParaRPr lang="th-TH" sz="3600" dirty="0">
              <a:solidFill>
                <a:prstClr val="white"/>
              </a:solidFill>
            </a:endParaRPr>
          </a:p>
        </p:txBody>
      </p:sp>
      <p:sp>
        <p:nvSpPr>
          <p:cNvPr id="12" name="TextBox 11"/>
          <p:cNvSpPr txBox="1"/>
          <p:nvPr/>
        </p:nvSpPr>
        <p:spPr>
          <a:xfrm>
            <a:off x="9290165" y="301667"/>
            <a:ext cx="2220383" cy="518129"/>
          </a:xfrm>
          <a:prstGeom prst="rect">
            <a:avLst/>
          </a:prstGeom>
          <a:noFill/>
          <a:effectLst>
            <a:outerShdw blurRad="50800" dist="38100" dir="5400000" algn="t" rotWithShape="0">
              <a:prstClr val="black">
                <a:alpha val="40000"/>
              </a:prstClr>
            </a:outerShdw>
          </a:effectLst>
        </p:spPr>
        <p:txBody>
          <a:bodyPr lIns="116893" tIns="58439" rIns="116893" bIns="58439">
            <a:spAutoFit/>
          </a:bodyPr>
          <a:lstStyle/>
          <a:p>
            <a:pPr algn="r" defTabSz="1168851">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54527072"/>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436" algn="ctr" rtl="0" fontAlgn="base">
        <a:spcBef>
          <a:spcPct val="0"/>
        </a:spcBef>
        <a:spcAft>
          <a:spcPct val="0"/>
        </a:spcAft>
        <a:defRPr sz="5600">
          <a:solidFill>
            <a:schemeClr val="tx1"/>
          </a:solidFill>
          <a:latin typeface="Arial" pitchFamily="34" charset="0"/>
          <a:cs typeface="Cordia New" pitchFamily="34" charset="-34"/>
        </a:defRPr>
      </a:lvl6pPr>
      <a:lvl7pPr marL="1168851" algn="ctr" rtl="0" fontAlgn="base">
        <a:spcBef>
          <a:spcPct val="0"/>
        </a:spcBef>
        <a:spcAft>
          <a:spcPct val="0"/>
        </a:spcAft>
        <a:defRPr sz="5600">
          <a:solidFill>
            <a:schemeClr val="tx1"/>
          </a:solidFill>
          <a:latin typeface="Arial" pitchFamily="34" charset="0"/>
          <a:cs typeface="Cordia New" pitchFamily="34" charset="-34"/>
        </a:defRPr>
      </a:lvl7pPr>
      <a:lvl8pPr marL="1753248" algn="ctr" rtl="0" fontAlgn="base">
        <a:spcBef>
          <a:spcPct val="0"/>
        </a:spcBef>
        <a:spcAft>
          <a:spcPct val="0"/>
        </a:spcAft>
        <a:defRPr sz="5600">
          <a:solidFill>
            <a:schemeClr val="tx1"/>
          </a:solidFill>
          <a:latin typeface="Arial" pitchFamily="34" charset="0"/>
          <a:cs typeface="Cordia New" pitchFamily="34" charset="-34"/>
        </a:defRPr>
      </a:lvl8pPr>
      <a:lvl9pPr marL="2337689"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294" indent="-438294"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49671" indent="-365288"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1027" indent="-292223"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5471" indent="-292223"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29905" indent="-292223"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4328" indent="-292223" algn="l" defTabSz="1168851"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798740" indent="-292223" algn="l" defTabSz="1168851"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3161" indent="-292223" algn="l" defTabSz="1168851"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67545" indent="-292223" algn="l" defTabSz="1168851"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8851" rtl="0" eaLnBrk="1" latinLnBrk="0" hangingPunct="1">
        <a:defRPr sz="3600" kern="1200">
          <a:solidFill>
            <a:schemeClr val="tx1"/>
          </a:solidFill>
          <a:latin typeface="+mn-lt"/>
          <a:ea typeface="+mn-ea"/>
          <a:cs typeface="+mn-cs"/>
        </a:defRPr>
      </a:lvl1pPr>
      <a:lvl2pPr marL="584436" algn="l" defTabSz="1168851" rtl="0" eaLnBrk="1" latinLnBrk="0" hangingPunct="1">
        <a:defRPr sz="3600" kern="1200">
          <a:solidFill>
            <a:schemeClr val="tx1"/>
          </a:solidFill>
          <a:latin typeface="+mn-lt"/>
          <a:ea typeface="+mn-ea"/>
          <a:cs typeface="+mn-cs"/>
        </a:defRPr>
      </a:lvl2pPr>
      <a:lvl3pPr marL="1168851" algn="l" defTabSz="1168851" rtl="0" eaLnBrk="1" latinLnBrk="0" hangingPunct="1">
        <a:defRPr sz="3600" kern="1200">
          <a:solidFill>
            <a:schemeClr val="tx1"/>
          </a:solidFill>
          <a:latin typeface="+mn-lt"/>
          <a:ea typeface="+mn-ea"/>
          <a:cs typeface="+mn-cs"/>
        </a:defRPr>
      </a:lvl3pPr>
      <a:lvl4pPr marL="1753248" algn="l" defTabSz="1168851" rtl="0" eaLnBrk="1" latinLnBrk="0" hangingPunct="1">
        <a:defRPr sz="3600" kern="1200">
          <a:solidFill>
            <a:schemeClr val="tx1"/>
          </a:solidFill>
          <a:latin typeface="+mn-lt"/>
          <a:ea typeface="+mn-ea"/>
          <a:cs typeface="+mn-cs"/>
        </a:defRPr>
      </a:lvl4pPr>
      <a:lvl5pPr marL="2337689" algn="l" defTabSz="1168851" rtl="0" eaLnBrk="1" latinLnBrk="0" hangingPunct="1">
        <a:defRPr sz="3600" kern="1200">
          <a:solidFill>
            <a:schemeClr val="tx1"/>
          </a:solidFill>
          <a:latin typeface="+mn-lt"/>
          <a:ea typeface="+mn-ea"/>
          <a:cs typeface="+mn-cs"/>
        </a:defRPr>
      </a:lvl5pPr>
      <a:lvl6pPr marL="2922109" algn="l" defTabSz="1168851" rtl="0" eaLnBrk="1" latinLnBrk="0" hangingPunct="1">
        <a:defRPr sz="3600" kern="1200">
          <a:solidFill>
            <a:schemeClr val="tx1"/>
          </a:solidFill>
          <a:latin typeface="+mn-lt"/>
          <a:ea typeface="+mn-ea"/>
          <a:cs typeface="+mn-cs"/>
        </a:defRPr>
      </a:lvl6pPr>
      <a:lvl7pPr marL="3506494" algn="l" defTabSz="1168851" rtl="0" eaLnBrk="1" latinLnBrk="0" hangingPunct="1">
        <a:defRPr sz="3600" kern="1200">
          <a:solidFill>
            <a:schemeClr val="tx1"/>
          </a:solidFill>
          <a:latin typeface="+mn-lt"/>
          <a:ea typeface="+mn-ea"/>
          <a:cs typeface="+mn-cs"/>
        </a:defRPr>
      </a:lvl7pPr>
      <a:lvl8pPr marL="4090952" algn="l" defTabSz="1168851" rtl="0" eaLnBrk="1" latinLnBrk="0" hangingPunct="1">
        <a:defRPr sz="3600" kern="1200">
          <a:solidFill>
            <a:schemeClr val="tx1"/>
          </a:solidFill>
          <a:latin typeface="+mn-lt"/>
          <a:ea typeface="+mn-ea"/>
          <a:cs typeface="+mn-cs"/>
        </a:defRPr>
      </a:lvl8pPr>
      <a:lvl9pPr marL="4675372" algn="l" defTabSz="1168851" rtl="0" eaLnBrk="1" latinLnBrk="0" hangingPunct="1">
        <a:defRPr sz="36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42"/>
            <a:ext cx="723900" cy="365125"/>
          </a:xfrm>
          <a:prstGeom prst="rect">
            <a:avLst/>
          </a:prstGeom>
        </p:spPr>
        <p:txBody>
          <a:bodyPr vert="horz" lIns="116921" tIns="58453" rIns="116921" bIns="58453"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9129">
              <a:defRPr/>
            </a:pPr>
            <a:fld id="{79C0BFF6-9B14-4446-AF07-628EFEB400B0}" type="slidenum">
              <a:rPr lang="th-TH" smtClean="0">
                <a:solidFill>
                  <a:prstClr val="black">
                    <a:tint val="75000"/>
                  </a:prstClr>
                </a:solidFill>
              </a:rPr>
              <a:pPr defTabSz="1169129">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304" tIns="63653" rIns="127304" bIns="63653" anchor="ctr"/>
          <a:lstStyle/>
          <a:p>
            <a:pPr algn="ctr" defTabSz="1169129">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90"/>
            <a:ext cx="4341284" cy="836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304" tIns="63653" rIns="127304" bIns="63653">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9129"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90" y="800131"/>
            <a:ext cx="4948767" cy="559436"/>
          </a:xfrm>
          <a:prstGeom prst="rect">
            <a:avLst/>
          </a:prstGeom>
          <a:noFill/>
        </p:spPr>
        <p:txBody>
          <a:bodyPr lIns="127304" tIns="63653" rIns="127304" bIns="63653">
            <a:spAutoFit/>
          </a:bodyPr>
          <a:lstStyle/>
          <a:p>
            <a:pPr defTabSz="1169129">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304" tIns="63653" rIns="127304" bIns="63653" anchor="ctr"/>
          <a:lstStyle/>
          <a:p>
            <a:pPr algn="ctr" defTabSz="1169129">
              <a:defRPr/>
            </a:pPr>
            <a:endParaRPr lang="th-TH" sz="3600" dirty="0">
              <a:solidFill>
                <a:prstClr val="white"/>
              </a:solidFill>
            </a:endParaRPr>
          </a:p>
        </p:txBody>
      </p:sp>
      <p:sp>
        <p:nvSpPr>
          <p:cNvPr id="12" name="TextBox 11"/>
          <p:cNvSpPr txBox="1"/>
          <p:nvPr/>
        </p:nvSpPr>
        <p:spPr>
          <a:xfrm>
            <a:off x="9290157" y="301663"/>
            <a:ext cx="2220383" cy="518157"/>
          </a:xfrm>
          <a:prstGeom prst="rect">
            <a:avLst/>
          </a:prstGeom>
          <a:noFill/>
          <a:effectLst>
            <a:outerShdw blurRad="50800" dist="38100" dir="5400000" algn="t" rotWithShape="0">
              <a:prstClr val="black">
                <a:alpha val="40000"/>
              </a:prstClr>
            </a:outerShdw>
          </a:effectLst>
        </p:spPr>
        <p:txBody>
          <a:bodyPr lIns="116921" tIns="58453" rIns="116921" bIns="58453">
            <a:spAutoFit/>
          </a:bodyPr>
          <a:lstStyle/>
          <a:p>
            <a:pPr algn="r" defTabSz="1169129">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38850682"/>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574" algn="ctr" rtl="0" fontAlgn="base">
        <a:spcBef>
          <a:spcPct val="0"/>
        </a:spcBef>
        <a:spcAft>
          <a:spcPct val="0"/>
        </a:spcAft>
        <a:defRPr sz="5600">
          <a:solidFill>
            <a:schemeClr val="tx1"/>
          </a:solidFill>
          <a:latin typeface="Arial" pitchFamily="34" charset="0"/>
          <a:cs typeface="Cordia New" pitchFamily="34" charset="-34"/>
        </a:defRPr>
      </a:lvl6pPr>
      <a:lvl7pPr marL="1169129" algn="ctr" rtl="0" fontAlgn="base">
        <a:spcBef>
          <a:spcPct val="0"/>
        </a:spcBef>
        <a:spcAft>
          <a:spcPct val="0"/>
        </a:spcAft>
        <a:defRPr sz="5600">
          <a:solidFill>
            <a:schemeClr val="tx1"/>
          </a:solidFill>
          <a:latin typeface="Arial" pitchFamily="34" charset="0"/>
          <a:cs typeface="Cordia New" pitchFamily="34" charset="-34"/>
        </a:defRPr>
      </a:lvl7pPr>
      <a:lvl8pPr marL="1753671" algn="ctr" rtl="0" fontAlgn="base">
        <a:spcBef>
          <a:spcPct val="0"/>
        </a:spcBef>
        <a:spcAft>
          <a:spcPct val="0"/>
        </a:spcAft>
        <a:defRPr sz="5600">
          <a:solidFill>
            <a:schemeClr val="tx1"/>
          </a:solidFill>
          <a:latin typeface="Arial" pitchFamily="34" charset="0"/>
          <a:cs typeface="Cordia New" pitchFamily="34" charset="-34"/>
        </a:defRPr>
      </a:lvl8pPr>
      <a:lvl9pPr marL="2338250"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400" indent="-438400"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49900" indent="-365374"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1381" indent="-292292"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5962" indent="-292292"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0536" indent="-292292"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5100" indent="-292292" algn="l" defTabSz="1169129"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799651" indent="-292292" algn="l" defTabSz="1169129"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4211" indent="-292292" algn="l" defTabSz="1169129"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68737" indent="-292292" algn="l" defTabSz="1169129"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9129" rtl="0" eaLnBrk="1" latinLnBrk="0" hangingPunct="1">
        <a:defRPr sz="3600" kern="1200">
          <a:solidFill>
            <a:schemeClr val="tx1"/>
          </a:solidFill>
          <a:latin typeface="+mn-lt"/>
          <a:ea typeface="+mn-ea"/>
          <a:cs typeface="+mn-cs"/>
        </a:defRPr>
      </a:lvl1pPr>
      <a:lvl2pPr marL="584574" algn="l" defTabSz="1169129" rtl="0" eaLnBrk="1" latinLnBrk="0" hangingPunct="1">
        <a:defRPr sz="3600" kern="1200">
          <a:solidFill>
            <a:schemeClr val="tx1"/>
          </a:solidFill>
          <a:latin typeface="+mn-lt"/>
          <a:ea typeface="+mn-ea"/>
          <a:cs typeface="+mn-cs"/>
        </a:defRPr>
      </a:lvl2pPr>
      <a:lvl3pPr marL="1169129" algn="l" defTabSz="1169129" rtl="0" eaLnBrk="1" latinLnBrk="0" hangingPunct="1">
        <a:defRPr sz="3600" kern="1200">
          <a:solidFill>
            <a:schemeClr val="tx1"/>
          </a:solidFill>
          <a:latin typeface="+mn-lt"/>
          <a:ea typeface="+mn-ea"/>
          <a:cs typeface="+mn-cs"/>
        </a:defRPr>
      </a:lvl3pPr>
      <a:lvl4pPr marL="1753671" algn="l" defTabSz="1169129" rtl="0" eaLnBrk="1" latinLnBrk="0" hangingPunct="1">
        <a:defRPr sz="3600" kern="1200">
          <a:solidFill>
            <a:schemeClr val="tx1"/>
          </a:solidFill>
          <a:latin typeface="+mn-lt"/>
          <a:ea typeface="+mn-ea"/>
          <a:cs typeface="+mn-cs"/>
        </a:defRPr>
      </a:lvl4pPr>
      <a:lvl5pPr marL="2338250" algn="l" defTabSz="1169129" rtl="0" eaLnBrk="1" latinLnBrk="0" hangingPunct="1">
        <a:defRPr sz="3600" kern="1200">
          <a:solidFill>
            <a:schemeClr val="tx1"/>
          </a:solidFill>
          <a:latin typeface="+mn-lt"/>
          <a:ea typeface="+mn-ea"/>
          <a:cs typeface="+mn-cs"/>
        </a:defRPr>
      </a:lvl5pPr>
      <a:lvl6pPr marL="2922809" algn="l" defTabSz="1169129" rtl="0" eaLnBrk="1" latinLnBrk="0" hangingPunct="1">
        <a:defRPr sz="3600" kern="1200">
          <a:solidFill>
            <a:schemeClr val="tx1"/>
          </a:solidFill>
          <a:latin typeface="+mn-lt"/>
          <a:ea typeface="+mn-ea"/>
          <a:cs typeface="+mn-cs"/>
        </a:defRPr>
      </a:lvl6pPr>
      <a:lvl7pPr marL="3507339" algn="l" defTabSz="1169129" rtl="0" eaLnBrk="1" latinLnBrk="0" hangingPunct="1">
        <a:defRPr sz="3600" kern="1200">
          <a:solidFill>
            <a:schemeClr val="tx1"/>
          </a:solidFill>
          <a:latin typeface="+mn-lt"/>
          <a:ea typeface="+mn-ea"/>
          <a:cs typeface="+mn-cs"/>
        </a:defRPr>
      </a:lvl7pPr>
      <a:lvl8pPr marL="4091934" algn="l" defTabSz="1169129" rtl="0" eaLnBrk="1" latinLnBrk="0" hangingPunct="1">
        <a:defRPr sz="3600" kern="1200">
          <a:solidFill>
            <a:schemeClr val="tx1"/>
          </a:solidFill>
          <a:latin typeface="+mn-lt"/>
          <a:ea typeface="+mn-ea"/>
          <a:cs typeface="+mn-cs"/>
        </a:defRPr>
      </a:lvl8pPr>
      <a:lvl9pPr marL="4676495" algn="l" defTabSz="1169129"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aidsdatahub.org/" TargetMode="External"/><Relationship Id="rId7" Type="http://schemas.openxmlformats.org/officeDocument/2006/relationships/chart" Target="../charts/chart10.xml"/><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1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chart" Target="../charts/chart11.xml"/></Relationships>
</file>

<file path=ppt/slides/_rels/slide1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chart" Target="../charts/chart12.xml"/></Relationships>
</file>

<file path=ppt/slides/_rels/slide1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chart" Target="../charts/chart13.xml"/></Relationships>
</file>

<file path=ppt/slides/_rels/slide1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chart" Target="../charts/chart16.xml"/></Relationships>
</file>

<file path=ppt/slides/_rels/slide1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chart" Target="../charts/chart17.xml"/></Relationships>
</file>

<file path=ppt/slides/_rels/slide1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chart" Target="../charts/chart18.xml"/></Relationships>
</file>

<file path=ppt/slides/_rels/slide1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chart" Target="../charts/chart20.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52.xml"/><Relationship Id="rId2" Type="http://schemas.openxmlformats.org/officeDocument/2006/relationships/slide" Target="slide3.xml"/><Relationship Id="rId1" Type="http://schemas.openxmlformats.org/officeDocument/2006/relationships/slideLayout" Target="../slideLayouts/slideLayout13.xml"/><Relationship Id="rId6" Type="http://schemas.openxmlformats.org/officeDocument/2006/relationships/slide" Target="slide45.xml"/><Relationship Id="rId5" Type="http://schemas.openxmlformats.org/officeDocument/2006/relationships/slide" Target="slide41.xml"/><Relationship Id="rId4" Type="http://schemas.openxmlformats.org/officeDocument/2006/relationships/slide" Target="slide26.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chart" Target="../charts/chart21.xml"/></Relationships>
</file>

<file path=ppt/slides/_rels/slide2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chart" Target="../charts/chart23.xml"/></Relationships>
</file>

<file path=ppt/slides/_rels/slide2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chart" Target="../charts/chart24.xml"/></Relationships>
</file>

<file path=ppt/slides/_rels/slide2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chart" Target="../charts/char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chart" Target="../charts/chart26.xml"/></Relationships>
</file>

<file path=ppt/slides/_rels/slide2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chart" Target="../charts/chart27.xml"/></Relationships>
</file>

<file path=ppt/slides/_rels/slide2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openxmlformats.org/officeDocument/2006/relationships/chart" Target="../charts/char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openxmlformats.org/officeDocument/2006/relationships/chart" Target="../charts/chart29.xml"/></Relationships>
</file>

<file path=ppt/slides/_rels/slide3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7.xml"/><Relationship Id="rId1" Type="http://schemas.openxmlformats.org/officeDocument/2006/relationships/slideLayout" Target="../slideLayouts/slideLayout9.xml"/><Relationship Id="rId4" Type="http://schemas.openxmlformats.org/officeDocument/2006/relationships/chart" Target="../charts/chart30.xml"/></Relationships>
</file>

<file path=ppt/slides/_rels/slide3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8.xml"/><Relationship Id="rId1" Type="http://schemas.openxmlformats.org/officeDocument/2006/relationships/slideLayout" Target="../slideLayouts/slideLayout9.xml"/><Relationship Id="rId4" Type="http://schemas.openxmlformats.org/officeDocument/2006/relationships/chart" Target="../charts/chart31.xml"/></Relationships>
</file>

<file path=ppt/slides/_rels/slide3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9.xml"/><Relationship Id="rId1" Type="http://schemas.openxmlformats.org/officeDocument/2006/relationships/slideLayout" Target="../slideLayouts/slideLayout9.xml"/><Relationship Id="rId4" Type="http://schemas.openxmlformats.org/officeDocument/2006/relationships/chart" Target="../charts/chart32.xml"/></Relationships>
</file>

<file path=ppt/slides/_rels/slide3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0.xml"/><Relationship Id="rId1" Type="http://schemas.openxmlformats.org/officeDocument/2006/relationships/slideLayout" Target="../slideLayouts/slideLayout9.xml"/><Relationship Id="rId4" Type="http://schemas.openxmlformats.org/officeDocument/2006/relationships/chart" Target="../charts/chart33.xml"/></Relationships>
</file>

<file path=ppt/slides/_rels/slide3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1.xml"/><Relationship Id="rId1" Type="http://schemas.openxmlformats.org/officeDocument/2006/relationships/slideLayout" Target="../slideLayouts/slideLayout9.xml"/><Relationship Id="rId4" Type="http://schemas.openxmlformats.org/officeDocument/2006/relationships/chart" Target="../charts/chart34.xml"/></Relationships>
</file>

<file path=ppt/slides/_rels/slide36.xml.rels><?xml version="1.0" encoding="UTF-8" standalone="yes"?>
<Relationships xmlns="http://schemas.openxmlformats.org/package/2006/relationships"><Relationship Id="rId3" Type="http://schemas.openxmlformats.org/officeDocument/2006/relationships/hyperlink" Target="http://www.aidsinfoonline.org/"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9.xml"/><Relationship Id="rId4" Type="http://schemas.openxmlformats.org/officeDocument/2006/relationships/chart" Target="../charts/chart35.xml"/></Relationships>
</file>

<file path=ppt/slides/_rels/slide3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2.xml"/><Relationship Id="rId1" Type="http://schemas.openxmlformats.org/officeDocument/2006/relationships/slideLayout" Target="../slideLayouts/slideLayout9.xml"/><Relationship Id="rId4" Type="http://schemas.openxmlformats.org/officeDocument/2006/relationships/chart" Target="../charts/chart36.xml"/></Relationships>
</file>

<file path=ppt/slides/_rels/slide38.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33.xml"/><Relationship Id="rId1" Type="http://schemas.openxmlformats.org/officeDocument/2006/relationships/slideLayout" Target="../slideLayouts/slideLayout9.xml"/><Relationship Id="rId4" Type="http://schemas.openxmlformats.org/officeDocument/2006/relationships/hyperlink" Target="http://www.aidsdatahub.org/"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4.xml"/><Relationship Id="rId1" Type="http://schemas.openxmlformats.org/officeDocument/2006/relationships/slideLayout" Target="../slideLayouts/slideLayout9.xml"/><Relationship Id="rId4" Type="http://schemas.openxmlformats.org/officeDocument/2006/relationships/chart" Target="../charts/chart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5.xml"/><Relationship Id="rId1" Type="http://schemas.openxmlformats.org/officeDocument/2006/relationships/slideLayout" Target="../slideLayouts/slideLayout9.xml"/><Relationship Id="rId5" Type="http://schemas.openxmlformats.org/officeDocument/2006/relationships/chart" Target="../charts/chart40.xml"/><Relationship Id="rId4" Type="http://schemas.openxmlformats.org/officeDocument/2006/relationships/chart" Target="../charts/chart3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7.xml"/><Relationship Id="rId1" Type="http://schemas.openxmlformats.org/officeDocument/2006/relationships/slideLayout" Target="../slideLayouts/slideLayout9.xml"/><Relationship Id="rId4" Type="http://schemas.openxmlformats.org/officeDocument/2006/relationships/chart" Target="../charts/chart41.xml"/></Relationships>
</file>

<file path=ppt/slides/_rels/slide4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8.xml"/><Relationship Id="rId1" Type="http://schemas.openxmlformats.org/officeDocument/2006/relationships/slideLayout" Target="../slideLayouts/slideLayout9.xml"/><Relationship Id="rId4" Type="http://schemas.openxmlformats.org/officeDocument/2006/relationships/chart" Target="../charts/chart42.xml"/></Relationships>
</file>

<file path=ppt/slides/_rels/slide4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9.xml"/><Relationship Id="rId1" Type="http://schemas.openxmlformats.org/officeDocument/2006/relationships/slideLayout" Target="../slideLayouts/slideLayout9.xml"/><Relationship Id="rId4" Type="http://schemas.openxmlformats.org/officeDocument/2006/relationships/chart" Target="../charts/chart4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0.xml"/><Relationship Id="rId1" Type="http://schemas.openxmlformats.org/officeDocument/2006/relationships/slideLayout" Target="../slideLayouts/slideLayout9.xml"/><Relationship Id="rId5" Type="http://schemas.openxmlformats.org/officeDocument/2006/relationships/chart" Target="../charts/chart44.xml"/><Relationship Id="rId4" Type="http://schemas.openxmlformats.org/officeDocument/2006/relationships/hyperlink" Target="http://www.aidsinfoonline.org/"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1.xml"/><Relationship Id="rId1" Type="http://schemas.openxmlformats.org/officeDocument/2006/relationships/slideLayout" Target="../slideLayouts/slideLayout9.xml"/><Relationship Id="rId5" Type="http://schemas.openxmlformats.org/officeDocument/2006/relationships/chart" Target="../charts/chart45.xml"/><Relationship Id="rId4" Type="http://schemas.openxmlformats.org/officeDocument/2006/relationships/hyperlink" Target="http://www.aidsinfoonline.org/"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2.xml"/><Relationship Id="rId1" Type="http://schemas.openxmlformats.org/officeDocument/2006/relationships/slideLayout" Target="../slideLayouts/slideLayout9.xml"/><Relationship Id="rId5" Type="http://schemas.openxmlformats.org/officeDocument/2006/relationships/chart" Target="../charts/chart46.xml"/><Relationship Id="rId4" Type="http://schemas.openxmlformats.org/officeDocument/2006/relationships/hyperlink" Target="http://www.aidsinfoonline.org/"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3.xml"/><Relationship Id="rId1" Type="http://schemas.openxmlformats.org/officeDocument/2006/relationships/slideLayout" Target="../slideLayouts/slideLayout9.xml"/><Relationship Id="rId5" Type="http://schemas.openxmlformats.org/officeDocument/2006/relationships/chart" Target="../charts/chart47.xml"/><Relationship Id="rId4" Type="http://schemas.openxmlformats.org/officeDocument/2006/relationships/hyperlink" Target="http://www.aidsinfoonline.or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xml"/><Relationship Id="rId1" Type="http://schemas.openxmlformats.org/officeDocument/2006/relationships/slideLayout" Target="../slideLayouts/slideLayout41.xml"/><Relationship Id="rId4" Type="http://schemas.openxmlformats.org/officeDocument/2006/relationships/chart" Target="../charts/chart1.xml"/></Relationships>
</file>

<file path=ppt/slides/_rels/slide5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4.xml"/><Relationship Id="rId1" Type="http://schemas.openxmlformats.org/officeDocument/2006/relationships/slideLayout" Target="../slideLayouts/slideLayout9.xml"/><Relationship Id="rId5" Type="http://schemas.openxmlformats.org/officeDocument/2006/relationships/chart" Target="../charts/chart48.xml"/><Relationship Id="rId4" Type="http://schemas.openxmlformats.org/officeDocument/2006/relationships/hyperlink" Target="http://www.aidsinfoonline.org/"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5.xml"/><Relationship Id="rId1" Type="http://schemas.openxmlformats.org/officeDocument/2006/relationships/slideLayout" Target="../slideLayouts/slideLayout17.xml"/><Relationship Id="rId5" Type="http://schemas.openxmlformats.org/officeDocument/2006/relationships/chart" Target="../charts/chart49.xml"/><Relationship Id="rId4" Type="http://schemas.openxmlformats.org/officeDocument/2006/relationships/hyperlink" Target="http://www.aidsinfoonline.org/"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6.xml"/><Relationship Id="rId1" Type="http://schemas.openxmlformats.org/officeDocument/2006/relationships/slideLayout" Target="../slideLayouts/slideLayout9.xml"/><Relationship Id="rId5" Type="http://schemas.openxmlformats.org/officeDocument/2006/relationships/chart" Target="../charts/chart51.xml"/><Relationship Id="rId4" Type="http://schemas.openxmlformats.org/officeDocument/2006/relationships/chart" Target="../charts/chart50.xml"/></Relationships>
</file>

<file path=ppt/slides/_rels/slide54.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hyperlink" Target="http://www.aidsdatahub.org/" TargetMode="Externa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7.xml"/><Relationship Id="rId1" Type="http://schemas.openxmlformats.org/officeDocument/2006/relationships/slideLayout" Target="../slideLayouts/slideLayout9.xml"/><Relationship Id="rId5" Type="http://schemas.openxmlformats.org/officeDocument/2006/relationships/chart" Target="../charts/chart53.xml"/><Relationship Id="rId4" Type="http://schemas.openxmlformats.org/officeDocument/2006/relationships/hyperlink" Target="http://www.aidsinfoonline.org/"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8.xml"/><Relationship Id="rId1" Type="http://schemas.openxmlformats.org/officeDocument/2006/relationships/slideLayout" Target="../slideLayouts/slideLayout9.xml"/><Relationship Id="rId4" Type="http://schemas.openxmlformats.org/officeDocument/2006/relationships/chart" Target="../charts/chart54.xml"/></Relationships>
</file>

<file path=ppt/slides/_rels/slide5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9.xml"/><Relationship Id="rId1" Type="http://schemas.openxmlformats.org/officeDocument/2006/relationships/slideLayout" Target="../slideLayouts/slideLayout121.xml"/><Relationship Id="rId4" Type="http://schemas.openxmlformats.org/officeDocument/2006/relationships/chart" Target="../charts/chart55.xml"/></Relationships>
</file>

<file path=ppt/slides/_rels/slide5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50.xml"/><Relationship Id="rId1" Type="http://schemas.openxmlformats.org/officeDocument/2006/relationships/slideLayout" Target="../slideLayouts/slideLayout65.xml"/><Relationship Id="rId5" Type="http://schemas.openxmlformats.org/officeDocument/2006/relationships/chart" Target="../charts/chart56.xml"/><Relationship Id="rId4" Type="http://schemas.openxmlformats.org/officeDocument/2006/relationships/hyperlink" Target="http://aidsinfo.unaids.org/"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51.xml"/><Relationship Id="rId1" Type="http://schemas.openxmlformats.org/officeDocument/2006/relationships/slideLayout" Target="../slideLayouts/slideLayout81.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hyperlink" Target="http://aidsinfo.unaids.or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xml"/><Relationship Id="rId1" Type="http://schemas.openxmlformats.org/officeDocument/2006/relationships/slideLayout" Target="../slideLayouts/slideLayout49.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6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52.xml"/><Relationship Id="rId1" Type="http://schemas.openxmlformats.org/officeDocument/2006/relationships/slideLayout" Target="../slideLayouts/slideLayout73.xml"/><Relationship Id="rId5" Type="http://schemas.openxmlformats.org/officeDocument/2006/relationships/chart" Target="../charts/chart59.xml"/><Relationship Id="rId4" Type="http://schemas.openxmlformats.org/officeDocument/2006/relationships/hyperlink" Target="http://aidsinfo.unaids.org/"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53.xml"/><Relationship Id="rId1" Type="http://schemas.openxmlformats.org/officeDocument/2006/relationships/slideLayout" Target="../slideLayouts/slideLayout113.xml"/><Relationship Id="rId5" Type="http://schemas.openxmlformats.org/officeDocument/2006/relationships/chart" Target="../charts/chart60.xml"/><Relationship Id="rId4" Type="http://schemas.openxmlformats.org/officeDocument/2006/relationships/hyperlink" Target="http://aidsinfo.unaids.org/"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54.xml"/><Relationship Id="rId1" Type="http://schemas.openxmlformats.org/officeDocument/2006/relationships/slideLayout" Target="../slideLayouts/slideLayout89.xml"/><Relationship Id="rId4" Type="http://schemas.openxmlformats.org/officeDocument/2006/relationships/chart" Target="../charts/chart61.xml"/></Relationships>
</file>

<file path=ppt/slides/_rels/slide6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55.xml"/><Relationship Id="rId1" Type="http://schemas.openxmlformats.org/officeDocument/2006/relationships/slideLayout" Target="../slideLayouts/slideLayout97.xml"/><Relationship Id="rId4" Type="http://schemas.openxmlformats.org/officeDocument/2006/relationships/chart" Target="../charts/chart62.xml"/></Relationships>
</file>

<file path=ppt/slides/_rels/slide6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56.xml"/><Relationship Id="rId1" Type="http://schemas.openxmlformats.org/officeDocument/2006/relationships/slideLayout" Target="../slideLayouts/slideLayout105.xml"/><Relationship Id="rId5" Type="http://schemas.openxmlformats.org/officeDocument/2006/relationships/chart" Target="../charts/chart63.xml"/><Relationship Id="rId4" Type="http://schemas.openxmlformats.org/officeDocument/2006/relationships/hyperlink" Target="http://aidsinfo.unaids.org/"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hyperlink" Target="http://www.aidsdatahub.org/" TargetMode="Externa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5.xml"/><Relationship Id="rId1" Type="http://schemas.openxmlformats.org/officeDocument/2006/relationships/slideLayout" Target="../slideLayouts/slideLayout57.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bwMode="auto">
          <a:xfrm>
            <a:off x="342902" y="4365648"/>
            <a:ext cx="8115300" cy="1357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40" tIns="45576" rIns="91140" bIns="45576" numCol="1" anchor="t" anchorCtr="0" compatLnSpc="1">
            <a:prstTxWarp prst="textNoShape">
              <a:avLst/>
            </a:prstTxWarp>
          </a:bodyPr>
          <a:lstStyle/>
          <a:p>
            <a:pPr eaLnBrk="1" hangingPunct="1"/>
            <a:r>
              <a:rPr lang="en-US" dirty="0">
                <a:cs typeface="Cordia New" pitchFamily="34" charset="-34"/>
              </a:rPr>
              <a:t>Philippines</a:t>
            </a:r>
            <a:endParaRPr lang="th-TH" dirty="0"/>
          </a:p>
        </p:txBody>
      </p:sp>
      <p:sp>
        <p:nvSpPr>
          <p:cNvPr id="3" name="TextBox 2"/>
          <p:cNvSpPr txBox="1"/>
          <p:nvPr/>
        </p:nvSpPr>
        <p:spPr>
          <a:xfrm>
            <a:off x="346075" y="5955318"/>
            <a:ext cx="4038600" cy="369041"/>
          </a:xfrm>
          <a:prstGeom prst="rect">
            <a:avLst/>
          </a:prstGeom>
          <a:noFill/>
        </p:spPr>
        <p:txBody>
          <a:bodyPr wrap="square" lIns="91140" tIns="45576" rIns="91140" bIns="45576" rtlCol="0">
            <a:spAutoFit/>
          </a:bodyPr>
          <a:lstStyle/>
          <a:p>
            <a:r>
              <a:rPr lang="en-US" b="1" dirty="0">
                <a:solidFill>
                  <a:schemeClr val="bg1"/>
                </a:solidFill>
              </a:rPr>
              <a:t>Last updated: October 2020</a:t>
            </a:r>
            <a:endParaRPr lang="en-GB" b="1" dirty="0">
              <a:solidFill>
                <a:schemeClr val="bg1"/>
              </a:solidFill>
            </a:endParaRPr>
          </a:p>
        </p:txBody>
      </p:sp>
    </p:spTree>
    <p:extLst>
      <p:ext uri="{BB962C8B-B14F-4D97-AF65-F5344CB8AC3E}">
        <p14:creationId xmlns:p14="http://schemas.microsoft.com/office/powerpoint/2010/main" val="4136100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14720"/>
            <a:ext cx="8402672" cy="504000"/>
          </a:xfrm>
        </p:spPr>
        <p:txBody>
          <a:bodyPr/>
          <a:lstStyle/>
          <a:p>
            <a:r>
              <a:rPr lang="en-US" dirty="0"/>
              <a:t>HIV prevalence among key populations, 2015-2018</a:t>
            </a:r>
            <a:br>
              <a:rPr lang="en-US" dirty="0"/>
            </a:b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a:solidFill>
                  <a:prstClr val="black">
                    <a:tint val="75000"/>
                  </a:prstClr>
                </a:solidFill>
                <a:latin typeface="Arial"/>
                <a:cs typeface="Cordia New" panose="020B0304020202020204" pitchFamily="34" charset="-34"/>
              </a:rPr>
              <a:pPr>
                <a:defRPr/>
              </a:pPr>
              <a:t>10</a:t>
            </a:fld>
            <a:endParaRPr lang="th-TH" dirty="0">
              <a:solidFill>
                <a:prstClr val="black">
                  <a:tint val="75000"/>
                </a:prstClr>
              </a:solidFill>
              <a:latin typeface="Arial"/>
              <a:cs typeface="Cordia New" panose="020B0304020202020204" pitchFamily="34" charset="-34"/>
            </a:endParaRPr>
          </a:p>
        </p:txBody>
      </p:sp>
      <p:sp>
        <p:nvSpPr>
          <p:cNvPr id="5" name="TextBox 1"/>
          <p:cNvSpPr txBox="1"/>
          <p:nvPr/>
        </p:nvSpPr>
        <p:spPr>
          <a:xfrm>
            <a:off x="87183" y="6540502"/>
            <a:ext cx="8839200" cy="304800"/>
          </a:xfrm>
          <a:prstGeom prst="rect">
            <a:avLst/>
          </a:prstGeom>
        </p:spPr>
        <p:txBody>
          <a:bodyPr wrap="square" lIns="91140" tIns="45576" rIns="91140" bIns="45576"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sz="900" dirty="0">
                <a:solidFill>
                  <a:prstClr val="black"/>
                </a:solidFill>
                <a:latin typeface="Arial" pitchFamily="34" charset="0"/>
                <a:cs typeface="Arial" pitchFamily="34" charset="0"/>
              </a:rPr>
              <a:t>Source: Prepared by </a:t>
            </a:r>
            <a:r>
              <a:rPr lang="en-GB" sz="900" dirty="0">
                <a:solidFill>
                  <a:prstClr val="black"/>
                </a:solidFill>
                <a:latin typeface="Arial" pitchFamily="34" charset="0"/>
                <a:cs typeface="Arial" pitchFamily="34" charset="0"/>
                <a:hlinkClick r:id="rId3"/>
              </a:rPr>
              <a:t>www.aidsdatahub.org</a:t>
            </a:r>
            <a:r>
              <a:rPr lang="en-GB" sz="900" dirty="0">
                <a:solidFill>
                  <a:prstClr val="black"/>
                </a:solidFill>
                <a:latin typeface="Arial" pitchFamily="34" charset="0"/>
                <a:cs typeface="Arial" pitchFamily="34" charset="0"/>
              </a:rPr>
              <a:t>  based on </a:t>
            </a:r>
            <a:r>
              <a:rPr lang="en-US" sz="900" dirty="0">
                <a:solidFill>
                  <a:prstClr val="black"/>
                </a:solidFill>
                <a:latin typeface="Arial" pitchFamily="34" charset="0"/>
                <a:cs typeface="Arial" pitchFamily="34" charset="0"/>
              </a:rPr>
              <a:t>Serological surveys and Global AIDS Monitoring (GAM) Reporting</a:t>
            </a:r>
          </a:p>
        </p:txBody>
      </p:sp>
      <p:grpSp>
        <p:nvGrpSpPr>
          <p:cNvPr id="4" name="Group 3"/>
          <p:cNvGrpSpPr/>
          <p:nvPr/>
        </p:nvGrpSpPr>
        <p:grpSpPr>
          <a:xfrm>
            <a:off x="3725161" y="2322797"/>
            <a:ext cx="4721573" cy="3939166"/>
            <a:chOff x="3725161" y="2322797"/>
            <a:chExt cx="4721573" cy="3939166"/>
          </a:xfrm>
        </p:grpSpPr>
        <p:graphicFrame>
          <p:nvGraphicFramePr>
            <p:cNvPr id="19" name="Chart 18">
              <a:extLst>
                <a:ext uri="{FF2B5EF4-FFF2-40B4-BE49-F238E27FC236}">
                  <a16:creationId xmlns:a16="http://schemas.microsoft.com/office/drawing/2014/main" id="{5CC879C0-3879-442E-911A-CCCE8212E719}"/>
                </a:ext>
              </a:extLst>
            </p:cNvPr>
            <p:cNvGraphicFramePr>
              <a:graphicFrameLocks/>
            </p:cNvGraphicFramePr>
            <p:nvPr>
              <p:extLst>
                <p:ext uri="{D42A27DB-BD31-4B8C-83A1-F6EECF244321}">
                  <p14:modId xmlns:p14="http://schemas.microsoft.com/office/powerpoint/2010/main" val="3355495160"/>
                </p:ext>
              </p:extLst>
            </p:nvPr>
          </p:nvGraphicFramePr>
          <p:xfrm>
            <a:off x="5486399" y="4352860"/>
            <a:ext cx="2960335" cy="900246"/>
          </p:xfrm>
          <a:graphic>
            <a:graphicData uri="http://schemas.openxmlformats.org/drawingml/2006/chart">
              <c:chart xmlns:c="http://schemas.openxmlformats.org/drawingml/2006/chart" xmlns:r="http://schemas.openxmlformats.org/officeDocument/2006/relationships" r:id="rId4"/>
            </a:graphicData>
          </a:graphic>
        </p:graphicFrame>
        <p:sp>
          <p:nvSpPr>
            <p:cNvPr id="21" name="TextBox 48">
              <a:extLst>
                <a:ext uri="{FF2B5EF4-FFF2-40B4-BE49-F238E27FC236}">
                  <a16:creationId xmlns:a16="http://schemas.microsoft.com/office/drawing/2014/main" id="{E169BF3B-1E6E-45EB-AE99-8DB9D183F55B}"/>
                </a:ext>
              </a:extLst>
            </p:cNvPr>
            <p:cNvSpPr txBox="1"/>
            <p:nvPr/>
          </p:nvSpPr>
          <p:spPr>
            <a:xfrm>
              <a:off x="3725161" y="4558957"/>
              <a:ext cx="1402948" cy="430887"/>
            </a:xfrm>
            <a:prstGeom prst="rect">
              <a:avLst/>
            </a:prstGeom>
            <a:noFill/>
            <a:ln>
              <a:noFill/>
            </a:ln>
            <a:effectLst/>
          </p:spPr>
          <p:txBody>
            <a:bodyPr wrap="non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kern="0">
                  <a:solidFill>
                    <a:sysClr val="windowText" lastClr="000000"/>
                  </a:solidFill>
                  <a:latin typeface="Arial Narrow" panose="020B0606020202030204" pitchFamily="34" charset="0"/>
                  <a:cs typeface="Arial" pitchFamily="34" charset="0"/>
                </a:rPr>
                <a:t>PEOPLE WHO</a:t>
              </a:r>
            </a:p>
            <a:p>
              <a:pPr>
                <a:defRPr/>
              </a:pPr>
              <a:r>
                <a:rPr lang="en-GB" kern="0">
                  <a:solidFill>
                    <a:sysClr val="windowText" lastClr="000000"/>
                  </a:solidFill>
                  <a:latin typeface="Arial Narrow" panose="020B0606020202030204" pitchFamily="34" charset="0"/>
                  <a:cs typeface="Arial" pitchFamily="34" charset="0"/>
                </a:rPr>
                <a:t>INJECT DRUGS (2015)</a:t>
              </a:r>
            </a:p>
          </p:txBody>
        </p:sp>
        <p:sp>
          <p:nvSpPr>
            <p:cNvPr id="22" name="TextBox 49">
              <a:extLst>
                <a:ext uri="{FF2B5EF4-FFF2-40B4-BE49-F238E27FC236}">
                  <a16:creationId xmlns:a16="http://schemas.microsoft.com/office/drawing/2014/main" id="{5A100B28-BA81-4D44-970F-86C53CC063C6}"/>
                </a:ext>
              </a:extLst>
            </p:cNvPr>
            <p:cNvSpPr txBox="1"/>
            <p:nvPr/>
          </p:nvSpPr>
          <p:spPr>
            <a:xfrm>
              <a:off x="3725161" y="3543928"/>
              <a:ext cx="1364476" cy="430887"/>
            </a:xfrm>
            <a:prstGeom prst="rect">
              <a:avLst/>
            </a:prstGeom>
            <a:noFill/>
            <a:ln>
              <a:noFill/>
            </a:ln>
            <a:effectLst/>
          </p:spPr>
          <p:txBody>
            <a:bodyPr wrap="non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kern="0" dirty="0">
                  <a:solidFill>
                    <a:sysClr val="windowText" lastClr="000000"/>
                  </a:solidFill>
                  <a:latin typeface="Arial Narrow" panose="020B0606020202030204" pitchFamily="34" charset="0"/>
                  <a:cs typeface="Arial" pitchFamily="34" charset="0"/>
                </a:rPr>
                <a:t>MEN WHO HAVE SEX</a:t>
              </a:r>
            </a:p>
            <a:p>
              <a:pPr>
                <a:defRPr/>
              </a:pPr>
              <a:r>
                <a:rPr lang="en-GB" kern="0" dirty="0">
                  <a:solidFill>
                    <a:sysClr val="windowText" lastClr="000000"/>
                  </a:solidFill>
                  <a:latin typeface="Arial Narrow" panose="020B0606020202030204" pitchFamily="34" charset="0"/>
                  <a:cs typeface="Arial" pitchFamily="34" charset="0"/>
                </a:rPr>
                <a:t>WITH MEN (2018)</a:t>
              </a:r>
            </a:p>
          </p:txBody>
        </p:sp>
        <p:sp>
          <p:nvSpPr>
            <p:cNvPr id="23" name="TextBox 50">
              <a:extLst>
                <a:ext uri="{FF2B5EF4-FFF2-40B4-BE49-F238E27FC236}">
                  <a16:creationId xmlns:a16="http://schemas.microsoft.com/office/drawing/2014/main" id="{4D7B4068-CB88-4E35-9E68-3376D283BA43}"/>
                </a:ext>
              </a:extLst>
            </p:cNvPr>
            <p:cNvSpPr txBox="1"/>
            <p:nvPr/>
          </p:nvSpPr>
          <p:spPr>
            <a:xfrm>
              <a:off x="3725161" y="2557477"/>
              <a:ext cx="1563248" cy="430887"/>
            </a:xfrm>
            <a:prstGeom prst="rect">
              <a:avLst/>
            </a:prstGeom>
            <a:noFill/>
            <a:ln>
              <a:noFill/>
            </a:ln>
            <a:effectLst/>
          </p:spPr>
          <p:txBody>
            <a:bodyPr wrap="non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kern="0" dirty="0">
                  <a:solidFill>
                    <a:sysClr val="windowText" lastClr="000000"/>
                  </a:solidFill>
                  <a:latin typeface="Arial Narrow" panose="020B0606020202030204" pitchFamily="34" charset="0"/>
                  <a:cs typeface="Arial" pitchFamily="34" charset="0"/>
                </a:rPr>
                <a:t>TRANSGENDER PEOPLE</a:t>
              </a:r>
            </a:p>
            <a:p>
              <a:pPr>
                <a:defRPr/>
              </a:pPr>
              <a:r>
                <a:rPr lang="en-GB" kern="0" dirty="0">
                  <a:solidFill>
                    <a:sysClr val="windowText" lastClr="000000"/>
                  </a:solidFill>
                  <a:latin typeface="Arial Narrow" panose="020B0606020202030204" pitchFamily="34" charset="0"/>
                  <a:cs typeface="Arial" pitchFamily="34" charset="0"/>
                </a:rPr>
                <a:t>(2018)</a:t>
              </a:r>
            </a:p>
          </p:txBody>
        </p:sp>
        <p:sp>
          <p:nvSpPr>
            <p:cNvPr id="24" name="TextBox 51">
              <a:extLst>
                <a:ext uri="{FF2B5EF4-FFF2-40B4-BE49-F238E27FC236}">
                  <a16:creationId xmlns:a16="http://schemas.microsoft.com/office/drawing/2014/main" id="{EC4E9EF4-79FD-4409-91A0-4730D413DB46}"/>
                </a:ext>
              </a:extLst>
            </p:cNvPr>
            <p:cNvSpPr txBox="1"/>
            <p:nvPr/>
          </p:nvSpPr>
          <p:spPr>
            <a:xfrm>
              <a:off x="3725161" y="5596397"/>
              <a:ext cx="1409360" cy="430887"/>
            </a:xfrm>
            <a:prstGeom prst="rect">
              <a:avLst/>
            </a:prstGeom>
            <a:noFill/>
            <a:ln>
              <a:noFill/>
            </a:ln>
            <a:effectLst/>
          </p:spPr>
          <p:txBody>
            <a:bodyPr wrap="non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kern="0" dirty="0">
                  <a:solidFill>
                    <a:sysClr val="windowText" lastClr="000000"/>
                  </a:solidFill>
                  <a:latin typeface="Arial Narrow" panose="020B0606020202030204" pitchFamily="34" charset="0"/>
                  <a:cs typeface="Arial" pitchFamily="34" charset="0"/>
                </a:rPr>
                <a:t>FEMALE</a:t>
              </a:r>
            </a:p>
            <a:p>
              <a:pPr>
                <a:defRPr/>
              </a:pPr>
              <a:r>
                <a:rPr lang="en-GB" kern="0" dirty="0">
                  <a:solidFill>
                    <a:sysClr val="windowText" lastClr="000000"/>
                  </a:solidFill>
                  <a:latin typeface="Arial Narrow" panose="020B0606020202030204" pitchFamily="34" charset="0"/>
                  <a:cs typeface="Arial" pitchFamily="34" charset="0"/>
                </a:rPr>
                <a:t>SEX WORKERS (2018)</a:t>
              </a:r>
            </a:p>
          </p:txBody>
        </p:sp>
        <p:graphicFrame>
          <p:nvGraphicFramePr>
            <p:cNvPr id="14" name="Chart 13">
              <a:extLst>
                <a:ext uri="{FF2B5EF4-FFF2-40B4-BE49-F238E27FC236}">
                  <a16:creationId xmlns:a16="http://schemas.microsoft.com/office/drawing/2014/main" id="{43342A08-7210-4C6E-B8EC-06530B629D35}"/>
                </a:ext>
              </a:extLst>
            </p:cNvPr>
            <p:cNvGraphicFramePr>
              <a:graphicFrameLocks/>
            </p:cNvGraphicFramePr>
            <p:nvPr>
              <p:extLst>
                <p:ext uri="{D42A27DB-BD31-4B8C-83A1-F6EECF244321}">
                  <p14:modId xmlns:p14="http://schemas.microsoft.com/office/powerpoint/2010/main" val="4010151787"/>
                </p:ext>
              </p:extLst>
            </p:nvPr>
          </p:nvGraphicFramePr>
          <p:xfrm>
            <a:off x="5486399" y="5361717"/>
            <a:ext cx="2960335" cy="9002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Chart 14">
              <a:extLst>
                <a:ext uri="{FF2B5EF4-FFF2-40B4-BE49-F238E27FC236}">
                  <a16:creationId xmlns:a16="http://schemas.microsoft.com/office/drawing/2014/main" id="{D1A1584B-26CA-4D47-8791-E1FEFCE3C997}"/>
                </a:ext>
              </a:extLst>
            </p:cNvPr>
            <p:cNvGraphicFramePr>
              <a:graphicFrameLocks/>
            </p:cNvGraphicFramePr>
            <p:nvPr>
              <p:extLst>
                <p:ext uri="{D42A27DB-BD31-4B8C-83A1-F6EECF244321}">
                  <p14:modId xmlns:p14="http://schemas.microsoft.com/office/powerpoint/2010/main" val="2910810496"/>
                </p:ext>
              </p:extLst>
            </p:nvPr>
          </p:nvGraphicFramePr>
          <p:xfrm>
            <a:off x="5486399" y="3309248"/>
            <a:ext cx="2960335" cy="90024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5" name="Chart 24">
              <a:extLst>
                <a:ext uri="{FF2B5EF4-FFF2-40B4-BE49-F238E27FC236}">
                  <a16:creationId xmlns:a16="http://schemas.microsoft.com/office/drawing/2014/main" id="{6CC11AD5-4A3D-431B-A48C-616E8D06CA9C}"/>
                </a:ext>
              </a:extLst>
            </p:cNvPr>
            <p:cNvGraphicFramePr>
              <a:graphicFrameLocks/>
            </p:cNvGraphicFramePr>
            <p:nvPr>
              <p:extLst>
                <p:ext uri="{D42A27DB-BD31-4B8C-83A1-F6EECF244321}">
                  <p14:modId xmlns:p14="http://schemas.microsoft.com/office/powerpoint/2010/main" val="2710317762"/>
                </p:ext>
              </p:extLst>
            </p:nvPr>
          </p:nvGraphicFramePr>
          <p:xfrm>
            <a:off x="5486400" y="2322797"/>
            <a:ext cx="2960334" cy="900246"/>
          </p:xfrm>
          <a:graphic>
            <a:graphicData uri="http://schemas.openxmlformats.org/drawingml/2006/chart">
              <c:chart xmlns:c="http://schemas.openxmlformats.org/drawingml/2006/chart" xmlns:r="http://schemas.openxmlformats.org/officeDocument/2006/relationships" r:id="rId7"/>
            </a:graphicData>
          </a:graphic>
        </p:graphicFrame>
      </p:grpSp>
    </p:spTree>
    <p:extLst>
      <p:ext uri="{BB962C8B-B14F-4D97-AF65-F5344CB8AC3E}">
        <p14:creationId xmlns:p14="http://schemas.microsoft.com/office/powerpoint/2010/main" val="2129612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HIV prevalence among key populations, 2015-2018</a:t>
            </a:r>
            <a:br>
              <a:rPr lang="en-GB" dirty="0"/>
            </a:b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11</a:t>
            </a:fld>
            <a:endParaRPr lang="th-TH" dirty="0">
              <a:solidFill>
                <a:prstClr val="black">
                  <a:tint val="75000"/>
                </a:prstClr>
              </a:solidFill>
            </a:endParaRPr>
          </a:p>
        </p:txBody>
      </p:sp>
      <p:sp>
        <p:nvSpPr>
          <p:cNvPr id="6" name="TextBox 1"/>
          <p:cNvSpPr txBox="1"/>
          <p:nvPr/>
        </p:nvSpPr>
        <p:spPr>
          <a:xfrm>
            <a:off x="196003" y="6511164"/>
            <a:ext cx="8053865" cy="346836"/>
          </a:xfrm>
          <a:prstGeom prst="rect">
            <a:avLst/>
          </a:prstGeom>
        </p:spPr>
        <p:txBody>
          <a:bodyPr wrap="square" lIns="91140" tIns="45576" rIns="91140" bIns="45576"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Global AIDS Monitoring (GAM) Reporting</a:t>
            </a:r>
          </a:p>
        </p:txBody>
      </p:sp>
      <p:graphicFrame>
        <p:nvGraphicFramePr>
          <p:cNvPr id="8" name="Chart 7"/>
          <p:cNvGraphicFramePr>
            <a:graphicFrameLocks noGrp="1"/>
          </p:cNvGraphicFramePr>
          <p:nvPr>
            <p:extLst>
              <p:ext uri="{D42A27DB-BD31-4B8C-83A1-F6EECF244321}">
                <p14:modId xmlns:p14="http://schemas.microsoft.com/office/powerpoint/2010/main" val="2251864435"/>
              </p:ext>
            </p:extLst>
          </p:nvPr>
        </p:nvGraphicFramePr>
        <p:xfrm>
          <a:off x="2443163" y="1948690"/>
          <a:ext cx="7305675" cy="453389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27753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53400"/>
            <a:ext cx="9982200" cy="504000"/>
          </a:xfrm>
        </p:spPr>
        <p:txBody>
          <a:bodyPr/>
          <a:lstStyle/>
          <a:p>
            <a:r>
              <a:rPr lang="en-GB" dirty="0"/>
              <a:t>HIV prevalence among key populations by age group, 2015-2018</a:t>
            </a:r>
            <a:br>
              <a:rPr lang="en-GB" dirty="0"/>
            </a:b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12</a:t>
            </a:fld>
            <a:endParaRPr lang="th-TH" dirty="0">
              <a:solidFill>
                <a:prstClr val="black">
                  <a:tint val="75000"/>
                </a:prstClr>
              </a:solidFill>
            </a:endParaRPr>
          </a:p>
        </p:txBody>
      </p:sp>
      <p:sp>
        <p:nvSpPr>
          <p:cNvPr id="6" name="TextBox 1"/>
          <p:cNvSpPr txBox="1"/>
          <p:nvPr/>
        </p:nvSpPr>
        <p:spPr>
          <a:xfrm>
            <a:off x="228607" y="6511164"/>
            <a:ext cx="8053865" cy="346836"/>
          </a:xfrm>
          <a:prstGeom prst="rect">
            <a:avLst/>
          </a:prstGeom>
        </p:spPr>
        <p:txBody>
          <a:bodyPr wrap="square" lIns="91140" tIns="45576" rIns="91140" bIns="45576"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Philippines Integrated HIV Behavioral and Serological Surveillance (IHBSS) 2015 and 2018</a:t>
            </a:r>
          </a:p>
        </p:txBody>
      </p:sp>
      <p:graphicFrame>
        <p:nvGraphicFramePr>
          <p:cNvPr id="7" name="Chart 6"/>
          <p:cNvGraphicFramePr>
            <a:graphicFrameLocks/>
          </p:cNvGraphicFramePr>
          <p:nvPr>
            <p:extLst>
              <p:ext uri="{D42A27DB-BD31-4B8C-83A1-F6EECF244321}">
                <p14:modId xmlns:p14="http://schemas.microsoft.com/office/powerpoint/2010/main" val="2397350996"/>
              </p:ext>
            </p:extLst>
          </p:nvPr>
        </p:nvGraphicFramePr>
        <p:xfrm>
          <a:off x="1600200" y="2209800"/>
          <a:ext cx="8686800" cy="3733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94706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44626"/>
            <a:ext cx="10896600" cy="504000"/>
          </a:xfrm>
        </p:spPr>
        <p:txBody>
          <a:bodyPr/>
          <a:lstStyle/>
          <a:p>
            <a:r>
              <a:rPr lang="en-US" dirty="0"/>
              <a:t>High HIV prevalence among key populations in selected cities, 2015-2018</a:t>
            </a:r>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13</a:t>
            </a:fld>
            <a:endParaRPr lang="th-TH" dirty="0">
              <a:solidFill>
                <a:prstClr val="black">
                  <a:tint val="75000"/>
                </a:prstClr>
              </a:solidFill>
            </a:endParaRPr>
          </a:p>
        </p:txBody>
      </p:sp>
      <p:sp>
        <p:nvSpPr>
          <p:cNvPr id="5" name="TextBox 1"/>
          <p:cNvSpPr txBox="1"/>
          <p:nvPr/>
        </p:nvSpPr>
        <p:spPr>
          <a:xfrm>
            <a:off x="228600" y="6477000"/>
            <a:ext cx="10972800" cy="499236"/>
          </a:xfrm>
          <a:prstGeom prst="rect">
            <a:avLst/>
          </a:prstGeom>
        </p:spPr>
        <p:txBody>
          <a:bodyPr wrap="square" lIns="91140" tIns="45576" rIns="91140" bIns="45576"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900" dirty="0">
                <a:solidFill>
                  <a:prstClr val="black"/>
                </a:solidFill>
                <a:cs typeface="Arial" pitchFamily="34" charset="0"/>
              </a:rPr>
              <a:t>Source: Prepared by </a:t>
            </a:r>
            <a:r>
              <a:rPr lang="en-US" sz="900" dirty="0">
                <a:solidFill>
                  <a:prstClr val="black"/>
                </a:solidFill>
                <a:cs typeface="Arial" pitchFamily="34" charset="0"/>
                <a:hlinkClick r:id="rId3"/>
              </a:rPr>
              <a:t>www.aidsdatahub.org</a:t>
            </a:r>
            <a:r>
              <a:rPr lang="en-US" sz="900" dirty="0">
                <a:solidFill>
                  <a:prstClr val="black"/>
                </a:solidFill>
                <a:cs typeface="Arial" pitchFamily="34" charset="0"/>
              </a:rPr>
              <a:t>  based on </a:t>
            </a:r>
            <a:r>
              <a:rPr lang="en-US" sz="900" dirty="0">
                <a:latin typeface="Arial" pitchFamily="34" charset="0"/>
                <a:cs typeface="Arial" pitchFamily="34" charset="0"/>
              </a:rPr>
              <a:t>National HIV and STI Surveillance and Strategic Information Unit, Epidemiology Bureau, DOH. (2016). 2015 Integrated HIV Behavioral and Serologic Surveillance (IHBSS) Fact Sheets</a:t>
            </a:r>
            <a:endParaRPr lang="en-US" sz="900" dirty="0">
              <a:solidFill>
                <a:prstClr val="black"/>
              </a:solidFill>
              <a:cs typeface="Arial" pitchFamily="34" charset="0"/>
            </a:endParaRPr>
          </a:p>
        </p:txBody>
      </p:sp>
      <p:graphicFrame>
        <p:nvGraphicFramePr>
          <p:cNvPr id="6" name="Chart 5">
            <a:extLst>
              <a:ext uri="{FF2B5EF4-FFF2-40B4-BE49-F238E27FC236}">
                <a16:creationId xmlns:a16="http://schemas.microsoft.com/office/drawing/2014/main" id="{00000000-0008-0000-0400-000003000000}"/>
              </a:ext>
            </a:extLst>
          </p:cNvPr>
          <p:cNvGraphicFramePr>
            <a:graphicFrameLocks noGrp="1"/>
          </p:cNvGraphicFramePr>
          <p:nvPr>
            <p:extLst>
              <p:ext uri="{D42A27DB-BD31-4B8C-83A1-F6EECF244321}">
                <p14:modId xmlns:p14="http://schemas.microsoft.com/office/powerpoint/2010/main" val="2232068996"/>
              </p:ext>
            </p:extLst>
          </p:nvPr>
        </p:nvGraphicFramePr>
        <p:xfrm>
          <a:off x="914400" y="1924050"/>
          <a:ext cx="9944103" cy="46291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03375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47800"/>
            <a:ext cx="11506200" cy="504000"/>
          </a:xfrm>
        </p:spPr>
        <p:txBody>
          <a:bodyPr/>
          <a:lstStyle/>
          <a:p>
            <a:r>
              <a:rPr lang="en-GB" dirty="0"/>
              <a:t>HIV prevalence among </a:t>
            </a:r>
            <a:r>
              <a:rPr lang="en-US" dirty="0"/>
              <a:t>males who have sex with males in selected cities, 2007-2018</a:t>
            </a:r>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14</a:t>
            </a:fld>
            <a:endParaRPr lang="th-TH" dirty="0">
              <a:solidFill>
                <a:prstClr val="black">
                  <a:tint val="75000"/>
                </a:prstClr>
              </a:solidFill>
            </a:endParaRPr>
          </a:p>
        </p:txBody>
      </p:sp>
      <p:sp>
        <p:nvSpPr>
          <p:cNvPr id="5" name="TextBox 1"/>
          <p:cNvSpPr txBox="1"/>
          <p:nvPr/>
        </p:nvSpPr>
        <p:spPr>
          <a:xfrm>
            <a:off x="162232" y="6625486"/>
            <a:ext cx="8458200" cy="232514"/>
          </a:xfrm>
          <a:prstGeom prst="rect">
            <a:avLst/>
          </a:prstGeom>
        </p:spPr>
        <p:txBody>
          <a:bodyPr wrap="square" lIns="91140" tIns="45576" rIns="91140" bIns="45576"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900" dirty="0">
                <a:solidFill>
                  <a:prstClr val="black"/>
                </a:solidFill>
                <a:cs typeface="Arial" pitchFamily="34" charset="0"/>
              </a:rPr>
              <a:t>Source: Prepared by </a:t>
            </a:r>
            <a:r>
              <a:rPr lang="en-US" sz="900" dirty="0">
                <a:solidFill>
                  <a:prstClr val="black"/>
                </a:solidFill>
                <a:cs typeface="Arial" pitchFamily="34" charset="0"/>
                <a:hlinkClick r:id="rId3"/>
              </a:rPr>
              <a:t>www.aidsdatahub.org</a:t>
            </a:r>
            <a:r>
              <a:rPr lang="en-US" sz="900" dirty="0">
                <a:solidFill>
                  <a:prstClr val="black"/>
                </a:solidFill>
                <a:cs typeface="Arial" pitchFamily="34" charset="0"/>
              </a:rPr>
              <a:t>  based on Integrated HIV Behavioral and Serologic Surveillance (IHBSS) Reports</a:t>
            </a:r>
          </a:p>
        </p:txBody>
      </p:sp>
      <p:sp>
        <p:nvSpPr>
          <p:cNvPr id="8" name="TextBox 1"/>
          <p:cNvSpPr txBox="1"/>
          <p:nvPr/>
        </p:nvSpPr>
        <p:spPr>
          <a:xfrm>
            <a:off x="304800" y="6188074"/>
            <a:ext cx="11506200" cy="365125"/>
          </a:xfrm>
          <a:prstGeom prst="rect">
            <a:avLst/>
          </a:prstGeom>
          <a:ln>
            <a:noFill/>
            <a:prstDash val="dashDot"/>
          </a:ln>
        </p:spPr>
        <p:txBody>
          <a:bodyPr wrap="square" lIns="91140" tIns="45576" rIns="91140" bIns="45576"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dirty="0">
                <a:latin typeface="Arial" pitchFamily="34" charset="0"/>
                <a:cs typeface="Arial" pitchFamily="34" charset="0"/>
              </a:rPr>
              <a:t>Data from the 2015 and 2018 IHBSS is for a mixed survey sample of males or transgender people who have sex with males (M/TSM). In addition it has been adjusted  using  Time Location Sampling (TLS) weights, therefore it is not directly comparable to previous IHBSS rounds. *declining between most recent rounds of IHBSS</a:t>
            </a:r>
          </a:p>
        </p:txBody>
      </p:sp>
      <p:graphicFrame>
        <p:nvGraphicFramePr>
          <p:cNvPr id="10" name="Chart 9">
            <a:extLst>
              <a:ext uri="{FF2B5EF4-FFF2-40B4-BE49-F238E27FC236}">
                <a16:creationId xmlns:a16="http://schemas.microsoft.com/office/drawing/2014/main" id="{76D25C69-9C16-4C51-994C-A62BA5723D4D}"/>
              </a:ext>
            </a:extLst>
          </p:cNvPr>
          <p:cNvGraphicFramePr>
            <a:graphicFrameLocks/>
          </p:cNvGraphicFramePr>
          <p:nvPr>
            <p:extLst>
              <p:ext uri="{D42A27DB-BD31-4B8C-83A1-F6EECF244321}">
                <p14:modId xmlns:p14="http://schemas.microsoft.com/office/powerpoint/2010/main" val="2583178214"/>
              </p:ext>
            </p:extLst>
          </p:nvPr>
        </p:nvGraphicFramePr>
        <p:xfrm>
          <a:off x="5867400" y="2284421"/>
          <a:ext cx="6079807" cy="383136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a:extLst>
              <a:ext uri="{FF2B5EF4-FFF2-40B4-BE49-F238E27FC236}">
                <a16:creationId xmlns:a16="http://schemas.microsoft.com/office/drawing/2014/main" id="{ED6B87D6-48FE-4C46-B4B7-6EBD28FB30A9}"/>
              </a:ext>
            </a:extLst>
          </p:cNvPr>
          <p:cNvGraphicFramePr>
            <a:graphicFrameLocks/>
          </p:cNvGraphicFramePr>
          <p:nvPr>
            <p:extLst>
              <p:ext uri="{D42A27DB-BD31-4B8C-83A1-F6EECF244321}">
                <p14:modId xmlns:p14="http://schemas.microsoft.com/office/powerpoint/2010/main" val="1868803553"/>
              </p:ext>
            </p:extLst>
          </p:nvPr>
        </p:nvGraphicFramePr>
        <p:xfrm>
          <a:off x="122227" y="2286000"/>
          <a:ext cx="5745173" cy="383136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13538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637" y="1447800"/>
            <a:ext cx="11203563" cy="504000"/>
          </a:xfrm>
        </p:spPr>
        <p:txBody>
          <a:bodyPr/>
          <a:lstStyle/>
          <a:p>
            <a:r>
              <a:rPr lang="en-US" dirty="0"/>
              <a:t>HIV prevalence among  males who have sex with males by age group, </a:t>
            </a:r>
            <a:br>
              <a:rPr lang="en-US" dirty="0"/>
            </a:br>
            <a:r>
              <a:rPr lang="en-US" dirty="0"/>
              <a:t>2009-2015</a:t>
            </a:r>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15</a:t>
            </a:fld>
            <a:endParaRPr lang="th-TH" dirty="0">
              <a:solidFill>
                <a:prstClr val="black">
                  <a:tint val="75000"/>
                </a:prstClr>
              </a:solidFill>
            </a:endParaRPr>
          </a:p>
        </p:txBody>
      </p:sp>
      <p:sp>
        <p:nvSpPr>
          <p:cNvPr id="5" name="TextBox 1"/>
          <p:cNvSpPr txBox="1"/>
          <p:nvPr/>
        </p:nvSpPr>
        <p:spPr>
          <a:xfrm>
            <a:off x="76200" y="6477000"/>
            <a:ext cx="11203563" cy="499236"/>
          </a:xfrm>
          <a:prstGeom prst="rect">
            <a:avLst/>
          </a:prstGeom>
        </p:spPr>
        <p:txBody>
          <a:bodyPr wrap="square" lIns="91140" tIns="45576" rIns="91140" bIns="45576"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900" dirty="0">
                <a:solidFill>
                  <a:prstClr val="black"/>
                </a:solidFill>
                <a:cs typeface="Arial" pitchFamily="34" charset="0"/>
              </a:rPr>
              <a:t>Source: Prepared by </a:t>
            </a:r>
            <a:r>
              <a:rPr lang="en-US" sz="900" dirty="0">
                <a:solidFill>
                  <a:prstClr val="black"/>
                </a:solidFill>
                <a:cs typeface="Arial" pitchFamily="34" charset="0"/>
                <a:hlinkClick r:id="rId3"/>
              </a:rPr>
              <a:t>www.aidsdatahub.org</a:t>
            </a:r>
            <a:r>
              <a:rPr lang="en-US" sz="900" dirty="0">
                <a:solidFill>
                  <a:prstClr val="black"/>
                </a:solidFill>
                <a:cs typeface="Arial" pitchFamily="34" charset="0"/>
              </a:rPr>
              <a:t>  based on National HIV/AIDS &amp; STI Surveillance and Strategic Information Unit. Epidemiology Bureau, Department of Health. (2016). The growing HIV epidemic among adolescents in the Philippines.</a:t>
            </a:r>
          </a:p>
        </p:txBody>
      </p:sp>
      <p:graphicFrame>
        <p:nvGraphicFramePr>
          <p:cNvPr id="6" name="Chart 5"/>
          <p:cNvGraphicFramePr>
            <a:graphicFrameLocks/>
          </p:cNvGraphicFramePr>
          <p:nvPr>
            <p:extLst>
              <p:ext uri="{D42A27DB-BD31-4B8C-83A1-F6EECF244321}">
                <p14:modId xmlns:p14="http://schemas.microsoft.com/office/powerpoint/2010/main" val="2653146400"/>
              </p:ext>
            </p:extLst>
          </p:nvPr>
        </p:nvGraphicFramePr>
        <p:xfrm>
          <a:off x="2286000" y="2514611"/>
          <a:ext cx="7315200" cy="389925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31964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56" y="1568644"/>
            <a:ext cx="8593144" cy="504000"/>
          </a:xfrm>
        </p:spPr>
        <p:txBody>
          <a:bodyPr/>
          <a:lstStyle/>
          <a:p>
            <a:r>
              <a:rPr lang="en-US" dirty="0"/>
              <a:t>HIV prevalence among FSW by age group, 2011 and 2013</a:t>
            </a:r>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16</a:t>
            </a:fld>
            <a:endParaRPr lang="th-TH" dirty="0">
              <a:solidFill>
                <a:prstClr val="black">
                  <a:tint val="75000"/>
                </a:prstClr>
              </a:solidFill>
            </a:endParaRPr>
          </a:p>
        </p:txBody>
      </p:sp>
      <p:sp>
        <p:nvSpPr>
          <p:cNvPr id="5" name="TextBox 1"/>
          <p:cNvSpPr txBox="1"/>
          <p:nvPr/>
        </p:nvSpPr>
        <p:spPr>
          <a:xfrm>
            <a:off x="76200" y="6473086"/>
            <a:ext cx="10972800" cy="384914"/>
          </a:xfrm>
          <a:prstGeom prst="rect">
            <a:avLst/>
          </a:prstGeom>
        </p:spPr>
        <p:txBody>
          <a:bodyPr wrap="square" lIns="91140" tIns="45576" rIns="91140" bIns="45576"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dirty="0">
                <a:solidFill>
                  <a:prstClr val="black"/>
                </a:solidFill>
                <a:cs typeface="Arial" pitchFamily="34" charset="0"/>
              </a:rPr>
              <a:t>Source: Prepared by </a:t>
            </a:r>
            <a:r>
              <a:rPr lang="en-US" sz="900" dirty="0">
                <a:solidFill>
                  <a:prstClr val="black"/>
                </a:solidFill>
                <a:cs typeface="Arial" pitchFamily="34" charset="0"/>
                <a:hlinkClick r:id="rId3"/>
              </a:rPr>
              <a:t>www.aidsdatahub.org</a:t>
            </a:r>
            <a:r>
              <a:rPr lang="en-US" sz="900" dirty="0">
                <a:solidFill>
                  <a:prstClr val="black"/>
                </a:solidFill>
                <a:cs typeface="Arial" pitchFamily="34" charset="0"/>
              </a:rPr>
              <a:t>  based on </a:t>
            </a:r>
            <a:r>
              <a:rPr lang="en-US" sz="900" dirty="0"/>
              <a:t>National HIV and STI Surveillance and Strategic Information Unit, National Epidemiology Center, DOH. (2014). 2013 Integrated HIV Behavioral and Serologic Surveillance (IHBSS) Report. Manila, Philippines.</a:t>
            </a:r>
          </a:p>
        </p:txBody>
      </p:sp>
      <p:graphicFrame>
        <p:nvGraphicFramePr>
          <p:cNvPr id="8" name="Chart 7"/>
          <p:cNvGraphicFramePr>
            <a:graphicFrameLocks noGrp="1"/>
          </p:cNvGraphicFramePr>
          <p:nvPr>
            <p:extLst>
              <p:ext uri="{D42A27DB-BD31-4B8C-83A1-F6EECF244321}">
                <p14:modId xmlns:p14="http://schemas.microsoft.com/office/powerpoint/2010/main" val="3432385924"/>
              </p:ext>
            </p:extLst>
          </p:nvPr>
        </p:nvGraphicFramePr>
        <p:xfrm>
          <a:off x="1752600" y="2057418"/>
          <a:ext cx="8763000" cy="426719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02498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47800"/>
            <a:ext cx="10972800" cy="504000"/>
          </a:xfrm>
        </p:spPr>
        <p:txBody>
          <a:bodyPr/>
          <a:lstStyle/>
          <a:p>
            <a:r>
              <a:rPr lang="en-US" dirty="0"/>
              <a:t>HIV prevalence among male PWID by age group, </a:t>
            </a:r>
            <a:r>
              <a:rPr lang="en-US" dirty="0">
                <a:latin typeface="Arial" pitchFamily="34" charset="0"/>
                <a:cs typeface="Arial" pitchFamily="34" charset="0"/>
              </a:rPr>
              <a:t>Cebu City and </a:t>
            </a:r>
            <a:r>
              <a:rPr lang="en-US" dirty="0" err="1">
                <a:latin typeface="Arial" pitchFamily="34" charset="0"/>
                <a:cs typeface="Arial" pitchFamily="34" charset="0"/>
              </a:rPr>
              <a:t>Mandaue</a:t>
            </a:r>
            <a:r>
              <a:rPr lang="en-US" dirty="0">
                <a:latin typeface="Arial" pitchFamily="34" charset="0"/>
                <a:cs typeface="Arial" pitchFamily="34" charset="0"/>
              </a:rPr>
              <a:t> City, </a:t>
            </a:r>
            <a:r>
              <a:rPr lang="en-US" dirty="0"/>
              <a:t>2011 and 2013</a:t>
            </a:r>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17</a:t>
            </a:fld>
            <a:endParaRPr lang="th-TH" dirty="0">
              <a:solidFill>
                <a:prstClr val="black">
                  <a:tint val="75000"/>
                </a:prstClr>
              </a:solidFill>
            </a:endParaRPr>
          </a:p>
        </p:txBody>
      </p:sp>
      <p:sp>
        <p:nvSpPr>
          <p:cNvPr id="5" name="TextBox 1"/>
          <p:cNvSpPr txBox="1"/>
          <p:nvPr/>
        </p:nvSpPr>
        <p:spPr>
          <a:xfrm>
            <a:off x="4" y="6473086"/>
            <a:ext cx="10972799" cy="384914"/>
          </a:xfrm>
          <a:prstGeom prst="rect">
            <a:avLst/>
          </a:prstGeom>
        </p:spPr>
        <p:txBody>
          <a:bodyPr wrap="square" lIns="91140" tIns="45576" rIns="91140" bIns="45576"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900" dirty="0">
                <a:solidFill>
                  <a:prstClr val="black"/>
                </a:solidFill>
                <a:cs typeface="Arial" pitchFamily="34" charset="0"/>
              </a:rPr>
              <a:t>Source: Prepared by </a:t>
            </a:r>
            <a:r>
              <a:rPr lang="en-US" sz="900" dirty="0">
                <a:solidFill>
                  <a:prstClr val="black"/>
                </a:solidFill>
                <a:cs typeface="Arial" pitchFamily="34" charset="0"/>
                <a:hlinkClick r:id="rId3"/>
              </a:rPr>
              <a:t>www.aidsdatahub.org</a:t>
            </a:r>
            <a:r>
              <a:rPr lang="en-US" sz="900" dirty="0">
                <a:solidFill>
                  <a:prstClr val="black"/>
                </a:solidFill>
                <a:cs typeface="Arial" pitchFamily="34" charset="0"/>
              </a:rPr>
              <a:t>  based on National HIV and STI Surveillance and Strategic Information Unit, National Epidemiology Center, DOH. (2013). 2013 IHBBS Briefer.  Males who have Sex with Males (MSM) and Male Injecting Drug Users (IDU) - Preliminary report. Manila, Philippines.</a:t>
            </a:r>
          </a:p>
        </p:txBody>
      </p:sp>
      <p:graphicFrame>
        <p:nvGraphicFramePr>
          <p:cNvPr id="7" name="Chart 6"/>
          <p:cNvGraphicFramePr>
            <a:graphicFrameLocks noGrp="1"/>
          </p:cNvGraphicFramePr>
          <p:nvPr>
            <p:extLst>
              <p:ext uri="{D42A27DB-BD31-4B8C-83A1-F6EECF244321}">
                <p14:modId xmlns:p14="http://schemas.microsoft.com/office/powerpoint/2010/main" val="3708727881"/>
              </p:ext>
            </p:extLst>
          </p:nvPr>
        </p:nvGraphicFramePr>
        <p:xfrm>
          <a:off x="1828800" y="2438400"/>
          <a:ext cx="8458200" cy="4038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17964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0"/>
            <a:ext cx="11430000" cy="504000"/>
          </a:xfrm>
        </p:spPr>
        <p:txBody>
          <a:bodyPr/>
          <a:lstStyle/>
          <a:p>
            <a:r>
              <a:rPr lang="en-GB" dirty="0"/>
              <a:t>HIV prevalence among </a:t>
            </a:r>
            <a:r>
              <a:rPr lang="en-US" dirty="0"/>
              <a:t>PWID in selected geographical locations, 2005-2015</a:t>
            </a:r>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18</a:t>
            </a:fld>
            <a:endParaRPr lang="th-TH" dirty="0">
              <a:solidFill>
                <a:prstClr val="black">
                  <a:tint val="75000"/>
                </a:prstClr>
              </a:solidFill>
            </a:endParaRPr>
          </a:p>
        </p:txBody>
      </p:sp>
      <p:sp>
        <p:nvSpPr>
          <p:cNvPr id="5" name="TextBox 1"/>
          <p:cNvSpPr txBox="1"/>
          <p:nvPr/>
        </p:nvSpPr>
        <p:spPr>
          <a:xfrm>
            <a:off x="76200" y="6530607"/>
            <a:ext cx="8458200" cy="384914"/>
          </a:xfrm>
          <a:prstGeom prst="rect">
            <a:avLst/>
          </a:prstGeom>
        </p:spPr>
        <p:txBody>
          <a:bodyPr wrap="square" lIns="91140" tIns="45576" rIns="91140" bIns="45576"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900" dirty="0">
                <a:solidFill>
                  <a:prstClr val="black"/>
                </a:solidFill>
                <a:cs typeface="Arial" pitchFamily="34" charset="0"/>
              </a:rPr>
              <a:t>Source: Prepared by </a:t>
            </a:r>
            <a:r>
              <a:rPr lang="en-US" sz="900" dirty="0">
                <a:solidFill>
                  <a:prstClr val="black"/>
                </a:solidFill>
                <a:cs typeface="Arial" pitchFamily="34" charset="0"/>
                <a:hlinkClick r:id="rId3"/>
              </a:rPr>
              <a:t>www.aidsdatahub.org</a:t>
            </a:r>
            <a:r>
              <a:rPr lang="en-US" sz="900" dirty="0">
                <a:solidFill>
                  <a:prstClr val="black"/>
                </a:solidFill>
                <a:cs typeface="Arial" pitchFamily="34" charset="0"/>
              </a:rPr>
              <a:t>  based on Philippines  Integrated HIV Behavioral and Serologic Surveillance Reports 2005 to 2015</a:t>
            </a:r>
          </a:p>
        </p:txBody>
      </p:sp>
      <p:graphicFrame>
        <p:nvGraphicFramePr>
          <p:cNvPr id="6" name="Chart 5">
            <a:extLst>
              <a:ext uri="{FF2B5EF4-FFF2-40B4-BE49-F238E27FC236}">
                <a16:creationId xmlns:a16="http://schemas.microsoft.com/office/drawing/2014/main" id="{00000000-0008-0000-0900-000005000000}"/>
              </a:ext>
            </a:extLst>
          </p:cNvPr>
          <p:cNvGraphicFramePr>
            <a:graphicFrameLocks noGrp="1"/>
          </p:cNvGraphicFramePr>
          <p:nvPr>
            <p:extLst>
              <p:ext uri="{D42A27DB-BD31-4B8C-83A1-F6EECF244321}">
                <p14:modId xmlns:p14="http://schemas.microsoft.com/office/powerpoint/2010/main" val="3492951811"/>
              </p:ext>
            </p:extLst>
          </p:nvPr>
        </p:nvGraphicFramePr>
        <p:xfrm>
          <a:off x="1676400" y="2028000"/>
          <a:ext cx="8839200" cy="4068000"/>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F5AE61DA-D76D-4391-AF6A-E63ED7A6D650}"/>
              </a:ext>
            </a:extLst>
          </p:cNvPr>
          <p:cNvSpPr txBox="1"/>
          <p:nvPr/>
        </p:nvSpPr>
        <p:spPr>
          <a:xfrm>
            <a:off x="3048000" y="6172200"/>
            <a:ext cx="5638800" cy="307777"/>
          </a:xfrm>
          <a:prstGeom prst="rect">
            <a:avLst/>
          </a:prstGeom>
          <a:noFill/>
        </p:spPr>
        <p:txBody>
          <a:bodyPr wrap="square" rtlCol="0">
            <a:spAutoFit/>
          </a:bodyPr>
          <a:lstStyle/>
          <a:p>
            <a:r>
              <a:rPr lang="en-GB" sz="1400" dirty="0"/>
              <a:t>* Male PWID;     ** Female PWID</a:t>
            </a:r>
          </a:p>
        </p:txBody>
      </p:sp>
    </p:spTree>
    <p:extLst>
      <p:ext uri="{BB962C8B-B14F-4D97-AF65-F5344CB8AC3E}">
        <p14:creationId xmlns:p14="http://schemas.microsoft.com/office/powerpoint/2010/main" val="3536512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04362"/>
            <a:ext cx="11125200" cy="504000"/>
          </a:xfrm>
        </p:spPr>
        <p:txBody>
          <a:bodyPr/>
          <a:lstStyle/>
          <a:p>
            <a:r>
              <a:rPr lang="en-US" dirty="0"/>
              <a:t>Syphilis prevalence among key populations in selected cities, 2015</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19</a:t>
            </a:fld>
            <a:endParaRPr lang="th-TH" dirty="0">
              <a:solidFill>
                <a:prstClr val="black">
                  <a:tint val="75000"/>
                </a:prstClr>
              </a:solidFill>
            </a:endParaRPr>
          </a:p>
        </p:txBody>
      </p:sp>
      <p:sp>
        <p:nvSpPr>
          <p:cNvPr id="5" name="TextBox 4"/>
          <p:cNvSpPr txBox="1"/>
          <p:nvPr/>
        </p:nvSpPr>
        <p:spPr>
          <a:xfrm>
            <a:off x="76200" y="6477000"/>
            <a:ext cx="10896600" cy="369041"/>
          </a:xfrm>
          <a:prstGeom prst="rect">
            <a:avLst/>
          </a:prstGeom>
          <a:noFill/>
        </p:spPr>
        <p:txBody>
          <a:bodyPr wrap="square" lIns="91140" tIns="45576" rIns="91140" bIns="45576" rtlCol="0">
            <a:spAutoFit/>
          </a:bodyPr>
          <a:lstStyle/>
          <a:p>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National HIV and STI Surveillance and Strategic Information Unit, Epidemiology Bureau, DOH. (2016). 2015 Integrated HIV Behavioral and Serologic Surveillance (IHBSS) Fact Sheets</a:t>
            </a:r>
            <a:endParaRPr lang="en-GB" sz="900" dirty="0">
              <a:latin typeface="Arial" pitchFamily="34" charset="0"/>
              <a:cs typeface="Arial" pitchFamily="34" charset="0"/>
            </a:endParaRPr>
          </a:p>
        </p:txBody>
      </p:sp>
      <p:graphicFrame>
        <p:nvGraphicFramePr>
          <p:cNvPr id="6" name="Chart 5"/>
          <p:cNvGraphicFramePr>
            <a:graphicFrameLocks noGrp="1"/>
          </p:cNvGraphicFramePr>
          <p:nvPr>
            <p:extLst>
              <p:ext uri="{D42A27DB-BD31-4B8C-83A1-F6EECF244321}">
                <p14:modId xmlns:p14="http://schemas.microsoft.com/office/powerpoint/2010/main" val="766036936"/>
              </p:ext>
            </p:extLst>
          </p:nvPr>
        </p:nvGraphicFramePr>
        <p:xfrm>
          <a:off x="1143000" y="2357558"/>
          <a:ext cx="9372600" cy="40005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05845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5"/>
          </p:nvPr>
        </p:nvSpPr>
        <p:spPr/>
        <p:txBody>
          <a:bodyPr/>
          <a:lstStyle/>
          <a:p>
            <a:pPr>
              <a:defRPr/>
            </a:pPr>
            <a:fld id="{B624297D-954F-4E64-9FBE-66ACE69AA273}" type="slidenum">
              <a:rPr lang="th-TH">
                <a:solidFill>
                  <a:prstClr val="black">
                    <a:tint val="75000"/>
                  </a:prstClr>
                </a:solidFill>
              </a:rPr>
              <a:pPr>
                <a:defRPr/>
              </a:pPr>
              <a:t>2</a:t>
            </a:fld>
            <a:endParaRPr lang="th-TH" dirty="0">
              <a:solidFill>
                <a:prstClr val="black">
                  <a:tint val="75000"/>
                </a:prstClr>
              </a:solidFill>
            </a:endParaRPr>
          </a:p>
        </p:txBody>
      </p:sp>
      <p:sp>
        <p:nvSpPr>
          <p:cNvPr id="23555" name="Subtitle 4"/>
          <p:cNvSpPr>
            <a:spLocks noGrp="1"/>
          </p:cNvSpPr>
          <p:nvPr>
            <p:ph type="subTitle" idx="1"/>
          </p:nvPr>
        </p:nvSpPr>
        <p:spPr bwMode="auto">
          <a:xfrm>
            <a:off x="582612" y="2343153"/>
            <a:ext cx="8077200" cy="3448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40" tIns="45576" rIns="91140" bIns="45576" numCol="1" anchor="t" anchorCtr="0" compatLnSpc="1">
            <a:prstTxWarp prst="textNoShape">
              <a:avLst/>
            </a:prstTxWarp>
            <a:normAutofit/>
          </a:bodyPr>
          <a:lstStyle/>
          <a:p>
            <a:pPr fontAlgn="base">
              <a:spcAft>
                <a:spcPct val="0"/>
              </a:spcAft>
            </a:pPr>
            <a:r>
              <a:rPr lang="en-US" dirty="0">
                <a:cs typeface="Cordia New" pitchFamily="34" charset="-34"/>
                <a:hlinkClick r:id="rId2" action="ppaction://hlinksldjump"/>
              </a:rPr>
              <a:t>Basic socio-demographic indicators</a:t>
            </a:r>
            <a:endParaRPr lang="en-US" dirty="0">
              <a:cs typeface="Cordia New" pitchFamily="34" charset="-34"/>
            </a:endParaRPr>
          </a:p>
          <a:p>
            <a:pPr fontAlgn="base">
              <a:spcAft>
                <a:spcPct val="0"/>
              </a:spcAft>
            </a:pPr>
            <a:r>
              <a:rPr lang="en-US" dirty="0">
                <a:cs typeface="Cordia New" pitchFamily="34" charset="-34"/>
                <a:hlinkClick r:id="rId3" action="ppaction://hlinksldjump"/>
              </a:rPr>
              <a:t>HIV prevalence and epidemiological status</a:t>
            </a:r>
            <a:endParaRPr lang="en-US" dirty="0">
              <a:cs typeface="Cordia New" pitchFamily="34" charset="-34"/>
            </a:endParaRPr>
          </a:p>
          <a:p>
            <a:pPr fontAlgn="base">
              <a:spcAft>
                <a:spcPct val="0"/>
              </a:spcAft>
            </a:pPr>
            <a:r>
              <a:rPr lang="en-US" dirty="0">
                <a:cs typeface="Cordia New" pitchFamily="34" charset="-34"/>
                <a:hlinkClick r:id="rId4" action="ppaction://hlinksldjump"/>
              </a:rPr>
              <a:t>Risk behaviors</a:t>
            </a:r>
            <a:endParaRPr lang="en-US" dirty="0">
              <a:cs typeface="Cordia New" pitchFamily="34" charset="-34"/>
            </a:endParaRPr>
          </a:p>
          <a:p>
            <a:pPr fontAlgn="base">
              <a:spcAft>
                <a:spcPct val="0"/>
              </a:spcAft>
            </a:pPr>
            <a:r>
              <a:rPr lang="en-US" dirty="0">
                <a:cs typeface="Cordia New" pitchFamily="34" charset="-34"/>
                <a:hlinkClick r:id="rId5" action="ppaction://hlinksldjump"/>
              </a:rPr>
              <a:t>Vulnerability and HIV knowledge </a:t>
            </a:r>
            <a:endParaRPr lang="en-US" dirty="0">
              <a:cs typeface="Cordia New" pitchFamily="34" charset="-34"/>
            </a:endParaRPr>
          </a:p>
          <a:p>
            <a:pPr fontAlgn="base">
              <a:spcAft>
                <a:spcPct val="0"/>
              </a:spcAft>
            </a:pPr>
            <a:r>
              <a:rPr lang="en-US" dirty="0">
                <a:cs typeface="Cordia New" pitchFamily="34" charset="-34"/>
                <a:hlinkClick r:id="rId6" action="ppaction://hlinksldjump"/>
              </a:rPr>
              <a:t>HIV expenditure </a:t>
            </a:r>
            <a:endParaRPr lang="en-US" dirty="0">
              <a:cs typeface="Cordia New" pitchFamily="34" charset="-34"/>
            </a:endParaRPr>
          </a:p>
          <a:p>
            <a:pPr fontAlgn="base">
              <a:spcAft>
                <a:spcPct val="0"/>
              </a:spcAft>
            </a:pPr>
            <a:r>
              <a:rPr lang="en-US" dirty="0">
                <a:cs typeface="Cordia New" pitchFamily="34" charset="-34"/>
                <a:hlinkClick r:id="rId7" action="ppaction://hlinksldjump"/>
              </a:rPr>
              <a:t>National response </a:t>
            </a:r>
            <a:endParaRPr lang="en-US" dirty="0">
              <a:cs typeface="Cordia New" pitchFamily="34" charset="-34"/>
            </a:endParaRPr>
          </a:p>
        </p:txBody>
      </p:sp>
      <p:sp>
        <p:nvSpPr>
          <p:cNvPr id="23556" name="Title 3"/>
          <p:cNvSpPr>
            <a:spLocks noGrp="1"/>
          </p:cNvSpPr>
          <p:nvPr>
            <p:ph type="title"/>
          </p:nvPr>
        </p:nvSpPr>
        <p:spPr bwMode="auto">
          <a:xfrm>
            <a:off x="284163" y="1638304"/>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40" tIns="45576" rIns="91140" bIns="45576" numCol="1" anchor="t" anchorCtr="0" compatLnSpc="1">
            <a:prstTxWarp prst="textNoShape">
              <a:avLst/>
            </a:prstTxWarp>
            <a:noAutofit/>
          </a:bodyPr>
          <a:lstStyle/>
          <a:p>
            <a:pPr eaLnBrk="1" hangingPunct="1"/>
            <a:r>
              <a:rPr lang="en-US" dirty="0">
                <a:cs typeface="Cordia New" pitchFamily="34" charset="-34"/>
              </a:rPr>
              <a:t>CONTENT</a:t>
            </a:r>
            <a:endParaRPr lang="th-TH" dirty="0"/>
          </a:p>
        </p:txBody>
      </p:sp>
    </p:spTree>
    <p:extLst>
      <p:ext uri="{BB962C8B-B14F-4D97-AF65-F5344CB8AC3E}">
        <p14:creationId xmlns:p14="http://schemas.microsoft.com/office/powerpoint/2010/main" val="33252423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D77DF9F-4F13-43E7-8D1E-293E237801FC}"/>
              </a:ext>
            </a:extLst>
          </p:cNvPr>
          <p:cNvSpPr>
            <a:spLocks noGrp="1"/>
          </p:cNvSpPr>
          <p:nvPr>
            <p:ph type="sldNum" sz="quarter" idx="10"/>
          </p:nvPr>
        </p:nvSpPr>
        <p:spPr/>
        <p:txBody>
          <a:bodyPr/>
          <a:lstStyle/>
          <a:p>
            <a:fld id="{8800C79D-0615-AF41-9AB4-7D5AEAE4FA5F}" type="slidenum">
              <a:rPr lang="th-TH" smtClean="0"/>
              <a:pPr/>
              <a:t>20</a:t>
            </a:fld>
            <a:endParaRPr lang="th-TH"/>
          </a:p>
        </p:txBody>
      </p:sp>
      <p:pic>
        <p:nvPicPr>
          <p:cNvPr id="4" name="Picture 3">
            <a:extLst>
              <a:ext uri="{FF2B5EF4-FFF2-40B4-BE49-F238E27FC236}">
                <a16:creationId xmlns:a16="http://schemas.microsoft.com/office/drawing/2014/main" id="{D7D75CE3-64DB-4BE0-8379-F4DAA511EAA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777" t="6009" r="1158" b="3881"/>
          <a:stretch/>
        </p:blipFill>
        <p:spPr>
          <a:xfrm>
            <a:off x="5619285" y="1257695"/>
            <a:ext cx="4286839" cy="5615761"/>
          </a:xfrm>
          <a:prstGeom prst="rect">
            <a:avLst/>
          </a:prstGeom>
        </p:spPr>
      </p:pic>
      <p:sp>
        <p:nvSpPr>
          <p:cNvPr id="2" name="Title 1">
            <a:extLst>
              <a:ext uri="{FF2B5EF4-FFF2-40B4-BE49-F238E27FC236}">
                <a16:creationId xmlns:a16="http://schemas.microsoft.com/office/drawing/2014/main" id="{5CE41D4E-B978-4BAD-9AAF-D64901F7305C}"/>
              </a:ext>
            </a:extLst>
          </p:cNvPr>
          <p:cNvSpPr>
            <a:spLocks noGrp="1"/>
          </p:cNvSpPr>
          <p:nvPr>
            <p:ph type="title"/>
          </p:nvPr>
        </p:nvSpPr>
        <p:spPr>
          <a:xfrm>
            <a:off x="228600" y="1495718"/>
            <a:ext cx="5638800" cy="3000082"/>
          </a:xfrm>
        </p:spPr>
        <p:txBody>
          <a:bodyPr/>
          <a:lstStyle/>
          <a:p>
            <a:r>
              <a:rPr lang="en-US" dirty="0"/>
              <a:t>Geographical distribution of reported HIV cases in Philippines, 2017</a:t>
            </a:r>
            <a:endParaRPr lang="en-GB" dirty="0"/>
          </a:p>
        </p:txBody>
      </p:sp>
      <p:sp>
        <p:nvSpPr>
          <p:cNvPr id="6" name="TextBox 5">
            <a:extLst>
              <a:ext uri="{FF2B5EF4-FFF2-40B4-BE49-F238E27FC236}">
                <a16:creationId xmlns:a16="http://schemas.microsoft.com/office/drawing/2014/main" id="{30FECED8-21CA-4975-8C38-44690ED7A8D5}"/>
              </a:ext>
            </a:extLst>
          </p:cNvPr>
          <p:cNvSpPr txBox="1"/>
          <p:nvPr/>
        </p:nvSpPr>
        <p:spPr>
          <a:xfrm>
            <a:off x="228600" y="6540541"/>
            <a:ext cx="8001000" cy="230542"/>
          </a:xfrm>
          <a:prstGeom prst="rect">
            <a:avLst/>
          </a:prstGeom>
          <a:noFill/>
        </p:spPr>
        <p:txBody>
          <a:bodyPr wrap="square" lIns="91140" tIns="45576" rIns="91140" bIns="45576" rtlCol="0">
            <a:spAutoFit/>
          </a:bodyPr>
          <a:lstStyle/>
          <a:p>
            <a:r>
              <a:rPr lang="en-US" sz="900" dirty="0">
                <a:solidFill>
                  <a:prstClr val="black"/>
                </a:solidFill>
                <a:cs typeface="Arial" pitchFamily="34" charset="0"/>
              </a:rPr>
              <a:t>Source: National Epidemiology Center Philippines. (2018). Philippines HIV/AIDS Registry 2017</a:t>
            </a:r>
            <a:endParaRPr lang="en-GB" sz="900" dirty="0">
              <a:solidFill>
                <a:prstClr val="black"/>
              </a:solidFill>
              <a:cs typeface="Arial" pitchFamily="34" charset="0"/>
            </a:endParaRPr>
          </a:p>
        </p:txBody>
      </p:sp>
    </p:spTree>
    <p:extLst>
      <p:ext uri="{BB962C8B-B14F-4D97-AF65-F5344CB8AC3E}">
        <p14:creationId xmlns:p14="http://schemas.microsoft.com/office/powerpoint/2010/main" val="323882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47800"/>
            <a:ext cx="11506200" cy="504000"/>
          </a:xfrm>
        </p:spPr>
        <p:txBody>
          <a:bodyPr/>
          <a:lstStyle/>
          <a:p>
            <a:r>
              <a:rPr lang="en-US" dirty="0"/>
              <a:t>Annual number of reported HIV cases, AIDS cases, and AIDS related deaths, 1984 – 2019</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21</a:t>
            </a:fld>
            <a:endParaRPr lang="th-TH" dirty="0">
              <a:solidFill>
                <a:prstClr val="black">
                  <a:tint val="75000"/>
                </a:prstClr>
              </a:solidFill>
            </a:endParaRPr>
          </a:p>
        </p:txBody>
      </p:sp>
      <p:sp>
        <p:nvSpPr>
          <p:cNvPr id="5" name="TextBox 4"/>
          <p:cNvSpPr txBox="1"/>
          <p:nvPr/>
        </p:nvSpPr>
        <p:spPr>
          <a:xfrm>
            <a:off x="20060" y="6615390"/>
            <a:ext cx="8668512" cy="230542"/>
          </a:xfrm>
          <a:prstGeom prst="rect">
            <a:avLst/>
          </a:prstGeom>
          <a:noFill/>
        </p:spPr>
        <p:txBody>
          <a:bodyPr wrap="square" lIns="91140" tIns="45576" rIns="91140" bIns="45576" rtlCol="0">
            <a:spAutoFit/>
          </a:bodyPr>
          <a:lstStyle/>
          <a:p>
            <a:r>
              <a:rPr lang="en-US" sz="900" dirty="0">
                <a:solidFill>
                  <a:prstClr val="black"/>
                </a:solidFill>
                <a:cs typeface="Arial" pitchFamily="34" charset="0"/>
              </a:rPr>
              <a:t>Source: Prepared by </a:t>
            </a:r>
            <a:r>
              <a:rPr lang="en-US" sz="900" dirty="0">
                <a:solidFill>
                  <a:prstClr val="black"/>
                </a:solidFill>
                <a:cs typeface="Arial" pitchFamily="34" charset="0"/>
                <a:hlinkClick r:id="rId3"/>
              </a:rPr>
              <a:t>www.aidsdatahub.org</a:t>
            </a:r>
            <a:r>
              <a:rPr lang="en-US" sz="900" dirty="0">
                <a:solidFill>
                  <a:prstClr val="black"/>
                </a:solidFill>
                <a:cs typeface="Arial" pitchFamily="34" charset="0"/>
              </a:rPr>
              <a:t> based on National Epidemiology Center Philippines. Philippines HIV/AIDS Registry Reports</a:t>
            </a:r>
            <a:endParaRPr lang="en-GB" sz="900" dirty="0">
              <a:solidFill>
                <a:prstClr val="black"/>
              </a:solidFill>
              <a:cs typeface="Arial" pitchFamily="34" charset="0"/>
            </a:endParaRPr>
          </a:p>
        </p:txBody>
      </p:sp>
      <p:graphicFrame>
        <p:nvGraphicFramePr>
          <p:cNvPr id="7" name="Chart 6"/>
          <p:cNvGraphicFramePr>
            <a:graphicFrameLocks noGrp="1"/>
          </p:cNvGraphicFramePr>
          <p:nvPr>
            <p:extLst>
              <p:ext uri="{D42A27DB-BD31-4B8C-83A1-F6EECF244321}">
                <p14:modId xmlns:p14="http://schemas.microsoft.com/office/powerpoint/2010/main" val="3206792440"/>
              </p:ext>
            </p:extLst>
          </p:nvPr>
        </p:nvGraphicFramePr>
        <p:xfrm>
          <a:off x="761999" y="2362200"/>
          <a:ext cx="10820403" cy="419858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27962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300" dirty="0"/>
              <a:t>Distribution of reported annual HIV cases by mode of transmission, 1984 - 2019</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22</a:t>
            </a:fld>
            <a:endParaRPr lang="th-TH" dirty="0">
              <a:solidFill>
                <a:prstClr val="black">
                  <a:tint val="75000"/>
                </a:prstClr>
              </a:solidFill>
            </a:endParaRPr>
          </a:p>
        </p:txBody>
      </p:sp>
      <p:sp>
        <p:nvSpPr>
          <p:cNvPr id="6" name="TextBox 5"/>
          <p:cNvSpPr txBox="1"/>
          <p:nvPr/>
        </p:nvSpPr>
        <p:spPr>
          <a:xfrm>
            <a:off x="76200" y="6578790"/>
            <a:ext cx="8915400" cy="230542"/>
          </a:xfrm>
          <a:prstGeom prst="rect">
            <a:avLst/>
          </a:prstGeom>
          <a:noFill/>
        </p:spPr>
        <p:txBody>
          <a:bodyPr wrap="square" lIns="91140" tIns="45576" rIns="91140" bIns="45576" rtlCol="0">
            <a:spAutoFit/>
          </a:bodyPr>
          <a:lstStyle/>
          <a:p>
            <a:r>
              <a:rPr lang="en-US" sz="900" dirty="0">
                <a:solidFill>
                  <a:prstClr val="black"/>
                </a:solidFill>
                <a:cs typeface="Arial" pitchFamily="34" charset="0"/>
              </a:rPr>
              <a:t>Source: Prepared by </a:t>
            </a:r>
            <a:r>
              <a:rPr lang="en-US" sz="900" dirty="0">
                <a:solidFill>
                  <a:prstClr val="black"/>
                </a:solidFill>
                <a:cs typeface="Arial" pitchFamily="34" charset="0"/>
                <a:hlinkClick r:id="rId3"/>
              </a:rPr>
              <a:t>www.aidsdatahub.org</a:t>
            </a:r>
            <a:r>
              <a:rPr lang="en-US" sz="900" dirty="0">
                <a:solidFill>
                  <a:prstClr val="black"/>
                </a:solidFill>
                <a:cs typeface="Arial" pitchFamily="34" charset="0"/>
              </a:rPr>
              <a:t> based on National Epidemiology Center Philippines. Philippines HIV /AIDS Registries, 2008 – 2019</a:t>
            </a:r>
            <a:endParaRPr lang="en-GB" sz="900" dirty="0">
              <a:solidFill>
                <a:prstClr val="black"/>
              </a:solidFill>
              <a:cs typeface="Arial" pitchFamily="34" charset="0"/>
            </a:endParaRPr>
          </a:p>
        </p:txBody>
      </p:sp>
      <p:graphicFrame>
        <p:nvGraphicFramePr>
          <p:cNvPr id="7" name="Chart 6"/>
          <p:cNvGraphicFramePr>
            <a:graphicFrameLocks noGrp="1"/>
          </p:cNvGraphicFramePr>
          <p:nvPr>
            <p:extLst>
              <p:ext uri="{D42A27DB-BD31-4B8C-83A1-F6EECF244321}">
                <p14:modId xmlns:p14="http://schemas.microsoft.com/office/powerpoint/2010/main" val="355648176"/>
              </p:ext>
            </p:extLst>
          </p:nvPr>
        </p:nvGraphicFramePr>
        <p:xfrm>
          <a:off x="838200" y="2057400"/>
          <a:ext cx="10363200" cy="441007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466176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77200"/>
            <a:ext cx="11277601" cy="504000"/>
          </a:xfrm>
        </p:spPr>
        <p:txBody>
          <a:bodyPr/>
          <a:lstStyle/>
          <a:p>
            <a:r>
              <a:rPr lang="en-US" dirty="0"/>
              <a:t>8 in 10 reported HIV cases in Philippines are due to male-to-male sex</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23</a:t>
            </a:fld>
            <a:endParaRPr lang="th-TH" dirty="0">
              <a:solidFill>
                <a:prstClr val="black">
                  <a:tint val="75000"/>
                </a:prstClr>
              </a:solidFill>
            </a:endParaRPr>
          </a:p>
        </p:txBody>
      </p:sp>
      <p:sp>
        <p:nvSpPr>
          <p:cNvPr id="6" name="TextBox 5"/>
          <p:cNvSpPr txBox="1"/>
          <p:nvPr/>
        </p:nvSpPr>
        <p:spPr>
          <a:xfrm>
            <a:off x="76200" y="6274259"/>
            <a:ext cx="2895600" cy="507541"/>
          </a:xfrm>
          <a:prstGeom prst="rect">
            <a:avLst/>
          </a:prstGeom>
          <a:noFill/>
        </p:spPr>
        <p:txBody>
          <a:bodyPr wrap="square" lIns="91140" tIns="45576" rIns="91140" bIns="45576" rtlCol="0">
            <a:spAutoFit/>
          </a:bodyPr>
          <a:lstStyle/>
          <a:p>
            <a:r>
              <a:rPr lang="en-US" sz="900" dirty="0">
                <a:solidFill>
                  <a:prstClr val="black"/>
                </a:solidFill>
                <a:cs typeface="Arial" pitchFamily="34" charset="0"/>
              </a:rPr>
              <a:t>Source: Prepared by </a:t>
            </a:r>
            <a:r>
              <a:rPr lang="en-US" sz="900" dirty="0">
                <a:solidFill>
                  <a:prstClr val="black"/>
                </a:solidFill>
                <a:cs typeface="Arial" pitchFamily="34" charset="0"/>
                <a:hlinkClick r:id="rId3"/>
              </a:rPr>
              <a:t>www.aidsdatahub.org</a:t>
            </a:r>
            <a:r>
              <a:rPr lang="en-US" sz="900" dirty="0">
                <a:solidFill>
                  <a:prstClr val="black"/>
                </a:solidFill>
                <a:cs typeface="Arial" pitchFamily="34" charset="0"/>
              </a:rPr>
              <a:t> based on National Epidemiology Center Philippines. (2020). Philippines HIV/AIDS Registry: December 2019</a:t>
            </a:r>
            <a:endParaRPr lang="en-GB" sz="900" dirty="0">
              <a:solidFill>
                <a:prstClr val="black"/>
              </a:solidFill>
              <a:cs typeface="Arial" pitchFamily="34" charset="0"/>
            </a:endParaRPr>
          </a:p>
        </p:txBody>
      </p:sp>
      <p:graphicFrame>
        <p:nvGraphicFramePr>
          <p:cNvPr id="7" name="Chart 6"/>
          <p:cNvGraphicFramePr>
            <a:graphicFrameLocks noGrp="1"/>
          </p:cNvGraphicFramePr>
          <p:nvPr>
            <p:extLst>
              <p:ext uri="{D42A27DB-BD31-4B8C-83A1-F6EECF244321}">
                <p14:modId xmlns:p14="http://schemas.microsoft.com/office/powerpoint/2010/main" val="1269789034"/>
              </p:ext>
            </p:extLst>
          </p:nvPr>
        </p:nvGraphicFramePr>
        <p:xfrm>
          <a:off x="2466974" y="1828800"/>
          <a:ext cx="7439025" cy="4953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624634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371600"/>
            <a:ext cx="11277601" cy="504000"/>
          </a:xfrm>
        </p:spPr>
        <p:txBody>
          <a:bodyPr/>
          <a:lstStyle/>
          <a:p>
            <a:r>
              <a:rPr lang="en-US" dirty="0"/>
              <a:t>Distribution of cumulative HIV cases among </a:t>
            </a:r>
            <a:r>
              <a:rPr lang="en-US" u="sng" dirty="0"/>
              <a:t>children and adolescents </a:t>
            </a:r>
            <a:r>
              <a:rPr lang="en-US" dirty="0"/>
              <a:t>by mode of transmission, 1984 – 2019</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24</a:t>
            </a:fld>
            <a:endParaRPr lang="th-TH" dirty="0">
              <a:solidFill>
                <a:prstClr val="black">
                  <a:tint val="75000"/>
                </a:prstClr>
              </a:solidFill>
            </a:endParaRPr>
          </a:p>
        </p:txBody>
      </p:sp>
      <p:sp>
        <p:nvSpPr>
          <p:cNvPr id="6" name="TextBox 5"/>
          <p:cNvSpPr txBox="1"/>
          <p:nvPr/>
        </p:nvSpPr>
        <p:spPr>
          <a:xfrm>
            <a:off x="21771" y="6288620"/>
            <a:ext cx="3048000" cy="504000"/>
          </a:xfrm>
          <a:prstGeom prst="rect">
            <a:avLst/>
          </a:prstGeom>
          <a:noFill/>
        </p:spPr>
        <p:txBody>
          <a:bodyPr wrap="square" lIns="91140" tIns="45576" rIns="91140" bIns="45576" rtlCol="0">
            <a:spAutoFit/>
          </a:bodyPr>
          <a:lstStyle/>
          <a:p>
            <a:r>
              <a:rPr lang="en-US" sz="900" dirty="0">
                <a:solidFill>
                  <a:prstClr val="black"/>
                </a:solidFill>
                <a:cs typeface="Arial" pitchFamily="34" charset="0"/>
              </a:rPr>
              <a:t>Source: Prepared by </a:t>
            </a:r>
            <a:r>
              <a:rPr lang="en-US" sz="900" dirty="0">
                <a:solidFill>
                  <a:prstClr val="black"/>
                </a:solidFill>
                <a:cs typeface="Arial" pitchFamily="34" charset="0"/>
                <a:hlinkClick r:id="rId3"/>
              </a:rPr>
              <a:t>www.aidsdatahub.org</a:t>
            </a:r>
            <a:r>
              <a:rPr lang="en-US" sz="900" dirty="0">
                <a:solidFill>
                  <a:prstClr val="black"/>
                </a:solidFill>
                <a:cs typeface="Arial" pitchFamily="34" charset="0"/>
              </a:rPr>
              <a:t> based on National Epidemiology Center Philippines. (2020). Philippines HIV/AIDS Registry: December 2019</a:t>
            </a:r>
            <a:endParaRPr lang="en-GB" sz="900" dirty="0">
              <a:solidFill>
                <a:prstClr val="black"/>
              </a:solidFill>
              <a:cs typeface="Arial" pitchFamily="34" charset="0"/>
            </a:endParaRPr>
          </a:p>
        </p:txBody>
      </p:sp>
      <p:graphicFrame>
        <p:nvGraphicFramePr>
          <p:cNvPr id="7" name="Chart 6"/>
          <p:cNvGraphicFramePr>
            <a:graphicFrameLocks noGrp="1"/>
          </p:cNvGraphicFramePr>
          <p:nvPr>
            <p:extLst>
              <p:ext uri="{D42A27DB-BD31-4B8C-83A1-F6EECF244321}">
                <p14:modId xmlns:p14="http://schemas.microsoft.com/office/powerpoint/2010/main" val="1631167375"/>
              </p:ext>
            </p:extLst>
          </p:nvPr>
        </p:nvGraphicFramePr>
        <p:xfrm>
          <a:off x="2057400" y="2146200"/>
          <a:ext cx="7920000" cy="4788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09367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47800"/>
            <a:ext cx="11582400" cy="504000"/>
          </a:xfrm>
        </p:spPr>
        <p:txBody>
          <a:bodyPr/>
          <a:lstStyle/>
          <a:p>
            <a:r>
              <a:rPr lang="en-GB" dirty="0"/>
              <a:t>Proportion of HIV cases among Overseas Filipino workers (OFWs) compared to Non-OFWs, 2000- 2019</a:t>
            </a: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25</a:t>
            </a:fld>
            <a:endParaRPr lang="th-TH" dirty="0">
              <a:solidFill>
                <a:prstClr val="black">
                  <a:tint val="75000"/>
                </a:prstClr>
              </a:solidFill>
            </a:endParaRPr>
          </a:p>
        </p:txBody>
      </p:sp>
      <p:sp>
        <p:nvSpPr>
          <p:cNvPr id="6" name="TextBox 5"/>
          <p:cNvSpPr txBox="1"/>
          <p:nvPr/>
        </p:nvSpPr>
        <p:spPr>
          <a:xfrm>
            <a:off x="172721" y="6615390"/>
            <a:ext cx="8001000" cy="230542"/>
          </a:xfrm>
          <a:prstGeom prst="rect">
            <a:avLst/>
          </a:prstGeom>
          <a:noFill/>
        </p:spPr>
        <p:txBody>
          <a:bodyPr wrap="square" lIns="91140" tIns="45576" rIns="91140" bIns="45576" rtlCol="0">
            <a:spAutoFit/>
          </a:bodyPr>
          <a:lstStyle/>
          <a:p>
            <a:r>
              <a:rPr lang="en-US" sz="900" dirty="0">
                <a:solidFill>
                  <a:prstClr val="black"/>
                </a:solidFill>
                <a:cs typeface="Arial" pitchFamily="34" charset="0"/>
              </a:rPr>
              <a:t>Source: Prepared by </a:t>
            </a:r>
            <a:r>
              <a:rPr lang="en-US" sz="900" dirty="0">
                <a:solidFill>
                  <a:prstClr val="black"/>
                </a:solidFill>
                <a:cs typeface="Arial" pitchFamily="34" charset="0"/>
                <a:hlinkClick r:id="rId3"/>
              </a:rPr>
              <a:t>www.aidsdatahub.org</a:t>
            </a:r>
            <a:r>
              <a:rPr lang="en-US" sz="900" dirty="0">
                <a:solidFill>
                  <a:prstClr val="black"/>
                </a:solidFill>
                <a:cs typeface="Arial" pitchFamily="34" charset="0"/>
              </a:rPr>
              <a:t> based on National Epidemiology Center Philippines. (2020). Philippines HIV/AIDS Registry: December 2019</a:t>
            </a:r>
            <a:endParaRPr lang="en-GB" sz="900" dirty="0">
              <a:solidFill>
                <a:prstClr val="black"/>
              </a:solidFill>
              <a:cs typeface="Arial" pitchFamily="34" charset="0"/>
            </a:endParaRPr>
          </a:p>
        </p:txBody>
      </p:sp>
      <p:graphicFrame>
        <p:nvGraphicFramePr>
          <p:cNvPr id="8" name="Chart 7"/>
          <p:cNvGraphicFramePr>
            <a:graphicFrameLocks noGrp="1"/>
          </p:cNvGraphicFramePr>
          <p:nvPr>
            <p:extLst>
              <p:ext uri="{D42A27DB-BD31-4B8C-83A1-F6EECF244321}">
                <p14:modId xmlns:p14="http://schemas.microsoft.com/office/powerpoint/2010/main" val="1430567376"/>
              </p:ext>
            </p:extLst>
          </p:nvPr>
        </p:nvGraphicFramePr>
        <p:xfrm>
          <a:off x="1524000" y="2209800"/>
          <a:ext cx="8382000" cy="440559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662057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bwMode="auto">
          <a:xfrm>
            <a:off x="304802" y="344932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40" tIns="45576" rIns="91140" bIns="45576" numCol="1" anchor="t" anchorCtr="0" compatLnSpc="1">
            <a:prstTxWarp prst="textNoShape">
              <a:avLst/>
            </a:prstTxWarp>
          </a:bodyPr>
          <a:lstStyle/>
          <a:p>
            <a:pPr eaLnBrk="1" hangingPunct="1"/>
            <a:r>
              <a:rPr lang="en-US" altLang="zh-CN" sz="5400" dirty="0">
                <a:cs typeface="Cordia New" pitchFamily="34" charset="-34"/>
              </a:rPr>
              <a:t>Risk </a:t>
            </a:r>
            <a:r>
              <a:rPr lang="en-US" altLang="zh-CN" sz="5400" dirty="0" err="1">
                <a:cs typeface="Cordia New" pitchFamily="34" charset="-34"/>
              </a:rPr>
              <a:t>behaviours</a:t>
            </a:r>
            <a:br>
              <a:rPr lang="zh-CN" altLang="en-US" sz="5400" dirty="0">
                <a:cs typeface="Cordia New" pitchFamily="34" charset="-34"/>
              </a:rPr>
            </a:br>
            <a:endParaRPr lang="en-US" dirty="0">
              <a:cs typeface="Cordia New" pitchFamily="34" charset="-34"/>
            </a:endParaRPr>
          </a:p>
        </p:txBody>
      </p:sp>
    </p:spTree>
    <p:extLst>
      <p:ext uri="{BB962C8B-B14F-4D97-AF65-F5344CB8AC3E}">
        <p14:creationId xmlns:p14="http://schemas.microsoft.com/office/powerpoint/2010/main" val="32872052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47800"/>
            <a:ext cx="10553701" cy="504000"/>
          </a:xfrm>
        </p:spPr>
        <p:txBody>
          <a:bodyPr/>
          <a:lstStyle/>
          <a:p>
            <a:r>
              <a:rPr lang="en-GB" dirty="0"/>
              <a:t>Proportion of key populations who reported condom use at last sex, 2007-2018</a:t>
            </a:r>
            <a:br>
              <a:rPr lang="en-GB" dirty="0"/>
            </a:br>
            <a:endParaRPr lang="en-US" dirty="0"/>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27</a:t>
            </a:fld>
            <a:endParaRPr lang="th-TH" dirty="0">
              <a:solidFill>
                <a:prstClr val="black">
                  <a:tint val="75000"/>
                </a:prstClr>
              </a:solidFill>
            </a:endParaRPr>
          </a:p>
        </p:txBody>
      </p:sp>
      <p:sp>
        <p:nvSpPr>
          <p:cNvPr id="6" name="TextBox 1"/>
          <p:cNvSpPr txBox="1"/>
          <p:nvPr/>
        </p:nvSpPr>
        <p:spPr>
          <a:xfrm>
            <a:off x="0" y="6631736"/>
            <a:ext cx="8534400" cy="378664"/>
          </a:xfrm>
          <a:prstGeom prst="rect">
            <a:avLst/>
          </a:prstGeom>
        </p:spPr>
        <p:txBody>
          <a:bodyPr wrap="square" lIns="91140" tIns="45576" rIns="91140" bIns="45576"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1. UNAIDS Report on The Global AIDS Epidemic, 2010; and 2. Global AIDS Monitoring (GAM) Reporting</a:t>
            </a:r>
          </a:p>
        </p:txBody>
      </p:sp>
      <p:graphicFrame>
        <p:nvGraphicFramePr>
          <p:cNvPr id="8" name="Chart 7">
            <a:extLst>
              <a:ext uri="{FF2B5EF4-FFF2-40B4-BE49-F238E27FC236}">
                <a16:creationId xmlns:a16="http://schemas.microsoft.com/office/drawing/2014/main" id="{4FFC7652-E090-458C-8ED5-1301F4CA7F02}"/>
              </a:ext>
            </a:extLst>
          </p:cNvPr>
          <p:cNvGraphicFramePr>
            <a:graphicFrameLocks noGrp="1"/>
          </p:cNvGraphicFramePr>
          <p:nvPr>
            <p:extLst>
              <p:ext uri="{D42A27DB-BD31-4B8C-83A1-F6EECF244321}">
                <p14:modId xmlns:p14="http://schemas.microsoft.com/office/powerpoint/2010/main" val="3471748082"/>
              </p:ext>
            </p:extLst>
          </p:nvPr>
        </p:nvGraphicFramePr>
        <p:xfrm>
          <a:off x="1688307" y="2286000"/>
          <a:ext cx="8815387" cy="423589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769138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47800"/>
            <a:ext cx="11201400" cy="504000"/>
          </a:xfrm>
        </p:spPr>
        <p:txBody>
          <a:bodyPr/>
          <a:lstStyle/>
          <a:p>
            <a:r>
              <a:rPr lang="en-US" dirty="0"/>
              <a:t>Proportion of FSW who reported condom use behaviors with their clients, 2018</a:t>
            </a:r>
            <a:br>
              <a:rPr lang="en-US" dirty="0"/>
            </a:br>
            <a:br>
              <a:rPr lang="en-GB" dirty="0"/>
            </a:br>
            <a:endParaRPr lang="en-US" dirty="0"/>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28</a:t>
            </a:fld>
            <a:endParaRPr lang="th-TH" dirty="0">
              <a:solidFill>
                <a:prstClr val="black">
                  <a:tint val="75000"/>
                </a:prstClr>
              </a:solidFill>
            </a:endParaRPr>
          </a:p>
        </p:txBody>
      </p:sp>
      <p:sp>
        <p:nvSpPr>
          <p:cNvPr id="6" name="TextBox 1"/>
          <p:cNvSpPr txBox="1"/>
          <p:nvPr/>
        </p:nvSpPr>
        <p:spPr>
          <a:xfrm>
            <a:off x="0" y="6479339"/>
            <a:ext cx="11201399" cy="378664"/>
          </a:xfrm>
          <a:prstGeom prst="rect">
            <a:avLst/>
          </a:prstGeom>
        </p:spPr>
        <p:txBody>
          <a:bodyPr wrap="square" lIns="91140" tIns="45576" rIns="91140" bIns="45576"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National HIV and STI Surveillance and Strategic Information Unit, National Epidemiology Center, DOH. 2019. 2018 Integrated HIV Behavioral and Serological Surveillance (IHBSS). Factsheets.</a:t>
            </a:r>
          </a:p>
        </p:txBody>
      </p:sp>
      <p:graphicFrame>
        <p:nvGraphicFramePr>
          <p:cNvPr id="7" name="Chart 6"/>
          <p:cNvGraphicFramePr>
            <a:graphicFrameLocks noGrp="1"/>
          </p:cNvGraphicFramePr>
          <p:nvPr>
            <p:extLst>
              <p:ext uri="{D42A27DB-BD31-4B8C-83A1-F6EECF244321}">
                <p14:modId xmlns:p14="http://schemas.microsoft.com/office/powerpoint/2010/main" val="3926910411"/>
              </p:ext>
            </p:extLst>
          </p:nvPr>
        </p:nvGraphicFramePr>
        <p:xfrm>
          <a:off x="1407202" y="2209800"/>
          <a:ext cx="9377597" cy="4191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973634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47800"/>
            <a:ext cx="11201400" cy="504000"/>
          </a:xfrm>
        </p:spPr>
        <p:txBody>
          <a:bodyPr/>
          <a:lstStyle/>
          <a:p>
            <a:r>
              <a:rPr lang="en-GB" dirty="0"/>
              <a:t>Condom use among female sex workers is initiated a few years after their sexual debut</a:t>
            </a:r>
            <a:br>
              <a:rPr lang="en-US" dirty="0"/>
            </a:br>
            <a:br>
              <a:rPr lang="en-GB" dirty="0"/>
            </a:br>
            <a:endParaRPr lang="en-US" dirty="0"/>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29</a:t>
            </a:fld>
            <a:endParaRPr lang="th-TH" dirty="0">
              <a:solidFill>
                <a:prstClr val="black">
                  <a:tint val="75000"/>
                </a:prstClr>
              </a:solidFill>
            </a:endParaRPr>
          </a:p>
        </p:txBody>
      </p:sp>
      <p:sp>
        <p:nvSpPr>
          <p:cNvPr id="6" name="TextBox 1"/>
          <p:cNvSpPr txBox="1"/>
          <p:nvPr/>
        </p:nvSpPr>
        <p:spPr>
          <a:xfrm>
            <a:off x="0" y="6479339"/>
            <a:ext cx="11201399" cy="378664"/>
          </a:xfrm>
          <a:prstGeom prst="rect">
            <a:avLst/>
          </a:prstGeom>
        </p:spPr>
        <p:txBody>
          <a:bodyPr wrap="square" lIns="91140" tIns="45576" rIns="91140" bIns="45576"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National HIV and STI Surveillance and Strategic Information Unit, National Epidemiology Center, DOH. 2019. 2018 Integrated HIV Behavioral and Serological Surveillance (IHBSS). Factsheets.</a:t>
            </a:r>
          </a:p>
        </p:txBody>
      </p:sp>
      <p:graphicFrame>
        <p:nvGraphicFramePr>
          <p:cNvPr id="8" name="Chart 7"/>
          <p:cNvGraphicFramePr>
            <a:graphicFrameLocks/>
          </p:cNvGraphicFramePr>
          <p:nvPr>
            <p:extLst>
              <p:ext uri="{D42A27DB-BD31-4B8C-83A1-F6EECF244321}">
                <p14:modId xmlns:p14="http://schemas.microsoft.com/office/powerpoint/2010/main" val="105982681"/>
              </p:ext>
            </p:extLst>
          </p:nvPr>
        </p:nvGraphicFramePr>
        <p:xfrm>
          <a:off x="1447800" y="2362200"/>
          <a:ext cx="9296400" cy="3962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53299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3"/>
          <p:cNvSpPr>
            <a:spLocks noGrp="1"/>
          </p:cNvSpPr>
          <p:nvPr>
            <p:ph type="title"/>
          </p:nvPr>
        </p:nvSpPr>
        <p:spPr bwMode="auto">
          <a:xfrm>
            <a:off x="228600" y="1571626"/>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40" tIns="45576" rIns="91140" bIns="45576" numCol="1" anchor="t" anchorCtr="0" compatLnSpc="1">
            <a:prstTxWarp prst="textNoShape">
              <a:avLst/>
            </a:prstTxWarp>
            <a:noAutofit/>
          </a:bodyPr>
          <a:lstStyle/>
          <a:p>
            <a:pPr eaLnBrk="1" hangingPunct="1"/>
            <a:r>
              <a:rPr lang="en-US" dirty="0"/>
              <a:t>BASIC SOCIO-DEMOGRAPHIC INDICATORS</a:t>
            </a:r>
            <a:endParaRPr lang="th-TH" dirty="0"/>
          </a:p>
        </p:txBody>
      </p:sp>
      <p:graphicFrame>
        <p:nvGraphicFramePr>
          <p:cNvPr id="4" name="Group 2"/>
          <p:cNvGraphicFramePr>
            <a:graphicFrameLocks noGrp="1"/>
          </p:cNvGraphicFramePr>
          <p:nvPr>
            <p:extLst>
              <p:ext uri="{D42A27DB-BD31-4B8C-83A1-F6EECF244321}">
                <p14:modId xmlns:p14="http://schemas.microsoft.com/office/powerpoint/2010/main" val="2702211892"/>
              </p:ext>
            </p:extLst>
          </p:nvPr>
        </p:nvGraphicFramePr>
        <p:xfrm>
          <a:off x="1847529" y="1988842"/>
          <a:ext cx="8280922" cy="4104464"/>
        </p:xfrm>
        <a:graphic>
          <a:graphicData uri="http://schemas.openxmlformats.org/drawingml/2006/table">
            <a:tbl>
              <a:tblPr/>
              <a:tblGrid>
                <a:gridCol w="6506395">
                  <a:extLst>
                    <a:ext uri="{9D8B030D-6E8A-4147-A177-3AD203B41FA5}">
                      <a16:colId xmlns:a16="http://schemas.microsoft.com/office/drawing/2014/main" val="20000"/>
                    </a:ext>
                  </a:extLst>
                </a:gridCol>
                <a:gridCol w="1774527">
                  <a:extLst>
                    <a:ext uri="{9D8B030D-6E8A-4147-A177-3AD203B41FA5}">
                      <a16:colId xmlns:a16="http://schemas.microsoft.com/office/drawing/2014/main" val="20001"/>
                    </a:ext>
                  </a:extLst>
                </a:gridCol>
              </a:tblGrid>
              <a:tr h="30173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Total population (in thousands)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100,699 (2015)</a:t>
                      </a:r>
                      <a:r>
                        <a:rPr lang="en-GB" sz="1400" b="1" i="0" u="none" strike="noStrike" baseline="30000" dirty="0">
                          <a:solidFill>
                            <a:schemeClr val="tx1"/>
                          </a:solidFill>
                          <a:effectLst/>
                          <a:latin typeface="Arial" pitchFamily="34" charset="0"/>
                          <a:cs typeface="Arial" pitchFamily="34" charset="0"/>
                        </a:rPr>
                        <a:t> 1</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30173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Population aged 15-49 (thousands)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53,037 (2015)</a:t>
                      </a:r>
                      <a:r>
                        <a:rPr lang="en-GB" sz="1400" b="1" i="0" u="none" strike="noStrike" baseline="30000" dirty="0">
                          <a:solidFill>
                            <a:schemeClr val="tx1"/>
                          </a:solidFill>
                          <a:effectLst/>
                          <a:latin typeface="Arial" pitchFamily="34" charset="0"/>
                          <a:cs typeface="Arial" pitchFamily="34" charset="0"/>
                        </a:rPr>
                        <a:t> 1</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03169">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kern="1200" cap="none" normalizeH="0" baseline="0" dirty="0">
                          <a:ln>
                            <a:noFill/>
                          </a:ln>
                          <a:solidFill>
                            <a:schemeClr val="tx1"/>
                          </a:solidFill>
                          <a:effectLst/>
                          <a:latin typeface="Arial" charset="0"/>
                          <a:ea typeface="+mn-ea"/>
                          <a:cs typeface="Arial" charset="0"/>
                        </a:rPr>
                        <a:t>Maternal mortality ratio (per 100 000 live births)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114 (2015)</a:t>
                      </a:r>
                      <a:r>
                        <a:rPr lang="en-GB" sz="1400" b="1" i="0" u="none" strike="noStrike" baseline="30000" dirty="0">
                          <a:solidFill>
                            <a:schemeClr val="tx1"/>
                          </a:solidFill>
                          <a:effectLst/>
                          <a:latin typeface="Arial" pitchFamily="34" charset="0"/>
                          <a:cs typeface="Arial" pitchFamily="34" charset="0"/>
                        </a:rPr>
                        <a:t> 5</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30173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Percentage of population in urban areas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1400" b="1" i="0" u="none" strike="noStrike" dirty="0">
                          <a:solidFill>
                            <a:schemeClr val="tx1"/>
                          </a:solidFill>
                          <a:effectLst/>
                          <a:latin typeface="Arial" pitchFamily="34" charset="0"/>
                          <a:cs typeface="Arial" pitchFamily="34" charset="0"/>
                        </a:rPr>
                        <a:t>44 (2015) </a:t>
                      </a:r>
                      <a:r>
                        <a:rPr lang="en-GB" sz="1400" b="1" i="0" u="none" strike="noStrike" kern="1200" baseline="30000" dirty="0">
                          <a:solidFill>
                            <a:schemeClr val="tx1"/>
                          </a:solidFill>
                          <a:effectLst/>
                          <a:latin typeface="Arial" pitchFamily="34" charset="0"/>
                          <a:ea typeface="+mn-ea"/>
                          <a:cs typeface="Arial" pitchFamily="34" charset="0"/>
                        </a:rPr>
                        <a:t>2 </a:t>
                      </a: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03169">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Antenatal care coverage -  At least one visit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95.4 (2013) </a:t>
                      </a:r>
                      <a:r>
                        <a:rPr lang="en-GB" sz="1400" b="1" i="0" u="none" strike="noStrike" kern="1200" baseline="30000" dirty="0">
                          <a:solidFill>
                            <a:schemeClr val="tx1"/>
                          </a:solidFill>
                          <a:effectLst/>
                          <a:latin typeface="Arial" pitchFamily="34" charset="0"/>
                          <a:ea typeface="+mn-ea"/>
                          <a:cs typeface="Arial" pitchFamily="34" charset="0"/>
                        </a:rPr>
                        <a:t>7</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4"/>
                  </a:ext>
                </a:extLst>
              </a:tr>
              <a:tr h="303169">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Crude birth rate (births per 1,000 population)</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23.6 (2014) </a:t>
                      </a:r>
                      <a:r>
                        <a:rPr lang="en-GB" sz="1400" b="1" i="0" u="none" strike="noStrike" kern="1200" baseline="30000" dirty="0">
                          <a:solidFill>
                            <a:schemeClr val="tx1"/>
                          </a:solidFill>
                          <a:effectLst/>
                          <a:latin typeface="Arial" pitchFamily="34" charset="0"/>
                          <a:ea typeface="+mn-ea"/>
                          <a:cs typeface="Arial" pitchFamily="34" charset="0"/>
                        </a:rPr>
                        <a:t>2 </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0173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Under-5 mortality rate (per 1,000 live births)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28 (2015)</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6"/>
                  </a:ext>
                </a:extLst>
              </a:tr>
              <a:tr h="30173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Human development index (HDI) - Rank/Value</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115/0.668 (2014)</a:t>
                      </a:r>
                      <a:r>
                        <a:rPr lang="en-GB" sz="1400" b="1" i="0" u="none" strike="noStrike" baseline="30000" dirty="0">
                          <a:solidFill>
                            <a:schemeClr val="tx1"/>
                          </a:solidFill>
                          <a:effectLst/>
                          <a:latin typeface="Arial" pitchFamily="34" charset="0"/>
                          <a:cs typeface="Arial" pitchFamily="34" charset="0"/>
                        </a:rPr>
                        <a:t> 4</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03169">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Life expectancy at birth (years) - Male/Female</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65/72 (2015)</a:t>
                      </a:r>
                      <a:r>
                        <a:rPr lang="en-GB" sz="1400" b="1" i="0" u="none" strike="noStrike" baseline="30000" dirty="0">
                          <a:solidFill>
                            <a:schemeClr val="tx1"/>
                          </a:solidFill>
                          <a:effectLst/>
                          <a:latin typeface="Arial" pitchFamily="34" charset="0"/>
                          <a:cs typeface="Arial" pitchFamily="34" charset="0"/>
                        </a:rPr>
                        <a:t> 5</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8"/>
                  </a:ext>
                </a:extLst>
              </a:tr>
              <a:tr h="30173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Adult literacy rate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400" b="1" i="0" u="none" strike="noStrike" dirty="0">
                          <a:solidFill>
                            <a:schemeClr val="tx1"/>
                          </a:solidFill>
                          <a:effectLst/>
                          <a:latin typeface="Arial" pitchFamily="34" charset="0"/>
                          <a:cs typeface="Arial" pitchFamily="34" charset="0"/>
                        </a:rPr>
                        <a:t>95 (2008)</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47793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Ratio of girls to boys enrolled at primary level in public and </a:t>
                      </a:r>
                    </a:p>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private school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1.00 (2013)</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0"/>
                  </a:ext>
                </a:extLst>
              </a:tr>
              <a:tr h="30173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cap="none" normalizeH="0" baseline="0" dirty="0">
                          <a:ln>
                            <a:noFill/>
                          </a:ln>
                          <a:solidFill>
                            <a:schemeClr val="tx1"/>
                          </a:solidFill>
                          <a:effectLst/>
                          <a:latin typeface="Arial" charset="0"/>
                          <a:ea typeface="SimSun" pitchFamily="2" charset="-122"/>
                        </a:rPr>
                        <a:t>GDP per capita (PPP, current international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7,359 (2015) </a:t>
                      </a:r>
                      <a:r>
                        <a:rPr lang="en-GB" sz="1400" b="1" i="0" u="none" strike="noStrike" baseline="30000" dirty="0">
                          <a:solidFill>
                            <a:schemeClr val="tx1"/>
                          </a:solidFill>
                          <a:effectLst/>
                          <a:latin typeface="Arial" pitchFamily="34" charset="0"/>
                          <a:cs typeface="Arial" pitchFamily="34" charset="0"/>
                        </a:rPr>
                        <a:t>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30173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 capita total expenditure on health (PPP int.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329 (2014)</a:t>
                      </a:r>
                      <a:r>
                        <a:rPr lang="en-GB" sz="1400" b="1" i="0" u="none" strike="noStrike" baseline="30000" dirty="0">
                          <a:solidFill>
                            <a:schemeClr val="tx1"/>
                          </a:solidFill>
                          <a:effectLst/>
                          <a:latin typeface="Arial" pitchFamily="34" charset="0"/>
                          <a:cs typeface="Arial" pitchFamily="34" charset="0"/>
                        </a:rPr>
                        <a:t> 3</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2"/>
                  </a:ext>
                </a:extLst>
              </a:tr>
            </a:tbl>
          </a:graphicData>
        </a:graphic>
      </p:graphicFrame>
      <p:sp>
        <p:nvSpPr>
          <p:cNvPr id="5" name="Rectangle 4"/>
          <p:cNvSpPr/>
          <p:nvPr/>
        </p:nvSpPr>
        <p:spPr>
          <a:xfrm>
            <a:off x="76200" y="6096054"/>
            <a:ext cx="11811000" cy="707595"/>
          </a:xfrm>
          <a:prstGeom prst="rect">
            <a:avLst/>
          </a:prstGeom>
        </p:spPr>
        <p:txBody>
          <a:bodyPr wrap="square" lIns="91140" tIns="45576" rIns="91140" bIns="45576">
            <a:spAutoFit/>
          </a:bodyPr>
          <a:lstStyle/>
          <a:p>
            <a:pPr fontAlgn="base">
              <a:spcBef>
                <a:spcPct val="0"/>
              </a:spcBef>
              <a:spcAft>
                <a:spcPct val="0"/>
              </a:spcAft>
            </a:pPr>
            <a:r>
              <a:rPr lang="en-US" sz="800" dirty="0">
                <a:solidFill>
                  <a:prstClr val="black"/>
                </a:solidFill>
                <a:ea typeface="ＭＳ Ｐゴシック" charset="0"/>
                <a:cs typeface="Cordia New" charset="0"/>
              </a:rPr>
              <a:t>Sources: Prepared by www.aidsdatahub.org based on 1. UN Population Division. (2015). World Population Prospects: The 2015 Revision - Extended Dataset; 2.  World Bank. World Data Bank: World Development Indicators &amp; Global Development Finance. Retrieved July 2016, from http://data.worldbank.org/; 3. WHO. Global Health Observatory Indicator Views: Per Capita Total Expenditure on Health (PPP int. $) (Health Systems), Retrieved July 2016, from http://apps.who.int/gho/data/node.imr.WHS7_105?lang=en; 4. </a:t>
            </a:r>
            <a:r>
              <a:rPr lang="en-US" sz="800" dirty="0" err="1">
                <a:solidFill>
                  <a:prstClr val="black"/>
                </a:solidFill>
              </a:rPr>
              <a:t>Palanivel</a:t>
            </a:r>
            <a:r>
              <a:rPr lang="en-US" sz="800" dirty="0">
                <a:solidFill>
                  <a:prstClr val="black"/>
                </a:solidFill>
              </a:rPr>
              <a:t>, T., </a:t>
            </a:r>
            <a:r>
              <a:rPr lang="en-US" sz="800" dirty="0" err="1">
                <a:solidFill>
                  <a:prstClr val="black"/>
                </a:solidFill>
              </a:rPr>
              <a:t>Mirza</a:t>
            </a:r>
            <a:r>
              <a:rPr lang="en-US" sz="800" dirty="0">
                <a:solidFill>
                  <a:prstClr val="black"/>
                </a:solidFill>
              </a:rPr>
              <a:t>, T., </a:t>
            </a:r>
            <a:r>
              <a:rPr lang="en-US" sz="800" dirty="0" err="1">
                <a:solidFill>
                  <a:prstClr val="black"/>
                </a:solidFill>
              </a:rPr>
              <a:t>Tiwari</a:t>
            </a:r>
            <a:r>
              <a:rPr lang="en-US" sz="800" dirty="0">
                <a:solidFill>
                  <a:prstClr val="black"/>
                </a:solidFill>
              </a:rPr>
              <a:t>, B. N., </a:t>
            </a:r>
            <a:r>
              <a:rPr lang="en-US" sz="800" dirty="0" err="1">
                <a:solidFill>
                  <a:prstClr val="black"/>
                </a:solidFill>
              </a:rPr>
              <a:t>Standley</a:t>
            </a:r>
            <a:r>
              <a:rPr lang="en-US" sz="800" dirty="0">
                <a:solidFill>
                  <a:prstClr val="black"/>
                </a:solidFill>
              </a:rPr>
              <a:t>, S., &amp; Nigam, A. (2016). Asia-Pacific Human Development Report - Shaping the Future: How Changing Demographics Can Power Human Development; 5. WHO. (2016). World Health Statistics 2016: Monitoring health for the SDGs; 6. World Bank Group. (2016). World Development Indicators 2016 and 7. UNSD. Millennium Development Goals Database -  Antenatal Care Coverage  Retrieved May 2016, from http://data.un.org/Data.aspx?q=Antenatal+care+coverage&amp;d=MDG&amp;f=seriesRowID%3a762.</a:t>
            </a:r>
            <a:endParaRPr lang="en-GB" sz="800" dirty="0">
              <a:solidFill>
                <a:prstClr val="black"/>
              </a:solidFill>
              <a:ea typeface="ＭＳ Ｐゴシック" charset="0"/>
              <a:cs typeface="Cordia New" charset="0"/>
            </a:endParaRPr>
          </a:p>
        </p:txBody>
      </p:sp>
    </p:spTree>
    <p:extLst>
      <p:ext uri="{BB962C8B-B14F-4D97-AF65-F5344CB8AC3E}">
        <p14:creationId xmlns:p14="http://schemas.microsoft.com/office/powerpoint/2010/main" val="643806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1477200"/>
            <a:ext cx="11203563" cy="504000"/>
          </a:xfrm>
        </p:spPr>
        <p:txBody>
          <a:bodyPr/>
          <a:lstStyle/>
          <a:p>
            <a:r>
              <a:rPr lang="en-US" dirty="0"/>
              <a:t>Proportion of FSW who reported condom at last sex, by partner type and </a:t>
            </a:r>
            <a:br>
              <a:rPr lang="en-US" dirty="0"/>
            </a:br>
            <a:r>
              <a:rPr lang="en-US" dirty="0"/>
              <a:t>by city, 2015</a:t>
            </a:r>
            <a:br>
              <a:rPr lang="en-US" dirty="0"/>
            </a:br>
            <a:br>
              <a:rPr lang="en-US" dirty="0"/>
            </a:br>
            <a:br>
              <a:rPr lang="en-GB" dirty="0"/>
            </a:br>
            <a:endParaRPr lang="en-US" dirty="0"/>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30</a:t>
            </a:fld>
            <a:endParaRPr lang="th-TH" dirty="0">
              <a:solidFill>
                <a:prstClr val="black">
                  <a:tint val="75000"/>
                </a:prstClr>
              </a:solidFill>
            </a:endParaRPr>
          </a:p>
        </p:txBody>
      </p:sp>
      <p:sp>
        <p:nvSpPr>
          <p:cNvPr id="6" name="TextBox 1"/>
          <p:cNvSpPr txBox="1"/>
          <p:nvPr/>
        </p:nvSpPr>
        <p:spPr>
          <a:xfrm>
            <a:off x="0" y="6479339"/>
            <a:ext cx="10858501" cy="378664"/>
          </a:xfrm>
          <a:prstGeom prst="rect">
            <a:avLst/>
          </a:prstGeom>
        </p:spPr>
        <p:txBody>
          <a:bodyPr wrap="square" lIns="91140" tIns="45576" rIns="91140" bIns="45576"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National HIV and STI Surveillance and Strategic Information Unit, Epidemiology Bureau, DOH. (2016). 2015 Integrated HIV Behavioral and Serologic Surveillance (IHBSS) Fact Sheets.</a:t>
            </a:r>
          </a:p>
        </p:txBody>
      </p:sp>
      <p:graphicFrame>
        <p:nvGraphicFramePr>
          <p:cNvPr id="9" name="Chart 8"/>
          <p:cNvGraphicFramePr>
            <a:graphicFrameLocks noGrp="1"/>
          </p:cNvGraphicFramePr>
          <p:nvPr>
            <p:extLst>
              <p:ext uri="{D42A27DB-BD31-4B8C-83A1-F6EECF244321}">
                <p14:modId xmlns:p14="http://schemas.microsoft.com/office/powerpoint/2010/main" val="796971511"/>
              </p:ext>
            </p:extLst>
          </p:nvPr>
        </p:nvGraphicFramePr>
        <p:xfrm>
          <a:off x="2743228" y="2362204"/>
          <a:ext cx="6200775" cy="40576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81732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47800"/>
            <a:ext cx="11201400" cy="504000"/>
          </a:xfrm>
        </p:spPr>
        <p:txBody>
          <a:bodyPr/>
          <a:lstStyle/>
          <a:p>
            <a:r>
              <a:rPr lang="en-US" dirty="0"/>
              <a:t>Proportion of males and transgender women who have sex with males who reporting their condom use behaviors, 2018</a:t>
            </a:r>
            <a:br>
              <a:rPr lang="en-US" dirty="0"/>
            </a:br>
            <a:br>
              <a:rPr lang="en-GB" dirty="0"/>
            </a:br>
            <a:endParaRPr lang="en-US" dirty="0"/>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31</a:t>
            </a:fld>
            <a:endParaRPr lang="th-TH" dirty="0">
              <a:solidFill>
                <a:prstClr val="black">
                  <a:tint val="75000"/>
                </a:prstClr>
              </a:solidFill>
            </a:endParaRPr>
          </a:p>
        </p:txBody>
      </p:sp>
      <p:sp>
        <p:nvSpPr>
          <p:cNvPr id="6" name="TextBox 1"/>
          <p:cNvSpPr txBox="1"/>
          <p:nvPr/>
        </p:nvSpPr>
        <p:spPr>
          <a:xfrm>
            <a:off x="0" y="6479339"/>
            <a:ext cx="11201399" cy="378664"/>
          </a:xfrm>
          <a:prstGeom prst="rect">
            <a:avLst/>
          </a:prstGeom>
        </p:spPr>
        <p:txBody>
          <a:bodyPr wrap="square" lIns="91140" tIns="45576" rIns="91140" bIns="45576"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National HIV and STI Surveillance and Strategic Information Unit, National Epidemiology Center, DOH. 2019. 2018 Integrated HIV Behavioral and Serological Surveillance (IHBSS). Factsheets.</a:t>
            </a:r>
          </a:p>
        </p:txBody>
      </p:sp>
      <p:graphicFrame>
        <p:nvGraphicFramePr>
          <p:cNvPr id="8" name="Chart 7"/>
          <p:cNvGraphicFramePr>
            <a:graphicFrameLocks noGrp="1"/>
          </p:cNvGraphicFramePr>
          <p:nvPr>
            <p:extLst>
              <p:ext uri="{D42A27DB-BD31-4B8C-83A1-F6EECF244321}">
                <p14:modId xmlns:p14="http://schemas.microsoft.com/office/powerpoint/2010/main" val="265553916"/>
              </p:ext>
            </p:extLst>
          </p:nvPr>
        </p:nvGraphicFramePr>
        <p:xfrm>
          <a:off x="1445303" y="2286000"/>
          <a:ext cx="9298898" cy="41933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042659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47800"/>
            <a:ext cx="11582400" cy="504000"/>
          </a:xfrm>
        </p:spPr>
        <p:txBody>
          <a:bodyPr/>
          <a:lstStyle/>
          <a:p>
            <a:r>
              <a:rPr lang="en-US" dirty="0"/>
              <a:t>Proportion of MSM who reported condom use at last sex with a male partner, by age group, 2013 - 2018</a:t>
            </a:r>
            <a:br>
              <a:rPr lang="en-US" dirty="0"/>
            </a:br>
            <a:br>
              <a:rPr lang="en-GB" dirty="0"/>
            </a:br>
            <a:endParaRPr lang="en-US" dirty="0"/>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32</a:t>
            </a:fld>
            <a:endParaRPr lang="th-TH" dirty="0">
              <a:solidFill>
                <a:prstClr val="black">
                  <a:tint val="75000"/>
                </a:prstClr>
              </a:solidFill>
            </a:endParaRPr>
          </a:p>
        </p:txBody>
      </p:sp>
      <p:sp>
        <p:nvSpPr>
          <p:cNvPr id="6" name="TextBox 1"/>
          <p:cNvSpPr txBox="1"/>
          <p:nvPr/>
        </p:nvSpPr>
        <p:spPr>
          <a:xfrm>
            <a:off x="76204" y="6538077"/>
            <a:ext cx="11125199" cy="243723"/>
          </a:xfrm>
          <a:prstGeom prst="rect">
            <a:avLst/>
          </a:prstGeom>
        </p:spPr>
        <p:txBody>
          <a:bodyPr wrap="square" lIns="91140" tIns="45576" rIns="91140" bIns="45576"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Global AIDS Monitoring (GAM)</a:t>
            </a:r>
          </a:p>
        </p:txBody>
      </p:sp>
      <p:graphicFrame>
        <p:nvGraphicFramePr>
          <p:cNvPr id="7" name="Chart 6">
            <a:extLst>
              <a:ext uri="{FF2B5EF4-FFF2-40B4-BE49-F238E27FC236}">
                <a16:creationId xmlns:a16="http://schemas.microsoft.com/office/drawing/2014/main" id="{4F1F2B88-8CDD-41EC-A505-D94F7973A16F}"/>
              </a:ext>
            </a:extLst>
          </p:cNvPr>
          <p:cNvGraphicFramePr>
            <a:graphicFrameLocks noGrp="1"/>
          </p:cNvGraphicFramePr>
          <p:nvPr>
            <p:extLst>
              <p:ext uri="{D42A27DB-BD31-4B8C-83A1-F6EECF244321}">
                <p14:modId xmlns:p14="http://schemas.microsoft.com/office/powerpoint/2010/main" val="4015048994"/>
              </p:ext>
            </p:extLst>
          </p:nvPr>
        </p:nvGraphicFramePr>
        <p:xfrm>
          <a:off x="1295400" y="2286000"/>
          <a:ext cx="9601200" cy="373209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1">
            <a:extLst>
              <a:ext uri="{FF2B5EF4-FFF2-40B4-BE49-F238E27FC236}">
                <a16:creationId xmlns:a16="http://schemas.microsoft.com/office/drawing/2014/main" id="{7036AB50-0546-4C88-A881-6AD576E0B1EA}"/>
              </a:ext>
            </a:extLst>
          </p:cNvPr>
          <p:cNvSpPr txBox="1"/>
          <p:nvPr/>
        </p:nvSpPr>
        <p:spPr>
          <a:xfrm>
            <a:off x="2286000" y="6172952"/>
            <a:ext cx="7620000" cy="365125"/>
          </a:xfrm>
          <a:prstGeom prst="rect">
            <a:avLst/>
          </a:prstGeom>
          <a:ln>
            <a:noFill/>
            <a:prstDash val="dashDot"/>
          </a:ln>
        </p:spPr>
        <p:txBody>
          <a:bodyPr wrap="square" lIns="91140" tIns="45576" rIns="91140" bIns="45576"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dirty="0">
                <a:latin typeface="Arial" pitchFamily="34" charset="0"/>
                <a:cs typeface="Arial" pitchFamily="34" charset="0"/>
              </a:rPr>
              <a:t>* Data from the 2015 and 2018 IHBSS is for a mixed survey sample of males or transgenders who have sex with males (M/TSM). </a:t>
            </a:r>
          </a:p>
        </p:txBody>
      </p:sp>
    </p:spTree>
    <p:extLst>
      <p:ext uri="{BB962C8B-B14F-4D97-AF65-F5344CB8AC3E}">
        <p14:creationId xmlns:p14="http://schemas.microsoft.com/office/powerpoint/2010/main" val="15319836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3" y="1447800"/>
            <a:ext cx="11353801" cy="504000"/>
          </a:xfrm>
        </p:spPr>
        <p:txBody>
          <a:bodyPr/>
          <a:lstStyle/>
          <a:p>
            <a:r>
              <a:rPr lang="en-US" dirty="0"/>
              <a:t>Proportion of PWID who reported condom use at last sex by partner type and city, 2015</a:t>
            </a:r>
            <a:br>
              <a:rPr lang="en-US" dirty="0"/>
            </a:br>
            <a:br>
              <a:rPr lang="en-US" dirty="0"/>
            </a:br>
            <a:br>
              <a:rPr lang="en-GB" dirty="0"/>
            </a:br>
            <a:endParaRPr lang="en-US" dirty="0"/>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33</a:t>
            </a:fld>
            <a:endParaRPr lang="th-TH" dirty="0">
              <a:solidFill>
                <a:prstClr val="black">
                  <a:tint val="75000"/>
                </a:prstClr>
              </a:solidFill>
            </a:endParaRPr>
          </a:p>
        </p:txBody>
      </p:sp>
      <p:sp>
        <p:nvSpPr>
          <p:cNvPr id="6" name="TextBox 1"/>
          <p:cNvSpPr txBox="1"/>
          <p:nvPr/>
        </p:nvSpPr>
        <p:spPr>
          <a:xfrm>
            <a:off x="76200" y="6479339"/>
            <a:ext cx="11125200" cy="378664"/>
          </a:xfrm>
          <a:prstGeom prst="rect">
            <a:avLst/>
          </a:prstGeom>
        </p:spPr>
        <p:txBody>
          <a:bodyPr wrap="square" lIns="91140" tIns="45576" rIns="91140" bIns="45576"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National HIV and STI Surveillance and Strategic Information Unit, Epidemiology Bureau, DOH. (2016). 2015 Integrated HIV Behavioral and Serologic Surveillance (IHBSS) Fact Sheets.</a:t>
            </a:r>
          </a:p>
        </p:txBody>
      </p:sp>
      <p:graphicFrame>
        <p:nvGraphicFramePr>
          <p:cNvPr id="9" name="Chart 8"/>
          <p:cNvGraphicFramePr>
            <a:graphicFrameLocks/>
          </p:cNvGraphicFramePr>
          <p:nvPr>
            <p:extLst>
              <p:ext uri="{D42A27DB-BD31-4B8C-83A1-F6EECF244321}">
                <p14:modId xmlns:p14="http://schemas.microsoft.com/office/powerpoint/2010/main" val="1812183028"/>
              </p:ext>
            </p:extLst>
          </p:nvPr>
        </p:nvGraphicFramePr>
        <p:xfrm>
          <a:off x="1600200" y="2438400"/>
          <a:ext cx="8991600" cy="3962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502333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447800"/>
            <a:ext cx="11277601" cy="504000"/>
          </a:xfrm>
        </p:spPr>
        <p:txBody>
          <a:bodyPr/>
          <a:lstStyle/>
          <a:p>
            <a:r>
              <a:rPr lang="en-US" dirty="0"/>
              <a:t>Proportion of male entertainment establishment workers who reported condom use at last sex by partner type and by city, 2015</a:t>
            </a:r>
            <a:br>
              <a:rPr lang="en-US" dirty="0"/>
            </a:br>
            <a:br>
              <a:rPr lang="en-US" dirty="0"/>
            </a:br>
            <a:br>
              <a:rPr lang="en-US" dirty="0"/>
            </a:br>
            <a:br>
              <a:rPr lang="en-GB" dirty="0"/>
            </a:br>
            <a:endParaRPr lang="en-US" dirty="0"/>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34</a:t>
            </a:fld>
            <a:endParaRPr lang="th-TH" dirty="0">
              <a:solidFill>
                <a:prstClr val="black">
                  <a:tint val="75000"/>
                </a:prstClr>
              </a:solidFill>
            </a:endParaRPr>
          </a:p>
        </p:txBody>
      </p:sp>
      <p:sp>
        <p:nvSpPr>
          <p:cNvPr id="6" name="TextBox 1"/>
          <p:cNvSpPr txBox="1"/>
          <p:nvPr/>
        </p:nvSpPr>
        <p:spPr>
          <a:xfrm>
            <a:off x="38101" y="6479339"/>
            <a:ext cx="10820400" cy="378664"/>
          </a:xfrm>
          <a:prstGeom prst="rect">
            <a:avLst/>
          </a:prstGeom>
        </p:spPr>
        <p:txBody>
          <a:bodyPr wrap="square" lIns="91140" tIns="45576" rIns="91140" bIns="45576"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900" dirty="0">
                <a:solidFill>
                  <a:prstClr val="black"/>
                </a:solidFill>
                <a:cs typeface="Arial" pitchFamily="34" charset="0"/>
              </a:rPr>
              <a:t>Source: Prepared by </a:t>
            </a:r>
            <a:r>
              <a:rPr lang="en-US" sz="900" dirty="0">
                <a:solidFill>
                  <a:prstClr val="black"/>
                </a:solidFill>
                <a:cs typeface="Arial" pitchFamily="34" charset="0"/>
                <a:hlinkClick r:id="rId3"/>
              </a:rPr>
              <a:t>www.aidsdatahub.org</a:t>
            </a:r>
            <a:r>
              <a:rPr lang="en-US" sz="900" dirty="0">
                <a:solidFill>
                  <a:prstClr val="black"/>
                </a:solidFill>
                <a:cs typeface="Arial" pitchFamily="34" charset="0"/>
              </a:rPr>
              <a:t> based on National HIV and STI Surveillance and Strategic Information Unit, Epidemiology Bureau, DOH. (2016). 2015 Integrated HIV Behavioral and Serologic Surveillance (IHBSS) Fact Sheets.</a:t>
            </a:r>
          </a:p>
        </p:txBody>
      </p:sp>
      <p:graphicFrame>
        <p:nvGraphicFramePr>
          <p:cNvPr id="10" name="Chart 9"/>
          <p:cNvGraphicFramePr>
            <a:graphicFrameLocks noGrp="1"/>
          </p:cNvGraphicFramePr>
          <p:nvPr>
            <p:extLst>
              <p:ext uri="{D42A27DB-BD31-4B8C-83A1-F6EECF244321}">
                <p14:modId xmlns:p14="http://schemas.microsoft.com/office/powerpoint/2010/main" val="3156206298"/>
              </p:ext>
            </p:extLst>
          </p:nvPr>
        </p:nvGraphicFramePr>
        <p:xfrm>
          <a:off x="2263540" y="2590803"/>
          <a:ext cx="7517607" cy="368855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181389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53400"/>
            <a:ext cx="11734800" cy="504000"/>
          </a:xfrm>
        </p:spPr>
        <p:txBody>
          <a:bodyPr/>
          <a:lstStyle/>
          <a:p>
            <a:r>
              <a:rPr lang="en-US" dirty="0"/>
              <a:t>Proportion of transgender women who reported condom use at last sex, 2018</a:t>
            </a:r>
            <a:br>
              <a:rPr lang="en-US" dirty="0"/>
            </a:br>
            <a:br>
              <a:rPr lang="en-US" dirty="0"/>
            </a:br>
            <a:br>
              <a:rPr lang="en-US" dirty="0"/>
            </a:br>
            <a:br>
              <a:rPr lang="en-US" dirty="0"/>
            </a:br>
            <a:br>
              <a:rPr lang="en-GB" dirty="0"/>
            </a:br>
            <a:endParaRPr lang="en-US" dirty="0"/>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35</a:t>
            </a:fld>
            <a:endParaRPr lang="th-TH" dirty="0">
              <a:solidFill>
                <a:prstClr val="black">
                  <a:tint val="75000"/>
                </a:prstClr>
              </a:solidFill>
            </a:endParaRPr>
          </a:p>
        </p:txBody>
      </p:sp>
      <p:sp>
        <p:nvSpPr>
          <p:cNvPr id="6" name="TextBox 1"/>
          <p:cNvSpPr txBox="1"/>
          <p:nvPr/>
        </p:nvSpPr>
        <p:spPr>
          <a:xfrm>
            <a:off x="76204" y="6479339"/>
            <a:ext cx="11125199" cy="378664"/>
          </a:xfrm>
          <a:prstGeom prst="rect">
            <a:avLst/>
          </a:prstGeom>
        </p:spPr>
        <p:txBody>
          <a:bodyPr wrap="square" lIns="91140" tIns="45576" rIns="91140" bIns="45576"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900" dirty="0">
                <a:solidFill>
                  <a:prstClr val="black"/>
                </a:solidFill>
                <a:cs typeface="Arial" pitchFamily="34" charset="0"/>
              </a:rPr>
              <a:t>Source: Prepared by </a:t>
            </a:r>
            <a:r>
              <a:rPr lang="en-US" sz="900" dirty="0">
                <a:solidFill>
                  <a:prstClr val="black"/>
                </a:solidFill>
                <a:cs typeface="Arial" pitchFamily="34" charset="0"/>
                <a:hlinkClick r:id="rId3"/>
              </a:rPr>
              <a:t>www.aidsdatahub.org</a:t>
            </a:r>
            <a:r>
              <a:rPr lang="en-US" sz="900" dirty="0">
                <a:solidFill>
                  <a:prstClr val="black"/>
                </a:solidFill>
                <a:cs typeface="Arial" pitchFamily="34" charset="0"/>
              </a:rPr>
              <a:t> based on Global AIDS Monitoring (GAM)</a:t>
            </a:r>
          </a:p>
        </p:txBody>
      </p:sp>
      <p:graphicFrame>
        <p:nvGraphicFramePr>
          <p:cNvPr id="8" name="Chart 7">
            <a:extLst>
              <a:ext uri="{FF2B5EF4-FFF2-40B4-BE49-F238E27FC236}">
                <a16:creationId xmlns:a16="http://schemas.microsoft.com/office/drawing/2014/main" id="{CF52E0EB-19DE-4061-8775-223FFE8741DD}"/>
              </a:ext>
            </a:extLst>
          </p:cNvPr>
          <p:cNvGraphicFramePr>
            <a:graphicFrameLocks/>
          </p:cNvGraphicFramePr>
          <p:nvPr>
            <p:extLst>
              <p:ext uri="{D42A27DB-BD31-4B8C-83A1-F6EECF244321}">
                <p14:modId xmlns:p14="http://schemas.microsoft.com/office/powerpoint/2010/main" val="3197201188"/>
              </p:ext>
            </p:extLst>
          </p:nvPr>
        </p:nvGraphicFramePr>
        <p:xfrm>
          <a:off x="2095500" y="2288857"/>
          <a:ext cx="8001000" cy="388334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340837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245" y="1524000"/>
            <a:ext cx="11203563" cy="504000"/>
          </a:xfrm>
        </p:spPr>
        <p:txBody>
          <a:bodyPr/>
          <a:lstStyle/>
          <a:p>
            <a:r>
              <a:rPr lang="en-GB" dirty="0"/>
              <a:t>Proportion of PWID who reported using sterile injecting equipment at the last time that they injected, 2007-2015</a:t>
            </a:r>
            <a:br>
              <a:rPr lang="en-GB" dirty="0"/>
            </a:b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36</a:t>
            </a:fld>
            <a:endParaRPr lang="th-TH" dirty="0">
              <a:solidFill>
                <a:prstClr val="black">
                  <a:tint val="75000"/>
                </a:prstClr>
              </a:solidFill>
            </a:endParaRPr>
          </a:p>
        </p:txBody>
      </p:sp>
      <p:sp>
        <p:nvSpPr>
          <p:cNvPr id="6" name="TextBox 1"/>
          <p:cNvSpPr txBox="1"/>
          <p:nvPr/>
        </p:nvSpPr>
        <p:spPr>
          <a:xfrm>
            <a:off x="4917" y="6553200"/>
            <a:ext cx="8088379" cy="304800"/>
          </a:xfrm>
          <a:prstGeom prst="rect">
            <a:avLst/>
          </a:prstGeom>
        </p:spPr>
        <p:txBody>
          <a:bodyPr wrap="square" lIns="91140" tIns="45576" rIns="91140" bIns="45576"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2"/>
              </a:rPr>
              <a:t>www.aidsdatahub.org</a:t>
            </a:r>
            <a:r>
              <a:rPr lang="en-US" sz="900" dirty="0">
                <a:latin typeface="Arial" pitchFamily="34" charset="0"/>
                <a:cs typeface="Arial" pitchFamily="34" charset="0"/>
              </a:rPr>
              <a:t>  based on 1) UNAIDS Report on The Global AIDS Epidemic, 2010; and 2) </a:t>
            </a:r>
            <a:r>
              <a:rPr lang="en-US" sz="900" dirty="0">
                <a:latin typeface="Arial" pitchFamily="34" charset="0"/>
                <a:cs typeface="Arial" pitchFamily="34" charset="0"/>
                <a:hlinkClick r:id="rId3"/>
              </a:rPr>
              <a:t>www.aidsinfoonline.org</a:t>
            </a:r>
            <a:r>
              <a:rPr lang="en-US" sz="900" dirty="0">
                <a:latin typeface="Arial" pitchFamily="34" charset="0"/>
                <a:cs typeface="Arial" pitchFamily="34" charset="0"/>
              </a:rPr>
              <a:t> </a:t>
            </a:r>
          </a:p>
        </p:txBody>
      </p:sp>
      <p:graphicFrame>
        <p:nvGraphicFramePr>
          <p:cNvPr id="7" name="Chart 6"/>
          <p:cNvGraphicFramePr>
            <a:graphicFrameLocks noGrp="1"/>
          </p:cNvGraphicFramePr>
          <p:nvPr>
            <p:extLst>
              <p:ext uri="{D42A27DB-BD31-4B8C-83A1-F6EECF244321}">
                <p14:modId xmlns:p14="http://schemas.microsoft.com/office/powerpoint/2010/main" val="4255633738"/>
              </p:ext>
            </p:extLst>
          </p:nvPr>
        </p:nvGraphicFramePr>
        <p:xfrm>
          <a:off x="2590803" y="2667001"/>
          <a:ext cx="6648449" cy="343852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019272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1453860"/>
            <a:ext cx="11430000" cy="504000"/>
          </a:xfrm>
        </p:spPr>
        <p:txBody>
          <a:bodyPr/>
          <a:lstStyle/>
          <a:p>
            <a:r>
              <a:rPr lang="en-US" dirty="0"/>
              <a:t>Proportion of key populations with reported drug use behaviors in the last 12 months, 2013</a:t>
            </a:r>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37</a:t>
            </a:fld>
            <a:endParaRPr lang="th-TH" dirty="0">
              <a:solidFill>
                <a:prstClr val="black">
                  <a:tint val="75000"/>
                </a:prstClr>
              </a:solidFill>
            </a:endParaRPr>
          </a:p>
        </p:txBody>
      </p:sp>
      <p:sp>
        <p:nvSpPr>
          <p:cNvPr id="5" name="TextBox 4"/>
          <p:cNvSpPr txBox="1"/>
          <p:nvPr/>
        </p:nvSpPr>
        <p:spPr>
          <a:xfrm>
            <a:off x="0" y="6396395"/>
            <a:ext cx="11201400" cy="507541"/>
          </a:xfrm>
          <a:prstGeom prst="rect">
            <a:avLst/>
          </a:prstGeom>
          <a:noFill/>
        </p:spPr>
        <p:txBody>
          <a:bodyPr wrap="square" lIns="91140" tIns="45576" rIns="91140" bIns="45576" rtlCol="0">
            <a:spAutoFit/>
          </a:bodyPr>
          <a:lstStyle/>
          <a:p>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1) National HIV and STI Surveillance and Strategic Information Unit, National Epidemiology Center, DOH. (2014). 2013 Integrated HIV Behavioral and Serologic Surveillance (IHBSS) Report. Manila, Philippines; and 2) National HIV and STI Surveillance and Strategic Information Unit, Epidemiology Bureau, DOH. (2016). 2015 Integrated HIV Behavioral and Serologic Surveillance (IHBSS) Fact Sheets.</a:t>
            </a:r>
            <a:endParaRPr lang="en-GB" sz="900" dirty="0">
              <a:latin typeface="Arial" pitchFamily="34" charset="0"/>
              <a:cs typeface="Arial" pitchFamily="34" charset="0"/>
            </a:endParaRPr>
          </a:p>
        </p:txBody>
      </p:sp>
      <p:graphicFrame>
        <p:nvGraphicFramePr>
          <p:cNvPr id="7" name="Chart 6"/>
          <p:cNvGraphicFramePr>
            <a:graphicFrameLocks noGrp="1"/>
          </p:cNvGraphicFramePr>
          <p:nvPr>
            <p:extLst>
              <p:ext uri="{D42A27DB-BD31-4B8C-83A1-F6EECF244321}">
                <p14:modId xmlns:p14="http://schemas.microsoft.com/office/powerpoint/2010/main" val="3793534416"/>
              </p:ext>
            </p:extLst>
          </p:nvPr>
        </p:nvGraphicFramePr>
        <p:xfrm>
          <a:off x="2521960" y="2286005"/>
          <a:ext cx="6919480" cy="405072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187959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1972855685"/>
              </p:ext>
            </p:extLst>
          </p:nvPr>
        </p:nvGraphicFramePr>
        <p:xfrm>
          <a:off x="1371600" y="2133600"/>
          <a:ext cx="8610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228600" y="1371600"/>
            <a:ext cx="11658600" cy="504000"/>
          </a:xfrm>
        </p:spPr>
        <p:txBody>
          <a:bodyPr/>
          <a:lstStyle/>
          <a:p>
            <a:r>
              <a:rPr lang="en-US" dirty="0"/>
              <a:t>Proportion of males who have sex with males who engaged in transactional sex in the last year, selected cities, 2018</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38</a:t>
            </a:fld>
            <a:endParaRPr lang="th-TH" dirty="0">
              <a:solidFill>
                <a:prstClr val="black">
                  <a:tint val="75000"/>
                </a:prstClr>
              </a:solidFill>
            </a:endParaRPr>
          </a:p>
        </p:txBody>
      </p:sp>
      <p:sp>
        <p:nvSpPr>
          <p:cNvPr id="4" name="TextBox 3"/>
          <p:cNvSpPr txBox="1"/>
          <p:nvPr/>
        </p:nvSpPr>
        <p:spPr>
          <a:xfrm>
            <a:off x="4114800" y="5943600"/>
            <a:ext cx="5257800" cy="261319"/>
          </a:xfrm>
          <a:prstGeom prst="rect">
            <a:avLst/>
          </a:prstGeom>
          <a:noFill/>
        </p:spPr>
        <p:txBody>
          <a:bodyPr wrap="square" lIns="91140" tIns="45576" rIns="91140" bIns="45576" rtlCol="0">
            <a:spAutoFit/>
          </a:bodyPr>
          <a:lstStyle/>
          <a:p>
            <a:r>
              <a:rPr lang="en-US" sz="1100" dirty="0">
                <a:latin typeface="Arial" pitchFamily="34" charset="0"/>
                <a:cs typeface="Arial" pitchFamily="34" charset="0"/>
              </a:rPr>
              <a:t>Note: Survey included males or transgenders who have sex with males</a:t>
            </a:r>
            <a:endParaRPr lang="th-TH" sz="1100" dirty="0">
              <a:latin typeface="Arial" pitchFamily="34" charset="0"/>
            </a:endParaRPr>
          </a:p>
        </p:txBody>
      </p:sp>
      <p:sp>
        <p:nvSpPr>
          <p:cNvPr id="9" name="TextBox 1"/>
          <p:cNvSpPr txBox="1"/>
          <p:nvPr/>
        </p:nvSpPr>
        <p:spPr>
          <a:xfrm>
            <a:off x="0" y="6479339"/>
            <a:ext cx="11201399" cy="378664"/>
          </a:xfrm>
          <a:prstGeom prst="rect">
            <a:avLst/>
          </a:prstGeom>
        </p:spPr>
        <p:txBody>
          <a:bodyPr wrap="square" lIns="91140" tIns="45576" rIns="91140" bIns="45576"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4"/>
              </a:rPr>
              <a:t>www.aidsdatahub.org</a:t>
            </a:r>
            <a:r>
              <a:rPr lang="en-US" sz="900" dirty="0">
                <a:latin typeface="Arial" pitchFamily="34" charset="0"/>
                <a:cs typeface="Arial" pitchFamily="34" charset="0"/>
              </a:rPr>
              <a:t> based on National HIV and STI Surveillance and Strategic Information Unit, National Epidemiology Center, DOH. 2019. 2018 Integrated HIV Behavioral and Serological Surveillance (IHBSS). Factsheets.</a:t>
            </a:r>
          </a:p>
        </p:txBody>
      </p:sp>
    </p:spTree>
    <p:extLst>
      <p:ext uri="{BB962C8B-B14F-4D97-AF65-F5344CB8AC3E}">
        <p14:creationId xmlns:p14="http://schemas.microsoft.com/office/powerpoint/2010/main" val="17842831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8" y="1371600"/>
            <a:ext cx="11658599" cy="504000"/>
          </a:xfrm>
        </p:spPr>
        <p:txBody>
          <a:bodyPr/>
          <a:lstStyle/>
          <a:p>
            <a:r>
              <a:rPr lang="en-US" dirty="0"/>
              <a:t>Median number of sexual partners reported among surveyed key populations, 2015</a:t>
            </a:r>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39</a:t>
            </a:fld>
            <a:endParaRPr lang="th-TH" dirty="0">
              <a:solidFill>
                <a:prstClr val="black">
                  <a:tint val="75000"/>
                </a:prstClr>
              </a:solidFill>
            </a:endParaRPr>
          </a:p>
        </p:txBody>
      </p:sp>
      <p:sp>
        <p:nvSpPr>
          <p:cNvPr id="5" name="TextBox 4"/>
          <p:cNvSpPr txBox="1"/>
          <p:nvPr/>
        </p:nvSpPr>
        <p:spPr>
          <a:xfrm>
            <a:off x="152400" y="6519509"/>
            <a:ext cx="11049000" cy="369041"/>
          </a:xfrm>
          <a:prstGeom prst="rect">
            <a:avLst/>
          </a:prstGeom>
          <a:noFill/>
        </p:spPr>
        <p:txBody>
          <a:bodyPr wrap="square" lIns="91140" tIns="45576" rIns="91140" bIns="45576" rtlCol="0">
            <a:spAutoFit/>
          </a:bodyPr>
          <a:lstStyle/>
          <a:p>
            <a:r>
              <a:rPr lang="en-US" sz="900" dirty="0">
                <a:solidFill>
                  <a:prstClr val="black"/>
                </a:solidFill>
                <a:cs typeface="Arial" pitchFamily="34" charset="0"/>
              </a:rPr>
              <a:t>Source: Prepared by </a:t>
            </a:r>
            <a:r>
              <a:rPr lang="en-US" sz="900" dirty="0">
                <a:solidFill>
                  <a:prstClr val="black"/>
                </a:solidFill>
                <a:cs typeface="Arial" pitchFamily="34" charset="0"/>
                <a:hlinkClick r:id="rId3"/>
              </a:rPr>
              <a:t>www.aidsdatahub.org</a:t>
            </a:r>
            <a:r>
              <a:rPr lang="en-US" sz="900" dirty="0">
                <a:solidFill>
                  <a:prstClr val="black"/>
                </a:solidFill>
                <a:cs typeface="Arial" pitchFamily="34" charset="0"/>
              </a:rPr>
              <a:t> based on National HIV and STI Surveillance and Strategic Information Unit, Epidemiology Bureau, DOH. (2016). 2015 Integrated HIV Behavioral and Serologic Surveillance (IHBSS) Fact Sheets.</a:t>
            </a:r>
            <a:endParaRPr lang="en-GB" sz="900" dirty="0">
              <a:solidFill>
                <a:prstClr val="black"/>
              </a:solidFill>
              <a:cs typeface="Arial" pitchFamily="34" charset="0"/>
            </a:endParaRPr>
          </a:p>
        </p:txBody>
      </p:sp>
      <p:graphicFrame>
        <p:nvGraphicFramePr>
          <p:cNvPr id="6" name="Chart 5"/>
          <p:cNvGraphicFramePr>
            <a:graphicFrameLocks noGrp="1"/>
          </p:cNvGraphicFramePr>
          <p:nvPr>
            <p:extLst>
              <p:ext uri="{D42A27DB-BD31-4B8C-83A1-F6EECF244321}">
                <p14:modId xmlns:p14="http://schemas.microsoft.com/office/powerpoint/2010/main" val="129248112"/>
              </p:ext>
            </p:extLst>
          </p:nvPr>
        </p:nvGraphicFramePr>
        <p:xfrm>
          <a:off x="1219200" y="1981202"/>
          <a:ext cx="9829800" cy="453655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1168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5"/>
          <p:cNvSpPr>
            <a:spLocks noGrp="1"/>
          </p:cNvSpPr>
          <p:nvPr>
            <p:ph type="title"/>
          </p:nvPr>
        </p:nvSpPr>
        <p:spPr bwMode="auto">
          <a:xfrm>
            <a:off x="228603" y="33528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40" tIns="45576" rIns="91140" bIns="45576" numCol="1" anchor="t" anchorCtr="0" compatLnSpc="1">
            <a:prstTxWarp prst="textNoShape">
              <a:avLst/>
            </a:prstTxWarp>
          </a:bodyPr>
          <a:lstStyle/>
          <a:p>
            <a:pPr eaLnBrk="1" hangingPunct="1"/>
            <a:r>
              <a:rPr lang="en-US" sz="5400" dirty="0">
                <a:cs typeface="Cordia New" pitchFamily="34" charset="-34"/>
              </a:rPr>
              <a:t>HIV prevalence and </a:t>
            </a:r>
            <a:br>
              <a:rPr lang="en-US" sz="5400" dirty="0">
                <a:cs typeface="Cordia New" pitchFamily="34" charset="-34"/>
              </a:rPr>
            </a:br>
            <a:r>
              <a:rPr lang="en-US" sz="5400" dirty="0">
                <a:cs typeface="Cordia New" pitchFamily="34" charset="-34"/>
              </a:rPr>
              <a:t>epidemiology </a:t>
            </a:r>
            <a:endParaRPr lang="th-TH" dirty="0"/>
          </a:p>
        </p:txBody>
      </p:sp>
    </p:spTree>
    <p:extLst>
      <p:ext uri="{BB962C8B-B14F-4D97-AF65-F5344CB8AC3E}">
        <p14:creationId xmlns:p14="http://schemas.microsoft.com/office/powerpoint/2010/main" val="34814369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Title 2"/>
          <p:cNvSpPr>
            <a:spLocks noGrp="1"/>
          </p:cNvSpPr>
          <p:nvPr>
            <p:ph type="title"/>
          </p:nvPr>
        </p:nvSpPr>
        <p:spPr bwMode="auto">
          <a:xfrm>
            <a:off x="267929" y="1371600"/>
            <a:ext cx="118872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40" tIns="45576" rIns="91140" bIns="45576" numCol="1" anchor="t" anchorCtr="0" compatLnSpc="1">
            <a:prstTxWarp prst="textNoShape">
              <a:avLst/>
            </a:prstTxWarp>
            <a:noAutofit/>
          </a:bodyPr>
          <a:lstStyle/>
          <a:p>
            <a:pPr eaLnBrk="1" hangingPunct="1"/>
            <a:r>
              <a:rPr lang="en-US" dirty="0"/>
              <a:t>Proportion of young women (15-24) who had premarital sex in the past </a:t>
            </a:r>
            <a:br>
              <a:rPr lang="en-US" dirty="0"/>
            </a:br>
            <a:r>
              <a:rPr lang="en-US" dirty="0"/>
              <a:t>12 months, and used condom at last sex by age group and residence, 2017</a:t>
            </a:r>
            <a:br>
              <a:rPr lang="en-US" dirty="0"/>
            </a:br>
            <a:endParaRPr lang="en-US" dirty="0"/>
          </a:p>
        </p:txBody>
      </p:sp>
      <p:sp>
        <p:nvSpPr>
          <p:cNvPr id="2" name="Slide Number Placeholder 1"/>
          <p:cNvSpPr>
            <a:spLocks noGrp="1"/>
          </p:cNvSpPr>
          <p:nvPr>
            <p:ph type="sldNum" sz="quarter" idx="10"/>
          </p:nvPr>
        </p:nvSpPr>
        <p:spPr/>
        <p:txBody>
          <a:bodyPr/>
          <a:lstStyle>
            <a:lvl1pPr eaLnBrk="0" hangingPunct="0">
              <a:defRPr sz="2800">
                <a:solidFill>
                  <a:schemeClr val="tx1"/>
                </a:solidFill>
                <a:latin typeface="Arial" charset="0"/>
                <a:ea typeface="ＭＳ Ｐゴシック" charset="0"/>
                <a:cs typeface="Cordia New" charset="0"/>
              </a:defRPr>
            </a:lvl1pPr>
            <a:lvl2pPr marL="740559" indent="-284816" eaLnBrk="0" hangingPunct="0">
              <a:defRPr sz="2800">
                <a:solidFill>
                  <a:schemeClr val="tx1"/>
                </a:solidFill>
                <a:latin typeface="Arial" charset="0"/>
                <a:ea typeface="Cordia New" charset="0"/>
                <a:cs typeface="Cordia New" charset="0"/>
              </a:defRPr>
            </a:lvl2pPr>
            <a:lvl3pPr marL="1139316" indent="-227873" eaLnBrk="0" hangingPunct="0">
              <a:defRPr sz="2800">
                <a:solidFill>
                  <a:schemeClr val="tx1"/>
                </a:solidFill>
                <a:latin typeface="Arial" charset="0"/>
                <a:ea typeface="Cordia New" charset="0"/>
                <a:cs typeface="Cordia New" charset="0"/>
              </a:defRPr>
            </a:lvl3pPr>
            <a:lvl4pPr marL="1595021" indent="-227873" eaLnBrk="0" hangingPunct="0">
              <a:defRPr sz="2800">
                <a:solidFill>
                  <a:schemeClr val="tx1"/>
                </a:solidFill>
                <a:latin typeface="Arial" charset="0"/>
                <a:ea typeface="Cordia New" charset="0"/>
                <a:cs typeface="Cordia New" charset="0"/>
              </a:defRPr>
            </a:lvl4pPr>
            <a:lvl5pPr marL="2050753" indent="-227873" eaLnBrk="0" hangingPunct="0">
              <a:defRPr sz="2800">
                <a:solidFill>
                  <a:schemeClr val="tx1"/>
                </a:solidFill>
                <a:latin typeface="Arial" charset="0"/>
                <a:ea typeface="Cordia New" charset="0"/>
                <a:cs typeface="Cordia New" charset="0"/>
              </a:defRPr>
            </a:lvl5pPr>
            <a:lvl6pPr marL="2506497" indent="-227873" eaLnBrk="0" fontAlgn="base" hangingPunct="0">
              <a:spcBef>
                <a:spcPct val="0"/>
              </a:spcBef>
              <a:spcAft>
                <a:spcPct val="0"/>
              </a:spcAft>
              <a:defRPr sz="2800">
                <a:solidFill>
                  <a:schemeClr val="tx1"/>
                </a:solidFill>
                <a:latin typeface="Arial" charset="0"/>
                <a:ea typeface="Cordia New" charset="0"/>
                <a:cs typeface="Cordia New" charset="0"/>
              </a:defRPr>
            </a:lvl6pPr>
            <a:lvl7pPr marL="2962225" indent="-227873" eaLnBrk="0" fontAlgn="base" hangingPunct="0">
              <a:spcBef>
                <a:spcPct val="0"/>
              </a:spcBef>
              <a:spcAft>
                <a:spcPct val="0"/>
              </a:spcAft>
              <a:defRPr sz="2800">
                <a:solidFill>
                  <a:schemeClr val="tx1"/>
                </a:solidFill>
                <a:latin typeface="Arial" charset="0"/>
                <a:ea typeface="Cordia New" charset="0"/>
                <a:cs typeface="Cordia New" charset="0"/>
              </a:defRPr>
            </a:lvl7pPr>
            <a:lvl8pPr marL="3417920" indent="-227873" eaLnBrk="0" fontAlgn="base" hangingPunct="0">
              <a:spcBef>
                <a:spcPct val="0"/>
              </a:spcBef>
              <a:spcAft>
                <a:spcPct val="0"/>
              </a:spcAft>
              <a:defRPr sz="2800">
                <a:solidFill>
                  <a:schemeClr val="tx1"/>
                </a:solidFill>
                <a:latin typeface="Arial" charset="0"/>
                <a:ea typeface="Cordia New" charset="0"/>
                <a:cs typeface="Cordia New" charset="0"/>
              </a:defRPr>
            </a:lvl8pPr>
            <a:lvl9pPr marL="3873632" indent="-227873" eaLnBrk="0" fontAlgn="base" hangingPunct="0">
              <a:spcBef>
                <a:spcPct val="0"/>
              </a:spcBef>
              <a:spcAft>
                <a:spcPct val="0"/>
              </a:spcAft>
              <a:defRPr sz="2800">
                <a:solidFill>
                  <a:schemeClr val="tx1"/>
                </a:solidFill>
                <a:latin typeface="Arial" charset="0"/>
                <a:ea typeface="Cordia New" charset="0"/>
                <a:cs typeface="Cordia New" charset="0"/>
              </a:defRPr>
            </a:lvl9pPr>
          </a:lstStyle>
          <a:p>
            <a:pPr eaLnBrk="1" hangingPunct="1"/>
            <a:fld id="{40D2CD83-D926-F647-944B-5D635BE5DE90}" type="slidenum">
              <a:rPr lang="th-TH" sz="1200">
                <a:solidFill>
                  <a:srgbClr val="898989"/>
                </a:solidFill>
              </a:rPr>
              <a:pPr eaLnBrk="1" hangingPunct="1"/>
              <a:t>40</a:t>
            </a:fld>
            <a:endParaRPr lang="th-TH" sz="1200">
              <a:solidFill>
                <a:srgbClr val="898989"/>
              </a:solidFill>
            </a:endParaRPr>
          </a:p>
        </p:txBody>
      </p:sp>
      <p:sp>
        <p:nvSpPr>
          <p:cNvPr id="67589" name="Text Box 35"/>
          <p:cNvSpPr txBox="1">
            <a:spLocks noChangeArrowheads="1"/>
          </p:cNvSpPr>
          <p:nvPr/>
        </p:nvSpPr>
        <p:spPr bwMode="auto">
          <a:xfrm>
            <a:off x="76200" y="6472709"/>
            <a:ext cx="11125200" cy="369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40" tIns="45576" rIns="91140" bIns="45576">
            <a:spAutoFit/>
          </a:bodyPr>
          <a:lstStyle>
            <a:lvl1pPr eaLnBrk="0" hangingPunct="0">
              <a:defRPr sz="2800">
                <a:solidFill>
                  <a:schemeClr val="tx1"/>
                </a:solidFill>
                <a:latin typeface="Arial" charset="0"/>
                <a:ea typeface="ＭＳ Ｐゴシック" charset="0"/>
                <a:cs typeface="Cordia New" charset="0"/>
              </a:defRPr>
            </a:lvl1pPr>
            <a:lvl2pPr marL="742950" indent="-285750" eaLnBrk="0" hangingPunct="0">
              <a:defRPr sz="2800">
                <a:solidFill>
                  <a:schemeClr val="tx1"/>
                </a:solidFill>
                <a:latin typeface="Arial" charset="0"/>
                <a:ea typeface="Cordia New" charset="0"/>
                <a:cs typeface="Cordia New" charset="0"/>
              </a:defRPr>
            </a:lvl2pPr>
            <a:lvl3pPr marL="1143000" indent="-228600" eaLnBrk="0" hangingPunct="0">
              <a:defRPr sz="2800">
                <a:solidFill>
                  <a:schemeClr val="tx1"/>
                </a:solidFill>
                <a:latin typeface="Arial" charset="0"/>
                <a:ea typeface="Cordia New" charset="0"/>
                <a:cs typeface="Cordia New" charset="0"/>
              </a:defRPr>
            </a:lvl3pPr>
            <a:lvl4pPr marL="1600200" indent="-228600" eaLnBrk="0" hangingPunct="0">
              <a:defRPr sz="2800">
                <a:solidFill>
                  <a:schemeClr val="tx1"/>
                </a:solidFill>
                <a:latin typeface="Arial" charset="0"/>
                <a:ea typeface="Cordia New" charset="0"/>
                <a:cs typeface="Cordia New" charset="0"/>
              </a:defRPr>
            </a:lvl4pPr>
            <a:lvl5pPr marL="2057400" indent="-228600" eaLnBrk="0" hangingPunct="0">
              <a:defRPr sz="2800">
                <a:solidFill>
                  <a:schemeClr val="tx1"/>
                </a:solidFill>
                <a:latin typeface="Arial" charset="0"/>
                <a:ea typeface="Cordia New" charset="0"/>
                <a:cs typeface="Cordia New" charset="0"/>
              </a:defRPr>
            </a:lvl5pPr>
            <a:lvl6pPr marL="2514600" indent="-228600" eaLnBrk="0" fontAlgn="base" hangingPunct="0">
              <a:spcBef>
                <a:spcPct val="0"/>
              </a:spcBef>
              <a:spcAft>
                <a:spcPct val="0"/>
              </a:spcAft>
              <a:defRPr sz="2800">
                <a:solidFill>
                  <a:schemeClr val="tx1"/>
                </a:solidFill>
                <a:latin typeface="Arial" charset="0"/>
                <a:ea typeface="Cordia New" charset="0"/>
                <a:cs typeface="Cordia New" charset="0"/>
              </a:defRPr>
            </a:lvl6pPr>
            <a:lvl7pPr marL="2971800" indent="-228600" eaLnBrk="0" fontAlgn="base" hangingPunct="0">
              <a:spcBef>
                <a:spcPct val="0"/>
              </a:spcBef>
              <a:spcAft>
                <a:spcPct val="0"/>
              </a:spcAft>
              <a:defRPr sz="2800">
                <a:solidFill>
                  <a:schemeClr val="tx1"/>
                </a:solidFill>
                <a:latin typeface="Arial" charset="0"/>
                <a:ea typeface="Cordia New" charset="0"/>
                <a:cs typeface="Cordia New" charset="0"/>
              </a:defRPr>
            </a:lvl7pPr>
            <a:lvl8pPr marL="3429000" indent="-228600" eaLnBrk="0" fontAlgn="base" hangingPunct="0">
              <a:spcBef>
                <a:spcPct val="0"/>
              </a:spcBef>
              <a:spcAft>
                <a:spcPct val="0"/>
              </a:spcAft>
              <a:defRPr sz="2800">
                <a:solidFill>
                  <a:schemeClr val="tx1"/>
                </a:solidFill>
                <a:latin typeface="Arial" charset="0"/>
                <a:ea typeface="Cordia New" charset="0"/>
                <a:cs typeface="Cordia New" charset="0"/>
              </a:defRPr>
            </a:lvl8pPr>
            <a:lvl9pPr marL="3886200" indent="-228600" eaLnBrk="0" fontAlgn="base" hangingPunct="0">
              <a:spcBef>
                <a:spcPct val="0"/>
              </a:spcBef>
              <a:spcAft>
                <a:spcPct val="0"/>
              </a:spcAft>
              <a:defRPr sz="2800">
                <a:solidFill>
                  <a:schemeClr val="tx1"/>
                </a:solidFill>
                <a:latin typeface="Arial" charset="0"/>
                <a:ea typeface="Cordia New" charset="0"/>
                <a:cs typeface="Cordia New" charset="0"/>
              </a:defRPr>
            </a:lvl9pPr>
          </a:lstStyle>
          <a:p>
            <a:pPr eaLnBrk="1" fontAlgn="base" hangingPunct="1">
              <a:spcBef>
                <a:spcPct val="50000"/>
              </a:spcBef>
              <a:spcAft>
                <a:spcPct val="0"/>
              </a:spcAft>
            </a:pPr>
            <a:r>
              <a:rPr lang="en-US" sz="900" dirty="0">
                <a:solidFill>
                  <a:prstClr val="black"/>
                </a:solidFill>
                <a:cs typeface="Angsana New" charset="0"/>
              </a:rPr>
              <a:t>Source: </a:t>
            </a:r>
            <a:r>
              <a:rPr lang="en-US" sz="900" dirty="0">
                <a:solidFill>
                  <a:srgbClr val="000000"/>
                </a:solidFill>
                <a:cs typeface="Angsana New" charset="0"/>
              </a:rPr>
              <a:t>Prepared by </a:t>
            </a:r>
            <a:r>
              <a:rPr lang="en-US" sz="900" dirty="0">
                <a:solidFill>
                  <a:srgbClr val="000000"/>
                </a:solidFill>
                <a:cs typeface="Angsana New" charset="0"/>
                <a:hlinkClick r:id="rId3"/>
              </a:rPr>
              <a:t>www.aidsdatahub.org</a:t>
            </a:r>
            <a:r>
              <a:rPr lang="en-US" sz="900" dirty="0">
                <a:solidFill>
                  <a:srgbClr val="000000"/>
                </a:solidFill>
                <a:cs typeface="Angsana New" charset="0"/>
              </a:rPr>
              <a:t>  based on </a:t>
            </a:r>
            <a:r>
              <a:rPr lang="en-US" sz="900" dirty="0">
                <a:solidFill>
                  <a:srgbClr val="000000"/>
                </a:solidFill>
              </a:rPr>
              <a:t>Philippine Statistics Authority (PSA) and ICF. (2018). Philippines National Demographic and Health Survey 2017. Quezon City, Philippines, and Rockville, Maryland, USA: PSA and ICF. </a:t>
            </a:r>
            <a:endParaRPr lang="en-US" sz="900" dirty="0">
              <a:solidFill>
                <a:srgbClr val="000000"/>
              </a:solidFill>
              <a:cs typeface="Arial" charset="0"/>
            </a:endParaRPr>
          </a:p>
        </p:txBody>
      </p:sp>
      <p:graphicFrame>
        <p:nvGraphicFramePr>
          <p:cNvPr id="7" name="Chart 6"/>
          <p:cNvGraphicFramePr>
            <a:graphicFrameLocks noGrp="1"/>
          </p:cNvGraphicFramePr>
          <p:nvPr>
            <p:extLst>
              <p:ext uri="{D42A27DB-BD31-4B8C-83A1-F6EECF244321}">
                <p14:modId xmlns:p14="http://schemas.microsoft.com/office/powerpoint/2010/main" val="1119008866"/>
              </p:ext>
            </p:extLst>
          </p:nvPr>
        </p:nvGraphicFramePr>
        <p:xfrm>
          <a:off x="563625" y="2301000"/>
          <a:ext cx="5580000" cy="417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a:graphicFrameLocks noGrp="1"/>
          </p:cNvGraphicFramePr>
          <p:nvPr>
            <p:extLst>
              <p:ext uri="{D42A27DB-BD31-4B8C-83A1-F6EECF244321}">
                <p14:modId xmlns:p14="http://schemas.microsoft.com/office/powerpoint/2010/main" val="1022551056"/>
              </p:ext>
            </p:extLst>
          </p:nvPr>
        </p:nvGraphicFramePr>
        <p:xfrm>
          <a:off x="6154800" y="2301000"/>
          <a:ext cx="5580000" cy="4176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329694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bwMode="auto">
          <a:xfrm>
            <a:off x="304802" y="32766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40" tIns="45576" rIns="91140" bIns="45576" numCol="1" anchor="t" anchorCtr="0" compatLnSpc="1">
            <a:prstTxWarp prst="textNoShape">
              <a:avLst/>
            </a:prstTxWarp>
          </a:bodyPr>
          <a:lstStyle/>
          <a:p>
            <a:pPr eaLnBrk="1" hangingPunct="1"/>
            <a:r>
              <a:rPr lang="en-US" sz="5400" dirty="0"/>
              <a:t>Vulnerability and </a:t>
            </a:r>
            <a:br>
              <a:rPr lang="en-US" sz="5400" dirty="0"/>
            </a:br>
            <a:r>
              <a:rPr lang="en-US" sz="5400" dirty="0"/>
              <a:t>HIV knowledge</a:t>
            </a:r>
            <a:endParaRPr lang="en-US" dirty="0"/>
          </a:p>
        </p:txBody>
      </p:sp>
    </p:spTree>
    <p:extLst>
      <p:ext uri="{BB962C8B-B14F-4D97-AF65-F5344CB8AC3E}">
        <p14:creationId xmlns:p14="http://schemas.microsoft.com/office/powerpoint/2010/main" val="42372999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Title 2"/>
          <p:cNvSpPr>
            <a:spLocks noGrp="1"/>
          </p:cNvSpPr>
          <p:nvPr>
            <p:ph type="title"/>
          </p:nvPr>
        </p:nvSpPr>
        <p:spPr bwMode="auto">
          <a:xfrm>
            <a:off x="228600" y="1447800"/>
            <a:ext cx="115062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40" tIns="45576" rIns="91140" bIns="45576" numCol="1" anchor="t" anchorCtr="0" compatLnSpc="1">
            <a:prstTxWarp prst="textNoShape">
              <a:avLst/>
            </a:prstTxWarp>
            <a:noAutofit/>
          </a:bodyPr>
          <a:lstStyle/>
          <a:p>
            <a:pPr eaLnBrk="1" hangingPunct="1"/>
            <a:r>
              <a:rPr lang="en-US" dirty="0"/>
              <a:t>Proportion of key populations with comprehensive HIV knowledge, 2011-2015</a:t>
            </a:r>
            <a:br>
              <a:rPr lang="en-US" dirty="0"/>
            </a:br>
            <a:br>
              <a:rPr lang="en-US" dirty="0"/>
            </a:br>
            <a:endParaRPr lang="en-US" dirty="0"/>
          </a:p>
        </p:txBody>
      </p:sp>
      <p:sp>
        <p:nvSpPr>
          <p:cNvPr id="2" name="Slide Number Placeholder 1"/>
          <p:cNvSpPr>
            <a:spLocks noGrp="1"/>
          </p:cNvSpPr>
          <p:nvPr>
            <p:ph type="sldNum" sz="quarter" idx="10"/>
          </p:nvPr>
        </p:nvSpPr>
        <p:spPr/>
        <p:txBody>
          <a:bodyPr/>
          <a:lstStyle>
            <a:lvl1pPr eaLnBrk="0" hangingPunct="0">
              <a:defRPr sz="2800">
                <a:solidFill>
                  <a:schemeClr val="tx1"/>
                </a:solidFill>
                <a:latin typeface="Arial" charset="0"/>
                <a:ea typeface="ＭＳ Ｐゴシック" charset="0"/>
                <a:cs typeface="Cordia New" charset="0"/>
              </a:defRPr>
            </a:lvl1pPr>
            <a:lvl2pPr marL="740559" indent="-284816" eaLnBrk="0" hangingPunct="0">
              <a:defRPr sz="2800">
                <a:solidFill>
                  <a:schemeClr val="tx1"/>
                </a:solidFill>
                <a:latin typeface="Arial" charset="0"/>
                <a:ea typeface="Cordia New" charset="0"/>
                <a:cs typeface="Cordia New" charset="0"/>
              </a:defRPr>
            </a:lvl2pPr>
            <a:lvl3pPr marL="1139316" indent="-227873" eaLnBrk="0" hangingPunct="0">
              <a:defRPr sz="2800">
                <a:solidFill>
                  <a:schemeClr val="tx1"/>
                </a:solidFill>
                <a:latin typeface="Arial" charset="0"/>
                <a:ea typeface="Cordia New" charset="0"/>
                <a:cs typeface="Cordia New" charset="0"/>
              </a:defRPr>
            </a:lvl3pPr>
            <a:lvl4pPr marL="1595021" indent="-227873" eaLnBrk="0" hangingPunct="0">
              <a:defRPr sz="2800">
                <a:solidFill>
                  <a:schemeClr val="tx1"/>
                </a:solidFill>
                <a:latin typeface="Arial" charset="0"/>
                <a:ea typeface="Cordia New" charset="0"/>
                <a:cs typeface="Cordia New" charset="0"/>
              </a:defRPr>
            </a:lvl4pPr>
            <a:lvl5pPr marL="2050753" indent="-227873" eaLnBrk="0" hangingPunct="0">
              <a:defRPr sz="2800">
                <a:solidFill>
                  <a:schemeClr val="tx1"/>
                </a:solidFill>
                <a:latin typeface="Arial" charset="0"/>
                <a:ea typeface="Cordia New" charset="0"/>
                <a:cs typeface="Cordia New" charset="0"/>
              </a:defRPr>
            </a:lvl5pPr>
            <a:lvl6pPr marL="2506497" indent="-227873" eaLnBrk="0" fontAlgn="base" hangingPunct="0">
              <a:spcBef>
                <a:spcPct val="0"/>
              </a:spcBef>
              <a:spcAft>
                <a:spcPct val="0"/>
              </a:spcAft>
              <a:defRPr sz="2800">
                <a:solidFill>
                  <a:schemeClr val="tx1"/>
                </a:solidFill>
                <a:latin typeface="Arial" charset="0"/>
                <a:ea typeface="Cordia New" charset="0"/>
                <a:cs typeface="Cordia New" charset="0"/>
              </a:defRPr>
            </a:lvl6pPr>
            <a:lvl7pPr marL="2962225" indent="-227873" eaLnBrk="0" fontAlgn="base" hangingPunct="0">
              <a:spcBef>
                <a:spcPct val="0"/>
              </a:spcBef>
              <a:spcAft>
                <a:spcPct val="0"/>
              </a:spcAft>
              <a:defRPr sz="2800">
                <a:solidFill>
                  <a:schemeClr val="tx1"/>
                </a:solidFill>
                <a:latin typeface="Arial" charset="0"/>
                <a:ea typeface="Cordia New" charset="0"/>
                <a:cs typeface="Cordia New" charset="0"/>
              </a:defRPr>
            </a:lvl7pPr>
            <a:lvl8pPr marL="3417920" indent="-227873" eaLnBrk="0" fontAlgn="base" hangingPunct="0">
              <a:spcBef>
                <a:spcPct val="0"/>
              </a:spcBef>
              <a:spcAft>
                <a:spcPct val="0"/>
              </a:spcAft>
              <a:defRPr sz="2800">
                <a:solidFill>
                  <a:schemeClr val="tx1"/>
                </a:solidFill>
                <a:latin typeface="Arial" charset="0"/>
                <a:ea typeface="Cordia New" charset="0"/>
                <a:cs typeface="Cordia New" charset="0"/>
              </a:defRPr>
            </a:lvl8pPr>
            <a:lvl9pPr marL="3873632" indent="-227873" eaLnBrk="0" fontAlgn="base" hangingPunct="0">
              <a:spcBef>
                <a:spcPct val="0"/>
              </a:spcBef>
              <a:spcAft>
                <a:spcPct val="0"/>
              </a:spcAft>
              <a:defRPr sz="2800">
                <a:solidFill>
                  <a:schemeClr val="tx1"/>
                </a:solidFill>
                <a:latin typeface="Arial" charset="0"/>
                <a:ea typeface="Cordia New" charset="0"/>
                <a:cs typeface="Cordia New" charset="0"/>
              </a:defRPr>
            </a:lvl9pPr>
          </a:lstStyle>
          <a:p>
            <a:pPr eaLnBrk="1" hangingPunct="1"/>
            <a:fld id="{9D220719-FBAA-A04E-9356-2F3D6FE87BFB}" type="slidenum">
              <a:rPr lang="th-TH" sz="1200">
                <a:solidFill>
                  <a:srgbClr val="898989"/>
                </a:solidFill>
              </a:rPr>
              <a:pPr eaLnBrk="1" hangingPunct="1"/>
              <a:t>42</a:t>
            </a:fld>
            <a:endParaRPr lang="th-TH" sz="1200">
              <a:solidFill>
                <a:srgbClr val="898989"/>
              </a:solidFill>
            </a:endParaRPr>
          </a:p>
        </p:txBody>
      </p:sp>
      <p:sp>
        <p:nvSpPr>
          <p:cNvPr id="75781" name="Text Box 149"/>
          <p:cNvSpPr txBox="1">
            <a:spLocks noChangeArrowheads="1"/>
          </p:cNvSpPr>
          <p:nvPr/>
        </p:nvSpPr>
        <p:spPr bwMode="auto">
          <a:xfrm>
            <a:off x="198120" y="6615390"/>
            <a:ext cx="8610600" cy="230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40" tIns="45576" rIns="91140" bIns="45576">
            <a:spAutoFit/>
          </a:bodyPr>
          <a:lstStyle>
            <a:lvl1pPr eaLnBrk="0" hangingPunct="0">
              <a:defRPr sz="2800">
                <a:solidFill>
                  <a:schemeClr val="tx1"/>
                </a:solidFill>
                <a:latin typeface="Arial" charset="0"/>
                <a:ea typeface="ＭＳ Ｐゴシック" charset="0"/>
                <a:cs typeface="Cordia New" charset="0"/>
              </a:defRPr>
            </a:lvl1pPr>
            <a:lvl2pPr marL="742950" indent="-285750" eaLnBrk="0" hangingPunct="0">
              <a:defRPr sz="2800">
                <a:solidFill>
                  <a:schemeClr val="tx1"/>
                </a:solidFill>
                <a:latin typeface="Arial" charset="0"/>
                <a:ea typeface="Cordia New" charset="0"/>
                <a:cs typeface="Cordia New" charset="0"/>
              </a:defRPr>
            </a:lvl2pPr>
            <a:lvl3pPr marL="1143000" indent="-228600" eaLnBrk="0" hangingPunct="0">
              <a:defRPr sz="2800">
                <a:solidFill>
                  <a:schemeClr val="tx1"/>
                </a:solidFill>
                <a:latin typeface="Arial" charset="0"/>
                <a:ea typeface="Cordia New" charset="0"/>
                <a:cs typeface="Cordia New" charset="0"/>
              </a:defRPr>
            </a:lvl3pPr>
            <a:lvl4pPr marL="1600200" indent="-228600" eaLnBrk="0" hangingPunct="0">
              <a:defRPr sz="2800">
                <a:solidFill>
                  <a:schemeClr val="tx1"/>
                </a:solidFill>
                <a:latin typeface="Arial" charset="0"/>
                <a:ea typeface="Cordia New" charset="0"/>
                <a:cs typeface="Cordia New" charset="0"/>
              </a:defRPr>
            </a:lvl4pPr>
            <a:lvl5pPr marL="2057400" indent="-228600" eaLnBrk="0" hangingPunct="0">
              <a:defRPr sz="2800">
                <a:solidFill>
                  <a:schemeClr val="tx1"/>
                </a:solidFill>
                <a:latin typeface="Arial" charset="0"/>
                <a:ea typeface="Cordia New" charset="0"/>
                <a:cs typeface="Cordia New" charset="0"/>
              </a:defRPr>
            </a:lvl5pPr>
            <a:lvl6pPr marL="2514600" indent="-228600" eaLnBrk="0" fontAlgn="base" hangingPunct="0">
              <a:spcBef>
                <a:spcPct val="0"/>
              </a:spcBef>
              <a:spcAft>
                <a:spcPct val="0"/>
              </a:spcAft>
              <a:defRPr sz="2800">
                <a:solidFill>
                  <a:schemeClr val="tx1"/>
                </a:solidFill>
                <a:latin typeface="Arial" charset="0"/>
                <a:ea typeface="Cordia New" charset="0"/>
                <a:cs typeface="Cordia New" charset="0"/>
              </a:defRPr>
            </a:lvl6pPr>
            <a:lvl7pPr marL="2971800" indent="-228600" eaLnBrk="0" fontAlgn="base" hangingPunct="0">
              <a:spcBef>
                <a:spcPct val="0"/>
              </a:spcBef>
              <a:spcAft>
                <a:spcPct val="0"/>
              </a:spcAft>
              <a:defRPr sz="2800">
                <a:solidFill>
                  <a:schemeClr val="tx1"/>
                </a:solidFill>
                <a:latin typeface="Arial" charset="0"/>
                <a:ea typeface="Cordia New" charset="0"/>
                <a:cs typeface="Cordia New" charset="0"/>
              </a:defRPr>
            </a:lvl7pPr>
            <a:lvl8pPr marL="3429000" indent="-228600" eaLnBrk="0" fontAlgn="base" hangingPunct="0">
              <a:spcBef>
                <a:spcPct val="0"/>
              </a:spcBef>
              <a:spcAft>
                <a:spcPct val="0"/>
              </a:spcAft>
              <a:defRPr sz="2800">
                <a:solidFill>
                  <a:schemeClr val="tx1"/>
                </a:solidFill>
                <a:latin typeface="Arial" charset="0"/>
                <a:ea typeface="Cordia New" charset="0"/>
                <a:cs typeface="Cordia New" charset="0"/>
              </a:defRPr>
            </a:lvl8pPr>
            <a:lvl9pPr marL="3886200" indent="-228600" eaLnBrk="0" fontAlgn="base" hangingPunct="0">
              <a:spcBef>
                <a:spcPct val="0"/>
              </a:spcBef>
              <a:spcAft>
                <a:spcPct val="0"/>
              </a:spcAft>
              <a:defRPr sz="2800">
                <a:solidFill>
                  <a:schemeClr val="tx1"/>
                </a:solidFill>
                <a:latin typeface="Arial" charset="0"/>
                <a:ea typeface="Cordia New" charset="0"/>
                <a:cs typeface="Cordia New" charset="0"/>
              </a:defRPr>
            </a:lvl9pPr>
          </a:lstStyle>
          <a:p>
            <a:pPr eaLnBrk="1" fontAlgn="base" hangingPunct="1">
              <a:spcBef>
                <a:spcPct val="50000"/>
              </a:spcBef>
              <a:spcAft>
                <a:spcPct val="0"/>
              </a:spcAft>
            </a:pPr>
            <a:r>
              <a:rPr lang="en-US" sz="900" dirty="0">
                <a:solidFill>
                  <a:srgbClr val="000000"/>
                </a:solidFill>
              </a:rPr>
              <a:t>Source: Prepared by </a:t>
            </a:r>
            <a:r>
              <a:rPr lang="en-US" sz="900" dirty="0">
                <a:solidFill>
                  <a:srgbClr val="000000"/>
                </a:solidFill>
                <a:hlinkClick r:id="rId3"/>
              </a:rPr>
              <a:t>www.aidsdatahub.org</a:t>
            </a:r>
            <a:r>
              <a:rPr lang="en-US" sz="900" dirty="0">
                <a:solidFill>
                  <a:srgbClr val="000000"/>
                </a:solidFill>
              </a:rPr>
              <a:t>  based on Integrated HIV Behavioral and Serologic Surveillance (IHBSS) Reports</a:t>
            </a:r>
          </a:p>
        </p:txBody>
      </p:sp>
      <p:graphicFrame>
        <p:nvGraphicFramePr>
          <p:cNvPr id="7" name="Chart 6"/>
          <p:cNvGraphicFramePr>
            <a:graphicFrameLocks noGrp="1"/>
          </p:cNvGraphicFramePr>
          <p:nvPr>
            <p:extLst>
              <p:ext uri="{D42A27DB-BD31-4B8C-83A1-F6EECF244321}">
                <p14:modId xmlns:p14="http://schemas.microsoft.com/office/powerpoint/2010/main" val="1022815433"/>
              </p:ext>
            </p:extLst>
          </p:nvPr>
        </p:nvGraphicFramePr>
        <p:xfrm>
          <a:off x="1371600" y="1981200"/>
          <a:ext cx="9448800" cy="463419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414486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Title 2"/>
          <p:cNvSpPr>
            <a:spLocks noGrp="1"/>
          </p:cNvSpPr>
          <p:nvPr>
            <p:ph type="title"/>
          </p:nvPr>
        </p:nvSpPr>
        <p:spPr bwMode="auto">
          <a:xfrm>
            <a:off x="228603" y="1401000"/>
            <a:ext cx="11353801"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40" tIns="45576" rIns="91140" bIns="45576" numCol="1" anchor="t" anchorCtr="0" compatLnSpc="1">
            <a:prstTxWarp prst="textNoShape">
              <a:avLst/>
            </a:prstTxWarp>
            <a:noAutofit/>
          </a:bodyPr>
          <a:lstStyle/>
          <a:p>
            <a:pPr eaLnBrk="1" hangingPunct="1"/>
            <a:r>
              <a:rPr lang="en-US" dirty="0"/>
              <a:t>Proportion of key populations with comprehensive knowledge of HIV by age group, 2013</a:t>
            </a:r>
            <a:br>
              <a:rPr lang="en-US" dirty="0"/>
            </a:br>
            <a:endParaRPr lang="en-US" dirty="0"/>
          </a:p>
        </p:txBody>
      </p:sp>
      <p:sp>
        <p:nvSpPr>
          <p:cNvPr id="2" name="Slide Number Placeholder 1"/>
          <p:cNvSpPr>
            <a:spLocks noGrp="1"/>
          </p:cNvSpPr>
          <p:nvPr>
            <p:ph type="sldNum" sz="quarter" idx="10"/>
          </p:nvPr>
        </p:nvSpPr>
        <p:spPr/>
        <p:txBody>
          <a:bodyPr/>
          <a:lstStyle>
            <a:lvl1pPr eaLnBrk="0" hangingPunct="0">
              <a:defRPr sz="2800">
                <a:solidFill>
                  <a:schemeClr val="tx1"/>
                </a:solidFill>
                <a:latin typeface="Arial" charset="0"/>
                <a:ea typeface="ＭＳ Ｐゴシック" charset="0"/>
                <a:cs typeface="Cordia New" charset="0"/>
              </a:defRPr>
            </a:lvl1pPr>
            <a:lvl2pPr marL="740559" indent="-284816" eaLnBrk="0" hangingPunct="0">
              <a:defRPr sz="2800">
                <a:solidFill>
                  <a:schemeClr val="tx1"/>
                </a:solidFill>
                <a:latin typeface="Arial" charset="0"/>
                <a:ea typeface="Cordia New" charset="0"/>
                <a:cs typeface="Cordia New" charset="0"/>
              </a:defRPr>
            </a:lvl2pPr>
            <a:lvl3pPr marL="1139316" indent="-227873" eaLnBrk="0" hangingPunct="0">
              <a:defRPr sz="2800">
                <a:solidFill>
                  <a:schemeClr val="tx1"/>
                </a:solidFill>
                <a:latin typeface="Arial" charset="0"/>
                <a:ea typeface="Cordia New" charset="0"/>
                <a:cs typeface="Cordia New" charset="0"/>
              </a:defRPr>
            </a:lvl3pPr>
            <a:lvl4pPr marL="1595021" indent="-227873" eaLnBrk="0" hangingPunct="0">
              <a:defRPr sz="2800">
                <a:solidFill>
                  <a:schemeClr val="tx1"/>
                </a:solidFill>
                <a:latin typeface="Arial" charset="0"/>
                <a:ea typeface="Cordia New" charset="0"/>
                <a:cs typeface="Cordia New" charset="0"/>
              </a:defRPr>
            </a:lvl4pPr>
            <a:lvl5pPr marL="2050753" indent="-227873" eaLnBrk="0" hangingPunct="0">
              <a:defRPr sz="2800">
                <a:solidFill>
                  <a:schemeClr val="tx1"/>
                </a:solidFill>
                <a:latin typeface="Arial" charset="0"/>
                <a:ea typeface="Cordia New" charset="0"/>
                <a:cs typeface="Cordia New" charset="0"/>
              </a:defRPr>
            </a:lvl5pPr>
            <a:lvl6pPr marL="2506497" indent="-227873" eaLnBrk="0" fontAlgn="base" hangingPunct="0">
              <a:spcBef>
                <a:spcPct val="0"/>
              </a:spcBef>
              <a:spcAft>
                <a:spcPct val="0"/>
              </a:spcAft>
              <a:defRPr sz="2800">
                <a:solidFill>
                  <a:schemeClr val="tx1"/>
                </a:solidFill>
                <a:latin typeface="Arial" charset="0"/>
                <a:ea typeface="Cordia New" charset="0"/>
                <a:cs typeface="Cordia New" charset="0"/>
              </a:defRPr>
            </a:lvl6pPr>
            <a:lvl7pPr marL="2962225" indent="-227873" eaLnBrk="0" fontAlgn="base" hangingPunct="0">
              <a:spcBef>
                <a:spcPct val="0"/>
              </a:spcBef>
              <a:spcAft>
                <a:spcPct val="0"/>
              </a:spcAft>
              <a:defRPr sz="2800">
                <a:solidFill>
                  <a:schemeClr val="tx1"/>
                </a:solidFill>
                <a:latin typeface="Arial" charset="0"/>
                <a:ea typeface="Cordia New" charset="0"/>
                <a:cs typeface="Cordia New" charset="0"/>
              </a:defRPr>
            </a:lvl7pPr>
            <a:lvl8pPr marL="3417920" indent="-227873" eaLnBrk="0" fontAlgn="base" hangingPunct="0">
              <a:spcBef>
                <a:spcPct val="0"/>
              </a:spcBef>
              <a:spcAft>
                <a:spcPct val="0"/>
              </a:spcAft>
              <a:defRPr sz="2800">
                <a:solidFill>
                  <a:schemeClr val="tx1"/>
                </a:solidFill>
                <a:latin typeface="Arial" charset="0"/>
                <a:ea typeface="Cordia New" charset="0"/>
                <a:cs typeface="Cordia New" charset="0"/>
              </a:defRPr>
            </a:lvl8pPr>
            <a:lvl9pPr marL="3873632" indent="-227873" eaLnBrk="0" fontAlgn="base" hangingPunct="0">
              <a:spcBef>
                <a:spcPct val="0"/>
              </a:spcBef>
              <a:spcAft>
                <a:spcPct val="0"/>
              </a:spcAft>
              <a:defRPr sz="2800">
                <a:solidFill>
                  <a:schemeClr val="tx1"/>
                </a:solidFill>
                <a:latin typeface="Arial" charset="0"/>
                <a:ea typeface="Cordia New" charset="0"/>
                <a:cs typeface="Cordia New" charset="0"/>
              </a:defRPr>
            </a:lvl9pPr>
          </a:lstStyle>
          <a:p>
            <a:pPr eaLnBrk="1" hangingPunct="1"/>
            <a:fld id="{5012AF6D-7170-5B40-BC79-1DF1C1573F7D}" type="slidenum">
              <a:rPr lang="th-TH" sz="1200">
                <a:solidFill>
                  <a:srgbClr val="898989"/>
                </a:solidFill>
              </a:rPr>
              <a:pPr eaLnBrk="1" hangingPunct="1"/>
              <a:t>43</a:t>
            </a:fld>
            <a:endParaRPr lang="th-TH" sz="1200">
              <a:solidFill>
                <a:srgbClr val="898989"/>
              </a:solidFill>
            </a:endParaRPr>
          </a:p>
        </p:txBody>
      </p:sp>
      <p:sp>
        <p:nvSpPr>
          <p:cNvPr id="76805" name="Text Box 149"/>
          <p:cNvSpPr txBox="1">
            <a:spLocks noChangeArrowheads="1"/>
          </p:cNvSpPr>
          <p:nvPr/>
        </p:nvSpPr>
        <p:spPr bwMode="auto">
          <a:xfrm>
            <a:off x="76200" y="6400859"/>
            <a:ext cx="11201400" cy="369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40" tIns="45576" rIns="91140" bIns="45576">
            <a:spAutoFit/>
          </a:bodyPr>
          <a:lstStyle>
            <a:lvl1pPr eaLnBrk="0" hangingPunct="0">
              <a:defRPr sz="2800">
                <a:solidFill>
                  <a:schemeClr val="tx1"/>
                </a:solidFill>
                <a:latin typeface="Arial" charset="0"/>
                <a:ea typeface="ＭＳ Ｐゴシック" charset="0"/>
                <a:cs typeface="Cordia New" charset="0"/>
              </a:defRPr>
            </a:lvl1pPr>
            <a:lvl2pPr marL="742950" indent="-285750" eaLnBrk="0" hangingPunct="0">
              <a:defRPr sz="2800">
                <a:solidFill>
                  <a:schemeClr val="tx1"/>
                </a:solidFill>
                <a:latin typeface="Arial" charset="0"/>
                <a:ea typeface="Cordia New" charset="0"/>
                <a:cs typeface="Cordia New" charset="0"/>
              </a:defRPr>
            </a:lvl2pPr>
            <a:lvl3pPr marL="1143000" indent="-228600" eaLnBrk="0" hangingPunct="0">
              <a:defRPr sz="2800">
                <a:solidFill>
                  <a:schemeClr val="tx1"/>
                </a:solidFill>
                <a:latin typeface="Arial" charset="0"/>
                <a:ea typeface="Cordia New" charset="0"/>
                <a:cs typeface="Cordia New" charset="0"/>
              </a:defRPr>
            </a:lvl3pPr>
            <a:lvl4pPr marL="1600200" indent="-228600" eaLnBrk="0" hangingPunct="0">
              <a:defRPr sz="2800">
                <a:solidFill>
                  <a:schemeClr val="tx1"/>
                </a:solidFill>
                <a:latin typeface="Arial" charset="0"/>
                <a:ea typeface="Cordia New" charset="0"/>
                <a:cs typeface="Cordia New" charset="0"/>
              </a:defRPr>
            </a:lvl4pPr>
            <a:lvl5pPr marL="2057400" indent="-228600" eaLnBrk="0" hangingPunct="0">
              <a:defRPr sz="2800">
                <a:solidFill>
                  <a:schemeClr val="tx1"/>
                </a:solidFill>
                <a:latin typeface="Arial" charset="0"/>
                <a:ea typeface="Cordia New" charset="0"/>
                <a:cs typeface="Cordia New" charset="0"/>
              </a:defRPr>
            </a:lvl5pPr>
            <a:lvl6pPr marL="2514600" indent="-228600" eaLnBrk="0" fontAlgn="base" hangingPunct="0">
              <a:spcBef>
                <a:spcPct val="0"/>
              </a:spcBef>
              <a:spcAft>
                <a:spcPct val="0"/>
              </a:spcAft>
              <a:defRPr sz="2800">
                <a:solidFill>
                  <a:schemeClr val="tx1"/>
                </a:solidFill>
                <a:latin typeface="Arial" charset="0"/>
                <a:ea typeface="Cordia New" charset="0"/>
                <a:cs typeface="Cordia New" charset="0"/>
              </a:defRPr>
            </a:lvl6pPr>
            <a:lvl7pPr marL="2971800" indent="-228600" eaLnBrk="0" fontAlgn="base" hangingPunct="0">
              <a:spcBef>
                <a:spcPct val="0"/>
              </a:spcBef>
              <a:spcAft>
                <a:spcPct val="0"/>
              </a:spcAft>
              <a:defRPr sz="2800">
                <a:solidFill>
                  <a:schemeClr val="tx1"/>
                </a:solidFill>
                <a:latin typeface="Arial" charset="0"/>
                <a:ea typeface="Cordia New" charset="0"/>
                <a:cs typeface="Cordia New" charset="0"/>
              </a:defRPr>
            </a:lvl7pPr>
            <a:lvl8pPr marL="3429000" indent="-228600" eaLnBrk="0" fontAlgn="base" hangingPunct="0">
              <a:spcBef>
                <a:spcPct val="0"/>
              </a:spcBef>
              <a:spcAft>
                <a:spcPct val="0"/>
              </a:spcAft>
              <a:defRPr sz="2800">
                <a:solidFill>
                  <a:schemeClr val="tx1"/>
                </a:solidFill>
                <a:latin typeface="Arial" charset="0"/>
                <a:ea typeface="Cordia New" charset="0"/>
                <a:cs typeface="Cordia New" charset="0"/>
              </a:defRPr>
            </a:lvl8pPr>
            <a:lvl9pPr marL="3886200" indent="-228600" eaLnBrk="0" fontAlgn="base" hangingPunct="0">
              <a:spcBef>
                <a:spcPct val="0"/>
              </a:spcBef>
              <a:spcAft>
                <a:spcPct val="0"/>
              </a:spcAft>
              <a:defRPr sz="2800">
                <a:solidFill>
                  <a:schemeClr val="tx1"/>
                </a:solidFill>
                <a:latin typeface="Arial" charset="0"/>
                <a:ea typeface="Cordia New" charset="0"/>
                <a:cs typeface="Cordia New" charset="0"/>
              </a:defRPr>
            </a:lvl9pPr>
          </a:lstStyle>
          <a:p>
            <a:r>
              <a:rPr lang="en-US" sz="900" dirty="0">
                <a:solidFill>
                  <a:srgbClr val="000000"/>
                </a:solidFill>
              </a:rPr>
              <a:t>Source: Prepared by </a:t>
            </a:r>
            <a:r>
              <a:rPr lang="en-US" sz="900" dirty="0">
                <a:solidFill>
                  <a:srgbClr val="000000"/>
                </a:solidFill>
                <a:hlinkClick r:id="rId3"/>
              </a:rPr>
              <a:t>www.aidsdatahub.org</a:t>
            </a:r>
            <a:r>
              <a:rPr lang="en-US" sz="900" dirty="0">
                <a:solidFill>
                  <a:srgbClr val="000000"/>
                </a:solidFill>
              </a:rPr>
              <a:t>  based on </a:t>
            </a:r>
            <a:r>
              <a:rPr lang="en-US" sz="900" dirty="0">
                <a:latin typeface="Arial" pitchFamily="34" charset="0"/>
                <a:cs typeface="Arial" pitchFamily="34" charset="0"/>
              </a:rPr>
              <a:t>National HIV and STI Surveillance and Strategic Information Unit, National Epidemiology Center, DOH. (2014). 2013 Integrated HIV Behavioral and Serologic Surveillance (IHBSS) Report. Manila, Philippines.</a:t>
            </a:r>
            <a:endParaRPr lang="en-GB" sz="900" dirty="0">
              <a:latin typeface="Arial" pitchFamily="34" charset="0"/>
              <a:cs typeface="Arial" pitchFamily="34" charset="0"/>
            </a:endParaRPr>
          </a:p>
        </p:txBody>
      </p:sp>
      <p:graphicFrame>
        <p:nvGraphicFramePr>
          <p:cNvPr id="8" name="Chart 7"/>
          <p:cNvGraphicFramePr>
            <a:graphicFrameLocks noGrp="1"/>
          </p:cNvGraphicFramePr>
          <p:nvPr>
            <p:extLst>
              <p:ext uri="{D42A27DB-BD31-4B8C-83A1-F6EECF244321}">
                <p14:modId xmlns:p14="http://schemas.microsoft.com/office/powerpoint/2010/main" val="3487796043"/>
              </p:ext>
            </p:extLst>
          </p:nvPr>
        </p:nvGraphicFramePr>
        <p:xfrm>
          <a:off x="1828801" y="2286000"/>
          <a:ext cx="8534400" cy="4191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984664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Title 2"/>
          <p:cNvSpPr>
            <a:spLocks noGrp="1"/>
          </p:cNvSpPr>
          <p:nvPr>
            <p:ph type="title"/>
          </p:nvPr>
        </p:nvSpPr>
        <p:spPr bwMode="auto">
          <a:xfrm>
            <a:off x="228603" y="1371600"/>
            <a:ext cx="11277601"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40" tIns="45576" rIns="91140" bIns="45576" numCol="1" anchor="t" anchorCtr="0" compatLnSpc="1">
            <a:prstTxWarp prst="textNoShape">
              <a:avLst/>
            </a:prstTxWarp>
            <a:noAutofit/>
          </a:bodyPr>
          <a:lstStyle/>
          <a:p>
            <a:pPr eaLnBrk="1" hangingPunct="1"/>
            <a:r>
              <a:rPr lang="en-US" dirty="0"/>
              <a:t>Proportion of key populations with comprehensive HIV knowledge, selected cities, 2015-2018</a:t>
            </a:r>
            <a:br>
              <a:rPr lang="en-US" dirty="0"/>
            </a:br>
            <a:endParaRPr lang="en-US" dirty="0"/>
          </a:p>
        </p:txBody>
      </p:sp>
      <p:sp>
        <p:nvSpPr>
          <p:cNvPr id="2" name="Slide Number Placeholder 1"/>
          <p:cNvSpPr>
            <a:spLocks noGrp="1"/>
          </p:cNvSpPr>
          <p:nvPr>
            <p:ph type="sldNum" sz="quarter" idx="10"/>
          </p:nvPr>
        </p:nvSpPr>
        <p:spPr/>
        <p:txBody>
          <a:bodyPr/>
          <a:lstStyle>
            <a:lvl1pPr eaLnBrk="0" hangingPunct="0">
              <a:defRPr sz="2800">
                <a:solidFill>
                  <a:schemeClr val="tx1"/>
                </a:solidFill>
                <a:latin typeface="Arial" charset="0"/>
                <a:ea typeface="ＭＳ Ｐゴシック" charset="0"/>
                <a:cs typeface="Cordia New" charset="0"/>
              </a:defRPr>
            </a:lvl1pPr>
            <a:lvl2pPr marL="740559" indent="-284816" eaLnBrk="0" hangingPunct="0">
              <a:defRPr sz="2800">
                <a:solidFill>
                  <a:schemeClr val="tx1"/>
                </a:solidFill>
                <a:latin typeface="Arial" charset="0"/>
                <a:ea typeface="Cordia New" charset="0"/>
                <a:cs typeface="Cordia New" charset="0"/>
              </a:defRPr>
            </a:lvl2pPr>
            <a:lvl3pPr marL="1139316" indent="-227873" eaLnBrk="0" hangingPunct="0">
              <a:defRPr sz="2800">
                <a:solidFill>
                  <a:schemeClr val="tx1"/>
                </a:solidFill>
                <a:latin typeface="Arial" charset="0"/>
                <a:ea typeface="Cordia New" charset="0"/>
                <a:cs typeface="Cordia New" charset="0"/>
              </a:defRPr>
            </a:lvl3pPr>
            <a:lvl4pPr marL="1595021" indent="-227873" eaLnBrk="0" hangingPunct="0">
              <a:defRPr sz="2800">
                <a:solidFill>
                  <a:schemeClr val="tx1"/>
                </a:solidFill>
                <a:latin typeface="Arial" charset="0"/>
                <a:ea typeface="Cordia New" charset="0"/>
                <a:cs typeface="Cordia New" charset="0"/>
              </a:defRPr>
            </a:lvl4pPr>
            <a:lvl5pPr marL="2050753" indent="-227873" eaLnBrk="0" hangingPunct="0">
              <a:defRPr sz="2800">
                <a:solidFill>
                  <a:schemeClr val="tx1"/>
                </a:solidFill>
                <a:latin typeface="Arial" charset="0"/>
                <a:ea typeface="Cordia New" charset="0"/>
                <a:cs typeface="Cordia New" charset="0"/>
              </a:defRPr>
            </a:lvl5pPr>
            <a:lvl6pPr marL="2506497" indent="-227873" eaLnBrk="0" fontAlgn="base" hangingPunct="0">
              <a:spcBef>
                <a:spcPct val="0"/>
              </a:spcBef>
              <a:spcAft>
                <a:spcPct val="0"/>
              </a:spcAft>
              <a:defRPr sz="2800">
                <a:solidFill>
                  <a:schemeClr val="tx1"/>
                </a:solidFill>
                <a:latin typeface="Arial" charset="0"/>
                <a:ea typeface="Cordia New" charset="0"/>
                <a:cs typeface="Cordia New" charset="0"/>
              </a:defRPr>
            </a:lvl6pPr>
            <a:lvl7pPr marL="2962225" indent="-227873" eaLnBrk="0" fontAlgn="base" hangingPunct="0">
              <a:spcBef>
                <a:spcPct val="0"/>
              </a:spcBef>
              <a:spcAft>
                <a:spcPct val="0"/>
              </a:spcAft>
              <a:defRPr sz="2800">
                <a:solidFill>
                  <a:schemeClr val="tx1"/>
                </a:solidFill>
                <a:latin typeface="Arial" charset="0"/>
                <a:ea typeface="Cordia New" charset="0"/>
                <a:cs typeface="Cordia New" charset="0"/>
              </a:defRPr>
            </a:lvl7pPr>
            <a:lvl8pPr marL="3417920" indent="-227873" eaLnBrk="0" fontAlgn="base" hangingPunct="0">
              <a:spcBef>
                <a:spcPct val="0"/>
              </a:spcBef>
              <a:spcAft>
                <a:spcPct val="0"/>
              </a:spcAft>
              <a:defRPr sz="2800">
                <a:solidFill>
                  <a:schemeClr val="tx1"/>
                </a:solidFill>
                <a:latin typeface="Arial" charset="0"/>
                <a:ea typeface="Cordia New" charset="0"/>
                <a:cs typeface="Cordia New" charset="0"/>
              </a:defRPr>
            </a:lvl8pPr>
            <a:lvl9pPr marL="3873632" indent="-227873" eaLnBrk="0" fontAlgn="base" hangingPunct="0">
              <a:spcBef>
                <a:spcPct val="0"/>
              </a:spcBef>
              <a:spcAft>
                <a:spcPct val="0"/>
              </a:spcAft>
              <a:defRPr sz="2800">
                <a:solidFill>
                  <a:schemeClr val="tx1"/>
                </a:solidFill>
                <a:latin typeface="Arial" charset="0"/>
                <a:ea typeface="Cordia New" charset="0"/>
                <a:cs typeface="Cordia New" charset="0"/>
              </a:defRPr>
            </a:lvl9pPr>
          </a:lstStyle>
          <a:p>
            <a:pPr eaLnBrk="1" hangingPunct="1"/>
            <a:fld id="{5012AF6D-7170-5B40-BC79-1DF1C1573F7D}" type="slidenum">
              <a:rPr lang="th-TH" sz="1200">
                <a:solidFill>
                  <a:srgbClr val="898989"/>
                </a:solidFill>
              </a:rPr>
              <a:pPr eaLnBrk="1" hangingPunct="1"/>
              <a:t>44</a:t>
            </a:fld>
            <a:endParaRPr lang="th-TH" sz="1200">
              <a:solidFill>
                <a:srgbClr val="898989"/>
              </a:solidFill>
            </a:endParaRPr>
          </a:p>
        </p:txBody>
      </p:sp>
      <p:sp>
        <p:nvSpPr>
          <p:cNvPr id="76805" name="Text Box 149"/>
          <p:cNvSpPr txBox="1">
            <a:spLocks noChangeArrowheads="1"/>
          </p:cNvSpPr>
          <p:nvPr/>
        </p:nvSpPr>
        <p:spPr bwMode="auto">
          <a:xfrm>
            <a:off x="152399" y="6627458"/>
            <a:ext cx="11277601" cy="230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40" tIns="45576" rIns="91140" bIns="45576">
            <a:spAutoFit/>
          </a:bodyPr>
          <a:lstStyle>
            <a:lvl1pPr eaLnBrk="0" hangingPunct="0">
              <a:defRPr sz="2800">
                <a:solidFill>
                  <a:schemeClr val="tx1"/>
                </a:solidFill>
                <a:latin typeface="Arial" charset="0"/>
                <a:ea typeface="ＭＳ Ｐゴシック" charset="0"/>
                <a:cs typeface="Cordia New" charset="0"/>
              </a:defRPr>
            </a:lvl1pPr>
            <a:lvl2pPr marL="742950" indent="-285750" eaLnBrk="0" hangingPunct="0">
              <a:defRPr sz="2800">
                <a:solidFill>
                  <a:schemeClr val="tx1"/>
                </a:solidFill>
                <a:latin typeface="Arial" charset="0"/>
                <a:ea typeface="Cordia New" charset="0"/>
                <a:cs typeface="Cordia New" charset="0"/>
              </a:defRPr>
            </a:lvl2pPr>
            <a:lvl3pPr marL="1143000" indent="-228600" eaLnBrk="0" hangingPunct="0">
              <a:defRPr sz="2800">
                <a:solidFill>
                  <a:schemeClr val="tx1"/>
                </a:solidFill>
                <a:latin typeface="Arial" charset="0"/>
                <a:ea typeface="Cordia New" charset="0"/>
                <a:cs typeface="Cordia New" charset="0"/>
              </a:defRPr>
            </a:lvl3pPr>
            <a:lvl4pPr marL="1600200" indent="-228600" eaLnBrk="0" hangingPunct="0">
              <a:defRPr sz="2800">
                <a:solidFill>
                  <a:schemeClr val="tx1"/>
                </a:solidFill>
                <a:latin typeface="Arial" charset="0"/>
                <a:ea typeface="Cordia New" charset="0"/>
                <a:cs typeface="Cordia New" charset="0"/>
              </a:defRPr>
            </a:lvl4pPr>
            <a:lvl5pPr marL="2057400" indent="-228600" eaLnBrk="0" hangingPunct="0">
              <a:defRPr sz="2800">
                <a:solidFill>
                  <a:schemeClr val="tx1"/>
                </a:solidFill>
                <a:latin typeface="Arial" charset="0"/>
                <a:ea typeface="Cordia New" charset="0"/>
                <a:cs typeface="Cordia New" charset="0"/>
              </a:defRPr>
            </a:lvl5pPr>
            <a:lvl6pPr marL="2514600" indent="-228600" eaLnBrk="0" fontAlgn="base" hangingPunct="0">
              <a:spcBef>
                <a:spcPct val="0"/>
              </a:spcBef>
              <a:spcAft>
                <a:spcPct val="0"/>
              </a:spcAft>
              <a:defRPr sz="2800">
                <a:solidFill>
                  <a:schemeClr val="tx1"/>
                </a:solidFill>
                <a:latin typeface="Arial" charset="0"/>
                <a:ea typeface="Cordia New" charset="0"/>
                <a:cs typeface="Cordia New" charset="0"/>
              </a:defRPr>
            </a:lvl6pPr>
            <a:lvl7pPr marL="2971800" indent="-228600" eaLnBrk="0" fontAlgn="base" hangingPunct="0">
              <a:spcBef>
                <a:spcPct val="0"/>
              </a:spcBef>
              <a:spcAft>
                <a:spcPct val="0"/>
              </a:spcAft>
              <a:defRPr sz="2800">
                <a:solidFill>
                  <a:schemeClr val="tx1"/>
                </a:solidFill>
                <a:latin typeface="Arial" charset="0"/>
                <a:ea typeface="Cordia New" charset="0"/>
                <a:cs typeface="Cordia New" charset="0"/>
              </a:defRPr>
            </a:lvl7pPr>
            <a:lvl8pPr marL="3429000" indent="-228600" eaLnBrk="0" fontAlgn="base" hangingPunct="0">
              <a:spcBef>
                <a:spcPct val="0"/>
              </a:spcBef>
              <a:spcAft>
                <a:spcPct val="0"/>
              </a:spcAft>
              <a:defRPr sz="2800">
                <a:solidFill>
                  <a:schemeClr val="tx1"/>
                </a:solidFill>
                <a:latin typeface="Arial" charset="0"/>
                <a:ea typeface="Cordia New" charset="0"/>
                <a:cs typeface="Cordia New" charset="0"/>
              </a:defRPr>
            </a:lvl8pPr>
            <a:lvl9pPr marL="3886200" indent="-228600" eaLnBrk="0" fontAlgn="base" hangingPunct="0">
              <a:spcBef>
                <a:spcPct val="0"/>
              </a:spcBef>
              <a:spcAft>
                <a:spcPct val="0"/>
              </a:spcAft>
              <a:defRPr sz="2800">
                <a:solidFill>
                  <a:schemeClr val="tx1"/>
                </a:solidFill>
                <a:latin typeface="Arial" charset="0"/>
                <a:ea typeface="Cordia New" charset="0"/>
                <a:cs typeface="Cordia New" charset="0"/>
              </a:defRPr>
            </a:lvl9pPr>
          </a:lstStyle>
          <a:p>
            <a:r>
              <a:rPr lang="en-US" sz="900" dirty="0">
                <a:solidFill>
                  <a:srgbClr val="000000"/>
                </a:solidFill>
              </a:rPr>
              <a:t>Source: Prepared by </a:t>
            </a:r>
            <a:r>
              <a:rPr lang="en-US" sz="900" dirty="0">
                <a:solidFill>
                  <a:srgbClr val="000000"/>
                </a:solidFill>
                <a:hlinkClick r:id="rId3"/>
              </a:rPr>
              <a:t>www.aidsdatahub.org</a:t>
            </a:r>
            <a:r>
              <a:rPr lang="en-US" sz="900" dirty="0">
                <a:solidFill>
                  <a:srgbClr val="000000"/>
                </a:solidFill>
              </a:rPr>
              <a:t>  based on Philippines </a:t>
            </a:r>
            <a:r>
              <a:rPr lang="en-US" sz="900" dirty="0">
                <a:latin typeface="Arial" pitchFamily="34" charset="0"/>
                <a:cs typeface="Arial" pitchFamily="34" charset="0"/>
              </a:rPr>
              <a:t> Integrated HIV Behavioral and Serologic Surveillance (IHBSS) 2015 and 2018</a:t>
            </a:r>
            <a:endParaRPr lang="en-GB" sz="900" dirty="0">
              <a:latin typeface="Arial" pitchFamily="34" charset="0"/>
              <a:cs typeface="Arial"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2880278336"/>
              </p:ext>
            </p:extLst>
          </p:nvPr>
        </p:nvGraphicFramePr>
        <p:xfrm>
          <a:off x="647700" y="2209800"/>
          <a:ext cx="10896601" cy="4419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226811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bwMode="auto">
          <a:xfrm>
            <a:off x="304802" y="34290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40" tIns="45576" rIns="91140" bIns="45576" numCol="1" anchor="t" anchorCtr="0" compatLnSpc="1">
            <a:prstTxWarp prst="textNoShape">
              <a:avLst/>
            </a:prstTxWarp>
          </a:bodyPr>
          <a:lstStyle/>
          <a:p>
            <a:pPr eaLnBrk="1" hangingPunct="1"/>
            <a:r>
              <a:rPr lang="en-US" sz="5400" dirty="0">
                <a:cs typeface="Cordia New" pitchFamily="34" charset="-34"/>
              </a:rPr>
              <a:t>HIV expenditure </a:t>
            </a:r>
            <a:endParaRPr lang="en-US" dirty="0">
              <a:cs typeface="Cordia New" pitchFamily="34" charset="-34"/>
            </a:endParaRPr>
          </a:p>
        </p:txBody>
      </p:sp>
    </p:spTree>
    <p:extLst>
      <p:ext uri="{BB962C8B-B14F-4D97-AF65-F5344CB8AC3E}">
        <p14:creationId xmlns:p14="http://schemas.microsoft.com/office/powerpoint/2010/main" val="36133894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58996"/>
            <a:ext cx="8402672" cy="504000"/>
          </a:xfrm>
        </p:spPr>
        <p:txBody>
          <a:bodyPr/>
          <a:lstStyle/>
          <a:p>
            <a:r>
              <a:rPr lang="en-GB" dirty="0"/>
              <a:t>AIDS Spending by financing source, 2005-2017</a:t>
            </a:r>
            <a:br>
              <a:rPr lang="en-GB" dirty="0"/>
            </a:br>
            <a:endParaRPr lang="en-US" dirty="0"/>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46</a:t>
            </a:fld>
            <a:endParaRPr lang="th-TH" dirty="0">
              <a:solidFill>
                <a:prstClr val="black">
                  <a:tint val="75000"/>
                </a:prstClr>
              </a:solidFill>
            </a:endParaRPr>
          </a:p>
        </p:txBody>
      </p:sp>
      <p:sp>
        <p:nvSpPr>
          <p:cNvPr id="5" name="Rectangle 4"/>
          <p:cNvSpPr/>
          <p:nvPr/>
        </p:nvSpPr>
        <p:spPr>
          <a:xfrm>
            <a:off x="76220" y="6540541"/>
            <a:ext cx="5544502" cy="230542"/>
          </a:xfrm>
          <a:prstGeom prst="rect">
            <a:avLst/>
          </a:prstGeom>
        </p:spPr>
        <p:txBody>
          <a:bodyPr wrap="none" lIns="91140" tIns="45576" rIns="91140" bIns="45576">
            <a:spAutoFit/>
          </a:bodyPr>
          <a:lstStyle/>
          <a:p>
            <a:r>
              <a:rPr lang="en-GB" sz="900" dirty="0">
                <a:solidFill>
                  <a:prstClr val="black"/>
                </a:solidFill>
                <a:latin typeface="Arial" pitchFamily="34" charset="0"/>
                <a:cs typeface="Arial" pitchFamily="34" charset="0"/>
              </a:rPr>
              <a:t>Source: </a:t>
            </a:r>
            <a:r>
              <a:rPr lang="en-US" sz="900" dirty="0">
                <a:solidFill>
                  <a:prstClr val="black"/>
                </a:solidFill>
              </a:rPr>
              <a:t>Prepared by </a:t>
            </a:r>
            <a:r>
              <a:rPr lang="en-US" sz="900" dirty="0">
                <a:solidFill>
                  <a:prstClr val="black"/>
                </a:solidFill>
                <a:hlinkClick r:id="rId3"/>
              </a:rPr>
              <a:t>www.aidsdatahub.org</a:t>
            </a:r>
            <a:r>
              <a:rPr lang="en-US" sz="900" dirty="0">
                <a:solidFill>
                  <a:prstClr val="black"/>
                </a:solidFill>
              </a:rPr>
              <a:t>  based on </a:t>
            </a:r>
            <a:r>
              <a:rPr lang="en-US" sz="900" dirty="0">
                <a:solidFill>
                  <a:prstClr val="black"/>
                </a:solidFill>
                <a:hlinkClick r:id="rId4"/>
              </a:rPr>
              <a:t>www.aidsinfoonline.org</a:t>
            </a:r>
            <a:r>
              <a:rPr lang="en-US" sz="900" dirty="0">
                <a:solidFill>
                  <a:prstClr val="black"/>
                </a:solidFill>
              </a:rPr>
              <a:t> and NASA 2015 and 2017 </a:t>
            </a:r>
            <a:endParaRPr lang="en-GB" sz="900" dirty="0"/>
          </a:p>
        </p:txBody>
      </p:sp>
      <p:graphicFrame>
        <p:nvGraphicFramePr>
          <p:cNvPr id="7" name="Chart 6"/>
          <p:cNvGraphicFramePr>
            <a:graphicFrameLocks/>
          </p:cNvGraphicFramePr>
          <p:nvPr>
            <p:extLst>
              <p:ext uri="{D42A27DB-BD31-4B8C-83A1-F6EECF244321}">
                <p14:modId xmlns:p14="http://schemas.microsoft.com/office/powerpoint/2010/main" val="2889459151"/>
              </p:ext>
            </p:extLst>
          </p:nvPr>
        </p:nvGraphicFramePr>
        <p:xfrm>
          <a:off x="1828800" y="2209804"/>
          <a:ext cx="8610600" cy="411056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181615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1553400"/>
            <a:ext cx="11203563" cy="504000"/>
          </a:xfrm>
        </p:spPr>
        <p:txBody>
          <a:bodyPr/>
          <a:lstStyle/>
          <a:p>
            <a:r>
              <a:rPr lang="en-GB" dirty="0"/>
              <a:t>AIDS Spending by financing source, 2005-2013</a:t>
            </a:r>
            <a:br>
              <a:rPr lang="en-GB" dirty="0"/>
            </a:br>
            <a:endParaRPr lang="en-US" dirty="0"/>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47</a:t>
            </a:fld>
            <a:endParaRPr lang="th-TH" dirty="0">
              <a:solidFill>
                <a:prstClr val="black">
                  <a:tint val="75000"/>
                </a:prstClr>
              </a:solidFill>
            </a:endParaRPr>
          </a:p>
        </p:txBody>
      </p:sp>
      <p:sp>
        <p:nvSpPr>
          <p:cNvPr id="5" name="Rectangle 4"/>
          <p:cNvSpPr/>
          <p:nvPr/>
        </p:nvSpPr>
        <p:spPr>
          <a:xfrm>
            <a:off x="76250" y="6555781"/>
            <a:ext cx="4172331" cy="230542"/>
          </a:xfrm>
          <a:prstGeom prst="rect">
            <a:avLst/>
          </a:prstGeom>
        </p:spPr>
        <p:txBody>
          <a:bodyPr wrap="none" lIns="91140" tIns="45576" rIns="91140" bIns="45576">
            <a:spAutoFit/>
          </a:bodyPr>
          <a:lstStyle/>
          <a:p>
            <a:r>
              <a:rPr lang="en-GB" sz="900" dirty="0">
                <a:solidFill>
                  <a:prstClr val="black"/>
                </a:solidFill>
                <a:latin typeface="Arial" pitchFamily="34" charset="0"/>
                <a:cs typeface="Arial" pitchFamily="34" charset="0"/>
              </a:rPr>
              <a:t>Source: </a:t>
            </a:r>
            <a:r>
              <a:rPr lang="en-US" sz="900" dirty="0">
                <a:solidFill>
                  <a:prstClr val="black"/>
                </a:solidFill>
              </a:rPr>
              <a:t>Prepared by </a:t>
            </a:r>
            <a:r>
              <a:rPr lang="en-US" sz="900" dirty="0">
                <a:solidFill>
                  <a:prstClr val="black"/>
                </a:solidFill>
                <a:hlinkClick r:id="rId3"/>
              </a:rPr>
              <a:t>www.aidsdatahub.org</a:t>
            </a:r>
            <a:r>
              <a:rPr lang="en-US" sz="900" dirty="0">
                <a:solidFill>
                  <a:prstClr val="black"/>
                </a:solidFill>
              </a:rPr>
              <a:t>  based on </a:t>
            </a:r>
            <a:r>
              <a:rPr lang="en-US" sz="900" dirty="0">
                <a:solidFill>
                  <a:prstClr val="black"/>
                </a:solidFill>
                <a:hlinkClick r:id="rId4"/>
              </a:rPr>
              <a:t>www.aidsinfoonline.org</a:t>
            </a:r>
            <a:r>
              <a:rPr lang="en-US" sz="900" dirty="0">
                <a:solidFill>
                  <a:prstClr val="black"/>
                </a:solidFill>
              </a:rPr>
              <a:t> </a:t>
            </a:r>
            <a:endParaRPr lang="en-GB" sz="900" dirty="0"/>
          </a:p>
        </p:txBody>
      </p:sp>
      <p:graphicFrame>
        <p:nvGraphicFramePr>
          <p:cNvPr id="6" name="Chart 5"/>
          <p:cNvGraphicFramePr>
            <a:graphicFrameLocks noGrp="1"/>
          </p:cNvGraphicFramePr>
          <p:nvPr>
            <p:extLst>
              <p:ext uri="{D42A27DB-BD31-4B8C-83A1-F6EECF244321}">
                <p14:modId xmlns:p14="http://schemas.microsoft.com/office/powerpoint/2010/main" val="2504271431"/>
              </p:ext>
            </p:extLst>
          </p:nvPr>
        </p:nvGraphicFramePr>
        <p:xfrm>
          <a:off x="1800225" y="2057400"/>
          <a:ext cx="8562976" cy="44196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804904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637" y="1553400"/>
            <a:ext cx="11203563" cy="504000"/>
          </a:xfrm>
        </p:spPr>
        <p:txBody>
          <a:bodyPr/>
          <a:lstStyle/>
          <a:p>
            <a:r>
              <a:rPr lang="en-US" dirty="0"/>
              <a:t>AIDS spending by category, 2005-2013</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48</a:t>
            </a:fld>
            <a:endParaRPr lang="th-TH" dirty="0">
              <a:solidFill>
                <a:prstClr val="black">
                  <a:tint val="75000"/>
                </a:prstClr>
              </a:solidFill>
            </a:endParaRPr>
          </a:p>
        </p:txBody>
      </p:sp>
      <p:sp>
        <p:nvSpPr>
          <p:cNvPr id="5" name="TextBox 4"/>
          <p:cNvSpPr txBox="1"/>
          <p:nvPr/>
        </p:nvSpPr>
        <p:spPr>
          <a:xfrm>
            <a:off x="12289" y="6540541"/>
            <a:ext cx="7391400" cy="230542"/>
          </a:xfrm>
          <a:prstGeom prst="rect">
            <a:avLst/>
          </a:prstGeom>
          <a:noFill/>
        </p:spPr>
        <p:txBody>
          <a:bodyPr wrap="square" lIns="91140" tIns="45576" rIns="91140" bIns="45576" rtlCol="0">
            <a:spAutoFit/>
          </a:bodyPr>
          <a:lstStyle/>
          <a:p>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a:t>
            </a:r>
            <a:r>
              <a:rPr lang="en-US" sz="900" dirty="0">
                <a:latin typeface="Arial" pitchFamily="34" charset="0"/>
                <a:cs typeface="Arial" pitchFamily="34" charset="0"/>
                <a:hlinkClick r:id="rId4"/>
              </a:rPr>
              <a:t>www.aidsinfoonline.org</a:t>
            </a:r>
            <a:r>
              <a:rPr lang="en-US" sz="900" dirty="0">
                <a:latin typeface="Arial" pitchFamily="34" charset="0"/>
                <a:cs typeface="Arial" pitchFamily="34" charset="0"/>
              </a:rPr>
              <a:t> </a:t>
            </a:r>
          </a:p>
        </p:txBody>
      </p:sp>
      <p:graphicFrame>
        <p:nvGraphicFramePr>
          <p:cNvPr id="6" name="Chart 5"/>
          <p:cNvGraphicFramePr>
            <a:graphicFrameLocks noGrp="1"/>
          </p:cNvGraphicFramePr>
          <p:nvPr>
            <p:extLst>
              <p:ext uri="{D42A27DB-BD31-4B8C-83A1-F6EECF244321}">
                <p14:modId xmlns:p14="http://schemas.microsoft.com/office/powerpoint/2010/main" val="1443902399"/>
              </p:ext>
            </p:extLst>
          </p:nvPr>
        </p:nvGraphicFramePr>
        <p:xfrm>
          <a:off x="1676401" y="2057406"/>
          <a:ext cx="8585099" cy="449648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6738296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1447800"/>
            <a:ext cx="11203563" cy="504000"/>
          </a:xfrm>
        </p:spPr>
        <p:txBody>
          <a:bodyPr/>
          <a:lstStyle/>
          <a:p>
            <a:r>
              <a:rPr lang="en-US" dirty="0"/>
              <a:t>Proportion of total prevention programme spending on key populations </a:t>
            </a:r>
            <a:br>
              <a:rPr lang="en-US" dirty="0"/>
            </a:br>
            <a:r>
              <a:rPr lang="en-US" dirty="0"/>
              <a:t>at higher risk, 2005-2013</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49</a:t>
            </a:fld>
            <a:endParaRPr lang="th-TH" dirty="0">
              <a:solidFill>
                <a:prstClr val="black">
                  <a:tint val="75000"/>
                </a:prstClr>
              </a:solidFill>
            </a:endParaRPr>
          </a:p>
        </p:txBody>
      </p:sp>
      <p:sp>
        <p:nvSpPr>
          <p:cNvPr id="5" name="TextBox 4"/>
          <p:cNvSpPr txBox="1"/>
          <p:nvPr/>
        </p:nvSpPr>
        <p:spPr>
          <a:xfrm>
            <a:off x="152400" y="6615379"/>
            <a:ext cx="7391400" cy="230542"/>
          </a:xfrm>
          <a:prstGeom prst="rect">
            <a:avLst/>
          </a:prstGeom>
          <a:noFill/>
        </p:spPr>
        <p:txBody>
          <a:bodyPr wrap="square" lIns="91140" tIns="45576" rIns="91140" bIns="45576" rtlCol="0">
            <a:spAutoFit/>
          </a:bodyPr>
          <a:lstStyle/>
          <a:p>
            <a:r>
              <a:rPr lang="en-US" sz="900" dirty="0">
                <a:solidFill>
                  <a:prstClr val="black"/>
                </a:solidFill>
                <a:latin typeface="Arial" pitchFamily="34" charset="0"/>
                <a:cs typeface="Arial" pitchFamily="34" charset="0"/>
              </a:rPr>
              <a:t>Source: Prepared by </a:t>
            </a:r>
            <a:r>
              <a:rPr lang="en-US" sz="900" dirty="0">
                <a:solidFill>
                  <a:prstClr val="black"/>
                </a:solidFill>
                <a:latin typeface="Arial" pitchFamily="34" charset="0"/>
                <a:cs typeface="Arial" pitchFamily="34" charset="0"/>
                <a:hlinkClick r:id="rId3"/>
              </a:rPr>
              <a:t>www.aidsdatahub.org</a:t>
            </a:r>
            <a:r>
              <a:rPr lang="en-US" sz="900" dirty="0">
                <a:solidFill>
                  <a:prstClr val="black"/>
                </a:solidFill>
                <a:latin typeface="Arial" pitchFamily="34" charset="0"/>
                <a:cs typeface="Arial" pitchFamily="34" charset="0"/>
              </a:rPr>
              <a:t> based on </a:t>
            </a:r>
            <a:r>
              <a:rPr lang="en-US" sz="900" dirty="0">
                <a:solidFill>
                  <a:prstClr val="black"/>
                </a:solidFill>
                <a:latin typeface="Arial" pitchFamily="34" charset="0"/>
                <a:cs typeface="Arial" pitchFamily="34" charset="0"/>
                <a:hlinkClick r:id="rId4"/>
              </a:rPr>
              <a:t>www.aidsinfoonline.org</a:t>
            </a:r>
            <a:r>
              <a:rPr lang="en-US" sz="900" dirty="0">
                <a:solidFill>
                  <a:prstClr val="black"/>
                </a:solidFill>
                <a:latin typeface="Arial" pitchFamily="34" charset="0"/>
                <a:cs typeface="Arial" pitchFamily="34" charset="0"/>
              </a:rPr>
              <a:t> </a:t>
            </a:r>
          </a:p>
        </p:txBody>
      </p:sp>
      <p:graphicFrame>
        <p:nvGraphicFramePr>
          <p:cNvPr id="6" name="Chart 5"/>
          <p:cNvGraphicFramePr>
            <a:graphicFrameLocks noGrp="1"/>
          </p:cNvGraphicFramePr>
          <p:nvPr>
            <p:extLst>
              <p:ext uri="{D42A27DB-BD31-4B8C-83A1-F6EECF244321}">
                <p14:modId xmlns:p14="http://schemas.microsoft.com/office/powerpoint/2010/main" val="2254328086"/>
              </p:ext>
            </p:extLst>
          </p:nvPr>
        </p:nvGraphicFramePr>
        <p:xfrm>
          <a:off x="1828800" y="2438400"/>
          <a:ext cx="8534400" cy="41148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43221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355170"/>
            <a:ext cx="11597830" cy="504000"/>
          </a:xfrm>
        </p:spPr>
        <p:txBody>
          <a:bodyPr/>
          <a:lstStyle/>
          <a:p>
            <a:r>
              <a:rPr lang="en-GB" sz="2400" dirty="0"/>
              <a:t>Estimated people living with HIV, new HIV infections and AIDS-related deaths, 1990-2019</a:t>
            </a:r>
            <a:endParaRPr lang="en-US"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5</a:t>
            </a:fld>
            <a:endParaRPr lang="th-TH" dirty="0">
              <a:solidFill>
                <a:prstClr val="black">
                  <a:tint val="75000"/>
                </a:prstClr>
              </a:solidFill>
            </a:endParaRPr>
          </a:p>
        </p:txBody>
      </p:sp>
      <p:sp>
        <p:nvSpPr>
          <p:cNvPr id="5" name="Rectangle 4"/>
          <p:cNvSpPr/>
          <p:nvPr/>
        </p:nvSpPr>
        <p:spPr>
          <a:xfrm>
            <a:off x="213172" y="6504122"/>
            <a:ext cx="11064429" cy="271879"/>
          </a:xfrm>
          <a:prstGeom prst="rect">
            <a:avLst/>
          </a:prstGeom>
        </p:spPr>
        <p:txBody>
          <a:bodyPr wrap="square" lIns="116866" tIns="58425" rIns="116866" bIns="58425">
            <a:spAutoFit/>
          </a:bodyPr>
          <a:lstStyle/>
          <a:p>
            <a:pPr defTabSz="1168572"/>
            <a:r>
              <a:rPr lang="en-US" sz="1000" dirty="0">
                <a:solidFill>
                  <a:prstClr val="black"/>
                </a:solidFill>
                <a:cs typeface="Arial" pitchFamily="34" charset="0"/>
              </a:rPr>
              <a:t>Source: Prepared by </a:t>
            </a:r>
            <a:r>
              <a:rPr lang="en-US" sz="1000" dirty="0">
                <a:solidFill>
                  <a:prstClr val="black"/>
                </a:solidFill>
                <a:cs typeface="Arial" pitchFamily="34" charset="0"/>
                <a:hlinkClick r:id="rId3"/>
              </a:rPr>
              <a:t>www.aidsdatahub.org</a:t>
            </a:r>
            <a:r>
              <a:rPr lang="en-US" sz="1000" dirty="0">
                <a:solidFill>
                  <a:prstClr val="black"/>
                </a:solidFill>
                <a:cs typeface="Arial" pitchFamily="34" charset="0"/>
              </a:rPr>
              <a:t>  based on UNAIDS. (2020). UNAIDS 2019 HIV Estimates and UNAIDS. (2020). UNAIDS Data 2020.</a:t>
            </a:r>
          </a:p>
        </p:txBody>
      </p:sp>
      <p:graphicFrame>
        <p:nvGraphicFramePr>
          <p:cNvPr id="6" name="Chart 5"/>
          <p:cNvGraphicFramePr>
            <a:graphicFrameLocks/>
          </p:cNvGraphicFramePr>
          <p:nvPr>
            <p:extLst>
              <p:ext uri="{D42A27DB-BD31-4B8C-83A1-F6EECF244321}">
                <p14:modId xmlns:p14="http://schemas.microsoft.com/office/powerpoint/2010/main" val="706091828"/>
              </p:ext>
            </p:extLst>
          </p:nvPr>
        </p:nvGraphicFramePr>
        <p:xfrm>
          <a:off x="947624" y="2305675"/>
          <a:ext cx="10296757" cy="419838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768084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1477200"/>
            <a:ext cx="11203563" cy="504000"/>
          </a:xfrm>
        </p:spPr>
        <p:txBody>
          <a:bodyPr/>
          <a:lstStyle/>
          <a:p>
            <a:r>
              <a:rPr lang="en-US" dirty="0"/>
              <a:t>Proportion of spending on HIV prevention programmes from domestic and international sources, 2005 - 2013</a:t>
            </a:r>
            <a:br>
              <a:rPr lang="en-US" dirty="0"/>
            </a:b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50</a:t>
            </a:fld>
            <a:endParaRPr lang="th-TH" dirty="0">
              <a:solidFill>
                <a:prstClr val="black">
                  <a:tint val="75000"/>
                </a:prstClr>
              </a:solidFill>
            </a:endParaRPr>
          </a:p>
        </p:txBody>
      </p:sp>
      <p:sp>
        <p:nvSpPr>
          <p:cNvPr id="5" name="TextBox 4"/>
          <p:cNvSpPr txBox="1"/>
          <p:nvPr/>
        </p:nvSpPr>
        <p:spPr>
          <a:xfrm>
            <a:off x="31955" y="6597481"/>
            <a:ext cx="7391400" cy="230542"/>
          </a:xfrm>
          <a:prstGeom prst="rect">
            <a:avLst/>
          </a:prstGeom>
          <a:noFill/>
        </p:spPr>
        <p:txBody>
          <a:bodyPr wrap="square" lIns="91140" tIns="45576" rIns="91140" bIns="45576" rtlCol="0">
            <a:spAutoFit/>
          </a:bodyPr>
          <a:lstStyle/>
          <a:p>
            <a:r>
              <a:rPr lang="en-US" sz="900" dirty="0">
                <a:solidFill>
                  <a:prstClr val="black"/>
                </a:solidFill>
                <a:latin typeface="Arial" pitchFamily="34" charset="0"/>
                <a:cs typeface="Arial" pitchFamily="34" charset="0"/>
              </a:rPr>
              <a:t>Source: Prepared by </a:t>
            </a:r>
            <a:r>
              <a:rPr lang="en-US" sz="900" dirty="0">
                <a:solidFill>
                  <a:prstClr val="black"/>
                </a:solidFill>
                <a:latin typeface="Arial" pitchFamily="34" charset="0"/>
                <a:cs typeface="Arial" pitchFamily="34" charset="0"/>
                <a:hlinkClick r:id="rId3"/>
              </a:rPr>
              <a:t>www.aidsdatahub.org</a:t>
            </a:r>
            <a:r>
              <a:rPr lang="en-US" sz="900" dirty="0">
                <a:solidFill>
                  <a:prstClr val="black"/>
                </a:solidFill>
                <a:latin typeface="Arial" pitchFamily="34" charset="0"/>
                <a:cs typeface="Arial" pitchFamily="34" charset="0"/>
              </a:rPr>
              <a:t> based on </a:t>
            </a:r>
            <a:r>
              <a:rPr lang="en-US" sz="900" dirty="0">
                <a:solidFill>
                  <a:prstClr val="black"/>
                </a:solidFill>
                <a:latin typeface="Arial" pitchFamily="34" charset="0"/>
                <a:cs typeface="Arial" pitchFamily="34" charset="0"/>
                <a:hlinkClick r:id="rId4"/>
              </a:rPr>
              <a:t>www.aidsinfoonline.org</a:t>
            </a:r>
            <a:r>
              <a:rPr lang="en-US" sz="900" dirty="0">
                <a:solidFill>
                  <a:prstClr val="black"/>
                </a:solidFill>
                <a:latin typeface="Arial" pitchFamily="34" charset="0"/>
                <a:cs typeface="Arial" pitchFamily="34" charset="0"/>
              </a:rPr>
              <a:t> </a:t>
            </a:r>
          </a:p>
        </p:txBody>
      </p:sp>
      <p:graphicFrame>
        <p:nvGraphicFramePr>
          <p:cNvPr id="7" name="Chart 6"/>
          <p:cNvGraphicFramePr>
            <a:graphicFrameLocks noGrp="1"/>
          </p:cNvGraphicFramePr>
          <p:nvPr>
            <p:extLst>
              <p:ext uri="{D42A27DB-BD31-4B8C-83A1-F6EECF244321}">
                <p14:modId xmlns:p14="http://schemas.microsoft.com/office/powerpoint/2010/main" val="1223893675"/>
              </p:ext>
            </p:extLst>
          </p:nvPr>
        </p:nvGraphicFramePr>
        <p:xfrm>
          <a:off x="1676403" y="2438400"/>
          <a:ext cx="8763001" cy="41148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340044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47800"/>
            <a:ext cx="11811000" cy="504000"/>
          </a:xfrm>
        </p:spPr>
        <p:txBody>
          <a:bodyPr/>
          <a:lstStyle/>
          <a:p>
            <a:r>
              <a:rPr lang="en-US" dirty="0"/>
              <a:t>Proportion of spending on care and treatment from domestic and international sources, 2005 - 2013</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51</a:t>
            </a:fld>
            <a:endParaRPr lang="th-TH" dirty="0">
              <a:solidFill>
                <a:prstClr val="black">
                  <a:tint val="75000"/>
                </a:prstClr>
              </a:solidFill>
            </a:endParaRPr>
          </a:p>
        </p:txBody>
      </p:sp>
      <p:sp>
        <p:nvSpPr>
          <p:cNvPr id="5" name="TextBox 4"/>
          <p:cNvSpPr txBox="1"/>
          <p:nvPr/>
        </p:nvSpPr>
        <p:spPr>
          <a:xfrm>
            <a:off x="76200" y="6627205"/>
            <a:ext cx="7391400" cy="230542"/>
          </a:xfrm>
          <a:prstGeom prst="rect">
            <a:avLst/>
          </a:prstGeom>
          <a:noFill/>
        </p:spPr>
        <p:txBody>
          <a:bodyPr wrap="square" lIns="91140" tIns="45576" rIns="91140" bIns="45576" rtlCol="0">
            <a:spAutoFit/>
          </a:bodyPr>
          <a:lstStyle/>
          <a:p>
            <a:r>
              <a:rPr lang="en-US" sz="900" dirty="0">
                <a:solidFill>
                  <a:prstClr val="black"/>
                </a:solidFill>
                <a:latin typeface="Arial" pitchFamily="34" charset="0"/>
                <a:cs typeface="Arial" pitchFamily="34" charset="0"/>
              </a:rPr>
              <a:t>Source: Prepared by </a:t>
            </a:r>
            <a:r>
              <a:rPr lang="en-US" sz="900" dirty="0">
                <a:solidFill>
                  <a:prstClr val="black"/>
                </a:solidFill>
                <a:latin typeface="Arial" pitchFamily="34" charset="0"/>
                <a:cs typeface="Arial" pitchFamily="34" charset="0"/>
                <a:hlinkClick r:id="rId3"/>
              </a:rPr>
              <a:t>www.aidsdatahub.org</a:t>
            </a:r>
            <a:r>
              <a:rPr lang="en-US" sz="900" dirty="0">
                <a:solidFill>
                  <a:prstClr val="black"/>
                </a:solidFill>
                <a:latin typeface="Arial" pitchFamily="34" charset="0"/>
                <a:cs typeface="Arial" pitchFamily="34" charset="0"/>
              </a:rPr>
              <a:t> based on </a:t>
            </a:r>
            <a:r>
              <a:rPr lang="en-US" sz="900" dirty="0">
                <a:solidFill>
                  <a:prstClr val="black"/>
                </a:solidFill>
                <a:latin typeface="Arial" pitchFamily="34" charset="0"/>
                <a:cs typeface="Arial" pitchFamily="34" charset="0"/>
                <a:hlinkClick r:id="rId4"/>
              </a:rPr>
              <a:t>www.aidsinfoonline.org</a:t>
            </a:r>
            <a:r>
              <a:rPr lang="en-US" sz="900" dirty="0">
                <a:solidFill>
                  <a:prstClr val="black"/>
                </a:solidFill>
                <a:latin typeface="Arial" pitchFamily="34" charset="0"/>
                <a:cs typeface="Arial" pitchFamily="34" charset="0"/>
              </a:rPr>
              <a:t> </a:t>
            </a:r>
          </a:p>
        </p:txBody>
      </p:sp>
      <p:graphicFrame>
        <p:nvGraphicFramePr>
          <p:cNvPr id="6" name="Chart 5"/>
          <p:cNvGraphicFramePr>
            <a:graphicFrameLocks noGrp="1"/>
          </p:cNvGraphicFramePr>
          <p:nvPr>
            <p:extLst>
              <p:ext uri="{D42A27DB-BD31-4B8C-83A1-F6EECF244321}">
                <p14:modId xmlns:p14="http://schemas.microsoft.com/office/powerpoint/2010/main" val="2932160682"/>
              </p:ext>
            </p:extLst>
          </p:nvPr>
        </p:nvGraphicFramePr>
        <p:xfrm>
          <a:off x="1676403" y="2286017"/>
          <a:ext cx="8763001" cy="426720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641054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bwMode="auto">
          <a:xfrm>
            <a:off x="266703" y="34290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40" tIns="45576" rIns="91140" bIns="45576" numCol="1" anchor="t" anchorCtr="0" compatLnSpc="1">
            <a:prstTxWarp prst="textNoShape">
              <a:avLst/>
            </a:prstTxWarp>
          </a:bodyPr>
          <a:lstStyle/>
          <a:p>
            <a:pPr eaLnBrk="1" hangingPunct="1"/>
            <a:r>
              <a:rPr lang="en-US" altLang="zh-CN" sz="5400" dirty="0">
                <a:cs typeface="Cordia New" pitchFamily="34" charset="-34"/>
              </a:rPr>
              <a:t>National response</a:t>
            </a:r>
            <a:br>
              <a:rPr lang="en-US" altLang="zh-CN" sz="5400" dirty="0">
                <a:cs typeface="Cordia New" pitchFamily="34" charset="-34"/>
              </a:rPr>
            </a:br>
            <a:endParaRPr lang="en-US" dirty="0">
              <a:cs typeface="Cordia New" pitchFamily="34" charset="-34"/>
            </a:endParaRPr>
          </a:p>
        </p:txBody>
      </p:sp>
    </p:spTree>
    <p:extLst>
      <p:ext uri="{BB962C8B-B14F-4D97-AF65-F5344CB8AC3E}">
        <p14:creationId xmlns:p14="http://schemas.microsoft.com/office/powerpoint/2010/main" val="26276596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371600"/>
            <a:ext cx="11277601" cy="504000"/>
          </a:xfrm>
        </p:spPr>
        <p:txBody>
          <a:bodyPr/>
          <a:lstStyle/>
          <a:p>
            <a:r>
              <a:rPr lang="en-US" dirty="0">
                <a:latin typeface="Arial" pitchFamily="34" charset="0"/>
                <a:cs typeface="Arial" pitchFamily="34" charset="0"/>
              </a:rPr>
              <a:t>Proportion of key populations reached with HIV prevention programmes, 2007-2018</a:t>
            </a:r>
            <a:br>
              <a:rPr lang="en-US" dirty="0">
                <a:latin typeface="Arial" pitchFamily="34" charset="0"/>
                <a:cs typeface="Arial" pitchFamily="34" charset="0"/>
              </a:rPr>
            </a:b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53</a:t>
            </a:fld>
            <a:endParaRPr lang="th-TH" dirty="0">
              <a:solidFill>
                <a:prstClr val="black">
                  <a:tint val="75000"/>
                </a:prstClr>
              </a:solidFill>
            </a:endParaRPr>
          </a:p>
        </p:txBody>
      </p:sp>
      <p:sp>
        <p:nvSpPr>
          <p:cNvPr id="4" name="Rectangle 3"/>
          <p:cNvSpPr/>
          <p:nvPr/>
        </p:nvSpPr>
        <p:spPr>
          <a:xfrm>
            <a:off x="152400" y="6629400"/>
            <a:ext cx="11201400" cy="230542"/>
          </a:xfrm>
          <a:prstGeom prst="rect">
            <a:avLst/>
          </a:prstGeom>
        </p:spPr>
        <p:txBody>
          <a:bodyPr wrap="square" lIns="91140" tIns="45576" rIns="91140" bIns="45576">
            <a:spAutoFit/>
          </a:bodyPr>
          <a:lstStyle/>
          <a:p>
            <a:pPr algn="just"/>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Integrated HIV Behavioral and Serologic Surveillance (IHBSS) and Global AIDS Monitoring (GAM)</a:t>
            </a:r>
            <a:endParaRPr lang="en-GB" sz="900" dirty="0">
              <a:latin typeface="Arial" pitchFamily="34" charset="0"/>
              <a:cs typeface="Arial" pitchFamily="34" charset="0"/>
            </a:endParaRPr>
          </a:p>
        </p:txBody>
      </p:sp>
      <p:graphicFrame>
        <p:nvGraphicFramePr>
          <p:cNvPr id="8" name="Chart 7">
            <a:extLst>
              <a:ext uri="{FF2B5EF4-FFF2-40B4-BE49-F238E27FC236}">
                <a16:creationId xmlns:a16="http://schemas.microsoft.com/office/drawing/2014/main" id="{672B5B7E-2412-40BA-8BFD-83D9BCC2F780}"/>
              </a:ext>
            </a:extLst>
          </p:cNvPr>
          <p:cNvGraphicFramePr>
            <a:graphicFrameLocks/>
          </p:cNvGraphicFramePr>
          <p:nvPr>
            <p:extLst>
              <p:ext uri="{D42A27DB-BD31-4B8C-83A1-F6EECF244321}">
                <p14:modId xmlns:p14="http://schemas.microsoft.com/office/powerpoint/2010/main" val="3282553433"/>
              </p:ext>
            </p:extLst>
          </p:nvPr>
        </p:nvGraphicFramePr>
        <p:xfrm>
          <a:off x="152400" y="2209800"/>
          <a:ext cx="5724000" cy="324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542BCD6E-5ECD-420D-BCB5-6B861CDBE264}"/>
              </a:ext>
            </a:extLst>
          </p:cNvPr>
          <p:cNvGraphicFramePr>
            <a:graphicFrameLocks noGrp="1"/>
          </p:cNvGraphicFramePr>
          <p:nvPr>
            <p:extLst>
              <p:ext uri="{D42A27DB-BD31-4B8C-83A1-F6EECF244321}">
                <p14:modId xmlns:p14="http://schemas.microsoft.com/office/powerpoint/2010/main" val="4065458320"/>
              </p:ext>
            </p:extLst>
          </p:nvPr>
        </p:nvGraphicFramePr>
        <p:xfrm>
          <a:off x="5930935" y="2209800"/>
          <a:ext cx="6012000" cy="3240000"/>
        </p:xfrm>
        <a:graphic>
          <a:graphicData uri="http://schemas.openxmlformats.org/drawingml/2006/chart">
            <c:chart xmlns:c="http://schemas.openxmlformats.org/drawingml/2006/chart" xmlns:r="http://schemas.openxmlformats.org/officeDocument/2006/relationships" r:id="rId5"/>
          </a:graphicData>
        </a:graphic>
      </p:graphicFrame>
      <p:sp>
        <p:nvSpPr>
          <p:cNvPr id="5" name="TextBox 4">
            <a:extLst>
              <a:ext uri="{FF2B5EF4-FFF2-40B4-BE49-F238E27FC236}">
                <a16:creationId xmlns:a16="http://schemas.microsoft.com/office/drawing/2014/main" id="{D411B612-B0D3-4ED1-A48B-08D2FE7FD96D}"/>
              </a:ext>
            </a:extLst>
          </p:cNvPr>
          <p:cNvSpPr txBox="1"/>
          <p:nvPr/>
        </p:nvSpPr>
        <p:spPr>
          <a:xfrm>
            <a:off x="152400" y="5486400"/>
            <a:ext cx="5724000" cy="830997"/>
          </a:xfrm>
          <a:prstGeom prst="rect">
            <a:avLst/>
          </a:prstGeom>
          <a:noFill/>
          <a:ln>
            <a:solidFill>
              <a:srgbClr val="00A99A"/>
            </a:solidFill>
            <a:prstDash val="dash"/>
          </a:ln>
        </p:spPr>
        <p:txBody>
          <a:bodyPr wrap="square" rtlCol="0">
            <a:spAutoFit/>
          </a:bodyPr>
          <a:lstStyle/>
          <a:p>
            <a:r>
              <a:rPr lang="en-GB" sz="1200" dirty="0"/>
              <a:t>Note: From 2007 to 2013, “reached with HIV prevention programmes” was based on the answer “yes” to the following 2 questions</a:t>
            </a:r>
          </a:p>
          <a:p>
            <a:pPr marL="342900" indent="-342900">
              <a:buAutoNum type="arabicPeriod"/>
            </a:pPr>
            <a:r>
              <a:rPr lang="en-GB" sz="1200" dirty="0"/>
              <a:t>Do you know where you can go to if you wish to receive an HIV test</a:t>
            </a:r>
          </a:p>
          <a:p>
            <a:pPr marL="342900" indent="-342900">
              <a:buAutoNum type="arabicPeriod"/>
            </a:pPr>
            <a:r>
              <a:rPr lang="en-GB" sz="1200" dirty="0"/>
              <a:t>In the last 12 months, have you been given condoms</a:t>
            </a:r>
          </a:p>
        </p:txBody>
      </p:sp>
      <p:sp>
        <p:nvSpPr>
          <p:cNvPr id="10" name="TextBox 9">
            <a:extLst>
              <a:ext uri="{FF2B5EF4-FFF2-40B4-BE49-F238E27FC236}">
                <a16:creationId xmlns:a16="http://schemas.microsoft.com/office/drawing/2014/main" id="{F5C74BB4-494F-4952-A0F9-7869CDAF634E}"/>
              </a:ext>
            </a:extLst>
          </p:cNvPr>
          <p:cNvSpPr txBox="1"/>
          <p:nvPr/>
        </p:nvSpPr>
        <p:spPr>
          <a:xfrm>
            <a:off x="5943599" y="5486400"/>
            <a:ext cx="5999336" cy="1015663"/>
          </a:xfrm>
          <a:prstGeom prst="rect">
            <a:avLst/>
          </a:prstGeom>
          <a:noFill/>
          <a:ln>
            <a:solidFill>
              <a:srgbClr val="F78E1E"/>
            </a:solidFill>
            <a:prstDash val="dash"/>
          </a:ln>
        </p:spPr>
        <p:txBody>
          <a:bodyPr wrap="square" rtlCol="0">
            <a:spAutoFit/>
          </a:bodyPr>
          <a:lstStyle/>
          <a:p>
            <a:r>
              <a:rPr lang="en-GB" sz="1200" dirty="0"/>
              <a:t>From 2015, the indicator definition was modified so that it measured the proportion of a key population group who reported receiving at least 2 out of 3 HIV prevention services from an NGO, health care provider or other sources in the last 3 months. The 3 HIV prevention services include 1) receiving condoms and lubricant; 2) receiving counselling on condom use and safe sex; and 3) tested for STIs</a:t>
            </a:r>
          </a:p>
        </p:txBody>
      </p:sp>
    </p:spTree>
    <p:extLst>
      <p:ext uri="{BB962C8B-B14F-4D97-AF65-F5344CB8AC3E}">
        <p14:creationId xmlns:p14="http://schemas.microsoft.com/office/powerpoint/2010/main" val="9249058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1571612"/>
            <a:ext cx="11203563" cy="504000"/>
          </a:xfrm>
        </p:spPr>
        <p:txBody>
          <a:bodyPr/>
          <a:lstStyle/>
          <a:p>
            <a:r>
              <a:rPr lang="en-US" dirty="0"/>
              <a:t>Number of needle/syringes distributed per person who inject drugs per year</a:t>
            </a:r>
            <a:br>
              <a:rPr lang="en-US" dirty="0"/>
            </a:br>
            <a:r>
              <a:rPr lang="en-US" dirty="0"/>
              <a:t> </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54</a:t>
            </a:fld>
            <a:endParaRPr lang="th-TH" dirty="0">
              <a:solidFill>
                <a:prstClr val="black">
                  <a:tint val="75000"/>
                </a:prstClr>
              </a:solidFill>
            </a:endParaRPr>
          </a:p>
        </p:txBody>
      </p:sp>
      <p:sp>
        <p:nvSpPr>
          <p:cNvPr id="6" name="TextBox 1"/>
          <p:cNvSpPr txBox="1"/>
          <p:nvPr/>
        </p:nvSpPr>
        <p:spPr>
          <a:xfrm>
            <a:off x="-12289" y="6476560"/>
            <a:ext cx="10822525" cy="457200"/>
          </a:xfrm>
          <a:prstGeom prst="rect">
            <a:avLst/>
          </a:prstGeom>
        </p:spPr>
        <p:txBody>
          <a:bodyPr wrap="square" lIns="91140" tIns="45576" rIns="91140" bIns="45576"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2"/>
              </a:rPr>
              <a:t>www.aidsdatahub.org</a:t>
            </a:r>
            <a:r>
              <a:rPr lang="en-US" sz="900" dirty="0">
                <a:latin typeface="Arial" pitchFamily="34" charset="0"/>
                <a:cs typeface="Arial" pitchFamily="34" charset="0"/>
              </a:rPr>
              <a:t>  based on 1. WHO, UNAIDS, &amp; UNICEF. (2009). Towards Universal Access: Scaling up Priority HIV/AIDS Interventions in the Health Sector- Progress Report 2009; 2. WHO, UNAIDS, &amp; UNICEF. (2010). Towards Universal Access: Scaling up Priority HIV/AIDS Interventions in the Health Sector - Progress Report 2010</a:t>
            </a:r>
          </a:p>
        </p:txBody>
      </p:sp>
      <p:graphicFrame>
        <p:nvGraphicFramePr>
          <p:cNvPr id="14" name="Chart 13"/>
          <p:cNvGraphicFramePr>
            <a:graphicFrameLocks noGrp="1"/>
          </p:cNvGraphicFramePr>
          <p:nvPr>
            <p:extLst>
              <p:ext uri="{D42A27DB-BD31-4B8C-83A1-F6EECF244321}">
                <p14:modId xmlns:p14="http://schemas.microsoft.com/office/powerpoint/2010/main" val="1987533434"/>
              </p:ext>
            </p:extLst>
          </p:nvPr>
        </p:nvGraphicFramePr>
        <p:xfrm>
          <a:off x="1752600" y="2362200"/>
          <a:ext cx="8763000" cy="3860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666512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0"/>
            <a:ext cx="11734800" cy="504000"/>
          </a:xfrm>
        </p:spPr>
        <p:txBody>
          <a:bodyPr/>
          <a:lstStyle/>
          <a:p>
            <a:r>
              <a:rPr lang="en-GB" dirty="0"/>
              <a:t>Proportion of key populations who received an HIV test in the last 12 months and knew their results, 2007-2018</a:t>
            </a:r>
            <a:br>
              <a:rPr lang="en-GB" dirty="0"/>
            </a:br>
            <a:r>
              <a:rPr lang="en-GB" dirty="0"/>
              <a:t> </a:t>
            </a: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55</a:t>
            </a:fld>
            <a:endParaRPr lang="th-TH" dirty="0">
              <a:solidFill>
                <a:prstClr val="black">
                  <a:tint val="75000"/>
                </a:prstClr>
              </a:solidFill>
            </a:endParaRPr>
          </a:p>
        </p:txBody>
      </p:sp>
      <p:sp>
        <p:nvSpPr>
          <p:cNvPr id="6" name="TextBox 1"/>
          <p:cNvSpPr txBox="1"/>
          <p:nvPr/>
        </p:nvSpPr>
        <p:spPr>
          <a:xfrm>
            <a:off x="76201" y="6482153"/>
            <a:ext cx="8344531" cy="353533"/>
          </a:xfrm>
          <a:prstGeom prst="rect">
            <a:avLst/>
          </a:prstGeom>
        </p:spPr>
        <p:txBody>
          <a:bodyPr wrap="square" lIns="91140" tIns="45576" rIns="91140" bIns="45576"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1) UNAIDS Report on the Global AIDS Epidemic, 2010; and 2) </a:t>
            </a:r>
            <a:r>
              <a:rPr lang="en-US" sz="900" dirty="0">
                <a:latin typeface="Arial" pitchFamily="34" charset="0"/>
                <a:cs typeface="Arial" pitchFamily="34" charset="0"/>
                <a:hlinkClick r:id="rId4"/>
              </a:rPr>
              <a:t>www.aidsinfoonline.org</a:t>
            </a:r>
            <a:r>
              <a:rPr lang="en-US" sz="900" dirty="0">
                <a:latin typeface="Arial" pitchFamily="34" charset="0"/>
                <a:cs typeface="Arial" pitchFamily="34" charset="0"/>
              </a:rPr>
              <a:t> </a:t>
            </a:r>
          </a:p>
        </p:txBody>
      </p:sp>
      <p:graphicFrame>
        <p:nvGraphicFramePr>
          <p:cNvPr id="8" name="Chart 7"/>
          <p:cNvGraphicFramePr>
            <a:graphicFrameLocks noGrp="1"/>
          </p:cNvGraphicFramePr>
          <p:nvPr>
            <p:extLst>
              <p:ext uri="{D42A27DB-BD31-4B8C-83A1-F6EECF244321}">
                <p14:modId xmlns:p14="http://schemas.microsoft.com/office/powerpoint/2010/main" val="1195665633"/>
              </p:ext>
            </p:extLst>
          </p:nvPr>
        </p:nvGraphicFramePr>
        <p:xfrm>
          <a:off x="1828800" y="2286000"/>
          <a:ext cx="8534400" cy="410527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581349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47800"/>
            <a:ext cx="11582400" cy="504000"/>
          </a:xfrm>
        </p:spPr>
        <p:txBody>
          <a:bodyPr/>
          <a:lstStyle/>
          <a:p>
            <a:r>
              <a:rPr lang="en-US" dirty="0"/>
              <a:t>Proportion of key populations who received an HIV test in the last 12 months, selected cities, 2015 -2018</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56</a:t>
            </a:fld>
            <a:endParaRPr lang="th-TH" dirty="0">
              <a:solidFill>
                <a:prstClr val="black">
                  <a:tint val="75000"/>
                </a:prstClr>
              </a:solidFill>
            </a:endParaRPr>
          </a:p>
        </p:txBody>
      </p:sp>
      <p:sp>
        <p:nvSpPr>
          <p:cNvPr id="5" name="TextBox 4"/>
          <p:cNvSpPr txBox="1"/>
          <p:nvPr/>
        </p:nvSpPr>
        <p:spPr>
          <a:xfrm>
            <a:off x="76200" y="6488959"/>
            <a:ext cx="11734800" cy="369041"/>
          </a:xfrm>
          <a:prstGeom prst="rect">
            <a:avLst/>
          </a:prstGeom>
          <a:noFill/>
        </p:spPr>
        <p:txBody>
          <a:bodyPr wrap="square" lIns="91140" tIns="45576" rIns="91140" bIns="45576" rtlCol="0">
            <a:spAutoFit/>
          </a:bodyPr>
          <a:lstStyle/>
          <a:p>
            <a:r>
              <a:rPr lang="en-US" sz="900" dirty="0">
                <a:solidFill>
                  <a:prstClr val="black"/>
                </a:solidFill>
                <a:cs typeface="Arial" pitchFamily="34" charset="0"/>
              </a:rPr>
              <a:t>Source: Prepared by </a:t>
            </a:r>
            <a:r>
              <a:rPr lang="en-US" sz="900" dirty="0">
                <a:solidFill>
                  <a:prstClr val="black"/>
                </a:solidFill>
                <a:cs typeface="Arial" pitchFamily="34" charset="0"/>
                <a:hlinkClick r:id="rId3"/>
              </a:rPr>
              <a:t>www.aidsdatahub.org</a:t>
            </a:r>
            <a:r>
              <a:rPr lang="en-US" sz="900" dirty="0">
                <a:solidFill>
                  <a:prstClr val="black"/>
                </a:solidFill>
                <a:cs typeface="Arial" pitchFamily="34" charset="0"/>
              </a:rPr>
              <a:t> based on 1. National HIV and STI Surveillance and Strategic Information Unit, Epidemiology Bureau, DOH. (2016). 2015 Integrated HIV Behavioral and Serologic Surveillance (IHBSS) Fact Sheets; and 2. National HIV and STI Surveillance and Strategic Information Unit, National Epidemiology Center, DOH. (2019). 2018 Integrated HIV Behavioral and Serological Surveillance (IHBSS). Factsheets.</a:t>
            </a:r>
            <a:endParaRPr lang="en-GB" sz="900" dirty="0">
              <a:solidFill>
                <a:prstClr val="black"/>
              </a:solidFill>
              <a:cs typeface="Arial"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1754617160"/>
              </p:ext>
            </p:extLst>
          </p:nvPr>
        </p:nvGraphicFramePr>
        <p:xfrm>
          <a:off x="609597" y="2209799"/>
          <a:ext cx="10744203" cy="430535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566065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005" y="1542070"/>
            <a:ext cx="11939995" cy="805646"/>
          </a:xfrm>
        </p:spPr>
        <p:txBody>
          <a:bodyPr/>
          <a:lstStyle/>
          <a:p>
            <a:r>
              <a:rPr lang="en-US" dirty="0"/>
              <a:t>Number of ART sites and people on ART, 2000-2019</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57</a:t>
            </a:fld>
            <a:endParaRPr lang="th-TH" dirty="0">
              <a:solidFill>
                <a:prstClr val="black">
                  <a:tint val="75000"/>
                </a:prstClr>
              </a:solidFill>
            </a:endParaRPr>
          </a:p>
        </p:txBody>
      </p:sp>
      <p:sp>
        <p:nvSpPr>
          <p:cNvPr id="7" name="Rectangle 6">
            <a:extLst>
              <a:ext uri="{FF2B5EF4-FFF2-40B4-BE49-F238E27FC236}">
                <a16:creationId xmlns:a16="http://schemas.microsoft.com/office/drawing/2014/main" id="{27C49C13-2C85-4666-AD79-27C9BD5DD6E9}"/>
              </a:ext>
            </a:extLst>
          </p:cNvPr>
          <p:cNvSpPr/>
          <p:nvPr/>
        </p:nvSpPr>
        <p:spPr>
          <a:xfrm>
            <a:off x="203200" y="6627168"/>
            <a:ext cx="10871200" cy="230832"/>
          </a:xfrm>
          <a:prstGeom prst="rect">
            <a:avLst/>
          </a:prstGeom>
        </p:spPr>
        <p:txBody>
          <a:bodyPr wrap="square">
            <a:spAutoFit/>
          </a:bodyPr>
          <a:lstStyle/>
          <a:p>
            <a:pPr defTabSz="914400">
              <a:defRPr/>
            </a:pPr>
            <a:r>
              <a:rPr lang="en-US" sz="900" dirty="0">
                <a:solidFill>
                  <a:prstClr val="black"/>
                </a:solidFill>
                <a:cs typeface="Arial" panose="020B0604020202020204" pitchFamily="34" charset="0"/>
              </a:rPr>
              <a:t>Source: </a:t>
            </a:r>
            <a:r>
              <a:rPr lang="en-US" sz="900" dirty="0">
                <a:solidFill>
                  <a:srgbClr val="000000"/>
                </a:solidFill>
                <a:cs typeface="Arial" panose="020B0604020202020204" pitchFamily="34" charset="0"/>
              </a:rPr>
              <a:t>Prepared by </a:t>
            </a:r>
            <a:r>
              <a:rPr lang="en-US" sz="900" dirty="0">
                <a:solidFill>
                  <a:srgbClr val="000000"/>
                </a:solidFill>
                <a:cs typeface="Arial" panose="020B0604020202020204" pitchFamily="34" charset="0"/>
                <a:hlinkClick r:id="rId3"/>
              </a:rPr>
              <a:t>www.aidsdatahub.org</a:t>
            </a:r>
            <a:r>
              <a:rPr lang="en-US" sz="900" dirty="0">
                <a:solidFill>
                  <a:srgbClr val="000000"/>
                </a:solidFill>
                <a:cs typeface="Arial" panose="020B0604020202020204" pitchFamily="34" charset="0"/>
              </a:rPr>
              <a:t>  based on </a:t>
            </a:r>
            <a:r>
              <a:rPr lang="en-US" sz="900" dirty="0">
                <a:solidFill>
                  <a:prstClr val="black"/>
                </a:solidFill>
                <a:cs typeface="Arial" panose="020B0604020202020204" pitchFamily="34" charset="0"/>
              </a:rPr>
              <a:t>UNAIDS. (2020). UNAIDS HIV Estimates 1990 – 2019 and </a:t>
            </a:r>
            <a:r>
              <a:rPr lang="en-US" sz="900" kern="0" dirty="0">
                <a:solidFill>
                  <a:srgbClr val="000000"/>
                </a:solidFill>
                <a:ea typeface="Arial"/>
                <a:cs typeface="Arial" panose="020B0604020202020204" pitchFamily="34" charset="0"/>
                <a:sym typeface="Arial"/>
              </a:rPr>
              <a:t>Philippines AIDS registry reports</a:t>
            </a:r>
            <a:endParaRPr lang="en-GB" sz="900" dirty="0">
              <a:solidFill>
                <a:prstClr val="black"/>
              </a:solidFill>
              <a:cs typeface="Arial" panose="020B0604020202020204" pitchFamily="34" charset="0"/>
            </a:endParaRPr>
          </a:p>
        </p:txBody>
      </p:sp>
      <p:graphicFrame>
        <p:nvGraphicFramePr>
          <p:cNvPr id="8" name="Chart 7"/>
          <p:cNvGraphicFramePr>
            <a:graphicFrameLocks noGrp="1"/>
          </p:cNvGraphicFramePr>
          <p:nvPr>
            <p:extLst>
              <p:ext uri="{D42A27DB-BD31-4B8C-83A1-F6EECF244321}">
                <p14:modId xmlns:p14="http://schemas.microsoft.com/office/powerpoint/2010/main" val="1474311395"/>
              </p:ext>
            </p:extLst>
          </p:nvPr>
        </p:nvGraphicFramePr>
        <p:xfrm>
          <a:off x="533400" y="2286000"/>
          <a:ext cx="10591800" cy="4038600"/>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0F2A0C51-3DA3-45C6-9E0D-5C45D88C3100}"/>
              </a:ext>
            </a:extLst>
          </p:cNvPr>
          <p:cNvSpPr txBox="1"/>
          <p:nvPr/>
        </p:nvSpPr>
        <p:spPr>
          <a:xfrm>
            <a:off x="2133600" y="6324600"/>
            <a:ext cx="6781800" cy="307777"/>
          </a:xfrm>
          <a:prstGeom prst="rect">
            <a:avLst/>
          </a:prstGeom>
          <a:noFill/>
        </p:spPr>
        <p:txBody>
          <a:bodyPr wrap="square" rtlCol="0">
            <a:spAutoFit/>
          </a:bodyPr>
          <a:lstStyle/>
          <a:p>
            <a:r>
              <a:rPr lang="en-GB" sz="1400" dirty="0"/>
              <a:t>* Includes treatment hubs and satellites</a:t>
            </a:r>
          </a:p>
        </p:txBody>
      </p:sp>
    </p:spTree>
    <p:extLst>
      <p:ext uri="{BB962C8B-B14F-4D97-AF65-F5344CB8AC3E}">
        <p14:creationId xmlns:p14="http://schemas.microsoft.com/office/powerpoint/2010/main" val="33769317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553400"/>
            <a:ext cx="11203563" cy="504000"/>
          </a:xfrm>
        </p:spPr>
        <p:txBody>
          <a:bodyPr/>
          <a:lstStyle/>
          <a:p>
            <a:r>
              <a:rPr lang="en-GB" sz="2400" dirty="0"/>
              <a:t>ART scale up, 2000-2019</a:t>
            </a:r>
            <a:endParaRPr lang="en-US"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58</a:t>
            </a:fld>
            <a:endParaRPr lang="th-TH" dirty="0">
              <a:solidFill>
                <a:prstClr val="black">
                  <a:tint val="75000"/>
                </a:prstClr>
              </a:solidFill>
            </a:endParaRPr>
          </a:p>
        </p:txBody>
      </p:sp>
      <p:sp>
        <p:nvSpPr>
          <p:cNvPr id="5" name="Rectangle 4"/>
          <p:cNvSpPr/>
          <p:nvPr/>
        </p:nvSpPr>
        <p:spPr>
          <a:xfrm>
            <a:off x="213172" y="6504090"/>
            <a:ext cx="11064429" cy="271962"/>
          </a:xfrm>
          <a:prstGeom prst="rect">
            <a:avLst/>
          </a:prstGeom>
        </p:spPr>
        <p:txBody>
          <a:bodyPr wrap="square" lIns="116943" tIns="58466" rIns="116943" bIns="58466">
            <a:spAutoFit/>
          </a:bodyPr>
          <a:lstStyle/>
          <a:p>
            <a:pPr defTabSz="1169361"/>
            <a:r>
              <a:rPr lang="en-US" sz="1000" dirty="0">
                <a:solidFill>
                  <a:prstClr val="black"/>
                </a:solidFill>
                <a:cs typeface="Arial" pitchFamily="34" charset="0"/>
              </a:rPr>
              <a:t>Source: Prepared by </a:t>
            </a:r>
            <a:r>
              <a:rPr lang="en-US" sz="1000" dirty="0">
                <a:solidFill>
                  <a:prstClr val="black"/>
                </a:solidFill>
                <a:cs typeface="Arial" pitchFamily="34" charset="0"/>
                <a:hlinkClick r:id="rId3"/>
              </a:rPr>
              <a:t>www.aidsdatahub.org</a:t>
            </a:r>
            <a:r>
              <a:rPr lang="en-US" sz="1000" dirty="0">
                <a:solidFill>
                  <a:prstClr val="black"/>
                </a:solidFill>
                <a:cs typeface="Arial" pitchFamily="34" charset="0"/>
              </a:rPr>
              <a:t>  based on UNAIDS. (2020). UNAIDS 2019 HIV Estimates and </a:t>
            </a:r>
            <a:r>
              <a:rPr lang="en-US" sz="1000" dirty="0">
                <a:solidFill>
                  <a:prstClr val="black"/>
                </a:solidFill>
                <a:cs typeface="Arial" pitchFamily="34" charset="0"/>
                <a:hlinkClick r:id="rId4"/>
              </a:rPr>
              <a:t>http://aidsinfo.unaids.org/</a:t>
            </a:r>
            <a:r>
              <a:rPr lang="en-US" sz="1000" dirty="0">
                <a:solidFill>
                  <a:prstClr val="black"/>
                </a:solidFill>
                <a:cs typeface="Arial" pitchFamily="34" charset="0"/>
              </a:rPr>
              <a:t> </a:t>
            </a:r>
          </a:p>
        </p:txBody>
      </p:sp>
      <p:graphicFrame>
        <p:nvGraphicFramePr>
          <p:cNvPr id="6" name="Chart 5"/>
          <p:cNvGraphicFramePr>
            <a:graphicFrameLocks noGrp="1"/>
          </p:cNvGraphicFramePr>
          <p:nvPr>
            <p:extLst>
              <p:ext uri="{D42A27DB-BD31-4B8C-83A1-F6EECF244321}">
                <p14:modId xmlns:p14="http://schemas.microsoft.com/office/powerpoint/2010/main" val="2003715256"/>
              </p:ext>
            </p:extLst>
          </p:nvPr>
        </p:nvGraphicFramePr>
        <p:xfrm>
          <a:off x="487680" y="1878444"/>
          <a:ext cx="11216640" cy="475488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074129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525" y="1371600"/>
            <a:ext cx="11500275" cy="504000"/>
          </a:xfrm>
        </p:spPr>
        <p:txBody>
          <a:bodyPr/>
          <a:lstStyle/>
          <a:p>
            <a:r>
              <a:rPr lang="en-GB" sz="2400" dirty="0"/>
              <a:t>ART coverage trends among children, adult males and females and all ages, 2000 - 2019</a:t>
            </a:r>
            <a:endParaRPr lang="en-US"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59</a:t>
            </a:fld>
            <a:endParaRPr lang="th-TH" dirty="0">
              <a:solidFill>
                <a:prstClr val="black">
                  <a:tint val="75000"/>
                </a:prstClr>
              </a:solidFill>
            </a:endParaRPr>
          </a:p>
        </p:txBody>
      </p:sp>
      <p:sp>
        <p:nvSpPr>
          <p:cNvPr id="5" name="Rectangle 4"/>
          <p:cNvSpPr/>
          <p:nvPr/>
        </p:nvSpPr>
        <p:spPr>
          <a:xfrm>
            <a:off x="213172" y="6585963"/>
            <a:ext cx="11064429" cy="272037"/>
          </a:xfrm>
          <a:prstGeom prst="rect">
            <a:avLst/>
          </a:prstGeom>
        </p:spPr>
        <p:txBody>
          <a:bodyPr wrap="square" lIns="117016" tIns="58503" rIns="117016" bIns="58503">
            <a:spAutoFit/>
          </a:bodyPr>
          <a:lstStyle/>
          <a:p>
            <a:pPr defTabSz="1170107"/>
            <a:r>
              <a:rPr lang="en-US" sz="1000" dirty="0">
                <a:solidFill>
                  <a:prstClr val="black"/>
                </a:solidFill>
                <a:cs typeface="Arial" pitchFamily="34" charset="0"/>
              </a:rPr>
              <a:t>Source: Prepared by </a:t>
            </a:r>
            <a:r>
              <a:rPr lang="en-US" sz="1000" dirty="0">
                <a:solidFill>
                  <a:prstClr val="black"/>
                </a:solidFill>
                <a:cs typeface="Arial" pitchFamily="34" charset="0"/>
                <a:hlinkClick r:id="rId3"/>
              </a:rPr>
              <a:t>www.aidsdatahub.org</a:t>
            </a:r>
            <a:r>
              <a:rPr lang="en-US" sz="1000" dirty="0">
                <a:solidFill>
                  <a:prstClr val="black"/>
                </a:solidFill>
                <a:cs typeface="Arial" pitchFamily="34" charset="0"/>
              </a:rPr>
              <a:t>  based on UNAIDS. (2020). UNAIDS 2019 HIV Estimates and </a:t>
            </a:r>
            <a:r>
              <a:rPr lang="en-US" sz="1000" dirty="0">
                <a:solidFill>
                  <a:prstClr val="black"/>
                </a:solidFill>
                <a:cs typeface="Arial" pitchFamily="34" charset="0"/>
                <a:hlinkClick r:id="rId4"/>
              </a:rPr>
              <a:t>http://aidsinfo.unaids.org/</a:t>
            </a:r>
            <a:r>
              <a:rPr lang="en-US" sz="1000" dirty="0">
                <a:solidFill>
                  <a:prstClr val="black"/>
                </a:solidFill>
                <a:cs typeface="Arial" pitchFamily="34" charset="0"/>
              </a:rPr>
              <a:t>  </a:t>
            </a:r>
          </a:p>
        </p:txBody>
      </p:sp>
      <p:graphicFrame>
        <p:nvGraphicFramePr>
          <p:cNvPr id="6" name="Chart 5"/>
          <p:cNvGraphicFramePr>
            <a:graphicFrameLocks/>
          </p:cNvGraphicFramePr>
          <p:nvPr>
            <p:extLst>
              <p:ext uri="{D42A27DB-BD31-4B8C-83A1-F6EECF244321}">
                <p14:modId xmlns:p14="http://schemas.microsoft.com/office/powerpoint/2010/main" val="2604710113"/>
              </p:ext>
            </p:extLst>
          </p:nvPr>
        </p:nvGraphicFramePr>
        <p:xfrm>
          <a:off x="0" y="2219326"/>
          <a:ext cx="6720000" cy="44074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p:cNvGraphicFramePr>
            <a:graphicFrameLocks/>
          </p:cNvGraphicFramePr>
          <p:nvPr>
            <p:extLst>
              <p:ext uri="{D42A27DB-BD31-4B8C-83A1-F6EECF244321}">
                <p14:modId xmlns:p14="http://schemas.microsoft.com/office/powerpoint/2010/main" val="3997207265"/>
              </p:ext>
            </p:extLst>
          </p:nvPr>
        </p:nvGraphicFramePr>
        <p:xfrm>
          <a:off x="6788480" y="2110939"/>
          <a:ext cx="5280000" cy="44064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184681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355170"/>
            <a:ext cx="11521630" cy="504000"/>
          </a:xfrm>
        </p:spPr>
        <p:txBody>
          <a:bodyPr/>
          <a:lstStyle/>
          <a:p>
            <a:r>
              <a:rPr lang="en-GB" sz="2400" dirty="0"/>
              <a:t>Estimated people living with HIV, new HIV infections and AIDS-related deaths, 1990-2019</a:t>
            </a:r>
            <a:endParaRPr lang="en-US"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6</a:t>
            </a:fld>
            <a:endParaRPr lang="th-TH" dirty="0">
              <a:solidFill>
                <a:prstClr val="black">
                  <a:tint val="75000"/>
                </a:prstClr>
              </a:solidFill>
            </a:endParaRPr>
          </a:p>
        </p:txBody>
      </p:sp>
      <p:sp>
        <p:nvSpPr>
          <p:cNvPr id="5" name="Rectangle 4"/>
          <p:cNvSpPr/>
          <p:nvPr/>
        </p:nvSpPr>
        <p:spPr>
          <a:xfrm>
            <a:off x="213172" y="6504095"/>
            <a:ext cx="11064429" cy="271902"/>
          </a:xfrm>
          <a:prstGeom prst="rect">
            <a:avLst/>
          </a:prstGeom>
        </p:spPr>
        <p:txBody>
          <a:bodyPr wrap="square" lIns="116889" tIns="58436" rIns="116889" bIns="58436">
            <a:spAutoFit/>
          </a:bodyPr>
          <a:lstStyle/>
          <a:p>
            <a:pPr defTabSz="1168805"/>
            <a:r>
              <a:rPr lang="en-US" sz="1000" dirty="0">
                <a:solidFill>
                  <a:prstClr val="black"/>
                </a:solidFill>
                <a:cs typeface="Arial" pitchFamily="34" charset="0"/>
              </a:rPr>
              <a:t>Source: Prepared by </a:t>
            </a:r>
            <a:r>
              <a:rPr lang="en-US" sz="1000" dirty="0">
                <a:solidFill>
                  <a:prstClr val="black"/>
                </a:solidFill>
                <a:cs typeface="Arial" pitchFamily="34" charset="0"/>
                <a:hlinkClick r:id="rId3"/>
              </a:rPr>
              <a:t>www.aidsdatahub.org</a:t>
            </a:r>
            <a:r>
              <a:rPr lang="en-US" sz="1000" dirty="0">
                <a:solidFill>
                  <a:prstClr val="black"/>
                </a:solidFill>
                <a:cs typeface="Arial" pitchFamily="34" charset="0"/>
              </a:rPr>
              <a:t>  based on UNAIDS. (2020). UNAIDS 2019 HIV Estimates and UNAIDS. (2020). UNAIDS Data 2020.</a:t>
            </a:r>
          </a:p>
        </p:txBody>
      </p:sp>
      <p:graphicFrame>
        <p:nvGraphicFramePr>
          <p:cNvPr id="6" name="Chart 5"/>
          <p:cNvGraphicFramePr>
            <a:graphicFrameLocks/>
          </p:cNvGraphicFramePr>
          <p:nvPr>
            <p:extLst>
              <p:ext uri="{D42A27DB-BD31-4B8C-83A1-F6EECF244321}">
                <p14:modId xmlns:p14="http://schemas.microsoft.com/office/powerpoint/2010/main" val="144891922"/>
              </p:ext>
            </p:extLst>
          </p:nvPr>
        </p:nvGraphicFramePr>
        <p:xfrm>
          <a:off x="334433" y="2306136"/>
          <a:ext cx="3840000" cy="414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a:graphicFrameLocks/>
          </p:cNvGraphicFramePr>
          <p:nvPr>
            <p:extLst>
              <p:ext uri="{D42A27DB-BD31-4B8C-83A1-F6EECF244321}">
                <p14:modId xmlns:p14="http://schemas.microsoft.com/office/powerpoint/2010/main" val="2616807265"/>
              </p:ext>
            </p:extLst>
          </p:nvPr>
        </p:nvGraphicFramePr>
        <p:xfrm>
          <a:off x="4176000" y="2306136"/>
          <a:ext cx="3840000" cy="4147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p:cNvGraphicFramePr>
            <a:graphicFrameLocks/>
          </p:cNvGraphicFramePr>
          <p:nvPr>
            <p:extLst>
              <p:ext uri="{D42A27DB-BD31-4B8C-83A1-F6EECF244321}">
                <p14:modId xmlns:p14="http://schemas.microsoft.com/office/powerpoint/2010/main" val="4088775688"/>
              </p:ext>
            </p:extLst>
          </p:nvPr>
        </p:nvGraphicFramePr>
        <p:xfrm>
          <a:off x="8016213" y="2306136"/>
          <a:ext cx="3840000" cy="4147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3337459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456037"/>
            <a:ext cx="11978830" cy="504000"/>
          </a:xfrm>
        </p:spPr>
        <p:txBody>
          <a:bodyPr/>
          <a:lstStyle/>
          <a:p>
            <a:r>
              <a:rPr lang="en-GB" sz="2400" dirty="0"/>
              <a:t>Estimated adults living with HIV, adults receiving ARVs, and adult ART coverage, 2019</a:t>
            </a:r>
            <a:endParaRPr lang="en-US"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60</a:t>
            </a:fld>
            <a:endParaRPr lang="th-TH" dirty="0">
              <a:solidFill>
                <a:prstClr val="black">
                  <a:tint val="75000"/>
                </a:prstClr>
              </a:solidFill>
            </a:endParaRPr>
          </a:p>
        </p:txBody>
      </p:sp>
      <p:sp>
        <p:nvSpPr>
          <p:cNvPr id="5" name="Rectangle 4"/>
          <p:cNvSpPr/>
          <p:nvPr/>
        </p:nvSpPr>
        <p:spPr>
          <a:xfrm>
            <a:off x="213172" y="6504107"/>
            <a:ext cx="11064429" cy="271995"/>
          </a:xfrm>
          <a:prstGeom prst="rect">
            <a:avLst/>
          </a:prstGeom>
        </p:spPr>
        <p:txBody>
          <a:bodyPr wrap="square" lIns="116975" tIns="58482" rIns="116975" bIns="58482">
            <a:spAutoFit/>
          </a:bodyPr>
          <a:lstStyle/>
          <a:p>
            <a:pPr defTabSz="1169687"/>
            <a:r>
              <a:rPr lang="en-US" sz="1000" dirty="0">
                <a:solidFill>
                  <a:prstClr val="black"/>
                </a:solidFill>
                <a:cs typeface="Arial" pitchFamily="34" charset="0"/>
              </a:rPr>
              <a:t>Source: Prepared by </a:t>
            </a:r>
            <a:r>
              <a:rPr lang="en-US" sz="1000" dirty="0">
                <a:solidFill>
                  <a:prstClr val="black"/>
                </a:solidFill>
                <a:cs typeface="Arial" pitchFamily="34" charset="0"/>
                <a:hlinkClick r:id="rId3"/>
              </a:rPr>
              <a:t>www.aidsdatahub.org</a:t>
            </a:r>
            <a:r>
              <a:rPr lang="en-US" sz="1000" dirty="0">
                <a:solidFill>
                  <a:prstClr val="black"/>
                </a:solidFill>
                <a:cs typeface="Arial" pitchFamily="34" charset="0"/>
              </a:rPr>
              <a:t>  based on UNAIDS. (2020). UNAIDS 2019 HIV Estimates and </a:t>
            </a:r>
            <a:r>
              <a:rPr lang="en-US" sz="1000" dirty="0">
                <a:solidFill>
                  <a:prstClr val="black"/>
                </a:solidFill>
                <a:cs typeface="Arial" pitchFamily="34" charset="0"/>
                <a:hlinkClick r:id="rId4"/>
              </a:rPr>
              <a:t>http://aidsinfo.unaids.org/</a:t>
            </a:r>
            <a:r>
              <a:rPr lang="en-US" sz="1000" dirty="0">
                <a:solidFill>
                  <a:prstClr val="black"/>
                </a:solidFill>
                <a:cs typeface="Arial" pitchFamily="34" charset="0"/>
              </a:rPr>
              <a:t>  </a:t>
            </a:r>
          </a:p>
        </p:txBody>
      </p:sp>
      <p:graphicFrame>
        <p:nvGraphicFramePr>
          <p:cNvPr id="6" name="Chart 5"/>
          <p:cNvGraphicFramePr>
            <a:graphicFrameLocks noGrp="1"/>
          </p:cNvGraphicFramePr>
          <p:nvPr>
            <p:extLst>
              <p:ext uri="{D42A27DB-BD31-4B8C-83A1-F6EECF244321}">
                <p14:modId xmlns:p14="http://schemas.microsoft.com/office/powerpoint/2010/main" val="3245543619"/>
              </p:ext>
            </p:extLst>
          </p:nvPr>
        </p:nvGraphicFramePr>
        <p:xfrm>
          <a:off x="1679225" y="2114938"/>
          <a:ext cx="8833555" cy="43891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216517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456037"/>
            <a:ext cx="11203563" cy="504000"/>
          </a:xfrm>
        </p:spPr>
        <p:txBody>
          <a:bodyPr/>
          <a:lstStyle/>
          <a:p>
            <a:r>
              <a:rPr lang="en-US" sz="2400" dirty="0"/>
              <a:t>Treatment cascade, 2019</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61</a:t>
            </a:fld>
            <a:endParaRPr lang="th-TH" dirty="0">
              <a:solidFill>
                <a:prstClr val="black">
                  <a:tint val="75000"/>
                </a:prstClr>
              </a:solidFill>
            </a:endParaRPr>
          </a:p>
        </p:txBody>
      </p:sp>
      <p:sp>
        <p:nvSpPr>
          <p:cNvPr id="5" name="Rectangle 4"/>
          <p:cNvSpPr/>
          <p:nvPr/>
        </p:nvSpPr>
        <p:spPr>
          <a:xfrm>
            <a:off x="213172" y="6585747"/>
            <a:ext cx="11064429" cy="272253"/>
          </a:xfrm>
          <a:prstGeom prst="rect">
            <a:avLst/>
          </a:prstGeom>
        </p:spPr>
        <p:txBody>
          <a:bodyPr wrap="square" lIns="117221" tIns="58610" rIns="117221" bIns="58610">
            <a:spAutoFit/>
          </a:bodyPr>
          <a:lstStyle/>
          <a:p>
            <a:pPr defTabSz="1172215"/>
            <a:r>
              <a:rPr lang="en-US" sz="1000" dirty="0">
                <a:solidFill>
                  <a:prstClr val="black"/>
                </a:solidFill>
                <a:cs typeface="Arial" pitchFamily="34" charset="0"/>
              </a:rPr>
              <a:t>Source: Prepared by </a:t>
            </a:r>
            <a:r>
              <a:rPr lang="en-US" sz="1000" dirty="0">
                <a:solidFill>
                  <a:prstClr val="black"/>
                </a:solidFill>
                <a:cs typeface="Arial" pitchFamily="34" charset="0"/>
                <a:hlinkClick r:id="rId3"/>
              </a:rPr>
              <a:t>www.aidsdatahub.org</a:t>
            </a:r>
            <a:r>
              <a:rPr lang="en-US" sz="1000" dirty="0">
                <a:solidFill>
                  <a:prstClr val="black"/>
                </a:solidFill>
                <a:cs typeface="Arial" pitchFamily="34" charset="0"/>
              </a:rPr>
              <a:t>  based on 1. UNAIDS. (2020). UNAIDS 2019 HIV Estimates; 2. </a:t>
            </a:r>
            <a:r>
              <a:rPr lang="en-US" sz="1000" dirty="0">
                <a:solidFill>
                  <a:prstClr val="black"/>
                </a:solidFill>
                <a:cs typeface="Arial" pitchFamily="34" charset="0"/>
                <a:hlinkClick r:id="rId4"/>
              </a:rPr>
              <a:t>http://aidsinfo.unaids.org/</a:t>
            </a:r>
            <a:r>
              <a:rPr lang="en-US" sz="1000" dirty="0">
                <a:solidFill>
                  <a:prstClr val="black"/>
                </a:solidFill>
                <a:cs typeface="Arial" pitchFamily="34" charset="0"/>
              </a:rPr>
              <a:t> and 3. Global AIDS Monitoring (GAM) 2020 </a:t>
            </a:r>
          </a:p>
        </p:txBody>
      </p:sp>
      <p:graphicFrame>
        <p:nvGraphicFramePr>
          <p:cNvPr id="6" name="Chart 5">
            <a:extLst>
              <a:ext uri="{FF2B5EF4-FFF2-40B4-BE49-F238E27FC236}">
                <a16:creationId xmlns:a16="http://schemas.microsoft.com/office/drawing/2014/main" id="{00000000-0008-0000-1500-000002000000}"/>
              </a:ext>
            </a:extLst>
          </p:cNvPr>
          <p:cNvGraphicFramePr>
            <a:graphicFrameLocks noGrp="1"/>
          </p:cNvGraphicFramePr>
          <p:nvPr>
            <p:extLst>
              <p:ext uri="{D42A27DB-BD31-4B8C-83A1-F6EECF244321}">
                <p14:modId xmlns:p14="http://schemas.microsoft.com/office/powerpoint/2010/main" val="1473467635"/>
              </p:ext>
            </p:extLst>
          </p:nvPr>
        </p:nvGraphicFramePr>
        <p:xfrm>
          <a:off x="426720" y="2219266"/>
          <a:ext cx="11338560" cy="428479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768479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456037"/>
            <a:ext cx="11203563" cy="504000"/>
          </a:xfrm>
        </p:spPr>
        <p:txBody>
          <a:bodyPr/>
          <a:lstStyle/>
          <a:p>
            <a:r>
              <a:rPr lang="en-US" sz="2400" dirty="0"/>
              <a:t>HIV testing and treatment cascade, 2019</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62</a:t>
            </a:fld>
            <a:endParaRPr lang="th-TH" dirty="0">
              <a:solidFill>
                <a:prstClr val="black">
                  <a:tint val="75000"/>
                </a:prstClr>
              </a:solidFill>
            </a:endParaRPr>
          </a:p>
        </p:txBody>
      </p:sp>
      <p:sp>
        <p:nvSpPr>
          <p:cNvPr id="5" name="Rectangle 4"/>
          <p:cNvSpPr/>
          <p:nvPr/>
        </p:nvSpPr>
        <p:spPr>
          <a:xfrm>
            <a:off x="213172" y="6585919"/>
            <a:ext cx="11064429" cy="272081"/>
          </a:xfrm>
          <a:prstGeom prst="rect">
            <a:avLst/>
          </a:prstGeom>
        </p:spPr>
        <p:txBody>
          <a:bodyPr wrap="square" lIns="117057" tIns="58525" rIns="117057" bIns="58525">
            <a:spAutoFit/>
          </a:bodyPr>
          <a:lstStyle/>
          <a:p>
            <a:pPr defTabSz="1170525"/>
            <a:r>
              <a:rPr lang="en-US" sz="1000" dirty="0">
                <a:solidFill>
                  <a:prstClr val="black"/>
                </a:solidFill>
                <a:cs typeface="Arial" pitchFamily="34" charset="0"/>
              </a:rPr>
              <a:t>Source: Prepared by </a:t>
            </a:r>
            <a:r>
              <a:rPr lang="en-US" sz="1000" dirty="0">
                <a:solidFill>
                  <a:prstClr val="black"/>
                </a:solidFill>
                <a:cs typeface="Arial" pitchFamily="34" charset="0"/>
                <a:hlinkClick r:id="rId3"/>
              </a:rPr>
              <a:t>www.aidsdatahub.org</a:t>
            </a:r>
            <a:r>
              <a:rPr lang="en-US" sz="1000" dirty="0">
                <a:solidFill>
                  <a:prstClr val="black"/>
                </a:solidFill>
                <a:cs typeface="Arial" pitchFamily="34" charset="0"/>
              </a:rPr>
              <a:t>  based on UNAIDS. (2020). UNAIDS 2019 HIV Estimates and UNAIDS. (2020). UNAIDS Data 2020.</a:t>
            </a:r>
          </a:p>
        </p:txBody>
      </p:sp>
      <p:graphicFrame>
        <p:nvGraphicFramePr>
          <p:cNvPr id="6" name="Chart 5">
            <a:extLst>
              <a:ext uri="{FF2B5EF4-FFF2-40B4-BE49-F238E27FC236}">
                <a16:creationId xmlns:a16="http://schemas.microsoft.com/office/drawing/2014/main" id="{3A4F7B61-D1C3-41F6-8010-F18B390822E6}"/>
              </a:ext>
            </a:extLst>
          </p:cNvPr>
          <p:cNvGraphicFramePr>
            <a:graphicFrameLocks/>
          </p:cNvGraphicFramePr>
          <p:nvPr>
            <p:extLst>
              <p:ext uri="{D42A27DB-BD31-4B8C-83A1-F6EECF244321}">
                <p14:modId xmlns:p14="http://schemas.microsoft.com/office/powerpoint/2010/main" val="1443359468"/>
              </p:ext>
            </p:extLst>
          </p:nvPr>
        </p:nvGraphicFramePr>
        <p:xfrm>
          <a:off x="1790708" y="1960036"/>
          <a:ext cx="8610599" cy="45845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955900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456037"/>
            <a:ext cx="11203563" cy="504000"/>
          </a:xfrm>
        </p:spPr>
        <p:txBody>
          <a:bodyPr/>
          <a:lstStyle/>
          <a:p>
            <a:r>
              <a:rPr lang="en-GB" sz="2400" dirty="0"/>
              <a:t>Estimated number of pregnant women living with HIV, pregnant women receiving ARVs, and PMTCT coverage, 2019</a:t>
            </a:r>
            <a:endParaRPr lang="en-US"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63</a:t>
            </a:fld>
            <a:endParaRPr lang="th-TH" dirty="0">
              <a:solidFill>
                <a:prstClr val="black">
                  <a:tint val="75000"/>
                </a:prstClr>
              </a:solidFill>
            </a:endParaRPr>
          </a:p>
        </p:txBody>
      </p:sp>
      <p:sp>
        <p:nvSpPr>
          <p:cNvPr id="5" name="Rectangle 4"/>
          <p:cNvSpPr/>
          <p:nvPr/>
        </p:nvSpPr>
        <p:spPr>
          <a:xfrm>
            <a:off x="213172" y="6585868"/>
            <a:ext cx="11064429" cy="272132"/>
          </a:xfrm>
          <a:prstGeom prst="rect">
            <a:avLst/>
          </a:prstGeom>
        </p:spPr>
        <p:txBody>
          <a:bodyPr wrap="square" lIns="117107" tIns="58550" rIns="117107" bIns="58550">
            <a:spAutoFit/>
          </a:bodyPr>
          <a:lstStyle/>
          <a:p>
            <a:pPr defTabSz="1171042"/>
            <a:r>
              <a:rPr lang="en-US" sz="1000" dirty="0">
                <a:solidFill>
                  <a:prstClr val="black"/>
                </a:solidFill>
                <a:cs typeface="Arial" pitchFamily="34" charset="0"/>
              </a:rPr>
              <a:t>Source: Prepared by </a:t>
            </a:r>
            <a:r>
              <a:rPr lang="en-US" sz="1000" dirty="0">
                <a:solidFill>
                  <a:prstClr val="black"/>
                </a:solidFill>
                <a:cs typeface="Arial" pitchFamily="34" charset="0"/>
                <a:hlinkClick r:id="rId3"/>
              </a:rPr>
              <a:t>www.aidsdatahub.org</a:t>
            </a:r>
            <a:r>
              <a:rPr lang="en-US" sz="1000" dirty="0">
                <a:solidFill>
                  <a:prstClr val="black"/>
                </a:solidFill>
                <a:cs typeface="Arial" pitchFamily="34" charset="0"/>
              </a:rPr>
              <a:t>  based on UNAIDS. (2020). UNAIDS 2019 HIV Estimates and UNAIDS. (2020). UNAIDS Data 2020.</a:t>
            </a:r>
          </a:p>
        </p:txBody>
      </p:sp>
      <p:graphicFrame>
        <p:nvGraphicFramePr>
          <p:cNvPr id="6" name="Chart 5"/>
          <p:cNvGraphicFramePr>
            <a:graphicFrameLocks noGrp="1"/>
          </p:cNvGraphicFramePr>
          <p:nvPr>
            <p:extLst>
              <p:ext uri="{D42A27DB-BD31-4B8C-83A1-F6EECF244321}">
                <p14:modId xmlns:p14="http://schemas.microsoft.com/office/powerpoint/2010/main" val="550668087"/>
              </p:ext>
            </p:extLst>
          </p:nvPr>
        </p:nvGraphicFramePr>
        <p:xfrm>
          <a:off x="1679225" y="2114938"/>
          <a:ext cx="8833555" cy="43891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74046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553400"/>
            <a:ext cx="11203563" cy="504000"/>
          </a:xfrm>
        </p:spPr>
        <p:txBody>
          <a:bodyPr/>
          <a:lstStyle/>
          <a:p>
            <a:r>
              <a:rPr lang="en-US" sz="2400" dirty="0"/>
              <a:t>PMTCT cascade, 2019</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64</a:t>
            </a:fld>
            <a:endParaRPr lang="th-TH" dirty="0">
              <a:solidFill>
                <a:prstClr val="black">
                  <a:tint val="75000"/>
                </a:prstClr>
              </a:solidFill>
            </a:endParaRPr>
          </a:p>
        </p:txBody>
      </p:sp>
      <p:sp>
        <p:nvSpPr>
          <p:cNvPr id="5" name="Rectangle 4"/>
          <p:cNvSpPr/>
          <p:nvPr/>
        </p:nvSpPr>
        <p:spPr>
          <a:xfrm>
            <a:off x="213172" y="6504086"/>
            <a:ext cx="11064429" cy="272192"/>
          </a:xfrm>
          <a:prstGeom prst="rect">
            <a:avLst/>
          </a:prstGeom>
        </p:spPr>
        <p:txBody>
          <a:bodyPr wrap="square" lIns="117161" tIns="58580" rIns="117161" bIns="58580">
            <a:spAutoFit/>
          </a:bodyPr>
          <a:lstStyle/>
          <a:p>
            <a:pPr defTabSz="1171604"/>
            <a:r>
              <a:rPr lang="en-US" sz="1000" dirty="0">
                <a:solidFill>
                  <a:prstClr val="black"/>
                </a:solidFill>
                <a:cs typeface="Arial" pitchFamily="34" charset="0"/>
              </a:rPr>
              <a:t>Source: Prepared by </a:t>
            </a:r>
            <a:r>
              <a:rPr lang="en-US" sz="1000" dirty="0">
                <a:solidFill>
                  <a:prstClr val="black"/>
                </a:solidFill>
                <a:cs typeface="Arial" pitchFamily="34" charset="0"/>
                <a:hlinkClick r:id="rId3"/>
              </a:rPr>
              <a:t>www.aidsdatahub.org</a:t>
            </a:r>
            <a:r>
              <a:rPr lang="en-US" sz="1000" dirty="0">
                <a:solidFill>
                  <a:prstClr val="black"/>
                </a:solidFill>
                <a:cs typeface="Arial" pitchFamily="34" charset="0"/>
              </a:rPr>
              <a:t>  based on 1. UNAIDS. (2020). UNAIDS 2019 HIV Estimates; 2. </a:t>
            </a:r>
            <a:r>
              <a:rPr lang="en-US" sz="1000" dirty="0">
                <a:solidFill>
                  <a:prstClr val="black"/>
                </a:solidFill>
                <a:cs typeface="Arial" pitchFamily="34" charset="0"/>
                <a:hlinkClick r:id="rId4"/>
              </a:rPr>
              <a:t>http://aidsinfo.unaids.org/</a:t>
            </a:r>
            <a:r>
              <a:rPr lang="en-US" sz="1000" dirty="0">
                <a:solidFill>
                  <a:prstClr val="black"/>
                </a:solidFill>
                <a:cs typeface="Arial" pitchFamily="34" charset="0"/>
              </a:rPr>
              <a:t> and 3. Global AIDS Monitoring (GAM) 2020 </a:t>
            </a:r>
          </a:p>
        </p:txBody>
      </p:sp>
      <p:graphicFrame>
        <p:nvGraphicFramePr>
          <p:cNvPr id="6" name="Chart 5">
            <a:extLst>
              <a:ext uri="{FF2B5EF4-FFF2-40B4-BE49-F238E27FC236}">
                <a16:creationId xmlns:a16="http://schemas.microsoft.com/office/drawing/2014/main" id="{5549C6C6-5356-4C0F-BE33-16A4E9EA2A44}"/>
              </a:ext>
            </a:extLst>
          </p:cNvPr>
          <p:cNvGraphicFramePr>
            <a:graphicFrameLocks/>
          </p:cNvGraphicFramePr>
          <p:nvPr>
            <p:extLst>
              <p:ext uri="{D42A27DB-BD31-4B8C-83A1-F6EECF244321}">
                <p14:modId xmlns:p14="http://schemas.microsoft.com/office/powerpoint/2010/main" val="2005383262"/>
              </p:ext>
            </p:extLst>
          </p:nvPr>
        </p:nvGraphicFramePr>
        <p:xfrm>
          <a:off x="1371600" y="2305050"/>
          <a:ext cx="9448800" cy="386791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723571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5187" y="2084764"/>
            <a:ext cx="8991600" cy="3477584"/>
          </a:xfrm>
          <a:prstGeom prst="rect">
            <a:avLst/>
          </a:prstGeom>
        </p:spPr>
        <p:txBody>
          <a:bodyPr wrap="square" lIns="91140" tIns="45576" rIns="91140" bIns="45576">
            <a:spAutoFit/>
          </a:bodyPr>
          <a:lstStyle/>
          <a:p>
            <a:pPr>
              <a:lnSpc>
                <a:spcPts val="2200"/>
              </a:lnSpc>
            </a:pPr>
            <a:br>
              <a:rPr lang="en-US" sz="2100" dirty="0">
                <a:solidFill>
                  <a:prstClr val="black"/>
                </a:solidFill>
                <a:latin typeface="Arial" pitchFamily="34" charset="0"/>
                <a:cs typeface="Arial" pitchFamily="34" charset="0"/>
              </a:rPr>
            </a:br>
            <a:r>
              <a:rPr lang="en-US" dirty="0">
                <a:solidFill>
                  <a:prstClr val="black"/>
                </a:solidFill>
                <a:latin typeface="Arial" pitchFamily="34" charset="0"/>
                <a:cs typeface="Arial" pitchFamily="34" charset="0"/>
              </a:rPr>
              <a:t>Selected indicators of response from NCPI 2014</a:t>
            </a:r>
          </a:p>
          <a:p>
            <a:pPr>
              <a:lnSpc>
                <a:spcPts val="2200"/>
              </a:lnSpc>
            </a:pPr>
            <a:endParaRPr lang="en-US" b="1" i="1" dirty="0">
              <a:solidFill>
                <a:prstClr val="black"/>
              </a:solidFill>
              <a:latin typeface="Arial" pitchFamily="34" charset="0"/>
              <a:cs typeface="Arial" pitchFamily="34" charset="0"/>
            </a:endParaRPr>
          </a:p>
          <a:p>
            <a:pPr>
              <a:lnSpc>
                <a:spcPts val="2200"/>
              </a:lnSpc>
            </a:pPr>
            <a:r>
              <a:rPr lang="en-US" b="1" i="1" dirty="0">
                <a:solidFill>
                  <a:prstClr val="black"/>
                </a:solidFill>
                <a:latin typeface="Arial" pitchFamily="34" charset="0"/>
                <a:cs typeface="Arial" pitchFamily="34" charset="0"/>
              </a:rPr>
              <a:t>Access to justice:</a:t>
            </a:r>
          </a:p>
          <a:p>
            <a:pPr>
              <a:lnSpc>
                <a:spcPts val="2200"/>
              </a:lnSpc>
            </a:pPr>
            <a:r>
              <a:rPr lang="en-US" dirty="0">
                <a:solidFill>
                  <a:prstClr val="black"/>
                </a:solidFill>
                <a:latin typeface="Arial" pitchFamily="34" charset="0"/>
                <a:cs typeface="Arial" pitchFamily="34" charset="0"/>
              </a:rPr>
              <a:t>         Legal services (legal aid or other)                NHRI or other mechanisms </a:t>
            </a:r>
          </a:p>
          <a:p>
            <a:pPr>
              <a:lnSpc>
                <a:spcPts val="2200"/>
              </a:lnSpc>
            </a:pPr>
            <a:r>
              <a:rPr lang="en-US" i="1" dirty="0">
                <a:solidFill>
                  <a:prstClr val="black"/>
                </a:solidFill>
                <a:latin typeface="Arial" pitchFamily="34" charset="0"/>
                <a:cs typeface="Arial" pitchFamily="34" charset="0"/>
              </a:rPr>
              <a:t> </a:t>
            </a:r>
            <a:br>
              <a:rPr lang="en-US" sz="800" i="1" dirty="0">
                <a:solidFill>
                  <a:prstClr val="black"/>
                </a:solidFill>
                <a:latin typeface="Arial" pitchFamily="34" charset="0"/>
                <a:cs typeface="Arial" pitchFamily="34" charset="0"/>
              </a:rPr>
            </a:br>
            <a:endParaRPr lang="en-US" sz="800" i="1" dirty="0">
              <a:solidFill>
                <a:prstClr val="black"/>
              </a:solidFill>
              <a:latin typeface="Arial" pitchFamily="34" charset="0"/>
              <a:cs typeface="Arial" pitchFamily="34" charset="0"/>
            </a:endParaRPr>
          </a:p>
          <a:p>
            <a:pPr>
              <a:lnSpc>
                <a:spcPts val="2200"/>
              </a:lnSpc>
            </a:pPr>
            <a:endParaRPr lang="en-US" sz="800" i="1" dirty="0">
              <a:solidFill>
                <a:prstClr val="black"/>
              </a:solidFill>
              <a:latin typeface="Arial" pitchFamily="34" charset="0"/>
              <a:cs typeface="Arial" pitchFamily="34" charset="0"/>
            </a:endParaRPr>
          </a:p>
          <a:p>
            <a:pPr>
              <a:lnSpc>
                <a:spcPts val="2200"/>
              </a:lnSpc>
            </a:pPr>
            <a:endParaRPr lang="en-US" sz="800" i="1" dirty="0">
              <a:solidFill>
                <a:prstClr val="black"/>
              </a:solidFill>
              <a:latin typeface="Arial" pitchFamily="34" charset="0"/>
              <a:cs typeface="Arial" pitchFamily="34" charset="0"/>
            </a:endParaRPr>
          </a:p>
          <a:p>
            <a:pPr>
              <a:lnSpc>
                <a:spcPts val="2200"/>
              </a:lnSpc>
            </a:pPr>
            <a:endParaRPr lang="en-US" sz="800" i="1" dirty="0">
              <a:solidFill>
                <a:prstClr val="black"/>
              </a:solidFill>
              <a:latin typeface="Arial" pitchFamily="34" charset="0"/>
              <a:cs typeface="Arial" pitchFamily="34" charset="0"/>
            </a:endParaRPr>
          </a:p>
          <a:p>
            <a:pPr>
              <a:lnSpc>
                <a:spcPts val="2200"/>
              </a:lnSpc>
            </a:pPr>
            <a:endParaRPr lang="en-US" sz="800" i="1" dirty="0">
              <a:solidFill>
                <a:prstClr val="black"/>
              </a:solidFill>
              <a:latin typeface="Arial" pitchFamily="34" charset="0"/>
              <a:cs typeface="Arial" pitchFamily="34" charset="0"/>
            </a:endParaRPr>
          </a:p>
          <a:p>
            <a:pPr>
              <a:lnSpc>
                <a:spcPts val="2200"/>
              </a:lnSpc>
            </a:pPr>
            <a:r>
              <a:rPr lang="en-US" sz="1200" dirty="0">
                <a:solidFill>
                  <a:prstClr val="black"/>
                </a:solidFill>
                <a:latin typeface="Arial"/>
                <a:cs typeface="Arial"/>
              </a:rPr>
              <a:t>                                                                                               </a:t>
            </a:r>
          </a:p>
        </p:txBody>
      </p:sp>
      <p:sp>
        <p:nvSpPr>
          <p:cNvPr id="7" name="Rectangle 6"/>
          <p:cNvSpPr/>
          <p:nvPr/>
        </p:nvSpPr>
        <p:spPr>
          <a:xfrm>
            <a:off x="1371599" y="1596026"/>
            <a:ext cx="8077201" cy="461374"/>
          </a:xfrm>
          <a:prstGeom prst="rect">
            <a:avLst/>
          </a:prstGeom>
        </p:spPr>
        <p:txBody>
          <a:bodyPr wrap="square" lIns="91140" tIns="45576" rIns="91140" bIns="45576">
            <a:spAutoFit/>
          </a:bodyPr>
          <a:lstStyle/>
          <a:p>
            <a:r>
              <a:rPr lang="en-US" sz="2400" b="1" dirty="0">
                <a:solidFill>
                  <a:srgbClr val="00B0F0"/>
                </a:solidFill>
                <a:latin typeface="Arial" pitchFamily="34" charset="0"/>
                <a:cs typeface="Arial" pitchFamily="34" charset="0"/>
              </a:rPr>
              <a:t>National data on stigma and discrimination </a:t>
            </a:r>
            <a:endParaRPr lang="en-GB" sz="2400" b="1" dirty="0">
              <a:solidFill>
                <a:srgbClr val="00B0F0"/>
              </a:solidFill>
              <a:latin typeface="Arial" pitchFamily="34" charset="0"/>
              <a:cs typeface="Arial" pitchFamily="34" charset="0"/>
            </a:endParaRPr>
          </a:p>
        </p:txBody>
      </p:sp>
      <p:sp>
        <p:nvSpPr>
          <p:cNvPr id="16" name="Oval 15"/>
          <p:cNvSpPr/>
          <p:nvPr/>
        </p:nvSpPr>
        <p:spPr>
          <a:xfrm>
            <a:off x="6285743" y="3306626"/>
            <a:ext cx="216000" cy="216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140" tIns="45576" rIns="91140" bIns="45576" rtlCol="0" anchor="ctr"/>
          <a:lstStyle/>
          <a:p>
            <a:pPr algn="ctr"/>
            <a:endParaRPr lang="en-GB">
              <a:solidFill>
                <a:prstClr val="white"/>
              </a:solidFill>
            </a:endParaRPr>
          </a:p>
        </p:txBody>
      </p:sp>
      <p:sp>
        <p:nvSpPr>
          <p:cNvPr id="19" name="TextBox 18"/>
          <p:cNvSpPr txBox="1"/>
          <p:nvPr/>
        </p:nvSpPr>
        <p:spPr>
          <a:xfrm>
            <a:off x="2590800" y="5537588"/>
            <a:ext cx="6553200" cy="1015372"/>
          </a:xfrm>
          <a:prstGeom prst="rect">
            <a:avLst/>
          </a:prstGeom>
          <a:noFill/>
          <a:ln w="15875">
            <a:solidFill>
              <a:schemeClr val="bg1">
                <a:lumMod val="50000"/>
                <a:alpha val="48000"/>
              </a:schemeClr>
            </a:solidFill>
          </a:ln>
        </p:spPr>
        <p:txBody>
          <a:bodyPr wrap="square" lIns="91140" tIns="45576" rIns="91140" bIns="45576" rtlCol="0">
            <a:spAutoFit/>
          </a:bodyPr>
          <a:lstStyle/>
          <a:p>
            <a:pPr indent="-113930"/>
            <a:r>
              <a:rPr lang="en-US" sz="2400" dirty="0">
                <a:solidFill>
                  <a:srgbClr val="00B0F0"/>
                </a:solidFill>
                <a:latin typeface="Arial" pitchFamily="34" charset="0"/>
                <a:cs typeface="Arial" pitchFamily="34" charset="0"/>
              </a:rPr>
              <a:t>STIGMA INDEX </a:t>
            </a:r>
            <a:r>
              <a:rPr lang="en-US" dirty="0">
                <a:solidFill>
                  <a:srgbClr val="00B0F0"/>
                </a:solidFill>
                <a:latin typeface="Arial" pitchFamily="34" charset="0"/>
                <a:cs typeface="Arial" pitchFamily="34" charset="0"/>
              </a:rPr>
              <a:t>(2009-10 Data) </a:t>
            </a:r>
          </a:p>
          <a:p>
            <a:pPr indent="-113930"/>
            <a:r>
              <a:rPr lang="en-US" dirty="0">
                <a:solidFill>
                  <a:prstClr val="black"/>
                </a:solidFill>
                <a:latin typeface="Arial" pitchFamily="34" charset="0"/>
                <a:cs typeface="Arial" pitchFamily="34" charset="0"/>
              </a:rPr>
              <a:t>Percent of PLHIV respondents who avoided going to a local clinic when needed because of HIV status:  </a:t>
            </a:r>
            <a:r>
              <a:rPr lang="en-US" dirty="0">
                <a:solidFill>
                  <a:srgbClr val="00B0F0"/>
                </a:solidFill>
                <a:latin typeface="Arial" pitchFamily="34" charset="0"/>
                <a:cs typeface="Arial" pitchFamily="34" charset="0"/>
              </a:rPr>
              <a:t>20%</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4" y="1449491"/>
            <a:ext cx="1065109" cy="1065109"/>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765807466"/>
              </p:ext>
            </p:extLst>
          </p:nvPr>
        </p:nvGraphicFramePr>
        <p:xfrm>
          <a:off x="1676400" y="3666559"/>
          <a:ext cx="8761336" cy="1819841"/>
        </p:xfrm>
        <a:graphic>
          <a:graphicData uri="http://schemas.openxmlformats.org/drawingml/2006/table">
            <a:tbl>
              <a:tblPr firstRow="1" firstCol="1" bandRow="1"/>
              <a:tblGrid>
                <a:gridCol w="5809823">
                  <a:extLst>
                    <a:ext uri="{9D8B030D-6E8A-4147-A177-3AD203B41FA5}">
                      <a16:colId xmlns:a16="http://schemas.microsoft.com/office/drawing/2014/main" val="20000"/>
                    </a:ext>
                  </a:extLst>
                </a:gridCol>
                <a:gridCol w="828495">
                  <a:extLst>
                    <a:ext uri="{9D8B030D-6E8A-4147-A177-3AD203B41FA5}">
                      <a16:colId xmlns:a16="http://schemas.microsoft.com/office/drawing/2014/main" val="20001"/>
                    </a:ext>
                  </a:extLst>
                </a:gridCol>
                <a:gridCol w="673152">
                  <a:extLst>
                    <a:ext uri="{9D8B030D-6E8A-4147-A177-3AD203B41FA5}">
                      <a16:colId xmlns:a16="http://schemas.microsoft.com/office/drawing/2014/main" val="20002"/>
                    </a:ext>
                  </a:extLst>
                </a:gridCol>
                <a:gridCol w="724933">
                  <a:extLst>
                    <a:ext uri="{9D8B030D-6E8A-4147-A177-3AD203B41FA5}">
                      <a16:colId xmlns:a16="http://schemas.microsoft.com/office/drawing/2014/main" val="20003"/>
                    </a:ext>
                  </a:extLst>
                </a:gridCol>
                <a:gridCol w="724933">
                  <a:extLst>
                    <a:ext uri="{9D8B030D-6E8A-4147-A177-3AD203B41FA5}">
                      <a16:colId xmlns:a16="http://schemas.microsoft.com/office/drawing/2014/main" val="20004"/>
                    </a:ext>
                  </a:extLst>
                </a:gridCol>
              </a:tblGrid>
              <a:tr h="630936">
                <a:tc>
                  <a:txBody>
                    <a:bodyPr/>
                    <a:lstStyle/>
                    <a:p>
                      <a:pPr marL="0" marR="0">
                        <a:lnSpc>
                          <a:spcPct val="115000"/>
                        </a:lnSpc>
                        <a:spcBef>
                          <a:spcPts val="0"/>
                        </a:spcBef>
                        <a:spcAft>
                          <a:spcPts val="0"/>
                        </a:spcAft>
                      </a:pPr>
                      <a:r>
                        <a:rPr lang="en-US" sz="1800" b="1" i="1" dirty="0">
                          <a:effectLst/>
                          <a:latin typeface="Arial"/>
                          <a:ea typeface="Calibri"/>
                          <a:cs typeface="Times New Roman"/>
                        </a:rPr>
                        <a:t>Civil society perspectives/ratings:</a:t>
                      </a:r>
                      <a:endParaRPr lang="en-GB" sz="1100" b="1"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800" dirty="0">
                          <a:solidFill>
                            <a:srgbClr val="00B0F0"/>
                          </a:solidFill>
                          <a:effectLst/>
                          <a:latin typeface="Arial"/>
                          <a:ea typeface="Calibri"/>
                          <a:cs typeface="Times New Roman"/>
                        </a:rPr>
                        <a:t>2009</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800" dirty="0">
                          <a:solidFill>
                            <a:srgbClr val="00B0F0"/>
                          </a:solidFill>
                          <a:effectLst/>
                          <a:latin typeface="Arial"/>
                          <a:ea typeface="Calibri"/>
                          <a:cs typeface="Times New Roman"/>
                        </a:rPr>
                        <a:t>2011</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US" sz="1800" kern="1200" dirty="0">
                          <a:solidFill>
                            <a:srgbClr val="00B0F0"/>
                          </a:solidFill>
                          <a:effectLst/>
                          <a:latin typeface="Arial"/>
                          <a:ea typeface="Calibri"/>
                          <a:cs typeface="Times New Roman"/>
                        </a:rPr>
                        <a:t>2013</a:t>
                      </a:r>
                      <a:endParaRPr lang="en-GB" sz="1800" kern="1200" dirty="0">
                        <a:solidFill>
                          <a:srgbClr val="00B0F0"/>
                        </a:solidFill>
                        <a:effectLst/>
                        <a:latin typeface="Arial"/>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800" dirty="0">
                          <a:solidFill>
                            <a:srgbClr val="00B0F0"/>
                          </a:solidFill>
                          <a:effectLst/>
                          <a:latin typeface="Arial"/>
                          <a:ea typeface="Calibri"/>
                          <a:cs typeface="Times New Roman"/>
                        </a:rPr>
                        <a:t>Trend</a:t>
                      </a:r>
                      <a:endParaRPr lang="en-GB" sz="1100" dirty="0">
                        <a:effectLst/>
                        <a:latin typeface="Calibri"/>
                        <a:ea typeface="Calibri"/>
                        <a:cs typeface="Times New Roman"/>
                      </a:endParaRPr>
                    </a:p>
                  </a:txBody>
                  <a:tcPr marL="63631" marR="63631" marT="0" marB="0">
                    <a:lnL>
                      <a:noFill/>
                    </a:lnL>
                    <a:lnR>
                      <a:noFill/>
                    </a:lnR>
                    <a:lnT>
                      <a:noFill/>
                    </a:lnT>
                    <a:lnB>
                      <a:noFill/>
                    </a:lnB>
                  </a:tcPr>
                </a:tc>
                <a:extLst>
                  <a:ext uri="{0D108BD9-81ED-4DB2-BD59-A6C34878D82A}">
                    <a16:rowId xmlns:a16="http://schemas.microsoft.com/office/drawing/2014/main" val="10000"/>
                  </a:ext>
                </a:extLst>
              </a:tr>
              <a:tr h="628073">
                <a:tc>
                  <a:txBody>
                    <a:bodyPr/>
                    <a:lstStyle/>
                    <a:p>
                      <a:pPr marL="0" marR="0">
                        <a:lnSpc>
                          <a:spcPct val="115000"/>
                        </a:lnSpc>
                        <a:spcBef>
                          <a:spcPts val="0"/>
                        </a:spcBef>
                        <a:spcAft>
                          <a:spcPts val="1000"/>
                        </a:spcAft>
                      </a:pPr>
                      <a:r>
                        <a:rPr lang="en-US" sz="1600" dirty="0">
                          <a:effectLst/>
                          <a:latin typeface="Arial"/>
                          <a:ea typeface="Calibri"/>
                          <a:cs typeface="Times New Roman"/>
                        </a:rPr>
                        <a:t>Laws and policies in place to protect and promote HIV-related human rights </a:t>
                      </a:r>
                      <a:endParaRPr lang="en-GB" sz="1100" dirty="0">
                        <a:effectLst/>
                        <a:latin typeface="Calibri"/>
                        <a:ea typeface="Calibri"/>
                        <a:cs typeface="Times New Roman"/>
                      </a:endParaRPr>
                    </a:p>
                  </a:txBody>
                  <a:tcPr marL="640080" marR="64008"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2/10 </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3/10 </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Arial"/>
                        </a:rPr>
                        <a:t>2/10</a:t>
                      </a: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 </a:t>
                      </a:r>
                      <a:endParaRPr lang="en-GB" sz="1100" dirty="0">
                        <a:effectLst/>
                        <a:latin typeface="Calibri"/>
                        <a:ea typeface="Calibri"/>
                        <a:cs typeface="Times New Roman"/>
                      </a:endParaRPr>
                    </a:p>
                  </a:txBody>
                  <a:tcPr marL="63631" marR="63631" marT="0" marB="0">
                    <a:lnL>
                      <a:noFill/>
                    </a:lnL>
                    <a:lnR>
                      <a:noFill/>
                    </a:lnR>
                    <a:lnT>
                      <a:noFill/>
                    </a:lnT>
                    <a:lnB>
                      <a:noFill/>
                    </a:lnB>
                  </a:tcPr>
                </a:tc>
                <a:extLst>
                  <a:ext uri="{0D108BD9-81ED-4DB2-BD59-A6C34878D82A}">
                    <a16:rowId xmlns:a16="http://schemas.microsoft.com/office/drawing/2014/main" val="10001"/>
                  </a:ext>
                </a:extLst>
              </a:tr>
              <a:tr h="560832">
                <a:tc>
                  <a:txBody>
                    <a:bodyPr/>
                    <a:lstStyle/>
                    <a:p>
                      <a:pPr marL="0" marR="0">
                        <a:lnSpc>
                          <a:spcPct val="115000"/>
                        </a:lnSpc>
                        <a:spcBef>
                          <a:spcPts val="0"/>
                        </a:spcBef>
                        <a:spcAft>
                          <a:spcPts val="1000"/>
                        </a:spcAft>
                      </a:pPr>
                      <a:r>
                        <a:rPr lang="en-US" sz="1600" dirty="0">
                          <a:effectLst/>
                          <a:latin typeface="Arial"/>
                          <a:ea typeface="Calibri"/>
                          <a:cs typeface="Times New Roman"/>
                        </a:rPr>
                        <a:t>Efforts to implement human rights-related laws and policies</a:t>
                      </a:r>
                      <a:endParaRPr lang="en-GB" sz="1100" dirty="0">
                        <a:effectLst/>
                        <a:latin typeface="Calibri"/>
                        <a:ea typeface="Calibri"/>
                        <a:cs typeface="Times New Roman"/>
                      </a:endParaRPr>
                    </a:p>
                  </a:txBody>
                  <a:tcPr marL="640080" marR="64008"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2/10 </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3/10 </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Arial"/>
                        </a:rPr>
                        <a:t>2/10</a:t>
                      </a: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 </a:t>
                      </a:r>
                      <a:endParaRPr lang="en-GB" sz="1100" dirty="0">
                        <a:effectLst/>
                        <a:latin typeface="Calibri"/>
                        <a:ea typeface="Calibri"/>
                        <a:cs typeface="Times New Roman"/>
                      </a:endParaRPr>
                    </a:p>
                  </a:txBody>
                  <a:tcPr marL="63631" marR="63631" marT="0" marB="0">
                    <a:lnL>
                      <a:noFill/>
                    </a:lnL>
                    <a:lnR>
                      <a:noFill/>
                    </a:lnR>
                    <a:lnT>
                      <a:noFill/>
                    </a:lnT>
                    <a:lnB>
                      <a:noFill/>
                    </a:lnB>
                  </a:tcPr>
                </a:tc>
                <a:extLst>
                  <a:ext uri="{0D108BD9-81ED-4DB2-BD59-A6C34878D82A}">
                    <a16:rowId xmlns:a16="http://schemas.microsoft.com/office/drawing/2014/main" val="10002"/>
                  </a:ext>
                </a:extLst>
              </a:tr>
            </a:tbl>
          </a:graphicData>
        </a:graphic>
      </p:graphicFrame>
      <p:sp>
        <p:nvSpPr>
          <p:cNvPr id="13" name="Oval 12"/>
          <p:cNvSpPr/>
          <p:nvPr/>
        </p:nvSpPr>
        <p:spPr>
          <a:xfrm>
            <a:off x="1828800" y="3289200"/>
            <a:ext cx="216000" cy="216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140" tIns="45576" rIns="91140" bIns="45576" rtlCol="0" anchor="ctr"/>
          <a:lstStyle/>
          <a:p>
            <a:pPr algn="ctr"/>
            <a:endParaRPr lang="en-GB">
              <a:solidFill>
                <a:prstClr val="white"/>
              </a:solidFill>
            </a:endParaRPr>
          </a:p>
        </p:txBody>
      </p:sp>
      <p:sp>
        <p:nvSpPr>
          <p:cNvPr id="11" name="Wave 10"/>
          <p:cNvSpPr/>
          <p:nvPr/>
        </p:nvSpPr>
        <p:spPr>
          <a:xfrm>
            <a:off x="9931400" y="4343400"/>
            <a:ext cx="279400" cy="158750"/>
          </a:xfrm>
          <a:prstGeom prst="wav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140" tIns="45576" rIns="91140" bIns="45576" numCol="1" spcCol="0" rtlCol="0" fromWordArt="0" anchor="ctr" anchorCtr="0" forceAA="0" compatLnSpc="1">
            <a:prstTxWarp prst="textNoShape">
              <a:avLst/>
            </a:prstTxWarp>
            <a:noAutofit/>
          </a:bodyPr>
          <a:lstStyle/>
          <a:p>
            <a:endParaRPr lang="en-US">
              <a:solidFill>
                <a:prstClr val="white"/>
              </a:solidFill>
            </a:endParaRPr>
          </a:p>
        </p:txBody>
      </p:sp>
      <p:sp>
        <p:nvSpPr>
          <p:cNvPr id="3" name="Slide Number Placeholder 2"/>
          <p:cNvSpPr>
            <a:spLocks noGrp="1"/>
          </p:cNvSpPr>
          <p:nvPr>
            <p:ph type="sldNum" sz="quarter" idx="10"/>
          </p:nvPr>
        </p:nvSpPr>
        <p:spPr/>
        <p:txBody>
          <a:bodyPr/>
          <a:lstStyle/>
          <a:p>
            <a:fld id="{84BB6952-0182-45BD-AA28-A5322F469A92}" type="slidenum">
              <a:rPr lang="en-GB" smtClean="0">
                <a:solidFill>
                  <a:prstClr val="black">
                    <a:tint val="75000"/>
                  </a:prstClr>
                </a:solidFill>
              </a:rPr>
              <a:pPr/>
              <a:t>65</a:t>
            </a:fld>
            <a:endParaRPr lang="en-GB">
              <a:solidFill>
                <a:prstClr val="black">
                  <a:tint val="75000"/>
                </a:prstClr>
              </a:solidFill>
            </a:endParaRPr>
          </a:p>
        </p:txBody>
      </p:sp>
      <p:sp>
        <p:nvSpPr>
          <p:cNvPr id="15" name="Rectangle 14"/>
          <p:cNvSpPr/>
          <p:nvPr/>
        </p:nvSpPr>
        <p:spPr>
          <a:xfrm>
            <a:off x="0" y="6650988"/>
            <a:ext cx="9753600" cy="230542"/>
          </a:xfrm>
          <a:prstGeom prst="rect">
            <a:avLst/>
          </a:prstGeom>
        </p:spPr>
        <p:txBody>
          <a:bodyPr wrap="square" lIns="91140" tIns="45576" rIns="91140" bIns="45576">
            <a:spAutoFit/>
          </a:bodyPr>
          <a:lstStyle/>
          <a:p>
            <a:pPr>
              <a:defRPr/>
            </a:pPr>
            <a:r>
              <a:rPr lang="en-US" sz="900" kern="0" dirty="0">
                <a:solidFill>
                  <a:prstClr val="black"/>
                </a:solidFill>
                <a:latin typeface="Arial" pitchFamily="34" charset="0"/>
                <a:cs typeface="Arial" pitchFamily="34" charset="0"/>
              </a:rPr>
              <a:t>Source: </a:t>
            </a:r>
            <a:r>
              <a:rPr lang="en-GB" sz="900" kern="0" dirty="0">
                <a:solidFill>
                  <a:sysClr val="windowText" lastClr="000000"/>
                </a:solidFill>
              </a:rPr>
              <a:t>Prepared by UNAIDS Regional Support Team Asia and the Pacific and</a:t>
            </a:r>
            <a:r>
              <a:rPr lang="en-GB" sz="900" u="sng" kern="0" dirty="0">
                <a:solidFill>
                  <a:sysClr val="windowText" lastClr="000000"/>
                </a:solidFill>
                <a:hlinkClick r:id="rId3"/>
              </a:rPr>
              <a:t>www.aidsdatahub.org</a:t>
            </a:r>
            <a:r>
              <a:rPr lang="en-GB" sz="900" kern="0" dirty="0">
                <a:solidFill>
                  <a:sysClr val="windowText" lastClr="000000"/>
                </a:solidFill>
              </a:rPr>
              <a:t> based on information provided by UNAIDS country office and partners</a:t>
            </a:r>
          </a:p>
        </p:txBody>
      </p:sp>
      <p:sp>
        <p:nvSpPr>
          <p:cNvPr id="6" name="Wave 5">
            <a:extLst>
              <a:ext uri="{FF2B5EF4-FFF2-40B4-BE49-F238E27FC236}">
                <a16:creationId xmlns:a16="http://schemas.microsoft.com/office/drawing/2014/main" id="{93AD197D-5DB8-4109-A0F8-AD0E014E22F6}"/>
              </a:ext>
            </a:extLst>
          </p:cNvPr>
          <p:cNvSpPr/>
          <p:nvPr/>
        </p:nvSpPr>
        <p:spPr>
          <a:xfrm>
            <a:off x="9931400" y="4953000"/>
            <a:ext cx="279400" cy="158750"/>
          </a:xfrm>
          <a:prstGeom prst="wav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140" tIns="45576" rIns="91140" bIns="45576" numCol="1" spcCol="0" rtlCol="0" fromWordArt="0" anchor="ctr" anchorCtr="0" forceAA="0" compatLnSpc="1">
            <a:prstTxWarp prst="textNoShape">
              <a:avLst/>
            </a:prstTxWarp>
            <a:noAutofit/>
          </a:bodyPr>
          <a:lstStyle/>
          <a:p>
            <a:endParaRPr lang="en-US">
              <a:solidFill>
                <a:prstClr val="white"/>
              </a:solidFill>
            </a:endParaRPr>
          </a:p>
        </p:txBody>
      </p:sp>
    </p:spTree>
    <p:extLst>
      <p:ext uri="{BB962C8B-B14F-4D97-AF65-F5344CB8AC3E}">
        <p14:creationId xmlns:p14="http://schemas.microsoft.com/office/powerpoint/2010/main" val="31354435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ED532AC-182C-4D17-8F62-BCD23D6BF88C}" type="slidenum">
              <a:rPr lang="th-TH" smtClean="0">
                <a:solidFill>
                  <a:prstClr val="black">
                    <a:tint val="75000"/>
                  </a:prstClr>
                </a:solidFill>
              </a:rPr>
              <a:pPr>
                <a:defRPr/>
              </a:pPr>
              <a:t>66</a:t>
            </a:fld>
            <a:endParaRPr lang="th-TH" dirty="0">
              <a:solidFill>
                <a:prstClr val="black">
                  <a:tint val="75000"/>
                </a:prstClr>
              </a:solidFill>
            </a:endParaRPr>
          </a:p>
        </p:txBody>
      </p:sp>
      <p:sp>
        <p:nvSpPr>
          <p:cNvPr id="141315" name="Rectangle 2"/>
          <p:cNvSpPr txBox="1">
            <a:spLocks noChangeArrowheads="1"/>
          </p:cNvSpPr>
          <p:nvPr/>
        </p:nvSpPr>
        <p:spPr bwMode="auto">
          <a:xfrm>
            <a:off x="1981200" y="19050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40" tIns="45576" rIns="91140" bIns="45576"/>
          <a:lstStyle>
            <a:lvl1pPr marL="342900" indent="-342900"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algn="ctr" eaLnBrk="1" fontAlgn="base" hangingPunct="1">
              <a:spcBef>
                <a:spcPct val="20000"/>
              </a:spcBef>
              <a:spcAft>
                <a:spcPct val="0"/>
              </a:spcAft>
            </a:pPr>
            <a:r>
              <a:rPr lang="en-US" sz="4000" dirty="0">
                <a:solidFill>
                  <a:srgbClr val="C00000"/>
                </a:solidFill>
              </a:rPr>
              <a:t>THANK YOU</a:t>
            </a:r>
          </a:p>
          <a:p>
            <a:pPr algn="ctr" eaLnBrk="1" fontAlgn="base" hangingPunct="1">
              <a:spcBef>
                <a:spcPct val="20000"/>
              </a:spcBef>
              <a:spcAft>
                <a:spcPct val="0"/>
              </a:spcAft>
            </a:pPr>
            <a:endParaRPr lang="en-US" sz="4000" dirty="0">
              <a:solidFill>
                <a:srgbClr val="C00000"/>
              </a:solidFill>
            </a:endParaRPr>
          </a:p>
          <a:p>
            <a:pPr algn="ctr" eaLnBrk="1" fontAlgn="base" hangingPunct="1">
              <a:spcBef>
                <a:spcPct val="20000"/>
              </a:spcBef>
              <a:spcAft>
                <a:spcPct val="0"/>
              </a:spcAft>
            </a:pPr>
            <a:r>
              <a:rPr lang="en-US" dirty="0">
                <a:solidFill>
                  <a:srgbClr val="C00000"/>
                </a:solidFill>
              </a:rPr>
              <a:t>slides compiled by </a:t>
            </a:r>
            <a:r>
              <a:rPr lang="en-US" u="sng" dirty="0">
                <a:solidFill>
                  <a:srgbClr val="C00000"/>
                </a:solidFill>
                <a:hlinkClick r:id="rId2"/>
              </a:rPr>
              <a:t>www.aidsdatahub.org</a:t>
            </a:r>
            <a:endParaRPr lang="en-US" u="sng" dirty="0">
              <a:solidFill>
                <a:srgbClr val="C00000"/>
              </a:solidFill>
            </a:endParaRPr>
          </a:p>
          <a:p>
            <a:pPr algn="ctr" eaLnBrk="1" fontAlgn="base" hangingPunct="1">
              <a:spcBef>
                <a:spcPct val="20000"/>
              </a:spcBef>
              <a:spcAft>
                <a:spcPct val="0"/>
              </a:spcAft>
            </a:pPr>
            <a:endParaRPr lang="en-US" u="sng" dirty="0">
              <a:solidFill>
                <a:srgbClr val="C00000"/>
              </a:solidFill>
            </a:endParaRPr>
          </a:p>
          <a:p>
            <a:pPr algn="ctr" eaLnBrk="1" fontAlgn="base" hangingPunct="1">
              <a:spcBef>
                <a:spcPct val="20000"/>
              </a:spcBef>
              <a:spcAft>
                <a:spcPct val="0"/>
              </a:spcAft>
            </a:pPr>
            <a:endParaRPr lang="en-US" sz="1000" i="1" dirty="0">
              <a:solidFill>
                <a:srgbClr val="C00000"/>
              </a:solidFill>
            </a:endParaRPr>
          </a:p>
          <a:p>
            <a:pPr algn="ctr" eaLnBrk="1" fontAlgn="base" hangingPunct="1">
              <a:spcBef>
                <a:spcPct val="20000"/>
              </a:spcBef>
              <a:spcAft>
                <a:spcPct val="0"/>
              </a:spcAft>
            </a:pPr>
            <a:endParaRPr lang="en-US" sz="1000" i="1" dirty="0">
              <a:solidFill>
                <a:srgbClr val="C00000"/>
              </a:solidFill>
            </a:endParaRPr>
          </a:p>
          <a:p>
            <a:pPr algn="ctr" eaLnBrk="1" fontAlgn="base" hangingPunct="1">
              <a:spcBef>
                <a:spcPct val="20000"/>
              </a:spcBef>
              <a:spcAft>
                <a:spcPct val="0"/>
              </a:spcAft>
            </a:pPr>
            <a:endParaRPr lang="en-US" sz="1000" i="1" dirty="0">
              <a:solidFill>
                <a:srgbClr val="C00000"/>
              </a:solidFill>
            </a:endParaRPr>
          </a:p>
          <a:p>
            <a:pPr algn="ctr" eaLnBrk="1" fontAlgn="base" hangingPunct="1">
              <a:spcBef>
                <a:spcPct val="20000"/>
              </a:spcBef>
              <a:spcAft>
                <a:spcPct val="0"/>
              </a:spcAft>
            </a:pPr>
            <a:r>
              <a:rPr lang="en-US" sz="1400" i="1" dirty="0">
                <a:solidFill>
                  <a:srgbClr val="C00000"/>
                </a:solidFill>
              </a:rPr>
              <a:t>Data shown in this slide set  are comprehensive to the extent they are available from country reports. Please inform us if you know of sources where more recent data can be used.</a:t>
            </a:r>
          </a:p>
          <a:p>
            <a:pPr algn="ctr" eaLnBrk="1" fontAlgn="base" hangingPunct="1">
              <a:spcBef>
                <a:spcPct val="20000"/>
              </a:spcBef>
              <a:spcAft>
                <a:spcPct val="0"/>
              </a:spcAft>
            </a:pPr>
            <a:r>
              <a:rPr lang="en-US" sz="1400" i="1" dirty="0">
                <a:solidFill>
                  <a:srgbClr val="C00000"/>
                </a:solidFill>
              </a:rPr>
              <a:t>Please acknowledge </a:t>
            </a:r>
            <a:r>
              <a:rPr lang="en-US" sz="1400" i="1" dirty="0">
                <a:solidFill>
                  <a:srgbClr val="C00000"/>
                </a:solidFill>
                <a:hlinkClick r:id="rId2"/>
              </a:rPr>
              <a:t>www.aidsdatahub.org</a:t>
            </a:r>
            <a:r>
              <a:rPr lang="en-US" sz="1400" i="1" dirty="0">
                <a:solidFill>
                  <a:srgbClr val="C00000"/>
                </a:solidFill>
              </a:rPr>
              <a:t> if slides are lifted directly from this site.</a:t>
            </a:r>
          </a:p>
          <a:p>
            <a:pPr algn="ctr" eaLnBrk="1" fontAlgn="base" hangingPunct="1">
              <a:spcBef>
                <a:spcPct val="20000"/>
              </a:spcBef>
              <a:spcAft>
                <a:spcPct val="0"/>
              </a:spcAft>
            </a:pPr>
            <a:endParaRPr lang="en-US" sz="3200" dirty="0">
              <a:solidFill>
                <a:srgbClr val="C00000"/>
              </a:solidFill>
            </a:endParaRPr>
          </a:p>
        </p:txBody>
      </p:sp>
    </p:spTree>
    <p:extLst>
      <p:ext uri="{BB962C8B-B14F-4D97-AF65-F5344CB8AC3E}">
        <p14:creationId xmlns:p14="http://schemas.microsoft.com/office/powerpoint/2010/main" val="150054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355170"/>
            <a:ext cx="11597830" cy="504000"/>
          </a:xfrm>
        </p:spPr>
        <p:txBody>
          <a:bodyPr/>
          <a:lstStyle/>
          <a:p>
            <a:r>
              <a:rPr lang="en-GB" sz="2400" dirty="0"/>
              <a:t>Estimated number of adults (15+) living with HIV and women (15+) living with HIV, 1990-2019</a:t>
            </a:r>
            <a:endParaRPr lang="en-US"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7</a:t>
            </a:fld>
            <a:endParaRPr lang="th-TH" dirty="0">
              <a:solidFill>
                <a:prstClr val="black">
                  <a:tint val="75000"/>
                </a:prstClr>
              </a:solidFill>
            </a:endParaRPr>
          </a:p>
        </p:txBody>
      </p:sp>
      <p:sp>
        <p:nvSpPr>
          <p:cNvPr id="5" name="Rectangle 4"/>
          <p:cNvSpPr/>
          <p:nvPr/>
        </p:nvSpPr>
        <p:spPr>
          <a:xfrm>
            <a:off x="213172" y="6504094"/>
            <a:ext cx="11064429" cy="256541"/>
          </a:xfrm>
          <a:prstGeom prst="rect">
            <a:avLst/>
          </a:prstGeom>
        </p:spPr>
        <p:txBody>
          <a:bodyPr wrap="square" lIns="116916" tIns="58450" rIns="116916" bIns="58450">
            <a:spAutoFit/>
          </a:bodyPr>
          <a:lstStyle/>
          <a:p>
            <a:pPr defTabSz="1169083"/>
            <a:r>
              <a:rPr lang="en-US" sz="900" dirty="0">
                <a:solidFill>
                  <a:prstClr val="black"/>
                </a:solidFill>
                <a:cs typeface="Arial" pitchFamily="34" charset="0"/>
              </a:rPr>
              <a:t>Source: Prepared by </a:t>
            </a:r>
            <a:r>
              <a:rPr lang="en-US" sz="900" dirty="0">
                <a:solidFill>
                  <a:prstClr val="black"/>
                </a:solidFill>
                <a:cs typeface="Arial" pitchFamily="34" charset="0"/>
                <a:hlinkClick r:id="rId3"/>
              </a:rPr>
              <a:t>www.aidsdatahub.org</a:t>
            </a:r>
            <a:r>
              <a:rPr lang="en-US" sz="900" dirty="0">
                <a:solidFill>
                  <a:prstClr val="black"/>
                </a:solidFill>
                <a:cs typeface="Arial" pitchFamily="34" charset="0"/>
              </a:rPr>
              <a:t>  based on UNAIDS. (2020). UNAIDS 2019 HIV Estimates and UNAIDS. (2020). UNAIDS Data 2020.</a:t>
            </a:r>
          </a:p>
        </p:txBody>
      </p:sp>
      <p:graphicFrame>
        <p:nvGraphicFramePr>
          <p:cNvPr id="6" name="Chart 5"/>
          <p:cNvGraphicFramePr>
            <a:graphicFrameLocks/>
          </p:cNvGraphicFramePr>
          <p:nvPr>
            <p:extLst>
              <p:ext uri="{D42A27DB-BD31-4B8C-83A1-F6EECF244321}">
                <p14:modId xmlns:p14="http://schemas.microsoft.com/office/powerpoint/2010/main" val="3571050504"/>
              </p:ext>
            </p:extLst>
          </p:nvPr>
        </p:nvGraphicFramePr>
        <p:xfrm>
          <a:off x="566033" y="2305675"/>
          <a:ext cx="11059939" cy="419838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70475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85"/>
          <p:cNvSpPr txBox="1">
            <a:spLocks noGrp="1"/>
          </p:cNvSpPr>
          <p:nvPr>
            <p:ph type="title"/>
          </p:nvPr>
        </p:nvSpPr>
        <p:spPr>
          <a:xfrm>
            <a:off x="284128" y="1553400"/>
            <a:ext cx="8402672" cy="504000"/>
          </a:xfrm>
          <a:prstGeom prst="rect">
            <a:avLst/>
          </a:prstGeom>
          <a:noFill/>
          <a:ln>
            <a:noFill/>
          </a:ln>
        </p:spPr>
        <p:txBody>
          <a:bodyPr spcFirstLastPara="1" wrap="square" lIns="91125" tIns="45555" rIns="91125" bIns="45555" anchor="t" anchorCtr="0">
            <a:noAutofit/>
          </a:bodyPr>
          <a:lstStyle/>
          <a:p>
            <a:r>
              <a:rPr lang="en-US" dirty="0"/>
              <a:t>Key population size estimates, 2015</a:t>
            </a:r>
            <a:endParaRPr dirty="0"/>
          </a:p>
        </p:txBody>
      </p:sp>
      <p:sp>
        <p:nvSpPr>
          <p:cNvPr id="529" name="Google Shape;529;p85"/>
          <p:cNvSpPr txBox="1">
            <a:spLocks noGrp="1"/>
          </p:cNvSpPr>
          <p:nvPr>
            <p:ph type="sldNum" idx="12"/>
          </p:nvPr>
        </p:nvSpPr>
        <p:spPr>
          <a:xfrm>
            <a:off x="9667876" y="6358058"/>
            <a:ext cx="542925" cy="365125"/>
          </a:xfrm>
          <a:prstGeom prst="rect">
            <a:avLst/>
          </a:prstGeom>
          <a:noFill/>
          <a:ln>
            <a:noFill/>
          </a:ln>
        </p:spPr>
        <p:txBody>
          <a:bodyPr spcFirstLastPara="1" wrap="square" lIns="91125" tIns="45555" rIns="91125" bIns="45555" anchor="b" anchorCtr="0">
            <a:noAutofit/>
          </a:bodyPr>
          <a:lstStyle/>
          <a:p>
            <a:pPr>
              <a:buClr>
                <a:srgbClr val="000000"/>
              </a:buClr>
              <a:defRPr/>
            </a:pPr>
            <a:fld id="{00000000-1234-1234-1234-123412341234}" type="slidenum">
              <a:rPr lang="en-US" kern="0">
                <a:solidFill>
                  <a:srgbClr val="888888"/>
                </a:solidFill>
              </a:rPr>
              <a:pPr>
                <a:buClr>
                  <a:srgbClr val="000000"/>
                </a:buClr>
                <a:defRPr/>
              </a:pPr>
              <a:t>8</a:t>
            </a:fld>
            <a:endParaRPr kern="0">
              <a:solidFill>
                <a:srgbClr val="888888"/>
              </a:solidFill>
            </a:endParaRPr>
          </a:p>
        </p:txBody>
      </p:sp>
      <p:graphicFrame>
        <p:nvGraphicFramePr>
          <p:cNvPr id="531" name="Google Shape;531;p85"/>
          <p:cNvGraphicFramePr/>
          <p:nvPr>
            <p:extLst>
              <p:ext uri="{D42A27DB-BD31-4B8C-83A1-F6EECF244321}">
                <p14:modId xmlns:p14="http://schemas.microsoft.com/office/powerpoint/2010/main" val="4086787028"/>
              </p:ext>
            </p:extLst>
          </p:nvPr>
        </p:nvGraphicFramePr>
        <p:xfrm>
          <a:off x="2028400" y="2289979"/>
          <a:ext cx="7979646" cy="4042671"/>
        </p:xfrm>
        <a:graphic>
          <a:graphicData uri="http://schemas.openxmlformats.org/drawingml/2006/table">
            <a:tbl>
              <a:tblPr>
                <a:noFill/>
              </a:tblPr>
              <a:tblGrid>
                <a:gridCol w="3564263">
                  <a:extLst>
                    <a:ext uri="{9D8B030D-6E8A-4147-A177-3AD203B41FA5}">
                      <a16:colId xmlns:a16="http://schemas.microsoft.com/office/drawing/2014/main" val="20000"/>
                    </a:ext>
                  </a:extLst>
                </a:gridCol>
                <a:gridCol w="2068671">
                  <a:extLst>
                    <a:ext uri="{9D8B030D-6E8A-4147-A177-3AD203B41FA5}">
                      <a16:colId xmlns:a16="http://schemas.microsoft.com/office/drawing/2014/main" val="20001"/>
                    </a:ext>
                  </a:extLst>
                </a:gridCol>
                <a:gridCol w="2346712">
                  <a:extLst>
                    <a:ext uri="{9D8B030D-6E8A-4147-A177-3AD203B41FA5}">
                      <a16:colId xmlns:a16="http://schemas.microsoft.com/office/drawing/2014/main" val="20002"/>
                    </a:ext>
                  </a:extLst>
                </a:gridCol>
              </a:tblGrid>
              <a:tr h="529423">
                <a:tc gridSpan="3">
                  <a:txBody>
                    <a:bodyPr/>
                    <a:lstStyle/>
                    <a:p>
                      <a:pPr marL="0" marR="0" lvl="0" indent="0" algn="ctr" rtl="0">
                        <a:spcBef>
                          <a:spcPts val="0"/>
                        </a:spcBef>
                        <a:spcAft>
                          <a:spcPts val="0"/>
                        </a:spcAft>
                        <a:buNone/>
                      </a:pPr>
                      <a:r>
                        <a:rPr lang="en-US" sz="1800" b="1" i="0" u="none" strike="noStrike" cap="none" dirty="0">
                          <a:solidFill>
                            <a:srgbClr val="FFFFFF"/>
                          </a:solidFill>
                          <a:latin typeface="Arial"/>
                          <a:ea typeface="Arial"/>
                          <a:cs typeface="Arial"/>
                          <a:sym typeface="Arial"/>
                        </a:rPr>
                        <a:t>Key population size estimates</a:t>
                      </a:r>
                      <a:endParaRPr sz="1800" b="1" i="0" u="none" strike="noStrike" cap="none" dirty="0">
                        <a:solidFill>
                          <a:srgbClr val="FFFFFF"/>
                        </a:solidFill>
                        <a:latin typeface="Arial"/>
                        <a:ea typeface="Arial"/>
                        <a:cs typeface="Arial"/>
                        <a:sym typeface="Arial"/>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rgbClr val="E3183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04144">
                <a:tc>
                  <a:txBody>
                    <a:bodyPr/>
                    <a:lstStyle/>
                    <a:p>
                      <a:pPr marL="0" marR="0" lvl="0" indent="0" algn="ctr" rtl="0">
                        <a:spcBef>
                          <a:spcPts val="0"/>
                        </a:spcBef>
                        <a:spcAft>
                          <a:spcPts val="0"/>
                        </a:spcAft>
                        <a:buNone/>
                      </a:pPr>
                      <a:r>
                        <a:rPr lang="en-US" sz="1600" b="1" i="0" u="none" strike="noStrike" cap="none" dirty="0">
                          <a:solidFill>
                            <a:srgbClr val="FFFFFF"/>
                          </a:solidFill>
                          <a:latin typeface="Arial"/>
                          <a:ea typeface="Arial"/>
                          <a:cs typeface="Arial"/>
                          <a:sym typeface="Arial"/>
                        </a:rPr>
                        <a:t>Populations</a:t>
                      </a:r>
                      <a:endParaRPr sz="1600" dirty="0"/>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tc>
                  <a:txBody>
                    <a:bodyPr/>
                    <a:lstStyle/>
                    <a:p>
                      <a:pPr marL="0" marR="0" lvl="0" indent="0" algn="ctr" rtl="0">
                        <a:spcBef>
                          <a:spcPts val="0"/>
                        </a:spcBef>
                        <a:spcAft>
                          <a:spcPts val="0"/>
                        </a:spcAft>
                        <a:buNone/>
                      </a:pPr>
                      <a:r>
                        <a:rPr lang="en-US" sz="1600" b="1" i="0" u="none" strike="noStrike" cap="none" dirty="0">
                          <a:solidFill>
                            <a:srgbClr val="FFFFFF"/>
                          </a:solidFill>
                          <a:latin typeface="Arial"/>
                          <a:ea typeface="Arial"/>
                          <a:cs typeface="Arial"/>
                          <a:sym typeface="Arial"/>
                        </a:rPr>
                        <a:t>Estimate</a:t>
                      </a:r>
                      <a:endParaRPr sz="1600" dirty="0"/>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tc>
                  <a:txBody>
                    <a:bodyPr/>
                    <a:lstStyle/>
                    <a:p>
                      <a:pPr marL="0" marR="0" lvl="0" indent="0" algn="ctr" rtl="0">
                        <a:spcBef>
                          <a:spcPts val="0"/>
                        </a:spcBef>
                        <a:spcAft>
                          <a:spcPts val="0"/>
                        </a:spcAft>
                        <a:buNone/>
                      </a:pPr>
                      <a:r>
                        <a:rPr lang="en-US" sz="1600" b="1" i="0" u="none" strike="noStrike" cap="none" dirty="0">
                          <a:solidFill>
                            <a:srgbClr val="FFFFFF"/>
                          </a:solidFill>
                          <a:latin typeface="Arial"/>
                          <a:ea typeface="Arial"/>
                          <a:cs typeface="Arial"/>
                          <a:sym typeface="Arial"/>
                        </a:rPr>
                        <a:t>Year of estimate</a:t>
                      </a:r>
                      <a:endParaRPr sz="1600" dirty="0"/>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extLst>
                  <a:ext uri="{0D108BD9-81ED-4DB2-BD59-A6C34878D82A}">
                    <a16:rowId xmlns:a16="http://schemas.microsoft.com/office/drawing/2014/main" val="10001"/>
                  </a:ext>
                </a:extLst>
              </a:tr>
              <a:tr h="538990">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People who inject drugs (PWID)</a:t>
                      </a:r>
                      <a:endParaRPr sz="1600" dirty="0"/>
                    </a:p>
                  </a:txBody>
                  <a:tcPr marL="95951"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mn-lt"/>
                          <a:ea typeface="Arial"/>
                          <a:cs typeface="Arial"/>
                          <a:sym typeface="Arial"/>
                        </a:rPr>
                        <a:t>10 000</a:t>
                      </a: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2015</a:t>
                      </a:r>
                      <a:endParaRPr sz="1600" b="1" i="0" u="none" strike="noStrike" cap="none" dirty="0">
                        <a:solidFill>
                          <a:srgbClr val="000000"/>
                        </a:solidFill>
                        <a:latin typeface="Arial"/>
                        <a:ea typeface="Arial"/>
                        <a:cs typeface="Arial"/>
                        <a:sym typeface="Arial"/>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57682">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Female sex workers (FSW)</a:t>
                      </a:r>
                      <a:endParaRPr sz="1600" b="1" i="0" u="none" strike="noStrike" cap="none" dirty="0">
                        <a:solidFill>
                          <a:srgbClr val="000000"/>
                        </a:solidFill>
                        <a:latin typeface="Arial"/>
                        <a:ea typeface="Arial"/>
                        <a:cs typeface="Arial"/>
                        <a:sym typeface="Arial"/>
                      </a:endParaRPr>
                    </a:p>
                  </a:txBody>
                  <a:tcPr marL="95951"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mn-lt"/>
                          <a:ea typeface="Arial"/>
                          <a:cs typeface="Arial"/>
                          <a:sym typeface="Arial"/>
                        </a:rPr>
                        <a:t>66 000</a:t>
                      </a:r>
                      <a:endParaRPr sz="1600" b="1" i="0" u="none" strike="noStrike" cap="none" dirty="0">
                        <a:solidFill>
                          <a:srgbClr val="000000"/>
                        </a:solidFill>
                        <a:latin typeface="Arial"/>
                        <a:ea typeface="Arial"/>
                        <a:cs typeface="Arial"/>
                        <a:sym typeface="Arial"/>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2015</a:t>
                      </a:r>
                      <a:endParaRPr sz="1600" b="1" i="0" u="none" strike="noStrike" cap="none" dirty="0">
                        <a:solidFill>
                          <a:srgbClr val="000000"/>
                        </a:solidFill>
                        <a:latin typeface="Arial"/>
                        <a:ea typeface="Arial"/>
                        <a:cs typeface="Arial"/>
                        <a:sym typeface="Arial"/>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604144">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Men who have sex with men (MSM)</a:t>
                      </a:r>
                      <a:endParaRPr sz="1600" b="1" i="0" u="none" strike="noStrike" cap="none" dirty="0">
                        <a:solidFill>
                          <a:srgbClr val="000000"/>
                        </a:solidFill>
                        <a:latin typeface="Arial"/>
                        <a:ea typeface="Arial"/>
                        <a:cs typeface="Arial"/>
                        <a:sym typeface="Arial"/>
                      </a:endParaRPr>
                    </a:p>
                  </a:txBody>
                  <a:tcPr marL="95951"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mn-lt"/>
                          <a:ea typeface="Arial"/>
                          <a:cs typeface="Arial"/>
                          <a:sym typeface="Arial"/>
                        </a:rPr>
                        <a:t>531 500</a:t>
                      </a:r>
                      <a:endParaRPr sz="1600" b="1" i="0" u="none" strike="noStrike" cap="none" dirty="0">
                        <a:solidFill>
                          <a:srgbClr val="000000"/>
                        </a:solidFill>
                        <a:latin typeface="Arial"/>
                        <a:ea typeface="Arial"/>
                        <a:cs typeface="Arial"/>
                        <a:sym typeface="Arial"/>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2015</a:t>
                      </a:r>
                      <a:endParaRPr sz="1600" b="1" i="0" u="none" strike="noStrike" cap="none" dirty="0">
                        <a:solidFill>
                          <a:srgbClr val="000000"/>
                        </a:solidFill>
                        <a:latin typeface="Arial"/>
                        <a:ea typeface="Arial"/>
                        <a:cs typeface="Arial"/>
                        <a:sym typeface="Arial"/>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414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1" i="0" u="none" strike="noStrike" cap="none" dirty="0">
                          <a:solidFill>
                            <a:srgbClr val="000000"/>
                          </a:solidFill>
                          <a:latin typeface="+mn-lt"/>
                          <a:ea typeface="Arial"/>
                          <a:cs typeface="Arial"/>
                          <a:sym typeface="Arial"/>
                        </a:rPr>
                        <a:t>Male sex workers  (MSW)</a:t>
                      </a:r>
                      <a:endParaRPr sz="1600" b="1" i="0" u="none" strike="noStrike" cap="none" dirty="0">
                        <a:solidFill>
                          <a:srgbClr val="000000"/>
                        </a:solidFill>
                        <a:latin typeface="Arial"/>
                        <a:ea typeface="Arial"/>
                        <a:cs typeface="Arial"/>
                        <a:sym typeface="Arial"/>
                      </a:endParaRPr>
                    </a:p>
                  </a:txBody>
                  <a:tcPr marL="95951"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GB" sz="1600" b="1" i="0" u="none" strike="noStrike" cap="none" dirty="0">
                          <a:solidFill>
                            <a:srgbClr val="000000"/>
                          </a:solidFill>
                          <a:latin typeface="+mn-lt"/>
                          <a:ea typeface="Arial"/>
                          <a:cs typeface="Arial"/>
                          <a:sym typeface="Arial"/>
                        </a:rPr>
                        <a:t> 86 600</a:t>
                      </a:r>
                      <a:endParaRPr sz="1600" b="1" i="0" u="none" strike="noStrike" cap="none" dirty="0">
                        <a:solidFill>
                          <a:srgbClr val="000000"/>
                        </a:solidFill>
                        <a:latin typeface="Arial"/>
                        <a:ea typeface="Arial"/>
                        <a:cs typeface="Arial"/>
                        <a:sym typeface="Arial"/>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2015</a:t>
                      </a:r>
                      <a:endParaRPr sz="1600" b="1" i="0" u="none" strike="noStrike" cap="none" dirty="0">
                        <a:solidFill>
                          <a:srgbClr val="000000"/>
                        </a:solidFill>
                        <a:latin typeface="Arial"/>
                        <a:ea typeface="Arial"/>
                        <a:cs typeface="Arial"/>
                        <a:sym typeface="Arial"/>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340313"/>
                  </a:ext>
                </a:extLst>
              </a:tr>
              <a:tr h="60414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1" i="0" u="none" strike="noStrike" cap="none" dirty="0">
                          <a:solidFill>
                            <a:srgbClr val="000000"/>
                          </a:solidFill>
                          <a:latin typeface="+mn-lt"/>
                          <a:ea typeface="Arial"/>
                          <a:cs typeface="Arial"/>
                          <a:sym typeface="Arial"/>
                        </a:rPr>
                        <a:t>Transgender people (TG)</a:t>
                      </a:r>
                    </a:p>
                  </a:txBody>
                  <a:tcPr marL="95951"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28575"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GB" sz="1600" b="1" i="0" u="none" strike="noStrike" cap="none" dirty="0">
                          <a:solidFill>
                            <a:srgbClr val="000000"/>
                          </a:solidFill>
                          <a:latin typeface="+mn-lt"/>
                          <a:ea typeface="Arial"/>
                          <a:cs typeface="Arial"/>
                          <a:sym typeface="Arial"/>
                        </a:rPr>
                        <a:t>122 800</a:t>
                      </a:r>
                      <a:endParaRPr sz="1600" b="1" i="0" u="none" strike="noStrike" cap="none" dirty="0">
                        <a:solidFill>
                          <a:srgbClr val="000000"/>
                        </a:solidFill>
                        <a:latin typeface="Arial"/>
                        <a:ea typeface="Arial"/>
                        <a:cs typeface="Arial"/>
                        <a:sym typeface="Arial"/>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28575"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2015</a:t>
                      </a:r>
                      <a:endParaRPr sz="1600" b="1" i="0" u="none" strike="noStrike" cap="none" dirty="0">
                        <a:solidFill>
                          <a:srgbClr val="000000"/>
                        </a:solidFill>
                        <a:latin typeface="Arial"/>
                        <a:ea typeface="Arial"/>
                        <a:cs typeface="Arial"/>
                        <a:sym typeface="Arial"/>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28575"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93633346"/>
                  </a:ext>
                </a:extLst>
              </a:tr>
            </a:tbl>
          </a:graphicData>
        </a:graphic>
      </p:graphicFrame>
      <p:sp>
        <p:nvSpPr>
          <p:cNvPr id="6" name="Google Shape;580;p98">
            <a:extLst>
              <a:ext uri="{FF2B5EF4-FFF2-40B4-BE49-F238E27FC236}">
                <a16:creationId xmlns:a16="http://schemas.microsoft.com/office/drawing/2014/main" id="{B0A5AE27-0978-465E-99D0-C965CEA194AE}"/>
              </a:ext>
            </a:extLst>
          </p:cNvPr>
          <p:cNvSpPr/>
          <p:nvPr/>
        </p:nvSpPr>
        <p:spPr>
          <a:xfrm>
            <a:off x="112063" y="6540501"/>
            <a:ext cx="8534400" cy="233810"/>
          </a:xfrm>
          <a:prstGeom prst="rect">
            <a:avLst/>
          </a:prstGeom>
          <a:noFill/>
          <a:ln>
            <a:noFill/>
          </a:ln>
        </p:spPr>
        <p:txBody>
          <a:bodyPr spcFirstLastPara="1" wrap="square" lIns="91125" tIns="45555" rIns="91125" bIns="45555" anchor="t" anchorCtr="0">
            <a:noAutofit/>
          </a:bodyPr>
          <a:lstStyle/>
          <a:p>
            <a:pPr>
              <a:buClr>
                <a:srgbClr val="000000"/>
              </a:buClr>
              <a:defRPr/>
            </a:pPr>
            <a:r>
              <a:rPr lang="en-US" sz="900" kern="0" dirty="0">
                <a:solidFill>
                  <a:srgbClr val="000000"/>
                </a:solidFill>
                <a:latin typeface="Arial"/>
                <a:ea typeface="Arial"/>
                <a:cs typeface="Arial"/>
                <a:sym typeface="Arial"/>
              </a:rPr>
              <a:t>Source: Prepared by </a:t>
            </a:r>
            <a:r>
              <a:rPr lang="en-US" sz="900" u="sng" kern="0" dirty="0">
                <a:solidFill>
                  <a:srgbClr val="0000FF"/>
                </a:solidFill>
                <a:latin typeface="Arial"/>
                <a:ea typeface="Arial"/>
                <a:cs typeface="Arial"/>
                <a:sym typeface="Arial"/>
                <a:hlinkClick r:id="rId3"/>
              </a:rPr>
              <a:t>www.aidsdatahub.org</a:t>
            </a:r>
            <a:r>
              <a:rPr lang="en-US" sz="900" kern="0" dirty="0">
                <a:solidFill>
                  <a:srgbClr val="000000"/>
                </a:solidFill>
                <a:latin typeface="Arial"/>
                <a:ea typeface="Arial"/>
                <a:cs typeface="Arial"/>
                <a:sym typeface="Arial"/>
              </a:rPr>
              <a:t> based on Global AIDS Monitoring 2018</a:t>
            </a:r>
            <a:endParaRPr sz="1400" kern="0" dirty="0">
              <a:solidFill>
                <a:srgbClr val="000000"/>
              </a:solidFill>
              <a:latin typeface="Arial"/>
              <a:cs typeface="Arial"/>
              <a:sym typeface="Arial"/>
            </a:endParaRPr>
          </a:p>
        </p:txBody>
      </p:sp>
    </p:spTree>
    <p:extLst>
      <p:ext uri="{BB962C8B-B14F-4D97-AF65-F5344CB8AC3E}">
        <p14:creationId xmlns:p14="http://schemas.microsoft.com/office/powerpoint/2010/main" val="3447329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HIV prevalence among key populations, 2007-2018</a:t>
            </a:r>
            <a:br>
              <a:rPr lang="en-GB" dirty="0"/>
            </a:b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9</a:t>
            </a:fld>
            <a:endParaRPr lang="th-TH" dirty="0">
              <a:solidFill>
                <a:prstClr val="black">
                  <a:tint val="75000"/>
                </a:prstClr>
              </a:solidFill>
            </a:endParaRPr>
          </a:p>
        </p:txBody>
      </p:sp>
      <p:sp>
        <p:nvSpPr>
          <p:cNvPr id="6" name="TextBox 1"/>
          <p:cNvSpPr txBox="1"/>
          <p:nvPr/>
        </p:nvSpPr>
        <p:spPr>
          <a:xfrm>
            <a:off x="24582" y="6516542"/>
            <a:ext cx="8814618" cy="341458"/>
          </a:xfrm>
          <a:prstGeom prst="rect">
            <a:avLst/>
          </a:prstGeom>
        </p:spPr>
        <p:txBody>
          <a:bodyPr wrap="square" lIns="91140" tIns="45576" rIns="91140" bIns="45576"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Integrated HIV Behavioral and Serologic Surveillance (IHBSS) 2007-2015; Global AIDS Monitoring (GAM)</a:t>
            </a:r>
          </a:p>
        </p:txBody>
      </p:sp>
      <p:graphicFrame>
        <p:nvGraphicFramePr>
          <p:cNvPr id="7" name="Chart 6"/>
          <p:cNvGraphicFramePr>
            <a:graphicFrameLocks noGrp="1"/>
          </p:cNvGraphicFramePr>
          <p:nvPr>
            <p:extLst>
              <p:ext uri="{D42A27DB-BD31-4B8C-83A1-F6EECF244321}">
                <p14:modId xmlns:p14="http://schemas.microsoft.com/office/powerpoint/2010/main" val="684365336"/>
              </p:ext>
            </p:extLst>
          </p:nvPr>
        </p:nvGraphicFramePr>
        <p:xfrm>
          <a:off x="1752600" y="2057400"/>
          <a:ext cx="8686800" cy="41052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99799219"/>
      </p:ext>
    </p:extLst>
  </p:cSld>
  <p:clrMapOvr>
    <a:masterClrMapping/>
  </p:clrMapOvr>
</p:sld>
</file>

<file path=ppt/theme/theme1.xml><?xml version="1.0" encoding="utf-8"?>
<a:theme xmlns:a="http://schemas.openxmlformats.org/drawingml/2006/main" name="1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7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8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9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0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1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2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0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Layou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26849</TotalTime>
  <Words>4624</Words>
  <Application>Microsoft Office PowerPoint</Application>
  <PresentationFormat>Widescreen</PresentationFormat>
  <Paragraphs>584</Paragraphs>
  <Slides>66</Slides>
  <Notes>56</Notes>
  <HiddenSlides>0</HiddenSlides>
  <MMClips>0</MMClips>
  <ScaleCrop>false</ScaleCrop>
  <HeadingPairs>
    <vt:vector size="6" baseType="variant">
      <vt:variant>
        <vt:lpstr>Fonts Used</vt:lpstr>
      </vt:variant>
      <vt:variant>
        <vt:i4>4</vt:i4>
      </vt:variant>
      <vt:variant>
        <vt:lpstr>Theme</vt:lpstr>
      </vt:variant>
      <vt:variant>
        <vt:i4>17</vt:i4>
      </vt:variant>
      <vt:variant>
        <vt:lpstr>Slide Titles</vt:lpstr>
      </vt:variant>
      <vt:variant>
        <vt:i4>66</vt:i4>
      </vt:variant>
    </vt:vector>
  </HeadingPairs>
  <TitlesOfParts>
    <vt:vector size="87" baseType="lpstr">
      <vt:lpstr>Arial</vt:lpstr>
      <vt:lpstr>Arial Narrow</vt:lpstr>
      <vt:lpstr>Calibri</vt:lpstr>
      <vt:lpstr>Times New Roman</vt:lpstr>
      <vt:lpstr>1_Cover Design</vt:lpstr>
      <vt:lpstr>2_Cover Design</vt:lpstr>
      <vt:lpstr>Layout</vt:lpstr>
      <vt:lpstr>1_Layout</vt:lpstr>
      <vt:lpstr>2_Layout</vt:lpstr>
      <vt:lpstr>6_Layout</vt:lpstr>
      <vt:lpstr>2_Layout with Latest!</vt:lpstr>
      <vt:lpstr>4_Layout with Latest!</vt:lpstr>
      <vt:lpstr>5_Layout with Latest!</vt:lpstr>
      <vt:lpstr>6_Layout with Latest!</vt:lpstr>
      <vt:lpstr>7_Layout with Latest!</vt:lpstr>
      <vt:lpstr>8_Layout with Latest!</vt:lpstr>
      <vt:lpstr>9_Layout with Latest!</vt:lpstr>
      <vt:lpstr>10_Layout with Latest!</vt:lpstr>
      <vt:lpstr>11_Layout with Latest!</vt:lpstr>
      <vt:lpstr>12_Layout with Latest!</vt:lpstr>
      <vt:lpstr>10_Layout</vt:lpstr>
      <vt:lpstr>Philippines</vt:lpstr>
      <vt:lpstr>CONTENT</vt:lpstr>
      <vt:lpstr>BASIC SOCIO-DEMOGRAPHIC INDICATORS</vt:lpstr>
      <vt:lpstr>HIV prevalence and  epidemiology </vt:lpstr>
      <vt:lpstr>Estimated people living with HIV, new HIV infections and AIDS-related deaths, 1990-2019</vt:lpstr>
      <vt:lpstr>Estimated people living with HIV, new HIV infections and AIDS-related deaths, 1990-2019</vt:lpstr>
      <vt:lpstr>Estimated number of adults (15+) living with HIV and women (15+) living with HIV, 1990-2019</vt:lpstr>
      <vt:lpstr>Key population size estimates, 2015</vt:lpstr>
      <vt:lpstr>HIV prevalence among key populations, 2007-2018 </vt:lpstr>
      <vt:lpstr>HIV prevalence among key populations, 2015-2018 </vt:lpstr>
      <vt:lpstr>HIV prevalence among key populations, 2015-2018 </vt:lpstr>
      <vt:lpstr>HIV prevalence among key populations by age group, 2015-2018 </vt:lpstr>
      <vt:lpstr>High HIV prevalence among key populations in selected cities, 2015-2018</vt:lpstr>
      <vt:lpstr>HIV prevalence among males who have sex with males in selected cities, 2007-2018</vt:lpstr>
      <vt:lpstr>HIV prevalence among  males who have sex with males by age group,  2009-2015</vt:lpstr>
      <vt:lpstr>HIV prevalence among FSW by age group, 2011 and 2013</vt:lpstr>
      <vt:lpstr>HIV prevalence among male PWID by age group, Cebu City and Mandaue City, 2011 and 2013</vt:lpstr>
      <vt:lpstr>HIV prevalence among PWID in selected geographical locations, 2005-2015</vt:lpstr>
      <vt:lpstr>Syphilis prevalence among key populations in selected cities, 2015</vt:lpstr>
      <vt:lpstr>Geographical distribution of reported HIV cases in Philippines, 2017</vt:lpstr>
      <vt:lpstr>Annual number of reported HIV cases, AIDS cases, and AIDS related deaths, 1984 – 2019</vt:lpstr>
      <vt:lpstr>Distribution of reported annual HIV cases by mode of transmission, 1984 - 2019</vt:lpstr>
      <vt:lpstr>8 in 10 reported HIV cases in Philippines are due to male-to-male sex</vt:lpstr>
      <vt:lpstr>Distribution of cumulative HIV cases among children and adolescents by mode of transmission, 1984 – 2019</vt:lpstr>
      <vt:lpstr>Proportion of HIV cases among Overseas Filipino workers (OFWs) compared to Non-OFWs, 2000- 2019</vt:lpstr>
      <vt:lpstr>Risk behaviours </vt:lpstr>
      <vt:lpstr>Proportion of key populations who reported condom use at last sex, 2007-2018 </vt:lpstr>
      <vt:lpstr>Proportion of FSW who reported condom use behaviors with their clients, 2018  </vt:lpstr>
      <vt:lpstr>Condom use among female sex workers is initiated a few years after their sexual debut  </vt:lpstr>
      <vt:lpstr>Proportion of FSW who reported condom at last sex, by partner type and  by city, 2015   </vt:lpstr>
      <vt:lpstr>Proportion of males and transgender women who have sex with males who reporting their condom use behaviors, 2018  </vt:lpstr>
      <vt:lpstr>Proportion of MSM who reported condom use at last sex with a male partner, by age group, 2013 - 2018  </vt:lpstr>
      <vt:lpstr>Proportion of PWID who reported condom use at last sex by partner type and city, 2015   </vt:lpstr>
      <vt:lpstr>Proportion of male entertainment establishment workers who reported condom use at last sex by partner type and by city, 2015    </vt:lpstr>
      <vt:lpstr>Proportion of transgender women who reported condom use at last sex, 2018     </vt:lpstr>
      <vt:lpstr>Proportion of PWID who reported using sterile injecting equipment at the last time that they injected, 2007-2015 </vt:lpstr>
      <vt:lpstr>Proportion of key populations with reported drug use behaviors in the last 12 months, 2013</vt:lpstr>
      <vt:lpstr>Proportion of males who have sex with males who engaged in transactional sex in the last year, selected cities, 2018</vt:lpstr>
      <vt:lpstr>Median number of sexual partners reported among surveyed key populations, 2015</vt:lpstr>
      <vt:lpstr>Proportion of young women (15-24) who had premarital sex in the past  12 months, and used condom at last sex by age group and residence, 2017 </vt:lpstr>
      <vt:lpstr>Vulnerability and  HIV knowledge</vt:lpstr>
      <vt:lpstr>Proportion of key populations with comprehensive HIV knowledge, 2011-2015  </vt:lpstr>
      <vt:lpstr>Proportion of key populations with comprehensive knowledge of HIV by age group, 2013 </vt:lpstr>
      <vt:lpstr>Proportion of key populations with comprehensive HIV knowledge, selected cities, 2015-2018 </vt:lpstr>
      <vt:lpstr>HIV expenditure </vt:lpstr>
      <vt:lpstr>AIDS Spending by financing source, 2005-2017 </vt:lpstr>
      <vt:lpstr>AIDS Spending by financing source, 2005-2013 </vt:lpstr>
      <vt:lpstr>AIDS spending by category, 2005-2013</vt:lpstr>
      <vt:lpstr>Proportion of total prevention programme spending on key populations  at higher risk, 2005-2013</vt:lpstr>
      <vt:lpstr>Proportion of spending on HIV prevention programmes from domestic and international sources, 2005 - 2013 </vt:lpstr>
      <vt:lpstr>Proportion of spending on care and treatment from domestic and international sources, 2005 - 2013</vt:lpstr>
      <vt:lpstr>National response </vt:lpstr>
      <vt:lpstr>Proportion of key populations reached with HIV prevention programmes, 2007-2018 </vt:lpstr>
      <vt:lpstr>Number of needle/syringes distributed per person who inject drugs per year  </vt:lpstr>
      <vt:lpstr>Proportion of key populations who received an HIV test in the last 12 months and knew their results, 2007-2018  </vt:lpstr>
      <vt:lpstr>Proportion of key populations who received an HIV test in the last 12 months, selected cities, 2015 -2018</vt:lpstr>
      <vt:lpstr>Number of ART sites and people on ART, 2000-2019</vt:lpstr>
      <vt:lpstr>ART scale up, 2000-2019</vt:lpstr>
      <vt:lpstr>ART coverage trends among children, adult males and females and all ages, 2000 - 2019</vt:lpstr>
      <vt:lpstr>Estimated adults living with HIV, adults receiving ARVs, and adult ART coverage, 2019</vt:lpstr>
      <vt:lpstr>Treatment cascade, 2019</vt:lpstr>
      <vt:lpstr>HIV testing and treatment cascade, 2019</vt:lpstr>
      <vt:lpstr>Estimated number of pregnant women living with HIV, pregnant women receiving ARVs, and PMTCT coverage, 2019</vt:lpstr>
      <vt:lpstr>PMTCT cascade, 2019</vt:lpstr>
      <vt:lpstr>PowerPoint Presentation</vt:lpstr>
      <vt:lpstr>PowerPoint Presentation</vt:lpstr>
    </vt:vector>
  </TitlesOfParts>
  <Manager/>
  <Company/>
  <LinksUpToDate>false</LinksUpToDate>
  <SharedDoc>false</SharedDoc>
  <HyperlinkBase>https://www.aidsdatahub.org/resource/philippines-country-slides-2019</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Philippines Country Slides 2019</dc:title>
  <dc:subject>Get an overview of the HIV/AIDS situation in the Philippines.</dc:subject>
  <dc:creator>HIV/AIDS Data Hub for the Asia-Pacific</dc:creator>
  <cp:keywords>hiv, aids, socio-demographic indicators, prevalence, epidemiology, risk behaviors, vulnerability, hiv knowledge, national response</cp:keywords>
  <dc:description/>
  <cp:lastModifiedBy>BOONYATHAROKUL, Earn</cp:lastModifiedBy>
  <cp:revision>1365</cp:revision>
  <cp:lastPrinted>2014-02-20T07:16:03Z</cp:lastPrinted>
  <dcterms:created xsi:type="dcterms:W3CDTF">2013-01-31T02:09:13Z</dcterms:created>
  <dcterms:modified xsi:type="dcterms:W3CDTF">2020-10-01T01:53:14Z</dcterms:modified>
  <cp:category/>
</cp:coreProperties>
</file>