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7.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8.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2.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3.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4.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5.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6.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8.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20.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21.xml" ContentType="application/vnd.openxmlformats-officedocument.theme+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22.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23.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24.xml" ContentType="application/vnd.openxmlformats-officedocument.theme+xml"/>
  <Override PartName="/ppt/theme/theme2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7.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18.xml" ContentType="application/vnd.openxmlformats-officedocument.themeOverride+xml"/>
  <Override PartName="/ppt/charts/chart3.xml" ContentType="application/vnd.openxmlformats-officedocument.drawingml.chart+xml"/>
  <Override PartName="/ppt/theme/themeOverride19.xml" ContentType="application/vnd.openxmlformats-officedocument.themeOverride+xml"/>
  <Override PartName="/ppt/charts/chart4.xml" ContentType="application/vnd.openxmlformats-officedocument.drawingml.chart+xml"/>
  <Override PartName="/ppt/theme/themeOverride20.xml" ContentType="application/vnd.openxmlformats-officedocument.themeOverride+xml"/>
  <Override PartName="/ppt/notesSlides/notesSlide4.xml" ContentType="application/vnd.openxmlformats-officedocument.presentationml.notesSlide+xml"/>
  <Override PartName="/ppt/charts/chart5.xml" ContentType="application/vnd.openxmlformats-officedocument.drawingml.chart+xml"/>
  <Override PartName="/ppt/theme/themeOverride21.xml" ContentType="application/vnd.openxmlformats-officedocument.themeOverride+xml"/>
  <Override PartName="/ppt/charts/chart6.xml" ContentType="application/vnd.openxmlformats-officedocument.drawingml.chart+xml"/>
  <Override PartName="/ppt/theme/themeOverride22.xml" ContentType="application/vnd.openxmlformats-officedocument.themeOverride+xml"/>
  <Override PartName="/ppt/charts/chart7.xml" ContentType="application/vnd.openxmlformats-officedocument.drawingml.chart+xml"/>
  <Override PartName="/ppt/theme/themeOverride23.xml" ContentType="application/vnd.openxmlformats-officedocument.themeOverride+xml"/>
  <Override PartName="/ppt/charts/chart8.xml" ContentType="application/vnd.openxmlformats-officedocument.drawingml.chart+xml"/>
  <Override PartName="/ppt/theme/themeOverride24.xml" ContentType="application/vnd.openxmlformats-officedocument.themeOverride+xml"/>
  <Override PartName="/ppt/charts/chart9.xml" ContentType="application/vnd.openxmlformats-officedocument.drawingml.chart+xml"/>
  <Override PartName="/ppt/theme/themeOverride25.xml" ContentType="application/vnd.openxmlformats-officedocument.themeOverride+xml"/>
  <Override PartName="/ppt/charts/chart10.xml" ContentType="application/vnd.openxmlformats-officedocument.drawingml.chart+xml"/>
  <Override PartName="/ppt/theme/themeOverride26.xml" ContentType="application/vnd.openxmlformats-officedocument.themeOverride+xml"/>
  <Override PartName="/ppt/charts/chart11.xml" ContentType="application/vnd.openxmlformats-officedocument.drawingml.chart+xml"/>
  <Override PartName="/ppt/theme/themeOverride27.xml" ContentType="application/vnd.openxmlformats-officedocument.themeOverride+xml"/>
  <Override PartName="/ppt/charts/chart12.xml" ContentType="application/vnd.openxmlformats-officedocument.drawingml.chart+xml"/>
  <Override PartName="/ppt/theme/themeOverride28.xml" ContentType="application/vnd.openxmlformats-officedocument.themeOverride+xml"/>
  <Override PartName="/ppt/charts/chart13.xml" ContentType="application/vnd.openxmlformats-officedocument.drawingml.chart+xml"/>
  <Override PartName="/ppt/theme/themeOverride29.xml" ContentType="application/vnd.openxmlformats-officedocument.themeOverride+xml"/>
  <Override PartName="/ppt/drawings/drawing1.xml" ContentType="application/vnd.openxmlformats-officedocument.drawingml.chartshapes+xml"/>
  <Override PartName="/ppt/charts/chart14.xml" ContentType="application/vnd.openxmlformats-officedocument.drawingml.chart+xml"/>
  <Override PartName="/ppt/theme/themeOverride30.xml" ContentType="application/vnd.openxmlformats-officedocument.themeOverride+xml"/>
  <Override PartName="/ppt/charts/chart15.xml" ContentType="application/vnd.openxmlformats-officedocument.drawingml.chart+xml"/>
  <Override PartName="/ppt/theme/themeOverride31.xml" ContentType="application/vnd.openxmlformats-officedocument.themeOverride+xml"/>
  <Override PartName="/ppt/drawings/drawing2.xml" ContentType="application/vnd.openxmlformats-officedocument.drawingml.chartshapes+xml"/>
  <Override PartName="/ppt/charts/chart16.xml" ContentType="application/vnd.openxmlformats-officedocument.drawingml.chart+xml"/>
  <Override PartName="/ppt/theme/themeOverride32.xml" ContentType="application/vnd.openxmlformats-officedocument.themeOverride+xml"/>
  <Override PartName="/ppt/charts/chart17.xml" ContentType="application/vnd.openxmlformats-officedocument.drawingml.chart+xml"/>
  <Override PartName="/ppt/theme/themeOverride33.xml" ContentType="application/vnd.openxmlformats-officedocument.themeOverride+xml"/>
  <Override PartName="/ppt/charts/chart18.xml" ContentType="application/vnd.openxmlformats-officedocument.drawingml.chart+xml"/>
  <Override PartName="/ppt/theme/themeOverride34.xml" ContentType="application/vnd.openxmlformats-officedocument.themeOverride+xml"/>
  <Override PartName="/ppt/charts/chart19.xml" ContentType="application/vnd.openxmlformats-officedocument.drawingml.chart+xml"/>
  <Override PartName="/ppt/theme/themeOverride35.xml" ContentType="application/vnd.openxmlformats-officedocument.themeOverride+xml"/>
  <Override PartName="/ppt/charts/chart20.xml" ContentType="application/vnd.openxmlformats-officedocument.drawingml.chart+xml"/>
  <Override PartName="/ppt/theme/themeOverride36.xml" ContentType="application/vnd.openxmlformats-officedocument.themeOverride+xml"/>
  <Override PartName="/ppt/charts/chart21.xml" ContentType="application/vnd.openxmlformats-officedocument.drawingml.chart+xml"/>
  <Override PartName="/ppt/theme/themeOverride37.xml" ContentType="application/vnd.openxmlformats-officedocument.themeOverride+xml"/>
  <Override PartName="/ppt/drawings/drawing3.xml" ContentType="application/vnd.openxmlformats-officedocument.drawingml.chartshapes+xml"/>
  <Override PartName="/ppt/charts/chart22.xml" ContentType="application/vnd.openxmlformats-officedocument.drawingml.chart+xml"/>
  <Override PartName="/ppt/theme/themeOverride38.xml" ContentType="application/vnd.openxmlformats-officedocument.themeOverride+xml"/>
  <Override PartName="/ppt/charts/chart23.xml" ContentType="application/vnd.openxmlformats-officedocument.drawingml.chart+xml"/>
  <Override PartName="/ppt/theme/themeOverride39.xml" ContentType="application/vnd.openxmlformats-officedocument.themeOverride+xml"/>
  <Override PartName="/ppt/charts/chart24.xml" ContentType="application/vnd.openxmlformats-officedocument.drawingml.chart+xml"/>
  <Override PartName="/ppt/theme/themeOverride40.xml" ContentType="application/vnd.openxmlformats-officedocument.themeOverride+xml"/>
  <Override PartName="/ppt/drawings/drawing4.xml" ContentType="application/vnd.openxmlformats-officedocument.drawingml.chartshapes+xml"/>
  <Override PartName="/ppt/charts/chart25.xml" ContentType="application/vnd.openxmlformats-officedocument.drawingml.chart+xml"/>
  <Override PartName="/ppt/theme/themeOverride41.xml" ContentType="application/vnd.openxmlformats-officedocument.themeOverride+xml"/>
  <Override PartName="/ppt/notesSlides/notesSlide5.xml" ContentType="application/vnd.openxmlformats-officedocument.presentationml.notesSlide+xml"/>
  <Override PartName="/ppt/charts/chart26.xml" ContentType="application/vnd.openxmlformats-officedocument.drawingml.chart+xml"/>
  <Override PartName="/ppt/theme/themeOverride42.xml" ContentType="application/vnd.openxmlformats-officedocument.themeOverride+xml"/>
  <Override PartName="/ppt/notesSlides/notesSlide6.xml" ContentType="application/vnd.openxmlformats-officedocument.presentationml.notesSlide+xml"/>
  <Override PartName="/ppt/charts/chart27.xml" ContentType="application/vnd.openxmlformats-officedocument.drawingml.chart+xml"/>
  <Override PartName="/ppt/theme/themeOverride43.xml" ContentType="application/vnd.openxmlformats-officedocument.themeOverride+xml"/>
  <Override PartName="/ppt/charts/chart28.xml" ContentType="application/vnd.openxmlformats-officedocument.drawingml.chart+xml"/>
  <Override PartName="/ppt/theme/themeOverride44.xml" ContentType="application/vnd.openxmlformats-officedocument.themeOverride+xml"/>
  <Override PartName="/ppt/charts/chart29.xml" ContentType="application/vnd.openxmlformats-officedocument.drawingml.chart+xml"/>
  <Override PartName="/ppt/theme/themeOverride45.xml" ContentType="application/vnd.openxmlformats-officedocument.themeOverride+xml"/>
  <Override PartName="/ppt/charts/chart30.xml" ContentType="application/vnd.openxmlformats-officedocument.drawingml.chart+xml"/>
  <Override PartName="/ppt/theme/themeOverride46.xml" ContentType="application/vnd.openxmlformats-officedocument.themeOverride+xml"/>
  <Override PartName="/ppt/charts/chart31.xml" ContentType="application/vnd.openxmlformats-officedocument.drawingml.chart+xml"/>
  <Override PartName="/ppt/theme/themeOverride47.xml" ContentType="application/vnd.openxmlformats-officedocument.themeOverride+xml"/>
  <Override PartName="/ppt/charts/chart32.xml" ContentType="application/vnd.openxmlformats-officedocument.drawingml.chart+xml"/>
  <Override PartName="/ppt/theme/themeOverride48.xml" ContentType="application/vnd.openxmlformats-officedocument.themeOverride+xml"/>
  <Override PartName="/ppt/charts/chart33.xml" ContentType="application/vnd.openxmlformats-officedocument.drawingml.chart+xml"/>
  <Override PartName="/ppt/theme/themeOverride49.xml" ContentType="application/vnd.openxmlformats-officedocument.themeOverride+xml"/>
  <Override PartName="/ppt/charts/chart34.xml" ContentType="application/vnd.openxmlformats-officedocument.drawingml.chart+xml"/>
  <Override PartName="/ppt/theme/themeOverride50.xml" ContentType="application/vnd.openxmlformats-officedocument.themeOverride+xml"/>
  <Override PartName="/ppt/notesSlides/notesSlide7.xml" ContentType="application/vnd.openxmlformats-officedocument.presentationml.notesSlide+xml"/>
  <Override PartName="/ppt/charts/chart35.xml" ContentType="application/vnd.openxmlformats-officedocument.drawingml.chart+xml"/>
  <Override PartName="/ppt/theme/themeOverride51.xml" ContentType="application/vnd.openxmlformats-officedocument.themeOverride+xml"/>
  <Override PartName="/ppt/charts/chart36.xml" ContentType="application/vnd.openxmlformats-officedocument.drawingml.chart+xml"/>
  <Override PartName="/ppt/theme/themeOverride52.xml" ContentType="application/vnd.openxmlformats-officedocument.themeOverride+xml"/>
  <Override PartName="/ppt/charts/chart37.xml" ContentType="application/vnd.openxmlformats-officedocument.drawingml.chart+xml"/>
  <Override PartName="/ppt/theme/themeOverride53.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38.xml" ContentType="application/vnd.openxmlformats-officedocument.drawingml.chart+xml"/>
  <Override PartName="/ppt/theme/themeOverride54.xml" ContentType="application/vnd.openxmlformats-officedocument.themeOverride+xml"/>
  <Override PartName="/ppt/notesSlides/notesSlide9.xml" ContentType="application/vnd.openxmlformats-officedocument.presentationml.notesSlide+xml"/>
  <Override PartName="/ppt/charts/chart39.xml" ContentType="application/vnd.openxmlformats-officedocument.drawingml.chart+xml"/>
  <Override PartName="/ppt/theme/themeOverride55.xml" ContentType="application/vnd.openxmlformats-officedocument.themeOverride+xml"/>
  <Override PartName="/ppt/notesSlides/notesSlide10.xml" ContentType="application/vnd.openxmlformats-officedocument.presentationml.notesSlide+xml"/>
  <Override PartName="/ppt/charts/chart40.xml" ContentType="application/vnd.openxmlformats-officedocument.drawingml.chart+xml"/>
  <Override PartName="/ppt/theme/themeOverride56.xml" ContentType="application/vnd.openxmlformats-officedocument.themeOverride+xml"/>
  <Override PartName="/ppt/charts/chart41.xml" ContentType="application/vnd.openxmlformats-officedocument.drawingml.chart+xml"/>
  <Override PartName="/ppt/theme/themeOverride57.xml" ContentType="application/vnd.openxmlformats-officedocument.themeOverride+xml"/>
  <Override PartName="/ppt/notesSlides/notesSlide11.xml" ContentType="application/vnd.openxmlformats-officedocument.presentationml.notesSlide+xml"/>
  <Override PartName="/ppt/charts/chart42.xml" ContentType="application/vnd.openxmlformats-officedocument.drawingml.chart+xml"/>
  <Override PartName="/ppt/theme/themeOverride58.xml" ContentType="application/vnd.openxmlformats-officedocument.themeOverride+xml"/>
  <Override PartName="/ppt/drawings/drawing6.xml" ContentType="application/vnd.openxmlformats-officedocument.drawingml.chartshapes+xml"/>
  <Override PartName="/ppt/notesSlides/notesSlide12.xml" ContentType="application/vnd.openxmlformats-officedocument.presentationml.notesSlide+xml"/>
  <Override PartName="/ppt/charts/chart43.xml" ContentType="application/vnd.openxmlformats-officedocument.drawingml.chart+xml"/>
  <Override PartName="/ppt/theme/themeOverride59.xml" ContentType="application/vnd.openxmlformats-officedocument.themeOverride+xml"/>
  <Override PartName="/ppt/drawings/drawing7.xml" ContentType="application/vnd.openxmlformats-officedocument.drawingml.chartshapes+xml"/>
  <Override PartName="/ppt/notesSlides/notesSlide13.xml" ContentType="application/vnd.openxmlformats-officedocument.presentationml.notesSlide+xml"/>
  <Override PartName="/ppt/charts/chart44.xml" ContentType="application/vnd.openxmlformats-officedocument.drawingml.chart+xml"/>
  <Override PartName="/ppt/theme/themeOverride60.xml" ContentType="application/vnd.openxmlformats-officedocument.themeOverride+xml"/>
  <Override PartName="/ppt/notesSlides/notesSlide14.xml" ContentType="application/vnd.openxmlformats-officedocument.presentationml.notesSlide+xml"/>
  <Override PartName="/ppt/charts/chart45.xml" ContentType="application/vnd.openxmlformats-officedocument.drawingml.chart+xml"/>
  <Override PartName="/ppt/theme/themeOverride61.xml" ContentType="application/vnd.openxmlformats-officedocument.themeOverride+xml"/>
  <Override PartName="/ppt/drawings/drawing8.xml" ContentType="application/vnd.openxmlformats-officedocument.drawingml.chartshapes+xml"/>
  <Override PartName="/ppt/notesSlides/notesSlide15.xml" ContentType="application/vnd.openxmlformats-officedocument.presentationml.notesSlide+xml"/>
  <Override PartName="/ppt/charts/chart46.xml" ContentType="application/vnd.openxmlformats-officedocument.drawingml.chart+xml"/>
  <Override PartName="/ppt/theme/themeOverride62.xml" ContentType="application/vnd.openxmlformats-officedocument.themeOverride+xml"/>
  <Override PartName="/ppt/theme/themeOverride6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72" r:id="rId3"/>
    <p:sldMasterId id="2147483681" r:id="rId4"/>
    <p:sldMasterId id="2147483690" r:id="rId5"/>
    <p:sldMasterId id="2147483708" r:id="rId6"/>
    <p:sldMasterId id="2147483729" r:id="rId7"/>
    <p:sldMasterId id="2147483738" r:id="rId8"/>
    <p:sldMasterId id="2147483747" r:id="rId9"/>
    <p:sldMasterId id="2147483756" r:id="rId10"/>
    <p:sldMasterId id="2147483765" r:id="rId11"/>
    <p:sldMasterId id="2147483774" r:id="rId12"/>
    <p:sldMasterId id="2147483783" r:id="rId13"/>
    <p:sldMasterId id="2147483792" r:id="rId14"/>
    <p:sldMasterId id="2147483801" r:id="rId15"/>
    <p:sldMasterId id="2147483810" r:id="rId16"/>
    <p:sldMasterId id="2147483819" r:id="rId17"/>
    <p:sldMasterId id="2147483828" r:id="rId18"/>
    <p:sldMasterId id="2147483837" r:id="rId19"/>
    <p:sldMasterId id="2147483846" r:id="rId20"/>
    <p:sldMasterId id="2147483855" r:id="rId21"/>
    <p:sldMasterId id="2147483864" r:id="rId22"/>
    <p:sldMasterId id="2147483873" r:id="rId23"/>
    <p:sldMasterId id="2147483882" r:id="rId24"/>
  </p:sldMasterIdLst>
  <p:notesMasterIdLst>
    <p:notesMasterId r:id="rId79"/>
  </p:notesMasterIdLst>
  <p:sldIdLst>
    <p:sldId id="257" r:id="rId25"/>
    <p:sldId id="321" r:id="rId26"/>
    <p:sldId id="354" r:id="rId27"/>
    <p:sldId id="258" r:id="rId28"/>
    <p:sldId id="651" r:id="rId29"/>
    <p:sldId id="652" r:id="rId30"/>
    <p:sldId id="653" r:id="rId31"/>
    <p:sldId id="277" r:id="rId32"/>
    <p:sldId id="309" r:id="rId33"/>
    <p:sldId id="355" r:id="rId34"/>
    <p:sldId id="356" r:id="rId35"/>
    <p:sldId id="357" r:id="rId36"/>
    <p:sldId id="332" r:id="rId37"/>
    <p:sldId id="341" r:id="rId38"/>
    <p:sldId id="333" r:id="rId39"/>
    <p:sldId id="259" r:id="rId40"/>
    <p:sldId id="331" r:id="rId41"/>
    <p:sldId id="301" r:id="rId42"/>
    <p:sldId id="358" r:id="rId43"/>
    <p:sldId id="359" r:id="rId44"/>
    <p:sldId id="360" r:id="rId45"/>
    <p:sldId id="361" r:id="rId46"/>
    <p:sldId id="362" r:id="rId47"/>
    <p:sldId id="363" r:id="rId48"/>
    <p:sldId id="364" r:id="rId49"/>
    <p:sldId id="365" r:id="rId50"/>
    <p:sldId id="366" r:id="rId51"/>
    <p:sldId id="367" r:id="rId52"/>
    <p:sldId id="368" r:id="rId53"/>
    <p:sldId id="335" r:id="rId54"/>
    <p:sldId id="303" r:id="rId55"/>
    <p:sldId id="260" r:id="rId56"/>
    <p:sldId id="369" r:id="rId57"/>
    <p:sldId id="370" r:id="rId58"/>
    <p:sldId id="322" r:id="rId59"/>
    <p:sldId id="323" r:id="rId60"/>
    <p:sldId id="326" r:id="rId61"/>
    <p:sldId id="327" r:id="rId62"/>
    <p:sldId id="261" r:id="rId63"/>
    <p:sldId id="347" r:id="rId64"/>
    <p:sldId id="339" r:id="rId65"/>
    <p:sldId id="344" r:id="rId66"/>
    <p:sldId id="262" r:id="rId67"/>
    <p:sldId id="298" r:id="rId68"/>
    <p:sldId id="306" r:id="rId69"/>
    <p:sldId id="654" r:id="rId70"/>
    <p:sldId id="656" r:id="rId71"/>
    <p:sldId id="655" r:id="rId72"/>
    <p:sldId id="660" r:id="rId73"/>
    <p:sldId id="657" r:id="rId74"/>
    <p:sldId id="658" r:id="rId75"/>
    <p:sldId id="659" r:id="rId76"/>
    <p:sldId id="337" r:id="rId77"/>
    <p:sldId id="330" r:id="rId78"/>
  </p:sldIdLst>
  <p:sldSz cx="12192000" cy="6858000"/>
  <p:notesSz cx="6858000" cy="9144000"/>
  <p:defaultTextStyle>
    <a:defPPr>
      <a:defRPr lang="en-US"/>
    </a:defPPr>
    <a:lvl1pPr marL="0" algn="l" defTabSz="911525" rtl="0" eaLnBrk="1" latinLnBrk="0" hangingPunct="1">
      <a:defRPr sz="1800" kern="1200">
        <a:solidFill>
          <a:schemeClr val="tx1"/>
        </a:solidFill>
        <a:latin typeface="+mn-lt"/>
        <a:ea typeface="+mn-ea"/>
        <a:cs typeface="+mn-cs"/>
      </a:defRPr>
    </a:lvl1pPr>
    <a:lvl2pPr marL="455766" algn="l" defTabSz="911525" rtl="0" eaLnBrk="1" latinLnBrk="0" hangingPunct="1">
      <a:defRPr sz="1800" kern="1200">
        <a:solidFill>
          <a:schemeClr val="tx1"/>
        </a:solidFill>
        <a:latin typeface="+mn-lt"/>
        <a:ea typeface="+mn-ea"/>
        <a:cs typeface="+mn-cs"/>
      </a:defRPr>
    </a:lvl2pPr>
    <a:lvl3pPr marL="911525" algn="l" defTabSz="911525" rtl="0" eaLnBrk="1" latinLnBrk="0" hangingPunct="1">
      <a:defRPr sz="1800" kern="1200">
        <a:solidFill>
          <a:schemeClr val="tx1"/>
        </a:solidFill>
        <a:latin typeface="+mn-lt"/>
        <a:ea typeface="+mn-ea"/>
        <a:cs typeface="+mn-cs"/>
      </a:defRPr>
    </a:lvl3pPr>
    <a:lvl4pPr marL="1367289" algn="l" defTabSz="911525" rtl="0" eaLnBrk="1" latinLnBrk="0" hangingPunct="1">
      <a:defRPr sz="1800" kern="1200">
        <a:solidFill>
          <a:schemeClr val="tx1"/>
        </a:solidFill>
        <a:latin typeface="+mn-lt"/>
        <a:ea typeface="+mn-ea"/>
        <a:cs typeface="+mn-cs"/>
      </a:defRPr>
    </a:lvl4pPr>
    <a:lvl5pPr marL="1823027" algn="l" defTabSz="911525" rtl="0" eaLnBrk="1" latinLnBrk="0" hangingPunct="1">
      <a:defRPr sz="1800" kern="1200">
        <a:solidFill>
          <a:schemeClr val="tx1"/>
        </a:solidFill>
        <a:latin typeface="+mn-lt"/>
        <a:ea typeface="+mn-ea"/>
        <a:cs typeface="+mn-cs"/>
      </a:defRPr>
    </a:lvl5pPr>
    <a:lvl6pPr marL="2278806" algn="l" defTabSz="911525" rtl="0" eaLnBrk="1" latinLnBrk="0" hangingPunct="1">
      <a:defRPr sz="1800" kern="1200">
        <a:solidFill>
          <a:schemeClr val="tx1"/>
        </a:solidFill>
        <a:latin typeface="+mn-lt"/>
        <a:ea typeface="+mn-ea"/>
        <a:cs typeface="+mn-cs"/>
      </a:defRPr>
    </a:lvl6pPr>
    <a:lvl7pPr marL="2734579" algn="l" defTabSz="911525" rtl="0" eaLnBrk="1" latinLnBrk="0" hangingPunct="1">
      <a:defRPr sz="1800" kern="1200">
        <a:solidFill>
          <a:schemeClr val="tx1"/>
        </a:solidFill>
        <a:latin typeface="+mn-lt"/>
        <a:ea typeface="+mn-ea"/>
        <a:cs typeface="+mn-cs"/>
      </a:defRPr>
    </a:lvl7pPr>
    <a:lvl8pPr marL="3190325" algn="l" defTabSz="911525" rtl="0" eaLnBrk="1" latinLnBrk="0" hangingPunct="1">
      <a:defRPr sz="1800" kern="1200">
        <a:solidFill>
          <a:schemeClr val="tx1"/>
        </a:solidFill>
        <a:latin typeface="+mn-lt"/>
        <a:ea typeface="+mn-ea"/>
        <a:cs typeface="+mn-cs"/>
      </a:defRPr>
    </a:lvl8pPr>
    <a:lvl9pPr marL="3646061" algn="l" defTabSz="91152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F78E1E"/>
    <a:srgbClr val="A19759"/>
    <a:srgbClr val="E31837"/>
    <a:srgbClr val="88C540"/>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6252" autoAdjust="0"/>
  </p:normalViewPr>
  <p:slideViewPr>
    <p:cSldViewPr>
      <p:cViewPr varScale="1">
        <p:scale>
          <a:sx n="62" d="100"/>
          <a:sy n="62" d="100"/>
        </p:scale>
        <p:origin x="636" y="56"/>
      </p:cViewPr>
      <p:guideLst>
        <p:guide orient="horz" pos="2160"/>
        <p:guide pos="3840"/>
      </p:guideLst>
    </p:cSldViewPr>
  </p:slideViewPr>
  <p:notesTextViewPr>
    <p:cViewPr>
      <p:scale>
        <a:sx n="1" d="1"/>
        <a:sy n="1" d="1"/>
      </p:scale>
      <p:origin x="0" y="0"/>
    </p:cViewPr>
  </p:notesTextViewPr>
  <p:sorterViewPr>
    <p:cViewPr>
      <p:scale>
        <a:sx n="110" d="100"/>
        <a:sy n="110" d="100"/>
      </p:scale>
      <p:origin x="0" y="1323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xml"/><Relationship Id="rId21" Type="http://schemas.openxmlformats.org/officeDocument/2006/relationships/slideMaster" Target="slideMasters/slideMaster21.xml"/><Relationship Id="rId42" Type="http://schemas.openxmlformats.org/officeDocument/2006/relationships/slide" Target="slides/slide18.xml"/><Relationship Id="rId47" Type="http://schemas.openxmlformats.org/officeDocument/2006/relationships/slide" Target="slides/slide23.xml"/><Relationship Id="rId63" Type="http://schemas.openxmlformats.org/officeDocument/2006/relationships/slide" Target="slides/slide39.xml"/><Relationship Id="rId68" Type="http://schemas.openxmlformats.org/officeDocument/2006/relationships/slide" Target="slides/slide44.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8.xml"/><Relationship Id="rId37" Type="http://schemas.openxmlformats.org/officeDocument/2006/relationships/slide" Target="slides/slide13.xml"/><Relationship Id="rId53" Type="http://schemas.openxmlformats.org/officeDocument/2006/relationships/slide" Target="slides/slide29.xml"/><Relationship Id="rId58" Type="http://schemas.openxmlformats.org/officeDocument/2006/relationships/slide" Target="slides/slide34.xml"/><Relationship Id="rId74" Type="http://schemas.openxmlformats.org/officeDocument/2006/relationships/slide" Target="slides/slide50.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7.xml"/><Relationship Id="rId82" Type="http://schemas.openxmlformats.org/officeDocument/2006/relationships/theme" Target="theme/theme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3.xml"/><Relationship Id="rId30" Type="http://schemas.openxmlformats.org/officeDocument/2006/relationships/slide" Target="slides/slide6.xml"/><Relationship Id="rId35" Type="http://schemas.openxmlformats.org/officeDocument/2006/relationships/slide" Target="slides/slide11.xml"/><Relationship Id="rId43" Type="http://schemas.openxmlformats.org/officeDocument/2006/relationships/slide" Target="slides/slide19.xml"/><Relationship Id="rId48" Type="http://schemas.openxmlformats.org/officeDocument/2006/relationships/slide" Target="slides/slide24.xml"/><Relationship Id="rId56" Type="http://schemas.openxmlformats.org/officeDocument/2006/relationships/slide" Target="slides/slide32.xml"/><Relationship Id="rId64" Type="http://schemas.openxmlformats.org/officeDocument/2006/relationships/slide" Target="slides/slide40.xml"/><Relationship Id="rId69" Type="http://schemas.openxmlformats.org/officeDocument/2006/relationships/slide" Target="slides/slide45.xml"/><Relationship Id="rId77"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27.xml"/><Relationship Id="rId72" Type="http://schemas.openxmlformats.org/officeDocument/2006/relationships/slide" Target="slides/slide4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1.xml"/><Relationship Id="rId33" Type="http://schemas.openxmlformats.org/officeDocument/2006/relationships/slide" Target="slides/slide9.xml"/><Relationship Id="rId38" Type="http://schemas.openxmlformats.org/officeDocument/2006/relationships/slide" Target="slides/slide14.xml"/><Relationship Id="rId46" Type="http://schemas.openxmlformats.org/officeDocument/2006/relationships/slide" Target="slides/slide22.xml"/><Relationship Id="rId59" Type="http://schemas.openxmlformats.org/officeDocument/2006/relationships/slide" Target="slides/slide35.xml"/><Relationship Id="rId67" Type="http://schemas.openxmlformats.org/officeDocument/2006/relationships/slide" Target="slides/slide43.xml"/><Relationship Id="rId20" Type="http://schemas.openxmlformats.org/officeDocument/2006/relationships/slideMaster" Target="slideMasters/slideMaster20.xml"/><Relationship Id="rId41" Type="http://schemas.openxmlformats.org/officeDocument/2006/relationships/slide" Target="slides/slide17.xml"/><Relationship Id="rId54" Type="http://schemas.openxmlformats.org/officeDocument/2006/relationships/slide" Target="slides/slide30.xml"/><Relationship Id="rId62" Type="http://schemas.openxmlformats.org/officeDocument/2006/relationships/slide" Target="slides/slide38.xml"/><Relationship Id="rId70" Type="http://schemas.openxmlformats.org/officeDocument/2006/relationships/slide" Target="slides/slide46.xml"/><Relationship Id="rId75" Type="http://schemas.openxmlformats.org/officeDocument/2006/relationships/slide" Target="slides/slide5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4.xml"/><Relationship Id="rId36" Type="http://schemas.openxmlformats.org/officeDocument/2006/relationships/slide" Target="slides/slide12.xml"/><Relationship Id="rId49" Type="http://schemas.openxmlformats.org/officeDocument/2006/relationships/slide" Target="slides/slide25.xml"/><Relationship Id="rId57" Type="http://schemas.openxmlformats.org/officeDocument/2006/relationships/slide" Target="slides/slide33.xml"/><Relationship Id="rId10" Type="http://schemas.openxmlformats.org/officeDocument/2006/relationships/slideMaster" Target="slideMasters/slideMaster10.xml"/><Relationship Id="rId31" Type="http://schemas.openxmlformats.org/officeDocument/2006/relationships/slide" Target="slides/slide7.xml"/><Relationship Id="rId44" Type="http://schemas.openxmlformats.org/officeDocument/2006/relationships/slide" Target="slides/slide20.xml"/><Relationship Id="rId52" Type="http://schemas.openxmlformats.org/officeDocument/2006/relationships/slide" Target="slides/slide28.xml"/><Relationship Id="rId60" Type="http://schemas.openxmlformats.org/officeDocument/2006/relationships/slide" Target="slides/slide36.xml"/><Relationship Id="rId65" Type="http://schemas.openxmlformats.org/officeDocument/2006/relationships/slide" Target="slides/slide41.xml"/><Relationship Id="rId73" Type="http://schemas.openxmlformats.org/officeDocument/2006/relationships/slide" Target="slides/slide49.xml"/><Relationship Id="rId78" Type="http://schemas.openxmlformats.org/officeDocument/2006/relationships/slide" Target="slides/slide5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5.xml"/><Relationship Id="rId34" Type="http://schemas.openxmlformats.org/officeDocument/2006/relationships/slide" Target="slides/slide10.xml"/><Relationship Id="rId50" Type="http://schemas.openxmlformats.org/officeDocument/2006/relationships/slide" Target="slides/slide26.xml"/><Relationship Id="rId55" Type="http://schemas.openxmlformats.org/officeDocument/2006/relationships/slide" Target="slides/slide31.xml"/><Relationship Id="rId76" Type="http://schemas.openxmlformats.org/officeDocument/2006/relationships/slide" Target="slides/slide52.xml"/><Relationship Id="rId7" Type="http://schemas.openxmlformats.org/officeDocument/2006/relationships/slideMaster" Target="slideMasters/slideMaster7.xml"/><Relationship Id="rId71" Type="http://schemas.openxmlformats.org/officeDocument/2006/relationships/slide" Target="slides/slide47.xml"/><Relationship Id="rId2" Type="http://schemas.openxmlformats.org/officeDocument/2006/relationships/slideMaster" Target="slideMasters/slideMaster2.xml"/><Relationship Id="rId29" Type="http://schemas.openxmlformats.org/officeDocument/2006/relationships/slide" Target="slides/slide5.xml"/><Relationship Id="rId24" Type="http://schemas.openxmlformats.org/officeDocument/2006/relationships/slideMaster" Target="slideMasters/slideMaster24.xml"/><Relationship Id="rId40" Type="http://schemas.openxmlformats.org/officeDocument/2006/relationships/slide" Target="slides/slide16.xml"/><Relationship Id="rId45" Type="http://schemas.openxmlformats.org/officeDocument/2006/relationships/slide" Target="slides/slide21.xml"/><Relationship Id="rId66" Type="http://schemas.openxmlformats.org/officeDocument/2006/relationships/slide" Target="slides/slide4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7.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26.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27.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28.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2.xlsx"/><Relationship Id="rId1" Type="http://schemas.openxmlformats.org/officeDocument/2006/relationships/themeOverride" Target="../theme/themeOverride29.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30.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4.xlsx"/><Relationship Id="rId1" Type="http://schemas.openxmlformats.org/officeDocument/2006/relationships/themeOverride" Target="../theme/themeOverride31.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32.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33.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34.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35.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8.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36.xml"/></Relationships>
</file>

<file path=ppt/charts/_rels/chart2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20.xlsx"/><Relationship Id="rId1" Type="http://schemas.openxmlformats.org/officeDocument/2006/relationships/themeOverride" Target="../theme/themeOverride37.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3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39.xml"/></Relationships>
</file>

<file path=ppt/charts/_rels/chart2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3.xlsx"/><Relationship Id="rId1" Type="http://schemas.openxmlformats.org/officeDocument/2006/relationships/themeOverride" Target="../theme/themeOverride40.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41.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42.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4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44.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45.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9.xml"/></Relationships>
</file>

<file path=ppt/charts/_rels/chart30.xml.rels><?xml version="1.0" encoding="UTF-8" standalone="yes"?>
<Relationships xmlns="http://schemas.openxmlformats.org/package/2006/relationships"><Relationship Id="rId2" Type="http://schemas.openxmlformats.org/officeDocument/2006/relationships/oleObject" Target="file:///L:\@UN_WORKSHOP\YEYU_WORKSHOP\!%20PNG_15JULY2010\PNG_draft.xlsx" TargetMode="External"/><Relationship Id="rId1" Type="http://schemas.openxmlformats.org/officeDocument/2006/relationships/themeOverride" Target="../theme/themeOverride46.xml"/></Relationships>
</file>

<file path=ppt/charts/_rels/chart31.xml.rels><?xml version="1.0" encoding="UTF-8" standalone="yes"?>
<Relationships xmlns="http://schemas.openxmlformats.org/package/2006/relationships"><Relationship Id="rId2" Type="http://schemas.openxmlformats.org/officeDocument/2006/relationships/oleObject" Target="file:///L:\@UN_WORKSHOP\YEYU_WORKSHOP\!%20PNG_15JULY2010\PNG%20Workshop.xlsx" TargetMode="External"/><Relationship Id="rId1" Type="http://schemas.openxmlformats.org/officeDocument/2006/relationships/themeOverride" Target="../theme/themeOverride47.xml"/></Relationships>
</file>

<file path=ppt/charts/_rels/chart32.xml.rels><?xml version="1.0" encoding="UTF-8" standalone="yes"?>
<Relationships xmlns="http://schemas.openxmlformats.org/package/2006/relationships"><Relationship Id="rId2" Type="http://schemas.openxmlformats.org/officeDocument/2006/relationships/oleObject" Target="file:///L:\@UN_WORKSHOP\YEYU_WORKSHOP\!%20PNG_15JULY2010\PNG%20Workshop.xlsx" TargetMode="External"/><Relationship Id="rId1" Type="http://schemas.openxmlformats.org/officeDocument/2006/relationships/themeOverride" Target="../theme/themeOverride48.xml"/></Relationships>
</file>

<file path=ppt/charts/_rels/chart33.xml.rels><?xml version="1.0" encoding="UTF-8" standalone="yes"?>
<Relationships xmlns="http://schemas.openxmlformats.org/package/2006/relationships"><Relationship Id="rId2" Type="http://schemas.openxmlformats.org/officeDocument/2006/relationships/oleObject" Target="file:///L:\@UN_WORKSHOP\YEYU_WORKSHOP\!%20PNG_15JULY2010\PNG%20Workshop.xlsx" TargetMode="External"/><Relationship Id="rId1" Type="http://schemas.openxmlformats.org/officeDocument/2006/relationships/themeOverride" Target="../theme/themeOverride4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5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5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52.xml"/></Relationships>
</file>

<file path=ppt/charts/_rels/chart37.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32.xlsx"/><Relationship Id="rId1" Type="http://schemas.openxmlformats.org/officeDocument/2006/relationships/themeOverride" Target="../theme/themeOverride53.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54.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55.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0.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56.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57.xml"/></Relationships>
</file>

<file path=ppt/charts/_rels/chart42.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37.xlsx"/><Relationship Id="rId1" Type="http://schemas.openxmlformats.org/officeDocument/2006/relationships/themeOverride" Target="../theme/themeOverride58.xml"/></Relationships>
</file>

<file path=ppt/charts/_rels/chart43.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38.xlsx"/><Relationship Id="rId1" Type="http://schemas.openxmlformats.org/officeDocument/2006/relationships/themeOverride" Target="../theme/themeOverride59.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60.xml"/></Relationships>
</file>

<file path=ppt/charts/_rels/chart45.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40.xlsx"/><Relationship Id="rId1" Type="http://schemas.openxmlformats.org/officeDocument/2006/relationships/themeOverride" Target="../theme/themeOverride61.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6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2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4.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2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82164969763395"/>
          <c:y val="4.9980491479642224E-2"/>
          <c:w val="0.77932542086085388"/>
          <c:h val="0.66799955144584333"/>
        </c:manualLayout>
      </c:layout>
      <c:lineChart>
        <c:grouping val="standard"/>
        <c:varyColors val="0"/>
        <c:ser>
          <c:idx val="0"/>
          <c:order val="0"/>
          <c:tx>
            <c:strRef>
              <c:f>PLHIV_NI_Deaths!$C$2</c:f>
              <c:strCache>
                <c:ptCount val="1"/>
                <c:pt idx="0">
                  <c:v>PLHIV</c:v>
                </c:pt>
              </c:strCache>
            </c:strRef>
          </c:tx>
          <c:spPr>
            <a:ln w="38100">
              <a:solidFill>
                <a:srgbClr val="63CDF6"/>
              </a:solidFill>
            </a:ln>
          </c:spPr>
          <c:marker>
            <c:symbol val="none"/>
          </c:marker>
          <c:dLbls>
            <c:dLbl>
              <c:idx val="29"/>
              <c:tx>
                <c:rich>
                  <a:bodyPr/>
                  <a:lstStyle/>
                  <a:p>
                    <a:r>
                      <a:rPr lang="en-US" dirty="0"/>
                      <a:t>52 000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A4B7-47DA-9EA4-B16B56DF9F1A}"/>
                </c:ext>
              </c:extLst>
            </c:dLbl>
            <c:spPr>
              <a:noFill/>
              <a:ln>
                <a:noFill/>
              </a:ln>
              <a:effectLst/>
            </c:spPr>
            <c:txPr>
              <a:bodyPr/>
              <a:lstStyle/>
              <a:p>
                <a:pPr>
                  <a:defRPr>
                    <a:solidFill>
                      <a:srgbClr val="00B0F0"/>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PLHIV_NI_Deaths!$C$3:$C$32</c:f>
              <c:numCache>
                <c:formatCode>_-* #,##0_-;\-* #,##0_-;_-* "-"??_-;_-@_-</c:formatCode>
                <c:ptCount val="30"/>
                <c:pt idx="0">
                  <c:v>99</c:v>
                </c:pt>
                <c:pt idx="1">
                  <c:v>181</c:v>
                </c:pt>
                <c:pt idx="2">
                  <c:v>303</c:v>
                </c:pt>
                <c:pt idx="3">
                  <c:v>493</c:v>
                </c:pt>
                <c:pt idx="4">
                  <c:v>798</c:v>
                </c:pt>
                <c:pt idx="5">
                  <c:v>1290</c:v>
                </c:pt>
                <c:pt idx="6">
                  <c:v>2075</c:v>
                </c:pt>
                <c:pt idx="7">
                  <c:v>3279</c:v>
                </c:pt>
                <c:pt idx="8">
                  <c:v>5008</c:v>
                </c:pt>
                <c:pt idx="9">
                  <c:v>7346</c:v>
                </c:pt>
                <c:pt idx="10">
                  <c:v>10278</c:v>
                </c:pt>
                <c:pt idx="11">
                  <c:v>13584</c:v>
                </c:pt>
                <c:pt idx="12">
                  <c:v>16979</c:v>
                </c:pt>
                <c:pt idx="13">
                  <c:v>20144</c:v>
                </c:pt>
                <c:pt idx="14">
                  <c:v>22840</c:v>
                </c:pt>
                <c:pt idx="15">
                  <c:v>24982</c:v>
                </c:pt>
                <c:pt idx="16">
                  <c:v>26691</c:v>
                </c:pt>
                <c:pt idx="17">
                  <c:v>28254</c:v>
                </c:pt>
                <c:pt idx="18">
                  <c:v>29825</c:v>
                </c:pt>
                <c:pt idx="19">
                  <c:v>31393</c:v>
                </c:pt>
                <c:pt idx="20">
                  <c:v>33005</c:v>
                </c:pt>
                <c:pt idx="21">
                  <c:v>34591</c:v>
                </c:pt>
                <c:pt idx="22">
                  <c:v>36240</c:v>
                </c:pt>
                <c:pt idx="23">
                  <c:v>38037</c:v>
                </c:pt>
                <c:pt idx="24">
                  <c:v>40018</c:v>
                </c:pt>
                <c:pt idx="25">
                  <c:v>42196</c:v>
                </c:pt>
                <c:pt idx="26">
                  <c:v>44489</c:v>
                </c:pt>
                <c:pt idx="27">
                  <c:v>46864</c:v>
                </c:pt>
                <c:pt idx="28">
                  <c:v>49275</c:v>
                </c:pt>
                <c:pt idx="29">
                  <c:v>51643</c:v>
                </c:pt>
              </c:numCache>
            </c:numRef>
          </c:val>
          <c:smooth val="0"/>
          <c:extLst>
            <c:ext xmlns:c16="http://schemas.microsoft.com/office/drawing/2014/chart" uri="{C3380CC4-5D6E-409C-BE32-E72D297353CC}">
              <c16:uniqueId val="{00000001-9D1F-4C96-9772-7F0B859553B4}"/>
            </c:ext>
          </c:extLst>
        </c:ser>
        <c:ser>
          <c:idx val="1"/>
          <c:order val="1"/>
          <c:tx>
            <c:strRef>
              <c:f>PLHIV_NI_Deaths!$D$2</c:f>
              <c:strCache>
                <c:ptCount val="1"/>
                <c:pt idx="0">
                  <c:v>PLHIV Lower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PLHIV_NI_Deaths!$D$3:$D$32</c:f>
              <c:numCache>
                <c:formatCode>_-* #,##0_-;\-* #,##0_-;_-* "-"??_-;_-@_-</c:formatCode>
                <c:ptCount val="30"/>
                <c:pt idx="0">
                  <c:v>56</c:v>
                </c:pt>
                <c:pt idx="1">
                  <c:v>113</c:v>
                </c:pt>
                <c:pt idx="2">
                  <c:v>203</c:v>
                </c:pt>
                <c:pt idx="3">
                  <c:v>336</c:v>
                </c:pt>
                <c:pt idx="4">
                  <c:v>558</c:v>
                </c:pt>
                <c:pt idx="5">
                  <c:v>903</c:v>
                </c:pt>
                <c:pt idx="6">
                  <c:v>1452</c:v>
                </c:pt>
                <c:pt idx="7">
                  <c:v>2404</c:v>
                </c:pt>
                <c:pt idx="8">
                  <c:v>3866</c:v>
                </c:pt>
                <c:pt idx="9">
                  <c:v>5898</c:v>
                </c:pt>
                <c:pt idx="10">
                  <c:v>8424</c:v>
                </c:pt>
                <c:pt idx="11">
                  <c:v>11410</c:v>
                </c:pt>
                <c:pt idx="12">
                  <c:v>14785</c:v>
                </c:pt>
                <c:pt idx="13">
                  <c:v>17757</c:v>
                </c:pt>
                <c:pt idx="14">
                  <c:v>20390</c:v>
                </c:pt>
                <c:pt idx="15">
                  <c:v>22410</c:v>
                </c:pt>
                <c:pt idx="16">
                  <c:v>23941</c:v>
                </c:pt>
                <c:pt idx="17">
                  <c:v>25440</c:v>
                </c:pt>
                <c:pt idx="18">
                  <c:v>26905</c:v>
                </c:pt>
                <c:pt idx="19">
                  <c:v>28397</c:v>
                </c:pt>
                <c:pt idx="20">
                  <c:v>29856</c:v>
                </c:pt>
                <c:pt idx="21">
                  <c:v>31185</c:v>
                </c:pt>
                <c:pt idx="22">
                  <c:v>32707</c:v>
                </c:pt>
                <c:pt idx="23">
                  <c:v>34408</c:v>
                </c:pt>
                <c:pt idx="24">
                  <c:v>36172</c:v>
                </c:pt>
                <c:pt idx="25">
                  <c:v>38261</c:v>
                </c:pt>
                <c:pt idx="26">
                  <c:v>40437</c:v>
                </c:pt>
                <c:pt idx="27">
                  <c:v>42359</c:v>
                </c:pt>
                <c:pt idx="28">
                  <c:v>44403</c:v>
                </c:pt>
                <c:pt idx="29">
                  <c:v>46603</c:v>
                </c:pt>
              </c:numCache>
            </c:numRef>
          </c:val>
          <c:smooth val="0"/>
          <c:extLst>
            <c:ext xmlns:c16="http://schemas.microsoft.com/office/drawing/2014/chart" uri="{C3380CC4-5D6E-409C-BE32-E72D297353CC}">
              <c16:uniqueId val="{00000002-9D1F-4C96-9772-7F0B859553B4}"/>
            </c:ext>
          </c:extLst>
        </c:ser>
        <c:ser>
          <c:idx val="2"/>
          <c:order val="2"/>
          <c:tx>
            <c:strRef>
              <c:f>PLHIV_NI_Deaths!$E$2</c:f>
              <c:strCache>
                <c:ptCount val="1"/>
                <c:pt idx="0">
                  <c:v>PLHIV Upper bound</c:v>
                </c:pt>
              </c:strCache>
            </c:strRef>
          </c:tx>
          <c:spPr>
            <a:ln w="22225">
              <a:solidFill>
                <a:srgbClr val="63CDF6"/>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PLHIV_NI_Deaths!$E$3:$E$32</c:f>
              <c:numCache>
                <c:formatCode>_-* #,##0_-;\-* #,##0_-;_-* "-"??_-;_-@_-</c:formatCode>
                <c:ptCount val="30"/>
                <c:pt idx="0">
                  <c:v>190</c:v>
                </c:pt>
                <c:pt idx="1">
                  <c:v>336</c:v>
                </c:pt>
                <c:pt idx="2">
                  <c:v>527</c:v>
                </c:pt>
                <c:pt idx="3">
                  <c:v>809</c:v>
                </c:pt>
                <c:pt idx="4">
                  <c:v>1225</c:v>
                </c:pt>
                <c:pt idx="5">
                  <c:v>1888</c:v>
                </c:pt>
                <c:pt idx="6">
                  <c:v>2883</c:v>
                </c:pt>
                <c:pt idx="7">
                  <c:v>4467</c:v>
                </c:pt>
                <c:pt idx="8">
                  <c:v>6500</c:v>
                </c:pt>
                <c:pt idx="9">
                  <c:v>9169</c:v>
                </c:pt>
                <c:pt idx="10">
                  <c:v>12333</c:v>
                </c:pt>
                <c:pt idx="11">
                  <c:v>15819</c:v>
                </c:pt>
                <c:pt idx="12">
                  <c:v>19302</c:v>
                </c:pt>
                <c:pt idx="13">
                  <c:v>22531</c:v>
                </c:pt>
                <c:pt idx="14">
                  <c:v>25441</c:v>
                </c:pt>
                <c:pt idx="15">
                  <c:v>27930</c:v>
                </c:pt>
                <c:pt idx="16">
                  <c:v>29582</c:v>
                </c:pt>
                <c:pt idx="17">
                  <c:v>31284</c:v>
                </c:pt>
                <c:pt idx="18">
                  <c:v>32902</c:v>
                </c:pt>
                <c:pt idx="19">
                  <c:v>35042</c:v>
                </c:pt>
                <c:pt idx="20">
                  <c:v>37069</c:v>
                </c:pt>
                <c:pt idx="21">
                  <c:v>38946</c:v>
                </c:pt>
                <c:pt idx="22">
                  <c:v>40773</c:v>
                </c:pt>
                <c:pt idx="23">
                  <c:v>42680</c:v>
                </c:pt>
                <c:pt idx="24">
                  <c:v>44824</c:v>
                </c:pt>
                <c:pt idx="25">
                  <c:v>47273</c:v>
                </c:pt>
                <c:pt idx="26">
                  <c:v>49557</c:v>
                </c:pt>
                <c:pt idx="27">
                  <c:v>51856</c:v>
                </c:pt>
                <c:pt idx="28">
                  <c:v>54230</c:v>
                </c:pt>
                <c:pt idx="29">
                  <c:v>56903</c:v>
                </c:pt>
              </c:numCache>
            </c:numRef>
          </c:val>
          <c:smooth val="0"/>
          <c:extLst>
            <c:ext xmlns:c16="http://schemas.microsoft.com/office/drawing/2014/chart" uri="{C3380CC4-5D6E-409C-BE32-E72D297353CC}">
              <c16:uniqueId val="{00000003-9D1F-4C96-9772-7F0B859553B4}"/>
            </c:ext>
          </c:extLst>
        </c:ser>
        <c:ser>
          <c:idx val="3"/>
          <c:order val="3"/>
          <c:tx>
            <c:strRef>
              <c:f>PLHIV_NI_Deaths!$F$2</c:f>
              <c:strCache>
                <c:ptCount val="1"/>
                <c:pt idx="0">
                  <c:v>New HIV infections</c:v>
                </c:pt>
              </c:strCache>
            </c:strRef>
          </c:tx>
          <c:spPr>
            <a:ln w="38100">
              <a:solidFill>
                <a:srgbClr val="E31837"/>
              </a:solidFill>
            </a:ln>
          </c:spPr>
          <c:marker>
            <c:symbol val="none"/>
          </c:marker>
          <c:dLbls>
            <c:dLbl>
              <c:idx val="29"/>
              <c:layout>
                <c:manualLayout>
                  <c:x val="-4.9335920382960691E-3"/>
                  <c:y val="-7.2599389707807462E-3"/>
                </c:manualLayout>
              </c:layout>
              <c:tx>
                <c:rich>
                  <a:bodyPr/>
                  <a:lstStyle/>
                  <a:p>
                    <a:r>
                      <a:rPr lang="en-US" dirty="0"/>
                      <a:t>3 300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4B7-47DA-9EA4-B16B56DF9F1A}"/>
                </c:ext>
              </c:extLst>
            </c:dLbl>
            <c:spPr>
              <a:noFill/>
              <a:ln>
                <a:noFill/>
              </a:ln>
              <a:effectLst/>
            </c:spPr>
            <c:txPr>
              <a:bodyPr/>
              <a:lstStyle/>
              <a:p>
                <a:pPr>
                  <a:defRPr>
                    <a:solidFill>
                      <a:srgbClr val="E31837"/>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PLHIV_NI_Deaths!$F$3:$F$32</c:f>
              <c:numCache>
                <c:formatCode>_-* #,##0_-;\-* #,##0_-;_-* "-"??_-;_-@_-</c:formatCode>
                <c:ptCount val="30"/>
                <c:pt idx="0">
                  <c:v>59</c:v>
                </c:pt>
                <c:pt idx="1">
                  <c:v>87</c:v>
                </c:pt>
                <c:pt idx="2">
                  <c:v>131</c:v>
                </c:pt>
                <c:pt idx="3">
                  <c:v>204</c:v>
                </c:pt>
                <c:pt idx="4">
                  <c:v>328</c:v>
                </c:pt>
                <c:pt idx="5">
                  <c:v>531</c:v>
                </c:pt>
                <c:pt idx="6">
                  <c:v>847</c:v>
                </c:pt>
                <c:pt idx="7">
                  <c:v>1305</c:v>
                </c:pt>
                <c:pt idx="8">
                  <c:v>1890</c:v>
                </c:pt>
                <c:pt idx="9">
                  <c:v>2587</c:v>
                </c:pt>
                <c:pt idx="10">
                  <c:v>3303</c:v>
                </c:pt>
                <c:pt idx="11">
                  <c:v>3830</c:v>
                </c:pt>
                <c:pt idx="12">
                  <c:v>4092</c:v>
                </c:pt>
                <c:pt idx="13">
                  <c:v>4048</c:v>
                </c:pt>
                <c:pt idx="14">
                  <c:v>3760</c:v>
                </c:pt>
                <c:pt idx="15">
                  <c:v>3359</c:v>
                </c:pt>
                <c:pt idx="16">
                  <c:v>2967</c:v>
                </c:pt>
                <c:pt idx="17">
                  <c:v>2668</c:v>
                </c:pt>
                <c:pt idx="18">
                  <c:v>2505</c:v>
                </c:pt>
                <c:pt idx="19">
                  <c:v>2460</c:v>
                </c:pt>
                <c:pt idx="20">
                  <c:v>2552</c:v>
                </c:pt>
                <c:pt idx="21">
                  <c:v>2600</c:v>
                </c:pt>
                <c:pt idx="22">
                  <c:v>2705</c:v>
                </c:pt>
                <c:pt idx="23">
                  <c:v>2825</c:v>
                </c:pt>
                <c:pt idx="24">
                  <c:v>2936</c:v>
                </c:pt>
                <c:pt idx="25">
                  <c:v>3082</c:v>
                </c:pt>
                <c:pt idx="26">
                  <c:v>3207</c:v>
                </c:pt>
                <c:pt idx="27">
                  <c:v>3304</c:v>
                </c:pt>
                <c:pt idx="28">
                  <c:v>3356</c:v>
                </c:pt>
                <c:pt idx="29">
                  <c:v>3320</c:v>
                </c:pt>
              </c:numCache>
            </c:numRef>
          </c:val>
          <c:smooth val="0"/>
          <c:extLst>
            <c:ext xmlns:c16="http://schemas.microsoft.com/office/drawing/2014/chart" uri="{C3380CC4-5D6E-409C-BE32-E72D297353CC}">
              <c16:uniqueId val="{00000005-9D1F-4C96-9772-7F0B859553B4}"/>
            </c:ext>
          </c:extLst>
        </c:ser>
        <c:ser>
          <c:idx val="4"/>
          <c:order val="4"/>
          <c:tx>
            <c:strRef>
              <c:f>PLHIV_NI_Deaths!$G$2</c:f>
              <c:strCache>
                <c:ptCount val="1"/>
                <c:pt idx="0">
                  <c:v>New HIV infections Lower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PLHIV_NI_Deaths!$G$3:$G$32</c:f>
              <c:numCache>
                <c:formatCode>_-* #,##0_-;\-* #,##0_-;_-* "-"??_-;_-@_-</c:formatCode>
                <c:ptCount val="30"/>
                <c:pt idx="0">
                  <c:v>42</c:v>
                </c:pt>
                <c:pt idx="1">
                  <c:v>60</c:v>
                </c:pt>
                <c:pt idx="2">
                  <c:v>89</c:v>
                </c:pt>
                <c:pt idx="3">
                  <c:v>139</c:v>
                </c:pt>
                <c:pt idx="4">
                  <c:v>222</c:v>
                </c:pt>
                <c:pt idx="5">
                  <c:v>367</c:v>
                </c:pt>
                <c:pt idx="6">
                  <c:v>615</c:v>
                </c:pt>
                <c:pt idx="7">
                  <c:v>1010</c:v>
                </c:pt>
                <c:pt idx="8">
                  <c:v>1521</c:v>
                </c:pt>
                <c:pt idx="9">
                  <c:v>2139</c:v>
                </c:pt>
                <c:pt idx="10">
                  <c:v>2781</c:v>
                </c:pt>
                <c:pt idx="11">
                  <c:v>3341</c:v>
                </c:pt>
                <c:pt idx="12">
                  <c:v>3563</c:v>
                </c:pt>
                <c:pt idx="13">
                  <c:v>3597</c:v>
                </c:pt>
                <c:pt idx="14">
                  <c:v>3331</c:v>
                </c:pt>
                <c:pt idx="15">
                  <c:v>2980</c:v>
                </c:pt>
                <c:pt idx="16">
                  <c:v>2633</c:v>
                </c:pt>
                <c:pt idx="17">
                  <c:v>2363</c:v>
                </c:pt>
                <c:pt idx="18">
                  <c:v>2220</c:v>
                </c:pt>
                <c:pt idx="19">
                  <c:v>2181</c:v>
                </c:pt>
                <c:pt idx="20">
                  <c:v>2278</c:v>
                </c:pt>
                <c:pt idx="21">
                  <c:v>2319</c:v>
                </c:pt>
                <c:pt idx="22">
                  <c:v>2404</c:v>
                </c:pt>
                <c:pt idx="23">
                  <c:v>2493</c:v>
                </c:pt>
                <c:pt idx="24">
                  <c:v>2602</c:v>
                </c:pt>
                <c:pt idx="25">
                  <c:v>2704</c:v>
                </c:pt>
                <c:pt idx="26">
                  <c:v>2801</c:v>
                </c:pt>
                <c:pt idx="27">
                  <c:v>2869</c:v>
                </c:pt>
                <c:pt idx="28">
                  <c:v>2873</c:v>
                </c:pt>
                <c:pt idx="29">
                  <c:v>2789</c:v>
                </c:pt>
              </c:numCache>
            </c:numRef>
          </c:val>
          <c:smooth val="0"/>
          <c:extLst>
            <c:ext xmlns:c16="http://schemas.microsoft.com/office/drawing/2014/chart" uri="{C3380CC4-5D6E-409C-BE32-E72D297353CC}">
              <c16:uniqueId val="{00000006-9D1F-4C96-9772-7F0B859553B4}"/>
            </c:ext>
          </c:extLst>
        </c:ser>
        <c:ser>
          <c:idx val="5"/>
          <c:order val="5"/>
          <c:tx>
            <c:strRef>
              <c:f>PLHIV_NI_Deaths!$H$2</c:f>
              <c:strCache>
                <c:ptCount val="1"/>
                <c:pt idx="0">
                  <c:v>New HIV infections Upper bound</c:v>
                </c:pt>
              </c:strCache>
            </c:strRef>
          </c:tx>
          <c:spPr>
            <a:ln w="22225">
              <a:solidFill>
                <a:srgbClr val="E31837"/>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PLHIV_NI_Deaths!$H$3:$H$32</c:f>
              <c:numCache>
                <c:formatCode>_-* #,##0_-;\-* #,##0_-;_-* "-"??_-;_-@_-</c:formatCode>
                <c:ptCount val="30"/>
                <c:pt idx="0">
                  <c:v>104</c:v>
                </c:pt>
                <c:pt idx="1">
                  <c:v>144</c:v>
                </c:pt>
                <c:pt idx="2">
                  <c:v>207</c:v>
                </c:pt>
                <c:pt idx="3">
                  <c:v>317</c:v>
                </c:pt>
                <c:pt idx="4">
                  <c:v>494</c:v>
                </c:pt>
                <c:pt idx="5">
                  <c:v>766</c:v>
                </c:pt>
                <c:pt idx="6">
                  <c:v>1180</c:v>
                </c:pt>
                <c:pt idx="7">
                  <c:v>1717</c:v>
                </c:pt>
                <c:pt idx="8">
                  <c:v>2380</c:v>
                </c:pt>
                <c:pt idx="9">
                  <c:v>3083</c:v>
                </c:pt>
                <c:pt idx="10">
                  <c:v>3844</c:v>
                </c:pt>
                <c:pt idx="11">
                  <c:v>4395</c:v>
                </c:pt>
                <c:pt idx="12">
                  <c:v>4654</c:v>
                </c:pt>
                <c:pt idx="13">
                  <c:v>4663</c:v>
                </c:pt>
                <c:pt idx="14">
                  <c:v>4321</c:v>
                </c:pt>
                <c:pt idx="15">
                  <c:v>3876</c:v>
                </c:pt>
                <c:pt idx="16">
                  <c:v>3397</c:v>
                </c:pt>
                <c:pt idx="17">
                  <c:v>3052</c:v>
                </c:pt>
                <c:pt idx="18">
                  <c:v>2848</c:v>
                </c:pt>
                <c:pt idx="19">
                  <c:v>2786</c:v>
                </c:pt>
                <c:pt idx="20">
                  <c:v>2849</c:v>
                </c:pt>
                <c:pt idx="21">
                  <c:v>2915</c:v>
                </c:pt>
                <c:pt idx="22">
                  <c:v>3042</c:v>
                </c:pt>
                <c:pt idx="23">
                  <c:v>3187</c:v>
                </c:pt>
                <c:pt idx="24">
                  <c:v>3336</c:v>
                </c:pt>
                <c:pt idx="25">
                  <c:v>3512</c:v>
                </c:pt>
                <c:pt idx="26">
                  <c:v>3649</c:v>
                </c:pt>
                <c:pt idx="27">
                  <c:v>3808</c:v>
                </c:pt>
                <c:pt idx="28">
                  <c:v>3934</c:v>
                </c:pt>
                <c:pt idx="29">
                  <c:v>3999</c:v>
                </c:pt>
              </c:numCache>
            </c:numRef>
          </c:val>
          <c:smooth val="0"/>
          <c:extLst>
            <c:ext xmlns:c16="http://schemas.microsoft.com/office/drawing/2014/chart" uri="{C3380CC4-5D6E-409C-BE32-E72D297353CC}">
              <c16:uniqueId val="{00000007-9D1F-4C96-9772-7F0B859553B4}"/>
            </c:ext>
          </c:extLst>
        </c:ser>
        <c:ser>
          <c:idx val="6"/>
          <c:order val="6"/>
          <c:tx>
            <c:strRef>
              <c:f>PLHIV_NI_Deaths!$I$2</c:f>
              <c:strCache>
                <c:ptCount val="1"/>
                <c:pt idx="0">
                  <c:v>AIDS-related deaths</c:v>
                </c:pt>
              </c:strCache>
            </c:strRef>
          </c:tx>
          <c:spPr>
            <a:ln w="38100">
              <a:solidFill>
                <a:srgbClr val="00A99A"/>
              </a:solidFill>
            </a:ln>
          </c:spPr>
          <c:marker>
            <c:symbol val="none"/>
          </c:marker>
          <c:dLbls>
            <c:dLbl>
              <c:idx val="29"/>
              <c:tx>
                <c:rich>
                  <a:bodyPr/>
                  <a:lstStyle/>
                  <a:p>
                    <a:r>
                      <a:rPr lang="en-US" dirty="0"/>
                      <a:t>610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A4B7-47DA-9EA4-B16B56DF9F1A}"/>
                </c:ext>
              </c:extLst>
            </c:dLbl>
            <c:spPr>
              <a:noFill/>
              <a:ln>
                <a:noFill/>
              </a:ln>
              <a:effectLst/>
            </c:spPr>
            <c:txPr>
              <a:bodyPr/>
              <a:lstStyle/>
              <a:p>
                <a:pPr>
                  <a:defRPr>
                    <a:solidFill>
                      <a:srgbClr val="00A99A"/>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PLHIV_NI_Deaths!$I$3:$I$32</c:f>
              <c:numCache>
                <c:formatCode>_-* #,##0_-;\-* #,##0_-;_-* "-"??_-;_-@_-</c:formatCode>
                <c:ptCount val="30"/>
                <c:pt idx="0">
                  <c:v>2</c:v>
                </c:pt>
                <c:pt idx="1">
                  <c:v>4</c:v>
                </c:pt>
                <c:pt idx="2">
                  <c:v>7</c:v>
                </c:pt>
                <c:pt idx="3">
                  <c:v>11</c:v>
                </c:pt>
                <c:pt idx="4">
                  <c:v>19</c:v>
                </c:pt>
                <c:pt idx="5">
                  <c:v>32</c:v>
                </c:pt>
                <c:pt idx="6">
                  <c:v>52</c:v>
                </c:pt>
                <c:pt idx="7">
                  <c:v>85</c:v>
                </c:pt>
                <c:pt idx="8">
                  <c:v>133</c:v>
                </c:pt>
                <c:pt idx="9">
                  <c:v>202</c:v>
                </c:pt>
                <c:pt idx="10">
                  <c:v>296</c:v>
                </c:pt>
                <c:pt idx="11">
                  <c:v>414</c:v>
                </c:pt>
                <c:pt idx="12">
                  <c:v>557</c:v>
                </c:pt>
                <c:pt idx="13">
                  <c:v>719</c:v>
                </c:pt>
                <c:pt idx="14">
                  <c:v>897</c:v>
                </c:pt>
                <c:pt idx="15">
                  <c:v>1065</c:v>
                </c:pt>
                <c:pt idx="16">
                  <c:v>1123</c:v>
                </c:pt>
                <c:pt idx="17">
                  <c:v>979</c:v>
                </c:pt>
                <c:pt idx="18">
                  <c:v>803</c:v>
                </c:pt>
                <c:pt idx="19">
                  <c:v>745</c:v>
                </c:pt>
                <c:pt idx="20">
                  <c:v>765</c:v>
                </c:pt>
                <c:pt idx="21">
                  <c:v>813</c:v>
                </c:pt>
                <c:pt idx="22">
                  <c:v>832</c:v>
                </c:pt>
                <c:pt idx="23">
                  <c:v>786</c:v>
                </c:pt>
                <c:pt idx="24">
                  <c:v>698</c:v>
                </c:pt>
                <c:pt idx="25">
                  <c:v>636</c:v>
                </c:pt>
                <c:pt idx="26">
                  <c:v>632</c:v>
                </c:pt>
                <c:pt idx="27">
                  <c:v>632</c:v>
                </c:pt>
                <c:pt idx="28">
                  <c:v>629</c:v>
                </c:pt>
                <c:pt idx="29">
                  <c:v>612</c:v>
                </c:pt>
              </c:numCache>
            </c:numRef>
          </c:val>
          <c:smooth val="0"/>
          <c:extLst>
            <c:ext xmlns:c16="http://schemas.microsoft.com/office/drawing/2014/chart" uri="{C3380CC4-5D6E-409C-BE32-E72D297353CC}">
              <c16:uniqueId val="{00000009-9D1F-4C96-9772-7F0B859553B4}"/>
            </c:ext>
          </c:extLst>
        </c:ser>
        <c:ser>
          <c:idx val="7"/>
          <c:order val="7"/>
          <c:tx>
            <c:strRef>
              <c:f>PLHIV_NI_Deaths!$J$2</c:f>
              <c:strCache>
                <c:ptCount val="1"/>
                <c:pt idx="0">
                  <c:v>AIDS-related deaths Lower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PLHIV_NI_Deaths!$J$3:$J$32</c:f>
              <c:numCache>
                <c:formatCode>_-* #,##0_-;\-* #,##0_-;_-* "-"??_-;_-@_-</c:formatCode>
                <c:ptCount val="30"/>
                <c:pt idx="0">
                  <c:v>0.84028999999999998</c:v>
                </c:pt>
                <c:pt idx="1">
                  <c:v>2</c:v>
                </c:pt>
                <c:pt idx="2">
                  <c:v>4</c:v>
                </c:pt>
                <c:pt idx="3">
                  <c:v>7</c:v>
                </c:pt>
                <c:pt idx="4">
                  <c:v>11</c:v>
                </c:pt>
                <c:pt idx="5">
                  <c:v>20</c:v>
                </c:pt>
                <c:pt idx="6">
                  <c:v>34</c:v>
                </c:pt>
                <c:pt idx="7">
                  <c:v>56</c:v>
                </c:pt>
                <c:pt idx="8">
                  <c:v>87</c:v>
                </c:pt>
                <c:pt idx="9">
                  <c:v>137</c:v>
                </c:pt>
                <c:pt idx="10">
                  <c:v>208</c:v>
                </c:pt>
                <c:pt idx="11">
                  <c:v>297</c:v>
                </c:pt>
                <c:pt idx="12">
                  <c:v>401</c:v>
                </c:pt>
                <c:pt idx="13">
                  <c:v>526</c:v>
                </c:pt>
                <c:pt idx="14">
                  <c:v>674</c:v>
                </c:pt>
                <c:pt idx="15">
                  <c:v>813</c:v>
                </c:pt>
                <c:pt idx="16">
                  <c:v>882</c:v>
                </c:pt>
                <c:pt idx="17">
                  <c:v>779</c:v>
                </c:pt>
                <c:pt idx="18">
                  <c:v>640</c:v>
                </c:pt>
                <c:pt idx="19">
                  <c:v>586</c:v>
                </c:pt>
                <c:pt idx="20">
                  <c:v>614</c:v>
                </c:pt>
                <c:pt idx="21">
                  <c:v>660</c:v>
                </c:pt>
                <c:pt idx="22">
                  <c:v>693</c:v>
                </c:pt>
                <c:pt idx="23">
                  <c:v>659</c:v>
                </c:pt>
                <c:pt idx="24">
                  <c:v>581</c:v>
                </c:pt>
                <c:pt idx="25">
                  <c:v>533</c:v>
                </c:pt>
                <c:pt idx="26">
                  <c:v>528</c:v>
                </c:pt>
                <c:pt idx="27">
                  <c:v>527</c:v>
                </c:pt>
                <c:pt idx="28">
                  <c:v>513</c:v>
                </c:pt>
                <c:pt idx="29">
                  <c:v>501</c:v>
                </c:pt>
              </c:numCache>
            </c:numRef>
          </c:val>
          <c:smooth val="0"/>
          <c:extLst>
            <c:ext xmlns:c16="http://schemas.microsoft.com/office/drawing/2014/chart" uri="{C3380CC4-5D6E-409C-BE32-E72D297353CC}">
              <c16:uniqueId val="{0000000A-9D1F-4C96-9772-7F0B859553B4}"/>
            </c:ext>
          </c:extLst>
        </c:ser>
        <c:ser>
          <c:idx val="8"/>
          <c:order val="8"/>
          <c:tx>
            <c:strRef>
              <c:f>PLHIV_NI_Deaths!$K$2</c:f>
              <c:strCache>
                <c:ptCount val="1"/>
                <c:pt idx="0">
                  <c:v>AIDS-related deaths Upper bound</c:v>
                </c:pt>
              </c:strCache>
            </c:strRef>
          </c:tx>
          <c:spPr>
            <a:ln w="22225">
              <a:solidFill>
                <a:srgbClr val="00A99A"/>
              </a:solidFill>
              <a:prstDash val="sysDot"/>
            </a:ln>
          </c:spPr>
          <c:marker>
            <c:symbol val="none"/>
          </c:marker>
          <c:cat>
            <c:strRef>
              <c:f>PLHIV_NI_Deaths!$B$3:$B$32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PLHIV_NI_Deaths!$K$3:$K$32</c:f>
              <c:numCache>
                <c:formatCode>_-* #,##0_-;\-* #,##0_-;_-* "-"??_-;_-@_-</c:formatCode>
                <c:ptCount val="30"/>
                <c:pt idx="0">
                  <c:v>4</c:v>
                </c:pt>
                <c:pt idx="1">
                  <c:v>8</c:v>
                </c:pt>
                <c:pt idx="2">
                  <c:v>14</c:v>
                </c:pt>
                <c:pt idx="3">
                  <c:v>23</c:v>
                </c:pt>
                <c:pt idx="4">
                  <c:v>35</c:v>
                </c:pt>
                <c:pt idx="5">
                  <c:v>52</c:v>
                </c:pt>
                <c:pt idx="6">
                  <c:v>82</c:v>
                </c:pt>
                <c:pt idx="7">
                  <c:v>129</c:v>
                </c:pt>
                <c:pt idx="8">
                  <c:v>194</c:v>
                </c:pt>
                <c:pt idx="9">
                  <c:v>289</c:v>
                </c:pt>
                <c:pt idx="10">
                  <c:v>410</c:v>
                </c:pt>
                <c:pt idx="11">
                  <c:v>561</c:v>
                </c:pt>
                <c:pt idx="12">
                  <c:v>739</c:v>
                </c:pt>
                <c:pt idx="13">
                  <c:v>931</c:v>
                </c:pt>
                <c:pt idx="14">
                  <c:v>1135</c:v>
                </c:pt>
                <c:pt idx="15">
                  <c:v>1331</c:v>
                </c:pt>
                <c:pt idx="16">
                  <c:v>1356</c:v>
                </c:pt>
                <c:pt idx="17">
                  <c:v>1170</c:v>
                </c:pt>
                <c:pt idx="18">
                  <c:v>974</c:v>
                </c:pt>
                <c:pt idx="19">
                  <c:v>901</c:v>
                </c:pt>
                <c:pt idx="20">
                  <c:v>944</c:v>
                </c:pt>
                <c:pt idx="21">
                  <c:v>1002</c:v>
                </c:pt>
                <c:pt idx="22">
                  <c:v>1015</c:v>
                </c:pt>
                <c:pt idx="23">
                  <c:v>953</c:v>
                </c:pt>
                <c:pt idx="24">
                  <c:v>866</c:v>
                </c:pt>
                <c:pt idx="25">
                  <c:v>780</c:v>
                </c:pt>
                <c:pt idx="26">
                  <c:v>781</c:v>
                </c:pt>
                <c:pt idx="27">
                  <c:v>775</c:v>
                </c:pt>
                <c:pt idx="28">
                  <c:v>770</c:v>
                </c:pt>
                <c:pt idx="29">
                  <c:v>749</c:v>
                </c:pt>
              </c:numCache>
            </c:numRef>
          </c:val>
          <c:smooth val="0"/>
          <c:extLst>
            <c:ext xmlns:c16="http://schemas.microsoft.com/office/drawing/2014/chart" uri="{C3380CC4-5D6E-409C-BE32-E72D297353CC}">
              <c16:uniqueId val="{0000000B-9D1F-4C96-9772-7F0B859553B4}"/>
            </c:ext>
          </c:extLst>
        </c:ser>
        <c:dLbls>
          <c:showLegendKey val="0"/>
          <c:showVal val="0"/>
          <c:showCatName val="0"/>
          <c:showSerName val="0"/>
          <c:showPercent val="0"/>
          <c:showBubbleSize val="0"/>
        </c:dLbls>
        <c:smooth val="0"/>
        <c:axId val="45626112"/>
        <c:axId val="45627648"/>
      </c:lineChart>
      <c:catAx>
        <c:axId val="456261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45627648"/>
        <c:crosses val="autoZero"/>
        <c:auto val="1"/>
        <c:lblAlgn val="ctr"/>
        <c:lblOffset val="100"/>
        <c:noMultiLvlLbl val="0"/>
      </c:catAx>
      <c:valAx>
        <c:axId val="45627648"/>
        <c:scaling>
          <c:orientation val="minMax"/>
        </c:scaling>
        <c:delete val="0"/>
        <c:axPos val="l"/>
        <c:title>
          <c:tx>
            <c:rich>
              <a:bodyPr rot="-5400000" vert="horz"/>
              <a:lstStyle/>
              <a:p>
                <a:pPr>
                  <a:defRPr/>
                </a:pPr>
                <a:r>
                  <a:rPr lang="en-US" dirty="0"/>
                  <a:t>Number</a:t>
                </a:r>
              </a:p>
            </c:rich>
          </c:tx>
          <c:overlay val="0"/>
        </c:title>
        <c:numFmt formatCode="_-* #,##0_-;\-* #,##0_-;_-* &quot;-&quot;??_-;_-@_-" sourceLinked="1"/>
        <c:majorTickMark val="out"/>
        <c:minorTickMark val="none"/>
        <c:tickLblPos val="nextTo"/>
        <c:crossAx val="45626112"/>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ayout>
        <c:manualLayout>
          <c:xMode val="edge"/>
          <c:yMode val="edge"/>
          <c:x val="6.3389017746428383E-2"/>
          <c:y val="0.89857183560490161"/>
          <c:w val="0.73463231401782414"/>
          <c:h val="6.323672598214485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88112627939559"/>
          <c:y val="7.7502776095295767E-2"/>
          <c:w val="0.84899807262396032"/>
          <c:h val="0.77249772864930344"/>
        </c:manualLayout>
      </c:layout>
      <c:barChart>
        <c:barDir val="col"/>
        <c:grouping val="clustered"/>
        <c:varyColors val="0"/>
        <c:ser>
          <c:idx val="0"/>
          <c:order val="0"/>
          <c:tx>
            <c:strRef>
              <c:f>'Reported Cases Data'!$B$2</c:f>
              <c:strCache>
                <c:ptCount val="1"/>
                <c:pt idx="0">
                  <c:v>HIV infections</c:v>
                </c:pt>
              </c:strCache>
            </c:strRef>
          </c:tx>
          <c:spPr>
            <a:solidFill>
              <a:srgbClr val="00AEEF"/>
            </a:solidFill>
          </c:spPr>
          <c:invertIfNegative val="0"/>
          <c:dLbls>
            <c:dLbl>
              <c:idx val="14"/>
              <c:tx>
                <c:rich>
                  <a:bodyPr/>
                  <a:lstStyle/>
                  <a:p>
                    <a:r>
                      <a:rPr lang="en-US" dirty="0"/>
                      <a:t>4208</a:t>
                    </a:r>
                  </a:p>
                </c:rich>
              </c:tx>
              <c:dLblPos val="out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FE-4376-9B70-BA4DF82A0E41}"/>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'Reported Cases Data'!$A$3:$A$17</c:f>
              <c:strCach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strCache>
            </c:strRef>
          </c:cat>
          <c:val>
            <c:numRef>
              <c:f>'Reported Cases Data'!$B$3:$B$17</c:f>
              <c:numCache>
                <c:formatCode>General</c:formatCode>
                <c:ptCount val="15"/>
                <c:pt idx="0">
                  <c:v>192</c:v>
                </c:pt>
                <c:pt idx="1">
                  <c:v>348</c:v>
                </c:pt>
                <c:pt idx="2">
                  <c:v>661</c:v>
                </c:pt>
                <c:pt idx="3">
                  <c:v>790</c:v>
                </c:pt>
                <c:pt idx="4">
                  <c:v>1076</c:v>
                </c:pt>
                <c:pt idx="5">
                  <c:v>1314</c:v>
                </c:pt>
                <c:pt idx="6">
                  <c:v>1714</c:v>
                </c:pt>
                <c:pt idx="7">
                  <c:v>2317</c:v>
                </c:pt>
                <c:pt idx="8">
                  <c:v>2638</c:v>
                </c:pt>
                <c:pt idx="9">
                  <c:v>3078</c:v>
                </c:pt>
                <c:pt idx="10">
                  <c:v>3682</c:v>
                </c:pt>
                <c:pt idx="11">
                  <c:v>2043</c:v>
                </c:pt>
                <c:pt idx="12">
                  <c:v>3059</c:v>
                </c:pt>
                <c:pt idx="13">
                  <c:v>3711</c:v>
                </c:pt>
                <c:pt idx="14">
                  <c:v>4208</c:v>
                </c:pt>
              </c:numCache>
            </c:numRef>
          </c:val>
          <c:extLst>
            <c:ext xmlns:c16="http://schemas.microsoft.com/office/drawing/2014/chart" uri="{C3380CC4-5D6E-409C-BE32-E72D297353CC}">
              <c16:uniqueId val="{00000001-FFFE-4376-9B70-BA4DF82A0E41}"/>
            </c:ext>
          </c:extLst>
        </c:ser>
        <c:dLbls>
          <c:showLegendKey val="0"/>
          <c:showVal val="0"/>
          <c:showCatName val="0"/>
          <c:showSerName val="0"/>
          <c:showPercent val="0"/>
          <c:showBubbleSize val="0"/>
        </c:dLbls>
        <c:gapWidth val="80"/>
        <c:axId val="135014656"/>
        <c:axId val="135024640"/>
      </c:barChart>
      <c:catAx>
        <c:axId val="135014656"/>
        <c:scaling>
          <c:orientation val="minMax"/>
        </c:scaling>
        <c:delete val="0"/>
        <c:axPos val="b"/>
        <c:numFmt formatCode="General" sourceLinked="1"/>
        <c:majorTickMark val="out"/>
        <c:minorTickMark val="none"/>
        <c:tickLblPos val="nextTo"/>
        <c:txPr>
          <a:bodyPr rot="-5400000"/>
          <a:lstStyle/>
          <a:p>
            <a:pPr>
              <a:defRPr/>
            </a:pPr>
            <a:endParaRPr lang="en-US"/>
          </a:p>
        </c:txPr>
        <c:crossAx val="135024640"/>
        <c:crosses val="autoZero"/>
        <c:auto val="1"/>
        <c:lblAlgn val="ctr"/>
        <c:lblOffset val="100"/>
        <c:noMultiLvlLbl val="0"/>
      </c:catAx>
      <c:valAx>
        <c:axId val="135024640"/>
        <c:scaling>
          <c:orientation val="minMax"/>
          <c:min val="0"/>
        </c:scaling>
        <c:delete val="0"/>
        <c:axPos val="l"/>
        <c:title>
          <c:tx>
            <c:rich>
              <a:bodyPr/>
              <a:lstStyle/>
              <a:p>
                <a:pPr>
                  <a:defRPr/>
                </a:pPr>
                <a:r>
                  <a:rPr lang="en-US"/>
                  <a:t>Number</a:t>
                </a:r>
              </a:p>
            </c:rich>
          </c:tx>
          <c:layout>
            <c:manualLayout>
              <c:xMode val="edge"/>
              <c:yMode val="edge"/>
              <c:x val="5.4080791805996477E-3"/>
              <c:y val="0.36930330040625575"/>
            </c:manualLayout>
          </c:layout>
          <c:overlay val="0"/>
        </c:title>
        <c:numFmt formatCode="General" sourceLinked="1"/>
        <c:majorTickMark val="out"/>
        <c:minorTickMark val="none"/>
        <c:tickLblPos val="nextTo"/>
        <c:crossAx val="13501465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88112627939559"/>
          <c:y val="7.7502776095295767E-2"/>
          <c:w val="0.84899807262396032"/>
          <c:h val="0.77249772864930344"/>
        </c:manualLayout>
      </c:layout>
      <c:barChart>
        <c:barDir val="col"/>
        <c:grouping val="clustered"/>
        <c:varyColors val="0"/>
        <c:ser>
          <c:idx val="0"/>
          <c:order val="0"/>
          <c:tx>
            <c:strRef>
              <c:f>'Annual and cumulative HIV'!$B$2</c:f>
              <c:strCache>
                <c:ptCount val="1"/>
                <c:pt idx="0">
                  <c:v>Annual number of HIV infections</c:v>
                </c:pt>
              </c:strCache>
            </c:strRef>
          </c:tx>
          <c:spPr>
            <a:solidFill>
              <a:srgbClr val="00AEEF"/>
            </a:solidFill>
          </c:spPr>
          <c:invertIfNegative val="0"/>
          <c:cat>
            <c:numRef>
              <c:f>'Annual and cumulative HIV'!$A$3:$A$17</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'Annual and cumulative HIV'!$B$3:$B$17</c:f>
              <c:numCache>
                <c:formatCode>General</c:formatCode>
                <c:ptCount val="15"/>
                <c:pt idx="0">
                  <c:v>192</c:v>
                </c:pt>
                <c:pt idx="1">
                  <c:v>348</c:v>
                </c:pt>
                <c:pt idx="2">
                  <c:v>661</c:v>
                </c:pt>
                <c:pt idx="3">
                  <c:v>790</c:v>
                </c:pt>
                <c:pt idx="4">
                  <c:v>1076</c:v>
                </c:pt>
                <c:pt idx="5">
                  <c:v>1314</c:v>
                </c:pt>
                <c:pt idx="6">
                  <c:v>1714</c:v>
                </c:pt>
                <c:pt idx="7">
                  <c:v>2317</c:v>
                </c:pt>
                <c:pt idx="8">
                  <c:v>2638</c:v>
                </c:pt>
                <c:pt idx="9">
                  <c:v>3078</c:v>
                </c:pt>
                <c:pt idx="10">
                  <c:v>3682</c:v>
                </c:pt>
                <c:pt idx="11">
                  <c:v>2043</c:v>
                </c:pt>
                <c:pt idx="12">
                  <c:v>3059</c:v>
                </c:pt>
                <c:pt idx="13">
                  <c:v>3711</c:v>
                </c:pt>
                <c:pt idx="14">
                  <c:v>4208</c:v>
                </c:pt>
              </c:numCache>
            </c:numRef>
          </c:val>
          <c:extLst>
            <c:ext xmlns:c16="http://schemas.microsoft.com/office/drawing/2014/chart" uri="{C3380CC4-5D6E-409C-BE32-E72D297353CC}">
              <c16:uniqueId val="{00000000-2A86-49CE-B62F-732C63C5F170}"/>
            </c:ext>
          </c:extLst>
        </c:ser>
        <c:ser>
          <c:idx val="1"/>
          <c:order val="1"/>
          <c:tx>
            <c:strRef>
              <c:f>'Annual and cumulative HIV'!$C$2</c:f>
              <c:strCache>
                <c:ptCount val="1"/>
                <c:pt idx="0">
                  <c:v>Cumulative number of HIV cases</c:v>
                </c:pt>
              </c:strCache>
            </c:strRef>
          </c:tx>
          <c:spPr>
            <a:solidFill>
              <a:srgbClr val="E31837"/>
            </a:solidFill>
            <a:ln>
              <a:noFill/>
            </a:ln>
          </c:spPr>
          <c:invertIfNegative val="0"/>
          <c:dLbls>
            <c:numFmt formatCode="#,##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'Annual and cumulative HIV'!$A$3:$A$17</c:f>
              <c:numCache>
                <c:formatCode>General</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'Annual and cumulative HIV'!$C$3:$C$17</c:f>
              <c:numCache>
                <c:formatCode>General</c:formatCode>
                <c:ptCount val="15"/>
                <c:pt idx="0">
                  <c:v>570</c:v>
                </c:pt>
                <c:pt idx="1">
                  <c:v>918</c:v>
                </c:pt>
                <c:pt idx="2">
                  <c:v>1579</c:v>
                </c:pt>
                <c:pt idx="3">
                  <c:v>2370</c:v>
                </c:pt>
                <c:pt idx="4">
                  <c:v>3446</c:v>
                </c:pt>
                <c:pt idx="5">
                  <c:v>4760</c:v>
                </c:pt>
                <c:pt idx="6">
                  <c:v>6474</c:v>
                </c:pt>
                <c:pt idx="7">
                  <c:v>8791</c:v>
                </c:pt>
                <c:pt idx="8">
                  <c:v>11429</c:v>
                </c:pt>
                <c:pt idx="9">
                  <c:v>14507</c:v>
                </c:pt>
                <c:pt idx="10">
                  <c:v>18189</c:v>
                </c:pt>
                <c:pt idx="11">
                  <c:v>20232</c:v>
                </c:pt>
                <c:pt idx="12">
                  <c:v>23291</c:v>
                </c:pt>
                <c:pt idx="13">
                  <c:v>27002</c:v>
                </c:pt>
                <c:pt idx="14">
                  <c:v>31609</c:v>
                </c:pt>
              </c:numCache>
            </c:numRef>
          </c:val>
          <c:extLst>
            <c:ext xmlns:c16="http://schemas.microsoft.com/office/drawing/2014/chart" uri="{C3380CC4-5D6E-409C-BE32-E72D297353CC}">
              <c16:uniqueId val="{00000001-2A86-49CE-B62F-732C63C5F170}"/>
            </c:ext>
          </c:extLst>
        </c:ser>
        <c:dLbls>
          <c:showLegendKey val="0"/>
          <c:showVal val="0"/>
          <c:showCatName val="0"/>
          <c:showSerName val="0"/>
          <c:showPercent val="0"/>
          <c:showBubbleSize val="0"/>
        </c:dLbls>
        <c:gapWidth val="80"/>
        <c:axId val="135376256"/>
        <c:axId val="135382144"/>
      </c:barChart>
      <c:catAx>
        <c:axId val="135376256"/>
        <c:scaling>
          <c:orientation val="minMax"/>
        </c:scaling>
        <c:delete val="0"/>
        <c:axPos val="b"/>
        <c:numFmt formatCode="General" sourceLinked="1"/>
        <c:majorTickMark val="out"/>
        <c:minorTickMark val="none"/>
        <c:tickLblPos val="nextTo"/>
        <c:txPr>
          <a:bodyPr rot="-5400000"/>
          <a:lstStyle/>
          <a:p>
            <a:pPr>
              <a:defRPr/>
            </a:pPr>
            <a:endParaRPr lang="en-US"/>
          </a:p>
        </c:txPr>
        <c:crossAx val="135382144"/>
        <c:crosses val="autoZero"/>
        <c:auto val="1"/>
        <c:lblAlgn val="ctr"/>
        <c:lblOffset val="100"/>
        <c:noMultiLvlLbl val="0"/>
      </c:catAx>
      <c:valAx>
        <c:axId val="135382144"/>
        <c:scaling>
          <c:orientation val="minMax"/>
          <c:min val="0"/>
        </c:scaling>
        <c:delete val="0"/>
        <c:axPos val="l"/>
        <c:title>
          <c:tx>
            <c:rich>
              <a:bodyPr/>
              <a:lstStyle/>
              <a:p>
                <a:pPr>
                  <a:defRPr/>
                </a:pPr>
                <a:r>
                  <a:rPr lang="en-US"/>
                  <a:t>Number</a:t>
                </a:r>
              </a:p>
            </c:rich>
          </c:tx>
          <c:layout>
            <c:manualLayout>
              <c:xMode val="edge"/>
              <c:yMode val="edge"/>
              <c:x val="5.4080791805996477E-3"/>
              <c:y val="0.36930330040625575"/>
            </c:manualLayout>
          </c:layout>
          <c:overlay val="0"/>
        </c:title>
        <c:numFmt formatCode="#,##0" sourceLinked="0"/>
        <c:majorTickMark val="out"/>
        <c:minorTickMark val="none"/>
        <c:tickLblPos val="nextTo"/>
        <c:crossAx val="13537625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9498641209671803E-2"/>
          <c:y val="3.5079243627475304E-2"/>
          <c:w val="0.64139013028776803"/>
          <c:h val="0.87528603983179587"/>
        </c:manualLayout>
      </c:layout>
      <c:barChart>
        <c:barDir val="col"/>
        <c:grouping val="stacked"/>
        <c:varyColors val="0"/>
        <c:ser>
          <c:idx val="0"/>
          <c:order val="0"/>
          <c:tx>
            <c:strRef>
              <c:f>'Reported cases by MOT'!$B$2</c:f>
              <c:strCache>
                <c:ptCount val="1"/>
                <c:pt idx="0">
                  <c:v>Heterosexual</c:v>
                </c:pt>
              </c:strCache>
            </c:strRef>
          </c:tx>
          <c:spPr>
            <a:solidFill>
              <a:srgbClr val="E31837"/>
            </a:solidFill>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'Reported cases by MOT'!$A$3:$A$7</c:f>
              <c:numCache>
                <c:formatCode>General</c:formatCode>
                <c:ptCount val="5"/>
                <c:pt idx="0">
                  <c:v>2006</c:v>
                </c:pt>
                <c:pt idx="1">
                  <c:v>2007</c:v>
                </c:pt>
                <c:pt idx="2">
                  <c:v>2008</c:v>
                </c:pt>
                <c:pt idx="3">
                  <c:v>2009</c:v>
                </c:pt>
                <c:pt idx="4">
                  <c:v>2010</c:v>
                </c:pt>
              </c:numCache>
            </c:numRef>
          </c:cat>
          <c:val>
            <c:numRef>
              <c:f>'Reported cases by MOT'!$B$3:$B$7</c:f>
              <c:numCache>
                <c:formatCode>General</c:formatCode>
                <c:ptCount val="5"/>
                <c:pt idx="0">
                  <c:v>50.4</c:v>
                </c:pt>
                <c:pt idx="1">
                  <c:v>85</c:v>
                </c:pt>
                <c:pt idx="2">
                  <c:v>82</c:v>
                </c:pt>
                <c:pt idx="3">
                  <c:v>60</c:v>
                </c:pt>
                <c:pt idx="4">
                  <c:v>51.6</c:v>
                </c:pt>
              </c:numCache>
            </c:numRef>
          </c:val>
          <c:extLst>
            <c:ext xmlns:c16="http://schemas.microsoft.com/office/drawing/2014/chart" uri="{C3380CC4-5D6E-409C-BE32-E72D297353CC}">
              <c16:uniqueId val="{00000000-3265-44C6-B55A-3DBA35095AE9}"/>
            </c:ext>
          </c:extLst>
        </c:ser>
        <c:ser>
          <c:idx val="1"/>
          <c:order val="1"/>
          <c:tx>
            <c:strRef>
              <c:f>'Reported cases by MOT'!$C$2</c:f>
              <c:strCache>
                <c:ptCount val="1"/>
                <c:pt idx="0">
                  <c:v>Perinatal</c:v>
                </c:pt>
              </c:strCache>
            </c:strRef>
          </c:tx>
          <c:spPr>
            <a:solidFill>
              <a:srgbClr val="F78E1E"/>
            </a:solidFill>
          </c:spPr>
          <c:invertIfNegative val="0"/>
          <c:cat>
            <c:numRef>
              <c:f>'Reported cases by MOT'!$A$3:$A$7</c:f>
              <c:numCache>
                <c:formatCode>General</c:formatCode>
                <c:ptCount val="5"/>
                <c:pt idx="0">
                  <c:v>2006</c:v>
                </c:pt>
                <c:pt idx="1">
                  <c:v>2007</c:v>
                </c:pt>
                <c:pt idx="2">
                  <c:v>2008</c:v>
                </c:pt>
                <c:pt idx="3">
                  <c:v>2009</c:v>
                </c:pt>
                <c:pt idx="4">
                  <c:v>2010</c:v>
                </c:pt>
              </c:numCache>
            </c:numRef>
          </c:cat>
          <c:val>
            <c:numRef>
              <c:f>'Reported cases by MOT'!$C$3:$C$7</c:f>
              <c:numCache>
                <c:formatCode>General</c:formatCode>
                <c:ptCount val="5"/>
                <c:pt idx="0">
                  <c:v>0.6</c:v>
                </c:pt>
                <c:pt idx="1">
                  <c:v>5.5</c:v>
                </c:pt>
                <c:pt idx="2">
                  <c:v>2.8</c:v>
                </c:pt>
                <c:pt idx="3">
                  <c:v>2.4</c:v>
                </c:pt>
                <c:pt idx="4">
                  <c:v>2.5</c:v>
                </c:pt>
              </c:numCache>
            </c:numRef>
          </c:val>
          <c:extLst>
            <c:ext xmlns:c16="http://schemas.microsoft.com/office/drawing/2014/chart" uri="{C3380CC4-5D6E-409C-BE32-E72D297353CC}">
              <c16:uniqueId val="{00000001-3265-44C6-B55A-3DBA35095AE9}"/>
            </c:ext>
          </c:extLst>
        </c:ser>
        <c:ser>
          <c:idx val="2"/>
          <c:order val="2"/>
          <c:tx>
            <c:strRef>
              <c:f>'Reported cases by MOT'!$D$2</c:f>
              <c:strCache>
                <c:ptCount val="1"/>
                <c:pt idx="0">
                  <c:v>MSM</c:v>
                </c:pt>
              </c:strCache>
            </c:strRef>
          </c:tx>
          <c:spPr>
            <a:solidFill>
              <a:srgbClr val="00B0F0"/>
            </a:solidFill>
          </c:spPr>
          <c:invertIfNegative val="0"/>
          <c:cat>
            <c:numRef>
              <c:f>'Reported cases by MOT'!$A$3:$A$7</c:f>
              <c:numCache>
                <c:formatCode>General</c:formatCode>
                <c:ptCount val="5"/>
                <c:pt idx="0">
                  <c:v>2006</c:v>
                </c:pt>
                <c:pt idx="1">
                  <c:v>2007</c:v>
                </c:pt>
                <c:pt idx="2">
                  <c:v>2008</c:v>
                </c:pt>
                <c:pt idx="3">
                  <c:v>2009</c:v>
                </c:pt>
                <c:pt idx="4">
                  <c:v>2010</c:v>
                </c:pt>
              </c:numCache>
            </c:numRef>
          </c:cat>
          <c:val>
            <c:numRef>
              <c:f>'Reported cases by MOT'!$D$3:$D$7</c:f>
              <c:numCache>
                <c:formatCode>General</c:formatCode>
                <c:ptCount val="5"/>
                <c:pt idx="0">
                  <c:v>0.3</c:v>
                </c:pt>
                <c:pt idx="1">
                  <c:v>0.6</c:v>
                </c:pt>
                <c:pt idx="2">
                  <c:v>0.8</c:v>
                </c:pt>
                <c:pt idx="3">
                  <c:v>1.7</c:v>
                </c:pt>
                <c:pt idx="4">
                  <c:v>0.8</c:v>
                </c:pt>
              </c:numCache>
            </c:numRef>
          </c:val>
          <c:extLst>
            <c:ext xmlns:c16="http://schemas.microsoft.com/office/drawing/2014/chart" uri="{C3380CC4-5D6E-409C-BE32-E72D297353CC}">
              <c16:uniqueId val="{00000002-3265-44C6-B55A-3DBA35095AE9}"/>
            </c:ext>
          </c:extLst>
        </c:ser>
        <c:ser>
          <c:idx val="3"/>
          <c:order val="3"/>
          <c:tx>
            <c:strRef>
              <c:f>'Reported cases by MOT'!$E$2</c:f>
              <c:strCache>
                <c:ptCount val="1"/>
                <c:pt idx="0">
                  <c:v>Body piercing/Tattoo</c:v>
                </c:pt>
              </c:strCache>
            </c:strRef>
          </c:tx>
          <c:spPr>
            <a:solidFill>
              <a:srgbClr val="00B050"/>
            </a:solidFill>
          </c:spPr>
          <c:invertIfNegative val="0"/>
          <c:cat>
            <c:numRef>
              <c:f>'Reported cases by MOT'!$A$3:$A$7</c:f>
              <c:numCache>
                <c:formatCode>General</c:formatCode>
                <c:ptCount val="5"/>
                <c:pt idx="0">
                  <c:v>2006</c:v>
                </c:pt>
                <c:pt idx="1">
                  <c:v>2007</c:v>
                </c:pt>
                <c:pt idx="2">
                  <c:v>2008</c:v>
                </c:pt>
                <c:pt idx="3">
                  <c:v>2009</c:v>
                </c:pt>
                <c:pt idx="4">
                  <c:v>2010</c:v>
                </c:pt>
              </c:numCache>
            </c:numRef>
          </c:cat>
          <c:val>
            <c:numRef>
              <c:f>'Reported cases by MOT'!$E$3:$E$7</c:f>
              <c:numCache>
                <c:formatCode>General</c:formatCode>
                <c:ptCount val="5"/>
                <c:pt idx="3">
                  <c:v>1.3</c:v>
                </c:pt>
                <c:pt idx="4">
                  <c:v>1.4</c:v>
                </c:pt>
              </c:numCache>
            </c:numRef>
          </c:val>
          <c:extLst>
            <c:ext xmlns:c16="http://schemas.microsoft.com/office/drawing/2014/chart" uri="{C3380CC4-5D6E-409C-BE32-E72D297353CC}">
              <c16:uniqueId val="{00000003-3265-44C6-B55A-3DBA35095AE9}"/>
            </c:ext>
          </c:extLst>
        </c:ser>
        <c:ser>
          <c:idx val="4"/>
          <c:order val="4"/>
          <c:tx>
            <c:strRef>
              <c:f>'Reported cases by MOT'!$F$2</c:f>
              <c:strCache>
                <c:ptCount val="1"/>
                <c:pt idx="0">
                  <c:v>Blood Transfer</c:v>
                </c:pt>
              </c:strCache>
            </c:strRef>
          </c:tx>
          <c:spPr>
            <a:solidFill>
              <a:srgbClr val="F78E1E"/>
            </a:solidFill>
          </c:spPr>
          <c:invertIfNegative val="0"/>
          <c:cat>
            <c:numRef>
              <c:f>'Reported cases by MOT'!$A$3:$A$7</c:f>
              <c:numCache>
                <c:formatCode>General</c:formatCode>
                <c:ptCount val="5"/>
                <c:pt idx="0">
                  <c:v>2006</c:v>
                </c:pt>
                <c:pt idx="1">
                  <c:v>2007</c:v>
                </c:pt>
                <c:pt idx="2">
                  <c:v>2008</c:v>
                </c:pt>
                <c:pt idx="3">
                  <c:v>2009</c:v>
                </c:pt>
                <c:pt idx="4">
                  <c:v>2010</c:v>
                </c:pt>
              </c:numCache>
            </c:numRef>
          </c:cat>
          <c:val>
            <c:numRef>
              <c:f>'Reported cases by MOT'!$F$3:$F$7</c:f>
              <c:numCache>
                <c:formatCode>General</c:formatCode>
                <c:ptCount val="5"/>
                <c:pt idx="0">
                  <c:v>0.2</c:v>
                </c:pt>
                <c:pt idx="1">
                  <c:v>0.1</c:v>
                </c:pt>
                <c:pt idx="3">
                  <c:v>0.1</c:v>
                </c:pt>
              </c:numCache>
            </c:numRef>
          </c:val>
          <c:extLst>
            <c:ext xmlns:c16="http://schemas.microsoft.com/office/drawing/2014/chart" uri="{C3380CC4-5D6E-409C-BE32-E72D297353CC}">
              <c16:uniqueId val="{00000004-3265-44C6-B55A-3DBA35095AE9}"/>
            </c:ext>
          </c:extLst>
        </c:ser>
        <c:ser>
          <c:idx val="5"/>
          <c:order val="5"/>
          <c:tx>
            <c:strRef>
              <c:f>'Reported cases by MOT'!$G$2</c:f>
              <c:strCache>
                <c:ptCount val="1"/>
                <c:pt idx="0">
                  <c:v>Injecting drug use</c:v>
                </c:pt>
              </c:strCache>
            </c:strRef>
          </c:tx>
          <c:invertIfNegative val="0"/>
          <c:cat>
            <c:numRef>
              <c:f>'Reported cases by MOT'!$A$3:$A$7</c:f>
              <c:numCache>
                <c:formatCode>General</c:formatCode>
                <c:ptCount val="5"/>
                <c:pt idx="0">
                  <c:v>2006</c:v>
                </c:pt>
                <c:pt idx="1">
                  <c:v>2007</c:v>
                </c:pt>
                <c:pt idx="2">
                  <c:v>2008</c:v>
                </c:pt>
                <c:pt idx="3">
                  <c:v>2009</c:v>
                </c:pt>
                <c:pt idx="4">
                  <c:v>2010</c:v>
                </c:pt>
              </c:numCache>
            </c:numRef>
          </c:cat>
          <c:val>
            <c:numRef>
              <c:f>'Reported cases by MOT'!$G$3:$G$7</c:f>
              <c:numCache>
                <c:formatCode>General</c:formatCode>
                <c:ptCount val="5"/>
                <c:pt idx="1">
                  <c:v>0.4</c:v>
                </c:pt>
                <c:pt idx="2">
                  <c:v>0.1</c:v>
                </c:pt>
                <c:pt idx="4">
                  <c:v>0.1</c:v>
                </c:pt>
              </c:numCache>
            </c:numRef>
          </c:val>
          <c:extLst>
            <c:ext xmlns:c16="http://schemas.microsoft.com/office/drawing/2014/chart" uri="{C3380CC4-5D6E-409C-BE32-E72D297353CC}">
              <c16:uniqueId val="{00000005-3265-44C6-B55A-3DBA35095AE9}"/>
            </c:ext>
          </c:extLst>
        </c:ser>
        <c:ser>
          <c:idx val="6"/>
          <c:order val="6"/>
          <c:tx>
            <c:strRef>
              <c:f>'Reported cases by MOT'!$H$2</c:f>
              <c:strCache>
                <c:ptCount val="1"/>
                <c:pt idx="0">
                  <c:v>Unknown/Others</c:v>
                </c:pt>
              </c:strCache>
            </c:strRef>
          </c:tx>
          <c:invertIfNegative val="0"/>
          <c:cat>
            <c:numRef>
              <c:f>'Reported cases by MOT'!$A$3:$A$7</c:f>
              <c:numCache>
                <c:formatCode>General</c:formatCode>
                <c:ptCount val="5"/>
                <c:pt idx="0">
                  <c:v>2006</c:v>
                </c:pt>
                <c:pt idx="1">
                  <c:v>2007</c:v>
                </c:pt>
                <c:pt idx="2">
                  <c:v>2008</c:v>
                </c:pt>
                <c:pt idx="3">
                  <c:v>2009</c:v>
                </c:pt>
                <c:pt idx="4">
                  <c:v>2010</c:v>
                </c:pt>
              </c:numCache>
            </c:numRef>
          </c:cat>
          <c:val>
            <c:numRef>
              <c:f>'Reported cases by MOT'!$H$3:$H$7</c:f>
              <c:numCache>
                <c:formatCode>General</c:formatCode>
                <c:ptCount val="5"/>
                <c:pt idx="0">
                  <c:v>48.5</c:v>
                </c:pt>
                <c:pt idx="1">
                  <c:v>8.1</c:v>
                </c:pt>
                <c:pt idx="2">
                  <c:v>14.1</c:v>
                </c:pt>
                <c:pt idx="3">
                  <c:v>34.200000000000003</c:v>
                </c:pt>
                <c:pt idx="4">
                  <c:v>43.8</c:v>
                </c:pt>
              </c:numCache>
            </c:numRef>
          </c:val>
          <c:extLst>
            <c:ext xmlns:c16="http://schemas.microsoft.com/office/drawing/2014/chart" uri="{C3380CC4-5D6E-409C-BE32-E72D297353CC}">
              <c16:uniqueId val="{00000006-3265-44C6-B55A-3DBA35095AE9}"/>
            </c:ext>
          </c:extLst>
        </c:ser>
        <c:dLbls>
          <c:showLegendKey val="0"/>
          <c:showVal val="0"/>
          <c:showCatName val="0"/>
          <c:showSerName val="0"/>
          <c:showPercent val="0"/>
          <c:showBubbleSize val="0"/>
        </c:dLbls>
        <c:gapWidth val="33"/>
        <c:overlap val="100"/>
        <c:axId val="135460736"/>
        <c:axId val="135462272"/>
      </c:barChart>
      <c:catAx>
        <c:axId val="135460736"/>
        <c:scaling>
          <c:orientation val="minMax"/>
        </c:scaling>
        <c:delete val="0"/>
        <c:axPos val="b"/>
        <c:numFmt formatCode="General" sourceLinked="1"/>
        <c:majorTickMark val="out"/>
        <c:minorTickMark val="none"/>
        <c:tickLblPos val="nextTo"/>
        <c:crossAx val="135462272"/>
        <c:crosses val="autoZero"/>
        <c:auto val="1"/>
        <c:lblAlgn val="ctr"/>
        <c:lblOffset val="100"/>
        <c:noMultiLvlLbl val="0"/>
      </c:catAx>
      <c:valAx>
        <c:axId val="135462272"/>
        <c:scaling>
          <c:orientation val="minMax"/>
          <c:max val="100"/>
        </c:scaling>
        <c:delete val="0"/>
        <c:axPos val="l"/>
        <c:title>
          <c:tx>
            <c:rich>
              <a:bodyPr rot="0" vert="wordArtVert"/>
              <a:lstStyle/>
              <a:p>
                <a:pPr>
                  <a:defRPr/>
                </a:pPr>
                <a:r>
                  <a:rPr lang="en-GB"/>
                  <a:t>%</a:t>
                </a:r>
              </a:p>
            </c:rich>
          </c:tx>
          <c:layout>
            <c:manualLayout>
              <c:xMode val="edge"/>
              <c:yMode val="edge"/>
              <c:x val="2.1926462731981512E-4"/>
              <c:y val="2.5330560095082469E-4"/>
            </c:manualLayout>
          </c:layout>
          <c:overlay val="0"/>
        </c:title>
        <c:numFmt formatCode="General" sourceLinked="1"/>
        <c:majorTickMark val="out"/>
        <c:minorTickMark val="none"/>
        <c:tickLblPos val="nextTo"/>
        <c:crossAx val="135460736"/>
        <c:crosses val="autoZero"/>
        <c:crossBetween val="between"/>
        <c:majorUnit val="20"/>
      </c:valAx>
    </c:plotArea>
    <c:legend>
      <c:legendPos val="r"/>
      <c:layout>
        <c:manualLayout>
          <c:xMode val="edge"/>
          <c:yMode val="edge"/>
          <c:x val="0.74374040050549239"/>
          <c:y val="0.1562330811589728"/>
          <c:w val="0.24700034023524836"/>
          <c:h val="0.60941214390176679"/>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26918762595517"/>
          <c:y val="0.12653775686982677"/>
          <c:w val="0.88760306169924952"/>
          <c:h val="0.6520108515773978"/>
        </c:manualLayout>
      </c:layout>
      <c:barChart>
        <c:barDir val="col"/>
        <c:grouping val="clustered"/>
        <c:varyColors val="0"/>
        <c:ser>
          <c:idx val="0"/>
          <c:order val="0"/>
          <c:tx>
            <c:strRef>
              <c:f>'Condom use KP'!$A$4</c:f>
              <c:strCache>
                <c:ptCount val="1"/>
                <c:pt idx="0">
                  <c:v>FSW</c:v>
                </c:pt>
              </c:strCache>
            </c:strRef>
          </c:tx>
          <c:spPr>
            <a:solidFill>
              <a:srgbClr val="00A99A"/>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KP'!$B$3:$D$3</c:f>
              <c:numCache>
                <c:formatCode>General</c:formatCode>
                <c:ptCount val="3"/>
                <c:pt idx="0">
                  <c:v>2009</c:v>
                </c:pt>
                <c:pt idx="1">
                  <c:v>2010</c:v>
                </c:pt>
                <c:pt idx="2">
                  <c:v>2016</c:v>
                </c:pt>
              </c:numCache>
            </c:numRef>
          </c:cat>
          <c:val>
            <c:numRef>
              <c:f>'Condom use KP'!$B$4:$D$4</c:f>
              <c:numCache>
                <c:formatCode>0</c:formatCode>
                <c:ptCount val="3"/>
                <c:pt idx="0">
                  <c:v>53</c:v>
                </c:pt>
                <c:pt idx="1">
                  <c:v>80</c:v>
                </c:pt>
                <c:pt idx="2" formatCode="General">
                  <c:v>50</c:v>
                </c:pt>
              </c:numCache>
            </c:numRef>
          </c:val>
          <c:extLst>
            <c:ext xmlns:c16="http://schemas.microsoft.com/office/drawing/2014/chart" uri="{C3380CC4-5D6E-409C-BE32-E72D297353CC}">
              <c16:uniqueId val="{00000000-5FBC-4C25-9315-7A608CF4EF24}"/>
            </c:ext>
          </c:extLst>
        </c:ser>
        <c:ser>
          <c:idx val="1"/>
          <c:order val="1"/>
          <c:tx>
            <c:strRef>
              <c:f>'Condom use KP'!$A$5</c:f>
              <c:strCache>
                <c:ptCount val="1"/>
                <c:pt idx="0">
                  <c:v>MSM</c:v>
                </c:pt>
              </c:strCache>
            </c:strRef>
          </c:tx>
          <c:spPr>
            <a:solidFill>
              <a:srgbClr val="F15B40"/>
            </a:solidFill>
            <a:ln w="38100">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KP'!$B$3:$D$3</c:f>
              <c:numCache>
                <c:formatCode>General</c:formatCode>
                <c:ptCount val="3"/>
                <c:pt idx="0">
                  <c:v>2009</c:v>
                </c:pt>
                <c:pt idx="1">
                  <c:v>2010</c:v>
                </c:pt>
                <c:pt idx="2">
                  <c:v>2016</c:v>
                </c:pt>
              </c:numCache>
            </c:numRef>
          </c:cat>
          <c:val>
            <c:numRef>
              <c:f>'Condom use KP'!$B$5:$D$5</c:f>
              <c:numCache>
                <c:formatCode>0</c:formatCode>
                <c:ptCount val="3"/>
                <c:pt idx="0">
                  <c:v>51</c:v>
                </c:pt>
                <c:pt idx="1">
                  <c:v>63</c:v>
                </c:pt>
                <c:pt idx="2" formatCode="General">
                  <c:v>30</c:v>
                </c:pt>
              </c:numCache>
            </c:numRef>
          </c:val>
          <c:extLst>
            <c:ext xmlns:c16="http://schemas.microsoft.com/office/drawing/2014/chart" uri="{C3380CC4-5D6E-409C-BE32-E72D297353CC}">
              <c16:uniqueId val="{00000001-5FBC-4C25-9315-7A608CF4EF24}"/>
            </c:ext>
          </c:extLst>
        </c:ser>
        <c:ser>
          <c:idx val="2"/>
          <c:order val="2"/>
          <c:tx>
            <c:strRef>
              <c:f>'Condom use KP'!$A$6</c:f>
              <c:strCache>
                <c:ptCount val="1"/>
                <c:pt idx="0">
                  <c:v>Male sex workers</c:v>
                </c:pt>
              </c:strCache>
            </c:strRef>
          </c:tx>
          <c:spPr>
            <a:solidFill>
              <a:srgbClr val="CDC884"/>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'Condom use KP'!$B$3:$D$3</c:f>
              <c:numCache>
                <c:formatCode>General</c:formatCode>
                <c:ptCount val="3"/>
                <c:pt idx="0">
                  <c:v>2009</c:v>
                </c:pt>
                <c:pt idx="1">
                  <c:v>2010</c:v>
                </c:pt>
                <c:pt idx="2">
                  <c:v>2016</c:v>
                </c:pt>
              </c:numCache>
            </c:numRef>
          </c:cat>
          <c:val>
            <c:numRef>
              <c:f>'Condom use KP'!$B$6:$C$6</c:f>
              <c:numCache>
                <c:formatCode>General</c:formatCode>
                <c:ptCount val="2"/>
                <c:pt idx="0">
                  <c:v>42</c:v>
                </c:pt>
                <c:pt idx="1">
                  <c:v>76.19</c:v>
                </c:pt>
              </c:numCache>
            </c:numRef>
          </c:val>
          <c:extLst>
            <c:ext xmlns:c16="http://schemas.microsoft.com/office/drawing/2014/chart" uri="{C3380CC4-5D6E-409C-BE32-E72D297353CC}">
              <c16:uniqueId val="{00000002-5FBC-4C25-9315-7A608CF4EF24}"/>
            </c:ext>
          </c:extLst>
        </c:ser>
        <c:dLbls>
          <c:showLegendKey val="0"/>
          <c:showVal val="0"/>
          <c:showCatName val="0"/>
          <c:showSerName val="0"/>
          <c:showPercent val="0"/>
          <c:showBubbleSize val="0"/>
        </c:dLbls>
        <c:gapWidth val="150"/>
        <c:axId val="135602944"/>
        <c:axId val="135604480"/>
      </c:barChart>
      <c:scatterChart>
        <c:scatterStyle val="lineMarker"/>
        <c:varyColors val="0"/>
        <c:ser>
          <c:idx val="3"/>
          <c:order val="3"/>
          <c:tx>
            <c:strRef>
              <c:f>'Condom use KP'!$J$3</c:f>
              <c:strCache>
                <c:ptCount val="1"/>
                <c:pt idx="0">
                  <c:v>targt</c:v>
                </c:pt>
              </c:strCache>
            </c:strRef>
          </c:tx>
          <c:spPr>
            <a:ln w="22225">
              <a:solidFill>
                <a:srgbClr val="E31837"/>
              </a:solidFill>
              <a:prstDash val="dash"/>
            </a:ln>
          </c:spPr>
          <c:marker>
            <c:symbol val="none"/>
          </c:marker>
          <c:xVal>
            <c:numRef>
              <c:f>'Condom use KP'!$I$4:$I$5</c:f>
              <c:numCache>
                <c:formatCode>General</c:formatCode>
                <c:ptCount val="2"/>
                <c:pt idx="0">
                  <c:v>0</c:v>
                </c:pt>
                <c:pt idx="1">
                  <c:v>1</c:v>
                </c:pt>
              </c:numCache>
            </c:numRef>
          </c:xVal>
          <c:yVal>
            <c:numRef>
              <c:f>'Condom use KP'!$J$4:$J$5</c:f>
              <c:numCache>
                <c:formatCode>General</c:formatCode>
                <c:ptCount val="2"/>
                <c:pt idx="0">
                  <c:v>90</c:v>
                </c:pt>
                <c:pt idx="1">
                  <c:v>90</c:v>
                </c:pt>
              </c:numCache>
            </c:numRef>
          </c:yVal>
          <c:smooth val="0"/>
          <c:extLst>
            <c:ext xmlns:c16="http://schemas.microsoft.com/office/drawing/2014/chart" uri="{C3380CC4-5D6E-409C-BE32-E72D297353CC}">
              <c16:uniqueId val="{00000003-5FBC-4C25-9315-7A608CF4EF24}"/>
            </c:ext>
          </c:extLst>
        </c:ser>
        <c:dLbls>
          <c:showLegendKey val="0"/>
          <c:showVal val="0"/>
          <c:showCatName val="0"/>
          <c:showSerName val="0"/>
          <c:showPercent val="0"/>
          <c:showBubbleSize val="0"/>
        </c:dLbls>
        <c:axId val="135616384"/>
        <c:axId val="135614848"/>
      </c:scatterChart>
      <c:catAx>
        <c:axId val="135602944"/>
        <c:scaling>
          <c:orientation val="minMax"/>
        </c:scaling>
        <c:delete val="0"/>
        <c:axPos val="b"/>
        <c:numFmt formatCode="General" sourceLinked="1"/>
        <c:majorTickMark val="out"/>
        <c:minorTickMark val="none"/>
        <c:tickLblPos val="nextTo"/>
        <c:crossAx val="135604480"/>
        <c:crosses val="autoZero"/>
        <c:auto val="1"/>
        <c:lblAlgn val="ctr"/>
        <c:lblOffset val="100"/>
        <c:noMultiLvlLbl val="0"/>
      </c:catAx>
      <c:valAx>
        <c:axId val="135604480"/>
        <c:scaling>
          <c:orientation val="minMax"/>
          <c:max val="100"/>
        </c:scaling>
        <c:delete val="0"/>
        <c:axPos val="l"/>
        <c:title>
          <c:tx>
            <c:rich>
              <a:bodyPr rot="0" vert="horz"/>
              <a:lstStyle/>
              <a:p>
                <a:pPr>
                  <a:defRPr/>
                </a:pPr>
                <a:r>
                  <a:rPr lang="en-US"/>
                  <a:t>%</a:t>
                </a:r>
              </a:p>
            </c:rich>
          </c:tx>
          <c:layout>
            <c:manualLayout>
              <c:xMode val="edge"/>
              <c:yMode val="edge"/>
              <c:x val="7.8117820618602105E-2"/>
              <c:y val="9.4088965357089022E-2"/>
            </c:manualLayout>
          </c:layout>
          <c:overlay val="0"/>
        </c:title>
        <c:numFmt formatCode="0" sourceLinked="1"/>
        <c:majorTickMark val="out"/>
        <c:minorTickMark val="none"/>
        <c:tickLblPos val="nextTo"/>
        <c:crossAx val="135602944"/>
        <c:crosses val="autoZero"/>
        <c:crossBetween val="between"/>
        <c:majorUnit val="10"/>
      </c:valAx>
      <c:valAx>
        <c:axId val="135614848"/>
        <c:scaling>
          <c:orientation val="minMax"/>
          <c:max val="100"/>
          <c:min val="0"/>
        </c:scaling>
        <c:delete val="1"/>
        <c:axPos val="r"/>
        <c:numFmt formatCode="General" sourceLinked="1"/>
        <c:majorTickMark val="out"/>
        <c:minorTickMark val="none"/>
        <c:tickLblPos val="nextTo"/>
        <c:crossAx val="135616384"/>
        <c:crosses val="max"/>
        <c:crossBetween val="midCat"/>
        <c:majorUnit val="10"/>
      </c:valAx>
      <c:valAx>
        <c:axId val="135616384"/>
        <c:scaling>
          <c:orientation val="minMax"/>
          <c:max val="1"/>
          <c:min val="0"/>
        </c:scaling>
        <c:delete val="1"/>
        <c:axPos val="t"/>
        <c:numFmt formatCode="General" sourceLinked="1"/>
        <c:majorTickMark val="out"/>
        <c:minorTickMark val="none"/>
        <c:tickLblPos val="nextTo"/>
        <c:crossAx val="135614848"/>
        <c:crosses val="max"/>
        <c:crossBetween val="midCat"/>
      </c:valAx>
    </c:plotArea>
    <c:legend>
      <c:legendPos val="t"/>
      <c:legendEntry>
        <c:idx val="3"/>
        <c:delete val="1"/>
      </c:legendEntry>
      <c:layout>
        <c:manualLayout>
          <c:xMode val="edge"/>
          <c:yMode val="edge"/>
          <c:x val="0.31225771942465425"/>
          <c:y val="7.6190457145242557E-2"/>
          <c:w val="0.41610582787236461"/>
          <c:h val="6.8201957704797478E-2"/>
        </c:manualLayout>
      </c:layout>
      <c:overlay val="0"/>
    </c:legend>
    <c:plotVisOnly val="1"/>
    <c:dispBlanksAs val="span"/>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'MSM condom use'!$L$6</c:f>
          <c:strCache>
            <c:ptCount val="1"/>
          </c:strCache>
        </c:strRef>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0432402317634824"/>
          <c:y val="5.9281045751633989E-2"/>
          <c:w val="0.87838037933937507"/>
          <c:h val="0.5869160104986878"/>
        </c:manualLayout>
      </c:layout>
      <c:barChart>
        <c:barDir val="col"/>
        <c:grouping val="clustered"/>
        <c:varyColors val="0"/>
        <c:ser>
          <c:idx val="0"/>
          <c:order val="0"/>
          <c:tx>
            <c:strRef>
              <c:f>'MSM condom use'!$D$6</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'MSM condom use'!$E$4:$H$5</c:f>
              <c:multiLvlStrCache>
                <c:ptCount val="4"/>
                <c:lvl>
                  <c:pt idx="0">
                    <c:v>with main male partner</c:v>
                  </c:pt>
                  <c:pt idx="1">
                    <c:v>with casual male partner</c:v>
                  </c:pt>
                  <c:pt idx="2">
                    <c:v>with main male partner</c:v>
                  </c:pt>
                  <c:pt idx="3">
                    <c:v>with casual male partner</c:v>
                  </c:pt>
                </c:lvl>
                <c:lvl>
                  <c:pt idx="0">
                    <c:v>condom use at last sex</c:v>
                  </c:pt>
                  <c:pt idx="2">
                    <c:v>Consistent condom use</c:v>
                  </c:pt>
                </c:lvl>
              </c:multiLvlStrCache>
            </c:multiLvlStrRef>
          </c:cat>
          <c:val>
            <c:numRef>
              <c:f>'MSM condom use'!$E$6:$H$6</c:f>
              <c:numCache>
                <c:formatCode>0</c:formatCode>
                <c:ptCount val="4"/>
                <c:pt idx="0">
                  <c:v>31.3</c:v>
                </c:pt>
                <c:pt idx="1">
                  <c:v>30.4</c:v>
                </c:pt>
                <c:pt idx="2">
                  <c:v>20.399999999999999</c:v>
                </c:pt>
                <c:pt idx="3">
                  <c:v>33.200000000000003</c:v>
                </c:pt>
              </c:numCache>
            </c:numRef>
          </c:val>
          <c:extLst>
            <c:ext xmlns:c16="http://schemas.microsoft.com/office/drawing/2014/chart" uri="{C3380CC4-5D6E-409C-BE32-E72D297353CC}">
              <c16:uniqueId val="{00000000-2D35-4B0E-BAC5-765509C4FB2D}"/>
            </c:ext>
          </c:extLst>
        </c:ser>
        <c:ser>
          <c:idx val="1"/>
          <c:order val="1"/>
          <c:tx>
            <c:strRef>
              <c:f>'MSM condom use'!$D$7</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'MSM condom use'!$E$4:$H$5</c:f>
              <c:multiLvlStrCache>
                <c:ptCount val="4"/>
                <c:lvl>
                  <c:pt idx="0">
                    <c:v>with main male partner</c:v>
                  </c:pt>
                  <c:pt idx="1">
                    <c:v>with casual male partner</c:v>
                  </c:pt>
                  <c:pt idx="2">
                    <c:v>with main male partner</c:v>
                  </c:pt>
                  <c:pt idx="3">
                    <c:v>with casual male partner</c:v>
                  </c:pt>
                </c:lvl>
                <c:lvl>
                  <c:pt idx="0">
                    <c:v>condom use at last sex</c:v>
                  </c:pt>
                  <c:pt idx="2">
                    <c:v>Consistent condom use</c:v>
                  </c:pt>
                </c:lvl>
              </c:multiLvlStrCache>
            </c:multiLvlStrRef>
          </c:cat>
          <c:val>
            <c:numRef>
              <c:f>'MSM condom use'!$E$7:$H$7</c:f>
              <c:numCache>
                <c:formatCode>0</c:formatCode>
                <c:ptCount val="4"/>
                <c:pt idx="0">
                  <c:v>35.5</c:v>
                </c:pt>
                <c:pt idx="1">
                  <c:v>41.5</c:v>
                </c:pt>
                <c:pt idx="2">
                  <c:v>16.8</c:v>
                </c:pt>
                <c:pt idx="3">
                  <c:v>24.6</c:v>
                </c:pt>
              </c:numCache>
            </c:numRef>
          </c:val>
          <c:extLst>
            <c:ext xmlns:c16="http://schemas.microsoft.com/office/drawing/2014/chart" uri="{C3380CC4-5D6E-409C-BE32-E72D297353CC}">
              <c16:uniqueId val="{00000001-2D35-4B0E-BAC5-765509C4FB2D}"/>
            </c:ext>
          </c:extLst>
        </c:ser>
        <c:dLbls>
          <c:showLegendKey val="0"/>
          <c:showVal val="0"/>
          <c:showCatName val="0"/>
          <c:showSerName val="0"/>
          <c:showPercent val="0"/>
          <c:showBubbleSize val="0"/>
        </c:dLbls>
        <c:gapWidth val="219"/>
        <c:axId val="136045312"/>
        <c:axId val="136046848"/>
      </c:barChart>
      <c:scatterChart>
        <c:scatterStyle val="smoothMarker"/>
        <c:varyColors val="0"/>
        <c:ser>
          <c:idx val="2"/>
          <c:order val="2"/>
          <c:tx>
            <c:strRef>
              <c:f>'MSM condom use'!$B$5</c:f>
              <c:strCache>
                <c:ptCount val="1"/>
                <c:pt idx="0">
                  <c:v>targt</c:v>
                </c:pt>
              </c:strCache>
            </c:strRef>
          </c:tx>
          <c:spPr>
            <a:ln w="25400">
              <a:solidFill>
                <a:srgbClr val="E31837"/>
              </a:solidFill>
              <a:prstDash val="dash"/>
            </a:ln>
          </c:spPr>
          <c:marker>
            <c:symbol val="none"/>
          </c:marker>
          <c:xVal>
            <c:numRef>
              <c:f>'MSM condom use'!$A$6:$A$7</c:f>
              <c:numCache>
                <c:formatCode>General</c:formatCode>
                <c:ptCount val="2"/>
                <c:pt idx="0">
                  <c:v>0</c:v>
                </c:pt>
                <c:pt idx="1">
                  <c:v>1</c:v>
                </c:pt>
              </c:numCache>
            </c:numRef>
          </c:xVal>
          <c:yVal>
            <c:numRef>
              <c:f>'MSM condom use'!$B$6:$B$7</c:f>
              <c:numCache>
                <c:formatCode>General</c:formatCode>
                <c:ptCount val="2"/>
                <c:pt idx="0">
                  <c:v>90</c:v>
                </c:pt>
                <c:pt idx="1">
                  <c:v>90</c:v>
                </c:pt>
              </c:numCache>
            </c:numRef>
          </c:yVal>
          <c:smooth val="1"/>
          <c:extLst>
            <c:ext xmlns:c16="http://schemas.microsoft.com/office/drawing/2014/chart" uri="{C3380CC4-5D6E-409C-BE32-E72D297353CC}">
              <c16:uniqueId val="{00000002-2D35-4B0E-BAC5-765509C4FB2D}"/>
            </c:ext>
          </c:extLst>
        </c:ser>
        <c:dLbls>
          <c:showLegendKey val="0"/>
          <c:showVal val="0"/>
          <c:showCatName val="0"/>
          <c:showSerName val="0"/>
          <c:showPercent val="0"/>
          <c:showBubbleSize val="0"/>
        </c:dLbls>
        <c:axId val="136050560"/>
        <c:axId val="136049024"/>
      </c:scatterChart>
      <c:catAx>
        <c:axId val="136045312"/>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046848"/>
        <c:crosses val="autoZero"/>
        <c:auto val="1"/>
        <c:lblAlgn val="ctr"/>
        <c:lblOffset val="100"/>
        <c:noMultiLvlLbl val="0"/>
      </c:catAx>
      <c:valAx>
        <c:axId val="136046848"/>
        <c:scaling>
          <c:orientation val="minMax"/>
          <c:max val="100"/>
          <c:min val="0"/>
        </c:scaling>
        <c:delete val="0"/>
        <c:axPos val="l"/>
        <c:title>
          <c:tx>
            <c:rich>
              <a:bodyPr rot="0" vert="horz"/>
              <a:lstStyle/>
              <a:p>
                <a:pPr>
                  <a:defRPr/>
                </a:pPr>
                <a:r>
                  <a:rPr lang="en-US"/>
                  <a:t>%</a:t>
                </a:r>
              </a:p>
            </c:rich>
          </c:tx>
          <c:layout>
            <c:manualLayout>
              <c:xMode val="edge"/>
              <c:yMode val="edge"/>
              <c:x val="1.9059575100282278E-2"/>
              <c:y val="2.1713499047913129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045312"/>
        <c:crosses val="autoZero"/>
        <c:crossBetween val="between"/>
        <c:majorUnit val="10"/>
      </c:valAx>
      <c:valAx>
        <c:axId val="136049024"/>
        <c:scaling>
          <c:orientation val="minMax"/>
        </c:scaling>
        <c:delete val="1"/>
        <c:axPos val="r"/>
        <c:numFmt formatCode="General" sourceLinked="1"/>
        <c:majorTickMark val="out"/>
        <c:minorTickMark val="none"/>
        <c:tickLblPos val="nextTo"/>
        <c:crossAx val="136050560"/>
        <c:crosses val="max"/>
        <c:crossBetween val="midCat"/>
      </c:valAx>
      <c:valAx>
        <c:axId val="136050560"/>
        <c:scaling>
          <c:orientation val="minMax"/>
          <c:max val="1"/>
          <c:min val="0"/>
        </c:scaling>
        <c:delete val="1"/>
        <c:axPos val="t"/>
        <c:numFmt formatCode="General" sourceLinked="1"/>
        <c:majorTickMark val="out"/>
        <c:minorTickMark val="none"/>
        <c:tickLblPos val="nextTo"/>
        <c:crossAx val="136049024"/>
        <c:crosses val="max"/>
        <c:crossBetween val="midCat"/>
        <c:majorUnit val="0.5"/>
      </c:valAx>
      <c:spPr>
        <a:noFill/>
        <a:ln>
          <a:noFill/>
        </a:ln>
        <a:effectLst/>
      </c:spPr>
    </c:plotArea>
    <c:legend>
      <c:legendPos val="b"/>
      <c:legendEntry>
        <c:idx val="2"/>
        <c:delete val="1"/>
      </c:legendEntry>
      <c:layout>
        <c:manualLayout>
          <c:xMode val="edge"/>
          <c:yMode val="edge"/>
          <c:x val="0.36629500321893727"/>
          <c:y val="0.91018424167567291"/>
          <c:w val="0.35074332689545878"/>
          <c:h val="7.0207915187072201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93277923592885"/>
          <c:y val="6.3616032370953632E-2"/>
          <c:w val="0.87080587148828614"/>
          <c:h val="0.6641661198600175"/>
        </c:manualLayout>
      </c:layout>
      <c:barChart>
        <c:barDir val="col"/>
        <c:grouping val="clustered"/>
        <c:varyColors val="0"/>
        <c:ser>
          <c:idx val="0"/>
          <c:order val="0"/>
          <c:tx>
            <c:strRef>
              <c:f>'FSW condom use last sex'!$B$5</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 last sex'!$C$4:$F$4</c:f>
              <c:strCache>
                <c:ptCount val="4"/>
                <c:pt idx="0">
                  <c:v>with casual male partner</c:v>
                </c:pt>
                <c:pt idx="1">
                  <c:v>with non-paying regular partner</c:v>
                </c:pt>
                <c:pt idx="2">
                  <c:v>with one-time client *</c:v>
                </c:pt>
                <c:pt idx="3">
                  <c:v>with regular client *</c:v>
                </c:pt>
              </c:strCache>
            </c:strRef>
          </c:cat>
          <c:val>
            <c:numRef>
              <c:f>'FSW condom use last sex'!$C$5:$F$5</c:f>
              <c:numCache>
                <c:formatCode>0</c:formatCode>
                <c:ptCount val="4"/>
                <c:pt idx="0">
                  <c:v>39.4</c:v>
                </c:pt>
                <c:pt idx="1">
                  <c:v>13.6</c:v>
                </c:pt>
                <c:pt idx="2">
                  <c:v>58.6</c:v>
                </c:pt>
                <c:pt idx="3">
                  <c:v>50.4</c:v>
                </c:pt>
              </c:numCache>
            </c:numRef>
          </c:val>
          <c:extLst>
            <c:ext xmlns:c16="http://schemas.microsoft.com/office/drawing/2014/chart" uri="{C3380CC4-5D6E-409C-BE32-E72D297353CC}">
              <c16:uniqueId val="{00000000-AA74-41D9-BA8D-A510AD51E8E5}"/>
            </c:ext>
          </c:extLst>
        </c:ser>
        <c:ser>
          <c:idx val="1"/>
          <c:order val="1"/>
          <c:tx>
            <c:strRef>
              <c:f>'FSW condom use last sex'!$B$6</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 last sex'!$C$4:$F$4</c:f>
              <c:strCache>
                <c:ptCount val="4"/>
                <c:pt idx="0">
                  <c:v>with casual male partner</c:v>
                </c:pt>
                <c:pt idx="1">
                  <c:v>with non-paying regular partner</c:v>
                </c:pt>
                <c:pt idx="2">
                  <c:v>with one-time client *</c:v>
                </c:pt>
                <c:pt idx="3">
                  <c:v>with regular client *</c:v>
                </c:pt>
              </c:strCache>
            </c:strRef>
          </c:cat>
          <c:val>
            <c:numRef>
              <c:f>'FSW condom use last sex'!$C$6:$F$6</c:f>
              <c:numCache>
                <c:formatCode>0</c:formatCode>
                <c:ptCount val="4"/>
                <c:pt idx="0">
                  <c:v>43.9</c:v>
                </c:pt>
                <c:pt idx="1">
                  <c:v>11.4</c:v>
                </c:pt>
                <c:pt idx="2">
                  <c:v>55.6</c:v>
                </c:pt>
                <c:pt idx="3">
                  <c:v>30.6</c:v>
                </c:pt>
              </c:numCache>
            </c:numRef>
          </c:val>
          <c:extLst>
            <c:ext xmlns:c16="http://schemas.microsoft.com/office/drawing/2014/chart" uri="{C3380CC4-5D6E-409C-BE32-E72D297353CC}">
              <c16:uniqueId val="{00000001-AA74-41D9-BA8D-A510AD51E8E5}"/>
            </c:ext>
          </c:extLst>
        </c:ser>
        <c:ser>
          <c:idx val="2"/>
          <c:order val="2"/>
          <c:tx>
            <c:strRef>
              <c:f>'FSW condom use last sex'!$B$7</c:f>
              <c:strCache>
                <c:ptCount val="1"/>
                <c:pt idx="0">
                  <c:v>Mt Hagen</c:v>
                </c:pt>
              </c:strCache>
            </c:strRef>
          </c:tx>
          <c:spPr>
            <a:solidFill>
              <a:srgbClr val="63CDF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condom use last sex'!$C$4:$F$4</c:f>
              <c:strCache>
                <c:ptCount val="4"/>
                <c:pt idx="0">
                  <c:v>with casual male partner</c:v>
                </c:pt>
                <c:pt idx="1">
                  <c:v>with non-paying regular partner</c:v>
                </c:pt>
                <c:pt idx="2">
                  <c:v>with one-time client *</c:v>
                </c:pt>
                <c:pt idx="3">
                  <c:v>with regular client *</c:v>
                </c:pt>
              </c:strCache>
            </c:strRef>
          </c:cat>
          <c:val>
            <c:numRef>
              <c:f>'FSW condom use last sex'!$C$7:$F$7</c:f>
              <c:numCache>
                <c:formatCode>0</c:formatCode>
                <c:ptCount val="4"/>
                <c:pt idx="0">
                  <c:v>32.1</c:v>
                </c:pt>
                <c:pt idx="1">
                  <c:v>10.8</c:v>
                </c:pt>
                <c:pt idx="2">
                  <c:v>37.799999999999997</c:v>
                </c:pt>
                <c:pt idx="3">
                  <c:v>31.1</c:v>
                </c:pt>
              </c:numCache>
            </c:numRef>
          </c:val>
          <c:extLst>
            <c:ext xmlns:c16="http://schemas.microsoft.com/office/drawing/2014/chart" uri="{C3380CC4-5D6E-409C-BE32-E72D297353CC}">
              <c16:uniqueId val="{00000002-AA74-41D9-BA8D-A510AD51E8E5}"/>
            </c:ext>
          </c:extLst>
        </c:ser>
        <c:dLbls>
          <c:showLegendKey val="0"/>
          <c:showVal val="0"/>
          <c:showCatName val="0"/>
          <c:showSerName val="0"/>
          <c:showPercent val="0"/>
          <c:showBubbleSize val="0"/>
        </c:dLbls>
        <c:gapWidth val="219"/>
        <c:axId val="136198400"/>
        <c:axId val="136216576"/>
      </c:barChart>
      <c:scatterChart>
        <c:scatterStyle val="smoothMarker"/>
        <c:varyColors val="0"/>
        <c:ser>
          <c:idx val="3"/>
          <c:order val="3"/>
          <c:tx>
            <c:strRef>
              <c:f>'FSW condom use last sex'!$J$4</c:f>
              <c:strCache>
                <c:ptCount val="1"/>
                <c:pt idx="0">
                  <c:v>targt</c:v>
                </c:pt>
              </c:strCache>
            </c:strRef>
          </c:tx>
          <c:spPr>
            <a:ln w="25400">
              <a:solidFill>
                <a:srgbClr val="E31837"/>
              </a:solidFill>
              <a:prstDash val="dash"/>
            </a:ln>
          </c:spPr>
          <c:marker>
            <c:symbol val="none"/>
          </c:marker>
          <c:xVal>
            <c:numRef>
              <c:f>'FSW condom use last sex'!$I$5:$I$6</c:f>
              <c:numCache>
                <c:formatCode>General</c:formatCode>
                <c:ptCount val="2"/>
                <c:pt idx="0">
                  <c:v>0</c:v>
                </c:pt>
                <c:pt idx="1">
                  <c:v>1</c:v>
                </c:pt>
              </c:numCache>
            </c:numRef>
          </c:xVal>
          <c:yVal>
            <c:numRef>
              <c:f>'FSW condom use last sex'!$J$5:$J$6</c:f>
              <c:numCache>
                <c:formatCode>General</c:formatCode>
                <c:ptCount val="2"/>
                <c:pt idx="0">
                  <c:v>90</c:v>
                </c:pt>
                <c:pt idx="1">
                  <c:v>90</c:v>
                </c:pt>
              </c:numCache>
            </c:numRef>
          </c:yVal>
          <c:smooth val="1"/>
          <c:extLst>
            <c:ext xmlns:c16="http://schemas.microsoft.com/office/drawing/2014/chart" uri="{C3380CC4-5D6E-409C-BE32-E72D297353CC}">
              <c16:uniqueId val="{00000003-AA74-41D9-BA8D-A510AD51E8E5}"/>
            </c:ext>
          </c:extLst>
        </c:ser>
        <c:dLbls>
          <c:showLegendKey val="0"/>
          <c:showVal val="0"/>
          <c:showCatName val="0"/>
          <c:showSerName val="0"/>
          <c:showPercent val="0"/>
          <c:showBubbleSize val="0"/>
        </c:dLbls>
        <c:axId val="136220032"/>
        <c:axId val="136218496"/>
      </c:scatterChart>
      <c:catAx>
        <c:axId val="13619840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216576"/>
        <c:crosses val="autoZero"/>
        <c:auto val="1"/>
        <c:lblAlgn val="ctr"/>
        <c:lblOffset val="100"/>
        <c:noMultiLvlLbl val="0"/>
      </c:catAx>
      <c:valAx>
        <c:axId val="136216576"/>
        <c:scaling>
          <c:orientation val="minMax"/>
          <c:max val="100"/>
          <c:min val="0"/>
        </c:scaling>
        <c:delete val="0"/>
        <c:axPos val="l"/>
        <c:title>
          <c:tx>
            <c:rich>
              <a:bodyPr rot="0" vert="horz"/>
              <a:lstStyle/>
              <a:p>
                <a:pPr>
                  <a:defRPr/>
                </a:pPr>
                <a:r>
                  <a:rPr lang="en-US"/>
                  <a:t>%</a:t>
                </a:r>
              </a:p>
            </c:rich>
          </c:tx>
          <c:layout>
            <c:manualLayout>
              <c:xMode val="edge"/>
              <c:yMode val="edge"/>
              <c:x val="9.5109118304656324E-3"/>
              <c:y val="1.7365485564304461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198400"/>
        <c:crosses val="autoZero"/>
        <c:crossBetween val="between"/>
        <c:majorUnit val="10"/>
      </c:valAx>
      <c:valAx>
        <c:axId val="136218496"/>
        <c:scaling>
          <c:orientation val="minMax"/>
        </c:scaling>
        <c:delete val="1"/>
        <c:axPos val="r"/>
        <c:numFmt formatCode="General" sourceLinked="1"/>
        <c:majorTickMark val="out"/>
        <c:minorTickMark val="none"/>
        <c:tickLblPos val="nextTo"/>
        <c:crossAx val="136220032"/>
        <c:crosses val="max"/>
        <c:crossBetween val="midCat"/>
      </c:valAx>
      <c:valAx>
        <c:axId val="136220032"/>
        <c:scaling>
          <c:orientation val="minMax"/>
          <c:max val="1"/>
          <c:min val="0"/>
        </c:scaling>
        <c:delete val="1"/>
        <c:axPos val="t"/>
        <c:numFmt formatCode="General" sourceLinked="1"/>
        <c:majorTickMark val="out"/>
        <c:minorTickMark val="none"/>
        <c:tickLblPos val="nextTo"/>
        <c:crossAx val="136218496"/>
        <c:crosses val="max"/>
        <c:crossBetween val="midCat"/>
        <c:majorUnit val="0.2"/>
      </c:valAx>
      <c:spPr>
        <a:noFill/>
        <a:ln>
          <a:noFill/>
        </a:ln>
        <a:effectLst/>
      </c:spPr>
    </c:plotArea>
    <c:legend>
      <c:legendPos val="b"/>
      <c:legendEntry>
        <c:idx val="3"/>
        <c:delete val="1"/>
      </c:legendEntry>
      <c:layout>
        <c:manualLayout>
          <c:xMode val="edge"/>
          <c:yMode val="edge"/>
          <c:x val="9.3709779333138912E-2"/>
          <c:y val="0.89762631233595813"/>
          <c:w val="0.40517303392631476"/>
          <c:h val="7.4595909886264217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34030228979998"/>
          <c:y val="8.0238845144356946E-2"/>
          <c:w val="0.85410414215464447"/>
          <c:h val="0.64803648293963256"/>
        </c:manualLayout>
      </c:layout>
      <c:barChart>
        <c:barDir val="col"/>
        <c:grouping val="clustered"/>
        <c:varyColors val="0"/>
        <c:ser>
          <c:idx val="0"/>
          <c:order val="0"/>
          <c:tx>
            <c:strRef>
              <c:f>'FSW condom use (3)'!$A$5</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 (3)'!$B$4:$C$4</c:f>
              <c:strCache>
                <c:ptCount val="2"/>
                <c:pt idx="0">
                  <c:v>with casual male partner</c:v>
                </c:pt>
                <c:pt idx="1">
                  <c:v>with non-paying regular partner</c:v>
                </c:pt>
              </c:strCache>
            </c:strRef>
          </c:cat>
          <c:val>
            <c:numRef>
              <c:f>'FSW condom use (3)'!$B$5:$C$5</c:f>
              <c:numCache>
                <c:formatCode>0</c:formatCode>
                <c:ptCount val="2"/>
                <c:pt idx="0">
                  <c:v>6.8</c:v>
                </c:pt>
                <c:pt idx="1">
                  <c:v>6.1</c:v>
                </c:pt>
              </c:numCache>
            </c:numRef>
          </c:val>
          <c:extLst>
            <c:ext xmlns:c16="http://schemas.microsoft.com/office/drawing/2014/chart" uri="{C3380CC4-5D6E-409C-BE32-E72D297353CC}">
              <c16:uniqueId val="{00000000-69CD-48CE-9799-51FDA476F9E9}"/>
            </c:ext>
          </c:extLst>
        </c:ser>
        <c:ser>
          <c:idx val="1"/>
          <c:order val="1"/>
          <c:tx>
            <c:strRef>
              <c:f>'FSW condom use (3)'!$A$6</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condom use (3)'!$B$4:$C$4</c:f>
              <c:strCache>
                <c:ptCount val="2"/>
                <c:pt idx="0">
                  <c:v>with casual male partner</c:v>
                </c:pt>
                <c:pt idx="1">
                  <c:v>with non-paying regular partner</c:v>
                </c:pt>
              </c:strCache>
            </c:strRef>
          </c:cat>
          <c:val>
            <c:numRef>
              <c:f>'FSW condom use (3)'!$B$6:$C$6</c:f>
              <c:numCache>
                <c:formatCode>0</c:formatCode>
                <c:ptCount val="2"/>
                <c:pt idx="0">
                  <c:v>36.799999999999997</c:v>
                </c:pt>
                <c:pt idx="1">
                  <c:v>17</c:v>
                </c:pt>
              </c:numCache>
            </c:numRef>
          </c:val>
          <c:extLst>
            <c:ext xmlns:c16="http://schemas.microsoft.com/office/drawing/2014/chart" uri="{C3380CC4-5D6E-409C-BE32-E72D297353CC}">
              <c16:uniqueId val="{00000001-69CD-48CE-9799-51FDA476F9E9}"/>
            </c:ext>
          </c:extLst>
        </c:ser>
        <c:ser>
          <c:idx val="2"/>
          <c:order val="2"/>
          <c:tx>
            <c:strRef>
              <c:f>'FSW condom use (3)'!$A$7</c:f>
              <c:strCache>
                <c:ptCount val="1"/>
                <c:pt idx="0">
                  <c:v>Mt Hagen</c:v>
                </c:pt>
              </c:strCache>
            </c:strRef>
          </c:tx>
          <c:spPr>
            <a:solidFill>
              <a:srgbClr val="63CDF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condom use (3)'!$B$4:$C$4</c:f>
              <c:strCache>
                <c:ptCount val="2"/>
                <c:pt idx="0">
                  <c:v>with casual male partner</c:v>
                </c:pt>
                <c:pt idx="1">
                  <c:v>with non-paying regular partner</c:v>
                </c:pt>
              </c:strCache>
            </c:strRef>
          </c:cat>
          <c:val>
            <c:numRef>
              <c:f>'FSW condom use (3)'!$B$7:$C$7</c:f>
              <c:numCache>
                <c:formatCode>0</c:formatCode>
                <c:ptCount val="2"/>
                <c:pt idx="0">
                  <c:v>23.6</c:v>
                </c:pt>
                <c:pt idx="1">
                  <c:v>11.2</c:v>
                </c:pt>
              </c:numCache>
            </c:numRef>
          </c:val>
          <c:extLst>
            <c:ext xmlns:c16="http://schemas.microsoft.com/office/drawing/2014/chart" uri="{C3380CC4-5D6E-409C-BE32-E72D297353CC}">
              <c16:uniqueId val="{00000002-69CD-48CE-9799-51FDA476F9E9}"/>
            </c:ext>
          </c:extLst>
        </c:ser>
        <c:dLbls>
          <c:showLegendKey val="0"/>
          <c:showVal val="0"/>
          <c:showCatName val="0"/>
          <c:showSerName val="0"/>
          <c:showPercent val="0"/>
          <c:showBubbleSize val="0"/>
        </c:dLbls>
        <c:gapWidth val="219"/>
        <c:axId val="136445952"/>
        <c:axId val="136447488"/>
      </c:barChart>
      <c:scatterChart>
        <c:scatterStyle val="smoothMarker"/>
        <c:varyColors val="0"/>
        <c:ser>
          <c:idx val="3"/>
          <c:order val="3"/>
          <c:tx>
            <c:strRef>
              <c:f>'FSW condom use (3)'!$J$2</c:f>
              <c:strCache>
                <c:ptCount val="1"/>
                <c:pt idx="0">
                  <c:v>targt</c:v>
                </c:pt>
              </c:strCache>
            </c:strRef>
          </c:tx>
          <c:spPr>
            <a:ln w="25400">
              <a:solidFill>
                <a:srgbClr val="E31837"/>
              </a:solidFill>
              <a:prstDash val="dash"/>
            </a:ln>
          </c:spPr>
          <c:marker>
            <c:symbol val="none"/>
          </c:marker>
          <c:xVal>
            <c:numRef>
              <c:f>'FSW condom use (3)'!$I$3:$I$4</c:f>
              <c:numCache>
                <c:formatCode>General</c:formatCode>
                <c:ptCount val="2"/>
                <c:pt idx="0">
                  <c:v>0</c:v>
                </c:pt>
                <c:pt idx="1">
                  <c:v>1</c:v>
                </c:pt>
              </c:numCache>
            </c:numRef>
          </c:xVal>
          <c:yVal>
            <c:numRef>
              <c:f>'FSW condom use (3)'!$J$3:$J$4</c:f>
              <c:numCache>
                <c:formatCode>General</c:formatCode>
                <c:ptCount val="2"/>
                <c:pt idx="0">
                  <c:v>90</c:v>
                </c:pt>
                <c:pt idx="1">
                  <c:v>90</c:v>
                </c:pt>
              </c:numCache>
            </c:numRef>
          </c:yVal>
          <c:smooth val="1"/>
          <c:extLst>
            <c:ext xmlns:c16="http://schemas.microsoft.com/office/drawing/2014/chart" uri="{C3380CC4-5D6E-409C-BE32-E72D297353CC}">
              <c16:uniqueId val="{00000003-69CD-48CE-9799-51FDA476F9E9}"/>
            </c:ext>
          </c:extLst>
        </c:ser>
        <c:dLbls>
          <c:showLegendKey val="0"/>
          <c:showVal val="0"/>
          <c:showCatName val="0"/>
          <c:showSerName val="0"/>
          <c:showPercent val="0"/>
          <c:showBubbleSize val="0"/>
        </c:dLbls>
        <c:axId val="136451200"/>
        <c:axId val="136449408"/>
      </c:scatterChart>
      <c:catAx>
        <c:axId val="136445952"/>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447488"/>
        <c:crosses val="autoZero"/>
        <c:auto val="1"/>
        <c:lblAlgn val="ctr"/>
        <c:lblOffset val="100"/>
        <c:noMultiLvlLbl val="0"/>
      </c:catAx>
      <c:valAx>
        <c:axId val="136447488"/>
        <c:scaling>
          <c:orientation val="minMax"/>
          <c:max val="100"/>
          <c:min val="0"/>
        </c:scaling>
        <c:delete val="0"/>
        <c:axPos val="l"/>
        <c:title>
          <c:tx>
            <c:rich>
              <a:bodyPr rot="0" vert="horz"/>
              <a:lstStyle/>
              <a:p>
                <a:pPr>
                  <a:defRPr/>
                </a:pPr>
                <a:r>
                  <a:rPr lang="en-US"/>
                  <a:t>%</a:t>
                </a:r>
              </a:p>
            </c:rich>
          </c:tx>
          <c:layout>
            <c:manualLayout>
              <c:xMode val="edge"/>
              <c:yMode val="edge"/>
              <c:x val="1.0790008571180017E-2"/>
              <c:y val="3.9513648293963255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445952"/>
        <c:crosses val="autoZero"/>
        <c:crossBetween val="between"/>
        <c:majorUnit val="10"/>
      </c:valAx>
      <c:valAx>
        <c:axId val="136449408"/>
        <c:scaling>
          <c:orientation val="minMax"/>
        </c:scaling>
        <c:delete val="1"/>
        <c:axPos val="r"/>
        <c:numFmt formatCode="General" sourceLinked="1"/>
        <c:majorTickMark val="out"/>
        <c:minorTickMark val="none"/>
        <c:tickLblPos val="nextTo"/>
        <c:crossAx val="136451200"/>
        <c:crosses val="max"/>
        <c:crossBetween val="midCat"/>
      </c:valAx>
      <c:valAx>
        <c:axId val="136451200"/>
        <c:scaling>
          <c:orientation val="minMax"/>
          <c:max val="1"/>
          <c:min val="0"/>
        </c:scaling>
        <c:delete val="1"/>
        <c:axPos val="t"/>
        <c:numFmt formatCode="General" sourceLinked="1"/>
        <c:majorTickMark val="out"/>
        <c:minorTickMark val="none"/>
        <c:tickLblPos val="nextTo"/>
        <c:crossAx val="136449408"/>
        <c:crosses val="max"/>
        <c:crossBetween val="midCat"/>
        <c:majorUnit val="0.5"/>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8937917413788615E-2"/>
          <c:y val="7.7290741919073119E-2"/>
          <c:w val="0.84602277145912319"/>
          <c:h val="0.64910736928689039"/>
        </c:manualLayout>
      </c:layout>
      <c:barChart>
        <c:barDir val="col"/>
        <c:grouping val="clustered"/>
        <c:varyColors val="0"/>
        <c:ser>
          <c:idx val="0"/>
          <c:order val="0"/>
          <c:tx>
            <c:strRef>
              <c:f>'FSW consistent'!$B$5</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consistent'!$C$4:$E$4</c:f>
              <c:strCache>
                <c:ptCount val="3"/>
                <c:pt idx="0">
                  <c:v>with casual male partner</c:v>
                </c:pt>
                <c:pt idx="1">
                  <c:v>with non-paying regular partner</c:v>
                </c:pt>
                <c:pt idx="2">
                  <c:v>with clients</c:v>
                </c:pt>
              </c:strCache>
            </c:strRef>
          </c:cat>
          <c:val>
            <c:numRef>
              <c:f>'FSW consistent'!$C$5:$E$5</c:f>
              <c:numCache>
                <c:formatCode>0</c:formatCode>
                <c:ptCount val="3"/>
                <c:pt idx="0">
                  <c:v>22.8</c:v>
                </c:pt>
                <c:pt idx="1">
                  <c:v>5</c:v>
                </c:pt>
                <c:pt idx="2">
                  <c:v>32.700000000000003</c:v>
                </c:pt>
              </c:numCache>
            </c:numRef>
          </c:val>
          <c:extLst>
            <c:ext xmlns:c16="http://schemas.microsoft.com/office/drawing/2014/chart" uri="{C3380CC4-5D6E-409C-BE32-E72D297353CC}">
              <c16:uniqueId val="{00000000-50F6-4FEB-8029-9FF53CDB1DF4}"/>
            </c:ext>
          </c:extLst>
        </c:ser>
        <c:ser>
          <c:idx val="1"/>
          <c:order val="1"/>
          <c:tx>
            <c:strRef>
              <c:f>'FSW consistent'!$B$6</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'FSW consistent'!$C$4:$E$4</c:f>
              <c:strCache>
                <c:ptCount val="3"/>
                <c:pt idx="0">
                  <c:v>with casual male partner</c:v>
                </c:pt>
                <c:pt idx="1">
                  <c:v>with non-paying regular partner</c:v>
                </c:pt>
                <c:pt idx="2">
                  <c:v>with clients</c:v>
                </c:pt>
              </c:strCache>
            </c:strRef>
          </c:cat>
          <c:val>
            <c:numRef>
              <c:f>'FSW consistent'!$C$6:$E$6</c:f>
              <c:numCache>
                <c:formatCode>0</c:formatCode>
                <c:ptCount val="3"/>
                <c:pt idx="0">
                  <c:v>35</c:v>
                </c:pt>
                <c:pt idx="1">
                  <c:v>57.5</c:v>
                </c:pt>
                <c:pt idx="2">
                  <c:v>19.8</c:v>
                </c:pt>
              </c:numCache>
            </c:numRef>
          </c:val>
          <c:extLst>
            <c:ext xmlns:c16="http://schemas.microsoft.com/office/drawing/2014/chart" uri="{C3380CC4-5D6E-409C-BE32-E72D297353CC}">
              <c16:uniqueId val="{00000001-50F6-4FEB-8029-9FF53CDB1DF4}"/>
            </c:ext>
          </c:extLst>
        </c:ser>
        <c:ser>
          <c:idx val="2"/>
          <c:order val="2"/>
          <c:tx>
            <c:strRef>
              <c:f>'FSW consistent'!$B$7</c:f>
              <c:strCache>
                <c:ptCount val="1"/>
                <c:pt idx="0">
                  <c:v>Mt Hagen</c:v>
                </c:pt>
              </c:strCache>
            </c:strRef>
          </c:tx>
          <c:spPr>
            <a:solidFill>
              <a:srgbClr val="63CDF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'FSW consistent'!$C$4:$E$4</c:f>
              <c:strCache>
                <c:ptCount val="3"/>
                <c:pt idx="0">
                  <c:v>with casual male partner</c:v>
                </c:pt>
                <c:pt idx="1">
                  <c:v>with non-paying regular partner</c:v>
                </c:pt>
                <c:pt idx="2">
                  <c:v>with clients</c:v>
                </c:pt>
              </c:strCache>
            </c:strRef>
          </c:cat>
          <c:val>
            <c:numRef>
              <c:f>'FSW consistent'!$C$7:$E$7</c:f>
              <c:numCache>
                <c:formatCode>0</c:formatCode>
                <c:ptCount val="3"/>
                <c:pt idx="0">
                  <c:v>18</c:v>
                </c:pt>
                <c:pt idx="1">
                  <c:v>2.5</c:v>
                </c:pt>
                <c:pt idx="2">
                  <c:v>13.2</c:v>
                </c:pt>
              </c:numCache>
            </c:numRef>
          </c:val>
          <c:extLst>
            <c:ext xmlns:c16="http://schemas.microsoft.com/office/drawing/2014/chart" uri="{C3380CC4-5D6E-409C-BE32-E72D297353CC}">
              <c16:uniqueId val="{00000002-50F6-4FEB-8029-9FF53CDB1DF4}"/>
            </c:ext>
          </c:extLst>
        </c:ser>
        <c:dLbls>
          <c:showLegendKey val="0"/>
          <c:showVal val="0"/>
          <c:showCatName val="0"/>
          <c:showSerName val="0"/>
          <c:showPercent val="0"/>
          <c:showBubbleSize val="0"/>
        </c:dLbls>
        <c:gapWidth val="219"/>
        <c:axId val="136553600"/>
        <c:axId val="136555136"/>
      </c:barChart>
      <c:scatterChart>
        <c:scatterStyle val="smoothMarker"/>
        <c:varyColors val="0"/>
        <c:ser>
          <c:idx val="3"/>
          <c:order val="3"/>
          <c:tx>
            <c:strRef>
              <c:f>'FSW consistent'!$I$4</c:f>
              <c:strCache>
                <c:ptCount val="1"/>
                <c:pt idx="0">
                  <c:v>targt</c:v>
                </c:pt>
              </c:strCache>
            </c:strRef>
          </c:tx>
          <c:spPr>
            <a:ln w="25400">
              <a:solidFill>
                <a:srgbClr val="E31837"/>
              </a:solidFill>
              <a:prstDash val="dash"/>
            </a:ln>
          </c:spPr>
          <c:marker>
            <c:symbol val="none"/>
          </c:marker>
          <c:xVal>
            <c:numRef>
              <c:f>'FSW consistent'!$H$5:$H$6</c:f>
              <c:numCache>
                <c:formatCode>General</c:formatCode>
                <c:ptCount val="2"/>
                <c:pt idx="0">
                  <c:v>0</c:v>
                </c:pt>
                <c:pt idx="1">
                  <c:v>1</c:v>
                </c:pt>
              </c:numCache>
            </c:numRef>
          </c:xVal>
          <c:yVal>
            <c:numRef>
              <c:f>'FSW consistent'!$I$5:$I$6</c:f>
              <c:numCache>
                <c:formatCode>General</c:formatCode>
                <c:ptCount val="2"/>
                <c:pt idx="0">
                  <c:v>90</c:v>
                </c:pt>
                <c:pt idx="1">
                  <c:v>90</c:v>
                </c:pt>
              </c:numCache>
            </c:numRef>
          </c:yVal>
          <c:smooth val="1"/>
          <c:extLst>
            <c:ext xmlns:c16="http://schemas.microsoft.com/office/drawing/2014/chart" uri="{C3380CC4-5D6E-409C-BE32-E72D297353CC}">
              <c16:uniqueId val="{00000003-50F6-4FEB-8029-9FF53CDB1DF4}"/>
            </c:ext>
          </c:extLst>
        </c:ser>
        <c:dLbls>
          <c:showLegendKey val="0"/>
          <c:showVal val="0"/>
          <c:showCatName val="0"/>
          <c:showSerName val="0"/>
          <c:showPercent val="0"/>
          <c:showBubbleSize val="0"/>
        </c:dLbls>
        <c:axId val="136562944"/>
        <c:axId val="136561408"/>
      </c:scatterChart>
      <c:catAx>
        <c:axId val="13655360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555136"/>
        <c:crosses val="autoZero"/>
        <c:auto val="1"/>
        <c:lblAlgn val="ctr"/>
        <c:lblOffset val="100"/>
        <c:noMultiLvlLbl val="0"/>
      </c:catAx>
      <c:valAx>
        <c:axId val="136555136"/>
        <c:scaling>
          <c:orientation val="minMax"/>
          <c:max val="100"/>
          <c:min val="0"/>
        </c:scaling>
        <c:delete val="0"/>
        <c:axPos val="l"/>
        <c:title>
          <c:tx>
            <c:rich>
              <a:bodyPr rot="0" vert="horz"/>
              <a:lstStyle/>
              <a:p>
                <a:pPr>
                  <a:defRPr/>
                </a:pPr>
                <a:r>
                  <a:rPr lang="en-US"/>
                  <a:t>%</a:t>
                </a:r>
              </a:p>
            </c:rich>
          </c:tx>
          <c:layout>
            <c:manualLayout>
              <c:xMode val="edge"/>
              <c:yMode val="edge"/>
              <c:x val="9.5109118304656324E-3"/>
              <c:y val="3.5782788685809398E-2"/>
            </c:manualLayout>
          </c:layout>
          <c:overlay val="0"/>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6553600"/>
        <c:crosses val="autoZero"/>
        <c:crossBetween val="between"/>
        <c:majorUnit val="10"/>
      </c:valAx>
      <c:valAx>
        <c:axId val="136561408"/>
        <c:scaling>
          <c:orientation val="minMax"/>
        </c:scaling>
        <c:delete val="1"/>
        <c:axPos val="r"/>
        <c:numFmt formatCode="General" sourceLinked="1"/>
        <c:majorTickMark val="out"/>
        <c:minorTickMark val="none"/>
        <c:tickLblPos val="nextTo"/>
        <c:crossAx val="136562944"/>
        <c:crosses val="max"/>
        <c:crossBetween val="midCat"/>
      </c:valAx>
      <c:valAx>
        <c:axId val="136562944"/>
        <c:scaling>
          <c:orientation val="minMax"/>
          <c:max val="1"/>
          <c:min val="0"/>
        </c:scaling>
        <c:delete val="1"/>
        <c:axPos val="t"/>
        <c:numFmt formatCode="General" sourceLinked="1"/>
        <c:majorTickMark val="out"/>
        <c:minorTickMark val="none"/>
        <c:tickLblPos val="nextTo"/>
        <c:crossAx val="136561408"/>
        <c:crosses val="max"/>
        <c:crossBetween val="midCat"/>
        <c:majorUnit val="0.2"/>
      </c:valAx>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53296099615455"/>
          <c:y val="4.4513888888888888E-2"/>
          <c:w val="0.68332097295977534"/>
          <c:h val="0.81107638888888889"/>
        </c:manualLayout>
      </c:layout>
      <c:barChart>
        <c:barDir val="col"/>
        <c:grouping val="percentStacked"/>
        <c:varyColors val="0"/>
        <c:ser>
          <c:idx val="0"/>
          <c:order val="0"/>
          <c:tx>
            <c:strRef>
              <c:f>'# clients FSW'!$B$2</c:f>
              <c:strCache>
                <c:ptCount val="1"/>
                <c:pt idx="0">
                  <c:v>1-2 clients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FSW'!$A$3:$A$5</c:f>
              <c:strCache>
                <c:ptCount val="3"/>
                <c:pt idx="0">
                  <c:v>Port Moresby</c:v>
                </c:pt>
                <c:pt idx="1">
                  <c:v>Lae</c:v>
                </c:pt>
                <c:pt idx="2">
                  <c:v>Mt Hagen</c:v>
                </c:pt>
              </c:strCache>
            </c:strRef>
          </c:cat>
          <c:val>
            <c:numRef>
              <c:f>'# clients FSW'!$B$3:$B$5</c:f>
              <c:numCache>
                <c:formatCode>0</c:formatCode>
                <c:ptCount val="3"/>
                <c:pt idx="0">
                  <c:v>32.200000000000003</c:v>
                </c:pt>
                <c:pt idx="1">
                  <c:v>22.7</c:v>
                </c:pt>
                <c:pt idx="2">
                  <c:v>12.1</c:v>
                </c:pt>
              </c:numCache>
            </c:numRef>
          </c:val>
          <c:extLst>
            <c:ext xmlns:c16="http://schemas.microsoft.com/office/drawing/2014/chart" uri="{C3380CC4-5D6E-409C-BE32-E72D297353CC}">
              <c16:uniqueId val="{00000000-902A-41C2-9FB9-EF602E1C5E33}"/>
            </c:ext>
          </c:extLst>
        </c:ser>
        <c:ser>
          <c:idx val="1"/>
          <c:order val="1"/>
          <c:tx>
            <c:strRef>
              <c:f>'# clients FSW'!$C$2</c:f>
              <c:strCache>
                <c:ptCount val="1"/>
                <c:pt idx="0">
                  <c:v>3-4 clients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FSW'!$A$3:$A$5</c:f>
              <c:strCache>
                <c:ptCount val="3"/>
                <c:pt idx="0">
                  <c:v>Port Moresby</c:v>
                </c:pt>
                <c:pt idx="1">
                  <c:v>Lae</c:v>
                </c:pt>
                <c:pt idx="2">
                  <c:v>Mt Hagen</c:v>
                </c:pt>
              </c:strCache>
            </c:strRef>
          </c:cat>
          <c:val>
            <c:numRef>
              <c:f>'# clients FSW'!$C$3:$C$5</c:f>
              <c:numCache>
                <c:formatCode>0</c:formatCode>
                <c:ptCount val="3"/>
                <c:pt idx="0">
                  <c:v>29.1</c:v>
                </c:pt>
                <c:pt idx="1">
                  <c:v>20.3</c:v>
                </c:pt>
                <c:pt idx="2">
                  <c:v>20.8</c:v>
                </c:pt>
              </c:numCache>
            </c:numRef>
          </c:val>
          <c:extLst>
            <c:ext xmlns:c16="http://schemas.microsoft.com/office/drawing/2014/chart" uri="{C3380CC4-5D6E-409C-BE32-E72D297353CC}">
              <c16:uniqueId val="{00000001-902A-41C2-9FB9-EF602E1C5E33}"/>
            </c:ext>
          </c:extLst>
        </c:ser>
        <c:ser>
          <c:idx val="2"/>
          <c:order val="2"/>
          <c:tx>
            <c:strRef>
              <c:f>'# clients FSW'!$D$2</c:f>
              <c:strCache>
                <c:ptCount val="1"/>
                <c:pt idx="0">
                  <c:v>5-9 clients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FSW'!$A$3:$A$5</c:f>
              <c:strCache>
                <c:ptCount val="3"/>
                <c:pt idx="0">
                  <c:v>Port Moresby</c:v>
                </c:pt>
                <c:pt idx="1">
                  <c:v>Lae</c:v>
                </c:pt>
                <c:pt idx="2">
                  <c:v>Mt Hagen</c:v>
                </c:pt>
              </c:strCache>
            </c:strRef>
          </c:cat>
          <c:val>
            <c:numRef>
              <c:f>'# clients FSW'!$D$3:$D$5</c:f>
              <c:numCache>
                <c:formatCode>0</c:formatCode>
                <c:ptCount val="3"/>
                <c:pt idx="0">
                  <c:v>19.899999999999999</c:v>
                </c:pt>
                <c:pt idx="1">
                  <c:v>23</c:v>
                </c:pt>
                <c:pt idx="2">
                  <c:v>25.5</c:v>
                </c:pt>
              </c:numCache>
            </c:numRef>
          </c:val>
          <c:extLst>
            <c:ext xmlns:c16="http://schemas.microsoft.com/office/drawing/2014/chart" uri="{C3380CC4-5D6E-409C-BE32-E72D297353CC}">
              <c16:uniqueId val="{00000002-902A-41C2-9FB9-EF602E1C5E33}"/>
            </c:ext>
          </c:extLst>
        </c:ser>
        <c:ser>
          <c:idx val="3"/>
          <c:order val="3"/>
          <c:tx>
            <c:strRef>
              <c:f>'# clients FSW'!$E$2</c:f>
              <c:strCache>
                <c:ptCount val="1"/>
                <c:pt idx="0">
                  <c:v>10+ clients</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FSW'!$A$3:$A$5</c:f>
              <c:strCache>
                <c:ptCount val="3"/>
                <c:pt idx="0">
                  <c:v>Port Moresby</c:v>
                </c:pt>
                <c:pt idx="1">
                  <c:v>Lae</c:v>
                </c:pt>
                <c:pt idx="2">
                  <c:v>Mt Hagen</c:v>
                </c:pt>
              </c:strCache>
            </c:strRef>
          </c:cat>
          <c:val>
            <c:numRef>
              <c:f>'# clients FSW'!$E$3:$E$5</c:f>
              <c:numCache>
                <c:formatCode>0</c:formatCode>
                <c:ptCount val="3"/>
                <c:pt idx="0">
                  <c:v>18.7</c:v>
                </c:pt>
                <c:pt idx="1">
                  <c:v>34</c:v>
                </c:pt>
                <c:pt idx="2">
                  <c:v>41.6</c:v>
                </c:pt>
              </c:numCache>
            </c:numRef>
          </c:val>
          <c:extLst>
            <c:ext xmlns:c16="http://schemas.microsoft.com/office/drawing/2014/chart" uri="{C3380CC4-5D6E-409C-BE32-E72D297353CC}">
              <c16:uniqueId val="{00000003-902A-41C2-9FB9-EF602E1C5E33}"/>
            </c:ext>
          </c:extLst>
        </c:ser>
        <c:dLbls>
          <c:showLegendKey val="0"/>
          <c:showVal val="0"/>
          <c:showCatName val="0"/>
          <c:showSerName val="0"/>
          <c:showPercent val="0"/>
          <c:showBubbleSize val="0"/>
        </c:dLbls>
        <c:gapWidth val="150"/>
        <c:overlap val="100"/>
        <c:axId val="136680960"/>
        <c:axId val="136682496"/>
      </c:barChart>
      <c:catAx>
        <c:axId val="136680960"/>
        <c:scaling>
          <c:orientation val="minMax"/>
        </c:scaling>
        <c:delete val="0"/>
        <c:axPos val="b"/>
        <c:numFmt formatCode="General" sourceLinked="0"/>
        <c:majorTickMark val="out"/>
        <c:minorTickMark val="none"/>
        <c:tickLblPos val="nextTo"/>
        <c:crossAx val="136682496"/>
        <c:crosses val="autoZero"/>
        <c:auto val="1"/>
        <c:lblAlgn val="ctr"/>
        <c:lblOffset val="100"/>
        <c:noMultiLvlLbl val="0"/>
      </c:catAx>
      <c:valAx>
        <c:axId val="136682496"/>
        <c:scaling>
          <c:orientation val="minMax"/>
          <c:max val="1"/>
          <c:min val="0"/>
        </c:scaling>
        <c:delete val="0"/>
        <c:axPos val="l"/>
        <c:numFmt formatCode="0%" sourceLinked="1"/>
        <c:majorTickMark val="out"/>
        <c:minorTickMark val="none"/>
        <c:tickLblPos val="nextTo"/>
        <c:crossAx val="136680960"/>
        <c:crosses val="autoZero"/>
        <c:crossBetween val="between"/>
        <c:majorUnit val="0.2"/>
      </c:valAx>
    </c:plotArea>
    <c:legend>
      <c:legendPos val="r"/>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0583464566929131E-2"/>
          <c:y val="9.5531360309930438E-2"/>
          <c:w val="0.55586430446194224"/>
          <c:h val="0.69756423673501866"/>
        </c:manualLayout>
      </c:layout>
      <c:barChart>
        <c:barDir val="col"/>
        <c:grouping val="percentStacked"/>
        <c:varyColors val="0"/>
        <c:ser>
          <c:idx val="0"/>
          <c:order val="0"/>
          <c:tx>
            <c:strRef>
              <c:f>'# clients FSW'!$B$14</c:f>
              <c:strCache>
                <c:ptCount val="1"/>
                <c:pt idx="0">
                  <c:v>No regular partner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FSW'!$A$15:$A$17</c:f>
              <c:strCache>
                <c:ptCount val="3"/>
                <c:pt idx="0">
                  <c:v>Port Moresby</c:v>
                </c:pt>
                <c:pt idx="1">
                  <c:v>Lae</c:v>
                </c:pt>
                <c:pt idx="2">
                  <c:v>Mt Hagen</c:v>
                </c:pt>
              </c:strCache>
            </c:strRef>
          </c:cat>
          <c:val>
            <c:numRef>
              <c:f>'# clients FSW'!$B$15:$B$17</c:f>
              <c:numCache>
                <c:formatCode>0</c:formatCode>
                <c:ptCount val="3"/>
                <c:pt idx="0">
                  <c:v>45.1</c:v>
                </c:pt>
                <c:pt idx="1">
                  <c:v>53.6</c:v>
                </c:pt>
                <c:pt idx="2">
                  <c:v>60.4</c:v>
                </c:pt>
              </c:numCache>
            </c:numRef>
          </c:val>
          <c:extLst>
            <c:ext xmlns:c16="http://schemas.microsoft.com/office/drawing/2014/chart" uri="{C3380CC4-5D6E-409C-BE32-E72D297353CC}">
              <c16:uniqueId val="{00000000-FDC3-4F59-80F7-E8CFC767C075}"/>
            </c:ext>
          </c:extLst>
        </c:ser>
        <c:ser>
          <c:idx val="1"/>
          <c:order val="1"/>
          <c:tx>
            <c:strRef>
              <c:f>'# clients FSW'!$C$14</c:f>
              <c:strCache>
                <c:ptCount val="1"/>
                <c:pt idx="0">
                  <c:v>1 regular partner</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FSW'!$A$15:$A$17</c:f>
              <c:strCache>
                <c:ptCount val="3"/>
                <c:pt idx="0">
                  <c:v>Port Moresby</c:v>
                </c:pt>
                <c:pt idx="1">
                  <c:v>Lae</c:v>
                </c:pt>
                <c:pt idx="2">
                  <c:v>Mt Hagen</c:v>
                </c:pt>
              </c:strCache>
            </c:strRef>
          </c:cat>
          <c:val>
            <c:numRef>
              <c:f>'# clients FSW'!$C$15:$C$17</c:f>
              <c:numCache>
                <c:formatCode>0</c:formatCode>
                <c:ptCount val="3"/>
                <c:pt idx="0">
                  <c:v>37.299999999999997</c:v>
                </c:pt>
                <c:pt idx="1">
                  <c:v>35.799999999999997</c:v>
                </c:pt>
                <c:pt idx="2">
                  <c:v>28.4</c:v>
                </c:pt>
              </c:numCache>
            </c:numRef>
          </c:val>
          <c:extLst>
            <c:ext xmlns:c16="http://schemas.microsoft.com/office/drawing/2014/chart" uri="{C3380CC4-5D6E-409C-BE32-E72D297353CC}">
              <c16:uniqueId val="{00000001-FDC3-4F59-80F7-E8CFC767C075}"/>
            </c:ext>
          </c:extLst>
        </c:ser>
        <c:ser>
          <c:idx val="2"/>
          <c:order val="2"/>
          <c:tx>
            <c:strRef>
              <c:f>'# clients FSW'!$D$14</c:f>
              <c:strCache>
                <c:ptCount val="1"/>
                <c:pt idx="0">
                  <c:v>2 or more regular partners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 clients FSW'!$A$15:$A$17</c:f>
              <c:strCache>
                <c:ptCount val="3"/>
                <c:pt idx="0">
                  <c:v>Port Moresby</c:v>
                </c:pt>
                <c:pt idx="1">
                  <c:v>Lae</c:v>
                </c:pt>
                <c:pt idx="2">
                  <c:v>Mt Hagen</c:v>
                </c:pt>
              </c:strCache>
            </c:strRef>
          </c:cat>
          <c:val>
            <c:numRef>
              <c:f>'# clients FSW'!$D$15:$D$17</c:f>
              <c:numCache>
                <c:formatCode>0</c:formatCode>
                <c:ptCount val="3"/>
                <c:pt idx="0">
                  <c:v>17.600000000000001</c:v>
                </c:pt>
                <c:pt idx="1">
                  <c:v>10.6</c:v>
                </c:pt>
                <c:pt idx="2">
                  <c:v>11.2</c:v>
                </c:pt>
              </c:numCache>
            </c:numRef>
          </c:val>
          <c:extLst>
            <c:ext xmlns:c16="http://schemas.microsoft.com/office/drawing/2014/chart" uri="{C3380CC4-5D6E-409C-BE32-E72D297353CC}">
              <c16:uniqueId val="{00000002-FDC3-4F59-80F7-E8CFC767C075}"/>
            </c:ext>
          </c:extLst>
        </c:ser>
        <c:dLbls>
          <c:showLegendKey val="0"/>
          <c:showVal val="0"/>
          <c:showCatName val="0"/>
          <c:showSerName val="0"/>
          <c:showPercent val="0"/>
          <c:showBubbleSize val="0"/>
        </c:dLbls>
        <c:gapWidth val="150"/>
        <c:overlap val="100"/>
        <c:axId val="137224576"/>
        <c:axId val="137226112"/>
      </c:barChart>
      <c:catAx>
        <c:axId val="137224576"/>
        <c:scaling>
          <c:orientation val="minMax"/>
        </c:scaling>
        <c:delete val="0"/>
        <c:axPos val="b"/>
        <c:numFmt formatCode="General" sourceLinked="0"/>
        <c:majorTickMark val="out"/>
        <c:minorTickMark val="none"/>
        <c:tickLblPos val="nextTo"/>
        <c:crossAx val="137226112"/>
        <c:crosses val="autoZero"/>
        <c:auto val="1"/>
        <c:lblAlgn val="ctr"/>
        <c:lblOffset val="100"/>
        <c:noMultiLvlLbl val="0"/>
      </c:catAx>
      <c:valAx>
        <c:axId val="137226112"/>
        <c:scaling>
          <c:orientation val="minMax"/>
          <c:max val="1"/>
          <c:min val="0"/>
        </c:scaling>
        <c:delete val="0"/>
        <c:axPos val="l"/>
        <c:numFmt formatCode="0%" sourceLinked="1"/>
        <c:majorTickMark val="out"/>
        <c:minorTickMark val="none"/>
        <c:tickLblPos val="nextTo"/>
        <c:crossAx val="137224576"/>
        <c:crosses val="autoZero"/>
        <c:crossBetween val="between"/>
        <c:majorUnit val="0.2"/>
      </c:valAx>
    </c:plotArea>
    <c:legend>
      <c:legendPos val="r"/>
      <c:layout>
        <c:manualLayout>
          <c:xMode val="edge"/>
          <c:yMode val="edge"/>
          <c:x val="0.66478110236220478"/>
          <c:y val="0.21611762097815795"/>
          <c:w val="0.32521889763779527"/>
          <c:h val="0.5046339249792998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282256944444443"/>
          <c:y val="4.9980491479642224E-2"/>
          <c:w val="0.61162361111111108"/>
          <c:h val="0.61760277777777772"/>
        </c:manualLayout>
      </c:layout>
      <c:areaChart>
        <c:grouping val="standard"/>
        <c:varyColors val="0"/>
        <c:ser>
          <c:idx val="0"/>
          <c:order val="0"/>
          <c:tx>
            <c:strRef>
              <c:f>'PLHIV_NI_Deaths (2)'!$C$2</c:f>
              <c:strCache>
                <c:ptCount val="1"/>
                <c:pt idx="0">
                  <c:v>PLHIV Upper bound</c:v>
                </c:pt>
              </c:strCache>
            </c:strRef>
          </c:tx>
          <c:spPr>
            <a:solidFill>
              <a:srgbClr val="00B0F0">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(2)'!$C$3:$C$32</c:f>
              <c:numCache>
                <c:formatCode>_-* #,##0_-;\-* #,##0_-;_-* "-"??_-;_-@_-</c:formatCode>
                <c:ptCount val="30"/>
                <c:pt idx="0">
                  <c:v>190</c:v>
                </c:pt>
                <c:pt idx="1">
                  <c:v>336</c:v>
                </c:pt>
                <c:pt idx="2">
                  <c:v>527</c:v>
                </c:pt>
                <c:pt idx="3">
                  <c:v>809</c:v>
                </c:pt>
                <c:pt idx="4">
                  <c:v>1225</c:v>
                </c:pt>
                <c:pt idx="5">
                  <c:v>1888</c:v>
                </c:pt>
                <c:pt idx="6">
                  <c:v>2883</c:v>
                </c:pt>
                <c:pt idx="7">
                  <c:v>4467</c:v>
                </c:pt>
                <c:pt idx="8">
                  <c:v>6500</c:v>
                </c:pt>
                <c:pt idx="9">
                  <c:v>9169</c:v>
                </c:pt>
                <c:pt idx="10">
                  <c:v>12333</c:v>
                </c:pt>
                <c:pt idx="11">
                  <c:v>15819</c:v>
                </c:pt>
                <c:pt idx="12">
                  <c:v>19302</c:v>
                </c:pt>
                <c:pt idx="13">
                  <c:v>22531</c:v>
                </c:pt>
                <c:pt idx="14">
                  <c:v>25441</c:v>
                </c:pt>
                <c:pt idx="15">
                  <c:v>27930</c:v>
                </c:pt>
                <c:pt idx="16">
                  <c:v>29582</c:v>
                </c:pt>
                <c:pt idx="17">
                  <c:v>31284</c:v>
                </c:pt>
                <c:pt idx="18">
                  <c:v>32902</c:v>
                </c:pt>
                <c:pt idx="19">
                  <c:v>35042</c:v>
                </c:pt>
                <c:pt idx="20">
                  <c:v>37069</c:v>
                </c:pt>
                <c:pt idx="21">
                  <c:v>38946</c:v>
                </c:pt>
                <c:pt idx="22">
                  <c:v>40773</c:v>
                </c:pt>
                <c:pt idx="23">
                  <c:v>42680</c:v>
                </c:pt>
                <c:pt idx="24">
                  <c:v>44824</c:v>
                </c:pt>
                <c:pt idx="25">
                  <c:v>47273</c:v>
                </c:pt>
                <c:pt idx="26">
                  <c:v>49557</c:v>
                </c:pt>
                <c:pt idx="27">
                  <c:v>51856</c:v>
                </c:pt>
                <c:pt idx="28">
                  <c:v>54230</c:v>
                </c:pt>
                <c:pt idx="29">
                  <c:v>56903</c:v>
                </c:pt>
              </c:numCache>
            </c:numRef>
          </c:val>
          <c:extLst>
            <c:ext xmlns:c16="http://schemas.microsoft.com/office/drawing/2014/chart" uri="{C3380CC4-5D6E-409C-BE32-E72D297353CC}">
              <c16:uniqueId val="{00000001-9D1F-4C96-9772-7F0B859553B4}"/>
            </c:ext>
          </c:extLst>
        </c:ser>
        <c:ser>
          <c:idx val="2"/>
          <c:order val="2"/>
          <c:tx>
            <c:strRef>
              <c:f>'PLHIV_NI_Deaths (2)'!$E$2</c:f>
              <c:strCache>
                <c:ptCount val="1"/>
                <c:pt idx="0">
                  <c:v>PLHIV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(2)'!$E$3:$E$32</c:f>
              <c:numCache>
                <c:formatCode>_-* #,##0_-;\-* #,##0_-;_-* "-"??_-;_-@_-</c:formatCode>
                <c:ptCount val="30"/>
                <c:pt idx="0">
                  <c:v>56</c:v>
                </c:pt>
                <c:pt idx="1">
                  <c:v>113</c:v>
                </c:pt>
                <c:pt idx="2">
                  <c:v>203</c:v>
                </c:pt>
                <c:pt idx="3">
                  <c:v>336</c:v>
                </c:pt>
                <c:pt idx="4">
                  <c:v>558</c:v>
                </c:pt>
                <c:pt idx="5">
                  <c:v>903</c:v>
                </c:pt>
                <c:pt idx="6">
                  <c:v>1452</c:v>
                </c:pt>
                <c:pt idx="7">
                  <c:v>2404</c:v>
                </c:pt>
                <c:pt idx="8">
                  <c:v>3866</c:v>
                </c:pt>
                <c:pt idx="9">
                  <c:v>5898</c:v>
                </c:pt>
                <c:pt idx="10">
                  <c:v>8424</c:v>
                </c:pt>
                <c:pt idx="11">
                  <c:v>11410</c:v>
                </c:pt>
                <c:pt idx="12">
                  <c:v>14785</c:v>
                </c:pt>
                <c:pt idx="13">
                  <c:v>17757</c:v>
                </c:pt>
                <c:pt idx="14">
                  <c:v>20390</c:v>
                </c:pt>
                <c:pt idx="15">
                  <c:v>22410</c:v>
                </c:pt>
                <c:pt idx="16">
                  <c:v>23941</c:v>
                </c:pt>
                <c:pt idx="17">
                  <c:v>25440</c:v>
                </c:pt>
                <c:pt idx="18">
                  <c:v>26905</c:v>
                </c:pt>
                <c:pt idx="19">
                  <c:v>28397</c:v>
                </c:pt>
                <c:pt idx="20">
                  <c:v>29856</c:v>
                </c:pt>
                <c:pt idx="21">
                  <c:v>31185</c:v>
                </c:pt>
                <c:pt idx="22">
                  <c:v>32707</c:v>
                </c:pt>
                <c:pt idx="23">
                  <c:v>34408</c:v>
                </c:pt>
                <c:pt idx="24">
                  <c:v>36172</c:v>
                </c:pt>
                <c:pt idx="25">
                  <c:v>38261</c:v>
                </c:pt>
                <c:pt idx="26">
                  <c:v>40437</c:v>
                </c:pt>
                <c:pt idx="27">
                  <c:v>42359</c:v>
                </c:pt>
                <c:pt idx="28">
                  <c:v>44403</c:v>
                </c:pt>
                <c:pt idx="29">
                  <c:v>46603</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27985152"/>
        <c:axId val="127986688"/>
      </c:areaChart>
      <c:lineChart>
        <c:grouping val="standard"/>
        <c:varyColors val="0"/>
        <c:ser>
          <c:idx val="1"/>
          <c:order val="1"/>
          <c:tx>
            <c:strRef>
              <c:f>'PLHIV_NI_Deaths (2)'!$D$2</c:f>
              <c:strCache>
                <c:ptCount val="1"/>
                <c:pt idx="0">
                  <c:v>PLHIV</c:v>
                </c:pt>
              </c:strCache>
            </c:strRef>
          </c:tx>
          <c:spPr>
            <a:ln w="38100">
              <a:solidFill>
                <a:srgbClr val="63CDF6"/>
              </a:solidFill>
              <a:prstDash val="solid"/>
            </a:ln>
          </c:spPr>
          <c:marker>
            <c:symbol val="none"/>
          </c:marker>
          <c:dLbls>
            <c:dLbl>
              <c:idx val="29"/>
              <c:tx>
                <c:rich>
                  <a:bodyPr/>
                  <a:lstStyle/>
                  <a:p>
                    <a:r>
                      <a:rPr lang="en-US" dirty="0"/>
                      <a:t>52,000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32C-4620-B024-648EE5DB6B7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(2)'!$D$3:$D$32</c:f>
              <c:numCache>
                <c:formatCode>_-* #,##0_-;\-* #,##0_-;_-* "-"??_-;_-@_-</c:formatCode>
                <c:ptCount val="30"/>
                <c:pt idx="0">
                  <c:v>99</c:v>
                </c:pt>
                <c:pt idx="1">
                  <c:v>181</c:v>
                </c:pt>
                <c:pt idx="2">
                  <c:v>303</c:v>
                </c:pt>
                <c:pt idx="3">
                  <c:v>493</c:v>
                </c:pt>
                <c:pt idx="4">
                  <c:v>798</c:v>
                </c:pt>
                <c:pt idx="5">
                  <c:v>1290</c:v>
                </c:pt>
                <c:pt idx="6">
                  <c:v>2075</c:v>
                </c:pt>
                <c:pt idx="7">
                  <c:v>3279</c:v>
                </c:pt>
                <c:pt idx="8">
                  <c:v>5008</c:v>
                </c:pt>
                <c:pt idx="9">
                  <c:v>7346</c:v>
                </c:pt>
                <c:pt idx="10">
                  <c:v>10278</c:v>
                </c:pt>
                <c:pt idx="11">
                  <c:v>13584</c:v>
                </c:pt>
                <c:pt idx="12">
                  <c:v>16979</c:v>
                </c:pt>
                <c:pt idx="13">
                  <c:v>20144</c:v>
                </c:pt>
                <c:pt idx="14">
                  <c:v>22840</c:v>
                </c:pt>
                <c:pt idx="15">
                  <c:v>24982</c:v>
                </c:pt>
                <c:pt idx="16">
                  <c:v>26691</c:v>
                </c:pt>
                <c:pt idx="17">
                  <c:v>28254</c:v>
                </c:pt>
                <c:pt idx="18">
                  <c:v>29825</c:v>
                </c:pt>
                <c:pt idx="19">
                  <c:v>31393</c:v>
                </c:pt>
                <c:pt idx="20">
                  <c:v>33005</c:v>
                </c:pt>
                <c:pt idx="21">
                  <c:v>34591</c:v>
                </c:pt>
                <c:pt idx="22">
                  <c:v>36240</c:v>
                </c:pt>
                <c:pt idx="23">
                  <c:v>38037</c:v>
                </c:pt>
                <c:pt idx="24">
                  <c:v>40018</c:v>
                </c:pt>
                <c:pt idx="25">
                  <c:v>42196</c:v>
                </c:pt>
                <c:pt idx="26">
                  <c:v>44489</c:v>
                </c:pt>
                <c:pt idx="27">
                  <c:v>46864</c:v>
                </c:pt>
                <c:pt idx="28">
                  <c:v>49275</c:v>
                </c:pt>
                <c:pt idx="29">
                  <c:v>51643</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27985152"/>
        <c:axId val="127986688"/>
      </c:lineChart>
      <c:catAx>
        <c:axId val="12798515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27986688"/>
        <c:crosses val="autoZero"/>
        <c:auto val="1"/>
        <c:lblAlgn val="ctr"/>
        <c:lblOffset val="100"/>
        <c:tickMarkSkip val="1"/>
        <c:noMultiLvlLbl val="0"/>
      </c:catAx>
      <c:valAx>
        <c:axId val="127986688"/>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27985152"/>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B0F0"/>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944613830880547"/>
          <c:y val="9.9400000000000002E-2"/>
          <c:w val="0.47496860146042191"/>
          <c:h val="0.66163300239643974"/>
        </c:manualLayout>
      </c:layout>
      <c:barChart>
        <c:barDir val="col"/>
        <c:grouping val="percentStacked"/>
        <c:varyColors val="0"/>
        <c:ser>
          <c:idx val="0"/>
          <c:order val="0"/>
          <c:tx>
            <c:strRef>
              <c:f>Partners_MSM!$B$2</c:f>
              <c:strCache>
                <c:ptCount val="1"/>
                <c:pt idx="0">
                  <c:v> 1-2 partners</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Partners_MSM!$A$3:$A$4</c:f>
              <c:strCache>
                <c:ptCount val="2"/>
                <c:pt idx="0">
                  <c:v>Port Moresby</c:v>
                </c:pt>
                <c:pt idx="1">
                  <c:v>Lae</c:v>
                </c:pt>
              </c:strCache>
            </c:strRef>
          </c:cat>
          <c:val>
            <c:numRef>
              <c:f>Partners_MSM!$B$3:$B$4</c:f>
              <c:numCache>
                <c:formatCode>0</c:formatCode>
                <c:ptCount val="2"/>
                <c:pt idx="0">
                  <c:v>31.2</c:v>
                </c:pt>
                <c:pt idx="1">
                  <c:v>39.299999999999997</c:v>
                </c:pt>
              </c:numCache>
            </c:numRef>
          </c:val>
          <c:extLst>
            <c:ext xmlns:c16="http://schemas.microsoft.com/office/drawing/2014/chart" uri="{C3380CC4-5D6E-409C-BE32-E72D297353CC}">
              <c16:uniqueId val="{00000000-00DC-497A-9BF7-AED0EC7F1C9A}"/>
            </c:ext>
          </c:extLst>
        </c:ser>
        <c:ser>
          <c:idx val="1"/>
          <c:order val="1"/>
          <c:tx>
            <c:strRef>
              <c:f>Partners_MSM!$C$2</c:f>
              <c:strCache>
                <c:ptCount val="1"/>
                <c:pt idx="0">
                  <c:v> 3-4 partners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Partners_MSM!$A$3:$A$4</c:f>
              <c:strCache>
                <c:ptCount val="2"/>
                <c:pt idx="0">
                  <c:v>Port Moresby</c:v>
                </c:pt>
                <c:pt idx="1">
                  <c:v>Lae</c:v>
                </c:pt>
              </c:strCache>
            </c:strRef>
          </c:cat>
          <c:val>
            <c:numRef>
              <c:f>Partners_MSM!$C$3:$C$4</c:f>
              <c:numCache>
                <c:formatCode>0</c:formatCode>
                <c:ptCount val="2"/>
                <c:pt idx="0">
                  <c:v>25.8</c:v>
                </c:pt>
                <c:pt idx="1">
                  <c:v>21.4</c:v>
                </c:pt>
              </c:numCache>
            </c:numRef>
          </c:val>
          <c:extLst>
            <c:ext xmlns:c16="http://schemas.microsoft.com/office/drawing/2014/chart" uri="{C3380CC4-5D6E-409C-BE32-E72D297353CC}">
              <c16:uniqueId val="{00000001-00DC-497A-9BF7-AED0EC7F1C9A}"/>
            </c:ext>
          </c:extLst>
        </c:ser>
        <c:ser>
          <c:idx val="2"/>
          <c:order val="2"/>
          <c:tx>
            <c:strRef>
              <c:f>Partners_MSM!$D$2</c:f>
              <c:strCache>
                <c:ptCount val="1"/>
                <c:pt idx="0">
                  <c:v> 5-9 partners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Partners_MSM!$A$3:$A$4</c:f>
              <c:strCache>
                <c:ptCount val="2"/>
                <c:pt idx="0">
                  <c:v>Port Moresby</c:v>
                </c:pt>
                <c:pt idx="1">
                  <c:v>Lae</c:v>
                </c:pt>
              </c:strCache>
            </c:strRef>
          </c:cat>
          <c:val>
            <c:numRef>
              <c:f>Partners_MSM!$D$3:$D$4</c:f>
              <c:numCache>
                <c:formatCode>0</c:formatCode>
                <c:ptCount val="2"/>
                <c:pt idx="0">
                  <c:v>23.3</c:v>
                </c:pt>
                <c:pt idx="1">
                  <c:v>25</c:v>
                </c:pt>
              </c:numCache>
            </c:numRef>
          </c:val>
          <c:extLst>
            <c:ext xmlns:c16="http://schemas.microsoft.com/office/drawing/2014/chart" uri="{C3380CC4-5D6E-409C-BE32-E72D297353CC}">
              <c16:uniqueId val="{00000002-00DC-497A-9BF7-AED0EC7F1C9A}"/>
            </c:ext>
          </c:extLst>
        </c:ser>
        <c:ser>
          <c:idx val="3"/>
          <c:order val="3"/>
          <c:tx>
            <c:strRef>
              <c:f>Partners_MSM!$E$2</c:f>
              <c:strCache>
                <c:ptCount val="1"/>
                <c:pt idx="0">
                  <c:v> 10+ partners</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Partners_MSM!$A$3:$A$4</c:f>
              <c:strCache>
                <c:ptCount val="2"/>
                <c:pt idx="0">
                  <c:v>Port Moresby</c:v>
                </c:pt>
                <c:pt idx="1">
                  <c:v>Lae</c:v>
                </c:pt>
              </c:strCache>
            </c:strRef>
          </c:cat>
          <c:val>
            <c:numRef>
              <c:f>Partners_MSM!$E$3:$E$4</c:f>
              <c:numCache>
                <c:formatCode>0</c:formatCode>
                <c:ptCount val="2"/>
                <c:pt idx="0">
                  <c:v>19.7</c:v>
                </c:pt>
                <c:pt idx="1">
                  <c:v>14.3</c:v>
                </c:pt>
              </c:numCache>
            </c:numRef>
          </c:val>
          <c:extLst>
            <c:ext xmlns:c16="http://schemas.microsoft.com/office/drawing/2014/chart" uri="{C3380CC4-5D6E-409C-BE32-E72D297353CC}">
              <c16:uniqueId val="{00000003-00DC-497A-9BF7-AED0EC7F1C9A}"/>
            </c:ext>
          </c:extLst>
        </c:ser>
        <c:dLbls>
          <c:showLegendKey val="0"/>
          <c:showVal val="0"/>
          <c:showCatName val="0"/>
          <c:showSerName val="0"/>
          <c:showPercent val="0"/>
          <c:showBubbleSize val="0"/>
        </c:dLbls>
        <c:gapWidth val="150"/>
        <c:overlap val="100"/>
        <c:axId val="137343744"/>
        <c:axId val="137345280"/>
      </c:barChart>
      <c:catAx>
        <c:axId val="137343744"/>
        <c:scaling>
          <c:orientation val="minMax"/>
        </c:scaling>
        <c:delete val="0"/>
        <c:axPos val="b"/>
        <c:numFmt formatCode="General" sourceLinked="0"/>
        <c:majorTickMark val="out"/>
        <c:minorTickMark val="none"/>
        <c:tickLblPos val="nextTo"/>
        <c:crossAx val="137345280"/>
        <c:crosses val="autoZero"/>
        <c:auto val="1"/>
        <c:lblAlgn val="ctr"/>
        <c:lblOffset val="100"/>
        <c:noMultiLvlLbl val="0"/>
      </c:catAx>
      <c:valAx>
        <c:axId val="137345280"/>
        <c:scaling>
          <c:orientation val="minMax"/>
          <c:max val="1"/>
          <c:min val="0"/>
        </c:scaling>
        <c:delete val="0"/>
        <c:axPos val="l"/>
        <c:numFmt formatCode="0%" sourceLinked="1"/>
        <c:majorTickMark val="out"/>
        <c:minorTickMark val="none"/>
        <c:tickLblPos val="nextTo"/>
        <c:crossAx val="137343744"/>
        <c:crosses val="autoZero"/>
        <c:crossBetween val="between"/>
        <c:majorUnit val="0.2"/>
      </c:valAx>
    </c:plotArea>
    <c:legend>
      <c:legendPos val="r"/>
      <c:layout>
        <c:manualLayout>
          <c:xMode val="edge"/>
          <c:yMode val="edge"/>
          <c:x val="0.66996908087038698"/>
          <c:y val="0.23082310932063721"/>
          <c:w val="0.31879486696485165"/>
          <c:h val="0.42485533785021057"/>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22439225664478"/>
          <c:y val="5.9400000000000001E-2"/>
          <c:w val="0.52545473300553591"/>
          <c:h val="0.76529999999999998"/>
        </c:manualLayout>
      </c:layout>
      <c:barChart>
        <c:barDir val="col"/>
        <c:grouping val="percentStacked"/>
        <c:varyColors val="0"/>
        <c:ser>
          <c:idx val="0"/>
          <c:order val="0"/>
          <c:tx>
            <c:strRef>
              <c:f>Partners_MSM!$B$21</c:f>
              <c:strCache>
                <c:ptCount val="1"/>
                <c:pt idx="0">
                  <c:v> 1 partner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Partners_MSM!$A$22:$A$23</c:f>
              <c:strCache>
                <c:ptCount val="2"/>
                <c:pt idx="0">
                  <c:v>Port Moresby</c:v>
                </c:pt>
                <c:pt idx="1">
                  <c:v>Lae</c:v>
                </c:pt>
              </c:strCache>
            </c:strRef>
          </c:cat>
          <c:val>
            <c:numRef>
              <c:f>Partners_MSM!$B$22:$B$23</c:f>
              <c:numCache>
                <c:formatCode>0</c:formatCode>
                <c:ptCount val="2"/>
                <c:pt idx="0">
                  <c:v>72.2</c:v>
                </c:pt>
                <c:pt idx="1">
                  <c:v>71.599999999999994</c:v>
                </c:pt>
              </c:numCache>
            </c:numRef>
          </c:val>
          <c:extLst>
            <c:ext xmlns:c16="http://schemas.microsoft.com/office/drawing/2014/chart" uri="{C3380CC4-5D6E-409C-BE32-E72D297353CC}">
              <c16:uniqueId val="{00000000-50DA-4241-B0CC-E12598FA8C94}"/>
            </c:ext>
          </c:extLst>
        </c:ser>
        <c:ser>
          <c:idx val="1"/>
          <c:order val="1"/>
          <c:tx>
            <c:strRef>
              <c:f>Partners_MSM!$C$21</c:f>
              <c:strCache>
                <c:ptCount val="1"/>
                <c:pt idx="0">
                  <c:v> 2 partners</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Partners_MSM!$A$22:$A$23</c:f>
              <c:strCache>
                <c:ptCount val="2"/>
                <c:pt idx="0">
                  <c:v>Port Moresby</c:v>
                </c:pt>
                <c:pt idx="1">
                  <c:v>Lae</c:v>
                </c:pt>
              </c:strCache>
            </c:strRef>
          </c:cat>
          <c:val>
            <c:numRef>
              <c:f>Partners_MSM!$C$22:$C$23</c:f>
              <c:numCache>
                <c:formatCode>0</c:formatCode>
                <c:ptCount val="2"/>
                <c:pt idx="0">
                  <c:v>19</c:v>
                </c:pt>
                <c:pt idx="1">
                  <c:v>16.3</c:v>
                </c:pt>
              </c:numCache>
            </c:numRef>
          </c:val>
          <c:extLst>
            <c:ext xmlns:c16="http://schemas.microsoft.com/office/drawing/2014/chart" uri="{C3380CC4-5D6E-409C-BE32-E72D297353CC}">
              <c16:uniqueId val="{00000001-50DA-4241-B0CC-E12598FA8C94}"/>
            </c:ext>
          </c:extLst>
        </c:ser>
        <c:ser>
          <c:idx val="2"/>
          <c:order val="2"/>
          <c:tx>
            <c:strRef>
              <c:f>Partners_MSM!$D$21</c:f>
              <c:strCache>
                <c:ptCount val="1"/>
                <c:pt idx="0">
                  <c:v> 3 or more partners</c:v>
                </c:pt>
              </c:strCache>
            </c:strRef>
          </c:tx>
          <c:spPr>
            <a:solidFill>
              <a:srgbClr val="F78E1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Partners_MSM!$A$22:$A$23</c:f>
              <c:strCache>
                <c:ptCount val="2"/>
                <c:pt idx="0">
                  <c:v>Port Moresby</c:v>
                </c:pt>
                <c:pt idx="1">
                  <c:v>Lae</c:v>
                </c:pt>
              </c:strCache>
            </c:strRef>
          </c:cat>
          <c:val>
            <c:numRef>
              <c:f>Partners_MSM!$D$22:$D$23</c:f>
              <c:numCache>
                <c:formatCode>0</c:formatCode>
                <c:ptCount val="2"/>
                <c:pt idx="0">
                  <c:v>8.8000000000000007</c:v>
                </c:pt>
                <c:pt idx="1">
                  <c:v>12.1</c:v>
                </c:pt>
              </c:numCache>
            </c:numRef>
          </c:val>
          <c:extLst>
            <c:ext xmlns:c16="http://schemas.microsoft.com/office/drawing/2014/chart" uri="{C3380CC4-5D6E-409C-BE32-E72D297353CC}">
              <c16:uniqueId val="{00000002-50DA-4241-B0CC-E12598FA8C94}"/>
            </c:ext>
          </c:extLst>
        </c:ser>
        <c:dLbls>
          <c:showLegendKey val="0"/>
          <c:showVal val="0"/>
          <c:showCatName val="0"/>
          <c:showSerName val="0"/>
          <c:showPercent val="0"/>
          <c:showBubbleSize val="0"/>
        </c:dLbls>
        <c:gapWidth val="150"/>
        <c:overlap val="100"/>
        <c:axId val="137838976"/>
        <c:axId val="137840512"/>
      </c:barChart>
      <c:catAx>
        <c:axId val="137838976"/>
        <c:scaling>
          <c:orientation val="minMax"/>
        </c:scaling>
        <c:delete val="0"/>
        <c:axPos val="b"/>
        <c:numFmt formatCode="General" sourceLinked="0"/>
        <c:majorTickMark val="out"/>
        <c:minorTickMark val="none"/>
        <c:tickLblPos val="nextTo"/>
        <c:crossAx val="137840512"/>
        <c:crosses val="autoZero"/>
        <c:auto val="1"/>
        <c:lblAlgn val="ctr"/>
        <c:lblOffset val="100"/>
        <c:noMultiLvlLbl val="0"/>
      </c:catAx>
      <c:valAx>
        <c:axId val="137840512"/>
        <c:scaling>
          <c:orientation val="minMax"/>
          <c:max val="1"/>
          <c:min val="0"/>
        </c:scaling>
        <c:delete val="0"/>
        <c:axPos val="l"/>
        <c:numFmt formatCode="0%" sourceLinked="1"/>
        <c:majorTickMark val="out"/>
        <c:minorTickMark val="none"/>
        <c:tickLblPos val="nextTo"/>
        <c:crossAx val="137838976"/>
        <c:crosses val="autoZero"/>
        <c:crossBetween val="between"/>
        <c:majorUnit val="0.2"/>
      </c:valAx>
    </c:plotArea>
    <c:legend>
      <c:legendPos val="r"/>
      <c:layout>
        <c:manualLayout>
          <c:xMode val="edge"/>
          <c:yMode val="edge"/>
          <c:x val="0.68164332511871129"/>
          <c:y val="0.10591522309711285"/>
          <c:w val="0.30817855783294262"/>
          <c:h val="0.3481695538057743"/>
        </c:manualLayout>
      </c:layout>
      <c:overlay val="0"/>
    </c:legend>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37695423941572"/>
          <c:y val="9.3773584905660373E-2"/>
          <c:w val="0.85869550952870022"/>
          <c:h val="0.70693832020997371"/>
        </c:manualLayout>
      </c:layout>
      <c:barChart>
        <c:barDir val="col"/>
        <c:grouping val="clustered"/>
        <c:varyColors val="0"/>
        <c:ser>
          <c:idx val="0"/>
          <c:order val="0"/>
          <c:tx>
            <c:strRef>
              <c:f>'age at 1st sex MSM'!$A$3</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at 1st sex MSM'!$B$2:$E$2</c:f>
              <c:strCache>
                <c:ptCount val="4"/>
                <c:pt idx="0">
                  <c:v>10-14 yr</c:v>
                </c:pt>
                <c:pt idx="1">
                  <c:v>15-19 yr </c:v>
                </c:pt>
                <c:pt idx="2">
                  <c:v>20-24 yr</c:v>
                </c:pt>
                <c:pt idx="3">
                  <c:v>25+ yr </c:v>
                </c:pt>
              </c:strCache>
            </c:strRef>
          </c:cat>
          <c:val>
            <c:numRef>
              <c:f>'age at 1st sex MSM'!$B$3:$E$3</c:f>
              <c:numCache>
                <c:formatCode>0</c:formatCode>
                <c:ptCount val="4"/>
                <c:pt idx="0">
                  <c:v>7</c:v>
                </c:pt>
                <c:pt idx="1">
                  <c:v>37.700000000000003</c:v>
                </c:pt>
                <c:pt idx="2">
                  <c:v>30.3</c:v>
                </c:pt>
                <c:pt idx="3">
                  <c:v>24.9</c:v>
                </c:pt>
              </c:numCache>
            </c:numRef>
          </c:val>
          <c:extLst>
            <c:ext xmlns:c16="http://schemas.microsoft.com/office/drawing/2014/chart" uri="{C3380CC4-5D6E-409C-BE32-E72D297353CC}">
              <c16:uniqueId val="{00000000-E837-4F1B-86B6-24510866E896}"/>
            </c:ext>
          </c:extLst>
        </c:ser>
        <c:ser>
          <c:idx val="1"/>
          <c:order val="1"/>
          <c:tx>
            <c:strRef>
              <c:f>'age at 1st sex MSM'!$A$4</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at 1st sex MSM'!$B$2:$E$2</c:f>
              <c:strCache>
                <c:ptCount val="4"/>
                <c:pt idx="0">
                  <c:v>10-14 yr</c:v>
                </c:pt>
                <c:pt idx="1">
                  <c:v>15-19 yr </c:v>
                </c:pt>
                <c:pt idx="2">
                  <c:v>20-24 yr</c:v>
                </c:pt>
                <c:pt idx="3">
                  <c:v>25+ yr </c:v>
                </c:pt>
              </c:strCache>
            </c:strRef>
          </c:cat>
          <c:val>
            <c:numRef>
              <c:f>'age at 1st sex MSM'!$B$4:$E$4</c:f>
              <c:numCache>
                <c:formatCode>0</c:formatCode>
                <c:ptCount val="4"/>
                <c:pt idx="0">
                  <c:v>7.5</c:v>
                </c:pt>
                <c:pt idx="1">
                  <c:v>40.700000000000003</c:v>
                </c:pt>
                <c:pt idx="2">
                  <c:v>29.4</c:v>
                </c:pt>
                <c:pt idx="3">
                  <c:v>22.3</c:v>
                </c:pt>
              </c:numCache>
            </c:numRef>
          </c:val>
          <c:extLst>
            <c:ext xmlns:c16="http://schemas.microsoft.com/office/drawing/2014/chart" uri="{C3380CC4-5D6E-409C-BE32-E72D297353CC}">
              <c16:uniqueId val="{00000001-E837-4F1B-86B6-24510866E896}"/>
            </c:ext>
          </c:extLst>
        </c:ser>
        <c:dLbls>
          <c:showLegendKey val="0"/>
          <c:showVal val="0"/>
          <c:showCatName val="0"/>
          <c:showSerName val="0"/>
          <c:showPercent val="0"/>
          <c:showBubbleSize val="0"/>
        </c:dLbls>
        <c:gapWidth val="219"/>
        <c:axId val="138384512"/>
        <c:axId val="138386048"/>
      </c:barChart>
      <c:catAx>
        <c:axId val="138384512"/>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386048"/>
        <c:crosses val="autoZero"/>
        <c:auto val="1"/>
        <c:lblAlgn val="ctr"/>
        <c:lblOffset val="100"/>
        <c:noMultiLvlLbl val="0"/>
      </c:catAx>
      <c:valAx>
        <c:axId val="138386048"/>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(weighted)</a:t>
                </a:r>
              </a:p>
            </c:rich>
          </c:tx>
          <c:overlay val="0"/>
          <c:spPr>
            <a:noFill/>
            <a:ln>
              <a:noFill/>
            </a:ln>
            <a:effectLst/>
          </c:spPr>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384512"/>
        <c:crosses val="autoZero"/>
        <c:crossBetween val="between"/>
        <c:maj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781840388763286"/>
          <c:y val="4.5128205128205132E-2"/>
          <c:w val="0.56195771939398664"/>
          <c:h val="0.82937435897435896"/>
        </c:manualLayout>
      </c:layout>
      <c:barChart>
        <c:barDir val="bar"/>
        <c:grouping val="percentStacked"/>
        <c:varyColors val="0"/>
        <c:ser>
          <c:idx val="0"/>
          <c:order val="0"/>
          <c:tx>
            <c:strRef>
              <c:f>'age at 1st sex FSW'!$B$2</c:f>
              <c:strCache>
                <c:ptCount val="1"/>
                <c:pt idx="0">
                  <c:v>≤14 yr</c:v>
                </c:pt>
              </c:strCache>
            </c:strRef>
          </c:tx>
          <c:spPr>
            <a:solidFill>
              <a:srgbClr val="E31837"/>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FSW'!$B$3:$B$5</c:f>
              <c:numCache>
                <c:formatCode>0</c:formatCode>
                <c:ptCount val="3"/>
                <c:pt idx="0">
                  <c:v>4.9000000000000004</c:v>
                </c:pt>
                <c:pt idx="1">
                  <c:v>7.4</c:v>
                </c:pt>
                <c:pt idx="2">
                  <c:v>5.6</c:v>
                </c:pt>
              </c:numCache>
            </c:numRef>
          </c:val>
          <c:extLst>
            <c:ext xmlns:c16="http://schemas.microsoft.com/office/drawing/2014/chart" uri="{C3380CC4-5D6E-409C-BE32-E72D297353CC}">
              <c16:uniqueId val="{00000000-E5B0-4169-920B-120450EDBC2E}"/>
            </c:ext>
          </c:extLst>
        </c:ser>
        <c:ser>
          <c:idx val="1"/>
          <c:order val="1"/>
          <c:tx>
            <c:strRef>
              <c:f>'age at 1st sex FSW'!$C$2</c:f>
              <c:strCache>
                <c:ptCount val="1"/>
                <c:pt idx="0">
                  <c:v>15-19 yr</c:v>
                </c:pt>
              </c:strCache>
            </c:strRef>
          </c:tx>
          <c:spPr>
            <a:solidFill>
              <a:srgbClr val="F15B40"/>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FSW'!$C$3:$C$5</c:f>
              <c:numCache>
                <c:formatCode>0</c:formatCode>
                <c:ptCount val="3"/>
                <c:pt idx="0">
                  <c:v>35.299999999999997</c:v>
                </c:pt>
                <c:pt idx="1">
                  <c:v>32.6</c:v>
                </c:pt>
                <c:pt idx="2">
                  <c:v>39.1</c:v>
                </c:pt>
              </c:numCache>
            </c:numRef>
          </c:val>
          <c:extLst>
            <c:ext xmlns:c16="http://schemas.microsoft.com/office/drawing/2014/chart" uri="{C3380CC4-5D6E-409C-BE32-E72D297353CC}">
              <c16:uniqueId val="{00000001-E5B0-4169-920B-120450EDBC2E}"/>
            </c:ext>
          </c:extLst>
        </c:ser>
        <c:ser>
          <c:idx val="2"/>
          <c:order val="2"/>
          <c:tx>
            <c:strRef>
              <c:f>'age at 1st sex FSW'!$D$2</c:f>
              <c:strCache>
                <c:ptCount val="1"/>
                <c:pt idx="0">
                  <c:v>20-24 yr</c:v>
                </c:pt>
              </c:strCache>
            </c:strRef>
          </c:tx>
          <c:spPr>
            <a:solidFill>
              <a:srgbClr val="CDC884"/>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FSW'!$D$3:$D$5</c:f>
              <c:numCache>
                <c:formatCode>0</c:formatCode>
                <c:ptCount val="3"/>
                <c:pt idx="0">
                  <c:v>26.4</c:v>
                </c:pt>
                <c:pt idx="1">
                  <c:v>25.7</c:v>
                </c:pt>
                <c:pt idx="2">
                  <c:v>31</c:v>
                </c:pt>
              </c:numCache>
            </c:numRef>
          </c:val>
          <c:extLst>
            <c:ext xmlns:c16="http://schemas.microsoft.com/office/drawing/2014/chart" uri="{C3380CC4-5D6E-409C-BE32-E72D297353CC}">
              <c16:uniqueId val="{00000002-E5B0-4169-920B-120450EDBC2E}"/>
            </c:ext>
          </c:extLst>
        </c:ser>
        <c:ser>
          <c:idx val="3"/>
          <c:order val="3"/>
          <c:tx>
            <c:strRef>
              <c:f>'age at 1st sex FSW'!$E$2</c:f>
              <c:strCache>
                <c:ptCount val="1"/>
                <c:pt idx="0">
                  <c:v>25-29 yr</c:v>
                </c:pt>
              </c:strCache>
            </c:strRef>
          </c:tx>
          <c:spPr>
            <a:solidFill>
              <a:srgbClr val="63CDF5"/>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FSW'!$E$3:$E$5</c:f>
              <c:numCache>
                <c:formatCode>0</c:formatCode>
                <c:ptCount val="3"/>
                <c:pt idx="0">
                  <c:v>15.5</c:v>
                </c:pt>
                <c:pt idx="1">
                  <c:v>19.399999999999999</c:v>
                </c:pt>
                <c:pt idx="2">
                  <c:v>15.6</c:v>
                </c:pt>
              </c:numCache>
            </c:numRef>
          </c:val>
          <c:extLst>
            <c:ext xmlns:c16="http://schemas.microsoft.com/office/drawing/2014/chart" uri="{C3380CC4-5D6E-409C-BE32-E72D297353CC}">
              <c16:uniqueId val="{00000003-E5B0-4169-920B-120450EDBC2E}"/>
            </c:ext>
          </c:extLst>
        </c:ser>
        <c:ser>
          <c:idx val="4"/>
          <c:order val="4"/>
          <c:tx>
            <c:strRef>
              <c:f>'age at 1st sex FSW'!$F$2</c:f>
              <c:strCache>
                <c:ptCount val="1"/>
                <c:pt idx="0">
                  <c:v>30-34 yr</c:v>
                </c:pt>
              </c:strCache>
            </c:strRef>
          </c:tx>
          <c:spPr>
            <a:solidFill>
              <a:srgbClr val="70C8BE"/>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FSW'!$F$3:$F$5</c:f>
              <c:numCache>
                <c:formatCode>0</c:formatCode>
                <c:ptCount val="3"/>
                <c:pt idx="0">
                  <c:v>11.8</c:v>
                </c:pt>
                <c:pt idx="1">
                  <c:v>8</c:v>
                </c:pt>
                <c:pt idx="2">
                  <c:v>6.4</c:v>
                </c:pt>
              </c:numCache>
            </c:numRef>
          </c:val>
          <c:extLst>
            <c:ext xmlns:c16="http://schemas.microsoft.com/office/drawing/2014/chart" uri="{C3380CC4-5D6E-409C-BE32-E72D297353CC}">
              <c16:uniqueId val="{00000004-E5B0-4169-920B-120450EDBC2E}"/>
            </c:ext>
          </c:extLst>
        </c:ser>
        <c:ser>
          <c:idx val="5"/>
          <c:order val="5"/>
          <c:tx>
            <c:strRef>
              <c:f>'age at 1st sex FSW'!$G$2</c:f>
              <c:strCache>
                <c:ptCount val="1"/>
                <c:pt idx="0">
                  <c:v>35+ yr</c:v>
                </c:pt>
              </c:strCache>
            </c:strRef>
          </c:tx>
          <c:spPr>
            <a:solidFill>
              <a:srgbClr val="00A99A"/>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'age at 1st sex FSW'!$A$3:$A$5</c:f>
              <c:strCache>
                <c:ptCount val="3"/>
                <c:pt idx="0">
                  <c:v>Port Moresby</c:v>
                </c:pt>
                <c:pt idx="1">
                  <c:v>Lae</c:v>
                </c:pt>
                <c:pt idx="2">
                  <c:v>Mt Hagen</c:v>
                </c:pt>
              </c:strCache>
            </c:strRef>
          </c:cat>
          <c:val>
            <c:numRef>
              <c:f>'age at 1st sex FSW'!$G$3:$G$5</c:f>
              <c:numCache>
                <c:formatCode>0</c:formatCode>
                <c:ptCount val="3"/>
                <c:pt idx="0">
                  <c:v>6.2</c:v>
                </c:pt>
                <c:pt idx="1">
                  <c:v>6.9</c:v>
                </c:pt>
                <c:pt idx="2">
                  <c:v>2.2999999999999998</c:v>
                </c:pt>
              </c:numCache>
            </c:numRef>
          </c:val>
          <c:extLst>
            <c:ext xmlns:c16="http://schemas.microsoft.com/office/drawing/2014/chart" uri="{C3380CC4-5D6E-409C-BE32-E72D297353CC}">
              <c16:uniqueId val="{00000005-E5B0-4169-920B-120450EDBC2E}"/>
            </c:ext>
          </c:extLst>
        </c:ser>
        <c:dLbls>
          <c:showLegendKey val="0"/>
          <c:showVal val="0"/>
          <c:showCatName val="0"/>
          <c:showSerName val="0"/>
          <c:showPercent val="0"/>
          <c:showBubbleSize val="0"/>
        </c:dLbls>
        <c:gapWidth val="150"/>
        <c:overlap val="100"/>
        <c:axId val="138458240"/>
        <c:axId val="138459776"/>
      </c:barChart>
      <c:catAx>
        <c:axId val="138458240"/>
        <c:scaling>
          <c:orientation val="minMax"/>
        </c:scaling>
        <c:delete val="0"/>
        <c:axPos val="l"/>
        <c:numFmt formatCode="General" sourceLinked="0"/>
        <c:majorTickMark val="out"/>
        <c:minorTickMark val="none"/>
        <c:tickLblPos val="nextTo"/>
        <c:crossAx val="138459776"/>
        <c:crosses val="autoZero"/>
        <c:auto val="1"/>
        <c:lblAlgn val="ctr"/>
        <c:lblOffset val="100"/>
        <c:noMultiLvlLbl val="0"/>
      </c:catAx>
      <c:valAx>
        <c:axId val="138459776"/>
        <c:scaling>
          <c:orientation val="minMax"/>
          <c:max val="1"/>
          <c:min val="0"/>
        </c:scaling>
        <c:delete val="0"/>
        <c:axPos val="b"/>
        <c:numFmt formatCode="0%" sourceLinked="1"/>
        <c:majorTickMark val="out"/>
        <c:minorTickMark val="none"/>
        <c:tickLblPos val="nextTo"/>
        <c:crossAx val="138458240"/>
        <c:crosses val="autoZero"/>
        <c:crossBetween val="between"/>
        <c:majorUnit val="0.2"/>
      </c:valAx>
    </c:plotArea>
    <c:legend>
      <c:legendPos val="r"/>
      <c:layout>
        <c:manualLayout>
          <c:xMode val="edge"/>
          <c:yMode val="edge"/>
          <c:x val="0.80032795405524804"/>
          <c:y val="0.13317030082778117"/>
          <c:w val="0.18977105584574205"/>
          <c:h val="0.71442862911366845"/>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MSM_risks!$A$2</c:f>
          <c:strCache>
            <c:ptCount val="1"/>
          </c:strCache>
        </c:strRef>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786024432131169"/>
          <c:y val="0.15237037037037038"/>
          <c:w val="0.83950601082272125"/>
          <c:h val="0.6310171890278421"/>
        </c:manualLayout>
      </c:layout>
      <c:barChart>
        <c:barDir val="col"/>
        <c:grouping val="clustered"/>
        <c:varyColors val="0"/>
        <c:ser>
          <c:idx val="0"/>
          <c:order val="0"/>
          <c:tx>
            <c:strRef>
              <c:f>MSM_risks!$A$3</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MSM_risks!$B$2:$D$2</c:f>
              <c:strCache>
                <c:ptCount val="3"/>
                <c:pt idx="0">
                  <c:v>Ever sold sex</c:v>
                </c:pt>
                <c:pt idx="1">
                  <c:v>Bought sex *</c:v>
                </c:pt>
                <c:pt idx="2">
                  <c:v>Ever injected drugs</c:v>
                </c:pt>
              </c:strCache>
            </c:strRef>
          </c:cat>
          <c:val>
            <c:numRef>
              <c:f>MSM_risks!$B$3:$D$3</c:f>
              <c:numCache>
                <c:formatCode>0</c:formatCode>
                <c:ptCount val="3"/>
                <c:pt idx="0">
                  <c:v>51.6</c:v>
                </c:pt>
                <c:pt idx="1">
                  <c:v>9.1999999999999993</c:v>
                </c:pt>
                <c:pt idx="2" formatCode="General">
                  <c:v>1.9</c:v>
                </c:pt>
              </c:numCache>
            </c:numRef>
          </c:val>
          <c:extLst>
            <c:ext xmlns:c16="http://schemas.microsoft.com/office/drawing/2014/chart" uri="{C3380CC4-5D6E-409C-BE32-E72D297353CC}">
              <c16:uniqueId val="{00000000-7BB5-4F6A-91D3-7593070F9554}"/>
            </c:ext>
          </c:extLst>
        </c:ser>
        <c:ser>
          <c:idx val="1"/>
          <c:order val="1"/>
          <c:tx>
            <c:strRef>
              <c:f>MSM_risks!$A$4</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MSM_risks!$B$2:$D$2</c:f>
              <c:strCache>
                <c:ptCount val="3"/>
                <c:pt idx="0">
                  <c:v>Ever sold sex</c:v>
                </c:pt>
                <c:pt idx="1">
                  <c:v>Bought sex *</c:v>
                </c:pt>
                <c:pt idx="2">
                  <c:v>Ever injected drugs</c:v>
                </c:pt>
              </c:strCache>
            </c:strRef>
          </c:cat>
          <c:val>
            <c:numRef>
              <c:f>MSM_risks!$B$4:$D$4</c:f>
              <c:numCache>
                <c:formatCode>0</c:formatCode>
                <c:ptCount val="3"/>
                <c:pt idx="0">
                  <c:v>38.4</c:v>
                </c:pt>
                <c:pt idx="1">
                  <c:v>12.9</c:v>
                </c:pt>
                <c:pt idx="2" formatCode="General">
                  <c:v>0.4</c:v>
                </c:pt>
              </c:numCache>
            </c:numRef>
          </c:val>
          <c:extLst>
            <c:ext xmlns:c16="http://schemas.microsoft.com/office/drawing/2014/chart" uri="{C3380CC4-5D6E-409C-BE32-E72D297353CC}">
              <c16:uniqueId val="{00000001-7BB5-4F6A-91D3-7593070F9554}"/>
            </c:ext>
          </c:extLst>
        </c:ser>
        <c:dLbls>
          <c:showLegendKey val="0"/>
          <c:showVal val="0"/>
          <c:showCatName val="0"/>
          <c:showSerName val="0"/>
          <c:showPercent val="0"/>
          <c:showBubbleSize val="0"/>
        </c:dLbls>
        <c:gapWidth val="219"/>
        <c:axId val="138524928"/>
        <c:axId val="138539008"/>
      </c:barChart>
      <c:catAx>
        <c:axId val="138524928"/>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39008"/>
        <c:crosses val="autoZero"/>
        <c:auto val="1"/>
        <c:lblAlgn val="ctr"/>
        <c:lblOffset val="100"/>
        <c:noMultiLvlLbl val="0"/>
      </c:catAx>
      <c:valAx>
        <c:axId val="138539008"/>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(weighted)</a:t>
                </a:r>
              </a:p>
            </c:rich>
          </c:tx>
          <c:overlay val="0"/>
          <c:spPr>
            <a:noFill/>
            <a:ln>
              <a:noFill/>
            </a:ln>
            <a:effectLst/>
          </c:spPr>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24928"/>
        <c:crosses val="autoZero"/>
        <c:crossBetween val="between"/>
        <c:majorUnit val="20"/>
      </c:valAx>
      <c:spPr>
        <a:noFill/>
        <a:ln>
          <a:noFill/>
        </a:ln>
        <a:effectLst/>
      </c:spPr>
    </c:plotArea>
    <c:legend>
      <c:legendPos val="t"/>
      <c:layout>
        <c:manualLayout>
          <c:xMode val="edge"/>
          <c:yMode val="edge"/>
          <c:x val="0.34952823373312375"/>
          <c:y val="4.0261437908496733E-2"/>
          <c:w val="0.3717233112684834"/>
          <c:h val="0.1421033400236735"/>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strRef>
          <c:f>'forced sex'!$B$1</c:f>
          <c:strCache>
            <c:ptCount val="1"/>
          </c:strCache>
        </c:strRef>
      </c:tx>
      <c:overlay val="0"/>
      <c:spPr>
        <a:noFill/>
        <a:ln>
          <a:noFill/>
        </a:ln>
        <a:effectLst/>
      </c:spPr>
      <c:txPr>
        <a:bodyPr rot="0" spcFirstLastPara="1" vertOverflow="ellipsis" vert="horz" wrap="square" anchor="ctr" anchorCtr="1"/>
        <a:lstStyle/>
        <a:p>
          <a:pPr>
            <a:defRPr sz="1680" b="1"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'forced sex'!$B$2</c:f>
              <c:strCache>
                <c:ptCount val="1"/>
                <c:pt idx="0">
                  <c:v>FSWs</c:v>
                </c:pt>
              </c:strCache>
            </c:strRef>
          </c:tx>
          <c:spPr>
            <a:solidFill>
              <a:srgbClr val="00A99A"/>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'forced sex'!$A$3:$A$5</c:f>
              <c:strCache>
                <c:ptCount val="3"/>
                <c:pt idx="0">
                  <c:v>Port Moresby</c:v>
                </c:pt>
                <c:pt idx="1">
                  <c:v>Lae</c:v>
                </c:pt>
                <c:pt idx="2">
                  <c:v>Mt Hagen</c:v>
                </c:pt>
              </c:strCache>
            </c:strRef>
          </c:cat>
          <c:val>
            <c:numRef>
              <c:f>'forced sex'!$B$3:$B$5</c:f>
              <c:numCache>
                <c:formatCode>0</c:formatCode>
                <c:ptCount val="3"/>
                <c:pt idx="0">
                  <c:v>44.8</c:v>
                </c:pt>
                <c:pt idx="1">
                  <c:v>35.799999999999997</c:v>
                </c:pt>
                <c:pt idx="2">
                  <c:v>37.6</c:v>
                </c:pt>
              </c:numCache>
            </c:numRef>
          </c:val>
          <c:extLst>
            <c:ext xmlns:c16="http://schemas.microsoft.com/office/drawing/2014/chart" uri="{C3380CC4-5D6E-409C-BE32-E72D297353CC}">
              <c16:uniqueId val="{00000000-E8C1-48DC-A58A-B05F2FB3D9D5}"/>
            </c:ext>
          </c:extLst>
        </c:ser>
        <c:ser>
          <c:idx val="1"/>
          <c:order val="1"/>
          <c:tx>
            <c:strRef>
              <c:f>'forced sex'!$C$2</c:f>
              <c:strCache>
                <c:ptCount val="1"/>
                <c:pt idx="0">
                  <c:v>MSM/TG</c:v>
                </c:pt>
              </c:strCache>
            </c:strRef>
          </c:tx>
          <c:spPr>
            <a:solidFill>
              <a:srgbClr val="F26B73"/>
            </a:solidFill>
            <a:ln>
              <a:solidFill>
                <a:sysClr val="window" lastClr="FFFFFF"/>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'forced sex'!$A$3:$A$5</c:f>
              <c:strCache>
                <c:ptCount val="3"/>
                <c:pt idx="0">
                  <c:v>Port Moresby</c:v>
                </c:pt>
                <c:pt idx="1">
                  <c:v>Lae</c:v>
                </c:pt>
                <c:pt idx="2">
                  <c:v>Mt Hagen</c:v>
                </c:pt>
              </c:strCache>
            </c:strRef>
          </c:cat>
          <c:val>
            <c:numRef>
              <c:f>'forced sex'!$C$3:$C$5</c:f>
              <c:numCache>
                <c:formatCode>0</c:formatCode>
                <c:ptCount val="3"/>
                <c:pt idx="0">
                  <c:v>41.1</c:v>
                </c:pt>
                <c:pt idx="1">
                  <c:v>23</c:v>
                </c:pt>
              </c:numCache>
            </c:numRef>
          </c:val>
          <c:extLst>
            <c:ext xmlns:c16="http://schemas.microsoft.com/office/drawing/2014/chart" uri="{C3380CC4-5D6E-409C-BE32-E72D297353CC}">
              <c16:uniqueId val="{00000001-E8C1-48DC-A58A-B05F2FB3D9D5}"/>
            </c:ext>
          </c:extLst>
        </c:ser>
        <c:dLbls>
          <c:showLegendKey val="0"/>
          <c:showVal val="0"/>
          <c:showCatName val="0"/>
          <c:showSerName val="0"/>
          <c:showPercent val="0"/>
          <c:showBubbleSize val="0"/>
        </c:dLbls>
        <c:gapWidth val="219"/>
        <c:axId val="138597120"/>
        <c:axId val="138598656"/>
      </c:barChart>
      <c:catAx>
        <c:axId val="13859712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8656"/>
        <c:crosses val="autoZero"/>
        <c:auto val="1"/>
        <c:lblAlgn val="ctr"/>
        <c:lblOffset val="100"/>
        <c:noMultiLvlLbl val="0"/>
      </c:catAx>
      <c:valAx>
        <c:axId val="138598656"/>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weighted</a:t>
                </a:r>
              </a:p>
            </c:rich>
          </c:tx>
          <c:overlay val="0"/>
          <c:spPr>
            <a:noFill/>
            <a:ln>
              <a:noFill/>
            </a:ln>
            <a:effectLst/>
          </c:spPr>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8597120"/>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00AEEF"/>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'Multiple partnerships'!$C$5:$E$5</c:f>
              <c:strCache>
                <c:ptCount val="3"/>
                <c:pt idx="0">
                  <c:v>2007</c:v>
                </c:pt>
                <c:pt idx="1">
                  <c:v>2009</c:v>
                </c:pt>
                <c:pt idx="2">
                  <c:v>2011</c:v>
                </c:pt>
              </c:strCache>
            </c:strRef>
          </c:cat>
          <c:val>
            <c:numRef>
              <c:f>'Multiple partnerships'!$C$6:$E$6</c:f>
              <c:numCache>
                <c:formatCode>General</c:formatCode>
                <c:ptCount val="3"/>
                <c:pt idx="0">
                  <c:v>7.5</c:v>
                </c:pt>
                <c:pt idx="1">
                  <c:v>22.5</c:v>
                </c:pt>
                <c:pt idx="2">
                  <c:v>16.57</c:v>
                </c:pt>
              </c:numCache>
            </c:numRef>
          </c:val>
          <c:extLst>
            <c:ext xmlns:c16="http://schemas.microsoft.com/office/drawing/2014/chart" uri="{C3380CC4-5D6E-409C-BE32-E72D297353CC}">
              <c16:uniqueId val="{00000000-DAC1-4A15-9165-E3E66B1B4A96}"/>
            </c:ext>
          </c:extLst>
        </c:ser>
        <c:dLbls>
          <c:showLegendKey val="0"/>
          <c:showVal val="0"/>
          <c:showCatName val="0"/>
          <c:showSerName val="0"/>
          <c:showPercent val="0"/>
          <c:showBubbleSize val="0"/>
        </c:dLbls>
        <c:gapWidth val="260"/>
        <c:overlap val="10"/>
        <c:axId val="138781824"/>
        <c:axId val="138783360"/>
      </c:barChart>
      <c:catAx>
        <c:axId val="138781824"/>
        <c:scaling>
          <c:orientation val="minMax"/>
        </c:scaling>
        <c:delete val="0"/>
        <c:axPos val="b"/>
        <c:numFmt formatCode="General" sourceLinked="0"/>
        <c:majorTickMark val="out"/>
        <c:minorTickMark val="none"/>
        <c:tickLblPos val="nextTo"/>
        <c:crossAx val="138783360"/>
        <c:crosses val="autoZero"/>
        <c:auto val="1"/>
        <c:lblAlgn val="ctr"/>
        <c:lblOffset val="100"/>
        <c:noMultiLvlLbl val="0"/>
      </c:catAx>
      <c:valAx>
        <c:axId val="138783360"/>
        <c:scaling>
          <c:orientation val="minMax"/>
          <c:max val="100"/>
        </c:scaling>
        <c:delete val="0"/>
        <c:axPos val="l"/>
        <c:majorGridlines>
          <c:spPr>
            <a:ln w="6350">
              <a:solidFill>
                <a:schemeClr val="bg1">
                  <a:lumMod val="95000"/>
                </a:schemeClr>
              </a:solidFill>
              <a:prstDash val="sysDot"/>
            </a:ln>
          </c:spPr>
        </c:majorGridlines>
        <c:title>
          <c:tx>
            <c:rich>
              <a:bodyPr rot="0" vert="horz"/>
              <a:lstStyle/>
              <a:p>
                <a:pPr>
                  <a:defRPr/>
                </a:pPr>
                <a:r>
                  <a:rPr lang="en-US"/>
                  <a:t>%</a:t>
                </a:r>
              </a:p>
            </c:rich>
          </c:tx>
          <c:layout>
            <c:manualLayout>
              <c:xMode val="edge"/>
              <c:yMode val="edge"/>
              <c:x val="1.8434381002817822E-2"/>
              <c:y val="5.7847769028871452E-4"/>
            </c:manualLayout>
          </c:layout>
          <c:overlay val="0"/>
        </c:title>
        <c:numFmt formatCode="General" sourceLinked="1"/>
        <c:majorTickMark val="out"/>
        <c:minorTickMark val="none"/>
        <c:tickLblPos val="nextTo"/>
        <c:crossAx val="138781824"/>
        <c:crosses val="autoZero"/>
        <c:crossBetween val="between"/>
        <c:majorUnit val="20"/>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rgbClr val="88C540"/>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'condom use adults'!$B$5:$D$5</c:f>
              <c:strCache>
                <c:ptCount val="3"/>
                <c:pt idx="0">
                  <c:v>2007</c:v>
                </c:pt>
                <c:pt idx="1">
                  <c:v>2009</c:v>
                </c:pt>
                <c:pt idx="2">
                  <c:v>2011</c:v>
                </c:pt>
              </c:strCache>
            </c:strRef>
          </c:cat>
          <c:val>
            <c:numRef>
              <c:f>'condom use adults'!$B$6:$D$6</c:f>
              <c:numCache>
                <c:formatCode>General</c:formatCode>
                <c:ptCount val="3"/>
                <c:pt idx="0">
                  <c:v>43</c:v>
                </c:pt>
                <c:pt idx="1">
                  <c:v>39</c:v>
                </c:pt>
                <c:pt idx="2">
                  <c:v>29</c:v>
                </c:pt>
              </c:numCache>
            </c:numRef>
          </c:val>
          <c:extLst>
            <c:ext xmlns:c16="http://schemas.microsoft.com/office/drawing/2014/chart" uri="{C3380CC4-5D6E-409C-BE32-E72D297353CC}">
              <c16:uniqueId val="{00000000-061D-405E-8176-01320FC6A1BE}"/>
            </c:ext>
          </c:extLst>
        </c:ser>
        <c:dLbls>
          <c:showLegendKey val="0"/>
          <c:showVal val="0"/>
          <c:showCatName val="0"/>
          <c:showSerName val="0"/>
          <c:showPercent val="0"/>
          <c:showBubbleSize val="0"/>
        </c:dLbls>
        <c:gapWidth val="170"/>
        <c:overlap val="10"/>
        <c:axId val="139641216"/>
        <c:axId val="139642752"/>
      </c:barChart>
      <c:scatterChart>
        <c:scatterStyle val="lineMarker"/>
        <c:varyColors val="0"/>
        <c:ser>
          <c:idx val="1"/>
          <c:order val="1"/>
          <c:tx>
            <c:strRef>
              <c:f>'condom use adults'!$G$4</c:f>
              <c:strCache>
                <c:ptCount val="1"/>
                <c:pt idx="0">
                  <c:v>targt</c:v>
                </c:pt>
              </c:strCache>
            </c:strRef>
          </c:tx>
          <c:spPr>
            <a:ln w="15875">
              <a:solidFill>
                <a:srgbClr val="E31837"/>
              </a:solidFill>
              <a:prstDash val="dash"/>
            </a:ln>
          </c:spPr>
          <c:marker>
            <c:symbol val="none"/>
          </c:marker>
          <c:xVal>
            <c:numRef>
              <c:f>'condom use adults'!$F$5:$F$6</c:f>
              <c:numCache>
                <c:formatCode>General</c:formatCode>
                <c:ptCount val="2"/>
                <c:pt idx="0">
                  <c:v>0</c:v>
                </c:pt>
                <c:pt idx="1">
                  <c:v>1</c:v>
                </c:pt>
              </c:numCache>
            </c:numRef>
          </c:xVal>
          <c:yVal>
            <c:numRef>
              <c:f>'condom use adults'!$G$5:$G$6</c:f>
              <c:numCache>
                <c:formatCode>General</c:formatCode>
                <c:ptCount val="2"/>
                <c:pt idx="0">
                  <c:v>90</c:v>
                </c:pt>
                <c:pt idx="1">
                  <c:v>90</c:v>
                </c:pt>
              </c:numCache>
            </c:numRef>
          </c:yVal>
          <c:smooth val="0"/>
          <c:extLst>
            <c:ext xmlns:c16="http://schemas.microsoft.com/office/drawing/2014/chart" uri="{C3380CC4-5D6E-409C-BE32-E72D297353CC}">
              <c16:uniqueId val="{00000001-061D-405E-8176-01320FC6A1BE}"/>
            </c:ext>
          </c:extLst>
        </c:ser>
        <c:dLbls>
          <c:showLegendKey val="0"/>
          <c:showVal val="0"/>
          <c:showCatName val="0"/>
          <c:showSerName val="0"/>
          <c:showPercent val="0"/>
          <c:showBubbleSize val="0"/>
        </c:dLbls>
        <c:axId val="139646464"/>
        <c:axId val="139644928"/>
      </c:scatterChart>
      <c:catAx>
        <c:axId val="139641216"/>
        <c:scaling>
          <c:orientation val="minMax"/>
        </c:scaling>
        <c:delete val="0"/>
        <c:axPos val="b"/>
        <c:numFmt formatCode="General" sourceLinked="0"/>
        <c:majorTickMark val="out"/>
        <c:minorTickMark val="none"/>
        <c:tickLblPos val="nextTo"/>
        <c:crossAx val="139642752"/>
        <c:crosses val="autoZero"/>
        <c:auto val="1"/>
        <c:lblAlgn val="ctr"/>
        <c:lblOffset val="100"/>
        <c:noMultiLvlLbl val="0"/>
      </c:catAx>
      <c:valAx>
        <c:axId val="139642752"/>
        <c:scaling>
          <c:orientation val="minMax"/>
          <c:max val="100"/>
          <c:min val="0"/>
        </c:scaling>
        <c:delete val="0"/>
        <c:axPos val="l"/>
        <c:title>
          <c:tx>
            <c:rich>
              <a:bodyPr rot="0" vert="horz"/>
              <a:lstStyle/>
              <a:p>
                <a:pPr>
                  <a:defRPr/>
                </a:pPr>
                <a:r>
                  <a:rPr lang="en-US"/>
                  <a:t>%</a:t>
                </a:r>
              </a:p>
            </c:rich>
          </c:tx>
          <c:layout>
            <c:manualLayout>
              <c:xMode val="edge"/>
              <c:yMode val="edge"/>
              <c:x val="1.2240489169623029E-2"/>
              <c:y val="2.4607160325431726E-4"/>
            </c:manualLayout>
          </c:layout>
          <c:overlay val="0"/>
        </c:title>
        <c:numFmt formatCode="General" sourceLinked="1"/>
        <c:majorTickMark val="out"/>
        <c:minorTickMark val="none"/>
        <c:tickLblPos val="nextTo"/>
        <c:crossAx val="139641216"/>
        <c:crosses val="autoZero"/>
        <c:crossBetween val="between"/>
        <c:majorUnit val="10"/>
      </c:valAx>
      <c:valAx>
        <c:axId val="139644928"/>
        <c:scaling>
          <c:orientation val="minMax"/>
          <c:max val="100"/>
          <c:min val="0"/>
        </c:scaling>
        <c:delete val="1"/>
        <c:axPos val="r"/>
        <c:numFmt formatCode="General" sourceLinked="1"/>
        <c:majorTickMark val="out"/>
        <c:minorTickMark val="none"/>
        <c:tickLblPos val="nextTo"/>
        <c:crossAx val="139646464"/>
        <c:crosses val="max"/>
        <c:crossBetween val="midCat"/>
        <c:majorUnit val="10"/>
      </c:valAx>
      <c:valAx>
        <c:axId val="139646464"/>
        <c:scaling>
          <c:orientation val="minMax"/>
          <c:max val="1"/>
          <c:min val="0"/>
        </c:scaling>
        <c:delete val="1"/>
        <c:axPos val="t"/>
        <c:numFmt formatCode="General" sourceLinked="1"/>
        <c:majorTickMark val="out"/>
        <c:minorTickMark val="none"/>
        <c:tickLblPos val="nextTo"/>
        <c:crossAx val="139644928"/>
        <c:crosses val="max"/>
        <c:crossBetween val="midCat"/>
        <c:majorUnit val="0.2"/>
      </c:val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9975796195578647"/>
          <c:y val="0.15786938397406206"/>
          <c:w val="0.66011161620261383"/>
          <c:h val="0.82287478771035971"/>
        </c:manualLayout>
      </c:layout>
      <c:barChart>
        <c:barDir val="bar"/>
        <c:grouping val="clustered"/>
        <c:varyColors val="0"/>
        <c:ser>
          <c:idx val="0"/>
          <c:order val="0"/>
          <c:tx>
            <c:strRef>
              <c:f>'Prep and POP'!$D$2</c:f>
              <c:strCache>
                <c:ptCount val="1"/>
                <c:pt idx="0">
                  <c:v>FSW</c:v>
                </c:pt>
              </c:strCache>
            </c:strRef>
          </c:tx>
          <c:spPr>
            <a:solidFill>
              <a:srgbClr val="00A99A"/>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'Prep and POP'!$B$3:$C$8</c:f>
              <c:multiLvlStrCache>
                <c:ptCount val="6"/>
                <c:lvl>
                  <c:pt idx="0">
                    <c:v>Port Moresby</c:v>
                  </c:pt>
                  <c:pt idx="1">
                    <c:v>Lae</c:v>
                  </c:pt>
                  <c:pt idx="2">
                    <c:v>Mt Hagen</c:v>
                  </c:pt>
                  <c:pt idx="3">
                    <c:v>Port Moresby</c:v>
                  </c:pt>
                  <c:pt idx="4">
                    <c:v>Lae</c:v>
                  </c:pt>
                  <c:pt idx="5">
                    <c:v>Mt Hagen</c:v>
                  </c:pt>
                </c:lvl>
                <c:lvl>
                  <c:pt idx="0">
                    <c:v>Heard about post-exposure prophylaxis</c:v>
                  </c:pt>
                  <c:pt idx="3">
                    <c:v>Heard about pre-exposure prophylaxis</c:v>
                  </c:pt>
                </c:lvl>
              </c:multiLvlStrCache>
            </c:multiLvlStrRef>
          </c:cat>
          <c:val>
            <c:numRef>
              <c:f>'Prep and POP'!$D$3:$D$8</c:f>
              <c:numCache>
                <c:formatCode>0</c:formatCode>
                <c:ptCount val="6"/>
                <c:pt idx="0">
                  <c:v>19.2</c:v>
                </c:pt>
                <c:pt idx="1">
                  <c:v>11</c:v>
                </c:pt>
                <c:pt idx="2">
                  <c:v>10.3</c:v>
                </c:pt>
                <c:pt idx="3">
                  <c:v>11</c:v>
                </c:pt>
                <c:pt idx="4">
                  <c:v>10.1</c:v>
                </c:pt>
                <c:pt idx="5">
                  <c:v>3.6</c:v>
                </c:pt>
              </c:numCache>
            </c:numRef>
          </c:val>
          <c:extLst>
            <c:ext xmlns:c16="http://schemas.microsoft.com/office/drawing/2014/chart" uri="{C3380CC4-5D6E-409C-BE32-E72D297353CC}">
              <c16:uniqueId val="{00000000-107A-410D-B04E-B166018C5C54}"/>
            </c:ext>
          </c:extLst>
        </c:ser>
        <c:ser>
          <c:idx val="1"/>
          <c:order val="1"/>
          <c:tx>
            <c:strRef>
              <c:f>'Prep and POP'!$E$2</c:f>
              <c:strCache>
                <c:ptCount val="1"/>
                <c:pt idx="0">
                  <c:v>MSM/TG</c:v>
                </c:pt>
              </c:strCache>
            </c:strRef>
          </c:tx>
          <c:spPr>
            <a:solidFill>
              <a:srgbClr val="F15B40"/>
            </a:solidFill>
            <a:ln>
              <a:solidFill>
                <a:schemeClr val="bg1"/>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'Prep and POP'!$B$3:$C$8</c:f>
              <c:multiLvlStrCache>
                <c:ptCount val="6"/>
                <c:lvl>
                  <c:pt idx="0">
                    <c:v>Port Moresby</c:v>
                  </c:pt>
                  <c:pt idx="1">
                    <c:v>Lae</c:v>
                  </c:pt>
                  <c:pt idx="2">
                    <c:v>Mt Hagen</c:v>
                  </c:pt>
                  <c:pt idx="3">
                    <c:v>Port Moresby</c:v>
                  </c:pt>
                  <c:pt idx="4">
                    <c:v>Lae</c:v>
                  </c:pt>
                  <c:pt idx="5">
                    <c:v>Mt Hagen</c:v>
                  </c:pt>
                </c:lvl>
                <c:lvl>
                  <c:pt idx="0">
                    <c:v>Heard about post-exposure prophylaxis</c:v>
                  </c:pt>
                  <c:pt idx="3">
                    <c:v>Heard about pre-exposure prophylaxis</c:v>
                  </c:pt>
                </c:lvl>
              </c:multiLvlStrCache>
            </c:multiLvlStrRef>
          </c:cat>
          <c:val>
            <c:numRef>
              <c:f>'Prep and POP'!$E$3:$E$8</c:f>
              <c:numCache>
                <c:formatCode>0</c:formatCode>
                <c:ptCount val="6"/>
                <c:pt idx="0">
                  <c:v>16.2</c:v>
                </c:pt>
                <c:pt idx="1">
                  <c:v>12.7</c:v>
                </c:pt>
                <c:pt idx="3">
                  <c:v>7.3</c:v>
                </c:pt>
                <c:pt idx="4">
                  <c:v>10.1</c:v>
                </c:pt>
              </c:numCache>
            </c:numRef>
          </c:val>
          <c:extLst>
            <c:ext xmlns:c16="http://schemas.microsoft.com/office/drawing/2014/chart" uri="{C3380CC4-5D6E-409C-BE32-E72D297353CC}">
              <c16:uniqueId val="{00000001-107A-410D-B04E-B166018C5C54}"/>
            </c:ext>
          </c:extLst>
        </c:ser>
        <c:dLbls>
          <c:showLegendKey val="0"/>
          <c:showVal val="0"/>
          <c:showCatName val="0"/>
          <c:showSerName val="0"/>
          <c:showPercent val="0"/>
          <c:showBubbleSize val="0"/>
        </c:dLbls>
        <c:gapWidth val="150"/>
        <c:axId val="140466816"/>
        <c:axId val="140505472"/>
      </c:barChart>
      <c:catAx>
        <c:axId val="140466816"/>
        <c:scaling>
          <c:orientation val="maxMin"/>
        </c:scaling>
        <c:delete val="0"/>
        <c:axPos val="l"/>
        <c:numFmt formatCode="General" sourceLinked="0"/>
        <c:majorTickMark val="out"/>
        <c:minorTickMark val="none"/>
        <c:tickLblPos val="nextTo"/>
        <c:crossAx val="140505472"/>
        <c:crosses val="autoZero"/>
        <c:auto val="1"/>
        <c:lblAlgn val="ctr"/>
        <c:lblOffset val="100"/>
        <c:noMultiLvlLbl val="0"/>
      </c:catAx>
      <c:valAx>
        <c:axId val="140505472"/>
        <c:scaling>
          <c:orientation val="minMax"/>
          <c:max val="100"/>
          <c:min val="0"/>
        </c:scaling>
        <c:delete val="0"/>
        <c:axPos val="t"/>
        <c:title>
          <c:tx>
            <c:rich>
              <a:bodyPr/>
              <a:lstStyle/>
              <a:p>
                <a:pPr>
                  <a:defRPr/>
                </a:pPr>
                <a:r>
                  <a:rPr lang="en-US"/>
                  <a:t>% weighted</a:t>
                </a:r>
              </a:p>
            </c:rich>
          </c:tx>
          <c:overlay val="0"/>
        </c:title>
        <c:numFmt formatCode="0" sourceLinked="1"/>
        <c:majorTickMark val="out"/>
        <c:minorTickMark val="none"/>
        <c:tickLblPos val="nextTo"/>
        <c:crossAx val="140466816"/>
        <c:crosses val="autoZero"/>
        <c:crossBetween val="between"/>
        <c:majorUnit val="20"/>
      </c:valAx>
    </c:plotArea>
    <c:legend>
      <c:legendPos val="b"/>
      <c:layout>
        <c:manualLayout>
          <c:xMode val="edge"/>
          <c:yMode val="edge"/>
          <c:x val="0.72998579430148547"/>
          <c:y val="0.44939992795018269"/>
          <c:w val="0.17748545607056851"/>
          <c:h val="0.19112294786681078"/>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Sheet2!$B$2</c:f>
              <c:strCache>
                <c:ptCount val="1"/>
                <c:pt idx="0">
                  <c:v>FSW</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Port Moresby</c:v>
                </c:pt>
                <c:pt idx="1">
                  <c:v>Lae</c:v>
                </c:pt>
                <c:pt idx="2">
                  <c:v>Mt Hagen</c:v>
                </c:pt>
              </c:strCache>
            </c:strRef>
          </c:cat>
          <c:val>
            <c:numRef>
              <c:f>Sheet2!$B$3:$B$5</c:f>
              <c:numCache>
                <c:formatCode>0</c:formatCode>
                <c:ptCount val="3"/>
                <c:pt idx="0">
                  <c:v>10.9</c:v>
                </c:pt>
                <c:pt idx="1">
                  <c:v>5.2</c:v>
                </c:pt>
                <c:pt idx="2">
                  <c:v>6.7</c:v>
                </c:pt>
              </c:numCache>
            </c:numRef>
          </c:val>
          <c:extLst>
            <c:ext xmlns:c16="http://schemas.microsoft.com/office/drawing/2014/chart" uri="{C3380CC4-5D6E-409C-BE32-E72D297353CC}">
              <c16:uniqueId val="{00000000-693A-420E-97D8-2628A665DD8B}"/>
            </c:ext>
          </c:extLst>
        </c:ser>
        <c:ser>
          <c:idx val="1"/>
          <c:order val="1"/>
          <c:tx>
            <c:strRef>
              <c:f>Sheet2!$C$2</c:f>
              <c:strCache>
                <c:ptCount val="1"/>
                <c:pt idx="0">
                  <c:v>MSM/TG</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Sheet2!$A$3:$A$5</c:f>
              <c:strCache>
                <c:ptCount val="3"/>
                <c:pt idx="0">
                  <c:v>Port Moresby</c:v>
                </c:pt>
                <c:pt idx="1">
                  <c:v>Lae</c:v>
                </c:pt>
                <c:pt idx="2">
                  <c:v>Mt Hagen</c:v>
                </c:pt>
              </c:strCache>
            </c:strRef>
          </c:cat>
          <c:val>
            <c:numRef>
              <c:f>Sheet2!$C$3:$C$5</c:f>
              <c:numCache>
                <c:formatCode>0</c:formatCode>
                <c:ptCount val="3"/>
                <c:pt idx="0">
                  <c:v>4.0999999999999996</c:v>
                </c:pt>
                <c:pt idx="1">
                  <c:v>0.6</c:v>
                </c:pt>
              </c:numCache>
            </c:numRef>
          </c:val>
          <c:extLst>
            <c:ext xmlns:c16="http://schemas.microsoft.com/office/drawing/2014/chart" uri="{C3380CC4-5D6E-409C-BE32-E72D297353CC}">
              <c16:uniqueId val="{00000001-693A-420E-97D8-2628A665DD8B}"/>
            </c:ext>
          </c:extLst>
        </c:ser>
        <c:dLbls>
          <c:showLegendKey val="0"/>
          <c:showVal val="0"/>
          <c:showCatName val="0"/>
          <c:showSerName val="0"/>
          <c:showPercent val="0"/>
          <c:showBubbleSize val="0"/>
        </c:dLbls>
        <c:gapWidth val="219"/>
        <c:axId val="155873664"/>
        <c:axId val="155875200"/>
      </c:barChart>
      <c:catAx>
        <c:axId val="155873664"/>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875200"/>
        <c:crosses val="autoZero"/>
        <c:auto val="1"/>
        <c:lblAlgn val="ctr"/>
        <c:lblOffset val="100"/>
        <c:noMultiLvlLbl val="0"/>
      </c:catAx>
      <c:valAx>
        <c:axId val="155875200"/>
        <c:scaling>
          <c:orientation val="minMax"/>
          <c:max val="10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 weighted</a:t>
                </a:r>
              </a:p>
            </c:rich>
          </c:tx>
          <c:overlay val="0"/>
          <c:spPr>
            <a:noFill/>
            <a:ln>
              <a:noFill/>
            </a:ln>
            <a:effectLst/>
          </c:spPr>
        </c:title>
        <c:numFmt formatCode="0"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55873664"/>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627569444444444"/>
          <c:y val="4.9980491479642224E-2"/>
          <c:w val="0.62926249999999995"/>
          <c:h val="0.61760277777777772"/>
        </c:manualLayout>
      </c:layout>
      <c:areaChart>
        <c:grouping val="standard"/>
        <c:varyColors val="0"/>
        <c:ser>
          <c:idx val="0"/>
          <c:order val="0"/>
          <c:tx>
            <c:strRef>
              <c:f>'PLHIV_NI_Deaths (2)'!$F$2</c:f>
              <c:strCache>
                <c:ptCount val="1"/>
                <c:pt idx="0">
                  <c:v>New HIV infections Upper bound</c:v>
                </c:pt>
              </c:strCache>
            </c:strRef>
          </c:tx>
          <c:spPr>
            <a:solidFill>
              <a:srgbClr val="E31837">
                <a:alpha val="30000"/>
              </a:srgbClr>
            </a:solidFill>
            <a:ln w="25400">
              <a:solidFill>
                <a:sysClr val="window" lastClr="FFFFFF"/>
              </a:solid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(2)'!$F$3:$F$32</c:f>
              <c:numCache>
                <c:formatCode>_-* #,##0_-;\-* #,##0_-;_-* "-"??_-;_-@_-</c:formatCode>
                <c:ptCount val="30"/>
                <c:pt idx="0">
                  <c:v>104</c:v>
                </c:pt>
                <c:pt idx="1">
                  <c:v>144</c:v>
                </c:pt>
                <c:pt idx="2">
                  <c:v>207</c:v>
                </c:pt>
                <c:pt idx="3">
                  <c:v>317</c:v>
                </c:pt>
                <c:pt idx="4">
                  <c:v>494</c:v>
                </c:pt>
                <c:pt idx="5">
                  <c:v>766</c:v>
                </c:pt>
                <c:pt idx="6">
                  <c:v>1180</c:v>
                </c:pt>
                <c:pt idx="7">
                  <c:v>1717</c:v>
                </c:pt>
                <c:pt idx="8">
                  <c:v>2380</c:v>
                </c:pt>
                <c:pt idx="9">
                  <c:v>3083</c:v>
                </c:pt>
                <c:pt idx="10">
                  <c:v>3844</c:v>
                </c:pt>
                <c:pt idx="11">
                  <c:v>4395</c:v>
                </c:pt>
                <c:pt idx="12">
                  <c:v>4654</c:v>
                </c:pt>
                <c:pt idx="13">
                  <c:v>4663</c:v>
                </c:pt>
                <c:pt idx="14">
                  <c:v>4321</c:v>
                </c:pt>
                <c:pt idx="15">
                  <c:v>3876</c:v>
                </c:pt>
                <c:pt idx="16">
                  <c:v>3397</c:v>
                </c:pt>
                <c:pt idx="17">
                  <c:v>3052</c:v>
                </c:pt>
                <c:pt idx="18">
                  <c:v>2848</c:v>
                </c:pt>
                <c:pt idx="19">
                  <c:v>2786</c:v>
                </c:pt>
                <c:pt idx="20">
                  <c:v>2849</c:v>
                </c:pt>
                <c:pt idx="21">
                  <c:v>2915</c:v>
                </c:pt>
                <c:pt idx="22">
                  <c:v>3042</c:v>
                </c:pt>
                <c:pt idx="23">
                  <c:v>3187</c:v>
                </c:pt>
                <c:pt idx="24">
                  <c:v>3336</c:v>
                </c:pt>
                <c:pt idx="25">
                  <c:v>3512</c:v>
                </c:pt>
                <c:pt idx="26">
                  <c:v>3649</c:v>
                </c:pt>
                <c:pt idx="27">
                  <c:v>3808</c:v>
                </c:pt>
                <c:pt idx="28">
                  <c:v>3934</c:v>
                </c:pt>
                <c:pt idx="29">
                  <c:v>3999</c:v>
                </c:pt>
              </c:numCache>
            </c:numRef>
          </c:val>
          <c:extLst>
            <c:ext xmlns:c16="http://schemas.microsoft.com/office/drawing/2014/chart" uri="{C3380CC4-5D6E-409C-BE32-E72D297353CC}">
              <c16:uniqueId val="{00000001-9D1F-4C96-9772-7F0B859553B4}"/>
            </c:ext>
          </c:extLst>
        </c:ser>
        <c:ser>
          <c:idx val="2"/>
          <c:order val="2"/>
          <c:tx>
            <c:strRef>
              <c:f>'PLHIV_NI_Deaths (2)'!$H$2</c:f>
              <c:strCache>
                <c:ptCount val="1"/>
                <c:pt idx="0">
                  <c:v>New HIV infections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(2)'!$H$3:$H$32</c:f>
              <c:numCache>
                <c:formatCode>_-* #,##0_-;\-* #,##0_-;_-* "-"??_-;_-@_-</c:formatCode>
                <c:ptCount val="30"/>
                <c:pt idx="0">
                  <c:v>42</c:v>
                </c:pt>
                <c:pt idx="1">
                  <c:v>60</c:v>
                </c:pt>
                <c:pt idx="2">
                  <c:v>89</c:v>
                </c:pt>
                <c:pt idx="3">
                  <c:v>139</c:v>
                </c:pt>
                <c:pt idx="4">
                  <c:v>222</c:v>
                </c:pt>
                <c:pt idx="5">
                  <c:v>367</c:v>
                </c:pt>
                <c:pt idx="6">
                  <c:v>615</c:v>
                </c:pt>
                <c:pt idx="7">
                  <c:v>1010</c:v>
                </c:pt>
                <c:pt idx="8">
                  <c:v>1521</c:v>
                </c:pt>
                <c:pt idx="9">
                  <c:v>2139</c:v>
                </c:pt>
                <c:pt idx="10">
                  <c:v>2781</c:v>
                </c:pt>
                <c:pt idx="11">
                  <c:v>3341</c:v>
                </c:pt>
                <c:pt idx="12">
                  <c:v>3563</c:v>
                </c:pt>
                <c:pt idx="13">
                  <c:v>3597</c:v>
                </c:pt>
                <c:pt idx="14">
                  <c:v>3331</c:v>
                </c:pt>
                <c:pt idx="15">
                  <c:v>2980</c:v>
                </c:pt>
                <c:pt idx="16">
                  <c:v>2633</c:v>
                </c:pt>
                <c:pt idx="17">
                  <c:v>2363</c:v>
                </c:pt>
                <c:pt idx="18">
                  <c:v>2220</c:v>
                </c:pt>
                <c:pt idx="19">
                  <c:v>2181</c:v>
                </c:pt>
                <c:pt idx="20">
                  <c:v>2278</c:v>
                </c:pt>
                <c:pt idx="21">
                  <c:v>2319</c:v>
                </c:pt>
                <c:pt idx="22">
                  <c:v>2404</c:v>
                </c:pt>
                <c:pt idx="23">
                  <c:v>2493</c:v>
                </c:pt>
                <c:pt idx="24">
                  <c:v>2602</c:v>
                </c:pt>
                <c:pt idx="25">
                  <c:v>2704</c:v>
                </c:pt>
                <c:pt idx="26">
                  <c:v>2801</c:v>
                </c:pt>
                <c:pt idx="27">
                  <c:v>2869</c:v>
                </c:pt>
                <c:pt idx="28">
                  <c:v>2873</c:v>
                </c:pt>
                <c:pt idx="29">
                  <c:v>2789</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30634112"/>
        <c:axId val="130635648"/>
      </c:areaChart>
      <c:lineChart>
        <c:grouping val="standard"/>
        <c:varyColors val="0"/>
        <c:ser>
          <c:idx val="1"/>
          <c:order val="1"/>
          <c:tx>
            <c:strRef>
              <c:f>'PLHIV_NI_Deaths (2)'!$G$2</c:f>
              <c:strCache>
                <c:ptCount val="1"/>
                <c:pt idx="0">
                  <c:v>New HIV infections</c:v>
                </c:pt>
              </c:strCache>
            </c:strRef>
          </c:tx>
          <c:spPr>
            <a:ln w="38100">
              <a:solidFill>
                <a:srgbClr val="E31837"/>
              </a:solidFill>
              <a:prstDash val="solid"/>
            </a:ln>
          </c:spPr>
          <c:marker>
            <c:symbol val="none"/>
          </c:marker>
          <c:dLbls>
            <c:dLbl>
              <c:idx val="29"/>
              <c:tx>
                <c:rich>
                  <a:bodyPr/>
                  <a:lstStyle/>
                  <a:p>
                    <a:r>
                      <a:rPr lang="en-US" dirty="0"/>
                      <a:t> 3,300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9A2-433D-8A47-F787CA59FCF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(2)'!$G$3:$G$32</c:f>
              <c:numCache>
                <c:formatCode>_-* #,##0_-;\-* #,##0_-;_-* "-"??_-;_-@_-</c:formatCode>
                <c:ptCount val="30"/>
                <c:pt idx="0">
                  <c:v>59</c:v>
                </c:pt>
                <c:pt idx="1">
                  <c:v>87</c:v>
                </c:pt>
                <c:pt idx="2">
                  <c:v>131</c:v>
                </c:pt>
                <c:pt idx="3">
                  <c:v>204</c:v>
                </c:pt>
                <c:pt idx="4">
                  <c:v>328</c:v>
                </c:pt>
                <c:pt idx="5">
                  <c:v>531</c:v>
                </c:pt>
                <c:pt idx="6">
                  <c:v>847</c:v>
                </c:pt>
                <c:pt idx="7">
                  <c:v>1305</c:v>
                </c:pt>
                <c:pt idx="8">
                  <c:v>1890</c:v>
                </c:pt>
                <c:pt idx="9">
                  <c:v>2587</c:v>
                </c:pt>
                <c:pt idx="10">
                  <c:v>3303</c:v>
                </c:pt>
                <c:pt idx="11">
                  <c:v>3830</c:v>
                </c:pt>
                <c:pt idx="12">
                  <c:v>4092</c:v>
                </c:pt>
                <c:pt idx="13">
                  <c:v>4048</c:v>
                </c:pt>
                <c:pt idx="14">
                  <c:v>3760</c:v>
                </c:pt>
                <c:pt idx="15">
                  <c:v>3359</c:v>
                </c:pt>
                <c:pt idx="16">
                  <c:v>2967</c:v>
                </c:pt>
                <c:pt idx="17">
                  <c:v>2668</c:v>
                </c:pt>
                <c:pt idx="18">
                  <c:v>2505</c:v>
                </c:pt>
                <c:pt idx="19">
                  <c:v>2460</c:v>
                </c:pt>
                <c:pt idx="20">
                  <c:v>2552</c:v>
                </c:pt>
                <c:pt idx="21">
                  <c:v>2600</c:v>
                </c:pt>
                <c:pt idx="22">
                  <c:v>2705</c:v>
                </c:pt>
                <c:pt idx="23">
                  <c:v>2825</c:v>
                </c:pt>
                <c:pt idx="24">
                  <c:v>2936</c:v>
                </c:pt>
                <c:pt idx="25">
                  <c:v>3082</c:v>
                </c:pt>
                <c:pt idx="26">
                  <c:v>3207</c:v>
                </c:pt>
                <c:pt idx="27">
                  <c:v>3304</c:v>
                </c:pt>
                <c:pt idx="28">
                  <c:v>3356</c:v>
                </c:pt>
                <c:pt idx="29">
                  <c:v>3320</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30634112"/>
        <c:axId val="130635648"/>
      </c:lineChart>
      <c:catAx>
        <c:axId val="130634112"/>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0635648"/>
        <c:crosses val="autoZero"/>
        <c:auto val="1"/>
        <c:lblAlgn val="ctr"/>
        <c:lblOffset val="100"/>
        <c:tickMarkSkip val="1"/>
        <c:noMultiLvlLbl val="0"/>
      </c:catAx>
      <c:valAx>
        <c:axId val="130635648"/>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30634112"/>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E31837"/>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3"/>
    </mc:Choice>
    <mc:Fallback>
      <c:style val="23"/>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457442819647548E-2"/>
          <c:y val="4.9792433326900594E-2"/>
          <c:w val="0.88756730408698925"/>
          <c:h val="0.6851166987194417"/>
        </c:manualLayout>
      </c:layout>
      <c:barChart>
        <c:barDir val="col"/>
        <c:grouping val="clustered"/>
        <c:varyColors val="0"/>
        <c:ser>
          <c:idx val="0"/>
          <c:order val="0"/>
          <c:spPr>
            <a:solidFill>
              <a:srgbClr val="F78E1E"/>
            </a:solidFill>
            <a:ln>
              <a:noFill/>
            </a:ln>
          </c:spPr>
          <c:invertIfNegative val="0"/>
          <c:dPt>
            <c:idx val="1"/>
            <c:invertIfNegative val="0"/>
            <c:bubble3D val="0"/>
            <c:extLst>
              <c:ext xmlns:c16="http://schemas.microsoft.com/office/drawing/2014/chart" uri="{C3380CC4-5D6E-409C-BE32-E72D297353CC}">
                <c16:uniqueId val="{00000000-386E-4053-BF95-DDC6F58C0248}"/>
              </c:ext>
            </c:extLst>
          </c:dPt>
          <c:dPt>
            <c:idx val="2"/>
            <c:invertIfNegative val="0"/>
            <c:bubble3D val="0"/>
            <c:extLst>
              <c:ext xmlns:c16="http://schemas.microsoft.com/office/drawing/2014/chart" uri="{C3380CC4-5D6E-409C-BE32-E72D297353CC}">
                <c16:uniqueId val="{00000001-386E-4053-BF95-DDC6F58C0248}"/>
              </c:ext>
            </c:extLst>
          </c:dPt>
          <c:dPt>
            <c:idx val="4"/>
            <c:invertIfNegative val="0"/>
            <c:bubble3D val="0"/>
            <c:extLst>
              <c:ext xmlns:c16="http://schemas.microsoft.com/office/drawing/2014/chart" uri="{C3380CC4-5D6E-409C-BE32-E72D297353CC}">
                <c16:uniqueId val="{00000002-386E-4053-BF95-DDC6F58C0248}"/>
              </c:ext>
            </c:extLst>
          </c:dPt>
          <c:dPt>
            <c:idx val="5"/>
            <c:invertIfNegative val="0"/>
            <c:bubble3D val="0"/>
            <c:extLst>
              <c:ext xmlns:c16="http://schemas.microsoft.com/office/drawing/2014/chart" uri="{C3380CC4-5D6E-409C-BE32-E72D297353CC}">
                <c16:uniqueId val="{00000003-386E-4053-BF95-DDC6F58C0248}"/>
              </c:ext>
            </c:extLst>
          </c:dPt>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Vulnerability!$A$77:$B$82</c:f>
              <c:multiLvlStrCache>
                <c:ptCount val="6"/>
                <c:lvl>
                  <c:pt idx="0">
                    <c:v>Total</c:v>
                  </c:pt>
                  <c:pt idx="1">
                    <c:v>&lt;25</c:v>
                  </c:pt>
                  <c:pt idx="2">
                    <c:v>25+</c:v>
                  </c:pt>
                  <c:pt idx="3">
                    <c:v>Total</c:v>
                  </c:pt>
                  <c:pt idx="4">
                    <c:v>&lt;25</c:v>
                  </c:pt>
                  <c:pt idx="5">
                    <c:v>25+</c:v>
                  </c:pt>
                </c:lvl>
                <c:lvl>
                  <c:pt idx="0">
                    <c:v>FSWs
(2006)</c:v>
                  </c:pt>
                  <c:pt idx="3">
                    <c:v>MSM
(2007)</c:v>
                  </c:pt>
                </c:lvl>
              </c:multiLvlStrCache>
            </c:multiLvlStrRef>
          </c:cat>
          <c:val>
            <c:numRef>
              <c:f>Vulnerability!$C$77:$C$82</c:f>
              <c:numCache>
                <c:formatCode>0</c:formatCode>
                <c:ptCount val="6"/>
                <c:pt idx="0">
                  <c:v>35.300000000000004</c:v>
                </c:pt>
                <c:pt idx="1">
                  <c:v>39.230000000000011</c:v>
                </c:pt>
                <c:pt idx="2">
                  <c:v>32.630000000000003</c:v>
                </c:pt>
                <c:pt idx="3">
                  <c:v>70.599999999999994</c:v>
                </c:pt>
                <c:pt idx="4">
                  <c:v>72.400000000000006</c:v>
                </c:pt>
                <c:pt idx="5">
                  <c:v>67.5</c:v>
                </c:pt>
              </c:numCache>
            </c:numRef>
          </c:val>
          <c:extLst>
            <c:ext xmlns:c16="http://schemas.microsoft.com/office/drawing/2014/chart" uri="{C3380CC4-5D6E-409C-BE32-E72D297353CC}">
              <c16:uniqueId val="{00000004-386E-4053-BF95-DDC6F58C0248}"/>
            </c:ext>
          </c:extLst>
        </c:ser>
        <c:dLbls>
          <c:showLegendKey val="0"/>
          <c:showVal val="0"/>
          <c:showCatName val="0"/>
          <c:showSerName val="0"/>
          <c:showPercent val="0"/>
          <c:showBubbleSize val="0"/>
        </c:dLbls>
        <c:gapWidth val="150"/>
        <c:axId val="158140288"/>
        <c:axId val="158141824"/>
      </c:barChart>
      <c:catAx>
        <c:axId val="158140288"/>
        <c:scaling>
          <c:orientation val="minMax"/>
        </c:scaling>
        <c:delete val="0"/>
        <c:axPos val="b"/>
        <c:numFmt formatCode="General" sourceLinked="0"/>
        <c:majorTickMark val="out"/>
        <c:minorTickMark val="none"/>
        <c:tickLblPos val="nextTo"/>
        <c:crossAx val="158141824"/>
        <c:crosses val="autoZero"/>
        <c:auto val="1"/>
        <c:lblAlgn val="ctr"/>
        <c:lblOffset val="100"/>
        <c:noMultiLvlLbl val="0"/>
      </c:catAx>
      <c:valAx>
        <c:axId val="158141824"/>
        <c:scaling>
          <c:orientation val="minMax"/>
          <c:max val="100"/>
          <c:min val="0"/>
        </c:scaling>
        <c:delete val="0"/>
        <c:axPos val="l"/>
        <c:title>
          <c:tx>
            <c:rich>
              <a:bodyPr rot="0" vert="horz"/>
              <a:lstStyle/>
              <a:p>
                <a:pPr>
                  <a:defRPr/>
                </a:pPr>
                <a:r>
                  <a:rPr lang="en-US"/>
                  <a:t>%</a:t>
                </a:r>
              </a:p>
            </c:rich>
          </c:tx>
          <c:layout>
            <c:manualLayout>
              <c:xMode val="edge"/>
              <c:yMode val="edge"/>
              <c:x val="9.8765432098767338E-3"/>
              <c:y val="1.8134481071222029E-2"/>
            </c:manualLayout>
          </c:layout>
          <c:overlay val="0"/>
        </c:title>
        <c:numFmt formatCode="0" sourceLinked="1"/>
        <c:majorTickMark val="out"/>
        <c:minorTickMark val="none"/>
        <c:tickLblPos val="nextTo"/>
        <c:crossAx val="158140288"/>
        <c:crosses val="autoZero"/>
        <c:crossBetween val="between"/>
        <c:majorUnit val="20"/>
      </c:valAx>
    </c:plotArea>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5"/>
    </mc:Choice>
    <mc:Fallback>
      <c:style val="15"/>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826855855397837E-2"/>
          <c:y val="4.8428680478653056E-2"/>
          <c:w val="0.89245022387939421"/>
          <c:h val="0.70467857410522461"/>
        </c:manualLayout>
      </c:layout>
      <c:barChart>
        <c:barDir val="col"/>
        <c:grouping val="clustered"/>
        <c:varyColors val="0"/>
        <c:ser>
          <c:idx val="0"/>
          <c:order val="0"/>
          <c:tx>
            <c:strRef>
              <c:f>Sheet2!$C$18</c:f>
              <c:strCache>
                <c:ptCount val="1"/>
                <c:pt idx="0">
                  <c:v>Total</c:v>
                </c:pt>
              </c:strCache>
            </c:strRef>
          </c:tx>
          <c:spPr>
            <a:ln>
              <a:noFill/>
            </a:ln>
          </c:spPr>
          <c:invertIfNegative val="0"/>
          <c:dPt>
            <c:idx val="0"/>
            <c:invertIfNegative val="0"/>
            <c:bubble3D val="0"/>
            <c:spPr>
              <a:solidFill>
                <a:srgbClr val="E31837"/>
              </a:solidFill>
              <a:ln>
                <a:noFill/>
              </a:ln>
            </c:spPr>
            <c:extLst>
              <c:ext xmlns:c16="http://schemas.microsoft.com/office/drawing/2014/chart" uri="{C3380CC4-5D6E-409C-BE32-E72D297353CC}">
                <c16:uniqueId val="{00000001-9892-4C1D-94B7-D799692F6417}"/>
              </c:ext>
            </c:extLst>
          </c:dPt>
          <c:dPt>
            <c:idx val="1"/>
            <c:invertIfNegative val="0"/>
            <c:bubble3D val="0"/>
            <c:spPr>
              <a:solidFill>
                <a:srgbClr val="F78E1E"/>
              </a:solidFill>
              <a:ln>
                <a:noFill/>
              </a:ln>
            </c:spPr>
            <c:extLst>
              <c:ext xmlns:c16="http://schemas.microsoft.com/office/drawing/2014/chart" uri="{C3380CC4-5D6E-409C-BE32-E72D297353CC}">
                <c16:uniqueId val="{00000003-9892-4C1D-94B7-D799692F6417}"/>
              </c:ext>
            </c:extLst>
          </c:dPt>
          <c:dPt>
            <c:idx val="2"/>
            <c:invertIfNegative val="0"/>
            <c:bubble3D val="0"/>
            <c:spPr>
              <a:solidFill>
                <a:srgbClr val="00AEEF"/>
              </a:solidFill>
              <a:ln>
                <a:noFill/>
              </a:ln>
            </c:spPr>
            <c:extLst>
              <c:ext xmlns:c16="http://schemas.microsoft.com/office/drawing/2014/chart" uri="{C3380CC4-5D6E-409C-BE32-E72D297353CC}">
                <c16:uniqueId val="{00000005-9892-4C1D-94B7-D799692F6417}"/>
              </c:ext>
            </c:extLst>
          </c:dPt>
          <c:dPt>
            <c:idx val="3"/>
            <c:invertIfNegative val="0"/>
            <c:bubble3D val="0"/>
            <c:spPr>
              <a:solidFill>
                <a:srgbClr val="E31837"/>
              </a:solidFill>
              <a:ln>
                <a:noFill/>
              </a:ln>
            </c:spPr>
            <c:extLst>
              <c:ext xmlns:c16="http://schemas.microsoft.com/office/drawing/2014/chart" uri="{C3380CC4-5D6E-409C-BE32-E72D297353CC}">
                <c16:uniqueId val="{00000007-9892-4C1D-94B7-D799692F6417}"/>
              </c:ext>
            </c:extLst>
          </c:dPt>
          <c:dPt>
            <c:idx val="4"/>
            <c:invertIfNegative val="0"/>
            <c:bubble3D val="0"/>
            <c:spPr>
              <a:solidFill>
                <a:srgbClr val="F78E1E"/>
              </a:solidFill>
              <a:ln>
                <a:noFill/>
              </a:ln>
            </c:spPr>
            <c:extLst>
              <c:ext xmlns:c16="http://schemas.microsoft.com/office/drawing/2014/chart" uri="{C3380CC4-5D6E-409C-BE32-E72D297353CC}">
                <c16:uniqueId val="{00000009-9892-4C1D-94B7-D799692F6417}"/>
              </c:ext>
            </c:extLst>
          </c:dPt>
          <c:dPt>
            <c:idx val="5"/>
            <c:invertIfNegative val="0"/>
            <c:bubble3D val="0"/>
            <c:spPr>
              <a:solidFill>
                <a:srgbClr val="00AEEF"/>
              </a:solidFill>
              <a:ln>
                <a:noFill/>
              </a:ln>
            </c:spPr>
            <c:extLst>
              <c:ext xmlns:c16="http://schemas.microsoft.com/office/drawing/2014/chart" uri="{C3380CC4-5D6E-409C-BE32-E72D297353CC}">
                <c16:uniqueId val="{0000000B-9892-4C1D-94B7-D799692F6417}"/>
              </c:ext>
            </c:extLst>
          </c:dPt>
          <c:dPt>
            <c:idx val="6"/>
            <c:invertIfNegative val="0"/>
            <c:bubble3D val="0"/>
            <c:spPr>
              <a:solidFill>
                <a:srgbClr val="E31837"/>
              </a:solidFill>
              <a:ln>
                <a:noFill/>
              </a:ln>
            </c:spPr>
            <c:extLst>
              <c:ext xmlns:c16="http://schemas.microsoft.com/office/drawing/2014/chart" uri="{C3380CC4-5D6E-409C-BE32-E72D297353CC}">
                <c16:uniqueId val="{0000000D-9892-4C1D-94B7-D799692F6417}"/>
              </c:ext>
            </c:extLst>
          </c:dPt>
          <c:dPt>
            <c:idx val="7"/>
            <c:invertIfNegative val="0"/>
            <c:bubble3D val="0"/>
            <c:spPr>
              <a:solidFill>
                <a:srgbClr val="F78E1E"/>
              </a:solidFill>
              <a:ln>
                <a:noFill/>
              </a:ln>
            </c:spPr>
            <c:extLst>
              <c:ext xmlns:c16="http://schemas.microsoft.com/office/drawing/2014/chart" uri="{C3380CC4-5D6E-409C-BE32-E72D297353CC}">
                <c16:uniqueId val="{0000000F-9892-4C1D-94B7-D799692F6417}"/>
              </c:ext>
            </c:extLst>
          </c:dPt>
          <c:dPt>
            <c:idx val="8"/>
            <c:invertIfNegative val="0"/>
            <c:bubble3D val="0"/>
            <c:spPr>
              <a:solidFill>
                <a:srgbClr val="00AEEF"/>
              </a:solidFill>
              <a:ln>
                <a:noFill/>
              </a:ln>
            </c:spPr>
            <c:extLst>
              <c:ext xmlns:c16="http://schemas.microsoft.com/office/drawing/2014/chart" uri="{C3380CC4-5D6E-409C-BE32-E72D297353CC}">
                <c16:uniqueId val="{00000011-9892-4C1D-94B7-D799692F6417}"/>
              </c:ext>
            </c:extLst>
          </c:dPt>
          <c:dLbls>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Sheet2!$A$19:$B$27</c:f>
              <c:multiLvlStrCache>
                <c:ptCount val="9"/>
                <c:lvl>
                  <c:pt idx="0">
                    <c:v>Total</c:v>
                  </c:pt>
                  <c:pt idx="1">
                    <c:v>Female</c:v>
                  </c:pt>
                  <c:pt idx="2">
                    <c:v>Male</c:v>
                  </c:pt>
                  <c:pt idx="3">
                    <c:v>Total</c:v>
                  </c:pt>
                  <c:pt idx="4">
                    <c:v>Female</c:v>
                  </c:pt>
                  <c:pt idx="5">
                    <c:v>Male</c:v>
                  </c:pt>
                  <c:pt idx="6">
                    <c:v>Total</c:v>
                  </c:pt>
                  <c:pt idx="7">
                    <c:v>Female</c:v>
                  </c:pt>
                  <c:pt idx="8">
                    <c:v>Male</c:v>
                  </c:pt>
                </c:lvl>
                <c:lvl>
                  <c:pt idx="0">
                    <c:v>STI patients </c:v>
                  </c:pt>
                  <c:pt idx="3">
                    <c:v>Plantation workers </c:v>
                  </c:pt>
                  <c:pt idx="6">
                    <c:v>Petroleum development workers </c:v>
                  </c:pt>
                </c:lvl>
              </c:multiLvlStrCache>
            </c:multiLvlStrRef>
          </c:cat>
          <c:val>
            <c:numRef>
              <c:f>Sheet2!$C$19:$C$27</c:f>
              <c:numCache>
                <c:formatCode>0</c:formatCode>
                <c:ptCount val="9"/>
                <c:pt idx="0">
                  <c:v>22.7</c:v>
                </c:pt>
                <c:pt idx="1">
                  <c:v>14</c:v>
                </c:pt>
                <c:pt idx="2">
                  <c:v>34.4</c:v>
                </c:pt>
                <c:pt idx="3">
                  <c:v>18.989999999999789</c:v>
                </c:pt>
                <c:pt idx="4">
                  <c:v>25</c:v>
                </c:pt>
                <c:pt idx="5">
                  <c:v>18.7</c:v>
                </c:pt>
                <c:pt idx="6">
                  <c:v>43.7</c:v>
                </c:pt>
                <c:pt idx="7">
                  <c:v>47.1</c:v>
                </c:pt>
                <c:pt idx="8">
                  <c:v>43.5</c:v>
                </c:pt>
              </c:numCache>
            </c:numRef>
          </c:val>
          <c:extLst>
            <c:ext xmlns:c16="http://schemas.microsoft.com/office/drawing/2014/chart" uri="{C3380CC4-5D6E-409C-BE32-E72D297353CC}">
              <c16:uniqueId val="{00000012-9892-4C1D-94B7-D799692F6417}"/>
            </c:ext>
          </c:extLst>
        </c:ser>
        <c:dLbls>
          <c:showLegendKey val="0"/>
          <c:showVal val="0"/>
          <c:showCatName val="0"/>
          <c:showSerName val="0"/>
          <c:showPercent val="0"/>
          <c:showBubbleSize val="0"/>
        </c:dLbls>
        <c:gapWidth val="150"/>
        <c:axId val="158401280"/>
        <c:axId val="158402816"/>
      </c:barChart>
      <c:lineChart>
        <c:grouping val="standard"/>
        <c:varyColors val="0"/>
        <c:ser>
          <c:idx val="1"/>
          <c:order val="1"/>
          <c:tx>
            <c:strRef>
              <c:f>Sheet2!$D$18</c:f>
              <c:strCache>
                <c:ptCount val="1"/>
                <c:pt idx="0">
                  <c:v>&lt;25</c:v>
                </c:pt>
              </c:strCache>
            </c:strRef>
          </c:tx>
          <c:spPr>
            <a:ln>
              <a:noFill/>
            </a:ln>
          </c:spPr>
          <c:marker>
            <c:symbol val="circle"/>
            <c:size val="12"/>
            <c:spPr>
              <a:solidFill>
                <a:srgbClr val="EC008C"/>
              </a:solidFill>
              <a:ln>
                <a:noFill/>
              </a:ln>
            </c:spPr>
          </c:marker>
          <c:dLbls>
            <c:dLbl>
              <c:idx val="0"/>
              <c:layout>
                <c:manualLayout>
                  <c:x val="2.251937787444154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9892-4C1D-94B7-D799692F6417}"/>
                </c:ext>
              </c:extLst>
            </c:dLbl>
            <c:spPr>
              <a:noFill/>
              <a:ln>
                <a:noFill/>
              </a:ln>
              <a:effectLst/>
            </c:spPr>
            <c:txPr>
              <a:bodyPr/>
              <a:lstStyle/>
              <a:p>
                <a:pPr algn="ctr">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Sheet2!$A$19:$B$27</c:f>
              <c:multiLvlStrCache>
                <c:ptCount val="9"/>
                <c:lvl>
                  <c:pt idx="0">
                    <c:v>Total</c:v>
                  </c:pt>
                  <c:pt idx="1">
                    <c:v>Female</c:v>
                  </c:pt>
                  <c:pt idx="2">
                    <c:v>Male</c:v>
                  </c:pt>
                  <c:pt idx="3">
                    <c:v>Total</c:v>
                  </c:pt>
                  <c:pt idx="4">
                    <c:v>Female</c:v>
                  </c:pt>
                  <c:pt idx="5">
                    <c:v>Male</c:v>
                  </c:pt>
                  <c:pt idx="6">
                    <c:v>Total</c:v>
                  </c:pt>
                  <c:pt idx="7">
                    <c:v>Female</c:v>
                  </c:pt>
                  <c:pt idx="8">
                    <c:v>Male</c:v>
                  </c:pt>
                </c:lvl>
                <c:lvl>
                  <c:pt idx="0">
                    <c:v>STI patients </c:v>
                  </c:pt>
                  <c:pt idx="3">
                    <c:v>Plantation workers </c:v>
                  </c:pt>
                  <c:pt idx="6">
                    <c:v>Petroleum development workers </c:v>
                  </c:pt>
                </c:lvl>
              </c:multiLvlStrCache>
            </c:multiLvlStrRef>
          </c:cat>
          <c:val>
            <c:numRef>
              <c:f>Sheet2!$D$19:$D$27</c:f>
              <c:numCache>
                <c:formatCode>General</c:formatCode>
                <c:ptCount val="9"/>
                <c:pt idx="0" formatCode="0">
                  <c:v>28.9</c:v>
                </c:pt>
                <c:pt idx="3" formatCode="0">
                  <c:v>21.1</c:v>
                </c:pt>
                <c:pt idx="6" formatCode="0">
                  <c:v>19.2</c:v>
                </c:pt>
              </c:numCache>
            </c:numRef>
          </c:val>
          <c:smooth val="0"/>
          <c:extLst>
            <c:ext xmlns:c16="http://schemas.microsoft.com/office/drawing/2014/chart" uri="{C3380CC4-5D6E-409C-BE32-E72D297353CC}">
              <c16:uniqueId val="{00000014-9892-4C1D-94B7-D799692F6417}"/>
            </c:ext>
          </c:extLst>
        </c:ser>
        <c:ser>
          <c:idx val="2"/>
          <c:order val="2"/>
          <c:tx>
            <c:strRef>
              <c:f>Sheet2!$E$18</c:f>
              <c:strCache>
                <c:ptCount val="1"/>
                <c:pt idx="0">
                  <c:v>25+</c:v>
                </c:pt>
              </c:strCache>
            </c:strRef>
          </c:tx>
          <c:spPr>
            <a:ln>
              <a:noFill/>
            </a:ln>
          </c:spPr>
          <c:marker>
            <c:symbol val="diamond"/>
            <c:size val="12"/>
            <c:spPr>
              <a:solidFill>
                <a:srgbClr val="88C540"/>
              </a:solidFill>
              <a:ln>
                <a:noFill/>
              </a:ln>
            </c:spPr>
          </c:marker>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multiLvlStrRef>
              <c:f>Sheet2!$A$19:$B$27</c:f>
              <c:multiLvlStrCache>
                <c:ptCount val="9"/>
                <c:lvl>
                  <c:pt idx="0">
                    <c:v>Total</c:v>
                  </c:pt>
                  <c:pt idx="1">
                    <c:v>Female</c:v>
                  </c:pt>
                  <c:pt idx="2">
                    <c:v>Male</c:v>
                  </c:pt>
                  <c:pt idx="3">
                    <c:v>Total</c:v>
                  </c:pt>
                  <c:pt idx="4">
                    <c:v>Female</c:v>
                  </c:pt>
                  <c:pt idx="5">
                    <c:v>Male</c:v>
                  </c:pt>
                  <c:pt idx="6">
                    <c:v>Total</c:v>
                  </c:pt>
                  <c:pt idx="7">
                    <c:v>Female</c:v>
                  </c:pt>
                  <c:pt idx="8">
                    <c:v>Male</c:v>
                  </c:pt>
                </c:lvl>
                <c:lvl>
                  <c:pt idx="0">
                    <c:v>STI patients </c:v>
                  </c:pt>
                  <c:pt idx="3">
                    <c:v>Plantation workers </c:v>
                  </c:pt>
                  <c:pt idx="6">
                    <c:v>Petroleum development workers </c:v>
                  </c:pt>
                </c:lvl>
              </c:multiLvlStrCache>
            </c:multiLvlStrRef>
          </c:cat>
          <c:val>
            <c:numRef>
              <c:f>Sheet2!$E$19:$E$27</c:f>
              <c:numCache>
                <c:formatCode>General</c:formatCode>
                <c:ptCount val="9"/>
                <c:pt idx="0" formatCode="0">
                  <c:v>20.3</c:v>
                </c:pt>
                <c:pt idx="3" formatCode="0">
                  <c:v>18.110000000000031</c:v>
                </c:pt>
                <c:pt idx="6" formatCode="0">
                  <c:v>45.6</c:v>
                </c:pt>
              </c:numCache>
            </c:numRef>
          </c:val>
          <c:smooth val="0"/>
          <c:extLst>
            <c:ext xmlns:c16="http://schemas.microsoft.com/office/drawing/2014/chart" uri="{C3380CC4-5D6E-409C-BE32-E72D297353CC}">
              <c16:uniqueId val="{00000015-9892-4C1D-94B7-D799692F6417}"/>
            </c:ext>
          </c:extLst>
        </c:ser>
        <c:dLbls>
          <c:showLegendKey val="0"/>
          <c:showVal val="0"/>
          <c:showCatName val="0"/>
          <c:showSerName val="0"/>
          <c:showPercent val="0"/>
          <c:showBubbleSize val="0"/>
        </c:dLbls>
        <c:marker val="1"/>
        <c:smooth val="0"/>
        <c:axId val="158401280"/>
        <c:axId val="158402816"/>
      </c:lineChart>
      <c:catAx>
        <c:axId val="158401280"/>
        <c:scaling>
          <c:orientation val="minMax"/>
        </c:scaling>
        <c:delete val="0"/>
        <c:axPos val="b"/>
        <c:numFmt formatCode="General" sourceLinked="0"/>
        <c:majorTickMark val="out"/>
        <c:minorTickMark val="none"/>
        <c:tickLblPos val="nextTo"/>
        <c:crossAx val="158402816"/>
        <c:crosses val="autoZero"/>
        <c:auto val="1"/>
        <c:lblAlgn val="ctr"/>
        <c:lblOffset val="100"/>
        <c:noMultiLvlLbl val="0"/>
      </c:catAx>
      <c:valAx>
        <c:axId val="158402816"/>
        <c:scaling>
          <c:orientation val="minMax"/>
          <c:max val="100"/>
          <c:min val="0"/>
        </c:scaling>
        <c:delete val="0"/>
        <c:axPos val="l"/>
        <c:title>
          <c:tx>
            <c:rich>
              <a:bodyPr rot="0" vert="horz"/>
              <a:lstStyle/>
              <a:p>
                <a:pPr>
                  <a:defRPr/>
                </a:pPr>
                <a:r>
                  <a:rPr lang="en-US"/>
                  <a:t>%</a:t>
                </a:r>
              </a:p>
            </c:rich>
          </c:tx>
          <c:layout>
            <c:manualLayout>
              <c:xMode val="edge"/>
              <c:yMode val="edge"/>
              <c:x val="8.3333333333333367E-3"/>
              <c:y val="8.4441528142315536E-3"/>
            </c:manualLayout>
          </c:layout>
          <c:overlay val="0"/>
        </c:title>
        <c:numFmt formatCode="0" sourceLinked="1"/>
        <c:majorTickMark val="out"/>
        <c:minorTickMark val="none"/>
        <c:tickLblPos val="nextTo"/>
        <c:crossAx val="158401280"/>
        <c:crosses val="autoZero"/>
        <c:crossBetween val="between"/>
        <c:majorUnit val="20"/>
      </c:valAx>
    </c:plotArea>
    <c:legend>
      <c:legendPos val="b"/>
      <c:legendEntry>
        <c:idx val="0"/>
        <c:delete val="1"/>
      </c:legendEntry>
      <c:layout>
        <c:manualLayout>
          <c:xMode val="edge"/>
          <c:yMode val="edge"/>
          <c:x val="0.59355405903075287"/>
          <c:y val="6.2360256399580288E-2"/>
          <c:w val="0.34239397706866226"/>
          <c:h val="6.9840237361634139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906706624358522"/>
          <c:y val="0.12353326801891833"/>
          <c:w val="0.83964155599952994"/>
          <c:h val="0.60070878236994574"/>
        </c:manualLayout>
      </c:layout>
      <c:barChart>
        <c:barDir val="col"/>
        <c:grouping val="clustered"/>
        <c:varyColors val="0"/>
        <c:ser>
          <c:idx val="0"/>
          <c:order val="0"/>
          <c:tx>
            <c:strRef>
              <c:f>Sheet2!$A$31</c:f>
              <c:strCache>
                <c:ptCount val="1"/>
                <c:pt idx="0">
                  <c:v>Total</c:v>
                </c:pt>
              </c:strCache>
            </c:strRef>
          </c:tx>
          <c:spPr>
            <a:solidFill>
              <a:srgbClr val="88C540"/>
            </a:solidFill>
            <a:ln w="12700">
              <a:noFill/>
            </a:ln>
          </c:spPr>
          <c:invertIfNegative val="0"/>
          <c:dPt>
            <c:idx val="0"/>
            <c:invertIfNegative val="0"/>
            <c:bubble3D val="0"/>
            <c:extLst>
              <c:ext xmlns:c16="http://schemas.microsoft.com/office/drawing/2014/chart" uri="{C3380CC4-5D6E-409C-BE32-E72D297353CC}">
                <c16:uniqueId val="{00000000-331A-4CBE-95D4-9E9D4AB956E2}"/>
              </c:ext>
            </c:extLst>
          </c:dPt>
          <c:dPt>
            <c:idx val="1"/>
            <c:invertIfNegative val="0"/>
            <c:bubble3D val="0"/>
            <c:spPr>
              <a:solidFill>
                <a:srgbClr val="EC008C"/>
              </a:solidFill>
              <a:ln w="12700">
                <a:noFill/>
              </a:ln>
            </c:spPr>
            <c:extLst>
              <c:ext xmlns:c16="http://schemas.microsoft.com/office/drawing/2014/chart" uri="{C3380CC4-5D6E-409C-BE32-E72D297353CC}">
                <c16:uniqueId val="{00000002-331A-4CBE-95D4-9E9D4AB956E2}"/>
              </c:ext>
            </c:extLst>
          </c:dPt>
          <c:dPt>
            <c:idx val="2"/>
            <c:invertIfNegative val="0"/>
            <c:bubble3D val="0"/>
            <c:spPr>
              <a:solidFill>
                <a:srgbClr val="00AEEF"/>
              </a:solidFill>
              <a:ln w="12700">
                <a:noFill/>
              </a:ln>
            </c:spPr>
            <c:extLst>
              <c:ext xmlns:c16="http://schemas.microsoft.com/office/drawing/2014/chart" uri="{C3380CC4-5D6E-409C-BE32-E72D297353CC}">
                <c16:uniqueId val="{00000004-331A-4CBE-95D4-9E9D4AB956E2}"/>
              </c:ext>
            </c:extLst>
          </c:dPt>
          <c:dLbls>
            <c:numFmt formatCode="#,##0" sourceLinked="0"/>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Sheet2!$B$30:$D$30</c:f>
              <c:strCache>
                <c:ptCount val="3"/>
                <c:pt idx="0">
                  <c:v>Total</c:v>
                </c:pt>
                <c:pt idx="1">
                  <c:v>Female</c:v>
                </c:pt>
                <c:pt idx="2">
                  <c:v>Male</c:v>
                </c:pt>
              </c:strCache>
            </c:strRef>
          </c:cat>
          <c:val>
            <c:numRef>
              <c:f>Sheet2!$B$31:$D$31</c:f>
              <c:numCache>
                <c:formatCode>General</c:formatCode>
                <c:ptCount val="3"/>
                <c:pt idx="0">
                  <c:v>21.9</c:v>
                </c:pt>
                <c:pt idx="1">
                  <c:v>16.7</c:v>
                </c:pt>
                <c:pt idx="2">
                  <c:v>25.8</c:v>
                </c:pt>
              </c:numCache>
            </c:numRef>
          </c:val>
          <c:extLst>
            <c:ext xmlns:c16="http://schemas.microsoft.com/office/drawing/2014/chart" uri="{C3380CC4-5D6E-409C-BE32-E72D297353CC}">
              <c16:uniqueId val="{00000005-331A-4CBE-95D4-9E9D4AB956E2}"/>
            </c:ext>
          </c:extLst>
        </c:ser>
        <c:dLbls>
          <c:showLegendKey val="0"/>
          <c:showVal val="0"/>
          <c:showCatName val="0"/>
          <c:showSerName val="0"/>
          <c:showPercent val="0"/>
          <c:showBubbleSize val="0"/>
        </c:dLbls>
        <c:gapWidth val="250"/>
        <c:axId val="158440448"/>
        <c:axId val="158450432"/>
      </c:barChart>
      <c:lineChart>
        <c:grouping val="standard"/>
        <c:varyColors val="0"/>
        <c:ser>
          <c:idx val="1"/>
          <c:order val="1"/>
          <c:tx>
            <c:strRef>
              <c:f>Sheet2!$A$32</c:f>
              <c:strCache>
                <c:ptCount val="1"/>
                <c:pt idx="0">
                  <c:v>&lt;25</c:v>
                </c:pt>
              </c:strCache>
            </c:strRef>
          </c:tx>
          <c:spPr>
            <a:ln w="47625">
              <a:noFill/>
            </a:ln>
          </c:spPr>
          <c:marker>
            <c:symbol val="square"/>
            <c:size val="12"/>
            <c:spPr>
              <a:solidFill>
                <a:srgbClr val="E31837"/>
              </a:solidFill>
              <a:ln>
                <a:noFill/>
              </a:ln>
            </c:spPr>
          </c:marker>
          <c:dLbls>
            <c:dLbl>
              <c:idx val="0"/>
              <c:layout>
                <c:manualLayout>
                  <c:x val="1.7412935323383085E-2"/>
                  <c:y val="-7.751937984496212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1A-4CBE-95D4-9E9D4AB956E2}"/>
                </c:ext>
              </c:extLst>
            </c:dLbl>
            <c:numFmt formatCode="#,##0" sourceLinked="0"/>
            <c:spPr>
              <a:noFill/>
              <a:ln>
                <a:noFill/>
              </a:ln>
              <a:effectLst/>
            </c:spPr>
            <c:txPr>
              <a:bodyPr/>
              <a:lstStyle/>
              <a:p>
                <a:pPr algn="ctr">
                  <a:defRPr>
                    <a:solidFill>
                      <a:srgbClr val="E31837"/>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Sheet2!$B$30:$D$30</c:f>
              <c:strCache>
                <c:ptCount val="3"/>
                <c:pt idx="0">
                  <c:v>Total</c:v>
                </c:pt>
                <c:pt idx="1">
                  <c:v>Female</c:v>
                </c:pt>
                <c:pt idx="2">
                  <c:v>Male</c:v>
                </c:pt>
              </c:strCache>
            </c:strRef>
          </c:cat>
          <c:val>
            <c:numRef>
              <c:f>Sheet2!$B$32:$D$32</c:f>
              <c:numCache>
                <c:formatCode>General</c:formatCode>
                <c:ptCount val="3"/>
                <c:pt idx="0">
                  <c:v>15.6</c:v>
                </c:pt>
              </c:numCache>
            </c:numRef>
          </c:val>
          <c:smooth val="0"/>
          <c:extLst>
            <c:ext xmlns:c16="http://schemas.microsoft.com/office/drawing/2014/chart" uri="{C3380CC4-5D6E-409C-BE32-E72D297353CC}">
              <c16:uniqueId val="{00000007-331A-4CBE-95D4-9E9D4AB956E2}"/>
            </c:ext>
          </c:extLst>
        </c:ser>
        <c:ser>
          <c:idx val="2"/>
          <c:order val="2"/>
          <c:tx>
            <c:strRef>
              <c:f>Sheet2!$A$33</c:f>
              <c:strCache>
                <c:ptCount val="1"/>
                <c:pt idx="0">
                  <c:v>25+</c:v>
                </c:pt>
              </c:strCache>
            </c:strRef>
          </c:tx>
          <c:spPr>
            <a:ln w="47625">
              <a:noFill/>
            </a:ln>
          </c:spPr>
          <c:marker>
            <c:symbol val="triangle"/>
            <c:size val="12"/>
            <c:spPr>
              <a:solidFill>
                <a:sysClr val="windowText" lastClr="000000">
                  <a:lumMod val="50000"/>
                  <a:lumOff val="50000"/>
                </a:sysClr>
              </a:solidFill>
              <a:ln>
                <a:noFill/>
              </a:ln>
            </c:spPr>
          </c:marker>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Sheet2!$B$30:$D$30</c:f>
              <c:strCache>
                <c:ptCount val="3"/>
                <c:pt idx="0">
                  <c:v>Total</c:v>
                </c:pt>
                <c:pt idx="1">
                  <c:v>Female</c:v>
                </c:pt>
                <c:pt idx="2">
                  <c:v>Male</c:v>
                </c:pt>
              </c:strCache>
            </c:strRef>
          </c:cat>
          <c:val>
            <c:numRef>
              <c:f>Sheet2!$B$33:$D$33</c:f>
              <c:numCache>
                <c:formatCode>General</c:formatCode>
                <c:ptCount val="3"/>
                <c:pt idx="0">
                  <c:v>26.4</c:v>
                </c:pt>
              </c:numCache>
            </c:numRef>
          </c:val>
          <c:smooth val="0"/>
          <c:extLst>
            <c:ext xmlns:c16="http://schemas.microsoft.com/office/drawing/2014/chart" uri="{C3380CC4-5D6E-409C-BE32-E72D297353CC}">
              <c16:uniqueId val="{00000008-331A-4CBE-95D4-9E9D4AB956E2}"/>
            </c:ext>
          </c:extLst>
        </c:ser>
        <c:dLbls>
          <c:showLegendKey val="0"/>
          <c:showVal val="0"/>
          <c:showCatName val="0"/>
          <c:showSerName val="0"/>
          <c:showPercent val="0"/>
          <c:showBubbleSize val="0"/>
        </c:dLbls>
        <c:marker val="1"/>
        <c:smooth val="0"/>
        <c:axId val="158440448"/>
        <c:axId val="158450432"/>
      </c:lineChart>
      <c:catAx>
        <c:axId val="158440448"/>
        <c:scaling>
          <c:orientation val="minMax"/>
        </c:scaling>
        <c:delete val="0"/>
        <c:axPos val="b"/>
        <c:numFmt formatCode="General" sourceLinked="0"/>
        <c:majorTickMark val="out"/>
        <c:minorTickMark val="none"/>
        <c:tickLblPos val="nextTo"/>
        <c:crossAx val="158450432"/>
        <c:crosses val="autoZero"/>
        <c:auto val="1"/>
        <c:lblAlgn val="ctr"/>
        <c:lblOffset val="100"/>
        <c:noMultiLvlLbl val="0"/>
      </c:catAx>
      <c:valAx>
        <c:axId val="158450432"/>
        <c:scaling>
          <c:orientation val="minMax"/>
          <c:max val="100"/>
          <c:min val="0"/>
        </c:scaling>
        <c:delete val="0"/>
        <c:axPos val="l"/>
        <c:title>
          <c:tx>
            <c:rich>
              <a:bodyPr rot="0" vert="horz"/>
              <a:lstStyle/>
              <a:p>
                <a:pPr>
                  <a:defRPr/>
                </a:pPr>
                <a:r>
                  <a:rPr lang="en-US"/>
                  <a:t>%</a:t>
                </a:r>
              </a:p>
            </c:rich>
          </c:tx>
          <c:layout>
            <c:manualLayout>
              <c:xMode val="edge"/>
              <c:yMode val="edge"/>
              <c:x val="1.7996631018137661E-3"/>
              <c:y val="9.1514069462247452E-2"/>
            </c:manualLayout>
          </c:layout>
          <c:overlay val="0"/>
        </c:title>
        <c:numFmt formatCode="General" sourceLinked="1"/>
        <c:majorTickMark val="out"/>
        <c:minorTickMark val="none"/>
        <c:tickLblPos val="nextTo"/>
        <c:crossAx val="158440448"/>
        <c:crosses val="autoZero"/>
        <c:crossBetween val="between"/>
        <c:majorUnit val="20"/>
      </c:valAx>
    </c:plotArea>
    <c:legend>
      <c:legendPos val="b"/>
      <c:legendEntry>
        <c:idx val="0"/>
        <c:delete val="1"/>
      </c:legendEntry>
      <c:layout>
        <c:manualLayout>
          <c:xMode val="edge"/>
          <c:yMode val="edge"/>
          <c:x val="0.38578387589611451"/>
          <c:y val="0.90590734297747666"/>
          <c:w val="0.28315842049594547"/>
          <c:h val="7.4712812061283523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859951881014873"/>
          <c:y val="0.14488733115677896"/>
          <c:w val="0.69658945756781065"/>
          <c:h val="0.80418667178796954"/>
        </c:manualLayout>
      </c:layout>
      <c:barChart>
        <c:barDir val="bar"/>
        <c:grouping val="clustered"/>
        <c:varyColors val="0"/>
        <c:ser>
          <c:idx val="0"/>
          <c:order val="0"/>
          <c:tx>
            <c:strRef>
              <c:f>Sheet2!$A$45</c:f>
              <c:strCache>
                <c:ptCount val="1"/>
                <c:pt idx="0">
                  <c:v>2004</c:v>
                </c:pt>
              </c:strCache>
            </c:strRef>
          </c:tx>
          <c:spPr>
            <a:solidFill>
              <a:srgbClr val="00AEEF"/>
            </a:solidFill>
            <a:ln>
              <a:noFill/>
            </a:ln>
          </c:spPr>
          <c:invertIfNegative val="0"/>
          <c:dLbls>
            <c:numFmt formatCode="#,##0" sourceLinked="0"/>
            <c:spPr>
              <a:noFill/>
              <a:ln>
                <a:noFill/>
              </a:ln>
              <a:effectLst/>
            </c:spPr>
            <c:txPr>
              <a:bodyPr/>
              <a:lstStyle/>
              <a:p>
                <a:pPr algn="ct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Sheet2!$B$44:$D$44</c:f>
              <c:strCache>
                <c:ptCount val="3"/>
                <c:pt idx="0">
                  <c:v>Total</c:v>
                </c:pt>
                <c:pt idx="1">
                  <c:v>Female</c:v>
                </c:pt>
                <c:pt idx="2">
                  <c:v>Male</c:v>
                </c:pt>
              </c:strCache>
            </c:strRef>
          </c:cat>
          <c:val>
            <c:numRef>
              <c:f>Sheet2!$B$45:$D$45</c:f>
              <c:numCache>
                <c:formatCode>General</c:formatCode>
                <c:ptCount val="3"/>
                <c:pt idx="0">
                  <c:v>7.7</c:v>
                </c:pt>
                <c:pt idx="1">
                  <c:v>5.5</c:v>
                </c:pt>
                <c:pt idx="2">
                  <c:v>9.5</c:v>
                </c:pt>
              </c:numCache>
            </c:numRef>
          </c:val>
          <c:extLst>
            <c:ext xmlns:c16="http://schemas.microsoft.com/office/drawing/2014/chart" uri="{C3380CC4-5D6E-409C-BE32-E72D297353CC}">
              <c16:uniqueId val="{00000000-11FC-4B10-80FE-1AF61478EB7C}"/>
            </c:ext>
          </c:extLst>
        </c:ser>
        <c:ser>
          <c:idx val="1"/>
          <c:order val="1"/>
          <c:tx>
            <c:strRef>
              <c:f>Sheet2!$A$46</c:f>
              <c:strCache>
                <c:ptCount val="1"/>
                <c:pt idx="0">
                  <c:v>2008</c:v>
                </c:pt>
              </c:strCache>
            </c:strRef>
          </c:tx>
          <c:spPr>
            <a:solidFill>
              <a:srgbClr val="EC008C"/>
            </a:solidFill>
            <a:ln>
              <a:noFill/>
            </a:ln>
          </c:spPr>
          <c:invertIfNegative val="0"/>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Sheet2!$B$44:$D$44</c:f>
              <c:strCache>
                <c:ptCount val="3"/>
                <c:pt idx="0">
                  <c:v>Total</c:v>
                </c:pt>
                <c:pt idx="1">
                  <c:v>Female</c:v>
                </c:pt>
                <c:pt idx="2">
                  <c:v>Male</c:v>
                </c:pt>
              </c:strCache>
            </c:strRef>
          </c:cat>
          <c:val>
            <c:numRef>
              <c:f>Sheet2!$B$46:$D$46</c:f>
              <c:numCache>
                <c:formatCode>General</c:formatCode>
                <c:ptCount val="3"/>
                <c:pt idx="0">
                  <c:v>21.9</c:v>
                </c:pt>
                <c:pt idx="1">
                  <c:v>16.7</c:v>
                </c:pt>
                <c:pt idx="2">
                  <c:v>25.8</c:v>
                </c:pt>
              </c:numCache>
            </c:numRef>
          </c:val>
          <c:extLst>
            <c:ext xmlns:c16="http://schemas.microsoft.com/office/drawing/2014/chart" uri="{C3380CC4-5D6E-409C-BE32-E72D297353CC}">
              <c16:uniqueId val="{00000001-11FC-4B10-80FE-1AF61478EB7C}"/>
            </c:ext>
          </c:extLst>
        </c:ser>
        <c:dLbls>
          <c:showLegendKey val="0"/>
          <c:showVal val="0"/>
          <c:showCatName val="0"/>
          <c:showSerName val="0"/>
          <c:showPercent val="0"/>
          <c:showBubbleSize val="0"/>
        </c:dLbls>
        <c:gapWidth val="150"/>
        <c:axId val="158573696"/>
        <c:axId val="158575232"/>
      </c:barChart>
      <c:catAx>
        <c:axId val="158573696"/>
        <c:scaling>
          <c:orientation val="maxMin"/>
        </c:scaling>
        <c:delete val="0"/>
        <c:axPos val="l"/>
        <c:numFmt formatCode="General" sourceLinked="0"/>
        <c:majorTickMark val="out"/>
        <c:minorTickMark val="none"/>
        <c:tickLblPos val="nextTo"/>
        <c:crossAx val="158575232"/>
        <c:crosses val="autoZero"/>
        <c:auto val="1"/>
        <c:lblAlgn val="ctr"/>
        <c:lblOffset val="100"/>
        <c:noMultiLvlLbl val="0"/>
      </c:catAx>
      <c:valAx>
        <c:axId val="158575232"/>
        <c:scaling>
          <c:orientation val="minMax"/>
          <c:max val="100"/>
          <c:min val="0"/>
        </c:scaling>
        <c:delete val="0"/>
        <c:axPos val="t"/>
        <c:title>
          <c:tx>
            <c:rich>
              <a:bodyPr/>
              <a:lstStyle/>
              <a:p>
                <a:pPr>
                  <a:defRPr/>
                </a:pPr>
                <a:r>
                  <a:rPr lang="en-US"/>
                  <a:t>%</a:t>
                </a:r>
              </a:p>
            </c:rich>
          </c:tx>
          <c:layout>
            <c:manualLayout>
              <c:xMode val="edge"/>
              <c:yMode val="edge"/>
              <c:x val="0.87121369203850674"/>
              <c:y val="3.7037037037037056E-2"/>
            </c:manualLayout>
          </c:layout>
          <c:overlay val="0"/>
        </c:title>
        <c:numFmt formatCode="General" sourceLinked="1"/>
        <c:majorTickMark val="out"/>
        <c:minorTickMark val="none"/>
        <c:tickLblPos val="nextTo"/>
        <c:crossAx val="158573696"/>
        <c:crosses val="autoZero"/>
        <c:crossBetween val="between"/>
        <c:majorUnit val="20"/>
      </c:valAx>
    </c:plotArea>
    <c:legend>
      <c:legendPos val="r"/>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1691720353138"/>
          <c:y val="9.8076257501880384E-2"/>
          <c:w val="0.78621741457075145"/>
          <c:h val="0.70044448855839114"/>
        </c:manualLayout>
      </c:layout>
      <c:barChart>
        <c:barDir val="col"/>
        <c:grouping val="stacked"/>
        <c:varyColors val="0"/>
        <c:ser>
          <c:idx val="2"/>
          <c:order val="1"/>
          <c:tx>
            <c:strRef>
              <c:f>'Papua New Guinea'!$C$3</c:f>
              <c:strCache>
                <c:ptCount val="1"/>
                <c:pt idx="0">
                  <c:v>International funding</c:v>
                </c:pt>
              </c:strCache>
            </c:strRef>
          </c:tx>
          <c:spPr>
            <a:solidFill>
              <a:srgbClr val="E31837"/>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C3-4E43-BE85-204F5214D621}"/>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'Papua New Guinea'!$A$4:$A$7</c:f>
              <c:numCache>
                <c:formatCode>General</c:formatCode>
                <c:ptCount val="4"/>
                <c:pt idx="0">
                  <c:v>2009</c:v>
                </c:pt>
                <c:pt idx="1">
                  <c:v>2010</c:v>
                </c:pt>
                <c:pt idx="2">
                  <c:v>2011</c:v>
                </c:pt>
                <c:pt idx="3">
                  <c:v>2012</c:v>
                </c:pt>
              </c:numCache>
            </c:numRef>
          </c:cat>
          <c:val>
            <c:numRef>
              <c:f>'Papua New Guinea'!$C$4:$C$7</c:f>
              <c:numCache>
                <c:formatCode>#,##0</c:formatCode>
                <c:ptCount val="4"/>
                <c:pt idx="0">
                  <c:v>40114942.528735638</c:v>
                </c:pt>
                <c:pt idx="1">
                  <c:v>38825757.575757571</c:v>
                </c:pt>
                <c:pt idx="2">
                  <c:v>28776541.517857142</c:v>
                </c:pt>
                <c:pt idx="3">
                  <c:v>46090507.462686568</c:v>
                </c:pt>
              </c:numCache>
            </c:numRef>
          </c:val>
          <c:extLst>
            <c:ext xmlns:c16="http://schemas.microsoft.com/office/drawing/2014/chart" uri="{C3380CC4-5D6E-409C-BE32-E72D297353CC}">
              <c16:uniqueId val="{00000001-74C3-4E43-BE85-204F5214D621}"/>
            </c:ext>
          </c:extLst>
        </c:ser>
        <c:ser>
          <c:idx val="1"/>
          <c:order val="2"/>
          <c:tx>
            <c:strRef>
              <c:f>'Papua New Guinea'!$D$3</c:f>
              <c:strCache>
                <c:ptCount val="1"/>
                <c:pt idx="0">
                  <c:v>Domestic funding</c:v>
                </c:pt>
              </c:strCache>
            </c:strRef>
          </c:tx>
          <c:spPr>
            <a:solidFill>
              <a:srgbClr val="88C540"/>
            </a:solidFill>
            <a:ln>
              <a:noFill/>
            </a:ln>
          </c:spPr>
          <c:invertIfNegative val="0"/>
          <c:dLbls>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C3-4E43-BE85-204F5214D621}"/>
                </c:ext>
              </c:extLst>
            </c:dLbl>
            <c:numFmt formatCode="&quot;$&quot;#,##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numRef>
              <c:f>'Papua New Guinea'!$A$4:$A$7</c:f>
              <c:numCache>
                <c:formatCode>General</c:formatCode>
                <c:ptCount val="4"/>
                <c:pt idx="0">
                  <c:v>2009</c:v>
                </c:pt>
                <c:pt idx="1">
                  <c:v>2010</c:v>
                </c:pt>
                <c:pt idx="2">
                  <c:v>2011</c:v>
                </c:pt>
                <c:pt idx="3">
                  <c:v>2012</c:v>
                </c:pt>
              </c:numCache>
            </c:numRef>
          </c:cat>
          <c:val>
            <c:numRef>
              <c:f>'Papua New Guinea'!$D$4:$D$7</c:f>
              <c:numCache>
                <c:formatCode>#,##0</c:formatCode>
                <c:ptCount val="4"/>
                <c:pt idx="0">
                  <c:v>10191570.881226053</c:v>
                </c:pt>
                <c:pt idx="1">
                  <c:v>12386363.636363637</c:v>
                </c:pt>
                <c:pt idx="2">
                  <c:v>14071503.571428571</c:v>
                </c:pt>
                <c:pt idx="3">
                  <c:v>14465471.641791046</c:v>
                </c:pt>
              </c:numCache>
            </c:numRef>
          </c:val>
          <c:extLst>
            <c:ext xmlns:c16="http://schemas.microsoft.com/office/drawing/2014/chart" uri="{C3380CC4-5D6E-409C-BE32-E72D297353CC}">
              <c16:uniqueId val="{00000003-74C3-4E43-BE85-204F5214D621}"/>
            </c:ext>
          </c:extLst>
        </c:ser>
        <c:dLbls>
          <c:showLegendKey val="0"/>
          <c:showVal val="0"/>
          <c:showCatName val="0"/>
          <c:showSerName val="0"/>
          <c:showPercent val="0"/>
          <c:showBubbleSize val="0"/>
        </c:dLbls>
        <c:gapWidth val="150"/>
        <c:overlap val="100"/>
        <c:axId val="158641536"/>
        <c:axId val="158655616"/>
      </c:barChart>
      <c:lineChart>
        <c:grouping val="standard"/>
        <c:varyColors val="0"/>
        <c:ser>
          <c:idx val="0"/>
          <c:order val="0"/>
          <c:tx>
            <c:strRef>
              <c:f>'Papua New Guinea'!$B$3</c:f>
              <c:strCache>
                <c:ptCount val="1"/>
                <c:pt idx="0">
                  <c:v>Total AIDS spending</c:v>
                </c:pt>
              </c:strCache>
            </c:strRef>
          </c:tx>
          <c:spPr>
            <a:ln w="38100">
              <a:solidFill>
                <a:srgbClr val="00AEEF"/>
              </a:solidFill>
            </a:ln>
          </c:spPr>
          <c:marker>
            <c:symbol val="circle"/>
            <c:size val="9"/>
            <c:spPr>
              <a:solidFill>
                <a:srgbClr val="00AEEF"/>
              </a:solidFill>
              <a:ln>
                <a:noFill/>
              </a:ln>
            </c:spPr>
          </c:marker>
          <c:dLbls>
            <c:dLbl>
              <c:idx val="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C3-4E43-BE85-204F5214D621}"/>
                </c:ext>
              </c:extLst>
            </c:dLbl>
            <c:numFmt formatCode="&quot;$&quot;#,##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'Papua New Guinea'!$A$4:$A$7</c:f>
              <c:numCache>
                <c:formatCode>General</c:formatCode>
                <c:ptCount val="4"/>
                <c:pt idx="0">
                  <c:v>2009</c:v>
                </c:pt>
                <c:pt idx="1">
                  <c:v>2010</c:v>
                </c:pt>
                <c:pt idx="2">
                  <c:v>2011</c:v>
                </c:pt>
                <c:pt idx="3">
                  <c:v>2012</c:v>
                </c:pt>
              </c:numCache>
            </c:numRef>
          </c:cat>
          <c:val>
            <c:numRef>
              <c:f>'Papua New Guinea'!$B$4:$B$7</c:f>
              <c:numCache>
                <c:formatCode>#,##0</c:formatCode>
                <c:ptCount val="4"/>
                <c:pt idx="0">
                  <c:v>50306513.409961693</c:v>
                </c:pt>
                <c:pt idx="1">
                  <c:v>51212121.212121204</c:v>
                </c:pt>
                <c:pt idx="2">
                  <c:v>42848045.089285716</c:v>
                </c:pt>
                <c:pt idx="3">
                  <c:v>60555979.104477614</c:v>
                </c:pt>
              </c:numCache>
            </c:numRef>
          </c:val>
          <c:smooth val="1"/>
          <c:extLst>
            <c:ext xmlns:c16="http://schemas.microsoft.com/office/drawing/2014/chart" uri="{C3380CC4-5D6E-409C-BE32-E72D297353CC}">
              <c16:uniqueId val="{00000005-74C3-4E43-BE85-204F5214D621}"/>
            </c:ext>
          </c:extLst>
        </c:ser>
        <c:dLbls>
          <c:showLegendKey val="0"/>
          <c:showVal val="0"/>
          <c:showCatName val="0"/>
          <c:showSerName val="0"/>
          <c:showPercent val="0"/>
          <c:showBubbleSize val="0"/>
        </c:dLbls>
        <c:marker val="1"/>
        <c:smooth val="0"/>
        <c:axId val="158641536"/>
        <c:axId val="158655616"/>
      </c:lineChart>
      <c:catAx>
        <c:axId val="158641536"/>
        <c:scaling>
          <c:orientation val="minMax"/>
        </c:scaling>
        <c:delete val="0"/>
        <c:axPos val="b"/>
        <c:numFmt formatCode="General" sourceLinked="1"/>
        <c:majorTickMark val="out"/>
        <c:minorTickMark val="none"/>
        <c:tickLblPos val="nextTo"/>
        <c:crossAx val="158655616"/>
        <c:crosses val="autoZero"/>
        <c:auto val="1"/>
        <c:lblAlgn val="ctr"/>
        <c:lblOffset val="100"/>
        <c:noMultiLvlLbl val="0"/>
      </c:catAx>
      <c:valAx>
        <c:axId val="158655616"/>
        <c:scaling>
          <c:orientation val="minMax"/>
          <c:min val="0"/>
        </c:scaling>
        <c:delete val="0"/>
        <c:axPos val="l"/>
        <c:majorGridlines>
          <c:spPr>
            <a:ln>
              <a:solidFill>
                <a:schemeClr val="tx2">
                  <a:lumMod val="20000"/>
                  <a:lumOff val="80000"/>
                </a:schemeClr>
              </a:solidFill>
              <a:prstDash val="sysDash"/>
            </a:ln>
          </c:spPr>
        </c:majorGridlines>
        <c:numFmt formatCode="#,##0" sourceLinked="1"/>
        <c:majorTickMark val="out"/>
        <c:minorTickMark val="none"/>
        <c:tickLblPos val="nextTo"/>
        <c:crossAx val="158641536"/>
        <c:crosses val="autoZero"/>
        <c:crossBetween val="between"/>
        <c:majorUnit val="10000000"/>
        <c:dispUnits>
          <c:builtInUnit val="millions"/>
          <c:dispUnitsLbl>
            <c:layout>
              <c:manualLayout>
                <c:xMode val="edge"/>
                <c:yMode val="edge"/>
                <c:x val="1.5023144834168459E-2"/>
                <c:y val="3.1275990300811594E-2"/>
              </c:manualLayout>
            </c:layout>
            <c:tx>
              <c:rich>
                <a:bodyPr/>
                <a:lstStyle/>
                <a:p>
                  <a:pPr>
                    <a:defRPr/>
                  </a:pPr>
                  <a:r>
                    <a:rPr lang="en-GB"/>
                    <a:t>US$ million</a:t>
                  </a:r>
                </a:p>
              </c:rich>
            </c:tx>
          </c:dispUnitsLbl>
        </c:dispUnits>
      </c:valAx>
      <c:spPr>
        <a:noFill/>
        <a:ln w="25400">
          <a:noFill/>
        </a:ln>
      </c:spPr>
    </c:plotArea>
    <c:legend>
      <c:legendPos val="r"/>
      <c:layout>
        <c:manualLayout>
          <c:xMode val="edge"/>
          <c:yMode val="edge"/>
          <c:x val="8.7317117538525512E-3"/>
          <c:y val="0.90803560514134474"/>
          <c:w val="0.99031444089290832"/>
          <c:h val="7.6532404603270751E-2"/>
        </c:manualLayout>
      </c:layout>
      <c:overlay val="0"/>
    </c:legend>
    <c:plotVisOnly val="1"/>
    <c:dispBlanksAs val="gap"/>
    <c:showDLblsOverMax val="0"/>
  </c:chart>
  <c:spPr>
    <a:ln w="6350">
      <a:solidFill>
        <a:srgbClr val="00AEEF"/>
      </a:solidFill>
    </a:ln>
  </c:spPr>
  <c:txPr>
    <a:bodyPr/>
    <a:lstStyle/>
    <a:p>
      <a:pPr>
        <a:defRPr sz="1400" b="1">
          <a:latin typeface="Arial" pitchFamily="34" charset="0"/>
          <a:cs typeface="Arial" pitchFamily="34" charset="0"/>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'AIDS spending by category'!$B$6</c:f>
              <c:strCache>
                <c:ptCount val="1"/>
                <c:pt idx="0">
                  <c:v>Prevention</c:v>
                </c:pt>
              </c:strCache>
            </c:strRef>
          </c:tx>
          <c:spPr>
            <a:solidFill>
              <a:srgbClr val="88C540"/>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category'!$C$3:$F$3</c:f>
              <c:strCache>
                <c:ptCount val="4"/>
                <c:pt idx="0">
                  <c:v>2009</c:v>
                </c:pt>
                <c:pt idx="1">
                  <c:v>2010</c:v>
                </c:pt>
                <c:pt idx="2">
                  <c:v>2011</c:v>
                </c:pt>
                <c:pt idx="3">
                  <c:v>2012</c:v>
                </c:pt>
              </c:strCache>
            </c:strRef>
          </c:cat>
          <c:val>
            <c:numRef>
              <c:f>'AIDS spending by category'!$C$6:$F$6</c:f>
              <c:numCache>
                <c:formatCode>General</c:formatCode>
                <c:ptCount val="4"/>
                <c:pt idx="0">
                  <c:v>12712210</c:v>
                </c:pt>
                <c:pt idx="1">
                  <c:v>10843186</c:v>
                </c:pt>
                <c:pt idx="2">
                  <c:v>18914094</c:v>
                </c:pt>
                <c:pt idx="3">
                  <c:v>4884538.5</c:v>
                </c:pt>
              </c:numCache>
            </c:numRef>
          </c:val>
          <c:extLst>
            <c:ext xmlns:c16="http://schemas.microsoft.com/office/drawing/2014/chart" uri="{C3380CC4-5D6E-409C-BE32-E72D297353CC}">
              <c16:uniqueId val="{00000000-7EB5-46D8-8EE1-039FB060838B}"/>
            </c:ext>
          </c:extLst>
        </c:ser>
        <c:ser>
          <c:idx val="1"/>
          <c:order val="1"/>
          <c:tx>
            <c:strRef>
              <c:f>'AIDS spending by category'!$B$5</c:f>
              <c:strCache>
                <c:ptCount val="1"/>
                <c:pt idx="0">
                  <c:v>Care and treatment</c:v>
                </c:pt>
              </c:strCache>
            </c:strRef>
          </c:tx>
          <c:spPr>
            <a:solidFill>
              <a:srgbClr val="EC008C"/>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category'!$C$3:$F$3</c:f>
              <c:strCache>
                <c:ptCount val="4"/>
                <c:pt idx="0">
                  <c:v>2009</c:v>
                </c:pt>
                <c:pt idx="1">
                  <c:v>2010</c:v>
                </c:pt>
                <c:pt idx="2">
                  <c:v>2011</c:v>
                </c:pt>
                <c:pt idx="3">
                  <c:v>2012</c:v>
                </c:pt>
              </c:strCache>
            </c:strRef>
          </c:cat>
          <c:val>
            <c:numRef>
              <c:f>'AIDS spending by category'!$C$5:$F$5</c:f>
              <c:numCache>
                <c:formatCode>General</c:formatCode>
                <c:ptCount val="4"/>
                <c:pt idx="0">
                  <c:v>3753985.75</c:v>
                </c:pt>
                <c:pt idx="1">
                  <c:v>5706316.5</c:v>
                </c:pt>
                <c:pt idx="2">
                  <c:v>4828221.5</c:v>
                </c:pt>
                <c:pt idx="3">
                  <c:v>5991131</c:v>
                </c:pt>
              </c:numCache>
            </c:numRef>
          </c:val>
          <c:extLst>
            <c:ext xmlns:c16="http://schemas.microsoft.com/office/drawing/2014/chart" uri="{C3380CC4-5D6E-409C-BE32-E72D297353CC}">
              <c16:uniqueId val="{00000001-7EB5-46D8-8EE1-039FB060838B}"/>
            </c:ext>
          </c:extLst>
        </c:ser>
        <c:ser>
          <c:idx val="2"/>
          <c:order val="2"/>
          <c:tx>
            <c:strRef>
              <c:f>'AIDS spending by category'!$B$7</c:f>
              <c:strCache>
                <c:ptCount val="1"/>
                <c:pt idx="0">
                  <c:v>Others</c:v>
                </c:pt>
              </c:strCache>
            </c:strRef>
          </c:tx>
          <c:spPr>
            <a:solidFill>
              <a:srgbClr val="00AEEF"/>
            </a:solidFill>
          </c:spPr>
          <c:invertIfNegative val="0"/>
          <c:dLbls>
            <c:numFmt formatCode="[$$-409]#,##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'AIDS spending by category'!$C$3:$F$3</c:f>
              <c:strCache>
                <c:ptCount val="4"/>
                <c:pt idx="0">
                  <c:v>2009</c:v>
                </c:pt>
                <c:pt idx="1">
                  <c:v>2010</c:v>
                </c:pt>
                <c:pt idx="2">
                  <c:v>2011</c:v>
                </c:pt>
                <c:pt idx="3">
                  <c:v>2012</c:v>
                </c:pt>
              </c:strCache>
            </c:strRef>
          </c:cat>
          <c:val>
            <c:numRef>
              <c:f>'AIDS spending by category'!$C$7:$F$7</c:f>
              <c:numCache>
                <c:formatCode>#,##0</c:formatCode>
                <c:ptCount val="4"/>
                <c:pt idx="0">
                  <c:v>33527352.25</c:v>
                </c:pt>
                <c:pt idx="1">
                  <c:v>34349561.5</c:v>
                </c:pt>
                <c:pt idx="2">
                  <c:v>22602412.5</c:v>
                </c:pt>
                <c:pt idx="3">
                  <c:v>25043518.5</c:v>
                </c:pt>
              </c:numCache>
            </c:numRef>
          </c:val>
          <c:extLst>
            <c:ext xmlns:c16="http://schemas.microsoft.com/office/drawing/2014/chart" uri="{C3380CC4-5D6E-409C-BE32-E72D297353CC}">
              <c16:uniqueId val="{00000002-7EB5-46D8-8EE1-039FB060838B}"/>
            </c:ext>
          </c:extLst>
        </c:ser>
        <c:dLbls>
          <c:showLegendKey val="0"/>
          <c:showVal val="0"/>
          <c:showCatName val="0"/>
          <c:showSerName val="0"/>
          <c:showPercent val="0"/>
          <c:showBubbleSize val="0"/>
        </c:dLbls>
        <c:gapWidth val="70"/>
        <c:overlap val="100"/>
        <c:axId val="158837376"/>
        <c:axId val="158843264"/>
      </c:barChart>
      <c:catAx>
        <c:axId val="158837376"/>
        <c:scaling>
          <c:orientation val="minMax"/>
        </c:scaling>
        <c:delete val="0"/>
        <c:axPos val="b"/>
        <c:numFmt formatCode="General" sourceLinked="0"/>
        <c:majorTickMark val="out"/>
        <c:minorTickMark val="none"/>
        <c:tickLblPos val="nextTo"/>
        <c:crossAx val="158843264"/>
        <c:crosses val="autoZero"/>
        <c:auto val="1"/>
        <c:lblAlgn val="ctr"/>
        <c:lblOffset val="100"/>
        <c:noMultiLvlLbl val="0"/>
      </c:catAx>
      <c:valAx>
        <c:axId val="158843264"/>
        <c:scaling>
          <c:orientation val="minMax"/>
          <c:max val="1"/>
          <c:min val="0"/>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USD</a:t>
                </a:r>
              </a:p>
            </c:rich>
          </c:tx>
          <c:overlay val="0"/>
        </c:title>
        <c:numFmt formatCode="0%" sourceLinked="0"/>
        <c:majorTickMark val="out"/>
        <c:minorTickMark val="none"/>
        <c:tickLblPos val="nextTo"/>
        <c:crossAx val="158837376"/>
        <c:crosses val="autoZero"/>
        <c:crossBetween val="between"/>
        <c:majorUnit val="0.2"/>
      </c:val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percentStacked"/>
        <c:varyColors val="0"/>
        <c:ser>
          <c:idx val="0"/>
          <c:order val="0"/>
          <c:tx>
            <c:strRef>
              <c:f>'Prevention spending on KP'!$E$5</c:f>
              <c:strCache>
                <c:ptCount val="1"/>
                <c:pt idx="0">
                  <c:v>% on sex workers and their clients</c:v>
                </c:pt>
              </c:strCache>
            </c:strRef>
          </c:tx>
          <c:spPr>
            <a:solidFill>
              <a:srgbClr val="88C540"/>
            </a:solidFill>
          </c:spPr>
          <c:invertIfNegative val="0"/>
          <c:dLbls>
            <c:dLbl>
              <c:idx val="2"/>
              <c:tx>
                <c:rich>
                  <a:bodyPr/>
                  <a:lstStyle/>
                  <a:p>
                    <a:r>
                      <a:rPr lang="en-US"/>
                      <a:t>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7457-455B-AAD6-6772F3AA06FA}"/>
                </c:ext>
              </c:extLst>
            </c:dLbl>
            <c:dLbl>
              <c:idx val="3"/>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457-455B-AAD6-6772F3AA06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'Prevention spending on KP'!$B$6:$B$9</c:f>
              <c:strCache>
                <c:ptCount val="4"/>
                <c:pt idx="0">
                  <c:v>2009</c:v>
                </c:pt>
                <c:pt idx="1">
                  <c:v>2010</c:v>
                </c:pt>
                <c:pt idx="2">
                  <c:v>2011</c:v>
                </c:pt>
                <c:pt idx="3">
                  <c:v>2012</c:v>
                </c:pt>
              </c:strCache>
            </c:strRef>
          </c:cat>
          <c:val>
            <c:numRef>
              <c:f>'Prevention spending on KP'!$E$6:$E$7</c:f>
              <c:numCache>
                <c:formatCode>0.00%</c:formatCode>
                <c:ptCount val="2"/>
                <c:pt idx="0">
                  <c:v>4.7505238074260891E-3</c:v>
                </c:pt>
                <c:pt idx="1">
                  <c:v>1.1005724618207231E-3</c:v>
                </c:pt>
              </c:numCache>
            </c:numRef>
          </c:val>
          <c:extLst>
            <c:ext xmlns:c16="http://schemas.microsoft.com/office/drawing/2014/chart" uri="{C3380CC4-5D6E-409C-BE32-E72D297353CC}">
              <c16:uniqueId val="{00000002-7457-455B-AAD6-6772F3AA06FA}"/>
            </c:ext>
          </c:extLst>
        </c:ser>
        <c:ser>
          <c:idx val="1"/>
          <c:order val="1"/>
          <c:tx>
            <c:strRef>
              <c:f>'Prevention spending on KP'!$G$5</c:f>
              <c:strCache>
                <c:ptCount val="1"/>
                <c:pt idx="0">
                  <c:v>% on men who have sex with men</c:v>
                </c:pt>
              </c:strCache>
            </c:strRef>
          </c:tx>
          <c:spPr>
            <a:solidFill>
              <a:srgbClr val="EC008C"/>
            </a:solidFill>
          </c:spPr>
          <c:invertIfNegative val="0"/>
          <c:dLbls>
            <c:dLbl>
              <c:idx val="0"/>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457-455B-AAD6-6772F3AA06FA}"/>
                </c:ext>
              </c:extLst>
            </c:dLbl>
            <c:dLbl>
              <c:idx val="1"/>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7457-455B-AAD6-6772F3AA06FA}"/>
                </c:ext>
              </c:extLst>
            </c:dLbl>
            <c:dLbl>
              <c:idx val="2"/>
              <c:tx>
                <c:rich>
                  <a:bodyPr/>
                  <a:lstStyle/>
                  <a:p>
                    <a:pPr>
                      <a:defRPr/>
                    </a:pPr>
                    <a:r>
                      <a:rPr lang="en-US"/>
                      <a:t>2</a:t>
                    </a:r>
                  </a:p>
                </c:rich>
              </c:tx>
              <c:numFmt formatCode="0%" sourceLinked="0"/>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457-455B-AAD6-6772F3AA06FA}"/>
                </c:ext>
              </c:extLst>
            </c:dLbl>
            <c:dLbl>
              <c:idx val="3"/>
              <c:delete val="1"/>
              <c:extLst>
                <c:ext xmlns:c15="http://schemas.microsoft.com/office/drawing/2012/chart" uri="{CE6537A1-D6FC-4f65-9D91-7224C49458BB}"/>
                <c:ext xmlns:c16="http://schemas.microsoft.com/office/drawing/2014/chart" uri="{C3380CC4-5D6E-409C-BE32-E72D297353CC}">
                  <c16:uniqueId val="{00000006-7457-455B-AAD6-6772F3AA06F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KP'!$B$6:$B$9</c:f>
              <c:strCache>
                <c:ptCount val="4"/>
                <c:pt idx="0">
                  <c:v>2009</c:v>
                </c:pt>
                <c:pt idx="1">
                  <c:v>2010</c:v>
                </c:pt>
                <c:pt idx="2">
                  <c:v>2011</c:v>
                </c:pt>
                <c:pt idx="3">
                  <c:v>2012</c:v>
                </c:pt>
              </c:strCache>
            </c:strRef>
          </c:cat>
          <c:val>
            <c:numRef>
              <c:f>'Prevention spending on KP'!$G$6:$G$9</c:f>
              <c:numCache>
                <c:formatCode>0.00%</c:formatCode>
                <c:ptCount val="4"/>
                <c:pt idx="0">
                  <c:v>1.3268927322629191E-2</c:v>
                </c:pt>
                <c:pt idx="1">
                  <c:v>1.2031715125056418E-2</c:v>
                </c:pt>
                <c:pt idx="2">
                  <c:v>2.2810864945473994E-2</c:v>
                </c:pt>
                <c:pt idx="3">
                  <c:v>0</c:v>
                </c:pt>
              </c:numCache>
            </c:numRef>
          </c:val>
          <c:extLst>
            <c:ext xmlns:c16="http://schemas.microsoft.com/office/drawing/2014/chart" uri="{C3380CC4-5D6E-409C-BE32-E72D297353CC}">
              <c16:uniqueId val="{00000007-7457-455B-AAD6-6772F3AA06FA}"/>
            </c:ext>
          </c:extLst>
        </c:ser>
        <c:ser>
          <c:idx val="2"/>
          <c:order val="2"/>
          <c:tx>
            <c:strRef>
              <c:f>'Prevention spending on KP'!$I$5</c:f>
              <c:strCache>
                <c:ptCount val="1"/>
                <c:pt idx="0">
                  <c:v>% Others</c:v>
                </c:pt>
              </c:strCache>
            </c:strRef>
          </c:tx>
          <c:spPr>
            <a:solidFill>
              <a:srgbClr val="F78E1E"/>
            </a:solidFill>
          </c:spPr>
          <c:invertIfNegative val="0"/>
          <c:dLbls>
            <c:dLbl>
              <c:idx val="0"/>
              <c:tx>
                <c:rich>
                  <a:bodyPr/>
                  <a:lstStyle/>
                  <a:p>
                    <a:r>
                      <a:rPr lang="en-US"/>
                      <a:t>98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7457-455B-AAD6-6772F3AA06FA}"/>
                </c:ext>
              </c:extLst>
            </c:dLbl>
            <c:dLbl>
              <c:idx val="1"/>
              <c:tx>
                <c:rich>
                  <a:bodyPr/>
                  <a:lstStyle/>
                  <a:p>
                    <a:r>
                      <a:rPr lang="en-US"/>
                      <a:t>99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7457-455B-AAD6-6772F3AA06FA}"/>
                </c:ext>
              </c:extLst>
            </c:dLbl>
            <c:dLbl>
              <c:idx val="2"/>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586-4F0B-AB15-0CAEDDA24F53}"/>
                </c:ext>
              </c:extLst>
            </c:dLbl>
            <c:dLbl>
              <c:idx val="3"/>
              <c:numFmt formatCode="0%" sourceLinked="0"/>
              <c:spPr/>
              <c:txPr>
                <a:bodyPr/>
                <a:lstStyle/>
                <a:p>
                  <a:pPr>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586-4F0B-AB15-0CAEDDA24F5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'Prevention spending on KP'!$B$6:$B$9</c:f>
              <c:strCache>
                <c:ptCount val="4"/>
                <c:pt idx="0">
                  <c:v>2009</c:v>
                </c:pt>
                <c:pt idx="1">
                  <c:v>2010</c:v>
                </c:pt>
                <c:pt idx="2">
                  <c:v>2011</c:v>
                </c:pt>
                <c:pt idx="3">
                  <c:v>2012</c:v>
                </c:pt>
              </c:strCache>
            </c:strRef>
          </c:cat>
          <c:val>
            <c:numRef>
              <c:f>'Prevention spending on KP'!$I$6:$I$9</c:f>
              <c:numCache>
                <c:formatCode>0.00%</c:formatCode>
                <c:ptCount val="4"/>
                <c:pt idx="0">
                  <c:v>0.98198054886994479</c:v>
                </c:pt>
                <c:pt idx="1">
                  <c:v>0.98686771241312288</c:v>
                </c:pt>
                <c:pt idx="2">
                  <c:v>0.9055169999789574</c:v>
                </c:pt>
                <c:pt idx="3">
                  <c:v>1</c:v>
                </c:pt>
              </c:numCache>
            </c:numRef>
          </c:val>
          <c:extLst>
            <c:ext xmlns:c16="http://schemas.microsoft.com/office/drawing/2014/chart" uri="{C3380CC4-5D6E-409C-BE32-E72D297353CC}">
              <c16:uniqueId val="{0000000C-7457-455B-AAD6-6772F3AA06FA}"/>
            </c:ext>
          </c:extLst>
        </c:ser>
        <c:dLbls>
          <c:showLegendKey val="0"/>
          <c:showVal val="0"/>
          <c:showCatName val="0"/>
          <c:showSerName val="0"/>
          <c:showPercent val="0"/>
          <c:showBubbleSize val="0"/>
        </c:dLbls>
        <c:gapWidth val="20"/>
        <c:overlap val="100"/>
        <c:axId val="158982528"/>
        <c:axId val="158984064"/>
      </c:barChart>
      <c:catAx>
        <c:axId val="158982528"/>
        <c:scaling>
          <c:orientation val="minMax"/>
        </c:scaling>
        <c:delete val="0"/>
        <c:axPos val="b"/>
        <c:numFmt formatCode="General" sourceLinked="0"/>
        <c:majorTickMark val="out"/>
        <c:minorTickMark val="none"/>
        <c:tickLblPos val="nextTo"/>
        <c:crossAx val="158984064"/>
        <c:crosses val="autoZero"/>
        <c:auto val="1"/>
        <c:lblAlgn val="ctr"/>
        <c:lblOffset val="100"/>
        <c:noMultiLvlLbl val="0"/>
      </c:catAx>
      <c:valAx>
        <c:axId val="158984064"/>
        <c:scaling>
          <c:orientation val="minMax"/>
        </c:scaling>
        <c:delete val="0"/>
        <c:axPos val="l"/>
        <c:majorGridlines>
          <c:spPr>
            <a:ln>
              <a:solidFill>
                <a:sysClr val="window" lastClr="FFFFFF">
                  <a:lumMod val="75000"/>
                  <a:alpha val="50000"/>
                </a:sysClr>
              </a:solidFill>
              <a:prstDash val="sysDot"/>
            </a:ln>
          </c:spPr>
        </c:majorGridlines>
        <c:numFmt formatCode="0%" sourceLinked="1"/>
        <c:majorTickMark val="out"/>
        <c:minorTickMark val="none"/>
        <c:tickLblPos val="nextTo"/>
        <c:crossAx val="158982528"/>
        <c:crosses val="autoZero"/>
        <c:crossBetween val="between"/>
      </c:valAx>
    </c:plotArea>
    <c:legend>
      <c:legendPos val="r"/>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3606076363096133E-2"/>
          <c:y val="0.12151019042646781"/>
          <c:w val="0.88333320952805439"/>
          <c:h val="0.54745401426905571"/>
        </c:manualLayout>
      </c:layout>
      <c:barChart>
        <c:barDir val="col"/>
        <c:grouping val="clustered"/>
        <c:varyColors val="0"/>
        <c:ser>
          <c:idx val="0"/>
          <c:order val="0"/>
          <c:tx>
            <c:strRef>
              <c:f>'HIV testing KP'!$A$4</c:f>
              <c:strCache>
                <c:ptCount val="1"/>
                <c:pt idx="0">
                  <c:v>Female sex workers</c:v>
                </c:pt>
              </c:strCache>
            </c:strRef>
          </c:tx>
          <c:spPr>
            <a:solidFill>
              <a:srgbClr val="00A99A"/>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KP'!$B$3:$E$3</c:f>
              <c:strCache>
                <c:ptCount val="4"/>
                <c:pt idx="0">
                  <c:v>2006</c:v>
                </c:pt>
                <c:pt idx="1">
                  <c:v>2009</c:v>
                </c:pt>
                <c:pt idx="2">
                  <c:v>2010</c:v>
                </c:pt>
                <c:pt idx="3">
                  <c:v>2016</c:v>
                </c:pt>
              </c:strCache>
            </c:strRef>
          </c:cat>
          <c:val>
            <c:numRef>
              <c:f>'HIV testing KP'!$B$4:$E$4</c:f>
              <c:numCache>
                <c:formatCode>General</c:formatCode>
                <c:ptCount val="4"/>
                <c:pt idx="0">
                  <c:v>47</c:v>
                </c:pt>
                <c:pt idx="1">
                  <c:v>60</c:v>
                </c:pt>
                <c:pt idx="2">
                  <c:v>47</c:v>
                </c:pt>
                <c:pt idx="3">
                  <c:v>57</c:v>
                </c:pt>
              </c:numCache>
            </c:numRef>
          </c:val>
          <c:extLst>
            <c:ext xmlns:c16="http://schemas.microsoft.com/office/drawing/2014/chart" uri="{C3380CC4-5D6E-409C-BE32-E72D297353CC}">
              <c16:uniqueId val="{00000000-9CD7-4C6C-BBF4-E0A917C53E04}"/>
            </c:ext>
          </c:extLst>
        </c:ser>
        <c:ser>
          <c:idx val="1"/>
          <c:order val="1"/>
          <c:tx>
            <c:strRef>
              <c:f>'HIV testing KP'!$A$5</c:f>
              <c:strCache>
                <c:ptCount val="1"/>
                <c:pt idx="0">
                  <c:v>Men who have sex with men</c:v>
                </c:pt>
              </c:strCache>
            </c:strRef>
          </c:tx>
          <c:spPr>
            <a:solidFill>
              <a:srgbClr val="F15B40"/>
            </a:solidFill>
            <a:ln>
              <a:noFill/>
            </a:ln>
          </c:spPr>
          <c:invertIfNegative val="0"/>
          <c:dLbls>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'HIV testing KP'!$B$3:$E$3</c:f>
              <c:strCache>
                <c:ptCount val="4"/>
                <c:pt idx="0">
                  <c:v>2006</c:v>
                </c:pt>
                <c:pt idx="1">
                  <c:v>2009</c:v>
                </c:pt>
                <c:pt idx="2">
                  <c:v>2010</c:v>
                </c:pt>
                <c:pt idx="3">
                  <c:v>2016</c:v>
                </c:pt>
              </c:strCache>
            </c:strRef>
          </c:cat>
          <c:val>
            <c:numRef>
              <c:f>'HIV testing KP'!$B$5:$E$5</c:f>
              <c:numCache>
                <c:formatCode>General</c:formatCode>
                <c:ptCount val="4"/>
                <c:pt idx="0">
                  <c:v>42</c:v>
                </c:pt>
                <c:pt idx="1">
                  <c:v>67</c:v>
                </c:pt>
                <c:pt idx="2">
                  <c:v>56</c:v>
                </c:pt>
                <c:pt idx="3">
                  <c:v>59</c:v>
                </c:pt>
              </c:numCache>
            </c:numRef>
          </c:val>
          <c:extLst>
            <c:ext xmlns:c16="http://schemas.microsoft.com/office/drawing/2014/chart" uri="{C3380CC4-5D6E-409C-BE32-E72D297353CC}">
              <c16:uniqueId val="{00000001-9CD7-4C6C-BBF4-E0A917C53E04}"/>
            </c:ext>
          </c:extLst>
        </c:ser>
        <c:dLbls>
          <c:showLegendKey val="0"/>
          <c:showVal val="0"/>
          <c:showCatName val="0"/>
          <c:showSerName val="0"/>
          <c:showPercent val="0"/>
          <c:showBubbleSize val="0"/>
        </c:dLbls>
        <c:gapWidth val="150"/>
        <c:axId val="159032064"/>
        <c:axId val="159033600"/>
      </c:barChart>
      <c:scatterChart>
        <c:scatterStyle val="lineMarker"/>
        <c:varyColors val="0"/>
        <c:ser>
          <c:idx val="2"/>
          <c:order val="2"/>
          <c:tx>
            <c:strRef>
              <c:f>'HIV testing KP'!$G$2</c:f>
              <c:strCache>
                <c:ptCount val="1"/>
                <c:pt idx="0">
                  <c:v>target</c:v>
                </c:pt>
              </c:strCache>
            </c:strRef>
          </c:tx>
          <c:spPr>
            <a:ln w="15875">
              <a:solidFill>
                <a:srgbClr val="E31837"/>
              </a:solidFill>
              <a:prstDash val="dash"/>
            </a:ln>
          </c:spPr>
          <c:marker>
            <c:symbol val="none"/>
          </c:marker>
          <c:xVal>
            <c:numRef>
              <c:f>'HIV testing KP'!$F$3:$F$4</c:f>
              <c:numCache>
                <c:formatCode>General</c:formatCode>
                <c:ptCount val="2"/>
                <c:pt idx="0">
                  <c:v>0</c:v>
                </c:pt>
                <c:pt idx="1">
                  <c:v>1</c:v>
                </c:pt>
              </c:numCache>
            </c:numRef>
          </c:xVal>
          <c:yVal>
            <c:numRef>
              <c:f>'HIV testing KP'!$G$3:$G$4</c:f>
              <c:numCache>
                <c:formatCode>General</c:formatCode>
                <c:ptCount val="2"/>
                <c:pt idx="0">
                  <c:v>90</c:v>
                </c:pt>
                <c:pt idx="1">
                  <c:v>90</c:v>
                </c:pt>
              </c:numCache>
            </c:numRef>
          </c:yVal>
          <c:smooth val="0"/>
          <c:extLst>
            <c:ext xmlns:c16="http://schemas.microsoft.com/office/drawing/2014/chart" uri="{C3380CC4-5D6E-409C-BE32-E72D297353CC}">
              <c16:uniqueId val="{00000002-9CD7-4C6C-BBF4-E0A917C53E04}"/>
            </c:ext>
          </c:extLst>
        </c:ser>
        <c:dLbls>
          <c:showLegendKey val="0"/>
          <c:showVal val="0"/>
          <c:showCatName val="0"/>
          <c:showSerName val="0"/>
          <c:showPercent val="0"/>
          <c:showBubbleSize val="0"/>
        </c:dLbls>
        <c:axId val="159053696"/>
        <c:axId val="159052160"/>
      </c:scatterChart>
      <c:catAx>
        <c:axId val="159032064"/>
        <c:scaling>
          <c:orientation val="minMax"/>
        </c:scaling>
        <c:delete val="0"/>
        <c:axPos val="b"/>
        <c:numFmt formatCode="General" sourceLinked="0"/>
        <c:majorTickMark val="out"/>
        <c:minorTickMark val="none"/>
        <c:tickLblPos val="nextTo"/>
        <c:crossAx val="159033600"/>
        <c:crosses val="autoZero"/>
        <c:auto val="1"/>
        <c:lblAlgn val="ctr"/>
        <c:lblOffset val="100"/>
        <c:noMultiLvlLbl val="0"/>
      </c:catAx>
      <c:valAx>
        <c:axId val="159033600"/>
        <c:scaling>
          <c:orientation val="minMax"/>
          <c:max val="100"/>
        </c:scaling>
        <c:delete val="0"/>
        <c:axPos val="l"/>
        <c:title>
          <c:tx>
            <c:rich>
              <a:bodyPr rot="0" vert="horz"/>
              <a:lstStyle/>
              <a:p>
                <a:pPr>
                  <a:defRPr/>
                </a:pPr>
                <a:r>
                  <a:rPr lang="en-US"/>
                  <a:t>%</a:t>
                </a:r>
              </a:p>
            </c:rich>
          </c:tx>
          <c:layout>
            <c:manualLayout>
              <c:xMode val="edge"/>
              <c:yMode val="edge"/>
              <c:x val="0"/>
              <c:y val="7.1814719396990107E-2"/>
            </c:manualLayout>
          </c:layout>
          <c:overlay val="0"/>
        </c:title>
        <c:numFmt formatCode="General" sourceLinked="1"/>
        <c:majorTickMark val="out"/>
        <c:minorTickMark val="none"/>
        <c:tickLblPos val="nextTo"/>
        <c:crossAx val="159032064"/>
        <c:crosses val="autoZero"/>
        <c:crossBetween val="between"/>
        <c:majorUnit val="10"/>
      </c:valAx>
      <c:valAx>
        <c:axId val="159052160"/>
        <c:scaling>
          <c:orientation val="minMax"/>
          <c:max val="100"/>
          <c:min val="0"/>
        </c:scaling>
        <c:delete val="1"/>
        <c:axPos val="r"/>
        <c:numFmt formatCode="General" sourceLinked="1"/>
        <c:majorTickMark val="out"/>
        <c:minorTickMark val="none"/>
        <c:tickLblPos val="nextTo"/>
        <c:crossAx val="159053696"/>
        <c:crosses val="max"/>
        <c:crossBetween val="midCat"/>
        <c:majorUnit val="10"/>
      </c:valAx>
      <c:valAx>
        <c:axId val="159053696"/>
        <c:scaling>
          <c:orientation val="minMax"/>
          <c:max val="1"/>
          <c:min val="0"/>
        </c:scaling>
        <c:delete val="1"/>
        <c:axPos val="t"/>
        <c:numFmt formatCode="General" sourceLinked="1"/>
        <c:majorTickMark val="out"/>
        <c:minorTickMark val="none"/>
        <c:tickLblPos val="nextTo"/>
        <c:crossAx val="159052160"/>
        <c:crosses val="max"/>
        <c:crossBetween val="midCat"/>
        <c:majorUnit val="0.2"/>
      </c:valAx>
    </c:plotArea>
    <c:legend>
      <c:legendPos val="t"/>
      <c:legendEntry>
        <c:idx val="2"/>
        <c:delete val="1"/>
      </c:legendEntry>
      <c:layout>
        <c:manualLayout>
          <c:xMode val="edge"/>
          <c:yMode val="edge"/>
          <c:x val="5.6291155094974829E-2"/>
          <c:y val="1.642710826412893E-2"/>
          <c:w val="0.82460107380194492"/>
          <c:h val="0.11353115135920308"/>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15748031496061"/>
          <c:y val="8.5898561446773533E-2"/>
          <c:w val="0.80897384378676807"/>
          <c:h val="0.68749591442579117"/>
        </c:manualLayout>
      </c:layout>
      <c:barChart>
        <c:barDir val="col"/>
        <c:grouping val="clustered"/>
        <c:varyColors val="0"/>
        <c:ser>
          <c:idx val="1"/>
          <c:order val="1"/>
          <c:tx>
            <c:strRef>
              <c:f>'ART scale up'!$D$2</c:f>
              <c:strCache>
                <c:ptCount val="1"/>
                <c:pt idx="0">
                  <c:v>Number of health facilities that offer ART</c:v>
                </c:pt>
              </c:strCache>
            </c:strRef>
          </c:tx>
          <c:spPr>
            <a:solidFill>
              <a:srgbClr val="00A99A"/>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D19-4232-8943-5E4E0774CA68}"/>
                </c:ext>
              </c:extLst>
            </c:dLbl>
            <c:dLbl>
              <c:idx val="1"/>
              <c:delete val="1"/>
              <c:extLst>
                <c:ext xmlns:c15="http://schemas.microsoft.com/office/drawing/2012/chart" uri="{CE6537A1-D6FC-4f65-9D91-7224C49458BB}"/>
                <c:ext xmlns:c16="http://schemas.microsoft.com/office/drawing/2014/chart" uri="{C3380CC4-5D6E-409C-BE32-E72D297353CC}">
                  <c16:uniqueId val="{00000001-7D19-4232-8943-5E4E0774CA68}"/>
                </c:ext>
              </c:extLst>
            </c:dLbl>
            <c:dLbl>
              <c:idx val="2"/>
              <c:delete val="1"/>
              <c:extLst>
                <c:ext xmlns:c15="http://schemas.microsoft.com/office/drawing/2012/chart" uri="{CE6537A1-D6FC-4f65-9D91-7224C49458BB}"/>
                <c:ext xmlns:c16="http://schemas.microsoft.com/office/drawing/2014/chart" uri="{C3380CC4-5D6E-409C-BE32-E72D297353CC}">
                  <c16:uniqueId val="{00000002-7D19-4232-8943-5E4E0774CA68}"/>
                </c:ext>
              </c:extLst>
            </c:dLbl>
            <c:dLbl>
              <c:idx val="3"/>
              <c:delete val="1"/>
              <c:extLst>
                <c:ext xmlns:c15="http://schemas.microsoft.com/office/drawing/2012/chart" uri="{CE6537A1-D6FC-4f65-9D91-7224C49458BB}"/>
                <c:ext xmlns:c16="http://schemas.microsoft.com/office/drawing/2014/chart" uri="{C3380CC4-5D6E-409C-BE32-E72D297353CC}">
                  <c16:uniqueId val="{00000003-7D19-4232-8943-5E4E0774CA68}"/>
                </c:ext>
              </c:extLst>
            </c:dLbl>
            <c:dLbl>
              <c:idx val="4"/>
              <c:delete val="1"/>
              <c:extLst>
                <c:ext xmlns:c15="http://schemas.microsoft.com/office/drawing/2012/chart" uri="{CE6537A1-D6FC-4f65-9D91-7224C49458BB}"/>
                <c:ext xmlns:c16="http://schemas.microsoft.com/office/drawing/2014/chart" uri="{C3380CC4-5D6E-409C-BE32-E72D297353CC}">
                  <c16:uniqueId val="{00000004-7D19-4232-8943-5E4E0774CA6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up'!$D$3:$D$22</c:f>
              <c:numCache>
                <c:formatCode>General</c:formatCode>
                <c:ptCount val="20"/>
                <c:pt idx="8" formatCode="#,##0">
                  <c:v>52</c:v>
                </c:pt>
                <c:pt idx="9" formatCode="#,##0">
                  <c:v>55</c:v>
                </c:pt>
                <c:pt idx="10" formatCode="#,##0">
                  <c:v>76</c:v>
                </c:pt>
                <c:pt idx="11" formatCode="#,##0">
                  <c:v>87</c:v>
                </c:pt>
                <c:pt idx="12" formatCode="#,##0">
                  <c:v>87</c:v>
                </c:pt>
                <c:pt idx="14" formatCode="#,##0">
                  <c:v>90</c:v>
                </c:pt>
              </c:numCache>
            </c:numRef>
          </c:val>
          <c:extLst>
            <c:ext xmlns:c16="http://schemas.microsoft.com/office/drawing/2014/chart" uri="{C3380CC4-5D6E-409C-BE32-E72D297353CC}">
              <c16:uniqueId val="{00000005-7D19-4232-8943-5E4E0774CA68}"/>
            </c:ext>
          </c:extLst>
        </c:ser>
        <c:dLbls>
          <c:showLegendKey val="0"/>
          <c:showVal val="0"/>
          <c:showCatName val="0"/>
          <c:showSerName val="0"/>
          <c:showPercent val="0"/>
          <c:showBubbleSize val="0"/>
        </c:dLbls>
        <c:gapWidth val="60"/>
        <c:axId val="159485952"/>
        <c:axId val="159483776"/>
      </c:barChart>
      <c:lineChart>
        <c:grouping val="standard"/>
        <c:varyColors val="0"/>
        <c:ser>
          <c:idx val="0"/>
          <c:order val="0"/>
          <c:tx>
            <c:strRef>
              <c:f>'ART scale up'!$C$2</c:f>
              <c:strCache>
                <c:ptCount val="1"/>
                <c:pt idx="0">
                  <c:v>Number of people on ART</c:v>
                </c:pt>
              </c:strCache>
            </c:strRef>
          </c:tx>
          <c:spPr>
            <a:ln w="38100">
              <a:solidFill>
                <a:srgbClr val="00AEEF"/>
              </a:solidFill>
            </a:ln>
          </c:spPr>
          <c:marker>
            <c:symbol val="none"/>
          </c:marker>
          <c:dLbls>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D19-4232-8943-5E4E0774CA68}"/>
                </c:ext>
              </c:extLst>
            </c:dLbl>
            <c:spPr>
              <a:noFill/>
              <a:ln>
                <a:noFill/>
              </a:ln>
              <a:effectLst/>
            </c:spPr>
            <c:txPr>
              <a:bodyPr/>
              <a:lstStyle/>
              <a:p>
                <a:pPr>
                  <a:defRPr>
                    <a:solidFill>
                      <a:srgbClr val="00B0F0"/>
                    </a:solidFill>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'ART scale up'!$B$3:$B$22</c:f>
              <c:numCache>
                <c:formatCode>General</c:formatCod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numCache>
            </c:numRef>
          </c:cat>
          <c:val>
            <c:numRef>
              <c:f>'ART scale up'!$C$3:$C$22</c:f>
              <c:numCache>
                <c:formatCode>#,##0</c:formatCode>
                <c:ptCount val="20"/>
                <c:pt idx="0">
                  <c:v>0</c:v>
                </c:pt>
                <c:pt idx="1">
                  <c:v>0</c:v>
                </c:pt>
                <c:pt idx="2">
                  <c:v>0</c:v>
                </c:pt>
                <c:pt idx="3">
                  <c:v>0</c:v>
                </c:pt>
                <c:pt idx="4">
                  <c:v>22</c:v>
                </c:pt>
                <c:pt idx="5">
                  <c:v>264</c:v>
                </c:pt>
                <c:pt idx="6">
                  <c:v>1320</c:v>
                </c:pt>
                <c:pt idx="7">
                  <c:v>3514</c:v>
                </c:pt>
                <c:pt idx="8">
                  <c:v>4847</c:v>
                </c:pt>
                <c:pt idx="9">
                  <c:v>6202</c:v>
                </c:pt>
                <c:pt idx="10">
                  <c:v>7560</c:v>
                </c:pt>
                <c:pt idx="11">
                  <c:v>9395</c:v>
                </c:pt>
                <c:pt idx="12">
                  <c:v>11764</c:v>
                </c:pt>
                <c:pt idx="13">
                  <c:v>14790</c:v>
                </c:pt>
                <c:pt idx="14">
                  <c:v>18344</c:v>
                </c:pt>
                <c:pt idx="15">
                  <c:v>21198</c:v>
                </c:pt>
                <c:pt idx="16">
                  <c:v>23875</c:v>
                </c:pt>
                <c:pt idx="17">
                  <c:v>26393</c:v>
                </c:pt>
                <c:pt idx="18">
                  <c:v>29420</c:v>
                </c:pt>
                <c:pt idx="19">
                  <c:v>32018</c:v>
                </c:pt>
              </c:numCache>
            </c:numRef>
          </c:val>
          <c:smooth val="0"/>
          <c:extLst>
            <c:ext xmlns:c16="http://schemas.microsoft.com/office/drawing/2014/chart" uri="{C3380CC4-5D6E-409C-BE32-E72D297353CC}">
              <c16:uniqueId val="{00000007-7D19-4232-8943-5E4E0774CA68}"/>
            </c:ext>
          </c:extLst>
        </c:ser>
        <c:dLbls>
          <c:showLegendKey val="0"/>
          <c:showVal val="0"/>
          <c:showCatName val="0"/>
          <c:showSerName val="0"/>
          <c:showPercent val="0"/>
          <c:showBubbleSize val="0"/>
        </c:dLbls>
        <c:marker val="1"/>
        <c:smooth val="0"/>
        <c:axId val="159463680"/>
        <c:axId val="159481856"/>
      </c:lineChart>
      <c:catAx>
        <c:axId val="159463680"/>
        <c:scaling>
          <c:orientation val="minMax"/>
        </c:scaling>
        <c:delete val="0"/>
        <c:axPos val="b"/>
        <c:numFmt formatCode="General" sourceLinked="1"/>
        <c:majorTickMark val="out"/>
        <c:minorTickMark val="none"/>
        <c:tickLblPos val="nextTo"/>
        <c:txPr>
          <a:bodyPr rot="-2700000"/>
          <a:lstStyle/>
          <a:p>
            <a:pPr>
              <a:defRPr/>
            </a:pPr>
            <a:endParaRPr lang="en-US"/>
          </a:p>
        </c:txPr>
        <c:crossAx val="159481856"/>
        <c:crosses val="autoZero"/>
        <c:auto val="1"/>
        <c:lblAlgn val="ctr"/>
        <c:lblOffset val="100"/>
        <c:noMultiLvlLbl val="0"/>
      </c:catAx>
      <c:valAx>
        <c:axId val="159481856"/>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solidFill>
                      <a:srgbClr val="00B0F0"/>
                    </a:solidFill>
                  </a:defRPr>
                </a:pPr>
                <a:r>
                  <a:rPr lang="en-US">
                    <a:solidFill>
                      <a:srgbClr val="00B0F0"/>
                    </a:solidFill>
                  </a:rPr>
                  <a:t># peopleon ART</a:t>
                </a:r>
              </a:p>
            </c:rich>
          </c:tx>
          <c:overlay val="0"/>
        </c:title>
        <c:numFmt formatCode="#,##0" sourceLinked="0"/>
        <c:majorTickMark val="out"/>
        <c:minorTickMark val="none"/>
        <c:tickLblPos val="nextTo"/>
        <c:crossAx val="159463680"/>
        <c:crosses val="autoZero"/>
        <c:crossBetween val="between"/>
      </c:valAx>
      <c:valAx>
        <c:axId val="159483776"/>
        <c:scaling>
          <c:orientation val="minMax"/>
        </c:scaling>
        <c:delete val="0"/>
        <c:axPos val="r"/>
        <c:title>
          <c:tx>
            <c:rich>
              <a:bodyPr rot="-5400000" vert="horz"/>
              <a:lstStyle/>
              <a:p>
                <a:pPr>
                  <a:defRPr>
                    <a:solidFill>
                      <a:srgbClr val="00A99A"/>
                    </a:solidFill>
                  </a:defRPr>
                </a:pPr>
                <a:r>
                  <a:rPr lang="en-US">
                    <a:solidFill>
                      <a:srgbClr val="00A99A"/>
                    </a:solidFill>
                  </a:rPr>
                  <a:t># ART sites</a:t>
                </a:r>
              </a:p>
            </c:rich>
          </c:tx>
          <c:overlay val="0"/>
        </c:title>
        <c:numFmt formatCode="General" sourceLinked="1"/>
        <c:majorTickMark val="out"/>
        <c:minorTickMark val="none"/>
        <c:tickLblPos val="nextTo"/>
        <c:crossAx val="159485952"/>
        <c:crosses val="max"/>
        <c:crossBetween val="between"/>
      </c:valAx>
      <c:catAx>
        <c:axId val="159485952"/>
        <c:scaling>
          <c:orientation val="minMax"/>
        </c:scaling>
        <c:delete val="1"/>
        <c:axPos val="b"/>
        <c:numFmt formatCode="General" sourceLinked="1"/>
        <c:majorTickMark val="out"/>
        <c:minorTickMark val="none"/>
        <c:tickLblPos val="nextTo"/>
        <c:crossAx val="159483776"/>
        <c:crosses val="autoZero"/>
        <c:auto val="1"/>
        <c:lblAlgn val="ctr"/>
        <c:lblOffset val="100"/>
        <c:noMultiLvlLbl val="0"/>
      </c:catAx>
    </c:plotArea>
    <c:legend>
      <c:legendPos val="b"/>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9313115751835"/>
          <c:y val="8.5898561446773533E-2"/>
          <c:w val="0.80133824983833535"/>
          <c:h val="0.58372237598989674"/>
        </c:manualLayout>
      </c:layout>
      <c:barChart>
        <c:barDir val="col"/>
        <c:grouping val="clustered"/>
        <c:varyColors val="0"/>
        <c:ser>
          <c:idx val="1"/>
          <c:order val="1"/>
          <c:tx>
            <c:strRef>
              <c:f>Rounded!$E$2</c:f>
              <c:strCache>
                <c:ptCount val="1"/>
                <c:pt idx="0">
                  <c:v>% PLHIV on ART</c:v>
                </c:pt>
              </c:strCache>
            </c:strRef>
          </c:tx>
          <c:spPr>
            <a:solidFill>
              <a:srgbClr val="F26B73"/>
            </a:solidFill>
            <a:ln>
              <a:no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A4-4139-A582-656A1E10614B}"/>
                </c:ext>
              </c:extLst>
            </c:dLbl>
            <c:dLbl>
              <c:idx val="1"/>
              <c:delete val="1"/>
              <c:extLst>
                <c:ext xmlns:c15="http://schemas.microsoft.com/office/drawing/2012/chart" uri="{CE6537A1-D6FC-4f65-9D91-7224C49458BB}"/>
                <c:ext xmlns:c16="http://schemas.microsoft.com/office/drawing/2014/chart" uri="{C3380CC4-5D6E-409C-BE32-E72D297353CC}">
                  <c16:uniqueId val="{00000001-73A4-4139-A582-656A1E10614B}"/>
                </c:ext>
              </c:extLst>
            </c:dLbl>
            <c:dLbl>
              <c:idx val="2"/>
              <c:delete val="1"/>
              <c:extLst>
                <c:ext xmlns:c15="http://schemas.microsoft.com/office/drawing/2012/chart" uri="{CE6537A1-D6FC-4f65-9D91-7224C49458BB}"/>
                <c:ext xmlns:c16="http://schemas.microsoft.com/office/drawing/2014/chart" uri="{C3380CC4-5D6E-409C-BE32-E72D297353CC}">
                  <c16:uniqueId val="{00000002-73A4-4139-A582-656A1E10614B}"/>
                </c:ext>
              </c:extLst>
            </c:dLbl>
            <c:dLbl>
              <c:idx val="3"/>
              <c:delete val="1"/>
              <c:extLst>
                <c:ext xmlns:c15="http://schemas.microsoft.com/office/drawing/2012/chart" uri="{CE6537A1-D6FC-4f65-9D91-7224C49458BB}"/>
                <c:ext xmlns:c16="http://schemas.microsoft.com/office/drawing/2014/chart" uri="{C3380CC4-5D6E-409C-BE32-E72D297353CC}">
                  <c16:uniqueId val="{00000003-73A4-4139-A582-656A1E10614B}"/>
                </c:ext>
              </c:extLst>
            </c:dLbl>
            <c:dLbl>
              <c:idx val="4"/>
              <c:delete val="1"/>
              <c:extLst>
                <c:ext xmlns:c15="http://schemas.microsoft.com/office/drawing/2012/chart" uri="{CE6537A1-D6FC-4f65-9D91-7224C49458BB}"/>
                <c:ext xmlns:c16="http://schemas.microsoft.com/office/drawing/2014/chart" uri="{C3380CC4-5D6E-409C-BE32-E72D297353CC}">
                  <c16:uniqueId val="{00000004-73A4-4139-A582-656A1E10614B}"/>
                </c:ext>
              </c:extLst>
            </c:dLbl>
            <c:dLbl>
              <c:idx val="5"/>
              <c:delete val="1"/>
              <c:extLst>
                <c:ext xmlns:c15="http://schemas.microsoft.com/office/drawing/2012/chart" uri="{CE6537A1-D6FC-4f65-9D91-7224C49458BB}"/>
                <c:ext xmlns:c16="http://schemas.microsoft.com/office/drawing/2014/chart" uri="{C3380CC4-5D6E-409C-BE32-E72D297353CC}">
                  <c16:uniqueId val="{00000000-D9D0-4396-8C78-BA06129CD383}"/>
                </c:ext>
              </c:extLst>
            </c:dLbl>
            <c:dLbl>
              <c:idx val="6"/>
              <c:delete val="1"/>
              <c:extLst>
                <c:ext xmlns:c15="http://schemas.microsoft.com/office/drawing/2012/chart" uri="{CE6537A1-D6FC-4f65-9D91-7224C49458BB}"/>
                <c:ext xmlns:c16="http://schemas.microsoft.com/office/drawing/2014/chart" uri="{C3380CC4-5D6E-409C-BE32-E72D297353CC}">
                  <c16:uniqueId val="{00000001-D9D0-4396-8C78-BA06129CD383}"/>
                </c:ext>
              </c:extLst>
            </c:dLbl>
            <c:dLbl>
              <c:idx val="7"/>
              <c:delete val="1"/>
              <c:extLst>
                <c:ext xmlns:c15="http://schemas.microsoft.com/office/drawing/2012/chart" uri="{CE6537A1-D6FC-4f65-9D91-7224C49458BB}"/>
                <c:ext xmlns:c16="http://schemas.microsoft.com/office/drawing/2014/chart" uri="{C3380CC4-5D6E-409C-BE32-E72D297353CC}">
                  <c16:uniqueId val="{00000002-D9D0-4396-8C78-BA06129CD383}"/>
                </c:ext>
              </c:extLst>
            </c:dLbl>
            <c:dLbl>
              <c:idx val="8"/>
              <c:delete val="1"/>
              <c:extLst>
                <c:ext xmlns:c15="http://schemas.microsoft.com/office/drawing/2012/chart" uri="{CE6537A1-D6FC-4f65-9D91-7224C49458BB}"/>
                <c:ext xmlns:c16="http://schemas.microsoft.com/office/drawing/2014/chart" uri="{C3380CC4-5D6E-409C-BE32-E72D297353CC}">
                  <c16:uniqueId val="{00000003-D9D0-4396-8C78-BA06129CD383}"/>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Rounded!$E$3:$E$22</c:f>
              <c:numCache>
                <c:formatCode>General</c:formatCode>
                <c:ptCount val="20"/>
                <c:pt idx="0">
                  <c:v>0</c:v>
                </c:pt>
                <c:pt idx="1">
                  <c:v>0</c:v>
                </c:pt>
                <c:pt idx="2">
                  <c:v>0</c:v>
                </c:pt>
                <c:pt idx="3">
                  <c:v>0</c:v>
                </c:pt>
                <c:pt idx="4">
                  <c:v>0</c:v>
                </c:pt>
                <c:pt idx="5">
                  <c:v>1</c:v>
                </c:pt>
                <c:pt idx="6">
                  <c:v>5</c:v>
                </c:pt>
                <c:pt idx="7">
                  <c:v>12</c:v>
                </c:pt>
                <c:pt idx="8">
                  <c:v>16</c:v>
                </c:pt>
                <c:pt idx="9">
                  <c:v>20</c:v>
                </c:pt>
                <c:pt idx="10">
                  <c:v>23</c:v>
                </c:pt>
                <c:pt idx="11">
                  <c:v>27</c:v>
                </c:pt>
                <c:pt idx="12">
                  <c:v>32</c:v>
                </c:pt>
                <c:pt idx="13">
                  <c:v>39</c:v>
                </c:pt>
                <c:pt idx="14">
                  <c:v>46</c:v>
                </c:pt>
                <c:pt idx="15">
                  <c:v>50</c:v>
                </c:pt>
                <c:pt idx="16">
                  <c:v>54</c:v>
                </c:pt>
                <c:pt idx="17">
                  <c:v>56</c:v>
                </c:pt>
                <c:pt idx="18">
                  <c:v>60</c:v>
                </c:pt>
                <c:pt idx="19">
                  <c:v>62</c:v>
                </c:pt>
              </c:numCache>
            </c:numRef>
          </c:val>
          <c:extLst>
            <c:ext xmlns:c16="http://schemas.microsoft.com/office/drawing/2014/chart" uri="{C3380CC4-5D6E-409C-BE32-E72D297353CC}">
              <c16:uniqueId val="{00000005-73A4-4139-A582-656A1E10614B}"/>
            </c:ext>
          </c:extLst>
        </c:ser>
        <c:dLbls>
          <c:showLegendKey val="0"/>
          <c:showVal val="0"/>
          <c:showCatName val="0"/>
          <c:showSerName val="0"/>
          <c:showPercent val="0"/>
          <c:showBubbleSize val="0"/>
        </c:dLbls>
        <c:gapWidth val="60"/>
        <c:axId val="162762112"/>
        <c:axId val="162760192"/>
      </c:barChart>
      <c:lineChart>
        <c:grouping val="standard"/>
        <c:varyColors val="0"/>
        <c:ser>
          <c:idx val="0"/>
          <c:order val="0"/>
          <c:tx>
            <c:strRef>
              <c:f>Rounded!$D$2</c:f>
              <c:strCache>
                <c:ptCount val="1"/>
                <c:pt idx="0">
                  <c:v>Number of people on ART</c:v>
                </c:pt>
              </c:strCache>
            </c:strRef>
          </c:tx>
          <c:spPr>
            <a:ln w="38100">
              <a:solidFill>
                <a:srgbClr val="00AEEF"/>
              </a:solidFill>
            </a:ln>
          </c:spPr>
          <c:marker>
            <c:symbol val="none"/>
          </c:marker>
          <c:dLbls>
            <c:dLbl>
              <c:idx val="19"/>
              <c:layout>
                <c:manualLayout>
                  <c:x val="-3.7741545893719697E-2"/>
                  <c:y val="-3.0193236714975844E-2"/>
                </c:manualLayout>
              </c:layout>
              <c:spPr/>
              <c:txPr>
                <a:bodyPr/>
                <a:lstStyle/>
                <a:p>
                  <a:pPr>
                    <a:defRPr>
                      <a:solidFill>
                        <a:srgbClr val="00B0F0"/>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9D0-4396-8C78-BA06129CD3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Rounded!$D$3:$D$22</c:f>
              <c:numCache>
                <c:formatCode>_-* #,##0_-;\-* #,##0_-;_-* "-"??_-;_-@_-</c:formatCode>
                <c:ptCount val="20"/>
                <c:pt idx="0">
                  <c:v>0</c:v>
                </c:pt>
                <c:pt idx="1">
                  <c:v>0</c:v>
                </c:pt>
                <c:pt idx="2">
                  <c:v>0</c:v>
                </c:pt>
                <c:pt idx="3">
                  <c:v>0</c:v>
                </c:pt>
                <c:pt idx="4">
                  <c:v>22</c:v>
                </c:pt>
                <c:pt idx="5">
                  <c:v>264</c:v>
                </c:pt>
                <c:pt idx="6">
                  <c:v>1320</c:v>
                </c:pt>
                <c:pt idx="7">
                  <c:v>3514</c:v>
                </c:pt>
                <c:pt idx="8">
                  <c:v>4847</c:v>
                </c:pt>
                <c:pt idx="9">
                  <c:v>6202</c:v>
                </c:pt>
                <c:pt idx="10">
                  <c:v>7560</c:v>
                </c:pt>
                <c:pt idx="11">
                  <c:v>9395</c:v>
                </c:pt>
                <c:pt idx="12">
                  <c:v>11764</c:v>
                </c:pt>
                <c:pt idx="13">
                  <c:v>14790</c:v>
                </c:pt>
                <c:pt idx="14">
                  <c:v>18344</c:v>
                </c:pt>
                <c:pt idx="15">
                  <c:v>21198</c:v>
                </c:pt>
                <c:pt idx="16">
                  <c:v>23875</c:v>
                </c:pt>
                <c:pt idx="17">
                  <c:v>26393</c:v>
                </c:pt>
                <c:pt idx="18">
                  <c:v>29420</c:v>
                </c:pt>
                <c:pt idx="19">
                  <c:v>32018</c:v>
                </c:pt>
              </c:numCache>
            </c:numRef>
          </c:val>
          <c:smooth val="0"/>
          <c:extLst>
            <c:ext xmlns:c16="http://schemas.microsoft.com/office/drawing/2014/chart" uri="{C3380CC4-5D6E-409C-BE32-E72D297353CC}">
              <c16:uniqueId val="{00000007-73A4-4139-A582-656A1E10614B}"/>
            </c:ext>
          </c:extLst>
        </c:ser>
        <c:dLbls>
          <c:showLegendKey val="0"/>
          <c:showVal val="0"/>
          <c:showCatName val="0"/>
          <c:showSerName val="0"/>
          <c:showPercent val="0"/>
          <c:showBubbleSize val="0"/>
        </c:dLbls>
        <c:marker val="1"/>
        <c:smooth val="0"/>
        <c:axId val="162744192"/>
        <c:axId val="162745728"/>
      </c:lineChart>
      <c:lineChart>
        <c:grouping val="standard"/>
        <c:varyColors val="0"/>
        <c:ser>
          <c:idx val="2"/>
          <c:order val="2"/>
          <c:tx>
            <c:strRef>
              <c:f>Rounded!$F$2</c:f>
              <c:strCache>
                <c:ptCount val="1"/>
                <c:pt idx="0">
                  <c:v>% Lower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Rounded!$F$3:$F$22</c:f>
              <c:numCache>
                <c:formatCode>General</c:formatCode>
                <c:ptCount val="20"/>
                <c:pt idx="0">
                  <c:v>0</c:v>
                </c:pt>
                <c:pt idx="1">
                  <c:v>0</c:v>
                </c:pt>
                <c:pt idx="2">
                  <c:v>0</c:v>
                </c:pt>
                <c:pt idx="3">
                  <c:v>0</c:v>
                </c:pt>
                <c:pt idx="4">
                  <c:v>0</c:v>
                </c:pt>
                <c:pt idx="5">
                  <c:v>1</c:v>
                </c:pt>
                <c:pt idx="6">
                  <c:v>4</c:v>
                </c:pt>
                <c:pt idx="7">
                  <c:v>11</c:v>
                </c:pt>
                <c:pt idx="8">
                  <c:v>15</c:v>
                </c:pt>
                <c:pt idx="9">
                  <c:v>18</c:v>
                </c:pt>
                <c:pt idx="10">
                  <c:v>21</c:v>
                </c:pt>
                <c:pt idx="11">
                  <c:v>24</c:v>
                </c:pt>
                <c:pt idx="12">
                  <c:v>29</c:v>
                </c:pt>
                <c:pt idx="13">
                  <c:v>35</c:v>
                </c:pt>
                <c:pt idx="14">
                  <c:v>41</c:v>
                </c:pt>
                <c:pt idx="15">
                  <c:v>46</c:v>
                </c:pt>
                <c:pt idx="16">
                  <c:v>49</c:v>
                </c:pt>
                <c:pt idx="17">
                  <c:v>51</c:v>
                </c:pt>
                <c:pt idx="18">
                  <c:v>54</c:v>
                </c:pt>
                <c:pt idx="19">
                  <c:v>56</c:v>
                </c:pt>
              </c:numCache>
            </c:numRef>
          </c:val>
          <c:smooth val="0"/>
          <c:extLst>
            <c:ext xmlns:c16="http://schemas.microsoft.com/office/drawing/2014/chart" uri="{C3380CC4-5D6E-409C-BE32-E72D297353CC}">
              <c16:uniqueId val="{00000008-73A4-4139-A582-656A1E10614B}"/>
            </c:ext>
          </c:extLst>
        </c:ser>
        <c:ser>
          <c:idx val="3"/>
          <c:order val="3"/>
          <c:tx>
            <c:strRef>
              <c:f>Rounded!$G$2</c:f>
              <c:strCache>
                <c:ptCount val="1"/>
                <c:pt idx="0">
                  <c:v>%Upper</c:v>
                </c:pt>
              </c:strCache>
            </c:strRef>
          </c:tx>
          <c:spPr>
            <a:ln>
              <a:noFill/>
            </a:ln>
          </c:spPr>
          <c:marker>
            <c:symbol val="dash"/>
            <c:size val="8"/>
            <c:spPr>
              <a:solidFill>
                <a:sysClr val="windowText" lastClr="000000"/>
              </a:solidFill>
              <a:ln>
                <a:noFill/>
              </a:ln>
            </c:spPr>
          </c:marker>
          <c:cat>
            <c:strRef>
              <c:f>Rounded!$C$3:$C$22</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Rounded!$G$3:$G$22</c:f>
              <c:numCache>
                <c:formatCode>General</c:formatCode>
                <c:ptCount val="20"/>
                <c:pt idx="0">
                  <c:v>0</c:v>
                </c:pt>
                <c:pt idx="1">
                  <c:v>0</c:v>
                </c:pt>
                <c:pt idx="2">
                  <c:v>0</c:v>
                </c:pt>
                <c:pt idx="3">
                  <c:v>0</c:v>
                </c:pt>
                <c:pt idx="4">
                  <c:v>0</c:v>
                </c:pt>
                <c:pt idx="5">
                  <c:v>1</c:v>
                </c:pt>
                <c:pt idx="6">
                  <c:v>5</c:v>
                </c:pt>
                <c:pt idx="7">
                  <c:v>14</c:v>
                </c:pt>
                <c:pt idx="8">
                  <c:v>18</c:v>
                </c:pt>
                <c:pt idx="9">
                  <c:v>22</c:v>
                </c:pt>
                <c:pt idx="10">
                  <c:v>26</c:v>
                </c:pt>
                <c:pt idx="11">
                  <c:v>31</c:v>
                </c:pt>
                <c:pt idx="12">
                  <c:v>37</c:v>
                </c:pt>
                <c:pt idx="13">
                  <c:v>44</c:v>
                </c:pt>
                <c:pt idx="14">
                  <c:v>51</c:v>
                </c:pt>
                <c:pt idx="15">
                  <c:v>56</c:v>
                </c:pt>
                <c:pt idx="16">
                  <c:v>60</c:v>
                </c:pt>
                <c:pt idx="17">
                  <c:v>62</c:v>
                </c:pt>
                <c:pt idx="18">
                  <c:v>66</c:v>
                </c:pt>
                <c:pt idx="19">
                  <c:v>68</c:v>
                </c:pt>
              </c:numCache>
            </c:numRef>
          </c:val>
          <c:smooth val="0"/>
          <c:extLst>
            <c:ext xmlns:c16="http://schemas.microsoft.com/office/drawing/2014/chart" uri="{C3380CC4-5D6E-409C-BE32-E72D297353CC}">
              <c16:uniqueId val="{00000009-73A4-4139-A582-656A1E10614B}"/>
            </c:ext>
          </c:extLst>
        </c:ser>
        <c:dLbls>
          <c:showLegendKey val="0"/>
          <c:showVal val="0"/>
          <c:showCatName val="0"/>
          <c:showSerName val="0"/>
          <c:showPercent val="0"/>
          <c:showBubbleSize val="0"/>
        </c:dLbls>
        <c:hiLowLines/>
        <c:marker val="1"/>
        <c:smooth val="0"/>
        <c:axId val="162762112"/>
        <c:axId val="162760192"/>
      </c:lineChart>
      <c:catAx>
        <c:axId val="162744192"/>
        <c:scaling>
          <c:orientation val="minMax"/>
        </c:scaling>
        <c:delete val="0"/>
        <c:axPos val="b"/>
        <c:numFmt formatCode="General" sourceLinked="1"/>
        <c:majorTickMark val="out"/>
        <c:minorTickMark val="none"/>
        <c:tickLblPos val="nextTo"/>
        <c:txPr>
          <a:bodyPr rot="-2700000"/>
          <a:lstStyle/>
          <a:p>
            <a:pPr>
              <a:defRPr/>
            </a:pPr>
            <a:endParaRPr lang="en-US"/>
          </a:p>
        </c:txPr>
        <c:crossAx val="162745728"/>
        <c:crosses val="autoZero"/>
        <c:auto val="1"/>
        <c:lblAlgn val="ctr"/>
        <c:lblOffset val="100"/>
        <c:noMultiLvlLbl val="0"/>
      </c:catAx>
      <c:valAx>
        <c:axId val="162745728"/>
        <c:scaling>
          <c:orientation val="minMax"/>
        </c:scaling>
        <c:delete val="0"/>
        <c:axPos val="l"/>
        <c:majorGridlines>
          <c:spPr>
            <a:ln>
              <a:solidFill>
                <a:sysClr val="window" lastClr="FFFFFF">
                  <a:lumMod val="85000"/>
                  <a:alpha val="50000"/>
                </a:sysClr>
              </a:solidFill>
              <a:prstDash val="sysDot"/>
            </a:ln>
          </c:spPr>
        </c:majorGridlines>
        <c:title>
          <c:tx>
            <c:rich>
              <a:bodyPr rot="-5400000" vert="horz"/>
              <a:lstStyle/>
              <a:p>
                <a:pPr>
                  <a:defRPr/>
                </a:pPr>
                <a:r>
                  <a:rPr lang="en-US"/>
                  <a:t>Number</a:t>
                </a:r>
              </a:p>
            </c:rich>
          </c:tx>
          <c:overlay val="0"/>
        </c:title>
        <c:numFmt formatCode="#,##0" sourceLinked="0"/>
        <c:majorTickMark val="out"/>
        <c:minorTickMark val="none"/>
        <c:tickLblPos val="nextTo"/>
        <c:crossAx val="162744192"/>
        <c:crosses val="autoZero"/>
        <c:crossBetween val="between"/>
      </c:valAx>
      <c:valAx>
        <c:axId val="162760192"/>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62762112"/>
        <c:crosses val="max"/>
        <c:crossBetween val="between"/>
        <c:majorUnit val="20"/>
      </c:valAx>
      <c:catAx>
        <c:axId val="162762112"/>
        <c:scaling>
          <c:orientation val="minMax"/>
        </c:scaling>
        <c:delete val="1"/>
        <c:axPos val="b"/>
        <c:numFmt formatCode="General" sourceLinked="1"/>
        <c:majorTickMark val="out"/>
        <c:minorTickMark val="none"/>
        <c:tickLblPos val="nextTo"/>
        <c:crossAx val="162760192"/>
        <c:crosses val="autoZero"/>
        <c:auto val="1"/>
        <c:lblAlgn val="ctr"/>
        <c:lblOffset val="100"/>
        <c:noMultiLvlLbl val="0"/>
      </c:catAx>
    </c:plotArea>
    <c:legend>
      <c:legendPos val="b"/>
      <c:legendEntry>
        <c:idx val="2"/>
        <c:delete val="1"/>
      </c:legendEntry>
      <c:legendEntry>
        <c:idx val="3"/>
        <c:delete val="1"/>
      </c:legendEntry>
      <c:layout>
        <c:manualLayout>
          <c:xMode val="edge"/>
          <c:yMode val="edge"/>
          <c:x val="0.20292113621666857"/>
          <c:y val="0.86267022328730647"/>
          <c:w val="0.60120487656434252"/>
          <c:h val="6.8857762971936201E-2"/>
        </c:manualLayout>
      </c:layout>
      <c:overlay val="0"/>
    </c:legend>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981736111111111"/>
          <c:y val="4.9980491479642224E-2"/>
          <c:w val="0.65572083333333331"/>
          <c:h val="0.61760277777777772"/>
        </c:manualLayout>
      </c:layout>
      <c:areaChart>
        <c:grouping val="standard"/>
        <c:varyColors val="0"/>
        <c:ser>
          <c:idx val="0"/>
          <c:order val="0"/>
          <c:tx>
            <c:strRef>
              <c:f>'PLHIV_NI_Deaths (2)'!$I$2</c:f>
              <c:strCache>
                <c:ptCount val="1"/>
                <c:pt idx="0">
                  <c:v>AIDS-related deaths Upper bound</c:v>
                </c:pt>
              </c:strCache>
            </c:strRef>
          </c:tx>
          <c:spPr>
            <a:solidFill>
              <a:srgbClr val="00A99A">
                <a:alpha val="30000"/>
              </a:srgbClr>
            </a:solidFill>
            <a:ln w="25400">
              <a:noFill/>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(2)'!$I$3:$I$32</c:f>
              <c:numCache>
                <c:formatCode>_-* #,##0_-;\-* #,##0_-;_-* "-"??_-;_-@_-</c:formatCode>
                <c:ptCount val="30"/>
                <c:pt idx="0">
                  <c:v>4</c:v>
                </c:pt>
                <c:pt idx="1">
                  <c:v>8</c:v>
                </c:pt>
                <c:pt idx="2">
                  <c:v>14</c:v>
                </c:pt>
                <c:pt idx="3">
                  <c:v>23</c:v>
                </c:pt>
                <c:pt idx="4">
                  <c:v>35</c:v>
                </c:pt>
                <c:pt idx="5">
                  <c:v>52</c:v>
                </c:pt>
                <c:pt idx="6">
                  <c:v>82</c:v>
                </c:pt>
                <c:pt idx="7">
                  <c:v>129</c:v>
                </c:pt>
                <c:pt idx="8">
                  <c:v>194</c:v>
                </c:pt>
                <c:pt idx="9">
                  <c:v>289</c:v>
                </c:pt>
                <c:pt idx="10">
                  <c:v>410</c:v>
                </c:pt>
                <c:pt idx="11">
                  <c:v>561</c:v>
                </c:pt>
                <c:pt idx="12">
                  <c:v>739</c:v>
                </c:pt>
                <c:pt idx="13">
                  <c:v>931</c:v>
                </c:pt>
                <c:pt idx="14">
                  <c:v>1135</c:v>
                </c:pt>
                <c:pt idx="15">
                  <c:v>1331</c:v>
                </c:pt>
                <c:pt idx="16">
                  <c:v>1356</c:v>
                </c:pt>
                <c:pt idx="17">
                  <c:v>1170</c:v>
                </c:pt>
                <c:pt idx="18">
                  <c:v>974</c:v>
                </c:pt>
                <c:pt idx="19">
                  <c:v>901</c:v>
                </c:pt>
                <c:pt idx="20">
                  <c:v>944</c:v>
                </c:pt>
                <c:pt idx="21">
                  <c:v>1002</c:v>
                </c:pt>
                <c:pt idx="22">
                  <c:v>1015</c:v>
                </c:pt>
                <c:pt idx="23">
                  <c:v>953</c:v>
                </c:pt>
                <c:pt idx="24">
                  <c:v>866</c:v>
                </c:pt>
                <c:pt idx="25">
                  <c:v>780</c:v>
                </c:pt>
                <c:pt idx="26">
                  <c:v>781</c:v>
                </c:pt>
                <c:pt idx="27">
                  <c:v>775</c:v>
                </c:pt>
                <c:pt idx="28">
                  <c:v>770</c:v>
                </c:pt>
                <c:pt idx="29">
                  <c:v>749</c:v>
                </c:pt>
              </c:numCache>
            </c:numRef>
          </c:val>
          <c:extLst>
            <c:ext xmlns:c16="http://schemas.microsoft.com/office/drawing/2014/chart" uri="{C3380CC4-5D6E-409C-BE32-E72D297353CC}">
              <c16:uniqueId val="{00000001-9D1F-4C96-9772-7F0B859553B4}"/>
            </c:ext>
          </c:extLst>
        </c:ser>
        <c:ser>
          <c:idx val="2"/>
          <c:order val="2"/>
          <c:tx>
            <c:strRef>
              <c:f>'PLHIV_NI_Deaths (2)'!$K$2</c:f>
              <c:strCache>
                <c:ptCount val="1"/>
                <c:pt idx="0">
                  <c:v>AIDS-related deaths Lower bound</c:v>
                </c:pt>
              </c:strCache>
            </c:strRef>
          </c:tx>
          <c:spPr>
            <a:solidFill>
              <a:sysClr val="window" lastClr="FFFFFF"/>
            </a:solidFill>
            <a:ln w="22225">
              <a:noFill/>
              <a:prstDash val="sysDot"/>
            </a:ln>
          </c:spPr>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(2)'!$K$3:$K$32</c:f>
              <c:numCache>
                <c:formatCode>_-* #,##0_-;\-* #,##0_-;_-* "-"??_-;_-@_-</c:formatCode>
                <c:ptCount val="30"/>
                <c:pt idx="0">
                  <c:v>0.84028999999999998</c:v>
                </c:pt>
                <c:pt idx="1">
                  <c:v>2</c:v>
                </c:pt>
                <c:pt idx="2">
                  <c:v>4</c:v>
                </c:pt>
                <c:pt idx="3">
                  <c:v>7</c:v>
                </c:pt>
                <c:pt idx="4">
                  <c:v>11</c:v>
                </c:pt>
                <c:pt idx="5">
                  <c:v>20</c:v>
                </c:pt>
                <c:pt idx="6">
                  <c:v>34</c:v>
                </c:pt>
                <c:pt idx="7">
                  <c:v>56</c:v>
                </c:pt>
                <c:pt idx="8">
                  <c:v>87</c:v>
                </c:pt>
                <c:pt idx="9">
                  <c:v>137</c:v>
                </c:pt>
                <c:pt idx="10">
                  <c:v>208</c:v>
                </c:pt>
                <c:pt idx="11">
                  <c:v>297</c:v>
                </c:pt>
                <c:pt idx="12">
                  <c:v>401</c:v>
                </c:pt>
                <c:pt idx="13">
                  <c:v>526</c:v>
                </c:pt>
                <c:pt idx="14">
                  <c:v>674</c:v>
                </c:pt>
                <c:pt idx="15">
                  <c:v>813</c:v>
                </c:pt>
                <c:pt idx="16">
                  <c:v>882</c:v>
                </c:pt>
                <c:pt idx="17">
                  <c:v>779</c:v>
                </c:pt>
                <c:pt idx="18">
                  <c:v>640</c:v>
                </c:pt>
                <c:pt idx="19">
                  <c:v>586</c:v>
                </c:pt>
                <c:pt idx="20">
                  <c:v>614</c:v>
                </c:pt>
                <c:pt idx="21">
                  <c:v>660</c:v>
                </c:pt>
                <c:pt idx="22">
                  <c:v>693</c:v>
                </c:pt>
                <c:pt idx="23">
                  <c:v>659</c:v>
                </c:pt>
                <c:pt idx="24">
                  <c:v>581</c:v>
                </c:pt>
                <c:pt idx="25">
                  <c:v>533</c:v>
                </c:pt>
                <c:pt idx="26">
                  <c:v>528</c:v>
                </c:pt>
                <c:pt idx="27">
                  <c:v>527</c:v>
                </c:pt>
                <c:pt idx="28">
                  <c:v>513</c:v>
                </c:pt>
                <c:pt idx="29">
                  <c:v>501</c:v>
                </c:pt>
              </c:numCache>
            </c:numRef>
          </c:val>
          <c:extLst>
            <c:ext xmlns:c16="http://schemas.microsoft.com/office/drawing/2014/chart" uri="{C3380CC4-5D6E-409C-BE32-E72D297353CC}">
              <c16:uniqueId val="{00000003-9D1F-4C96-9772-7F0B859553B4}"/>
            </c:ext>
          </c:extLst>
        </c:ser>
        <c:dLbls>
          <c:showLegendKey val="0"/>
          <c:showVal val="0"/>
          <c:showCatName val="0"/>
          <c:showSerName val="0"/>
          <c:showPercent val="0"/>
          <c:showBubbleSize val="0"/>
        </c:dLbls>
        <c:axId val="133446656"/>
        <c:axId val="133452544"/>
      </c:areaChart>
      <c:lineChart>
        <c:grouping val="standard"/>
        <c:varyColors val="0"/>
        <c:ser>
          <c:idx val="1"/>
          <c:order val="1"/>
          <c:tx>
            <c:strRef>
              <c:f>'PLHIV_NI_Deaths (2)'!$J$2</c:f>
              <c:strCache>
                <c:ptCount val="1"/>
                <c:pt idx="0">
                  <c:v>AIDS-related deaths</c:v>
                </c:pt>
              </c:strCache>
            </c:strRef>
          </c:tx>
          <c:spPr>
            <a:ln w="38100">
              <a:solidFill>
                <a:srgbClr val="00A99A"/>
              </a:solidFill>
              <a:prstDash val="solid"/>
            </a:ln>
          </c:spPr>
          <c:marker>
            <c:symbol val="none"/>
          </c:marker>
          <c:dLbls>
            <c:dLbl>
              <c:idx val="29"/>
              <c:tx>
                <c:rich>
                  <a:bodyPr/>
                  <a:lstStyle/>
                  <a:p>
                    <a:r>
                      <a:rPr lang="en-US" dirty="0"/>
                      <a:t>610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9A0-45E1-8AB8-6DA65FC7040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'PLHIV_NI_Deaths (2)'!$B$3:$B$32</c:f>
              <c:strCache>
                <c:ptCount val="30"/>
                <c:pt idx="0">
                  <c:v>1990</c:v>
                </c:pt>
                <c:pt idx="5">
                  <c:v>1995</c:v>
                </c:pt>
                <c:pt idx="10">
                  <c:v>2000</c:v>
                </c:pt>
                <c:pt idx="15">
                  <c:v>2005</c:v>
                </c:pt>
                <c:pt idx="20">
                  <c:v>2010</c:v>
                </c:pt>
                <c:pt idx="25">
                  <c:v>2015</c:v>
                </c:pt>
                <c:pt idx="29">
                  <c:v>2019</c:v>
                </c:pt>
              </c:strCache>
            </c:strRef>
          </c:cat>
          <c:val>
            <c:numRef>
              <c:f>'PLHIV_NI_Deaths (2)'!$J$3:$J$32</c:f>
              <c:numCache>
                <c:formatCode>_-* #,##0_-;\-* #,##0_-;_-* "-"??_-;_-@_-</c:formatCode>
                <c:ptCount val="30"/>
                <c:pt idx="0">
                  <c:v>2</c:v>
                </c:pt>
                <c:pt idx="1">
                  <c:v>4</c:v>
                </c:pt>
                <c:pt idx="2">
                  <c:v>7</c:v>
                </c:pt>
                <c:pt idx="3">
                  <c:v>11</c:v>
                </c:pt>
                <c:pt idx="4">
                  <c:v>19</c:v>
                </c:pt>
                <c:pt idx="5">
                  <c:v>32</c:v>
                </c:pt>
                <c:pt idx="6">
                  <c:v>52</c:v>
                </c:pt>
                <c:pt idx="7">
                  <c:v>85</c:v>
                </c:pt>
                <c:pt idx="8">
                  <c:v>133</c:v>
                </c:pt>
                <c:pt idx="9">
                  <c:v>202</c:v>
                </c:pt>
                <c:pt idx="10">
                  <c:v>296</c:v>
                </c:pt>
                <c:pt idx="11">
                  <c:v>414</c:v>
                </c:pt>
                <c:pt idx="12">
                  <c:v>557</c:v>
                </c:pt>
                <c:pt idx="13">
                  <c:v>719</c:v>
                </c:pt>
                <c:pt idx="14">
                  <c:v>897</c:v>
                </c:pt>
                <c:pt idx="15">
                  <c:v>1065</c:v>
                </c:pt>
                <c:pt idx="16">
                  <c:v>1123</c:v>
                </c:pt>
                <c:pt idx="17">
                  <c:v>979</c:v>
                </c:pt>
                <c:pt idx="18">
                  <c:v>803</c:v>
                </c:pt>
                <c:pt idx="19">
                  <c:v>745</c:v>
                </c:pt>
                <c:pt idx="20">
                  <c:v>765</c:v>
                </c:pt>
                <c:pt idx="21">
                  <c:v>813</c:v>
                </c:pt>
                <c:pt idx="22">
                  <c:v>832</c:v>
                </c:pt>
                <c:pt idx="23">
                  <c:v>786</c:v>
                </c:pt>
                <c:pt idx="24">
                  <c:v>698</c:v>
                </c:pt>
                <c:pt idx="25">
                  <c:v>636</c:v>
                </c:pt>
                <c:pt idx="26">
                  <c:v>632</c:v>
                </c:pt>
                <c:pt idx="27">
                  <c:v>632</c:v>
                </c:pt>
                <c:pt idx="28">
                  <c:v>629</c:v>
                </c:pt>
                <c:pt idx="29">
                  <c:v>612</c:v>
                </c:pt>
              </c:numCache>
            </c:numRef>
          </c:val>
          <c:smooth val="0"/>
          <c:extLst>
            <c:ext xmlns:c16="http://schemas.microsoft.com/office/drawing/2014/chart" uri="{C3380CC4-5D6E-409C-BE32-E72D297353CC}">
              <c16:uniqueId val="{00000002-9D1F-4C96-9772-7F0B859553B4}"/>
            </c:ext>
          </c:extLst>
        </c:ser>
        <c:dLbls>
          <c:showLegendKey val="0"/>
          <c:showVal val="0"/>
          <c:showCatName val="0"/>
          <c:showSerName val="0"/>
          <c:showPercent val="0"/>
          <c:showBubbleSize val="0"/>
        </c:dLbls>
        <c:marker val="1"/>
        <c:smooth val="0"/>
        <c:axId val="133446656"/>
        <c:axId val="133452544"/>
      </c:lineChart>
      <c:catAx>
        <c:axId val="133446656"/>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3452544"/>
        <c:crosses val="autoZero"/>
        <c:auto val="1"/>
        <c:lblAlgn val="ctr"/>
        <c:lblOffset val="100"/>
        <c:tickMarkSkip val="1"/>
        <c:noMultiLvlLbl val="0"/>
      </c:catAx>
      <c:valAx>
        <c:axId val="133452544"/>
        <c:scaling>
          <c:orientation val="minMax"/>
        </c:scaling>
        <c:delete val="0"/>
        <c:axPos val="l"/>
        <c:title>
          <c:tx>
            <c:rich>
              <a:bodyPr rot="-5400000" vert="horz"/>
              <a:lstStyle/>
              <a:p>
                <a:pPr>
                  <a:defRPr/>
                </a:pPr>
                <a:r>
                  <a:rPr lang="en-US"/>
                  <a:t>Number</a:t>
                </a:r>
              </a:p>
            </c:rich>
          </c:tx>
          <c:overlay val="0"/>
        </c:title>
        <c:numFmt formatCode="_-* #,##0_-;\-* #,##0_-;_-* &quot;-&quot;??_-;_-@_-" sourceLinked="1"/>
        <c:majorTickMark val="out"/>
        <c:minorTickMark val="none"/>
        <c:tickLblPos val="nextTo"/>
        <c:crossAx val="133446656"/>
        <c:crosses val="autoZero"/>
        <c:crossBetween val="midCat"/>
      </c:valAx>
    </c:plotArea>
    <c:legend>
      <c:legendPos val="b"/>
      <c:legendEntry>
        <c:idx val="0"/>
        <c:delete val="1"/>
      </c:legendEntry>
      <c:legendEntry>
        <c:idx val="1"/>
        <c:delete val="1"/>
      </c:legendEntry>
      <c:overlay val="0"/>
    </c:legend>
    <c:plotVisOnly val="1"/>
    <c:dispBlanksAs val="gap"/>
    <c:showDLblsOverMax val="0"/>
  </c:chart>
  <c:spPr>
    <a:ln>
      <a:solidFill>
        <a:srgbClr val="00A99A"/>
      </a:solidFill>
    </a:ln>
  </c:spPr>
  <c:txPr>
    <a:bodyPr/>
    <a:lstStyle/>
    <a:p>
      <a:pPr>
        <a:defRPr sz="1200" b="0">
          <a:latin typeface="Arial" pitchFamily="34" charset="0"/>
          <a:cs typeface="Arial" pitchFamily="34" charset="0"/>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'ART coverage'!$D$1</c:f>
              <c:strCache>
                <c:ptCount val="1"/>
                <c:pt idx="0">
                  <c:v>Children 0-14 yr</c:v>
                </c:pt>
              </c:strCache>
            </c:strRef>
          </c:tx>
          <c:spPr>
            <a:ln w="38100">
              <a:solidFill>
                <a:srgbClr val="00A99A"/>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coverage'!$D$2:$D$21</c:f>
              <c:numCache>
                <c:formatCode>General</c:formatCode>
                <c:ptCount val="20"/>
                <c:pt idx="0">
                  <c:v>0</c:v>
                </c:pt>
                <c:pt idx="1">
                  <c:v>0</c:v>
                </c:pt>
                <c:pt idx="2">
                  <c:v>0</c:v>
                </c:pt>
                <c:pt idx="3">
                  <c:v>0</c:v>
                </c:pt>
                <c:pt idx="4">
                  <c:v>0</c:v>
                </c:pt>
                <c:pt idx="5">
                  <c:v>0</c:v>
                </c:pt>
                <c:pt idx="6">
                  <c:v>2</c:v>
                </c:pt>
                <c:pt idx="7">
                  <c:v>11</c:v>
                </c:pt>
                <c:pt idx="8">
                  <c:v>14</c:v>
                </c:pt>
                <c:pt idx="9">
                  <c:v>16</c:v>
                </c:pt>
                <c:pt idx="10">
                  <c:v>18</c:v>
                </c:pt>
                <c:pt idx="11">
                  <c:v>21</c:v>
                </c:pt>
                <c:pt idx="12">
                  <c:v>25</c:v>
                </c:pt>
                <c:pt idx="13">
                  <c:v>29</c:v>
                </c:pt>
                <c:pt idx="14">
                  <c:v>34</c:v>
                </c:pt>
                <c:pt idx="15">
                  <c:v>37</c:v>
                </c:pt>
                <c:pt idx="16">
                  <c:v>39</c:v>
                </c:pt>
                <c:pt idx="17">
                  <c:v>41</c:v>
                </c:pt>
                <c:pt idx="18">
                  <c:v>45</c:v>
                </c:pt>
                <c:pt idx="19">
                  <c:v>49</c:v>
                </c:pt>
              </c:numCache>
            </c:numRef>
          </c:val>
          <c:smooth val="0"/>
          <c:extLst>
            <c:ext xmlns:c16="http://schemas.microsoft.com/office/drawing/2014/chart" uri="{C3380CC4-5D6E-409C-BE32-E72D297353CC}">
              <c16:uniqueId val="{00000000-248F-4E59-B9D7-37EB972272B6}"/>
            </c:ext>
          </c:extLst>
        </c:ser>
        <c:ser>
          <c:idx val="1"/>
          <c:order val="1"/>
          <c:tx>
            <c:strRef>
              <c:f>'ART coverage'!$E$1</c:f>
              <c:strCache>
                <c:ptCount val="1"/>
                <c:pt idx="0">
                  <c:v>Children 0-14 yr - Lower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coverage'!$E$2:$E$21</c:f>
              <c:numCache>
                <c:formatCode>General</c:formatCode>
                <c:ptCount val="20"/>
                <c:pt idx="0">
                  <c:v>0</c:v>
                </c:pt>
                <c:pt idx="1">
                  <c:v>0</c:v>
                </c:pt>
                <c:pt idx="2">
                  <c:v>0</c:v>
                </c:pt>
                <c:pt idx="3">
                  <c:v>0</c:v>
                </c:pt>
                <c:pt idx="4">
                  <c:v>0</c:v>
                </c:pt>
                <c:pt idx="5">
                  <c:v>0</c:v>
                </c:pt>
                <c:pt idx="6">
                  <c:v>2</c:v>
                </c:pt>
                <c:pt idx="7">
                  <c:v>9</c:v>
                </c:pt>
                <c:pt idx="8">
                  <c:v>12</c:v>
                </c:pt>
                <c:pt idx="9">
                  <c:v>14</c:v>
                </c:pt>
                <c:pt idx="10">
                  <c:v>15</c:v>
                </c:pt>
                <c:pt idx="11">
                  <c:v>17</c:v>
                </c:pt>
                <c:pt idx="12">
                  <c:v>21</c:v>
                </c:pt>
                <c:pt idx="13">
                  <c:v>24</c:v>
                </c:pt>
                <c:pt idx="14">
                  <c:v>27</c:v>
                </c:pt>
                <c:pt idx="15">
                  <c:v>30</c:v>
                </c:pt>
                <c:pt idx="16">
                  <c:v>31</c:v>
                </c:pt>
                <c:pt idx="17">
                  <c:v>33</c:v>
                </c:pt>
                <c:pt idx="18">
                  <c:v>35</c:v>
                </c:pt>
                <c:pt idx="19">
                  <c:v>37</c:v>
                </c:pt>
              </c:numCache>
            </c:numRef>
          </c:val>
          <c:smooth val="0"/>
          <c:extLst>
            <c:ext xmlns:c16="http://schemas.microsoft.com/office/drawing/2014/chart" uri="{C3380CC4-5D6E-409C-BE32-E72D297353CC}">
              <c16:uniqueId val="{00000001-248F-4E59-B9D7-37EB972272B6}"/>
            </c:ext>
          </c:extLst>
        </c:ser>
        <c:ser>
          <c:idx val="2"/>
          <c:order val="2"/>
          <c:tx>
            <c:strRef>
              <c:f>'ART coverage'!$F$1</c:f>
              <c:strCache>
                <c:ptCount val="1"/>
                <c:pt idx="0">
                  <c:v>Children 0-14 yr - Upper</c:v>
                </c:pt>
              </c:strCache>
            </c:strRef>
          </c:tx>
          <c:spPr>
            <a:ln w="19050">
              <a:solidFill>
                <a:srgbClr val="00A99A"/>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coverage'!$F$2:$F$21</c:f>
              <c:numCache>
                <c:formatCode>General</c:formatCode>
                <c:ptCount val="20"/>
                <c:pt idx="0">
                  <c:v>0</c:v>
                </c:pt>
                <c:pt idx="1">
                  <c:v>0</c:v>
                </c:pt>
                <c:pt idx="2">
                  <c:v>0</c:v>
                </c:pt>
                <c:pt idx="3">
                  <c:v>0</c:v>
                </c:pt>
                <c:pt idx="4">
                  <c:v>0</c:v>
                </c:pt>
                <c:pt idx="5">
                  <c:v>0</c:v>
                </c:pt>
                <c:pt idx="6">
                  <c:v>2</c:v>
                </c:pt>
                <c:pt idx="7">
                  <c:v>12</c:v>
                </c:pt>
                <c:pt idx="8">
                  <c:v>16</c:v>
                </c:pt>
                <c:pt idx="9">
                  <c:v>19</c:v>
                </c:pt>
                <c:pt idx="10">
                  <c:v>21</c:v>
                </c:pt>
                <c:pt idx="11">
                  <c:v>24</c:v>
                </c:pt>
                <c:pt idx="12">
                  <c:v>29</c:v>
                </c:pt>
                <c:pt idx="13">
                  <c:v>34</c:v>
                </c:pt>
                <c:pt idx="14">
                  <c:v>40</c:v>
                </c:pt>
                <c:pt idx="15">
                  <c:v>44</c:v>
                </c:pt>
                <c:pt idx="16">
                  <c:v>47</c:v>
                </c:pt>
                <c:pt idx="17">
                  <c:v>49</c:v>
                </c:pt>
                <c:pt idx="18">
                  <c:v>54</c:v>
                </c:pt>
                <c:pt idx="19">
                  <c:v>58</c:v>
                </c:pt>
              </c:numCache>
            </c:numRef>
          </c:val>
          <c:smooth val="0"/>
          <c:extLst>
            <c:ext xmlns:c16="http://schemas.microsoft.com/office/drawing/2014/chart" uri="{C3380CC4-5D6E-409C-BE32-E72D297353CC}">
              <c16:uniqueId val="{00000002-248F-4E59-B9D7-37EB972272B6}"/>
            </c:ext>
          </c:extLst>
        </c:ser>
        <c:ser>
          <c:idx val="3"/>
          <c:order val="3"/>
          <c:tx>
            <c:strRef>
              <c:f>'ART coverage'!$G$1</c:f>
              <c:strCache>
                <c:ptCount val="1"/>
                <c:pt idx="0">
                  <c:v>Male 15+ yr</c:v>
                </c:pt>
              </c:strCache>
            </c:strRef>
          </c:tx>
          <c:spPr>
            <a:ln w="38100">
              <a:solidFill>
                <a:srgbClr val="63CDF6"/>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coverage'!$G$2:$G$21</c:f>
              <c:numCache>
                <c:formatCode>General</c:formatCode>
                <c:ptCount val="20"/>
                <c:pt idx="0">
                  <c:v>0</c:v>
                </c:pt>
                <c:pt idx="1">
                  <c:v>0</c:v>
                </c:pt>
                <c:pt idx="2">
                  <c:v>0</c:v>
                </c:pt>
                <c:pt idx="3">
                  <c:v>0</c:v>
                </c:pt>
                <c:pt idx="4">
                  <c:v>0</c:v>
                </c:pt>
                <c:pt idx="5">
                  <c:v>1</c:v>
                </c:pt>
                <c:pt idx="6">
                  <c:v>5</c:v>
                </c:pt>
                <c:pt idx="7">
                  <c:v>13</c:v>
                </c:pt>
                <c:pt idx="8">
                  <c:v>17</c:v>
                </c:pt>
                <c:pt idx="9">
                  <c:v>21</c:v>
                </c:pt>
                <c:pt idx="10">
                  <c:v>23</c:v>
                </c:pt>
                <c:pt idx="11">
                  <c:v>26</c:v>
                </c:pt>
                <c:pt idx="12">
                  <c:v>31</c:v>
                </c:pt>
                <c:pt idx="13">
                  <c:v>37</c:v>
                </c:pt>
                <c:pt idx="14">
                  <c:v>44</c:v>
                </c:pt>
                <c:pt idx="15">
                  <c:v>48</c:v>
                </c:pt>
                <c:pt idx="16">
                  <c:v>51</c:v>
                </c:pt>
                <c:pt idx="17">
                  <c:v>53</c:v>
                </c:pt>
                <c:pt idx="18">
                  <c:v>55</c:v>
                </c:pt>
                <c:pt idx="19">
                  <c:v>57</c:v>
                </c:pt>
              </c:numCache>
            </c:numRef>
          </c:val>
          <c:smooth val="0"/>
          <c:extLst>
            <c:ext xmlns:c16="http://schemas.microsoft.com/office/drawing/2014/chart" uri="{C3380CC4-5D6E-409C-BE32-E72D297353CC}">
              <c16:uniqueId val="{00000003-248F-4E59-B9D7-37EB972272B6}"/>
            </c:ext>
          </c:extLst>
        </c:ser>
        <c:ser>
          <c:idx val="4"/>
          <c:order val="4"/>
          <c:tx>
            <c:strRef>
              <c:f>'ART coverage'!$H$1</c:f>
              <c:strCache>
                <c:ptCount val="1"/>
                <c:pt idx="0">
                  <c:v>Male 15+ - Lower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coverage'!$H$2:$H$21</c:f>
              <c:numCache>
                <c:formatCode>General</c:formatCode>
                <c:ptCount val="20"/>
                <c:pt idx="0">
                  <c:v>0</c:v>
                </c:pt>
                <c:pt idx="1">
                  <c:v>0</c:v>
                </c:pt>
                <c:pt idx="2">
                  <c:v>0</c:v>
                </c:pt>
                <c:pt idx="3">
                  <c:v>0</c:v>
                </c:pt>
                <c:pt idx="4">
                  <c:v>0</c:v>
                </c:pt>
                <c:pt idx="5">
                  <c:v>1</c:v>
                </c:pt>
                <c:pt idx="6">
                  <c:v>5</c:v>
                </c:pt>
                <c:pt idx="7">
                  <c:v>12</c:v>
                </c:pt>
                <c:pt idx="8">
                  <c:v>15</c:v>
                </c:pt>
                <c:pt idx="9">
                  <c:v>18</c:v>
                </c:pt>
                <c:pt idx="10">
                  <c:v>21</c:v>
                </c:pt>
                <c:pt idx="11">
                  <c:v>23</c:v>
                </c:pt>
                <c:pt idx="12">
                  <c:v>27</c:v>
                </c:pt>
                <c:pt idx="13">
                  <c:v>33</c:v>
                </c:pt>
                <c:pt idx="14">
                  <c:v>39</c:v>
                </c:pt>
                <c:pt idx="15">
                  <c:v>43</c:v>
                </c:pt>
                <c:pt idx="16">
                  <c:v>46</c:v>
                </c:pt>
                <c:pt idx="17">
                  <c:v>47</c:v>
                </c:pt>
                <c:pt idx="18">
                  <c:v>49</c:v>
                </c:pt>
                <c:pt idx="19">
                  <c:v>51</c:v>
                </c:pt>
              </c:numCache>
            </c:numRef>
          </c:val>
          <c:smooth val="0"/>
          <c:extLst>
            <c:ext xmlns:c16="http://schemas.microsoft.com/office/drawing/2014/chart" uri="{C3380CC4-5D6E-409C-BE32-E72D297353CC}">
              <c16:uniqueId val="{00000004-248F-4E59-B9D7-37EB972272B6}"/>
            </c:ext>
          </c:extLst>
        </c:ser>
        <c:ser>
          <c:idx val="5"/>
          <c:order val="5"/>
          <c:tx>
            <c:strRef>
              <c:f>'ART coverage'!$I$1</c:f>
              <c:strCache>
                <c:ptCount val="1"/>
                <c:pt idx="0">
                  <c:v>Male 15+ - Upper</c:v>
                </c:pt>
              </c:strCache>
            </c:strRef>
          </c:tx>
          <c:spPr>
            <a:ln w="19050">
              <a:solidFill>
                <a:srgbClr val="63CDF6"/>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coverage'!$I$2:$I$21</c:f>
              <c:numCache>
                <c:formatCode>General</c:formatCode>
                <c:ptCount val="20"/>
                <c:pt idx="0">
                  <c:v>0</c:v>
                </c:pt>
                <c:pt idx="1">
                  <c:v>0</c:v>
                </c:pt>
                <c:pt idx="2">
                  <c:v>0</c:v>
                </c:pt>
                <c:pt idx="3">
                  <c:v>0</c:v>
                </c:pt>
                <c:pt idx="4">
                  <c:v>0</c:v>
                </c:pt>
                <c:pt idx="5">
                  <c:v>1</c:v>
                </c:pt>
                <c:pt idx="6">
                  <c:v>6</c:v>
                </c:pt>
                <c:pt idx="7">
                  <c:v>15</c:v>
                </c:pt>
                <c:pt idx="8">
                  <c:v>20</c:v>
                </c:pt>
                <c:pt idx="9">
                  <c:v>24</c:v>
                </c:pt>
                <c:pt idx="10">
                  <c:v>26</c:v>
                </c:pt>
                <c:pt idx="11">
                  <c:v>29</c:v>
                </c:pt>
                <c:pt idx="12">
                  <c:v>35</c:v>
                </c:pt>
                <c:pt idx="13">
                  <c:v>41</c:v>
                </c:pt>
                <c:pt idx="14">
                  <c:v>49</c:v>
                </c:pt>
                <c:pt idx="15">
                  <c:v>54</c:v>
                </c:pt>
                <c:pt idx="16">
                  <c:v>57</c:v>
                </c:pt>
                <c:pt idx="17">
                  <c:v>59</c:v>
                </c:pt>
                <c:pt idx="18">
                  <c:v>61</c:v>
                </c:pt>
                <c:pt idx="19">
                  <c:v>63</c:v>
                </c:pt>
              </c:numCache>
            </c:numRef>
          </c:val>
          <c:smooth val="0"/>
          <c:extLst>
            <c:ext xmlns:c16="http://schemas.microsoft.com/office/drawing/2014/chart" uri="{C3380CC4-5D6E-409C-BE32-E72D297353CC}">
              <c16:uniqueId val="{00000005-248F-4E59-B9D7-37EB972272B6}"/>
            </c:ext>
          </c:extLst>
        </c:ser>
        <c:ser>
          <c:idx val="6"/>
          <c:order val="6"/>
          <c:tx>
            <c:strRef>
              <c:f>'ART coverage'!$J$1</c:f>
              <c:strCache>
                <c:ptCount val="1"/>
                <c:pt idx="0">
                  <c:v>Female 15+ yr</c:v>
                </c:pt>
              </c:strCache>
            </c:strRef>
          </c:tx>
          <c:spPr>
            <a:ln w="38100">
              <a:solidFill>
                <a:srgbClr val="F26B73"/>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coverage'!$J$2:$J$21</c:f>
              <c:numCache>
                <c:formatCode>General</c:formatCode>
                <c:ptCount val="20"/>
                <c:pt idx="0">
                  <c:v>0</c:v>
                </c:pt>
                <c:pt idx="1">
                  <c:v>0</c:v>
                </c:pt>
                <c:pt idx="2">
                  <c:v>0</c:v>
                </c:pt>
                <c:pt idx="3">
                  <c:v>0</c:v>
                </c:pt>
                <c:pt idx="4">
                  <c:v>0</c:v>
                </c:pt>
                <c:pt idx="5">
                  <c:v>1</c:v>
                </c:pt>
                <c:pt idx="6">
                  <c:v>5</c:v>
                </c:pt>
                <c:pt idx="7">
                  <c:v>12</c:v>
                </c:pt>
                <c:pt idx="8">
                  <c:v>16</c:v>
                </c:pt>
                <c:pt idx="9">
                  <c:v>20</c:v>
                </c:pt>
                <c:pt idx="10">
                  <c:v>23</c:v>
                </c:pt>
                <c:pt idx="11">
                  <c:v>29</c:v>
                </c:pt>
                <c:pt idx="12">
                  <c:v>35</c:v>
                </c:pt>
                <c:pt idx="13">
                  <c:v>42</c:v>
                </c:pt>
                <c:pt idx="14">
                  <c:v>49</c:v>
                </c:pt>
                <c:pt idx="15">
                  <c:v>54</c:v>
                </c:pt>
                <c:pt idx="16">
                  <c:v>57</c:v>
                </c:pt>
                <c:pt idx="17">
                  <c:v>61</c:v>
                </c:pt>
                <c:pt idx="18">
                  <c:v>65</c:v>
                </c:pt>
                <c:pt idx="19">
                  <c:v>67</c:v>
                </c:pt>
              </c:numCache>
            </c:numRef>
          </c:val>
          <c:smooth val="0"/>
          <c:extLst>
            <c:ext xmlns:c16="http://schemas.microsoft.com/office/drawing/2014/chart" uri="{C3380CC4-5D6E-409C-BE32-E72D297353CC}">
              <c16:uniqueId val="{00000006-248F-4E59-B9D7-37EB972272B6}"/>
            </c:ext>
          </c:extLst>
        </c:ser>
        <c:ser>
          <c:idx val="7"/>
          <c:order val="7"/>
          <c:tx>
            <c:strRef>
              <c:f>'ART coverage'!$K$1</c:f>
              <c:strCache>
                <c:ptCount val="1"/>
                <c:pt idx="0">
                  <c:v>Female 15+ - Lower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coverage'!$K$2:$K$21</c:f>
              <c:numCache>
                <c:formatCode>General</c:formatCode>
                <c:ptCount val="20"/>
                <c:pt idx="0">
                  <c:v>0</c:v>
                </c:pt>
                <c:pt idx="1">
                  <c:v>0</c:v>
                </c:pt>
                <c:pt idx="2">
                  <c:v>0</c:v>
                </c:pt>
                <c:pt idx="3">
                  <c:v>0</c:v>
                </c:pt>
                <c:pt idx="4">
                  <c:v>0</c:v>
                </c:pt>
                <c:pt idx="5">
                  <c:v>1</c:v>
                </c:pt>
                <c:pt idx="6">
                  <c:v>5</c:v>
                </c:pt>
                <c:pt idx="7">
                  <c:v>11</c:v>
                </c:pt>
                <c:pt idx="8">
                  <c:v>14</c:v>
                </c:pt>
                <c:pt idx="9">
                  <c:v>18</c:v>
                </c:pt>
                <c:pt idx="10">
                  <c:v>21</c:v>
                </c:pt>
                <c:pt idx="11">
                  <c:v>26</c:v>
                </c:pt>
                <c:pt idx="12">
                  <c:v>31</c:v>
                </c:pt>
                <c:pt idx="13">
                  <c:v>38</c:v>
                </c:pt>
                <c:pt idx="14">
                  <c:v>44</c:v>
                </c:pt>
                <c:pt idx="15">
                  <c:v>49</c:v>
                </c:pt>
                <c:pt idx="16">
                  <c:v>52</c:v>
                </c:pt>
                <c:pt idx="17">
                  <c:v>55</c:v>
                </c:pt>
                <c:pt idx="18">
                  <c:v>59</c:v>
                </c:pt>
                <c:pt idx="19">
                  <c:v>61</c:v>
                </c:pt>
              </c:numCache>
            </c:numRef>
          </c:val>
          <c:smooth val="0"/>
          <c:extLst>
            <c:ext xmlns:c16="http://schemas.microsoft.com/office/drawing/2014/chart" uri="{C3380CC4-5D6E-409C-BE32-E72D297353CC}">
              <c16:uniqueId val="{00000007-248F-4E59-B9D7-37EB972272B6}"/>
            </c:ext>
          </c:extLst>
        </c:ser>
        <c:ser>
          <c:idx val="8"/>
          <c:order val="8"/>
          <c:tx>
            <c:strRef>
              <c:f>'ART coverage'!$L$1</c:f>
              <c:strCache>
                <c:ptCount val="1"/>
                <c:pt idx="0">
                  <c:v>Female 15+ - Upper</c:v>
                </c:pt>
              </c:strCache>
            </c:strRef>
          </c:tx>
          <c:spPr>
            <a:ln w="19050">
              <a:solidFill>
                <a:srgbClr val="F26B73"/>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coverage'!$L$2:$L$21</c:f>
              <c:numCache>
                <c:formatCode>General</c:formatCode>
                <c:ptCount val="20"/>
                <c:pt idx="0">
                  <c:v>0</c:v>
                </c:pt>
                <c:pt idx="1">
                  <c:v>0</c:v>
                </c:pt>
                <c:pt idx="2">
                  <c:v>0</c:v>
                </c:pt>
                <c:pt idx="3">
                  <c:v>0</c:v>
                </c:pt>
                <c:pt idx="4">
                  <c:v>0</c:v>
                </c:pt>
                <c:pt idx="5">
                  <c:v>1</c:v>
                </c:pt>
                <c:pt idx="6">
                  <c:v>6</c:v>
                </c:pt>
                <c:pt idx="7">
                  <c:v>13</c:v>
                </c:pt>
                <c:pt idx="8">
                  <c:v>18</c:v>
                </c:pt>
                <c:pt idx="9">
                  <c:v>22</c:v>
                </c:pt>
                <c:pt idx="10">
                  <c:v>26</c:v>
                </c:pt>
                <c:pt idx="11">
                  <c:v>33</c:v>
                </c:pt>
                <c:pt idx="12">
                  <c:v>39</c:v>
                </c:pt>
                <c:pt idx="13">
                  <c:v>47</c:v>
                </c:pt>
                <c:pt idx="14">
                  <c:v>56</c:v>
                </c:pt>
                <c:pt idx="15">
                  <c:v>61</c:v>
                </c:pt>
                <c:pt idx="16">
                  <c:v>64</c:v>
                </c:pt>
                <c:pt idx="17">
                  <c:v>67</c:v>
                </c:pt>
                <c:pt idx="18">
                  <c:v>72</c:v>
                </c:pt>
                <c:pt idx="19">
                  <c:v>75</c:v>
                </c:pt>
              </c:numCache>
            </c:numRef>
          </c:val>
          <c:smooth val="0"/>
          <c:extLst>
            <c:ext xmlns:c16="http://schemas.microsoft.com/office/drawing/2014/chart" uri="{C3380CC4-5D6E-409C-BE32-E72D297353CC}">
              <c16:uniqueId val="{00000008-248F-4E59-B9D7-37EB972272B6}"/>
            </c:ext>
          </c:extLst>
        </c:ser>
        <c:ser>
          <c:idx val="9"/>
          <c:order val="9"/>
          <c:tx>
            <c:strRef>
              <c:f>'ART coverage'!$M$1</c:f>
              <c:strCache>
                <c:ptCount val="1"/>
                <c:pt idx="0">
                  <c:v>All ages</c:v>
                </c:pt>
              </c:strCache>
            </c:strRef>
          </c:tx>
          <c:spPr>
            <a:ln w="38100">
              <a:solidFill>
                <a:srgbClr val="B6AEA7"/>
              </a:solidFill>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coverage'!$M$2:$M$21</c:f>
              <c:numCache>
                <c:formatCode>General</c:formatCode>
                <c:ptCount val="20"/>
                <c:pt idx="0">
                  <c:v>0</c:v>
                </c:pt>
                <c:pt idx="1">
                  <c:v>0</c:v>
                </c:pt>
                <c:pt idx="2">
                  <c:v>0</c:v>
                </c:pt>
                <c:pt idx="3">
                  <c:v>0</c:v>
                </c:pt>
                <c:pt idx="4">
                  <c:v>0</c:v>
                </c:pt>
                <c:pt idx="5">
                  <c:v>1</c:v>
                </c:pt>
                <c:pt idx="6">
                  <c:v>5</c:v>
                </c:pt>
                <c:pt idx="7">
                  <c:v>12</c:v>
                </c:pt>
                <c:pt idx="8">
                  <c:v>16</c:v>
                </c:pt>
                <c:pt idx="9">
                  <c:v>20</c:v>
                </c:pt>
                <c:pt idx="10">
                  <c:v>23</c:v>
                </c:pt>
                <c:pt idx="11">
                  <c:v>27</c:v>
                </c:pt>
                <c:pt idx="12">
                  <c:v>32</c:v>
                </c:pt>
                <c:pt idx="13">
                  <c:v>39</c:v>
                </c:pt>
                <c:pt idx="14">
                  <c:v>46</c:v>
                </c:pt>
                <c:pt idx="15">
                  <c:v>50</c:v>
                </c:pt>
                <c:pt idx="16">
                  <c:v>54</c:v>
                </c:pt>
                <c:pt idx="17">
                  <c:v>56</c:v>
                </c:pt>
                <c:pt idx="18">
                  <c:v>60</c:v>
                </c:pt>
                <c:pt idx="19">
                  <c:v>62</c:v>
                </c:pt>
              </c:numCache>
            </c:numRef>
          </c:val>
          <c:smooth val="0"/>
          <c:extLst>
            <c:ext xmlns:c16="http://schemas.microsoft.com/office/drawing/2014/chart" uri="{C3380CC4-5D6E-409C-BE32-E72D297353CC}">
              <c16:uniqueId val="{00000009-248F-4E59-B9D7-37EB972272B6}"/>
            </c:ext>
          </c:extLst>
        </c:ser>
        <c:ser>
          <c:idx val="10"/>
          <c:order val="10"/>
          <c:tx>
            <c:strRef>
              <c:f>'ART coverage'!$N$1</c:f>
              <c:strCache>
                <c:ptCount val="1"/>
                <c:pt idx="0">
                  <c:v>All ages - Lower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coverage'!$N$2:$N$21</c:f>
              <c:numCache>
                <c:formatCode>General</c:formatCode>
                <c:ptCount val="20"/>
                <c:pt idx="0">
                  <c:v>0</c:v>
                </c:pt>
                <c:pt idx="1">
                  <c:v>0</c:v>
                </c:pt>
                <c:pt idx="2">
                  <c:v>0</c:v>
                </c:pt>
                <c:pt idx="3">
                  <c:v>0</c:v>
                </c:pt>
                <c:pt idx="4">
                  <c:v>0</c:v>
                </c:pt>
                <c:pt idx="5">
                  <c:v>1</c:v>
                </c:pt>
                <c:pt idx="6">
                  <c:v>4</c:v>
                </c:pt>
                <c:pt idx="7">
                  <c:v>11</c:v>
                </c:pt>
                <c:pt idx="8">
                  <c:v>15</c:v>
                </c:pt>
                <c:pt idx="9">
                  <c:v>18</c:v>
                </c:pt>
                <c:pt idx="10">
                  <c:v>21</c:v>
                </c:pt>
                <c:pt idx="11">
                  <c:v>24</c:v>
                </c:pt>
                <c:pt idx="12">
                  <c:v>29</c:v>
                </c:pt>
                <c:pt idx="13">
                  <c:v>35</c:v>
                </c:pt>
                <c:pt idx="14">
                  <c:v>41</c:v>
                </c:pt>
                <c:pt idx="15">
                  <c:v>46</c:v>
                </c:pt>
                <c:pt idx="16">
                  <c:v>49</c:v>
                </c:pt>
                <c:pt idx="17">
                  <c:v>51</c:v>
                </c:pt>
                <c:pt idx="18">
                  <c:v>54</c:v>
                </c:pt>
                <c:pt idx="19">
                  <c:v>56</c:v>
                </c:pt>
              </c:numCache>
            </c:numRef>
          </c:val>
          <c:smooth val="0"/>
          <c:extLst>
            <c:ext xmlns:c16="http://schemas.microsoft.com/office/drawing/2014/chart" uri="{C3380CC4-5D6E-409C-BE32-E72D297353CC}">
              <c16:uniqueId val="{0000000A-248F-4E59-B9D7-37EB972272B6}"/>
            </c:ext>
          </c:extLst>
        </c:ser>
        <c:ser>
          <c:idx val="11"/>
          <c:order val="11"/>
          <c:tx>
            <c:strRef>
              <c:f>'ART coverage'!$O$1</c:f>
              <c:strCache>
                <c:ptCount val="1"/>
                <c:pt idx="0">
                  <c:v>All ages - Upper</c:v>
                </c:pt>
              </c:strCache>
            </c:strRef>
          </c:tx>
          <c:spPr>
            <a:ln w="19050">
              <a:solidFill>
                <a:srgbClr val="B6AEA7"/>
              </a:solidFill>
              <a:prstDash val="sysDot"/>
            </a:ln>
          </c:spPr>
          <c:marker>
            <c:symbol val="none"/>
          </c:marker>
          <c:cat>
            <c:strRef>
              <c:f>'ART coverage'!$C$2:$C$21</c:f>
              <c:strCache>
                <c:ptCount val="20"/>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strCache>
            </c:strRef>
          </c:cat>
          <c:val>
            <c:numRef>
              <c:f>'ART coverage'!$O$2:$O$21</c:f>
              <c:numCache>
                <c:formatCode>General</c:formatCode>
                <c:ptCount val="20"/>
                <c:pt idx="0">
                  <c:v>0</c:v>
                </c:pt>
                <c:pt idx="1">
                  <c:v>0</c:v>
                </c:pt>
                <c:pt idx="2">
                  <c:v>0</c:v>
                </c:pt>
                <c:pt idx="3">
                  <c:v>0</c:v>
                </c:pt>
                <c:pt idx="4">
                  <c:v>0</c:v>
                </c:pt>
                <c:pt idx="5">
                  <c:v>1</c:v>
                </c:pt>
                <c:pt idx="6">
                  <c:v>5</c:v>
                </c:pt>
                <c:pt idx="7">
                  <c:v>14</c:v>
                </c:pt>
                <c:pt idx="8">
                  <c:v>18</c:v>
                </c:pt>
                <c:pt idx="9">
                  <c:v>22</c:v>
                </c:pt>
                <c:pt idx="10">
                  <c:v>26</c:v>
                </c:pt>
                <c:pt idx="11">
                  <c:v>31</c:v>
                </c:pt>
                <c:pt idx="12">
                  <c:v>37</c:v>
                </c:pt>
                <c:pt idx="13">
                  <c:v>44</c:v>
                </c:pt>
                <c:pt idx="14">
                  <c:v>51</c:v>
                </c:pt>
                <c:pt idx="15">
                  <c:v>56</c:v>
                </c:pt>
                <c:pt idx="16">
                  <c:v>60</c:v>
                </c:pt>
                <c:pt idx="17">
                  <c:v>62</c:v>
                </c:pt>
                <c:pt idx="18">
                  <c:v>66</c:v>
                </c:pt>
                <c:pt idx="19">
                  <c:v>68</c:v>
                </c:pt>
              </c:numCache>
            </c:numRef>
          </c:val>
          <c:smooth val="0"/>
          <c:extLst>
            <c:ext xmlns:c16="http://schemas.microsoft.com/office/drawing/2014/chart" uri="{C3380CC4-5D6E-409C-BE32-E72D297353CC}">
              <c16:uniqueId val="{0000000B-248F-4E59-B9D7-37EB972272B6}"/>
            </c:ext>
          </c:extLst>
        </c:ser>
        <c:dLbls>
          <c:showLegendKey val="0"/>
          <c:showVal val="0"/>
          <c:showCatName val="0"/>
          <c:showSerName val="0"/>
          <c:showPercent val="0"/>
          <c:showBubbleSize val="0"/>
        </c:dLbls>
        <c:smooth val="0"/>
        <c:axId val="163090816"/>
        <c:axId val="163092352"/>
      </c:lineChart>
      <c:catAx>
        <c:axId val="163090816"/>
        <c:scaling>
          <c:orientation val="minMax"/>
        </c:scaling>
        <c:delete val="0"/>
        <c:axPos val="b"/>
        <c:numFmt formatCode="General" sourceLinked="0"/>
        <c:majorTickMark val="out"/>
        <c:minorTickMark val="none"/>
        <c:tickLblPos val="nextTo"/>
        <c:crossAx val="163092352"/>
        <c:crosses val="autoZero"/>
        <c:auto val="1"/>
        <c:lblAlgn val="ctr"/>
        <c:lblOffset val="100"/>
        <c:noMultiLvlLbl val="0"/>
      </c:catAx>
      <c:valAx>
        <c:axId val="163092352"/>
        <c:scaling>
          <c:orientation val="minMax"/>
          <c:max val="100"/>
          <c:min val="0"/>
        </c:scaling>
        <c:delete val="0"/>
        <c:axPos val="l"/>
        <c:majorGridlines>
          <c:spPr>
            <a:ln>
              <a:solidFill>
                <a:srgbClr val="B6AEA7">
                  <a:alpha val="50000"/>
                </a:srgbClr>
              </a:solidFill>
              <a:prstDash val="lgDashDot"/>
            </a:ln>
          </c:spPr>
        </c:majorGridlines>
        <c:title>
          <c:tx>
            <c:rich>
              <a:bodyPr rot="-5400000" vert="horz"/>
              <a:lstStyle/>
              <a:p>
                <a:pPr>
                  <a:defRPr/>
                </a:pPr>
                <a:r>
                  <a:rPr lang="en-US"/>
                  <a:t>ART coverage (%)</a:t>
                </a:r>
              </a:p>
            </c:rich>
          </c:tx>
          <c:overlay val="0"/>
        </c:title>
        <c:numFmt formatCode="General" sourceLinked="1"/>
        <c:majorTickMark val="out"/>
        <c:minorTickMark val="none"/>
        <c:tickLblPos val="nextTo"/>
        <c:crossAx val="163090816"/>
        <c:crosses val="autoZero"/>
        <c:crossBetween val="between"/>
        <c:majorUnit val="10"/>
      </c:valAx>
    </c:plotArea>
    <c:legend>
      <c:legendPos val="b"/>
      <c:legendEntry>
        <c:idx val="1"/>
        <c:delete val="1"/>
      </c:legendEntry>
      <c:legendEntry>
        <c:idx val="2"/>
        <c:delete val="1"/>
      </c:legendEntry>
      <c:legendEntry>
        <c:idx val="4"/>
        <c:delete val="1"/>
      </c:legendEntry>
      <c:legendEntry>
        <c:idx val="5"/>
        <c:delete val="1"/>
      </c:legendEntry>
      <c:legendEntry>
        <c:idx val="7"/>
        <c:delete val="1"/>
      </c:legendEntry>
      <c:legendEntry>
        <c:idx val="8"/>
        <c:delete val="1"/>
      </c:legendEntry>
      <c:legendEntry>
        <c:idx val="10"/>
        <c:delete val="1"/>
      </c:legendEntry>
      <c:legendEntry>
        <c:idx val="11"/>
        <c:delete val="1"/>
      </c:legendEntry>
      <c:overlay val="0"/>
    </c:legend>
    <c:plotVisOnly val="1"/>
    <c:dispBlanksAs val="gap"/>
    <c:showDLblsOverMax val="0"/>
  </c:chart>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pPr>
            <a:r>
              <a:rPr lang="en-GB" sz="1400" dirty="0"/>
              <a:t>2019</a:t>
            </a:r>
          </a:p>
        </c:rich>
      </c:tx>
      <c:overlay val="0"/>
    </c:title>
    <c:autoTitleDeleted val="0"/>
    <c:plotArea>
      <c:layout/>
      <c:barChart>
        <c:barDir val="col"/>
        <c:grouping val="clustered"/>
        <c:varyColors val="0"/>
        <c:ser>
          <c:idx val="0"/>
          <c:order val="0"/>
          <c:tx>
            <c:strRef>
              <c:f>PNG!$B$5</c:f>
              <c:strCache>
                <c:ptCount val="1"/>
                <c:pt idx="0">
                  <c:v>Estimate</c:v>
                </c:pt>
              </c:strCache>
            </c:strRef>
          </c:tx>
          <c:invertIfNegative val="0"/>
          <c:dPt>
            <c:idx val="0"/>
            <c:invertIfNegative val="0"/>
            <c:bubble3D val="0"/>
            <c:spPr>
              <a:solidFill>
                <a:srgbClr val="00A99A"/>
              </a:solidFill>
              <a:ln>
                <a:noFill/>
              </a:ln>
            </c:spPr>
            <c:extLst>
              <c:ext xmlns:c16="http://schemas.microsoft.com/office/drawing/2014/chart" uri="{C3380CC4-5D6E-409C-BE32-E72D297353CC}">
                <c16:uniqueId val="{00000001-3D98-40FB-9D0A-32335CC36BCF}"/>
              </c:ext>
            </c:extLst>
          </c:dPt>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PNG!$A$6:$A$9</c:f>
              <c:strCache>
                <c:ptCount val="4"/>
                <c:pt idx="0">
                  <c:v>Children 
0-14 yr</c:v>
                </c:pt>
                <c:pt idx="1">
                  <c:v>Male 
15+ yr</c:v>
                </c:pt>
                <c:pt idx="2">
                  <c:v>Female 
15+ yr</c:v>
                </c:pt>
                <c:pt idx="3">
                  <c:v>All ages</c:v>
                </c:pt>
              </c:strCache>
            </c:strRef>
          </c:cat>
          <c:val>
            <c:numRef>
              <c:f>PNG!$B$6:$B$9</c:f>
              <c:numCache>
                <c:formatCode>General</c:formatCode>
                <c:ptCount val="4"/>
                <c:pt idx="0" formatCode="_(* #,##0_);_(* \(#,##0\);_(* &quot;-&quot;??_);_(@_)">
                  <c:v>49</c:v>
                </c:pt>
              </c:numCache>
            </c:numRef>
          </c:val>
          <c:extLst>
            <c:ext xmlns:c16="http://schemas.microsoft.com/office/drawing/2014/chart" uri="{C3380CC4-5D6E-409C-BE32-E72D297353CC}">
              <c16:uniqueId val="{00000002-3D98-40FB-9D0A-32335CC36BCF}"/>
            </c:ext>
          </c:extLst>
        </c:ser>
        <c:ser>
          <c:idx val="3"/>
          <c:order val="3"/>
          <c:tx>
            <c:strRef>
              <c:f>PNG!$E$5</c:f>
              <c:strCache>
                <c:ptCount val="1"/>
                <c:pt idx="0">
                  <c:v>Estimate</c:v>
                </c:pt>
              </c:strCache>
            </c:strRef>
          </c:tx>
          <c:spPr>
            <a:solidFill>
              <a:srgbClr val="63CDF6"/>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PNG!$A$6:$A$9</c:f>
              <c:strCache>
                <c:ptCount val="4"/>
                <c:pt idx="0">
                  <c:v>Children 
0-14 yr</c:v>
                </c:pt>
                <c:pt idx="1">
                  <c:v>Male 
15+ yr</c:v>
                </c:pt>
                <c:pt idx="2">
                  <c:v>Female 
15+ yr</c:v>
                </c:pt>
                <c:pt idx="3">
                  <c:v>All ages</c:v>
                </c:pt>
              </c:strCache>
            </c:strRef>
          </c:cat>
          <c:val>
            <c:numRef>
              <c:f>PNG!$E$6:$E$9</c:f>
              <c:numCache>
                <c:formatCode>#,##0</c:formatCode>
                <c:ptCount val="4"/>
                <c:pt idx="1">
                  <c:v>57</c:v>
                </c:pt>
              </c:numCache>
            </c:numRef>
          </c:val>
          <c:extLst>
            <c:ext xmlns:c16="http://schemas.microsoft.com/office/drawing/2014/chart" uri="{C3380CC4-5D6E-409C-BE32-E72D297353CC}">
              <c16:uniqueId val="{00000003-3D98-40FB-9D0A-32335CC36BCF}"/>
            </c:ext>
          </c:extLst>
        </c:ser>
        <c:ser>
          <c:idx val="6"/>
          <c:order val="6"/>
          <c:tx>
            <c:strRef>
              <c:f>PNG!$H$5</c:f>
              <c:strCache>
                <c:ptCount val="1"/>
                <c:pt idx="0">
                  <c:v>Estimate</c:v>
                </c:pt>
              </c:strCache>
            </c:strRef>
          </c:tx>
          <c:spPr>
            <a:solidFill>
              <a:srgbClr val="F26B73"/>
            </a:solidFill>
            <a:ln>
              <a:noFill/>
            </a:ln>
          </c:spPr>
          <c:invertIfNegative val="0"/>
          <c:dLbls>
            <c:dLbl>
              <c:idx val="2"/>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D98-40FB-9D0A-32335CC36BCF}"/>
                </c:ext>
              </c:extLst>
            </c:dLbl>
            <c:spPr>
              <a:noFill/>
              <a:ln>
                <a:noFill/>
              </a:ln>
              <a:effectLst/>
            </c:sp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strRef>
              <c:f>PNG!$A$6:$A$9</c:f>
              <c:strCache>
                <c:ptCount val="4"/>
                <c:pt idx="0">
                  <c:v>Children 
0-14 yr</c:v>
                </c:pt>
                <c:pt idx="1">
                  <c:v>Male 
15+ yr</c:v>
                </c:pt>
                <c:pt idx="2">
                  <c:v>Female 
15+ yr</c:v>
                </c:pt>
                <c:pt idx="3">
                  <c:v>All ages</c:v>
                </c:pt>
              </c:strCache>
            </c:strRef>
          </c:cat>
          <c:val>
            <c:numRef>
              <c:f>PNG!$H$6:$H$9</c:f>
              <c:numCache>
                <c:formatCode>General</c:formatCode>
                <c:ptCount val="4"/>
                <c:pt idx="2" formatCode="_(* #,##0_);_(* \(#,##0\);_(* &quot;-&quot;??_);_(@_)">
                  <c:v>67</c:v>
                </c:pt>
              </c:numCache>
            </c:numRef>
          </c:val>
          <c:extLst>
            <c:ext xmlns:c16="http://schemas.microsoft.com/office/drawing/2014/chart" uri="{C3380CC4-5D6E-409C-BE32-E72D297353CC}">
              <c16:uniqueId val="{00000005-3D98-40FB-9D0A-32335CC36BCF}"/>
            </c:ext>
          </c:extLst>
        </c:ser>
        <c:ser>
          <c:idx val="9"/>
          <c:order val="9"/>
          <c:tx>
            <c:strRef>
              <c:f>PNG!$K$5</c:f>
              <c:strCache>
                <c:ptCount val="1"/>
                <c:pt idx="0">
                  <c:v>Estimate</c:v>
                </c:pt>
              </c:strCache>
            </c:strRef>
          </c:tx>
          <c:spPr>
            <a:solidFill>
              <a:srgbClr val="B6AEA7"/>
            </a:solidFill>
            <a:ln>
              <a:noFill/>
            </a:ln>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PNG!$A$6:$A$9</c:f>
              <c:strCache>
                <c:ptCount val="4"/>
                <c:pt idx="0">
                  <c:v>Children 
0-14 yr</c:v>
                </c:pt>
                <c:pt idx="1">
                  <c:v>Male 
15+ yr</c:v>
                </c:pt>
                <c:pt idx="2">
                  <c:v>Female 
15+ yr</c:v>
                </c:pt>
                <c:pt idx="3">
                  <c:v>All ages</c:v>
                </c:pt>
              </c:strCache>
            </c:strRef>
          </c:cat>
          <c:val>
            <c:numRef>
              <c:f>PNG!$K$6:$K$9</c:f>
              <c:numCache>
                <c:formatCode>General</c:formatCode>
                <c:ptCount val="4"/>
                <c:pt idx="3">
                  <c:v>62</c:v>
                </c:pt>
              </c:numCache>
            </c:numRef>
          </c:val>
          <c:extLst>
            <c:ext xmlns:c16="http://schemas.microsoft.com/office/drawing/2014/chart" uri="{C3380CC4-5D6E-409C-BE32-E72D297353CC}">
              <c16:uniqueId val="{00000006-3D98-40FB-9D0A-32335CC36BCF}"/>
            </c:ext>
          </c:extLst>
        </c:ser>
        <c:dLbls>
          <c:showLegendKey val="0"/>
          <c:showVal val="0"/>
          <c:showCatName val="0"/>
          <c:showSerName val="0"/>
          <c:showPercent val="0"/>
          <c:showBubbleSize val="0"/>
        </c:dLbls>
        <c:gapWidth val="150"/>
        <c:overlap val="100"/>
        <c:axId val="163891456"/>
        <c:axId val="163893248"/>
      </c:barChart>
      <c:lineChart>
        <c:grouping val="standard"/>
        <c:varyColors val="0"/>
        <c:ser>
          <c:idx val="1"/>
          <c:order val="1"/>
          <c:tx>
            <c:strRef>
              <c:f>PNG!$C$5</c:f>
              <c:strCache>
                <c:ptCount val="1"/>
                <c:pt idx="0">
                  <c:v>Lower </c:v>
                </c:pt>
              </c:strCache>
            </c:strRef>
          </c:tx>
          <c:marker>
            <c:symbol val="dash"/>
            <c:size val="9"/>
            <c:spPr>
              <a:solidFill>
                <a:schemeClr val="tx1"/>
              </a:solidFill>
              <a:ln>
                <a:noFill/>
              </a:ln>
            </c:spPr>
          </c:marker>
          <c:cat>
            <c:strRef>
              <c:f>PNG!$A$6:$A$9</c:f>
              <c:strCache>
                <c:ptCount val="4"/>
                <c:pt idx="0">
                  <c:v>Children 
0-14 yr</c:v>
                </c:pt>
                <c:pt idx="1">
                  <c:v>Male 
15+ yr</c:v>
                </c:pt>
                <c:pt idx="2">
                  <c:v>Female 
15+ yr</c:v>
                </c:pt>
                <c:pt idx="3">
                  <c:v>All ages</c:v>
                </c:pt>
              </c:strCache>
            </c:strRef>
          </c:cat>
          <c:val>
            <c:numRef>
              <c:f>PNG!$C$6:$C$9</c:f>
              <c:numCache>
                <c:formatCode>General</c:formatCode>
                <c:ptCount val="4"/>
                <c:pt idx="0" formatCode="_(* #,##0_);_(* \(#,##0\);_(* &quot;-&quot;??_);_(@_)">
                  <c:v>37</c:v>
                </c:pt>
              </c:numCache>
            </c:numRef>
          </c:val>
          <c:smooth val="0"/>
          <c:extLst>
            <c:ext xmlns:c16="http://schemas.microsoft.com/office/drawing/2014/chart" uri="{C3380CC4-5D6E-409C-BE32-E72D297353CC}">
              <c16:uniqueId val="{00000007-3D98-40FB-9D0A-32335CC36BCF}"/>
            </c:ext>
          </c:extLst>
        </c:ser>
        <c:ser>
          <c:idx val="2"/>
          <c:order val="2"/>
          <c:tx>
            <c:strRef>
              <c:f>PNG!$D$5</c:f>
              <c:strCache>
                <c:ptCount val="1"/>
                <c:pt idx="0">
                  <c:v>Upper</c:v>
                </c:pt>
              </c:strCache>
            </c:strRef>
          </c:tx>
          <c:marker>
            <c:symbol val="dash"/>
            <c:size val="9"/>
            <c:spPr>
              <a:solidFill>
                <a:schemeClr val="tx1"/>
              </a:solidFill>
              <a:ln>
                <a:noFill/>
              </a:ln>
            </c:spPr>
          </c:marker>
          <c:cat>
            <c:strRef>
              <c:f>PNG!$A$6:$A$9</c:f>
              <c:strCache>
                <c:ptCount val="4"/>
                <c:pt idx="0">
                  <c:v>Children 
0-14 yr</c:v>
                </c:pt>
                <c:pt idx="1">
                  <c:v>Male 
15+ yr</c:v>
                </c:pt>
                <c:pt idx="2">
                  <c:v>Female 
15+ yr</c:v>
                </c:pt>
                <c:pt idx="3">
                  <c:v>All ages</c:v>
                </c:pt>
              </c:strCache>
            </c:strRef>
          </c:cat>
          <c:val>
            <c:numRef>
              <c:f>PNG!$D$6:$D$9</c:f>
              <c:numCache>
                <c:formatCode>General</c:formatCode>
                <c:ptCount val="4"/>
                <c:pt idx="0" formatCode="_(* #,##0_);_(* \(#,##0\);_(* &quot;-&quot;??_);_(@_)">
                  <c:v>58</c:v>
                </c:pt>
              </c:numCache>
            </c:numRef>
          </c:val>
          <c:smooth val="0"/>
          <c:extLst>
            <c:ext xmlns:c16="http://schemas.microsoft.com/office/drawing/2014/chart" uri="{C3380CC4-5D6E-409C-BE32-E72D297353CC}">
              <c16:uniqueId val="{00000008-3D98-40FB-9D0A-32335CC36BCF}"/>
            </c:ext>
          </c:extLst>
        </c:ser>
        <c:ser>
          <c:idx val="4"/>
          <c:order val="4"/>
          <c:tx>
            <c:strRef>
              <c:f>PNG!$F$5</c:f>
              <c:strCache>
                <c:ptCount val="1"/>
                <c:pt idx="0">
                  <c:v>Lower </c:v>
                </c:pt>
              </c:strCache>
            </c:strRef>
          </c:tx>
          <c:marker>
            <c:symbol val="dash"/>
            <c:size val="9"/>
            <c:spPr>
              <a:solidFill>
                <a:schemeClr val="tx1"/>
              </a:solidFill>
              <a:ln>
                <a:noFill/>
              </a:ln>
            </c:spPr>
          </c:marker>
          <c:cat>
            <c:strRef>
              <c:f>PNG!$A$6:$A$9</c:f>
              <c:strCache>
                <c:ptCount val="4"/>
                <c:pt idx="0">
                  <c:v>Children 
0-14 yr</c:v>
                </c:pt>
                <c:pt idx="1">
                  <c:v>Male 
15+ yr</c:v>
                </c:pt>
                <c:pt idx="2">
                  <c:v>Female 
15+ yr</c:v>
                </c:pt>
                <c:pt idx="3">
                  <c:v>All ages</c:v>
                </c:pt>
              </c:strCache>
            </c:strRef>
          </c:cat>
          <c:val>
            <c:numRef>
              <c:f>PNG!$F$6:$F$9</c:f>
              <c:numCache>
                <c:formatCode>#,##0</c:formatCode>
                <c:ptCount val="4"/>
                <c:pt idx="1">
                  <c:v>51</c:v>
                </c:pt>
              </c:numCache>
            </c:numRef>
          </c:val>
          <c:smooth val="0"/>
          <c:extLst>
            <c:ext xmlns:c16="http://schemas.microsoft.com/office/drawing/2014/chart" uri="{C3380CC4-5D6E-409C-BE32-E72D297353CC}">
              <c16:uniqueId val="{00000009-3D98-40FB-9D0A-32335CC36BCF}"/>
            </c:ext>
          </c:extLst>
        </c:ser>
        <c:ser>
          <c:idx val="5"/>
          <c:order val="5"/>
          <c:tx>
            <c:strRef>
              <c:f>PNG!$G$5</c:f>
              <c:strCache>
                <c:ptCount val="1"/>
                <c:pt idx="0">
                  <c:v>Upper</c:v>
                </c:pt>
              </c:strCache>
            </c:strRef>
          </c:tx>
          <c:marker>
            <c:symbol val="dash"/>
            <c:size val="9"/>
            <c:spPr>
              <a:solidFill>
                <a:schemeClr val="tx1"/>
              </a:solidFill>
              <a:ln>
                <a:noFill/>
              </a:ln>
            </c:spPr>
          </c:marker>
          <c:cat>
            <c:strRef>
              <c:f>PNG!$A$6:$A$9</c:f>
              <c:strCache>
                <c:ptCount val="4"/>
                <c:pt idx="0">
                  <c:v>Children 
0-14 yr</c:v>
                </c:pt>
                <c:pt idx="1">
                  <c:v>Male 
15+ yr</c:v>
                </c:pt>
                <c:pt idx="2">
                  <c:v>Female 
15+ yr</c:v>
                </c:pt>
                <c:pt idx="3">
                  <c:v>All ages</c:v>
                </c:pt>
              </c:strCache>
            </c:strRef>
          </c:cat>
          <c:val>
            <c:numRef>
              <c:f>PNG!$G$6:$G$9</c:f>
              <c:numCache>
                <c:formatCode>#,##0</c:formatCode>
                <c:ptCount val="4"/>
                <c:pt idx="1">
                  <c:v>63</c:v>
                </c:pt>
              </c:numCache>
            </c:numRef>
          </c:val>
          <c:smooth val="0"/>
          <c:extLst>
            <c:ext xmlns:c16="http://schemas.microsoft.com/office/drawing/2014/chart" uri="{C3380CC4-5D6E-409C-BE32-E72D297353CC}">
              <c16:uniqueId val="{0000000A-3D98-40FB-9D0A-32335CC36BCF}"/>
            </c:ext>
          </c:extLst>
        </c:ser>
        <c:ser>
          <c:idx val="7"/>
          <c:order val="7"/>
          <c:tx>
            <c:strRef>
              <c:f>PNG!$I$5</c:f>
              <c:strCache>
                <c:ptCount val="1"/>
                <c:pt idx="0">
                  <c:v>Lower </c:v>
                </c:pt>
              </c:strCache>
            </c:strRef>
          </c:tx>
          <c:marker>
            <c:symbol val="dash"/>
            <c:size val="9"/>
            <c:spPr>
              <a:solidFill>
                <a:schemeClr val="tx1"/>
              </a:solidFill>
              <a:ln>
                <a:noFill/>
              </a:ln>
            </c:spPr>
          </c:marker>
          <c:cat>
            <c:strRef>
              <c:f>PNG!$A$6:$A$9</c:f>
              <c:strCache>
                <c:ptCount val="4"/>
                <c:pt idx="0">
                  <c:v>Children 
0-14 yr</c:v>
                </c:pt>
                <c:pt idx="1">
                  <c:v>Male 
15+ yr</c:v>
                </c:pt>
                <c:pt idx="2">
                  <c:v>Female 
15+ yr</c:v>
                </c:pt>
                <c:pt idx="3">
                  <c:v>All ages</c:v>
                </c:pt>
              </c:strCache>
            </c:strRef>
          </c:cat>
          <c:val>
            <c:numRef>
              <c:f>PNG!$I$6:$I$9</c:f>
              <c:numCache>
                <c:formatCode>General</c:formatCode>
                <c:ptCount val="4"/>
                <c:pt idx="2">
                  <c:v>61</c:v>
                </c:pt>
              </c:numCache>
            </c:numRef>
          </c:val>
          <c:smooth val="0"/>
          <c:extLst>
            <c:ext xmlns:c16="http://schemas.microsoft.com/office/drawing/2014/chart" uri="{C3380CC4-5D6E-409C-BE32-E72D297353CC}">
              <c16:uniqueId val="{0000000B-3D98-40FB-9D0A-32335CC36BCF}"/>
            </c:ext>
          </c:extLst>
        </c:ser>
        <c:ser>
          <c:idx val="8"/>
          <c:order val="8"/>
          <c:tx>
            <c:strRef>
              <c:f>PNG!$J$5</c:f>
              <c:strCache>
                <c:ptCount val="1"/>
                <c:pt idx="0">
                  <c:v>Upper</c:v>
                </c:pt>
              </c:strCache>
            </c:strRef>
          </c:tx>
          <c:marker>
            <c:symbol val="dash"/>
            <c:size val="9"/>
            <c:spPr>
              <a:solidFill>
                <a:schemeClr val="tx1"/>
              </a:solidFill>
              <a:ln>
                <a:noFill/>
              </a:ln>
            </c:spPr>
          </c:marker>
          <c:cat>
            <c:strRef>
              <c:f>PNG!$A$6:$A$9</c:f>
              <c:strCache>
                <c:ptCount val="4"/>
                <c:pt idx="0">
                  <c:v>Children 
0-14 yr</c:v>
                </c:pt>
                <c:pt idx="1">
                  <c:v>Male 
15+ yr</c:v>
                </c:pt>
                <c:pt idx="2">
                  <c:v>Female 
15+ yr</c:v>
                </c:pt>
                <c:pt idx="3">
                  <c:v>All ages</c:v>
                </c:pt>
              </c:strCache>
            </c:strRef>
          </c:cat>
          <c:val>
            <c:numRef>
              <c:f>PNG!$J$6:$J$9</c:f>
              <c:numCache>
                <c:formatCode>General</c:formatCode>
                <c:ptCount val="4"/>
                <c:pt idx="2">
                  <c:v>75</c:v>
                </c:pt>
              </c:numCache>
            </c:numRef>
          </c:val>
          <c:smooth val="0"/>
          <c:extLst>
            <c:ext xmlns:c16="http://schemas.microsoft.com/office/drawing/2014/chart" uri="{C3380CC4-5D6E-409C-BE32-E72D297353CC}">
              <c16:uniqueId val="{0000000C-3D98-40FB-9D0A-32335CC36BCF}"/>
            </c:ext>
          </c:extLst>
        </c:ser>
        <c:ser>
          <c:idx val="10"/>
          <c:order val="10"/>
          <c:tx>
            <c:strRef>
              <c:f>PNG!$L$5</c:f>
              <c:strCache>
                <c:ptCount val="1"/>
                <c:pt idx="0">
                  <c:v>Lower </c:v>
                </c:pt>
              </c:strCache>
            </c:strRef>
          </c:tx>
          <c:marker>
            <c:symbol val="dash"/>
            <c:size val="9"/>
            <c:spPr>
              <a:solidFill>
                <a:schemeClr val="tx1"/>
              </a:solidFill>
              <a:ln>
                <a:noFill/>
              </a:ln>
            </c:spPr>
          </c:marker>
          <c:cat>
            <c:strRef>
              <c:f>PNG!$A$6:$A$9</c:f>
              <c:strCache>
                <c:ptCount val="4"/>
                <c:pt idx="0">
                  <c:v>Children 
0-14 yr</c:v>
                </c:pt>
                <c:pt idx="1">
                  <c:v>Male 
15+ yr</c:v>
                </c:pt>
                <c:pt idx="2">
                  <c:v>Female 
15+ yr</c:v>
                </c:pt>
                <c:pt idx="3">
                  <c:v>All ages</c:v>
                </c:pt>
              </c:strCache>
            </c:strRef>
          </c:cat>
          <c:val>
            <c:numRef>
              <c:f>PNG!$L$6:$L$9</c:f>
              <c:numCache>
                <c:formatCode>General</c:formatCode>
                <c:ptCount val="4"/>
                <c:pt idx="3">
                  <c:v>56</c:v>
                </c:pt>
              </c:numCache>
            </c:numRef>
          </c:val>
          <c:smooth val="0"/>
          <c:extLst>
            <c:ext xmlns:c16="http://schemas.microsoft.com/office/drawing/2014/chart" uri="{C3380CC4-5D6E-409C-BE32-E72D297353CC}">
              <c16:uniqueId val="{0000000D-3D98-40FB-9D0A-32335CC36BCF}"/>
            </c:ext>
          </c:extLst>
        </c:ser>
        <c:ser>
          <c:idx val="11"/>
          <c:order val="11"/>
          <c:tx>
            <c:strRef>
              <c:f>PNG!$M$5</c:f>
              <c:strCache>
                <c:ptCount val="1"/>
                <c:pt idx="0">
                  <c:v>Upper</c:v>
                </c:pt>
              </c:strCache>
            </c:strRef>
          </c:tx>
          <c:marker>
            <c:symbol val="dash"/>
            <c:size val="9"/>
            <c:spPr>
              <a:solidFill>
                <a:schemeClr val="tx1"/>
              </a:solidFill>
              <a:ln>
                <a:noFill/>
              </a:ln>
            </c:spPr>
          </c:marker>
          <c:cat>
            <c:strRef>
              <c:f>PNG!$A$6:$A$9</c:f>
              <c:strCache>
                <c:ptCount val="4"/>
                <c:pt idx="0">
                  <c:v>Children 
0-14 yr</c:v>
                </c:pt>
                <c:pt idx="1">
                  <c:v>Male 
15+ yr</c:v>
                </c:pt>
                <c:pt idx="2">
                  <c:v>Female 
15+ yr</c:v>
                </c:pt>
                <c:pt idx="3">
                  <c:v>All ages</c:v>
                </c:pt>
              </c:strCache>
            </c:strRef>
          </c:cat>
          <c:val>
            <c:numRef>
              <c:f>PNG!$M$6:$M$9</c:f>
              <c:numCache>
                <c:formatCode>General</c:formatCode>
                <c:ptCount val="4"/>
                <c:pt idx="3">
                  <c:v>68</c:v>
                </c:pt>
              </c:numCache>
            </c:numRef>
          </c:val>
          <c:smooth val="0"/>
          <c:extLst>
            <c:ext xmlns:c16="http://schemas.microsoft.com/office/drawing/2014/chart" uri="{C3380CC4-5D6E-409C-BE32-E72D297353CC}">
              <c16:uniqueId val="{0000000E-3D98-40FB-9D0A-32335CC36BCF}"/>
            </c:ext>
          </c:extLst>
        </c:ser>
        <c:dLbls>
          <c:showLegendKey val="0"/>
          <c:showVal val="0"/>
          <c:showCatName val="0"/>
          <c:showSerName val="0"/>
          <c:showPercent val="0"/>
          <c:showBubbleSize val="0"/>
        </c:dLbls>
        <c:hiLowLines/>
        <c:marker val="1"/>
        <c:smooth val="0"/>
        <c:axId val="163891456"/>
        <c:axId val="163893248"/>
      </c:lineChart>
      <c:catAx>
        <c:axId val="163891456"/>
        <c:scaling>
          <c:orientation val="minMax"/>
        </c:scaling>
        <c:delete val="0"/>
        <c:axPos val="b"/>
        <c:numFmt formatCode="General" sourceLinked="0"/>
        <c:majorTickMark val="out"/>
        <c:minorTickMark val="none"/>
        <c:tickLblPos val="nextTo"/>
        <c:crossAx val="163893248"/>
        <c:crosses val="autoZero"/>
        <c:auto val="1"/>
        <c:lblAlgn val="ctr"/>
        <c:lblOffset val="100"/>
        <c:noMultiLvlLbl val="0"/>
      </c:catAx>
      <c:valAx>
        <c:axId val="163893248"/>
        <c:scaling>
          <c:orientation val="minMax"/>
          <c:max val="100"/>
          <c:min val="0"/>
        </c:scaling>
        <c:delete val="0"/>
        <c:axPos val="l"/>
        <c:majorGridlines>
          <c:spPr>
            <a:ln>
              <a:solidFill>
                <a:srgbClr val="E31837"/>
              </a:solidFill>
              <a:prstDash val="lgDash"/>
            </a:ln>
          </c:spPr>
        </c:majorGridlines>
        <c:title>
          <c:tx>
            <c:rich>
              <a:bodyPr rot="-5400000" vert="horz"/>
              <a:lstStyle/>
              <a:p>
                <a:pPr>
                  <a:defRPr/>
                </a:pPr>
                <a:r>
                  <a:rPr lang="en-US"/>
                  <a:t>ART coverage (%)</a:t>
                </a:r>
              </a:p>
            </c:rich>
          </c:tx>
          <c:layout>
            <c:manualLayout>
              <c:xMode val="edge"/>
              <c:yMode val="edge"/>
              <c:x val="7.1403692093347265E-2"/>
              <c:y val="0.25501252853308354"/>
            </c:manualLayout>
          </c:layout>
          <c:overlay val="0"/>
        </c:title>
        <c:numFmt formatCode="_(* #,##0_);_(* \(#,##0\);_(* &quot;-&quot;??_);_(@_)" sourceLinked="1"/>
        <c:majorTickMark val="out"/>
        <c:minorTickMark val="none"/>
        <c:tickLblPos val="nextTo"/>
        <c:crossAx val="163891456"/>
        <c:crosses val="autoZero"/>
        <c:crossBetween val="between"/>
        <c:majorUnit val="90"/>
      </c:valAx>
    </c:plotArea>
    <c:plotVisOnly val="1"/>
    <c:dispBlanksAs val="gap"/>
    <c:showDLblsOverMax val="0"/>
  </c:chart>
  <c:spPr>
    <a:ln>
      <a:solidFill>
        <a:srgbClr val="00B0F0"/>
      </a:solidFill>
    </a:ln>
  </c:spPr>
  <c:txPr>
    <a:bodyPr/>
    <a:lstStyle/>
    <a:p>
      <a:pPr>
        <a:defRPr sz="1400" b="0">
          <a:latin typeface="Arial" panose="020B0604020202020204" pitchFamily="34" charset="0"/>
          <a:cs typeface="Arial" panose="020B0604020202020204" pitchFamily="34" charset="0"/>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6.972286016331293E-2"/>
          <c:w val="0.74971237970253723"/>
          <c:h val="0.7107442949839603"/>
        </c:manualLayout>
      </c:layout>
      <c:barChart>
        <c:barDir val="col"/>
        <c:grouping val="clustered"/>
        <c:varyColors val="0"/>
        <c:ser>
          <c:idx val="0"/>
          <c:order val="0"/>
          <c:tx>
            <c:strRef>
              <c:f>PNG_23!$B$3</c:f>
              <c:strCache>
                <c:ptCount val="1"/>
                <c:pt idx="0">
                  <c:v>Estimate</c:v>
                </c:pt>
              </c:strCache>
            </c:strRef>
          </c:tx>
          <c:spPr>
            <a:solidFill>
              <a:srgbClr val="00A99A"/>
            </a:solidFill>
          </c:spPr>
          <c:invertIfNegative val="0"/>
          <c:dLbls>
            <c:dLbl>
              <c:idx val="0"/>
              <c:tx>
                <c:rich>
                  <a:bodyPr/>
                  <a:lstStyle/>
                  <a:p>
                    <a:r>
                      <a:rPr lang="en-US"/>
                      <a:t> 48,000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613C-4D9F-BB68-7E6FF62547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PNG_23!$A$4:$A$6</c:f>
              <c:strCache>
                <c:ptCount val="3"/>
                <c:pt idx="0">
                  <c:v>Estimated number 
of adults 15+
living with HIV</c:v>
                </c:pt>
                <c:pt idx="1">
                  <c:v>Number of 
adults 15+
receiving ARVs</c:v>
                </c:pt>
                <c:pt idx="2">
                  <c:v>ART coverage (%)</c:v>
                </c:pt>
              </c:strCache>
            </c:strRef>
          </c:cat>
          <c:val>
            <c:numRef>
              <c:f>PNG_23!$B$4:$B$6</c:f>
              <c:numCache>
                <c:formatCode>General</c:formatCode>
                <c:ptCount val="3"/>
                <c:pt idx="0" formatCode="_(* #,##0_);_(* \(#,##0\);_(* &quot;-&quot;??_);_(@_)">
                  <c:v>48468</c:v>
                </c:pt>
              </c:numCache>
            </c:numRef>
          </c:val>
          <c:extLst>
            <c:ext xmlns:c16="http://schemas.microsoft.com/office/drawing/2014/chart" uri="{C3380CC4-5D6E-409C-BE32-E72D297353CC}">
              <c16:uniqueId val="{00000001-613C-4D9F-BB68-7E6FF62547F0}"/>
            </c:ext>
          </c:extLst>
        </c:ser>
        <c:ser>
          <c:idx val="3"/>
          <c:order val="3"/>
          <c:tx>
            <c:strRef>
              <c:f>PNG_23!$E$3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3C-4D9F-BB68-7E6FF62547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PNG_23!$A$4:$A$6</c:f>
              <c:strCache>
                <c:ptCount val="3"/>
                <c:pt idx="0">
                  <c:v>Estimated number 
of adults 15+
living with HIV</c:v>
                </c:pt>
                <c:pt idx="1">
                  <c:v>Number of 
adults 15+
receiving ARVs</c:v>
                </c:pt>
                <c:pt idx="2">
                  <c:v>ART coverage (%)</c:v>
                </c:pt>
              </c:strCache>
            </c:strRef>
          </c:cat>
          <c:val>
            <c:numRef>
              <c:f>PNG_23!$E$4:$E$6</c:f>
              <c:numCache>
                <c:formatCode>_(* #,##0_);_(* \(#,##0\);_(* "-"??_);_(@_)</c:formatCode>
                <c:ptCount val="3"/>
                <c:pt idx="1">
                  <c:v>30474</c:v>
                </c:pt>
              </c:numCache>
            </c:numRef>
          </c:val>
          <c:extLst>
            <c:ext xmlns:c16="http://schemas.microsoft.com/office/drawing/2014/chart" uri="{C3380CC4-5D6E-409C-BE32-E72D297353CC}">
              <c16:uniqueId val="{00000003-613C-4D9F-BB68-7E6FF62547F0}"/>
            </c:ext>
          </c:extLst>
        </c:ser>
        <c:dLbls>
          <c:showLegendKey val="0"/>
          <c:showVal val="0"/>
          <c:showCatName val="0"/>
          <c:showSerName val="0"/>
          <c:showPercent val="0"/>
          <c:showBubbleSize val="0"/>
        </c:dLbls>
        <c:gapWidth val="90"/>
        <c:overlap val="100"/>
        <c:axId val="170689664"/>
        <c:axId val="170691200"/>
      </c:barChart>
      <c:barChart>
        <c:barDir val="col"/>
        <c:grouping val="clustered"/>
        <c:varyColors val="0"/>
        <c:ser>
          <c:idx val="4"/>
          <c:order val="4"/>
          <c:tx>
            <c:strRef>
              <c:f>PNG_23!$F$3</c:f>
              <c:strCache>
                <c:ptCount val="1"/>
                <c:pt idx="0">
                  <c:v>Estimated ART coverage</c:v>
                </c:pt>
              </c:strCache>
            </c:strRef>
          </c:tx>
          <c:spPr>
            <a:solidFill>
              <a:srgbClr val="00AEEF"/>
            </a:solidFill>
          </c:spPr>
          <c:invertIfNegative val="0"/>
          <c:dLbls>
            <c:dLbl>
              <c:idx val="2"/>
              <c:layout>
                <c:manualLayout>
                  <c:x val="3.9215686274509803E-2"/>
                  <c:y val="3.23814880282821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3C-4D9F-BB68-7E6FF62547F0}"/>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PNG_23!$A$4:$A$6</c:f>
              <c:strCache>
                <c:ptCount val="3"/>
                <c:pt idx="0">
                  <c:v>Estimated number 
of adults 15+
living with HIV</c:v>
                </c:pt>
                <c:pt idx="1">
                  <c:v>Number of 
adults 15+
receiving ARVs</c:v>
                </c:pt>
                <c:pt idx="2">
                  <c:v>ART coverage (%)</c:v>
                </c:pt>
              </c:strCache>
            </c:strRef>
          </c:cat>
          <c:val>
            <c:numRef>
              <c:f>PNG_23!$F$4:$F$6</c:f>
              <c:numCache>
                <c:formatCode>General</c:formatCode>
                <c:ptCount val="3"/>
                <c:pt idx="2" formatCode="#,##0">
                  <c:v>63</c:v>
                </c:pt>
              </c:numCache>
            </c:numRef>
          </c:val>
          <c:extLst>
            <c:ext xmlns:c16="http://schemas.microsoft.com/office/drawing/2014/chart" uri="{C3380CC4-5D6E-409C-BE32-E72D297353CC}">
              <c16:uniqueId val="{00000005-613C-4D9F-BB68-7E6FF62547F0}"/>
            </c:ext>
          </c:extLst>
        </c:ser>
        <c:dLbls>
          <c:showLegendKey val="0"/>
          <c:showVal val="0"/>
          <c:showCatName val="0"/>
          <c:showSerName val="0"/>
          <c:showPercent val="0"/>
          <c:showBubbleSize val="0"/>
        </c:dLbls>
        <c:gapWidth val="90"/>
        <c:axId val="170711680"/>
        <c:axId val="170709760"/>
      </c:barChart>
      <c:lineChart>
        <c:grouping val="standard"/>
        <c:varyColors val="0"/>
        <c:ser>
          <c:idx val="1"/>
          <c:order val="1"/>
          <c:tx>
            <c:strRef>
              <c:f>PNG_23!$C$3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6-613C-4D9F-BB68-7E6FF62547F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PNG_23!$A$4:$A$6</c:f>
              <c:strCache>
                <c:ptCount val="3"/>
                <c:pt idx="0">
                  <c:v>Estimated number 
of adults 15+
living with HIV</c:v>
                </c:pt>
                <c:pt idx="1">
                  <c:v>Number of 
adults 15+
receiving ARVs</c:v>
                </c:pt>
                <c:pt idx="2">
                  <c:v>ART coverage (%)</c:v>
                </c:pt>
              </c:strCache>
            </c:strRef>
          </c:cat>
          <c:val>
            <c:numRef>
              <c:f>PNG_23!$C$4:$C$6</c:f>
              <c:numCache>
                <c:formatCode>General</c:formatCode>
                <c:ptCount val="3"/>
                <c:pt idx="0" formatCode="_(* #,##0_);_(* \(#,##0\);_(* &quot;-&quot;??_);_(@_)">
                  <c:v>43608</c:v>
                </c:pt>
              </c:numCache>
            </c:numRef>
          </c:val>
          <c:smooth val="0"/>
          <c:extLst>
            <c:ext xmlns:c16="http://schemas.microsoft.com/office/drawing/2014/chart" uri="{C3380CC4-5D6E-409C-BE32-E72D297353CC}">
              <c16:uniqueId val="{00000007-613C-4D9F-BB68-7E6FF62547F0}"/>
            </c:ext>
          </c:extLst>
        </c:ser>
        <c:ser>
          <c:idx val="2"/>
          <c:order val="2"/>
          <c:tx>
            <c:strRef>
              <c:f>PNG_23!$D$3</c:f>
              <c:strCache>
                <c:ptCount val="1"/>
                <c:pt idx="0">
                  <c:v>Upper estimate</c:v>
                </c:pt>
              </c:strCache>
            </c:strRef>
          </c:tx>
          <c:marker>
            <c:symbol val="dash"/>
            <c:size val="10"/>
            <c:spPr>
              <a:solidFill>
                <a:schemeClr val="tx1"/>
              </a:solidFill>
              <a:ln>
                <a:noFill/>
              </a:ln>
            </c:spPr>
          </c:marker>
          <c:cat>
            <c:strRef>
              <c:f>PNG_23!$A$4:$A$6</c:f>
              <c:strCache>
                <c:ptCount val="3"/>
                <c:pt idx="0">
                  <c:v>Estimated number 
of adults 15+
living with HIV</c:v>
                </c:pt>
                <c:pt idx="1">
                  <c:v>Number of 
adults 15+
receiving ARVs</c:v>
                </c:pt>
                <c:pt idx="2">
                  <c:v>ART coverage (%)</c:v>
                </c:pt>
              </c:strCache>
            </c:strRef>
          </c:cat>
          <c:val>
            <c:numRef>
              <c:f>PNG_23!$D$4:$D$6</c:f>
              <c:numCache>
                <c:formatCode>General</c:formatCode>
                <c:ptCount val="3"/>
                <c:pt idx="0" formatCode="_(* #,##0_);_(* \(#,##0\);_(* &quot;-&quot;??_);_(@_)">
                  <c:v>53268</c:v>
                </c:pt>
              </c:numCache>
            </c:numRef>
          </c:val>
          <c:smooth val="0"/>
          <c:extLst>
            <c:ext xmlns:c16="http://schemas.microsoft.com/office/drawing/2014/chart" uri="{C3380CC4-5D6E-409C-BE32-E72D297353CC}">
              <c16:uniqueId val="{00000008-613C-4D9F-BB68-7E6FF62547F0}"/>
            </c:ext>
          </c:extLst>
        </c:ser>
        <c:dLbls>
          <c:showLegendKey val="0"/>
          <c:showVal val="0"/>
          <c:showCatName val="0"/>
          <c:showSerName val="0"/>
          <c:showPercent val="0"/>
          <c:showBubbleSize val="0"/>
        </c:dLbls>
        <c:hiLowLines/>
        <c:marker val="1"/>
        <c:smooth val="0"/>
        <c:axId val="170689664"/>
        <c:axId val="170691200"/>
      </c:lineChart>
      <c:lineChart>
        <c:grouping val="standard"/>
        <c:varyColors val="0"/>
        <c:ser>
          <c:idx val="5"/>
          <c:order val="5"/>
          <c:tx>
            <c:strRef>
              <c:f>PNG_23!$G$3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9-613C-4D9F-BB68-7E6FF62547F0}"/>
              </c:ext>
            </c:extLst>
          </c:dPt>
          <c:cat>
            <c:strRef>
              <c:f>PNG_23!$A$4:$A$6</c:f>
              <c:strCache>
                <c:ptCount val="3"/>
                <c:pt idx="0">
                  <c:v>Estimated number 
of adults 15+
living with HIV</c:v>
                </c:pt>
                <c:pt idx="1">
                  <c:v>Number of 
adults 15+
receiving ARVs</c:v>
                </c:pt>
                <c:pt idx="2">
                  <c:v>ART coverage (%)</c:v>
                </c:pt>
              </c:strCache>
            </c:strRef>
          </c:cat>
          <c:val>
            <c:numRef>
              <c:f>PNG_23!$G$4:$G$6</c:f>
              <c:numCache>
                <c:formatCode>General</c:formatCode>
                <c:ptCount val="3"/>
                <c:pt idx="2" formatCode="#,##0">
                  <c:v>57</c:v>
                </c:pt>
              </c:numCache>
            </c:numRef>
          </c:val>
          <c:smooth val="0"/>
          <c:extLst>
            <c:ext xmlns:c16="http://schemas.microsoft.com/office/drawing/2014/chart" uri="{C3380CC4-5D6E-409C-BE32-E72D297353CC}">
              <c16:uniqueId val="{0000000A-613C-4D9F-BB68-7E6FF62547F0}"/>
            </c:ext>
          </c:extLst>
        </c:ser>
        <c:ser>
          <c:idx val="6"/>
          <c:order val="6"/>
          <c:tx>
            <c:strRef>
              <c:f>PNG_23!$H$3</c:f>
              <c:strCache>
                <c:ptCount val="1"/>
                <c:pt idx="0">
                  <c:v>ART Upper estimate</c:v>
                </c:pt>
              </c:strCache>
            </c:strRef>
          </c:tx>
          <c:marker>
            <c:symbol val="dash"/>
            <c:size val="10"/>
            <c:spPr>
              <a:solidFill>
                <a:schemeClr val="tx1"/>
              </a:solidFill>
              <a:ln>
                <a:noFill/>
              </a:ln>
            </c:spPr>
          </c:marker>
          <c:cat>
            <c:strRef>
              <c:f>PNG_23!$A$4:$A$6</c:f>
              <c:strCache>
                <c:ptCount val="3"/>
                <c:pt idx="0">
                  <c:v>Estimated number 
of adults 15+
living with HIV</c:v>
                </c:pt>
                <c:pt idx="1">
                  <c:v>Number of 
adults 15+
receiving ARVs</c:v>
                </c:pt>
                <c:pt idx="2">
                  <c:v>ART coverage (%)</c:v>
                </c:pt>
              </c:strCache>
            </c:strRef>
          </c:cat>
          <c:val>
            <c:numRef>
              <c:f>PNG_23!$H$4:$H$6</c:f>
              <c:numCache>
                <c:formatCode>General</c:formatCode>
                <c:ptCount val="3"/>
                <c:pt idx="2" formatCode="#,##0">
                  <c:v>69</c:v>
                </c:pt>
              </c:numCache>
            </c:numRef>
          </c:val>
          <c:smooth val="0"/>
          <c:extLst>
            <c:ext xmlns:c16="http://schemas.microsoft.com/office/drawing/2014/chart" uri="{C3380CC4-5D6E-409C-BE32-E72D297353CC}">
              <c16:uniqueId val="{0000000B-613C-4D9F-BB68-7E6FF62547F0}"/>
            </c:ext>
          </c:extLst>
        </c:ser>
        <c:dLbls>
          <c:showLegendKey val="0"/>
          <c:showVal val="0"/>
          <c:showCatName val="0"/>
          <c:showSerName val="0"/>
          <c:showPercent val="0"/>
          <c:showBubbleSize val="0"/>
        </c:dLbls>
        <c:hiLowLines/>
        <c:marker val="1"/>
        <c:smooth val="0"/>
        <c:axId val="170711680"/>
        <c:axId val="170709760"/>
      </c:lineChart>
      <c:catAx>
        <c:axId val="170689664"/>
        <c:scaling>
          <c:orientation val="minMax"/>
        </c:scaling>
        <c:delete val="0"/>
        <c:axPos val="b"/>
        <c:numFmt formatCode="General" sourceLinked="0"/>
        <c:majorTickMark val="out"/>
        <c:minorTickMark val="none"/>
        <c:tickLblPos val="nextTo"/>
        <c:crossAx val="170691200"/>
        <c:crosses val="autoZero"/>
        <c:auto val="1"/>
        <c:lblAlgn val="ctr"/>
        <c:lblOffset val="100"/>
        <c:noMultiLvlLbl val="0"/>
      </c:catAx>
      <c:valAx>
        <c:axId val="170691200"/>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70689664"/>
        <c:crosses val="autoZero"/>
        <c:crossBetween val="between"/>
      </c:valAx>
      <c:valAx>
        <c:axId val="170709760"/>
        <c:scaling>
          <c:orientation val="minMax"/>
          <c:max val="100"/>
          <c:min val="0"/>
        </c:scaling>
        <c:delete val="0"/>
        <c:axPos val="r"/>
        <c:title>
          <c:tx>
            <c:rich>
              <a:bodyPr rot="-5400000" vert="horz"/>
              <a:lstStyle/>
              <a:p>
                <a:pPr>
                  <a:defRPr/>
                </a:pPr>
                <a:r>
                  <a:rPr lang="en-US"/>
                  <a:t>ART coverage (%)</a:t>
                </a:r>
              </a:p>
            </c:rich>
          </c:tx>
          <c:overlay val="0"/>
        </c:title>
        <c:numFmt formatCode="General" sourceLinked="1"/>
        <c:majorTickMark val="out"/>
        <c:minorTickMark val="none"/>
        <c:tickLblPos val="nextTo"/>
        <c:crossAx val="170711680"/>
        <c:crosses val="max"/>
        <c:crossBetween val="between"/>
        <c:majorUnit val="20"/>
      </c:valAx>
      <c:catAx>
        <c:axId val="170711680"/>
        <c:scaling>
          <c:orientation val="minMax"/>
        </c:scaling>
        <c:delete val="1"/>
        <c:axPos val="b"/>
        <c:numFmt formatCode="General" sourceLinked="1"/>
        <c:majorTickMark val="out"/>
        <c:minorTickMark val="none"/>
        <c:tickLblPos val="nextTo"/>
        <c:crossAx val="170709760"/>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110677431477451"/>
          <c:y val="5.1862712320879661E-2"/>
          <c:w val="0.83205951635864739"/>
          <c:h val="0.70348063178165388"/>
        </c:manualLayout>
      </c:layout>
      <c:barChart>
        <c:barDir val="col"/>
        <c:grouping val="clustered"/>
        <c:varyColors val="0"/>
        <c:ser>
          <c:idx val="1"/>
          <c:order val="0"/>
          <c:tx>
            <c:strRef>
              <c:f>PNG!$A$2</c:f>
              <c:strCache>
                <c:ptCount val="1"/>
                <c:pt idx="0">
                  <c:v>Papua New Guinea</c:v>
                </c:pt>
              </c:strCache>
            </c:strRef>
          </c:tx>
          <c:spPr>
            <a:solidFill>
              <a:srgbClr val="E31837"/>
            </a:solidFill>
            <a:ln>
              <a:noFill/>
            </a:ln>
          </c:spPr>
          <c:invertIfNegative val="0"/>
          <c:dPt>
            <c:idx val="0"/>
            <c:invertIfNegative val="0"/>
            <c:bubble3D val="0"/>
            <c:spPr>
              <a:solidFill>
                <a:srgbClr val="63CDF6"/>
              </a:solidFill>
              <a:ln>
                <a:noFill/>
              </a:ln>
            </c:spPr>
            <c:extLst>
              <c:ext xmlns:c16="http://schemas.microsoft.com/office/drawing/2014/chart" uri="{C3380CC4-5D6E-409C-BE32-E72D297353CC}">
                <c16:uniqueId val="{00000001-D9B5-4D6A-9C1C-51C41B3C667D}"/>
              </c:ext>
            </c:extLst>
          </c:dPt>
          <c:dPt>
            <c:idx val="1"/>
            <c:invertIfNegative val="0"/>
            <c:bubble3D val="0"/>
            <c:spPr>
              <a:solidFill>
                <a:srgbClr val="F26B73"/>
              </a:solidFill>
              <a:ln>
                <a:noFill/>
              </a:ln>
            </c:spPr>
            <c:extLst>
              <c:ext xmlns:c16="http://schemas.microsoft.com/office/drawing/2014/chart" uri="{C3380CC4-5D6E-409C-BE32-E72D297353CC}">
                <c16:uniqueId val="{00000003-D9B5-4D6A-9C1C-51C41B3C667D}"/>
              </c:ext>
            </c:extLst>
          </c:dPt>
          <c:dPt>
            <c:idx val="3"/>
            <c:invertIfNegative val="0"/>
            <c:bubble3D val="0"/>
            <c:spPr>
              <a:solidFill>
                <a:srgbClr val="00A99A"/>
              </a:solidFill>
              <a:ln>
                <a:noFill/>
              </a:ln>
            </c:spPr>
            <c:extLst>
              <c:ext xmlns:c16="http://schemas.microsoft.com/office/drawing/2014/chart" uri="{C3380CC4-5D6E-409C-BE32-E72D297353CC}">
                <c16:uniqueId val="{00000005-D9B5-4D6A-9C1C-51C41B3C667D}"/>
              </c:ext>
            </c:extLst>
          </c:dPt>
          <c:dPt>
            <c:idx val="4"/>
            <c:invertIfNegative val="0"/>
            <c:bubble3D val="0"/>
            <c:spPr>
              <a:solidFill>
                <a:srgbClr val="78A7B7"/>
              </a:solidFill>
              <a:ln>
                <a:noFill/>
              </a:ln>
            </c:spPr>
            <c:extLst>
              <c:ext xmlns:c16="http://schemas.microsoft.com/office/drawing/2014/chart" uri="{C3380CC4-5D6E-409C-BE32-E72D297353CC}">
                <c16:uniqueId val="{00000007-D9B5-4D6A-9C1C-51C41B3C667D}"/>
              </c:ext>
            </c:extLst>
          </c:dPt>
          <c:dPt>
            <c:idx val="5"/>
            <c:invertIfNegative val="0"/>
            <c:bubble3D val="0"/>
            <c:spPr>
              <a:solidFill>
                <a:srgbClr val="CDC884"/>
              </a:solidFill>
              <a:ln>
                <a:noFill/>
              </a:ln>
            </c:spPr>
            <c:extLst>
              <c:ext xmlns:c16="http://schemas.microsoft.com/office/drawing/2014/chart" uri="{C3380CC4-5D6E-409C-BE32-E72D297353CC}">
                <c16:uniqueId val="{00000009-D9B5-4D6A-9C1C-51C41B3C667D}"/>
              </c:ext>
            </c:extLst>
          </c:dPt>
          <c:dLbls>
            <c:dLbl>
              <c:idx val="0"/>
              <c:tx>
                <c:rich>
                  <a:bodyPr/>
                  <a:lstStyle/>
                  <a:p>
                    <a:r>
                      <a:rPr lang="en-US"/>
                      <a:t>52,000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9B5-4D6A-9C1C-51C41B3C667D}"/>
                </c:ext>
              </c:extLst>
            </c:dLbl>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PNG!$B$1:$F$1</c:f>
              <c:strCache>
                <c:ptCount val="5"/>
                <c:pt idx="0">
                  <c:v>Estimated PLHIV</c:v>
                </c:pt>
                <c:pt idx="1">
                  <c:v>PLHIV who know
 their HIV status</c:v>
                </c:pt>
                <c:pt idx="2">
                  <c:v>People on ART</c:v>
                </c:pt>
                <c:pt idx="3">
                  <c:v>Tested for viral load</c:v>
                </c:pt>
                <c:pt idx="4">
                  <c:v>Suppressed viral
load *</c:v>
                </c:pt>
              </c:strCache>
            </c:strRef>
          </c:cat>
          <c:val>
            <c:numRef>
              <c:f>PNG!$B$2:$F$2</c:f>
              <c:numCache>
                <c:formatCode>General</c:formatCode>
                <c:ptCount val="5"/>
                <c:pt idx="0">
                  <c:v>51643</c:v>
                </c:pt>
                <c:pt idx="1">
                  <c:v>36470</c:v>
                </c:pt>
                <c:pt idx="2">
                  <c:v>32018</c:v>
                </c:pt>
                <c:pt idx="3">
                  <c:v>3610</c:v>
                </c:pt>
                <c:pt idx="4">
                  <c:v>3061</c:v>
                </c:pt>
              </c:numCache>
            </c:numRef>
          </c:val>
          <c:extLst>
            <c:ext xmlns:c16="http://schemas.microsoft.com/office/drawing/2014/chart" uri="{C3380CC4-5D6E-409C-BE32-E72D297353CC}">
              <c16:uniqueId val="{0000000A-D9B5-4D6A-9C1C-51C41B3C667D}"/>
            </c:ext>
          </c:extLst>
        </c:ser>
        <c:dLbls>
          <c:showLegendKey val="0"/>
          <c:showVal val="0"/>
          <c:showCatName val="0"/>
          <c:showSerName val="0"/>
          <c:showPercent val="0"/>
          <c:showBubbleSize val="0"/>
        </c:dLbls>
        <c:gapWidth val="100"/>
        <c:overlap val="100"/>
        <c:axId val="170822656"/>
        <c:axId val="170824448"/>
      </c:barChart>
      <c:catAx>
        <c:axId val="170822656"/>
        <c:scaling>
          <c:orientation val="minMax"/>
        </c:scaling>
        <c:delete val="0"/>
        <c:axPos val="b"/>
        <c:numFmt formatCode="General" sourceLinked="1"/>
        <c:majorTickMark val="out"/>
        <c:minorTickMark val="none"/>
        <c:tickLblPos val="nextTo"/>
        <c:crossAx val="170824448"/>
        <c:crosses val="autoZero"/>
        <c:auto val="1"/>
        <c:lblAlgn val="ctr"/>
        <c:lblOffset val="100"/>
        <c:noMultiLvlLbl val="0"/>
      </c:catAx>
      <c:valAx>
        <c:axId val="170824448"/>
        <c:scaling>
          <c:orientation val="minMax"/>
        </c:scaling>
        <c:delete val="0"/>
        <c:axPos val="l"/>
        <c:majorGridlines>
          <c:spPr>
            <a:ln w="15875">
              <a:solidFill>
                <a:schemeClr val="accent5">
                  <a:lumMod val="20000"/>
                  <a:lumOff val="80000"/>
                </a:schemeClr>
              </a:solidFill>
              <a:prstDash val="sysDash"/>
            </a:ln>
          </c:spPr>
        </c:majorGridlines>
        <c:title>
          <c:tx>
            <c:rich>
              <a:bodyPr rot="-5400000" vert="horz"/>
              <a:lstStyle/>
              <a:p>
                <a:pPr>
                  <a:defRPr/>
                </a:pPr>
                <a:r>
                  <a:rPr lang="en-GB"/>
                  <a:t>Number of people</a:t>
                </a:r>
              </a:p>
            </c:rich>
          </c:tx>
          <c:layout>
            <c:manualLayout>
              <c:xMode val="edge"/>
              <c:yMode val="edge"/>
              <c:x val="1.4483218259176268E-2"/>
              <c:y val="0.19604767282660301"/>
            </c:manualLayout>
          </c:layout>
          <c:overlay val="0"/>
        </c:title>
        <c:numFmt formatCode="General" sourceLinked="1"/>
        <c:majorTickMark val="out"/>
        <c:minorTickMark val="none"/>
        <c:tickLblPos val="nextTo"/>
        <c:crossAx val="170822656"/>
        <c:crosses val="autoZero"/>
        <c:crossBetween val="between"/>
      </c:valAx>
    </c:plotArea>
    <c:plotVisOnly val="1"/>
    <c:dispBlanksAs val="gap"/>
    <c:showDLblsOverMax val="0"/>
  </c:chart>
  <c:spPr>
    <a:ln>
      <a:noFill/>
    </a:ln>
  </c:spPr>
  <c:txPr>
    <a:bodyPr/>
    <a:lstStyle/>
    <a:p>
      <a:pPr>
        <a:defRPr sz="1400" b="1">
          <a:latin typeface="Arial" pitchFamily="34" charset="0"/>
          <a:cs typeface="Arial" pitchFamily="34" charset="0"/>
        </a:defRPr>
      </a:pPr>
      <a:endParaRPr lang="en-US"/>
    </a:p>
  </c:txPr>
  <c:externalData r:id="rId2">
    <c:autoUpdate val="0"/>
  </c:externalData>
  <c:userShapes r:id="rId3"/>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85019340785899"/>
          <c:y val="0.12298953662182362"/>
          <c:w val="0.86783237151000003"/>
          <c:h val="0.65526546849805212"/>
        </c:manualLayout>
      </c:layout>
      <c:barChart>
        <c:barDir val="col"/>
        <c:grouping val="stacked"/>
        <c:varyColors val="0"/>
        <c:ser>
          <c:idx val="0"/>
          <c:order val="0"/>
          <c:tx>
            <c:strRef>
              <c:f>PNG!$C$2</c:f>
              <c:strCache>
                <c:ptCount val="1"/>
                <c:pt idx="0">
                  <c:v>Progress (%)</c:v>
                </c:pt>
              </c:strCache>
            </c:strRef>
          </c:tx>
          <c:spPr>
            <a:solidFill>
              <a:srgbClr val="009999"/>
            </a:solidFill>
            <a:ln>
              <a:noFill/>
            </a:ln>
            <a:effectLst/>
          </c:spPr>
          <c:invertIfNegative val="0"/>
          <c:dLbls>
            <c:dLbl>
              <c:idx val="2"/>
              <c:tx>
                <c:rich>
                  <a:bodyPr/>
                  <a:lstStyle/>
                  <a:p>
                    <a:r>
                      <a:rPr lang="en-US">
                        <a:solidFill>
                          <a:schemeClr val="tx1"/>
                        </a:solidFill>
                      </a:rPr>
                      <a:t>n/a</a:t>
                    </a:r>
                    <a:endParaRPr lang="en-US" dirty="0">
                      <a:solidFill>
                        <a:schemeClr val="tx1"/>
                      </a:solidFill>
                    </a:endParaRPr>
                  </a:p>
                </c:rich>
              </c:tx>
              <c:dLblPos val="inBase"/>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CCD-425E-BE9C-D5A99AEED8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PNG!$B$3:$B$5</c:f>
              <c:strCache>
                <c:ptCount val="3"/>
                <c:pt idx="0">
                  <c:v>PLHIV who know
their HIV status</c:v>
                </c:pt>
                <c:pt idx="1">
                  <c:v>PLHIV on 
treatment</c:v>
                </c:pt>
                <c:pt idx="2">
                  <c:v>PLHIV who are 
virally suppressed </c:v>
                </c:pt>
              </c:strCache>
            </c:strRef>
          </c:cat>
          <c:val>
            <c:numRef>
              <c:f>PNG!$C$3:$C$5</c:f>
              <c:numCache>
                <c:formatCode>General</c:formatCode>
                <c:ptCount val="3"/>
                <c:pt idx="0">
                  <c:v>71</c:v>
                </c:pt>
                <c:pt idx="1">
                  <c:v>62</c:v>
                </c:pt>
                <c:pt idx="2">
                  <c:v>0</c:v>
                </c:pt>
              </c:numCache>
            </c:numRef>
          </c:val>
          <c:extLst>
            <c:ext xmlns:c16="http://schemas.microsoft.com/office/drawing/2014/chart" uri="{C3380CC4-5D6E-409C-BE32-E72D297353CC}">
              <c16:uniqueId val="{00000000-C48F-4233-B0B3-FCE141D705D3}"/>
            </c:ext>
          </c:extLst>
        </c:ser>
        <c:ser>
          <c:idx val="1"/>
          <c:order val="1"/>
          <c:tx>
            <c:strRef>
              <c:f>PNG!$D$2</c:f>
              <c:strCache>
                <c:ptCount val="1"/>
                <c:pt idx="0">
                  <c:v>Gap</c:v>
                </c:pt>
              </c:strCache>
            </c:strRef>
          </c:tx>
          <c:spPr>
            <a:pattFill prst="dkDnDiag">
              <a:fgClr>
                <a:srgbClr val="BFBFBF"/>
              </a:fgClr>
              <a:bgClr>
                <a:schemeClr val="bg1"/>
              </a:bgClr>
            </a:pattFill>
            <a:ln>
              <a:noFill/>
            </a:ln>
            <a:effectLst/>
          </c:spPr>
          <c:invertIfNegative val="0"/>
          <c:cat>
            <c:strRef>
              <c:f>PNG!$B$3:$B$5</c:f>
              <c:strCache>
                <c:ptCount val="3"/>
                <c:pt idx="0">
                  <c:v>PLHIV who know
their HIV status</c:v>
                </c:pt>
                <c:pt idx="1">
                  <c:v>PLHIV on 
treatment</c:v>
                </c:pt>
                <c:pt idx="2">
                  <c:v>PLHIV who are 
virally suppressed </c:v>
                </c:pt>
              </c:strCache>
            </c:strRef>
          </c:cat>
          <c:val>
            <c:numRef>
              <c:f>PNG!$D$3:$D$5</c:f>
              <c:numCache>
                <c:formatCode>General</c:formatCode>
                <c:ptCount val="3"/>
                <c:pt idx="0">
                  <c:v>19</c:v>
                </c:pt>
                <c:pt idx="1">
                  <c:v>19</c:v>
                </c:pt>
                <c:pt idx="2">
                  <c:v>73</c:v>
                </c:pt>
              </c:numCache>
            </c:numRef>
          </c:val>
          <c:extLst>
            <c:ext xmlns:c16="http://schemas.microsoft.com/office/drawing/2014/chart" uri="{C3380CC4-5D6E-409C-BE32-E72D297353CC}">
              <c16:uniqueId val="{00000001-C48F-4233-B0B3-FCE141D705D3}"/>
            </c:ext>
          </c:extLst>
        </c:ser>
        <c:dLbls>
          <c:showLegendKey val="0"/>
          <c:showVal val="0"/>
          <c:showCatName val="0"/>
          <c:showSerName val="0"/>
          <c:showPercent val="0"/>
          <c:showBubbleSize val="0"/>
        </c:dLbls>
        <c:gapWidth val="150"/>
        <c:overlap val="100"/>
        <c:axId val="172046592"/>
        <c:axId val="172060672"/>
      </c:barChart>
      <c:scatterChart>
        <c:scatterStyle val="lineMarker"/>
        <c:varyColors val="0"/>
        <c:ser>
          <c:idx val="2"/>
          <c:order val="2"/>
          <c:tx>
            <c:strRef>
              <c:f>PNG!$E$2</c:f>
              <c:strCache>
                <c:ptCount val="1"/>
                <c:pt idx="0">
                  <c:v>Target</c:v>
                </c:pt>
              </c:strCache>
            </c:strRef>
          </c:tx>
          <c:spPr>
            <a:ln w="25400" cap="rnd">
              <a:noFill/>
              <a:round/>
            </a:ln>
            <a:effectLst/>
          </c:spPr>
          <c:marker>
            <c:symbol val="dash"/>
            <c:size val="22"/>
            <c:spPr>
              <a:solidFill>
                <a:srgbClr val="FF5050"/>
              </a:solidFill>
              <a:ln w="12700" cap="rnd" cmpd="dbl">
                <a:solidFill>
                  <a:srgbClr val="FF5050"/>
                </a:solidFill>
                <a:headEnd type="oval" w="lg" len="lg"/>
                <a:tailEnd type="oval" w="lg" len="lg"/>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5050"/>
                    </a:solidFill>
                    <a:latin typeface="Arial" panose="020B0604020202020204" pitchFamily="34" charset="0"/>
                    <a:ea typeface="+mn-ea"/>
                    <a:cs typeface="Arial" panose="020B0604020202020204" pitchFamily="34" charset="0"/>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strRef>
              <c:f>PNG!$B$3:$B$5</c:f>
              <c:strCache>
                <c:ptCount val="3"/>
                <c:pt idx="0">
                  <c:v>PLHIV who know
their HIV status</c:v>
                </c:pt>
                <c:pt idx="1">
                  <c:v>PLHIV on 
treatment</c:v>
                </c:pt>
                <c:pt idx="2">
                  <c:v>PLHIV who are 
virally suppressed </c:v>
                </c:pt>
              </c:strCache>
            </c:strRef>
          </c:xVal>
          <c:yVal>
            <c:numRef>
              <c:f>PNG!$E$3:$E$5</c:f>
              <c:numCache>
                <c:formatCode>General</c:formatCode>
                <c:ptCount val="3"/>
                <c:pt idx="0">
                  <c:v>90</c:v>
                </c:pt>
                <c:pt idx="1">
                  <c:v>81</c:v>
                </c:pt>
                <c:pt idx="2">
                  <c:v>73</c:v>
                </c:pt>
              </c:numCache>
            </c:numRef>
          </c:yVal>
          <c:smooth val="0"/>
          <c:extLst>
            <c:ext xmlns:c16="http://schemas.microsoft.com/office/drawing/2014/chart" uri="{C3380CC4-5D6E-409C-BE32-E72D297353CC}">
              <c16:uniqueId val="{00000002-C48F-4233-B0B3-FCE141D705D3}"/>
            </c:ext>
          </c:extLst>
        </c:ser>
        <c:dLbls>
          <c:showLegendKey val="0"/>
          <c:showVal val="0"/>
          <c:showCatName val="0"/>
          <c:showSerName val="0"/>
          <c:showPercent val="0"/>
          <c:showBubbleSize val="0"/>
        </c:dLbls>
        <c:axId val="172064128"/>
        <c:axId val="172062592"/>
      </c:scatterChart>
      <c:catAx>
        <c:axId val="17204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060672"/>
        <c:crosses val="autoZero"/>
        <c:auto val="1"/>
        <c:lblAlgn val="ctr"/>
        <c:lblOffset val="100"/>
        <c:noMultiLvlLbl val="0"/>
      </c:catAx>
      <c:valAx>
        <c:axId val="172060672"/>
        <c:scaling>
          <c:orientation val="minMax"/>
          <c:max val="1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b" anchorCtr="0"/>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t>
                </a:r>
              </a:p>
            </c:rich>
          </c:tx>
          <c:layout>
            <c:manualLayout>
              <c:xMode val="edge"/>
              <c:yMode val="edge"/>
              <c:x val="1.4179501333182513E-2"/>
              <c:y val="7.4046286964685099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046592"/>
        <c:crosses val="autoZero"/>
        <c:crossBetween val="between"/>
        <c:majorUnit val="20"/>
      </c:valAx>
      <c:valAx>
        <c:axId val="172062592"/>
        <c:scaling>
          <c:orientation val="minMax"/>
        </c:scaling>
        <c:delete val="0"/>
        <c:axPos val="r"/>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064128"/>
        <c:crosses val="max"/>
        <c:crossBetween val="midCat"/>
      </c:valAx>
      <c:valAx>
        <c:axId val="172064128"/>
        <c:scaling>
          <c:orientation val="minMax"/>
        </c:scaling>
        <c:delete val="1"/>
        <c:axPos val="b"/>
        <c:numFmt formatCode="General" sourceLinked="1"/>
        <c:majorTickMark val="out"/>
        <c:minorTickMark val="none"/>
        <c:tickLblPos val="nextTo"/>
        <c:crossAx val="17206259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ln w="9525" cap="flat" cmpd="sng" algn="ctr">
      <a:solidFill>
        <a:schemeClr val="tx1">
          <a:lumMod val="15000"/>
          <a:lumOff val="85000"/>
        </a:schemeClr>
      </a:solidFill>
      <a:round/>
    </a:ln>
    <a:effectLst/>
  </c:spPr>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652777777777777"/>
          <c:y val="7.2616378681831448E-2"/>
          <c:w val="0.74971237970253723"/>
          <c:h val="0.74836003572470111"/>
        </c:manualLayout>
      </c:layout>
      <c:barChart>
        <c:barDir val="col"/>
        <c:grouping val="clustered"/>
        <c:varyColors val="0"/>
        <c:ser>
          <c:idx val="0"/>
          <c:order val="0"/>
          <c:tx>
            <c:strRef>
              <c:f>PNG_23!$B$3</c:f>
              <c:strCache>
                <c:ptCount val="1"/>
                <c:pt idx="0">
                  <c:v>Estimate</c:v>
                </c:pt>
              </c:strCache>
            </c:strRef>
          </c:tx>
          <c:spPr>
            <a:solidFill>
              <a:srgbClr val="00A99A"/>
            </a:solidFill>
          </c:spPr>
          <c:invertIfNegative val="0"/>
          <c:dLbls>
            <c:dLbl>
              <c:idx val="0"/>
              <c:tx>
                <c:rich>
                  <a:bodyPr/>
                  <a:lstStyle/>
                  <a:p>
                    <a:r>
                      <a:rPr lang="en-US"/>
                      <a:t> 1,500 </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0307-47D0-B63D-4D349135E92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PNG_23!$A$4:$A$6</c:f>
              <c:strCache>
                <c:ptCount val="3"/>
                <c:pt idx="0">
                  <c:v>Estimated number 
of pregnant women 
living with HIV</c:v>
                </c:pt>
                <c:pt idx="1">
                  <c:v>Number of 
pregnant women
receiving ARVs</c:v>
                </c:pt>
                <c:pt idx="2">
                  <c:v>PMTCT coverage (%)</c:v>
                </c:pt>
              </c:strCache>
            </c:strRef>
          </c:cat>
          <c:val>
            <c:numRef>
              <c:f>PNG_23!$B$4:$B$6</c:f>
              <c:numCache>
                <c:formatCode>General</c:formatCode>
                <c:ptCount val="3"/>
                <c:pt idx="0" formatCode="_(* #,##0_);_(* \(#,##0\);_(* &quot;-&quot;??_);_(@_)">
                  <c:v>1537</c:v>
                </c:pt>
              </c:numCache>
            </c:numRef>
          </c:val>
          <c:extLst>
            <c:ext xmlns:c16="http://schemas.microsoft.com/office/drawing/2014/chart" uri="{C3380CC4-5D6E-409C-BE32-E72D297353CC}">
              <c16:uniqueId val="{00000001-0307-47D0-B63D-4D349135E926}"/>
            </c:ext>
          </c:extLst>
        </c:ser>
        <c:ser>
          <c:idx val="3"/>
          <c:order val="3"/>
          <c:tx>
            <c:strRef>
              <c:f>PNG_23!$E$3</c:f>
              <c:strCache>
                <c:ptCount val="1"/>
                <c:pt idx="0">
                  <c:v>children (0-14 yr) receiving ARVs</c:v>
                </c:pt>
              </c:strCache>
            </c:strRef>
          </c:tx>
          <c:spPr>
            <a:solidFill>
              <a:srgbClr val="E31837"/>
            </a:solidFill>
          </c:spPr>
          <c:invertIfNegative val="0"/>
          <c:dLbls>
            <c:dLbl>
              <c:idx val="1"/>
              <c:layout>
                <c:manualLayout>
                  <c:x val="-1.9607843137254902E-3"/>
                  <c:y val="1.67786169585944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07-47D0-B63D-4D349135E926}"/>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PNG_23!$A$4:$A$6</c:f>
              <c:strCache>
                <c:ptCount val="3"/>
                <c:pt idx="0">
                  <c:v>Estimated number 
of pregnant women 
living with HIV</c:v>
                </c:pt>
                <c:pt idx="1">
                  <c:v>Number of 
pregnant women
receiving ARVs</c:v>
                </c:pt>
                <c:pt idx="2">
                  <c:v>PMTCT coverage (%)</c:v>
                </c:pt>
              </c:strCache>
            </c:strRef>
          </c:cat>
          <c:val>
            <c:numRef>
              <c:f>PNG_23!$E$4:$E$6</c:f>
              <c:numCache>
                <c:formatCode>_(* #,##0_);_(* \(#,##0\);_(* "-"??_);_(@_)</c:formatCode>
                <c:ptCount val="3"/>
                <c:pt idx="1">
                  <c:v>1252</c:v>
                </c:pt>
              </c:numCache>
            </c:numRef>
          </c:val>
          <c:extLst>
            <c:ext xmlns:c16="http://schemas.microsoft.com/office/drawing/2014/chart" uri="{C3380CC4-5D6E-409C-BE32-E72D297353CC}">
              <c16:uniqueId val="{00000003-0307-47D0-B63D-4D349135E926}"/>
            </c:ext>
          </c:extLst>
        </c:ser>
        <c:dLbls>
          <c:showLegendKey val="0"/>
          <c:showVal val="0"/>
          <c:showCatName val="0"/>
          <c:showSerName val="0"/>
          <c:showPercent val="0"/>
          <c:showBubbleSize val="0"/>
        </c:dLbls>
        <c:gapWidth val="90"/>
        <c:overlap val="100"/>
        <c:axId val="175788416"/>
        <c:axId val="175789952"/>
      </c:barChart>
      <c:barChart>
        <c:barDir val="col"/>
        <c:grouping val="clustered"/>
        <c:varyColors val="0"/>
        <c:ser>
          <c:idx val="4"/>
          <c:order val="4"/>
          <c:tx>
            <c:strRef>
              <c:f>PNG_23!$F$3</c:f>
              <c:strCache>
                <c:ptCount val="1"/>
                <c:pt idx="0">
                  <c:v>Estimated ART coverage</c:v>
                </c:pt>
              </c:strCache>
            </c:strRef>
          </c:tx>
          <c:spPr>
            <a:solidFill>
              <a:srgbClr val="00AEEF"/>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PNG_23!$A$4:$A$6</c:f>
              <c:strCache>
                <c:ptCount val="3"/>
                <c:pt idx="0">
                  <c:v>Estimated number 
of pregnant women 
living with HIV</c:v>
                </c:pt>
                <c:pt idx="1">
                  <c:v>Number of 
pregnant women
receiving ARVs</c:v>
                </c:pt>
                <c:pt idx="2">
                  <c:v>PMTCT coverage (%)</c:v>
                </c:pt>
              </c:strCache>
            </c:strRef>
          </c:cat>
          <c:val>
            <c:numRef>
              <c:f>PNG_23!$F$4:$F$6</c:f>
              <c:numCache>
                <c:formatCode>General</c:formatCode>
                <c:ptCount val="3"/>
                <c:pt idx="2" formatCode="#,##0">
                  <c:v>81</c:v>
                </c:pt>
              </c:numCache>
            </c:numRef>
          </c:val>
          <c:extLst>
            <c:ext xmlns:c16="http://schemas.microsoft.com/office/drawing/2014/chart" uri="{C3380CC4-5D6E-409C-BE32-E72D297353CC}">
              <c16:uniqueId val="{00000004-0307-47D0-B63D-4D349135E926}"/>
            </c:ext>
          </c:extLst>
        </c:ser>
        <c:dLbls>
          <c:showLegendKey val="0"/>
          <c:showVal val="0"/>
          <c:showCatName val="0"/>
          <c:showSerName val="0"/>
          <c:showPercent val="0"/>
          <c:showBubbleSize val="0"/>
        </c:dLbls>
        <c:gapWidth val="90"/>
        <c:axId val="175798144"/>
        <c:axId val="175796224"/>
      </c:barChart>
      <c:lineChart>
        <c:grouping val="standard"/>
        <c:varyColors val="0"/>
        <c:ser>
          <c:idx val="1"/>
          <c:order val="1"/>
          <c:tx>
            <c:strRef>
              <c:f>PNG_23!$C$3</c:f>
              <c:strCache>
                <c:ptCount val="1"/>
                <c:pt idx="0">
                  <c:v>Lower estimate</c:v>
                </c:pt>
              </c:strCache>
            </c:strRef>
          </c:tx>
          <c:marker>
            <c:symbol val="dash"/>
            <c:size val="10"/>
            <c:spPr>
              <a:solidFill>
                <a:sysClr val="windowText" lastClr="000000"/>
              </a:solidFill>
              <a:ln>
                <a:noFill/>
              </a:ln>
            </c:spPr>
          </c:marker>
          <c:dLbls>
            <c:dLbl>
              <c:idx val="0"/>
              <c:delete val="1"/>
              <c:extLst>
                <c:ext xmlns:c15="http://schemas.microsoft.com/office/drawing/2012/chart" uri="{CE6537A1-D6FC-4f65-9D91-7224C49458BB}"/>
                <c:ext xmlns:c16="http://schemas.microsoft.com/office/drawing/2014/chart" uri="{C3380CC4-5D6E-409C-BE32-E72D297353CC}">
                  <c16:uniqueId val="{00000005-0307-47D0-B63D-4D349135E926}"/>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PNG_23!$A$4:$A$6</c:f>
              <c:strCache>
                <c:ptCount val="3"/>
                <c:pt idx="0">
                  <c:v>Estimated number 
of pregnant women 
living with HIV</c:v>
                </c:pt>
                <c:pt idx="1">
                  <c:v>Number of 
pregnant women
receiving ARVs</c:v>
                </c:pt>
                <c:pt idx="2">
                  <c:v>PMTCT coverage (%)</c:v>
                </c:pt>
              </c:strCache>
            </c:strRef>
          </c:cat>
          <c:val>
            <c:numRef>
              <c:f>PNG_23!$C$4:$C$6</c:f>
              <c:numCache>
                <c:formatCode>General</c:formatCode>
                <c:ptCount val="3"/>
                <c:pt idx="0" formatCode="_(* #,##0_);_(* \(#,##0\);_(* &quot;-&quot;??_);_(@_)">
                  <c:v>1141</c:v>
                </c:pt>
              </c:numCache>
            </c:numRef>
          </c:val>
          <c:smooth val="0"/>
          <c:extLst>
            <c:ext xmlns:c16="http://schemas.microsoft.com/office/drawing/2014/chart" uri="{C3380CC4-5D6E-409C-BE32-E72D297353CC}">
              <c16:uniqueId val="{00000006-0307-47D0-B63D-4D349135E926}"/>
            </c:ext>
          </c:extLst>
        </c:ser>
        <c:ser>
          <c:idx val="2"/>
          <c:order val="2"/>
          <c:tx>
            <c:strRef>
              <c:f>PNG_23!$D$3</c:f>
              <c:strCache>
                <c:ptCount val="1"/>
                <c:pt idx="0">
                  <c:v>Upper estimate</c:v>
                </c:pt>
              </c:strCache>
            </c:strRef>
          </c:tx>
          <c:marker>
            <c:symbol val="dash"/>
            <c:size val="10"/>
            <c:spPr>
              <a:solidFill>
                <a:schemeClr val="tx1"/>
              </a:solidFill>
              <a:ln>
                <a:noFill/>
              </a:ln>
            </c:spPr>
          </c:marker>
          <c:cat>
            <c:strRef>
              <c:f>PNG_23!$A$4:$A$6</c:f>
              <c:strCache>
                <c:ptCount val="3"/>
                <c:pt idx="0">
                  <c:v>Estimated number 
of pregnant women 
living with HIV</c:v>
                </c:pt>
                <c:pt idx="1">
                  <c:v>Number of 
pregnant women
receiving ARVs</c:v>
                </c:pt>
                <c:pt idx="2">
                  <c:v>PMTCT coverage (%)</c:v>
                </c:pt>
              </c:strCache>
            </c:strRef>
          </c:cat>
          <c:val>
            <c:numRef>
              <c:f>PNG_23!$D$4:$D$6</c:f>
              <c:numCache>
                <c:formatCode>General</c:formatCode>
                <c:ptCount val="3"/>
                <c:pt idx="0" formatCode="_(* #,##0_);_(* \(#,##0\);_(* &quot;-&quot;??_);_(@_)">
                  <c:v>1882</c:v>
                </c:pt>
              </c:numCache>
            </c:numRef>
          </c:val>
          <c:smooth val="0"/>
          <c:extLst>
            <c:ext xmlns:c16="http://schemas.microsoft.com/office/drawing/2014/chart" uri="{C3380CC4-5D6E-409C-BE32-E72D297353CC}">
              <c16:uniqueId val="{00000007-0307-47D0-B63D-4D349135E926}"/>
            </c:ext>
          </c:extLst>
        </c:ser>
        <c:dLbls>
          <c:showLegendKey val="0"/>
          <c:showVal val="0"/>
          <c:showCatName val="0"/>
          <c:showSerName val="0"/>
          <c:showPercent val="0"/>
          <c:showBubbleSize val="0"/>
        </c:dLbls>
        <c:hiLowLines/>
        <c:marker val="1"/>
        <c:smooth val="0"/>
        <c:axId val="175788416"/>
        <c:axId val="175789952"/>
      </c:lineChart>
      <c:lineChart>
        <c:grouping val="standard"/>
        <c:varyColors val="0"/>
        <c:ser>
          <c:idx val="5"/>
          <c:order val="5"/>
          <c:tx>
            <c:strRef>
              <c:f>PNG_23!$G$3</c:f>
              <c:strCache>
                <c:ptCount val="1"/>
                <c:pt idx="0">
                  <c:v>ART Lower estimate</c:v>
                </c:pt>
              </c:strCache>
            </c:strRef>
          </c:tx>
          <c:marker>
            <c:spPr>
              <a:ln>
                <a:noFill/>
              </a:ln>
            </c:spPr>
          </c:marker>
          <c:dPt>
            <c:idx val="2"/>
            <c:marker>
              <c:symbol val="dash"/>
              <c:size val="10"/>
              <c:spPr>
                <a:solidFill>
                  <a:schemeClr val="tx1"/>
                </a:solidFill>
                <a:ln>
                  <a:noFill/>
                </a:ln>
              </c:spPr>
            </c:marker>
            <c:bubble3D val="0"/>
            <c:extLst>
              <c:ext xmlns:c16="http://schemas.microsoft.com/office/drawing/2014/chart" uri="{C3380CC4-5D6E-409C-BE32-E72D297353CC}">
                <c16:uniqueId val="{00000008-0307-47D0-B63D-4D349135E926}"/>
              </c:ext>
            </c:extLst>
          </c:dPt>
          <c:cat>
            <c:strRef>
              <c:f>PNG_23!$A$4:$A$6</c:f>
              <c:strCache>
                <c:ptCount val="3"/>
                <c:pt idx="0">
                  <c:v>Estimated number 
of pregnant women 
living with HIV</c:v>
                </c:pt>
                <c:pt idx="1">
                  <c:v>Number of 
pregnant women
receiving ARVs</c:v>
                </c:pt>
                <c:pt idx="2">
                  <c:v>PMTCT coverage (%)</c:v>
                </c:pt>
              </c:strCache>
            </c:strRef>
          </c:cat>
          <c:val>
            <c:numRef>
              <c:f>PNG_23!$G$4:$G$6</c:f>
              <c:numCache>
                <c:formatCode>General</c:formatCode>
                <c:ptCount val="3"/>
                <c:pt idx="2" formatCode="#,##0">
                  <c:v>60</c:v>
                </c:pt>
              </c:numCache>
            </c:numRef>
          </c:val>
          <c:smooth val="0"/>
          <c:extLst>
            <c:ext xmlns:c16="http://schemas.microsoft.com/office/drawing/2014/chart" uri="{C3380CC4-5D6E-409C-BE32-E72D297353CC}">
              <c16:uniqueId val="{00000009-0307-47D0-B63D-4D349135E926}"/>
            </c:ext>
          </c:extLst>
        </c:ser>
        <c:ser>
          <c:idx val="6"/>
          <c:order val="6"/>
          <c:tx>
            <c:strRef>
              <c:f>PNG_23!$H$3</c:f>
              <c:strCache>
                <c:ptCount val="1"/>
                <c:pt idx="0">
                  <c:v>ART Upper estimate</c:v>
                </c:pt>
              </c:strCache>
            </c:strRef>
          </c:tx>
          <c:marker>
            <c:symbol val="dash"/>
            <c:size val="10"/>
            <c:spPr>
              <a:solidFill>
                <a:schemeClr val="tx1"/>
              </a:solidFill>
              <a:ln>
                <a:noFill/>
              </a:ln>
            </c:spPr>
          </c:marker>
          <c:cat>
            <c:strRef>
              <c:f>PNG_23!$A$4:$A$6</c:f>
              <c:strCache>
                <c:ptCount val="3"/>
                <c:pt idx="0">
                  <c:v>Estimated number 
of pregnant women 
living with HIV</c:v>
                </c:pt>
                <c:pt idx="1">
                  <c:v>Number of 
pregnant women
receiving ARVs</c:v>
                </c:pt>
                <c:pt idx="2">
                  <c:v>PMTCT coverage (%)</c:v>
                </c:pt>
              </c:strCache>
            </c:strRef>
          </c:cat>
          <c:val>
            <c:numRef>
              <c:f>PNG_23!$H$4:$H$6</c:f>
              <c:numCache>
                <c:formatCode>General</c:formatCode>
                <c:ptCount val="3"/>
                <c:pt idx="2" formatCode="#,##0">
                  <c:v>100</c:v>
                </c:pt>
              </c:numCache>
            </c:numRef>
          </c:val>
          <c:smooth val="0"/>
          <c:extLst>
            <c:ext xmlns:c16="http://schemas.microsoft.com/office/drawing/2014/chart" uri="{C3380CC4-5D6E-409C-BE32-E72D297353CC}">
              <c16:uniqueId val="{0000000A-0307-47D0-B63D-4D349135E926}"/>
            </c:ext>
          </c:extLst>
        </c:ser>
        <c:dLbls>
          <c:showLegendKey val="0"/>
          <c:showVal val="0"/>
          <c:showCatName val="0"/>
          <c:showSerName val="0"/>
          <c:showPercent val="0"/>
          <c:showBubbleSize val="0"/>
        </c:dLbls>
        <c:hiLowLines/>
        <c:marker val="1"/>
        <c:smooth val="0"/>
        <c:axId val="175798144"/>
        <c:axId val="175796224"/>
      </c:lineChart>
      <c:catAx>
        <c:axId val="175788416"/>
        <c:scaling>
          <c:orientation val="minMax"/>
        </c:scaling>
        <c:delete val="0"/>
        <c:axPos val="b"/>
        <c:numFmt formatCode="General" sourceLinked="0"/>
        <c:majorTickMark val="out"/>
        <c:minorTickMark val="none"/>
        <c:tickLblPos val="nextTo"/>
        <c:crossAx val="175789952"/>
        <c:crosses val="autoZero"/>
        <c:auto val="1"/>
        <c:lblAlgn val="ctr"/>
        <c:lblOffset val="100"/>
        <c:noMultiLvlLbl val="0"/>
      </c:catAx>
      <c:valAx>
        <c:axId val="175789952"/>
        <c:scaling>
          <c:orientation val="minMax"/>
        </c:scaling>
        <c:delete val="0"/>
        <c:axPos val="l"/>
        <c:majorGridlines>
          <c:spPr>
            <a:ln>
              <a:solidFill>
                <a:sysClr val="window" lastClr="FFFFFF">
                  <a:lumMod val="75000"/>
                  <a:alpha val="50000"/>
                </a:sysClr>
              </a:solidFill>
              <a:prstDash val="dashDot"/>
            </a:ln>
          </c:spPr>
        </c:majorGridlines>
        <c:title>
          <c:tx>
            <c:rich>
              <a:bodyPr rot="-5400000" vert="horz"/>
              <a:lstStyle/>
              <a:p>
                <a:pPr>
                  <a:defRPr/>
                </a:pPr>
                <a:r>
                  <a:rPr lang="en-US"/>
                  <a:t>Number</a:t>
                </a:r>
              </a:p>
            </c:rich>
          </c:tx>
          <c:overlay val="0"/>
        </c:title>
        <c:numFmt formatCode="_(* #,##0_);_(* \(#,##0\);_(* &quot;-&quot;??_);_(@_)" sourceLinked="1"/>
        <c:majorTickMark val="out"/>
        <c:minorTickMark val="none"/>
        <c:tickLblPos val="nextTo"/>
        <c:crossAx val="175788416"/>
        <c:crosses val="autoZero"/>
        <c:crossBetween val="between"/>
      </c:valAx>
      <c:valAx>
        <c:axId val="175796224"/>
        <c:scaling>
          <c:orientation val="minMax"/>
          <c:max val="100"/>
          <c:min val="0"/>
        </c:scaling>
        <c:delete val="0"/>
        <c:axPos val="r"/>
        <c:title>
          <c:tx>
            <c:rich>
              <a:bodyPr rot="-5400000" vert="horz"/>
              <a:lstStyle/>
              <a:p>
                <a:pPr>
                  <a:defRPr/>
                </a:pPr>
                <a:r>
                  <a:rPr lang="en-US" sz="1400" b="1" i="0" u="none" strike="noStrike" baseline="0">
                    <a:effectLst/>
                  </a:rPr>
                  <a:t>PMTCT </a:t>
                </a:r>
                <a:r>
                  <a:rPr lang="en-US"/>
                  <a:t>coverage (%)</a:t>
                </a:r>
              </a:p>
            </c:rich>
          </c:tx>
          <c:overlay val="0"/>
        </c:title>
        <c:numFmt formatCode="General" sourceLinked="1"/>
        <c:majorTickMark val="out"/>
        <c:minorTickMark val="none"/>
        <c:tickLblPos val="nextTo"/>
        <c:crossAx val="175798144"/>
        <c:crosses val="max"/>
        <c:crossBetween val="between"/>
        <c:majorUnit val="20"/>
      </c:valAx>
      <c:catAx>
        <c:axId val="175798144"/>
        <c:scaling>
          <c:orientation val="minMax"/>
        </c:scaling>
        <c:delete val="1"/>
        <c:axPos val="b"/>
        <c:numFmt formatCode="General" sourceLinked="1"/>
        <c:majorTickMark val="out"/>
        <c:minorTickMark val="none"/>
        <c:tickLblPos val="nextTo"/>
        <c:crossAx val="175796224"/>
        <c:crosses val="autoZero"/>
        <c:auto val="1"/>
        <c:lblAlgn val="ctr"/>
        <c:lblOffset val="100"/>
        <c:noMultiLvlLbl val="0"/>
      </c:catAx>
    </c:plotArea>
    <c:plotVisOnly val="1"/>
    <c:dispBlanksAs val="gap"/>
    <c:showDLblsOverMax val="0"/>
  </c:chart>
  <c:txPr>
    <a:bodyPr/>
    <a:lstStyle/>
    <a:p>
      <a:pPr>
        <a:defRPr sz="1400" b="1">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PNG!$A$5</c:f>
              <c:strCache>
                <c:ptCount val="1"/>
                <c:pt idx="0">
                  <c:v>Papua New Guinea</c:v>
                </c:pt>
              </c:strCache>
            </c:strRef>
          </c:tx>
          <c:spPr>
            <a:solidFill>
              <a:srgbClr val="0099FF"/>
            </a:solidFill>
            <a:ln>
              <a:noFill/>
            </a:ln>
            <a:effectLst/>
          </c:spPr>
          <c:invertIfNegative val="0"/>
          <c:dPt>
            <c:idx val="0"/>
            <c:invertIfNegative val="0"/>
            <c:bubble3D val="0"/>
            <c:spPr>
              <a:solidFill>
                <a:srgbClr val="63CDF6"/>
              </a:solidFill>
              <a:ln>
                <a:noFill/>
              </a:ln>
              <a:effectLst/>
            </c:spPr>
            <c:extLst>
              <c:ext xmlns:c16="http://schemas.microsoft.com/office/drawing/2014/chart" uri="{C3380CC4-5D6E-409C-BE32-E72D297353CC}">
                <c16:uniqueId val="{00000001-80DE-488A-8B8A-6DCDD1809489}"/>
              </c:ext>
            </c:extLst>
          </c:dPt>
          <c:dPt>
            <c:idx val="1"/>
            <c:invertIfNegative val="0"/>
            <c:bubble3D val="0"/>
            <c:spPr>
              <a:solidFill>
                <a:srgbClr val="33CCCC"/>
              </a:solidFill>
              <a:ln>
                <a:noFill/>
              </a:ln>
              <a:effectLst/>
            </c:spPr>
            <c:extLst>
              <c:ext xmlns:c16="http://schemas.microsoft.com/office/drawing/2014/chart" uri="{C3380CC4-5D6E-409C-BE32-E72D297353CC}">
                <c16:uniqueId val="{00000001-E1BB-4B15-8F45-3EE091E30CFB}"/>
              </c:ext>
            </c:extLst>
          </c:dPt>
          <c:dPt>
            <c:idx val="2"/>
            <c:invertIfNegative val="0"/>
            <c:bubble3D val="0"/>
            <c:spPr>
              <a:solidFill>
                <a:srgbClr val="F78F20"/>
              </a:solidFill>
              <a:ln>
                <a:noFill/>
              </a:ln>
              <a:effectLst/>
            </c:spPr>
            <c:extLst>
              <c:ext xmlns:c16="http://schemas.microsoft.com/office/drawing/2014/chart" uri="{C3380CC4-5D6E-409C-BE32-E72D297353CC}">
                <c16:uniqueId val="{00000003-E1BB-4B15-8F45-3EE091E30CFB}"/>
              </c:ext>
            </c:extLst>
          </c:dPt>
          <c:dPt>
            <c:idx val="3"/>
            <c:invertIfNegative val="0"/>
            <c:bubble3D val="0"/>
            <c:spPr>
              <a:solidFill>
                <a:srgbClr val="F26B73"/>
              </a:solidFill>
              <a:ln>
                <a:noFill/>
              </a:ln>
              <a:effectLst/>
            </c:spPr>
            <c:extLst>
              <c:ext xmlns:c16="http://schemas.microsoft.com/office/drawing/2014/chart" uri="{C3380CC4-5D6E-409C-BE32-E72D297353CC}">
                <c16:uniqueId val="{00000005-E1BB-4B15-8F45-3EE091E30CFB}"/>
              </c:ext>
            </c:extLst>
          </c:dPt>
          <c:dLbls>
            <c:spPr>
              <a:solidFill>
                <a:schemeClr val="bg1"/>
              </a:solidFill>
              <a:ln>
                <a:noFill/>
              </a:ln>
              <a:effectLst/>
            </c:spPr>
            <c:txPr>
              <a:bodyPr rot="0" vert="horz"/>
              <a:lstStyle/>
              <a:p>
                <a:pPr>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PNG!$B$4:$E$4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PNG!$B$5:$E$5</c:f>
              <c:numCache>
                <c:formatCode>General</c:formatCode>
                <c:ptCount val="4"/>
                <c:pt idx="0">
                  <c:v>1537</c:v>
                </c:pt>
                <c:pt idx="1">
                  <c:v>1252</c:v>
                </c:pt>
                <c:pt idx="2">
                  <c:v>1042</c:v>
                </c:pt>
                <c:pt idx="3">
                  <c:v>164</c:v>
                </c:pt>
              </c:numCache>
            </c:numRef>
          </c:val>
          <c:extLst>
            <c:ext xmlns:c16="http://schemas.microsoft.com/office/drawing/2014/chart" uri="{C3380CC4-5D6E-409C-BE32-E72D297353CC}">
              <c16:uniqueId val="{00000007-E1BB-4B15-8F45-3EE091E30CFB}"/>
            </c:ext>
          </c:extLst>
        </c:ser>
        <c:dLbls>
          <c:showLegendKey val="0"/>
          <c:showVal val="0"/>
          <c:showCatName val="0"/>
          <c:showSerName val="0"/>
          <c:showPercent val="0"/>
          <c:showBubbleSize val="0"/>
        </c:dLbls>
        <c:gapWidth val="144"/>
        <c:axId val="175897216"/>
        <c:axId val="175907200"/>
      </c:barChart>
      <c:lineChart>
        <c:grouping val="standard"/>
        <c:varyColors val="0"/>
        <c:ser>
          <c:idx val="1"/>
          <c:order val="1"/>
          <c:tx>
            <c:strRef>
              <c:f>PNG!$A$6</c:f>
              <c:strCache>
                <c:ptCount val="1"/>
                <c:pt idx="0">
                  <c:v>Proportion</c:v>
                </c:pt>
              </c:strCache>
            </c:strRef>
          </c:tx>
          <c:spPr>
            <a:ln>
              <a:noFill/>
            </a:ln>
          </c:spPr>
          <c:marker>
            <c:spPr>
              <a:noFill/>
              <a:ln>
                <a:noFill/>
              </a:ln>
            </c:spPr>
          </c:marker>
          <c:dLbls>
            <c:dLbl>
              <c:idx val="1"/>
              <c:spPr/>
              <c:txPr>
                <a:bodyPr/>
                <a:lstStyle/>
                <a:p>
                  <a:pPr>
                    <a:defRPr sz="2000" b="1">
                      <a:solidFill>
                        <a:srgbClr val="00A99A"/>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8-7D8C-4355-877A-9742ED8812B1}"/>
                </c:ext>
              </c:extLst>
            </c:dLbl>
            <c:dLbl>
              <c:idx val="2"/>
              <c:spPr/>
              <c:txPr>
                <a:bodyPr/>
                <a:lstStyle/>
                <a:p>
                  <a:pPr>
                    <a:defRPr sz="2000" b="1">
                      <a:solidFill>
                        <a:srgbClr val="F78F20"/>
                      </a:solidFill>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9-7D8C-4355-877A-9742ED8812B1}"/>
                </c:ext>
              </c:extLst>
            </c:dLbl>
            <c:dLbl>
              <c:idx val="3"/>
              <c:layout>
                <c:manualLayout>
                  <c:x val="-5.0116558010893798E-2"/>
                  <c:y val="-0.10047281323877069"/>
                </c:manualLayout>
              </c:layout>
              <c:spPr/>
              <c:txPr>
                <a:bodyPr/>
                <a:lstStyle/>
                <a:p>
                  <a:pPr>
                    <a:defRPr sz="2000" b="1">
                      <a:solidFill>
                        <a:srgbClr val="F26B73"/>
                      </a:solidFill>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DE-488A-8B8A-6DCDD1809489}"/>
                </c:ext>
              </c:extLst>
            </c:dLbl>
            <c:spPr>
              <a:noFill/>
              <a:ln>
                <a:noFill/>
              </a:ln>
              <a:effectLst/>
            </c:spPr>
            <c:txPr>
              <a:bodyPr/>
              <a:lstStyle/>
              <a:p>
                <a:pPr>
                  <a:defRPr sz="2000" b="1"/>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PNG!$B$4:$E$4</c:f>
              <c:strCache>
                <c:ptCount val="4"/>
                <c:pt idx="0">
                  <c:v>Estimated pregnant women living with HIV</c:v>
                </c:pt>
                <c:pt idx="1">
                  <c:v>Pregnant women receiving ART to prevent vertical transmission</c:v>
                </c:pt>
                <c:pt idx="2">
                  <c:v>Infants tested by 
8 weeks of age</c:v>
                </c:pt>
                <c:pt idx="3">
                  <c:v>New child infections</c:v>
                </c:pt>
              </c:strCache>
            </c:strRef>
          </c:cat>
          <c:val>
            <c:numRef>
              <c:f>PNG!$B$6:$E$6</c:f>
              <c:numCache>
                <c:formatCode>0%</c:formatCode>
                <c:ptCount val="4"/>
                <c:pt idx="1">
                  <c:v>0.81457384515289522</c:v>
                </c:pt>
                <c:pt idx="2">
                  <c:v>0.67794404684450227</c:v>
                </c:pt>
                <c:pt idx="3">
                  <c:v>0.10670136629798309</c:v>
                </c:pt>
              </c:numCache>
            </c:numRef>
          </c:val>
          <c:smooth val="0"/>
          <c:extLst>
            <c:ext xmlns:c16="http://schemas.microsoft.com/office/drawing/2014/chart" uri="{C3380CC4-5D6E-409C-BE32-E72D297353CC}">
              <c16:uniqueId val="{0000000B-80DE-488A-8B8A-6DCDD1809489}"/>
            </c:ext>
          </c:extLst>
        </c:ser>
        <c:dLbls>
          <c:showLegendKey val="0"/>
          <c:showVal val="0"/>
          <c:showCatName val="0"/>
          <c:showSerName val="0"/>
          <c:showPercent val="0"/>
          <c:showBubbleSize val="0"/>
        </c:dLbls>
        <c:marker val="1"/>
        <c:smooth val="0"/>
        <c:axId val="175919104"/>
        <c:axId val="175909120"/>
      </c:lineChart>
      <c:catAx>
        <c:axId val="17589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75907200"/>
        <c:crosses val="autoZero"/>
        <c:auto val="1"/>
        <c:lblAlgn val="ctr"/>
        <c:lblOffset val="100"/>
        <c:noMultiLvlLbl val="0"/>
      </c:catAx>
      <c:valAx>
        <c:axId val="175907200"/>
        <c:scaling>
          <c:orientation val="minMax"/>
        </c:scaling>
        <c:delete val="0"/>
        <c:axPos val="l"/>
        <c:majorGridlines>
          <c:spPr>
            <a:ln w="9525" cap="flat" cmpd="sng" algn="ctr">
              <a:solidFill>
                <a:schemeClr val="accent5">
                  <a:lumMod val="20000"/>
                  <a:lumOff val="80000"/>
                </a:schemeClr>
              </a:solidFill>
              <a:prstDash val="sysDash"/>
              <a:round/>
            </a:ln>
            <a:effectLst/>
          </c:spPr>
        </c:majorGridlines>
        <c:title>
          <c:tx>
            <c:rich>
              <a:bodyPr rot="-5400000" vert="horz"/>
              <a:lstStyle/>
              <a:p>
                <a:pPr>
                  <a:defRPr/>
                </a:pPr>
                <a:r>
                  <a:rPr lang="en-US"/>
                  <a:t>Number</a:t>
                </a:r>
              </a:p>
            </c:rich>
          </c:tx>
          <c:overlay val="0"/>
        </c:title>
        <c:numFmt formatCode="General" sourceLinked="1"/>
        <c:majorTickMark val="none"/>
        <c:minorTickMark val="none"/>
        <c:tickLblPos val="nextTo"/>
        <c:spPr>
          <a:noFill/>
          <a:ln>
            <a:noFill/>
          </a:ln>
          <a:effectLst/>
        </c:spPr>
        <c:txPr>
          <a:bodyPr rot="-60000000" vert="horz"/>
          <a:lstStyle/>
          <a:p>
            <a:pPr>
              <a:defRPr/>
            </a:pPr>
            <a:endParaRPr lang="en-US"/>
          </a:p>
        </c:txPr>
        <c:crossAx val="175897216"/>
        <c:crosses val="autoZero"/>
        <c:crossBetween val="between"/>
      </c:valAx>
      <c:valAx>
        <c:axId val="175909120"/>
        <c:scaling>
          <c:orientation val="minMax"/>
          <c:max val="1"/>
          <c:min val="0"/>
        </c:scaling>
        <c:delete val="0"/>
        <c:axPos val="r"/>
        <c:numFmt formatCode="0%" sourceLinked="0"/>
        <c:majorTickMark val="out"/>
        <c:minorTickMark val="none"/>
        <c:tickLblPos val="nextTo"/>
        <c:spPr>
          <a:ln>
            <a:noFill/>
          </a:ln>
        </c:spPr>
        <c:txPr>
          <a:bodyPr/>
          <a:lstStyle/>
          <a:p>
            <a:pPr>
              <a:defRPr>
                <a:solidFill>
                  <a:schemeClr val="bg1"/>
                </a:solidFill>
              </a:defRPr>
            </a:pPr>
            <a:endParaRPr lang="en-US"/>
          </a:p>
        </c:txPr>
        <c:crossAx val="175919104"/>
        <c:crosses val="max"/>
        <c:crossBetween val="between"/>
        <c:majorUnit val="1"/>
      </c:valAx>
      <c:catAx>
        <c:axId val="175919104"/>
        <c:scaling>
          <c:orientation val="minMax"/>
        </c:scaling>
        <c:delete val="1"/>
        <c:axPos val="b"/>
        <c:numFmt formatCode="General" sourceLinked="1"/>
        <c:majorTickMark val="out"/>
        <c:minorTickMark val="none"/>
        <c:tickLblPos val="nextTo"/>
        <c:crossAx val="17590912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lumMod val="15000"/>
          <a:lumOff val="85000"/>
        </a:schemeClr>
      </a:solidFill>
      <a:round/>
    </a:ln>
    <a:effectLst/>
  </c:spPr>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8219929851329"/>
          <c:y val="4.9980491479642224E-2"/>
          <c:w val="0.71588679093337948"/>
          <c:h val="0.6543578289334534"/>
        </c:manualLayout>
      </c:layout>
      <c:lineChart>
        <c:grouping val="standard"/>
        <c:varyColors val="0"/>
        <c:ser>
          <c:idx val="0"/>
          <c:order val="0"/>
          <c:tx>
            <c:strRef>
              <c:f>'PLHIV_Adults vs women'!$C$2</c:f>
              <c:strCache>
                <c:ptCount val="1"/>
                <c:pt idx="0">
                  <c:v>Adults  (15+) living with HIV</c:v>
                </c:pt>
              </c:strCache>
            </c:strRef>
          </c:tx>
          <c:spPr>
            <a:ln w="38100">
              <a:solidFill>
                <a:srgbClr val="63CDF6"/>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1EE9-43FF-9129-B29914BE2528}"/>
                </c:ext>
              </c:extLst>
            </c:dLbl>
            <c:dLbl>
              <c:idx val="1"/>
              <c:delete val="1"/>
              <c:extLst>
                <c:ext xmlns:c15="http://schemas.microsoft.com/office/drawing/2012/chart" uri="{CE6537A1-D6FC-4f65-9D91-7224C49458BB}"/>
                <c:ext xmlns:c16="http://schemas.microsoft.com/office/drawing/2014/chart" uri="{C3380CC4-5D6E-409C-BE32-E72D297353CC}">
                  <c16:uniqueId val="{00000001-1EE9-43FF-9129-B29914BE2528}"/>
                </c:ext>
              </c:extLst>
            </c:dLbl>
            <c:dLbl>
              <c:idx val="2"/>
              <c:delete val="1"/>
              <c:extLst>
                <c:ext xmlns:c15="http://schemas.microsoft.com/office/drawing/2012/chart" uri="{CE6537A1-D6FC-4f65-9D91-7224C49458BB}"/>
                <c:ext xmlns:c16="http://schemas.microsoft.com/office/drawing/2014/chart" uri="{C3380CC4-5D6E-409C-BE32-E72D297353CC}">
                  <c16:uniqueId val="{00000002-1EE9-43FF-9129-B29914BE2528}"/>
                </c:ext>
              </c:extLst>
            </c:dLbl>
            <c:dLbl>
              <c:idx val="3"/>
              <c:delete val="1"/>
              <c:extLst>
                <c:ext xmlns:c15="http://schemas.microsoft.com/office/drawing/2012/chart" uri="{CE6537A1-D6FC-4f65-9D91-7224C49458BB}"/>
                <c:ext xmlns:c16="http://schemas.microsoft.com/office/drawing/2014/chart" uri="{C3380CC4-5D6E-409C-BE32-E72D297353CC}">
                  <c16:uniqueId val="{00000003-1EE9-43FF-9129-B29914BE2528}"/>
                </c:ext>
              </c:extLst>
            </c:dLbl>
            <c:dLbl>
              <c:idx val="4"/>
              <c:delete val="1"/>
              <c:extLst>
                <c:ext xmlns:c15="http://schemas.microsoft.com/office/drawing/2012/chart" uri="{CE6537A1-D6FC-4f65-9D91-7224C49458BB}"/>
                <c:ext xmlns:c16="http://schemas.microsoft.com/office/drawing/2014/chart" uri="{C3380CC4-5D6E-409C-BE32-E72D297353CC}">
                  <c16:uniqueId val="{00000004-1EE9-43FF-9129-B29914BE2528}"/>
                </c:ext>
              </c:extLst>
            </c:dLbl>
            <c:dLbl>
              <c:idx val="5"/>
              <c:delete val="1"/>
              <c:extLst>
                <c:ext xmlns:c15="http://schemas.microsoft.com/office/drawing/2012/chart" uri="{CE6537A1-D6FC-4f65-9D91-7224C49458BB}"/>
                <c:ext xmlns:c16="http://schemas.microsoft.com/office/drawing/2014/chart" uri="{C3380CC4-5D6E-409C-BE32-E72D297353CC}">
                  <c16:uniqueId val="{00000005-1EE9-43FF-9129-B29914BE2528}"/>
                </c:ext>
              </c:extLst>
            </c:dLbl>
            <c:dLbl>
              <c:idx val="6"/>
              <c:delete val="1"/>
              <c:extLst>
                <c:ext xmlns:c15="http://schemas.microsoft.com/office/drawing/2012/chart" uri="{CE6537A1-D6FC-4f65-9D91-7224C49458BB}"/>
                <c:ext xmlns:c16="http://schemas.microsoft.com/office/drawing/2014/chart" uri="{C3380CC4-5D6E-409C-BE32-E72D297353CC}">
                  <c16:uniqueId val="{00000006-1EE9-43FF-9129-B29914BE2528}"/>
                </c:ext>
              </c:extLst>
            </c:dLbl>
            <c:dLbl>
              <c:idx val="7"/>
              <c:delete val="1"/>
              <c:extLst>
                <c:ext xmlns:c15="http://schemas.microsoft.com/office/drawing/2012/chart" uri="{CE6537A1-D6FC-4f65-9D91-7224C49458BB}"/>
                <c:ext xmlns:c16="http://schemas.microsoft.com/office/drawing/2014/chart" uri="{C3380CC4-5D6E-409C-BE32-E72D297353CC}">
                  <c16:uniqueId val="{00000007-1EE9-43FF-9129-B29914BE2528}"/>
                </c:ext>
              </c:extLst>
            </c:dLbl>
            <c:dLbl>
              <c:idx val="8"/>
              <c:delete val="1"/>
              <c:extLst>
                <c:ext xmlns:c15="http://schemas.microsoft.com/office/drawing/2012/chart" uri="{CE6537A1-D6FC-4f65-9D91-7224C49458BB}"/>
                <c:ext xmlns:c16="http://schemas.microsoft.com/office/drawing/2014/chart" uri="{C3380CC4-5D6E-409C-BE32-E72D297353CC}">
                  <c16:uniqueId val="{00000008-1EE9-43FF-9129-B29914BE2528}"/>
                </c:ext>
              </c:extLst>
            </c:dLbl>
            <c:dLbl>
              <c:idx val="9"/>
              <c:delete val="1"/>
              <c:extLst>
                <c:ext xmlns:c15="http://schemas.microsoft.com/office/drawing/2012/chart" uri="{CE6537A1-D6FC-4f65-9D91-7224C49458BB}"/>
                <c:ext xmlns:c16="http://schemas.microsoft.com/office/drawing/2014/chart" uri="{C3380CC4-5D6E-409C-BE32-E72D297353CC}">
                  <c16:uniqueId val="{00000009-1EE9-43FF-9129-B29914BE2528}"/>
                </c:ext>
              </c:extLst>
            </c:dLbl>
            <c:dLbl>
              <c:idx val="10"/>
              <c:delete val="1"/>
              <c:extLst>
                <c:ext xmlns:c15="http://schemas.microsoft.com/office/drawing/2012/chart" uri="{CE6537A1-D6FC-4f65-9D91-7224C49458BB}"/>
                <c:ext xmlns:c16="http://schemas.microsoft.com/office/drawing/2014/chart" uri="{C3380CC4-5D6E-409C-BE32-E72D297353CC}">
                  <c16:uniqueId val="{0000000A-1EE9-43FF-9129-B29914BE2528}"/>
                </c:ext>
              </c:extLst>
            </c:dLbl>
            <c:dLbl>
              <c:idx val="11"/>
              <c:delete val="1"/>
              <c:extLst>
                <c:ext xmlns:c15="http://schemas.microsoft.com/office/drawing/2012/chart" uri="{CE6537A1-D6FC-4f65-9D91-7224C49458BB}"/>
                <c:ext xmlns:c16="http://schemas.microsoft.com/office/drawing/2014/chart" uri="{C3380CC4-5D6E-409C-BE32-E72D297353CC}">
                  <c16:uniqueId val="{0000000B-1EE9-43FF-9129-B29914BE2528}"/>
                </c:ext>
              </c:extLst>
            </c:dLbl>
            <c:dLbl>
              <c:idx val="12"/>
              <c:delete val="1"/>
              <c:extLst>
                <c:ext xmlns:c15="http://schemas.microsoft.com/office/drawing/2012/chart" uri="{CE6537A1-D6FC-4f65-9D91-7224C49458BB}"/>
                <c:ext xmlns:c16="http://schemas.microsoft.com/office/drawing/2014/chart" uri="{C3380CC4-5D6E-409C-BE32-E72D297353CC}">
                  <c16:uniqueId val="{0000000C-1EE9-43FF-9129-B29914BE2528}"/>
                </c:ext>
              </c:extLst>
            </c:dLbl>
            <c:dLbl>
              <c:idx val="13"/>
              <c:delete val="1"/>
              <c:extLst>
                <c:ext xmlns:c15="http://schemas.microsoft.com/office/drawing/2012/chart" uri="{CE6537A1-D6FC-4f65-9D91-7224C49458BB}"/>
                <c:ext xmlns:c16="http://schemas.microsoft.com/office/drawing/2014/chart" uri="{C3380CC4-5D6E-409C-BE32-E72D297353CC}">
                  <c16:uniqueId val="{0000000D-1EE9-43FF-9129-B29914BE2528}"/>
                </c:ext>
              </c:extLst>
            </c:dLbl>
            <c:dLbl>
              <c:idx val="14"/>
              <c:delete val="1"/>
              <c:extLst>
                <c:ext xmlns:c15="http://schemas.microsoft.com/office/drawing/2012/chart" uri="{CE6537A1-D6FC-4f65-9D91-7224C49458BB}"/>
                <c:ext xmlns:c16="http://schemas.microsoft.com/office/drawing/2014/chart" uri="{C3380CC4-5D6E-409C-BE32-E72D297353CC}">
                  <c16:uniqueId val="{0000000E-1EE9-43FF-9129-B29914BE2528}"/>
                </c:ext>
              </c:extLst>
            </c:dLbl>
            <c:dLbl>
              <c:idx val="15"/>
              <c:delete val="1"/>
              <c:extLst>
                <c:ext xmlns:c15="http://schemas.microsoft.com/office/drawing/2012/chart" uri="{CE6537A1-D6FC-4f65-9D91-7224C49458BB}"/>
                <c:ext xmlns:c16="http://schemas.microsoft.com/office/drawing/2014/chart" uri="{C3380CC4-5D6E-409C-BE32-E72D297353CC}">
                  <c16:uniqueId val="{0000000F-1EE9-43FF-9129-B29914BE2528}"/>
                </c:ext>
              </c:extLst>
            </c:dLbl>
            <c:dLbl>
              <c:idx val="16"/>
              <c:delete val="1"/>
              <c:extLst>
                <c:ext xmlns:c15="http://schemas.microsoft.com/office/drawing/2012/chart" uri="{CE6537A1-D6FC-4f65-9D91-7224C49458BB}"/>
                <c:ext xmlns:c16="http://schemas.microsoft.com/office/drawing/2014/chart" uri="{C3380CC4-5D6E-409C-BE32-E72D297353CC}">
                  <c16:uniqueId val="{00000010-1EE9-43FF-9129-B29914BE2528}"/>
                </c:ext>
              </c:extLst>
            </c:dLbl>
            <c:dLbl>
              <c:idx val="17"/>
              <c:delete val="1"/>
              <c:extLst>
                <c:ext xmlns:c15="http://schemas.microsoft.com/office/drawing/2012/chart" uri="{CE6537A1-D6FC-4f65-9D91-7224C49458BB}"/>
                <c:ext xmlns:c16="http://schemas.microsoft.com/office/drawing/2014/chart" uri="{C3380CC4-5D6E-409C-BE32-E72D297353CC}">
                  <c16:uniqueId val="{00000011-1EE9-43FF-9129-B29914BE2528}"/>
                </c:ext>
              </c:extLst>
            </c:dLbl>
            <c:dLbl>
              <c:idx val="18"/>
              <c:delete val="1"/>
              <c:extLst>
                <c:ext xmlns:c15="http://schemas.microsoft.com/office/drawing/2012/chart" uri="{CE6537A1-D6FC-4f65-9D91-7224C49458BB}"/>
                <c:ext xmlns:c16="http://schemas.microsoft.com/office/drawing/2014/chart" uri="{C3380CC4-5D6E-409C-BE32-E72D297353CC}">
                  <c16:uniqueId val="{00000012-1EE9-43FF-9129-B29914BE2528}"/>
                </c:ext>
              </c:extLst>
            </c:dLbl>
            <c:dLbl>
              <c:idx val="19"/>
              <c:delete val="1"/>
              <c:extLst>
                <c:ext xmlns:c15="http://schemas.microsoft.com/office/drawing/2012/chart" uri="{CE6537A1-D6FC-4f65-9D91-7224C49458BB}"/>
                <c:ext xmlns:c16="http://schemas.microsoft.com/office/drawing/2014/chart" uri="{C3380CC4-5D6E-409C-BE32-E72D297353CC}">
                  <c16:uniqueId val="{00000013-1EE9-43FF-9129-B29914BE2528}"/>
                </c:ext>
              </c:extLst>
            </c:dLbl>
            <c:dLbl>
              <c:idx val="20"/>
              <c:delete val="1"/>
              <c:extLst>
                <c:ext xmlns:c15="http://schemas.microsoft.com/office/drawing/2012/chart" uri="{CE6537A1-D6FC-4f65-9D91-7224C49458BB}"/>
                <c:ext xmlns:c16="http://schemas.microsoft.com/office/drawing/2014/chart" uri="{C3380CC4-5D6E-409C-BE32-E72D297353CC}">
                  <c16:uniqueId val="{00000014-1EE9-43FF-9129-B29914BE2528}"/>
                </c:ext>
              </c:extLst>
            </c:dLbl>
            <c:dLbl>
              <c:idx val="21"/>
              <c:delete val="1"/>
              <c:extLst>
                <c:ext xmlns:c15="http://schemas.microsoft.com/office/drawing/2012/chart" uri="{CE6537A1-D6FC-4f65-9D91-7224C49458BB}"/>
                <c:ext xmlns:c16="http://schemas.microsoft.com/office/drawing/2014/chart" uri="{C3380CC4-5D6E-409C-BE32-E72D297353CC}">
                  <c16:uniqueId val="{00000015-1EE9-43FF-9129-B29914BE2528}"/>
                </c:ext>
              </c:extLst>
            </c:dLbl>
            <c:dLbl>
              <c:idx val="22"/>
              <c:delete val="1"/>
              <c:extLst>
                <c:ext xmlns:c15="http://schemas.microsoft.com/office/drawing/2012/chart" uri="{CE6537A1-D6FC-4f65-9D91-7224C49458BB}"/>
                <c:ext xmlns:c16="http://schemas.microsoft.com/office/drawing/2014/chart" uri="{C3380CC4-5D6E-409C-BE32-E72D297353CC}">
                  <c16:uniqueId val="{00000016-1EE9-43FF-9129-B29914BE2528}"/>
                </c:ext>
              </c:extLst>
            </c:dLbl>
            <c:dLbl>
              <c:idx val="23"/>
              <c:delete val="1"/>
              <c:extLst>
                <c:ext xmlns:c15="http://schemas.microsoft.com/office/drawing/2012/chart" uri="{CE6537A1-D6FC-4f65-9D91-7224C49458BB}"/>
                <c:ext xmlns:c16="http://schemas.microsoft.com/office/drawing/2014/chart" uri="{C3380CC4-5D6E-409C-BE32-E72D297353CC}">
                  <c16:uniqueId val="{00000017-1EE9-43FF-9129-B29914BE2528}"/>
                </c:ext>
              </c:extLst>
            </c:dLbl>
            <c:dLbl>
              <c:idx val="24"/>
              <c:delete val="1"/>
              <c:extLst>
                <c:ext xmlns:c15="http://schemas.microsoft.com/office/drawing/2012/chart" uri="{CE6537A1-D6FC-4f65-9D91-7224C49458BB}"/>
                <c:ext xmlns:c16="http://schemas.microsoft.com/office/drawing/2014/chart" uri="{C3380CC4-5D6E-409C-BE32-E72D297353CC}">
                  <c16:uniqueId val="{00000018-1EE9-43FF-9129-B29914BE2528}"/>
                </c:ext>
              </c:extLst>
            </c:dLbl>
            <c:dLbl>
              <c:idx val="25"/>
              <c:delete val="1"/>
              <c:extLst>
                <c:ext xmlns:c15="http://schemas.microsoft.com/office/drawing/2012/chart" uri="{CE6537A1-D6FC-4f65-9D91-7224C49458BB}"/>
                <c:ext xmlns:c16="http://schemas.microsoft.com/office/drawing/2014/chart" uri="{C3380CC4-5D6E-409C-BE32-E72D297353CC}">
                  <c16:uniqueId val="{00000019-1EE9-43FF-9129-B29914BE2528}"/>
                </c:ext>
              </c:extLst>
            </c:dLbl>
            <c:dLbl>
              <c:idx val="26"/>
              <c:delete val="1"/>
              <c:extLst>
                <c:ext xmlns:c15="http://schemas.microsoft.com/office/drawing/2012/chart" uri="{CE6537A1-D6FC-4f65-9D91-7224C49458BB}"/>
                <c:ext xmlns:c16="http://schemas.microsoft.com/office/drawing/2014/chart" uri="{C3380CC4-5D6E-409C-BE32-E72D297353CC}">
                  <c16:uniqueId val="{0000001A-1EE9-43FF-9129-B29914BE2528}"/>
                </c:ext>
              </c:extLst>
            </c:dLbl>
            <c:dLbl>
              <c:idx val="27"/>
              <c:delete val="1"/>
              <c:extLst>
                <c:ext xmlns:c15="http://schemas.microsoft.com/office/drawing/2012/chart" uri="{CE6537A1-D6FC-4f65-9D91-7224C49458BB}"/>
                <c:ext xmlns:c16="http://schemas.microsoft.com/office/drawing/2014/chart" uri="{C3380CC4-5D6E-409C-BE32-E72D297353CC}">
                  <c16:uniqueId val="{0000001B-1EE9-43FF-9129-B29914BE2528}"/>
                </c:ext>
              </c:extLst>
            </c:dLbl>
            <c:dLbl>
              <c:idx val="28"/>
              <c:delete val="1"/>
              <c:extLst>
                <c:ext xmlns:c15="http://schemas.microsoft.com/office/drawing/2012/chart" uri="{CE6537A1-D6FC-4f65-9D91-7224C49458BB}"/>
                <c:ext xmlns:c16="http://schemas.microsoft.com/office/drawing/2014/chart" uri="{C3380CC4-5D6E-409C-BE32-E72D297353CC}">
                  <c16:uniqueId val="{0000001C-1EE9-43FF-9129-B29914BE2528}"/>
                </c:ext>
              </c:extLst>
            </c:dLbl>
            <c:dLbl>
              <c:idx val="29"/>
              <c:tx>
                <c:rich>
                  <a:bodyPr/>
                  <a:lstStyle/>
                  <a:p>
                    <a:r>
                      <a:rPr lang="en-US"/>
                      <a:t>48 000</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D-1EE9-43FF-9129-B29914BE2528}"/>
                </c:ext>
              </c:extLst>
            </c:dLbl>
            <c:spPr>
              <a:noFill/>
              <a:ln>
                <a:noFill/>
              </a:ln>
              <a:effectLst/>
            </c:spPr>
            <c:txPr>
              <a:bodyPr/>
              <a:lstStyle/>
              <a:p>
                <a:pPr>
                  <a:defRPr>
                    <a:solidFill>
                      <a:srgbClr val="00B0F0"/>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women'!$C$3:$C$32</c:f>
              <c:numCache>
                <c:formatCode>0</c:formatCode>
                <c:ptCount val="30"/>
                <c:pt idx="0">
                  <c:v>95</c:v>
                </c:pt>
                <c:pt idx="1">
                  <c:v>172</c:v>
                </c:pt>
                <c:pt idx="2">
                  <c:v>289</c:v>
                </c:pt>
                <c:pt idx="3">
                  <c:v>468</c:v>
                </c:pt>
                <c:pt idx="4">
                  <c:v>756</c:v>
                </c:pt>
                <c:pt idx="5">
                  <c:v>1221</c:v>
                </c:pt>
                <c:pt idx="6">
                  <c:v>1961</c:v>
                </c:pt>
                <c:pt idx="7">
                  <c:v>3096</c:v>
                </c:pt>
                <c:pt idx="8">
                  <c:v>4723</c:v>
                </c:pt>
                <c:pt idx="9">
                  <c:v>6921</c:v>
                </c:pt>
                <c:pt idx="10">
                  <c:v>9672</c:v>
                </c:pt>
                <c:pt idx="11">
                  <c:v>12767</c:v>
                </c:pt>
                <c:pt idx="12">
                  <c:v>15930</c:v>
                </c:pt>
                <c:pt idx="13">
                  <c:v>18860</c:v>
                </c:pt>
                <c:pt idx="14">
                  <c:v>21327</c:v>
                </c:pt>
                <c:pt idx="15">
                  <c:v>23255</c:v>
                </c:pt>
                <c:pt idx="16">
                  <c:v>24768</c:v>
                </c:pt>
                <c:pt idx="17">
                  <c:v>26154</c:v>
                </c:pt>
                <c:pt idx="18">
                  <c:v>27554</c:v>
                </c:pt>
                <c:pt idx="19">
                  <c:v>28953</c:v>
                </c:pt>
                <c:pt idx="20">
                  <c:v>30374</c:v>
                </c:pt>
                <c:pt idx="21">
                  <c:v>31800</c:v>
                </c:pt>
                <c:pt idx="22">
                  <c:v>33315</c:v>
                </c:pt>
                <c:pt idx="23">
                  <c:v>35023</c:v>
                </c:pt>
                <c:pt idx="24">
                  <c:v>36936</c:v>
                </c:pt>
                <c:pt idx="25">
                  <c:v>39033</c:v>
                </c:pt>
                <c:pt idx="26">
                  <c:v>41272</c:v>
                </c:pt>
                <c:pt idx="27">
                  <c:v>43626</c:v>
                </c:pt>
                <c:pt idx="28">
                  <c:v>46055</c:v>
                </c:pt>
                <c:pt idx="29">
                  <c:v>48468</c:v>
                </c:pt>
              </c:numCache>
            </c:numRef>
          </c:val>
          <c:smooth val="0"/>
          <c:extLst>
            <c:ext xmlns:c16="http://schemas.microsoft.com/office/drawing/2014/chart" uri="{C3380CC4-5D6E-409C-BE32-E72D297353CC}">
              <c16:uniqueId val="{00000001-FF3D-4B82-8D5A-1E1A64EA7440}"/>
            </c:ext>
          </c:extLst>
        </c:ser>
        <c:ser>
          <c:idx val="1"/>
          <c:order val="1"/>
          <c:tx>
            <c:strRef>
              <c:f>'PLHIV_Adults vs women'!$D$2</c:f>
              <c:strCache>
                <c:ptCount val="1"/>
                <c:pt idx="0">
                  <c:v>Adults Lower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women'!$D$3:$D$32</c:f>
              <c:numCache>
                <c:formatCode>0</c:formatCode>
                <c:ptCount val="30"/>
                <c:pt idx="0">
                  <c:v>54</c:v>
                </c:pt>
                <c:pt idx="1">
                  <c:v>107</c:v>
                </c:pt>
                <c:pt idx="2">
                  <c:v>194</c:v>
                </c:pt>
                <c:pt idx="3">
                  <c:v>318</c:v>
                </c:pt>
                <c:pt idx="4">
                  <c:v>525</c:v>
                </c:pt>
                <c:pt idx="5">
                  <c:v>855</c:v>
                </c:pt>
                <c:pt idx="6">
                  <c:v>1374</c:v>
                </c:pt>
                <c:pt idx="7">
                  <c:v>2274</c:v>
                </c:pt>
                <c:pt idx="8">
                  <c:v>3654</c:v>
                </c:pt>
                <c:pt idx="9">
                  <c:v>5539</c:v>
                </c:pt>
                <c:pt idx="10">
                  <c:v>7916</c:v>
                </c:pt>
                <c:pt idx="11">
                  <c:v>10734</c:v>
                </c:pt>
                <c:pt idx="12">
                  <c:v>13813</c:v>
                </c:pt>
                <c:pt idx="13">
                  <c:v>16610</c:v>
                </c:pt>
                <c:pt idx="14">
                  <c:v>18930</c:v>
                </c:pt>
                <c:pt idx="15">
                  <c:v>20665</c:v>
                </c:pt>
                <c:pt idx="16">
                  <c:v>22108</c:v>
                </c:pt>
                <c:pt idx="17">
                  <c:v>23485</c:v>
                </c:pt>
                <c:pt idx="18">
                  <c:v>24771</c:v>
                </c:pt>
                <c:pt idx="19">
                  <c:v>26004</c:v>
                </c:pt>
                <c:pt idx="20">
                  <c:v>27324</c:v>
                </c:pt>
                <c:pt idx="21">
                  <c:v>28588</c:v>
                </c:pt>
                <c:pt idx="22">
                  <c:v>29819</c:v>
                </c:pt>
                <c:pt idx="23">
                  <c:v>31404</c:v>
                </c:pt>
                <c:pt idx="24">
                  <c:v>33454</c:v>
                </c:pt>
                <c:pt idx="25">
                  <c:v>35394</c:v>
                </c:pt>
                <c:pt idx="26">
                  <c:v>37346</c:v>
                </c:pt>
                <c:pt idx="27">
                  <c:v>39420</c:v>
                </c:pt>
                <c:pt idx="28">
                  <c:v>41531</c:v>
                </c:pt>
                <c:pt idx="29">
                  <c:v>43608</c:v>
                </c:pt>
              </c:numCache>
            </c:numRef>
          </c:val>
          <c:smooth val="0"/>
          <c:extLst>
            <c:ext xmlns:c16="http://schemas.microsoft.com/office/drawing/2014/chart" uri="{C3380CC4-5D6E-409C-BE32-E72D297353CC}">
              <c16:uniqueId val="{00000002-FF3D-4B82-8D5A-1E1A64EA7440}"/>
            </c:ext>
          </c:extLst>
        </c:ser>
        <c:ser>
          <c:idx val="2"/>
          <c:order val="2"/>
          <c:tx>
            <c:strRef>
              <c:f>'PLHIV_Adults vs women'!$E$2</c:f>
              <c:strCache>
                <c:ptCount val="1"/>
                <c:pt idx="0">
                  <c:v>Adults Upper bound</c:v>
                </c:pt>
              </c:strCache>
            </c:strRef>
          </c:tx>
          <c:spPr>
            <a:ln w="22225">
              <a:solidFill>
                <a:srgbClr val="63CDF6"/>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women'!$E$3:$E$32</c:f>
              <c:numCache>
                <c:formatCode>0</c:formatCode>
                <c:ptCount val="30"/>
                <c:pt idx="0">
                  <c:v>181</c:v>
                </c:pt>
                <c:pt idx="1">
                  <c:v>320</c:v>
                </c:pt>
                <c:pt idx="2">
                  <c:v>501</c:v>
                </c:pt>
                <c:pt idx="3">
                  <c:v>763</c:v>
                </c:pt>
                <c:pt idx="4">
                  <c:v>1155</c:v>
                </c:pt>
                <c:pt idx="5">
                  <c:v>1796</c:v>
                </c:pt>
                <c:pt idx="6">
                  <c:v>2729</c:v>
                </c:pt>
                <c:pt idx="7">
                  <c:v>4222</c:v>
                </c:pt>
                <c:pt idx="8">
                  <c:v>6108</c:v>
                </c:pt>
                <c:pt idx="9">
                  <c:v>8637</c:v>
                </c:pt>
                <c:pt idx="10">
                  <c:v>11627</c:v>
                </c:pt>
                <c:pt idx="11">
                  <c:v>14880</c:v>
                </c:pt>
                <c:pt idx="12">
                  <c:v>18220</c:v>
                </c:pt>
                <c:pt idx="13">
                  <c:v>21127</c:v>
                </c:pt>
                <c:pt idx="14">
                  <c:v>23852</c:v>
                </c:pt>
                <c:pt idx="15">
                  <c:v>25992</c:v>
                </c:pt>
                <c:pt idx="16">
                  <c:v>27554</c:v>
                </c:pt>
                <c:pt idx="17">
                  <c:v>29047</c:v>
                </c:pt>
                <c:pt idx="18">
                  <c:v>30587</c:v>
                </c:pt>
                <c:pt idx="19">
                  <c:v>32278</c:v>
                </c:pt>
                <c:pt idx="20">
                  <c:v>33947</c:v>
                </c:pt>
                <c:pt idx="21">
                  <c:v>35639</c:v>
                </c:pt>
                <c:pt idx="22">
                  <c:v>37328</c:v>
                </c:pt>
                <c:pt idx="23">
                  <c:v>38999</c:v>
                </c:pt>
                <c:pt idx="24">
                  <c:v>41138</c:v>
                </c:pt>
                <c:pt idx="25">
                  <c:v>43439</c:v>
                </c:pt>
                <c:pt idx="26">
                  <c:v>45732</c:v>
                </c:pt>
                <c:pt idx="27">
                  <c:v>48100</c:v>
                </c:pt>
                <c:pt idx="28">
                  <c:v>50544</c:v>
                </c:pt>
                <c:pt idx="29">
                  <c:v>53268</c:v>
                </c:pt>
              </c:numCache>
            </c:numRef>
          </c:val>
          <c:smooth val="0"/>
          <c:extLst>
            <c:ext xmlns:c16="http://schemas.microsoft.com/office/drawing/2014/chart" uri="{C3380CC4-5D6E-409C-BE32-E72D297353CC}">
              <c16:uniqueId val="{00000003-FF3D-4B82-8D5A-1E1A64EA7440}"/>
            </c:ext>
          </c:extLst>
        </c:ser>
        <c:ser>
          <c:idx val="3"/>
          <c:order val="3"/>
          <c:tx>
            <c:strRef>
              <c:f>'PLHIV_Adults vs women'!$F$2</c:f>
              <c:strCache>
                <c:ptCount val="1"/>
                <c:pt idx="0">
                  <c:v>Women  (15+) living with HIV</c:v>
                </c:pt>
              </c:strCache>
            </c:strRef>
          </c:tx>
          <c:spPr>
            <a:ln w="38100">
              <a:solidFill>
                <a:srgbClr val="F26B73"/>
              </a:solidFill>
            </a:ln>
          </c:spPr>
          <c:marker>
            <c:symbol val="none"/>
          </c:marker>
          <c:dLbls>
            <c:dLbl>
              <c:idx val="29"/>
              <c:tx>
                <c:rich>
                  <a:bodyPr/>
                  <a:lstStyle/>
                  <a:p>
                    <a:r>
                      <a:rPr lang="en-US" dirty="0"/>
                      <a:t>28 000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1EE9-43FF-9129-B29914BE2528}"/>
                </c:ext>
              </c:extLst>
            </c:dLbl>
            <c:spPr>
              <a:noFill/>
              <a:ln>
                <a:noFill/>
              </a:ln>
              <a:effectLst/>
            </c:spPr>
            <c:txPr>
              <a:bodyPr/>
              <a:lstStyle/>
              <a:p>
                <a:pPr>
                  <a:defRPr>
                    <a:solidFill>
                      <a:srgbClr val="F26B73"/>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women'!$F$3:$F$32</c:f>
              <c:numCache>
                <c:formatCode>0</c:formatCode>
                <c:ptCount val="30"/>
                <c:pt idx="0">
                  <c:v>41</c:v>
                </c:pt>
                <c:pt idx="1">
                  <c:v>79</c:v>
                </c:pt>
                <c:pt idx="2">
                  <c:v>138</c:v>
                </c:pt>
                <c:pt idx="3">
                  <c:v>231</c:v>
                </c:pt>
                <c:pt idx="4">
                  <c:v>383</c:v>
                </c:pt>
                <c:pt idx="5">
                  <c:v>634</c:v>
                </c:pt>
                <c:pt idx="6">
                  <c:v>1038</c:v>
                </c:pt>
                <c:pt idx="7">
                  <c:v>1665</c:v>
                </c:pt>
                <c:pt idx="8">
                  <c:v>2573</c:v>
                </c:pt>
                <c:pt idx="9">
                  <c:v>3807</c:v>
                </c:pt>
                <c:pt idx="10">
                  <c:v>5364</c:v>
                </c:pt>
                <c:pt idx="11">
                  <c:v>7122</c:v>
                </c:pt>
                <c:pt idx="12">
                  <c:v>8927</c:v>
                </c:pt>
                <c:pt idx="13">
                  <c:v>10609</c:v>
                </c:pt>
                <c:pt idx="14">
                  <c:v>12031</c:v>
                </c:pt>
                <c:pt idx="15">
                  <c:v>13150</c:v>
                </c:pt>
                <c:pt idx="16">
                  <c:v>14033</c:v>
                </c:pt>
                <c:pt idx="17">
                  <c:v>14838</c:v>
                </c:pt>
                <c:pt idx="18">
                  <c:v>15647</c:v>
                </c:pt>
                <c:pt idx="19">
                  <c:v>16451</c:v>
                </c:pt>
                <c:pt idx="20">
                  <c:v>17269</c:v>
                </c:pt>
                <c:pt idx="21">
                  <c:v>18099</c:v>
                </c:pt>
                <c:pt idx="22">
                  <c:v>19006</c:v>
                </c:pt>
                <c:pt idx="23">
                  <c:v>20027</c:v>
                </c:pt>
                <c:pt idx="24">
                  <c:v>21147</c:v>
                </c:pt>
                <c:pt idx="25">
                  <c:v>22357</c:v>
                </c:pt>
                <c:pt idx="26">
                  <c:v>23642</c:v>
                </c:pt>
                <c:pt idx="27">
                  <c:v>24989</c:v>
                </c:pt>
                <c:pt idx="28">
                  <c:v>26381</c:v>
                </c:pt>
                <c:pt idx="29">
                  <c:v>27769</c:v>
                </c:pt>
              </c:numCache>
            </c:numRef>
          </c:val>
          <c:smooth val="0"/>
          <c:extLst>
            <c:ext xmlns:c16="http://schemas.microsoft.com/office/drawing/2014/chart" uri="{C3380CC4-5D6E-409C-BE32-E72D297353CC}">
              <c16:uniqueId val="{00000005-FF3D-4B82-8D5A-1E1A64EA7440}"/>
            </c:ext>
          </c:extLst>
        </c:ser>
        <c:ser>
          <c:idx val="4"/>
          <c:order val="4"/>
          <c:tx>
            <c:strRef>
              <c:f>'PLHIV_Adults vs women'!$G$2</c:f>
              <c:strCache>
                <c:ptCount val="1"/>
                <c:pt idx="0">
                  <c:v>Women Lower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women'!$G$3:$G$32</c:f>
              <c:numCache>
                <c:formatCode>0</c:formatCode>
                <c:ptCount val="30"/>
                <c:pt idx="0">
                  <c:v>24</c:v>
                </c:pt>
                <c:pt idx="1">
                  <c:v>52</c:v>
                </c:pt>
                <c:pt idx="2">
                  <c:v>93</c:v>
                </c:pt>
                <c:pt idx="3">
                  <c:v>159</c:v>
                </c:pt>
                <c:pt idx="4">
                  <c:v>265</c:v>
                </c:pt>
                <c:pt idx="5">
                  <c:v>439</c:v>
                </c:pt>
                <c:pt idx="6">
                  <c:v>726</c:v>
                </c:pt>
                <c:pt idx="7">
                  <c:v>1228</c:v>
                </c:pt>
                <c:pt idx="8">
                  <c:v>1996</c:v>
                </c:pt>
                <c:pt idx="9">
                  <c:v>3085</c:v>
                </c:pt>
                <c:pt idx="10">
                  <c:v>4398</c:v>
                </c:pt>
                <c:pt idx="11">
                  <c:v>6033</c:v>
                </c:pt>
                <c:pt idx="12">
                  <c:v>7707</c:v>
                </c:pt>
                <c:pt idx="13">
                  <c:v>9320</c:v>
                </c:pt>
                <c:pt idx="14">
                  <c:v>10697</c:v>
                </c:pt>
                <c:pt idx="15">
                  <c:v>11716</c:v>
                </c:pt>
                <c:pt idx="16">
                  <c:v>12590</c:v>
                </c:pt>
                <c:pt idx="17">
                  <c:v>13321</c:v>
                </c:pt>
                <c:pt idx="18">
                  <c:v>14079</c:v>
                </c:pt>
                <c:pt idx="19">
                  <c:v>14792</c:v>
                </c:pt>
                <c:pt idx="20">
                  <c:v>15587</c:v>
                </c:pt>
                <c:pt idx="21">
                  <c:v>16308</c:v>
                </c:pt>
                <c:pt idx="22">
                  <c:v>17156</c:v>
                </c:pt>
                <c:pt idx="23">
                  <c:v>18093</c:v>
                </c:pt>
                <c:pt idx="24">
                  <c:v>19125</c:v>
                </c:pt>
                <c:pt idx="25">
                  <c:v>20315</c:v>
                </c:pt>
                <c:pt idx="26">
                  <c:v>21462</c:v>
                </c:pt>
                <c:pt idx="27">
                  <c:v>22672</c:v>
                </c:pt>
                <c:pt idx="28">
                  <c:v>23950</c:v>
                </c:pt>
                <c:pt idx="29">
                  <c:v>25141</c:v>
                </c:pt>
              </c:numCache>
            </c:numRef>
          </c:val>
          <c:smooth val="0"/>
          <c:extLst>
            <c:ext xmlns:c16="http://schemas.microsoft.com/office/drawing/2014/chart" uri="{C3380CC4-5D6E-409C-BE32-E72D297353CC}">
              <c16:uniqueId val="{00000006-FF3D-4B82-8D5A-1E1A64EA7440}"/>
            </c:ext>
          </c:extLst>
        </c:ser>
        <c:ser>
          <c:idx val="5"/>
          <c:order val="5"/>
          <c:tx>
            <c:strRef>
              <c:f>'PLHIV_Adults vs women'!$H$2</c:f>
              <c:strCache>
                <c:ptCount val="1"/>
                <c:pt idx="0">
                  <c:v>Women Upper bound</c:v>
                </c:pt>
              </c:strCache>
            </c:strRef>
          </c:tx>
          <c:spPr>
            <a:ln w="22225">
              <a:solidFill>
                <a:srgbClr val="F26B73"/>
              </a:solidFill>
              <a:prstDash val="sysDot"/>
            </a:ln>
          </c:spPr>
          <c:marker>
            <c:symbol val="none"/>
          </c:marker>
          <c:cat>
            <c:strRef>
              <c:f>'PLHIV_Adults vs women'!$B$3:$B$32</c:f>
              <c:strCache>
                <c:ptCount val="30"/>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strCache>
            </c:strRef>
          </c:cat>
          <c:val>
            <c:numRef>
              <c:f>'PLHIV_Adults vs women'!$H$3:$H$32</c:f>
              <c:numCache>
                <c:formatCode>0</c:formatCode>
                <c:ptCount val="30"/>
                <c:pt idx="0">
                  <c:v>79</c:v>
                </c:pt>
                <c:pt idx="1">
                  <c:v>141</c:v>
                </c:pt>
                <c:pt idx="2">
                  <c:v>227</c:v>
                </c:pt>
                <c:pt idx="3">
                  <c:v>359</c:v>
                </c:pt>
                <c:pt idx="4">
                  <c:v>573</c:v>
                </c:pt>
                <c:pt idx="5">
                  <c:v>915</c:v>
                </c:pt>
                <c:pt idx="6">
                  <c:v>1463</c:v>
                </c:pt>
                <c:pt idx="7">
                  <c:v>2271</c:v>
                </c:pt>
                <c:pt idx="8">
                  <c:v>3352</c:v>
                </c:pt>
                <c:pt idx="9">
                  <c:v>4784</c:v>
                </c:pt>
                <c:pt idx="10">
                  <c:v>6372</c:v>
                </c:pt>
                <c:pt idx="11">
                  <c:v>8282</c:v>
                </c:pt>
                <c:pt idx="12">
                  <c:v>10174</c:v>
                </c:pt>
                <c:pt idx="13">
                  <c:v>11755</c:v>
                </c:pt>
                <c:pt idx="14">
                  <c:v>13365</c:v>
                </c:pt>
                <c:pt idx="15">
                  <c:v>14617</c:v>
                </c:pt>
                <c:pt idx="16">
                  <c:v>15534</c:v>
                </c:pt>
                <c:pt idx="17">
                  <c:v>16386</c:v>
                </c:pt>
                <c:pt idx="18">
                  <c:v>17444</c:v>
                </c:pt>
                <c:pt idx="19">
                  <c:v>18474</c:v>
                </c:pt>
                <c:pt idx="20">
                  <c:v>19519</c:v>
                </c:pt>
                <c:pt idx="21">
                  <c:v>20443</c:v>
                </c:pt>
                <c:pt idx="22">
                  <c:v>21474</c:v>
                </c:pt>
                <c:pt idx="23">
                  <c:v>22641</c:v>
                </c:pt>
                <c:pt idx="24">
                  <c:v>23963</c:v>
                </c:pt>
                <c:pt idx="25">
                  <c:v>25180</c:v>
                </c:pt>
                <c:pt idx="26">
                  <c:v>26400</c:v>
                </c:pt>
                <c:pt idx="27">
                  <c:v>27696</c:v>
                </c:pt>
                <c:pt idx="28">
                  <c:v>29191</c:v>
                </c:pt>
                <c:pt idx="29">
                  <c:v>30836</c:v>
                </c:pt>
              </c:numCache>
            </c:numRef>
          </c:val>
          <c:smooth val="0"/>
          <c:extLst>
            <c:ext xmlns:c16="http://schemas.microsoft.com/office/drawing/2014/chart" uri="{C3380CC4-5D6E-409C-BE32-E72D297353CC}">
              <c16:uniqueId val="{00000007-FF3D-4B82-8D5A-1E1A64EA7440}"/>
            </c:ext>
          </c:extLst>
        </c:ser>
        <c:dLbls>
          <c:showLegendKey val="0"/>
          <c:showVal val="0"/>
          <c:showCatName val="0"/>
          <c:showSerName val="0"/>
          <c:showPercent val="0"/>
          <c:showBubbleSize val="0"/>
        </c:dLbls>
        <c:smooth val="0"/>
        <c:axId val="133649920"/>
        <c:axId val="133651456"/>
      </c:lineChart>
      <c:catAx>
        <c:axId val="133649920"/>
        <c:scaling>
          <c:orientation val="minMax"/>
        </c:scaling>
        <c:delete val="0"/>
        <c:axPos val="b"/>
        <c:numFmt formatCode="General" sourceLinked="1"/>
        <c:majorTickMark val="out"/>
        <c:minorTickMark val="none"/>
        <c:tickLblPos val="nextTo"/>
        <c:txPr>
          <a:bodyPr rot="-5400000" vert="horz"/>
          <a:lstStyle/>
          <a:p>
            <a:pPr>
              <a:defRPr/>
            </a:pPr>
            <a:endParaRPr lang="en-US"/>
          </a:p>
        </c:txPr>
        <c:crossAx val="133651456"/>
        <c:crosses val="autoZero"/>
        <c:auto val="1"/>
        <c:lblAlgn val="ctr"/>
        <c:lblOffset val="100"/>
        <c:tickLblSkip val="1"/>
        <c:noMultiLvlLbl val="0"/>
      </c:catAx>
      <c:valAx>
        <c:axId val="133651456"/>
        <c:scaling>
          <c:orientation val="minMax"/>
        </c:scaling>
        <c:delete val="0"/>
        <c:axPos val="l"/>
        <c:title>
          <c:tx>
            <c:rich>
              <a:bodyPr rot="-5400000" vert="horz"/>
              <a:lstStyle/>
              <a:p>
                <a:pPr>
                  <a:defRPr/>
                </a:pPr>
                <a:r>
                  <a:rPr lang="en-US" dirty="0"/>
                  <a:t>Number (estimate)</a:t>
                </a:r>
              </a:p>
            </c:rich>
          </c:tx>
          <c:overlay val="0"/>
        </c:title>
        <c:numFmt formatCode="0" sourceLinked="1"/>
        <c:majorTickMark val="out"/>
        <c:minorTickMark val="none"/>
        <c:tickLblPos val="nextTo"/>
        <c:crossAx val="133649920"/>
        <c:crosses val="autoZero"/>
        <c:crossBetween val="midCat"/>
      </c:valAx>
    </c:plotArea>
    <c:legend>
      <c:legendPos val="b"/>
      <c:legendEntry>
        <c:idx val="1"/>
        <c:delete val="1"/>
      </c:legendEntry>
      <c:legendEntry>
        <c:idx val="2"/>
        <c:delete val="1"/>
      </c:legendEntry>
      <c:legendEntry>
        <c:idx val="4"/>
        <c:delete val="1"/>
      </c:legendEntry>
      <c:legendEntry>
        <c:idx val="5"/>
        <c:delete val="1"/>
      </c:legendEntry>
      <c:layout>
        <c:manualLayout>
          <c:xMode val="edge"/>
          <c:yMode val="edge"/>
          <c:x val="0.11866214086298731"/>
          <c:y val="0.86267022328730647"/>
          <c:w val="0.77696946842622638"/>
          <c:h val="6.4866008596751498E-2"/>
        </c:manualLayout>
      </c:layout>
      <c:overlay val="0"/>
    </c:legend>
    <c:plotVisOnly val="1"/>
    <c:dispBlanksAs val="gap"/>
    <c:showDLblsOverMax val="0"/>
  </c:chart>
  <c:txPr>
    <a:bodyPr/>
    <a:lstStyle/>
    <a:p>
      <a:pPr>
        <a:defRPr sz="1400" b="1">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070584926884139"/>
          <c:y val="8.8222222222222216E-2"/>
          <c:w val="0.88058666773796135"/>
          <c:h val="0.69669028871391081"/>
        </c:manualLayout>
      </c:layout>
      <c:barChart>
        <c:barDir val="col"/>
        <c:grouping val="clustered"/>
        <c:varyColors val="0"/>
        <c:ser>
          <c:idx val="1"/>
          <c:order val="0"/>
          <c:tx>
            <c:strRef>
              <c:f>'HIV Prev KP'!$B$6</c:f>
              <c:strCache>
                <c:ptCount val="1"/>
                <c:pt idx="0">
                  <c:v>MSM*</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'HIV Prev KP'!$C$5:$E$5</c:f>
              <c:numCache>
                <c:formatCode>General</c:formatCode>
                <c:ptCount val="3"/>
                <c:pt idx="0">
                  <c:v>2009</c:v>
                </c:pt>
                <c:pt idx="1">
                  <c:v>2010</c:v>
                </c:pt>
                <c:pt idx="2">
                  <c:v>2016</c:v>
                </c:pt>
              </c:numCache>
            </c:numRef>
          </c:cat>
          <c:val>
            <c:numRef>
              <c:f>'HIV Prev KP'!$C$6:$E$6</c:f>
              <c:numCache>
                <c:formatCode>General</c:formatCode>
                <c:ptCount val="3"/>
                <c:pt idx="0">
                  <c:v>4.4000000000000004</c:v>
                </c:pt>
                <c:pt idx="2">
                  <c:v>8.5</c:v>
                </c:pt>
              </c:numCache>
            </c:numRef>
          </c:val>
          <c:extLst>
            <c:ext xmlns:c16="http://schemas.microsoft.com/office/drawing/2014/chart" uri="{C3380CC4-5D6E-409C-BE32-E72D297353CC}">
              <c16:uniqueId val="{00000000-2A56-4413-97F8-DA651E07F1CF}"/>
            </c:ext>
          </c:extLst>
        </c:ser>
        <c:ser>
          <c:idx val="2"/>
          <c:order val="1"/>
          <c:tx>
            <c:strRef>
              <c:f>'HIV Prev KP'!$B$8</c:f>
              <c:strCache>
                <c:ptCount val="1"/>
                <c:pt idx="0">
                  <c:v>FSW</c:v>
                </c:pt>
              </c:strCache>
            </c:strRef>
          </c:tx>
          <c:spPr>
            <a:solidFill>
              <a:srgbClr val="00A99A"/>
            </a:solidFill>
            <a:ln>
              <a:solidFill>
                <a:srgbClr val="00A99A"/>
              </a:solidFill>
            </a:ln>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'HIV Prev KP'!$C$5:$E$5</c:f>
              <c:numCache>
                <c:formatCode>General</c:formatCode>
                <c:ptCount val="3"/>
                <c:pt idx="0">
                  <c:v>2009</c:v>
                </c:pt>
                <c:pt idx="1">
                  <c:v>2010</c:v>
                </c:pt>
                <c:pt idx="2">
                  <c:v>2016</c:v>
                </c:pt>
              </c:numCache>
            </c:numRef>
          </c:cat>
          <c:val>
            <c:numRef>
              <c:f>'HIV Prev KP'!$C$8:$E$8</c:f>
              <c:numCache>
                <c:formatCode>0</c:formatCode>
                <c:ptCount val="3"/>
                <c:pt idx="0" formatCode="General">
                  <c:v>7.4</c:v>
                </c:pt>
                <c:pt idx="1">
                  <c:v>19.03</c:v>
                </c:pt>
                <c:pt idx="2" formatCode="General">
                  <c:v>14.9</c:v>
                </c:pt>
              </c:numCache>
            </c:numRef>
          </c:val>
          <c:extLst>
            <c:ext xmlns:c16="http://schemas.microsoft.com/office/drawing/2014/chart" uri="{C3380CC4-5D6E-409C-BE32-E72D297353CC}">
              <c16:uniqueId val="{00000001-2A56-4413-97F8-DA651E07F1CF}"/>
            </c:ext>
          </c:extLst>
        </c:ser>
        <c:ser>
          <c:idx val="0"/>
          <c:order val="2"/>
          <c:tx>
            <c:strRef>
              <c:f>'HIV Prev KP'!$B$7</c:f>
              <c:strCache>
                <c:ptCount val="1"/>
                <c:pt idx="0">
                  <c:v>MSW</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'HIV Prev KP'!$C$5:$E$5</c:f>
              <c:numCache>
                <c:formatCode>General</c:formatCode>
                <c:ptCount val="3"/>
                <c:pt idx="0">
                  <c:v>2009</c:v>
                </c:pt>
                <c:pt idx="1">
                  <c:v>2010</c:v>
                </c:pt>
                <c:pt idx="2">
                  <c:v>2016</c:v>
                </c:pt>
              </c:numCache>
            </c:numRef>
          </c:cat>
          <c:val>
            <c:numRef>
              <c:f>'HIV Prev KP'!$C$7:$E$7</c:f>
              <c:numCache>
                <c:formatCode>0.0</c:formatCode>
                <c:ptCount val="3"/>
                <c:pt idx="1">
                  <c:v>14.15</c:v>
                </c:pt>
              </c:numCache>
            </c:numRef>
          </c:val>
          <c:extLst>
            <c:ext xmlns:c16="http://schemas.microsoft.com/office/drawing/2014/chart" uri="{C3380CC4-5D6E-409C-BE32-E72D297353CC}">
              <c16:uniqueId val="{00000002-2A56-4413-97F8-DA651E07F1CF}"/>
            </c:ext>
          </c:extLst>
        </c:ser>
        <c:dLbls>
          <c:showLegendKey val="0"/>
          <c:showVal val="0"/>
          <c:showCatName val="0"/>
          <c:showSerName val="0"/>
          <c:showPercent val="0"/>
          <c:showBubbleSize val="0"/>
        </c:dLbls>
        <c:gapWidth val="219"/>
        <c:overlap val="-11"/>
        <c:axId val="133774336"/>
        <c:axId val="133866240"/>
      </c:barChart>
      <c:catAx>
        <c:axId val="133774336"/>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866240"/>
        <c:crosses val="autoZero"/>
        <c:auto val="1"/>
        <c:lblAlgn val="ctr"/>
        <c:lblOffset val="100"/>
        <c:noMultiLvlLbl val="0"/>
      </c:catAx>
      <c:valAx>
        <c:axId val="133866240"/>
        <c:scaling>
          <c:orientation val="minMax"/>
          <c:max val="20"/>
          <c:min val="0"/>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HIV prevalence (%)</a:t>
                </a:r>
              </a:p>
            </c:rich>
          </c:tx>
          <c:overlay val="0"/>
          <c:spPr>
            <a:noFill/>
            <a:ln>
              <a:noFill/>
            </a:ln>
            <a:effectLst/>
          </c:spPr>
        </c:title>
        <c:numFmt formatCode="General"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3774336"/>
        <c:crosses val="autoZero"/>
        <c:crossBetween val="between"/>
        <c:majorUnit val="5"/>
      </c:valAx>
      <c:spPr>
        <a:noFill/>
        <a:ln>
          <a:noFill/>
        </a:ln>
        <a:effectLst/>
      </c:spPr>
    </c:plotArea>
    <c:legend>
      <c:legendPos val="b"/>
      <c:layout>
        <c:manualLayout>
          <c:xMode val="edge"/>
          <c:yMode val="edge"/>
          <c:x val="0.30420925062938559"/>
          <c:y val="0.90457075678040244"/>
          <c:w val="0.51232979806095658"/>
          <c:h val="7.4595909886264217E-2"/>
        </c:manualLayout>
      </c:layout>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'HIV Prev KP'!$M$3</c:f>
              <c:strCache>
                <c:ptCount val="1"/>
                <c:pt idx="0">
                  <c:v>FSW</c:v>
                </c:pt>
              </c:strCache>
            </c:strRef>
          </c:tx>
          <c:spPr>
            <a:solidFill>
              <a:srgbClr val="00A99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KP'!$N$2:$P$2</c:f>
              <c:strCache>
                <c:ptCount val="3"/>
                <c:pt idx="0">
                  <c:v>Mt. Hagen</c:v>
                </c:pt>
                <c:pt idx="1">
                  <c:v>Port Moresby</c:v>
                </c:pt>
                <c:pt idx="2">
                  <c:v>Lae</c:v>
                </c:pt>
              </c:strCache>
            </c:strRef>
          </c:cat>
          <c:val>
            <c:numRef>
              <c:f>'HIV Prev KP'!$N$3:$P$3</c:f>
              <c:numCache>
                <c:formatCode>General</c:formatCode>
                <c:ptCount val="3"/>
                <c:pt idx="0">
                  <c:v>19.600000000000001</c:v>
                </c:pt>
                <c:pt idx="1">
                  <c:v>14.9</c:v>
                </c:pt>
                <c:pt idx="2">
                  <c:v>11.9</c:v>
                </c:pt>
              </c:numCache>
            </c:numRef>
          </c:val>
          <c:extLst>
            <c:ext xmlns:c16="http://schemas.microsoft.com/office/drawing/2014/chart" uri="{C3380CC4-5D6E-409C-BE32-E72D297353CC}">
              <c16:uniqueId val="{00000000-8386-4B09-8D6C-03307A7CEED7}"/>
            </c:ext>
          </c:extLst>
        </c:ser>
        <c:ser>
          <c:idx val="1"/>
          <c:order val="1"/>
          <c:tx>
            <c:strRef>
              <c:f>'HIV Prev KP'!$M$4</c:f>
              <c:strCache>
                <c:ptCount val="1"/>
                <c:pt idx="0">
                  <c:v>Combined sample of MSM and TG</c:v>
                </c:pt>
              </c:strCache>
            </c:strRef>
          </c:tx>
          <c:spPr>
            <a:solidFill>
              <a:srgbClr val="F26B7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'HIV Prev KP'!$N$2:$P$2</c:f>
              <c:strCache>
                <c:ptCount val="3"/>
                <c:pt idx="0">
                  <c:v>Mt. Hagen</c:v>
                </c:pt>
                <c:pt idx="1">
                  <c:v>Port Moresby</c:v>
                </c:pt>
                <c:pt idx="2">
                  <c:v>Lae</c:v>
                </c:pt>
              </c:strCache>
            </c:strRef>
          </c:cat>
          <c:val>
            <c:numRef>
              <c:f>'HIV Prev KP'!$N$4:$P$4</c:f>
              <c:numCache>
                <c:formatCode>General</c:formatCode>
                <c:ptCount val="3"/>
                <c:pt idx="1">
                  <c:v>8.5</c:v>
                </c:pt>
                <c:pt idx="2">
                  <c:v>6.9</c:v>
                </c:pt>
              </c:numCache>
            </c:numRef>
          </c:val>
          <c:extLst>
            <c:ext xmlns:c16="http://schemas.microsoft.com/office/drawing/2014/chart" uri="{C3380CC4-5D6E-409C-BE32-E72D297353CC}">
              <c16:uniqueId val="{00000001-8386-4B09-8D6C-03307A7CEED7}"/>
            </c:ext>
          </c:extLst>
        </c:ser>
        <c:dLbls>
          <c:showLegendKey val="0"/>
          <c:showVal val="0"/>
          <c:showCatName val="0"/>
          <c:showSerName val="0"/>
          <c:showPercent val="0"/>
          <c:showBubbleSize val="0"/>
        </c:dLbls>
        <c:gapWidth val="219"/>
        <c:axId val="134218880"/>
        <c:axId val="134220416"/>
      </c:barChart>
      <c:catAx>
        <c:axId val="134218880"/>
        <c:scaling>
          <c:orientation val="minMax"/>
        </c:scaling>
        <c:delete val="0"/>
        <c:axPos val="b"/>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220416"/>
        <c:crosses val="autoZero"/>
        <c:auto val="1"/>
        <c:lblAlgn val="ctr"/>
        <c:lblOffset val="100"/>
        <c:noMultiLvlLbl val="0"/>
      </c:catAx>
      <c:valAx>
        <c:axId val="134220416"/>
        <c:scaling>
          <c:orientation val="minMax"/>
        </c:scaling>
        <c:delete val="0"/>
        <c:axPos val="l"/>
        <c:majorGridlines>
          <c:spPr>
            <a:ln w="9525" cap="flat" cmpd="sng" algn="ctr">
              <a:solidFill>
                <a:schemeClr val="bg1">
                  <a:lumMod val="75000"/>
                </a:schemeClr>
              </a:solidFill>
              <a:prstDash val="dashDot"/>
              <a:round/>
            </a:ln>
            <a:effectLst/>
          </c:spPr>
        </c:majorGridlines>
        <c:title>
          <c:tx>
            <c:rich>
              <a:bodyPr rot="-54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r>
                  <a:rPr lang="en-US"/>
                  <a:t>HIV prevalence (%)</a:t>
                </a:r>
              </a:p>
            </c:rich>
          </c:tx>
          <c:overlay val="0"/>
          <c:spPr>
            <a:noFill/>
            <a:ln>
              <a:noFill/>
            </a:ln>
            <a:effectLst/>
          </c:spPr>
        </c:title>
        <c:numFmt formatCode="General"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218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732998102959901"/>
          <c:y val="9.651505885950161E-2"/>
          <c:w val="0.63305137600374206"/>
          <c:h val="0.7960316974978342"/>
        </c:manualLayout>
      </c:layout>
      <c:barChart>
        <c:barDir val="bar"/>
        <c:grouping val="clustered"/>
        <c:varyColors val="0"/>
        <c:ser>
          <c:idx val="0"/>
          <c:order val="0"/>
          <c:tx>
            <c:strRef>
              <c:f>'STI prevalence'!$B$2</c:f>
              <c:strCache>
                <c:ptCount val="1"/>
                <c:pt idx="0">
                  <c:v>Port Moresby</c:v>
                </c:pt>
              </c:strCache>
            </c:strRef>
          </c:tx>
          <c:spPr>
            <a:solidFill>
              <a:srgbClr val="CDC884"/>
            </a:solidFill>
            <a:ln>
              <a:solidFill>
                <a:srgbClr val="CDC884"/>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prevalence'!$A$3:$A$9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prevalence'!$B$3:$B$9</c:f>
              <c:numCache>
                <c:formatCode>General</c:formatCode>
                <c:ptCount val="7"/>
                <c:pt idx="0">
                  <c:v>9.6</c:v>
                </c:pt>
                <c:pt idx="1">
                  <c:v>12.3</c:v>
                </c:pt>
                <c:pt idx="2">
                  <c:v>7.1</c:v>
                </c:pt>
                <c:pt idx="3">
                  <c:v>3.6</c:v>
                </c:pt>
                <c:pt idx="4">
                  <c:v>10</c:v>
                </c:pt>
                <c:pt idx="5">
                  <c:v>4</c:v>
                </c:pt>
                <c:pt idx="6">
                  <c:v>11.6</c:v>
                </c:pt>
              </c:numCache>
            </c:numRef>
          </c:val>
          <c:extLst>
            <c:ext xmlns:c16="http://schemas.microsoft.com/office/drawing/2014/chart" uri="{C3380CC4-5D6E-409C-BE32-E72D297353CC}">
              <c16:uniqueId val="{00000000-0453-4646-A195-F304B2938821}"/>
            </c:ext>
          </c:extLst>
        </c:ser>
        <c:ser>
          <c:idx val="1"/>
          <c:order val="1"/>
          <c:tx>
            <c:strRef>
              <c:f>'STI prevalence'!$C$2</c:f>
              <c:strCache>
                <c:ptCount val="1"/>
                <c:pt idx="0">
                  <c:v>Lae</c:v>
                </c:pt>
              </c:strCache>
            </c:strRef>
          </c:tx>
          <c:spPr>
            <a:solidFill>
              <a:srgbClr val="F26B73"/>
            </a:solidFill>
            <a:ln>
              <a:solidFill>
                <a:srgbClr val="F26B73"/>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prevalence'!$A$3:$A$9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prevalence'!$C$3:$C$9</c:f>
              <c:numCache>
                <c:formatCode>General</c:formatCode>
                <c:ptCount val="7"/>
                <c:pt idx="0">
                  <c:v>6.5</c:v>
                </c:pt>
                <c:pt idx="1">
                  <c:v>14.5</c:v>
                </c:pt>
                <c:pt idx="2">
                  <c:v>4.5999999999999996</c:v>
                </c:pt>
                <c:pt idx="3">
                  <c:v>7.5</c:v>
                </c:pt>
                <c:pt idx="4">
                  <c:v>21.1</c:v>
                </c:pt>
                <c:pt idx="5">
                  <c:v>8.3000000000000007</c:v>
                </c:pt>
                <c:pt idx="6">
                  <c:v>13.8</c:v>
                </c:pt>
              </c:numCache>
            </c:numRef>
          </c:val>
          <c:extLst>
            <c:ext xmlns:c16="http://schemas.microsoft.com/office/drawing/2014/chart" uri="{C3380CC4-5D6E-409C-BE32-E72D297353CC}">
              <c16:uniqueId val="{00000001-0453-4646-A195-F304B2938821}"/>
            </c:ext>
          </c:extLst>
        </c:ser>
        <c:dLbls>
          <c:showLegendKey val="0"/>
          <c:showVal val="0"/>
          <c:showCatName val="0"/>
          <c:showSerName val="0"/>
          <c:showPercent val="0"/>
          <c:showBubbleSize val="0"/>
        </c:dLbls>
        <c:gapWidth val="219"/>
        <c:axId val="134331008"/>
        <c:axId val="134414720"/>
      </c:barChart>
      <c:catAx>
        <c:axId val="134331008"/>
        <c:scaling>
          <c:orientation val="maxMin"/>
        </c:scaling>
        <c:delete val="0"/>
        <c:axPos val="l"/>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414720"/>
        <c:crosses val="autoZero"/>
        <c:auto val="1"/>
        <c:lblAlgn val="ctr"/>
        <c:lblOffset val="100"/>
        <c:noMultiLvlLbl val="0"/>
      </c:catAx>
      <c:valAx>
        <c:axId val="134414720"/>
        <c:scaling>
          <c:orientation val="minMax"/>
        </c:scaling>
        <c:delete val="0"/>
        <c:axPos val="t"/>
        <c:majorGridlines>
          <c:spPr>
            <a:ln w="9525" cap="flat" cmpd="sng" algn="ctr">
              <a:solidFill>
                <a:schemeClr val="bg1">
                  <a:lumMod val="75000"/>
                </a:schemeClr>
              </a:solidFill>
              <a:prstDash val="dashDot"/>
              <a:round/>
            </a:ln>
            <a:effectLst/>
          </c:spPr>
        </c:majorGridlines>
        <c:title>
          <c:tx>
            <c:rich>
              <a:bodyPr/>
              <a:lstStyle/>
              <a:p>
                <a:pPr>
                  <a:defRPr/>
                </a:pPr>
                <a:r>
                  <a:rPr lang="en-US"/>
                  <a:t>%</a:t>
                </a:r>
              </a:p>
            </c:rich>
          </c:tx>
          <c:layout>
            <c:manualLayout>
              <c:xMode val="edge"/>
              <c:yMode val="edge"/>
              <c:x val="0.9591938878927263"/>
              <c:y val="1.9415991438617948E-2"/>
            </c:manualLayout>
          </c:layout>
          <c:overlay val="0"/>
        </c:title>
        <c:numFmt formatCode="General" sourceLinked="1"/>
        <c:majorTickMark val="out"/>
        <c:minorTickMark val="none"/>
        <c:tickLblPos val="nextTo"/>
        <c:spPr>
          <a:noFill/>
          <a:ln w="25400">
            <a:solidFill>
              <a:schemeClr val="tx1">
                <a:lumMod val="50000"/>
                <a:lumOff val="50000"/>
              </a:schemeClr>
            </a:solidFill>
          </a:ln>
          <a:effectLst/>
        </c:spPr>
        <c:txPr>
          <a:bodyPr rot="-6000000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134331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879510388304265"/>
          <c:y val="8.9384057971014508E-2"/>
          <c:w val="0.65303836436333307"/>
          <c:h val="0.81209773318468959"/>
        </c:manualLayout>
      </c:layout>
      <c:barChart>
        <c:barDir val="bar"/>
        <c:grouping val="clustered"/>
        <c:varyColors val="0"/>
        <c:ser>
          <c:idx val="0"/>
          <c:order val="0"/>
          <c:tx>
            <c:strRef>
              <c:f>'STI prevalence_FSW'!$B$2</c:f>
              <c:strCache>
                <c:ptCount val="1"/>
                <c:pt idx="0">
                  <c:v>Port Moresby</c:v>
                </c:pt>
              </c:strCache>
            </c:strRef>
          </c:tx>
          <c:spPr>
            <a:solidFill>
              <a:srgbClr val="CDC884"/>
            </a:solidFill>
            <a:ln>
              <a:noFill/>
            </a:ln>
            <a:effectLst/>
          </c:spPr>
          <c:invertIfNegative val="0"/>
          <c:dLbls>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prevalence_FSW'!$A$3:$A$9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prevalence_FSW'!$B$3:$B$9</c:f>
              <c:numCache>
                <c:formatCode>General</c:formatCode>
                <c:ptCount val="7"/>
                <c:pt idx="0">
                  <c:v>31.8</c:v>
                </c:pt>
                <c:pt idx="1">
                  <c:v>29.7</c:v>
                </c:pt>
                <c:pt idx="2">
                  <c:v>19.3</c:v>
                </c:pt>
                <c:pt idx="3">
                  <c:v>18.600000000000001</c:v>
                </c:pt>
                <c:pt idx="4">
                  <c:v>16.100000000000001</c:v>
                </c:pt>
                <c:pt idx="5">
                  <c:v>7.2</c:v>
                </c:pt>
                <c:pt idx="6">
                  <c:v>9.3000000000000007</c:v>
                </c:pt>
              </c:numCache>
            </c:numRef>
          </c:val>
          <c:extLst>
            <c:ext xmlns:c16="http://schemas.microsoft.com/office/drawing/2014/chart" uri="{C3380CC4-5D6E-409C-BE32-E72D297353CC}">
              <c16:uniqueId val="{00000000-0B94-4987-9F8E-3A6E6D6CB94C}"/>
            </c:ext>
          </c:extLst>
        </c:ser>
        <c:ser>
          <c:idx val="1"/>
          <c:order val="1"/>
          <c:tx>
            <c:strRef>
              <c:f>'STI prevalence_FSW'!$C$2</c:f>
              <c:strCache>
                <c:ptCount val="1"/>
                <c:pt idx="0">
                  <c:v>Lae</c:v>
                </c:pt>
              </c:strCache>
            </c:strRef>
          </c:tx>
          <c:spPr>
            <a:solidFill>
              <a:srgbClr val="F26B73"/>
            </a:solidFill>
            <a:ln>
              <a:noFill/>
            </a:ln>
            <a:effectLst/>
          </c:spPr>
          <c:invertIfNegative val="0"/>
          <c:dLbls>
            <c:spPr>
              <a:noFill/>
              <a:ln>
                <a:noFill/>
              </a:ln>
              <a:effectLst/>
            </c:spPr>
            <c:txPr>
              <a:bodyPr rot="0" vert="horz"/>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'STI prevalence_FSW'!$A$3:$A$9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prevalence_FSW'!$C$3:$C$9</c:f>
              <c:numCache>
                <c:formatCode>General</c:formatCode>
                <c:ptCount val="7"/>
                <c:pt idx="0">
                  <c:v>32.1</c:v>
                </c:pt>
                <c:pt idx="1">
                  <c:v>35.299999999999997</c:v>
                </c:pt>
                <c:pt idx="2">
                  <c:v>22.6</c:v>
                </c:pt>
                <c:pt idx="3">
                  <c:v>21.5</c:v>
                </c:pt>
                <c:pt idx="4">
                  <c:v>19.7</c:v>
                </c:pt>
                <c:pt idx="5">
                  <c:v>6.9</c:v>
                </c:pt>
                <c:pt idx="6">
                  <c:v>10.7</c:v>
                </c:pt>
              </c:numCache>
            </c:numRef>
          </c:val>
          <c:extLst>
            <c:ext xmlns:c16="http://schemas.microsoft.com/office/drawing/2014/chart" uri="{C3380CC4-5D6E-409C-BE32-E72D297353CC}">
              <c16:uniqueId val="{00000001-0B94-4987-9F8E-3A6E6D6CB94C}"/>
            </c:ext>
          </c:extLst>
        </c:ser>
        <c:ser>
          <c:idx val="2"/>
          <c:order val="2"/>
          <c:tx>
            <c:strRef>
              <c:f>'STI prevalence_FSW'!$D$2</c:f>
              <c:strCache>
                <c:ptCount val="1"/>
                <c:pt idx="0">
                  <c:v>Mt Hagen</c:v>
                </c:pt>
              </c:strCache>
            </c:strRef>
          </c:tx>
          <c:spPr>
            <a:solidFill>
              <a:srgbClr val="63CDF5"/>
            </a:solidFill>
            <a:ln>
              <a:no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'STI prevalence_FSW'!$A$3:$A$9</c:f>
              <c:strCache>
                <c:ptCount val="7"/>
                <c:pt idx="0">
                  <c:v>Chlamydia - Anorectal</c:v>
                </c:pt>
                <c:pt idx="1">
                  <c:v>Chlamydia - Urogenital</c:v>
                </c:pt>
                <c:pt idx="2">
                  <c:v>Gonorrhoea - Anorectal</c:v>
                </c:pt>
                <c:pt idx="3">
                  <c:v>Gonorrhoea - Urogenital</c:v>
                </c:pt>
                <c:pt idx="4">
                  <c:v>Syphiis- Ever infected</c:v>
                </c:pt>
                <c:pt idx="5">
                  <c:v>Active syphilis</c:v>
                </c:pt>
                <c:pt idx="6">
                  <c:v>Hepatitis B virus</c:v>
                </c:pt>
              </c:strCache>
            </c:strRef>
          </c:cat>
          <c:val>
            <c:numRef>
              <c:f>'STI prevalence_FSW'!$D$3:$D$9</c:f>
              <c:numCache>
                <c:formatCode>General</c:formatCode>
                <c:ptCount val="7"/>
                <c:pt idx="0">
                  <c:v>32</c:v>
                </c:pt>
                <c:pt idx="1">
                  <c:v>32.5</c:v>
                </c:pt>
                <c:pt idx="2">
                  <c:v>15.1</c:v>
                </c:pt>
                <c:pt idx="3">
                  <c:v>15.4</c:v>
                </c:pt>
                <c:pt idx="4">
                  <c:v>10.9</c:v>
                </c:pt>
                <c:pt idx="5">
                  <c:v>3</c:v>
                </c:pt>
                <c:pt idx="6">
                  <c:v>10.8</c:v>
                </c:pt>
              </c:numCache>
            </c:numRef>
          </c:val>
          <c:extLst>
            <c:ext xmlns:c16="http://schemas.microsoft.com/office/drawing/2014/chart" uri="{C3380CC4-5D6E-409C-BE32-E72D297353CC}">
              <c16:uniqueId val="{00000002-0B94-4987-9F8E-3A6E6D6CB94C}"/>
            </c:ext>
          </c:extLst>
        </c:ser>
        <c:dLbls>
          <c:showLegendKey val="0"/>
          <c:showVal val="0"/>
          <c:showCatName val="0"/>
          <c:showSerName val="0"/>
          <c:showPercent val="0"/>
          <c:showBubbleSize val="0"/>
        </c:dLbls>
        <c:gapWidth val="219"/>
        <c:axId val="134883200"/>
        <c:axId val="134884736"/>
      </c:barChart>
      <c:catAx>
        <c:axId val="134883200"/>
        <c:scaling>
          <c:orientation val="maxMin"/>
        </c:scaling>
        <c:delete val="0"/>
        <c:axPos val="l"/>
        <c:numFmt formatCode="General" sourceLinked="1"/>
        <c:majorTickMark val="out"/>
        <c:minorTickMark val="none"/>
        <c:tickLblPos val="nextTo"/>
        <c:spPr>
          <a:noFill/>
          <a:ln w="25400" cap="flat" cmpd="sng" algn="ctr">
            <a:solidFill>
              <a:schemeClr val="tx1">
                <a:lumMod val="50000"/>
                <a:lumOff val="50000"/>
              </a:schemeClr>
            </a:solidFill>
            <a:round/>
          </a:ln>
          <a:effectLst/>
        </c:spPr>
        <c:txPr>
          <a:bodyPr rot="-60000000" vert="horz"/>
          <a:lstStyle/>
          <a:p>
            <a:pPr>
              <a:defRPr/>
            </a:pPr>
            <a:endParaRPr lang="en-US"/>
          </a:p>
        </c:txPr>
        <c:crossAx val="134884736"/>
        <c:crosses val="autoZero"/>
        <c:auto val="1"/>
        <c:lblAlgn val="ctr"/>
        <c:lblOffset val="100"/>
        <c:noMultiLvlLbl val="0"/>
      </c:catAx>
      <c:valAx>
        <c:axId val="134884736"/>
        <c:scaling>
          <c:orientation val="minMax"/>
        </c:scaling>
        <c:delete val="0"/>
        <c:axPos val="t"/>
        <c:majorGridlines>
          <c:spPr>
            <a:ln w="9525" cap="flat" cmpd="sng" algn="ctr">
              <a:solidFill>
                <a:schemeClr val="bg1">
                  <a:lumMod val="75000"/>
                </a:schemeClr>
              </a:solidFill>
              <a:prstDash val="dashDot"/>
              <a:round/>
            </a:ln>
            <a:effectLst/>
          </c:spPr>
        </c:majorGridlines>
        <c:title>
          <c:tx>
            <c:rich>
              <a:bodyPr/>
              <a:lstStyle/>
              <a:p>
                <a:pPr>
                  <a:defRPr/>
                </a:pPr>
                <a:r>
                  <a:rPr lang="en-US"/>
                  <a:t>%</a:t>
                </a:r>
              </a:p>
            </c:rich>
          </c:tx>
          <c:layout>
            <c:manualLayout>
              <c:xMode val="edge"/>
              <c:yMode val="edge"/>
              <c:x val="0.9705868717344911"/>
              <c:y val="1.5765514678558155E-2"/>
            </c:manualLayout>
          </c:layout>
          <c:overlay val="0"/>
        </c:title>
        <c:numFmt formatCode="General" sourceLinked="1"/>
        <c:majorTickMark val="out"/>
        <c:minorTickMark val="none"/>
        <c:tickLblPos val="nextTo"/>
        <c:spPr>
          <a:noFill/>
          <a:ln w="25400">
            <a:solidFill>
              <a:schemeClr val="tx1">
                <a:lumMod val="50000"/>
                <a:lumOff val="50000"/>
              </a:schemeClr>
            </a:solidFill>
          </a:ln>
          <a:effectLst/>
        </c:spPr>
        <c:txPr>
          <a:bodyPr rot="-60000000" vert="horz"/>
          <a:lstStyle/>
          <a:p>
            <a:pPr>
              <a:defRPr/>
            </a:pPr>
            <a:endParaRPr lang="en-US"/>
          </a:p>
        </c:txPr>
        <c:crossAx val="13488320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solidFill>
            <a:sysClr val="windowText" lastClr="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0.10657</cdr:x>
      <cdr:y>0.87225</cdr:y>
    </cdr:from>
    <cdr:to>
      <cdr:x>0.90685</cdr:x>
      <cdr:y>0.96696</cdr:y>
    </cdr:to>
    <cdr:sp macro="" textlink="">
      <cdr:nvSpPr>
        <cdr:cNvPr id="3" name="TextBox 7"/>
        <cdr:cNvSpPr txBox="1"/>
      </cdr:nvSpPr>
      <cdr:spPr>
        <a:xfrm xmlns:a="http://schemas.openxmlformats.org/drawingml/2006/main">
          <a:off x="871773" y="4437529"/>
          <a:ext cx="6546519" cy="481852"/>
        </a:xfrm>
        <a:prstGeom xmlns:a="http://schemas.openxmlformats.org/drawingml/2006/main" prst="rect">
          <a:avLst/>
        </a:prstGeom>
        <a:noFill xmlns:a="http://schemas.openxmlformats.org/drawingml/2006/main"/>
        <a:ln xmlns:a="http://schemas.openxmlformats.org/drawingml/2006/main">
          <a:solidFill>
            <a:schemeClr val="bg1">
              <a:lumMod val="50000"/>
            </a:schemeClr>
          </a:solidFill>
          <a:prstDash val="sysDot"/>
        </a:ln>
      </cdr:spPr>
      <cdr:txBody>
        <a:bodyPr xmlns:a="http://schemas.openxmlformats.org/drawingml/2006/main" wrap="square"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Arial" pitchFamily="34" charset="0"/>
              <a:cs typeface="Arial" pitchFamily="34" charset="0"/>
            </a:rPr>
            <a:t>Data points are not strictly comparable. 2009 data is from Save the Children </a:t>
          </a:r>
          <a:r>
            <a:rPr lang="en-US" sz="1000" dirty="0" err="1">
              <a:latin typeface="Arial" pitchFamily="34" charset="0"/>
              <a:cs typeface="Arial" pitchFamily="34" charset="0"/>
            </a:rPr>
            <a:t>Poro</a:t>
          </a:r>
          <a:r>
            <a:rPr lang="en-US" sz="1000" dirty="0">
              <a:latin typeface="Arial" pitchFamily="34" charset="0"/>
              <a:cs typeface="Arial" pitchFamily="34" charset="0"/>
            </a:rPr>
            <a:t> </a:t>
          </a:r>
          <a:r>
            <a:rPr lang="en-US" sz="1000" dirty="0" err="1">
              <a:latin typeface="Arial" pitchFamily="34" charset="0"/>
              <a:cs typeface="Arial" pitchFamily="34" charset="0"/>
            </a:rPr>
            <a:t>Sapot</a:t>
          </a:r>
          <a:r>
            <a:rPr lang="en-US" sz="1000" dirty="0">
              <a:latin typeface="Arial" pitchFamily="34" charset="0"/>
              <a:cs typeface="Arial" pitchFamily="34" charset="0"/>
            </a:rPr>
            <a:t> Project, and 2010 and 2016 data are from Integrated Biological and Behavioral Survey in Port Moresby  </a:t>
          </a:r>
          <a:endParaRPr lang="en-GB" sz="1000" dirty="0">
            <a:latin typeface="Arial" pitchFamily="34" charset="0"/>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0.80556</cdr:x>
      <cdr:y>0.85417</cdr:y>
    </cdr:from>
    <cdr:to>
      <cdr:x>0.98296</cdr:x>
      <cdr:y>0.96721</cdr:y>
    </cdr:to>
    <cdr:sp macro="" textlink="">
      <cdr:nvSpPr>
        <cdr:cNvPr id="2" name="TextBox 1"/>
        <cdr:cNvSpPr txBox="1"/>
      </cdr:nvSpPr>
      <cdr:spPr>
        <a:xfrm xmlns:a="http://schemas.openxmlformats.org/drawingml/2006/main">
          <a:off x="6629400" y="3124212"/>
          <a:ext cx="1459974" cy="413455"/>
        </a:xfrm>
        <a:prstGeom xmlns:a="http://schemas.openxmlformats.org/drawingml/2006/main" prst="rect">
          <a:avLst/>
        </a:prstGeom>
        <a:ln xmlns:a="http://schemas.openxmlformats.org/drawingml/2006/main">
          <a:solidFill>
            <a:srgbClr val="A19759"/>
          </a:solidFill>
          <a:prstDash val="sysDash"/>
        </a:ln>
      </cdr:spPr>
      <cdr:txBody>
        <a:bodyPr xmlns:a="http://schemas.openxmlformats.org/drawingml/2006/main" vertOverflow="clip" wrap="square" rtlCol="0" anchor="ctr"/>
        <a:lstStyle xmlns:a="http://schemas.openxmlformats.org/drawingml/2006/main"/>
        <a:p xmlns:a="http://schemas.openxmlformats.org/drawingml/2006/main">
          <a:r>
            <a:rPr lang="en-US" sz="1050" dirty="0">
              <a:latin typeface="Arial" pitchFamily="34" charset="0"/>
              <a:cs typeface="Arial" pitchFamily="34" charset="0"/>
            </a:rPr>
            <a:t>* in the last 2 weeks</a:t>
          </a:r>
        </a:p>
      </cdr:txBody>
    </cdr:sp>
  </cdr:relSizeAnchor>
</c:userShapes>
</file>

<file path=ppt/drawings/drawing3.xml><?xml version="1.0" encoding="utf-8"?>
<c:userShapes xmlns:c="http://schemas.openxmlformats.org/drawingml/2006/chart">
  <cdr:relSizeAnchor xmlns:cdr="http://schemas.openxmlformats.org/drawingml/2006/chartDrawing">
    <cdr:from>
      <cdr:x>0.66158</cdr:x>
      <cdr:y>0.54306</cdr:y>
    </cdr:from>
    <cdr:to>
      <cdr:x>0.99746</cdr:x>
      <cdr:y>0.96306</cdr:y>
    </cdr:to>
    <cdr:sp macro="" textlink="">
      <cdr:nvSpPr>
        <cdr:cNvPr id="2" name="TextBox 1"/>
        <cdr:cNvSpPr txBox="1"/>
      </cdr:nvSpPr>
      <cdr:spPr>
        <a:xfrm xmlns:a="http://schemas.openxmlformats.org/drawingml/2006/main">
          <a:off x="4953000" y="2069068"/>
          <a:ext cx="2514600" cy="1600200"/>
        </a:xfrm>
        <a:prstGeom xmlns:a="http://schemas.openxmlformats.org/drawingml/2006/main" prst="rect">
          <a:avLst/>
        </a:prstGeom>
        <a:solidFill xmlns:a="http://schemas.openxmlformats.org/drawingml/2006/main">
          <a:schemeClr val="tx2">
            <a:lumMod val="20000"/>
            <a:lumOff val="80000"/>
          </a:schemeClr>
        </a:solidFill>
        <a:ln xmlns:a="http://schemas.openxmlformats.org/drawingml/2006/main">
          <a:solidFill>
            <a:schemeClr val="tx2">
              <a:lumMod val="40000"/>
              <a:lumOff val="60000"/>
            </a:schemeClr>
          </a:solidFill>
          <a:prstDash val="dash"/>
        </a:ln>
      </cdr:spPr>
      <cdr:txBody>
        <a:bodyPr xmlns:a="http://schemas.openxmlformats.org/drawingml/2006/main" vertOverflow="clip" wrap="square" rtlCol="0"/>
        <a:lstStyle xmlns:a="http://schemas.openxmlformats.org/drawingml/2006/main"/>
        <a:p xmlns:a="http://schemas.openxmlformats.org/drawingml/2006/main">
          <a:pPr algn="just"/>
          <a:r>
            <a:rPr lang="en-US" sz="1400" b="1" dirty="0"/>
            <a:t>NOTE</a:t>
          </a:r>
          <a:r>
            <a:rPr lang="en-US" sz="1400" dirty="0"/>
            <a:t>: 81% and 92% of the mixed survey sample of MSM in Port Moresby and </a:t>
          </a:r>
          <a:r>
            <a:rPr lang="en-US" sz="1400" dirty="0" err="1"/>
            <a:t>Lae</a:t>
          </a:r>
          <a:r>
            <a:rPr lang="en-US" sz="1400" dirty="0"/>
            <a:t>, respectively, reported having sex with a female partner in the last 6 months</a:t>
          </a:r>
        </a:p>
      </cdr:txBody>
    </cdr:sp>
  </cdr:relSizeAnchor>
</c:userShapes>
</file>

<file path=ppt/drawings/drawing4.xml><?xml version="1.0" encoding="utf-8"?>
<c:userShapes xmlns:c="http://schemas.openxmlformats.org/drawingml/2006/chart">
  <cdr:relSizeAnchor xmlns:cdr="http://schemas.openxmlformats.org/drawingml/2006/chartDrawing">
    <cdr:from>
      <cdr:x>0.1274</cdr:x>
      <cdr:y>0.89583</cdr:y>
    </cdr:from>
    <cdr:to>
      <cdr:x>0.79627</cdr:x>
      <cdr:y>1</cdr:y>
    </cdr:to>
    <cdr:sp macro="" textlink="">
      <cdr:nvSpPr>
        <cdr:cNvPr id="2" name="TextBox 1"/>
        <cdr:cNvSpPr txBox="1"/>
      </cdr:nvSpPr>
      <cdr:spPr>
        <a:xfrm xmlns:a="http://schemas.openxmlformats.org/drawingml/2006/main">
          <a:off x="914401" y="3481375"/>
          <a:ext cx="4800600" cy="4048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t>* Bought sex from another male or TG in the last 6 months</a:t>
          </a:r>
        </a:p>
      </cdr:txBody>
    </cdr:sp>
  </cdr:relSizeAnchor>
</c:userShapes>
</file>

<file path=ppt/drawings/drawing5.xml><?xml version="1.0" encoding="utf-8"?>
<c:userShapes xmlns:c="http://schemas.openxmlformats.org/drawingml/2006/chart">
  <cdr:relSizeAnchor xmlns:cdr="http://schemas.openxmlformats.org/drawingml/2006/chartDrawing">
    <cdr:from>
      <cdr:x>0.38108</cdr:x>
      <cdr:y>0.74425</cdr:y>
    </cdr:from>
    <cdr:to>
      <cdr:x>0.97583</cdr:x>
      <cdr:y>0.97989</cdr:y>
    </cdr:to>
    <cdr:sp macro="" textlink="">
      <cdr:nvSpPr>
        <cdr:cNvPr id="5" name="TextBox 5"/>
        <cdr:cNvSpPr txBox="1"/>
      </cdr:nvSpPr>
      <cdr:spPr>
        <a:xfrm xmlns:a="http://schemas.openxmlformats.org/drawingml/2006/main">
          <a:off x="3078063" y="2967797"/>
          <a:ext cx="4803874" cy="939650"/>
        </a:xfrm>
        <a:prstGeom xmlns:a="http://schemas.openxmlformats.org/drawingml/2006/main" prst="rect">
          <a:avLst/>
        </a:prstGeom>
        <a:noFill xmlns:a="http://schemas.openxmlformats.org/drawingml/2006/main"/>
        <a:ln xmlns:a="http://schemas.openxmlformats.org/drawingml/2006/main">
          <a:solidFill>
            <a:schemeClr val="bg1">
              <a:lumMod val="50000"/>
            </a:schemeClr>
          </a:solidFill>
          <a:prstDash val="sysDash"/>
        </a:ln>
      </cdr:spPr>
      <cdr:txBody>
        <a:bodyPr xmlns:a="http://schemas.openxmlformats.org/drawingml/2006/main" wrap="square" rtlCol="0" anchor="ctr">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000" dirty="0">
              <a:latin typeface="Arial" pitchFamily="34" charset="0"/>
              <a:cs typeface="Arial" pitchFamily="34" charset="0"/>
            </a:rPr>
            <a:t>Data points are not strictly comparable. </a:t>
          </a:r>
        </a:p>
        <a:p xmlns:a="http://schemas.openxmlformats.org/drawingml/2006/main">
          <a:r>
            <a:rPr lang="en-US" sz="1000" dirty="0">
              <a:latin typeface="Arial" pitchFamily="34" charset="0"/>
              <a:cs typeface="Arial" pitchFamily="34" charset="0"/>
            </a:rPr>
            <a:t>2006 = End Project Evaluation Survey data </a:t>
          </a:r>
        </a:p>
        <a:p xmlns:a="http://schemas.openxmlformats.org/drawingml/2006/main">
          <a:r>
            <a:rPr lang="en-US" sz="1000" dirty="0">
              <a:latin typeface="Arial" pitchFamily="34" charset="0"/>
              <a:cs typeface="Arial" pitchFamily="34" charset="0"/>
            </a:rPr>
            <a:t>2009 = Save the Children </a:t>
          </a:r>
          <a:r>
            <a:rPr lang="en-US" sz="1000" dirty="0" err="1">
              <a:latin typeface="Arial" pitchFamily="34" charset="0"/>
              <a:cs typeface="Arial" pitchFamily="34" charset="0"/>
            </a:rPr>
            <a:t>Poro</a:t>
          </a:r>
          <a:r>
            <a:rPr lang="en-US" sz="1000" dirty="0">
              <a:latin typeface="Arial" pitchFamily="34" charset="0"/>
              <a:cs typeface="Arial" pitchFamily="34" charset="0"/>
            </a:rPr>
            <a:t> </a:t>
          </a:r>
          <a:r>
            <a:rPr lang="en-US" sz="1000" dirty="0" err="1">
              <a:latin typeface="Arial" pitchFamily="34" charset="0"/>
              <a:cs typeface="Arial" pitchFamily="34" charset="0"/>
            </a:rPr>
            <a:t>Sapot</a:t>
          </a:r>
          <a:r>
            <a:rPr lang="en-US" sz="1000" dirty="0">
              <a:latin typeface="Arial" pitchFamily="34" charset="0"/>
              <a:cs typeface="Arial" pitchFamily="34" charset="0"/>
            </a:rPr>
            <a:t> Project data</a:t>
          </a:r>
        </a:p>
        <a:p xmlns:a="http://schemas.openxmlformats.org/drawingml/2006/main">
          <a:r>
            <a:rPr lang="en-US" sz="1000" dirty="0">
              <a:latin typeface="Arial" pitchFamily="34" charset="0"/>
              <a:cs typeface="Arial" pitchFamily="34" charset="0"/>
            </a:rPr>
            <a:t>2010 = Data from Integrated Biological and Behavioral Survey in Port Moresby</a:t>
          </a:r>
        </a:p>
        <a:p xmlns:a="http://schemas.openxmlformats.org/drawingml/2006/main">
          <a:r>
            <a:rPr lang="en-US" sz="1000" dirty="0">
              <a:latin typeface="Arial" pitchFamily="34" charset="0"/>
              <a:cs typeface="Arial" pitchFamily="34" charset="0"/>
            </a:rPr>
            <a:t>2016 = Mixed sample of MSM and TG  </a:t>
          </a:r>
          <a:endParaRPr lang="en-GB" sz="1000" dirty="0">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drawings/drawing7.xml><?xml version="1.0" encoding="utf-8"?>
<c:userShapes xmlns:c="http://schemas.openxmlformats.org/drawingml/2006/chart">
  <cdr:relSizeAnchor xmlns:cdr="http://schemas.openxmlformats.org/drawingml/2006/chartDrawing">
    <cdr:from>
      <cdr:x>0</cdr:x>
      <cdr:y>0.9</cdr:y>
    </cdr:from>
    <cdr:to>
      <cdr:x>1</cdr:x>
      <cdr:y>0.98644</cdr:y>
    </cdr:to>
    <cdr:sp macro="" textlink="">
      <cdr:nvSpPr>
        <cdr:cNvPr id="2" name="TextBox 1"/>
        <cdr:cNvSpPr txBox="1"/>
      </cdr:nvSpPr>
      <cdr:spPr>
        <a:xfrm xmlns:a="http://schemas.openxmlformats.org/drawingml/2006/main">
          <a:off x="0" y="3783740"/>
          <a:ext cx="8669482" cy="363408"/>
        </a:xfrm>
        <a:prstGeom xmlns:a="http://schemas.openxmlformats.org/drawingml/2006/main" prst="rect">
          <a:avLst/>
        </a:prstGeom>
        <a:ln xmlns:a="http://schemas.openxmlformats.org/drawingml/2006/main">
          <a:noFill/>
          <a:prstDash val="sysDash"/>
        </a:ln>
      </cdr:spPr>
      <cdr:txBody>
        <a:bodyPr xmlns:a="http://schemas.openxmlformats.org/drawingml/2006/main" wrap="none" rtlCol="0" anchor="ct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0" dirty="0">
              <a:latin typeface="Arial" pitchFamily="34" charset="0"/>
              <a:cs typeface="Arial" pitchFamily="34" charset="0"/>
            </a:rPr>
            <a:t>*</a:t>
          </a:r>
          <a:r>
            <a:rPr lang="en-US" sz="1100" b="0" baseline="0" dirty="0">
              <a:latin typeface="Arial" pitchFamily="34" charset="0"/>
              <a:cs typeface="Arial" pitchFamily="34" charset="0"/>
            </a:rPr>
            <a:t> </a:t>
          </a:r>
          <a:r>
            <a:rPr lang="en-US" sz="1100" b="0" dirty="0">
              <a:latin typeface="Arial" pitchFamily="34" charset="0"/>
              <a:cs typeface="Arial" pitchFamily="34" charset="0"/>
            </a:rPr>
            <a:t>Number of people on ART who received a viral load test in the past year and have VL of &lt;1000copies/ml</a:t>
          </a:r>
          <a:endParaRPr lang="th-TH" sz="1100" b="0" dirty="0">
            <a:latin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0.62353</cdr:x>
      <cdr:y>0.90561</cdr:y>
    </cdr:from>
    <cdr:to>
      <cdr:x>0.96618</cdr:x>
      <cdr:y>0.98469</cdr:y>
    </cdr:to>
    <cdr:sp macro="" textlink="">
      <cdr:nvSpPr>
        <cdr:cNvPr id="2" name="TextBox 1"/>
        <cdr:cNvSpPr txBox="1"/>
      </cdr:nvSpPr>
      <cdr:spPr>
        <a:xfrm xmlns:a="http://schemas.openxmlformats.org/drawingml/2006/main">
          <a:off x="4038600" y="3381375"/>
          <a:ext cx="221932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h-TH"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A4D19-E788-4915-926C-DCFADFD0DB7A}" type="datetimeFigureOut">
              <a:rPr lang="en-US" smtClean="0"/>
              <a:t>9/14/2020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29CE37-99C1-4B7C-9F65-3BB2EC47B8C7}" type="slidenum">
              <a:rPr lang="en-US" smtClean="0"/>
              <a:t>‹#›</a:t>
            </a:fld>
            <a:endParaRPr lang="en-US"/>
          </a:p>
        </p:txBody>
      </p:sp>
    </p:spTree>
    <p:extLst>
      <p:ext uri="{BB962C8B-B14F-4D97-AF65-F5344CB8AC3E}">
        <p14:creationId xmlns:p14="http://schemas.microsoft.com/office/powerpoint/2010/main" val="3592497188"/>
      </p:ext>
    </p:extLst>
  </p:cSld>
  <p:clrMap bg1="lt1" tx1="dk1" bg2="lt2" tx2="dk2" accent1="accent1" accent2="accent2" accent3="accent3" accent4="accent4" accent5="accent5" accent6="accent6" hlink="hlink" folHlink="folHlink"/>
  <p:notesStyle>
    <a:lvl1pPr marL="0" algn="l" defTabSz="911525" rtl="0" eaLnBrk="1" latinLnBrk="0" hangingPunct="1">
      <a:defRPr sz="1200" kern="1200">
        <a:solidFill>
          <a:schemeClr val="tx1"/>
        </a:solidFill>
        <a:latin typeface="+mn-lt"/>
        <a:ea typeface="+mn-ea"/>
        <a:cs typeface="+mn-cs"/>
      </a:defRPr>
    </a:lvl1pPr>
    <a:lvl2pPr marL="455766" algn="l" defTabSz="911525" rtl="0" eaLnBrk="1" latinLnBrk="0" hangingPunct="1">
      <a:defRPr sz="1200" kern="1200">
        <a:solidFill>
          <a:schemeClr val="tx1"/>
        </a:solidFill>
        <a:latin typeface="+mn-lt"/>
        <a:ea typeface="+mn-ea"/>
        <a:cs typeface="+mn-cs"/>
      </a:defRPr>
    </a:lvl2pPr>
    <a:lvl3pPr marL="911525" algn="l" defTabSz="911525" rtl="0" eaLnBrk="1" latinLnBrk="0" hangingPunct="1">
      <a:defRPr sz="1200" kern="1200">
        <a:solidFill>
          <a:schemeClr val="tx1"/>
        </a:solidFill>
        <a:latin typeface="+mn-lt"/>
        <a:ea typeface="+mn-ea"/>
        <a:cs typeface="+mn-cs"/>
      </a:defRPr>
    </a:lvl3pPr>
    <a:lvl4pPr marL="1367289" algn="l" defTabSz="911525" rtl="0" eaLnBrk="1" latinLnBrk="0" hangingPunct="1">
      <a:defRPr sz="1200" kern="1200">
        <a:solidFill>
          <a:schemeClr val="tx1"/>
        </a:solidFill>
        <a:latin typeface="+mn-lt"/>
        <a:ea typeface="+mn-ea"/>
        <a:cs typeface="+mn-cs"/>
      </a:defRPr>
    </a:lvl4pPr>
    <a:lvl5pPr marL="1823027" algn="l" defTabSz="911525" rtl="0" eaLnBrk="1" latinLnBrk="0" hangingPunct="1">
      <a:defRPr sz="1200" kern="1200">
        <a:solidFill>
          <a:schemeClr val="tx1"/>
        </a:solidFill>
        <a:latin typeface="+mn-lt"/>
        <a:ea typeface="+mn-ea"/>
        <a:cs typeface="+mn-cs"/>
      </a:defRPr>
    </a:lvl5pPr>
    <a:lvl6pPr marL="2278806" algn="l" defTabSz="911525" rtl="0" eaLnBrk="1" latinLnBrk="0" hangingPunct="1">
      <a:defRPr sz="1200" kern="1200">
        <a:solidFill>
          <a:schemeClr val="tx1"/>
        </a:solidFill>
        <a:latin typeface="+mn-lt"/>
        <a:ea typeface="+mn-ea"/>
        <a:cs typeface="+mn-cs"/>
      </a:defRPr>
    </a:lvl6pPr>
    <a:lvl7pPr marL="2734579" algn="l" defTabSz="911525" rtl="0" eaLnBrk="1" latinLnBrk="0" hangingPunct="1">
      <a:defRPr sz="1200" kern="1200">
        <a:solidFill>
          <a:schemeClr val="tx1"/>
        </a:solidFill>
        <a:latin typeface="+mn-lt"/>
        <a:ea typeface="+mn-ea"/>
        <a:cs typeface="+mn-cs"/>
      </a:defRPr>
    </a:lvl7pPr>
    <a:lvl8pPr marL="3190325" algn="l" defTabSz="911525" rtl="0" eaLnBrk="1" latinLnBrk="0" hangingPunct="1">
      <a:defRPr sz="1200" kern="1200">
        <a:solidFill>
          <a:schemeClr val="tx1"/>
        </a:solidFill>
        <a:latin typeface="+mn-lt"/>
        <a:ea typeface="+mn-ea"/>
        <a:cs typeface="+mn-cs"/>
      </a:defRPr>
    </a:lvl8pPr>
    <a:lvl9pPr marL="3646061" algn="l" defTabSz="9115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sz="2600">
                <a:solidFill>
                  <a:schemeClr val="tx1"/>
                </a:solidFill>
                <a:latin typeface="Arial" charset="0"/>
                <a:ea typeface="ＭＳ Ｐゴシック" charset="0"/>
                <a:cs typeface="Cordia New" charset="0"/>
              </a:defRPr>
            </a:lvl1pPr>
            <a:lvl2pPr marL="685669" indent="-263719" eaLnBrk="0" hangingPunct="0">
              <a:defRPr sz="2600">
                <a:solidFill>
                  <a:schemeClr val="tx1"/>
                </a:solidFill>
                <a:latin typeface="Arial" charset="0"/>
                <a:ea typeface="Cordia New" charset="0"/>
                <a:cs typeface="Cordia New" charset="0"/>
              </a:defRPr>
            </a:lvl2pPr>
            <a:lvl3pPr marL="1054875" indent="-210975" eaLnBrk="0" hangingPunct="0">
              <a:defRPr sz="2600">
                <a:solidFill>
                  <a:schemeClr val="tx1"/>
                </a:solidFill>
                <a:latin typeface="Arial" charset="0"/>
                <a:ea typeface="Cordia New" charset="0"/>
                <a:cs typeface="Cordia New" charset="0"/>
              </a:defRPr>
            </a:lvl3pPr>
            <a:lvl4pPr marL="1476825" indent="-210975" eaLnBrk="0" hangingPunct="0">
              <a:defRPr sz="2600">
                <a:solidFill>
                  <a:schemeClr val="tx1"/>
                </a:solidFill>
                <a:latin typeface="Arial" charset="0"/>
                <a:ea typeface="Cordia New" charset="0"/>
                <a:cs typeface="Cordia New" charset="0"/>
              </a:defRPr>
            </a:lvl4pPr>
            <a:lvl5pPr marL="1898774" indent="-210975" eaLnBrk="0" hangingPunct="0">
              <a:defRPr sz="2600">
                <a:solidFill>
                  <a:schemeClr val="tx1"/>
                </a:solidFill>
                <a:latin typeface="Arial" charset="0"/>
                <a:ea typeface="Cordia New" charset="0"/>
                <a:cs typeface="Cordia New" charset="0"/>
              </a:defRPr>
            </a:lvl5pPr>
            <a:lvl6pPr marL="2320724" indent="-210975" eaLnBrk="0" fontAlgn="base" hangingPunct="0">
              <a:spcBef>
                <a:spcPct val="0"/>
              </a:spcBef>
              <a:spcAft>
                <a:spcPct val="0"/>
              </a:spcAft>
              <a:defRPr sz="2600">
                <a:solidFill>
                  <a:schemeClr val="tx1"/>
                </a:solidFill>
                <a:latin typeface="Arial" charset="0"/>
                <a:ea typeface="Cordia New" charset="0"/>
                <a:cs typeface="Cordia New" charset="0"/>
              </a:defRPr>
            </a:lvl6pPr>
            <a:lvl7pPr marL="2742674" indent="-210975" eaLnBrk="0" fontAlgn="base" hangingPunct="0">
              <a:spcBef>
                <a:spcPct val="0"/>
              </a:spcBef>
              <a:spcAft>
                <a:spcPct val="0"/>
              </a:spcAft>
              <a:defRPr sz="2600">
                <a:solidFill>
                  <a:schemeClr val="tx1"/>
                </a:solidFill>
                <a:latin typeface="Arial" charset="0"/>
                <a:ea typeface="Cordia New" charset="0"/>
                <a:cs typeface="Cordia New" charset="0"/>
              </a:defRPr>
            </a:lvl7pPr>
            <a:lvl8pPr marL="3164624" indent="-210975" eaLnBrk="0" fontAlgn="base" hangingPunct="0">
              <a:spcBef>
                <a:spcPct val="0"/>
              </a:spcBef>
              <a:spcAft>
                <a:spcPct val="0"/>
              </a:spcAft>
              <a:defRPr sz="2600">
                <a:solidFill>
                  <a:schemeClr val="tx1"/>
                </a:solidFill>
                <a:latin typeface="Arial" charset="0"/>
                <a:ea typeface="Cordia New" charset="0"/>
                <a:cs typeface="Cordia New" charset="0"/>
              </a:defRPr>
            </a:lvl8pPr>
            <a:lvl9pPr marL="3586574" indent="-210975" eaLnBrk="0" fontAlgn="base" hangingPunct="0">
              <a:spcBef>
                <a:spcPct val="0"/>
              </a:spcBef>
              <a:spcAft>
                <a:spcPct val="0"/>
              </a:spcAft>
              <a:defRPr sz="2600">
                <a:solidFill>
                  <a:schemeClr val="tx1"/>
                </a:solidFill>
                <a:latin typeface="Arial" charset="0"/>
                <a:ea typeface="Cordia New" charset="0"/>
                <a:cs typeface="Cordia New" charset="0"/>
              </a:defRPr>
            </a:lvl9pPr>
          </a:lstStyle>
          <a:p>
            <a:pPr eaLnBrk="1" hangingPunct="1"/>
            <a:fld id="{05BAF77B-11FF-6348-AA49-C7DF953FEF33}" type="slidenum">
              <a:rPr lang="th-TH" sz="1100">
                <a:solidFill>
                  <a:prstClr val="black"/>
                </a:solidFill>
                <a:latin typeface="Calibri" charset="0"/>
              </a:rPr>
              <a:pPr eaLnBrk="1" hangingPunct="1"/>
              <a:t>3</a:t>
            </a:fld>
            <a:endParaRPr lang="th-TH" sz="1100">
              <a:solidFill>
                <a:prstClr val="black"/>
              </a:solidFill>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30</a:t>
            </a:fld>
            <a:endParaRPr lang="en-US"/>
          </a:p>
        </p:txBody>
      </p:sp>
    </p:spTree>
    <p:extLst>
      <p:ext uri="{BB962C8B-B14F-4D97-AF65-F5344CB8AC3E}">
        <p14:creationId xmlns:p14="http://schemas.microsoft.com/office/powerpoint/2010/main" val="3985640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31</a:t>
            </a:fld>
            <a:endParaRPr lang="en-US"/>
          </a:p>
        </p:txBody>
      </p:sp>
    </p:spTree>
    <p:extLst>
      <p:ext uri="{BB962C8B-B14F-4D97-AF65-F5344CB8AC3E}">
        <p14:creationId xmlns:p14="http://schemas.microsoft.com/office/powerpoint/2010/main" val="795972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t>41</a:t>
            </a:fld>
            <a:endParaRPr lang="en-US"/>
          </a:p>
        </p:txBody>
      </p:sp>
    </p:spTree>
    <p:extLst>
      <p:ext uri="{BB962C8B-B14F-4D97-AF65-F5344CB8AC3E}">
        <p14:creationId xmlns:p14="http://schemas.microsoft.com/office/powerpoint/2010/main" val="69148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9CE37-99C1-4B7C-9F65-3BB2EC47B8C7}" type="slidenum">
              <a:rPr lang="en-US" smtClean="0"/>
              <a:t>45</a:t>
            </a:fld>
            <a:endParaRPr lang="en-US"/>
          </a:p>
        </p:txBody>
      </p:sp>
    </p:spTree>
    <p:extLst>
      <p:ext uri="{BB962C8B-B14F-4D97-AF65-F5344CB8AC3E}">
        <p14:creationId xmlns:p14="http://schemas.microsoft.com/office/powerpoint/2010/main" val="3800283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A29CE37-99C1-4B7C-9F65-3BB2EC47B8C7}"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490890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7.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8.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0.xml"/><Relationship Id="rId1" Type="http://schemas.openxmlformats.org/officeDocument/2006/relationships/themeOverride" Target="../theme/themeOverride1.xml"/></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2.xml"/></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4.xml"/></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5.xml"/></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6.xml"/></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7.xml"/></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1.xml"/><Relationship Id="rId1" Type="http://schemas.openxmlformats.org/officeDocument/2006/relationships/themeOverride" Target="../theme/themeOverride9.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0.xml"/></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1.xml"/></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2.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4.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5.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11.xml"/><Relationship Id="rId1" Type="http://schemas.openxmlformats.org/officeDocument/2006/relationships/themeOverride" Target="../theme/themeOverride1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57724" y="3082970"/>
            <a:ext cx="8189383"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cs typeface="Arial" pitchFamily="34" charset="0"/>
              </a:rPr>
              <a:t>HIV and AIDS</a:t>
            </a:r>
            <a:endParaRPr lang="th-TH" sz="3600" b="1">
              <a:solidFill>
                <a:prstClr val="white"/>
              </a:solidFill>
            </a:endParaRPr>
          </a:p>
        </p:txBody>
      </p:sp>
      <p:sp>
        <p:nvSpPr>
          <p:cNvPr id="5" name="TextBox 4"/>
          <p:cNvSpPr txBox="1"/>
          <p:nvPr userDrawn="1"/>
        </p:nvSpPr>
        <p:spPr>
          <a:xfrm>
            <a:off x="359834" y="3570334"/>
            <a:ext cx="8191500" cy="638865"/>
          </a:xfrm>
          <a:prstGeom prst="rect">
            <a:avLst/>
          </a:prstGeom>
          <a:noFill/>
        </p:spPr>
        <p:txBody>
          <a:bodyPr lIns="99265" tIns="49643" rIns="99265" bIns="49643">
            <a:spAutoFit/>
          </a:bodyPr>
          <a:lstStyle/>
          <a:p>
            <a:pPr>
              <a:defRPr/>
            </a:pPr>
            <a:r>
              <a:rPr lang="en-US" sz="3500" kern="700" dirty="0">
                <a:solidFill>
                  <a:srgbClr val="21416C"/>
                </a:solidFill>
                <a:cs typeface="Arial" pitchFamily="34" charset="0"/>
              </a:rPr>
              <a:t>Data Hub for Asia-Pacific</a:t>
            </a:r>
            <a:endParaRPr lang="th-TH" sz="3500" kern="700" dirty="0">
              <a:solidFill>
                <a:srgbClr val="21416C"/>
              </a:solidFill>
            </a:endParaRPr>
          </a:p>
        </p:txBody>
      </p:sp>
      <p:sp>
        <p:nvSpPr>
          <p:cNvPr id="6" name="TextBox 5"/>
          <p:cNvSpPr txBox="1"/>
          <p:nvPr userDrawn="1"/>
        </p:nvSpPr>
        <p:spPr>
          <a:xfrm>
            <a:off x="359834" y="4025937"/>
            <a:ext cx="8191500" cy="500365"/>
          </a:xfrm>
          <a:prstGeom prst="rect">
            <a:avLst/>
          </a:prstGeom>
          <a:noFill/>
        </p:spPr>
        <p:txBody>
          <a:bodyPr lIns="99265" tIns="49643" rIns="99265" bIns="49643">
            <a:spAutoFit/>
          </a:bodyPr>
          <a:lstStyle/>
          <a:p>
            <a:pPr>
              <a:defRPr/>
            </a:pPr>
            <a:r>
              <a:rPr lang="en-US" sz="2600" kern="700" dirty="0">
                <a:solidFill>
                  <a:srgbClr val="21416C"/>
                </a:solidFill>
                <a:cs typeface="Arial" pitchFamily="34" charset="0"/>
              </a:rPr>
              <a:t>Review in slides</a:t>
            </a:r>
            <a:endParaRPr lang="th-TH" sz="2600" kern="700" dirty="0">
              <a:solidFill>
                <a:srgbClr val="21416C"/>
              </a:solidFill>
            </a:endParaRPr>
          </a:p>
        </p:txBody>
      </p:sp>
      <p:sp>
        <p:nvSpPr>
          <p:cNvPr id="7" name="Rectangle 6"/>
          <p:cNvSpPr/>
          <p:nvPr userDrawn="1"/>
        </p:nvSpPr>
        <p:spPr>
          <a:xfrm>
            <a:off x="0" y="3089277"/>
            <a:ext cx="239184" cy="215900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a:solidFill>
                <a:prstClr val="white"/>
              </a:solidFill>
            </a:endParaRPr>
          </a:p>
        </p:txBody>
      </p:sp>
      <p:pic>
        <p:nvPicPr>
          <p:cNvPr id="8" name="Picture 9" descr="Unaid logo_approv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3635" y="609601"/>
            <a:ext cx="324273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6"/>
          <p:cNvSpPr>
            <a:spLocks noGrp="1"/>
          </p:cNvSpPr>
          <p:nvPr>
            <p:ph type="title"/>
          </p:nvPr>
        </p:nvSpPr>
        <p:spPr>
          <a:xfrm>
            <a:off x="300763" y="4289395"/>
            <a:ext cx="10820437" cy="1357200"/>
          </a:xfrm>
          <a:prstGeom prst="rect">
            <a:avLst/>
          </a:prstGeom>
        </p:spPr>
        <p:txBody>
          <a:bodyPr lIns="91146" tIns="45580" rIns="91146" bIns="45580"/>
          <a:lstStyle>
            <a:lvl1pPr algn="l">
              <a:defRPr sz="6700" b="1" baseline="0">
                <a:solidFill>
                  <a:schemeClr val="bg1"/>
                </a:solidFill>
              </a:defRPr>
            </a:lvl1pPr>
          </a:lstStyle>
          <a:p>
            <a:r>
              <a:rPr lang="en-US" dirty="0"/>
              <a:t>Click to edit</a:t>
            </a:r>
            <a:endParaRPr lang="th-TH" dirty="0"/>
          </a:p>
        </p:txBody>
      </p:sp>
    </p:spTree>
    <p:extLst>
      <p:ext uri="{BB962C8B-B14F-4D97-AF65-F5344CB8AC3E}">
        <p14:creationId xmlns:p14="http://schemas.microsoft.com/office/powerpoint/2010/main" val="3632807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12713887"/>
      </p:ext>
    </p:extLst>
  </p:cSld>
  <p:clrMapOvr>
    <a:overrideClrMapping bg1="lt1" tx1="dk1" bg2="lt2" tx2="dk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BBD908D5-13FD-43D1-B0A0-013BE8029CA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40738965"/>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AC698CBF-1CBC-4397-BC99-31F4C3C2B059}"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13661095"/>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07E4F85D-629C-46AF-AB04-953180598C5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84735865"/>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9D28C68A-2064-4B7C-AFCD-A80A23DCD611}"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229962820"/>
      </p:ext>
    </p:extLst>
  </p:cSld>
  <p:clrMapOvr>
    <a:overrideClrMapping bg1="lt1" tx1="dk1" bg2="lt2" tx2="dk2" accent1="accent1" accent2="accent2" accent3="accent3" accent4="accent4" accent5="accent5" accent6="accent6" hlink="hlink" folHlink="folHlink"/>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8591CDF-D0D6-4106-8F3B-F8E75BD2E1EF}"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56173374"/>
      </p:ext>
    </p:extLst>
  </p:cSld>
  <p:clrMapOvr>
    <a:overrideClrMapping bg1="lt1" tx1="dk1" bg2="lt2" tx2="dk2" accent1="accent1" accent2="accent2" accent3="accent3" accent4="accent4" accent5="accent5" accent6="accent6" hlink="hlink" folHlink="folHlink"/>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12C67C25-607D-499B-A36D-431ACEA8E54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23520060"/>
      </p:ext>
    </p:extLst>
  </p:cSld>
  <p:clrMapOvr>
    <a:overrideClrMapping bg1="lt1" tx1="dk1" bg2="lt2" tx2="dk2" accent1="accent1" accent2="accent2" accent3="accent3" accent4="accent4" accent5="accent5" accent6="accent6" hlink="hlink" folHlink="folHlink"/>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6A6B1659-E632-4C0B-B3D3-684CE69053A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809731296"/>
      </p:ext>
    </p:extLst>
  </p:cSld>
  <p:clrMapOvr>
    <a:overrideClrMapping bg1="lt1" tx1="dk1" bg2="lt2" tx2="dk2" accent1="accent1" accent2="accent2" accent3="accent3" accent4="accent4" accent5="accent5" accent6="accent6" hlink="hlink" folHlink="folHlink"/>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880" tIns="58432" rIns="116880" bIns="58432">
            <a:normAutofit/>
          </a:bodyPr>
          <a:lstStyle>
            <a:lvl1pPr marL="681748" marR="0" indent="-681748" algn="l" defTabSz="116871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365" indent="0" algn="ctr">
              <a:buNone/>
              <a:defRPr>
                <a:solidFill>
                  <a:schemeClr val="tx1">
                    <a:tint val="75000"/>
                  </a:schemeClr>
                </a:solidFill>
              </a:defRPr>
            </a:lvl2pPr>
            <a:lvl3pPr marL="1168711" indent="0" algn="ctr">
              <a:buNone/>
              <a:defRPr>
                <a:solidFill>
                  <a:schemeClr val="tx1">
                    <a:tint val="75000"/>
                  </a:schemeClr>
                </a:solidFill>
              </a:defRPr>
            </a:lvl3pPr>
            <a:lvl4pPr marL="1753036" indent="0" algn="ctr">
              <a:buNone/>
              <a:defRPr>
                <a:solidFill>
                  <a:schemeClr val="tx1">
                    <a:tint val="75000"/>
                  </a:schemeClr>
                </a:solidFill>
              </a:defRPr>
            </a:lvl4pPr>
            <a:lvl5pPr marL="2337408" indent="0" algn="ctr">
              <a:buNone/>
              <a:defRPr>
                <a:solidFill>
                  <a:schemeClr val="tx1">
                    <a:tint val="75000"/>
                  </a:schemeClr>
                </a:solidFill>
              </a:defRPr>
            </a:lvl5pPr>
            <a:lvl6pPr marL="2921759" indent="0" algn="ctr">
              <a:buNone/>
              <a:defRPr>
                <a:solidFill>
                  <a:schemeClr val="tx1">
                    <a:tint val="75000"/>
                  </a:schemeClr>
                </a:solidFill>
              </a:defRPr>
            </a:lvl6pPr>
            <a:lvl7pPr marL="3506071" indent="0" algn="ctr">
              <a:buNone/>
              <a:defRPr>
                <a:solidFill>
                  <a:schemeClr val="tx1">
                    <a:tint val="75000"/>
                  </a:schemeClr>
                </a:solidFill>
              </a:defRPr>
            </a:lvl7pPr>
            <a:lvl8pPr marL="4090462" indent="0" algn="ctr">
              <a:buNone/>
              <a:defRPr>
                <a:solidFill>
                  <a:schemeClr val="tx1">
                    <a:tint val="75000"/>
                  </a:schemeClr>
                </a:solidFill>
              </a:defRPr>
            </a:lvl8pPr>
            <a:lvl9pPr marL="467481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4953780"/>
      </p:ext>
    </p:extLst>
  </p:cSld>
  <p:clrMapOvr>
    <a:overrideClrMapping bg1="lt1" tx1="dk1" bg2="lt2" tx2="dk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65050018"/>
      </p:ext>
    </p:extLst>
  </p:cSld>
  <p:clrMapOvr>
    <a:overrideClrMapping bg1="lt1" tx1="dk1" bg2="lt2" tx2="dk2" accent1="accent1" accent2="accent2" accent3="accent3" accent4="accent4" accent5="accent5" accent6="accent6" hlink="hlink" folHlink="folHlink"/>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459066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1550736233"/>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880" tIns="58432" rIns="116880" bIns="5843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08547225"/>
      </p:ext>
    </p:extLst>
  </p:cSld>
  <p:clrMapOvr>
    <a:overrideClrMapping bg1="lt1" tx1="dk1" bg2="lt2" tx2="dk2" accent1="accent1" accent2="accent2" accent3="accent3" accent4="accent4" accent5="accent5" accent6="accent6" hlink="hlink" folHlink="folHlink"/>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98103488"/>
      </p:ext>
    </p:extLst>
  </p:cSld>
  <p:clrMapOvr>
    <a:overrideClrMapping bg1="lt1" tx1="dk1" bg2="lt2" tx2="dk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18335215"/>
      </p:ext>
    </p:extLst>
  </p:cSld>
  <p:clrMapOvr>
    <a:overrideClrMapping bg1="lt1" tx1="dk1" bg2="lt2" tx2="dk2" accent1="accent1" accent2="accent2" accent3="accent3" accent4="accent4" accent5="accent5" accent6="accent6" hlink="hlink" folHlink="folHlink"/>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880" tIns="58432" rIns="116880" bIns="58432" anchor="ctr"/>
          <a:lstStyle/>
          <a:p>
            <a:pPr algn="ctr" defTabSz="116871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880" tIns="58432" rIns="116880" bIns="5843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880" tIns="58432" rIns="116880" bIns="5843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880" tIns="58432" rIns="116880" bIns="5843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467461216"/>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3"/>
            <a:ext cx="10198197" cy="788737"/>
          </a:xfrm>
          <a:prstGeom prst="rect">
            <a:avLst/>
          </a:prstGeom>
        </p:spPr>
        <p:txBody>
          <a:bodyPr lIns="116880" tIns="58432" rIns="116880" bIns="5843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880" tIns="58432" rIns="116880" bIns="5843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880" tIns="58432" rIns="116880" bIns="5843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90741827"/>
      </p:ext>
    </p:extLst>
  </p:cSld>
  <p:clrMapOvr>
    <a:overrideClrMapping bg1="lt1" tx1="dk1" bg2="lt2" tx2="dk2" accent1="accent1" accent2="accent2" accent3="accent3" accent4="accent4" accent5="accent5" accent6="accent6" hlink="hlink" folHlink="folHlink"/>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02" tIns="58443" rIns="116902" bIns="58443">
            <a:normAutofit/>
          </a:bodyPr>
          <a:lstStyle>
            <a:lvl1pPr marL="681884" marR="0" indent="-681884" algn="l" defTabSz="1168943"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482" indent="0" algn="ctr">
              <a:buNone/>
              <a:defRPr>
                <a:solidFill>
                  <a:schemeClr val="tx1">
                    <a:tint val="75000"/>
                  </a:schemeClr>
                </a:solidFill>
              </a:defRPr>
            </a:lvl2pPr>
            <a:lvl3pPr marL="1168943" indent="0" algn="ctr">
              <a:buNone/>
              <a:defRPr>
                <a:solidFill>
                  <a:schemeClr val="tx1">
                    <a:tint val="75000"/>
                  </a:schemeClr>
                </a:solidFill>
              </a:defRPr>
            </a:lvl3pPr>
            <a:lvl4pPr marL="1753389" indent="0" algn="ctr">
              <a:buNone/>
              <a:defRPr>
                <a:solidFill>
                  <a:schemeClr val="tx1">
                    <a:tint val="75000"/>
                  </a:schemeClr>
                </a:solidFill>
              </a:defRPr>
            </a:lvl4pPr>
            <a:lvl5pPr marL="2337876" indent="0" algn="ctr">
              <a:buNone/>
              <a:defRPr>
                <a:solidFill>
                  <a:schemeClr val="tx1">
                    <a:tint val="75000"/>
                  </a:schemeClr>
                </a:solidFill>
              </a:defRPr>
            </a:lvl5pPr>
            <a:lvl6pPr marL="2922342" indent="0" algn="ctr">
              <a:buNone/>
              <a:defRPr>
                <a:solidFill>
                  <a:schemeClr val="tx1">
                    <a:tint val="75000"/>
                  </a:schemeClr>
                </a:solidFill>
              </a:defRPr>
            </a:lvl6pPr>
            <a:lvl7pPr marL="3506775" indent="0" algn="ctr">
              <a:buNone/>
              <a:defRPr>
                <a:solidFill>
                  <a:schemeClr val="tx1">
                    <a:tint val="75000"/>
                  </a:schemeClr>
                </a:solidFill>
              </a:defRPr>
            </a:lvl7pPr>
            <a:lvl8pPr marL="4091280" indent="0" algn="ctr">
              <a:buNone/>
              <a:defRPr>
                <a:solidFill>
                  <a:schemeClr val="tx1">
                    <a:tint val="75000"/>
                  </a:schemeClr>
                </a:solidFill>
              </a:defRPr>
            </a:lvl8pPr>
            <a:lvl9pPr marL="4675746"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94372911"/>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29409050"/>
      </p:ext>
    </p:extLst>
  </p:cSld>
  <p:clrMapOvr>
    <a:overrideClrMapping bg1="lt1" tx1="dk1" bg2="lt2" tx2="dk2" accent1="accent1" accent2="accent2" accent3="accent3" accent4="accent4" accent5="accent5" accent6="accent6" hlink="hlink" folHlink="folHlink"/>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2618837"/>
      </p:ext>
    </p:extLst>
  </p:cSld>
  <p:clrMapOvr>
    <a:overrideClrMapping bg1="lt1" tx1="dk1" bg2="lt2" tx2="dk2" accent1="accent1" accent2="accent2" accent3="accent3" accent4="accent4" accent5="accent5" accent6="accent6" hlink="hlink" folHlink="folHlink"/>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02" tIns="58443" rIns="116902" bIns="5844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58776061"/>
      </p:ext>
    </p:extLst>
  </p:cSld>
  <p:clrMapOvr>
    <a:overrideClrMapping bg1="lt1" tx1="dk1" bg2="lt2" tx2="dk2" accent1="accent1" accent2="accent2" accent3="accent3" accent4="accent4" accent5="accent5" accent6="accent6" hlink="hlink" folHlink="folHlink"/>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08811926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143870412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100392"/>
      </p:ext>
    </p:extLst>
  </p:cSld>
  <p:clrMapOvr>
    <a:overrideClrMapping bg1="lt1" tx1="dk1" bg2="lt2" tx2="dk2" accent1="accent1" accent2="accent2" accent3="accent3" accent4="accent4" accent5="accent5" accent6="accent6" hlink="hlink" folHlink="folHlink"/>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02" tIns="58443" rIns="116902" bIns="58443" anchor="ctr"/>
          <a:lstStyle/>
          <a:p>
            <a:pPr algn="ctr" defTabSz="1168943">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02" tIns="58443" rIns="116902" bIns="5844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02" tIns="58443" rIns="116902" bIns="5844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02" tIns="58443" rIns="116902" bIns="5844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7697039"/>
      </p:ext>
    </p:extLst>
  </p:cSld>
  <p:clrMapOvr>
    <a:overrideClrMapping bg1="lt1" tx1="dk1" bg2="lt2" tx2="dk2" accent1="accent1" accent2="accent2" accent3="accent3" accent4="accent4" accent5="accent5" accent6="accent6" hlink="hlink" folHlink="folHlink"/>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7"/>
            <a:ext cx="10198197" cy="788737"/>
          </a:xfrm>
          <a:prstGeom prst="rect">
            <a:avLst/>
          </a:prstGeom>
        </p:spPr>
        <p:txBody>
          <a:bodyPr lIns="116902" tIns="58443" rIns="116902" bIns="5844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02" tIns="58443" rIns="116902" bIns="5844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02" tIns="58443" rIns="116902" bIns="5844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01552061"/>
      </p:ext>
    </p:extLst>
  </p:cSld>
  <p:clrMapOvr>
    <a:overrideClrMapping bg1="lt1" tx1="dk1" bg2="lt2" tx2="dk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25" tIns="58455" rIns="116925" bIns="58455">
            <a:normAutofit/>
          </a:bodyPr>
          <a:lstStyle>
            <a:lvl1pPr marL="682020" marR="0" indent="-682020" algn="l" defTabSz="116917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597" indent="0" algn="ctr">
              <a:buNone/>
              <a:defRPr>
                <a:solidFill>
                  <a:schemeClr val="tx1">
                    <a:tint val="75000"/>
                  </a:schemeClr>
                </a:solidFill>
              </a:defRPr>
            </a:lvl2pPr>
            <a:lvl3pPr marL="1169175" indent="0" algn="ctr">
              <a:buNone/>
              <a:defRPr>
                <a:solidFill>
                  <a:schemeClr val="tx1">
                    <a:tint val="75000"/>
                  </a:schemeClr>
                </a:solidFill>
              </a:defRPr>
            </a:lvl3pPr>
            <a:lvl4pPr marL="1753741" indent="0" algn="ctr">
              <a:buNone/>
              <a:defRPr>
                <a:solidFill>
                  <a:schemeClr val="tx1">
                    <a:tint val="75000"/>
                  </a:schemeClr>
                </a:solidFill>
              </a:defRPr>
            </a:lvl4pPr>
            <a:lvl5pPr marL="2338344" indent="0" algn="ctr">
              <a:buNone/>
              <a:defRPr>
                <a:solidFill>
                  <a:schemeClr val="tx1">
                    <a:tint val="75000"/>
                  </a:schemeClr>
                </a:solidFill>
              </a:defRPr>
            </a:lvl5pPr>
            <a:lvl6pPr marL="2922925" indent="0" algn="ctr">
              <a:buNone/>
              <a:defRPr>
                <a:solidFill>
                  <a:schemeClr val="tx1">
                    <a:tint val="75000"/>
                  </a:schemeClr>
                </a:solidFill>
              </a:defRPr>
            </a:lvl6pPr>
            <a:lvl7pPr marL="3507480" indent="0" algn="ctr">
              <a:buNone/>
              <a:defRPr>
                <a:solidFill>
                  <a:schemeClr val="tx1">
                    <a:tint val="75000"/>
                  </a:schemeClr>
                </a:solidFill>
              </a:defRPr>
            </a:lvl7pPr>
            <a:lvl8pPr marL="4092098" indent="0" algn="ctr">
              <a:buNone/>
              <a:defRPr>
                <a:solidFill>
                  <a:schemeClr val="tx1">
                    <a:tint val="75000"/>
                  </a:schemeClr>
                </a:solidFill>
              </a:defRPr>
            </a:lvl8pPr>
            <a:lvl9pPr marL="4676682"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194176"/>
      </p:ext>
    </p:extLst>
  </p:cSld>
  <p:clrMapOvr>
    <a:overrideClrMapping bg1="lt1" tx1="dk1" bg2="lt2" tx2="dk2" accent1="accent1" accent2="accent2" accent3="accent3" accent4="accent4" accent5="accent5" accent6="accent6" hlink="hlink" folHlink="folHlink"/>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10997760"/>
      </p:ext>
    </p:extLst>
  </p:cSld>
  <p:clrMapOvr>
    <a:overrideClrMapping bg1="lt1" tx1="dk1" bg2="lt2" tx2="dk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593977965"/>
      </p:ext>
    </p:extLst>
  </p:cSld>
  <p:clrMapOvr>
    <a:overrideClrMapping bg1="lt1" tx1="dk1" bg2="lt2" tx2="dk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25" tIns="58455" rIns="116925" bIns="58455"/>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8168073"/>
      </p:ext>
    </p:extLst>
  </p:cSld>
  <p:clrMapOvr>
    <a:overrideClrMapping bg1="lt1" tx1="dk1" bg2="lt2" tx2="dk2" accent1="accent1" accent2="accent2" accent3="accent3" accent4="accent4" accent5="accent5" accent6="accent6" hlink="hlink" folHlink="folHlink"/>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55607837"/>
      </p:ext>
    </p:extLst>
  </p:cSld>
  <p:clrMapOvr>
    <a:overrideClrMapping bg1="lt1" tx1="dk1" bg2="lt2" tx2="dk2" accent1="accent1" accent2="accent2" accent3="accent3" accent4="accent4" accent5="accent5" accent6="accent6" hlink="hlink" folHlink="folHlink"/>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001892103"/>
      </p:ext>
    </p:extLst>
  </p:cSld>
  <p:clrMapOvr>
    <a:overrideClrMapping bg1="lt1" tx1="dk1" bg2="lt2" tx2="dk2" accent1="accent1" accent2="accent2" accent3="accent3" accent4="accent4" accent5="accent5" accent6="accent6" hlink="hlink" folHlink="folHlink"/>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25" tIns="58455" rIns="116925" bIns="58455" anchor="ctr"/>
          <a:lstStyle/>
          <a:p>
            <a:pPr algn="ctr" defTabSz="116917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25" tIns="58455" rIns="116925" bIns="58455">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25" tIns="58455" rIns="116925" bIns="58455">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25" tIns="58455" rIns="116925" bIns="58455"/>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85721300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737085231"/>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11"/>
            <a:ext cx="10198197" cy="788737"/>
          </a:xfrm>
          <a:prstGeom prst="rect">
            <a:avLst/>
          </a:prstGeom>
        </p:spPr>
        <p:txBody>
          <a:bodyPr lIns="116925" tIns="58455" rIns="116925" bIns="58455"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25" tIns="58455" rIns="116925" bIns="58455">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25" tIns="58455" rIns="116925" bIns="58455"/>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241354"/>
      </p:ext>
    </p:extLst>
  </p:cSld>
  <p:clrMapOvr>
    <a:overrideClrMapping bg1="lt1" tx1="dk1" bg2="lt2" tx2="dk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52" tIns="58471" rIns="116952" bIns="58471">
            <a:normAutofit/>
          </a:bodyPr>
          <a:lstStyle>
            <a:lvl1pPr marL="682184" marR="0" indent="-682184" algn="l" defTabSz="1169455"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737" indent="0" algn="ctr">
              <a:buNone/>
              <a:defRPr>
                <a:solidFill>
                  <a:schemeClr val="tx1">
                    <a:tint val="75000"/>
                  </a:schemeClr>
                </a:solidFill>
              </a:defRPr>
            </a:lvl2pPr>
            <a:lvl3pPr marL="1169455" indent="0" algn="ctr">
              <a:buNone/>
              <a:defRPr>
                <a:solidFill>
                  <a:schemeClr val="tx1">
                    <a:tint val="75000"/>
                  </a:schemeClr>
                </a:solidFill>
              </a:defRPr>
            </a:lvl3pPr>
            <a:lvl4pPr marL="1754164" indent="0" algn="ctr">
              <a:buNone/>
              <a:defRPr>
                <a:solidFill>
                  <a:schemeClr val="tx1">
                    <a:tint val="75000"/>
                  </a:schemeClr>
                </a:solidFill>
              </a:defRPr>
            </a:lvl4pPr>
            <a:lvl5pPr marL="2338905" indent="0" algn="ctr">
              <a:buNone/>
              <a:defRPr>
                <a:solidFill>
                  <a:schemeClr val="tx1">
                    <a:tint val="75000"/>
                  </a:schemeClr>
                </a:solidFill>
              </a:defRPr>
            </a:lvl5pPr>
            <a:lvl6pPr marL="2923625" indent="0" algn="ctr">
              <a:buNone/>
              <a:defRPr>
                <a:solidFill>
                  <a:schemeClr val="tx1">
                    <a:tint val="75000"/>
                  </a:schemeClr>
                </a:solidFill>
              </a:defRPr>
            </a:lvl6pPr>
            <a:lvl7pPr marL="3508325" indent="0" algn="ctr">
              <a:buNone/>
              <a:defRPr>
                <a:solidFill>
                  <a:schemeClr val="tx1">
                    <a:tint val="75000"/>
                  </a:schemeClr>
                </a:solidFill>
              </a:defRPr>
            </a:lvl7pPr>
            <a:lvl8pPr marL="4093080" indent="0" algn="ctr">
              <a:buNone/>
              <a:defRPr>
                <a:solidFill>
                  <a:schemeClr val="tx1">
                    <a:tint val="75000"/>
                  </a:schemeClr>
                </a:solidFill>
              </a:defRPr>
            </a:lvl8pPr>
            <a:lvl9pPr marL="467780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7969545"/>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13667390"/>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15162105"/>
      </p:ext>
    </p:extLst>
  </p:cSld>
  <p:clrMapOvr>
    <a:overrideClrMapping bg1="lt1" tx1="dk1" bg2="lt2" tx2="dk2" accent1="accent1" accent2="accent2" accent3="accent3" accent4="accent4" accent5="accent5" accent6="accent6" hlink="hlink" folHlink="folHlink"/>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52" tIns="58471" rIns="116952" bIns="58471"/>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26918572"/>
      </p:ext>
    </p:extLst>
  </p:cSld>
  <p:clrMapOvr>
    <a:overrideClrMapping bg1="lt1" tx1="dk1" bg2="lt2" tx2="dk2" accent1="accent1" accent2="accent2" accent3="accent3" accent4="accent4" accent5="accent5" accent6="accent6" hlink="hlink" folHlink="folHlink"/>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89286761"/>
      </p:ext>
    </p:extLst>
  </p:cSld>
  <p:clrMapOvr>
    <a:overrideClrMapping bg1="lt1" tx1="dk1" bg2="lt2" tx2="dk2" accent1="accent1" accent2="accent2" accent3="accent3" accent4="accent4" accent5="accent5" accent6="accent6" hlink="hlink" folHlink="folHlink"/>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810451651"/>
      </p:ext>
    </p:extLst>
  </p:cSld>
  <p:clrMapOvr>
    <a:overrideClrMapping bg1="lt1" tx1="dk1" bg2="lt2" tx2="dk2" accent1="accent1" accent2="accent2" accent3="accent3" accent4="accent4" accent5="accent5" accent6="accent6" hlink="hlink" folHlink="folHlink"/>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52" tIns="58471" rIns="116952" bIns="58471" anchor="ctr"/>
          <a:lstStyle/>
          <a:p>
            <a:pPr algn="ctr" defTabSz="1169455">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52" tIns="58471" rIns="116952" bIns="58471">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52" tIns="58471" rIns="116952" bIns="58471">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52" tIns="58471" rIns="116952" bIns="58471"/>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67321540"/>
      </p:ext>
    </p:extLst>
  </p:cSld>
  <p:clrMapOvr>
    <a:overrideClrMapping bg1="lt1" tx1="dk1" bg2="lt2" tx2="dk2" accent1="accent1" accent2="accent2" accent3="accent3" accent4="accent4" accent5="accent5" accent6="accent6" hlink="hlink" folHlink="folHlink"/>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04"/>
            <a:ext cx="10198197" cy="788737"/>
          </a:xfrm>
          <a:prstGeom prst="rect">
            <a:avLst/>
          </a:prstGeom>
        </p:spPr>
        <p:txBody>
          <a:bodyPr lIns="116952" tIns="58471" rIns="116952" bIns="58471"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52" tIns="58471" rIns="116952" bIns="58471">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52" tIns="58471" rIns="116952" bIns="58471"/>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38827487"/>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6984" tIns="58486" rIns="116984" bIns="58486">
            <a:normAutofit/>
          </a:bodyPr>
          <a:lstStyle>
            <a:lvl1pPr marL="682375" marR="0" indent="-682375" algn="l" defTabSz="116977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4900" indent="0" algn="ctr">
              <a:buNone/>
              <a:defRPr>
                <a:solidFill>
                  <a:schemeClr val="tx1">
                    <a:tint val="75000"/>
                  </a:schemeClr>
                </a:solidFill>
              </a:defRPr>
            </a:lvl2pPr>
            <a:lvl3pPr marL="1169779" indent="0" algn="ctr">
              <a:buNone/>
              <a:defRPr>
                <a:solidFill>
                  <a:schemeClr val="tx1">
                    <a:tint val="75000"/>
                  </a:schemeClr>
                </a:solidFill>
              </a:defRPr>
            </a:lvl3pPr>
            <a:lvl4pPr marL="1754657" indent="0" algn="ctr">
              <a:buNone/>
              <a:defRPr>
                <a:solidFill>
                  <a:schemeClr val="tx1">
                    <a:tint val="75000"/>
                  </a:schemeClr>
                </a:solidFill>
              </a:defRPr>
            </a:lvl4pPr>
            <a:lvl5pPr marL="2339560" indent="0" algn="ctr">
              <a:buNone/>
              <a:defRPr>
                <a:solidFill>
                  <a:schemeClr val="tx1">
                    <a:tint val="75000"/>
                  </a:schemeClr>
                </a:solidFill>
              </a:defRPr>
            </a:lvl5pPr>
            <a:lvl6pPr marL="2924442" indent="0" algn="ctr">
              <a:buNone/>
              <a:defRPr>
                <a:solidFill>
                  <a:schemeClr val="tx1">
                    <a:tint val="75000"/>
                  </a:schemeClr>
                </a:solidFill>
              </a:defRPr>
            </a:lvl6pPr>
            <a:lvl7pPr marL="3509312" indent="0" algn="ctr">
              <a:buNone/>
              <a:defRPr>
                <a:solidFill>
                  <a:schemeClr val="tx1">
                    <a:tint val="75000"/>
                  </a:schemeClr>
                </a:solidFill>
              </a:defRPr>
            </a:lvl7pPr>
            <a:lvl8pPr marL="4094225" indent="0" algn="ctr">
              <a:buNone/>
              <a:defRPr>
                <a:solidFill>
                  <a:schemeClr val="tx1">
                    <a:tint val="75000"/>
                  </a:schemeClr>
                </a:solidFill>
              </a:defRPr>
            </a:lvl8pPr>
            <a:lvl9pPr marL="4679115"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64873575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764426607"/>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87406688"/>
      </p:ext>
    </p:extLst>
  </p:cSld>
  <p:clrMapOvr>
    <a:overrideClrMapping bg1="lt1" tx1="dk1" bg2="lt2" tx2="dk2" accent1="accent1" accent2="accent2" accent3="accent3" accent4="accent4" accent5="accent5" accent6="accent6" hlink="hlink" folHlink="folHlink"/>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36283874"/>
      </p:ext>
    </p:extLst>
  </p:cSld>
  <p:clrMapOvr>
    <a:overrideClrMapping bg1="lt1" tx1="dk1" bg2="lt2" tx2="dk2" accent1="accent1" accent2="accent2" accent3="accent3" accent4="accent4" accent5="accent5" accent6="accent6" hlink="hlink" folHlink="folHlink"/>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6984" tIns="58486" rIns="116984" bIns="58486"/>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044355667"/>
      </p:ext>
    </p:extLst>
  </p:cSld>
  <p:clrMapOvr>
    <a:overrideClrMapping bg1="lt1" tx1="dk1" bg2="lt2" tx2="dk2" accent1="accent1" accent2="accent2" accent3="accent3" accent4="accent4" accent5="accent5" accent6="accent6" hlink="hlink" folHlink="folHlink"/>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090402323"/>
      </p:ext>
    </p:extLst>
  </p:cSld>
  <p:clrMapOvr>
    <a:overrideClrMapping bg1="lt1" tx1="dk1" bg2="lt2" tx2="dk2" accent1="accent1" accent2="accent2" accent3="accent3" accent4="accent4" accent5="accent5" accent6="accent6" hlink="hlink" folHlink="folHlink"/>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889534165"/>
      </p:ext>
    </p:extLst>
  </p:cSld>
  <p:clrMapOvr>
    <a:overrideClrMapping bg1="lt1" tx1="dk1" bg2="lt2" tx2="dk2" accent1="accent1" accent2="accent2" accent3="accent3" accent4="accent4" accent5="accent5" accent6="accent6" hlink="hlink" folHlink="folHlink"/>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6984" tIns="58486" rIns="116984" bIns="58486" anchor="ctr"/>
          <a:lstStyle/>
          <a:p>
            <a:pPr algn="ctr" defTabSz="116977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6984" tIns="58486" rIns="116984" bIns="58486">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6984" tIns="58486" rIns="116984" bIns="58486">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6984" tIns="58486" rIns="116984" bIns="58486"/>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733676545"/>
      </p:ext>
    </p:extLst>
  </p:cSld>
  <p:clrMapOvr>
    <a:overrideClrMapping bg1="lt1" tx1="dk1" bg2="lt2" tx2="dk2" accent1="accent1" accent2="accent2" accent3="accent3" accent4="accent4" accent5="accent5" accent6="accent6" hlink="hlink" folHlink="folHlink"/>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95"/>
            <a:ext cx="10198197" cy="788737"/>
          </a:xfrm>
          <a:prstGeom prst="rect">
            <a:avLst/>
          </a:prstGeom>
        </p:spPr>
        <p:txBody>
          <a:bodyPr lIns="116984" tIns="58486" rIns="116984" bIns="58486"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6984" tIns="58486" rIns="116984" bIns="58486">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6984" tIns="58486" rIns="116984" bIns="58486"/>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94525918"/>
      </p:ext>
    </p:extLst>
  </p:cSld>
  <p:clrMapOvr>
    <a:overrideClrMapping bg1="lt1" tx1="dk1" bg2="lt2" tx2="dk2" accent1="accent1" accent2="accent2" accent3="accent3" accent4="accent4" accent5="accent5" accent6="accent6" hlink="hlink" folHlink="folHlink"/>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25" tIns="58508" rIns="117025" bIns="58508">
            <a:normAutofit/>
          </a:bodyPr>
          <a:lstStyle>
            <a:lvl1pPr marL="682620" marR="0" indent="-682620" algn="l" defTabSz="117020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109" indent="0" algn="ctr">
              <a:buNone/>
              <a:defRPr>
                <a:solidFill>
                  <a:schemeClr val="tx1">
                    <a:tint val="75000"/>
                  </a:schemeClr>
                </a:solidFill>
              </a:defRPr>
            </a:lvl2pPr>
            <a:lvl3pPr marL="1170201" indent="0" algn="ctr">
              <a:buNone/>
              <a:defRPr>
                <a:solidFill>
                  <a:schemeClr val="tx1">
                    <a:tint val="75000"/>
                  </a:schemeClr>
                </a:solidFill>
              </a:defRPr>
            </a:lvl3pPr>
            <a:lvl4pPr marL="1755291" indent="0" algn="ctr">
              <a:buNone/>
              <a:defRPr>
                <a:solidFill>
                  <a:schemeClr val="tx1">
                    <a:tint val="75000"/>
                  </a:schemeClr>
                </a:solidFill>
              </a:defRPr>
            </a:lvl4pPr>
            <a:lvl5pPr marL="2340403" indent="0" algn="ctr">
              <a:buNone/>
              <a:defRPr>
                <a:solidFill>
                  <a:schemeClr val="tx1">
                    <a:tint val="75000"/>
                  </a:schemeClr>
                </a:solidFill>
              </a:defRPr>
            </a:lvl5pPr>
            <a:lvl6pPr marL="2925492" indent="0" algn="ctr">
              <a:buNone/>
              <a:defRPr>
                <a:solidFill>
                  <a:schemeClr val="tx1">
                    <a:tint val="75000"/>
                  </a:schemeClr>
                </a:solidFill>
              </a:defRPr>
            </a:lvl6pPr>
            <a:lvl7pPr marL="3510580" indent="0" algn="ctr">
              <a:buNone/>
              <a:defRPr>
                <a:solidFill>
                  <a:schemeClr val="tx1">
                    <a:tint val="75000"/>
                  </a:schemeClr>
                </a:solidFill>
              </a:defRPr>
            </a:lvl7pPr>
            <a:lvl8pPr marL="4095698" indent="0" algn="ctr">
              <a:buNone/>
              <a:defRPr>
                <a:solidFill>
                  <a:schemeClr val="tx1">
                    <a:tint val="75000"/>
                  </a:schemeClr>
                </a:solidFill>
              </a:defRPr>
            </a:lvl8pPr>
            <a:lvl9pPr marL="4680800"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0886331"/>
      </p:ext>
    </p:extLst>
  </p:cSld>
  <p:clrMapOvr>
    <a:overrideClrMapping bg1="lt1" tx1="dk1" bg2="lt2" tx2="dk2" accent1="accent1" accent2="accent2" accent3="accent3" accent4="accent4" accent5="accent5" accent6="accent6" hlink="hlink" folHlink="folHlink"/>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968829507"/>
      </p:ext>
    </p:extLst>
  </p:cSld>
  <p:clrMapOvr>
    <a:overrideClrMapping bg1="lt1" tx1="dk1" bg2="lt2" tx2="dk2" accent1="accent1" accent2="accent2" accent3="accent3" accent4="accent4" accent5="accent5" accent6="accent6" hlink="hlink" folHlink="folHlink"/>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52740637"/>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966289884"/>
      </p:ext>
    </p:extLst>
  </p:cSld>
  <p:clrMapOvr>
    <a:overrideClrMapping bg1="lt1" tx1="dk1" bg2="lt2" tx2="dk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25" tIns="58508" rIns="117025" bIns="58508"/>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07965962"/>
      </p:ext>
    </p:extLst>
  </p:cSld>
  <p:clrMapOvr>
    <a:overrideClrMapping bg1="lt1" tx1="dk1" bg2="lt2" tx2="dk2" accent1="accent1" accent2="accent2" accent3="accent3" accent4="accent4" accent5="accent5" accent6="accent6" hlink="hlink" folHlink="folHlink"/>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605534877"/>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758681874"/>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25" tIns="58508" rIns="117025" bIns="58508" anchor="ctr"/>
          <a:lstStyle/>
          <a:p>
            <a:pPr algn="ctr" defTabSz="117020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25" tIns="58508" rIns="117025" bIns="58508">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25" tIns="58508" rIns="117025" bIns="58508">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25" tIns="58508" rIns="117025" bIns="58508"/>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03481518"/>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84"/>
            <a:ext cx="10198197" cy="788737"/>
          </a:xfrm>
          <a:prstGeom prst="rect">
            <a:avLst/>
          </a:prstGeom>
        </p:spPr>
        <p:txBody>
          <a:bodyPr lIns="117025" tIns="58508" rIns="117025" bIns="58508"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25" tIns="58508" rIns="117025" bIns="58508">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25" tIns="58508" rIns="117025" bIns="58508"/>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69809185"/>
      </p:ext>
    </p:extLst>
  </p:cSld>
  <p:clrMapOvr>
    <a:overrideClrMapping bg1="lt1" tx1="dk1" bg2="lt2" tx2="dk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066" tIns="58530" rIns="117066" bIns="58530">
            <a:normAutofit/>
          </a:bodyPr>
          <a:lstStyle>
            <a:lvl1pPr marL="682866" marR="0" indent="-682866" algn="l" defTabSz="117061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318" indent="0" algn="ctr">
              <a:buNone/>
              <a:defRPr>
                <a:solidFill>
                  <a:schemeClr val="tx1">
                    <a:tint val="75000"/>
                  </a:schemeClr>
                </a:solidFill>
              </a:defRPr>
            </a:lvl2pPr>
            <a:lvl3pPr marL="1170619" indent="0" algn="ctr">
              <a:buNone/>
              <a:defRPr>
                <a:solidFill>
                  <a:schemeClr val="tx1">
                    <a:tint val="75000"/>
                  </a:schemeClr>
                </a:solidFill>
              </a:defRPr>
            </a:lvl3pPr>
            <a:lvl4pPr marL="1755925" indent="0" algn="ctr">
              <a:buNone/>
              <a:defRPr>
                <a:solidFill>
                  <a:schemeClr val="tx1">
                    <a:tint val="75000"/>
                  </a:schemeClr>
                </a:solidFill>
              </a:defRPr>
            </a:lvl4pPr>
            <a:lvl5pPr marL="2341245" indent="0" algn="ctr">
              <a:buNone/>
              <a:defRPr>
                <a:solidFill>
                  <a:schemeClr val="tx1">
                    <a:tint val="75000"/>
                  </a:schemeClr>
                </a:solidFill>
              </a:defRPr>
            </a:lvl5pPr>
            <a:lvl6pPr marL="2926542" indent="0" algn="ctr">
              <a:buNone/>
              <a:defRPr>
                <a:solidFill>
                  <a:schemeClr val="tx1">
                    <a:tint val="75000"/>
                  </a:schemeClr>
                </a:solidFill>
              </a:defRPr>
            </a:lvl6pPr>
            <a:lvl7pPr marL="3511848" indent="0" algn="ctr">
              <a:buNone/>
              <a:defRPr>
                <a:solidFill>
                  <a:schemeClr val="tx1">
                    <a:tint val="75000"/>
                  </a:schemeClr>
                </a:solidFill>
              </a:defRPr>
            </a:lvl7pPr>
            <a:lvl8pPr marL="4097171" indent="0" algn="ctr">
              <a:buNone/>
              <a:defRPr>
                <a:solidFill>
                  <a:schemeClr val="tx1">
                    <a:tint val="75000"/>
                  </a:schemeClr>
                </a:solidFill>
              </a:defRPr>
            </a:lvl8pPr>
            <a:lvl9pPr marL="4682484"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192771638"/>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23378212"/>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11514549"/>
      </p:ext>
    </p:extLst>
  </p:cSld>
  <p:clrMapOvr>
    <a:overrideClrMapping bg1="lt1" tx1="dk1" bg2="lt2" tx2="dk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066" tIns="58530" rIns="117066" bIns="58530"/>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03634380"/>
      </p:ext>
    </p:extLst>
  </p:cSld>
  <p:clrMapOvr>
    <a:overrideClrMapping bg1="lt1" tx1="dk1" bg2="lt2" tx2="dk2" accent1="accent1" accent2="accent2" accent3="accent3" accent4="accent4" accent5="accent5" accent6="accent6" hlink="hlink" folHlink="folHlink"/>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5588630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460478227"/>
      </p:ext>
    </p:extLst>
  </p:cSld>
  <p:clrMapOvr>
    <a:overrideClrMapping bg1="lt1" tx1="dk1" bg2="lt2" tx2="dk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216396953"/>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066" tIns="58530" rIns="117066" bIns="58530" anchor="ctr"/>
          <a:lstStyle/>
          <a:p>
            <a:pPr algn="ctr" defTabSz="117061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066" tIns="58530" rIns="117066" bIns="58530">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066" tIns="58530" rIns="117066" bIns="58530">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066" tIns="58530" rIns="117066" bIns="58530"/>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69235515"/>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74"/>
            <a:ext cx="10198197" cy="788737"/>
          </a:xfrm>
          <a:prstGeom prst="rect">
            <a:avLst/>
          </a:prstGeom>
        </p:spPr>
        <p:txBody>
          <a:bodyPr lIns="117066" tIns="58530" rIns="117066" bIns="58530"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066" tIns="58530" rIns="117066" bIns="58530">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066" tIns="58530" rIns="117066" bIns="58530"/>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14330447"/>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11" tIns="58553" rIns="117111" bIns="58553">
            <a:normAutofit/>
          </a:bodyPr>
          <a:lstStyle>
            <a:lvl1pPr marL="683138" marR="0" indent="-683138" algn="l" defTabSz="1171089"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550" indent="0" algn="ctr">
              <a:buNone/>
              <a:defRPr>
                <a:solidFill>
                  <a:schemeClr val="tx1">
                    <a:tint val="75000"/>
                  </a:schemeClr>
                </a:solidFill>
              </a:defRPr>
            </a:lvl2pPr>
            <a:lvl3pPr marL="1171089" indent="0" algn="ctr">
              <a:buNone/>
              <a:defRPr>
                <a:solidFill>
                  <a:schemeClr val="tx1">
                    <a:tint val="75000"/>
                  </a:schemeClr>
                </a:solidFill>
              </a:defRPr>
            </a:lvl3pPr>
            <a:lvl4pPr marL="1756630" indent="0" algn="ctr">
              <a:buNone/>
              <a:defRPr>
                <a:solidFill>
                  <a:schemeClr val="tx1">
                    <a:tint val="75000"/>
                  </a:schemeClr>
                </a:solidFill>
              </a:defRPr>
            </a:lvl4pPr>
            <a:lvl5pPr marL="2342181" indent="0" algn="ctr">
              <a:buNone/>
              <a:defRPr>
                <a:solidFill>
                  <a:schemeClr val="tx1">
                    <a:tint val="75000"/>
                  </a:schemeClr>
                </a:solidFill>
              </a:defRPr>
            </a:lvl5pPr>
            <a:lvl6pPr marL="2927712" indent="0" algn="ctr">
              <a:buNone/>
              <a:defRPr>
                <a:solidFill>
                  <a:schemeClr val="tx1">
                    <a:tint val="75000"/>
                  </a:schemeClr>
                </a:solidFill>
              </a:defRPr>
            </a:lvl6pPr>
            <a:lvl7pPr marL="3513257" indent="0" algn="ctr">
              <a:buNone/>
              <a:defRPr>
                <a:solidFill>
                  <a:schemeClr val="tx1">
                    <a:tint val="75000"/>
                  </a:schemeClr>
                </a:solidFill>
              </a:defRPr>
            </a:lvl7pPr>
            <a:lvl8pPr marL="4098810" indent="0" algn="ctr">
              <a:buNone/>
              <a:defRPr>
                <a:solidFill>
                  <a:schemeClr val="tx1">
                    <a:tint val="75000"/>
                  </a:schemeClr>
                </a:solidFill>
              </a:defRPr>
            </a:lvl8pPr>
            <a:lvl9pPr marL="468435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53281726"/>
      </p:ext>
    </p:extLst>
  </p:cSld>
  <p:clrMapOvr>
    <a:overrideClrMapping bg1="lt1" tx1="dk1" bg2="lt2" tx2="dk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13324940"/>
      </p:ext>
    </p:extLst>
  </p:cSld>
  <p:clrMapOvr>
    <a:overrideClrMapping bg1="lt1" tx1="dk1" bg2="lt2" tx2="dk2" accent1="accent1" accent2="accent2" accent3="accent3" accent4="accent4" accent5="accent5" accent6="accent6" hlink="hlink" folHlink="folHlink"/>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88228685"/>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11" tIns="58553" rIns="117111" bIns="5855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60265538"/>
      </p:ext>
    </p:extLst>
  </p:cSld>
  <p:clrMapOvr>
    <a:overrideClrMapping bg1="lt1" tx1="dk1" bg2="lt2" tx2="dk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76965589"/>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252506767"/>
      </p:ext>
    </p:extLst>
  </p:cSld>
  <p:clrMapOvr>
    <a:overrideClrMapping bg1="lt1" tx1="dk1" bg2="lt2" tx2="dk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11" tIns="58553" rIns="117111" bIns="58553" anchor="ctr"/>
          <a:lstStyle/>
          <a:p>
            <a:pPr algn="ctr" defTabSz="1171089">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11" tIns="58553" rIns="117111" bIns="5855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11" tIns="58553" rIns="117111" bIns="5855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11" tIns="58553" rIns="117111" bIns="5855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2451936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414461514"/>
      </p:ext>
    </p:extLst>
  </p:cSld>
  <p:clrMapOvr>
    <a:overrideClrMapping bg1="lt1" tx1="dk1" bg2="lt2" tx2="dk2" accent1="accent1" accent2="accent2" accent3="accent3" accent4="accent4" accent5="accent5" accent6="accent6" hlink="hlink" folHlink="folHlink"/>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62"/>
            <a:ext cx="10198197" cy="788737"/>
          </a:xfrm>
          <a:prstGeom prst="rect">
            <a:avLst/>
          </a:prstGeom>
        </p:spPr>
        <p:txBody>
          <a:bodyPr lIns="117111" tIns="58553" rIns="117111" bIns="5855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11" tIns="58553" rIns="117111" bIns="5855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11" tIns="58553" rIns="117111" bIns="5855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210494424"/>
      </p:ext>
    </p:extLst>
  </p:cSld>
  <p:clrMapOvr>
    <a:overrideClrMapping bg1="lt1" tx1="dk1" bg2="lt2" tx2="dk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117166" tIns="58582" rIns="117166" bIns="58582">
            <a:normAutofit/>
          </a:bodyPr>
          <a:lstStyle>
            <a:lvl1pPr marL="683466" marR="0" indent="-683466" algn="l" defTabSz="117165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5828" indent="0" algn="ctr">
              <a:buNone/>
              <a:defRPr>
                <a:solidFill>
                  <a:schemeClr val="tx1">
                    <a:tint val="75000"/>
                  </a:schemeClr>
                </a:solidFill>
              </a:defRPr>
            </a:lvl2pPr>
            <a:lvl3pPr marL="1171651" indent="0" algn="ctr">
              <a:buNone/>
              <a:defRPr>
                <a:solidFill>
                  <a:schemeClr val="tx1">
                    <a:tint val="75000"/>
                  </a:schemeClr>
                </a:solidFill>
              </a:defRPr>
            </a:lvl3pPr>
            <a:lvl4pPr marL="1757475" indent="0" algn="ctr">
              <a:buNone/>
              <a:defRPr>
                <a:solidFill>
                  <a:schemeClr val="tx1">
                    <a:tint val="75000"/>
                  </a:schemeClr>
                </a:solidFill>
              </a:defRPr>
            </a:lvl4pPr>
            <a:lvl5pPr marL="2343304" indent="0" algn="ctr">
              <a:buNone/>
              <a:defRPr>
                <a:solidFill>
                  <a:schemeClr val="tx1">
                    <a:tint val="75000"/>
                  </a:schemeClr>
                </a:solidFill>
              </a:defRPr>
            </a:lvl5pPr>
            <a:lvl6pPr marL="2929124" indent="0" algn="ctr">
              <a:buNone/>
              <a:defRPr>
                <a:solidFill>
                  <a:schemeClr val="tx1">
                    <a:tint val="75000"/>
                  </a:schemeClr>
                </a:solidFill>
              </a:defRPr>
            </a:lvl6pPr>
            <a:lvl7pPr marL="3514949" indent="0" algn="ctr">
              <a:buNone/>
              <a:defRPr>
                <a:solidFill>
                  <a:schemeClr val="tx1">
                    <a:tint val="75000"/>
                  </a:schemeClr>
                </a:solidFill>
              </a:defRPr>
            </a:lvl7pPr>
            <a:lvl8pPr marL="4100780" indent="0" algn="ctr">
              <a:buNone/>
              <a:defRPr>
                <a:solidFill>
                  <a:schemeClr val="tx1">
                    <a:tint val="75000"/>
                  </a:schemeClr>
                </a:solidFill>
              </a:defRPr>
            </a:lvl8pPr>
            <a:lvl9pPr marL="4686607"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977076388"/>
      </p:ext>
    </p:extLst>
  </p:cSld>
  <p:clrMapOvr>
    <a:overrideClrMapping bg1="lt1" tx1="dk1" bg2="lt2" tx2="dk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632901442"/>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84367005"/>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166" tIns="58582" rIns="117166" bIns="58582"/>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20791556"/>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35840410"/>
      </p:ext>
    </p:extLst>
  </p:cSld>
  <p:clrMapOvr>
    <a:overrideClrMapping bg1="lt1" tx1="dk1" bg2="lt2" tx2="dk2" accent1="accent1" accent2="accent2" accent3="accent3" accent4="accent4" accent5="accent5" accent6="accent6" hlink="hlink" folHlink="folHlink"/>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00825601"/>
      </p:ext>
    </p:extLst>
  </p:cSld>
  <p:clrMapOvr>
    <a:overrideClrMapping bg1="lt1" tx1="dk1" bg2="lt2" tx2="dk2" accent1="accent1" accent2="accent2" accent3="accent3" accent4="accent4" accent5="accent5" accent6="accent6" hlink="hlink" folHlink="folHlink"/>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166" tIns="58582" rIns="117166" bIns="58582" anchor="ctr"/>
          <a:lstStyle/>
          <a:p>
            <a:pPr algn="ctr" defTabSz="117165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117166" tIns="58582" rIns="117166" bIns="58582">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166" tIns="58582" rIns="117166" bIns="58582">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117166" tIns="58582" rIns="117166" bIns="58582"/>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92259714"/>
      </p:ext>
    </p:extLst>
  </p:cSld>
  <p:clrMapOvr>
    <a:overrideClrMapping bg1="lt1" tx1="dk1" bg2="lt2" tx2="dk2" accent1="accent1" accent2="accent2" accent3="accent3" accent4="accent4" accent5="accent5" accent6="accent6" hlink="hlink" folHlink="folHlink"/>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347"/>
            <a:ext cx="10198197" cy="788737"/>
          </a:xfrm>
          <a:prstGeom prst="rect">
            <a:avLst/>
          </a:prstGeom>
        </p:spPr>
        <p:txBody>
          <a:bodyPr lIns="117166" tIns="58582" rIns="117166" bIns="58582"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117166" tIns="58582" rIns="117166" bIns="58582">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166" tIns="58582" rIns="117166" bIns="58582"/>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1041068"/>
      </p:ext>
    </p:extLst>
  </p:cSld>
  <p:clrMapOvr>
    <a:overrideClrMapping bg1="lt1" tx1="dk1" bg2="lt2" tx2="dk2" accent1="accent1" accent2="accent2" accent3="accent3" accent4="accent4" accent5="accent5" accent6="accent6" hlink="hlink" folHlink="folHlink"/>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8" name="Subtitle 2"/>
          <p:cNvSpPr>
            <a:spLocks noGrp="1"/>
          </p:cNvSpPr>
          <p:nvPr>
            <p:ph type="subTitle" idx="1"/>
          </p:nvPr>
        </p:nvSpPr>
        <p:spPr>
          <a:xfrm>
            <a:off x="660338" y="1978292"/>
            <a:ext cx="10769700" cy="3448055"/>
          </a:xfrm>
          <a:prstGeom prst="rect">
            <a:avLst/>
          </a:prstGeom>
        </p:spPr>
        <p:txBody>
          <a:bodyPr lIns="117226" tIns="58613" rIns="117226" bIns="58613">
            <a:normAutofit/>
          </a:bodyPr>
          <a:lstStyle>
            <a:lvl1pPr marL="683819" marR="0" indent="-683819" algn="l" defTabSz="1172261" rtl="0" eaLnBrk="1" fontAlgn="auto" latinLnBrk="0" hangingPunct="1">
              <a:lnSpc>
                <a:spcPct val="150000"/>
              </a:lnSpc>
              <a:spcBef>
                <a:spcPct val="20000"/>
              </a:spcBef>
              <a:spcAft>
                <a:spcPts val="0"/>
              </a:spcAft>
              <a:buClrTx/>
              <a:buSzPct val="250000"/>
              <a:buFontTx/>
              <a:buBlip>
                <a:blip r:embed="rId2"/>
              </a:buBlip>
              <a:tabLst/>
              <a:defRPr sz="2300" b="1">
                <a:solidFill>
                  <a:schemeClr val="tx1"/>
                </a:solidFill>
              </a:defRPr>
            </a:lvl1pPr>
            <a:lvl2pPr marL="586130" indent="0" algn="ctr">
              <a:buNone/>
              <a:defRPr>
                <a:solidFill>
                  <a:schemeClr val="tx1">
                    <a:tint val="75000"/>
                  </a:schemeClr>
                </a:solidFill>
              </a:defRPr>
            </a:lvl2pPr>
            <a:lvl3pPr marL="1172261" indent="0" algn="ctr">
              <a:buNone/>
              <a:defRPr>
                <a:solidFill>
                  <a:schemeClr val="tx1">
                    <a:tint val="75000"/>
                  </a:schemeClr>
                </a:solidFill>
              </a:defRPr>
            </a:lvl3pPr>
            <a:lvl4pPr marL="1758391" indent="0" algn="ctr">
              <a:buNone/>
              <a:defRPr>
                <a:solidFill>
                  <a:schemeClr val="tx1">
                    <a:tint val="75000"/>
                  </a:schemeClr>
                </a:solidFill>
              </a:defRPr>
            </a:lvl4pPr>
            <a:lvl5pPr marL="2344522" indent="0" algn="ctr">
              <a:buNone/>
              <a:defRPr>
                <a:solidFill>
                  <a:schemeClr val="tx1">
                    <a:tint val="75000"/>
                  </a:schemeClr>
                </a:solidFill>
              </a:defRPr>
            </a:lvl5pPr>
            <a:lvl6pPr marL="2930652" indent="0" algn="ctr">
              <a:buNone/>
              <a:defRPr>
                <a:solidFill>
                  <a:schemeClr val="tx1">
                    <a:tint val="75000"/>
                  </a:schemeClr>
                </a:solidFill>
              </a:defRPr>
            </a:lvl6pPr>
            <a:lvl7pPr marL="3516782" indent="0" algn="ctr">
              <a:buNone/>
              <a:defRPr>
                <a:solidFill>
                  <a:schemeClr val="tx1">
                    <a:tint val="75000"/>
                  </a:schemeClr>
                </a:solidFill>
              </a:defRPr>
            </a:lvl7pPr>
            <a:lvl8pPr marL="4102913" indent="0" algn="ctr">
              <a:buNone/>
              <a:defRPr>
                <a:solidFill>
                  <a:schemeClr val="tx1">
                    <a:tint val="75000"/>
                  </a:schemeClr>
                </a:solidFill>
              </a:defRPr>
            </a:lvl8pPr>
            <a:lvl9pPr marL="4689043"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504277180"/>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490297516"/>
      </p:ext>
    </p:extLst>
  </p:cSld>
  <p:clrMapOvr>
    <a:overrideClrMapping bg1="lt1" tx1="dk1" bg2="lt2" tx2="dk2" accent1="accent1" accent2="accent2" accent3="accent3" accent4="accent4" accent5="accent5" accent6="accent6" hlink="hlink" folHlink="folHlink"/>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802573005"/>
      </p:ext>
    </p:extLst>
  </p:cSld>
  <p:clrMapOvr>
    <a:overrideClrMapping bg1="lt1" tx1="dk1" bg2="lt2" tx2="dk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0882618"/>
      </p:ext>
    </p:extLst>
  </p:cSld>
  <p:clrMapOvr>
    <a:overrideClrMapping bg1="lt1" tx1="dk1" bg2="lt2" tx2="dk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6"/>
            <a:ext cx="5280000" cy="2926039"/>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117226" tIns="58613" rIns="117226" bIns="58613"/>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58929968"/>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4" y="1571612"/>
            <a:ext cx="11203563" cy="504000"/>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68833117"/>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559301762"/>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6"/>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117226" tIns="58613" rIns="117226" bIns="58613" anchor="ctr"/>
          <a:lstStyle/>
          <a:p>
            <a:pPr algn="ctr" defTabSz="1172261">
              <a:defRPr/>
            </a:pPr>
            <a:r>
              <a:rPr lang="en-US" sz="3600" dirty="0">
                <a:solidFill>
                  <a:prstClr val="white"/>
                </a:solidFill>
              </a:rPr>
              <a:t> </a:t>
            </a:r>
            <a:endParaRPr lang="th-TH" sz="3600" dirty="0">
              <a:solidFill>
                <a:prstClr val="white"/>
              </a:solidFill>
            </a:endParaRPr>
          </a:p>
        </p:txBody>
      </p:sp>
      <p:sp>
        <p:nvSpPr>
          <p:cNvPr id="10" name="Title 25"/>
          <p:cNvSpPr>
            <a:spLocks noGrp="1"/>
          </p:cNvSpPr>
          <p:nvPr>
            <p:ph type="title"/>
          </p:nvPr>
        </p:nvSpPr>
        <p:spPr>
          <a:xfrm>
            <a:off x="226475" y="1571612"/>
            <a:ext cx="4440765" cy="1214446"/>
          </a:xfrm>
          <a:prstGeom prst="rect">
            <a:avLst/>
          </a:prstGeom>
        </p:spPr>
        <p:txBody>
          <a:bodyPr lIns="117226" tIns="58613" rIns="117226" bIns="58613">
            <a:noAutofit/>
          </a:bodyPr>
          <a:lstStyle>
            <a:lvl1pPr algn="l">
              <a:defRPr sz="31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2"/>
            <a:ext cx="6572296" cy="3854734"/>
          </a:xfrm>
          <a:prstGeom prst="rect">
            <a:avLst/>
          </a:prstGeom>
        </p:spPr>
        <p:txBody>
          <a:bodyPr lIns="117226" tIns="58613" rIns="117226" bIns="58613">
            <a:normAutofit/>
          </a:bodyPr>
          <a:lstStyle>
            <a:lvl1pPr>
              <a:buFontTx/>
              <a:buNone/>
              <a:defRPr sz="2300" b="1"/>
            </a:lvl1pPr>
            <a:lvl2pPr>
              <a:buFontTx/>
              <a:buNone/>
              <a:defRPr sz="2300" b="1"/>
            </a:lvl2pPr>
            <a:lvl3pPr>
              <a:buFontTx/>
              <a:buNone/>
              <a:defRPr sz="2300" b="1"/>
            </a:lvl3pPr>
            <a:lvl4pPr>
              <a:buFontTx/>
              <a:buNone/>
              <a:defRPr sz="2300" b="1"/>
            </a:lvl4pPr>
            <a:lvl5pPr>
              <a:buFontTx/>
              <a:buNone/>
              <a:defRPr sz="23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4" y="2857496"/>
            <a:ext cx="4006905" cy="2571768"/>
          </a:xfrm>
          <a:prstGeom prst="rect">
            <a:avLst/>
          </a:prstGeom>
        </p:spPr>
        <p:txBody>
          <a:bodyPr lIns="117226" tIns="58613" rIns="117226" bIns="58613"/>
          <a:lstStyle>
            <a:lvl1pPr>
              <a:buFontTx/>
              <a:buNone/>
              <a:defRPr sz="2300"/>
            </a:lvl1pPr>
            <a:lvl2pPr>
              <a:defRPr sz="2300"/>
            </a:lvl2pPr>
            <a:lvl3pPr>
              <a:defRPr sz="2300"/>
            </a:lvl3pPr>
            <a:lvl4pPr>
              <a:defRPr sz="2300"/>
            </a:lvl4pPr>
            <a:lvl5pPr>
              <a:defRPr sz="2300"/>
            </a:lvl5pPr>
          </a:lstStyle>
          <a:p>
            <a:pPr lvl="0"/>
            <a:r>
              <a:rPr lang="en-US"/>
              <a:t>Click to edit Master text styles</a:t>
            </a:r>
          </a:p>
        </p:txBody>
      </p:sp>
      <p:sp>
        <p:nvSpPr>
          <p:cNvPr id="12" name="Text Placeholder 20"/>
          <p:cNvSpPr>
            <a:spLocks noGrp="1"/>
          </p:cNvSpPr>
          <p:nvPr>
            <p:ph type="body" sz="quarter" idx="14"/>
          </p:nvPr>
        </p:nvSpPr>
        <p:spPr>
          <a:xfrm>
            <a:off x="660339" y="5429265"/>
            <a:ext cx="10198196" cy="1288804"/>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8440448"/>
      </p:ext>
    </p:extLst>
  </p:cSld>
  <p:clrMapOvr>
    <a:overrideClrMapping bg1="lt1" tx1="dk1" bg2="lt2" tx2="dk2" accent1="accent1" accent2="accent2" accent3="accent3" accent4="accent4" accent5="accent5" accent6="accent6" hlink="hlink" folHlink="folHlink"/>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8" y="5929332"/>
            <a:ext cx="10198197" cy="788737"/>
          </a:xfrm>
          <a:prstGeom prst="rect">
            <a:avLst/>
          </a:prstGeom>
        </p:spPr>
        <p:txBody>
          <a:bodyPr lIns="117226" tIns="58613" rIns="117226" bIns="58613" anchor="b" anchorCtr="0">
            <a:normAutofit/>
          </a:bodyPr>
          <a:lstStyle>
            <a:lvl1pPr marL="0" indent="0">
              <a:buNone/>
              <a:defRPr sz="1200">
                <a:latin typeface="Arial" pitchFamily="34" charset="0"/>
              </a:defRPr>
            </a:lvl1pPr>
            <a:lvl2pPr>
              <a:defRPr sz="900"/>
            </a:lvl2pPr>
            <a:lvl3pPr>
              <a:defRPr sz="900"/>
            </a:lvl3pPr>
            <a:lvl4pPr>
              <a:defRPr sz="900"/>
            </a:lvl4pPr>
            <a:lvl5pPr>
              <a:defRPr sz="900"/>
            </a:lvl5pPr>
          </a:lstStyle>
          <a:p>
            <a:endParaRPr lang="en-US" dirty="0"/>
          </a:p>
        </p:txBody>
      </p:sp>
      <p:sp>
        <p:nvSpPr>
          <p:cNvPr id="7" name="Content Placeholder 27"/>
          <p:cNvSpPr>
            <a:spLocks noGrp="1"/>
          </p:cNvSpPr>
          <p:nvPr>
            <p:ph sz="quarter" idx="15"/>
          </p:nvPr>
        </p:nvSpPr>
        <p:spPr>
          <a:xfrm>
            <a:off x="660338" y="1571613"/>
            <a:ext cx="10769700" cy="4000528"/>
          </a:xfrm>
          <a:prstGeom prst="rect">
            <a:avLst/>
          </a:prstGeom>
        </p:spPr>
        <p:txBody>
          <a:bodyPr lIns="117226" tIns="58613" rIns="117226" bIns="58613">
            <a:normAutofit/>
          </a:bodyPr>
          <a:lstStyle>
            <a:lvl1pPr>
              <a:buFontTx/>
              <a:buNone/>
              <a:defRPr sz="2300" b="1"/>
            </a:lvl1pPr>
            <a:lvl2pPr>
              <a:defRPr sz="2300" b="1"/>
            </a:lvl2pPr>
            <a:lvl3pPr>
              <a:defRPr sz="2300" b="1"/>
            </a:lvl3pPr>
            <a:lvl4pPr>
              <a:defRPr sz="2300" b="1"/>
            </a:lvl4pPr>
            <a:lvl5pPr>
              <a:defRPr sz="23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117226" tIns="58613" rIns="117226" bIns="58613"/>
          <a:lstStyle>
            <a:lvl1pPr algn="ctr">
              <a:buFontTx/>
              <a:buNone/>
              <a:defRPr sz="2300" b="1"/>
            </a:lvl1pPr>
            <a:lvl2pPr>
              <a:defRPr sz="2300"/>
            </a:lvl2pPr>
            <a:lvl3pPr>
              <a:defRPr sz="2300"/>
            </a:lvl3pPr>
            <a:lvl4pPr>
              <a:defRPr sz="2300"/>
            </a:lvl4pPr>
            <a:lvl5pPr>
              <a:defRPr sz="23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44202727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717583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3498850"/>
            <a:ext cx="239184" cy="1352550"/>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a:solidFill>
                <a:prstClr val="white"/>
              </a:solidFill>
            </a:endParaRPr>
          </a:p>
        </p:txBody>
      </p:sp>
      <p:sp>
        <p:nvSpPr>
          <p:cNvPr id="3" name="Title 6"/>
          <p:cNvSpPr>
            <a:spLocks noGrp="1"/>
          </p:cNvSpPr>
          <p:nvPr>
            <p:ph type="title"/>
          </p:nvPr>
        </p:nvSpPr>
        <p:spPr>
          <a:xfrm>
            <a:off x="300763" y="3390900"/>
            <a:ext cx="10820437" cy="1747850"/>
          </a:xfrm>
          <a:prstGeom prst="rect">
            <a:avLst/>
          </a:prstGeom>
        </p:spPr>
        <p:txBody>
          <a:bodyPr lIns="91146" tIns="45580" rIns="91146" bIns="45580"/>
          <a:lstStyle>
            <a:lvl1pPr algn="l">
              <a:defRPr sz="5000" b="1" baseline="0">
                <a:solidFill>
                  <a:schemeClr val="bg1"/>
                </a:solidFill>
              </a:defRPr>
            </a:lvl1pPr>
          </a:lstStyle>
          <a:p>
            <a:r>
              <a:rPr lang="en-US"/>
              <a:t>Click to edit Master title style</a:t>
            </a:r>
            <a:endParaRPr lang="th-TH" dirty="0"/>
          </a:p>
        </p:txBody>
      </p:sp>
    </p:spTree>
    <p:extLst>
      <p:ext uri="{BB962C8B-B14F-4D97-AF65-F5344CB8AC3E}">
        <p14:creationId xmlns:p14="http://schemas.microsoft.com/office/powerpoint/2010/main" val="1345807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7560972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6438772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85734381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411966220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23387884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6201107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3550442"/>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8B4CCAD-2E1E-4770-9F7B-E7117957BF3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253536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896C9319-A5F3-4C16-8960-3511FC83FD27}"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6748519"/>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B7E973F3-903B-423B-B520-6653A0B88D7A}"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51943968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82549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4B68F1EA-AC27-49B7-A491-D1FD2D4F5E1F}"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9222976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06CB161B-5511-41AF-B9DA-315C32AC8ADA}"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417913836"/>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C3FDF008-0109-4069-AEE2-73E4034EC75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148471101"/>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7E19144-C96B-4896-AD15-8C832D18C8CB}"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792626571"/>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35DB2E0B-7C73-463B-A80A-D00CCDFFEC52}"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009967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914382535"/>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44962356"/>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23725812"/>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56292052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419411229"/>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443578691"/>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3734496739"/>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99247175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5790396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7F853C88-FEFC-4D1A-86AD-D58070686AAD}"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15444232"/>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CED3F08B-F754-4FDE-978D-315E67D7FBC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7434050"/>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33238520"/>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261768851"/>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98427402"/>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158648559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18647294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9AA7C378-7858-4CCA-B329-754C917296E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047700661"/>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820D86-6454-4CD7-9CB9-B4E0BD195D85}"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23798652"/>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792835346"/>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903461739"/>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49010634"/>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3440791311"/>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682770457"/>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3890418367"/>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1741347503"/>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4231210357"/>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93152076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BCDDADE4-F281-431C-846C-1C3EB28D6738}"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205894027"/>
      </p:ext>
    </p:extLst>
  </p:cSld>
  <p:clrMapOvr>
    <a:overrideClrMapping bg1="lt1" tx1="dk1" bg2="lt2" tx2="dk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3652334181"/>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355746595"/>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32923799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813009564"/>
      </p:ext>
    </p:extLst>
  </p:cSld>
  <p:clrMapOvr>
    <a:overrideClrMapping bg1="lt1" tx1="dk1" bg2="lt2" tx2="dk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2085041749"/>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144424887"/>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1648671867"/>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marL="531708" marR="0" lvl="0" indent="-531708" algn="l" defTabSz="911525"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2800" dirty="0">
                <a:solidFill>
                  <a:prstClr val="white"/>
                </a:solidFill>
              </a:rPr>
              <a:t> </a:t>
            </a:r>
            <a:endParaRPr lang="th-TH" sz="2800" dirty="0">
              <a:solidFill>
                <a:prstClr val="white"/>
              </a:solidFill>
            </a:endParaRPr>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668527676"/>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2800" dirty="0">
                <a:solidFill>
                  <a:prstClr val="white"/>
                </a:solidFill>
              </a:rPr>
              <a:t> </a:t>
            </a:r>
            <a:endParaRPr lang="th-TH" sz="2800" dirty="0">
              <a:solidFill>
                <a:prstClr val="white"/>
              </a:solidFill>
            </a:endParaRPr>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83192536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2800" dirty="0">
                <a:solidFill>
                  <a:prstClr val="white"/>
                </a:solidFill>
              </a:rPr>
              <a:t> </a:t>
            </a:r>
            <a:endParaRPr lang="th-TH" sz="2800" dirty="0">
              <a:solidFill>
                <a:prstClr val="white"/>
              </a:solidFill>
            </a:endParaRPr>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92127176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7C5EE3DE-282A-4C42-824B-21F751D72708}"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988930792"/>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2800" dirty="0">
                <a:solidFill>
                  <a:prstClr val="white"/>
                </a:solidFill>
              </a:rPr>
              <a:t> </a:t>
            </a:r>
            <a:endParaRPr lang="th-TH" sz="2800" dirty="0">
              <a:solidFill>
                <a:prstClr val="white"/>
              </a:solidFill>
            </a:endParaRPr>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959450046"/>
      </p:ext>
    </p:extLst>
  </p:cSld>
  <p:clrMapOvr>
    <a:overrideClrMapping bg1="lt1" tx1="dk1" bg2="lt2" tx2="dk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2800" dirty="0">
                <a:solidFill>
                  <a:prstClr val="white"/>
                </a:solidFill>
              </a:rPr>
              <a:t> </a:t>
            </a:r>
            <a:endParaRPr lang="th-TH" sz="2800" dirty="0">
              <a:solidFill>
                <a:prstClr val="white"/>
              </a:solidFill>
            </a:endParaRPr>
          </a:p>
        </p:txBody>
      </p:sp>
    </p:spTree>
    <p:extLst>
      <p:ext uri="{BB962C8B-B14F-4D97-AF65-F5344CB8AC3E}">
        <p14:creationId xmlns:p14="http://schemas.microsoft.com/office/powerpoint/2010/main" val="2668886885"/>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Tree>
    <p:extLst>
      <p:ext uri="{BB962C8B-B14F-4D97-AF65-F5344CB8AC3E}">
        <p14:creationId xmlns:p14="http://schemas.microsoft.com/office/powerpoint/2010/main" val="1191046552"/>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2800" dirty="0">
                <a:solidFill>
                  <a:prstClr val="white"/>
                </a:solidFill>
              </a:rPr>
              <a:t> </a:t>
            </a:r>
            <a:endParaRPr lang="th-TH" sz="2800" dirty="0">
              <a:solidFill>
                <a:prstClr val="white"/>
              </a:solidFill>
            </a:endParaRPr>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299594912"/>
      </p:ext>
    </p:extLst>
  </p:cSld>
  <p:clrMapOvr>
    <a:overrideClrMapping bg1="lt1" tx1="dk1" bg2="lt2" tx2="dk2" accent1="accent1" accent2="accent2" accent3="accent3" accent4="accent4" accent5="accent5" accent6="accent6" hlink="hlink" folHlink="folHlink"/>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solidFill>
                  <a:prstClr val="black">
                    <a:tint val="75000"/>
                  </a:prstClr>
                </a:solidFill>
              </a:rPr>
              <a:pPr/>
              <a:t>‹#›</a:t>
            </a:fld>
            <a:endParaRPr lang="th-TH">
              <a:solidFill>
                <a:prstClr val="black">
                  <a:tint val="75000"/>
                </a:prstClr>
              </a:solidFill>
            </a:endParaRPr>
          </a:p>
        </p:txBody>
      </p:sp>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365507565"/>
      </p:ext>
    </p:extLst>
  </p:cSld>
  <p:clrMapOvr>
    <a:overrideClrMapping bg1="lt1" tx1="dk1" bg2="lt2" tx2="dk2" accent1="accent1" accent2="accent2" accent3="accent3" accent4="accent4" accent5="accent5" accent6="accent6" hlink="hlink" folHlink="folHlink"/>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3"/>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marL="531708" marR="0" lvl="0" indent="-531708" algn="l" defTabSz="911525" rtl="0" eaLnBrk="1" fontAlgn="auto" latinLnBrk="0" hangingPunct="1">
              <a:lnSpc>
                <a:spcPct val="150000"/>
              </a:lnSpc>
              <a:spcBef>
                <a:spcPct val="20000"/>
              </a:spcBef>
              <a:spcAft>
                <a:spcPts val="0"/>
              </a:spcAft>
              <a:buClrTx/>
              <a:buSzPct val="250000"/>
              <a:buFontTx/>
              <a:buBlip>
                <a:blip r:embed="rId3"/>
              </a:buBlip>
              <a:tabLst/>
              <a:defRPr/>
            </a:pPr>
            <a:r>
              <a:rPr kumimoji="0" lang="en-US" sz="1800" b="1" i="0" u="none" strike="noStrike" kern="1200" cap="none" spc="0" normalizeH="0" baseline="0" noProof="0" dirty="0">
                <a:ln>
                  <a:noFill/>
                </a:ln>
                <a:solidFill>
                  <a:schemeClr val="tx1"/>
                </a:solidFill>
                <a:effectLst/>
                <a:uLnTx/>
                <a:uFillTx/>
                <a:latin typeface="+mn-lt"/>
                <a:ea typeface="+mn-ea"/>
                <a:cs typeface="+mn-cs"/>
              </a:rPr>
              <a:t>Click to edit Master subtitle style</a:t>
            </a:r>
            <a:endParaRPr kumimoji="0" lang="th-TH" sz="1800" b="1" i="0" u="none" strike="noStrike" kern="1200" cap="none" spc="0" normalizeH="0" baseline="0" noProof="0" dirty="0">
              <a:ln>
                <a:noFill/>
              </a:ln>
              <a:solidFill>
                <a:schemeClr val="tx1"/>
              </a:solidFill>
              <a:effectLst/>
              <a:uLnTx/>
              <a:uFillTx/>
              <a:latin typeface="+mn-lt"/>
              <a:ea typeface="+mn-ea"/>
              <a:cs typeface="+mn-cs"/>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1800" dirty="0"/>
              <a:t> </a:t>
            </a:r>
            <a:endParaRPr lang="th-TH" sz="1800"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59486337"/>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Objec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1800" dirty="0"/>
              <a:t> </a:t>
            </a:r>
            <a:endParaRPr lang="th-TH" sz="1800"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2301329187"/>
      </p:ext>
    </p:extLst>
  </p:cSld>
  <p:clrMapOvr>
    <a:overrideClrMapping bg1="lt1" tx1="dk1" bg2="lt2" tx2="dk2" accent1="accent1" accent2="accent2" accent3="accent3" accent4="accent4" accent5="accent5" accent6="accent6" hlink="hlink" folHlink="folHlink"/>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wo Content">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1800" dirty="0"/>
              <a:t> </a:t>
            </a:r>
            <a:endParaRPr lang="th-TH" sz="1800"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3675033533"/>
      </p:ext>
    </p:extLst>
  </p:cSld>
  <p:clrMapOvr>
    <a:overrideClrMapping bg1="lt1" tx1="dk1" bg2="lt2" tx2="dk2" accent1="accent1" accent2="accent2" accent3="accent3" accent4="accent4" accent5="accent5" accent6="accent6" hlink="hlink" folHlink="folHlink"/>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1800" dirty="0"/>
              <a:t> </a:t>
            </a:r>
            <a:endParaRPr lang="th-TH" sz="1800"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648028984"/>
      </p:ext>
    </p:extLst>
  </p:cSld>
  <p:clrMapOvr>
    <a:overrideClrMapping bg1="lt1" tx1="dk1" bg2="lt2" tx2="dk2" accent1="accent1" accent2="accent2" accent3="accent3" accent4="accent4" accent5="accent5" accent6="accent6" hlink="hlink" folHlink="folHlink"/>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1800" dirty="0"/>
              <a:t> </a:t>
            </a:r>
            <a:endParaRPr lang="th-TH" sz="1800" dirty="0"/>
          </a:p>
        </p:txBody>
      </p:sp>
    </p:spTree>
    <p:extLst>
      <p:ext uri="{BB962C8B-B14F-4D97-AF65-F5344CB8AC3E}">
        <p14:creationId xmlns:p14="http://schemas.microsoft.com/office/powerpoint/2010/main" val="7247700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5AD0BD9F-6776-4381-8E12-C01C124FBD9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37837922"/>
      </p:ext>
    </p:extLst>
  </p:cSld>
  <p:clrMapOvr>
    <a:overrideClrMapping bg1="lt1" tx1="dk1" bg2="lt2" tx2="dk2" accent1="accent1" accent2="accent2" accent3="accent3" accent4="accent4" accent5="accent5" accent6="accent6" hlink="hlink" folHlink="folHlink"/>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dirty="0"/>
          </a:p>
        </p:txBody>
      </p:sp>
    </p:spTree>
    <p:extLst>
      <p:ext uri="{BB962C8B-B14F-4D97-AF65-F5344CB8AC3E}">
        <p14:creationId xmlns:p14="http://schemas.microsoft.com/office/powerpoint/2010/main" val="3786363068"/>
      </p:ext>
    </p:extLst>
  </p:cSld>
  <p:clrMapOvr>
    <a:overrideClrMapping bg1="lt1" tx1="dk1" bg2="lt2" tx2="dk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ntent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8" name="Rectangle 7"/>
          <p:cNvSpPr/>
          <p:nvPr userDrawn="1"/>
        </p:nvSpPr>
        <p:spPr>
          <a:xfrm>
            <a:off x="0" y="1629047"/>
            <a:ext cx="240000" cy="649273"/>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r>
              <a:rPr lang="en-US" sz="1800" dirty="0"/>
              <a:t> </a:t>
            </a:r>
            <a:endParaRPr lang="th-TH" sz="1800"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hasCustomPrompt="1"/>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dirty="0"/>
              <a:t>Click to add text</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Tree>
    <p:extLst>
      <p:ext uri="{BB962C8B-B14F-4D97-AF65-F5344CB8AC3E}">
        <p14:creationId xmlns:p14="http://schemas.microsoft.com/office/powerpoint/2010/main" val="1855949573"/>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C2CD33-3677-460D-89D1-390D86E77732}" type="slidenum">
              <a:rPr lang="th-TH" smtClean="0"/>
              <a:pPr/>
              <a:t>‹#›</a:t>
            </a:fld>
            <a:endParaRPr lang="th-TH"/>
          </a:p>
        </p:txBody>
      </p:sp>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hasCustomPrompt="1"/>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dirty="0"/>
              <a:t>Click to add text</a:t>
            </a:r>
            <a:endParaRPr lang="th-TH" dirty="0"/>
          </a:p>
        </p:txBody>
      </p:sp>
    </p:spTree>
    <p:extLst>
      <p:ext uri="{BB962C8B-B14F-4D97-AF65-F5344CB8AC3E}">
        <p14:creationId xmlns:p14="http://schemas.microsoft.com/office/powerpoint/2010/main" val="1431713784"/>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4FEBC3D1-46F2-984A-80A0-FABD4BDABD7C}" type="slidenum">
              <a:rPr lang="th-TH"/>
              <a:pPr/>
              <a:t>‹#›</a:t>
            </a:fld>
            <a:endParaRPr lang="th-TH"/>
          </a:p>
        </p:txBody>
      </p:sp>
    </p:spTree>
    <p:extLst>
      <p:ext uri="{BB962C8B-B14F-4D97-AF65-F5344CB8AC3E}">
        <p14:creationId xmlns:p14="http://schemas.microsoft.com/office/powerpoint/2010/main" val="345651055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fld id="{082FA8FA-9A6F-E542-A6BE-EDE9DAADC22C}" type="slidenum">
              <a:rPr lang="th-TH"/>
              <a:pPr/>
              <a:t>‹#›</a:t>
            </a:fld>
            <a:endParaRPr lang="th-TH"/>
          </a:p>
        </p:txBody>
      </p:sp>
    </p:spTree>
    <p:extLst>
      <p:ext uri="{BB962C8B-B14F-4D97-AF65-F5344CB8AC3E}">
        <p14:creationId xmlns:p14="http://schemas.microsoft.com/office/powerpoint/2010/main" val="86952433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fld id="{DC7D4DA0-2319-4341-9769-DB1F3ED4072C}" type="slidenum">
              <a:rPr lang="th-TH"/>
              <a:pPr/>
              <a:t>‹#›</a:t>
            </a:fld>
            <a:endParaRPr lang="th-TH"/>
          </a:p>
        </p:txBody>
      </p:sp>
    </p:spTree>
    <p:extLst>
      <p:ext uri="{BB962C8B-B14F-4D97-AF65-F5344CB8AC3E}">
        <p14:creationId xmlns:p14="http://schemas.microsoft.com/office/powerpoint/2010/main" val="2490422070"/>
      </p:ext>
    </p:extLst>
  </p:cSld>
  <p:clrMapOvr>
    <a:overrideClrMapping bg1="lt1" tx1="dk1" bg2="lt2" tx2="dk2" accent1="accent1" accent2="accent2" accent3="accent3" accent4="accent4" accent5="accent5" accent6="accent6" hlink="hlink" folHlink="folHlink"/>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fld id="{9234FBE1-4DBB-0A45-A313-1C95C677B9F8}" type="slidenum">
              <a:rPr lang="th-TH"/>
              <a:pPr/>
              <a:t>‹#›</a:t>
            </a:fld>
            <a:endParaRPr lang="th-TH"/>
          </a:p>
        </p:txBody>
      </p:sp>
    </p:spTree>
    <p:extLst>
      <p:ext uri="{BB962C8B-B14F-4D97-AF65-F5344CB8AC3E}">
        <p14:creationId xmlns:p14="http://schemas.microsoft.com/office/powerpoint/2010/main" val="1934241779"/>
      </p:ext>
    </p:extLst>
  </p:cSld>
  <p:clrMapOvr>
    <a:overrideClrMapping bg1="lt1" tx1="dk1" bg2="lt2" tx2="dk2" accent1="accent1" accent2="accent2" accent3="accent3" accent4="accent4" accent5="accent5" accent6="accent6" hlink="hlink" folHlink="folHlink"/>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fld id="{8800C79D-0615-AF41-9AB4-7D5AEAE4FA5F}" type="slidenum">
              <a:rPr lang="th-TH"/>
              <a:pPr/>
              <a:t>‹#›</a:t>
            </a:fld>
            <a:endParaRPr lang="th-TH"/>
          </a:p>
        </p:txBody>
      </p:sp>
    </p:spTree>
    <p:extLst>
      <p:ext uri="{BB962C8B-B14F-4D97-AF65-F5344CB8AC3E}">
        <p14:creationId xmlns:p14="http://schemas.microsoft.com/office/powerpoint/2010/main" val="1797589291"/>
      </p:ext>
    </p:extLst>
  </p:cSld>
  <p:clrMapOvr>
    <a:overrideClrMapping bg1="lt1" tx1="dk1" bg2="lt2" tx2="dk2" accent1="accent1" accent2="accent2" accent3="accent3" accent4="accent4" accent5="accent5" accent6="accent6" hlink="hlink" folHlink="folHlink"/>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46407012-0E7A-5E4B-A7AF-9C32E797E9A4}" type="slidenum">
              <a:rPr lang="th-TH"/>
              <a:pPr/>
              <a:t>‹#›</a:t>
            </a:fld>
            <a:endParaRPr lang="th-TH"/>
          </a:p>
        </p:txBody>
      </p:sp>
    </p:spTree>
    <p:extLst>
      <p:ext uri="{BB962C8B-B14F-4D97-AF65-F5344CB8AC3E}">
        <p14:creationId xmlns:p14="http://schemas.microsoft.com/office/powerpoint/2010/main" val="194128696"/>
      </p:ext>
    </p:extLst>
  </p:cSld>
  <p:clrMapOvr>
    <a:overrideClrMapping bg1="lt1" tx1="dk1" bg2="lt2" tx2="dk2" accent1="accent1" accent2="accent2" accent3="accent3" accent4="accent4" accent5="accent5" accent6="accent6" hlink="hlink" folHlink="folHlink"/>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fld id="{5061A1E0-FBC8-624D-9818-97B256F18464}" type="slidenum">
              <a:rPr lang="th-TH"/>
              <a:pPr/>
              <a:t>‹#›</a:t>
            </a:fld>
            <a:endParaRPr lang="th-TH"/>
          </a:p>
        </p:txBody>
      </p:sp>
    </p:spTree>
    <p:extLst>
      <p:ext uri="{BB962C8B-B14F-4D97-AF65-F5344CB8AC3E}">
        <p14:creationId xmlns:p14="http://schemas.microsoft.com/office/powerpoint/2010/main" val="343917524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a:defRPr/>
            </a:pPr>
            <a:r>
              <a:rPr lang="en-US" sz="2800" dirty="0">
                <a:solidFill>
                  <a:prstClr val="white"/>
                </a:solidFill>
              </a:rPr>
              <a:t> </a:t>
            </a:r>
            <a:endParaRPr lang="th-TH" sz="2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A1656286-BD82-4BC7-BB65-42779E20B88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744872196"/>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fld id="{291A7365-E498-9649-A83D-7EFC2B52C78D}" type="slidenum">
              <a:rPr lang="th-TH"/>
              <a:pPr/>
              <a:t>‹#›</a:t>
            </a:fld>
            <a:endParaRPr lang="th-TH"/>
          </a:p>
        </p:txBody>
      </p:sp>
    </p:spTree>
    <p:extLst>
      <p:ext uri="{BB962C8B-B14F-4D97-AF65-F5344CB8AC3E}">
        <p14:creationId xmlns:p14="http://schemas.microsoft.com/office/powerpoint/2010/main" val="2525819247"/>
      </p:ext>
    </p:extLst>
  </p:cSld>
  <p:clrMapOvr>
    <a:overrideClrMapping bg1="lt1" tx1="dk1" bg2="lt2" tx2="dk2" accent1="accent1" accent2="accent2" accent3="accent3" accent4="accent4" accent5="accent5" accent6="accent6" hlink="hlink" folHlink="folHlink"/>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05B995D1-5562-436D-907F-5CBB1B3663FE}"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343206717"/>
      </p:ext>
    </p:extLst>
  </p:cSld>
  <p:clrMapOvr>
    <a:overrideClrMapping bg1="lt1" tx1="dk1" bg2="lt2" tx2="dk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Objec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4" name="Content Placeholder 27"/>
          <p:cNvSpPr>
            <a:spLocks noGrp="1"/>
          </p:cNvSpPr>
          <p:nvPr>
            <p:ph sz="quarter" idx="13"/>
          </p:nvPr>
        </p:nvSpPr>
        <p:spPr>
          <a:xfrm>
            <a:off x="660338" y="1978289"/>
            <a:ext cx="107697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7"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BF50CBA-5619-4340-95E2-F3FA8B6A6E5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77942443"/>
      </p:ext>
    </p:extLst>
  </p:cSld>
  <p:clrMapOvr>
    <a:overrideClrMapping bg1="lt1" tx1="dk1" bg2="lt2" tx2="dk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7" name="Content Placeholder 27"/>
          <p:cNvSpPr>
            <a:spLocks noGrp="1"/>
          </p:cNvSpPr>
          <p:nvPr>
            <p:ph sz="quarter" idx="16"/>
          </p:nvPr>
        </p:nvSpPr>
        <p:spPr>
          <a:xfrm>
            <a:off x="660335"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9" name="Content Placeholder 27"/>
          <p:cNvSpPr>
            <a:spLocks noGrp="1"/>
          </p:cNvSpPr>
          <p:nvPr>
            <p:ph sz="quarter" idx="17"/>
          </p:nvPr>
        </p:nvSpPr>
        <p:spPr>
          <a:xfrm>
            <a:off x="6150037" y="1978289"/>
            <a:ext cx="5280000" cy="3448056"/>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8" name="Slide Number Placeholder 5"/>
          <p:cNvSpPr>
            <a:spLocks noGrp="1"/>
          </p:cNvSpPr>
          <p:nvPr>
            <p:ph type="sldNum" sz="quarter" idx="18"/>
          </p:nvPr>
        </p:nvSpPr>
        <p:spPr/>
        <p:txBody>
          <a:bodyPr/>
          <a:lstStyle>
            <a:lvl1pPr>
              <a:defRPr/>
            </a:lvl1pPr>
          </a:lstStyle>
          <a:p>
            <a:pPr>
              <a:defRPr/>
            </a:pPr>
            <a:fld id="{0ACA7A2E-3143-40BC-BE03-6AD844F3402C}"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051783794"/>
      </p:ext>
    </p:extLst>
  </p:cSld>
  <p:clrMapOvr>
    <a:overrideClrMapping bg1="lt1" tx1="dk1" bg2="lt2" tx2="dk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Rectangle 7"/>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2" name="Content Placeholder 27"/>
          <p:cNvSpPr>
            <a:spLocks noGrp="1"/>
          </p:cNvSpPr>
          <p:nvPr>
            <p:ph sz="quarter" idx="18"/>
          </p:nvPr>
        </p:nvSpPr>
        <p:spPr>
          <a:xfrm>
            <a:off x="660335"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4" name="Text Placeholder 13"/>
          <p:cNvSpPr>
            <a:spLocks noGrp="1"/>
          </p:cNvSpPr>
          <p:nvPr>
            <p:ph type="body" sz="quarter" idx="19"/>
          </p:nvPr>
        </p:nvSpPr>
        <p:spPr>
          <a:xfrm>
            <a:off x="660335"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8" name="Content Placeholder 27"/>
          <p:cNvSpPr>
            <a:spLocks noGrp="1"/>
          </p:cNvSpPr>
          <p:nvPr>
            <p:ph sz="quarter" idx="20"/>
          </p:nvPr>
        </p:nvSpPr>
        <p:spPr>
          <a:xfrm>
            <a:off x="6150037" y="2500308"/>
            <a:ext cx="5280000" cy="2926039"/>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9" name="Text Placeholder 13"/>
          <p:cNvSpPr>
            <a:spLocks noGrp="1"/>
          </p:cNvSpPr>
          <p:nvPr>
            <p:ph type="body" sz="quarter" idx="21"/>
          </p:nvPr>
        </p:nvSpPr>
        <p:spPr>
          <a:xfrm>
            <a:off x="6150037" y="1978289"/>
            <a:ext cx="5280000" cy="522000"/>
          </a:xfrm>
          <a:prstGeom prst="rect">
            <a:avLst/>
          </a:prstGeom>
        </p:spPr>
        <p:txBody>
          <a:bodyPr lIns="91146" tIns="45580" rIns="91146" bIns="45580"/>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9" name="Slide Number Placeholder 5"/>
          <p:cNvSpPr>
            <a:spLocks noGrp="1"/>
          </p:cNvSpPr>
          <p:nvPr>
            <p:ph type="sldNum" sz="quarter" idx="22"/>
          </p:nvPr>
        </p:nvSpPr>
        <p:spPr/>
        <p:txBody>
          <a:bodyPr/>
          <a:lstStyle>
            <a:lvl1pPr>
              <a:defRPr/>
            </a:lvl1pPr>
          </a:lstStyle>
          <a:p>
            <a:pPr>
              <a:defRPr/>
            </a:pPr>
            <a:fld id="{6182A0DA-7EA2-4B0F-A53F-4E19D3C7D6B6}"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2602690670"/>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4" name="Slide Number Placeholder 5"/>
          <p:cNvSpPr>
            <a:spLocks noGrp="1"/>
          </p:cNvSpPr>
          <p:nvPr>
            <p:ph type="sldNum" sz="quarter" idx="10"/>
          </p:nvPr>
        </p:nvSpPr>
        <p:spPr/>
        <p:txBody>
          <a:bodyPr/>
          <a:lstStyle>
            <a:lvl1pPr>
              <a:defRPr/>
            </a:lvl1pPr>
          </a:lstStyle>
          <a:p>
            <a:pPr>
              <a:defRPr/>
            </a:pPr>
            <a:fld id="{DA9B10E9-7EBF-4690-8309-4CD3531673B3}"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300847453"/>
      </p:ext>
    </p:extLst>
  </p:cSld>
  <p:clrMapOvr>
    <a:overrideClrMapping bg1="lt1" tx1="dk1" bg2="lt2" tx2="dk2" accent1="accent1" accent2="accent2" accent3="accent3" accent4="accent4" accent5="accent5" accent6="accent6" hlink="hlink" folHlink="folHlink"/>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8C9F4F6-A55C-4573-AE0B-097D8F7FFCC2}" type="slidenum">
              <a:rPr lang="th-TH">
                <a:solidFill>
                  <a:prstClr val="black">
                    <a:tint val="75000"/>
                  </a:prstClr>
                </a:solidFill>
              </a:rPr>
              <a:pPr>
                <a:defRPr/>
              </a:pPr>
              <a:t>‹#›</a:t>
            </a:fld>
            <a:endParaRPr lang="th-TH" dirty="0">
              <a:solidFill>
                <a:prstClr val="black">
                  <a:tint val="75000"/>
                </a:prstClr>
              </a:solidFill>
            </a:endParaRPr>
          </a:p>
        </p:txBody>
      </p:sp>
    </p:spTree>
    <p:extLst>
      <p:ext uri="{BB962C8B-B14F-4D97-AF65-F5344CB8AC3E}">
        <p14:creationId xmlns:p14="http://schemas.microsoft.com/office/powerpoint/2010/main" val="284028408"/>
      </p:ext>
    </p:extLst>
  </p:cSld>
  <p:clrMapOvr>
    <a:overrideClrMapping bg1="lt1" tx1="dk1" bg2="lt2" tx2="dk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6" name="Rectangle 5"/>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auto">
              <a:spcBef>
                <a:spcPts val="0"/>
              </a:spcBef>
              <a:spcAft>
                <a:spcPts val="0"/>
              </a:spcAft>
              <a:defRPr/>
            </a:pPr>
            <a:r>
              <a:rPr lang="en-US" sz="1800" dirty="0">
                <a:solidFill>
                  <a:prstClr val="white"/>
                </a:solidFill>
              </a:rPr>
              <a:t> </a:t>
            </a:r>
            <a:endParaRPr lang="th-TH" sz="1800" dirty="0">
              <a:solidFill>
                <a:prstClr val="white"/>
              </a:solidFill>
            </a:endParaRPr>
          </a:p>
        </p:txBody>
      </p:sp>
      <p:sp>
        <p:nvSpPr>
          <p:cNvPr id="10" name="Title 25"/>
          <p:cNvSpPr>
            <a:spLocks noGrp="1"/>
          </p:cNvSpPr>
          <p:nvPr>
            <p:ph type="title"/>
          </p:nvPr>
        </p:nvSpPr>
        <p:spPr>
          <a:xfrm>
            <a:off x="226476" y="1571612"/>
            <a:ext cx="4440765" cy="1214446"/>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9" name="Content Placeholder 27"/>
          <p:cNvSpPr>
            <a:spLocks noGrp="1"/>
          </p:cNvSpPr>
          <p:nvPr>
            <p:ph sz="quarter" idx="17"/>
          </p:nvPr>
        </p:nvSpPr>
        <p:spPr>
          <a:xfrm>
            <a:off x="4857741" y="1571613"/>
            <a:ext cx="6572296" cy="3854734"/>
          </a:xfrm>
          <a:prstGeom prst="rect">
            <a:avLst/>
          </a:prstGeom>
        </p:spPr>
        <p:txBody>
          <a:bodyPr lIns="91146" tIns="45580" rIns="91146" bIns="45580">
            <a:normAutofit/>
          </a:bodyPr>
          <a:lstStyle>
            <a:lvl1pPr>
              <a:buFontTx/>
              <a:buNone/>
              <a:defRPr sz="1800" b="1"/>
            </a:lvl1pPr>
            <a:lvl2pPr>
              <a:buFontTx/>
              <a:buNone/>
              <a:defRPr sz="1800" b="1"/>
            </a:lvl2pPr>
            <a:lvl3pPr>
              <a:buFontTx/>
              <a:buNone/>
              <a:defRPr sz="1800" b="1"/>
            </a:lvl3pPr>
            <a:lvl4pPr>
              <a:buFontTx/>
              <a:buNone/>
              <a:defRPr sz="1800" b="1"/>
            </a:lvl4pPr>
            <a:lvl5pPr>
              <a:buFontTx/>
              <a:buNone/>
              <a:defRPr sz="18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h-TH" dirty="0"/>
          </a:p>
        </p:txBody>
      </p:sp>
      <p:sp>
        <p:nvSpPr>
          <p:cNvPr id="18" name="Text Placeholder 16"/>
          <p:cNvSpPr>
            <a:spLocks noGrp="1"/>
          </p:cNvSpPr>
          <p:nvPr>
            <p:ph type="body" sz="quarter" idx="18"/>
          </p:nvPr>
        </p:nvSpPr>
        <p:spPr>
          <a:xfrm>
            <a:off x="660339" y="2857496"/>
            <a:ext cx="4006905" cy="2571768"/>
          </a:xfrm>
          <a:prstGeom prst="rect">
            <a:avLst/>
          </a:prstGeom>
        </p:spPr>
        <p:txBody>
          <a:bodyPr lIns="91146" tIns="45580" rIns="91146" bIns="45580"/>
          <a:lstStyle>
            <a:lvl1pPr>
              <a:buFontTx/>
              <a:buNone/>
              <a:defRPr sz="1800"/>
            </a:lvl1pPr>
            <a:lvl2pPr>
              <a:defRPr sz="1800"/>
            </a:lvl2pPr>
            <a:lvl3pPr>
              <a:defRPr sz="1800"/>
            </a:lvl3pPr>
            <a:lvl4pPr>
              <a:defRPr sz="1800"/>
            </a:lvl4pPr>
            <a:lvl5pPr>
              <a:defRPr sz="1800"/>
            </a:lvl5pPr>
          </a:lstStyle>
          <a:p>
            <a:pPr lvl="0"/>
            <a:r>
              <a:rPr lang="en-US"/>
              <a:t>Click to edit Master text styles</a:t>
            </a:r>
          </a:p>
        </p:txBody>
      </p:sp>
      <p:sp>
        <p:nvSpPr>
          <p:cNvPr id="12"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Slide Number Placeholder 5"/>
          <p:cNvSpPr>
            <a:spLocks noGrp="1"/>
          </p:cNvSpPr>
          <p:nvPr>
            <p:ph type="sldNum" sz="quarter" idx="19"/>
          </p:nvPr>
        </p:nvSpPr>
        <p:spPr/>
        <p:txBody>
          <a:bodyPr/>
          <a:lstStyle>
            <a:lvl1pPr>
              <a:defRPr/>
            </a:lvl1pPr>
          </a:lstStyle>
          <a:p>
            <a:pPr>
              <a:defRPr/>
            </a:pPr>
            <a:fld id="{29DE8D1C-B0D3-4EA1-9529-155C397DB7C0}"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3386293590"/>
      </p:ext>
    </p:extLst>
  </p:cSld>
  <p:clrMapOvr>
    <a:overrideClrMapping bg1="lt1" tx1="dk1" bg2="lt2" tx2="dk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Text Placeholder 20"/>
          <p:cNvSpPr>
            <a:spLocks noGrp="1"/>
          </p:cNvSpPr>
          <p:nvPr>
            <p:ph type="body" sz="quarter" idx="14"/>
          </p:nvPr>
        </p:nvSpPr>
        <p:spPr>
          <a:xfrm>
            <a:off x="660339" y="5929426"/>
            <a:ext cx="10198197" cy="788737"/>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7" name="Content Placeholder 27"/>
          <p:cNvSpPr>
            <a:spLocks noGrp="1"/>
          </p:cNvSpPr>
          <p:nvPr>
            <p:ph sz="quarter" idx="15"/>
          </p:nvPr>
        </p:nvSpPr>
        <p:spPr>
          <a:xfrm>
            <a:off x="660338" y="1571615"/>
            <a:ext cx="10769700" cy="4000528"/>
          </a:xfrm>
          <a:prstGeom prst="rect">
            <a:avLst/>
          </a:prstGeom>
        </p:spPr>
        <p:txBody>
          <a:bodyPr lIns="91146" tIns="45580" rIns="91146" bIns="45580">
            <a:normAutofit/>
          </a:bodyPr>
          <a:lstStyle>
            <a:lvl1pPr>
              <a:buFontTx/>
              <a:buNone/>
              <a:defRPr sz="1800" b="1"/>
            </a:lvl1pPr>
            <a:lvl2pPr>
              <a:defRPr sz="1800" b="1"/>
            </a:lvl2pPr>
            <a:lvl3pPr>
              <a:defRPr sz="1800" b="1"/>
            </a:lvl3pPr>
            <a:lvl4pPr>
              <a:defRPr sz="1800" b="1"/>
            </a:lvl4pPr>
            <a:lvl5pPr>
              <a:defRPr sz="1800" b="1"/>
            </a:lvl5pPr>
          </a:lstStyle>
          <a:p>
            <a:pPr lvl="0"/>
            <a:r>
              <a:rPr lang="en-US" dirty="0"/>
              <a:t>Click to edit Master text </a:t>
            </a:r>
          </a:p>
        </p:txBody>
      </p:sp>
      <p:sp>
        <p:nvSpPr>
          <p:cNvPr id="8" name="Text Placeholder 16"/>
          <p:cNvSpPr>
            <a:spLocks noGrp="1"/>
          </p:cNvSpPr>
          <p:nvPr>
            <p:ph type="body" sz="quarter" idx="18"/>
          </p:nvPr>
        </p:nvSpPr>
        <p:spPr>
          <a:xfrm>
            <a:off x="660333" y="5572140"/>
            <a:ext cx="10769704" cy="357190"/>
          </a:xfrm>
          <a:prstGeom prst="rect">
            <a:avLst/>
          </a:prstGeom>
        </p:spPr>
        <p:txBody>
          <a:bodyPr lIns="91146" tIns="45580" rIns="91146" bIns="45580"/>
          <a:lstStyle>
            <a:lvl1pPr algn="ctr">
              <a:buFontTx/>
              <a:buNone/>
              <a:defRPr sz="1800" b="1"/>
            </a:lvl1pPr>
            <a:lvl2pPr>
              <a:defRPr sz="1800"/>
            </a:lvl2pPr>
            <a:lvl3pPr>
              <a:defRPr sz="1800"/>
            </a:lvl3pPr>
            <a:lvl4pPr>
              <a:defRPr sz="1800"/>
            </a:lvl4pPr>
            <a:lvl5pPr>
              <a:defRPr sz="1800"/>
            </a:lvl5pPr>
          </a:lstStyle>
          <a:p>
            <a:pPr lvl="0"/>
            <a:r>
              <a:rPr lang="en-US"/>
              <a:t>Click to edit Master text styles</a:t>
            </a:r>
          </a:p>
        </p:txBody>
      </p:sp>
      <p:sp>
        <p:nvSpPr>
          <p:cNvPr id="5" name="Slide Number Placeholder 5"/>
          <p:cNvSpPr>
            <a:spLocks noGrp="1"/>
          </p:cNvSpPr>
          <p:nvPr>
            <p:ph type="sldNum" sz="quarter" idx="19"/>
          </p:nvPr>
        </p:nvSpPr>
        <p:spPr/>
        <p:txBody>
          <a:bodyPr/>
          <a:lstStyle>
            <a:lvl1pPr>
              <a:defRPr/>
            </a:lvl1pPr>
          </a:lstStyle>
          <a:p>
            <a:pPr>
              <a:defRPr/>
            </a:pPr>
            <a:fld id="{E07C25BF-11D5-4D60-BAE7-913568AD088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487682557"/>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ectangle 4"/>
          <p:cNvSpPr/>
          <p:nvPr userDrawn="1"/>
        </p:nvSpPr>
        <p:spPr>
          <a:xfrm>
            <a:off x="0" y="1628777"/>
            <a:ext cx="239184" cy="649288"/>
          </a:xfrm>
          <a:prstGeom prst="rect">
            <a:avLst/>
          </a:prstGeom>
          <a:solidFill>
            <a:srgbClr val="C1001F"/>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anchor="ctr"/>
          <a:lstStyle/>
          <a:p>
            <a:pPr algn="ctr" fontAlgn="base">
              <a:spcBef>
                <a:spcPct val="0"/>
              </a:spcBef>
              <a:spcAft>
                <a:spcPct val="0"/>
              </a:spcAft>
              <a:defRPr/>
            </a:pPr>
            <a:r>
              <a:rPr lang="en-US" sz="2800" dirty="0">
                <a:solidFill>
                  <a:prstClr val="white"/>
                </a:solidFill>
              </a:rPr>
              <a:t> </a:t>
            </a:r>
            <a:endParaRPr lang="th-TH" sz="2800" dirty="0">
              <a:solidFill>
                <a:prstClr val="white"/>
              </a:solidFill>
            </a:endParaRPr>
          </a:p>
        </p:txBody>
      </p:sp>
      <p:sp>
        <p:nvSpPr>
          <p:cNvPr id="18" name="Subtitle 2"/>
          <p:cNvSpPr>
            <a:spLocks noGrp="1"/>
          </p:cNvSpPr>
          <p:nvPr>
            <p:ph type="subTitle" idx="1"/>
          </p:nvPr>
        </p:nvSpPr>
        <p:spPr>
          <a:xfrm>
            <a:off x="660338" y="1978296"/>
            <a:ext cx="10769700" cy="3448055"/>
          </a:xfrm>
          <a:prstGeom prst="rect">
            <a:avLst/>
          </a:prstGeom>
        </p:spPr>
        <p:txBody>
          <a:bodyPr lIns="91146" tIns="45580" rIns="91146" bIns="45580">
            <a:normAutofit/>
          </a:bodyPr>
          <a:lstStyle>
            <a:lvl1pPr marL="531708" marR="0" indent="-531708" algn="l" defTabSz="911525" rtl="0" eaLnBrk="1" fontAlgn="auto" latinLnBrk="0" hangingPunct="1">
              <a:lnSpc>
                <a:spcPct val="150000"/>
              </a:lnSpc>
              <a:spcBef>
                <a:spcPct val="20000"/>
              </a:spcBef>
              <a:spcAft>
                <a:spcPts val="0"/>
              </a:spcAft>
              <a:buClrTx/>
              <a:buSzPct val="250000"/>
              <a:buFontTx/>
              <a:buBlip>
                <a:blip r:embed="rId2"/>
              </a:buBlip>
              <a:tabLst/>
              <a:defRPr sz="1800" b="1">
                <a:solidFill>
                  <a:schemeClr val="tx1"/>
                </a:solidFill>
              </a:defRPr>
            </a:lvl1pPr>
            <a:lvl2pPr marL="455766" indent="0" algn="ctr">
              <a:buNone/>
              <a:defRPr>
                <a:solidFill>
                  <a:schemeClr val="tx1">
                    <a:tint val="75000"/>
                  </a:schemeClr>
                </a:solidFill>
              </a:defRPr>
            </a:lvl2pPr>
            <a:lvl3pPr marL="911525" indent="0" algn="ctr">
              <a:buNone/>
              <a:defRPr>
                <a:solidFill>
                  <a:schemeClr val="tx1">
                    <a:tint val="75000"/>
                  </a:schemeClr>
                </a:solidFill>
              </a:defRPr>
            </a:lvl3pPr>
            <a:lvl4pPr marL="1367289" indent="0" algn="ctr">
              <a:buNone/>
              <a:defRPr>
                <a:solidFill>
                  <a:schemeClr val="tx1">
                    <a:tint val="75000"/>
                  </a:schemeClr>
                </a:solidFill>
              </a:defRPr>
            </a:lvl4pPr>
            <a:lvl5pPr marL="1823027" indent="0" algn="ctr">
              <a:buNone/>
              <a:defRPr>
                <a:solidFill>
                  <a:schemeClr val="tx1">
                    <a:tint val="75000"/>
                  </a:schemeClr>
                </a:solidFill>
              </a:defRPr>
            </a:lvl5pPr>
            <a:lvl6pPr marL="2278806" indent="0" algn="ctr">
              <a:buNone/>
              <a:defRPr>
                <a:solidFill>
                  <a:schemeClr val="tx1">
                    <a:tint val="75000"/>
                  </a:schemeClr>
                </a:solidFill>
              </a:defRPr>
            </a:lvl6pPr>
            <a:lvl7pPr marL="2734579" indent="0" algn="ctr">
              <a:buNone/>
              <a:defRPr>
                <a:solidFill>
                  <a:schemeClr val="tx1">
                    <a:tint val="75000"/>
                  </a:schemeClr>
                </a:solidFill>
              </a:defRPr>
            </a:lvl7pPr>
            <a:lvl8pPr marL="3190325" indent="0" algn="ctr">
              <a:buNone/>
              <a:defRPr>
                <a:solidFill>
                  <a:schemeClr val="tx1">
                    <a:tint val="75000"/>
                  </a:schemeClr>
                </a:solidFill>
              </a:defRPr>
            </a:lvl8pPr>
            <a:lvl9pPr marL="3646061" indent="0" algn="ctr">
              <a:buNone/>
              <a:defRPr>
                <a:solidFill>
                  <a:schemeClr val="tx1">
                    <a:tint val="75000"/>
                  </a:schemeClr>
                </a:solidFill>
              </a:defRPr>
            </a:lvl9pPr>
          </a:lstStyle>
          <a:p>
            <a:pPr lvl="0"/>
            <a:r>
              <a:rPr lang="en-US" noProof="0" dirty="0"/>
              <a:t>Click to edit Master subtitle style</a:t>
            </a:r>
            <a:endParaRPr lang="th-TH" noProof="0" dirty="0"/>
          </a:p>
        </p:txBody>
      </p:sp>
      <p:sp>
        <p:nvSpPr>
          <p:cNvPr id="10" name="Title 25"/>
          <p:cNvSpPr>
            <a:spLocks noGrp="1"/>
          </p:cNvSpPr>
          <p:nvPr>
            <p:ph type="title"/>
          </p:nvPr>
        </p:nvSpPr>
        <p:spPr>
          <a:xfrm>
            <a:off x="226477" y="1571612"/>
            <a:ext cx="11203563" cy="504000"/>
          </a:xfrm>
          <a:prstGeom prst="rect">
            <a:avLst/>
          </a:prstGeom>
        </p:spPr>
        <p:txBody>
          <a:bodyPr lIns="91146" tIns="45580" rIns="91146" bIns="45580">
            <a:noAutofit/>
          </a:bodyPr>
          <a:lstStyle>
            <a:lvl1pPr algn="l">
              <a:defRPr sz="2400" b="1">
                <a:solidFill>
                  <a:srgbClr val="C00000"/>
                </a:solidFill>
              </a:defRPr>
            </a:lvl1pPr>
          </a:lstStyle>
          <a:p>
            <a:r>
              <a:rPr lang="en-US" dirty="0"/>
              <a:t>Click to edit Master title style</a:t>
            </a:r>
            <a:endParaRPr lang="th-TH" dirty="0"/>
          </a:p>
        </p:txBody>
      </p:sp>
      <p:sp>
        <p:nvSpPr>
          <p:cNvPr id="13" name="Text Placeholder 20"/>
          <p:cNvSpPr>
            <a:spLocks noGrp="1"/>
          </p:cNvSpPr>
          <p:nvPr>
            <p:ph type="body" sz="quarter" idx="14"/>
          </p:nvPr>
        </p:nvSpPr>
        <p:spPr>
          <a:xfrm>
            <a:off x="660339" y="5429267"/>
            <a:ext cx="10198196" cy="1288804"/>
          </a:xfrm>
          <a:prstGeom prst="rect">
            <a:avLst/>
          </a:prstGeom>
        </p:spPr>
        <p:txBody>
          <a:bodyPr lIns="91146" tIns="45580" rIns="91146" bIns="45580" anchor="b" anchorCtr="0">
            <a:normAutofit/>
          </a:bodyPr>
          <a:lstStyle>
            <a:lvl1pPr marL="0" indent="0">
              <a:buNone/>
              <a:defRPr sz="900">
                <a:latin typeface="Arial" pitchFamily="34" charset="0"/>
              </a:defRPr>
            </a:lvl1pPr>
            <a:lvl2pPr>
              <a:defRPr sz="600"/>
            </a:lvl2pPr>
            <a:lvl3pPr>
              <a:defRPr sz="600"/>
            </a:lvl3pPr>
            <a:lvl4pPr>
              <a:defRPr sz="600"/>
            </a:lvl4pPr>
            <a:lvl5pPr>
              <a:defRPr sz="600"/>
            </a:lvl5pPr>
          </a:lstStyle>
          <a:p>
            <a:endParaRPr lang="en-US" dirty="0"/>
          </a:p>
        </p:txBody>
      </p:sp>
      <p:sp>
        <p:nvSpPr>
          <p:cNvPr id="6" name="Slide Number Placeholder 5"/>
          <p:cNvSpPr>
            <a:spLocks noGrp="1"/>
          </p:cNvSpPr>
          <p:nvPr>
            <p:ph type="sldNum" sz="quarter" idx="15"/>
          </p:nvPr>
        </p:nvSpPr>
        <p:spPr/>
        <p:txBody>
          <a:bodyPr/>
          <a:lstStyle>
            <a:lvl1pPr>
              <a:defRPr/>
            </a:lvl1pPr>
          </a:lstStyle>
          <a:p>
            <a:pPr>
              <a:defRPr/>
            </a:pPr>
            <a:fld id="{5F33EF5D-8EF8-4C5B-820C-10BADD313DE1}" type="slidenum">
              <a:rPr lang="th-TH">
                <a:solidFill>
                  <a:prstClr val="black">
                    <a:tint val="75000"/>
                  </a:prstClr>
                </a:solidFill>
              </a:rPr>
              <a:pPr>
                <a:defRPr/>
              </a:pPr>
              <a:t>‹#›</a:t>
            </a:fld>
            <a:endParaRPr lang="th-TH">
              <a:solidFill>
                <a:prstClr val="black">
                  <a:tint val="75000"/>
                </a:prstClr>
              </a:solidFill>
            </a:endParaRPr>
          </a:p>
        </p:txBody>
      </p:sp>
    </p:spTree>
    <p:extLst>
      <p:ext uri="{BB962C8B-B14F-4D97-AF65-F5344CB8AC3E}">
        <p14:creationId xmlns:p14="http://schemas.microsoft.com/office/powerpoint/2010/main" val="101659058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image" Target="../media/image4.png"/><Relationship Id="rId5" Type="http://schemas.openxmlformats.org/officeDocument/2006/relationships/slideLayout" Target="../slideLayouts/slideLayout71.xml"/><Relationship Id="rId10" Type="http://schemas.openxmlformats.org/officeDocument/2006/relationships/image" Target="../media/image3.png"/><Relationship Id="rId4" Type="http://schemas.openxmlformats.org/officeDocument/2006/relationships/slideLayout" Target="../slideLayouts/slideLayout70.xml"/><Relationship Id="rId9"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4.png"/><Relationship Id="rId5" Type="http://schemas.openxmlformats.org/officeDocument/2006/relationships/slideLayout" Target="../slideLayouts/slideLayout79.xml"/><Relationship Id="rId10" Type="http://schemas.openxmlformats.org/officeDocument/2006/relationships/image" Target="../media/image3.png"/><Relationship Id="rId4" Type="http://schemas.openxmlformats.org/officeDocument/2006/relationships/slideLayout" Target="../slideLayouts/slideLayout78.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7.png"/><Relationship Id="rId5" Type="http://schemas.openxmlformats.org/officeDocument/2006/relationships/slideLayout" Target="../slideLayouts/slideLayout87.xml"/><Relationship Id="rId10" Type="http://schemas.openxmlformats.org/officeDocument/2006/relationships/image" Target="../media/image6.png"/><Relationship Id="rId4" Type="http://schemas.openxmlformats.org/officeDocument/2006/relationships/slideLayout" Target="../slideLayouts/slideLayout86.xml"/><Relationship Id="rId9"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4.png"/><Relationship Id="rId5" Type="http://schemas.openxmlformats.org/officeDocument/2006/relationships/slideLayout" Target="../slideLayouts/slideLayout95.xml"/><Relationship Id="rId10" Type="http://schemas.openxmlformats.org/officeDocument/2006/relationships/image" Target="../media/image3.png"/><Relationship Id="rId4" Type="http://schemas.openxmlformats.org/officeDocument/2006/relationships/slideLayout" Target="../slideLayouts/slideLayout94.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06.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2" Type="http://schemas.openxmlformats.org/officeDocument/2006/relationships/slideLayout" Target="../slideLayouts/slideLayout100.xml"/><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image" Target="../media/image4.png"/><Relationship Id="rId5" Type="http://schemas.openxmlformats.org/officeDocument/2006/relationships/slideLayout" Target="../slideLayouts/slideLayout103.xml"/><Relationship Id="rId10" Type="http://schemas.openxmlformats.org/officeDocument/2006/relationships/image" Target="../media/image3.png"/><Relationship Id="rId4" Type="http://schemas.openxmlformats.org/officeDocument/2006/relationships/slideLayout" Target="../slideLayouts/slideLayout102.xml"/><Relationship Id="rId9"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image" Target="../media/image4.png"/><Relationship Id="rId5" Type="http://schemas.openxmlformats.org/officeDocument/2006/relationships/slideLayout" Target="../slideLayouts/slideLayout111.xml"/><Relationship Id="rId10" Type="http://schemas.openxmlformats.org/officeDocument/2006/relationships/image" Target="../media/image3.png"/><Relationship Id="rId4" Type="http://schemas.openxmlformats.org/officeDocument/2006/relationships/slideLayout" Target="../slideLayouts/slideLayout110.xml"/><Relationship Id="rId9"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image" Target="../media/image4.png"/><Relationship Id="rId5" Type="http://schemas.openxmlformats.org/officeDocument/2006/relationships/slideLayout" Target="../slideLayouts/slideLayout119.xml"/><Relationship Id="rId10" Type="http://schemas.openxmlformats.org/officeDocument/2006/relationships/image" Target="../media/image3.png"/><Relationship Id="rId4" Type="http://schemas.openxmlformats.org/officeDocument/2006/relationships/slideLayout" Target="../slideLayouts/slideLayout118.xml"/><Relationship Id="rId9"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image" Target="../media/image4.png"/><Relationship Id="rId5" Type="http://schemas.openxmlformats.org/officeDocument/2006/relationships/slideLayout" Target="../slideLayouts/slideLayout127.xml"/><Relationship Id="rId10" Type="http://schemas.openxmlformats.org/officeDocument/2006/relationships/image" Target="../media/image3.png"/><Relationship Id="rId4" Type="http://schemas.openxmlformats.org/officeDocument/2006/relationships/slideLayout" Target="../slideLayouts/slideLayout126.xml"/><Relationship Id="rId9"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3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2" Type="http://schemas.openxmlformats.org/officeDocument/2006/relationships/slideLayout" Target="../slideLayouts/slideLayout132.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image" Target="../media/image4.png"/><Relationship Id="rId5" Type="http://schemas.openxmlformats.org/officeDocument/2006/relationships/slideLayout" Target="../slideLayouts/slideLayout135.xml"/><Relationship Id="rId10" Type="http://schemas.openxmlformats.org/officeDocument/2006/relationships/image" Target="../media/image3.png"/><Relationship Id="rId4" Type="http://schemas.openxmlformats.org/officeDocument/2006/relationships/slideLayout" Target="../slideLayouts/slideLayout134.xml"/><Relationship Id="rId9"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46.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image" Target="../media/image4.png"/><Relationship Id="rId5" Type="http://schemas.openxmlformats.org/officeDocument/2006/relationships/slideLayout" Target="../slideLayouts/slideLayout143.xml"/><Relationship Id="rId10" Type="http://schemas.openxmlformats.org/officeDocument/2006/relationships/image" Target="../media/image3.png"/><Relationship Id="rId4" Type="http://schemas.openxmlformats.org/officeDocument/2006/relationships/slideLayout" Target="../slideLayouts/slideLayout142.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image" Target="../media/image3.pn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image" Target="../media/image4.png"/><Relationship Id="rId5" Type="http://schemas.openxmlformats.org/officeDocument/2006/relationships/slideLayout" Target="../slideLayouts/slideLayout151.xml"/><Relationship Id="rId10" Type="http://schemas.openxmlformats.org/officeDocument/2006/relationships/image" Target="../media/image3.png"/><Relationship Id="rId4" Type="http://schemas.openxmlformats.org/officeDocument/2006/relationships/slideLayout" Target="../slideLayouts/slideLayout150.xml"/><Relationship Id="rId9"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image" Target="../media/image4.png"/><Relationship Id="rId5" Type="http://schemas.openxmlformats.org/officeDocument/2006/relationships/slideLayout" Target="../slideLayouts/slideLayout159.xml"/><Relationship Id="rId10" Type="http://schemas.openxmlformats.org/officeDocument/2006/relationships/image" Target="../media/image3.png"/><Relationship Id="rId4" Type="http://schemas.openxmlformats.org/officeDocument/2006/relationships/slideLayout" Target="../slideLayouts/slideLayout158.xml"/><Relationship Id="rId9"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0.xml"/><Relationship Id="rId3" Type="http://schemas.openxmlformats.org/officeDocument/2006/relationships/slideLayout" Target="../slideLayouts/slideLayout165.xml"/><Relationship Id="rId7" Type="http://schemas.openxmlformats.org/officeDocument/2006/relationships/slideLayout" Target="../slideLayouts/slideLayout169.xml"/><Relationship Id="rId2" Type="http://schemas.openxmlformats.org/officeDocument/2006/relationships/slideLayout" Target="../slideLayouts/slideLayout164.xml"/><Relationship Id="rId1" Type="http://schemas.openxmlformats.org/officeDocument/2006/relationships/slideLayout" Target="../slideLayouts/slideLayout163.xml"/><Relationship Id="rId6" Type="http://schemas.openxmlformats.org/officeDocument/2006/relationships/slideLayout" Target="../slideLayouts/slideLayout168.xml"/><Relationship Id="rId11" Type="http://schemas.openxmlformats.org/officeDocument/2006/relationships/image" Target="../media/image4.png"/><Relationship Id="rId5" Type="http://schemas.openxmlformats.org/officeDocument/2006/relationships/slideLayout" Target="../slideLayouts/slideLayout167.xml"/><Relationship Id="rId10" Type="http://schemas.openxmlformats.org/officeDocument/2006/relationships/image" Target="../media/image3.png"/><Relationship Id="rId4" Type="http://schemas.openxmlformats.org/officeDocument/2006/relationships/slideLayout" Target="../slideLayouts/slideLayout166.xml"/><Relationship Id="rId9"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image" Target="../media/image4.png"/><Relationship Id="rId5" Type="http://schemas.openxmlformats.org/officeDocument/2006/relationships/slideLayout" Target="../slideLayouts/slideLayout175.xml"/><Relationship Id="rId10" Type="http://schemas.openxmlformats.org/officeDocument/2006/relationships/image" Target="../media/image3.png"/><Relationship Id="rId4" Type="http://schemas.openxmlformats.org/officeDocument/2006/relationships/slideLayout" Target="../slideLayouts/slideLayout174.xml"/><Relationship Id="rId9"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86.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image" Target="../media/image4.png"/><Relationship Id="rId5" Type="http://schemas.openxmlformats.org/officeDocument/2006/relationships/slideLayout" Target="../slideLayouts/slideLayout183.xml"/><Relationship Id="rId10" Type="http://schemas.openxmlformats.org/officeDocument/2006/relationships/image" Target="../media/image3.png"/><Relationship Id="rId4" Type="http://schemas.openxmlformats.org/officeDocument/2006/relationships/slideLayout" Target="../slideLayouts/slideLayout182.xml"/><Relationship Id="rId9" Type="http://schemas.openxmlformats.org/officeDocument/2006/relationships/theme" Target="../theme/theme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png"/><Relationship Id="rId5" Type="http://schemas.openxmlformats.org/officeDocument/2006/relationships/slideLayout" Target="../slideLayouts/slideLayout15.xml"/><Relationship Id="rId10" Type="http://schemas.openxmlformats.org/officeDocument/2006/relationships/image" Target="../media/image6.png"/><Relationship Id="rId4" Type="http://schemas.openxmlformats.org/officeDocument/2006/relationships/slideLayout" Target="../slideLayouts/slideLayout1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4.png"/><Relationship Id="rId5" Type="http://schemas.openxmlformats.org/officeDocument/2006/relationships/slideLayout" Target="../slideLayouts/slideLayout23.xml"/><Relationship Id="rId10" Type="http://schemas.openxmlformats.org/officeDocument/2006/relationships/image" Target="../media/image3.png"/><Relationship Id="rId4" Type="http://schemas.openxmlformats.org/officeDocument/2006/relationships/slideLayout" Target="../slideLayouts/slideLayout2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4.png"/><Relationship Id="rId5" Type="http://schemas.openxmlformats.org/officeDocument/2006/relationships/slideLayout" Target="../slideLayouts/slideLayout31.xml"/><Relationship Id="rId10" Type="http://schemas.openxmlformats.org/officeDocument/2006/relationships/image" Target="../media/image3.png"/><Relationship Id="rId4" Type="http://schemas.openxmlformats.org/officeDocument/2006/relationships/slideLayout" Target="../slideLayouts/slideLayout30.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image" Target="../media/image4.png"/><Relationship Id="rId5" Type="http://schemas.openxmlformats.org/officeDocument/2006/relationships/slideLayout" Target="../slideLayouts/slideLayout39.xml"/><Relationship Id="rId10" Type="http://schemas.openxmlformats.org/officeDocument/2006/relationships/image" Target="../media/image3.png"/><Relationship Id="rId4" Type="http://schemas.openxmlformats.org/officeDocument/2006/relationships/slideLayout" Target="../slideLayouts/slideLayout38.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image" Target="../media/image4.png"/><Relationship Id="rId5" Type="http://schemas.openxmlformats.org/officeDocument/2006/relationships/slideLayout" Target="../slideLayouts/slideLayout47.xml"/><Relationship Id="rId10" Type="http://schemas.openxmlformats.org/officeDocument/2006/relationships/image" Target="../media/image3.png"/><Relationship Id="rId4" Type="http://schemas.openxmlformats.org/officeDocument/2006/relationships/slideLayout" Target="../slideLayouts/slideLayout46.xml"/><Relationship Id="rId9"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image" Target="../media/image7.png"/><Relationship Id="rId5" Type="http://schemas.openxmlformats.org/officeDocument/2006/relationships/slideLayout" Target="../slideLayouts/slideLayout55.xml"/><Relationship Id="rId10" Type="http://schemas.openxmlformats.org/officeDocument/2006/relationships/image" Target="../media/image6.png"/><Relationship Id="rId4" Type="http://schemas.openxmlformats.org/officeDocument/2006/relationships/slideLayout" Target="../slideLayouts/slideLayout54.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image" Target="../media/image7.png"/><Relationship Id="rId5" Type="http://schemas.openxmlformats.org/officeDocument/2006/relationships/slideLayout" Target="../slideLayouts/slideLayout63.xml"/><Relationship Id="rId10" Type="http://schemas.openxmlformats.org/officeDocument/2006/relationships/image" Target="../media/image6.png"/><Relationship Id="rId4" Type="http://schemas.openxmlformats.org/officeDocument/2006/relationships/slideLayout" Target="../slideLayouts/slideLayout62.xml"/><Relationship Id="rId9"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4" y="360363"/>
            <a:ext cx="11715751" cy="6140450"/>
          </a:xfrm>
          <a:prstGeom prst="rect">
            <a:avLst/>
          </a:pr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sp>
        <p:nvSpPr>
          <p:cNvPr id="14" name="TextBox 13"/>
          <p:cNvSpPr txBox="1"/>
          <p:nvPr userDrawn="1"/>
        </p:nvSpPr>
        <p:spPr>
          <a:xfrm>
            <a:off x="9340851" y="6508787"/>
            <a:ext cx="2286000" cy="284922"/>
          </a:xfrm>
          <a:prstGeom prst="rect">
            <a:avLst/>
          </a:prstGeom>
          <a:noFill/>
        </p:spPr>
        <p:txBody>
          <a:bodyPr lIns="99265" tIns="49643" rIns="99265" bIns="49643">
            <a:spAutoFit/>
          </a:bodyPr>
          <a:lstStyle/>
          <a:p>
            <a:pPr algn="r">
              <a:defRPr/>
            </a:pPr>
            <a:r>
              <a:rPr lang="en-US" sz="1200" kern="700" dirty="0">
                <a:solidFill>
                  <a:srgbClr val="8782AF"/>
                </a:solidFill>
                <a:cs typeface="Arial" pitchFamily="34" charset="0"/>
              </a:rPr>
              <a:t>www.aidsdatahub.org</a:t>
            </a:r>
            <a:endParaRPr lang="th-TH" sz="1200" kern="700" dirty="0">
              <a:solidFill>
                <a:srgbClr val="8782AF"/>
              </a:solidFill>
            </a:endParaRPr>
          </a:p>
        </p:txBody>
      </p:sp>
      <p:pic>
        <p:nvPicPr>
          <p:cNvPr id="1028" name="Picture 3" descr="color-01.png"/>
          <p:cNvPicPr>
            <a:picLocks noChangeAspect="1"/>
          </p:cNvPicPr>
          <p:nvPr userDrawn="1"/>
        </p:nvPicPr>
        <p:blipFill>
          <a:blip r:embed="rId4" cstate="print">
            <a:extLst>
              <a:ext uri="{28A0092B-C50C-407E-A947-70E740481C1C}">
                <a14:useLocalDpi xmlns:a14="http://schemas.microsoft.com/office/drawing/2010/main" val="0"/>
              </a:ext>
            </a:extLst>
          </a:blip>
          <a:srcRect b="10271"/>
          <a:stretch>
            <a:fillRect/>
          </a:stretch>
        </p:blipFill>
        <p:spPr bwMode="auto">
          <a:xfrm>
            <a:off x="3327404" y="1189038"/>
            <a:ext cx="7488767"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465545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66" algn="ctr" rtl="0" fontAlgn="base">
        <a:spcBef>
          <a:spcPct val="0"/>
        </a:spcBef>
        <a:spcAft>
          <a:spcPct val="0"/>
        </a:spcAft>
        <a:defRPr sz="4400">
          <a:solidFill>
            <a:schemeClr val="tx1"/>
          </a:solidFill>
          <a:latin typeface="Arial" pitchFamily="34" charset="0"/>
          <a:cs typeface="Cordia New" pitchFamily="34" charset="-34"/>
        </a:defRPr>
      </a:lvl6pPr>
      <a:lvl7pPr marL="911525" algn="ctr" rtl="0" fontAlgn="base">
        <a:spcBef>
          <a:spcPct val="0"/>
        </a:spcBef>
        <a:spcAft>
          <a:spcPct val="0"/>
        </a:spcAft>
        <a:defRPr sz="4400">
          <a:solidFill>
            <a:schemeClr val="tx1"/>
          </a:solidFill>
          <a:latin typeface="Arial" pitchFamily="34" charset="0"/>
          <a:cs typeface="Cordia New" pitchFamily="34" charset="-34"/>
        </a:defRPr>
      </a:lvl7pPr>
      <a:lvl8pPr marL="1367289" algn="ctr" rtl="0" fontAlgn="base">
        <a:spcBef>
          <a:spcPct val="0"/>
        </a:spcBef>
        <a:spcAft>
          <a:spcPct val="0"/>
        </a:spcAft>
        <a:defRPr sz="4400">
          <a:solidFill>
            <a:schemeClr val="tx1"/>
          </a:solidFill>
          <a:latin typeface="Arial" pitchFamily="34" charset="0"/>
          <a:cs typeface="Cordia New" pitchFamily="34" charset="-34"/>
        </a:defRPr>
      </a:lvl8pPr>
      <a:lvl9pPr marL="1823027"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652"/>
            <a:ext cx="723867" cy="365125"/>
          </a:xfrm>
          <a:prstGeom prst="rect">
            <a:avLst/>
          </a:prstGeom>
        </p:spPr>
        <p:txBody>
          <a:bodyPr vert="horz" lIns="91146" tIns="45580" rIns="91146" bIns="45580" rtlCol="0" anchor="b" anchorCtr="0"/>
          <a:lstStyle>
            <a:lvl1pPr algn="r">
              <a:defRPr sz="1200">
                <a:solidFill>
                  <a:schemeClr val="tx1">
                    <a:tint val="75000"/>
                  </a:schemeClr>
                </a:solidFill>
              </a:defRPr>
            </a:lvl1pPr>
          </a:lstStyle>
          <a:p>
            <a:fld id="{26C2CD33-3677-460D-89D1-390D86E77732}" type="slidenum">
              <a:rPr lang="th-TH" smtClean="0">
                <a:solidFill>
                  <a:prstClr val="black">
                    <a:tint val="75000"/>
                  </a:prstClr>
                </a:solidFill>
              </a:rPr>
              <a:pPr/>
              <a:t>‹#›</a:t>
            </a:fld>
            <a:endParaRPr lang="th-TH" dirty="0">
              <a:solidFill>
                <a:prstClr val="black">
                  <a:tint val="75000"/>
                </a:prstClr>
              </a:solidFill>
            </a:endParaRPr>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rtlCol="0" anchor="ctr"/>
          <a:lstStyle/>
          <a:p>
            <a:pPr algn="ctr"/>
            <a:endParaRPr lang="th-TH" sz="2800" dirty="0">
              <a:solidFill>
                <a:prstClr val="white"/>
              </a:solidFill>
            </a:endParaRPr>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62"/>
            <a:ext cx="4340840" cy="654253"/>
          </a:xfrm>
          <a:prstGeom prst="rect">
            <a:avLst/>
          </a:prstGeom>
          <a:noFill/>
        </p:spPr>
        <p:txBody>
          <a:bodyPr wrap="square" lIns="99265" tIns="49643" rIns="99265" bIns="49643" rtlCol="0">
            <a:spAutoFit/>
          </a:bodyPr>
          <a:lstStyle/>
          <a:p>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65" y="799906"/>
            <a:ext cx="4948833" cy="438810"/>
          </a:xfrm>
          <a:prstGeom prst="rect">
            <a:avLst/>
          </a:prstGeom>
          <a:noFill/>
        </p:spPr>
        <p:txBody>
          <a:bodyPr wrap="square" lIns="99265" tIns="49643" rIns="99265" bIns="49643" rtlCol="0">
            <a:spAutoFit/>
          </a:bodyPr>
          <a:lstStyle/>
          <a:p>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11" name="Picture 10" descr="Unaid logo_approve.png"/>
          <p:cNvPicPr>
            <a:picLocks noChangeAspect="1"/>
          </p:cNvPicPr>
          <p:nvPr/>
        </p:nvPicPr>
        <p:blipFill>
          <a:blip r:embed="rId11" cstate="print"/>
          <a:srcRect b="15549"/>
          <a:stretch>
            <a:fillRect/>
          </a:stretch>
        </p:blipFill>
        <p:spPr>
          <a:xfrm>
            <a:off x="67283" y="452194"/>
            <a:ext cx="2787681" cy="805110"/>
          </a:xfrm>
          <a:prstGeom prst="rect">
            <a:avLst/>
          </a:prstGeom>
        </p:spPr>
      </p:pic>
    </p:spTree>
    <p:extLst>
      <p:ext uri="{BB962C8B-B14F-4D97-AF65-F5344CB8AC3E}">
        <p14:creationId xmlns:p14="http://schemas.microsoft.com/office/powerpoint/2010/main" val="27131802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Lst>
  <p:hf hdr="0" ftr="0" dt="0"/>
  <p:txStyles>
    <p:titleStyle>
      <a:lvl1pPr algn="ctr" defTabSz="911525" rtl="0" eaLnBrk="1" latinLnBrk="0" hangingPunct="1">
        <a:spcBef>
          <a:spcPct val="0"/>
        </a:spcBef>
        <a:buNone/>
        <a:defRPr sz="4400" kern="1200">
          <a:solidFill>
            <a:schemeClr val="tx1"/>
          </a:solidFill>
          <a:latin typeface="+mj-lt"/>
          <a:ea typeface="+mj-ea"/>
          <a:cs typeface="+mj-cs"/>
        </a:defRPr>
      </a:lvl1pPr>
    </p:titleStyle>
    <p:bodyStyle>
      <a:lvl1pPr marL="341821" indent="-341821" algn="l" defTabSz="91152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618" indent="-284839" algn="l" defTabSz="91152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407" indent="-227891" algn="l" defTabSz="91152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148"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091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color-02 more red.png"/>
          <p:cNvPicPr>
            <a:picLocks noChangeAspect="1"/>
          </p:cNvPicPr>
          <p:nvPr/>
        </p:nvPicPr>
        <p:blipFill>
          <a:blip r:embed="rId10" cstate="print"/>
          <a:srcRect r="8307" b="15313"/>
          <a:stretch>
            <a:fillRect/>
          </a:stretch>
        </p:blipFill>
        <p:spPr>
          <a:xfrm>
            <a:off x="4308011" y="1103466"/>
            <a:ext cx="7883989" cy="5754535"/>
          </a:xfrm>
          <a:prstGeom prst="rect">
            <a:avLst/>
          </a:prstGeom>
        </p:spPr>
      </p:pic>
      <p:sp>
        <p:nvSpPr>
          <p:cNvPr id="6" name="Slide Number Placeholder 5"/>
          <p:cNvSpPr>
            <a:spLocks noGrp="1"/>
          </p:cNvSpPr>
          <p:nvPr>
            <p:ph type="sldNum" sz="quarter" idx="4"/>
          </p:nvPr>
        </p:nvSpPr>
        <p:spPr>
          <a:xfrm>
            <a:off x="10858533" y="6358652"/>
            <a:ext cx="723867" cy="365125"/>
          </a:xfrm>
          <a:prstGeom prst="rect">
            <a:avLst/>
          </a:prstGeom>
        </p:spPr>
        <p:txBody>
          <a:bodyPr vert="horz" lIns="91146" tIns="45580" rIns="91146" bIns="45580" rtlCol="0" anchor="b" anchorCtr="0"/>
          <a:lstStyle>
            <a:lvl1pPr algn="r">
              <a:defRPr sz="1200">
                <a:solidFill>
                  <a:schemeClr val="tx1">
                    <a:tint val="75000"/>
                  </a:schemeClr>
                </a:solidFill>
              </a:defRPr>
            </a:lvl1pPr>
          </a:lstStyle>
          <a:p>
            <a:fld id="{26C2CD33-3677-460D-89D1-390D86E77732}" type="slidenum">
              <a:rPr lang="th-TH" smtClean="0"/>
              <a:pPr/>
              <a:t>‹#›</a:t>
            </a:fld>
            <a:endParaRPr lang="th-TH" dirty="0"/>
          </a:p>
        </p:txBody>
      </p:sp>
      <p:sp>
        <p:nvSpPr>
          <p:cNvPr id="24" name="Freeform 23"/>
          <p:cNvSpPr/>
          <p:nvPr/>
        </p:nvSpPr>
        <p:spPr>
          <a:xfrm>
            <a:off x="0" y="360700"/>
            <a:ext cx="11715789" cy="8889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rtlCol="0" anchor="ctr"/>
          <a:lstStyle/>
          <a:p>
            <a:pPr algn="ctr"/>
            <a:endParaRPr lang="th-TH" sz="1800" dirty="0"/>
          </a:p>
        </p:txBody>
      </p:sp>
      <p:cxnSp>
        <p:nvCxnSpPr>
          <p:cNvPr id="25" name="Straight Connector 24"/>
          <p:cNvCxnSpPr/>
          <p:nvPr/>
        </p:nvCxnSpPr>
        <p:spPr>
          <a:xfrm>
            <a:off x="0" y="1246536"/>
            <a:ext cx="11715789"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047979" y="642962"/>
            <a:ext cx="4340840" cy="654253"/>
          </a:xfrm>
          <a:prstGeom prst="rect">
            <a:avLst/>
          </a:prstGeom>
          <a:noFill/>
        </p:spPr>
        <p:txBody>
          <a:bodyPr wrap="square" lIns="99265" tIns="49643" rIns="99265" bIns="49643" rtlCol="0">
            <a:spAutoFit/>
          </a:bodyPr>
          <a:lstStyle/>
          <a:p>
            <a:r>
              <a:rPr lang="en-US" sz="3600" b="1" dirty="0">
                <a:solidFill>
                  <a:schemeClr val="bg1"/>
                </a:solidFill>
                <a:latin typeface="Arial" pitchFamily="34" charset="0"/>
              </a:rPr>
              <a:t>HIV and AIDS</a:t>
            </a:r>
            <a:endParaRPr lang="th-TH" sz="3600" b="1" dirty="0">
              <a:solidFill>
                <a:schemeClr val="bg1"/>
              </a:solidFill>
              <a:latin typeface="Arial" pitchFamily="34" charset="0"/>
            </a:endParaRPr>
          </a:p>
        </p:txBody>
      </p:sp>
      <p:sp>
        <p:nvSpPr>
          <p:cNvPr id="27" name="TextBox 26"/>
          <p:cNvSpPr txBox="1"/>
          <p:nvPr/>
        </p:nvSpPr>
        <p:spPr>
          <a:xfrm>
            <a:off x="7148065" y="799906"/>
            <a:ext cx="4948833" cy="438810"/>
          </a:xfrm>
          <a:prstGeom prst="rect">
            <a:avLst/>
          </a:prstGeom>
          <a:noFill/>
        </p:spPr>
        <p:txBody>
          <a:bodyPr wrap="square" lIns="99265" tIns="49643" rIns="99265" bIns="49643" rtlCol="0">
            <a:spAutoFit/>
          </a:bodyPr>
          <a:lstStyle/>
          <a:p>
            <a:r>
              <a:rPr lang="en-US" sz="2200" kern="700" dirty="0">
                <a:solidFill>
                  <a:schemeClr val="bg1"/>
                </a:solidFill>
                <a:latin typeface="Arial" pitchFamily="34" charset="0"/>
                <a:cs typeface="Arial" pitchFamily="34" charset="0"/>
              </a:rPr>
              <a:t>Data Hub for Asia-Pacific</a:t>
            </a:r>
            <a:endParaRPr lang="th-TH" sz="2200" kern="700" dirty="0">
              <a:solidFill>
                <a:schemeClr val="bg1"/>
              </a:solidFill>
              <a:latin typeface="Arial" pitchFamily="34" charset="0"/>
            </a:endParaRPr>
          </a:p>
        </p:txBody>
      </p:sp>
      <p:pic>
        <p:nvPicPr>
          <p:cNvPr id="11" name="Picture 10" descr="Unaid logo_approve.png"/>
          <p:cNvPicPr>
            <a:picLocks noChangeAspect="1"/>
          </p:cNvPicPr>
          <p:nvPr/>
        </p:nvPicPr>
        <p:blipFill>
          <a:blip r:embed="rId11" cstate="print"/>
          <a:srcRect b="15549"/>
          <a:stretch>
            <a:fillRect/>
          </a:stretch>
        </p:blipFill>
        <p:spPr>
          <a:xfrm>
            <a:off x="67283" y="452194"/>
            <a:ext cx="2787681" cy="805110"/>
          </a:xfrm>
          <a:prstGeom prst="rect">
            <a:avLst/>
          </a:prstGeom>
        </p:spPr>
      </p:pic>
    </p:spTree>
    <p:extLst>
      <p:ext uri="{BB962C8B-B14F-4D97-AF65-F5344CB8AC3E}">
        <p14:creationId xmlns:p14="http://schemas.microsoft.com/office/powerpoint/2010/main" val="91912305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Lst>
  <p:hf hdr="0" ftr="0" dt="0"/>
  <p:txStyles>
    <p:titleStyle>
      <a:lvl1pPr algn="ctr" defTabSz="911525" rtl="0" eaLnBrk="1" latinLnBrk="0" hangingPunct="1">
        <a:spcBef>
          <a:spcPct val="0"/>
        </a:spcBef>
        <a:buNone/>
        <a:defRPr sz="4400" kern="1200">
          <a:solidFill>
            <a:schemeClr val="tx1"/>
          </a:solidFill>
          <a:latin typeface="+mj-lt"/>
          <a:ea typeface="+mj-ea"/>
          <a:cs typeface="+mj-cs"/>
        </a:defRPr>
      </a:lvl1pPr>
    </p:titleStyle>
    <p:bodyStyle>
      <a:lvl1pPr marL="341821" indent="-341821" algn="l" defTabSz="911525"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0618" indent="-284839" algn="l" defTabSz="91152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39407" indent="-227891" algn="l" defTabSz="91152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5148"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05091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wrap="square" lIns="91146" tIns="45580" rIns="91146" bIns="45580" numCol="1" anchor="b" anchorCtr="0" compatLnSpc="1">
            <a:prstTxWarp prst="textNoShape">
              <a:avLst/>
            </a:prstTxWarp>
          </a:bodyPr>
          <a:lstStyle>
            <a:lvl1pPr algn="r">
              <a:defRPr sz="1200">
                <a:solidFill>
                  <a:srgbClr val="898989"/>
                </a:solidFill>
              </a:defRPr>
            </a:lvl1pPr>
          </a:lstStyle>
          <a:p>
            <a:fld id="{1F8B3E62-EE03-2C4C-8EF5-2BEB3E63236F}" type="slidenum">
              <a:rPr lang="th-TH">
                <a:latin typeface="Arial" charset="0"/>
                <a:ea typeface="ＭＳ Ｐゴシック" charset="0"/>
                <a:cs typeface="Cordia New" charset="0"/>
              </a:rPr>
              <a:pPr/>
              <a:t>‹#›</a:t>
            </a:fld>
            <a:endParaRPr lang="th-TH">
              <a:latin typeface="Arial" charset="0"/>
              <a:ea typeface="ＭＳ Ｐゴシック" charset="0"/>
              <a:cs typeface="Cordia New"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80"/>
            <a:ext cx="4341284" cy="654253"/>
          </a:xfrm>
          <a:prstGeom prst="rect">
            <a:avLst/>
          </a:prstGeom>
          <a:noFill/>
          <a:ln>
            <a:noFill/>
          </a:ln>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90" y="800139"/>
            <a:ext cx="4948767" cy="438810"/>
          </a:xfrm>
          <a:prstGeom prst="rect">
            <a:avLst/>
          </a:prstGeom>
          <a:noFill/>
        </p:spPr>
        <p:txBody>
          <a:bodyPr lIns="99265" tIns="49643" rIns="99265" bIns="49643">
            <a:spAutoFit/>
          </a:bodyPr>
          <a:lstStyle/>
          <a:p>
            <a:pPr fontAlgn="auto">
              <a:spcBef>
                <a:spcPts val="0"/>
              </a:spcBef>
              <a:spcAft>
                <a:spcPts val="0"/>
              </a:spcAft>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cs typeface="Cordia New"/>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301725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18" indent="-28483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07" indent="-227891"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48"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917"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fontAlgn="auto">
              <a:spcBef>
                <a:spcPts val="0"/>
              </a:spcBef>
              <a:spcAft>
                <a:spcPts val="0"/>
              </a:spcAft>
              <a:defRPr/>
            </a:pPr>
            <a:endParaRPr lang="th-TH" sz="1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fontAlgn="auto">
              <a:spcBef>
                <a:spcPts val="0"/>
              </a:spcBef>
              <a:spcAft>
                <a:spcPts val="0"/>
              </a:spcAft>
              <a:defRPr/>
            </a:pPr>
            <a:r>
              <a:rPr lang="en-US" sz="2200" kern="700" dirty="0">
                <a:solidFill>
                  <a:prstClr val="white"/>
                </a:solidFill>
                <a:latin typeface="Arial"/>
                <a:cs typeface="Arial" pitchFamily="34" charset="0"/>
              </a:rPr>
              <a:t>Data Hub for Asia-Pacific</a:t>
            </a:r>
            <a:endParaRPr lang="th-TH" sz="2200" kern="700" dirty="0">
              <a:solidFill>
                <a:prstClr val="white"/>
              </a:solidFill>
              <a:latin typeface="Arial"/>
              <a:cs typeface="Cordia New"/>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072539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037F788-FB31-48BA-8E9B-0E30FE84CCC1}"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fontAlgn="base">
              <a:spcBef>
                <a:spcPct val="0"/>
              </a:spcBef>
              <a:spcAft>
                <a:spcPct val="0"/>
              </a:spcAft>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fontAlgn="base">
              <a:spcBef>
                <a:spcPct val="0"/>
              </a:spcBef>
              <a:spcAft>
                <a:spcPct val="0"/>
              </a:spcAft>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04878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0"/>
            <a:ext cx="723900" cy="365125"/>
          </a:xfrm>
          <a:prstGeom prst="rect">
            <a:avLst/>
          </a:prstGeom>
        </p:spPr>
        <p:txBody>
          <a:bodyPr vert="horz" lIns="116880" tIns="58432" rIns="116880" bIns="5843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711">
              <a:defRPr/>
            </a:pPr>
            <a:fld id="{79C0BFF6-9B14-4446-AF07-628EFEB400B0}" type="slidenum">
              <a:rPr lang="th-TH" smtClean="0">
                <a:solidFill>
                  <a:prstClr val="black">
                    <a:tint val="75000"/>
                  </a:prstClr>
                </a:solidFill>
              </a:rPr>
              <a:pPr defTabSz="116871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0"/>
            <a:ext cx="4341284" cy="836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58" tIns="63630" rIns="127258" bIns="6363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71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7" y="800131"/>
            <a:ext cx="4948767" cy="559390"/>
          </a:xfrm>
          <a:prstGeom prst="rect">
            <a:avLst/>
          </a:prstGeom>
          <a:noFill/>
        </p:spPr>
        <p:txBody>
          <a:bodyPr lIns="127258" tIns="63630" rIns="127258" bIns="63630">
            <a:spAutoFit/>
          </a:bodyPr>
          <a:lstStyle/>
          <a:p>
            <a:pPr defTabSz="116871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58" tIns="63630" rIns="127258" bIns="63630" anchor="ctr"/>
          <a:lstStyle/>
          <a:p>
            <a:pPr algn="ctr" defTabSz="1168711">
              <a:defRPr/>
            </a:pPr>
            <a:endParaRPr lang="th-TH" sz="3600" dirty="0">
              <a:solidFill>
                <a:prstClr val="white"/>
              </a:solidFill>
            </a:endParaRPr>
          </a:p>
        </p:txBody>
      </p:sp>
      <p:sp>
        <p:nvSpPr>
          <p:cNvPr id="12" name="TextBox 11"/>
          <p:cNvSpPr txBox="1"/>
          <p:nvPr/>
        </p:nvSpPr>
        <p:spPr>
          <a:xfrm>
            <a:off x="9290154" y="301670"/>
            <a:ext cx="2220383" cy="518115"/>
          </a:xfrm>
          <a:prstGeom prst="rect">
            <a:avLst/>
          </a:prstGeom>
          <a:noFill/>
          <a:effectLst>
            <a:outerShdw blurRad="50800" dist="38100" dir="5400000" algn="t" rotWithShape="0">
              <a:prstClr val="black">
                <a:alpha val="40000"/>
              </a:prstClr>
            </a:outerShdw>
          </a:effectLst>
        </p:spPr>
        <p:txBody>
          <a:bodyPr lIns="116880" tIns="58432" rIns="116880" bIns="58432">
            <a:spAutoFit/>
          </a:bodyPr>
          <a:lstStyle/>
          <a:p>
            <a:pPr algn="r" defTabSz="116871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4740947"/>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365" algn="ctr" rtl="0" fontAlgn="base">
        <a:spcBef>
          <a:spcPct val="0"/>
        </a:spcBef>
        <a:spcAft>
          <a:spcPct val="0"/>
        </a:spcAft>
        <a:defRPr sz="5600">
          <a:solidFill>
            <a:schemeClr val="tx1"/>
          </a:solidFill>
          <a:latin typeface="Arial" pitchFamily="34" charset="0"/>
          <a:cs typeface="Cordia New" pitchFamily="34" charset="-34"/>
        </a:defRPr>
      </a:lvl6pPr>
      <a:lvl7pPr marL="1168711" algn="ctr" rtl="0" fontAlgn="base">
        <a:spcBef>
          <a:spcPct val="0"/>
        </a:spcBef>
        <a:spcAft>
          <a:spcPct val="0"/>
        </a:spcAft>
        <a:defRPr sz="5600">
          <a:solidFill>
            <a:schemeClr val="tx1"/>
          </a:solidFill>
          <a:latin typeface="Arial" pitchFamily="34" charset="0"/>
          <a:cs typeface="Cordia New" pitchFamily="34" charset="-34"/>
        </a:defRPr>
      </a:lvl7pPr>
      <a:lvl8pPr marL="1753036" algn="ctr" rtl="0" fontAlgn="base">
        <a:spcBef>
          <a:spcPct val="0"/>
        </a:spcBef>
        <a:spcAft>
          <a:spcPct val="0"/>
        </a:spcAft>
        <a:defRPr sz="5600">
          <a:solidFill>
            <a:schemeClr val="tx1"/>
          </a:solidFill>
          <a:latin typeface="Arial" pitchFamily="34" charset="0"/>
          <a:cs typeface="Cordia New" pitchFamily="34" charset="-34"/>
        </a:defRPr>
      </a:lvl8pPr>
      <a:lvl9pPr marL="2337408"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240" indent="-43824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557" indent="-3652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0852" indent="-29218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225"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29590" indent="-29218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3942"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8285"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2636"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6949" indent="-292188" algn="l" defTabSz="116871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711" rtl="0" eaLnBrk="1" latinLnBrk="0" hangingPunct="1">
        <a:defRPr sz="3600" kern="1200">
          <a:solidFill>
            <a:schemeClr val="tx1"/>
          </a:solidFill>
          <a:latin typeface="+mn-lt"/>
          <a:ea typeface="+mn-ea"/>
          <a:cs typeface="+mn-cs"/>
        </a:defRPr>
      </a:lvl1pPr>
      <a:lvl2pPr marL="584365" algn="l" defTabSz="1168711" rtl="0" eaLnBrk="1" latinLnBrk="0" hangingPunct="1">
        <a:defRPr sz="3600" kern="1200">
          <a:solidFill>
            <a:schemeClr val="tx1"/>
          </a:solidFill>
          <a:latin typeface="+mn-lt"/>
          <a:ea typeface="+mn-ea"/>
          <a:cs typeface="+mn-cs"/>
        </a:defRPr>
      </a:lvl2pPr>
      <a:lvl3pPr marL="1168711" algn="l" defTabSz="1168711" rtl="0" eaLnBrk="1" latinLnBrk="0" hangingPunct="1">
        <a:defRPr sz="3600" kern="1200">
          <a:solidFill>
            <a:schemeClr val="tx1"/>
          </a:solidFill>
          <a:latin typeface="+mn-lt"/>
          <a:ea typeface="+mn-ea"/>
          <a:cs typeface="+mn-cs"/>
        </a:defRPr>
      </a:lvl3pPr>
      <a:lvl4pPr marL="1753036" algn="l" defTabSz="1168711" rtl="0" eaLnBrk="1" latinLnBrk="0" hangingPunct="1">
        <a:defRPr sz="3600" kern="1200">
          <a:solidFill>
            <a:schemeClr val="tx1"/>
          </a:solidFill>
          <a:latin typeface="+mn-lt"/>
          <a:ea typeface="+mn-ea"/>
          <a:cs typeface="+mn-cs"/>
        </a:defRPr>
      </a:lvl4pPr>
      <a:lvl5pPr marL="2337408" algn="l" defTabSz="1168711" rtl="0" eaLnBrk="1" latinLnBrk="0" hangingPunct="1">
        <a:defRPr sz="3600" kern="1200">
          <a:solidFill>
            <a:schemeClr val="tx1"/>
          </a:solidFill>
          <a:latin typeface="+mn-lt"/>
          <a:ea typeface="+mn-ea"/>
          <a:cs typeface="+mn-cs"/>
        </a:defRPr>
      </a:lvl5pPr>
      <a:lvl6pPr marL="2921759" algn="l" defTabSz="1168711" rtl="0" eaLnBrk="1" latinLnBrk="0" hangingPunct="1">
        <a:defRPr sz="3600" kern="1200">
          <a:solidFill>
            <a:schemeClr val="tx1"/>
          </a:solidFill>
          <a:latin typeface="+mn-lt"/>
          <a:ea typeface="+mn-ea"/>
          <a:cs typeface="+mn-cs"/>
        </a:defRPr>
      </a:lvl6pPr>
      <a:lvl7pPr marL="3506071" algn="l" defTabSz="1168711" rtl="0" eaLnBrk="1" latinLnBrk="0" hangingPunct="1">
        <a:defRPr sz="3600" kern="1200">
          <a:solidFill>
            <a:schemeClr val="tx1"/>
          </a:solidFill>
          <a:latin typeface="+mn-lt"/>
          <a:ea typeface="+mn-ea"/>
          <a:cs typeface="+mn-cs"/>
        </a:defRPr>
      </a:lvl7pPr>
      <a:lvl8pPr marL="4090462" algn="l" defTabSz="1168711" rtl="0" eaLnBrk="1" latinLnBrk="0" hangingPunct="1">
        <a:defRPr sz="3600" kern="1200">
          <a:solidFill>
            <a:schemeClr val="tx1"/>
          </a:solidFill>
          <a:latin typeface="+mn-lt"/>
          <a:ea typeface="+mn-ea"/>
          <a:cs typeface="+mn-cs"/>
        </a:defRPr>
      </a:lvl8pPr>
      <a:lvl9pPr marL="4674810" algn="l" defTabSz="1168711" rtl="0" eaLnBrk="1" latinLnBrk="0" hangingPunct="1">
        <a:defRPr sz="36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24"/>
            <a:ext cx="723900" cy="365125"/>
          </a:xfrm>
          <a:prstGeom prst="rect">
            <a:avLst/>
          </a:prstGeom>
        </p:spPr>
        <p:txBody>
          <a:bodyPr vert="horz" lIns="116902" tIns="58443" rIns="116902" bIns="5844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8943">
              <a:defRPr/>
            </a:pPr>
            <a:fld id="{79C0BFF6-9B14-4446-AF07-628EFEB400B0}" type="slidenum">
              <a:rPr lang="th-TH" smtClean="0">
                <a:solidFill>
                  <a:prstClr val="black">
                    <a:tint val="75000"/>
                  </a:prstClr>
                </a:solidFill>
              </a:rPr>
              <a:pPr defTabSz="1168943">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6"/>
            <a:ext cx="4341284" cy="83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283" tIns="63642" rIns="127283" bIns="6364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8943"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81" y="800131"/>
            <a:ext cx="4948767" cy="559414"/>
          </a:xfrm>
          <a:prstGeom prst="rect">
            <a:avLst/>
          </a:prstGeom>
          <a:noFill/>
        </p:spPr>
        <p:txBody>
          <a:bodyPr lIns="127283" tIns="63642" rIns="127283" bIns="63642">
            <a:spAutoFit/>
          </a:bodyPr>
          <a:lstStyle/>
          <a:p>
            <a:pPr defTabSz="1168943">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283" tIns="63642" rIns="127283" bIns="63642" anchor="ctr"/>
          <a:lstStyle/>
          <a:p>
            <a:pPr algn="ctr" defTabSz="1168943">
              <a:defRPr/>
            </a:pPr>
            <a:endParaRPr lang="th-TH" sz="3600" dirty="0">
              <a:solidFill>
                <a:prstClr val="white"/>
              </a:solidFill>
            </a:endParaRPr>
          </a:p>
        </p:txBody>
      </p:sp>
      <p:sp>
        <p:nvSpPr>
          <p:cNvPr id="12" name="TextBox 11"/>
          <p:cNvSpPr txBox="1"/>
          <p:nvPr/>
        </p:nvSpPr>
        <p:spPr>
          <a:xfrm>
            <a:off x="9290147" y="301664"/>
            <a:ext cx="2220383" cy="518137"/>
          </a:xfrm>
          <a:prstGeom prst="rect">
            <a:avLst/>
          </a:prstGeom>
          <a:noFill/>
          <a:effectLst>
            <a:outerShdw blurRad="50800" dist="38100" dir="5400000" algn="t" rotWithShape="0">
              <a:prstClr val="black">
                <a:alpha val="40000"/>
              </a:prstClr>
            </a:outerShdw>
          </a:effectLst>
        </p:spPr>
        <p:txBody>
          <a:bodyPr lIns="116902" tIns="58443" rIns="116902" bIns="58443">
            <a:spAutoFit/>
          </a:bodyPr>
          <a:lstStyle/>
          <a:p>
            <a:pPr algn="r" defTabSz="1168943">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36070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482" algn="ctr" rtl="0" fontAlgn="base">
        <a:spcBef>
          <a:spcPct val="0"/>
        </a:spcBef>
        <a:spcAft>
          <a:spcPct val="0"/>
        </a:spcAft>
        <a:defRPr sz="5600">
          <a:solidFill>
            <a:schemeClr val="tx1"/>
          </a:solidFill>
          <a:latin typeface="Arial" pitchFamily="34" charset="0"/>
          <a:cs typeface="Cordia New" pitchFamily="34" charset="-34"/>
        </a:defRPr>
      </a:lvl6pPr>
      <a:lvl7pPr marL="1168943" algn="ctr" rtl="0" fontAlgn="base">
        <a:spcBef>
          <a:spcPct val="0"/>
        </a:spcBef>
        <a:spcAft>
          <a:spcPct val="0"/>
        </a:spcAft>
        <a:defRPr sz="5600">
          <a:solidFill>
            <a:schemeClr val="tx1"/>
          </a:solidFill>
          <a:latin typeface="Arial" pitchFamily="34" charset="0"/>
          <a:cs typeface="Cordia New" pitchFamily="34" charset="-34"/>
        </a:defRPr>
      </a:lvl7pPr>
      <a:lvl8pPr marL="1753389" algn="ctr" rtl="0" fontAlgn="base">
        <a:spcBef>
          <a:spcPct val="0"/>
        </a:spcBef>
        <a:spcAft>
          <a:spcPct val="0"/>
        </a:spcAft>
        <a:defRPr sz="5600">
          <a:solidFill>
            <a:schemeClr val="tx1"/>
          </a:solidFill>
          <a:latin typeface="Arial" pitchFamily="34" charset="0"/>
          <a:cs typeface="Cordia New" pitchFamily="34" charset="-34"/>
        </a:defRPr>
      </a:lvl8pPr>
      <a:lvl9pPr marL="2337876"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330" indent="-43833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748" indent="-365317"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145" indent="-292246"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5634"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115" indent="-292246"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4586"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043"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3511"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7942" indent="-292246" algn="l" defTabSz="1168943"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8943" rtl="0" eaLnBrk="1" latinLnBrk="0" hangingPunct="1">
        <a:defRPr sz="3600" kern="1200">
          <a:solidFill>
            <a:schemeClr val="tx1"/>
          </a:solidFill>
          <a:latin typeface="+mn-lt"/>
          <a:ea typeface="+mn-ea"/>
          <a:cs typeface="+mn-cs"/>
        </a:defRPr>
      </a:lvl1pPr>
      <a:lvl2pPr marL="584482" algn="l" defTabSz="1168943" rtl="0" eaLnBrk="1" latinLnBrk="0" hangingPunct="1">
        <a:defRPr sz="3600" kern="1200">
          <a:solidFill>
            <a:schemeClr val="tx1"/>
          </a:solidFill>
          <a:latin typeface="+mn-lt"/>
          <a:ea typeface="+mn-ea"/>
          <a:cs typeface="+mn-cs"/>
        </a:defRPr>
      </a:lvl2pPr>
      <a:lvl3pPr marL="1168943" algn="l" defTabSz="1168943" rtl="0" eaLnBrk="1" latinLnBrk="0" hangingPunct="1">
        <a:defRPr sz="3600" kern="1200">
          <a:solidFill>
            <a:schemeClr val="tx1"/>
          </a:solidFill>
          <a:latin typeface="+mn-lt"/>
          <a:ea typeface="+mn-ea"/>
          <a:cs typeface="+mn-cs"/>
        </a:defRPr>
      </a:lvl3pPr>
      <a:lvl4pPr marL="1753389" algn="l" defTabSz="1168943" rtl="0" eaLnBrk="1" latinLnBrk="0" hangingPunct="1">
        <a:defRPr sz="3600" kern="1200">
          <a:solidFill>
            <a:schemeClr val="tx1"/>
          </a:solidFill>
          <a:latin typeface="+mn-lt"/>
          <a:ea typeface="+mn-ea"/>
          <a:cs typeface="+mn-cs"/>
        </a:defRPr>
      </a:lvl4pPr>
      <a:lvl5pPr marL="2337876" algn="l" defTabSz="1168943" rtl="0" eaLnBrk="1" latinLnBrk="0" hangingPunct="1">
        <a:defRPr sz="3600" kern="1200">
          <a:solidFill>
            <a:schemeClr val="tx1"/>
          </a:solidFill>
          <a:latin typeface="+mn-lt"/>
          <a:ea typeface="+mn-ea"/>
          <a:cs typeface="+mn-cs"/>
        </a:defRPr>
      </a:lvl5pPr>
      <a:lvl6pPr marL="2922342" algn="l" defTabSz="1168943" rtl="0" eaLnBrk="1" latinLnBrk="0" hangingPunct="1">
        <a:defRPr sz="3600" kern="1200">
          <a:solidFill>
            <a:schemeClr val="tx1"/>
          </a:solidFill>
          <a:latin typeface="+mn-lt"/>
          <a:ea typeface="+mn-ea"/>
          <a:cs typeface="+mn-cs"/>
        </a:defRPr>
      </a:lvl6pPr>
      <a:lvl7pPr marL="3506775" algn="l" defTabSz="1168943" rtl="0" eaLnBrk="1" latinLnBrk="0" hangingPunct="1">
        <a:defRPr sz="3600" kern="1200">
          <a:solidFill>
            <a:schemeClr val="tx1"/>
          </a:solidFill>
          <a:latin typeface="+mn-lt"/>
          <a:ea typeface="+mn-ea"/>
          <a:cs typeface="+mn-cs"/>
        </a:defRPr>
      </a:lvl7pPr>
      <a:lvl8pPr marL="4091280" algn="l" defTabSz="1168943" rtl="0" eaLnBrk="1" latinLnBrk="0" hangingPunct="1">
        <a:defRPr sz="3600" kern="1200">
          <a:solidFill>
            <a:schemeClr val="tx1"/>
          </a:solidFill>
          <a:latin typeface="+mn-lt"/>
          <a:ea typeface="+mn-ea"/>
          <a:cs typeface="+mn-cs"/>
        </a:defRPr>
      </a:lvl8pPr>
      <a:lvl9pPr marL="4675746" algn="l" defTabSz="1168943" rtl="0" eaLnBrk="1" latinLnBrk="0" hangingPunct="1">
        <a:defRPr sz="36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8"/>
            <a:ext cx="723900" cy="365125"/>
          </a:xfrm>
          <a:prstGeom prst="rect">
            <a:avLst/>
          </a:prstGeom>
        </p:spPr>
        <p:txBody>
          <a:bodyPr vert="horz" lIns="116925" tIns="58455" rIns="116925" bIns="58455"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175">
              <a:defRPr/>
            </a:pPr>
            <a:fld id="{79C0BFF6-9B14-4446-AF07-628EFEB400B0}" type="slidenum">
              <a:rPr lang="th-TH" smtClean="0">
                <a:solidFill>
                  <a:prstClr val="black">
                    <a:tint val="75000"/>
                  </a:prstClr>
                </a:solidFill>
              </a:rPr>
              <a:pPr defTabSz="116917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2"/>
            <a:ext cx="4341284" cy="83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09" tIns="63655" rIns="127309" bIns="6365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17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74" y="800131"/>
            <a:ext cx="4948767" cy="559440"/>
          </a:xfrm>
          <a:prstGeom prst="rect">
            <a:avLst/>
          </a:prstGeom>
          <a:noFill/>
        </p:spPr>
        <p:txBody>
          <a:bodyPr lIns="127309" tIns="63655" rIns="127309" bIns="63655">
            <a:spAutoFit/>
          </a:bodyPr>
          <a:lstStyle/>
          <a:p>
            <a:pPr defTabSz="116917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09" tIns="63655" rIns="127309" bIns="63655" anchor="ctr"/>
          <a:lstStyle/>
          <a:p>
            <a:pPr algn="ctr" defTabSz="1169175">
              <a:defRPr/>
            </a:pPr>
            <a:endParaRPr lang="th-TH" sz="3600" dirty="0">
              <a:solidFill>
                <a:prstClr val="white"/>
              </a:solidFill>
            </a:endParaRPr>
          </a:p>
        </p:txBody>
      </p:sp>
      <p:sp>
        <p:nvSpPr>
          <p:cNvPr id="12" name="TextBox 11"/>
          <p:cNvSpPr txBox="1"/>
          <p:nvPr/>
        </p:nvSpPr>
        <p:spPr>
          <a:xfrm>
            <a:off x="9290141" y="301659"/>
            <a:ext cx="2220383" cy="518161"/>
          </a:xfrm>
          <a:prstGeom prst="rect">
            <a:avLst/>
          </a:prstGeom>
          <a:noFill/>
          <a:effectLst>
            <a:outerShdw blurRad="50800" dist="38100" dir="5400000" algn="t" rotWithShape="0">
              <a:prstClr val="black">
                <a:alpha val="40000"/>
              </a:prstClr>
            </a:outerShdw>
          </a:effectLst>
        </p:spPr>
        <p:txBody>
          <a:bodyPr lIns="116925" tIns="58455" rIns="116925" bIns="58455">
            <a:spAutoFit/>
          </a:bodyPr>
          <a:lstStyle/>
          <a:p>
            <a:pPr algn="r" defTabSz="116917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89547602"/>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597" algn="ctr" rtl="0" fontAlgn="base">
        <a:spcBef>
          <a:spcPct val="0"/>
        </a:spcBef>
        <a:spcAft>
          <a:spcPct val="0"/>
        </a:spcAft>
        <a:defRPr sz="5600">
          <a:solidFill>
            <a:schemeClr val="tx1"/>
          </a:solidFill>
          <a:latin typeface="Arial" pitchFamily="34" charset="0"/>
          <a:cs typeface="Cordia New" pitchFamily="34" charset="-34"/>
        </a:defRPr>
      </a:lvl6pPr>
      <a:lvl7pPr marL="1169175" algn="ctr" rtl="0" fontAlgn="base">
        <a:spcBef>
          <a:spcPct val="0"/>
        </a:spcBef>
        <a:spcAft>
          <a:spcPct val="0"/>
        </a:spcAft>
        <a:defRPr sz="5600">
          <a:solidFill>
            <a:schemeClr val="tx1"/>
          </a:solidFill>
          <a:latin typeface="Arial" pitchFamily="34" charset="0"/>
          <a:cs typeface="Cordia New" pitchFamily="34" charset="-34"/>
        </a:defRPr>
      </a:lvl7pPr>
      <a:lvl8pPr marL="1753741" algn="ctr" rtl="0" fontAlgn="base">
        <a:spcBef>
          <a:spcPct val="0"/>
        </a:spcBef>
        <a:spcAft>
          <a:spcPct val="0"/>
        </a:spcAft>
        <a:defRPr sz="5600">
          <a:solidFill>
            <a:schemeClr val="tx1"/>
          </a:solidFill>
          <a:latin typeface="Arial" pitchFamily="34" charset="0"/>
          <a:cs typeface="Cordia New" pitchFamily="34" charset="-34"/>
        </a:defRPr>
      </a:lvl8pPr>
      <a:lvl9pPr marL="233834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418" indent="-43841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49939" indent="-365388"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440" indent="-29230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044"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0641" indent="-29230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5228"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799802"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438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68936" indent="-292304" algn="l" defTabSz="116917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175" rtl="0" eaLnBrk="1" latinLnBrk="0" hangingPunct="1">
        <a:defRPr sz="3600" kern="1200">
          <a:solidFill>
            <a:schemeClr val="tx1"/>
          </a:solidFill>
          <a:latin typeface="+mn-lt"/>
          <a:ea typeface="+mn-ea"/>
          <a:cs typeface="+mn-cs"/>
        </a:defRPr>
      </a:lvl1pPr>
      <a:lvl2pPr marL="584597" algn="l" defTabSz="1169175" rtl="0" eaLnBrk="1" latinLnBrk="0" hangingPunct="1">
        <a:defRPr sz="3600" kern="1200">
          <a:solidFill>
            <a:schemeClr val="tx1"/>
          </a:solidFill>
          <a:latin typeface="+mn-lt"/>
          <a:ea typeface="+mn-ea"/>
          <a:cs typeface="+mn-cs"/>
        </a:defRPr>
      </a:lvl2pPr>
      <a:lvl3pPr marL="1169175" algn="l" defTabSz="1169175" rtl="0" eaLnBrk="1" latinLnBrk="0" hangingPunct="1">
        <a:defRPr sz="3600" kern="1200">
          <a:solidFill>
            <a:schemeClr val="tx1"/>
          </a:solidFill>
          <a:latin typeface="+mn-lt"/>
          <a:ea typeface="+mn-ea"/>
          <a:cs typeface="+mn-cs"/>
        </a:defRPr>
      </a:lvl3pPr>
      <a:lvl4pPr marL="1753741" algn="l" defTabSz="1169175" rtl="0" eaLnBrk="1" latinLnBrk="0" hangingPunct="1">
        <a:defRPr sz="3600" kern="1200">
          <a:solidFill>
            <a:schemeClr val="tx1"/>
          </a:solidFill>
          <a:latin typeface="+mn-lt"/>
          <a:ea typeface="+mn-ea"/>
          <a:cs typeface="+mn-cs"/>
        </a:defRPr>
      </a:lvl4pPr>
      <a:lvl5pPr marL="2338344" algn="l" defTabSz="1169175" rtl="0" eaLnBrk="1" latinLnBrk="0" hangingPunct="1">
        <a:defRPr sz="3600" kern="1200">
          <a:solidFill>
            <a:schemeClr val="tx1"/>
          </a:solidFill>
          <a:latin typeface="+mn-lt"/>
          <a:ea typeface="+mn-ea"/>
          <a:cs typeface="+mn-cs"/>
        </a:defRPr>
      </a:lvl5pPr>
      <a:lvl6pPr marL="2922925" algn="l" defTabSz="1169175" rtl="0" eaLnBrk="1" latinLnBrk="0" hangingPunct="1">
        <a:defRPr sz="3600" kern="1200">
          <a:solidFill>
            <a:schemeClr val="tx1"/>
          </a:solidFill>
          <a:latin typeface="+mn-lt"/>
          <a:ea typeface="+mn-ea"/>
          <a:cs typeface="+mn-cs"/>
        </a:defRPr>
      </a:lvl6pPr>
      <a:lvl7pPr marL="3507480" algn="l" defTabSz="1169175" rtl="0" eaLnBrk="1" latinLnBrk="0" hangingPunct="1">
        <a:defRPr sz="3600" kern="1200">
          <a:solidFill>
            <a:schemeClr val="tx1"/>
          </a:solidFill>
          <a:latin typeface="+mn-lt"/>
          <a:ea typeface="+mn-ea"/>
          <a:cs typeface="+mn-cs"/>
        </a:defRPr>
      </a:lvl7pPr>
      <a:lvl8pPr marL="4092098" algn="l" defTabSz="1169175" rtl="0" eaLnBrk="1" latinLnBrk="0" hangingPunct="1">
        <a:defRPr sz="3600" kern="1200">
          <a:solidFill>
            <a:schemeClr val="tx1"/>
          </a:solidFill>
          <a:latin typeface="+mn-lt"/>
          <a:ea typeface="+mn-ea"/>
          <a:cs typeface="+mn-cs"/>
        </a:defRPr>
      </a:lvl8pPr>
      <a:lvl9pPr marL="4676682" algn="l" defTabSz="1169175" rtl="0" eaLnBrk="1" latinLnBrk="0" hangingPunct="1">
        <a:defRPr sz="36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11"/>
            <a:ext cx="723900" cy="365125"/>
          </a:xfrm>
          <a:prstGeom prst="rect">
            <a:avLst/>
          </a:prstGeom>
        </p:spPr>
        <p:txBody>
          <a:bodyPr vert="horz" lIns="116952" tIns="58471" rIns="116952" bIns="58471"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455">
              <a:defRPr/>
            </a:pPr>
            <a:fld id="{79C0BFF6-9B14-4446-AF07-628EFEB400B0}" type="slidenum">
              <a:rPr lang="th-TH" smtClean="0">
                <a:solidFill>
                  <a:prstClr val="black">
                    <a:tint val="75000"/>
                  </a:prstClr>
                </a:solidFill>
              </a:rPr>
              <a:pPr defTabSz="1169455">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40" tIns="63671" rIns="127340" bIns="6367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455"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66" y="800131"/>
            <a:ext cx="4948767" cy="559473"/>
          </a:xfrm>
          <a:prstGeom prst="rect">
            <a:avLst/>
          </a:prstGeom>
          <a:noFill/>
        </p:spPr>
        <p:txBody>
          <a:bodyPr lIns="127340" tIns="63671" rIns="127340" bIns="63671">
            <a:spAutoFit/>
          </a:bodyPr>
          <a:lstStyle/>
          <a:p>
            <a:pPr defTabSz="1169455">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40" tIns="63671" rIns="127340" bIns="63671" anchor="ctr"/>
          <a:lstStyle/>
          <a:p>
            <a:pPr algn="ctr" defTabSz="1169455">
              <a:defRPr/>
            </a:pPr>
            <a:endParaRPr lang="th-TH" sz="3600" dirty="0">
              <a:solidFill>
                <a:prstClr val="white"/>
              </a:solidFill>
            </a:endParaRPr>
          </a:p>
        </p:txBody>
      </p:sp>
      <p:sp>
        <p:nvSpPr>
          <p:cNvPr id="12" name="TextBox 11"/>
          <p:cNvSpPr txBox="1"/>
          <p:nvPr/>
        </p:nvSpPr>
        <p:spPr>
          <a:xfrm>
            <a:off x="9290133" y="301653"/>
            <a:ext cx="2220383" cy="518194"/>
          </a:xfrm>
          <a:prstGeom prst="rect">
            <a:avLst/>
          </a:prstGeom>
          <a:noFill/>
          <a:effectLst>
            <a:outerShdw blurRad="50800" dist="38100" dir="5400000" algn="t" rotWithShape="0">
              <a:prstClr val="black">
                <a:alpha val="40000"/>
              </a:prstClr>
            </a:outerShdw>
          </a:effectLst>
        </p:spPr>
        <p:txBody>
          <a:bodyPr lIns="116952" tIns="58471" rIns="116952" bIns="58471">
            <a:spAutoFit/>
          </a:bodyPr>
          <a:lstStyle/>
          <a:p>
            <a:pPr algn="r" defTabSz="1169455">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5335031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737" algn="ctr" rtl="0" fontAlgn="base">
        <a:spcBef>
          <a:spcPct val="0"/>
        </a:spcBef>
        <a:spcAft>
          <a:spcPct val="0"/>
        </a:spcAft>
        <a:defRPr sz="5600">
          <a:solidFill>
            <a:schemeClr val="tx1"/>
          </a:solidFill>
          <a:latin typeface="Arial" pitchFamily="34" charset="0"/>
          <a:cs typeface="Cordia New" pitchFamily="34" charset="-34"/>
        </a:defRPr>
      </a:lvl6pPr>
      <a:lvl7pPr marL="1169455" algn="ctr" rtl="0" fontAlgn="base">
        <a:spcBef>
          <a:spcPct val="0"/>
        </a:spcBef>
        <a:spcAft>
          <a:spcPct val="0"/>
        </a:spcAft>
        <a:defRPr sz="5600">
          <a:solidFill>
            <a:schemeClr val="tx1"/>
          </a:solidFill>
          <a:latin typeface="Arial" pitchFamily="34" charset="0"/>
          <a:cs typeface="Cordia New" pitchFamily="34" charset="-34"/>
        </a:defRPr>
      </a:lvl7pPr>
      <a:lvl8pPr marL="1754164" algn="ctr" rtl="0" fontAlgn="base">
        <a:spcBef>
          <a:spcPct val="0"/>
        </a:spcBef>
        <a:spcAft>
          <a:spcPct val="0"/>
        </a:spcAft>
        <a:defRPr sz="5600">
          <a:solidFill>
            <a:schemeClr val="tx1"/>
          </a:solidFill>
          <a:latin typeface="Arial" pitchFamily="34" charset="0"/>
          <a:cs typeface="Cordia New" pitchFamily="34" charset="-34"/>
        </a:defRPr>
      </a:lvl8pPr>
      <a:lvl9pPr marL="233890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526" indent="-438526"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168" indent="-3654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1792" indent="-292373"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6534"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1272" indent="-292373"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00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0713"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5440"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0128" indent="-292373" algn="l" defTabSz="1169455"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455" rtl="0" eaLnBrk="1" latinLnBrk="0" hangingPunct="1">
        <a:defRPr sz="3600" kern="1200">
          <a:solidFill>
            <a:schemeClr val="tx1"/>
          </a:solidFill>
          <a:latin typeface="+mn-lt"/>
          <a:ea typeface="+mn-ea"/>
          <a:cs typeface="+mn-cs"/>
        </a:defRPr>
      </a:lvl1pPr>
      <a:lvl2pPr marL="584737" algn="l" defTabSz="1169455" rtl="0" eaLnBrk="1" latinLnBrk="0" hangingPunct="1">
        <a:defRPr sz="3600" kern="1200">
          <a:solidFill>
            <a:schemeClr val="tx1"/>
          </a:solidFill>
          <a:latin typeface="+mn-lt"/>
          <a:ea typeface="+mn-ea"/>
          <a:cs typeface="+mn-cs"/>
        </a:defRPr>
      </a:lvl2pPr>
      <a:lvl3pPr marL="1169455" algn="l" defTabSz="1169455" rtl="0" eaLnBrk="1" latinLnBrk="0" hangingPunct="1">
        <a:defRPr sz="3600" kern="1200">
          <a:solidFill>
            <a:schemeClr val="tx1"/>
          </a:solidFill>
          <a:latin typeface="+mn-lt"/>
          <a:ea typeface="+mn-ea"/>
          <a:cs typeface="+mn-cs"/>
        </a:defRPr>
      </a:lvl3pPr>
      <a:lvl4pPr marL="1754164" algn="l" defTabSz="1169455" rtl="0" eaLnBrk="1" latinLnBrk="0" hangingPunct="1">
        <a:defRPr sz="3600" kern="1200">
          <a:solidFill>
            <a:schemeClr val="tx1"/>
          </a:solidFill>
          <a:latin typeface="+mn-lt"/>
          <a:ea typeface="+mn-ea"/>
          <a:cs typeface="+mn-cs"/>
        </a:defRPr>
      </a:lvl4pPr>
      <a:lvl5pPr marL="2338905" algn="l" defTabSz="1169455" rtl="0" eaLnBrk="1" latinLnBrk="0" hangingPunct="1">
        <a:defRPr sz="3600" kern="1200">
          <a:solidFill>
            <a:schemeClr val="tx1"/>
          </a:solidFill>
          <a:latin typeface="+mn-lt"/>
          <a:ea typeface="+mn-ea"/>
          <a:cs typeface="+mn-cs"/>
        </a:defRPr>
      </a:lvl5pPr>
      <a:lvl6pPr marL="2923625" algn="l" defTabSz="1169455" rtl="0" eaLnBrk="1" latinLnBrk="0" hangingPunct="1">
        <a:defRPr sz="3600" kern="1200">
          <a:solidFill>
            <a:schemeClr val="tx1"/>
          </a:solidFill>
          <a:latin typeface="+mn-lt"/>
          <a:ea typeface="+mn-ea"/>
          <a:cs typeface="+mn-cs"/>
        </a:defRPr>
      </a:lvl6pPr>
      <a:lvl7pPr marL="3508325" algn="l" defTabSz="1169455" rtl="0" eaLnBrk="1" latinLnBrk="0" hangingPunct="1">
        <a:defRPr sz="3600" kern="1200">
          <a:solidFill>
            <a:schemeClr val="tx1"/>
          </a:solidFill>
          <a:latin typeface="+mn-lt"/>
          <a:ea typeface="+mn-ea"/>
          <a:cs typeface="+mn-cs"/>
        </a:defRPr>
      </a:lvl7pPr>
      <a:lvl8pPr marL="4093080" algn="l" defTabSz="1169455" rtl="0" eaLnBrk="1" latinLnBrk="0" hangingPunct="1">
        <a:defRPr sz="3600" kern="1200">
          <a:solidFill>
            <a:schemeClr val="tx1"/>
          </a:solidFill>
          <a:latin typeface="+mn-lt"/>
          <a:ea typeface="+mn-ea"/>
          <a:cs typeface="+mn-cs"/>
        </a:defRPr>
      </a:lvl8pPr>
      <a:lvl9pPr marL="4677805" algn="l" defTabSz="1169455" rtl="0" eaLnBrk="1" latinLnBrk="0" hangingPunct="1">
        <a:defRPr sz="36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03"/>
            <a:ext cx="723900" cy="365125"/>
          </a:xfrm>
          <a:prstGeom prst="rect">
            <a:avLst/>
          </a:prstGeom>
        </p:spPr>
        <p:txBody>
          <a:bodyPr vert="horz" lIns="116984" tIns="58486" rIns="116984" bIns="58486"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69779">
              <a:defRPr/>
            </a:pPr>
            <a:fld id="{79C0BFF6-9B14-4446-AF07-628EFEB400B0}" type="slidenum">
              <a:rPr lang="th-TH" smtClean="0">
                <a:solidFill>
                  <a:prstClr val="black">
                    <a:tint val="75000"/>
                  </a:prstClr>
                </a:solidFill>
              </a:rPr>
              <a:pPr defTabSz="116977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376" tIns="63688" rIns="127376" bIns="63688">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6977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56" y="800128"/>
            <a:ext cx="4948767" cy="559507"/>
          </a:xfrm>
          <a:prstGeom prst="rect">
            <a:avLst/>
          </a:prstGeom>
          <a:noFill/>
        </p:spPr>
        <p:txBody>
          <a:bodyPr lIns="127376" tIns="63688" rIns="127376" bIns="63688">
            <a:spAutoFit/>
          </a:bodyPr>
          <a:lstStyle/>
          <a:p>
            <a:pPr defTabSz="116977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376" tIns="63688" rIns="127376" bIns="63688" anchor="ctr"/>
          <a:lstStyle/>
          <a:p>
            <a:pPr algn="ctr" defTabSz="1169779">
              <a:defRPr/>
            </a:pPr>
            <a:endParaRPr lang="th-TH" sz="3600" dirty="0">
              <a:solidFill>
                <a:prstClr val="white"/>
              </a:solidFill>
            </a:endParaRPr>
          </a:p>
        </p:txBody>
      </p:sp>
      <p:sp>
        <p:nvSpPr>
          <p:cNvPr id="12" name="TextBox 11"/>
          <p:cNvSpPr txBox="1"/>
          <p:nvPr/>
        </p:nvSpPr>
        <p:spPr>
          <a:xfrm>
            <a:off x="9290123" y="301651"/>
            <a:ext cx="2220383" cy="518224"/>
          </a:xfrm>
          <a:prstGeom prst="rect">
            <a:avLst/>
          </a:prstGeom>
          <a:noFill/>
          <a:effectLst>
            <a:outerShdw blurRad="50800" dist="38100" dir="5400000" algn="t" rotWithShape="0">
              <a:prstClr val="black">
                <a:alpha val="40000"/>
              </a:prstClr>
            </a:outerShdw>
          </a:effectLst>
        </p:spPr>
        <p:txBody>
          <a:bodyPr lIns="116984" tIns="58486" rIns="116984" bIns="58486">
            <a:spAutoFit/>
          </a:bodyPr>
          <a:lstStyle/>
          <a:p>
            <a:pPr algn="r" defTabSz="116977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27235193"/>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4900" algn="ctr" rtl="0" fontAlgn="base">
        <a:spcBef>
          <a:spcPct val="0"/>
        </a:spcBef>
        <a:spcAft>
          <a:spcPct val="0"/>
        </a:spcAft>
        <a:defRPr sz="5600">
          <a:solidFill>
            <a:schemeClr val="tx1"/>
          </a:solidFill>
          <a:latin typeface="Arial" pitchFamily="34" charset="0"/>
          <a:cs typeface="Cordia New" pitchFamily="34" charset="-34"/>
        </a:defRPr>
      </a:lvl6pPr>
      <a:lvl7pPr marL="1169779" algn="ctr" rtl="0" fontAlgn="base">
        <a:spcBef>
          <a:spcPct val="0"/>
        </a:spcBef>
        <a:spcAft>
          <a:spcPct val="0"/>
        </a:spcAft>
        <a:defRPr sz="5600">
          <a:solidFill>
            <a:schemeClr val="tx1"/>
          </a:solidFill>
          <a:latin typeface="Arial" pitchFamily="34" charset="0"/>
          <a:cs typeface="Cordia New" pitchFamily="34" charset="-34"/>
        </a:defRPr>
      </a:lvl7pPr>
      <a:lvl8pPr marL="1754657" algn="ctr" rtl="0" fontAlgn="base">
        <a:spcBef>
          <a:spcPct val="0"/>
        </a:spcBef>
        <a:spcAft>
          <a:spcPct val="0"/>
        </a:spcAft>
        <a:defRPr sz="5600">
          <a:solidFill>
            <a:schemeClr val="tx1"/>
          </a:solidFill>
          <a:latin typeface="Arial" pitchFamily="34" charset="0"/>
          <a:cs typeface="Cordia New" pitchFamily="34" charset="-34"/>
        </a:defRPr>
      </a:lvl8pPr>
      <a:lvl9pPr marL="2339560"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650" indent="-4386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436" indent="-3655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204" indent="-292454"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1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008" indent="-292454"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6900"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1777"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666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1519" indent="-292454" algn="l" defTabSz="116977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69779" rtl="0" eaLnBrk="1" latinLnBrk="0" hangingPunct="1">
        <a:defRPr sz="3600" kern="1200">
          <a:solidFill>
            <a:schemeClr val="tx1"/>
          </a:solidFill>
          <a:latin typeface="+mn-lt"/>
          <a:ea typeface="+mn-ea"/>
          <a:cs typeface="+mn-cs"/>
        </a:defRPr>
      </a:lvl1pPr>
      <a:lvl2pPr marL="584900" algn="l" defTabSz="1169779" rtl="0" eaLnBrk="1" latinLnBrk="0" hangingPunct="1">
        <a:defRPr sz="3600" kern="1200">
          <a:solidFill>
            <a:schemeClr val="tx1"/>
          </a:solidFill>
          <a:latin typeface="+mn-lt"/>
          <a:ea typeface="+mn-ea"/>
          <a:cs typeface="+mn-cs"/>
        </a:defRPr>
      </a:lvl2pPr>
      <a:lvl3pPr marL="1169779" algn="l" defTabSz="1169779" rtl="0" eaLnBrk="1" latinLnBrk="0" hangingPunct="1">
        <a:defRPr sz="3600" kern="1200">
          <a:solidFill>
            <a:schemeClr val="tx1"/>
          </a:solidFill>
          <a:latin typeface="+mn-lt"/>
          <a:ea typeface="+mn-ea"/>
          <a:cs typeface="+mn-cs"/>
        </a:defRPr>
      </a:lvl3pPr>
      <a:lvl4pPr marL="1754657" algn="l" defTabSz="1169779" rtl="0" eaLnBrk="1" latinLnBrk="0" hangingPunct="1">
        <a:defRPr sz="3600" kern="1200">
          <a:solidFill>
            <a:schemeClr val="tx1"/>
          </a:solidFill>
          <a:latin typeface="+mn-lt"/>
          <a:ea typeface="+mn-ea"/>
          <a:cs typeface="+mn-cs"/>
        </a:defRPr>
      </a:lvl4pPr>
      <a:lvl5pPr marL="2339560" algn="l" defTabSz="1169779" rtl="0" eaLnBrk="1" latinLnBrk="0" hangingPunct="1">
        <a:defRPr sz="3600" kern="1200">
          <a:solidFill>
            <a:schemeClr val="tx1"/>
          </a:solidFill>
          <a:latin typeface="+mn-lt"/>
          <a:ea typeface="+mn-ea"/>
          <a:cs typeface="+mn-cs"/>
        </a:defRPr>
      </a:lvl5pPr>
      <a:lvl6pPr marL="2924442" algn="l" defTabSz="1169779" rtl="0" eaLnBrk="1" latinLnBrk="0" hangingPunct="1">
        <a:defRPr sz="3600" kern="1200">
          <a:solidFill>
            <a:schemeClr val="tx1"/>
          </a:solidFill>
          <a:latin typeface="+mn-lt"/>
          <a:ea typeface="+mn-ea"/>
          <a:cs typeface="+mn-cs"/>
        </a:defRPr>
      </a:lvl6pPr>
      <a:lvl7pPr marL="3509312" algn="l" defTabSz="1169779" rtl="0" eaLnBrk="1" latinLnBrk="0" hangingPunct="1">
        <a:defRPr sz="3600" kern="1200">
          <a:solidFill>
            <a:schemeClr val="tx1"/>
          </a:solidFill>
          <a:latin typeface="+mn-lt"/>
          <a:ea typeface="+mn-ea"/>
          <a:cs typeface="+mn-cs"/>
        </a:defRPr>
      </a:lvl7pPr>
      <a:lvl8pPr marL="4094225" algn="l" defTabSz="1169779" rtl="0" eaLnBrk="1" latinLnBrk="0" hangingPunct="1">
        <a:defRPr sz="3600" kern="1200">
          <a:solidFill>
            <a:schemeClr val="tx1"/>
          </a:solidFill>
          <a:latin typeface="+mn-lt"/>
          <a:ea typeface="+mn-ea"/>
          <a:cs typeface="+mn-cs"/>
        </a:defRPr>
      </a:lvl8pPr>
      <a:lvl9pPr marL="4679115" algn="l" defTabSz="1169779"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sp>
        <p:nvSpPr>
          <p:cNvPr id="12" name="TextBox 11"/>
          <p:cNvSpPr txBox="1"/>
          <p:nvPr userDrawn="1"/>
        </p:nvSpPr>
        <p:spPr>
          <a:xfrm>
            <a:off x="9290157" y="301662"/>
            <a:ext cx="2220383" cy="415216"/>
          </a:xfrm>
          <a:prstGeom prst="rect">
            <a:avLst/>
          </a:prstGeom>
          <a:noFill/>
          <a:effectLst>
            <a:outerShdw blurRad="50800" dist="38100" dir="5400000" algn="t" rotWithShape="0">
              <a:prstClr val="black">
                <a:alpha val="40000"/>
              </a:prstClr>
            </a:outerShdw>
          </a:effectLst>
        </p:spPr>
        <p:txBody>
          <a:bodyPr lIns="91146" tIns="45580" rIns="91146" bIns="45580">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5734252"/>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66" algn="ctr" rtl="0" fontAlgn="base">
        <a:spcBef>
          <a:spcPct val="0"/>
        </a:spcBef>
        <a:spcAft>
          <a:spcPct val="0"/>
        </a:spcAft>
        <a:defRPr sz="4400">
          <a:solidFill>
            <a:schemeClr val="tx1"/>
          </a:solidFill>
          <a:latin typeface="Arial" pitchFamily="34" charset="0"/>
          <a:cs typeface="Cordia New" pitchFamily="34" charset="-34"/>
        </a:defRPr>
      </a:lvl6pPr>
      <a:lvl7pPr marL="911525" algn="ctr" rtl="0" fontAlgn="base">
        <a:spcBef>
          <a:spcPct val="0"/>
        </a:spcBef>
        <a:spcAft>
          <a:spcPct val="0"/>
        </a:spcAft>
        <a:defRPr sz="4400">
          <a:solidFill>
            <a:schemeClr val="tx1"/>
          </a:solidFill>
          <a:latin typeface="Arial" pitchFamily="34" charset="0"/>
          <a:cs typeface="Cordia New" pitchFamily="34" charset="-34"/>
        </a:defRPr>
      </a:lvl7pPr>
      <a:lvl8pPr marL="1367289" algn="ctr" rtl="0" fontAlgn="base">
        <a:spcBef>
          <a:spcPct val="0"/>
        </a:spcBef>
        <a:spcAft>
          <a:spcPct val="0"/>
        </a:spcAft>
        <a:defRPr sz="4400">
          <a:solidFill>
            <a:schemeClr val="tx1"/>
          </a:solidFill>
          <a:latin typeface="Arial" pitchFamily="34" charset="0"/>
          <a:cs typeface="Cordia New" pitchFamily="34" charset="-34"/>
        </a:defRPr>
      </a:lvl8pPr>
      <a:lvl9pPr marL="1823027"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92"/>
            <a:ext cx="723900" cy="365125"/>
          </a:xfrm>
          <a:prstGeom prst="rect">
            <a:avLst/>
          </a:prstGeom>
        </p:spPr>
        <p:txBody>
          <a:bodyPr vert="horz" lIns="117025" tIns="58508" rIns="117025" bIns="58508"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201">
              <a:defRPr/>
            </a:pPr>
            <a:fld id="{79C0BFF6-9B14-4446-AF07-628EFEB400B0}" type="slidenum">
              <a:rPr lang="th-TH" smtClean="0">
                <a:solidFill>
                  <a:prstClr val="black">
                    <a:tint val="75000"/>
                  </a:prstClr>
                </a:solidFill>
              </a:rPr>
              <a:pPr defTabSz="117020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71"/>
            <a:ext cx="4341284" cy="836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22" tIns="63712" rIns="127422" bIns="63712">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20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45" y="800119"/>
            <a:ext cx="4948767" cy="559556"/>
          </a:xfrm>
          <a:prstGeom prst="rect">
            <a:avLst/>
          </a:prstGeom>
          <a:noFill/>
        </p:spPr>
        <p:txBody>
          <a:bodyPr lIns="127422" tIns="63712" rIns="127422" bIns="63712">
            <a:spAutoFit/>
          </a:bodyPr>
          <a:lstStyle/>
          <a:p>
            <a:pPr defTabSz="117020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22" tIns="63712" rIns="127422" bIns="63712" anchor="ctr"/>
          <a:lstStyle/>
          <a:p>
            <a:pPr algn="ctr" defTabSz="1170201">
              <a:defRPr/>
            </a:pPr>
            <a:endParaRPr lang="th-TH" sz="3600" dirty="0">
              <a:solidFill>
                <a:prstClr val="white"/>
              </a:solidFill>
            </a:endParaRPr>
          </a:p>
        </p:txBody>
      </p:sp>
      <p:sp>
        <p:nvSpPr>
          <p:cNvPr id="12" name="TextBox 11"/>
          <p:cNvSpPr txBox="1"/>
          <p:nvPr/>
        </p:nvSpPr>
        <p:spPr>
          <a:xfrm>
            <a:off x="9290111" y="301651"/>
            <a:ext cx="2220383" cy="518268"/>
          </a:xfrm>
          <a:prstGeom prst="rect">
            <a:avLst/>
          </a:prstGeom>
          <a:noFill/>
          <a:effectLst>
            <a:outerShdw blurRad="50800" dist="38100" dir="5400000" algn="t" rotWithShape="0">
              <a:prstClr val="black">
                <a:alpha val="40000"/>
              </a:prstClr>
            </a:outerShdw>
          </a:effectLst>
        </p:spPr>
        <p:txBody>
          <a:bodyPr lIns="117025" tIns="58508" rIns="117025" bIns="58508">
            <a:spAutoFit/>
          </a:bodyPr>
          <a:lstStyle/>
          <a:p>
            <a:pPr algn="r" defTabSz="117020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517720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109" algn="ctr" rtl="0" fontAlgn="base">
        <a:spcBef>
          <a:spcPct val="0"/>
        </a:spcBef>
        <a:spcAft>
          <a:spcPct val="0"/>
        </a:spcAft>
        <a:defRPr sz="5600">
          <a:solidFill>
            <a:schemeClr val="tx1"/>
          </a:solidFill>
          <a:latin typeface="Arial" pitchFamily="34" charset="0"/>
          <a:cs typeface="Cordia New" pitchFamily="34" charset="-34"/>
        </a:defRPr>
      </a:lvl6pPr>
      <a:lvl7pPr marL="1170201" algn="ctr" rtl="0" fontAlgn="base">
        <a:spcBef>
          <a:spcPct val="0"/>
        </a:spcBef>
        <a:spcAft>
          <a:spcPct val="0"/>
        </a:spcAft>
        <a:defRPr sz="5600">
          <a:solidFill>
            <a:schemeClr val="tx1"/>
          </a:solidFill>
          <a:latin typeface="Arial" pitchFamily="34" charset="0"/>
          <a:cs typeface="Cordia New" pitchFamily="34" charset="-34"/>
        </a:defRPr>
      </a:lvl7pPr>
      <a:lvl8pPr marL="1755291" algn="ctr" rtl="0" fontAlgn="base">
        <a:spcBef>
          <a:spcPct val="0"/>
        </a:spcBef>
        <a:spcAft>
          <a:spcPct val="0"/>
        </a:spcAft>
        <a:defRPr sz="5600">
          <a:solidFill>
            <a:schemeClr val="tx1"/>
          </a:solidFill>
          <a:latin typeface="Arial" pitchFamily="34" charset="0"/>
          <a:cs typeface="Cordia New" pitchFamily="34" charset="-34"/>
        </a:defRPr>
      </a:lvl8pPr>
      <a:lvl9pPr marL="2340403"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812" indent="-43881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0780" indent="-36570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2733" indent="-292558"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7846"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2954" indent="-292558"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805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3145"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8250"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3316" indent="-292558" algn="l" defTabSz="117020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201" rtl="0" eaLnBrk="1" latinLnBrk="0" hangingPunct="1">
        <a:defRPr sz="3600" kern="1200">
          <a:solidFill>
            <a:schemeClr val="tx1"/>
          </a:solidFill>
          <a:latin typeface="+mn-lt"/>
          <a:ea typeface="+mn-ea"/>
          <a:cs typeface="+mn-cs"/>
        </a:defRPr>
      </a:lvl1pPr>
      <a:lvl2pPr marL="585109" algn="l" defTabSz="1170201" rtl="0" eaLnBrk="1" latinLnBrk="0" hangingPunct="1">
        <a:defRPr sz="3600" kern="1200">
          <a:solidFill>
            <a:schemeClr val="tx1"/>
          </a:solidFill>
          <a:latin typeface="+mn-lt"/>
          <a:ea typeface="+mn-ea"/>
          <a:cs typeface="+mn-cs"/>
        </a:defRPr>
      </a:lvl2pPr>
      <a:lvl3pPr marL="1170201" algn="l" defTabSz="1170201" rtl="0" eaLnBrk="1" latinLnBrk="0" hangingPunct="1">
        <a:defRPr sz="3600" kern="1200">
          <a:solidFill>
            <a:schemeClr val="tx1"/>
          </a:solidFill>
          <a:latin typeface="+mn-lt"/>
          <a:ea typeface="+mn-ea"/>
          <a:cs typeface="+mn-cs"/>
        </a:defRPr>
      </a:lvl3pPr>
      <a:lvl4pPr marL="1755291" algn="l" defTabSz="1170201" rtl="0" eaLnBrk="1" latinLnBrk="0" hangingPunct="1">
        <a:defRPr sz="3600" kern="1200">
          <a:solidFill>
            <a:schemeClr val="tx1"/>
          </a:solidFill>
          <a:latin typeface="+mn-lt"/>
          <a:ea typeface="+mn-ea"/>
          <a:cs typeface="+mn-cs"/>
        </a:defRPr>
      </a:lvl4pPr>
      <a:lvl5pPr marL="2340403" algn="l" defTabSz="1170201" rtl="0" eaLnBrk="1" latinLnBrk="0" hangingPunct="1">
        <a:defRPr sz="3600" kern="1200">
          <a:solidFill>
            <a:schemeClr val="tx1"/>
          </a:solidFill>
          <a:latin typeface="+mn-lt"/>
          <a:ea typeface="+mn-ea"/>
          <a:cs typeface="+mn-cs"/>
        </a:defRPr>
      </a:lvl5pPr>
      <a:lvl6pPr marL="2925492" algn="l" defTabSz="1170201" rtl="0" eaLnBrk="1" latinLnBrk="0" hangingPunct="1">
        <a:defRPr sz="3600" kern="1200">
          <a:solidFill>
            <a:schemeClr val="tx1"/>
          </a:solidFill>
          <a:latin typeface="+mn-lt"/>
          <a:ea typeface="+mn-ea"/>
          <a:cs typeface="+mn-cs"/>
        </a:defRPr>
      </a:lvl6pPr>
      <a:lvl7pPr marL="3510580" algn="l" defTabSz="1170201" rtl="0" eaLnBrk="1" latinLnBrk="0" hangingPunct="1">
        <a:defRPr sz="3600" kern="1200">
          <a:solidFill>
            <a:schemeClr val="tx1"/>
          </a:solidFill>
          <a:latin typeface="+mn-lt"/>
          <a:ea typeface="+mn-ea"/>
          <a:cs typeface="+mn-cs"/>
        </a:defRPr>
      </a:lvl7pPr>
      <a:lvl8pPr marL="4095698" algn="l" defTabSz="1170201" rtl="0" eaLnBrk="1" latinLnBrk="0" hangingPunct="1">
        <a:defRPr sz="3600" kern="1200">
          <a:solidFill>
            <a:schemeClr val="tx1"/>
          </a:solidFill>
          <a:latin typeface="+mn-lt"/>
          <a:ea typeface="+mn-ea"/>
          <a:cs typeface="+mn-cs"/>
        </a:defRPr>
      </a:lvl8pPr>
      <a:lvl9pPr marL="4680800" algn="l" defTabSz="1170201" rtl="0" eaLnBrk="1" latinLnBrk="0" hangingPunct="1">
        <a:defRPr sz="36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81"/>
            <a:ext cx="723900" cy="365125"/>
          </a:xfrm>
          <a:prstGeom prst="rect">
            <a:avLst/>
          </a:prstGeom>
        </p:spPr>
        <p:txBody>
          <a:bodyPr vert="horz" lIns="117066" tIns="58530" rIns="117066" bIns="58530"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0619">
              <a:defRPr/>
            </a:pPr>
            <a:fld id="{79C0BFF6-9B14-4446-AF07-628EFEB400B0}" type="slidenum">
              <a:rPr lang="th-TH" smtClean="0">
                <a:solidFill>
                  <a:prstClr val="black">
                    <a:tint val="75000"/>
                  </a:prstClr>
                </a:solidFill>
              </a:rPr>
              <a:pPr defTabSz="117061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61"/>
            <a:ext cx="4341284" cy="836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468" tIns="63735" rIns="127468" bIns="63735">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061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33" y="800111"/>
            <a:ext cx="4948767" cy="559602"/>
          </a:xfrm>
          <a:prstGeom prst="rect">
            <a:avLst/>
          </a:prstGeom>
          <a:noFill/>
        </p:spPr>
        <p:txBody>
          <a:bodyPr lIns="127468" tIns="63735" rIns="127468" bIns="63735">
            <a:spAutoFit/>
          </a:bodyPr>
          <a:lstStyle/>
          <a:p>
            <a:pPr defTabSz="117061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468" tIns="63735" rIns="127468" bIns="63735" anchor="ctr"/>
          <a:lstStyle/>
          <a:p>
            <a:pPr algn="ctr" defTabSz="1170619">
              <a:defRPr/>
            </a:pPr>
            <a:endParaRPr lang="th-TH" sz="3600" dirty="0">
              <a:solidFill>
                <a:prstClr val="white"/>
              </a:solidFill>
            </a:endParaRPr>
          </a:p>
        </p:txBody>
      </p:sp>
      <p:sp>
        <p:nvSpPr>
          <p:cNvPr id="12" name="TextBox 11"/>
          <p:cNvSpPr txBox="1"/>
          <p:nvPr/>
        </p:nvSpPr>
        <p:spPr>
          <a:xfrm>
            <a:off x="9290099" y="301651"/>
            <a:ext cx="2220383" cy="518313"/>
          </a:xfrm>
          <a:prstGeom prst="rect">
            <a:avLst/>
          </a:prstGeom>
          <a:noFill/>
          <a:effectLst>
            <a:outerShdw blurRad="50800" dist="38100" dir="5400000" algn="t" rotWithShape="0">
              <a:prstClr val="black">
                <a:alpha val="40000"/>
              </a:prstClr>
            </a:outerShdw>
          </a:effectLst>
        </p:spPr>
        <p:txBody>
          <a:bodyPr lIns="117066" tIns="58530" rIns="117066" bIns="58530">
            <a:spAutoFit/>
          </a:bodyPr>
          <a:lstStyle/>
          <a:p>
            <a:pPr algn="r" defTabSz="117061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8849777"/>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318" algn="ctr" rtl="0" fontAlgn="base">
        <a:spcBef>
          <a:spcPct val="0"/>
        </a:spcBef>
        <a:spcAft>
          <a:spcPct val="0"/>
        </a:spcAft>
        <a:defRPr sz="5600">
          <a:solidFill>
            <a:schemeClr val="tx1"/>
          </a:solidFill>
          <a:latin typeface="Arial" pitchFamily="34" charset="0"/>
          <a:cs typeface="Cordia New" pitchFamily="34" charset="-34"/>
        </a:defRPr>
      </a:lvl6pPr>
      <a:lvl7pPr marL="1170619" algn="ctr" rtl="0" fontAlgn="base">
        <a:spcBef>
          <a:spcPct val="0"/>
        </a:spcBef>
        <a:spcAft>
          <a:spcPct val="0"/>
        </a:spcAft>
        <a:defRPr sz="5600">
          <a:solidFill>
            <a:schemeClr val="tx1"/>
          </a:solidFill>
          <a:latin typeface="Arial" pitchFamily="34" charset="0"/>
          <a:cs typeface="Cordia New" pitchFamily="34" charset="-34"/>
        </a:defRPr>
      </a:lvl7pPr>
      <a:lvl8pPr marL="1755925" algn="ctr" rtl="0" fontAlgn="base">
        <a:spcBef>
          <a:spcPct val="0"/>
        </a:spcBef>
        <a:spcAft>
          <a:spcPct val="0"/>
        </a:spcAft>
        <a:defRPr sz="5600">
          <a:solidFill>
            <a:schemeClr val="tx1"/>
          </a:solidFill>
          <a:latin typeface="Arial" pitchFamily="34" charset="0"/>
          <a:cs typeface="Cordia New" pitchFamily="34" charset="-34"/>
        </a:defRPr>
      </a:lvl8pPr>
      <a:lvl9pPr marL="2341245"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8972" indent="-438972"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123" indent="-3658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263" indent="-292661"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8585"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3900" indent="-292661"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19214"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45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89831"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5116" indent="-292661" algn="l" defTabSz="117061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0619" rtl="0" eaLnBrk="1" latinLnBrk="0" hangingPunct="1">
        <a:defRPr sz="3600" kern="1200">
          <a:solidFill>
            <a:schemeClr val="tx1"/>
          </a:solidFill>
          <a:latin typeface="+mn-lt"/>
          <a:ea typeface="+mn-ea"/>
          <a:cs typeface="+mn-cs"/>
        </a:defRPr>
      </a:lvl1pPr>
      <a:lvl2pPr marL="585318" algn="l" defTabSz="1170619" rtl="0" eaLnBrk="1" latinLnBrk="0" hangingPunct="1">
        <a:defRPr sz="3600" kern="1200">
          <a:solidFill>
            <a:schemeClr val="tx1"/>
          </a:solidFill>
          <a:latin typeface="+mn-lt"/>
          <a:ea typeface="+mn-ea"/>
          <a:cs typeface="+mn-cs"/>
        </a:defRPr>
      </a:lvl2pPr>
      <a:lvl3pPr marL="1170619" algn="l" defTabSz="1170619" rtl="0" eaLnBrk="1" latinLnBrk="0" hangingPunct="1">
        <a:defRPr sz="3600" kern="1200">
          <a:solidFill>
            <a:schemeClr val="tx1"/>
          </a:solidFill>
          <a:latin typeface="+mn-lt"/>
          <a:ea typeface="+mn-ea"/>
          <a:cs typeface="+mn-cs"/>
        </a:defRPr>
      </a:lvl3pPr>
      <a:lvl4pPr marL="1755925" algn="l" defTabSz="1170619" rtl="0" eaLnBrk="1" latinLnBrk="0" hangingPunct="1">
        <a:defRPr sz="3600" kern="1200">
          <a:solidFill>
            <a:schemeClr val="tx1"/>
          </a:solidFill>
          <a:latin typeface="+mn-lt"/>
          <a:ea typeface="+mn-ea"/>
          <a:cs typeface="+mn-cs"/>
        </a:defRPr>
      </a:lvl4pPr>
      <a:lvl5pPr marL="2341245" algn="l" defTabSz="1170619" rtl="0" eaLnBrk="1" latinLnBrk="0" hangingPunct="1">
        <a:defRPr sz="3600" kern="1200">
          <a:solidFill>
            <a:schemeClr val="tx1"/>
          </a:solidFill>
          <a:latin typeface="+mn-lt"/>
          <a:ea typeface="+mn-ea"/>
          <a:cs typeface="+mn-cs"/>
        </a:defRPr>
      </a:lvl5pPr>
      <a:lvl6pPr marL="2926542" algn="l" defTabSz="1170619" rtl="0" eaLnBrk="1" latinLnBrk="0" hangingPunct="1">
        <a:defRPr sz="3600" kern="1200">
          <a:solidFill>
            <a:schemeClr val="tx1"/>
          </a:solidFill>
          <a:latin typeface="+mn-lt"/>
          <a:ea typeface="+mn-ea"/>
          <a:cs typeface="+mn-cs"/>
        </a:defRPr>
      </a:lvl6pPr>
      <a:lvl7pPr marL="3511848" algn="l" defTabSz="1170619" rtl="0" eaLnBrk="1" latinLnBrk="0" hangingPunct="1">
        <a:defRPr sz="3600" kern="1200">
          <a:solidFill>
            <a:schemeClr val="tx1"/>
          </a:solidFill>
          <a:latin typeface="+mn-lt"/>
          <a:ea typeface="+mn-ea"/>
          <a:cs typeface="+mn-cs"/>
        </a:defRPr>
      </a:lvl7pPr>
      <a:lvl8pPr marL="4097171" algn="l" defTabSz="1170619" rtl="0" eaLnBrk="1" latinLnBrk="0" hangingPunct="1">
        <a:defRPr sz="3600" kern="1200">
          <a:solidFill>
            <a:schemeClr val="tx1"/>
          </a:solidFill>
          <a:latin typeface="+mn-lt"/>
          <a:ea typeface="+mn-ea"/>
          <a:cs typeface="+mn-cs"/>
        </a:defRPr>
      </a:lvl8pPr>
      <a:lvl9pPr marL="4682484" algn="l" defTabSz="1170619" rtl="0" eaLnBrk="1" latinLnBrk="0" hangingPunct="1">
        <a:defRPr sz="36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69"/>
            <a:ext cx="723900" cy="365125"/>
          </a:xfrm>
          <a:prstGeom prst="rect">
            <a:avLst/>
          </a:prstGeom>
        </p:spPr>
        <p:txBody>
          <a:bodyPr vert="horz" lIns="117111" tIns="58553" rIns="117111" bIns="5855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089">
              <a:defRPr/>
            </a:pPr>
            <a:fld id="{79C0BFF6-9B14-4446-AF07-628EFEB400B0}" type="slidenum">
              <a:rPr lang="th-TH" smtClean="0">
                <a:solidFill>
                  <a:prstClr val="black">
                    <a:tint val="75000"/>
                  </a:prstClr>
                </a:solidFill>
              </a:rPr>
              <a:pPr defTabSz="1171089">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50"/>
            <a:ext cx="4341284" cy="83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19" tIns="63760" rIns="127519" bIns="63760">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089"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19" y="800107"/>
            <a:ext cx="4948767" cy="559653"/>
          </a:xfrm>
          <a:prstGeom prst="rect">
            <a:avLst/>
          </a:prstGeom>
          <a:noFill/>
        </p:spPr>
        <p:txBody>
          <a:bodyPr lIns="127519" tIns="63760" rIns="127519" bIns="63760">
            <a:spAutoFit/>
          </a:bodyPr>
          <a:lstStyle/>
          <a:p>
            <a:pPr defTabSz="1171089">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19" tIns="63760" rIns="127519" bIns="63760" anchor="ctr"/>
          <a:lstStyle/>
          <a:p>
            <a:pPr algn="ctr" defTabSz="1171089">
              <a:defRPr/>
            </a:pPr>
            <a:endParaRPr lang="th-TH" sz="3600" dirty="0">
              <a:solidFill>
                <a:prstClr val="white"/>
              </a:solidFill>
            </a:endParaRPr>
          </a:p>
        </p:txBody>
      </p:sp>
      <p:sp>
        <p:nvSpPr>
          <p:cNvPr id="12" name="TextBox 11"/>
          <p:cNvSpPr txBox="1"/>
          <p:nvPr/>
        </p:nvSpPr>
        <p:spPr>
          <a:xfrm>
            <a:off x="9290086" y="301645"/>
            <a:ext cx="2220383" cy="518359"/>
          </a:xfrm>
          <a:prstGeom prst="rect">
            <a:avLst/>
          </a:prstGeom>
          <a:noFill/>
          <a:effectLst>
            <a:outerShdw blurRad="50800" dist="38100" dir="5400000" algn="t" rotWithShape="0">
              <a:prstClr val="black">
                <a:alpha val="40000"/>
              </a:prstClr>
            </a:outerShdw>
          </a:effectLst>
        </p:spPr>
        <p:txBody>
          <a:bodyPr lIns="117111" tIns="58553" rIns="117111" bIns="58553">
            <a:spAutoFit/>
          </a:bodyPr>
          <a:lstStyle/>
          <a:p>
            <a:pPr algn="r" defTabSz="1171089">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6133216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550" algn="ctr" rtl="0" fontAlgn="base">
        <a:spcBef>
          <a:spcPct val="0"/>
        </a:spcBef>
        <a:spcAft>
          <a:spcPct val="0"/>
        </a:spcAft>
        <a:defRPr sz="5600">
          <a:solidFill>
            <a:schemeClr val="tx1"/>
          </a:solidFill>
          <a:latin typeface="Arial" pitchFamily="34" charset="0"/>
          <a:cs typeface="Cordia New" pitchFamily="34" charset="-34"/>
        </a:defRPr>
      </a:lvl6pPr>
      <a:lvl7pPr marL="1171089" algn="ctr" rtl="0" fontAlgn="base">
        <a:spcBef>
          <a:spcPct val="0"/>
        </a:spcBef>
        <a:spcAft>
          <a:spcPct val="0"/>
        </a:spcAft>
        <a:defRPr sz="5600">
          <a:solidFill>
            <a:schemeClr val="tx1"/>
          </a:solidFill>
          <a:latin typeface="Arial" pitchFamily="34" charset="0"/>
          <a:cs typeface="Cordia New" pitchFamily="34" charset="-34"/>
        </a:defRPr>
      </a:lvl7pPr>
      <a:lvl8pPr marL="1756630" algn="ctr" rtl="0" fontAlgn="base">
        <a:spcBef>
          <a:spcPct val="0"/>
        </a:spcBef>
        <a:spcAft>
          <a:spcPct val="0"/>
        </a:spcAft>
        <a:defRPr sz="5600">
          <a:solidFill>
            <a:schemeClr val="tx1"/>
          </a:solidFill>
          <a:latin typeface="Arial" pitchFamily="34" charset="0"/>
          <a:cs typeface="Cordia New" pitchFamily="34" charset="-34"/>
        </a:defRPr>
      </a:lvl8pPr>
      <a:lvl9pPr marL="2342181"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150" indent="-439150"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506" indent="-365974"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3853" indent="-292777"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49405"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4954" indent="-292777"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049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6039"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1587"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7112" indent="-292777" algn="l" defTabSz="1171089"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089" rtl="0" eaLnBrk="1" latinLnBrk="0" hangingPunct="1">
        <a:defRPr sz="3600" kern="1200">
          <a:solidFill>
            <a:schemeClr val="tx1"/>
          </a:solidFill>
          <a:latin typeface="+mn-lt"/>
          <a:ea typeface="+mn-ea"/>
          <a:cs typeface="+mn-cs"/>
        </a:defRPr>
      </a:lvl1pPr>
      <a:lvl2pPr marL="585550" algn="l" defTabSz="1171089" rtl="0" eaLnBrk="1" latinLnBrk="0" hangingPunct="1">
        <a:defRPr sz="3600" kern="1200">
          <a:solidFill>
            <a:schemeClr val="tx1"/>
          </a:solidFill>
          <a:latin typeface="+mn-lt"/>
          <a:ea typeface="+mn-ea"/>
          <a:cs typeface="+mn-cs"/>
        </a:defRPr>
      </a:lvl2pPr>
      <a:lvl3pPr marL="1171089" algn="l" defTabSz="1171089" rtl="0" eaLnBrk="1" latinLnBrk="0" hangingPunct="1">
        <a:defRPr sz="3600" kern="1200">
          <a:solidFill>
            <a:schemeClr val="tx1"/>
          </a:solidFill>
          <a:latin typeface="+mn-lt"/>
          <a:ea typeface="+mn-ea"/>
          <a:cs typeface="+mn-cs"/>
        </a:defRPr>
      </a:lvl3pPr>
      <a:lvl4pPr marL="1756630" algn="l" defTabSz="1171089" rtl="0" eaLnBrk="1" latinLnBrk="0" hangingPunct="1">
        <a:defRPr sz="3600" kern="1200">
          <a:solidFill>
            <a:schemeClr val="tx1"/>
          </a:solidFill>
          <a:latin typeface="+mn-lt"/>
          <a:ea typeface="+mn-ea"/>
          <a:cs typeface="+mn-cs"/>
        </a:defRPr>
      </a:lvl4pPr>
      <a:lvl5pPr marL="2342181" algn="l" defTabSz="1171089" rtl="0" eaLnBrk="1" latinLnBrk="0" hangingPunct="1">
        <a:defRPr sz="3600" kern="1200">
          <a:solidFill>
            <a:schemeClr val="tx1"/>
          </a:solidFill>
          <a:latin typeface="+mn-lt"/>
          <a:ea typeface="+mn-ea"/>
          <a:cs typeface="+mn-cs"/>
        </a:defRPr>
      </a:lvl5pPr>
      <a:lvl6pPr marL="2927712" algn="l" defTabSz="1171089" rtl="0" eaLnBrk="1" latinLnBrk="0" hangingPunct="1">
        <a:defRPr sz="3600" kern="1200">
          <a:solidFill>
            <a:schemeClr val="tx1"/>
          </a:solidFill>
          <a:latin typeface="+mn-lt"/>
          <a:ea typeface="+mn-ea"/>
          <a:cs typeface="+mn-cs"/>
        </a:defRPr>
      </a:lvl6pPr>
      <a:lvl7pPr marL="3513257" algn="l" defTabSz="1171089" rtl="0" eaLnBrk="1" latinLnBrk="0" hangingPunct="1">
        <a:defRPr sz="3600" kern="1200">
          <a:solidFill>
            <a:schemeClr val="tx1"/>
          </a:solidFill>
          <a:latin typeface="+mn-lt"/>
          <a:ea typeface="+mn-ea"/>
          <a:cs typeface="+mn-cs"/>
        </a:defRPr>
      </a:lvl7pPr>
      <a:lvl8pPr marL="4098810" algn="l" defTabSz="1171089" rtl="0" eaLnBrk="1" latinLnBrk="0" hangingPunct="1">
        <a:defRPr sz="3600" kern="1200">
          <a:solidFill>
            <a:schemeClr val="tx1"/>
          </a:solidFill>
          <a:latin typeface="+mn-lt"/>
          <a:ea typeface="+mn-ea"/>
          <a:cs typeface="+mn-cs"/>
        </a:defRPr>
      </a:lvl8pPr>
      <a:lvl9pPr marL="4684357" algn="l" defTabSz="1171089" rtl="0" eaLnBrk="1" latinLnBrk="0" hangingPunct="1">
        <a:defRPr sz="36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7955"/>
            <a:ext cx="723900" cy="365125"/>
          </a:xfrm>
          <a:prstGeom prst="rect">
            <a:avLst/>
          </a:prstGeom>
        </p:spPr>
        <p:txBody>
          <a:bodyPr vert="horz" lIns="117166" tIns="58582" rIns="117166" bIns="58582"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1651">
              <a:defRPr/>
            </a:pPr>
            <a:fld id="{79C0BFF6-9B14-4446-AF07-628EFEB400B0}" type="slidenum">
              <a:rPr lang="th-TH" smtClean="0">
                <a:solidFill>
                  <a:prstClr val="black">
                    <a:tint val="75000"/>
                  </a:prstClr>
                </a:solidFill>
              </a:rPr>
              <a:pPr defTabSz="1171651">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cxnSp>
        <p:nvCxnSpPr>
          <p:cNvPr id="25" name="Straight Connector 24"/>
          <p:cNvCxnSpPr/>
          <p:nvPr/>
        </p:nvCxnSpPr>
        <p:spPr>
          <a:xfrm>
            <a:off x="4"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42"/>
            <a:ext cx="4341284" cy="83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581" tIns="63791" rIns="127581" bIns="63791">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165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8003" y="800107"/>
            <a:ext cx="4948767" cy="559715"/>
          </a:xfrm>
          <a:prstGeom prst="rect">
            <a:avLst/>
          </a:prstGeom>
          <a:noFill/>
        </p:spPr>
        <p:txBody>
          <a:bodyPr lIns="127581" tIns="63791" rIns="127581" bIns="63791">
            <a:spAutoFit/>
          </a:bodyPr>
          <a:lstStyle/>
          <a:p>
            <a:pPr defTabSz="117165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581" tIns="63791" rIns="127581" bIns="63791" anchor="ctr"/>
          <a:lstStyle/>
          <a:p>
            <a:pPr algn="ctr" defTabSz="1171651">
              <a:defRPr/>
            </a:pPr>
            <a:endParaRPr lang="th-TH" sz="3600" dirty="0">
              <a:solidFill>
                <a:prstClr val="white"/>
              </a:solidFill>
            </a:endParaRPr>
          </a:p>
        </p:txBody>
      </p:sp>
      <p:sp>
        <p:nvSpPr>
          <p:cNvPr id="12" name="TextBox 11"/>
          <p:cNvSpPr txBox="1"/>
          <p:nvPr/>
        </p:nvSpPr>
        <p:spPr>
          <a:xfrm>
            <a:off x="9290070" y="301632"/>
            <a:ext cx="2220383" cy="518418"/>
          </a:xfrm>
          <a:prstGeom prst="rect">
            <a:avLst/>
          </a:prstGeom>
          <a:noFill/>
          <a:effectLst>
            <a:outerShdw blurRad="50800" dist="38100" dir="5400000" algn="t" rotWithShape="0">
              <a:prstClr val="black">
                <a:alpha val="40000"/>
              </a:prstClr>
            </a:outerShdw>
          </a:effectLst>
        </p:spPr>
        <p:txBody>
          <a:bodyPr lIns="117166" tIns="58582" rIns="117166" bIns="58582">
            <a:spAutoFit/>
          </a:bodyPr>
          <a:lstStyle/>
          <a:p>
            <a:pPr algn="r" defTabSz="117165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761622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5828" algn="ctr" rtl="0" fontAlgn="base">
        <a:spcBef>
          <a:spcPct val="0"/>
        </a:spcBef>
        <a:spcAft>
          <a:spcPct val="0"/>
        </a:spcAft>
        <a:defRPr sz="5600">
          <a:solidFill>
            <a:schemeClr val="tx1"/>
          </a:solidFill>
          <a:latin typeface="Arial" pitchFamily="34" charset="0"/>
          <a:cs typeface="Cordia New" pitchFamily="34" charset="-34"/>
        </a:defRPr>
      </a:lvl6pPr>
      <a:lvl7pPr marL="1171651" algn="ctr" rtl="0" fontAlgn="base">
        <a:spcBef>
          <a:spcPct val="0"/>
        </a:spcBef>
        <a:spcAft>
          <a:spcPct val="0"/>
        </a:spcAft>
        <a:defRPr sz="5600">
          <a:solidFill>
            <a:schemeClr val="tx1"/>
          </a:solidFill>
          <a:latin typeface="Arial" pitchFamily="34" charset="0"/>
          <a:cs typeface="Cordia New" pitchFamily="34" charset="-34"/>
        </a:defRPr>
      </a:lvl7pPr>
      <a:lvl8pPr marL="1757475" algn="ctr" rtl="0" fontAlgn="base">
        <a:spcBef>
          <a:spcPct val="0"/>
        </a:spcBef>
        <a:spcAft>
          <a:spcPct val="0"/>
        </a:spcAft>
        <a:defRPr sz="5600">
          <a:solidFill>
            <a:schemeClr val="tx1"/>
          </a:solidFill>
          <a:latin typeface="Arial" pitchFamily="34" charset="0"/>
          <a:cs typeface="Cordia New" pitchFamily="34" charset="-34"/>
        </a:defRPr>
      </a:lvl8pPr>
      <a:lvl9pPr marL="2343304"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364" indent="-439364"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1964" indent="-366146"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4559" indent="-29291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0390"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6218" indent="-29291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2042"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7866"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3695"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79509" indent="-292915" algn="l" defTabSz="117165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1651" rtl="0" eaLnBrk="1" latinLnBrk="0" hangingPunct="1">
        <a:defRPr sz="3600" kern="1200">
          <a:solidFill>
            <a:schemeClr val="tx1"/>
          </a:solidFill>
          <a:latin typeface="+mn-lt"/>
          <a:ea typeface="+mn-ea"/>
          <a:cs typeface="+mn-cs"/>
        </a:defRPr>
      </a:lvl1pPr>
      <a:lvl2pPr marL="585828" algn="l" defTabSz="1171651" rtl="0" eaLnBrk="1" latinLnBrk="0" hangingPunct="1">
        <a:defRPr sz="3600" kern="1200">
          <a:solidFill>
            <a:schemeClr val="tx1"/>
          </a:solidFill>
          <a:latin typeface="+mn-lt"/>
          <a:ea typeface="+mn-ea"/>
          <a:cs typeface="+mn-cs"/>
        </a:defRPr>
      </a:lvl2pPr>
      <a:lvl3pPr marL="1171651" algn="l" defTabSz="1171651" rtl="0" eaLnBrk="1" latinLnBrk="0" hangingPunct="1">
        <a:defRPr sz="3600" kern="1200">
          <a:solidFill>
            <a:schemeClr val="tx1"/>
          </a:solidFill>
          <a:latin typeface="+mn-lt"/>
          <a:ea typeface="+mn-ea"/>
          <a:cs typeface="+mn-cs"/>
        </a:defRPr>
      </a:lvl3pPr>
      <a:lvl4pPr marL="1757475" algn="l" defTabSz="1171651" rtl="0" eaLnBrk="1" latinLnBrk="0" hangingPunct="1">
        <a:defRPr sz="3600" kern="1200">
          <a:solidFill>
            <a:schemeClr val="tx1"/>
          </a:solidFill>
          <a:latin typeface="+mn-lt"/>
          <a:ea typeface="+mn-ea"/>
          <a:cs typeface="+mn-cs"/>
        </a:defRPr>
      </a:lvl4pPr>
      <a:lvl5pPr marL="2343304" algn="l" defTabSz="1171651" rtl="0" eaLnBrk="1" latinLnBrk="0" hangingPunct="1">
        <a:defRPr sz="3600" kern="1200">
          <a:solidFill>
            <a:schemeClr val="tx1"/>
          </a:solidFill>
          <a:latin typeface="+mn-lt"/>
          <a:ea typeface="+mn-ea"/>
          <a:cs typeface="+mn-cs"/>
        </a:defRPr>
      </a:lvl5pPr>
      <a:lvl6pPr marL="2929124" algn="l" defTabSz="1171651" rtl="0" eaLnBrk="1" latinLnBrk="0" hangingPunct="1">
        <a:defRPr sz="3600" kern="1200">
          <a:solidFill>
            <a:schemeClr val="tx1"/>
          </a:solidFill>
          <a:latin typeface="+mn-lt"/>
          <a:ea typeface="+mn-ea"/>
          <a:cs typeface="+mn-cs"/>
        </a:defRPr>
      </a:lvl6pPr>
      <a:lvl7pPr marL="3514949" algn="l" defTabSz="1171651" rtl="0" eaLnBrk="1" latinLnBrk="0" hangingPunct="1">
        <a:defRPr sz="3600" kern="1200">
          <a:solidFill>
            <a:schemeClr val="tx1"/>
          </a:solidFill>
          <a:latin typeface="+mn-lt"/>
          <a:ea typeface="+mn-ea"/>
          <a:cs typeface="+mn-cs"/>
        </a:defRPr>
      </a:lvl7pPr>
      <a:lvl8pPr marL="4100780" algn="l" defTabSz="1171651" rtl="0" eaLnBrk="1" latinLnBrk="0" hangingPunct="1">
        <a:defRPr sz="3600" kern="1200">
          <a:solidFill>
            <a:schemeClr val="tx1"/>
          </a:solidFill>
          <a:latin typeface="+mn-lt"/>
          <a:ea typeface="+mn-ea"/>
          <a:cs typeface="+mn-cs"/>
        </a:defRPr>
      </a:lvl8pPr>
      <a:lvl9pPr marL="4686607" algn="l" defTabSz="1171651" rtl="0" eaLnBrk="1" latinLnBrk="0" hangingPunct="1">
        <a:defRPr sz="36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19" y="1103314"/>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1" y="6357939"/>
            <a:ext cx="723900" cy="365125"/>
          </a:xfrm>
          <a:prstGeom prst="rect">
            <a:avLst/>
          </a:prstGeom>
        </p:spPr>
        <p:txBody>
          <a:bodyPr vert="horz" lIns="117226" tIns="58613" rIns="117226" bIns="58613" rtlCol="0" anchor="b" anchorCtr="0"/>
          <a:lstStyle>
            <a:lvl1pPr algn="r" fontAlgn="auto">
              <a:spcBef>
                <a:spcPts val="0"/>
              </a:spcBef>
              <a:spcAft>
                <a:spcPts val="0"/>
              </a:spcAft>
              <a:defRPr sz="1500">
                <a:solidFill>
                  <a:schemeClr val="tx1">
                    <a:tint val="75000"/>
                  </a:schemeClr>
                </a:solidFill>
                <a:latin typeface="+mn-lt"/>
                <a:cs typeface="+mn-cs"/>
              </a:defRPr>
            </a:lvl1pPr>
          </a:lstStyle>
          <a:p>
            <a:pPr defTabSz="1172261">
              <a:defRPr/>
            </a:pPr>
            <a:fld id="{79C0BFF6-9B14-4446-AF07-628EFEB400B0}" type="slidenum">
              <a:rPr lang="th-TH">
                <a:solidFill>
                  <a:prstClr val="black">
                    <a:tint val="75000"/>
                  </a:prstClr>
                </a:solidFill>
              </a:rPr>
              <a:pPr defTabSz="1172261">
                <a:defRPr/>
              </a:pPr>
              <a:t>‹#›</a:t>
            </a:fld>
            <a:endParaRPr lang="th-TH" dirty="0">
              <a:solidFill>
                <a:prstClr val="black">
                  <a:tint val="75000"/>
                </a:prstClr>
              </a:solidFill>
            </a:endParaRPr>
          </a:p>
        </p:txBody>
      </p:sp>
      <p:sp>
        <p:nvSpPr>
          <p:cNvPr id="24" name="Freeform 23"/>
          <p:cNvSpPr/>
          <p:nvPr/>
        </p:nvSpPr>
        <p:spPr>
          <a:xfrm>
            <a:off x="2" y="360364"/>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cxnSp>
        <p:nvCxnSpPr>
          <p:cNvPr id="25" name="Straight Connector 24"/>
          <p:cNvCxnSpPr/>
          <p:nvPr/>
        </p:nvCxnSpPr>
        <p:spPr>
          <a:xfrm>
            <a:off x="2" y="1246188"/>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2" y="642938"/>
            <a:ext cx="4341284" cy="836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7647" tIns="63824" rIns="127647" bIns="63824">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defTabSz="1172261" fontAlgn="base">
              <a:spcBef>
                <a:spcPct val="0"/>
              </a:spcBef>
              <a:spcAft>
                <a:spcPct val="0"/>
              </a:spcAft>
              <a:defRPr/>
            </a:pPr>
            <a:r>
              <a:rPr lang="en-US" sz="4600" b="1" dirty="0">
                <a:solidFill>
                  <a:prstClr val="white"/>
                </a:solidFill>
              </a:rPr>
              <a:t>HIV and AIDS</a:t>
            </a:r>
            <a:endParaRPr lang="th-TH" sz="4600" b="1">
              <a:solidFill>
                <a:prstClr val="white"/>
              </a:solidFill>
            </a:endParaRPr>
          </a:p>
        </p:txBody>
      </p:sp>
      <p:sp>
        <p:nvSpPr>
          <p:cNvPr id="27" name="TextBox 26"/>
          <p:cNvSpPr txBox="1"/>
          <p:nvPr/>
        </p:nvSpPr>
        <p:spPr>
          <a:xfrm>
            <a:off x="7147986" y="800101"/>
            <a:ext cx="4948767" cy="559782"/>
          </a:xfrm>
          <a:prstGeom prst="rect">
            <a:avLst/>
          </a:prstGeom>
          <a:noFill/>
        </p:spPr>
        <p:txBody>
          <a:bodyPr lIns="127647" tIns="63824" rIns="127647" bIns="63824">
            <a:spAutoFit/>
          </a:bodyPr>
          <a:lstStyle/>
          <a:p>
            <a:pPr defTabSz="1172261">
              <a:defRPr/>
            </a:pPr>
            <a:r>
              <a:rPr lang="en-US" sz="2800" kern="700" dirty="0">
                <a:solidFill>
                  <a:prstClr val="white"/>
                </a:solidFill>
                <a:cs typeface="Arial" pitchFamily="34" charset="0"/>
              </a:rPr>
              <a:t>Data Hub for Asia-Pacific</a:t>
            </a:r>
            <a:endParaRPr lang="th-TH" sz="2800" kern="700" dirty="0">
              <a:solidFill>
                <a:prstClr val="white"/>
              </a:solidFill>
            </a:endParaRPr>
          </a:p>
        </p:txBody>
      </p:sp>
      <p:pic>
        <p:nvPicPr>
          <p:cNvPr id="3080" name="Picture 10" descr="Unaid logo_approve.png"/>
          <p:cNvPicPr>
            <a:picLocks noChangeAspect="1"/>
          </p:cNvPicPr>
          <p:nvPr/>
        </p:nvPicPr>
        <p:blipFill>
          <a:blip r:embed="rId11" cstate="print">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7647" tIns="63824" rIns="127647" bIns="63824" anchor="ctr"/>
          <a:lstStyle/>
          <a:p>
            <a:pPr algn="ctr" defTabSz="1172261">
              <a:defRPr/>
            </a:pPr>
            <a:endParaRPr lang="th-TH" sz="3600" dirty="0">
              <a:solidFill>
                <a:prstClr val="white"/>
              </a:solidFill>
            </a:endParaRPr>
          </a:p>
        </p:txBody>
      </p:sp>
      <p:sp>
        <p:nvSpPr>
          <p:cNvPr id="12" name="TextBox 11"/>
          <p:cNvSpPr txBox="1"/>
          <p:nvPr/>
        </p:nvSpPr>
        <p:spPr>
          <a:xfrm>
            <a:off x="9290053" y="301625"/>
            <a:ext cx="2220383" cy="518480"/>
          </a:xfrm>
          <a:prstGeom prst="rect">
            <a:avLst/>
          </a:prstGeom>
          <a:noFill/>
          <a:effectLst>
            <a:outerShdw blurRad="50800" dist="38100" dir="5400000" algn="t" rotWithShape="0">
              <a:prstClr val="black">
                <a:alpha val="40000"/>
              </a:prstClr>
            </a:outerShdw>
          </a:effectLst>
        </p:spPr>
        <p:txBody>
          <a:bodyPr lIns="117226" tIns="58613" rIns="117226" bIns="58613">
            <a:spAutoFit/>
          </a:bodyPr>
          <a:lstStyle/>
          <a:p>
            <a:pPr algn="r" defTabSz="1172261">
              <a:defRPr/>
            </a:pPr>
            <a:r>
              <a:rPr lang="en-US" sz="26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6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1284548"/>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Lst>
  <p:hf hdr="0" ftr="0" dt="0"/>
  <p:txStyles>
    <p:titleStyle>
      <a:lvl1pPr algn="ctr" rtl="0" eaLnBrk="0" fontAlgn="base" hangingPunct="0">
        <a:spcBef>
          <a:spcPct val="0"/>
        </a:spcBef>
        <a:spcAft>
          <a:spcPct val="0"/>
        </a:spcAft>
        <a:defRPr sz="5600" kern="1200">
          <a:solidFill>
            <a:schemeClr val="tx1"/>
          </a:solidFill>
          <a:latin typeface="+mj-lt"/>
          <a:ea typeface="+mj-ea"/>
          <a:cs typeface="+mj-cs"/>
        </a:defRPr>
      </a:lvl1pPr>
      <a:lvl2pPr algn="ctr" rtl="0" eaLnBrk="0" fontAlgn="base" hangingPunct="0">
        <a:spcBef>
          <a:spcPct val="0"/>
        </a:spcBef>
        <a:spcAft>
          <a:spcPct val="0"/>
        </a:spcAft>
        <a:defRPr sz="5600">
          <a:solidFill>
            <a:schemeClr val="tx1"/>
          </a:solidFill>
          <a:latin typeface="Arial" pitchFamily="34" charset="0"/>
          <a:cs typeface="Cordia New" pitchFamily="34" charset="-34"/>
        </a:defRPr>
      </a:lvl2pPr>
      <a:lvl3pPr algn="ctr" rtl="0" eaLnBrk="0" fontAlgn="base" hangingPunct="0">
        <a:spcBef>
          <a:spcPct val="0"/>
        </a:spcBef>
        <a:spcAft>
          <a:spcPct val="0"/>
        </a:spcAft>
        <a:defRPr sz="5600">
          <a:solidFill>
            <a:schemeClr val="tx1"/>
          </a:solidFill>
          <a:latin typeface="Arial" pitchFamily="34" charset="0"/>
          <a:cs typeface="Cordia New" pitchFamily="34" charset="-34"/>
        </a:defRPr>
      </a:lvl3pPr>
      <a:lvl4pPr algn="ctr" rtl="0" eaLnBrk="0" fontAlgn="base" hangingPunct="0">
        <a:spcBef>
          <a:spcPct val="0"/>
        </a:spcBef>
        <a:spcAft>
          <a:spcPct val="0"/>
        </a:spcAft>
        <a:defRPr sz="5600">
          <a:solidFill>
            <a:schemeClr val="tx1"/>
          </a:solidFill>
          <a:latin typeface="Arial" pitchFamily="34" charset="0"/>
          <a:cs typeface="Cordia New" pitchFamily="34" charset="-34"/>
        </a:defRPr>
      </a:lvl4pPr>
      <a:lvl5pPr algn="ctr" rtl="0" eaLnBrk="0" fontAlgn="base" hangingPunct="0">
        <a:spcBef>
          <a:spcPct val="0"/>
        </a:spcBef>
        <a:spcAft>
          <a:spcPct val="0"/>
        </a:spcAft>
        <a:defRPr sz="5600">
          <a:solidFill>
            <a:schemeClr val="tx1"/>
          </a:solidFill>
          <a:latin typeface="Arial" pitchFamily="34" charset="0"/>
          <a:cs typeface="Cordia New" pitchFamily="34" charset="-34"/>
        </a:defRPr>
      </a:lvl5pPr>
      <a:lvl6pPr marL="586130" algn="ctr" rtl="0" fontAlgn="base">
        <a:spcBef>
          <a:spcPct val="0"/>
        </a:spcBef>
        <a:spcAft>
          <a:spcPct val="0"/>
        </a:spcAft>
        <a:defRPr sz="5600">
          <a:solidFill>
            <a:schemeClr val="tx1"/>
          </a:solidFill>
          <a:latin typeface="Arial" pitchFamily="34" charset="0"/>
          <a:cs typeface="Cordia New" pitchFamily="34" charset="-34"/>
        </a:defRPr>
      </a:lvl6pPr>
      <a:lvl7pPr marL="1172261" algn="ctr" rtl="0" fontAlgn="base">
        <a:spcBef>
          <a:spcPct val="0"/>
        </a:spcBef>
        <a:spcAft>
          <a:spcPct val="0"/>
        </a:spcAft>
        <a:defRPr sz="5600">
          <a:solidFill>
            <a:schemeClr val="tx1"/>
          </a:solidFill>
          <a:latin typeface="Arial" pitchFamily="34" charset="0"/>
          <a:cs typeface="Cordia New" pitchFamily="34" charset="-34"/>
        </a:defRPr>
      </a:lvl7pPr>
      <a:lvl8pPr marL="1758391" algn="ctr" rtl="0" fontAlgn="base">
        <a:spcBef>
          <a:spcPct val="0"/>
        </a:spcBef>
        <a:spcAft>
          <a:spcPct val="0"/>
        </a:spcAft>
        <a:defRPr sz="5600">
          <a:solidFill>
            <a:schemeClr val="tx1"/>
          </a:solidFill>
          <a:latin typeface="Arial" pitchFamily="34" charset="0"/>
          <a:cs typeface="Cordia New" pitchFamily="34" charset="-34"/>
        </a:defRPr>
      </a:lvl8pPr>
      <a:lvl9pPr marL="2344522" algn="ctr" rtl="0" fontAlgn="base">
        <a:spcBef>
          <a:spcPct val="0"/>
        </a:spcBef>
        <a:spcAft>
          <a:spcPct val="0"/>
        </a:spcAft>
        <a:defRPr sz="5600">
          <a:solidFill>
            <a:schemeClr val="tx1"/>
          </a:solidFill>
          <a:latin typeface="Arial" pitchFamily="34" charset="0"/>
          <a:cs typeface="Cordia New" pitchFamily="34" charset="-34"/>
        </a:defRPr>
      </a:lvl9pPr>
    </p:titleStyle>
    <p:bodyStyle>
      <a:lvl1pPr marL="439598" indent="-439598" algn="l" rtl="0" eaLnBrk="0" fontAlgn="base" hangingPunct="0">
        <a:spcBef>
          <a:spcPct val="20000"/>
        </a:spcBef>
        <a:spcAft>
          <a:spcPct val="0"/>
        </a:spcAft>
        <a:buFont typeface="Arial" pitchFamily="34" charset="0"/>
        <a:buChar char="•"/>
        <a:defRPr sz="4100" kern="1200">
          <a:solidFill>
            <a:schemeClr val="tx1"/>
          </a:solidFill>
          <a:latin typeface="+mn-lt"/>
          <a:ea typeface="+mn-ea"/>
          <a:cs typeface="+mn-cs"/>
        </a:defRPr>
      </a:lvl1pPr>
      <a:lvl2pPr marL="952462" indent="-366332" algn="l" rtl="0" eaLnBrk="0" fontAlgn="base" hangingPunct="0">
        <a:spcBef>
          <a:spcPct val="20000"/>
        </a:spcBef>
        <a:spcAft>
          <a:spcPct val="0"/>
        </a:spcAft>
        <a:buFont typeface="Arial" pitchFamily="34" charset="0"/>
        <a:buChar char="–"/>
        <a:defRPr sz="3600" kern="1200">
          <a:solidFill>
            <a:schemeClr val="tx1"/>
          </a:solidFill>
          <a:latin typeface="+mn-lt"/>
          <a:ea typeface="+mn-ea"/>
          <a:cs typeface="+mn-cs"/>
        </a:defRPr>
      </a:lvl2pPr>
      <a:lvl3pPr marL="1465326" indent="-293065" algn="l" rtl="0" eaLnBrk="0" fontAlgn="base" hangingPunct="0">
        <a:spcBef>
          <a:spcPct val="20000"/>
        </a:spcBef>
        <a:spcAft>
          <a:spcPct val="0"/>
        </a:spcAft>
        <a:buFont typeface="Arial" pitchFamily="34" charset="0"/>
        <a:buChar char="•"/>
        <a:defRPr sz="3100" kern="1200">
          <a:solidFill>
            <a:schemeClr val="tx1"/>
          </a:solidFill>
          <a:latin typeface="+mn-lt"/>
          <a:ea typeface="+mn-ea"/>
          <a:cs typeface="+mn-cs"/>
        </a:defRPr>
      </a:lvl3pPr>
      <a:lvl4pPr marL="2051456"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4pPr>
      <a:lvl5pPr marL="2637587" indent="-293065" algn="l" rtl="0" eaLnBrk="0" fontAlgn="base" hangingPunct="0">
        <a:spcBef>
          <a:spcPct val="20000"/>
        </a:spcBef>
        <a:spcAft>
          <a:spcPct val="0"/>
        </a:spcAft>
        <a:buFont typeface="Arial" pitchFamily="34" charset="0"/>
        <a:buChar char="»"/>
        <a:defRPr sz="2600" kern="1200">
          <a:solidFill>
            <a:schemeClr val="tx1"/>
          </a:solidFill>
          <a:latin typeface="+mn-lt"/>
          <a:ea typeface="+mn-ea"/>
          <a:cs typeface="+mn-cs"/>
        </a:defRPr>
      </a:lvl5pPr>
      <a:lvl6pPr marL="3223717"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6pPr>
      <a:lvl7pPr marL="380984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7pPr>
      <a:lvl8pPr marL="439597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8pPr>
      <a:lvl9pPr marL="4982108" indent="-293065" algn="l" defTabSz="1172261" rtl="0" eaLnBrk="1" latinLnBrk="0" hangingPunct="1">
        <a:spcBef>
          <a:spcPct val="20000"/>
        </a:spcBef>
        <a:buFont typeface="Arial" pitchFamily="34" charset="0"/>
        <a:buChar char="•"/>
        <a:defRPr sz="2600" kern="1200">
          <a:solidFill>
            <a:schemeClr val="tx1"/>
          </a:solidFill>
          <a:latin typeface="+mn-lt"/>
          <a:ea typeface="+mn-ea"/>
          <a:cs typeface="+mn-cs"/>
        </a:defRPr>
      </a:lvl9pPr>
    </p:bodyStyle>
    <p:otherStyle>
      <a:defPPr>
        <a:defRPr lang="th-TH"/>
      </a:defPPr>
      <a:lvl1pPr marL="0" algn="l" defTabSz="1172261" rtl="0" eaLnBrk="1" latinLnBrk="0" hangingPunct="1">
        <a:defRPr sz="3600" kern="1200">
          <a:solidFill>
            <a:schemeClr val="tx1"/>
          </a:solidFill>
          <a:latin typeface="+mn-lt"/>
          <a:ea typeface="+mn-ea"/>
          <a:cs typeface="+mn-cs"/>
        </a:defRPr>
      </a:lvl1pPr>
      <a:lvl2pPr marL="586130" algn="l" defTabSz="1172261" rtl="0" eaLnBrk="1" latinLnBrk="0" hangingPunct="1">
        <a:defRPr sz="3600" kern="1200">
          <a:solidFill>
            <a:schemeClr val="tx1"/>
          </a:solidFill>
          <a:latin typeface="+mn-lt"/>
          <a:ea typeface="+mn-ea"/>
          <a:cs typeface="+mn-cs"/>
        </a:defRPr>
      </a:lvl2pPr>
      <a:lvl3pPr marL="1172261" algn="l" defTabSz="1172261" rtl="0" eaLnBrk="1" latinLnBrk="0" hangingPunct="1">
        <a:defRPr sz="3600" kern="1200">
          <a:solidFill>
            <a:schemeClr val="tx1"/>
          </a:solidFill>
          <a:latin typeface="+mn-lt"/>
          <a:ea typeface="+mn-ea"/>
          <a:cs typeface="+mn-cs"/>
        </a:defRPr>
      </a:lvl3pPr>
      <a:lvl4pPr marL="1758391" algn="l" defTabSz="1172261" rtl="0" eaLnBrk="1" latinLnBrk="0" hangingPunct="1">
        <a:defRPr sz="3600" kern="1200">
          <a:solidFill>
            <a:schemeClr val="tx1"/>
          </a:solidFill>
          <a:latin typeface="+mn-lt"/>
          <a:ea typeface="+mn-ea"/>
          <a:cs typeface="+mn-cs"/>
        </a:defRPr>
      </a:lvl4pPr>
      <a:lvl5pPr marL="2344522" algn="l" defTabSz="1172261" rtl="0" eaLnBrk="1" latinLnBrk="0" hangingPunct="1">
        <a:defRPr sz="3600" kern="1200">
          <a:solidFill>
            <a:schemeClr val="tx1"/>
          </a:solidFill>
          <a:latin typeface="+mn-lt"/>
          <a:ea typeface="+mn-ea"/>
          <a:cs typeface="+mn-cs"/>
        </a:defRPr>
      </a:lvl5pPr>
      <a:lvl6pPr marL="2930652" algn="l" defTabSz="1172261" rtl="0" eaLnBrk="1" latinLnBrk="0" hangingPunct="1">
        <a:defRPr sz="3600" kern="1200">
          <a:solidFill>
            <a:schemeClr val="tx1"/>
          </a:solidFill>
          <a:latin typeface="+mn-lt"/>
          <a:ea typeface="+mn-ea"/>
          <a:cs typeface="+mn-cs"/>
        </a:defRPr>
      </a:lvl6pPr>
      <a:lvl7pPr marL="3516782" algn="l" defTabSz="1172261" rtl="0" eaLnBrk="1" latinLnBrk="0" hangingPunct="1">
        <a:defRPr sz="3600" kern="1200">
          <a:solidFill>
            <a:schemeClr val="tx1"/>
          </a:solidFill>
          <a:latin typeface="+mn-lt"/>
          <a:ea typeface="+mn-ea"/>
          <a:cs typeface="+mn-cs"/>
        </a:defRPr>
      </a:lvl7pPr>
      <a:lvl8pPr marL="4102913" algn="l" defTabSz="1172261" rtl="0" eaLnBrk="1" latinLnBrk="0" hangingPunct="1">
        <a:defRPr sz="3600" kern="1200">
          <a:solidFill>
            <a:schemeClr val="tx1"/>
          </a:solidFill>
          <a:latin typeface="+mn-lt"/>
          <a:ea typeface="+mn-ea"/>
          <a:cs typeface="+mn-cs"/>
        </a:defRPr>
      </a:lvl8pPr>
      <a:lvl9pPr marL="4689043" algn="l" defTabSz="1172261" rtl="0" eaLnBrk="1" latinLnBrk="0" hangingPunct="1">
        <a:defRPr sz="3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wrap="square" lIns="91146" tIns="45580" rIns="91146" bIns="4558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251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18" indent="-28483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07" indent="-227891"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48"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917"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93611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6267778-02E4-4AA3-BC39-558152EA134B}"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userDrawn="1"/>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userDrawn="1"/>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sp>
        <p:nvSpPr>
          <p:cNvPr id="12" name="TextBox 11"/>
          <p:cNvSpPr txBox="1"/>
          <p:nvPr userDrawn="1"/>
        </p:nvSpPr>
        <p:spPr>
          <a:xfrm>
            <a:off x="9290157" y="301662"/>
            <a:ext cx="2220383" cy="415216"/>
          </a:xfrm>
          <a:prstGeom prst="rect">
            <a:avLst/>
          </a:prstGeom>
          <a:noFill/>
          <a:effectLst>
            <a:outerShdw blurRad="50800" dist="38100" dir="5400000" algn="t" rotWithShape="0">
              <a:prstClr val="black">
                <a:alpha val="40000"/>
              </a:prstClr>
            </a:outerShdw>
          </a:effectLst>
        </p:spPr>
        <p:txBody>
          <a:bodyPr lIns="91146" tIns="45580" rIns="91146" bIns="45580">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5433825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2FED0FFA-12A3-47D5-BCA6-FEA19FF20125}"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rPr>
              <a:t>HIV and AIDS</a:t>
            </a:r>
            <a:endParaRPr lang="th-TH" sz="3600" b="1">
              <a:solidFill>
                <a:prstClr val="white"/>
              </a:solidFill>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2056" name="Picture 10" descr="Unaid logo_approve.png"/>
          <p:cNvPicPr>
            <a:picLocks noChangeAspect="1"/>
          </p:cNvPicPr>
          <p:nvPr userDrawn="1"/>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467230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cs typeface="Cordia New" pitchFamily="34" charset="-34"/>
        </a:defRPr>
      </a:lvl2pPr>
      <a:lvl3pPr algn="ctr" rtl="0" eaLnBrk="0" fontAlgn="base" hangingPunct="0">
        <a:spcBef>
          <a:spcPct val="0"/>
        </a:spcBef>
        <a:spcAft>
          <a:spcPct val="0"/>
        </a:spcAft>
        <a:defRPr sz="4400">
          <a:solidFill>
            <a:schemeClr val="tx1"/>
          </a:solidFill>
          <a:latin typeface="Arial" charset="0"/>
          <a:cs typeface="Cordia New" pitchFamily="34" charset="-34"/>
        </a:defRPr>
      </a:lvl3pPr>
      <a:lvl4pPr algn="ctr" rtl="0" eaLnBrk="0" fontAlgn="base" hangingPunct="0">
        <a:spcBef>
          <a:spcPct val="0"/>
        </a:spcBef>
        <a:spcAft>
          <a:spcPct val="0"/>
        </a:spcAft>
        <a:defRPr sz="4400">
          <a:solidFill>
            <a:schemeClr val="tx1"/>
          </a:solidFill>
          <a:latin typeface="Arial" charset="0"/>
          <a:cs typeface="Cordia New" pitchFamily="34" charset="-34"/>
        </a:defRPr>
      </a:lvl4pPr>
      <a:lvl5pPr algn="ctr" rtl="0" eaLnBrk="0" fontAlgn="base" hangingPunct="0">
        <a:spcBef>
          <a:spcPct val="0"/>
        </a:spcBef>
        <a:spcAft>
          <a:spcPct val="0"/>
        </a:spcAft>
        <a:defRPr sz="4400">
          <a:solidFill>
            <a:schemeClr val="tx1"/>
          </a:solidFill>
          <a:latin typeface="Arial"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12" descr="color-02 more red.png"/>
          <p:cNvPicPr>
            <a:picLocks noChangeAspect="1"/>
          </p:cNvPicPr>
          <p:nvPr/>
        </p:nvPicPr>
        <p:blipFill>
          <a:blip r:embed="rId10" cstate="print">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lIns="91146" tIns="45580" rIns="91146" bIns="45580" rtlCol="0" anchor="b" anchorCtr="0"/>
          <a:lstStyle>
            <a:lvl1pPr algn="r" fontAlgn="auto">
              <a:spcBef>
                <a:spcPts val="0"/>
              </a:spcBef>
              <a:spcAft>
                <a:spcPts val="0"/>
              </a:spcAft>
              <a:defRPr sz="1200">
                <a:solidFill>
                  <a:schemeClr val="tx1">
                    <a:tint val="75000"/>
                  </a:schemeClr>
                </a:solidFill>
                <a:latin typeface="+mn-lt"/>
                <a:cs typeface="+mn-cs"/>
              </a:defRPr>
            </a:lvl1pPr>
          </a:lstStyle>
          <a:p>
            <a:pPr>
              <a:defRPr/>
            </a:pPr>
            <a:fld id="{79C0BFF6-9B14-4446-AF07-628EFEB400B0}" type="slidenum">
              <a:rPr lang="th-TH">
                <a:solidFill>
                  <a:prstClr val="black">
                    <a:tint val="75000"/>
                  </a:prstClr>
                </a:solidFill>
              </a:rPr>
              <a:pPr>
                <a:defRPr/>
              </a:pPr>
              <a:t>‹#›</a:t>
            </a:fld>
            <a:endParaRPr lang="th-TH" dirty="0">
              <a:solidFill>
                <a:prstClr val="black">
                  <a:tint val="75000"/>
                </a:prstClr>
              </a:solidFill>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3078" name="TextBox 25"/>
          <p:cNvSpPr txBox="1">
            <a:spLocks noChangeArrowheads="1"/>
          </p:cNvSpPr>
          <p:nvPr/>
        </p:nvSpPr>
        <p:spPr bwMode="auto">
          <a:xfrm>
            <a:off x="3048003" y="642980"/>
            <a:ext cx="4341284" cy="654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65" tIns="49643" rIns="99265" bIns="49643">
            <a:spAutoFit/>
          </a:bodyPr>
          <a:lstStyle>
            <a:lvl1pPr>
              <a:defRPr sz="2800">
                <a:solidFill>
                  <a:schemeClr val="tx1"/>
                </a:solidFill>
                <a:latin typeface="Arial" pitchFamily="34" charset="0"/>
                <a:cs typeface="Cordia New" pitchFamily="34" charset="-34"/>
              </a:defRPr>
            </a:lvl1pPr>
            <a:lvl2pPr marL="742950" indent="-285750">
              <a:defRPr sz="2800">
                <a:solidFill>
                  <a:schemeClr val="tx1"/>
                </a:solidFill>
                <a:latin typeface="Arial" pitchFamily="34" charset="0"/>
                <a:cs typeface="Cordia New" pitchFamily="34" charset="-34"/>
              </a:defRPr>
            </a:lvl2pPr>
            <a:lvl3pPr marL="1143000" indent="-228600">
              <a:defRPr sz="2800">
                <a:solidFill>
                  <a:schemeClr val="tx1"/>
                </a:solidFill>
                <a:latin typeface="Arial" pitchFamily="34" charset="0"/>
                <a:cs typeface="Cordia New" pitchFamily="34" charset="-34"/>
              </a:defRPr>
            </a:lvl3pPr>
            <a:lvl4pPr marL="1600200" indent="-228600">
              <a:defRPr sz="2800">
                <a:solidFill>
                  <a:schemeClr val="tx1"/>
                </a:solidFill>
                <a:latin typeface="Arial" pitchFamily="34" charset="0"/>
                <a:cs typeface="Cordia New" pitchFamily="34" charset="-34"/>
              </a:defRPr>
            </a:lvl4pPr>
            <a:lvl5pPr marL="2057400" indent="-228600">
              <a:defRPr sz="2800">
                <a:solidFill>
                  <a:schemeClr val="tx1"/>
                </a:solidFill>
                <a:latin typeface="Arial" pitchFamily="34" charset="0"/>
                <a:cs typeface="Cordia New" pitchFamily="34" charset="-34"/>
              </a:defRPr>
            </a:lvl5pPr>
            <a:lvl6pPr marL="2514600" indent="-228600" fontAlgn="base">
              <a:spcBef>
                <a:spcPct val="0"/>
              </a:spcBef>
              <a:spcAft>
                <a:spcPct val="0"/>
              </a:spcAft>
              <a:defRPr sz="2800">
                <a:solidFill>
                  <a:schemeClr val="tx1"/>
                </a:solidFill>
                <a:latin typeface="Arial" pitchFamily="34" charset="0"/>
                <a:cs typeface="Cordia New" pitchFamily="34" charset="-34"/>
              </a:defRPr>
            </a:lvl6pPr>
            <a:lvl7pPr marL="2971800" indent="-228600" fontAlgn="base">
              <a:spcBef>
                <a:spcPct val="0"/>
              </a:spcBef>
              <a:spcAft>
                <a:spcPct val="0"/>
              </a:spcAft>
              <a:defRPr sz="2800">
                <a:solidFill>
                  <a:schemeClr val="tx1"/>
                </a:solidFill>
                <a:latin typeface="Arial" pitchFamily="34" charset="0"/>
                <a:cs typeface="Cordia New" pitchFamily="34" charset="-34"/>
              </a:defRPr>
            </a:lvl7pPr>
            <a:lvl8pPr marL="3429000" indent="-228600" fontAlgn="base">
              <a:spcBef>
                <a:spcPct val="0"/>
              </a:spcBef>
              <a:spcAft>
                <a:spcPct val="0"/>
              </a:spcAft>
              <a:defRPr sz="2800">
                <a:solidFill>
                  <a:schemeClr val="tx1"/>
                </a:solidFill>
                <a:latin typeface="Arial" pitchFamily="34" charset="0"/>
                <a:cs typeface="Cordia New" pitchFamily="34" charset="-34"/>
              </a:defRPr>
            </a:lvl8pPr>
            <a:lvl9pPr marL="3886200" indent="-228600" fontAlgn="base">
              <a:spcBef>
                <a:spcPct val="0"/>
              </a:spcBef>
              <a:spcAft>
                <a:spcPct val="0"/>
              </a:spcAft>
              <a:defRPr sz="2800">
                <a:solidFill>
                  <a:schemeClr val="tx1"/>
                </a:solidFill>
                <a:latin typeface="Arial" pitchFamily="34" charset="0"/>
                <a:cs typeface="Cordia New" pitchFamily="34" charset="-34"/>
              </a:defRPr>
            </a:lvl9pPr>
          </a:lstStyle>
          <a:p>
            <a:pPr fontAlgn="base">
              <a:spcBef>
                <a:spcPct val="0"/>
              </a:spcBef>
              <a:spcAft>
                <a:spcPct val="0"/>
              </a:spcAft>
              <a:defRPr/>
            </a:pPr>
            <a:r>
              <a:rPr lang="en-US" sz="3600" b="1" dirty="0">
                <a:solidFill>
                  <a:prstClr val="white"/>
                </a:solidFill>
              </a:rPr>
              <a:t>HIV and AIDS</a:t>
            </a:r>
            <a:endParaRPr lang="th-TH" sz="3600" b="1" dirty="0">
              <a:solidFill>
                <a:prstClr val="white"/>
              </a:solidFill>
            </a:endParaRPr>
          </a:p>
        </p:txBody>
      </p:sp>
      <p:sp>
        <p:nvSpPr>
          <p:cNvPr id="27" name="TextBox 26"/>
          <p:cNvSpPr txBox="1"/>
          <p:nvPr/>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cs typeface="Arial" pitchFamily="34" charset="0"/>
              </a:rPr>
              <a:t>Data Hub for Asia-Pacific</a:t>
            </a:r>
            <a:endParaRPr lang="th-TH" sz="2200" kern="700" dirty="0">
              <a:solidFill>
                <a:prstClr val="white"/>
              </a:solidFill>
            </a:endParaRPr>
          </a:p>
        </p:txBody>
      </p:sp>
      <p:pic>
        <p:nvPicPr>
          <p:cNvPr id="3080" name="Picture 10" descr="Unaid logo_approve.png"/>
          <p:cNvPicPr>
            <a:picLocks noChangeAspect="1"/>
          </p:cNvPicPr>
          <p:nvPr/>
        </p:nvPicPr>
        <p:blipFill>
          <a:blip r:embed="rId11">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6"/>
          <p:cNvSpPr/>
          <p:nvPr/>
        </p:nvSpPr>
        <p:spPr>
          <a:xfrm>
            <a:off x="8953520" y="285728"/>
            <a:ext cx="2571768" cy="37338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gradFill flip="none" rotWithShape="1">
            <a:gsLst>
              <a:gs pos="0">
                <a:srgbClr val="D60000">
                  <a:shade val="30000"/>
                  <a:satMod val="115000"/>
                </a:srgbClr>
              </a:gs>
              <a:gs pos="50000">
                <a:srgbClr val="D60000">
                  <a:shade val="67500"/>
                  <a:satMod val="115000"/>
                </a:srgbClr>
              </a:gs>
              <a:gs pos="100000">
                <a:srgbClr val="D60000">
                  <a:shade val="100000"/>
                  <a:satMod val="115000"/>
                  <a:alpha val="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sp>
        <p:nvSpPr>
          <p:cNvPr id="12" name="TextBox 11"/>
          <p:cNvSpPr txBox="1"/>
          <p:nvPr/>
        </p:nvSpPr>
        <p:spPr>
          <a:xfrm>
            <a:off x="9290157" y="301662"/>
            <a:ext cx="2220383" cy="415216"/>
          </a:xfrm>
          <a:prstGeom prst="rect">
            <a:avLst/>
          </a:prstGeom>
          <a:noFill/>
          <a:effectLst>
            <a:outerShdw blurRad="50800" dist="38100" dir="5400000" algn="t" rotWithShape="0">
              <a:prstClr val="black">
                <a:alpha val="40000"/>
              </a:prstClr>
            </a:outerShdw>
          </a:effectLst>
        </p:spPr>
        <p:txBody>
          <a:bodyPr lIns="91146" tIns="45580" rIns="91146" bIns="45580">
            <a:spAutoFit/>
          </a:bodyPr>
          <a:lstStyle/>
          <a:p>
            <a:pPr algn="r">
              <a:defRPr/>
            </a:pPr>
            <a:r>
              <a:rPr lang="en-US" sz="2100" b="1" i="1" dirty="0">
                <a:ln w="3175" cmpd="sng">
                  <a:noFill/>
                  <a:prstDash val="solid"/>
                </a:ln>
                <a:solidFill>
                  <a:srgbClr val="FFC000"/>
                </a:solidFill>
                <a:effectLst>
                  <a:outerShdw blurRad="38100" dist="38100" dir="2700000" algn="tl">
                    <a:srgbClr val="000000">
                      <a:alpha val="43137"/>
                    </a:srgbClr>
                  </a:outerShdw>
                </a:effectLst>
                <a:cs typeface="Cordia New" pitchFamily="34" charset="-34"/>
              </a:rPr>
              <a:t>Latest!</a:t>
            </a:r>
            <a:endParaRPr lang="th-TH" sz="2100" b="1" i="1" dirty="0">
              <a:ln w="3175" cmpd="sng">
                <a:noFill/>
                <a:prstDash val="solid"/>
              </a:ln>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3441854"/>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pitchFamily="34" charset="0"/>
          <a:cs typeface="Cordia New" pitchFamily="34" charset="-34"/>
        </a:defRPr>
      </a:lvl2pPr>
      <a:lvl3pPr algn="ctr" rtl="0" eaLnBrk="0" fontAlgn="base" hangingPunct="0">
        <a:spcBef>
          <a:spcPct val="0"/>
        </a:spcBef>
        <a:spcAft>
          <a:spcPct val="0"/>
        </a:spcAft>
        <a:defRPr sz="4400">
          <a:solidFill>
            <a:schemeClr val="tx1"/>
          </a:solidFill>
          <a:latin typeface="Arial" pitchFamily="34" charset="0"/>
          <a:cs typeface="Cordia New" pitchFamily="34" charset="-34"/>
        </a:defRPr>
      </a:lvl3pPr>
      <a:lvl4pPr algn="ctr" rtl="0" eaLnBrk="0" fontAlgn="base" hangingPunct="0">
        <a:spcBef>
          <a:spcPct val="0"/>
        </a:spcBef>
        <a:spcAft>
          <a:spcPct val="0"/>
        </a:spcAft>
        <a:defRPr sz="4400">
          <a:solidFill>
            <a:schemeClr val="tx1"/>
          </a:solidFill>
          <a:latin typeface="Arial" pitchFamily="34" charset="0"/>
          <a:cs typeface="Cordia New" pitchFamily="34" charset="-34"/>
        </a:defRPr>
      </a:lvl4pPr>
      <a:lvl5pPr algn="ctr" rtl="0" eaLnBrk="0" fontAlgn="base" hangingPunct="0">
        <a:spcBef>
          <a:spcPct val="0"/>
        </a:spcBef>
        <a:spcAft>
          <a:spcPct val="0"/>
        </a:spcAft>
        <a:defRPr sz="4400">
          <a:solidFill>
            <a:schemeClr val="tx1"/>
          </a:solidFill>
          <a:latin typeface="Arial" pitchFamily="34" charset="0"/>
          <a:cs typeface="Cordia New" pitchFamily="34" charset="-34"/>
        </a:defRPr>
      </a:lvl5pPr>
      <a:lvl6pPr marL="455766" algn="ctr" rtl="0" fontAlgn="base">
        <a:spcBef>
          <a:spcPct val="0"/>
        </a:spcBef>
        <a:spcAft>
          <a:spcPct val="0"/>
        </a:spcAft>
        <a:defRPr sz="4400">
          <a:solidFill>
            <a:schemeClr val="tx1"/>
          </a:solidFill>
          <a:latin typeface="Arial" pitchFamily="34" charset="0"/>
          <a:cs typeface="Cordia New" pitchFamily="34" charset="-34"/>
        </a:defRPr>
      </a:lvl6pPr>
      <a:lvl7pPr marL="911525" algn="ctr" rtl="0" fontAlgn="base">
        <a:spcBef>
          <a:spcPct val="0"/>
        </a:spcBef>
        <a:spcAft>
          <a:spcPct val="0"/>
        </a:spcAft>
        <a:defRPr sz="4400">
          <a:solidFill>
            <a:schemeClr val="tx1"/>
          </a:solidFill>
          <a:latin typeface="Arial" pitchFamily="34" charset="0"/>
          <a:cs typeface="Cordia New" pitchFamily="34" charset="-34"/>
        </a:defRPr>
      </a:lvl7pPr>
      <a:lvl8pPr marL="1367289" algn="ctr" rtl="0" fontAlgn="base">
        <a:spcBef>
          <a:spcPct val="0"/>
        </a:spcBef>
        <a:spcAft>
          <a:spcPct val="0"/>
        </a:spcAft>
        <a:defRPr sz="4400">
          <a:solidFill>
            <a:schemeClr val="tx1"/>
          </a:solidFill>
          <a:latin typeface="Arial" pitchFamily="34" charset="0"/>
          <a:cs typeface="Cordia New" pitchFamily="34" charset="-34"/>
        </a:defRPr>
      </a:lvl8pPr>
      <a:lvl9pPr marL="1823027" algn="ctr" rtl="0" fontAlgn="base">
        <a:spcBef>
          <a:spcPct val="0"/>
        </a:spcBef>
        <a:spcAft>
          <a:spcPct val="0"/>
        </a:spcAft>
        <a:defRPr sz="4400">
          <a:solidFill>
            <a:schemeClr val="tx1"/>
          </a:solidFill>
          <a:latin typeface="Arial" pitchFamily="34" charset="0"/>
          <a:cs typeface="Cordia New" pitchFamily="34" charset="-34"/>
        </a:defRPr>
      </a:lvl9pPr>
    </p:titleStyle>
    <p:bodyStyle>
      <a:lvl1pPr marL="341821" indent="-34182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0618" indent="-284839"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39407" indent="-227891"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595148"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4pPr>
      <a:lvl5pPr marL="2050917" indent="-227891" algn="l" rtl="0" eaLnBrk="0" fontAlgn="base" hangingPunct="0">
        <a:spcBef>
          <a:spcPct val="20000"/>
        </a:spcBef>
        <a:spcAft>
          <a:spcPct val="0"/>
        </a:spcAft>
        <a:buFont typeface="Arial" pitchFamily="34" charset="0"/>
        <a:buChar char="»"/>
        <a:defRPr sz="2100" kern="1200">
          <a:solidFill>
            <a:schemeClr val="tx1"/>
          </a:solidFill>
          <a:latin typeface="+mn-lt"/>
          <a:ea typeface="+mn-ea"/>
          <a:cs typeface="+mn-cs"/>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userDrawn="1"/>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wrap="square" lIns="91146" tIns="45580" rIns="91146" bIns="4558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userDrawn="1"/>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userDrawn="1"/>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userDrawn="1"/>
        </p:nvSpPr>
        <p:spPr bwMode="auto">
          <a:xfrm>
            <a:off x="3048003" y="642980"/>
            <a:ext cx="4341284" cy="654253"/>
          </a:xfrm>
          <a:prstGeom prst="rect">
            <a:avLst/>
          </a:prstGeom>
          <a:noFill/>
          <a:ln>
            <a:noFill/>
          </a:ln>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userDrawn="1"/>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userDrawn="1"/>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91146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Lst>
  <p:hf sldNum="0"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18" indent="-28483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07" indent="-227891"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48"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917"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12" descr="color-02 more red.png"/>
          <p:cNvPicPr>
            <a:picLocks noChangeAspect="1"/>
          </p:cNvPicPr>
          <p:nvPr/>
        </p:nvPicPr>
        <p:blipFill>
          <a:blip r:embed="rId10" cstate="email">
            <a:extLst>
              <a:ext uri="{28A0092B-C50C-407E-A947-70E740481C1C}">
                <a14:useLocalDpi xmlns:a14="http://schemas.microsoft.com/office/drawing/2010/main" val="0"/>
              </a:ext>
            </a:extLst>
          </a:blip>
          <a:srcRect r="8307" b="15314"/>
          <a:stretch>
            <a:fillRect/>
          </a:stretch>
        </p:blipFill>
        <p:spPr bwMode="auto">
          <a:xfrm>
            <a:off x="4307420" y="1103315"/>
            <a:ext cx="7884583" cy="57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4"/>
          </p:nvPr>
        </p:nvSpPr>
        <p:spPr>
          <a:xfrm>
            <a:off x="10858503" y="6358034"/>
            <a:ext cx="723900" cy="365125"/>
          </a:xfrm>
          <a:prstGeom prst="rect">
            <a:avLst/>
          </a:prstGeom>
        </p:spPr>
        <p:txBody>
          <a:bodyPr vert="horz" wrap="square" lIns="91146" tIns="45580" rIns="91146" bIns="45580" numCol="1" anchor="b" anchorCtr="0" compatLnSpc="1">
            <a:prstTxWarp prst="textNoShape">
              <a:avLst/>
            </a:prstTxWarp>
          </a:bodyPr>
          <a:lstStyle>
            <a:lvl1pPr algn="r">
              <a:defRPr sz="1200">
                <a:solidFill>
                  <a:srgbClr val="898989"/>
                </a:solidFill>
              </a:defRPr>
            </a:lvl1pPr>
          </a:lstStyle>
          <a:p>
            <a:pPr fontAlgn="base">
              <a:spcBef>
                <a:spcPct val="0"/>
              </a:spcBef>
              <a:spcAft>
                <a:spcPct val="0"/>
              </a:spcAft>
            </a:pPr>
            <a:fld id="{1F8B3E62-EE03-2C4C-8EF5-2BEB3E63236F}" type="slidenum">
              <a:rPr lang="th-TH">
                <a:ea typeface="ＭＳ Ｐゴシック" charset="0"/>
              </a:rPr>
              <a:pPr fontAlgn="base">
                <a:spcBef>
                  <a:spcPct val="0"/>
                </a:spcBef>
                <a:spcAft>
                  <a:spcPct val="0"/>
                </a:spcAft>
              </a:pPr>
              <a:t>‹#›</a:t>
            </a:fld>
            <a:endParaRPr lang="th-TH">
              <a:ea typeface="ＭＳ Ｐゴシック" charset="0"/>
            </a:endParaRPr>
          </a:p>
        </p:txBody>
      </p:sp>
      <p:sp>
        <p:nvSpPr>
          <p:cNvPr id="24" name="Freeform 23"/>
          <p:cNvSpPr/>
          <p:nvPr/>
        </p:nvSpPr>
        <p:spPr>
          <a:xfrm>
            <a:off x="4" y="360365"/>
            <a:ext cx="11715751" cy="889000"/>
          </a:xfrm>
          <a:custGeom>
            <a:avLst/>
            <a:gdLst>
              <a:gd name="connsiteX0" fmla="*/ 0 w 8786842"/>
              <a:gd name="connsiteY0" fmla="*/ 0 h 888980"/>
              <a:gd name="connsiteX1" fmla="*/ 8786842 w 8786842"/>
              <a:gd name="connsiteY1" fmla="*/ 0 h 888980"/>
              <a:gd name="connsiteX2" fmla="*/ 8786842 w 8786842"/>
              <a:gd name="connsiteY2" fmla="*/ 888980 h 888980"/>
              <a:gd name="connsiteX3" fmla="*/ 0 w 8786842"/>
              <a:gd name="connsiteY3" fmla="*/ 888980 h 888980"/>
              <a:gd name="connsiteX4" fmla="*/ 0 w 8786842"/>
              <a:gd name="connsiteY4" fmla="*/ 0 h 88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6842" h="888980">
                <a:moveTo>
                  <a:pt x="0" y="0"/>
                </a:moveTo>
                <a:lnTo>
                  <a:pt x="8786842" y="0"/>
                </a:lnTo>
                <a:lnTo>
                  <a:pt x="8786842" y="888980"/>
                </a:lnTo>
                <a:lnTo>
                  <a:pt x="0" y="888980"/>
                </a:lnTo>
                <a:lnTo>
                  <a:pt x="0" y="0"/>
                </a:lnTo>
                <a:close/>
              </a:path>
            </a:pathLst>
          </a:custGeom>
          <a:solidFill>
            <a:srgbClr val="8782AF"/>
          </a:solidFill>
          <a:ln>
            <a:noFill/>
          </a:ln>
        </p:spPr>
        <p:style>
          <a:lnRef idx="2">
            <a:schemeClr val="accent1">
              <a:shade val="50000"/>
            </a:schemeClr>
          </a:lnRef>
          <a:fillRef idx="1">
            <a:schemeClr val="accent1"/>
          </a:fillRef>
          <a:effectRef idx="0">
            <a:schemeClr val="accent1"/>
          </a:effectRef>
          <a:fontRef idx="minor">
            <a:schemeClr val="lt1"/>
          </a:fontRef>
        </p:style>
        <p:txBody>
          <a:bodyPr lIns="99265" tIns="49643" rIns="99265" bIns="49643" anchor="ctr"/>
          <a:lstStyle/>
          <a:p>
            <a:pPr algn="ctr">
              <a:defRPr/>
            </a:pPr>
            <a:endParaRPr lang="th-TH" sz="2800" dirty="0">
              <a:solidFill>
                <a:prstClr val="white"/>
              </a:solidFill>
            </a:endParaRPr>
          </a:p>
        </p:txBody>
      </p:sp>
      <p:cxnSp>
        <p:nvCxnSpPr>
          <p:cNvPr id="25" name="Straight Connector 24"/>
          <p:cNvCxnSpPr/>
          <p:nvPr/>
        </p:nvCxnSpPr>
        <p:spPr>
          <a:xfrm>
            <a:off x="4" y="1246193"/>
            <a:ext cx="11715751" cy="1588"/>
          </a:xfrm>
          <a:prstGeom prst="line">
            <a:avLst/>
          </a:prstGeom>
          <a:ln w="19050">
            <a:solidFill>
              <a:srgbClr val="C1001F"/>
            </a:solidFill>
          </a:ln>
        </p:spPr>
        <p:style>
          <a:lnRef idx="1">
            <a:schemeClr val="accent1"/>
          </a:lnRef>
          <a:fillRef idx="0">
            <a:schemeClr val="accent1"/>
          </a:fillRef>
          <a:effectRef idx="0">
            <a:schemeClr val="accent1"/>
          </a:effectRef>
          <a:fontRef idx="minor">
            <a:schemeClr val="tx1"/>
          </a:fontRef>
        </p:style>
      </p:cxnSp>
      <p:sp>
        <p:nvSpPr>
          <p:cNvPr id="2054" name="TextBox 25"/>
          <p:cNvSpPr txBox="1">
            <a:spLocks noChangeArrowheads="1"/>
          </p:cNvSpPr>
          <p:nvPr/>
        </p:nvSpPr>
        <p:spPr bwMode="auto">
          <a:xfrm>
            <a:off x="3048003" y="642980"/>
            <a:ext cx="4341284" cy="654253"/>
          </a:xfrm>
          <a:prstGeom prst="rect">
            <a:avLst/>
          </a:prstGeom>
          <a:noFill/>
          <a:ln>
            <a:noFill/>
          </a:ln>
        </p:spPr>
        <p:txBody>
          <a:bodyPr lIns="99265" tIns="49643" rIns="99265" bIns="49643">
            <a:spAutoFit/>
          </a:bodyPr>
          <a:lstStyle>
            <a:lvl1pPr>
              <a:defRPr sz="2800">
                <a:solidFill>
                  <a:schemeClr val="tx1"/>
                </a:solidFill>
                <a:latin typeface="Arial" charset="0"/>
                <a:cs typeface="Cordia New" pitchFamily="34" charset="-34"/>
              </a:defRPr>
            </a:lvl1pPr>
            <a:lvl2pPr marL="742950" indent="-285750">
              <a:defRPr sz="2800">
                <a:solidFill>
                  <a:schemeClr val="tx1"/>
                </a:solidFill>
                <a:latin typeface="Arial" charset="0"/>
                <a:cs typeface="Cordia New" pitchFamily="34" charset="-34"/>
              </a:defRPr>
            </a:lvl2pPr>
            <a:lvl3pPr marL="1143000" indent="-228600">
              <a:defRPr sz="2800">
                <a:solidFill>
                  <a:schemeClr val="tx1"/>
                </a:solidFill>
                <a:latin typeface="Arial" charset="0"/>
                <a:cs typeface="Cordia New" pitchFamily="34" charset="-34"/>
              </a:defRPr>
            </a:lvl3pPr>
            <a:lvl4pPr marL="1600200" indent="-228600">
              <a:defRPr sz="2800">
                <a:solidFill>
                  <a:schemeClr val="tx1"/>
                </a:solidFill>
                <a:latin typeface="Arial" charset="0"/>
                <a:cs typeface="Cordia New" pitchFamily="34" charset="-34"/>
              </a:defRPr>
            </a:lvl4pPr>
            <a:lvl5pPr marL="2057400" indent="-228600">
              <a:defRPr sz="2800">
                <a:solidFill>
                  <a:schemeClr val="tx1"/>
                </a:solidFill>
                <a:latin typeface="Arial" charset="0"/>
                <a:cs typeface="Cordia New" pitchFamily="34" charset="-34"/>
              </a:defRPr>
            </a:lvl5pPr>
            <a:lvl6pPr marL="2514600" indent="-228600" fontAlgn="base">
              <a:spcBef>
                <a:spcPct val="0"/>
              </a:spcBef>
              <a:spcAft>
                <a:spcPct val="0"/>
              </a:spcAft>
              <a:defRPr sz="2800">
                <a:solidFill>
                  <a:schemeClr val="tx1"/>
                </a:solidFill>
                <a:latin typeface="Arial" charset="0"/>
                <a:cs typeface="Cordia New" pitchFamily="34" charset="-34"/>
              </a:defRPr>
            </a:lvl6pPr>
            <a:lvl7pPr marL="2971800" indent="-228600" fontAlgn="base">
              <a:spcBef>
                <a:spcPct val="0"/>
              </a:spcBef>
              <a:spcAft>
                <a:spcPct val="0"/>
              </a:spcAft>
              <a:defRPr sz="2800">
                <a:solidFill>
                  <a:schemeClr val="tx1"/>
                </a:solidFill>
                <a:latin typeface="Arial" charset="0"/>
                <a:cs typeface="Cordia New" pitchFamily="34" charset="-34"/>
              </a:defRPr>
            </a:lvl7pPr>
            <a:lvl8pPr marL="3429000" indent="-228600" fontAlgn="base">
              <a:spcBef>
                <a:spcPct val="0"/>
              </a:spcBef>
              <a:spcAft>
                <a:spcPct val="0"/>
              </a:spcAft>
              <a:defRPr sz="2800">
                <a:solidFill>
                  <a:schemeClr val="tx1"/>
                </a:solidFill>
                <a:latin typeface="Arial" charset="0"/>
                <a:cs typeface="Cordia New" pitchFamily="34" charset="-34"/>
              </a:defRPr>
            </a:lvl8pPr>
            <a:lvl9pPr marL="3886200" indent="-228600" fontAlgn="base">
              <a:spcBef>
                <a:spcPct val="0"/>
              </a:spcBef>
              <a:spcAft>
                <a:spcPct val="0"/>
              </a:spcAft>
              <a:defRPr sz="2800">
                <a:solidFill>
                  <a:schemeClr val="tx1"/>
                </a:solidFill>
                <a:latin typeface="Arial" charset="0"/>
                <a:cs typeface="Cordia New" pitchFamily="34" charset="-34"/>
              </a:defRPr>
            </a:lvl9pPr>
          </a:lstStyle>
          <a:p>
            <a:pPr fontAlgn="base">
              <a:spcBef>
                <a:spcPct val="0"/>
              </a:spcBef>
              <a:spcAft>
                <a:spcPct val="0"/>
              </a:spcAft>
              <a:defRPr/>
            </a:pPr>
            <a:r>
              <a:rPr lang="en-US" sz="3600" b="1">
                <a:solidFill>
                  <a:prstClr val="white"/>
                </a:solidFill>
                <a:ea typeface="ＭＳ Ｐゴシック" charset="0"/>
              </a:rPr>
              <a:t>HIV and AIDS</a:t>
            </a:r>
            <a:endParaRPr lang="th-TH" sz="3600" b="1">
              <a:solidFill>
                <a:prstClr val="white"/>
              </a:solidFill>
              <a:ea typeface="ＭＳ Ｐゴシック" charset="0"/>
            </a:endParaRPr>
          </a:p>
        </p:txBody>
      </p:sp>
      <p:sp>
        <p:nvSpPr>
          <p:cNvPr id="27" name="TextBox 26"/>
          <p:cNvSpPr txBox="1"/>
          <p:nvPr/>
        </p:nvSpPr>
        <p:spPr>
          <a:xfrm>
            <a:off x="7148090" y="800139"/>
            <a:ext cx="4948767" cy="438810"/>
          </a:xfrm>
          <a:prstGeom prst="rect">
            <a:avLst/>
          </a:prstGeom>
          <a:noFill/>
        </p:spPr>
        <p:txBody>
          <a:bodyPr lIns="99265" tIns="49643" rIns="99265" bIns="49643">
            <a:spAutoFit/>
          </a:bodyPr>
          <a:lstStyle/>
          <a:p>
            <a:pPr>
              <a:defRPr/>
            </a:pPr>
            <a:r>
              <a:rPr lang="en-US" sz="2200" kern="700" dirty="0">
                <a:solidFill>
                  <a:prstClr val="white"/>
                </a:solidFill>
                <a:ea typeface="ＭＳ Ｐゴシック" charset="0"/>
                <a:cs typeface="Arial" pitchFamily="34" charset="0"/>
              </a:rPr>
              <a:t>Data Hub for Asia-Pacific</a:t>
            </a:r>
            <a:endParaRPr lang="th-TH" sz="2200" kern="700" dirty="0">
              <a:solidFill>
                <a:prstClr val="white"/>
              </a:solidFill>
              <a:ea typeface="ＭＳ Ｐゴシック" charset="0"/>
            </a:endParaRPr>
          </a:p>
        </p:txBody>
      </p:sp>
      <p:pic>
        <p:nvPicPr>
          <p:cNvPr id="2056" name="Picture 10" descr="Unaid logo_approve.png"/>
          <p:cNvPicPr>
            <a:picLocks noChangeAspect="1"/>
          </p:cNvPicPr>
          <p:nvPr/>
        </p:nvPicPr>
        <p:blipFill>
          <a:blip r:embed="rId11" cstate="email">
            <a:extLst>
              <a:ext uri="{28A0092B-C50C-407E-A947-70E740481C1C}">
                <a14:useLocalDpi xmlns:a14="http://schemas.microsoft.com/office/drawing/2010/main" val="0"/>
              </a:ext>
            </a:extLst>
          </a:blip>
          <a:srcRect b="15549"/>
          <a:stretch>
            <a:fillRect/>
          </a:stretch>
        </p:blipFill>
        <p:spPr bwMode="auto">
          <a:xfrm>
            <a:off x="67733" y="452438"/>
            <a:ext cx="2787651"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899343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Lst>
  <p:hf hdr="0" ftr="0" dt="0"/>
  <p:txStyles>
    <p:titleStyle>
      <a:lvl1pPr algn="ctr" rtl="0" eaLnBrk="0" fontAlgn="base" hangingPunct="0">
        <a:spcBef>
          <a:spcPct val="0"/>
        </a:spcBef>
        <a:spcAft>
          <a:spcPct val="0"/>
        </a:spcAft>
        <a:defRPr sz="4400" kern="1200">
          <a:solidFill>
            <a:schemeClr val="tx1"/>
          </a:solidFill>
          <a:latin typeface="Arial" charset="0"/>
          <a:ea typeface="ＭＳ Ｐゴシック" charset="0"/>
          <a:cs typeface="Cordia New" charset="0"/>
        </a:defRPr>
      </a:lvl1pPr>
      <a:lvl2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2pPr>
      <a:lvl3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3pPr>
      <a:lvl4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4pPr>
      <a:lvl5pPr algn="ctr" rtl="0" eaLnBrk="0" fontAlgn="base" hangingPunct="0">
        <a:spcBef>
          <a:spcPct val="0"/>
        </a:spcBef>
        <a:spcAft>
          <a:spcPct val="0"/>
        </a:spcAft>
        <a:defRPr sz="4400">
          <a:solidFill>
            <a:schemeClr val="tx1"/>
          </a:solidFill>
          <a:latin typeface="Arial" charset="0"/>
          <a:ea typeface="ＭＳ Ｐゴシック" charset="0"/>
          <a:cs typeface="Cordia New" pitchFamily="34" charset="-34"/>
        </a:defRPr>
      </a:lvl5pPr>
      <a:lvl6pPr marL="455766" algn="ctr" rtl="0" fontAlgn="base">
        <a:spcBef>
          <a:spcPct val="0"/>
        </a:spcBef>
        <a:spcAft>
          <a:spcPct val="0"/>
        </a:spcAft>
        <a:defRPr sz="4400">
          <a:solidFill>
            <a:schemeClr val="tx1"/>
          </a:solidFill>
          <a:latin typeface="Arial" charset="0"/>
          <a:cs typeface="Cordia New" pitchFamily="34" charset="-34"/>
        </a:defRPr>
      </a:lvl6pPr>
      <a:lvl7pPr marL="911525" algn="ctr" rtl="0" fontAlgn="base">
        <a:spcBef>
          <a:spcPct val="0"/>
        </a:spcBef>
        <a:spcAft>
          <a:spcPct val="0"/>
        </a:spcAft>
        <a:defRPr sz="4400">
          <a:solidFill>
            <a:schemeClr val="tx1"/>
          </a:solidFill>
          <a:latin typeface="Arial" charset="0"/>
          <a:cs typeface="Cordia New" pitchFamily="34" charset="-34"/>
        </a:defRPr>
      </a:lvl7pPr>
      <a:lvl8pPr marL="1367289" algn="ctr" rtl="0" fontAlgn="base">
        <a:spcBef>
          <a:spcPct val="0"/>
        </a:spcBef>
        <a:spcAft>
          <a:spcPct val="0"/>
        </a:spcAft>
        <a:defRPr sz="4400">
          <a:solidFill>
            <a:schemeClr val="tx1"/>
          </a:solidFill>
          <a:latin typeface="Arial" charset="0"/>
          <a:cs typeface="Cordia New" pitchFamily="34" charset="-34"/>
        </a:defRPr>
      </a:lvl8pPr>
      <a:lvl9pPr marL="1823027" algn="ctr" rtl="0" fontAlgn="base">
        <a:spcBef>
          <a:spcPct val="0"/>
        </a:spcBef>
        <a:spcAft>
          <a:spcPct val="0"/>
        </a:spcAft>
        <a:defRPr sz="4400">
          <a:solidFill>
            <a:schemeClr val="tx1"/>
          </a:solidFill>
          <a:latin typeface="Arial" charset="0"/>
          <a:cs typeface="Cordia New" pitchFamily="34" charset="-34"/>
        </a:defRPr>
      </a:lvl9pPr>
    </p:titleStyle>
    <p:bodyStyle>
      <a:lvl1pPr marL="341821" indent="-341821" algn="l" rtl="0" eaLnBrk="0" fontAlgn="base" hangingPunct="0">
        <a:spcBef>
          <a:spcPct val="20000"/>
        </a:spcBef>
        <a:spcAft>
          <a:spcPct val="0"/>
        </a:spcAft>
        <a:buFont typeface="Arial" charset="0"/>
        <a:buChar char="•"/>
        <a:defRPr sz="3200" kern="1200">
          <a:solidFill>
            <a:schemeClr val="tx1"/>
          </a:solidFill>
          <a:latin typeface="Arial" charset="0"/>
          <a:ea typeface="ＭＳ Ｐゴシック" charset="0"/>
          <a:cs typeface="Cordia New" charset="0"/>
        </a:defRPr>
      </a:lvl1pPr>
      <a:lvl2pPr marL="740618" indent="-284839" algn="l" rtl="0" eaLnBrk="0" fontAlgn="base" hangingPunct="0">
        <a:spcBef>
          <a:spcPct val="20000"/>
        </a:spcBef>
        <a:spcAft>
          <a:spcPct val="0"/>
        </a:spcAft>
        <a:buFont typeface="Arial" charset="0"/>
        <a:buChar char="–"/>
        <a:defRPr sz="2800" kern="1200">
          <a:solidFill>
            <a:schemeClr val="tx1"/>
          </a:solidFill>
          <a:latin typeface="Arial" charset="0"/>
          <a:ea typeface="Cordia New" charset="0"/>
          <a:cs typeface="Cordia New" charset="0"/>
        </a:defRPr>
      </a:lvl2pPr>
      <a:lvl3pPr marL="1139407" indent="-227891" algn="l" rtl="0" eaLnBrk="0" fontAlgn="base" hangingPunct="0">
        <a:spcBef>
          <a:spcPct val="20000"/>
        </a:spcBef>
        <a:spcAft>
          <a:spcPct val="0"/>
        </a:spcAft>
        <a:buFont typeface="Arial" charset="0"/>
        <a:buChar char="•"/>
        <a:defRPr sz="2400" kern="1200">
          <a:solidFill>
            <a:schemeClr val="tx1"/>
          </a:solidFill>
          <a:latin typeface="Arial" charset="0"/>
          <a:ea typeface="Cordia New" charset="0"/>
          <a:cs typeface="Cordia New" charset="0"/>
        </a:defRPr>
      </a:lvl3pPr>
      <a:lvl4pPr marL="1595148"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4pPr>
      <a:lvl5pPr marL="2050917" indent="-227891" algn="l" rtl="0" eaLnBrk="0" fontAlgn="base" hangingPunct="0">
        <a:spcBef>
          <a:spcPct val="20000"/>
        </a:spcBef>
        <a:spcAft>
          <a:spcPct val="0"/>
        </a:spcAft>
        <a:buFont typeface="Arial" charset="0"/>
        <a:buChar char="»"/>
        <a:defRPr sz="2100" kern="1200">
          <a:solidFill>
            <a:schemeClr val="tx1"/>
          </a:solidFill>
          <a:latin typeface="Arial" charset="0"/>
          <a:ea typeface="Cordia New" charset="0"/>
          <a:cs typeface="Cordia New" charset="0"/>
        </a:defRPr>
      </a:lvl5pPr>
      <a:lvl6pPr marL="2506697"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2962461"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418193"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3873942" indent="-227891" algn="l" defTabSz="911525"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th-TH"/>
      </a:defPPr>
      <a:lvl1pPr marL="0" algn="l" defTabSz="911525" rtl="0" eaLnBrk="1" latinLnBrk="0" hangingPunct="1">
        <a:defRPr sz="2800" kern="1200">
          <a:solidFill>
            <a:schemeClr val="tx1"/>
          </a:solidFill>
          <a:latin typeface="+mn-lt"/>
          <a:ea typeface="+mn-ea"/>
          <a:cs typeface="+mn-cs"/>
        </a:defRPr>
      </a:lvl1pPr>
      <a:lvl2pPr marL="455766" algn="l" defTabSz="911525" rtl="0" eaLnBrk="1" latinLnBrk="0" hangingPunct="1">
        <a:defRPr sz="2800" kern="1200">
          <a:solidFill>
            <a:schemeClr val="tx1"/>
          </a:solidFill>
          <a:latin typeface="+mn-lt"/>
          <a:ea typeface="+mn-ea"/>
          <a:cs typeface="+mn-cs"/>
        </a:defRPr>
      </a:lvl2pPr>
      <a:lvl3pPr marL="911525" algn="l" defTabSz="911525" rtl="0" eaLnBrk="1" latinLnBrk="0" hangingPunct="1">
        <a:defRPr sz="2800" kern="1200">
          <a:solidFill>
            <a:schemeClr val="tx1"/>
          </a:solidFill>
          <a:latin typeface="+mn-lt"/>
          <a:ea typeface="+mn-ea"/>
          <a:cs typeface="+mn-cs"/>
        </a:defRPr>
      </a:lvl3pPr>
      <a:lvl4pPr marL="1367289" algn="l" defTabSz="911525" rtl="0" eaLnBrk="1" latinLnBrk="0" hangingPunct="1">
        <a:defRPr sz="2800" kern="1200">
          <a:solidFill>
            <a:schemeClr val="tx1"/>
          </a:solidFill>
          <a:latin typeface="+mn-lt"/>
          <a:ea typeface="+mn-ea"/>
          <a:cs typeface="+mn-cs"/>
        </a:defRPr>
      </a:lvl4pPr>
      <a:lvl5pPr marL="1823027" algn="l" defTabSz="911525" rtl="0" eaLnBrk="1" latinLnBrk="0" hangingPunct="1">
        <a:defRPr sz="2800" kern="1200">
          <a:solidFill>
            <a:schemeClr val="tx1"/>
          </a:solidFill>
          <a:latin typeface="+mn-lt"/>
          <a:ea typeface="+mn-ea"/>
          <a:cs typeface="+mn-cs"/>
        </a:defRPr>
      </a:lvl5pPr>
      <a:lvl6pPr marL="2278806" algn="l" defTabSz="911525" rtl="0" eaLnBrk="1" latinLnBrk="0" hangingPunct="1">
        <a:defRPr sz="2800" kern="1200">
          <a:solidFill>
            <a:schemeClr val="tx1"/>
          </a:solidFill>
          <a:latin typeface="+mn-lt"/>
          <a:ea typeface="+mn-ea"/>
          <a:cs typeface="+mn-cs"/>
        </a:defRPr>
      </a:lvl6pPr>
      <a:lvl7pPr marL="2734579" algn="l" defTabSz="911525" rtl="0" eaLnBrk="1" latinLnBrk="0" hangingPunct="1">
        <a:defRPr sz="2800" kern="1200">
          <a:solidFill>
            <a:schemeClr val="tx1"/>
          </a:solidFill>
          <a:latin typeface="+mn-lt"/>
          <a:ea typeface="+mn-ea"/>
          <a:cs typeface="+mn-cs"/>
        </a:defRPr>
      </a:lvl7pPr>
      <a:lvl8pPr marL="3190325" algn="l" defTabSz="911525" rtl="0" eaLnBrk="1" latinLnBrk="0" hangingPunct="1">
        <a:defRPr sz="2800" kern="1200">
          <a:solidFill>
            <a:schemeClr val="tx1"/>
          </a:solidFill>
          <a:latin typeface="+mn-lt"/>
          <a:ea typeface="+mn-ea"/>
          <a:cs typeface="+mn-cs"/>
        </a:defRPr>
      </a:lvl8pPr>
      <a:lvl9pPr marL="3646061" algn="l" defTabSz="911525"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7" Type="http://schemas.openxmlformats.org/officeDocument/2006/relationships/slide" Target="slide43.xml"/><Relationship Id="rId2" Type="http://schemas.openxmlformats.org/officeDocument/2006/relationships/slide" Target="slide3.xml"/><Relationship Id="rId1" Type="http://schemas.openxmlformats.org/officeDocument/2006/relationships/slideLayout" Target="../slideLayouts/slideLayout19.xml"/><Relationship Id="rId6" Type="http://schemas.openxmlformats.org/officeDocument/2006/relationships/slide" Target="slide39.xml"/><Relationship Id="rId5" Type="http://schemas.openxmlformats.org/officeDocument/2006/relationships/slide" Target="slide32.xml"/><Relationship Id="rId4" Type="http://schemas.openxmlformats.org/officeDocument/2006/relationships/slide" Target="slide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2.xml"/></Relationships>
</file>

<file path=ppt/slides/_rels/slide3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chart" Target="../charts/chart26.xml"/><Relationship Id="rId4" Type="http://schemas.openxmlformats.org/officeDocument/2006/relationships/hyperlink" Target="http://www.aidsinfoonline.org/"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chart" Target="../charts/chart27.xml"/><Relationship Id="rId4" Type="http://schemas.openxmlformats.org/officeDocument/2006/relationships/hyperlink" Target="http://www.aidsinfoonline.or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1.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2.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chart" Target="../charts/chart33.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34.xml"/></Relationships>
</file>

<file path=ppt/slides/_rels/slide4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5" Type="http://schemas.openxmlformats.org/officeDocument/2006/relationships/chart" Target="../charts/chart35.xml"/><Relationship Id="rId4" Type="http://schemas.openxmlformats.org/officeDocument/2006/relationships/hyperlink" Target="http://www.aidsinfoonline.org/"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www.aidsinfoonline.org/" TargetMode="Externa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 Id="rId4" Type="http://schemas.openxmlformats.org/officeDocument/2006/relationships/chart" Target="../charts/chart3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9.xml"/><Relationship Id="rId1" Type="http://schemas.openxmlformats.org/officeDocument/2006/relationships/slideLayout" Target="../slideLayouts/slideLayout135.xml"/><Relationship Id="rId5" Type="http://schemas.openxmlformats.org/officeDocument/2006/relationships/chart" Target="../charts/chart39.xml"/><Relationship Id="rId4" Type="http://schemas.openxmlformats.org/officeDocument/2006/relationships/hyperlink" Target="http://aidsinfo.unaids.org/"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0.xml"/><Relationship Id="rId1" Type="http://schemas.openxmlformats.org/officeDocument/2006/relationships/slideLayout" Target="../slideLayouts/slideLayout151.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hyperlink" Target="http://aidsinfo.unaids.org/"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1.xml"/><Relationship Id="rId1" Type="http://schemas.openxmlformats.org/officeDocument/2006/relationships/slideLayout" Target="../slideLayouts/slideLayout143.xml"/><Relationship Id="rId5" Type="http://schemas.openxmlformats.org/officeDocument/2006/relationships/chart" Target="../charts/chart42.xml"/><Relationship Id="rId4" Type="http://schemas.openxmlformats.org/officeDocument/2006/relationships/hyperlink" Target="http://aidsinfo.unaids.or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2.xml"/><Relationship Id="rId1" Type="http://schemas.openxmlformats.org/officeDocument/2006/relationships/slideLayout" Target="../slideLayouts/slideLayout183.xml"/><Relationship Id="rId5" Type="http://schemas.openxmlformats.org/officeDocument/2006/relationships/chart" Target="../charts/chart43.xml"/><Relationship Id="rId4" Type="http://schemas.openxmlformats.org/officeDocument/2006/relationships/hyperlink" Target="http://aidsinfo.unaids.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2.xml"/><Relationship Id="rId1" Type="http://schemas.openxmlformats.org/officeDocument/2006/relationships/slideLayout" Target="../slideLayouts/slideLayout111.xml"/><Relationship Id="rId4" Type="http://schemas.openxmlformats.org/officeDocument/2006/relationships/chart" Target="../charts/chart1.xml"/></Relationships>
</file>

<file path=ppt/slides/_rels/slide50.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3.xml"/><Relationship Id="rId1" Type="http://schemas.openxmlformats.org/officeDocument/2006/relationships/slideLayout" Target="../slideLayouts/slideLayout159.xml"/><Relationship Id="rId4" Type="http://schemas.openxmlformats.org/officeDocument/2006/relationships/chart" Target="../charts/chart44.xml"/></Relationships>
</file>

<file path=ppt/slides/_rels/slide51.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4.xml"/><Relationship Id="rId1" Type="http://schemas.openxmlformats.org/officeDocument/2006/relationships/slideLayout" Target="../slideLayouts/slideLayout167.xml"/><Relationship Id="rId5" Type="http://schemas.openxmlformats.org/officeDocument/2006/relationships/chart" Target="../charts/chart45.xml"/><Relationship Id="rId4" Type="http://schemas.openxmlformats.org/officeDocument/2006/relationships/hyperlink" Target="http://aidsinfo.unaids.org/" TargetMode="External"/></Relationships>
</file>

<file path=ppt/slides/_rels/slide52.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15.xml"/><Relationship Id="rId1" Type="http://schemas.openxmlformats.org/officeDocument/2006/relationships/slideLayout" Target="../slideLayouts/slideLayout175.xml"/><Relationship Id="rId5" Type="http://schemas.openxmlformats.org/officeDocument/2006/relationships/chart" Target="../charts/chart46.xml"/><Relationship Id="rId4" Type="http://schemas.openxmlformats.org/officeDocument/2006/relationships/hyperlink" Target="http://aidsinfo.unaids.org/"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4.xml"/><Relationship Id="rId1" Type="http://schemas.openxmlformats.org/officeDocument/2006/relationships/themeOverride" Target="../theme/themeOverride63.xml"/><Relationship Id="rId4" Type="http://schemas.openxmlformats.org/officeDocument/2006/relationships/hyperlink" Target="http://www.aidsdatahub.org/"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3.xml"/><Relationship Id="rId1" Type="http://schemas.openxmlformats.org/officeDocument/2006/relationships/slideLayout" Target="../slideLayouts/slideLayout119.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hyperlink" Target="http://www.aidsdatahub.org/" TargetMode="External"/><Relationship Id="rId2" Type="http://schemas.openxmlformats.org/officeDocument/2006/relationships/notesSlide" Target="../notesSlides/notesSlide4.xml"/><Relationship Id="rId1" Type="http://schemas.openxmlformats.org/officeDocument/2006/relationships/slideLayout" Target="../slideLayouts/slideLayout12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aidsdatahub.org/"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2"/>
          <p:cNvSpPr>
            <a:spLocks noGrp="1"/>
          </p:cNvSpPr>
          <p:nvPr>
            <p:ph type="title"/>
          </p:nvPr>
        </p:nvSpPr>
        <p:spPr bwMode="auto">
          <a:xfrm>
            <a:off x="342902" y="4334851"/>
            <a:ext cx="8115300" cy="1357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dirty="0">
                <a:cs typeface="Cordia New" pitchFamily="34" charset="-34"/>
              </a:rPr>
              <a:t>Papua New Guinea</a:t>
            </a:r>
            <a:endParaRPr lang="th-TH" dirty="0"/>
          </a:p>
        </p:txBody>
      </p:sp>
      <p:sp>
        <p:nvSpPr>
          <p:cNvPr id="2" name="TextBox 1">
            <a:extLst>
              <a:ext uri="{FF2B5EF4-FFF2-40B4-BE49-F238E27FC236}">
                <a16:creationId xmlns:a16="http://schemas.microsoft.com/office/drawing/2014/main" id="{410A6757-AB0F-465B-B2EF-DB2F070CBC2F}"/>
              </a:ext>
            </a:extLst>
          </p:cNvPr>
          <p:cNvSpPr txBox="1"/>
          <p:nvPr/>
        </p:nvSpPr>
        <p:spPr>
          <a:xfrm>
            <a:off x="304800" y="6000747"/>
            <a:ext cx="4495800" cy="415222"/>
          </a:xfrm>
          <a:prstGeom prst="rect">
            <a:avLst/>
          </a:prstGeom>
          <a:noFill/>
        </p:spPr>
        <p:txBody>
          <a:bodyPr wrap="square" lIns="91154" tIns="45583" rIns="91154" bIns="45583" rtlCol="0">
            <a:spAutoFit/>
          </a:bodyPr>
          <a:lstStyle/>
          <a:p>
            <a:r>
              <a:rPr lang="en-US" sz="2100" b="1" dirty="0">
                <a:solidFill>
                  <a:schemeClr val="bg1"/>
                </a:solidFill>
              </a:rPr>
              <a:t>Last updated:  September 2020</a:t>
            </a:r>
            <a:endParaRPr lang="en-GB" sz="2100" b="1" dirty="0">
              <a:solidFill>
                <a:schemeClr val="bg1"/>
              </a:solidFill>
            </a:endParaRPr>
          </a:p>
        </p:txBody>
      </p:sp>
    </p:spTree>
    <p:extLst>
      <p:ext uri="{BB962C8B-B14F-4D97-AF65-F5344CB8AC3E}">
        <p14:creationId xmlns:p14="http://schemas.microsoft.com/office/powerpoint/2010/main" val="413610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 prevalence among key populations,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10</a:t>
            </a:fld>
            <a:endParaRPr lang="th-TH" dirty="0">
              <a:solidFill>
                <a:prstClr val="black">
                  <a:tint val="75000"/>
                </a:prstClr>
              </a:solidFill>
            </a:endParaRPr>
          </a:p>
        </p:txBody>
      </p:sp>
      <p:sp>
        <p:nvSpPr>
          <p:cNvPr id="5" name="TextBox 1"/>
          <p:cNvSpPr txBox="1"/>
          <p:nvPr/>
        </p:nvSpPr>
        <p:spPr>
          <a:xfrm>
            <a:off x="226475" y="6363004"/>
            <a:ext cx="10974925" cy="444090"/>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p>
        </p:txBody>
      </p:sp>
      <p:graphicFrame>
        <p:nvGraphicFramePr>
          <p:cNvPr id="8" name="Chart 7"/>
          <p:cNvGraphicFramePr>
            <a:graphicFrameLocks/>
          </p:cNvGraphicFramePr>
          <p:nvPr>
            <p:extLst>
              <p:ext uri="{D42A27DB-BD31-4B8C-83A1-F6EECF244321}">
                <p14:modId xmlns:p14="http://schemas.microsoft.com/office/powerpoint/2010/main" val="1645544573"/>
              </p:ext>
            </p:extLst>
          </p:nvPr>
        </p:nvGraphicFramePr>
        <p:xfrm>
          <a:off x="2095500" y="2438400"/>
          <a:ext cx="8001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637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17294"/>
            <a:ext cx="11353801" cy="504000"/>
          </a:xfrm>
        </p:spPr>
        <p:txBody>
          <a:bodyPr/>
          <a:lstStyle/>
          <a:p>
            <a:r>
              <a:rPr lang="en-US" dirty="0"/>
              <a:t>Prevalence of STIs among a mixed survey sample of MSM and TG,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11</a:t>
            </a:fld>
            <a:endParaRPr lang="th-TH" dirty="0">
              <a:solidFill>
                <a:prstClr val="black">
                  <a:tint val="75000"/>
                </a:prstClr>
              </a:solidFill>
            </a:endParaRPr>
          </a:p>
        </p:txBody>
      </p:sp>
      <p:sp>
        <p:nvSpPr>
          <p:cNvPr id="5" name="TextBox 1"/>
          <p:cNvSpPr txBox="1"/>
          <p:nvPr/>
        </p:nvSpPr>
        <p:spPr>
          <a:xfrm>
            <a:off x="76200" y="6363004"/>
            <a:ext cx="10287000" cy="444090"/>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p>
        </p:txBody>
      </p:sp>
      <p:graphicFrame>
        <p:nvGraphicFramePr>
          <p:cNvPr id="6" name="Chart 5"/>
          <p:cNvGraphicFramePr>
            <a:graphicFrameLocks/>
          </p:cNvGraphicFramePr>
          <p:nvPr>
            <p:extLst>
              <p:ext uri="{D42A27DB-BD31-4B8C-83A1-F6EECF244321}">
                <p14:modId xmlns:p14="http://schemas.microsoft.com/office/powerpoint/2010/main" val="1563605336"/>
              </p:ext>
            </p:extLst>
          </p:nvPr>
        </p:nvGraphicFramePr>
        <p:xfrm>
          <a:off x="2286000" y="2438400"/>
          <a:ext cx="7696200" cy="3924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1338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Prevalence of STIs among FSW,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12</a:t>
            </a:fld>
            <a:endParaRPr lang="th-TH" dirty="0">
              <a:solidFill>
                <a:prstClr val="black">
                  <a:tint val="75000"/>
                </a:prstClr>
              </a:solidFill>
            </a:endParaRPr>
          </a:p>
        </p:txBody>
      </p:sp>
      <p:sp>
        <p:nvSpPr>
          <p:cNvPr id="5" name="TextBox 1"/>
          <p:cNvSpPr txBox="1"/>
          <p:nvPr/>
        </p:nvSpPr>
        <p:spPr>
          <a:xfrm>
            <a:off x="226475" y="6363004"/>
            <a:ext cx="10974925" cy="444090"/>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p>
        </p:txBody>
      </p:sp>
      <p:graphicFrame>
        <p:nvGraphicFramePr>
          <p:cNvPr id="7" name="Chart 6"/>
          <p:cNvGraphicFramePr>
            <a:graphicFrameLocks/>
          </p:cNvGraphicFramePr>
          <p:nvPr>
            <p:extLst>
              <p:ext uri="{D42A27DB-BD31-4B8C-83A1-F6EECF244321}">
                <p14:modId xmlns:p14="http://schemas.microsoft.com/office/powerpoint/2010/main" val="1146495925"/>
              </p:ext>
            </p:extLst>
          </p:nvPr>
        </p:nvGraphicFramePr>
        <p:xfrm>
          <a:off x="2019300" y="2057400"/>
          <a:ext cx="8153400" cy="4305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4836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en-US" dirty="0"/>
              <a:t>Annual reported number of  HIV infections, 1996-2010</a:t>
            </a:r>
            <a:br>
              <a:rPr lang="en-US"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13</a:t>
            </a:fld>
            <a:endParaRPr lang="th-TH" dirty="0">
              <a:solidFill>
                <a:prstClr val="black">
                  <a:tint val="75000"/>
                </a:prstClr>
              </a:solidFill>
            </a:endParaRPr>
          </a:p>
        </p:txBody>
      </p:sp>
      <p:graphicFrame>
        <p:nvGraphicFramePr>
          <p:cNvPr id="7" name="Chart 6"/>
          <p:cNvGraphicFramePr>
            <a:graphicFrameLocks noGrp="1"/>
          </p:cNvGraphicFramePr>
          <p:nvPr>
            <p:extLst>
              <p:ext uri="{D42A27DB-BD31-4B8C-83A1-F6EECF244321}">
                <p14:modId xmlns:p14="http://schemas.microsoft.com/office/powerpoint/2010/main" val="2366505737"/>
              </p:ext>
            </p:extLst>
          </p:nvPr>
        </p:nvGraphicFramePr>
        <p:xfrm>
          <a:off x="1828807" y="2133600"/>
          <a:ext cx="8534401"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1"/>
          <p:cNvSpPr txBox="1"/>
          <p:nvPr/>
        </p:nvSpPr>
        <p:spPr>
          <a:xfrm>
            <a:off x="4" y="6400015"/>
            <a:ext cx="10667999" cy="338669"/>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rPr>
              <a:t>Source: Prepared by </a:t>
            </a:r>
            <a:r>
              <a:rPr lang="en-US" sz="800" dirty="0">
                <a:solidFill>
                  <a:prstClr val="black"/>
                </a:solidFill>
                <a:hlinkClick r:id="rId3"/>
              </a:rPr>
              <a:t>www.aidsdatahub.org</a:t>
            </a:r>
            <a:r>
              <a:rPr lang="en-US" sz="800" dirty="0">
                <a:solidFill>
                  <a:prstClr val="black"/>
                </a:solidFill>
              </a:rPr>
              <a:t>  based on 1. National AIDS Council PNG. (2007). The 2007 Estimation Report on the HIV Epidemic in Papua New Guinea; and 2. </a:t>
            </a:r>
            <a:r>
              <a:rPr lang="en-US" sz="800" dirty="0" err="1">
                <a:solidFill>
                  <a:prstClr val="black"/>
                </a:solidFill>
              </a:rPr>
              <a:t>Wanyeki</a:t>
            </a:r>
            <a:r>
              <a:rPr lang="en-US" sz="800" dirty="0">
                <a:solidFill>
                  <a:prstClr val="black"/>
                </a:solidFill>
              </a:rPr>
              <a:t>, I (2011). 2011 HIV Epidemiological Update: Pacific Island Countries &amp; Territories; </a:t>
            </a:r>
          </a:p>
        </p:txBody>
      </p:sp>
    </p:spTree>
    <p:extLst>
      <p:ext uri="{BB962C8B-B14F-4D97-AF65-F5344CB8AC3E}">
        <p14:creationId xmlns:p14="http://schemas.microsoft.com/office/powerpoint/2010/main" val="91572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249027" y="1447800"/>
            <a:ext cx="11353800" cy="504000"/>
          </a:xfrm>
        </p:spPr>
        <p:txBody>
          <a:bodyPr/>
          <a:lstStyle/>
          <a:p>
            <a:r>
              <a:rPr lang="en-US" dirty="0"/>
              <a:t>Annual reported number of  new HIV cases and cumulative HIV infections, 1996-2010</a:t>
            </a:r>
            <a:br>
              <a:rPr lang="en-US" dirty="0"/>
            </a:br>
            <a:endParaRPr lang="en-US" dirty="0"/>
          </a:p>
        </p:txBody>
      </p:sp>
      <p:sp>
        <p:nvSpPr>
          <p:cNvPr id="3" name="Slide Number Placeholder 2"/>
          <p:cNvSpPr>
            <a:spLocks noGrp="1"/>
          </p:cNvSpPr>
          <p:nvPr>
            <p:ph type="sldNum" sz="quarter" idx="10"/>
          </p:nvPr>
        </p:nvSpPr>
        <p:spPr/>
        <p:txBody>
          <a:bodyPr/>
          <a:lstStyle/>
          <a:p>
            <a:pPr>
              <a:defRPr/>
            </a:pPr>
            <a:fld id="{9893D90A-320B-4AA3-9658-B9AF3E3CB7CD}" type="slidenum">
              <a:rPr lang="th-TH" smtClean="0">
                <a:solidFill>
                  <a:prstClr val="black">
                    <a:tint val="75000"/>
                  </a:prstClr>
                </a:solidFill>
              </a:rPr>
              <a:pPr>
                <a:defRPr/>
              </a:pPr>
              <a:t>14</a:t>
            </a:fld>
            <a:endParaRPr lang="th-TH" dirty="0">
              <a:solidFill>
                <a:prstClr val="black">
                  <a:tint val="75000"/>
                </a:prstClr>
              </a:solidFill>
            </a:endParaRPr>
          </a:p>
        </p:txBody>
      </p:sp>
      <p:sp>
        <p:nvSpPr>
          <p:cNvPr id="8" name="TextBox 1"/>
          <p:cNvSpPr txBox="1"/>
          <p:nvPr/>
        </p:nvSpPr>
        <p:spPr>
          <a:xfrm>
            <a:off x="38100" y="6517267"/>
            <a:ext cx="11239499" cy="338669"/>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rPr>
              <a:t>Source: Prepared by </a:t>
            </a:r>
            <a:r>
              <a:rPr lang="en-US" sz="800" dirty="0">
                <a:solidFill>
                  <a:prstClr val="black"/>
                </a:solidFill>
                <a:hlinkClick r:id="rId2"/>
              </a:rPr>
              <a:t>www.aidsdatahub.org</a:t>
            </a:r>
            <a:r>
              <a:rPr lang="en-US" sz="800" dirty="0">
                <a:solidFill>
                  <a:prstClr val="black"/>
                </a:solidFill>
              </a:rPr>
              <a:t>  based on 1. National AIDS Council PNG. (2007). The 2007 Estimation Report on the HIV Epidemic in Papua New Guinea; and 2. </a:t>
            </a:r>
            <a:r>
              <a:rPr lang="en-US" sz="800" dirty="0" err="1">
                <a:solidFill>
                  <a:prstClr val="black"/>
                </a:solidFill>
              </a:rPr>
              <a:t>Wanyeki</a:t>
            </a:r>
            <a:r>
              <a:rPr lang="en-US" sz="800" dirty="0">
                <a:solidFill>
                  <a:prstClr val="black"/>
                </a:solidFill>
              </a:rPr>
              <a:t>, I (2011). 2011 HIV Epidemiological Update: Pacific Island Countries &amp; Territories; and 3. </a:t>
            </a:r>
            <a:r>
              <a:rPr lang="en-US" sz="800" dirty="0"/>
              <a:t>Intelligence, Cross Cutting Issues, Monitoring and Evaluation Unit of the Papua New Guinea National AIDS Council Secretariat. (2012). Factsheet 2011 Edition.</a:t>
            </a:r>
            <a:endParaRPr lang="en-US" sz="800" dirty="0">
              <a:solidFill>
                <a:prstClr val="black"/>
              </a:solidFill>
            </a:endParaRPr>
          </a:p>
          <a:p>
            <a:endParaRPr lang="en-US" sz="800"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3346549927"/>
              </p:ext>
            </p:extLst>
          </p:nvPr>
        </p:nvGraphicFramePr>
        <p:xfrm>
          <a:off x="1741966" y="2362200"/>
          <a:ext cx="8773635" cy="403781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48616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2"/>
            <a:ext cx="10972800" cy="504000"/>
          </a:xfrm>
        </p:spPr>
        <p:txBody>
          <a:bodyPr/>
          <a:lstStyle/>
          <a:p>
            <a:r>
              <a:rPr lang="en-US" dirty="0"/>
              <a:t>Reported new HIV cases by mode of transmission, 2006-2010</a:t>
            </a:r>
            <a:br>
              <a:rPr lang="en-US" dirty="0"/>
            </a:br>
            <a:endParaRPr lang="en-US" dirty="0"/>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15</a:t>
            </a:fld>
            <a:endParaRPr lang="th-TH" dirty="0">
              <a:solidFill>
                <a:prstClr val="black">
                  <a:tint val="75000"/>
                </a:prstClr>
              </a:solidFill>
            </a:endParaRPr>
          </a:p>
        </p:txBody>
      </p:sp>
      <p:sp>
        <p:nvSpPr>
          <p:cNvPr id="5" name="TextBox 1"/>
          <p:cNvSpPr txBox="1"/>
          <p:nvPr/>
        </p:nvSpPr>
        <p:spPr>
          <a:xfrm>
            <a:off x="228600" y="6498265"/>
            <a:ext cx="9906000" cy="338669"/>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prstClr val="black"/>
                </a:solidFill>
              </a:rPr>
              <a:t>Source: Prepared by </a:t>
            </a:r>
            <a:r>
              <a:rPr lang="en-US" sz="800" dirty="0">
                <a:solidFill>
                  <a:prstClr val="black"/>
                </a:solidFill>
                <a:hlinkClick r:id="rId2"/>
              </a:rPr>
              <a:t>www.aidsdatahub.org</a:t>
            </a:r>
            <a:r>
              <a:rPr lang="en-US" sz="800" dirty="0">
                <a:solidFill>
                  <a:prstClr val="black"/>
                </a:solidFill>
              </a:rPr>
              <a:t>  based on the data received  from PNG UNAIDS Country Office as part of preparation for the 9</a:t>
            </a:r>
            <a:r>
              <a:rPr lang="en-US" sz="800" baseline="30000" dirty="0">
                <a:solidFill>
                  <a:prstClr val="black"/>
                </a:solidFill>
              </a:rPr>
              <a:t>th</a:t>
            </a:r>
            <a:r>
              <a:rPr lang="en-US" sz="800" dirty="0">
                <a:solidFill>
                  <a:prstClr val="black"/>
                </a:solidFill>
              </a:rPr>
              <a:t> UNAIDS Regional Management Meeting, October 2012.</a:t>
            </a:r>
          </a:p>
        </p:txBody>
      </p:sp>
      <p:graphicFrame>
        <p:nvGraphicFramePr>
          <p:cNvPr id="6" name="Chart 5"/>
          <p:cNvGraphicFramePr>
            <a:graphicFrameLocks noGrp="1"/>
          </p:cNvGraphicFramePr>
          <p:nvPr>
            <p:extLst>
              <p:ext uri="{D42A27DB-BD31-4B8C-83A1-F6EECF244321}">
                <p14:modId xmlns:p14="http://schemas.microsoft.com/office/powerpoint/2010/main" val="2655226952"/>
              </p:ext>
            </p:extLst>
          </p:nvPr>
        </p:nvGraphicFramePr>
        <p:xfrm>
          <a:off x="1752032" y="2514600"/>
          <a:ext cx="8687371" cy="39836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4026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bwMode="auto">
          <a:xfrm>
            <a:off x="304802"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altLang="zh-CN" sz="5400" dirty="0">
                <a:cs typeface="Cordia New" pitchFamily="34" charset="-34"/>
              </a:rPr>
              <a:t>Risk behaviors</a:t>
            </a:r>
            <a:br>
              <a:rPr lang="zh-CN" altLang="en-US"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3287205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36100"/>
            <a:ext cx="10515600" cy="504000"/>
          </a:xfrm>
        </p:spPr>
        <p:txBody>
          <a:bodyPr/>
          <a:lstStyle/>
          <a:p>
            <a:r>
              <a:rPr lang="en-US" dirty="0"/>
              <a:t>Proportion of key populations who reported condom use at last sex, Port Moresby, 2009-2016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17</a:t>
            </a:fld>
            <a:endParaRPr lang="th-TH" dirty="0">
              <a:solidFill>
                <a:prstClr val="black">
                  <a:tint val="75000"/>
                </a:prstClr>
              </a:solidFill>
            </a:endParaRPr>
          </a:p>
        </p:txBody>
      </p:sp>
      <p:sp>
        <p:nvSpPr>
          <p:cNvPr id="6" name="TextBox 1"/>
          <p:cNvSpPr txBox="1"/>
          <p:nvPr/>
        </p:nvSpPr>
        <p:spPr>
          <a:xfrm>
            <a:off x="0" y="6437246"/>
            <a:ext cx="11353800" cy="495299"/>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solidFill>
                  <a:sysClr val="windowText" lastClr="000000"/>
                </a:solidFill>
                <a:latin typeface="Arial" pitchFamily="34" charset="0"/>
                <a:cs typeface="Arial" pitchFamily="34" charset="0"/>
              </a:rPr>
              <a:t>Source: Prepared by </a:t>
            </a:r>
            <a:r>
              <a:rPr lang="en-US" sz="800" dirty="0">
                <a:solidFill>
                  <a:sysClr val="windowText" lastClr="000000"/>
                </a:solidFill>
                <a:latin typeface="Arial" pitchFamily="34" charset="0"/>
                <a:cs typeface="Arial" pitchFamily="34" charset="0"/>
                <a:hlinkClick r:id="rId2"/>
              </a:rPr>
              <a:t>www.aidsdatahub.org</a:t>
            </a:r>
            <a:r>
              <a:rPr lang="en-US" sz="800" dirty="0">
                <a:solidFill>
                  <a:sysClr val="windowText" lastClr="000000"/>
                </a:solidFill>
                <a:latin typeface="Arial" pitchFamily="34" charset="0"/>
                <a:cs typeface="Arial" pitchFamily="34" charset="0"/>
              </a:rPr>
              <a:t> based on 1. National AIDS Council Secretariat PNG and Partners. (2010). UNGASS Country Progress Report: Papua New Guinea; 2. National AIDS Council Secretariat. (2012). Papua New Guinea Global AIDS Response Progress Report, 2012, and 3. Global AIDS Monitoring 2017</a:t>
            </a:r>
          </a:p>
        </p:txBody>
      </p:sp>
      <p:graphicFrame>
        <p:nvGraphicFramePr>
          <p:cNvPr id="7" name="Chart 6"/>
          <p:cNvGraphicFramePr>
            <a:graphicFrameLocks noGrp="1"/>
          </p:cNvGraphicFramePr>
          <p:nvPr>
            <p:extLst>
              <p:ext uri="{D42A27DB-BD31-4B8C-83A1-F6EECF244321}">
                <p14:modId xmlns:p14="http://schemas.microsoft.com/office/powerpoint/2010/main" val="761923885"/>
              </p:ext>
            </p:extLst>
          </p:nvPr>
        </p:nvGraphicFramePr>
        <p:xfrm>
          <a:off x="2031629" y="2362229"/>
          <a:ext cx="8128747" cy="40005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344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06476"/>
            <a:ext cx="11201400" cy="877840"/>
          </a:xfrm>
        </p:spPr>
        <p:txBody>
          <a:bodyPr anchor="ctr"/>
          <a:lstStyle/>
          <a:p>
            <a:r>
              <a:rPr lang="en-US" dirty="0"/>
              <a:t>Proportion of MSM and TG who reported condom use by partner type,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18</a:t>
            </a:fld>
            <a:endParaRPr lang="th-TH" dirty="0">
              <a:solidFill>
                <a:prstClr val="black">
                  <a:tint val="75000"/>
                </a:prstClr>
              </a:solidFill>
            </a:endParaRPr>
          </a:p>
        </p:txBody>
      </p:sp>
      <p:sp>
        <p:nvSpPr>
          <p:cNvPr id="5" name="Rectangle 4"/>
          <p:cNvSpPr/>
          <p:nvPr/>
        </p:nvSpPr>
        <p:spPr>
          <a:xfrm>
            <a:off x="152400" y="6465369"/>
            <a:ext cx="108966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384854268"/>
              </p:ext>
            </p:extLst>
          </p:nvPr>
        </p:nvGraphicFramePr>
        <p:xfrm>
          <a:off x="2057400" y="2438400"/>
          <a:ext cx="80772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724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71615"/>
            <a:ext cx="10972801" cy="714388"/>
          </a:xfrm>
        </p:spPr>
        <p:txBody>
          <a:bodyPr anchor="ctr"/>
          <a:lstStyle/>
          <a:p>
            <a:r>
              <a:rPr lang="en-US" dirty="0"/>
              <a:t>Proportion of FSW who reported condom use at last vaginal sex by partner type,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19</a:t>
            </a:fld>
            <a:endParaRPr lang="th-TH" dirty="0">
              <a:solidFill>
                <a:prstClr val="black">
                  <a:tint val="75000"/>
                </a:prstClr>
              </a:solidFill>
            </a:endParaRPr>
          </a:p>
        </p:txBody>
      </p:sp>
      <p:sp>
        <p:nvSpPr>
          <p:cNvPr id="5" name="Rectangle 4"/>
          <p:cNvSpPr/>
          <p:nvPr/>
        </p:nvSpPr>
        <p:spPr>
          <a:xfrm>
            <a:off x="0" y="6465369"/>
            <a:ext cx="112014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891706952"/>
              </p:ext>
            </p:extLst>
          </p:nvPr>
        </p:nvGraphicFramePr>
        <p:xfrm>
          <a:off x="1981200" y="2514600"/>
          <a:ext cx="82296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407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5"/>
          </p:nvPr>
        </p:nvSpPr>
        <p:spPr/>
        <p:txBody>
          <a:bodyPr/>
          <a:lstStyle/>
          <a:p>
            <a:pPr>
              <a:defRPr/>
            </a:pPr>
            <a:fld id="{2EC39534-D84D-4544-B862-C11464BCC8B6}" type="slidenum">
              <a:rPr lang="th-TH">
                <a:solidFill>
                  <a:prstClr val="black">
                    <a:tint val="75000"/>
                  </a:prstClr>
                </a:solidFill>
              </a:rPr>
              <a:pPr>
                <a:defRPr/>
              </a:pPr>
              <a:t>2</a:t>
            </a:fld>
            <a:endParaRPr lang="th-TH" dirty="0">
              <a:solidFill>
                <a:prstClr val="black">
                  <a:tint val="75000"/>
                </a:prstClr>
              </a:solidFill>
            </a:endParaRPr>
          </a:p>
        </p:txBody>
      </p:sp>
      <p:sp>
        <p:nvSpPr>
          <p:cNvPr id="23555" name="Subtitle 4"/>
          <p:cNvSpPr>
            <a:spLocks noGrp="1"/>
          </p:cNvSpPr>
          <p:nvPr>
            <p:ph type="subTitle" idx="1"/>
          </p:nvPr>
        </p:nvSpPr>
        <p:spPr bwMode="auto">
          <a:xfrm>
            <a:off x="527049" y="2343153"/>
            <a:ext cx="8077200" cy="3448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rmAutofit/>
          </a:bodyPr>
          <a:lstStyle/>
          <a:p>
            <a:pPr fontAlgn="base">
              <a:spcAft>
                <a:spcPct val="0"/>
              </a:spcAft>
            </a:pPr>
            <a:r>
              <a:rPr lang="en-US" dirty="0">
                <a:cs typeface="Cordia New" pitchFamily="34" charset="-34"/>
                <a:hlinkClick r:id="rId2" action="ppaction://hlinksldjump"/>
              </a:rPr>
              <a:t>Basic socio-demographic indicators</a:t>
            </a:r>
            <a:endParaRPr lang="en-US" dirty="0">
              <a:cs typeface="Cordia New" pitchFamily="34" charset="-34"/>
            </a:endParaRPr>
          </a:p>
          <a:p>
            <a:pPr fontAlgn="base">
              <a:spcAft>
                <a:spcPct val="0"/>
              </a:spcAft>
            </a:pPr>
            <a:r>
              <a:rPr lang="en-US" dirty="0">
                <a:cs typeface="Cordia New" pitchFamily="34" charset="-34"/>
                <a:hlinkClick r:id="rId3" action="ppaction://hlinksldjump"/>
              </a:rPr>
              <a:t>HIV prevalence and epidemiology </a:t>
            </a:r>
            <a:endParaRPr lang="en-US" dirty="0">
              <a:cs typeface="Cordia New" pitchFamily="34" charset="-34"/>
            </a:endParaRPr>
          </a:p>
          <a:p>
            <a:pPr fontAlgn="base">
              <a:spcAft>
                <a:spcPct val="0"/>
              </a:spcAft>
            </a:pPr>
            <a:r>
              <a:rPr lang="en-US" dirty="0">
                <a:cs typeface="Cordia New" pitchFamily="34" charset="-34"/>
                <a:hlinkClick r:id="rId4" action="ppaction://hlinksldjump"/>
              </a:rPr>
              <a:t>Risk behaviors </a:t>
            </a:r>
            <a:endParaRPr lang="en-US" dirty="0">
              <a:cs typeface="Cordia New" pitchFamily="34" charset="-34"/>
            </a:endParaRPr>
          </a:p>
          <a:p>
            <a:pPr fontAlgn="base">
              <a:spcAft>
                <a:spcPct val="0"/>
              </a:spcAft>
            </a:pPr>
            <a:r>
              <a:rPr lang="en-US" dirty="0">
                <a:cs typeface="Cordia New" pitchFamily="34" charset="-34"/>
                <a:hlinkClick r:id="rId5" action="ppaction://hlinksldjump"/>
              </a:rPr>
              <a:t>Vulnerability and HIV knowledge </a:t>
            </a:r>
            <a:endParaRPr lang="en-US" dirty="0">
              <a:cs typeface="Cordia New" pitchFamily="34" charset="-34"/>
            </a:endParaRPr>
          </a:p>
          <a:p>
            <a:pPr fontAlgn="base">
              <a:spcAft>
                <a:spcPct val="0"/>
              </a:spcAft>
            </a:pPr>
            <a:r>
              <a:rPr lang="en-US" dirty="0">
                <a:cs typeface="Cordia New" pitchFamily="34" charset="-34"/>
                <a:hlinkClick r:id="rId6" action="ppaction://hlinksldjump"/>
              </a:rPr>
              <a:t>HIV expenditure </a:t>
            </a:r>
            <a:endParaRPr lang="en-US" dirty="0">
              <a:cs typeface="Cordia New" pitchFamily="34" charset="-34"/>
            </a:endParaRPr>
          </a:p>
          <a:p>
            <a:pPr fontAlgn="base">
              <a:spcAft>
                <a:spcPct val="0"/>
              </a:spcAft>
            </a:pPr>
            <a:r>
              <a:rPr lang="en-US" dirty="0">
                <a:cs typeface="Cordia New" pitchFamily="34" charset="-34"/>
                <a:hlinkClick r:id="rId7" action="ppaction://hlinksldjump"/>
              </a:rPr>
              <a:t>National response </a:t>
            </a:r>
            <a:endParaRPr lang="th-TH" dirty="0"/>
          </a:p>
        </p:txBody>
      </p:sp>
      <p:sp>
        <p:nvSpPr>
          <p:cNvPr id="23556" name="Title 3"/>
          <p:cNvSpPr>
            <a:spLocks noGrp="1"/>
          </p:cNvSpPr>
          <p:nvPr>
            <p:ph type="title"/>
          </p:nvPr>
        </p:nvSpPr>
        <p:spPr bwMode="auto">
          <a:xfrm>
            <a:off x="228600" y="1638304"/>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Autofit/>
          </a:bodyPr>
          <a:lstStyle/>
          <a:p>
            <a:pPr eaLnBrk="1" hangingPunct="1"/>
            <a:r>
              <a:rPr lang="en-US" dirty="0">
                <a:cs typeface="Cordia New" pitchFamily="34" charset="-34"/>
              </a:rPr>
              <a:t>CONTENT</a:t>
            </a:r>
            <a:endParaRPr lang="th-TH" dirty="0"/>
          </a:p>
        </p:txBody>
      </p:sp>
    </p:spTree>
    <p:extLst>
      <p:ext uri="{BB962C8B-B14F-4D97-AF65-F5344CB8AC3E}">
        <p14:creationId xmlns:p14="http://schemas.microsoft.com/office/powerpoint/2010/main" val="116510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1615"/>
            <a:ext cx="11506200" cy="714388"/>
          </a:xfrm>
        </p:spPr>
        <p:txBody>
          <a:bodyPr/>
          <a:lstStyle/>
          <a:p>
            <a:r>
              <a:rPr lang="en-US" dirty="0"/>
              <a:t>Proportion of FSW who reported condom use at last anal sex by partner type,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20</a:t>
            </a:fld>
            <a:endParaRPr lang="th-TH" dirty="0">
              <a:solidFill>
                <a:prstClr val="black">
                  <a:tint val="75000"/>
                </a:prstClr>
              </a:solidFill>
            </a:endParaRPr>
          </a:p>
        </p:txBody>
      </p:sp>
      <p:sp>
        <p:nvSpPr>
          <p:cNvPr id="5" name="Rectangle 4"/>
          <p:cNvSpPr/>
          <p:nvPr/>
        </p:nvSpPr>
        <p:spPr>
          <a:xfrm>
            <a:off x="76200" y="6465369"/>
            <a:ext cx="110490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959670369"/>
              </p:ext>
            </p:extLst>
          </p:nvPr>
        </p:nvGraphicFramePr>
        <p:xfrm>
          <a:off x="2286039" y="2514600"/>
          <a:ext cx="7253377"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50053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447800"/>
            <a:ext cx="11277601" cy="714388"/>
          </a:xfrm>
        </p:spPr>
        <p:txBody>
          <a:bodyPr/>
          <a:lstStyle/>
          <a:p>
            <a:r>
              <a:rPr lang="en-US" dirty="0"/>
              <a:t>Proportion of FSW who reported consistent condom use at vaginal sex in the last 6 months by partner type,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21</a:t>
            </a:fld>
            <a:endParaRPr lang="th-TH" dirty="0">
              <a:solidFill>
                <a:prstClr val="black">
                  <a:tint val="75000"/>
                </a:prstClr>
              </a:solidFill>
            </a:endParaRPr>
          </a:p>
        </p:txBody>
      </p:sp>
      <p:sp>
        <p:nvSpPr>
          <p:cNvPr id="5" name="Rectangle 4"/>
          <p:cNvSpPr/>
          <p:nvPr/>
        </p:nvSpPr>
        <p:spPr>
          <a:xfrm>
            <a:off x="152400" y="6465369"/>
            <a:ext cx="108204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267481449"/>
              </p:ext>
            </p:extLst>
          </p:nvPr>
        </p:nvGraphicFramePr>
        <p:xfrm>
          <a:off x="1981200" y="2438400"/>
          <a:ext cx="8229600" cy="39195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14390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72677"/>
            <a:ext cx="8402672" cy="714388"/>
          </a:xfrm>
        </p:spPr>
        <p:txBody>
          <a:bodyPr/>
          <a:lstStyle/>
          <a:p>
            <a:r>
              <a:rPr lang="en-US" dirty="0"/>
              <a:t>Number of clients in the last 6 months among FSW,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22</a:t>
            </a:fld>
            <a:endParaRPr lang="th-TH" dirty="0">
              <a:solidFill>
                <a:prstClr val="black">
                  <a:tint val="75000"/>
                </a:prstClr>
              </a:solidFill>
            </a:endParaRPr>
          </a:p>
        </p:txBody>
      </p:sp>
      <p:sp>
        <p:nvSpPr>
          <p:cNvPr id="5" name="Rectangle 4"/>
          <p:cNvSpPr/>
          <p:nvPr/>
        </p:nvSpPr>
        <p:spPr>
          <a:xfrm>
            <a:off x="152400" y="6465369"/>
            <a:ext cx="105918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2212612114"/>
              </p:ext>
            </p:extLst>
          </p:nvPr>
        </p:nvGraphicFramePr>
        <p:xfrm>
          <a:off x="2819400" y="2743200"/>
          <a:ext cx="65532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65529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71615"/>
            <a:ext cx="10972800" cy="714388"/>
          </a:xfrm>
        </p:spPr>
        <p:txBody>
          <a:bodyPr/>
          <a:lstStyle/>
          <a:p>
            <a:r>
              <a:rPr lang="en-US" dirty="0"/>
              <a:t>Number of non-paying regular partners in the last 6 months among FSW,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23</a:t>
            </a:fld>
            <a:endParaRPr lang="th-TH" dirty="0">
              <a:solidFill>
                <a:prstClr val="black">
                  <a:tint val="75000"/>
                </a:prstClr>
              </a:solidFill>
            </a:endParaRPr>
          </a:p>
        </p:txBody>
      </p:sp>
      <p:sp>
        <p:nvSpPr>
          <p:cNvPr id="5" name="Rectangle 4"/>
          <p:cNvSpPr/>
          <p:nvPr/>
        </p:nvSpPr>
        <p:spPr>
          <a:xfrm>
            <a:off x="0" y="6465369"/>
            <a:ext cx="109728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2695837833"/>
              </p:ext>
            </p:extLst>
          </p:nvPr>
        </p:nvGraphicFramePr>
        <p:xfrm>
          <a:off x="2286000" y="2819400"/>
          <a:ext cx="7620000" cy="31666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636100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3" y="1571615"/>
            <a:ext cx="11353801" cy="714388"/>
          </a:xfrm>
        </p:spPr>
        <p:txBody>
          <a:bodyPr/>
          <a:lstStyle/>
          <a:p>
            <a:r>
              <a:rPr lang="en-US" dirty="0"/>
              <a:t>Number of lifetime male or transgender partners among a mixed survey sample of MSM and TG,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24</a:t>
            </a:fld>
            <a:endParaRPr lang="th-TH" dirty="0">
              <a:solidFill>
                <a:prstClr val="black">
                  <a:tint val="75000"/>
                </a:prstClr>
              </a:solidFill>
            </a:endParaRPr>
          </a:p>
        </p:txBody>
      </p:sp>
      <p:sp>
        <p:nvSpPr>
          <p:cNvPr id="5" name="Rectangle 4"/>
          <p:cNvSpPr/>
          <p:nvPr/>
        </p:nvSpPr>
        <p:spPr>
          <a:xfrm>
            <a:off x="228599" y="6465369"/>
            <a:ext cx="11125201"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165965224"/>
              </p:ext>
            </p:extLst>
          </p:nvPr>
        </p:nvGraphicFramePr>
        <p:xfrm>
          <a:off x="2407496" y="2743200"/>
          <a:ext cx="7377023"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09518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3169"/>
            <a:ext cx="10972800" cy="714388"/>
          </a:xfrm>
        </p:spPr>
        <p:txBody>
          <a:bodyPr/>
          <a:lstStyle/>
          <a:p>
            <a:r>
              <a:rPr lang="en-US" dirty="0"/>
              <a:t>Number of main female partners in the last 6 months among mixed survey sample of MSM and TG who reported sex with a female</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25</a:t>
            </a:fld>
            <a:endParaRPr lang="th-TH" dirty="0">
              <a:solidFill>
                <a:prstClr val="black">
                  <a:tint val="75000"/>
                </a:prstClr>
              </a:solidFill>
            </a:endParaRPr>
          </a:p>
        </p:txBody>
      </p:sp>
      <p:sp>
        <p:nvSpPr>
          <p:cNvPr id="5" name="Rectangle 4"/>
          <p:cNvSpPr/>
          <p:nvPr/>
        </p:nvSpPr>
        <p:spPr>
          <a:xfrm>
            <a:off x="152400" y="6465369"/>
            <a:ext cx="105918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3090514572"/>
              </p:ext>
            </p:extLst>
          </p:nvPr>
        </p:nvGraphicFramePr>
        <p:xfrm>
          <a:off x="2352677" y="2971800"/>
          <a:ext cx="7486651" cy="3352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3694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430000" cy="926068"/>
          </a:xfrm>
        </p:spPr>
        <p:txBody>
          <a:bodyPr/>
          <a:lstStyle/>
          <a:p>
            <a:r>
              <a:rPr lang="en-US" dirty="0"/>
              <a:t>Age at first sex with a male or TG partner among mixed survey sample of MSM and TG,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26</a:t>
            </a:fld>
            <a:endParaRPr lang="th-TH" dirty="0">
              <a:solidFill>
                <a:prstClr val="black">
                  <a:tint val="75000"/>
                </a:prstClr>
              </a:solidFill>
            </a:endParaRPr>
          </a:p>
        </p:txBody>
      </p:sp>
      <p:sp>
        <p:nvSpPr>
          <p:cNvPr id="5" name="Rectangle 4"/>
          <p:cNvSpPr/>
          <p:nvPr/>
        </p:nvSpPr>
        <p:spPr>
          <a:xfrm>
            <a:off x="228600" y="6465369"/>
            <a:ext cx="109728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297700523"/>
              </p:ext>
            </p:extLst>
          </p:nvPr>
        </p:nvGraphicFramePr>
        <p:xfrm>
          <a:off x="2590800" y="2514600"/>
          <a:ext cx="7010400" cy="381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28068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9477"/>
            <a:ext cx="8402672" cy="714388"/>
          </a:xfrm>
        </p:spPr>
        <p:txBody>
          <a:bodyPr/>
          <a:lstStyle/>
          <a:p>
            <a:r>
              <a:rPr lang="en-US" dirty="0"/>
              <a:t>Age of initiation into sex work among sex workers,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27</a:t>
            </a:fld>
            <a:endParaRPr lang="th-TH" dirty="0">
              <a:solidFill>
                <a:prstClr val="black">
                  <a:tint val="75000"/>
                </a:prstClr>
              </a:solidFill>
            </a:endParaRPr>
          </a:p>
        </p:txBody>
      </p:sp>
      <p:sp>
        <p:nvSpPr>
          <p:cNvPr id="5" name="Rectangle 4"/>
          <p:cNvSpPr/>
          <p:nvPr/>
        </p:nvSpPr>
        <p:spPr>
          <a:xfrm>
            <a:off x="152400" y="6465369"/>
            <a:ext cx="110490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148889941"/>
              </p:ext>
            </p:extLst>
          </p:nvPr>
        </p:nvGraphicFramePr>
        <p:xfrm>
          <a:off x="2247900" y="2209800"/>
          <a:ext cx="7696200" cy="3962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26443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827"/>
            <a:ext cx="10972800" cy="714388"/>
          </a:xfrm>
        </p:spPr>
        <p:txBody>
          <a:bodyPr/>
          <a:lstStyle/>
          <a:p>
            <a:r>
              <a:rPr lang="en-US" dirty="0"/>
              <a:t>Proportion of surveyed MSM and TG with other risk behaviors,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28</a:t>
            </a:fld>
            <a:endParaRPr lang="th-TH" dirty="0">
              <a:solidFill>
                <a:prstClr val="black">
                  <a:tint val="75000"/>
                </a:prstClr>
              </a:solidFill>
            </a:endParaRPr>
          </a:p>
        </p:txBody>
      </p:sp>
      <p:sp>
        <p:nvSpPr>
          <p:cNvPr id="5" name="Rectangle 4"/>
          <p:cNvSpPr/>
          <p:nvPr/>
        </p:nvSpPr>
        <p:spPr>
          <a:xfrm>
            <a:off x="304800" y="6465369"/>
            <a:ext cx="10553701"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1724784590"/>
              </p:ext>
            </p:extLst>
          </p:nvPr>
        </p:nvGraphicFramePr>
        <p:xfrm>
          <a:off x="2507419" y="2362200"/>
          <a:ext cx="7177177"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6967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518824"/>
            <a:ext cx="11277601" cy="881062"/>
          </a:xfrm>
        </p:spPr>
        <p:txBody>
          <a:bodyPr/>
          <a:lstStyle/>
          <a:p>
            <a:r>
              <a:rPr lang="en-US" dirty="0"/>
              <a:t>Proportion of key populations who reported being forced to have sex in the last 12 months,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29</a:t>
            </a:fld>
            <a:endParaRPr lang="th-TH" dirty="0">
              <a:solidFill>
                <a:prstClr val="black">
                  <a:tint val="75000"/>
                </a:prstClr>
              </a:solidFill>
            </a:endParaRPr>
          </a:p>
        </p:txBody>
      </p:sp>
      <p:sp>
        <p:nvSpPr>
          <p:cNvPr id="5" name="Rectangle 4"/>
          <p:cNvSpPr/>
          <p:nvPr/>
        </p:nvSpPr>
        <p:spPr>
          <a:xfrm>
            <a:off x="0" y="6465369"/>
            <a:ext cx="11049000"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endParaRPr lang="en-GB" sz="800" dirty="0">
              <a:latin typeface="Arial" pitchFamily="34" charset="0"/>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4138865481"/>
              </p:ext>
            </p:extLst>
          </p:nvPr>
        </p:nvGraphicFramePr>
        <p:xfrm>
          <a:off x="2698980" y="2516821"/>
          <a:ext cx="6431711"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0334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3"/>
          <p:cNvSpPr>
            <a:spLocks noGrp="1"/>
          </p:cNvSpPr>
          <p:nvPr>
            <p:ph type="title"/>
          </p:nvPr>
        </p:nvSpPr>
        <p:spPr bwMode="auto">
          <a:xfrm>
            <a:off x="228600" y="1571626"/>
            <a:ext cx="8402637" cy="5032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Autofit/>
          </a:bodyPr>
          <a:lstStyle/>
          <a:p>
            <a:pPr eaLnBrk="1" hangingPunct="1"/>
            <a:r>
              <a:rPr lang="en-US" dirty="0"/>
              <a:t>BASIC SOCIO-DEMOGRAPHIC INDICATORS</a:t>
            </a:r>
            <a:endParaRPr lang="th-TH" dirty="0"/>
          </a:p>
        </p:txBody>
      </p:sp>
      <p:graphicFrame>
        <p:nvGraphicFramePr>
          <p:cNvPr id="4" name="Group 2"/>
          <p:cNvGraphicFramePr>
            <a:graphicFrameLocks noGrp="1"/>
          </p:cNvGraphicFramePr>
          <p:nvPr>
            <p:extLst>
              <p:ext uri="{D42A27DB-BD31-4B8C-83A1-F6EECF244321}">
                <p14:modId xmlns:p14="http://schemas.microsoft.com/office/powerpoint/2010/main" val="1027761120"/>
              </p:ext>
            </p:extLst>
          </p:nvPr>
        </p:nvGraphicFramePr>
        <p:xfrm>
          <a:off x="1847529" y="1988842"/>
          <a:ext cx="8352930" cy="4104464"/>
        </p:xfrm>
        <a:graphic>
          <a:graphicData uri="http://schemas.openxmlformats.org/drawingml/2006/table">
            <a:tbl>
              <a:tblPr/>
              <a:tblGrid>
                <a:gridCol w="6488391">
                  <a:extLst>
                    <a:ext uri="{9D8B030D-6E8A-4147-A177-3AD203B41FA5}">
                      <a16:colId xmlns:a16="http://schemas.microsoft.com/office/drawing/2014/main" val="20000"/>
                    </a:ext>
                  </a:extLst>
                </a:gridCol>
                <a:gridCol w="1864539">
                  <a:extLst>
                    <a:ext uri="{9D8B030D-6E8A-4147-A177-3AD203B41FA5}">
                      <a16:colId xmlns:a16="http://schemas.microsoft.com/office/drawing/2014/main" val="20001"/>
                    </a:ext>
                  </a:extLst>
                </a:gridCol>
              </a:tblGrid>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Total population (in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7,619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284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Population aged 15-49 (thousands)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3,933 (2015)</a:t>
                      </a:r>
                      <a:r>
                        <a:rPr lang="en-GB" sz="1400" b="1" i="0" u="none" strike="noStrike" baseline="30000" dirty="0">
                          <a:solidFill>
                            <a:schemeClr val="tx1"/>
                          </a:solidFill>
                          <a:effectLst/>
                          <a:latin typeface="Arial" pitchFamily="34" charset="0"/>
                          <a:cs typeface="Arial" pitchFamily="34" charset="0"/>
                        </a:rPr>
                        <a:t> 1</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kern="1200" cap="none" normalizeH="0" baseline="0" dirty="0">
                          <a:ln>
                            <a:noFill/>
                          </a:ln>
                          <a:solidFill>
                            <a:schemeClr val="tx1"/>
                          </a:solidFill>
                          <a:effectLst/>
                          <a:latin typeface="Arial" charset="0"/>
                          <a:ea typeface="+mn-ea"/>
                          <a:cs typeface="Arial" charset="0"/>
                        </a:rPr>
                        <a:t>Maternal mortality ratio (per 100 000 live births)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215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2"/>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Percentage of population in urban areas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13 (2015) </a:t>
                      </a:r>
                      <a:r>
                        <a:rPr lang="en-GB" sz="1400" b="1" i="0" u="none" strike="noStrike" kern="1200" baseline="30000" dirty="0">
                          <a:solidFill>
                            <a:schemeClr val="tx1"/>
                          </a:solidFill>
                          <a:effectLst/>
                          <a:latin typeface="Arial" pitchFamily="34" charset="0"/>
                          <a:ea typeface="+mn-ea"/>
                          <a:cs typeface="Arial" pitchFamily="34" charset="0"/>
                        </a:rPr>
                        <a:t>2 </a:t>
                      </a: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Antenatal care coverage -  At least one visit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62 (2010) </a:t>
                      </a:r>
                      <a:r>
                        <a:rPr lang="en-GB" sz="1400" b="1" i="0" u="none" strike="noStrike" kern="1200" baseline="30000" dirty="0">
                          <a:solidFill>
                            <a:schemeClr val="tx1"/>
                          </a:solidFill>
                          <a:effectLst/>
                          <a:latin typeface="Arial" pitchFamily="34" charset="0"/>
                          <a:ea typeface="+mn-ea"/>
                          <a:cs typeface="Arial" pitchFamily="34" charset="0"/>
                        </a:rPr>
                        <a:t>7</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4"/>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Crude birth rate (births per 1,000 population)</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28.5 (2014) </a:t>
                      </a:r>
                      <a:r>
                        <a:rPr lang="en-GB" sz="1400" b="1" i="0" u="none" strike="noStrike" kern="1200" baseline="30000" dirty="0">
                          <a:solidFill>
                            <a:schemeClr val="tx1"/>
                          </a:solidFill>
                          <a:effectLst/>
                          <a:latin typeface="Arial" pitchFamily="34" charset="0"/>
                          <a:ea typeface="+mn-ea"/>
                          <a:cs typeface="Arial" pitchFamily="34" charset="0"/>
                        </a:rPr>
                        <a:t>2 </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Under-5 mortality rate (per 1,000 live births)</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57 (2015)</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6"/>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Human development index (HDI) - Rank/Value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158/0.505 (2014)</a:t>
                      </a:r>
                      <a:r>
                        <a:rPr lang="en-GB" sz="1400" b="1" i="0" u="none" strike="noStrike" baseline="30000" dirty="0">
                          <a:solidFill>
                            <a:schemeClr val="tx1"/>
                          </a:solidFill>
                          <a:effectLst/>
                          <a:latin typeface="Arial" pitchFamily="34" charset="0"/>
                          <a:cs typeface="Arial" pitchFamily="34" charset="0"/>
                        </a:rPr>
                        <a:t> 4</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303169">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Life expectancy at birth (years) - Male/Female</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61/65 (2015)</a:t>
                      </a:r>
                      <a:r>
                        <a:rPr lang="en-GB" sz="1400" b="1" i="0" u="none" strike="noStrike" baseline="30000" dirty="0">
                          <a:solidFill>
                            <a:schemeClr val="tx1"/>
                          </a:solidFill>
                          <a:effectLst/>
                          <a:latin typeface="Arial" pitchFamily="34" charset="0"/>
                          <a:cs typeface="Arial" pitchFamily="34" charset="0"/>
                        </a:rPr>
                        <a:t> 5</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8"/>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Adult literacy rate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GB" sz="1400" b="1" i="0" u="none" strike="noStrike" dirty="0">
                          <a:solidFill>
                            <a:schemeClr val="tx1"/>
                          </a:solidFill>
                          <a:effectLst/>
                          <a:latin typeface="Arial" pitchFamily="34" charset="0"/>
                          <a:cs typeface="Arial" pitchFamily="34" charset="0"/>
                        </a:rPr>
                        <a:t>63 (2013)</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4779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Ratio of girls to boys enrolled at primary level in public and </a:t>
                      </a:r>
                    </a:p>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private school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0.91 (2012)</a:t>
                      </a:r>
                      <a:r>
                        <a:rPr lang="en-GB" sz="1400" b="1" i="0" u="none" strike="noStrike" baseline="30000" dirty="0">
                          <a:solidFill>
                            <a:schemeClr val="tx1"/>
                          </a:solidFill>
                          <a:effectLst/>
                          <a:latin typeface="Arial" pitchFamily="34" charset="0"/>
                          <a:cs typeface="Arial" pitchFamily="34" charset="0"/>
                        </a:rPr>
                        <a:t> 2</a:t>
                      </a:r>
                      <a:endParaRPr lang="en-GB" sz="1400" b="1" i="0" u="none" strike="noStrike" kern="1200" baseline="30000" dirty="0">
                        <a:solidFill>
                          <a:schemeClr val="tx1"/>
                        </a:solidFill>
                        <a:effectLst/>
                        <a:latin typeface="Arial" pitchFamily="34" charset="0"/>
                        <a:ea typeface="+mn-ea"/>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0"/>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1400" b="1" i="0" u="none" strike="noStrike" cap="none" normalizeH="0" baseline="0" dirty="0">
                          <a:ln>
                            <a:noFill/>
                          </a:ln>
                          <a:solidFill>
                            <a:schemeClr val="tx1"/>
                          </a:solidFill>
                          <a:effectLst/>
                          <a:latin typeface="Arial" charset="0"/>
                          <a:ea typeface="SimSun" pitchFamily="2" charset="-122"/>
                        </a:rPr>
                        <a:t>GDP per capita (PPP, current international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tc>
                  <a:txBody>
                    <a:bodyPr/>
                    <a:lstStyle/>
                    <a:p>
                      <a:pPr algn="l" fontAlgn="b"/>
                      <a:r>
                        <a:rPr lang="en-GB" sz="1400" b="1" i="0" u="none" strike="noStrike" dirty="0">
                          <a:solidFill>
                            <a:schemeClr val="tx1"/>
                          </a:solidFill>
                          <a:effectLst/>
                          <a:latin typeface="Arial" pitchFamily="34" charset="0"/>
                          <a:cs typeface="Arial" pitchFamily="34" charset="0"/>
                        </a:rPr>
                        <a:t>2,865 (2014) </a:t>
                      </a:r>
                      <a:r>
                        <a:rPr lang="en-GB" sz="1400" b="1" i="0" u="none" strike="noStrike" baseline="30000" dirty="0">
                          <a:solidFill>
                            <a:schemeClr val="tx1"/>
                          </a:solidFill>
                          <a:effectLst/>
                          <a:latin typeface="Arial" pitchFamily="34" charset="0"/>
                          <a:cs typeface="Arial" pitchFamily="34" charset="0"/>
                        </a:rPr>
                        <a:t>2</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3240" cap="flat" cmpd="sng" algn="ctr">
                      <a:no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301732">
                <a:tc>
                  <a:txBody>
                    <a:bodyPr/>
                    <a:lstStyle/>
                    <a:p>
                      <a:pPr marL="0" marR="0" lvl="0" indent="0" algn="l" defTabSz="449263" rtl="0" eaLnBrk="1" fontAlgn="base" latinLnBrk="0" hangingPunct="1">
                        <a:lnSpc>
                          <a:spcPct val="96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1400" b="1" i="0" u="none" strike="noStrike" cap="none" normalizeH="0" baseline="0" dirty="0">
                          <a:ln>
                            <a:noFill/>
                          </a:ln>
                          <a:solidFill>
                            <a:schemeClr val="tx1"/>
                          </a:solidFill>
                          <a:effectLst/>
                          <a:latin typeface="Arial" charset="0"/>
                          <a:cs typeface="Arial" charset="0"/>
                        </a:rPr>
                        <a:t>Per capita total expenditure on health (PPP int. $)</a:t>
                      </a:r>
                    </a:p>
                  </a:txBody>
                  <a:tcPr marT="7056" marB="45719" anchor="ctr" horzOverflow="overflow">
                    <a:lnL w="28440" cap="flat" cmpd="sng" algn="ctr">
                      <a:noFill/>
                      <a:prstDash val="solid"/>
                      <a:round/>
                      <a:headEnd type="none" w="med" len="med"/>
                      <a:tailEnd type="none" w="med" len="med"/>
                    </a:lnL>
                    <a:lnR w="32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tc>
                  <a:txBody>
                    <a:bodyPr/>
                    <a:lstStyle/>
                    <a:p>
                      <a:pPr algn="l" fontAlgn="b"/>
                      <a:r>
                        <a:rPr lang="en-GB" sz="1400" b="1" i="0" u="none" strike="noStrike" dirty="0">
                          <a:solidFill>
                            <a:schemeClr val="tx1"/>
                          </a:solidFill>
                          <a:effectLst/>
                          <a:latin typeface="Arial" pitchFamily="34" charset="0"/>
                          <a:cs typeface="Arial" pitchFamily="34" charset="0"/>
                        </a:rPr>
                        <a:t>108 (2012)</a:t>
                      </a:r>
                      <a:r>
                        <a:rPr lang="en-GB" sz="1400" b="1" i="0" u="none" strike="noStrike" baseline="30000" dirty="0">
                          <a:solidFill>
                            <a:schemeClr val="tx1"/>
                          </a:solidFill>
                          <a:effectLst/>
                          <a:latin typeface="Arial" pitchFamily="34" charset="0"/>
                          <a:cs typeface="Arial" pitchFamily="34" charset="0"/>
                        </a:rPr>
                        <a:t> 3</a:t>
                      </a:r>
                      <a:endParaRPr lang="en-GB" sz="1400" b="1" i="0" u="none" strike="noStrike" dirty="0">
                        <a:solidFill>
                          <a:schemeClr val="tx1"/>
                        </a:solidFill>
                        <a:effectLst/>
                        <a:latin typeface="Arial" pitchFamily="34" charset="0"/>
                        <a:cs typeface="Arial" pitchFamily="34" charset="0"/>
                      </a:endParaRPr>
                    </a:p>
                  </a:txBody>
                  <a:tcPr marL="9525" marR="9525" marT="9526" marB="0" anchor="ctr">
                    <a:lnL w="3240" cap="flat" cmpd="sng" algn="ctr">
                      <a:noFill/>
                      <a:prstDash val="solid"/>
                      <a:round/>
                      <a:headEnd type="none" w="med" len="med"/>
                      <a:tailEnd type="none" w="med" len="med"/>
                    </a:lnL>
                    <a:lnR w="28440" cap="flat" cmpd="sng" algn="ctr">
                      <a:noFill/>
                      <a:prstDash val="solid"/>
                      <a:round/>
                      <a:headEnd type="none" w="med" len="med"/>
                      <a:tailEnd type="none" w="med" len="med"/>
                    </a:lnR>
                    <a:lnT w="3240" cap="flat" cmpd="sng" algn="ctr">
                      <a:noFill/>
                      <a:prstDash val="solid"/>
                      <a:round/>
                      <a:headEnd type="none" w="med" len="med"/>
                      <a:tailEnd type="none" w="med" len="med"/>
                    </a:lnT>
                    <a:lnB w="2844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12"/>
                  </a:ext>
                </a:extLst>
              </a:tr>
            </a:tbl>
          </a:graphicData>
        </a:graphic>
      </p:graphicFrame>
      <p:sp>
        <p:nvSpPr>
          <p:cNvPr id="5" name="Rectangle 4"/>
          <p:cNvSpPr/>
          <p:nvPr/>
        </p:nvSpPr>
        <p:spPr>
          <a:xfrm>
            <a:off x="0" y="6273265"/>
            <a:ext cx="11811000" cy="584493"/>
          </a:xfrm>
          <a:prstGeom prst="rect">
            <a:avLst/>
          </a:prstGeom>
        </p:spPr>
        <p:txBody>
          <a:bodyPr wrap="square" lIns="91146" tIns="45580" rIns="91146" bIns="45580">
            <a:spAutoFit/>
          </a:bodyPr>
          <a:lstStyle/>
          <a:p>
            <a:pPr algn="just" fontAlgn="base">
              <a:spcBef>
                <a:spcPct val="0"/>
              </a:spcBef>
              <a:spcAft>
                <a:spcPct val="0"/>
              </a:spcAft>
            </a:pPr>
            <a:r>
              <a:rPr lang="en-US" sz="800" dirty="0">
                <a:solidFill>
                  <a:prstClr val="black"/>
                </a:solidFill>
                <a:ea typeface="ＭＳ Ｐゴシック" charset="0"/>
                <a:cs typeface="Cordia New" charset="0"/>
              </a:rPr>
              <a:t>Sources: Prepared by www.aidsdatahub.org based on 1. UN Population Division. (2015). World Population Prospects: The 2015 Revision - Extended Dataset; 2.  World Bank. World Data Bank: World Development Indicators &amp; Global Development Finance. Retrieved July 2016, from http://data.worldbank.org/; 3. WHO. (2015). World Health Statistics 2015; 4. </a:t>
            </a:r>
            <a:r>
              <a:rPr lang="en-US" sz="800" dirty="0" err="1">
                <a:solidFill>
                  <a:prstClr val="black"/>
                </a:solidFill>
              </a:rPr>
              <a:t>Palanivel</a:t>
            </a:r>
            <a:r>
              <a:rPr lang="en-US" sz="800" dirty="0">
                <a:solidFill>
                  <a:prstClr val="black"/>
                </a:solidFill>
              </a:rPr>
              <a:t>, T., </a:t>
            </a:r>
            <a:r>
              <a:rPr lang="en-US" sz="800" dirty="0" err="1">
                <a:solidFill>
                  <a:prstClr val="black"/>
                </a:solidFill>
              </a:rPr>
              <a:t>Mirza</a:t>
            </a:r>
            <a:r>
              <a:rPr lang="en-US" sz="800" dirty="0">
                <a:solidFill>
                  <a:prstClr val="black"/>
                </a:solidFill>
              </a:rPr>
              <a:t>, T., </a:t>
            </a:r>
            <a:r>
              <a:rPr lang="en-US" sz="800" dirty="0" err="1">
                <a:solidFill>
                  <a:prstClr val="black"/>
                </a:solidFill>
              </a:rPr>
              <a:t>Tiwari</a:t>
            </a:r>
            <a:r>
              <a:rPr lang="en-US" sz="800" dirty="0">
                <a:solidFill>
                  <a:prstClr val="black"/>
                </a:solidFill>
              </a:rPr>
              <a:t>, B. N., </a:t>
            </a:r>
            <a:r>
              <a:rPr lang="en-US" sz="800" dirty="0" err="1">
                <a:solidFill>
                  <a:prstClr val="black"/>
                </a:solidFill>
              </a:rPr>
              <a:t>Standley</a:t>
            </a:r>
            <a:r>
              <a:rPr lang="en-US" sz="800" dirty="0">
                <a:solidFill>
                  <a:prstClr val="black"/>
                </a:solidFill>
              </a:rPr>
              <a:t>, S., &amp; Nigam, A. (2016). Asia-Pacific Human Development Report - Shaping the Future: How Changing Demographics Can Power Human Development; 5. WHO. (2016). World Health Statistics 2016: Monitoring health for the SDGs; 6. World Bank Group. (2016). World Development Indicators 2016 and 7. Secretariat of the Pacific Community. Compare MDG5 Indicators (MDG) - Antenatal Care Coverage  Retrieved May 2016, from http://www.spc.int/nmdi/ mdg5</a:t>
            </a:r>
            <a:endParaRPr lang="en-GB" sz="800" dirty="0">
              <a:solidFill>
                <a:prstClr val="black"/>
              </a:solidFill>
              <a:ea typeface="ＭＳ Ｐゴシック" charset="0"/>
              <a:cs typeface="Cordia New" charset="0"/>
            </a:endParaRPr>
          </a:p>
        </p:txBody>
      </p:sp>
    </p:spTree>
    <p:extLst>
      <p:ext uri="{BB962C8B-B14F-4D97-AF65-F5344CB8AC3E}">
        <p14:creationId xmlns:p14="http://schemas.microsoft.com/office/powerpoint/2010/main" val="28188230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1353800" cy="504000"/>
          </a:xfrm>
        </p:spPr>
        <p:txBody>
          <a:bodyPr/>
          <a:lstStyle/>
          <a:p>
            <a:r>
              <a:rPr lang="en-US" dirty="0"/>
              <a:t>Proportion of adults (15-49) years who reported having multiple sex partners in the last 12 months, 2007-2011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30</a:t>
            </a:fld>
            <a:endParaRPr lang="th-TH" dirty="0">
              <a:solidFill>
                <a:prstClr val="black">
                  <a:tint val="75000"/>
                </a:prstClr>
              </a:solidFill>
            </a:endParaRPr>
          </a:p>
        </p:txBody>
      </p:sp>
      <p:sp>
        <p:nvSpPr>
          <p:cNvPr id="5" name="Rectangle 4"/>
          <p:cNvSpPr/>
          <p:nvPr/>
        </p:nvSpPr>
        <p:spPr>
          <a:xfrm>
            <a:off x="152400" y="6507668"/>
            <a:ext cx="4724400" cy="215161"/>
          </a:xfrm>
          <a:prstGeom prst="rect">
            <a:avLst/>
          </a:prstGeom>
        </p:spPr>
        <p:txBody>
          <a:bodyPr wrap="square" lIns="91146" tIns="45580" rIns="91146" bIns="4558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latin typeface="Arial" pitchFamily="34" charset="0"/>
                <a:cs typeface="Arial" pitchFamily="34" charset="0"/>
              </a:rPr>
              <a:t>Source: </a:t>
            </a:r>
            <a:r>
              <a:rPr lang="en-US" sz="800" dirty="0">
                <a:solidFill>
                  <a:prstClr val="black"/>
                </a:solidFill>
                <a:latin typeface="Arial" pitchFamily="34" charset="0"/>
                <a:cs typeface="Arial" pitchFamily="34" charset="0"/>
              </a:rPr>
              <a:t>Prepared by </a:t>
            </a:r>
            <a:r>
              <a:rPr lang="en-US" sz="800" dirty="0">
                <a:solidFill>
                  <a:prstClr val="black"/>
                </a:solidFill>
                <a:latin typeface="Arial" pitchFamily="34" charset="0"/>
                <a:cs typeface="Arial" pitchFamily="34" charset="0"/>
                <a:hlinkClick r:id="rId3"/>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4"/>
              </a:rPr>
              <a:t>www.aidsinfoonline.org</a:t>
            </a:r>
            <a:r>
              <a:rPr lang="en-US" sz="800" dirty="0">
                <a:solidFill>
                  <a:prstClr val="black"/>
                </a:solidFill>
                <a:latin typeface="Arial" pitchFamily="34" charset="0"/>
                <a:cs typeface="Arial" pitchFamily="34" charset="0"/>
              </a:rPr>
              <a:t>  </a:t>
            </a:r>
            <a:endParaRPr lang="en-GB" sz="800" dirty="0">
              <a:latin typeface="Arial" pitchFamily="34" charset="0"/>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07735143"/>
              </p:ext>
            </p:extLst>
          </p:nvPr>
        </p:nvGraphicFramePr>
        <p:xfrm>
          <a:off x="2667000" y="2819400"/>
          <a:ext cx="6629400" cy="3429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2165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447800"/>
            <a:ext cx="11277601" cy="504000"/>
          </a:xfrm>
        </p:spPr>
        <p:txBody>
          <a:bodyPr/>
          <a:lstStyle/>
          <a:p>
            <a:r>
              <a:rPr lang="en-US" dirty="0"/>
              <a:t>Proportion of adults (15-49) who reported condom use at last sex among people with multiple sexual partnerships, 2007-2011</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31</a:t>
            </a:fld>
            <a:endParaRPr lang="th-TH" dirty="0">
              <a:solidFill>
                <a:prstClr val="black">
                  <a:tint val="75000"/>
                </a:prstClr>
              </a:solidFill>
            </a:endParaRPr>
          </a:p>
        </p:txBody>
      </p:sp>
      <p:sp>
        <p:nvSpPr>
          <p:cNvPr id="5" name="Rectangle 4"/>
          <p:cNvSpPr/>
          <p:nvPr/>
        </p:nvSpPr>
        <p:spPr>
          <a:xfrm>
            <a:off x="76200" y="6593390"/>
            <a:ext cx="4724400" cy="215161"/>
          </a:xfrm>
          <a:prstGeom prst="rect">
            <a:avLst/>
          </a:prstGeom>
        </p:spPr>
        <p:txBody>
          <a:bodyPr wrap="square" lIns="91146" tIns="45580" rIns="91146" bIns="4558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latin typeface="Arial" pitchFamily="34" charset="0"/>
                <a:cs typeface="Arial" pitchFamily="34" charset="0"/>
              </a:rPr>
              <a:t>Source: </a:t>
            </a:r>
            <a:r>
              <a:rPr lang="en-US" sz="800" dirty="0">
                <a:solidFill>
                  <a:prstClr val="black"/>
                </a:solidFill>
                <a:latin typeface="Arial" pitchFamily="34" charset="0"/>
                <a:cs typeface="Arial" pitchFamily="34" charset="0"/>
              </a:rPr>
              <a:t>Prepared by </a:t>
            </a:r>
            <a:r>
              <a:rPr lang="en-US" sz="800" dirty="0">
                <a:solidFill>
                  <a:prstClr val="black"/>
                </a:solidFill>
                <a:latin typeface="Arial" pitchFamily="34" charset="0"/>
                <a:cs typeface="Arial" pitchFamily="34" charset="0"/>
                <a:hlinkClick r:id="rId3"/>
              </a:rPr>
              <a:t>www.aidsdatahub.org</a:t>
            </a:r>
            <a:r>
              <a:rPr lang="en-US" sz="800" dirty="0">
                <a:solidFill>
                  <a:prstClr val="black"/>
                </a:solidFill>
                <a:latin typeface="Arial" pitchFamily="34" charset="0"/>
                <a:cs typeface="Arial" pitchFamily="34" charset="0"/>
              </a:rPr>
              <a:t>  based on </a:t>
            </a:r>
            <a:r>
              <a:rPr lang="en-US" sz="800" dirty="0">
                <a:solidFill>
                  <a:prstClr val="black"/>
                </a:solidFill>
                <a:latin typeface="Arial" pitchFamily="34" charset="0"/>
                <a:cs typeface="Arial" pitchFamily="34" charset="0"/>
                <a:hlinkClick r:id="rId4"/>
              </a:rPr>
              <a:t>www.aidsinfoonline.org</a:t>
            </a:r>
            <a:r>
              <a:rPr lang="en-US" sz="800" dirty="0">
                <a:solidFill>
                  <a:prstClr val="black"/>
                </a:solidFill>
                <a:latin typeface="Arial" pitchFamily="34" charset="0"/>
                <a:cs typeface="Arial" pitchFamily="34" charset="0"/>
              </a:rPr>
              <a:t>  </a:t>
            </a:r>
            <a:endParaRPr lang="en-GB" sz="800" dirty="0">
              <a:latin typeface="Arial" pitchFamily="34" charset="0"/>
              <a:cs typeface="Arial" pitchFamily="34" charset="0"/>
            </a:endParaRPr>
          </a:p>
        </p:txBody>
      </p:sp>
      <p:graphicFrame>
        <p:nvGraphicFramePr>
          <p:cNvPr id="7" name="Chart 6"/>
          <p:cNvGraphicFramePr>
            <a:graphicFrameLocks noGrp="1"/>
          </p:cNvGraphicFramePr>
          <p:nvPr>
            <p:extLst>
              <p:ext uri="{D42A27DB-BD31-4B8C-83A1-F6EECF244321}">
                <p14:modId xmlns:p14="http://schemas.microsoft.com/office/powerpoint/2010/main" val="214780151"/>
              </p:ext>
            </p:extLst>
          </p:nvPr>
        </p:nvGraphicFramePr>
        <p:xfrm>
          <a:off x="2362200" y="2895601"/>
          <a:ext cx="6934200" cy="362902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3873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bwMode="auto">
          <a:xfrm>
            <a:off x="304802" y="33528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sz="5400" dirty="0">
                <a:cs typeface="Cordia New" pitchFamily="34" charset="-34"/>
              </a:rPr>
              <a:t>Vulnerability and </a:t>
            </a:r>
            <a:br>
              <a:rPr lang="en-US" sz="5400" dirty="0">
                <a:cs typeface="Cordia New" pitchFamily="34" charset="-34"/>
              </a:rPr>
            </a:br>
            <a:r>
              <a:rPr lang="en-US" sz="5400" dirty="0">
                <a:cs typeface="Cordia New" pitchFamily="34" charset="-34"/>
              </a:rPr>
              <a:t>HIV knowledge</a:t>
            </a:r>
            <a:endParaRPr lang="en-US" dirty="0">
              <a:cs typeface="Cordia New" pitchFamily="34" charset="-34"/>
            </a:endParaRPr>
          </a:p>
        </p:txBody>
      </p:sp>
    </p:spTree>
    <p:extLst>
      <p:ext uri="{BB962C8B-B14F-4D97-AF65-F5344CB8AC3E}">
        <p14:creationId xmlns:p14="http://schemas.microsoft.com/office/powerpoint/2010/main" val="12737216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18824"/>
            <a:ext cx="11734800" cy="914400"/>
          </a:xfrm>
        </p:spPr>
        <p:txBody>
          <a:bodyPr/>
          <a:lstStyle/>
          <a:p>
            <a:r>
              <a:rPr lang="en-US" dirty="0"/>
              <a:t>Proportion of surveyed key populations who have heard about pre and post exposure prophylaxis,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33</a:t>
            </a:fld>
            <a:endParaRPr lang="th-TH" dirty="0">
              <a:solidFill>
                <a:prstClr val="black">
                  <a:tint val="75000"/>
                </a:prstClr>
              </a:solidFill>
            </a:endParaRPr>
          </a:p>
        </p:txBody>
      </p:sp>
      <p:sp>
        <p:nvSpPr>
          <p:cNvPr id="5" name="Rectangle 4"/>
          <p:cNvSpPr/>
          <p:nvPr/>
        </p:nvSpPr>
        <p:spPr>
          <a:xfrm>
            <a:off x="0" y="6465369"/>
            <a:ext cx="10972800" cy="338271"/>
          </a:xfrm>
          <a:prstGeom prst="rect">
            <a:avLst/>
          </a:prstGeom>
        </p:spPr>
        <p:txBody>
          <a:bodyPr wrap="square" lIns="91146" tIns="45580" rIns="91146" bIns="45580">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Kelly-</a:t>
            </a:r>
            <a:r>
              <a:rPr lang="en-US" sz="800" dirty="0" err="1">
                <a:solidFill>
                  <a:prstClr val="black"/>
                </a:solidFill>
                <a:cs typeface="Arial" pitchFamily="34" charset="0"/>
              </a:rPr>
              <a:t>Hanku</a:t>
            </a:r>
            <a:r>
              <a:rPr lang="en-US" sz="800" dirty="0">
                <a:solidFill>
                  <a:prstClr val="black"/>
                </a:solidFill>
                <a:cs typeface="Arial" pitchFamily="34" charset="0"/>
              </a:rPr>
              <a:t>, A et al. (2018). </a:t>
            </a:r>
            <a:r>
              <a:rPr lang="en-US" sz="800" dirty="0" err="1">
                <a:solidFill>
                  <a:prstClr val="black"/>
                </a:solidFill>
                <a:cs typeface="Arial" pitchFamily="34" charset="0"/>
              </a:rPr>
              <a:t>Kauntim</a:t>
            </a:r>
            <a:r>
              <a:rPr lang="en-US" sz="800" dirty="0">
                <a:solidFill>
                  <a:prstClr val="black"/>
                </a:solidFill>
                <a:cs typeface="Arial" pitchFamily="34" charset="0"/>
              </a:rPr>
              <a:t> mi </a:t>
            </a:r>
            <a:r>
              <a:rPr lang="en-US" sz="800" dirty="0" err="1">
                <a:solidFill>
                  <a:prstClr val="black"/>
                </a:solidFill>
                <a:cs typeface="Arial" pitchFamily="34" charset="0"/>
              </a:rPr>
              <a:t>tu</a:t>
            </a:r>
            <a:r>
              <a:rPr lang="en-US" sz="800" dirty="0">
                <a:solidFill>
                  <a:prstClr val="black"/>
                </a:solidFill>
                <a:cs typeface="Arial" pitchFamily="34" charset="0"/>
              </a:rPr>
              <a:t>: Multi-Site Summary Report from the Key Population Integrated Bio-</a:t>
            </a:r>
            <a:r>
              <a:rPr lang="en-US" sz="800" dirty="0" err="1">
                <a:solidFill>
                  <a:prstClr val="black"/>
                </a:solidFill>
                <a:cs typeface="Arial" pitchFamily="34" charset="0"/>
              </a:rPr>
              <a:t>Behavioural</a:t>
            </a:r>
            <a:r>
              <a:rPr lang="en-US" sz="800" dirty="0">
                <a:solidFill>
                  <a:prstClr val="black"/>
                </a:solidFill>
                <a:cs typeface="Arial" pitchFamily="34" charset="0"/>
              </a:rPr>
              <a:t> Survey, PNG. PNG Institute of Medical Research and Kirby Institute, UNSW Sydney: </a:t>
            </a:r>
            <a:r>
              <a:rPr lang="en-US" sz="800" dirty="0" err="1">
                <a:solidFill>
                  <a:prstClr val="black"/>
                </a:solidFill>
                <a:cs typeface="Arial" pitchFamily="34" charset="0"/>
              </a:rPr>
              <a:t>Goroka</a:t>
            </a:r>
            <a:r>
              <a:rPr lang="en-US" sz="800" dirty="0">
                <a:solidFill>
                  <a:prstClr val="black"/>
                </a:solidFill>
                <a:cs typeface="Arial" pitchFamily="34" charset="0"/>
              </a:rPr>
              <a:t>, Papua New Guinea.</a:t>
            </a:r>
            <a:endParaRPr lang="en-GB" sz="800" dirty="0">
              <a:solidFill>
                <a:prstClr val="black"/>
              </a:solidFill>
              <a:cs typeface="Arial" pitchFamily="34" charset="0"/>
            </a:endParaRPr>
          </a:p>
        </p:txBody>
      </p:sp>
      <p:graphicFrame>
        <p:nvGraphicFramePr>
          <p:cNvPr id="7" name="Chart 6"/>
          <p:cNvGraphicFramePr>
            <a:graphicFrameLocks/>
          </p:cNvGraphicFramePr>
          <p:nvPr>
            <p:extLst>
              <p:ext uri="{D42A27DB-BD31-4B8C-83A1-F6EECF244321}">
                <p14:modId xmlns:p14="http://schemas.microsoft.com/office/powerpoint/2010/main" val="963235476"/>
              </p:ext>
            </p:extLst>
          </p:nvPr>
        </p:nvGraphicFramePr>
        <p:xfrm>
          <a:off x="2347032" y="2433224"/>
          <a:ext cx="7391400" cy="3886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64636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18827"/>
            <a:ext cx="11049000" cy="926068"/>
          </a:xfrm>
        </p:spPr>
        <p:txBody>
          <a:bodyPr/>
          <a:lstStyle/>
          <a:p>
            <a:r>
              <a:rPr lang="en-US" dirty="0"/>
              <a:t>Proportion of key populations who have ever been arrested because of sexual practices or gender identity, 2016</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34</a:t>
            </a:fld>
            <a:endParaRPr lang="th-TH" dirty="0">
              <a:solidFill>
                <a:prstClr val="black">
                  <a:tint val="75000"/>
                </a:prstClr>
              </a:solidFill>
            </a:endParaRPr>
          </a:p>
        </p:txBody>
      </p:sp>
      <p:sp>
        <p:nvSpPr>
          <p:cNvPr id="5" name="Rectangle 4"/>
          <p:cNvSpPr/>
          <p:nvPr/>
        </p:nvSpPr>
        <p:spPr>
          <a:xfrm>
            <a:off x="152400" y="6465369"/>
            <a:ext cx="10706101" cy="338271"/>
          </a:xfrm>
          <a:prstGeom prst="rect">
            <a:avLst/>
          </a:prstGeom>
        </p:spPr>
        <p:txBody>
          <a:bodyPr wrap="square" lIns="91146" tIns="45580" rIns="91146" bIns="45580">
            <a:spAutoFit/>
          </a:bodyPr>
          <a:lstStyle/>
          <a:p>
            <a:r>
              <a:rPr lang="en-US" sz="800" dirty="0">
                <a:solidFill>
                  <a:prstClr val="black"/>
                </a:solidFill>
                <a:cs typeface="Arial" pitchFamily="34" charset="0"/>
              </a:rPr>
              <a:t>Source: 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Kelly-</a:t>
            </a:r>
            <a:r>
              <a:rPr lang="en-US" sz="800" dirty="0" err="1">
                <a:solidFill>
                  <a:prstClr val="black"/>
                </a:solidFill>
                <a:cs typeface="Arial" pitchFamily="34" charset="0"/>
              </a:rPr>
              <a:t>Hanku</a:t>
            </a:r>
            <a:r>
              <a:rPr lang="en-US" sz="800" dirty="0">
                <a:solidFill>
                  <a:prstClr val="black"/>
                </a:solidFill>
                <a:cs typeface="Arial" pitchFamily="34" charset="0"/>
              </a:rPr>
              <a:t>, A et al. (2018). </a:t>
            </a:r>
            <a:r>
              <a:rPr lang="en-US" sz="800" dirty="0" err="1">
                <a:solidFill>
                  <a:prstClr val="black"/>
                </a:solidFill>
                <a:cs typeface="Arial" pitchFamily="34" charset="0"/>
              </a:rPr>
              <a:t>Kauntim</a:t>
            </a:r>
            <a:r>
              <a:rPr lang="en-US" sz="800" dirty="0">
                <a:solidFill>
                  <a:prstClr val="black"/>
                </a:solidFill>
                <a:cs typeface="Arial" pitchFamily="34" charset="0"/>
              </a:rPr>
              <a:t> mi </a:t>
            </a:r>
            <a:r>
              <a:rPr lang="en-US" sz="800" dirty="0" err="1">
                <a:solidFill>
                  <a:prstClr val="black"/>
                </a:solidFill>
                <a:cs typeface="Arial" pitchFamily="34" charset="0"/>
              </a:rPr>
              <a:t>tu</a:t>
            </a:r>
            <a:r>
              <a:rPr lang="en-US" sz="800" dirty="0">
                <a:solidFill>
                  <a:prstClr val="black"/>
                </a:solidFill>
                <a:cs typeface="Arial" pitchFamily="34" charset="0"/>
              </a:rPr>
              <a:t>: Multi-Site Summary Report from the Key Population Integrated Bio-</a:t>
            </a:r>
            <a:r>
              <a:rPr lang="en-US" sz="800" dirty="0" err="1">
                <a:solidFill>
                  <a:prstClr val="black"/>
                </a:solidFill>
                <a:cs typeface="Arial" pitchFamily="34" charset="0"/>
              </a:rPr>
              <a:t>Behavioural</a:t>
            </a:r>
            <a:r>
              <a:rPr lang="en-US" sz="800" dirty="0">
                <a:solidFill>
                  <a:prstClr val="black"/>
                </a:solidFill>
                <a:cs typeface="Arial" pitchFamily="34" charset="0"/>
              </a:rPr>
              <a:t> Survey, PNG. PNG Institute of Medical Research and Kirby Institute, UNSW Sydney: </a:t>
            </a:r>
            <a:r>
              <a:rPr lang="en-US" sz="800" dirty="0" err="1">
                <a:solidFill>
                  <a:prstClr val="black"/>
                </a:solidFill>
                <a:cs typeface="Arial" pitchFamily="34" charset="0"/>
              </a:rPr>
              <a:t>Goroka</a:t>
            </a:r>
            <a:r>
              <a:rPr lang="en-US" sz="800" dirty="0">
                <a:solidFill>
                  <a:prstClr val="black"/>
                </a:solidFill>
                <a:cs typeface="Arial" pitchFamily="34" charset="0"/>
              </a:rPr>
              <a:t>, Papua New Guinea.</a:t>
            </a:r>
            <a:endParaRPr lang="en-GB" sz="8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409455668"/>
              </p:ext>
            </p:extLst>
          </p:nvPr>
        </p:nvGraphicFramePr>
        <p:xfrm>
          <a:off x="2286000" y="2590800"/>
          <a:ext cx="7543800" cy="3657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91695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Autofit/>
          </a:bodyPr>
          <a:lstStyle/>
          <a:p>
            <a:r>
              <a:rPr lang="en-US" dirty="0"/>
              <a:t>Proportion </a:t>
            </a:r>
            <a:r>
              <a:rPr lang="en-US" dirty="0">
                <a:cs typeface="Cordia New" pitchFamily="34" charset="-34"/>
              </a:rPr>
              <a:t>of key populations with comprehensive HIV knowledge by age group, 2006-2007</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D7368377-7A08-4EB4-A2EA-CBC22876744B}" type="slidenum">
              <a:rPr lang="th-TH" smtClean="0">
                <a:solidFill>
                  <a:prstClr val="black">
                    <a:tint val="75000"/>
                  </a:prstClr>
                </a:solidFill>
              </a:rPr>
              <a:pPr>
                <a:defRPr/>
              </a:pPr>
              <a:t>35</a:t>
            </a:fld>
            <a:endParaRPr lang="th-TH" dirty="0">
              <a:solidFill>
                <a:prstClr val="black">
                  <a:tint val="75000"/>
                </a:prstClr>
              </a:solidFill>
            </a:endParaRPr>
          </a:p>
        </p:txBody>
      </p:sp>
      <p:sp>
        <p:nvSpPr>
          <p:cNvPr id="5" name="Text Box 49"/>
          <p:cNvSpPr txBox="1">
            <a:spLocks noChangeArrowheads="1"/>
          </p:cNvSpPr>
          <p:nvPr/>
        </p:nvSpPr>
        <p:spPr bwMode="auto">
          <a:xfrm>
            <a:off x="1" y="6413535"/>
            <a:ext cx="11203563" cy="338271"/>
          </a:xfrm>
          <a:prstGeom prst="rect">
            <a:avLst/>
          </a:prstGeom>
          <a:noFill/>
          <a:ln w="9525">
            <a:noFill/>
            <a:miter lim="800000"/>
            <a:headEnd/>
            <a:tailEnd/>
          </a:ln>
        </p:spPr>
        <p:txBody>
          <a:bodyPr wrap="square" lIns="91146" tIns="45580" rIns="91146" bIns="45580">
            <a:spAutoFit/>
          </a:bodyPr>
          <a:lstStyle/>
          <a:p>
            <a:pPr fontAlgn="base">
              <a:spcBef>
                <a:spcPct val="50000"/>
              </a:spcBef>
              <a:spcAft>
                <a:spcPct val="0"/>
              </a:spcAft>
              <a:defRPr/>
            </a:pPr>
            <a:r>
              <a:rPr lang="en-US" altLang="ja-JP" sz="800" dirty="0">
                <a:solidFill>
                  <a:srgbClr val="000000"/>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2"/>
              </a:rPr>
              <a:t>www.aidsdatahub.org</a:t>
            </a:r>
            <a:r>
              <a:rPr lang="en-US" sz="800" dirty="0">
                <a:solidFill>
                  <a:srgbClr val="000000"/>
                </a:solidFill>
                <a:latin typeface="Arial" pitchFamily="34" charset="0"/>
                <a:cs typeface="Arial" pitchFamily="34" charset="0"/>
              </a:rPr>
              <a:t>  based on PNG NACS, First Round Behavioral Surveillance Survey, 2006-07 cited in </a:t>
            </a:r>
            <a:r>
              <a:rPr lang="en-US" sz="800" dirty="0">
                <a:solidFill>
                  <a:prstClr val="black"/>
                </a:solidFill>
                <a:latin typeface="Arial" pitchFamily="34" charset="0"/>
                <a:cs typeface="Arial" pitchFamily="34" charset="0"/>
              </a:rPr>
              <a:t>National AIDS Council Secretariat PNG and Partners. (2010). UNGASS Country Progress Report: Papua New Guinea </a:t>
            </a:r>
          </a:p>
        </p:txBody>
      </p:sp>
      <p:graphicFrame>
        <p:nvGraphicFramePr>
          <p:cNvPr id="7" name="Content Placeholder 9"/>
          <p:cNvGraphicFramePr>
            <a:graphicFrameLocks/>
          </p:cNvGraphicFramePr>
          <p:nvPr>
            <p:extLst>
              <p:ext uri="{D42A27DB-BD31-4B8C-83A1-F6EECF244321}">
                <p14:modId xmlns:p14="http://schemas.microsoft.com/office/powerpoint/2010/main" val="1754431828"/>
              </p:ext>
            </p:extLst>
          </p:nvPr>
        </p:nvGraphicFramePr>
        <p:xfrm>
          <a:off x="2057400" y="2564904"/>
          <a:ext cx="8001000" cy="36065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3533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Autofit/>
          </a:bodyPr>
          <a:lstStyle/>
          <a:p>
            <a:r>
              <a:rPr lang="en-US" dirty="0"/>
              <a:t>Proportion </a:t>
            </a:r>
            <a:r>
              <a:rPr lang="en-US" dirty="0">
                <a:cs typeface="Cordia New" pitchFamily="34" charset="-34"/>
              </a:rPr>
              <a:t>of surveyed populations with comprehensive HIV knowledge by age group and gender, 2008-2009</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F36E7789-73DE-4E4D-8D67-BFC6F9FEE8EF}" type="slidenum">
              <a:rPr lang="th-TH" smtClean="0">
                <a:solidFill>
                  <a:prstClr val="black">
                    <a:tint val="75000"/>
                  </a:prstClr>
                </a:solidFill>
              </a:rPr>
              <a:pPr>
                <a:defRPr/>
              </a:pPr>
              <a:t>36</a:t>
            </a:fld>
            <a:endParaRPr lang="th-TH" dirty="0">
              <a:solidFill>
                <a:prstClr val="black">
                  <a:tint val="75000"/>
                </a:prstClr>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val="2340187950"/>
              </p:ext>
            </p:extLst>
          </p:nvPr>
        </p:nvGraphicFramePr>
        <p:xfrm>
          <a:off x="1905001" y="2514600"/>
          <a:ext cx="8064611" cy="384275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9"/>
          <p:cNvSpPr txBox="1">
            <a:spLocks noChangeArrowheads="1"/>
          </p:cNvSpPr>
          <p:nvPr/>
        </p:nvSpPr>
        <p:spPr bwMode="auto">
          <a:xfrm>
            <a:off x="1" y="6420471"/>
            <a:ext cx="11203563" cy="338271"/>
          </a:xfrm>
          <a:prstGeom prst="rect">
            <a:avLst/>
          </a:prstGeom>
          <a:noFill/>
          <a:ln w="9525">
            <a:noFill/>
            <a:miter lim="800000"/>
            <a:headEnd/>
            <a:tailEnd/>
          </a:ln>
        </p:spPr>
        <p:txBody>
          <a:bodyPr wrap="square" lIns="91146" tIns="45580" rIns="91146" bIns="45580">
            <a:spAutoFit/>
          </a:bodyPr>
          <a:lstStyle/>
          <a:p>
            <a:pPr fontAlgn="base">
              <a:spcBef>
                <a:spcPct val="0"/>
              </a:spcBef>
              <a:spcAft>
                <a:spcPct val="0"/>
              </a:spcAft>
              <a:defRPr/>
            </a:pPr>
            <a:r>
              <a:rPr lang="en-US" altLang="ja-JP" sz="800" dirty="0">
                <a:solidFill>
                  <a:srgbClr val="000000"/>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a:t>
            </a:r>
            <a:r>
              <a:rPr lang="en-US" sz="800" dirty="0" err="1">
                <a:solidFill>
                  <a:srgbClr val="000000"/>
                </a:solidFill>
                <a:latin typeface="Arial" pitchFamily="34" charset="0"/>
                <a:cs typeface="Arial" pitchFamily="34" charset="0"/>
              </a:rPr>
              <a:t>NDoH</a:t>
            </a:r>
            <a:r>
              <a:rPr lang="en-US" sz="800" dirty="0">
                <a:solidFill>
                  <a:srgbClr val="000000"/>
                </a:solidFill>
                <a:latin typeface="Arial" pitchFamily="34" charset="0"/>
                <a:cs typeface="Arial" pitchFamily="34" charset="0"/>
              </a:rPr>
              <a:t> and National Research Institute Bio-</a:t>
            </a:r>
            <a:r>
              <a:rPr lang="en-US" sz="800" dirty="0" err="1">
                <a:solidFill>
                  <a:srgbClr val="000000"/>
                </a:solidFill>
                <a:latin typeface="Arial" pitchFamily="34" charset="0"/>
                <a:cs typeface="Arial" pitchFamily="34" charset="0"/>
              </a:rPr>
              <a:t>Behavioural</a:t>
            </a:r>
            <a:r>
              <a:rPr lang="en-US" sz="800" dirty="0">
                <a:solidFill>
                  <a:srgbClr val="000000"/>
                </a:solidFill>
                <a:latin typeface="Arial" pitchFamily="34" charset="0"/>
                <a:cs typeface="Arial" pitchFamily="34" charset="0"/>
              </a:rPr>
              <a:t> Survey, </a:t>
            </a:r>
            <a:r>
              <a:rPr lang="en-US" sz="800" dirty="0" err="1">
                <a:solidFill>
                  <a:srgbClr val="000000"/>
                </a:solidFill>
                <a:latin typeface="Arial" pitchFamily="34" charset="0"/>
                <a:cs typeface="Arial" pitchFamily="34" charset="0"/>
              </a:rPr>
              <a:t>Lae</a:t>
            </a:r>
            <a:r>
              <a:rPr lang="en-US" sz="800" dirty="0">
                <a:solidFill>
                  <a:srgbClr val="000000"/>
                </a:solidFill>
                <a:latin typeface="Arial" pitchFamily="34" charset="0"/>
                <a:cs typeface="Arial" pitchFamily="34" charset="0"/>
              </a:rPr>
              <a:t> Friends Clinic, 2008 and National Research Institute Behavioral Surveillance Surveys, 2008-2009 cited in </a:t>
            </a:r>
            <a:r>
              <a:rPr lang="en-US" sz="800" dirty="0">
                <a:solidFill>
                  <a:prstClr val="black"/>
                </a:solidFill>
                <a:latin typeface="Arial" pitchFamily="34" charset="0"/>
                <a:cs typeface="Arial" pitchFamily="34" charset="0"/>
              </a:rPr>
              <a:t>National AIDS Council Secretariat PNG and Partners. (2010). UNGASS Country Progress Report: Papua New Guinea </a:t>
            </a:r>
          </a:p>
        </p:txBody>
      </p:sp>
    </p:spTree>
    <p:extLst>
      <p:ext uri="{BB962C8B-B14F-4D97-AF65-F5344CB8AC3E}">
        <p14:creationId xmlns:p14="http://schemas.microsoft.com/office/powerpoint/2010/main" val="410386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Autofit/>
          </a:bodyPr>
          <a:lstStyle/>
          <a:p>
            <a:r>
              <a:rPr lang="en-US" dirty="0"/>
              <a:t>Proportion </a:t>
            </a:r>
            <a:r>
              <a:rPr lang="en-US" dirty="0">
                <a:cs typeface="Cordia New" pitchFamily="34" charset="-34"/>
              </a:rPr>
              <a:t>of young people (15-24) with comprehensive HIV knowledge by age group and gender,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7B4DC3F4-FA27-47AD-B93C-DB0E734B60DE}" type="slidenum">
              <a:rPr lang="th-TH" smtClean="0">
                <a:solidFill>
                  <a:prstClr val="black">
                    <a:tint val="75000"/>
                  </a:prstClr>
                </a:solidFill>
              </a:rPr>
              <a:pPr>
                <a:defRPr/>
              </a:pPr>
              <a:t>37</a:t>
            </a:fld>
            <a:endParaRPr lang="th-TH" dirty="0">
              <a:solidFill>
                <a:prstClr val="black">
                  <a:tint val="75000"/>
                </a:prstClr>
              </a:solidFill>
            </a:endParaRPr>
          </a:p>
        </p:txBody>
      </p:sp>
      <p:graphicFrame>
        <p:nvGraphicFramePr>
          <p:cNvPr id="4" name="Content Placeholder 5"/>
          <p:cNvGraphicFramePr>
            <a:graphicFrameLocks/>
          </p:cNvGraphicFramePr>
          <p:nvPr>
            <p:extLst>
              <p:ext uri="{D42A27DB-BD31-4B8C-83A1-F6EECF244321}">
                <p14:modId xmlns:p14="http://schemas.microsoft.com/office/powerpoint/2010/main" val="91450917"/>
              </p:ext>
            </p:extLst>
          </p:nvPr>
        </p:nvGraphicFramePr>
        <p:xfrm>
          <a:off x="3200400" y="2667000"/>
          <a:ext cx="5943600" cy="3276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9"/>
          <p:cNvSpPr txBox="1">
            <a:spLocks noChangeArrowheads="1"/>
          </p:cNvSpPr>
          <p:nvPr/>
        </p:nvSpPr>
        <p:spPr bwMode="auto">
          <a:xfrm>
            <a:off x="76200" y="6507668"/>
            <a:ext cx="11203563" cy="215161"/>
          </a:xfrm>
          <a:prstGeom prst="rect">
            <a:avLst/>
          </a:prstGeom>
          <a:noFill/>
          <a:ln w="9525">
            <a:noFill/>
            <a:miter lim="800000"/>
            <a:headEnd/>
            <a:tailEnd/>
          </a:ln>
        </p:spPr>
        <p:txBody>
          <a:bodyPr wrap="square" lIns="91146" tIns="45580" rIns="91146" bIns="45580">
            <a:spAutoFit/>
          </a:bodyPr>
          <a:lstStyle/>
          <a:p>
            <a:pPr fontAlgn="base">
              <a:spcBef>
                <a:spcPct val="50000"/>
              </a:spcBef>
              <a:spcAft>
                <a:spcPct val="0"/>
              </a:spcAft>
              <a:defRPr/>
            </a:pPr>
            <a:r>
              <a:rPr lang="en-US" altLang="ja-JP" sz="800" dirty="0">
                <a:solidFill>
                  <a:srgbClr val="000000"/>
                </a:solidFill>
                <a:latin typeface="Arial" pitchFamily="34" charset="0"/>
                <a:cs typeface="Arial" pitchFamily="34" charset="0"/>
              </a:rPr>
              <a:t>Source: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Data from Institute of Medical Research Study, </a:t>
            </a:r>
            <a:r>
              <a:rPr lang="en-US" sz="800" dirty="0" err="1">
                <a:solidFill>
                  <a:srgbClr val="000000"/>
                </a:solidFill>
                <a:latin typeface="Arial" pitchFamily="34" charset="0"/>
                <a:cs typeface="Arial" pitchFamily="34" charset="0"/>
              </a:rPr>
              <a:t>Kimbe</a:t>
            </a:r>
            <a:r>
              <a:rPr lang="en-US" sz="800" dirty="0">
                <a:solidFill>
                  <a:srgbClr val="000000"/>
                </a:solidFill>
                <a:latin typeface="Arial" pitchFamily="34" charset="0"/>
                <a:cs typeface="Arial" pitchFamily="34" charset="0"/>
              </a:rPr>
              <a:t>, 2008 cited in </a:t>
            </a:r>
            <a:r>
              <a:rPr lang="en-US" sz="800" dirty="0">
                <a:solidFill>
                  <a:prstClr val="black"/>
                </a:solidFill>
                <a:latin typeface="Arial" pitchFamily="34" charset="0"/>
                <a:cs typeface="Arial" pitchFamily="34" charset="0"/>
              </a:rPr>
              <a:t>National AIDS Council Secretariat PNG and Partners. (2010). UNGASS Country Progress Report: Papua New Guinea </a:t>
            </a:r>
          </a:p>
        </p:txBody>
      </p:sp>
    </p:spTree>
    <p:extLst>
      <p:ext uri="{BB962C8B-B14F-4D97-AF65-F5344CB8AC3E}">
        <p14:creationId xmlns:p14="http://schemas.microsoft.com/office/powerpoint/2010/main" val="26241954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noAutofit/>
          </a:bodyPr>
          <a:lstStyle/>
          <a:p>
            <a:r>
              <a:rPr lang="en-US" dirty="0"/>
              <a:t>Proportion </a:t>
            </a:r>
            <a:r>
              <a:rPr lang="en-US" dirty="0">
                <a:cs typeface="Cordia New" pitchFamily="34" charset="-34"/>
              </a:rPr>
              <a:t>of young people (15-24) with comprehensive HIV knowledge by gender, 2004 and 2008</a:t>
            </a:r>
            <a:br>
              <a:rPr lang="en-US" dirty="0">
                <a:cs typeface="Cordia New" pitchFamily="34" charset="-34"/>
              </a:rPr>
            </a:br>
            <a:endParaRPr lang="en-US" dirty="0">
              <a:cs typeface="Cordia New" pitchFamily="34" charset="-34"/>
            </a:endParaRPr>
          </a:p>
        </p:txBody>
      </p:sp>
      <p:sp>
        <p:nvSpPr>
          <p:cNvPr id="3" name="Slide Number Placeholder 2"/>
          <p:cNvSpPr>
            <a:spLocks noGrp="1"/>
          </p:cNvSpPr>
          <p:nvPr>
            <p:ph type="sldNum" sz="quarter" idx="10"/>
          </p:nvPr>
        </p:nvSpPr>
        <p:spPr/>
        <p:txBody>
          <a:bodyPr/>
          <a:lstStyle/>
          <a:p>
            <a:pPr>
              <a:defRPr/>
            </a:pPr>
            <a:fld id="{D9A1FAB6-93DA-44E8-9C7B-E4E3A232580C}" type="slidenum">
              <a:rPr lang="th-TH" smtClean="0">
                <a:solidFill>
                  <a:prstClr val="black">
                    <a:tint val="75000"/>
                  </a:prstClr>
                </a:solidFill>
              </a:rPr>
              <a:pPr>
                <a:defRPr/>
              </a:pPr>
              <a:t>38</a:t>
            </a:fld>
            <a:endParaRPr lang="th-TH"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val="3589450523"/>
              </p:ext>
            </p:extLst>
          </p:nvPr>
        </p:nvGraphicFramePr>
        <p:xfrm>
          <a:off x="2514600" y="2708920"/>
          <a:ext cx="7086600" cy="318782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Box 49"/>
          <p:cNvSpPr txBox="1">
            <a:spLocks noChangeArrowheads="1"/>
          </p:cNvSpPr>
          <p:nvPr/>
        </p:nvSpPr>
        <p:spPr bwMode="auto">
          <a:xfrm>
            <a:off x="76200" y="6259551"/>
            <a:ext cx="11125200" cy="338271"/>
          </a:xfrm>
          <a:prstGeom prst="rect">
            <a:avLst/>
          </a:prstGeom>
          <a:noFill/>
          <a:ln w="9525">
            <a:noFill/>
            <a:miter lim="800000"/>
            <a:headEnd/>
            <a:tailEnd/>
          </a:ln>
        </p:spPr>
        <p:txBody>
          <a:bodyPr wrap="square" lIns="91146" tIns="45580" rIns="91146" bIns="45580">
            <a:spAutoFit/>
          </a:bodyPr>
          <a:lstStyle/>
          <a:p>
            <a:pPr fontAlgn="base">
              <a:spcBef>
                <a:spcPct val="0"/>
              </a:spcBef>
              <a:spcAft>
                <a:spcPct val="0"/>
              </a:spcAft>
              <a:defRPr/>
            </a:pPr>
            <a:r>
              <a:rPr lang="en-US" altLang="ja-JP" sz="800" dirty="0">
                <a:solidFill>
                  <a:srgbClr val="000000"/>
                </a:solidFill>
                <a:latin typeface="Arial" pitchFamily="34" charset="0"/>
                <a:cs typeface="Arial" pitchFamily="34" charset="0"/>
              </a:rPr>
              <a:t>Sources: </a:t>
            </a:r>
            <a:r>
              <a:rPr lang="en-US" sz="800" dirty="0">
                <a:solidFill>
                  <a:srgbClr val="000000"/>
                </a:solidFill>
                <a:latin typeface="Arial" pitchFamily="34" charset="0"/>
                <a:cs typeface="Arial" pitchFamily="34" charset="0"/>
              </a:rPr>
              <a:t>Prepared by </a:t>
            </a:r>
            <a:r>
              <a:rPr lang="en-US" sz="800" dirty="0">
                <a:solidFill>
                  <a:srgbClr val="000000"/>
                </a:solidFill>
                <a:latin typeface="Arial" pitchFamily="34" charset="0"/>
                <a:cs typeface="Arial" pitchFamily="34" charset="0"/>
                <a:hlinkClick r:id="rId3"/>
              </a:rPr>
              <a:t>www.aidsdatahub.org</a:t>
            </a:r>
            <a:r>
              <a:rPr lang="en-US" sz="800" dirty="0">
                <a:solidFill>
                  <a:srgbClr val="000000"/>
                </a:solidFill>
                <a:latin typeface="Arial" pitchFamily="34" charset="0"/>
                <a:cs typeface="Arial" pitchFamily="34" charset="0"/>
              </a:rPr>
              <a:t>  based on 1. </a:t>
            </a:r>
            <a:r>
              <a:rPr lang="en-US" sz="800" dirty="0">
                <a:solidFill>
                  <a:prstClr val="black"/>
                </a:solidFill>
                <a:latin typeface="Arial" pitchFamily="34" charset="0"/>
                <a:cs typeface="Arial" pitchFamily="34" charset="0"/>
              </a:rPr>
              <a:t>National AIDS Council Secretariat PNG. (2006). </a:t>
            </a:r>
            <a:r>
              <a:rPr lang="en-US" sz="800" i="1" dirty="0">
                <a:solidFill>
                  <a:prstClr val="black"/>
                </a:solidFill>
                <a:latin typeface="Arial" pitchFamily="34" charset="0"/>
                <a:cs typeface="Arial" pitchFamily="34" charset="0"/>
              </a:rPr>
              <a:t>UNGASS Country Progress Report: Papua New Guinea,</a:t>
            </a:r>
            <a:r>
              <a:rPr lang="en-US" sz="800" dirty="0">
                <a:solidFill>
                  <a:srgbClr val="000000"/>
                </a:solidFill>
                <a:latin typeface="Arial" pitchFamily="34" charset="0"/>
                <a:cs typeface="Arial" pitchFamily="34" charset="0"/>
              </a:rPr>
              <a:t> and 2. Data from Institute of Medical Research Study, </a:t>
            </a:r>
            <a:r>
              <a:rPr lang="en-US" sz="800" dirty="0" err="1">
                <a:solidFill>
                  <a:srgbClr val="000000"/>
                </a:solidFill>
                <a:latin typeface="Arial" pitchFamily="34" charset="0"/>
                <a:cs typeface="Arial" pitchFamily="34" charset="0"/>
              </a:rPr>
              <a:t>Kimbe</a:t>
            </a:r>
            <a:r>
              <a:rPr lang="en-US" sz="800" dirty="0">
                <a:solidFill>
                  <a:srgbClr val="000000"/>
                </a:solidFill>
                <a:latin typeface="Arial" pitchFamily="34" charset="0"/>
                <a:cs typeface="Arial" pitchFamily="34" charset="0"/>
              </a:rPr>
              <a:t>, 2008 cited in </a:t>
            </a:r>
            <a:r>
              <a:rPr lang="en-US" sz="800" dirty="0">
                <a:solidFill>
                  <a:prstClr val="black"/>
                </a:solidFill>
                <a:latin typeface="Arial" pitchFamily="34" charset="0"/>
                <a:cs typeface="Arial" pitchFamily="34" charset="0"/>
              </a:rPr>
              <a:t>National AIDS Council Secretariat PNG and Partners. (2010). UNGASS Country Progress Report: Papua New Guinea </a:t>
            </a:r>
          </a:p>
        </p:txBody>
      </p:sp>
    </p:spTree>
    <p:extLst>
      <p:ext uri="{BB962C8B-B14F-4D97-AF65-F5344CB8AC3E}">
        <p14:creationId xmlns:p14="http://schemas.microsoft.com/office/powerpoint/2010/main" val="1849132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bwMode="auto">
          <a:xfrm>
            <a:off x="228603" y="34671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sz="5400" dirty="0">
                <a:cs typeface="Cordia New" pitchFamily="34" charset="-34"/>
              </a:rPr>
              <a:t>HIV expenditure </a:t>
            </a:r>
            <a:endParaRPr lang="en-US" dirty="0">
              <a:cs typeface="Cordia New" pitchFamily="34" charset="-34"/>
            </a:endParaRPr>
          </a:p>
        </p:txBody>
      </p:sp>
    </p:spTree>
    <p:extLst>
      <p:ext uri="{BB962C8B-B14F-4D97-AF65-F5344CB8AC3E}">
        <p14:creationId xmlns:p14="http://schemas.microsoft.com/office/powerpoint/2010/main" val="3613389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5"/>
          <p:cNvSpPr>
            <a:spLocks noGrp="1"/>
          </p:cNvSpPr>
          <p:nvPr>
            <p:ph type="title"/>
          </p:nvPr>
        </p:nvSpPr>
        <p:spPr bwMode="auto">
          <a:xfrm>
            <a:off x="228603" y="33909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sz="5400" dirty="0">
                <a:cs typeface="Cordia New" pitchFamily="34" charset="-34"/>
              </a:rPr>
              <a:t>HIV prevalence and </a:t>
            </a:r>
            <a:br>
              <a:rPr lang="en-US" sz="5400" dirty="0">
                <a:cs typeface="Cordia New" pitchFamily="34" charset="-34"/>
              </a:rPr>
            </a:br>
            <a:r>
              <a:rPr lang="en-US" sz="5400" dirty="0">
                <a:cs typeface="Cordia New" pitchFamily="34" charset="-34"/>
              </a:rPr>
              <a:t>epidemiology</a:t>
            </a:r>
            <a:endParaRPr lang="th-TH" dirty="0"/>
          </a:p>
        </p:txBody>
      </p:sp>
    </p:spTree>
    <p:extLst>
      <p:ext uri="{BB962C8B-B14F-4D97-AF65-F5344CB8AC3E}">
        <p14:creationId xmlns:p14="http://schemas.microsoft.com/office/powerpoint/2010/main" val="34814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2009-2012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40</a:t>
            </a:fld>
            <a:endParaRPr lang="th-TH" dirty="0">
              <a:solidFill>
                <a:prstClr val="black">
                  <a:tint val="75000"/>
                </a:prstClr>
              </a:solidFill>
            </a:endParaRPr>
          </a:p>
        </p:txBody>
      </p:sp>
      <p:sp>
        <p:nvSpPr>
          <p:cNvPr id="5" name="Rectangle 4"/>
          <p:cNvSpPr/>
          <p:nvPr/>
        </p:nvSpPr>
        <p:spPr>
          <a:xfrm>
            <a:off x="207460" y="6469568"/>
            <a:ext cx="3782814" cy="215161"/>
          </a:xfrm>
          <a:prstGeom prst="rect">
            <a:avLst/>
          </a:prstGeom>
        </p:spPr>
        <p:txBody>
          <a:bodyPr wrap="none" lIns="91146" tIns="45580" rIns="91146" bIns="4558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a:t>
            </a:r>
            <a:r>
              <a:rPr lang="en-US" sz="800" dirty="0">
                <a:solidFill>
                  <a:prstClr val="black"/>
                </a:solidFill>
                <a:cs typeface="Arial" pitchFamily="34" charset="0"/>
              </a:rPr>
              <a:t>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a:t>
            </a:r>
            <a:r>
              <a:rPr lang="en-US" sz="800" dirty="0">
                <a:solidFill>
                  <a:prstClr val="black"/>
                </a:solidFill>
                <a:cs typeface="Arial" pitchFamily="34" charset="0"/>
                <a:hlinkClick r:id="rId3"/>
              </a:rPr>
              <a:t>www.aidsinfoonline.org</a:t>
            </a:r>
            <a:r>
              <a:rPr lang="en-US" sz="800" dirty="0">
                <a:solidFill>
                  <a:prstClr val="black"/>
                </a:solidFill>
                <a:cs typeface="Arial" pitchFamily="34" charset="0"/>
              </a:rPr>
              <a:t>  </a:t>
            </a:r>
            <a:endParaRPr lang="en-GB" sz="800" dirty="0">
              <a:solidFill>
                <a:prstClr val="black"/>
              </a:solidFill>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722838130"/>
              </p:ext>
            </p:extLst>
          </p:nvPr>
        </p:nvGraphicFramePr>
        <p:xfrm>
          <a:off x="2362200" y="2209830"/>
          <a:ext cx="7315200" cy="38861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46879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AIDS spending by financing source, 2010-2012</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41</a:t>
            </a:fld>
            <a:endParaRPr lang="th-TH" dirty="0">
              <a:solidFill>
                <a:prstClr val="black">
                  <a:tint val="75000"/>
                </a:prstClr>
              </a:solidFill>
            </a:endParaRPr>
          </a:p>
        </p:txBody>
      </p:sp>
      <p:sp>
        <p:nvSpPr>
          <p:cNvPr id="5" name="TextBox 1"/>
          <p:cNvSpPr txBox="1"/>
          <p:nvPr/>
        </p:nvSpPr>
        <p:spPr>
          <a:xfrm>
            <a:off x="7" y="6624517"/>
            <a:ext cx="7927801" cy="197093"/>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defRPr/>
            </a:pPr>
            <a:r>
              <a:rPr lang="en-US" sz="800" dirty="0">
                <a:solidFill>
                  <a:prstClr val="black"/>
                </a:solidFill>
                <a:cs typeface="Arial" pitchFamily="34" charset="0"/>
              </a:rPr>
              <a:t>Source: : </a:t>
            </a:r>
            <a:r>
              <a:rPr lang="en-US" sz="800" dirty="0">
                <a:solidFill>
                  <a:srgbClr val="000000"/>
                </a:solidFill>
                <a:cs typeface="Arial" pitchFamily="34" charset="0"/>
              </a:rPr>
              <a:t>Prepared by </a:t>
            </a:r>
            <a:r>
              <a:rPr lang="en-US" sz="800" dirty="0">
                <a:solidFill>
                  <a:srgbClr val="000000"/>
                </a:solidFill>
                <a:cs typeface="Arial" pitchFamily="34" charset="0"/>
                <a:hlinkClick r:id="rId3"/>
              </a:rPr>
              <a:t>www.aidsdatahub.org</a:t>
            </a:r>
            <a:r>
              <a:rPr lang="en-US" sz="800" dirty="0">
                <a:solidFill>
                  <a:srgbClr val="000000"/>
                </a:solidFill>
                <a:cs typeface="Arial" pitchFamily="34" charset="0"/>
              </a:rPr>
              <a:t>  based on  </a:t>
            </a:r>
            <a:r>
              <a:rPr lang="en-US" sz="800" dirty="0">
                <a:solidFill>
                  <a:srgbClr val="000000"/>
                </a:solidFill>
                <a:cs typeface="Arial" pitchFamily="34" charset="0"/>
                <a:hlinkClick r:id="rId4"/>
              </a:rPr>
              <a:t>www.aidsinfoonline.org</a:t>
            </a:r>
            <a:r>
              <a:rPr lang="en-US" sz="800" dirty="0">
                <a:solidFill>
                  <a:srgbClr val="000000"/>
                </a:solidFill>
                <a:cs typeface="Arial" pitchFamily="34" charset="0"/>
              </a:rPr>
              <a:t> </a:t>
            </a:r>
            <a:endParaRPr lang="en-US" sz="800" kern="0" dirty="0">
              <a:solidFill>
                <a:prstClr val="black"/>
              </a:solidFill>
            </a:endParaRPr>
          </a:p>
        </p:txBody>
      </p:sp>
      <p:graphicFrame>
        <p:nvGraphicFramePr>
          <p:cNvPr id="6" name="Chart 5"/>
          <p:cNvGraphicFramePr>
            <a:graphicFrameLocks noGrp="1"/>
          </p:cNvGraphicFramePr>
          <p:nvPr>
            <p:extLst>
              <p:ext uri="{D42A27DB-BD31-4B8C-83A1-F6EECF244321}">
                <p14:modId xmlns:p14="http://schemas.microsoft.com/office/powerpoint/2010/main" val="173406777"/>
              </p:ext>
            </p:extLst>
          </p:nvPr>
        </p:nvGraphicFramePr>
        <p:xfrm>
          <a:off x="2438400" y="2133600"/>
          <a:ext cx="7010400" cy="438580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28913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47800"/>
            <a:ext cx="10744200" cy="504000"/>
          </a:xfrm>
        </p:spPr>
        <p:txBody>
          <a:bodyPr/>
          <a:lstStyle/>
          <a:p>
            <a:r>
              <a:rPr lang="en-US" dirty="0"/>
              <a:t>Proportion of total prevention programme spending on key populations at higher risk, 2009-2012</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42</a:t>
            </a:fld>
            <a:endParaRPr lang="th-TH" dirty="0">
              <a:solidFill>
                <a:prstClr val="black">
                  <a:tint val="75000"/>
                </a:prstClr>
              </a:solidFill>
            </a:endParaRPr>
          </a:p>
        </p:txBody>
      </p:sp>
      <p:sp>
        <p:nvSpPr>
          <p:cNvPr id="5" name="Rectangle 4"/>
          <p:cNvSpPr/>
          <p:nvPr/>
        </p:nvSpPr>
        <p:spPr>
          <a:xfrm>
            <a:off x="152424" y="6612440"/>
            <a:ext cx="3782814" cy="215161"/>
          </a:xfrm>
          <a:prstGeom prst="rect">
            <a:avLst/>
          </a:prstGeom>
        </p:spPr>
        <p:txBody>
          <a:bodyPr wrap="none" lIns="91146" tIns="45580" rIns="91146" bIns="4558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800" dirty="0">
                <a:solidFill>
                  <a:prstClr val="black"/>
                </a:solidFill>
                <a:cs typeface="Arial" pitchFamily="34" charset="0"/>
              </a:rPr>
              <a:t>Source: </a:t>
            </a:r>
            <a:r>
              <a:rPr lang="en-US" sz="800" dirty="0">
                <a:solidFill>
                  <a:prstClr val="black"/>
                </a:solidFill>
                <a:cs typeface="Arial" pitchFamily="34" charset="0"/>
              </a:rPr>
              <a:t>Prepared by </a:t>
            </a:r>
            <a:r>
              <a:rPr lang="en-US" sz="800" dirty="0">
                <a:solidFill>
                  <a:prstClr val="black"/>
                </a:solidFill>
                <a:cs typeface="Arial" pitchFamily="34" charset="0"/>
                <a:hlinkClick r:id="rId2"/>
              </a:rPr>
              <a:t>www.aidsdatahub.org</a:t>
            </a:r>
            <a:r>
              <a:rPr lang="en-US" sz="800" dirty="0">
                <a:solidFill>
                  <a:prstClr val="black"/>
                </a:solidFill>
                <a:cs typeface="Arial" pitchFamily="34" charset="0"/>
              </a:rPr>
              <a:t>  based on </a:t>
            </a:r>
            <a:r>
              <a:rPr lang="en-US" sz="800" dirty="0">
                <a:solidFill>
                  <a:prstClr val="black"/>
                </a:solidFill>
                <a:cs typeface="Arial" pitchFamily="34" charset="0"/>
                <a:hlinkClick r:id="rId3"/>
              </a:rPr>
              <a:t>www.aidsinfoonline.org</a:t>
            </a:r>
            <a:r>
              <a:rPr lang="en-US" sz="800" dirty="0">
                <a:solidFill>
                  <a:prstClr val="black"/>
                </a:solidFill>
                <a:cs typeface="Arial" pitchFamily="34" charset="0"/>
              </a:rPr>
              <a:t>  </a:t>
            </a:r>
            <a:endParaRPr lang="en-GB" sz="800" dirty="0">
              <a:solidFill>
                <a:prstClr val="black"/>
              </a:solidFill>
              <a:cs typeface="Arial" pitchFamily="34" charset="0"/>
            </a:endParaRPr>
          </a:p>
        </p:txBody>
      </p:sp>
      <p:graphicFrame>
        <p:nvGraphicFramePr>
          <p:cNvPr id="6" name="Chart 5"/>
          <p:cNvGraphicFramePr>
            <a:graphicFrameLocks noGrp="1"/>
          </p:cNvGraphicFramePr>
          <p:nvPr>
            <p:extLst>
              <p:ext uri="{D42A27DB-BD31-4B8C-83A1-F6EECF244321}">
                <p14:modId xmlns:p14="http://schemas.microsoft.com/office/powerpoint/2010/main" val="3091827581"/>
              </p:ext>
            </p:extLst>
          </p:nvPr>
        </p:nvGraphicFramePr>
        <p:xfrm>
          <a:off x="2590800" y="2362200"/>
          <a:ext cx="7086600" cy="41052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244159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bwMode="auto">
          <a:xfrm>
            <a:off x="228603" y="3429000"/>
            <a:ext cx="8115300" cy="17478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46" tIns="45580" rIns="91146" bIns="45580" numCol="1" anchor="t" anchorCtr="0" compatLnSpc="1">
            <a:prstTxWarp prst="textNoShape">
              <a:avLst/>
            </a:prstTxWarp>
          </a:bodyPr>
          <a:lstStyle/>
          <a:p>
            <a:pPr eaLnBrk="1" hangingPunct="1"/>
            <a:r>
              <a:rPr lang="en-US" altLang="zh-CN" sz="5400" dirty="0">
                <a:cs typeface="Cordia New" pitchFamily="34" charset="-34"/>
              </a:rPr>
              <a:t>National response</a:t>
            </a:r>
            <a:br>
              <a:rPr lang="en-US" altLang="zh-CN" sz="5400" dirty="0">
                <a:cs typeface="Cordia New" pitchFamily="34" charset="-34"/>
              </a:rPr>
            </a:br>
            <a:endParaRPr lang="en-US" dirty="0">
              <a:cs typeface="Cordia New" pitchFamily="34" charset="-34"/>
            </a:endParaRPr>
          </a:p>
        </p:txBody>
      </p:sp>
    </p:spTree>
    <p:extLst>
      <p:ext uri="{BB962C8B-B14F-4D97-AF65-F5344CB8AC3E}">
        <p14:creationId xmlns:p14="http://schemas.microsoft.com/office/powerpoint/2010/main" val="26276596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Proportion of key populations who received an HIV test in the last 12 months and know their results, 2006-2016</a:t>
            </a:r>
            <a:br>
              <a:rPr lang="en-US" dirty="0"/>
            </a:br>
            <a:endParaRPr lang="en-US"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44</a:t>
            </a:fld>
            <a:endParaRPr lang="th-TH" dirty="0">
              <a:solidFill>
                <a:prstClr val="black">
                  <a:tint val="75000"/>
                </a:prstClr>
              </a:solidFill>
            </a:endParaRPr>
          </a:p>
        </p:txBody>
      </p:sp>
      <p:sp>
        <p:nvSpPr>
          <p:cNvPr id="5" name="TextBox 1"/>
          <p:cNvSpPr txBox="1"/>
          <p:nvPr/>
        </p:nvSpPr>
        <p:spPr>
          <a:xfrm>
            <a:off x="0" y="6431738"/>
            <a:ext cx="11125200" cy="303418"/>
          </a:xfrm>
          <a:prstGeom prst="rect">
            <a:avLst/>
          </a:prstGeom>
        </p:spPr>
        <p:txBody>
          <a:bodyPr wrap="square" lIns="91146" tIns="45580" rIns="91146" bIns="4558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a:t>
            </a:r>
            <a:r>
              <a:rPr lang="en-US" sz="800" dirty="0">
                <a:solidFill>
                  <a:sysClr val="windowText" lastClr="000000"/>
                </a:solidFill>
                <a:latin typeface="Arial" pitchFamily="34" charset="0"/>
                <a:cs typeface="Arial" pitchFamily="34" charset="0"/>
              </a:rPr>
              <a:t>1. National AIDS Council Secretariat PNG and Partners. (2010). UNGASS Country Progress Report: Papua New Guinea; 2. National AIDS Council Secretariat. (2012). Papua New Guinea Global AIDS Response Progress Report, 2012, and 3. Global AIDS Monitoring 2017</a:t>
            </a:r>
          </a:p>
        </p:txBody>
      </p:sp>
      <p:graphicFrame>
        <p:nvGraphicFramePr>
          <p:cNvPr id="7" name="Chart 6"/>
          <p:cNvGraphicFramePr>
            <a:graphicFrameLocks noGrp="1"/>
          </p:cNvGraphicFramePr>
          <p:nvPr>
            <p:extLst>
              <p:ext uri="{D42A27DB-BD31-4B8C-83A1-F6EECF244321}">
                <p14:modId xmlns:p14="http://schemas.microsoft.com/office/powerpoint/2010/main" val="1365025492"/>
              </p:ext>
            </p:extLst>
          </p:nvPr>
        </p:nvGraphicFramePr>
        <p:xfrm>
          <a:off x="2057400" y="2438400"/>
          <a:ext cx="8077200" cy="3987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2082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605221"/>
            <a:ext cx="8402672" cy="714388"/>
          </a:xfrm>
        </p:spPr>
        <p:txBody>
          <a:bodyPr/>
          <a:lstStyle/>
          <a:p>
            <a:r>
              <a:rPr lang="en-US" dirty="0"/>
              <a:t>Number of ART sites and people on ART, 2000-2019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45</a:t>
            </a:fld>
            <a:endParaRPr lang="th-TH" dirty="0">
              <a:solidFill>
                <a:prstClr val="black">
                  <a:tint val="75000"/>
                </a:prstClr>
              </a:solidFill>
            </a:endParaRPr>
          </a:p>
        </p:txBody>
      </p:sp>
      <p:sp>
        <p:nvSpPr>
          <p:cNvPr id="5" name="Rectangle 4"/>
          <p:cNvSpPr/>
          <p:nvPr/>
        </p:nvSpPr>
        <p:spPr>
          <a:xfrm>
            <a:off x="76200" y="6357699"/>
            <a:ext cx="10782301" cy="338271"/>
          </a:xfrm>
          <a:prstGeom prst="rect">
            <a:avLst/>
          </a:prstGeom>
        </p:spPr>
        <p:txBody>
          <a:bodyPr wrap="square" lIns="91146" tIns="45580" rIns="91146" bIns="45580">
            <a:spAutoFit/>
          </a:bodyPr>
          <a:lstStyle/>
          <a:p>
            <a:r>
              <a:rPr lang="en-US" sz="800" dirty="0">
                <a:latin typeface="Arial" pitchFamily="34" charset="0"/>
                <a:cs typeface="Arial" pitchFamily="34" charset="0"/>
              </a:rPr>
              <a:t>Source: Prepared by www.aidsdatahub.org based on 1. WHO, UNAIDS, &amp; UNICEF.  Towards Universal Access: Scaling up Priority HIV/AIDS Interventions in the Health Sector - Progress  Reports 2006-2010; 2. Papua New Guinea Global AIDS Response Progress Reports; 3. Global AIDS Monitoring 2017 and 4. UNAIDS. (2020). UNAIDS HIV estimates 1990 - 2019.</a:t>
            </a:r>
          </a:p>
        </p:txBody>
      </p:sp>
      <p:graphicFrame>
        <p:nvGraphicFramePr>
          <p:cNvPr id="7" name="Chart 6"/>
          <p:cNvGraphicFramePr>
            <a:graphicFrameLocks noGrp="1"/>
          </p:cNvGraphicFramePr>
          <p:nvPr>
            <p:extLst>
              <p:ext uri="{D42A27DB-BD31-4B8C-83A1-F6EECF244321}">
                <p14:modId xmlns:p14="http://schemas.microsoft.com/office/powerpoint/2010/main" val="2656216070"/>
              </p:ext>
            </p:extLst>
          </p:nvPr>
        </p:nvGraphicFramePr>
        <p:xfrm>
          <a:off x="571500" y="2209800"/>
          <a:ext cx="110490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45245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GB" sz="2400" dirty="0"/>
              <a:t>ART scale up, 2000-2019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46</a:t>
            </a:fld>
            <a:endParaRPr lang="th-TH" dirty="0">
              <a:solidFill>
                <a:prstClr val="black">
                  <a:tint val="75000"/>
                </a:prstClr>
              </a:solidFill>
            </a:endParaRPr>
          </a:p>
        </p:txBody>
      </p:sp>
      <p:sp>
        <p:nvSpPr>
          <p:cNvPr id="5" name="Rectangle 4"/>
          <p:cNvSpPr/>
          <p:nvPr/>
        </p:nvSpPr>
        <p:spPr>
          <a:xfrm>
            <a:off x="213172" y="6504088"/>
            <a:ext cx="11064429" cy="271966"/>
          </a:xfrm>
          <a:prstGeom prst="rect">
            <a:avLst/>
          </a:prstGeom>
        </p:spPr>
        <p:txBody>
          <a:bodyPr wrap="square" lIns="116948" tIns="58468" rIns="116948" bIns="58468">
            <a:spAutoFit/>
          </a:bodyPr>
          <a:lstStyle/>
          <a:p>
            <a:pPr defTabSz="1169408"/>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898928758"/>
              </p:ext>
            </p:extLst>
          </p:nvPr>
        </p:nvGraphicFramePr>
        <p:xfrm>
          <a:off x="487680" y="1837580"/>
          <a:ext cx="11216640" cy="47548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7752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525" y="1441579"/>
            <a:ext cx="11576475" cy="504000"/>
          </a:xfrm>
        </p:spPr>
        <p:txBody>
          <a:bodyPr/>
          <a:lstStyle/>
          <a:p>
            <a:r>
              <a:rPr lang="en-GB" sz="2400" dirty="0"/>
              <a:t>ART coverage trends among children, adult males and females and all ages, 2000 - 2019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47</a:t>
            </a:fld>
            <a:endParaRPr lang="th-TH" dirty="0">
              <a:solidFill>
                <a:prstClr val="black">
                  <a:tint val="75000"/>
                </a:prstClr>
              </a:solidFill>
            </a:endParaRPr>
          </a:p>
        </p:txBody>
      </p:sp>
      <p:sp>
        <p:nvSpPr>
          <p:cNvPr id="5" name="Rectangle 4"/>
          <p:cNvSpPr/>
          <p:nvPr/>
        </p:nvSpPr>
        <p:spPr>
          <a:xfrm>
            <a:off x="213172" y="6504085"/>
            <a:ext cx="11064429" cy="272041"/>
          </a:xfrm>
          <a:prstGeom prst="rect">
            <a:avLst/>
          </a:prstGeom>
        </p:spPr>
        <p:txBody>
          <a:bodyPr wrap="square" lIns="117021" tIns="58505" rIns="117021" bIns="58505">
            <a:spAutoFit/>
          </a:bodyPr>
          <a:lstStyle/>
          <a:p>
            <a:pPr defTabSz="1170154"/>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p:cNvGraphicFramePr>
          <p:nvPr>
            <p:extLst>
              <p:ext uri="{D42A27DB-BD31-4B8C-83A1-F6EECF244321}">
                <p14:modId xmlns:p14="http://schemas.microsoft.com/office/powerpoint/2010/main" val="1010645601"/>
              </p:ext>
            </p:extLst>
          </p:nvPr>
        </p:nvGraphicFramePr>
        <p:xfrm>
          <a:off x="0" y="2219326"/>
          <a:ext cx="6720000" cy="44074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p:cNvGraphicFramePr>
            <a:graphicFrameLocks/>
          </p:cNvGraphicFramePr>
          <p:nvPr>
            <p:extLst>
              <p:ext uri="{D42A27DB-BD31-4B8C-83A1-F6EECF244321}">
                <p14:modId xmlns:p14="http://schemas.microsoft.com/office/powerpoint/2010/main" val="2439319148"/>
              </p:ext>
            </p:extLst>
          </p:nvPr>
        </p:nvGraphicFramePr>
        <p:xfrm>
          <a:off x="6780352" y="2132885"/>
          <a:ext cx="5280000" cy="44064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9753100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adults living with HIV, adults receiving ARVs, and adult ART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48</a:t>
            </a:fld>
            <a:endParaRPr lang="th-TH" dirty="0">
              <a:solidFill>
                <a:prstClr val="black">
                  <a:tint val="75000"/>
                </a:prstClr>
              </a:solidFill>
            </a:endParaRPr>
          </a:p>
        </p:txBody>
      </p:sp>
      <p:sp>
        <p:nvSpPr>
          <p:cNvPr id="5" name="Rectangle 4"/>
          <p:cNvSpPr/>
          <p:nvPr/>
        </p:nvSpPr>
        <p:spPr>
          <a:xfrm>
            <a:off x="213172" y="6504085"/>
            <a:ext cx="11064429" cy="271999"/>
          </a:xfrm>
          <a:prstGeom prst="rect">
            <a:avLst/>
          </a:prstGeom>
        </p:spPr>
        <p:txBody>
          <a:bodyPr wrap="square" lIns="116980" tIns="58484" rIns="116980" bIns="58484">
            <a:spAutoFit/>
          </a:bodyPr>
          <a:lstStyle/>
          <a:p>
            <a:pPr defTabSz="1169733"/>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2224342089"/>
              </p:ext>
            </p:extLst>
          </p:nvPr>
        </p:nvGraphicFramePr>
        <p:xfrm>
          <a:off x="1679223" y="2132856"/>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198851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553400"/>
            <a:ext cx="11203563" cy="504000"/>
          </a:xfrm>
        </p:spPr>
        <p:txBody>
          <a:bodyPr/>
          <a:lstStyle/>
          <a:p>
            <a:r>
              <a:rPr lang="en-US" sz="2400" dirty="0"/>
              <a:t>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49</a:t>
            </a:fld>
            <a:endParaRPr lang="th-TH" dirty="0">
              <a:solidFill>
                <a:prstClr val="black">
                  <a:tint val="75000"/>
                </a:prstClr>
              </a:solidFill>
            </a:endParaRPr>
          </a:p>
        </p:txBody>
      </p:sp>
      <p:sp>
        <p:nvSpPr>
          <p:cNvPr id="5" name="Rectangle 4"/>
          <p:cNvSpPr/>
          <p:nvPr/>
        </p:nvSpPr>
        <p:spPr>
          <a:xfrm>
            <a:off x="213172" y="6504059"/>
            <a:ext cx="11064429" cy="272253"/>
          </a:xfrm>
          <a:prstGeom prst="rect">
            <a:avLst/>
          </a:prstGeom>
        </p:spPr>
        <p:txBody>
          <a:bodyPr wrap="square" lIns="117221" tIns="58610" rIns="117221" bIns="58610">
            <a:spAutoFit/>
          </a:bodyPr>
          <a:lstStyle/>
          <a:p>
            <a:pPr defTabSz="117221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1. UNAIDS. (2020). UNAIDS 2019 HIV Estimates; 2. </a:t>
            </a:r>
            <a:r>
              <a:rPr lang="en-US" sz="1000" dirty="0">
                <a:solidFill>
                  <a:prstClr val="black"/>
                </a:solidFill>
                <a:cs typeface="Arial" pitchFamily="34" charset="0"/>
                <a:hlinkClick r:id="rId4"/>
              </a:rPr>
              <a:t>http://aidsinfo.unaids.org/</a:t>
            </a:r>
            <a:r>
              <a:rPr lang="en-US" sz="10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00000000-0008-0000-1400-000002000000}"/>
              </a:ext>
            </a:extLst>
          </p:cNvPr>
          <p:cNvGraphicFramePr>
            <a:graphicFrameLocks noGrp="1"/>
          </p:cNvGraphicFramePr>
          <p:nvPr>
            <p:extLst>
              <p:ext uri="{D42A27DB-BD31-4B8C-83A1-F6EECF244321}">
                <p14:modId xmlns:p14="http://schemas.microsoft.com/office/powerpoint/2010/main" val="3980704832"/>
              </p:ext>
            </p:extLst>
          </p:nvPr>
        </p:nvGraphicFramePr>
        <p:xfrm>
          <a:off x="426720" y="2219266"/>
          <a:ext cx="11338560" cy="43204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8035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59783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a:t>
            </a:fld>
            <a:endParaRPr lang="th-TH" dirty="0">
              <a:solidFill>
                <a:prstClr val="black">
                  <a:tint val="75000"/>
                </a:prstClr>
              </a:solidFill>
            </a:endParaRPr>
          </a:p>
        </p:txBody>
      </p:sp>
      <p:sp>
        <p:nvSpPr>
          <p:cNvPr id="5" name="Rectangle 4"/>
          <p:cNvSpPr/>
          <p:nvPr/>
        </p:nvSpPr>
        <p:spPr>
          <a:xfrm>
            <a:off x="213172" y="6504098"/>
            <a:ext cx="11064429" cy="271889"/>
          </a:xfrm>
          <a:prstGeom prst="rect">
            <a:avLst/>
          </a:prstGeom>
        </p:spPr>
        <p:txBody>
          <a:bodyPr wrap="square" lIns="116875" tIns="58430" rIns="116875" bIns="58430">
            <a:spAutoFit/>
          </a:bodyPr>
          <a:lstStyle/>
          <a:p>
            <a:pPr defTabSz="1168665"/>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7" name="Chart 6"/>
          <p:cNvGraphicFramePr>
            <a:graphicFrameLocks/>
          </p:cNvGraphicFramePr>
          <p:nvPr>
            <p:extLst>
              <p:ext uri="{D42A27DB-BD31-4B8C-83A1-F6EECF244321}">
                <p14:modId xmlns:p14="http://schemas.microsoft.com/office/powerpoint/2010/main" val="4146947726"/>
              </p:ext>
            </p:extLst>
          </p:nvPr>
        </p:nvGraphicFramePr>
        <p:xfrm>
          <a:off x="947624" y="2305675"/>
          <a:ext cx="10296757"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52099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HIV testing and treatment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50</a:t>
            </a:fld>
            <a:endParaRPr lang="th-TH" dirty="0">
              <a:solidFill>
                <a:prstClr val="black">
                  <a:tint val="75000"/>
                </a:prstClr>
              </a:solidFill>
            </a:endParaRPr>
          </a:p>
        </p:txBody>
      </p:sp>
      <p:sp>
        <p:nvSpPr>
          <p:cNvPr id="5" name="Rectangle 4"/>
          <p:cNvSpPr/>
          <p:nvPr/>
        </p:nvSpPr>
        <p:spPr>
          <a:xfrm>
            <a:off x="213172" y="6585915"/>
            <a:ext cx="11064429" cy="272085"/>
          </a:xfrm>
          <a:prstGeom prst="rect">
            <a:avLst/>
          </a:prstGeom>
        </p:spPr>
        <p:txBody>
          <a:bodyPr wrap="square" lIns="117061" tIns="58527" rIns="117061" bIns="58527">
            <a:spAutoFit/>
          </a:bodyPr>
          <a:lstStyle/>
          <a:p>
            <a:pPr defTabSz="1170572"/>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a:extLst>
              <a:ext uri="{FF2B5EF4-FFF2-40B4-BE49-F238E27FC236}">
                <a16:creationId xmlns:a16="http://schemas.microsoft.com/office/drawing/2014/main" id="{41E53B08-2895-4C76-8296-29B8F4D1EDAB}"/>
              </a:ext>
            </a:extLst>
          </p:cNvPr>
          <p:cNvGraphicFramePr>
            <a:graphicFrameLocks/>
          </p:cNvGraphicFramePr>
          <p:nvPr>
            <p:extLst>
              <p:ext uri="{D42A27DB-BD31-4B8C-83A1-F6EECF244321}">
                <p14:modId xmlns:p14="http://schemas.microsoft.com/office/powerpoint/2010/main" val="2737307638"/>
              </p:ext>
            </p:extLst>
          </p:nvPr>
        </p:nvGraphicFramePr>
        <p:xfrm>
          <a:off x="1752600" y="2059181"/>
          <a:ext cx="8496307" cy="43214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4157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GB" sz="2400" dirty="0"/>
              <a:t>Estimated number of pregnant women living with HIV, pregnant women receiving ARVs, and PMTCT coverage, 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51</a:t>
            </a:fld>
            <a:endParaRPr lang="th-TH" dirty="0">
              <a:solidFill>
                <a:prstClr val="black">
                  <a:tint val="75000"/>
                </a:prstClr>
              </a:solidFill>
            </a:endParaRPr>
          </a:p>
        </p:txBody>
      </p:sp>
      <p:sp>
        <p:nvSpPr>
          <p:cNvPr id="5" name="Rectangle 4"/>
          <p:cNvSpPr/>
          <p:nvPr/>
        </p:nvSpPr>
        <p:spPr>
          <a:xfrm>
            <a:off x="213172" y="6504081"/>
            <a:ext cx="11064429" cy="256743"/>
          </a:xfrm>
          <a:prstGeom prst="rect">
            <a:avLst/>
          </a:prstGeom>
        </p:spPr>
        <p:txBody>
          <a:bodyPr wrap="square" lIns="117107" tIns="58550" rIns="117107" bIns="58550">
            <a:spAutoFit/>
          </a:bodyPr>
          <a:lstStyle/>
          <a:p>
            <a:pPr defTabSz="1171042"/>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UNAIDS. (2020). UNAIDS 2019 HIV Estimates and </a:t>
            </a:r>
            <a:r>
              <a:rPr lang="en-US" sz="900" dirty="0">
                <a:solidFill>
                  <a:prstClr val="black"/>
                </a:solidFill>
                <a:cs typeface="Arial" pitchFamily="34" charset="0"/>
                <a:hlinkClick r:id="rId4"/>
              </a:rPr>
              <a:t>http://aidsinfo.unaids.org/</a:t>
            </a:r>
            <a:r>
              <a:rPr lang="en-US" sz="900" dirty="0">
                <a:solidFill>
                  <a:prstClr val="black"/>
                </a:solidFill>
                <a:cs typeface="Arial" pitchFamily="34" charset="0"/>
              </a:rPr>
              <a:t> </a:t>
            </a:r>
          </a:p>
        </p:txBody>
      </p:sp>
      <p:graphicFrame>
        <p:nvGraphicFramePr>
          <p:cNvPr id="6" name="Chart 5"/>
          <p:cNvGraphicFramePr>
            <a:graphicFrameLocks noGrp="1"/>
          </p:cNvGraphicFramePr>
          <p:nvPr>
            <p:extLst>
              <p:ext uri="{D42A27DB-BD31-4B8C-83A1-F6EECF244321}">
                <p14:modId xmlns:p14="http://schemas.microsoft.com/office/powerpoint/2010/main" val="1504385010"/>
              </p:ext>
            </p:extLst>
          </p:nvPr>
        </p:nvGraphicFramePr>
        <p:xfrm>
          <a:off x="1679225" y="2114938"/>
          <a:ext cx="8833555" cy="43891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870462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456037"/>
            <a:ext cx="11203563" cy="504000"/>
          </a:xfrm>
        </p:spPr>
        <p:txBody>
          <a:bodyPr/>
          <a:lstStyle/>
          <a:p>
            <a:r>
              <a:rPr lang="en-US" sz="2400" dirty="0"/>
              <a:t>PMTCT cascade, 2019</a:t>
            </a:r>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52</a:t>
            </a:fld>
            <a:endParaRPr lang="th-TH" dirty="0">
              <a:solidFill>
                <a:prstClr val="black">
                  <a:tint val="75000"/>
                </a:prstClr>
              </a:solidFill>
            </a:endParaRPr>
          </a:p>
        </p:txBody>
      </p:sp>
      <p:sp>
        <p:nvSpPr>
          <p:cNvPr id="5" name="Rectangle 4"/>
          <p:cNvSpPr/>
          <p:nvPr/>
        </p:nvSpPr>
        <p:spPr>
          <a:xfrm>
            <a:off x="213172" y="6504075"/>
            <a:ext cx="11064429" cy="256804"/>
          </a:xfrm>
          <a:prstGeom prst="rect">
            <a:avLst/>
          </a:prstGeom>
        </p:spPr>
        <p:txBody>
          <a:bodyPr wrap="square" lIns="117161" tIns="58580" rIns="117161" bIns="58580">
            <a:spAutoFit/>
          </a:bodyPr>
          <a:lstStyle/>
          <a:p>
            <a:pPr defTabSz="1171604"/>
            <a:r>
              <a:rPr lang="en-US" sz="900" dirty="0">
                <a:solidFill>
                  <a:prstClr val="black"/>
                </a:solidFill>
                <a:cs typeface="Arial" pitchFamily="34" charset="0"/>
              </a:rPr>
              <a:t>Source: Prepared by </a:t>
            </a:r>
            <a:r>
              <a:rPr lang="en-US" sz="900" dirty="0">
                <a:solidFill>
                  <a:prstClr val="black"/>
                </a:solidFill>
                <a:cs typeface="Arial" pitchFamily="34" charset="0"/>
                <a:hlinkClick r:id="rId3"/>
              </a:rPr>
              <a:t>www.aidsdatahub.org</a:t>
            </a:r>
            <a:r>
              <a:rPr lang="en-US" sz="900" dirty="0">
                <a:solidFill>
                  <a:prstClr val="black"/>
                </a:solidFill>
                <a:cs typeface="Arial" pitchFamily="34" charset="0"/>
              </a:rPr>
              <a:t>  based on 1. UNAIDS. (2020). UNAIDS 2019 HIV Estimates; 2. </a:t>
            </a:r>
            <a:r>
              <a:rPr lang="en-US" sz="900" dirty="0">
                <a:solidFill>
                  <a:prstClr val="black"/>
                </a:solidFill>
                <a:cs typeface="Arial" pitchFamily="34" charset="0"/>
                <a:hlinkClick r:id="rId4"/>
              </a:rPr>
              <a:t>http://aidsinfo.unaids.org/</a:t>
            </a:r>
            <a:r>
              <a:rPr lang="en-US" sz="900" dirty="0">
                <a:solidFill>
                  <a:prstClr val="black"/>
                </a:solidFill>
                <a:cs typeface="Arial" pitchFamily="34" charset="0"/>
              </a:rPr>
              <a:t> and 3. Global AIDS Monitoring (GAM) 2020 </a:t>
            </a:r>
          </a:p>
        </p:txBody>
      </p:sp>
      <p:graphicFrame>
        <p:nvGraphicFramePr>
          <p:cNvPr id="6" name="Chart 5">
            <a:extLst>
              <a:ext uri="{FF2B5EF4-FFF2-40B4-BE49-F238E27FC236}">
                <a16:creationId xmlns:a16="http://schemas.microsoft.com/office/drawing/2014/main" id="{5549C6C6-5356-4C0F-BE33-16A4E9EA2A44}"/>
              </a:ext>
            </a:extLst>
          </p:cNvPr>
          <p:cNvGraphicFramePr>
            <a:graphicFrameLocks/>
          </p:cNvGraphicFramePr>
          <p:nvPr>
            <p:extLst>
              <p:ext uri="{D42A27DB-BD31-4B8C-83A1-F6EECF244321}">
                <p14:modId xmlns:p14="http://schemas.microsoft.com/office/powerpoint/2010/main" val="1855490362"/>
              </p:ext>
            </p:extLst>
          </p:nvPr>
        </p:nvGraphicFramePr>
        <p:xfrm>
          <a:off x="1371600" y="2301378"/>
          <a:ext cx="9448800" cy="38679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248273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p:nvSpPr>
        <p:spPr>
          <a:xfrm>
            <a:off x="1675187" y="1828800"/>
            <a:ext cx="8991600" cy="3195464"/>
          </a:xfrm>
          <a:prstGeom prst="rect">
            <a:avLst/>
          </a:prstGeom>
        </p:spPr>
        <p:txBody>
          <a:bodyPr wrap="square" lIns="91146" tIns="45580" rIns="91146" bIns="45580">
            <a:spAutoFit/>
          </a:bodyPr>
          <a:lstStyle/>
          <a:p>
            <a:pPr>
              <a:lnSpc>
                <a:spcPts val="2200"/>
              </a:lnSpc>
            </a:pPr>
            <a:endParaRPr lang="en-US" dirty="0">
              <a:solidFill>
                <a:prstClr val="black"/>
              </a:solidFill>
              <a:latin typeface="Arial" pitchFamily="34" charset="0"/>
              <a:cs typeface="Arial" pitchFamily="34" charset="0"/>
            </a:endParaRPr>
          </a:p>
          <a:p>
            <a:pPr>
              <a:lnSpc>
                <a:spcPts val="2200"/>
              </a:lnSpc>
            </a:pPr>
            <a:r>
              <a:rPr lang="en-US" dirty="0">
                <a:solidFill>
                  <a:prstClr val="black"/>
                </a:solidFill>
                <a:latin typeface="Arial" pitchFamily="34" charset="0"/>
                <a:cs typeface="Arial" pitchFamily="34" charset="0"/>
              </a:rPr>
              <a:t>Selected indicators of response from NCPI 2014</a:t>
            </a:r>
          </a:p>
          <a:p>
            <a:pPr>
              <a:lnSpc>
                <a:spcPts val="2200"/>
              </a:lnSpc>
            </a:pPr>
            <a:r>
              <a:rPr lang="en-US" b="1" i="1" dirty="0">
                <a:solidFill>
                  <a:prstClr val="black"/>
                </a:solidFill>
                <a:latin typeface="Arial" pitchFamily="34" charset="0"/>
                <a:cs typeface="Arial" pitchFamily="34" charset="0"/>
              </a:rPr>
              <a:t>Access to justice:</a:t>
            </a:r>
          </a:p>
          <a:p>
            <a:pPr>
              <a:lnSpc>
                <a:spcPts val="2200"/>
              </a:lnSpc>
            </a:pPr>
            <a:r>
              <a:rPr lang="en-US" dirty="0">
                <a:solidFill>
                  <a:prstClr val="black"/>
                </a:solidFill>
                <a:latin typeface="Arial" pitchFamily="34" charset="0"/>
                <a:cs typeface="Arial" pitchFamily="34" charset="0"/>
              </a:rPr>
              <a:t>         Legal services (legal aid or other)                NHRI or other mechanisms </a:t>
            </a:r>
          </a:p>
          <a:p>
            <a:pPr>
              <a:lnSpc>
                <a:spcPts val="2200"/>
              </a:lnSpc>
            </a:pPr>
            <a:r>
              <a:rPr lang="en-US" i="1" dirty="0">
                <a:solidFill>
                  <a:prstClr val="black"/>
                </a:solidFill>
                <a:latin typeface="Arial" pitchFamily="34" charset="0"/>
                <a:cs typeface="Arial" pitchFamily="34" charset="0"/>
              </a:rPr>
              <a:t> </a:t>
            </a:r>
            <a:br>
              <a:rPr lang="en-US" sz="800" i="1" dirty="0">
                <a:solidFill>
                  <a:prstClr val="black"/>
                </a:solidFill>
                <a:latin typeface="Arial" pitchFamily="34" charset="0"/>
                <a:cs typeface="Arial" pitchFamily="34" charset="0"/>
              </a:rPr>
            </a:b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endParaRPr lang="en-US" sz="800" i="1" dirty="0">
              <a:solidFill>
                <a:prstClr val="black"/>
              </a:solidFill>
              <a:latin typeface="Arial" pitchFamily="34" charset="0"/>
              <a:cs typeface="Arial" pitchFamily="34" charset="0"/>
            </a:endParaRPr>
          </a:p>
          <a:p>
            <a:pPr>
              <a:lnSpc>
                <a:spcPts val="2200"/>
              </a:lnSpc>
            </a:pPr>
            <a:r>
              <a:rPr lang="en-US" sz="1200" dirty="0">
                <a:solidFill>
                  <a:prstClr val="black"/>
                </a:solidFill>
                <a:latin typeface="Arial"/>
                <a:cs typeface="Arial"/>
              </a:rPr>
              <a:t>                                                                                               </a:t>
            </a:r>
          </a:p>
        </p:txBody>
      </p:sp>
      <p:sp>
        <p:nvSpPr>
          <p:cNvPr id="7" name="Rectangle 6"/>
          <p:cNvSpPr/>
          <p:nvPr/>
        </p:nvSpPr>
        <p:spPr>
          <a:xfrm>
            <a:off x="1219200" y="1427245"/>
            <a:ext cx="7467600" cy="538326"/>
          </a:xfrm>
          <a:prstGeom prst="rect">
            <a:avLst/>
          </a:prstGeom>
        </p:spPr>
        <p:txBody>
          <a:bodyPr wrap="square" lIns="91146" tIns="45580" rIns="91146" bIns="45580">
            <a:spAutoFit/>
          </a:bodyPr>
          <a:lstStyle/>
          <a:p>
            <a:r>
              <a:rPr lang="en-US" sz="2900" dirty="0">
                <a:solidFill>
                  <a:srgbClr val="00B0F0"/>
                </a:solidFill>
                <a:latin typeface="Arial" pitchFamily="34" charset="0"/>
                <a:cs typeface="Arial" pitchFamily="34" charset="0"/>
              </a:rPr>
              <a:t>National data on stigma and discrimination </a:t>
            </a:r>
            <a:endParaRPr lang="en-GB" sz="2900" dirty="0">
              <a:solidFill>
                <a:srgbClr val="00B0F0"/>
              </a:solidFill>
              <a:latin typeface="Arial" pitchFamily="34" charset="0"/>
              <a:cs typeface="Arial" pitchFamily="34" charset="0"/>
            </a:endParaRPr>
          </a:p>
        </p:txBody>
      </p:sp>
      <p:sp>
        <p:nvSpPr>
          <p:cNvPr id="16" name="Oval 15"/>
          <p:cNvSpPr/>
          <p:nvPr/>
        </p:nvSpPr>
        <p:spPr>
          <a:xfrm>
            <a:off x="6413400" y="2743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endParaRPr lang="en-GB">
              <a:solidFill>
                <a:prstClr val="white"/>
              </a:solidFill>
            </a:endParaRPr>
          </a:p>
        </p:txBody>
      </p:sp>
      <p:sp>
        <p:nvSpPr>
          <p:cNvPr id="19" name="TextBox 18"/>
          <p:cNvSpPr txBox="1"/>
          <p:nvPr/>
        </p:nvSpPr>
        <p:spPr>
          <a:xfrm>
            <a:off x="2362200" y="5105449"/>
            <a:ext cx="7315200" cy="1292379"/>
          </a:xfrm>
          <a:prstGeom prst="rect">
            <a:avLst/>
          </a:prstGeom>
          <a:noFill/>
          <a:ln w="15875">
            <a:solidFill>
              <a:schemeClr val="bg1">
                <a:lumMod val="50000"/>
                <a:alpha val="48000"/>
              </a:schemeClr>
            </a:solidFill>
          </a:ln>
        </p:spPr>
        <p:txBody>
          <a:bodyPr wrap="square" lIns="91146" tIns="45580" rIns="91146" bIns="45580" rtlCol="0">
            <a:spAutoFit/>
          </a:bodyPr>
          <a:lstStyle/>
          <a:p>
            <a:pPr indent="-113939"/>
            <a:r>
              <a:rPr lang="en-US" sz="2400" dirty="0">
                <a:solidFill>
                  <a:srgbClr val="00B0F0"/>
                </a:solidFill>
                <a:latin typeface="Arial" pitchFamily="34" charset="0"/>
                <a:cs typeface="Arial" pitchFamily="34" charset="0"/>
              </a:rPr>
              <a:t>STIGMA INDEX </a:t>
            </a:r>
          </a:p>
          <a:p>
            <a:pPr indent="-113939"/>
            <a:r>
              <a:rPr lang="en-US" dirty="0">
                <a:solidFill>
                  <a:srgbClr val="00B0F0"/>
                </a:solidFill>
                <a:latin typeface="Arial" pitchFamily="34" charset="0"/>
                <a:cs typeface="Arial" pitchFamily="34" charset="0"/>
              </a:rPr>
              <a:t>(2012 Data) </a:t>
            </a:r>
          </a:p>
          <a:p>
            <a:pPr indent="-113939"/>
            <a:r>
              <a:rPr lang="en-US" dirty="0">
                <a:solidFill>
                  <a:prstClr val="black"/>
                </a:solidFill>
                <a:latin typeface="Arial" pitchFamily="34" charset="0"/>
                <a:cs typeface="Arial" pitchFamily="34" charset="0"/>
              </a:rPr>
              <a:t>Percent of PLHIV respondents who avoided going to a local clinic when needed because of HIV status:  </a:t>
            </a:r>
            <a:r>
              <a:rPr lang="en-US" dirty="0">
                <a:solidFill>
                  <a:srgbClr val="00B0F0"/>
                </a:solidFill>
                <a:latin typeface="Arial" pitchFamily="34" charset="0"/>
                <a:cs typeface="Arial" pitchFamily="34" charset="0"/>
              </a:rPr>
              <a:t>41%</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12" y="1371612"/>
            <a:ext cx="990599" cy="84203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582552635"/>
              </p:ext>
            </p:extLst>
          </p:nvPr>
        </p:nvGraphicFramePr>
        <p:xfrm>
          <a:off x="1676400" y="3124200"/>
          <a:ext cx="8761336" cy="1819841"/>
        </p:xfrm>
        <a:graphic>
          <a:graphicData uri="http://schemas.openxmlformats.org/drawingml/2006/table">
            <a:tbl>
              <a:tblPr firstRow="1" firstCol="1" bandRow="1"/>
              <a:tblGrid>
                <a:gridCol w="5809823">
                  <a:extLst>
                    <a:ext uri="{9D8B030D-6E8A-4147-A177-3AD203B41FA5}">
                      <a16:colId xmlns:a16="http://schemas.microsoft.com/office/drawing/2014/main" val="20000"/>
                    </a:ext>
                  </a:extLst>
                </a:gridCol>
                <a:gridCol w="828495">
                  <a:extLst>
                    <a:ext uri="{9D8B030D-6E8A-4147-A177-3AD203B41FA5}">
                      <a16:colId xmlns:a16="http://schemas.microsoft.com/office/drawing/2014/main" val="20001"/>
                    </a:ext>
                  </a:extLst>
                </a:gridCol>
                <a:gridCol w="673152">
                  <a:extLst>
                    <a:ext uri="{9D8B030D-6E8A-4147-A177-3AD203B41FA5}">
                      <a16:colId xmlns:a16="http://schemas.microsoft.com/office/drawing/2014/main" val="20002"/>
                    </a:ext>
                  </a:extLst>
                </a:gridCol>
                <a:gridCol w="724933">
                  <a:extLst>
                    <a:ext uri="{9D8B030D-6E8A-4147-A177-3AD203B41FA5}">
                      <a16:colId xmlns:a16="http://schemas.microsoft.com/office/drawing/2014/main" val="20003"/>
                    </a:ext>
                  </a:extLst>
                </a:gridCol>
                <a:gridCol w="724933">
                  <a:extLst>
                    <a:ext uri="{9D8B030D-6E8A-4147-A177-3AD203B41FA5}">
                      <a16:colId xmlns:a16="http://schemas.microsoft.com/office/drawing/2014/main" val="20004"/>
                    </a:ext>
                  </a:extLst>
                </a:gridCol>
              </a:tblGrid>
              <a:tr h="630936">
                <a:tc>
                  <a:txBody>
                    <a:bodyPr/>
                    <a:lstStyle/>
                    <a:p>
                      <a:pPr marL="0" marR="0">
                        <a:lnSpc>
                          <a:spcPct val="115000"/>
                        </a:lnSpc>
                        <a:spcBef>
                          <a:spcPts val="0"/>
                        </a:spcBef>
                        <a:spcAft>
                          <a:spcPts val="0"/>
                        </a:spcAft>
                      </a:pPr>
                      <a:r>
                        <a:rPr lang="en-US" sz="1800" b="1" i="1" dirty="0">
                          <a:effectLst/>
                          <a:latin typeface="Arial"/>
                          <a:ea typeface="Calibri"/>
                          <a:cs typeface="Times New Roman"/>
                        </a:rPr>
                        <a:t>Civil society perspectives/ratings:</a:t>
                      </a:r>
                      <a:endParaRPr lang="en-GB" sz="1100" b="1"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2009</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2011</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US" sz="1800" kern="1200" dirty="0">
                          <a:solidFill>
                            <a:srgbClr val="00B0F0"/>
                          </a:solidFill>
                          <a:effectLst/>
                          <a:latin typeface="Arial"/>
                          <a:ea typeface="Calibri"/>
                          <a:cs typeface="Times New Roman"/>
                        </a:rPr>
                        <a:t>2013</a:t>
                      </a:r>
                      <a:endParaRPr lang="en-GB" sz="1800" kern="1200" dirty="0">
                        <a:solidFill>
                          <a:srgbClr val="00B0F0"/>
                        </a:solidFill>
                        <a:effectLst/>
                        <a:latin typeface="Arial"/>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800" dirty="0">
                          <a:solidFill>
                            <a:srgbClr val="00B0F0"/>
                          </a:solidFill>
                          <a:effectLst/>
                          <a:latin typeface="Arial"/>
                          <a:ea typeface="Calibri"/>
                          <a:cs typeface="Times New Roman"/>
                        </a:rPr>
                        <a:t>Trend</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0"/>
                  </a:ext>
                </a:extLst>
              </a:tr>
              <a:tr h="628073">
                <a:tc>
                  <a:txBody>
                    <a:bodyPr/>
                    <a:lstStyle/>
                    <a:p>
                      <a:pPr marL="0" marR="0">
                        <a:lnSpc>
                          <a:spcPct val="115000"/>
                        </a:lnSpc>
                        <a:spcBef>
                          <a:spcPts val="0"/>
                        </a:spcBef>
                        <a:spcAft>
                          <a:spcPts val="1000"/>
                        </a:spcAft>
                      </a:pPr>
                      <a:r>
                        <a:rPr lang="en-US" sz="1600" dirty="0">
                          <a:effectLst/>
                          <a:latin typeface="Arial"/>
                          <a:ea typeface="Calibri"/>
                          <a:cs typeface="Times New Roman"/>
                        </a:rPr>
                        <a:t>Laws and policies in place to protect and promote HIV-related human rights </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5/10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4/10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1"/>
                  </a:ext>
                </a:extLst>
              </a:tr>
              <a:tr h="560832">
                <a:tc>
                  <a:txBody>
                    <a:bodyPr/>
                    <a:lstStyle/>
                    <a:p>
                      <a:pPr marL="0" marR="0">
                        <a:lnSpc>
                          <a:spcPct val="115000"/>
                        </a:lnSpc>
                        <a:spcBef>
                          <a:spcPts val="0"/>
                        </a:spcBef>
                        <a:spcAft>
                          <a:spcPts val="1000"/>
                        </a:spcAft>
                      </a:pPr>
                      <a:r>
                        <a:rPr lang="en-US" sz="1600" dirty="0">
                          <a:effectLst/>
                          <a:latin typeface="Arial"/>
                          <a:ea typeface="Calibri"/>
                          <a:cs typeface="Times New Roman"/>
                        </a:rPr>
                        <a:t>Efforts to implement human rights-related laws and policies</a:t>
                      </a:r>
                      <a:endParaRPr lang="en-GB" sz="1100" dirty="0">
                        <a:effectLst/>
                        <a:latin typeface="Calibri"/>
                        <a:ea typeface="Calibri"/>
                        <a:cs typeface="Times New Roman"/>
                      </a:endParaRPr>
                    </a:p>
                  </a:txBody>
                  <a:tcPr marL="640080" marR="64008"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4/10 </a:t>
                      </a:r>
                      <a:endParaRPr lang="en-GB" sz="1100" dirty="0">
                        <a:effectLst/>
                        <a:latin typeface="Calibri"/>
                        <a:ea typeface="Calibri"/>
                        <a:cs typeface="Times New Roman"/>
                      </a:endParaRP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Arial"/>
                        </a:rPr>
                        <a:t>3/10</a:t>
                      </a:r>
                    </a:p>
                  </a:txBody>
                  <a:tcPr marL="63631" marR="63631" marT="0" marB="0">
                    <a:lnL>
                      <a:noFill/>
                    </a:lnL>
                    <a:lnR>
                      <a:noFill/>
                    </a:lnR>
                    <a:lnT>
                      <a:noFill/>
                    </a:lnT>
                    <a:lnB>
                      <a:noFill/>
                    </a:lnB>
                  </a:tcPr>
                </a:tc>
                <a:tc>
                  <a:txBody>
                    <a:bodyPr/>
                    <a:lstStyle/>
                    <a:p>
                      <a:pPr marL="0" marR="0" algn="ctr">
                        <a:lnSpc>
                          <a:spcPct val="115000"/>
                        </a:lnSpc>
                        <a:spcBef>
                          <a:spcPts val="0"/>
                        </a:spcBef>
                        <a:spcAft>
                          <a:spcPts val="0"/>
                        </a:spcAft>
                      </a:pPr>
                      <a:r>
                        <a:rPr lang="en-GB" sz="1600" dirty="0">
                          <a:effectLst/>
                          <a:latin typeface="Arial"/>
                          <a:ea typeface="Calibri"/>
                          <a:cs typeface="Times New Roman"/>
                        </a:rPr>
                        <a:t> </a:t>
                      </a:r>
                      <a:endParaRPr lang="en-GB" sz="1100" dirty="0">
                        <a:effectLst/>
                        <a:latin typeface="Calibri"/>
                        <a:ea typeface="Calibri"/>
                        <a:cs typeface="Times New Roman"/>
                      </a:endParaRPr>
                    </a:p>
                  </a:txBody>
                  <a:tcPr marL="63631" marR="63631" marT="0" marB="0">
                    <a:lnL>
                      <a:noFill/>
                    </a:lnL>
                    <a:lnR>
                      <a:noFill/>
                    </a:lnR>
                    <a:lnT>
                      <a:noFill/>
                    </a:lnT>
                    <a:lnB>
                      <a:noFill/>
                    </a:lnB>
                  </a:tcPr>
                </a:tc>
                <a:extLst>
                  <a:ext uri="{0D108BD9-81ED-4DB2-BD59-A6C34878D82A}">
                    <a16:rowId xmlns:a16="http://schemas.microsoft.com/office/drawing/2014/main" val="10002"/>
                  </a:ext>
                </a:extLst>
              </a:tr>
            </a:tbl>
          </a:graphicData>
        </a:graphic>
      </p:graphicFrame>
      <p:sp>
        <p:nvSpPr>
          <p:cNvPr id="8" name="Flowchart: Merge 7"/>
          <p:cNvSpPr/>
          <p:nvPr/>
        </p:nvSpPr>
        <p:spPr>
          <a:xfrm>
            <a:off x="9877425" y="4419600"/>
            <a:ext cx="304800" cy="228600"/>
          </a:xfrm>
          <a:prstGeom prst="flowChartMerg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endParaRPr lang="en-GB">
              <a:solidFill>
                <a:prstClr val="white"/>
              </a:solidFill>
            </a:endParaRPr>
          </a:p>
        </p:txBody>
      </p:sp>
      <p:sp>
        <p:nvSpPr>
          <p:cNvPr id="13" name="Oval 12"/>
          <p:cNvSpPr/>
          <p:nvPr/>
        </p:nvSpPr>
        <p:spPr>
          <a:xfrm>
            <a:off x="1917600" y="2743200"/>
            <a:ext cx="216000" cy="2160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91146" tIns="45580" rIns="91146" bIns="45580" rtlCol="0" anchor="ctr"/>
          <a:lstStyle/>
          <a:p>
            <a:pPr algn="ctr"/>
            <a:endParaRPr lang="en-GB">
              <a:solidFill>
                <a:prstClr val="white"/>
              </a:solidFill>
            </a:endParaRPr>
          </a:p>
        </p:txBody>
      </p:sp>
      <p:sp>
        <p:nvSpPr>
          <p:cNvPr id="12" name="Wave 11"/>
          <p:cNvSpPr/>
          <p:nvPr/>
        </p:nvSpPr>
        <p:spPr>
          <a:xfrm>
            <a:off x="9906000" y="3803650"/>
            <a:ext cx="279400" cy="158750"/>
          </a:xfrm>
          <a:prstGeom prst="wav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46" tIns="45580" rIns="91146" bIns="45580" numCol="1" spcCol="0" rtlCol="0" fromWordArt="0" anchor="ctr" anchorCtr="0" forceAA="0" compatLnSpc="1">
            <a:prstTxWarp prst="textNoShape">
              <a:avLst/>
            </a:prstTxWarp>
            <a:noAutofit/>
          </a:bodyPr>
          <a:lstStyle/>
          <a:p>
            <a:endParaRPr lang="en-US">
              <a:solidFill>
                <a:prstClr val="white"/>
              </a:solidFill>
            </a:endParaRPr>
          </a:p>
        </p:txBody>
      </p:sp>
      <p:sp>
        <p:nvSpPr>
          <p:cNvPr id="15" name="Rectangle 14"/>
          <p:cNvSpPr/>
          <p:nvPr/>
        </p:nvSpPr>
        <p:spPr>
          <a:xfrm>
            <a:off x="0" y="6536264"/>
            <a:ext cx="11658600" cy="215161"/>
          </a:xfrm>
          <a:prstGeom prst="rect">
            <a:avLst/>
          </a:prstGeom>
        </p:spPr>
        <p:txBody>
          <a:bodyPr wrap="square" lIns="91146" tIns="45580" rIns="91146" bIns="45580">
            <a:spAutoFit/>
          </a:bodyPr>
          <a:lstStyle/>
          <a:p>
            <a:pPr>
              <a:defRPr/>
            </a:pPr>
            <a:r>
              <a:rPr lang="en-US" sz="800" kern="0" dirty="0">
                <a:solidFill>
                  <a:sysClr val="windowText" lastClr="000000"/>
                </a:solidFill>
                <a:latin typeface="Arial" pitchFamily="34" charset="0"/>
                <a:cs typeface="Arial" pitchFamily="34" charset="0"/>
              </a:rPr>
              <a:t>Source: </a:t>
            </a:r>
            <a:r>
              <a:rPr lang="en-GB" sz="800" kern="0" dirty="0">
                <a:solidFill>
                  <a:sysClr val="windowText" lastClr="000000"/>
                </a:solidFill>
                <a:latin typeface="Arial" panose="020B0604020202020204" pitchFamily="34" charset="0"/>
                <a:cs typeface="Arial" panose="020B0604020202020204" pitchFamily="34" charset="0"/>
              </a:rPr>
              <a:t>Prepared by UNAIDS Regional Support Team Asia and the Pacific and </a:t>
            </a:r>
            <a:r>
              <a:rPr lang="en-GB" sz="800" u="sng" kern="0" dirty="0">
                <a:solidFill>
                  <a:sysClr val="windowText" lastClr="000000"/>
                </a:solidFill>
                <a:latin typeface="Arial" panose="020B0604020202020204" pitchFamily="34" charset="0"/>
                <a:cs typeface="Arial" panose="020B0604020202020204" pitchFamily="34" charset="0"/>
                <a:hlinkClick r:id="rId4"/>
              </a:rPr>
              <a:t>www.aidsdatahub.org</a:t>
            </a:r>
            <a:r>
              <a:rPr lang="en-GB" sz="800" kern="0" dirty="0">
                <a:solidFill>
                  <a:sysClr val="windowText" lastClr="000000"/>
                </a:solidFill>
                <a:latin typeface="Arial" panose="020B0604020202020204" pitchFamily="34" charset="0"/>
                <a:cs typeface="Arial" panose="020B0604020202020204" pitchFamily="34" charset="0"/>
              </a:rPr>
              <a:t> based on information provided by 1) UNAIDS country office and partners; 2) Global AIDS Response Progress Reporting 2012 to 2014</a:t>
            </a:r>
          </a:p>
        </p:txBody>
      </p:sp>
    </p:spTree>
    <p:extLst>
      <p:ext uri="{BB962C8B-B14F-4D97-AF65-F5344CB8AC3E}">
        <p14:creationId xmlns:p14="http://schemas.microsoft.com/office/powerpoint/2010/main" val="4149241685"/>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B1AFFF5C-574B-4742-9AFC-E28F03B85344}" type="slidenum">
              <a:rPr lang="th-TH" smtClean="0">
                <a:solidFill>
                  <a:prstClr val="black">
                    <a:tint val="75000"/>
                  </a:prstClr>
                </a:solidFill>
              </a:rPr>
              <a:pPr>
                <a:defRPr/>
              </a:pPr>
              <a:t>54</a:t>
            </a:fld>
            <a:endParaRPr lang="th-TH" dirty="0">
              <a:solidFill>
                <a:prstClr val="black">
                  <a:tint val="75000"/>
                </a:prstClr>
              </a:solidFill>
            </a:endParaRPr>
          </a:p>
        </p:txBody>
      </p:sp>
      <p:sp>
        <p:nvSpPr>
          <p:cNvPr id="114691" name="Rectangle 2"/>
          <p:cNvSpPr txBox="1">
            <a:spLocks noChangeArrowheads="1"/>
          </p:cNvSpPr>
          <p:nvPr/>
        </p:nvSpPr>
        <p:spPr bwMode="auto">
          <a:xfrm>
            <a:off x="1981200" y="1957388"/>
            <a:ext cx="8229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46" tIns="45580" rIns="91146" bIns="45580"/>
          <a:lstStyle>
            <a:lvl1pPr marL="342900" indent="-342900" eaLnBrk="0" hangingPunct="0">
              <a:defRPr sz="2800">
                <a:solidFill>
                  <a:schemeClr val="tx1"/>
                </a:solidFill>
                <a:latin typeface="Arial" pitchFamily="34" charset="0"/>
                <a:cs typeface="Cordia New" pitchFamily="34" charset="-34"/>
              </a:defRPr>
            </a:lvl1pPr>
            <a:lvl2pPr marL="742950" indent="-285750" eaLnBrk="0" hangingPunct="0">
              <a:defRPr sz="2800">
                <a:solidFill>
                  <a:schemeClr val="tx1"/>
                </a:solidFill>
                <a:latin typeface="Arial" pitchFamily="34" charset="0"/>
                <a:cs typeface="Cordia New" pitchFamily="34" charset="-34"/>
              </a:defRPr>
            </a:lvl2pPr>
            <a:lvl3pPr marL="1143000" indent="-228600" eaLnBrk="0" hangingPunct="0">
              <a:defRPr sz="2800">
                <a:solidFill>
                  <a:schemeClr val="tx1"/>
                </a:solidFill>
                <a:latin typeface="Arial" pitchFamily="34" charset="0"/>
                <a:cs typeface="Cordia New" pitchFamily="34" charset="-34"/>
              </a:defRPr>
            </a:lvl3pPr>
            <a:lvl4pPr marL="1600200" indent="-228600" eaLnBrk="0" hangingPunct="0">
              <a:defRPr sz="2800">
                <a:solidFill>
                  <a:schemeClr val="tx1"/>
                </a:solidFill>
                <a:latin typeface="Arial" pitchFamily="34" charset="0"/>
                <a:cs typeface="Cordia New" pitchFamily="34" charset="-34"/>
              </a:defRPr>
            </a:lvl4pPr>
            <a:lvl5pPr marL="2057400" indent="-228600" eaLnBrk="0" hangingPunct="0">
              <a:defRPr sz="2800">
                <a:solidFill>
                  <a:schemeClr val="tx1"/>
                </a:solidFill>
                <a:latin typeface="Arial" pitchFamily="34" charset="0"/>
                <a:cs typeface="Cordia New" pitchFamily="34" charset="-34"/>
              </a:defRPr>
            </a:lvl5pPr>
            <a:lvl6pPr marL="2514600" indent="-228600" eaLnBrk="0" fontAlgn="base" hangingPunct="0">
              <a:spcBef>
                <a:spcPct val="0"/>
              </a:spcBef>
              <a:spcAft>
                <a:spcPct val="0"/>
              </a:spcAft>
              <a:defRPr sz="2800">
                <a:solidFill>
                  <a:schemeClr val="tx1"/>
                </a:solidFill>
                <a:latin typeface="Arial" pitchFamily="34" charset="0"/>
                <a:cs typeface="Cordia New" pitchFamily="34" charset="-34"/>
              </a:defRPr>
            </a:lvl6pPr>
            <a:lvl7pPr marL="2971800" indent="-228600" eaLnBrk="0" fontAlgn="base" hangingPunct="0">
              <a:spcBef>
                <a:spcPct val="0"/>
              </a:spcBef>
              <a:spcAft>
                <a:spcPct val="0"/>
              </a:spcAft>
              <a:defRPr sz="2800">
                <a:solidFill>
                  <a:schemeClr val="tx1"/>
                </a:solidFill>
                <a:latin typeface="Arial" pitchFamily="34" charset="0"/>
                <a:cs typeface="Cordia New" pitchFamily="34" charset="-34"/>
              </a:defRPr>
            </a:lvl7pPr>
            <a:lvl8pPr marL="3429000" indent="-228600" eaLnBrk="0" fontAlgn="base" hangingPunct="0">
              <a:spcBef>
                <a:spcPct val="0"/>
              </a:spcBef>
              <a:spcAft>
                <a:spcPct val="0"/>
              </a:spcAft>
              <a:defRPr sz="2800">
                <a:solidFill>
                  <a:schemeClr val="tx1"/>
                </a:solidFill>
                <a:latin typeface="Arial" pitchFamily="34" charset="0"/>
                <a:cs typeface="Cordia New" pitchFamily="34" charset="-34"/>
              </a:defRPr>
            </a:lvl8pPr>
            <a:lvl9pPr marL="3886200" indent="-228600" eaLnBrk="0" fontAlgn="base" hangingPunct="0">
              <a:spcBef>
                <a:spcPct val="0"/>
              </a:spcBef>
              <a:spcAft>
                <a:spcPct val="0"/>
              </a:spcAft>
              <a:defRPr sz="2800">
                <a:solidFill>
                  <a:schemeClr val="tx1"/>
                </a:solidFill>
                <a:latin typeface="Arial" pitchFamily="34" charset="0"/>
                <a:cs typeface="Cordia New" pitchFamily="34" charset="-34"/>
              </a:defRPr>
            </a:lvl9pPr>
          </a:lstStyle>
          <a:p>
            <a:pPr algn="ctr" fontAlgn="base">
              <a:spcBef>
                <a:spcPct val="20000"/>
              </a:spcBef>
              <a:spcAft>
                <a:spcPct val="0"/>
              </a:spcAft>
            </a:pPr>
            <a:r>
              <a:rPr lang="en-US" sz="4000">
                <a:solidFill>
                  <a:srgbClr val="C00000"/>
                </a:solidFill>
              </a:rPr>
              <a:t>THANK YOU</a:t>
            </a:r>
          </a:p>
          <a:p>
            <a:pPr algn="ctr" fontAlgn="base">
              <a:spcBef>
                <a:spcPct val="20000"/>
              </a:spcBef>
              <a:spcAft>
                <a:spcPct val="0"/>
              </a:spcAft>
            </a:pPr>
            <a:endParaRPr lang="en-US" sz="4000">
              <a:solidFill>
                <a:srgbClr val="C00000"/>
              </a:solidFill>
            </a:endParaRPr>
          </a:p>
          <a:p>
            <a:pPr algn="ctr" fontAlgn="base">
              <a:spcBef>
                <a:spcPct val="20000"/>
              </a:spcBef>
              <a:spcAft>
                <a:spcPct val="0"/>
              </a:spcAft>
            </a:pPr>
            <a:r>
              <a:rPr lang="en-US">
                <a:solidFill>
                  <a:srgbClr val="C00000"/>
                </a:solidFill>
              </a:rPr>
              <a:t>slides compiled by </a:t>
            </a:r>
            <a:r>
              <a:rPr lang="en-US" u="sng">
                <a:solidFill>
                  <a:srgbClr val="C00000"/>
                </a:solidFill>
                <a:hlinkClick r:id="rId2"/>
              </a:rPr>
              <a:t>www.aidsdatahub.org</a:t>
            </a:r>
            <a:endParaRPr lang="en-US" u="sng">
              <a:solidFill>
                <a:srgbClr val="C00000"/>
              </a:solidFill>
            </a:endParaRPr>
          </a:p>
          <a:p>
            <a:pPr algn="ctr" fontAlgn="base">
              <a:spcBef>
                <a:spcPct val="20000"/>
              </a:spcBef>
              <a:spcAft>
                <a:spcPct val="0"/>
              </a:spcAft>
            </a:pPr>
            <a:endParaRPr lang="en-US" u="sng">
              <a:solidFill>
                <a:srgbClr val="C00000"/>
              </a:solidFill>
            </a:endParaRPr>
          </a:p>
          <a:p>
            <a:pPr algn="ctr" fontAlgn="base">
              <a:spcBef>
                <a:spcPct val="20000"/>
              </a:spcBef>
              <a:spcAft>
                <a:spcPct val="0"/>
              </a:spcAft>
            </a:pPr>
            <a:endParaRPr lang="en-US" sz="1400" i="1">
              <a:solidFill>
                <a:srgbClr val="C00000"/>
              </a:solidFill>
            </a:endParaRPr>
          </a:p>
          <a:p>
            <a:pPr algn="ctr" fontAlgn="base">
              <a:spcBef>
                <a:spcPct val="20000"/>
              </a:spcBef>
              <a:spcAft>
                <a:spcPct val="0"/>
              </a:spcAft>
            </a:pPr>
            <a:endParaRPr lang="en-US" sz="1400" i="1">
              <a:solidFill>
                <a:srgbClr val="C00000"/>
              </a:solidFill>
            </a:endParaRPr>
          </a:p>
          <a:p>
            <a:pPr algn="ctr" fontAlgn="base">
              <a:spcBef>
                <a:spcPct val="20000"/>
              </a:spcBef>
              <a:spcAft>
                <a:spcPct val="0"/>
              </a:spcAft>
            </a:pPr>
            <a:r>
              <a:rPr lang="en-US" sz="1400" i="1">
                <a:solidFill>
                  <a:srgbClr val="C00000"/>
                </a:solidFill>
              </a:rPr>
              <a:t>Data shown in this slide set  are comprehensive to the extent they are available from country reports. Please inform us if you know of sources where more recent data can be used.</a:t>
            </a:r>
          </a:p>
          <a:p>
            <a:pPr algn="ctr" fontAlgn="base">
              <a:spcBef>
                <a:spcPct val="20000"/>
              </a:spcBef>
              <a:spcAft>
                <a:spcPct val="0"/>
              </a:spcAft>
            </a:pPr>
            <a:r>
              <a:rPr lang="en-US" sz="1400" i="1">
                <a:solidFill>
                  <a:srgbClr val="C00000"/>
                </a:solidFill>
              </a:rPr>
              <a:t>Please acknowledge </a:t>
            </a:r>
            <a:r>
              <a:rPr lang="en-US" sz="1400" i="1">
                <a:solidFill>
                  <a:srgbClr val="C00000"/>
                </a:solidFill>
                <a:hlinkClick r:id="rId2"/>
              </a:rPr>
              <a:t>www.aidsdatahub.org</a:t>
            </a:r>
            <a:r>
              <a:rPr lang="en-US" sz="1400" i="1">
                <a:solidFill>
                  <a:srgbClr val="C00000"/>
                </a:solidFill>
              </a:rPr>
              <a:t> if slides are lifted directly from this site</a:t>
            </a:r>
          </a:p>
          <a:p>
            <a:pPr algn="ctr" fontAlgn="base">
              <a:spcBef>
                <a:spcPct val="20000"/>
              </a:spcBef>
              <a:spcAft>
                <a:spcPct val="0"/>
              </a:spcAft>
            </a:pPr>
            <a:endParaRPr lang="en-US" sz="1400">
              <a:solidFill>
                <a:srgbClr val="C00000"/>
              </a:solidFill>
            </a:endParaRPr>
          </a:p>
        </p:txBody>
      </p:sp>
    </p:spTree>
    <p:extLst>
      <p:ext uri="{BB962C8B-B14F-4D97-AF65-F5344CB8AC3E}">
        <p14:creationId xmlns:p14="http://schemas.microsoft.com/office/powerpoint/2010/main" val="358771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750230" cy="504000"/>
          </a:xfrm>
        </p:spPr>
        <p:txBody>
          <a:bodyPr/>
          <a:lstStyle/>
          <a:p>
            <a:r>
              <a:rPr lang="en-GB" sz="2400" dirty="0"/>
              <a:t>Estimated people living with HIV, new HIV infections and AIDS-related deaths,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6</a:t>
            </a:fld>
            <a:endParaRPr lang="th-TH" dirty="0">
              <a:solidFill>
                <a:prstClr val="black">
                  <a:tint val="75000"/>
                </a:prstClr>
              </a:solidFill>
            </a:endParaRPr>
          </a:p>
        </p:txBody>
      </p:sp>
      <p:sp>
        <p:nvSpPr>
          <p:cNvPr id="5" name="Rectangle 4"/>
          <p:cNvSpPr/>
          <p:nvPr/>
        </p:nvSpPr>
        <p:spPr>
          <a:xfrm>
            <a:off x="213172" y="6504095"/>
            <a:ext cx="11064429" cy="271912"/>
          </a:xfrm>
          <a:prstGeom prst="rect">
            <a:avLst/>
          </a:prstGeom>
        </p:spPr>
        <p:txBody>
          <a:bodyPr wrap="square" lIns="116898" tIns="58441" rIns="116898" bIns="58441">
            <a:spAutoFit/>
          </a:bodyPr>
          <a:lstStyle/>
          <a:p>
            <a:pPr defTabSz="1168897"/>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1718058751"/>
              </p:ext>
            </p:extLst>
          </p:nvPr>
        </p:nvGraphicFramePr>
        <p:xfrm>
          <a:off x="345633" y="2306136"/>
          <a:ext cx="3840000" cy="4147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6"/>
          <p:cNvGraphicFramePr>
            <a:graphicFrameLocks/>
          </p:cNvGraphicFramePr>
          <p:nvPr>
            <p:extLst>
              <p:ext uri="{D42A27DB-BD31-4B8C-83A1-F6EECF244321}">
                <p14:modId xmlns:p14="http://schemas.microsoft.com/office/powerpoint/2010/main" val="2980105387"/>
              </p:ext>
            </p:extLst>
          </p:nvPr>
        </p:nvGraphicFramePr>
        <p:xfrm>
          <a:off x="4176000" y="2306136"/>
          <a:ext cx="3840000" cy="4147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7"/>
          <p:cNvGraphicFramePr>
            <a:graphicFrameLocks/>
          </p:cNvGraphicFramePr>
          <p:nvPr>
            <p:extLst>
              <p:ext uri="{D42A27DB-BD31-4B8C-83A1-F6EECF244321}">
                <p14:modId xmlns:p14="http://schemas.microsoft.com/office/powerpoint/2010/main" val="3399563760"/>
              </p:ext>
            </p:extLst>
          </p:nvPr>
        </p:nvGraphicFramePr>
        <p:xfrm>
          <a:off x="8016213" y="2306136"/>
          <a:ext cx="3840000" cy="4147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4079190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170" y="1355170"/>
            <a:ext cx="11203563" cy="504000"/>
          </a:xfrm>
        </p:spPr>
        <p:txBody>
          <a:bodyPr/>
          <a:lstStyle/>
          <a:p>
            <a:r>
              <a:rPr lang="en-GB" sz="2400" dirty="0"/>
              <a:t>Estimated number of adults (15+) living with HIV and women (15+) living with HIV, 1990-2019</a:t>
            </a:r>
            <a:endParaRPr lang="en-US" sz="2400" dirty="0"/>
          </a:p>
        </p:txBody>
      </p:sp>
      <p:sp>
        <p:nvSpPr>
          <p:cNvPr id="3" name="Slide Number Placeholder 2"/>
          <p:cNvSpPr>
            <a:spLocks noGrp="1"/>
          </p:cNvSpPr>
          <p:nvPr>
            <p:ph type="sldNum" sz="quarter" idx="10"/>
          </p:nvPr>
        </p:nvSpPr>
        <p:spPr/>
        <p:txBody>
          <a:bodyPr/>
          <a:lstStyle/>
          <a:p>
            <a:pPr>
              <a:defRPr/>
            </a:pPr>
            <a:fld id="{7C5EE3DE-282A-4C42-824B-21F751D72708}" type="slidenum">
              <a:rPr lang="th-TH" smtClean="0">
                <a:solidFill>
                  <a:prstClr val="black">
                    <a:tint val="75000"/>
                  </a:prstClr>
                </a:solidFill>
              </a:rPr>
              <a:pPr>
                <a:defRPr/>
              </a:pPr>
              <a:t>7</a:t>
            </a:fld>
            <a:endParaRPr lang="th-TH" dirty="0">
              <a:solidFill>
                <a:prstClr val="black">
                  <a:tint val="75000"/>
                </a:prstClr>
              </a:solidFill>
            </a:endParaRPr>
          </a:p>
        </p:txBody>
      </p:sp>
      <p:sp>
        <p:nvSpPr>
          <p:cNvPr id="5" name="Rectangle 4"/>
          <p:cNvSpPr/>
          <p:nvPr/>
        </p:nvSpPr>
        <p:spPr>
          <a:xfrm>
            <a:off x="213172" y="6504093"/>
            <a:ext cx="11064429" cy="271936"/>
          </a:xfrm>
          <a:prstGeom prst="rect">
            <a:avLst/>
          </a:prstGeom>
        </p:spPr>
        <p:txBody>
          <a:bodyPr wrap="square" lIns="116921" tIns="58453" rIns="116921" bIns="58453">
            <a:spAutoFit/>
          </a:bodyPr>
          <a:lstStyle/>
          <a:p>
            <a:pPr defTabSz="1169129"/>
            <a:r>
              <a:rPr lang="en-US" sz="1000" dirty="0">
                <a:solidFill>
                  <a:prstClr val="black"/>
                </a:solidFill>
                <a:cs typeface="Arial" pitchFamily="34" charset="0"/>
              </a:rPr>
              <a:t>Source: Prepared by </a:t>
            </a:r>
            <a:r>
              <a:rPr lang="en-US" sz="1000" dirty="0">
                <a:solidFill>
                  <a:prstClr val="black"/>
                </a:solidFill>
                <a:cs typeface="Arial" pitchFamily="34" charset="0"/>
                <a:hlinkClick r:id="rId3"/>
              </a:rPr>
              <a:t>www.aidsdatahub.org</a:t>
            </a:r>
            <a:r>
              <a:rPr lang="en-US" sz="1000" dirty="0">
                <a:solidFill>
                  <a:prstClr val="black"/>
                </a:solidFill>
                <a:cs typeface="Arial" pitchFamily="34" charset="0"/>
              </a:rPr>
              <a:t>  based on UNAIDS. (2020). UNAIDS 2019 HIV Estimates and UNAIDS. (2020). UNAIDS Data 2020.</a:t>
            </a:r>
          </a:p>
        </p:txBody>
      </p:sp>
      <p:graphicFrame>
        <p:nvGraphicFramePr>
          <p:cNvPr id="6" name="Chart 5"/>
          <p:cNvGraphicFramePr>
            <a:graphicFrameLocks/>
          </p:cNvGraphicFramePr>
          <p:nvPr>
            <p:extLst>
              <p:ext uri="{D42A27DB-BD31-4B8C-83A1-F6EECF244321}">
                <p14:modId xmlns:p14="http://schemas.microsoft.com/office/powerpoint/2010/main" val="2640076843"/>
              </p:ext>
            </p:extLst>
          </p:nvPr>
        </p:nvGraphicFramePr>
        <p:xfrm>
          <a:off x="566033" y="2305675"/>
          <a:ext cx="11059939" cy="419838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3118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population size estimates, 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a:solidFill>
                  <a:prstClr val="black">
                    <a:tint val="75000"/>
                  </a:prstClr>
                </a:solidFill>
                <a:latin typeface="Arial"/>
                <a:cs typeface="Cordia New" panose="020B0304020202020204" pitchFamily="34" charset="-34"/>
              </a:rPr>
              <a:pPr>
                <a:defRPr/>
              </a:pPr>
              <a:t>8</a:t>
            </a:fld>
            <a:endParaRPr lang="th-TH" dirty="0">
              <a:solidFill>
                <a:prstClr val="black">
                  <a:tint val="75000"/>
                </a:prstClr>
              </a:solidFill>
              <a:latin typeface="Arial"/>
              <a:cs typeface="Cordia New" panose="020B0304020202020204" pitchFamily="34" charset="-34"/>
            </a:endParaRPr>
          </a:p>
        </p:txBody>
      </p:sp>
      <p:graphicFrame>
        <p:nvGraphicFramePr>
          <p:cNvPr id="4" name="Table 3"/>
          <p:cNvGraphicFramePr>
            <a:graphicFrameLocks noGrp="1"/>
          </p:cNvGraphicFramePr>
          <p:nvPr>
            <p:extLst>
              <p:ext uri="{D42A27DB-BD31-4B8C-83A1-F6EECF244321}">
                <p14:modId xmlns:p14="http://schemas.microsoft.com/office/powerpoint/2010/main" val="89223615"/>
              </p:ext>
            </p:extLst>
          </p:nvPr>
        </p:nvGraphicFramePr>
        <p:xfrm>
          <a:off x="1810246" y="2592126"/>
          <a:ext cx="8476755" cy="3156907"/>
        </p:xfrm>
        <a:graphic>
          <a:graphicData uri="http://schemas.openxmlformats.org/drawingml/2006/table">
            <a:tbl>
              <a:tblPr/>
              <a:tblGrid>
                <a:gridCol w="3495619">
                  <a:extLst>
                    <a:ext uri="{9D8B030D-6E8A-4147-A177-3AD203B41FA5}">
                      <a16:colId xmlns:a16="http://schemas.microsoft.com/office/drawing/2014/main" val="20000"/>
                    </a:ext>
                  </a:extLst>
                </a:gridCol>
                <a:gridCol w="2490568">
                  <a:extLst>
                    <a:ext uri="{9D8B030D-6E8A-4147-A177-3AD203B41FA5}">
                      <a16:colId xmlns:a16="http://schemas.microsoft.com/office/drawing/2014/main" val="20001"/>
                    </a:ext>
                  </a:extLst>
                </a:gridCol>
                <a:gridCol w="2490568">
                  <a:extLst>
                    <a:ext uri="{9D8B030D-6E8A-4147-A177-3AD203B41FA5}">
                      <a16:colId xmlns:a16="http://schemas.microsoft.com/office/drawing/2014/main" val="20004"/>
                    </a:ext>
                  </a:extLst>
                </a:gridCol>
              </a:tblGrid>
              <a:tr h="622592">
                <a:tc gridSpan="3">
                  <a:txBody>
                    <a:bodyPr/>
                    <a:lstStyle/>
                    <a:p>
                      <a:pPr algn="ctr" fontAlgn="ctr"/>
                      <a:r>
                        <a:rPr lang="en-GB" sz="1800" b="1" i="0" u="none" strike="noStrike" dirty="0">
                          <a:solidFill>
                            <a:srgbClr val="FFFFFF"/>
                          </a:solidFill>
                          <a:effectLst/>
                          <a:latin typeface="+mj-lt"/>
                        </a:rPr>
                        <a:t>Key population size estimates</a:t>
                      </a:r>
                    </a:p>
                  </a:txBody>
                  <a:tcPr marL="0" marR="0" marT="0" marB="0" anchor="ctr">
                    <a:lnL>
                      <a:noFill/>
                    </a:lnL>
                    <a:lnR>
                      <a:noFill/>
                    </a:lnR>
                    <a:lnT>
                      <a:noFill/>
                    </a:lnT>
                    <a:lnB w="6350" cap="flat" cmpd="sng" algn="ctr">
                      <a:noFill/>
                      <a:prstDash val="solid"/>
                      <a:round/>
                      <a:headEnd type="none" w="med" len="med"/>
                      <a:tailEnd type="none" w="med" len="med"/>
                    </a:lnB>
                    <a:solidFill>
                      <a:srgbClr val="E31837"/>
                    </a:solidFill>
                  </a:tcPr>
                </a:tc>
                <a:tc hMerge="1">
                  <a:txBody>
                    <a:bodyPr/>
                    <a:lstStyle/>
                    <a:p>
                      <a:endParaRPr lang="en-GB"/>
                    </a:p>
                  </a:txBody>
                  <a:tcPr/>
                </a:tc>
                <a:tc hMerge="1">
                  <a:txBody>
                    <a:bodyPr/>
                    <a:lstStyle/>
                    <a:p>
                      <a:endParaRPr lang="en-GB"/>
                    </a:p>
                  </a:txBody>
                  <a:tcPr>
                    <a:lnL w="12700" cmpd="sng">
                      <a:noFill/>
                      <a:prstDash val="solid"/>
                    </a:lnL>
                  </a:tcPr>
                </a:tc>
                <a:extLst>
                  <a:ext uri="{0D108BD9-81ED-4DB2-BD59-A6C34878D82A}">
                    <a16:rowId xmlns:a16="http://schemas.microsoft.com/office/drawing/2014/main" val="10000"/>
                  </a:ext>
                </a:extLst>
              </a:tr>
              <a:tr h="583595">
                <a:tc>
                  <a:txBody>
                    <a:bodyPr/>
                    <a:lstStyle/>
                    <a:p>
                      <a:pPr algn="ctr" rtl="0" fontAlgn="ctr"/>
                      <a:r>
                        <a:rPr lang="en-GB" sz="1600" b="1" i="0" u="none" strike="noStrike" dirty="0">
                          <a:solidFill>
                            <a:srgbClr val="FFFFFF"/>
                          </a:solidFill>
                          <a:effectLst/>
                          <a:latin typeface="+mj-lt"/>
                        </a:rPr>
                        <a:t>Populations</a:t>
                      </a:r>
                    </a:p>
                  </a:txBody>
                  <a:tcPr marL="0"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rtl="0" fontAlgn="ctr"/>
                      <a:r>
                        <a:rPr lang="en-GB" sz="1600" b="1" i="0" u="none" strike="noStrike" dirty="0">
                          <a:solidFill>
                            <a:srgbClr val="FFFFFF"/>
                          </a:solidFill>
                          <a:effectLst/>
                          <a:latin typeface="+mj-lt"/>
                        </a:rPr>
                        <a:t>Estimate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tc>
                  <a:txBody>
                    <a:bodyPr/>
                    <a:lstStyle/>
                    <a:p>
                      <a:pPr algn="ctr" rtl="0" fontAlgn="ctr"/>
                      <a:r>
                        <a:rPr lang="en-GB" sz="1600" b="1" i="0" u="none" strike="noStrike" dirty="0">
                          <a:solidFill>
                            <a:srgbClr val="FFFFFF"/>
                          </a:solidFill>
                          <a:effectLst/>
                          <a:latin typeface="+mj-lt"/>
                        </a:rPr>
                        <a:t>Year of estimate</a:t>
                      </a:r>
                    </a:p>
                  </a:txBody>
                  <a:tcPr marL="0" marR="0" marT="0" marB="0" anchor="ctr">
                    <a:lnL w="12700" cap="flat" cmpd="sng" algn="ctr">
                      <a:noFill/>
                      <a:prstDash val="solid"/>
                      <a:round/>
                      <a:headEnd type="none" w="med" len="med"/>
                      <a:tailEnd type="none" w="med" len="med"/>
                    </a:lnL>
                    <a:lnR>
                      <a:noFill/>
                    </a:lnR>
                    <a:lnT w="12700" cmpd="sng">
                      <a:noFill/>
                      <a:prstDash val="soli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33CCCC"/>
                    </a:solidFill>
                  </a:tcPr>
                </a:tc>
                <a:extLst>
                  <a:ext uri="{0D108BD9-81ED-4DB2-BD59-A6C34878D82A}">
                    <a16:rowId xmlns:a16="http://schemas.microsoft.com/office/drawing/2014/main" val="10001"/>
                  </a:ext>
                </a:extLst>
              </a:tr>
              <a:tr h="97536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dirty="0">
                          <a:solidFill>
                            <a:srgbClr val="000000"/>
                          </a:solidFill>
                          <a:effectLst/>
                          <a:latin typeface="+mn-lt"/>
                          <a:ea typeface="+mn-ea"/>
                          <a:cs typeface="+mn-cs"/>
                        </a:rPr>
                        <a:t>Female sex workers </a:t>
                      </a:r>
                      <a:r>
                        <a:rPr lang="en-US" sz="1600" b="1" i="0" u="none" strike="noStrike" kern="1200" dirty="0">
                          <a:solidFill>
                            <a:srgbClr val="000000"/>
                          </a:solidFill>
                          <a:effectLst/>
                          <a:latin typeface="+mn-lt"/>
                          <a:ea typeface="+mn-ea"/>
                          <a:cs typeface="+mn-cs"/>
                        </a:rPr>
                        <a:t>(</a:t>
                      </a:r>
                      <a:r>
                        <a:rPr lang="en-GB" sz="1600" b="1" i="0" u="none" strike="noStrike" kern="1200" dirty="0">
                          <a:solidFill>
                            <a:srgbClr val="000000"/>
                          </a:solidFill>
                          <a:effectLst/>
                          <a:latin typeface="+mn-lt"/>
                          <a:ea typeface="+mn-ea"/>
                          <a:cs typeface="+mn-cs"/>
                        </a:rPr>
                        <a:t>FSW)</a:t>
                      </a:r>
                    </a:p>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mn-lt"/>
                          <a:ea typeface="+mn-ea"/>
                          <a:cs typeface="+mn-cs"/>
                        </a:rPr>
                        <a:t>P</a:t>
                      </a:r>
                      <a:r>
                        <a:rPr lang="en-GB" sz="1400" b="1" i="0" u="none" strike="noStrike" kern="1200" dirty="0">
                          <a:solidFill>
                            <a:srgbClr val="000000"/>
                          </a:solidFill>
                          <a:effectLst/>
                          <a:latin typeface="+mn-lt"/>
                          <a:ea typeface="+mn-ea"/>
                          <a:cs typeface="+mn-cs"/>
                        </a:rPr>
                        <a:t>ort Moresby </a:t>
                      </a:r>
                    </a:p>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mn-lt"/>
                          <a:ea typeface="+mn-ea"/>
                          <a:cs typeface="+mn-cs"/>
                        </a:rPr>
                        <a:t>L</a:t>
                      </a:r>
                      <a:r>
                        <a:rPr lang="en-GB" sz="1400" b="1" i="0" u="none" strike="noStrike" kern="1200" dirty="0">
                          <a:solidFill>
                            <a:srgbClr val="000000"/>
                          </a:solidFill>
                          <a:effectLst/>
                          <a:latin typeface="+mn-lt"/>
                          <a:ea typeface="+mn-ea"/>
                          <a:cs typeface="+mn-cs"/>
                        </a:rPr>
                        <a:t>ae</a:t>
                      </a:r>
                    </a:p>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mn-lt"/>
                          <a:ea typeface="+mn-ea"/>
                          <a:cs typeface="+mn-cs"/>
                        </a:rPr>
                        <a:t>M</a:t>
                      </a:r>
                      <a:r>
                        <a:rPr lang="en-GB" sz="1400" b="1" i="0" u="none" strike="noStrike" kern="1200" dirty="0">
                          <a:solidFill>
                            <a:srgbClr val="000000"/>
                          </a:solidFill>
                          <a:effectLst/>
                          <a:latin typeface="+mn-lt"/>
                          <a:ea typeface="+mn-ea"/>
                          <a:cs typeface="+mn-cs"/>
                        </a:rPr>
                        <a:t>t. Hagen</a:t>
                      </a:r>
                    </a:p>
                  </a:txBody>
                  <a:tcPr marL="95941"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endParaRPr lang="en-US" sz="1600" b="1" i="0" u="none" strike="noStrike" dirty="0">
                        <a:solidFill>
                          <a:srgbClr val="000000"/>
                        </a:solidFill>
                        <a:effectLst/>
                        <a:latin typeface="+mj-lt"/>
                      </a:endParaRPr>
                    </a:p>
                    <a:p>
                      <a:pPr algn="ctr" rtl="0" fontAlgn="ctr"/>
                      <a:r>
                        <a:rPr lang="en-US" sz="1600" b="1" i="0" u="none" strike="noStrike" dirty="0">
                          <a:solidFill>
                            <a:srgbClr val="000000"/>
                          </a:solidFill>
                          <a:effectLst/>
                          <a:latin typeface="+mj-lt"/>
                        </a:rPr>
                        <a:t>1</a:t>
                      </a:r>
                      <a:r>
                        <a:rPr lang="en-GB" sz="1600" b="1" i="0" u="none" strike="noStrike" dirty="0">
                          <a:solidFill>
                            <a:srgbClr val="000000"/>
                          </a:solidFill>
                          <a:effectLst/>
                          <a:latin typeface="+mj-lt"/>
                        </a:rPr>
                        <a:t>6 100</a:t>
                      </a:r>
                    </a:p>
                    <a:p>
                      <a:pPr algn="ctr" rtl="0" fontAlgn="ctr"/>
                      <a:r>
                        <a:rPr lang="en-US" sz="1600" b="1" i="0" u="none" strike="noStrike" dirty="0">
                          <a:solidFill>
                            <a:srgbClr val="000000"/>
                          </a:solidFill>
                          <a:effectLst/>
                          <a:latin typeface="+mj-lt"/>
                        </a:rPr>
                        <a:t>   6</a:t>
                      </a:r>
                      <a:r>
                        <a:rPr lang="en-GB" sz="1600" b="1" i="0" u="none" strike="noStrike" dirty="0">
                          <a:solidFill>
                            <a:srgbClr val="000000"/>
                          </a:solidFill>
                          <a:effectLst/>
                          <a:latin typeface="+mj-lt"/>
                        </a:rPr>
                        <a:t>100</a:t>
                      </a:r>
                    </a:p>
                    <a:p>
                      <a:pPr algn="ctr" rtl="0" fontAlgn="ctr"/>
                      <a:r>
                        <a:rPr lang="en-US" sz="1600" b="1" i="0" u="none" strike="noStrike" dirty="0">
                          <a:solidFill>
                            <a:srgbClr val="000000"/>
                          </a:solidFill>
                          <a:effectLst/>
                          <a:latin typeface="+mj-lt"/>
                        </a:rPr>
                        <a:t>   2</a:t>
                      </a:r>
                      <a:r>
                        <a:rPr lang="en-GB" sz="1600" b="1" i="0" u="none" strike="noStrike" dirty="0">
                          <a:solidFill>
                            <a:srgbClr val="000000"/>
                          </a:solidFill>
                          <a:effectLst/>
                          <a:latin typeface="+mj-lt"/>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j-lt"/>
                        </a:rPr>
                        <a:t>2016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975360">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600" b="1" i="0" u="none" strike="noStrike" kern="1200" dirty="0">
                          <a:solidFill>
                            <a:srgbClr val="000000"/>
                          </a:solidFill>
                          <a:effectLst/>
                          <a:latin typeface="+mn-lt"/>
                          <a:ea typeface="+mn-ea"/>
                          <a:cs typeface="+mn-cs"/>
                        </a:rPr>
                        <a:t>Combined</a:t>
                      </a:r>
                      <a:r>
                        <a:rPr lang="en-GB" sz="1600" b="1" i="0" u="none" strike="noStrike" kern="1200" baseline="0" dirty="0">
                          <a:solidFill>
                            <a:srgbClr val="000000"/>
                          </a:solidFill>
                          <a:effectLst/>
                          <a:latin typeface="+mn-lt"/>
                          <a:ea typeface="+mn-ea"/>
                          <a:cs typeface="+mn-cs"/>
                        </a:rPr>
                        <a:t> MSM and TG</a:t>
                      </a:r>
                    </a:p>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mn-lt"/>
                          <a:ea typeface="+mn-ea"/>
                          <a:cs typeface="+mn-cs"/>
                        </a:rPr>
                        <a:t>P</a:t>
                      </a:r>
                      <a:r>
                        <a:rPr lang="en-GB" sz="1400" b="1" i="0" u="none" strike="noStrike" kern="1200" dirty="0">
                          <a:solidFill>
                            <a:srgbClr val="000000"/>
                          </a:solidFill>
                          <a:effectLst/>
                          <a:latin typeface="+mn-lt"/>
                          <a:ea typeface="+mn-ea"/>
                          <a:cs typeface="+mn-cs"/>
                        </a:rPr>
                        <a:t>ort Moresby </a:t>
                      </a:r>
                    </a:p>
                    <a:p>
                      <a:pPr marL="0" marR="0" indent="0" algn="l" defTabSz="914400" rtl="0" eaLnBrk="1" fontAlgn="ctr" latinLnBrk="0" hangingPunct="1">
                        <a:lnSpc>
                          <a:spcPct val="100000"/>
                        </a:lnSpc>
                        <a:spcBef>
                          <a:spcPts val="0"/>
                        </a:spcBef>
                        <a:spcAft>
                          <a:spcPts val="0"/>
                        </a:spcAft>
                        <a:buClrTx/>
                        <a:buSzTx/>
                        <a:buFontTx/>
                        <a:buNone/>
                        <a:tabLst/>
                        <a:defRPr/>
                      </a:pPr>
                      <a:r>
                        <a:rPr lang="en-US" sz="1400" b="1" i="0" u="none" strike="noStrike" kern="1200" dirty="0">
                          <a:solidFill>
                            <a:srgbClr val="000000"/>
                          </a:solidFill>
                          <a:effectLst/>
                          <a:latin typeface="+mn-lt"/>
                          <a:ea typeface="+mn-ea"/>
                          <a:cs typeface="+mn-cs"/>
                        </a:rPr>
                        <a:t>L</a:t>
                      </a:r>
                      <a:r>
                        <a:rPr lang="en-GB" sz="1400" b="1" i="0" u="none" strike="noStrike" kern="1200" dirty="0">
                          <a:solidFill>
                            <a:srgbClr val="000000"/>
                          </a:solidFill>
                          <a:effectLst/>
                          <a:latin typeface="+mn-lt"/>
                          <a:ea typeface="+mn-ea"/>
                          <a:cs typeface="+mn-cs"/>
                        </a:rPr>
                        <a:t>ae</a:t>
                      </a:r>
                    </a:p>
                  </a:txBody>
                  <a:tcPr marL="95941" marR="0" marT="0" marB="0"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j-lt"/>
                        </a:rPr>
                        <a:t> </a:t>
                      </a:r>
                    </a:p>
                    <a:p>
                      <a:pPr algn="ctr" rtl="0" fontAlgn="ctr"/>
                      <a:r>
                        <a:rPr lang="en-GB" sz="1600" b="1" i="0" u="none" strike="noStrike" dirty="0">
                          <a:solidFill>
                            <a:srgbClr val="000000"/>
                          </a:solidFill>
                          <a:effectLst/>
                          <a:latin typeface="+mj-lt"/>
                        </a:rPr>
                        <a:t> 7500</a:t>
                      </a:r>
                    </a:p>
                    <a:p>
                      <a:pPr algn="ctr" rtl="0" fontAlgn="ctr"/>
                      <a:r>
                        <a:rPr lang="en-US" sz="1600" b="1" i="0" u="none" strike="noStrike" dirty="0">
                          <a:solidFill>
                            <a:srgbClr val="000000"/>
                          </a:solidFill>
                          <a:effectLst/>
                          <a:latin typeface="+mj-lt"/>
                        </a:rPr>
                        <a:t> 4</a:t>
                      </a:r>
                      <a:r>
                        <a:rPr lang="en-GB" sz="1600" b="1" i="0" u="none" strike="noStrike" dirty="0">
                          <a:solidFill>
                            <a:srgbClr val="000000"/>
                          </a:solidFill>
                          <a:effectLst/>
                          <a:latin typeface="+mj-lt"/>
                        </a:rPr>
                        <a:t>700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en-GB" sz="1600" b="1" i="0" u="none" strike="noStrike" dirty="0">
                          <a:solidFill>
                            <a:srgbClr val="000000"/>
                          </a:solidFill>
                          <a:effectLst/>
                          <a:latin typeface="+mj-lt"/>
                        </a:rPr>
                        <a:t>2016</a:t>
                      </a:r>
                    </a:p>
                  </a:txBody>
                  <a:tcPr marL="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33CCCC"/>
                      </a:solidFill>
                      <a:prstDash val="solid"/>
                      <a:round/>
                      <a:headEnd type="none" w="med" len="med"/>
                      <a:tailEnd type="none" w="med" len="med"/>
                    </a:lnT>
                    <a:lnB w="12700" cap="flat" cmpd="sng" algn="ctr">
                      <a:solidFill>
                        <a:srgbClr val="33CC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5" name="Rectangle 4"/>
          <p:cNvSpPr/>
          <p:nvPr/>
        </p:nvSpPr>
        <p:spPr>
          <a:xfrm>
            <a:off x="47631" y="6330537"/>
            <a:ext cx="11201401" cy="338271"/>
          </a:xfrm>
          <a:prstGeom prst="rect">
            <a:avLst/>
          </a:prstGeom>
        </p:spPr>
        <p:txBody>
          <a:bodyPr wrap="square" lIns="91146" tIns="45580" rIns="91146" bIns="45580">
            <a:spAutoFit/>
          </a:bodyPr>
          <a:lstStyle/>
          <a:p>
            <a:pPr>
              <a:defRPr/>
            </a:pPr>
            <a:r>
              <a:rPr lang="en-US" sz="800" dirty="0">
                <a:solidFill>
                  <a:prstClr val="black"/>
                </a:solidFill>
                <a:latin typeface="Arial" pitchFamily="34" charset="0"/>
                <a:cs typeface="Arial" pitchFamily="34" charset="0"/>
              </a:rPr>
              <a:t>Source: Prepared by </a:t>
            </a:r>
            <a:r>
              <a:rPr lang="en-US" sz="800" dirty="0">
                <a:solidFill>
                  <a:prstClr val="black"/>
                </a:solidFill>
                <a:latin typeface="Arial" pitchFamily="34" charset="0"/>
                <a:cs typeface="Arial" pitchFamily="34" charset="0"/>
                <a:hlinkClick r:id="rId2"/>
              </a:rPr>
              <a:t>www.aidsdatahub.org</a:t>
            </a:r>
            <a:r>
              <a:rPr lang="en-US" sz="800" dirty="0">
                <a:solidFill>
                  <a:prstClr val="black"/>
                </a:solidFill>
                <a:latin typeface="Arial" pitchFamily="34" charset="0"/>
                <a:cs typeface="Arial" pitchFamily="34" charset="0"/>
              </a:rPr>
              <a:t>  based Kelly-</a:t>
            </a:r>
            <a:r>
              <a:rPr lang="en-US" sz="800" dirty="0" err="1">
                <a:solidFill>
                  <a:prstClr val="black"/>
                </a:solidFill>
                <a:latin typeface="Arial" pitchFamily="34" charset="0"/>
                <a:cs typeface="Arial" pitchFamily="34" charset="0"/>
              </a:rPr>
              <a:t>Hanku</a:t>
            </a:r>
            <a:r>
              <a:rPr lang="en-US" sz="800" dirty="0">
                <a:solidFill>
                  <a:prstClr val="black"/>
                </a:solidFill>
                <a:latin typeface="Arial" pitchFamily="34" charset="0"/>
                <a:cs typeface="Arial" pitchFamily="34" charset="0"/>
              </a:rPr>
              <a:t>, A et al. (2018). </a:t>
            </a:r>
            <a:r>
              <a:rPr lang="en-US" sz="800" dirty="0" err="1">
                <a:solidFill>
                  <a:prstClr val="black"/>
                </a:solidFill>
                <a:latin typeface="Arial" pitchFamily="34" charset="0"/>
                <a:cs typeface="Arial" pitchFamily="34" charset="0"/>
              </a:rPr>
              <a:t>Kauntim</a:t>
            </a:r>
            <a:r>
              <a:rPr lang="en-US" sz="800" dirty="0">
                <a:solidFill>
                  <a:prstClr val="black"/>
                </a:solidFill>
                <a:latin typeface="Arial" pitchFamily="34" charset="0"/>
                <a:cs typeface="Arial" pitchFamily="34" charset="0"/>
              </a:rPr>
              <a:t> mi </a:t>
            </a:r>
            <a:r>
              <a:rPr lang="en-US" sz="800" dirty="0" err="1">
                <a:solidFill>
                  <a:prstClr val="black"/>
                </a:solidFill>
                <a:latin typeface="Arial" pitchFamily="34" charset="0"/>
                <a:cs typeface="Arial" pitchFamily="34" charset="0"/>
              </a:rPr>
              <a:t>tu</a:t>
            </a:r>
            <a:r>
              <a:rPr lang="en-US" sz="800" dirty="0">
                <a:solidFill>
                  <a:prstClr val="black"/>
                </a:solidFill>
                <a:latin typeface="Arial" pitchFamily="34" charset="0"/>
                <a:cs typeface="Arial" pitchFamily="34" charset="0"/>
              </a:rPr>
              <a:t>: Multi-Site Summary Report from the Key Population Integrated Bio-</a:t>
            </a:r>
            <a:r>
              <a:rPr lang="en-US" sz="800" dirty="0" err="1">
                <a:solidFill>
                  <a:prstClr val="black"/>
                </a:solidFill>
                <a:latin typeface="Arial" pitchFamily="34" charset="0"/>
                <a:cs typeface="Arial" pitchFamily="34" charset="0"/>
              </a:rPr>
              <a:t>Behavioural</a:t>
            </a:r>
            <a:r>
              <a:rPr lang="en-US" sz="800" dirty="0">
                <a:solidFill>
                  <a:prstClr val="black"/>
                </a:solidFill>
                <a:latin typeface="Arial" pitchFamily="34" charset="0"/>
                <a:cs typeface="Arial" pitchFamily="34" charset="0"/>
              </a:rPr>
              <a:t> Survey, PNG. PNG Institute of Medical Research and Kirby Institute, UNSW Sydney: </a:t>
            </a:r>
            <a:r>
              <a:rPr lang="en-US" sz="800" dirty="0" err="1">
                <a:solidFill>
                  <a:prstClr val="black"/>
                </a:solidFill>
                <a:latin typeface="Arial" pitchFamily="34" charset="0"/>
                <a:cs typeface="Arial" pitchFamily="34" charset="0"/>
              </a:rPr>
              <a:t>Goroka</a:t>
            </a:r>
            <a:r>
              <a:rPr lang="en-US" sz="800" dirty="0">
                <a:solidFill>
                  <a:prstClr val="black"/>
                </a:solidFill>
                <a:latin typeface="Arial" pitchFamily="34" charset="0"/>
                <a:cs typeface="Arial" pitchFamily="34" charset="0"/>
              </a:rPr>
              <a:t>, Papua New Guinea.</a:t>
            </a:r>
          </a:p>
        </p:txBody>
      </p:sp>
    </p:spTree>
    <p:extLst>
      <p:ext uri="{BB962C8B-B14F-4D97-AF65-F5344CB8AC3E}">
        <p14:creationId xmlns:p14="http://schemas.microsoft.com/office/powerpoint/2010/main" val="819447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7222"/>
            <a:ext cx="9791728" cy="504000"/>
          </a:xfrm>
        </p:spPr>
        <p:txBody>
          <a:bodyPr/>
          <a:lstStyle/>
          <a:p>
            <a:r>
              <a:rPr lang="en-US" dirty="0"/>
              <a:t>HIV prevalence among key populations, Port Moresby, 2009-2016</a:t>
            </a:r>
          </a:p>
        </p:txBody>
      </p:sp>
      <p:sp>
        <p:nvSpPr>
          <p:cNvPr id="3" name="Slide Number Placeholder 2"/>
          <p:cNvSpPr>
            <a:spLocks noGrp="1"/>
          </p:cNvSpPr>
          <p:nvPr>
            <p:ph type="sldNum" sz="quarter" idx="10"/>
          </p:nvPr>
        </p:nvSpPr>
        <p:spPr/>
        <p:txBody>
          <a:bodyPr/>
          <a:lstStyle/>
          <a:p>
            <a:pPr>
              <a:defRPr/>
            </a:pPr>
            <a:fld id="{77F5C28C-2900-4998-ACDD-0BCFC1EC22DA}" type="slidenum">
              <a:rPr lang="th-TH" smtClean="0">
                <a:solidFill>
                  <a:prstClr val="black">
                    <a:tint val="75000"/>
                  </a:prstClr>
                </a:solidFill>
              </a:rPr>
              <a:pPr>
                <a:defRPr/>
              </a:pPr>
              <a:t>9</a:t>
            </a:fld>
            <a:endParaRPr lang="th-TH" dirty="0">
              <a:solidFill>
                <a:prstClr val="black">
                  <a:tint val="75000"/>
                </a:prstClr>
              </a:solidFill>
            </a:endParaRPr>
          </a:p>
        </p:txBody>
      </p:sp>
      <p:sp>
        <p:nvSpPr>
          <p:cNvPr id="5" name="TextBox 1"/>
          <p:cNvSpPr txBox="1"/>
          <p:nvPr/>
        </p:nvSpPr>
        <p:spPr>
          <a:xfrm>
            <a:off x="76200" y="6354000"/>
            <a:ext cx="10896600" cy="504000"/>
          </a:xfrm>
          <a:prstGeom prst="rect">
            <a:avLst/>
          </a:prstGeom>
        </p:spPr>
        <p:txBody>
          <a:bodyPr wrap="square" lIns="91146" tIns="45580" rIns="91146" bIns="45580"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800" dirty="0">
                <a:latin typeface="Arial" pitchFamily="34" charset="0"/>
                <a:cs typeface="Arial" pitchFamily="34" charset="0"/>
              </a:rPr>
              <a:t>Source: Prepared by </a:t>
            </a:r>
            <a:r>
              <a:rPr lang="en-US" sz="800" dirty="0">
                <a:latin typeface="Arial" pitchFamily="34" charset="0"/>
                <a:cs typeface="Arial" pitchFamily="34" charset="0"/>
                <a:hlinkClick r:id="rId2"/>
              </a:rPr>
              <a:t>www.aidsdatahub.org</a:t>
            </a:r>
            <a:r>
              <a:rPr lang="en-US" sz="800" dirty="0">
                <a:latin typeface="Arial" pitchFamily="34" charset="0"/>
                <a:cs typeface="Arial" pitchFamily="34" charset="0"/>
              </a:rPr>
              <a:t>  based on: Save the Children. (2009). </a:t>
            </a:r>
            <a:r>
              <a:rPr lang="en-US" sz="800" dirty="0" err="1">
                <a:latin typeface="Arial" pitchFamily="34" charset="0"/>
                <a:cs typeface="Arial" pitchFamily="34" charset="0"/>
              </a:rPr>
              <a:t>Poro</a:t>
            </a:r>
            <a:r>
              <a:rPr lang="en-US" sz="800" dirty="0">
                <a:latin typeface="Arial" pitchFamily="34" charset="0"/>
                <a:cs typeface="Arial" pitchFamily="34" charset="0"/>
              </a:rPr>
              <a:t> </a:t>
            </a:r>
            <a:r>
              <a:rPr lang="en-US" sz="800" dirty="0" err="1">
                <a:latin typeface="Arial" pitchFamily="34" charset="0"/>
                <a:cs typeface="Arial" pitchFamily="34" charset="0"/>
              </a:rPr>
              <a:t>Sapot</a:t>
            </a:r>
            <a:r>
              <a:rPr lang="en-US" sz="800" dirty="0">
                <a:latin typeface="Arial" pitchFamily="34" charset="0"/>
                <a:cs typeface="Arial" pitchFamily="34" charset="0"/>
              </a:rPr>
              <a:t> </a:t>
            </a:r>
            <a:r>
              <a:rPr lang="en-US" sz="800" dirty="0" err="1">
                <a:latin typeface="Arial" pitchFamily="34" charset="0"/>
                <a:cs typeface="Arial" pitchFamily="34" charset="0"/>
              </a:rPr>
              <a:t>Projecct</a:t>
            </a:r>
            <a:r>
              <a:rPr lang="en-US" sz="800" dirty="0">
                <a:latin typeface="Arial" pitchFamily="34" charset="0"/>
                <a:cs typeface="Arial" pitchFamily="34" charset="0"/>
              </a:rPr>
              <a:t>; IBBS 2010, and Kelly-</a:t>
            </a:r>
            <a:r>
              <a:rPr lang="en-US" sz="800" dirty="0" err="1">
                <a:latin typeface="Arial" pitchFamily="34" charset="0"/>
                <a:cs typeface="Arial" pitchFamily="34" charset="0"/>
              </a:rPr>
              <a:t>Hanku</a:t>
            </a:r>
            <a:r>
              <a:rPr lang="en-US" sz="800" dirty="0">
                <a:latin typeface="Arial" pitchFamily="34" charset="0"/>
                <a:cs typeface="Arial" pitchFamily="34" charset="0"/>
              </a:rPr>
              <a:t>, A et al. (2018). </a:t>
            </a:r>
            <a:r>
              <a:rPr lang="en-US" sz="800" dirty="0" err="1">
                <a:latin typeface="Arial" pitchFamily="34" charset="0"/>
                <a:cs typeface="Arial" pitchFamily="34" charset="0"/>
              </a:rPr>
              <a:t>Kauntim</a:t>
            </a:r>
            <a:r>
              <a:rPr lang="en-US" sz="800" dirty="0">
                <a:latin typeface="Arial" pitchFamily="34" charset="0"/>
                <a:cs typeface="Arial" pitchFamily="34" charset="0"/>
              </a:rPr>
              <a:t> mi </a:t>
            </a:r>
            <a:r>
              <a:rPr lang="en-US" sz="800" dirty="0" err="1">
                <a:latin typeface="Arial" pitchFamily="34" charset="0"/>
                <a:cs typeface="Arial" pitchFamily="34" charset="0"/>
              </a:rPr>
              <a:t>tu</a:t>
            </a:r>
            <a:r>
              <a:rPr lang="en-US" sz="800" dirty="0">
                <a:latin typeface="Arial" pitchFamily="34" charset="0"/>
                <a:cs typeface="Arial" pitchFamily="34" charset="0"/>
              </a:rPr>
              <a:t>: Multi-Site Summary Report from the Key Population Integrated Bio-</a:t>
            </a:r>
            <a:r>
              <a:rPr lang="en-US" sz="800" dirty="0" err="1">
                <a:latin typeface="Arial" pitchFamily="34" charset="0"/>
                <a:cs typeface="Arial" pitchFamily="34" charset="0"/>
              </a:rPr>
              <a:t>Behavioural</a:t>
            </a:r>
            <a:r>
              <a:rPr lang="en-US" sz="800" dirty="0">
                <a:latin typeface="Arial" pitchFamily="34" charset="0"/>
                <a:cs typeface="Arial" pitchFamily="34" charset="0"/>
              </a:rPr>
              <a:t> Survey, PNG. PNG Institute of Medical Research and Kirby Institute, UNSW Sydney: </a:t>
            </a:r>
            <a:r>
              <a:rPr lang="en-US" sz="800" dirty="0" err="1">
                <a:latin typeface="Arial" pitchFamily="34" charset="0"/>
                <a:cs typeface="Arial" pitchFamily="34" charset="0"/>
              </a:rPr>
              <a:t>Goroka</a:t>
            </a:r>
            <a:r>
              <a:rPr lang="en-US" sz="800" dirty="0">
                <a:latin typeface="Arial" pitchFamily="34" charset="0"/>
                <a:cs typeface="Arial" pitchFamily="34" charset="0"/>
              </a:rPr>
              <a:t>, Papua New Guinea</a:t>
            </a:r>
          </a:p>
        </p:txBody>
      </p:sp>
      <p:graphicFrame>
        <p:nvGraphicFramePr>
          <p:cNvPr id="7" name="Chart 6"/>
          <p:cNvGraphicFramePr>
            <a:graphicFrameLocks/>
          </p:cNvGraphicFramePr>
          <p:nvPr>
            <p:extLst>
              <p:ext uri="{D42A27DB-BD31-4B8C-83A1-F6EECF244321}">
                <p14:modId xmlns:p14="http://schemas.microsoft.com/office/powerpoint/2010/main" val="2649262734"/>
              </p:ext>
            </p:extLst>
          </p:nvPr>
        </p:nvGraphicFramePr>
        <p:xfrm>
          <a:off x="2362200" y="2438400"/>
          <a:ext cx="7467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C1BB05EE-1465-463B-BB68-3E10C79A481E}"/>
              </a:ext>
            </a:extLst>
          </p:cNvPr>
          <p:cNvSpPr txBox="1"/>
          <p:nvPr/>
        </p:nvSpPr>
        <p:spPr>
          <a:xfrm>
            <a:off x="2895639" y="5943637"/>
            <a:ext cx="3193358" cy="276716"/>
          </a:xfrm>
          <a:prstGeom prst="rect">
            <a:avLst/>
          </a:prstGeom>
          <a:noFill/>
        </p:spPr>
        <p:txBody>
          <a:bodyPr wrap="none" lIns="91146" tIns="45580" rIns="91146" bIns="45580" rtlCol="0">
            <a:spAutoFit/>
          </a:bodyPr>
          <a:lstStyle/>
          <a:p>
            <a:r>
              <a:rPr lang="en-US" sz="1200" dirty="0">
                <a:latin typeface="Arial" panose="020B0604020202020204" pitchFamily="34" charset="0"/>
                <a:cs typeface="Arial" panose="020B0604020202020204" pitchFamily="34" charset="0"/>
              </a:rPr>
              <a:t>* Combined sample of MSM and TG in 2016</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8743840"/>
      </p:ext>
    </p:extLst>
  </p:cSld>
  <p:clrMapOvr>
    <a:masterClrMapping/>
  </p:clrMapOvr>
</p:sld>
</file>

<file path=ppt/theme/theme1.xml><?xml version="1.0" encoding="utf-8"?>
<a:theme xmlns:a="http://schemas.openxmlformats.org/drawingml/2006/main" name="1_Cover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6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3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5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8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9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0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Layout with Late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Layou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6605</TotalTime>
  <Words>3630</Words>
  <Application>Microsoft Office PowerPoint</Application>
  <PresentationFormat>Widescreen</PresentationFormat>
  <Paragraphs>325</Paragraphs>
  <Slides>54</Slides>
  <Notes>15</Notes>
  <HiddenSlides>0</HiddenSlides>
  <MMClips>0</MMClips>
  <ScaleCrop>false</ScaleCrop>
  <HeadingPairs>
    <vt:vector size="6" baseType="variant">
      <vt:variant>
        <vt:lpstr>Fonts Used</vt:lpstr>
      </vt:variant>
      <vt:variant>
        <vt:i4>3</vt:i4>
      </vt:variant>
      <vt:variant>
        <vt:lpstr>Theme</vt:lpstr>
      </vt:variant>
      <vt:variant>
        <vt:i4>24</vt:i4>
      </vt:variant>
      <vt:variant>
        <vt:lpstr>Slide Titles</vt:lpstr>
      </vt:variant>
      <vt:variant>
        <vt:i4>54</vt:i4>
      </vt:variant>
    </vt:vector>
  </HeadingPairs>
  <TitlesOfParts>
    <vt:vector size="81" baseType="lpstr">
      <vt:lpstr>Arial</vt:lpstr>
      <vt:lpstr>Calibri</vt:lpstr>
      <vt:lpstr>Times New Roman</vt:lpstr>
      <vt:lpstr>1_Cover Design</vt:lpstr>
      <vt:lpstr>Layout with Latest!</vt:lpstr>
      <vt:lpstr>Layout</vt:lpstr>
      <vt:lpstr>1_Layout</vt:lpstr>
      <vt:lpstr>1_Layout with Latest!</vt:lpstr>
      <vt:lpstr>3_Layout</vt:lpstr>
      <vt:lpstr>2_Layout with Latest!</vt:lpstr>
      <vt:lpstr>4_Layout</vt:lpstr>
      <vt:lpstr>5_Layout</vt:lpstr>
      <vt:lpstr>6_Layout</vt:lpstr>
      <vt:lpstr>13_Layout</vt:lpstr>
      <vt:lpstr>7_Layout</vt:lpstr>
      <vt:lpstr>8_Layout</vt:lpstr>
      <vt:lpstr>9_Layout</vt:lpstr>
      <vt:lpstr>3_Layout with Latest!</vt:lpstr>
      <vt:lpstr>4_Layout with Latest!</vt:lpstr>
      <vt:lpstr>5_Layout with Latest!</vt:lpstr>
      <vt:lpstr>6_Layout with Latest!</vt:lpstr>
      <vt:lpstr>7_Layout with Latest!</vt:lpstr>
      <vt:lpstr>8_Layout with Latest!</vt:lpstr>
      <vt:lpstr>9_Layout with Latest!</vt:lpstr>
      <vt:lpstr>10_Layout with Latest!</vt:lpstr>
      <vt:lpstr>11_Layout with Latest!</vt:lpstr>
      <vt:lpstr>12_Layout with Latest!</vt:lpstr>
      <vt:lpstr>Papua New Guinea</vt:lpstr>
      <vt:lpstr>CONTENT</vt:lpstr>
      <vt:lpstr>BASIC SOCIO-DEMOGRAPHIC INDICATORS</vt:lpstr>
      <vt:lpstr>HIV prevalence and  epidemiology</vt:lpstr>
      <vt:lpstr>Estimated people living with HIV, new HIV infections and AIDS-related deaths, 1990-2019</vt:lpstr>
      <vt:lpstr>Estimated people living with HIV, new HIV infections and AIDS-related deaths, 1990-2019</vt:lpstr>
      <vt:lpstr>Estimated number of adults (15+) living with HIV and women (15+) living with HIV, 1990-2019</vt:lpstr>
      <vt:lpstr>Key population size estimates, 2016</vt:lpstr>
      <vt:lpstr>HIV prevalence among key populations, Port Moresby, 2009-2016</vt:lpstr>
      <vt:lpstr>HIV prevalence among key populations, 2016</vt:lpstr>
      <vt:lpstr>Prevalence of STIs among a mixed survey sample of MSM and TG, 2016</vt:lpstr>
      <vt:lpstr>Prevalence of STIs among FSW, 2016</vt:lpstr>
      <vt:lpstr>Annual reported number of  HIV infections, 1996-2010 </vt:lpstr>
      <vt:lpstr>Annual reported number of  new HIV cases and cumulative HIV infections, 1996-2010 </vt:lpstr>
      <vt:lpstr>Reported new HIV cases by mode of transmission, 2006-2010 </vt:lpstr>
      <vt:lpstr>Risk behaviors </vt:lpstr>
      <vt:lpstr>Proportion of key populations who reported condom use at last sex, Port Moresby, 2009-2016</vt:lpstr>
      <vt:lpstr>Proportion of MSM and TG who reported condom use by partner type, 2016</vt:lpstr>
      <vt:lpstr>Proportion of FSW who reported condom use at last vaginal sex by partner type, 2016</vt:lpstr>
      <vt:lpstr>Proportion of FSW who reported condom use at last anal sex by partner type, 2016</vt:lpstr>
      <vt:lpstr>Proportion of FSW who reported consistent condom use at vaginal sex in the last 6 months by partner type, 2016</vt:lpstr>
      <vt:lpstr>Number of clients in the last 6 months among FSW, 2016</vt:lpstr>
      <vt:lpstr>Number of non-paying regular partners in the last 6 months among FSW, 2016</vt:lpstr>
      <vt:lpstr>Number of lifetime male or transgender partners among a mixed survey sample of MSM and TG, 2016</vt:lpstr>
      <vt:lpstr>Number of main female partners in the last 6 months among mixed survey sample of MSM and TG who reported sex with a female</vt:lpstr>
      <vt:lpstr>Age at first sex with a male or TG partner among mixed survey sample of MSM and TG, 2016</vt:lpstr>
      <vt:lpstr>Age of initiation into sex work among sex workers, 2016</vt:lpstr>
      <vt:lpstr>Proportion of surveyed MSM and TG with other risk behaviors, 2016</vt:lpstr>
      <vt:lpstr>Proportion of key populations who reported being forced to have sex in the last 12 months, 2016</vt:lpstr>
      <vt:lpstr>Proportion of adults (15-49) years who reported having multiple sex partners in the last 12 months, 2007-2011</vt:lpstr>
      <vt:lpstr>Proportion of adults (15-49) who reported condom use at last sex among people with multiple sexual partnerships, 2007-2011</vt:lpstr>
      <vt:lpstr>Vulnerability and  HIV knowledge</vt:lpstr>
      <vt:lpstr>Proportion of surveyed key populations who have heard about pre and post exposure prophylaxis, 2016</vt:lpstr>
      <vt:lpstr>Proportion of key populations who have ever been arrested because of sexual practices or gender identity, 2016</vt:lpstr>
      <vt:lpstr>Proportion of key populations with comprehensive HIV knowledge by age group, 2006-2007 </vt:lpstr>
      <vt:lpstr>Proportion of surveyed populations with comprehensive HIV knowledge by age group and gender, 2008-2009 </vt:lpstr>
      <vt:lpstr>Proportion of young people (15-24) with comprehensive HIV knowledge by age group and gender, 2008 </vt:lpstr>
      <vt:lpstr>Proportion of young people (15-24) with comprehensive HIV knowledge by gender, 2004 and 2008 </vt:lpstr>
      <vt:lpstr>HIV expenditure </vt:lpstr>
      <vt:lpstr>AIDS spending by financing source, 2009-2012</vt:lpstr>
      <vt:lpstr>AIDS spending by financing source, 2010-2012</vt:lpstr>
      <vt:lpstr>Proportion of total prevention programme spending on key populations at higher risk, 2009-2012</vt:lpstr>
      <vt:lpstr>National response </vt:lpstr>
      <vt:lpstr>Proportion of key populations who received an HIV test in the last 12 months and know their results, 2006-2016 </vt:lpstr>
      <vt:lpstr>Number of ART sites and people on ART, 2000-2019</vt:lpstr>
      <vt:lpstr>ART scale up, 2000-2019</vt:lpstr>
      <vt:lpstr>ART coverage trends among children, adult males and females and all ages, 2000 - 2019</vt:lpstr>
      <vt:lpstr>Estimated adults living with HIV, adults receiving ARVs, and adult ART coverage, 2019</vt:lpstr>
      <vt:lpstr>Treatment cascade, 2019</vt:lpstr>
      <vt:lpstr>HIV testing and treatment cascade, 2019</vt:lpstr>
      <vt:lpstr>Estimated number of pregnant women living with HIV, pregnant women receiving ARVs, and PMTCT coverage, 2019</vt:lpstr>
      <vt:lpstr>PMTCT cascade, 2019</vt:lpstr>
      <vt:lpstr>PowerPoint Presentation</vt:lpstr>
      <vt:lpstr>PowerPoint Presentation</vt:lpstr>
    </vt:vector>
  </TitlesOfParts>
  <Manager/>
  <Company/>
  <LinksUpToDate>false</LinksUpToDate>
  <SharedDoc>false</SharedDoc>
  <HyperlinkBase>https://www.aidsdatahub.org/resource/papua-new-guinea-country-slides-2019</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Papua New Guinea Country Slides 2019</dc:title>
  <dc:subject/>
  <dc:creator>HIV/AIDS Data Hub for the Asia-Pacific</dc:creator>
  <cp:keywords>hiv, aids, socio-demographic indicators, prevalence, epidemiology, risk behaviors, vulnerability, hiv knowledge, national response</cp:keywords>
  <dc:description/>
  <cp:lastModifiedBy>BOONYATHAROKUL, Earn</cp:lastModifiedBy>
  <cp:revision>475</cp:revision>
  <dcterms:created xsi:type="dcterms:W3CDTF">2013-01-31T02:09:13Z</dcterms:created>
  <dcterms:modified xsi:type="dcterms:W3CDTF">2020-09-14T01:53:06Z</dcterms:modified>
  <cp:category/>
</cp:coreProperties>
</file>