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1.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2.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3.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4.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5.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6.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7.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8.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9.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20.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7.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18.xml" ContentType="application/vnd.openxmlformats-officedocument.themeOverride+xml"/>
  <Override PartName="/ppt/charts/chart3.xml" ContentType="application/vnd.openxmlformats-officedocument.drawingml.chart+xml"/>
  <Override PartName="/ppt/theme/themeOverride19.xml" ContentType="application/vnd.openxmlformats-officedocument.themeOverride+xml"/>
  <Override PartName="/ppt/charts/chart4.xml" ContentType="application/vnd.openxmlformats-officedocument.drawingml.chart+xml"/>
  <Override PartName="/ppt/theme/themeOverride20.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theme/themeOverride21.xml" ContentType="application/vnd.openxmlformats-officedocument.themeOverride+xml"/>
  <Override PartName="/ppt/charts/chart6.xml" ContentType="application/vnd.openxmlformats-officedocument.drawingml.chart+xml"/>
  <Override PartName="/ppt/theme/themeOverride22.xml" ContentType="application/vnd.openxmlformats-officedocument.themeOverride+xml"/>
  <Override PartName="/ppt/notesSlides/notesSlide5.xml" ContentType="application/vnd.openxmlformats-officedocument.presentationml.notesSlide+xml"/>
  <Override PartName="/ppt/charts/chart7.xml" ContentType="application/vnd.openxmlformats-officedocument.drawingml.chart+xml"/>
  <Override PartName="/ppt/theme/themeOverride23.xml" ContentType="application/vnd.openxmlformats-officedocument.themeOverride+xml"/>
  <Override PartName="/ppt/charts/chart8.xml" ContentType="application/vnd.openxmlformats-officedocument.drawingml.chart+xml"/>
  <Override PartName="/ppt/theme/themeOverride24.xml" ContentType="application/vnd.openxmlformats-officedocument.themeOverride+xml"/>
  <Override PartName="/ppt/notesSlides/notesSlide6.xml" ContentType="application/vnd.openxmlformats-officedocument.presentationml.notesSlide+xml"/>
  <Override PartName="/ppt/charts/chart9.xml" ContentType="application/vnd.openxmlformats-officedocument.drawingml.chart+xml"/>
  <Override PartName="/ppt/theme/themeOverride25.xml" ContentType="application/vnd.openxmlformats-officedocument.themeOverride+xml"/>
  <Override PartName="/ppt/charts/chart10.xml" ContentType="application/vnd.openxmlformats-officedocument.drawingml.chart+xml"/>
  <Override PartName="/ppt/theme/themeOverride26.xml" ContentType="application/vnd.openxmlformats-officedocument.themeOverride+xml"/>
  <Override PartName="/ppt/charts/chart11.xml" ContentType="application/vnd.openxmlformats-officedocument.drawingml.chart+xml"/>
  <Override PartName="/ppt/theme/themeOverride27.xml" ContentType="application/vnd.openxmlformats-officedocument.themeOverride+xml"/>
  <Override PartName="/ppt/charts/chart12.xml" ContentType="application/vnd.openxmlformats-officedocument.drawingml.chart+xml"/>
  <Override PartName="/ppt/theme/themeOverride28.xml" ContentType="application/vnd.openxmlformats-officedocument.themeOverride+xml"/>
  <Override PartName="/ppt/charts/chart13.xml" ContentType="application/vnd.openxmlformats-officedocument.drawingml.chart+xml"/>
  <Override PartName="/ppt/theme/themeOverride29.xml" ContentType="application/vnd.openxmlformats-officedocument.themeOverride+xml"/>
  <Override PartName="/ppt/drawings/drawing1.xml" ContentType="application/vnd.openxmlformats-officedocument.drawingml.chartshapes+xml"/>
  <Override PartName="/ppt/charts/chart14.xml" ContentType="application/vnd.openxmlformats-officedocument.drawingml.chart+xml"/>
  <Override PartName="/ppt/theme/themeOverride30.xml" ContentType="application/vnd.openxmlformats-officedocument.themeOverride+xml"/>
  <Override PartName="/ppt/charts/chart15.xml" ContentType="application/vnd.openxmlformats-officedocument.drawingml.chart+xml"/>
  <Override PartName="/ppt/theme/themeOverride31.xml" ContentType="application/vnd.openxmlformats-officedocument.themeOverride+xml"/>
  <Override PartName="/ppt/charts/chart16.xml" ContentType="application/vnd.openxmlformats-officedocument.drawingml.chart+xml"/>
  <Override PartName="/ppt/theme/themeOverride32.xml" ContentType="application/vnd.openxmlformats-officedocument.themeOverride+xml"/>
  <Override PartName="/ppt/charts/chart17.xml" ContentType="application/vnd.openxmlformats-officedocument.drawingml.chart+xml"/>
  <Override PartName="/ppt/theme/themeOverride33.xml" ContentType="application/vnd.openxmlformats-officedocument.themeOverride+xml"/>
  <Override PartName="/ppt/charts/chart18.xml" ContentType="application/vnd.openxmlformats-officedocument.drawingml.chart+xml"/>
  <Override PartName="/ppt/theme/themeOverride34.xml" ContentType="application/vnd.openxmlformats-officedocument.themeOverride+xml"/>
  <Override PartName="/ppt/drawings/drawing2.xml" ContentType="application/vnd.openxmlformats-officedocument.drawingml.chartshapes+xml"/>
  <Override PartName="/ppt/charts/chart19.xml" ContentType="application/vnd.openxmlformats-officedocument.drawingml.chart+xml"/>
  <Override PartName="/ppt/theme/themeOverride35.xml" ContentType="application/vnd.openxmlformats-officedocument.themeOverride+xml"/>
  <Override PartName="/ppt/charts/chart20.xml" ContentType="application/vnd.openxmlformats-officedocument.drawingml.chart+xml"/>
  <Override PartName="/ppt/theme/themeOverride36.xml" ContentType="application/vnd.openxmlformats-officedocument.themeOverride+xml"/>
  <Override PartName="/ppt/drawings/drawing3.xml" ContentType="application/vnd.openxmlformats-officedocument.drawingml.chartshapes+xml"/>
  <Override PartName="/ppt/charts/chart21.xml" ContentType="application/vnd.openxmlformats-officedocument.drawingml.chart+xml"/>
  <Override PartName="/ppt/theme/themeOverride37.xml" ContentType="application/vnd.openxmlformats-officedocument.themeOverride+xml"/>
  <Override PartName="/ppt/charts/chart22.xml" ContentType="application/vnd.openxmlformats-officedocument.drawingml.chart+xml"/>
  <Override PartName="/ppt/theme/themeOverride38.xml" ContentType="application/vnd.openxmlformats-officedocument.themeOverride+xml"/>
  <Override PartName="/ppt/notesSlides/notesSlide7.xml" ContentType="application/vnd.openxmlformats-officedocument.presentationml.notesSlide+xml"/>
  <Override PartName="/ppt/charts/chart23.xml" ContentType="application/vnd.openxmlformats-officedocument.drawingml.chart+xml"/>
  <Override PartName="/ppt/theme/themeOverride39.xml" ContentType="application/vnd.openxmlformats-officedocument.themeOverride+xml"/>
  <Override PartName="/ppt/notesSlides/notesSlide8.xml" ContentType="application/vnd.openxmlformats-officedocument.presentationml.notesSlide+xml"/>
  <Override PartName="/ppt/charts/chart24.xml" ContentType="application/vnd.openxmlformats-officedocument.drawingml.chart+xml"/>
  <Override PartName="/ppt/theme/themeOverride40.xml" ContentType="application/vnd.openxmlformats-officedocument.themeOverride+xml"/>
  <Override PartName="/ppt/charts/chart25.xml" ContentType="application/vnd.openxmlformats-officedocument.drawingml.chart+xml"/>
  <Override PartName="/ppt/theme/themeOverride41.xml" ContentType="application/vnd.openxmlformats-officedocument.themeOverride+xml"/>
  <Override PartName="/ppt/notesSlides/notesSlide9.xml" ContentType="application/vnd.openxmlformats-officedocument.presentationml.notesSlide+xml"/>
  <Override PartName="/ppt/charts/chart26.xml" ContentType="application/vnd.openxmlformats-officedocument.drawingml.chart+xml"/>
  <Override PartName="/ppt/theme/themeOverride42.xml" ContentType="application/vnd.openxmlformats-officedocument.themeOverride+xml"/>
  <Override PartName="/ppt/drawings/drawing4.xml" ContentType="application/vnd.openxmlformats-officedocument.drawingml.chartshapes+xml"/>
  <Override PartName="/ppt/notesSlides/notesSlide10.xml" ContentType="application/vnd.openxmlformats-officedocument.presentationml.notesSlide+xml"/>
  <Override PartName="/ppt/charts/chart27.xml" ContentType="application/vnd.openxmlformats-officedocument.drawingml.chart+xml"/>
  <Override PartName="/ppt/theme/themeOverride43.xml" ContentType="application/vnd.openxmlformats-officedocument.themeOverride+xml"/>
  <Override PartName="/ppt/drawings/drawing5.xml" ContentType="application/vnd.openxmlformats-officedocument.drawingml.chartshapes+xml"/>
  <Override PartName="/ppt/notesSlides/notesSlide11.xml" ContentType="application/vnd.openxmlformats-officedocument.presentationml.notesSlide+xml"/>
  <Override PartName="/ppt/charts/chart28.xml" ContentType="application/vnd.openxmlformats-officedocument.drawingml.chart+xml"/>
  <Override PartName="/ppt/theme/themeOverride4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0" r:id="rId2"/>
    <p:sldMasterId id="2147483680" r:id="rId3"/>
    <p:sldMasterId id="2147483797" r:id="rId4"/>
    <p:sldMasterId id="2147483800" r:id="rId5"/>
    <p:sldMasterId id="2147483935" r:id="rId6"/>
    <p:sldMasterId id="2147483944" r:id="rId7"/>
    <p:sldMasterId id="2147483962" r:id="rId8"/>
    <p:sldMasterId id="2147483971" r:id="rId9"/>
    <p:sldMasterId id="2147483980" r:id="rId10"/>
    <p:sldMasterId id="2147483989" r:id="rId11"/>
    <p:sldMasterId id="2147484007" r:id="rId12"/>
    <p:sldMasterId id="2147484016" r:id="rId13"/>
    <p:sldMasterId id="2147484025" r:id="rId14"/>
    <p:sldMasterId id="2147484034" r:id="rId15"/>
    <p:sldMasterId id="2147484043" r:id="rId16"/>
    <p:sldMasterId id="2147484052" r:id="rId17"/>
    <p:sldMasterId id="2147484061" r:id="rId18"/>
    <p:sldMasterId id="2147484070" r:id="rId19"/>
    <p:sldMasterId id="2147484079" r:id="rId20"/>
    <p:sldMasterId id="2147484088" r:id="rId21"/>
  </p:sldMasterIdLst>
  <p:notesMasterIdLst>
    <p:notesMasterId r:id="rId58"/>
  </p:notesMasterIdLst>
  <p:handoutMasterIdLst>
    <p:handoutMasterId r:id="rId59"/>
  </p:handoutMasterIdLst>
  <p:sldIdLst>
    <p:sldId id="266" r:id="rId22"/>
    <p:sldId id="268" r:id="rId23"/>
    <p:sldId id="351" r:id="rId24"/>
    <p:sldId id="271" r:id="rId25"/>
    <p:sldId id="590" r:id="rId26"/>
    <p:sldId id="591" r:id="rId27"/>
    <p:sldId id="592" r:id="rId28"/>
    <p:sldId id="348" r:id="rId29"/>
    <p:sldId id="328" r:id="rId30"/>
    <p:sldId id="349" r:id="rId31"/>
    <p:sldId id="329" r:id="rId32"/>
    <p:sldId id="277" r:id="rId33"/>
    <p:sldId id="320" r:id="rId34"/>
    <p:sldId id="326" r:id="rId35"/>
    <p:sldId id="327" r:id="rId36"/>
    <p:sldId id="292" r:id="rId37"/>
    <p:sldId id="330" r:id="rId38"/>
    <p:sldId id="344" r:id="rId39"/>
    <p:sldId id="332" r:id="rId40"/>
    <p:sldId id="296" r:id="rId41"/>
    <p:sldId id="338" r:id="rId42"/>
    <p:sldId id="340" r:id="rId43"/>
    <p:sldId id="304" r:id="rId44"/>
    <p:sldId id="322" r:id="rId45"/>
    <p:sldId id="342" r:id="rId46"/>
    <p:sldId id="308" r:id="rId47"/>
    <p:sldId id="343" r:id="rId48"/>
    <p:sldId id="345" r:id="rId49"/>
    <p:sldId id="323" r:id="rId50"/>
    <p:sldId id="593" r:id="rId51"/>
    <p:sldId id="595" r:id="rId52"/>
    <p:sldId id="594" r:id="rId53"/>
    <p:sldId id="597" r:id="rId54"/>
    <p:sldId id="596" r:id="rId55"/>
    <p:sldId id="318" r:id="rId56"/>
    <p:sldId id="311" r:id="rId57"/>
  </p:sldIdLst>
  <p:sldSz cx="12190413" cy="6859588"/>
  <p:notesSz cx="7102475" cy="10234613"/>
  <p:defaultTextStyle>
    <a:defPPr>
      <a:defRPr lang="th-TH"/>
    </a:defPPr>
    <a:lvl1pPr algn="l" rtl="0" fontAlgn="base">
      <a:spcBef>
        <a:spcPct val="0"/>
      </a:spcBef>
      <a:spcAft>
        <a:spcPct val="0"/>
      </a:spcAft>
      <a:defRPr sz="3300" kern="1200">
        <a:solidFill>
          <a:schemeClr val="tx1"/>
        </a:solidFill>
        <a:latin typeface="Arial" pitchFamily="34" charset="0"/>
        <a:ea typeface="+mn-ea"/>
        <a:cs typeface="Cordia New" pitchFamily="34" charset="-34"/>
      </a:defRPr>
    </a:lvl1pPr>
    <a:lvl2pPr marL="544251" algn="l" rtl="0" fontAlgn="base">
      <a:spcBef>
        <a:spcPct val="0"/>
      </a:spcBef>
      <a:spcAft>
        <a:spcPct val="0"/>
      </a:spcAft>
      <a:defRPr sz="3300" kern="1200">
        <a:solidFill>
          <a:schemeClr val="tx1"/>
        </a:solidFill>
        <a:latin typeface="Arial" pitchFamily="34" charset="0"/>
        <a:ea typeface="+mn-ea"/>
        <a:cs typeface="Cordia New" pitchFamily="34" charset="-34"/>
      </a:defRPr>
    </a:lvl2pPr>
    <a:lvl3pPr marL="1088502" algn="l" rtl="0" fontAlgn="base">
      <a:spcBef>
        <a:spcPct val="0"/>
      </a:spcBef>
      <a:spcAft>
        <a:spcPct val="0"/>
      </a:spcAft>
      <a:defRPr sz="3300" kern="1200">
        <a:solidFill>
          <a:schemeClr val="tx1"/>
        </a:solidFill>
        <a:latin typeface="Arial" pitchFamily="34" charset="0"/>
        <a:ea typeface="+mn-ea"/>
        <a:cs typeface="Cordia New" pitchFamily="34" charset="-34"/>
      </a:defRPr>
    </a:lvl3pPr>
    <a:lvl4pPr marL="1632753" algn="l" rtl="0" fontAlgn="base">
      <a:spcBef>
        <a:spcPct val="0"/>
      </a:spcBef>
      <a:spcAft>
        <a:spcPct val="0"/>
      </a:spcAft>
      <a:defRPr sz="3300" kern="1200">
        <a:solidFill>
          <a:schemeClr val="tx1"/>
        </a:solidFill>
        <a:latin typeface="Arial" pitchFamily="34" charset="0"/>
        <a:ea typeface="+mn-ea"/>
        <a:cs typeface="Cordia New" pitchFamily="34" charset="-34"/>
      </a:defRPr>
    </a:lvl4pPr>
    <a:lvl5pPr marL="2177004" algn="l" rtl="0" fontAlgn="base">
      <a:spcBef>
        <a:spcPct val="0"/>
      </a:spcBef>
      <a:spcAft>
        <a:spcPct val="0"/>
      </a:spcAft>
      <a:defRPr sz="3300" kern="1200">
        <a:solidFill>
          <a:schemeClr val="tx1"/>
        </a:solidFill>
        <a:latin typeface="Arial" pitchFamily="34" charset="0"/>
        <a:ea typeface="+mn-ea"/>
        <a:cs typeface="Cordia New" pitchFamily="34" charset="-34"/>
      </a:defRPr>
    </a:lvl5pPr>
    <a:lvl6pPr marL="2721254" algn="l" defTabSz="1088502" rtl="0" eaLnBrk="1" latinLnBrk="0" hangingPunct="1">
      <a:defRPr sz="3300" kern="1200">
        <a:solidFill>
          <a:schemeClr val="tx1"/>
        </a:solidFill>
        <a:latin typeface="Arial" pitchFamily="34" charset="0"/>
        <a:ea typeface="+mn-ea"/>
        <a:cs typeface="Cordia New" pitchFamily="34" charset="-34"/>
      </a:defRPr>
    </a:lvl6pPr>
    <a:lvl7pPr marL="3265505" algn="l" defTabSz="1088502" rtl="0" eaLnBrk="1" latinLnBrk="0" hangingPunct="1">
      <a:defRPr sz="3300" kern="1200">
        <a:solidFill>
          <a:schemeClr val="tx1"/>
        </a:solidFill>
        <a:latin typeface="Arial" pitchFamily="34" charset="0"/>
        <a:ea typeface="+mn-ea"/>
        <a:cs typeface="Cordia New" pitchFamily="34" charset="-34"/>
      </a:defRPr>
    </a:lvl7pPr>
    <a:lvl8pPr marL="3809756" algn="l" defTabSz="1088502" rtl="0" eaLnBrk="1" latinLnBrk="0" hangingPunct="1">
      <a:defRPr sz="3300" kern="1200">
        <a:solidFill>
          <a:schemeClr val="tx1"/>
        </a:solidFill>
        <a:latin typeface="Arial" pitchFamily="34" charset="0"/>
        <a:ea typeface="+mn-ea"/>
        <a:cs typeface="Cordia New" pitchFamily="34" charset="-34"/>
      </a:defRPr>
    </a:lvl8pPr>
    <a:lvl9pPr marL="4354007" algn="l" defTabSz="1088502" rtl="0" eaLnBrk="1" latinLnBrk="0" hangingPunct="1">
      <a:defRPr sz="3300" kern="1200">
        <a:solidFill>
          <a:schemeClr val="tx1"/>
        </a:solidFill>
        <a:latin typeface="Arial" pitchFamily="34" charset="0"/>
        <a:ea typeface="+mn-ea"/>
        <a:cs typeface="Cordia New" pitchFamily="34" charset="-34"/>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161">
          <p15:clr>
            <a:srgbClr val="A4A3A4"/>
          </p15:clr>
        </p15:guide>
        <p15:guide id="4" pos="3840">
          <p15:clr>
            <a:srgbClr val="A4A3A4"/>
          </p15:clr>
        </p15:guide>
      </p15:sldGuideLst>
    </p:ext>
    <p:ext uri="{2D200454-40CA-4A62-9FC3-DE9A4176ACB9}">
      <p15:notesGuideLst xmlns:p15="http://schemas.microsoft.com/office/powerpoint/2012/main">
        <p15:guide id="1" orient="horz" pos="3224">
          <p15:clr>
            <a:srgbClr val="A4A3A4"/>
          </p15:clr>
        </p15:guide>
        <p15:guide id="2" pos="22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FF7C80"/>
    <a:srgbClr val="D60000"/>
    <a:srgbClr val="88C540"/>
    <a:srgbClr val="00AEEF"/>
    <a:srgbClr val="F49AA7"/>
    <a:srgbClr val="FCD1AE"/>
    <a:srgbClr val="FABD8A"/>
    <a:srgbClr val="F78E1E"/>
    <a:srgbClr val="FF75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65" autoAdjust="0"/>
    <p:restoredTop sz="93594" autoAdjust="0"/>
  </p:normalViewPr>
  <p:slideViewPr>
    <p:cSldViewPr>
      <p:cViewPr varScale="1">
        <p:scale>
          <a:sx n="62" d="100"/>
          <a:sy n="62" d="100"/>
        </p:scale>
        <p:origin x="896" y="52"/>
      </p:cViewPr>
      <p:guideLst>
        <p:guide orient="horz" pos="2160"/>
        <p:guide pos="2880"/>
        <p:guide orient="horz" pos="2161"/>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7896"/>
    </p:cViewPr>
  </p:sorterViewPr>
  <p:notesViewPr>
    <p:cSldViewPr>
      <p:cViewPr varScale="1">
        <p:scale>
          <a:sx n="52" d="100"/>
          <a:sy n="52" d="100"/>
        </p:scale>
        <p:origin x="-2592" y="-108"/>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8" Type="http://schemas.openxmlformats.org/officeDocument/2006/relationships/slideMaster" Target="slideMasters/slideMaster8.xml"/><Relationship Id="rId51" Type="http://schemas.openxmlformats.org/officeDocument/2006/relationships/slide" Target="slides/slide3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handoutMaster" Target="handoutMasters/handoutMaster1.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7.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26.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27.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28.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0.xlsx"/><Relationship Id="rId1" Type="http://schemas.openxmlformats.org/officeDocument/2006/relationships/themeOverride" Target="../theme/themeOverride29.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30.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31.xml"/></Relationships>
</file>

<file path=ppt/charts/_rels/chart16.xml.rels><?xml version="1.0" encoding="UTF-8" standalone="yes"?>
<Relationships xmlns="http://schemas.openxmlformats.org/package/2006/relationships"><Relationship Id="rId2" Type="http://schemas.openxmlformats.org/officeDocument/2006/relationships/oleObject" Target="file:///L:\@UN_WORKSHOP\YEYU_WORKSHOP\!%20Singapore%2027JULY2010\Singapore%20Workbook.xlsx" TargetMode="External"/><Relationship Id="rId1" Type="http://schemas.openxmlformats.org/officeDocument/2006/relationships/themeOverride" Target="../theme/themeOverride32.xml"/></Relationships>
</file>

<file path=ppt/charts/_rels/chart17.xml.rels><?xml version="1.0" encoding="UTF-8" standalone="yes"?>
<Relationships xmlns="http://schemas.openxmlformats.org/package/2006/relationships"><Relationship Id="rId2" Type="http://schemas.openxmlformats.org/officeDocument/2006/relationships/oleObject" Target="file:///L:\@UN_WORKSHOP\YEYU_WORKSHOP\!%20Singapore%2027JULY2010\Singapore%20Workbook.xlsx" TargetMode="External"/><Relationship Id="rId1" Type="http://schemas.openxmlformats.org/officeDocument/2006/relationships/themeOverride" Target="../theme/themeOverride33.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3.xlsx"/><Relationship Id="rId1" Type="http://schemas.openxmlformats.org/officeDocument/2006/relationships/themeOverride" Target="../theme/themeOverride34.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35.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8.xm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5.xlsx"/><Relationship Id="rId1" Type="http://schemas.openxmlformats.org/officeDocument/2006/relationships/themeOverride" Target="../theme/themeOverride36.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37.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3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39.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40.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41.xml"/></Relationships>
</file>

<file path=ppt/charts/_rels/chart2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21.xlsx"/><Relationship Id="rId1" Type="http://schemas.openxmlformats.org/officeDocument/2006/relationships/themeOverride" Target="../theme/themeOverride42.xml"/></Relationships>
</file>

<file path=ppt/charts/_rels/chart2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22.xlsx"/><Relationship Id="rId1" Type="http://schemas.openxmlformats.org/officeDocument/2006/relationships/themeOverride" Target="../theme/themeOverride43.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44.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9.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0.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1.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2.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3.xml"/></Relationships>
</file>

<file path=ppt/charts/_rels/chart8.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4.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7932542086085388"/>
          <c:h val="0.66799955144584333"/>
        </c:manualLayout>
      </c:layout>
      <c:lineChart>
        <c:grouping val="standard"/>
        <c:varyColors val="0"/>
        <c:ser>
          <c:idx val="0"/>
          <c:order val="0"/>
          <c:tx>
            <c:strRef>
              <c:f>PLHIV_NI_Deaths!$C$2</c:f>
              <c:strCache>
                <c:ptCount val="1"/>
                <c:pt idx="0">
                  <c:v>PLHIV</c:v>
                </c:pt>
              </c:strCache>
            </c:strRef>
          </c:tx>
          <c:spPr>
            <a:ln w="38100">
              <a:solidFill>
                <a:srgbClr val="63CDF6"/>
              </a:solidFill>
            </a:ln>
          </c:spPr>
          <c:marker>
            <c:symbol val="none"/>
          </c:marker>
          <c:dLbls>
            <c:dLbl>
              <c:idx val="29"/>
              <c:tx>
                <c:rich>
                  <a:bodyPr/>
                  <a:lstStyle/>
                  <a:p>
                    <a:r>
                      <a:rPr lang="en-US" dirty="0"/>
                      <a:t>7 900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A82-41B0-A108-C6F6636CA883}"/>
                </c:ext>
              </c:extLst>
            </c:dLbl>
            <c:spPr>
              <a:noFill/>
              <a:ln>
                <a:noFill/>
              </a:ln>
              <a:effectLst/>
            </c:spPr>
            <c:txPr>
              <a:bodyPr/>
              <a:lstStyle/>
              <a:p>
                <a:pPr>
                  <a:defRPr>
                    <a:solidFill>
                      <a:srgbClr val="00B0F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PLHIV_NI_Deaths!$C$3:$C$32</c:f>
              <c:numCache>
                <c:formatCode>_-* #,##0_-;\-* #,##0_-;_-* "-"??_-;_-@_-</c:formatCode>
                <c:ptCount val="30"/>
                <c:pt idx="0">
                  <c:v>378</c:v>
                </c:pt>
                <c:pt idx="1">
                  <c:v>544</c:v>
                </c:pt>
                <c:pt idx="2">
                  <c:v>750</c:v>
                </c:pt>
                <c:pt idx="3">
                  <c:v>993</c:v>
                </c:pt>
                <c:pt idx="4">
                  <c:v>1268</c:v>
                </c:pt>
                <c:pt idx="5">
                  <c:v>1563</c:v>
                </c:pt>
                <c:pt idx="6">
                  <c:v>1867</c:v>
                </c:pt>
                <c:pt idx="7">
                  <c:v>2165</c:v>
                </c:pt>
                <c:pt idx="8">
                  <c:v>2440</c:v>
                </c:pt>
                <c:pt idx="9">
                  <c:v>2689</c:v>
                </c:pt>
                <c:pt idx="10">
                  <c:v>2910</c:v>
                </c:pt>
                <c:pt idx="11">
                  <c:v>3115</c:v>
                </c:pt>
                <c:pt idx="12">
                  <c:v>3321</c:v>
                </c:pt>
                <c:pt idx="13">
                  <c:v>3548</c:v>
                </c:pt>
                <c:pt idx="14">
                  <c:v>3814</c:v>
                </c:pt>
                <c:pt idx="15">
                  <c:v>4130</c:v>
                </c:pt>
                <c:pt idx="16">
                  <c:v>4518</c:v>
                </c:pt>
                <c:pt idx="17">
                  <c:v>4981</c:v>
                </c:pt>
                <c:pt idx="18">
                  <c:v>5490</c:v>
                </c:pt>
                <c:pt idx="19">
                  <c:v>5999</c:v>
                </c:pt>
                <c:pt idx="20">
                  <c:v>6471</c:v>
                </c:pt>
                <c:pt idx="21">
                  <c:v>6876</c:v>
                </c:pt>
                <c:pt idx="22">
                  <c:v>7197</c:v>
                </c:pt>
                <c:pt idx="23">
                  <c:v>7432</c:v>
                </c:pt>
                <c:pt idx="24">
                  <c:v>7602</c:v>
                </c:pt>
                <c:pt idx="25">
                  <c:v>7724</c:v>
                </c:pt>
                <c:pt idx="26">
                  <c:v>7807</c:v>
                </c:pt>
                <c:pt idx="27">
                  <c:v>7859</c:v>
                </c:pt>
                <c:pt idx="28">
                  <c:v>7902</c:v>
                </c:pt>
                <c:pt idx="29">
                  <c:v>7948</c:v>
                </c:pt>
              </c:numCache>
            </c:numRef>
          </c:val>
          <c:smooth val="0"/>
          <c:extLst>
            <c:ext xmlns:c16="http://schemas.microsoft.com/office/drawing/2014/chart" uri="{C3380CC4-5D6E-409C-BE32-E72D297353CC}">
              <c16:uniqueId val="{00000001-9D1F-4C96-9772-7F0B859553B4}"/>
            </c:ext>
          </c:extLst>
        </c:ser>
        <c:ser>
          <c:idx val="1"/>
          <c:order val="1"/>
          <c:tx>
            <c:strRef>
              <c:f>PLHIV_NI_Deaths!$D$2</c:f>
              <c:strCache>
                <c:ptCount val="1"/>
                <c:pt idx="0">
                  <c:v>PLHIV Lower bound</c:v>
                </c:pt>
              </c:strCache>
            </c:strRef>
          </c:tx>
          <c:spPr>
            <a:ln w="22225">
              <a:solidFill>
                <a:srgbClr val="63CDF6"/>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PLHIV_NI_Deaths!$D$3:$D$32</c:f>
              <c:numCache>
                <c:formatCode>_-* #,##0_-;\-* #,##0_-;_-* "-"??_-;_-@_-</c:formatCode>
                <c:ptCount val="30"/>
                <c:pt idx="0">
                  <c:v>287</c:v>
                </c:pt>
                <c:pt idx="1">
                  <c:v>437</c:v>
                </c:pt>
                <c:pt idx="2">
                  <c:v>630</c:v>
                </c:pt>
                <c:pt idx="3">
                  <c:v>850</c:v>
                </c:pt>
                <c:pt idx="4">
                  <c:v>1093</c:v>
                </c:pt>
                <c:pt idx="5">
                  <c:v>1342</c:v>
                </c:pt>
                <c:pt idx="6">
                  <c:v>1588</c:v>
                </c:pt>
                <c:pt idx="7">
                  <c:v>1840</c:v>
                </c:pt>
                <c:pt idx="8">
                  <c:v>2064</c:v>
                </c:pt>
                <c:pt idx="9">
                  <c:v>2260</c:v>
                </c:pt>
                <c:pt idx="10">
                  <c:v>2435</c:v>
                </c:pt>
                <c:pt idx="11">
                  <c:v>2578</c:v>
                </c:pt>
                <c:pt idx="12">
                  <c:v>2717</c:v>
                </c:pt>
                <c:pt idx="13">
                  <c:v>2892</c:v>
                </c:pt>
                <c:pt idx="14">
                  <c:v>3127</c:v>
                </c:pt>
                <c:pt idx="15">
                  <c:v>3430</c:v>
                </c:pt>
                <c:pt idx="16">
                  <c:v>3806</c:v>
                </c:pt>
                <c:pt idx="17">
                  <c:v>4225</c:v>
                </c:pt>
                <c:pt idx="18">
                  <c:v>4692</c:v>
                </c:pt>
                <c:pt idx="19">
                  <c:v>5160</c:v>
                </c:pt>
                <c:pt idx="20">
                  <c:v>5578</c:v>
                </c:pt>
                <c:pt idx="21">
                  <c:v>5924</c:v>
                </c:pt>
                <c:pt idx="22">
                  <c:v>6179</c:v>
                </c:pt>
                <c:pt idx="23">
                  <c:v>6337</c:v>
                </c:pt>
                <c:pt idx="24">
                  <c:v>6448</c:v>
                </c:pt>
                <c:pt idx="25">
                  <c:v>6528</c:v>
                </c:pt>
                <c:pt idx="26">
                  <c:v>6578</c:v>
                </c:pt>
                <c:pt idx="27">
                  <c:v>6571</c:v>
                </c:pt>
                <c:pt idx="28">
                  <c:v>6543</c:v>
                </c:pt>
                <c:pt idx="29">
                  <c:v>6506</c:v>
                </c:pt>
              </c:numCache>
            </c:numRef>
          </c:val>
          <c:smooth val="0"/>
          <c:extLst>
            <c:ext xmlns:c16="http://schemas.microsoft.com/office/drawing/2014/chart" uri="{C3380CC4-5D6E-409C-BE32-E72D297353CC}">
              <c16:uniqueId val="{00000002-9D1F-4C96-9772-7F0B859553B4}"/>
            </c:ext>
          </c:extLst>
        </c:ser>
        <c:ser>
          <c:idx val="2"/>
          <c:order val="2"/>
          <c:tx>
            <c:strRef>
              <c:f>PLHIV_NI_Deaths!$E$2</c:f>
              <c:strCache>
                <c:ptCount val="1"/>
                <c:pt idx="0">
                  <c:v>PLHIV Upper bound</c:v>
                </c:pt>
              </c:strCache>
            </c:strRef>
          </c:tx>
          <c:spPr>
            <a:ln w="22225">
              <a:solidFill>
                <a:srgbClr val="63CDF6"/>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PLHIV_NI_Deaths!$E$3:$E$32</c:f>
              <c:numCache>
                <c:formatCode>_-* #,##0_-;\-* #,##0_-;_-* "-"??_-;_-@_-</c:formatCode>
                <c:ptCount val="30"/>
                <c:pt idx="0">
                  <c:v>476</c:v>
                </c:pt>
                <c:pt idx="1">
                  <c:v>663</c:v>
                </c:pt>
                <c:pt idx="2">
                  <c:v>887</c:v>
                </c:pt>
                <c:pt idx="3">
                  <c:v>1160</c:v>
                </c:pt>
                <c:pt idx="4">
                  <c:v>1474</c:v>
                </c:pt>
                <c:pt idx="5">
                  <c:v>1823</c:v>
                </c:pt>
                <c:pt idx="6">
                  <c:v>2182</c:v>
                </c:pt>
                <c:pt idx="7">
                  <c:v>2538</c:v>
                </c:pt>
                <c:pt idx="8">
                  <c:v>2832</c:v>
                </c:pt>
                <c:pt idx="9">
                  <c:v>3106</c:v>
                </c:pt>
                <c:pt idx="10">
                  <c:v>3372</c:v>
                </c:pt>
                <c:pt idx="11">
                  <c:v>3649</c:v>
                </c:pt>
                <c:pt idx="12">
                  <c:v>3936</c:v>
                </c:pt>
                <c:pt idx="13">
                  <c:v>4234</c:v>
                </c:pt>
                <c:pt idx="14">
                  <c:v>4541</c:v>
                </c:pt>
                <c:pt idx="15">
                  <c:v>4893</c:v>
                </c:pt>
                <c:pt idx="16">
                  <c:v>5321</c:v>
                </c:pt>
                <c:pt idx="17">
                  <c:v>5818</c:v>
                </c:pt>
                <c:pt idx="18">
                  <c:v>6372</c:v>
                </c:pt>
                <c:pt idx="19">
                  <c:v>6928</c:v>
                </c:pt>
                <c:pt idx="20">
                  <c:v>7452</c:v>
                </c:pt>
                <c:pt idx="21">
                  <c:v>7886</c:v>
                </c:pt>
                <c:pt idx="22">
                  <c:v>8225</c:v>
                </c:pt>
                <c:pt idx="23">
                  <c:v>8524</c:v>
                </c:pt>
                <c:pt idx="24">
                  <c:v>8776</c:v>
                </c:pt>
                <c:pt idx="25">
                  <c:v>8971</c:v>
                </c:pt>
                <c:pt idx="26">
                  <c:v>9113</c:v>
                </c:pt>
                <c:pt idx="27">
                  <c:v>9211</c:v>
                </c:pt>
                <c:pt idx="28">
                  <c:v>9341</c:v>
                </c:pt>
                <c:pt idx="29">
                  <c:v>9504</c:v>
                </c:pt>
              </c:numCache>
            </c:numRef>
          </c:val>
          <c:smooth val="0"/>
          <c:extLst>
            <c:ext xmlns:c16="http://schemas.microsoft.com/office/drawing/2014/chart" uri="{C3380CC4-5D6E-409C-BE32-E72D297353CC}">
              <c16:uniqueId val="{00000003-9D1F-4C96-9772-7F0B859553B4}"/>
            </c:ext>
          </c:extLst>
        </c:ser>
        <c:ser>
          <c:idx val="3"/>
          <c:order val="3"/>
          <c:tx>
            <c:strRef>
              <c:f>PLHIV_NI_Deaths!$F$2</c:f>
              <c:strCache>
                <c:ptCount val="1"/>
                <c:pt idx="0">
                  <c:v>New HIV infections</c:v>
                </c:pt>
              </c:strCache>
            </c:strRef>
          </c:tx>
          <c:spPr>
            <a:ln w="38100">
              <a:solidFill>
                <a:srgbClr val="E31837"/>
              </a:solidFill>
            </a:ln>
          </c:spPr>
          <c:marker>
            <c:symbol val="none"/>
          </c:marker>
          <c:dLbls>
            <c:dLbl>
              <c:idx val="29"/>
              <c:layout>
                <c:manualLayout>
                  <c:x val="1.6445306794320232E-3"/>
                  <c:y val="-3.6299694853903733E-2"/>
                </c:manualLayout>
              </c:layout>
              <c:tx>
                <c:rich>
                  <a:bodyPr/>
                  <a:lstStyle/>
                  <a:p>
                    <a:r>
                      <a:rPr lang="en-US" dirty="0"/>
                      <a:t> &lt;200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A82-41B0-A108-C6F6636CA883}"/>
                </c:ext>
              </c:extLst>
            </c:dLbl>
            <c:spPr>
              <a:noFill/>
              <a:ln>
                <a:noFill/>
              </a:ln>
              <a:effectLst/>
            </c:spPr>
            <c:txPr>
              <a:bodyPr/>
              <a:lstStyle/>
              <a:p>
                <a:pPr>
                  <a:defRPr>
                    <a:solidFill>
                      <a:srgbClr val="E31837"/>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PLHIV_NI_Deaths!$F$3:$F$32</c:f>
              <c:numCache>
                <c:formatCode>_-* #,##0_-;\-* #,##0_-;_-* "-"??_-;_-@_-</c:formatCode>
                <c:ptCount val="30"/>
                <c:pt idx="0">
                  <c:v>133</c:v>
                </c:pt>
                <c:pt idx="1">
                  <c:v>175</c:v>
                </c:pt>
                <c:pt idx="2">
                  <c:v>219</c:v>
                </c:pt>
                <c:pt idx="3">
                  <c:v>263</c:v>
                </c:pt>
                <c:pt idx="4">
                  <c:v>303</c:v>
                </c:pt>
                <c:pt idx="5">
                  <c:v>335</c:v>
                </c:pt>
                <c:pt idx="6">
                  <c:v>356</c:v>
                </c:pt>
                <c:pt idx="7">
                  <c:v>363</c:v>
                </c:pt>
                <c:pt idx="8">
                  <c:v>357</c:v>
                </c:pt>
                <c:pt idx="9">
                  <c:v>345</c:v>
                </c:pt>
                <c:pt idx="10">
                  <c:v>332</c:v>
                </c:pt>
                <c:pt idx="11">
                  <c:v>328</c:v>
                </c:pt>
                <c:pt idx="12">
                  <c:v>341</c:v>
                </c:pt>
                <c:pt idx="13">
                  <c:v>377</c:v>
                </c:pt>
                <c:pt idx="14">
                  <c:v>430</c:v>
                </c:pt>
                <c:pt idx="15">
                  <c:v>491</c:v>
                </c:pt>
                <c:pt idx="16">
                  <c:v>547</c:v>
                </c:pt>
                <c:pt idx="17">
                  <c:v>587</c:v>
                </c:pt>
                <c:pt idx="18">
                  <c:v>599</c:v>
                </c:pt>
                <c:pt idx="19">
                  <c:v>574</c:v>
                </c:pt>
                <c:pt idx="20">
                  <c:v>520</c:v>
                </c:pt>
                <c:pt idx="21">
                  <c:v>445</c:v>
                </c:pt>
                <c:pt idx="22">
                  <c:v>361</c:v>
                </c:pt>
                <c:pt idx="23">
                  <c:v>281</c:v>
                </c:pt>
                <c:pt idx="24">
                  <c:v>213</c:v>
                </c:pt>
                <c:pt idx="25">
                  <c:v>164</c:v>
                </c:pt>
                <c:pt idx="26">
                  <c:v>133</c:v>
                </c:pt>
                <c:pt idx="27">
                  <c:v>114</c:v>
                </c:pt>
                <c:pt idx="28">
                  <c:v>105</c:v>
                </c:pt>
                <c:pt idx="29">
                  <c:v>101</c:v>
                </c:pt>
              </c:numCache>
            </c:numRef>
          </c:val>
          <c:smooth val="0"/>
          <c:extLst>
            <c:ext xmlns:c16="http://schemas.microsoft.com/office/drawing/2014/chart" uri="{C3380CC4-5D6E-409C-BE32-E72D297353CC}">
              <c16:uniqueId val="{00000005-9D1F-4C96-9772-7F0B859553B4}"/>
            </c:ext>
          </c:extLst>
        </c:ser>
        <c:ser>
          <c:idx val="4"/>
          <c:order val="4"/>
          <c:tx>
            <c:strRef>
              <c:f>PLHIV_NI_Deaths!$G$2</c:f>
              <c:strCache>
                <c:ptCount val="1"/>
                <c:pt idx="0">
                  <c:v>New HIV infections Lower bound</c:v>
                </c:pt>
              </c:strCache>
            </c:strRef>
          </c:tx>
          <c:spPr>
            <a:ln w="22225">
              <a:solidFill>
                <a:srgbClr val="E31837"/>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PLHIV_NI_Deaths!$G$3:$G$32</c:f>
              <c:numCache>
                <c:formatCode>_-* #,##0_-;\-* #,##0_-;_-* "-"??_-;_-@_-</c:formatCode>
                <c:ptCount val="30"/>
                <c:pt idx="0">
                  <c:v>113</c:v>
                </c:pt>
                <c:pt idx="1">
                  <c:v>151</c:v>
                </c:pt>
                <c:pt idx="2">
                  <c:v>196</c:v>
                </c:pt>
                <c:pt idx="3">
                  <c:v>231</c:v>
                </c:pt>
                <c:pt idx="4">
                  <c:v>260</c:v>
                </c:pt>
                <c:pt idx="5">
                  <c:v>280</c:v>
                </c:pt>
                <c:pt idx="6">
                  <c:v>296</c:v>
                </c:pt>
                <c:pt idx="7">
                  <c:v>307</c:v>
                </c:pt>
                <c:pt idx="8">
                  <c:v>316</c:v>
                </c:pt>
                <c:pt idx="9">
                  <c:v>298</c:v>
                </c:pt>
                <c:pt idx="10">
                  <c:v>278</c:v>
                </c:pt>
                <c:pt idx="11">
                  <c:v>257</c:v>
                </c:pt>
                <c:pt idx="12">
                  <c:v>262</c:v>
                </c:pt>
                <c:pt idx="13">
                  <c:v>304</c:v>
                </c:pt>
                <c:pt idx="14">
                  <c:v>372</c:v>
                </c:pt>
                <c:pt idx="15">
                  <c:v>438</c:v>
                </c:pt>
                <c:pt idx="16">
                  <c:v>488</c:v>
                </c:pt>
                <c:pt idx="17">
                  <c:v>513</c:v>
                </c:pt>
                <c:pt idx="18">
                  <c:v>517</c:v>
                </c:pt>
                <c:pt idx="19">
                  <c:v>496</c:v>
                </c:pt>
                <c:pt idx="20">
                  <c:v>451</c:v>
                </c:pt>
                <c:pt idx="21">
                  <c:v>386</c:v>
                </c:pt>
                <c:pt idx="22">
                  <c:v>297</c:v>
                </c:pt>
                <c:pt idx="23">
                  <c:v>199</c:v>
                </c:pt>
                <c:pt idx="24">
                  <c:v>117</c:v>
                </c:pt>
                <c:pt idx="25">
                  <c:v>79</c:v>
                </c:pt>
                <c:pt idx="26">
                  <c:v>65</c:v>
                </c:pt>
                <c:pt idx="27">
                  <c:v>40</c:v>
                </c:pt>
                <c:pt idx="28">
                  <c:v>18</c:v>
                </c:pt>
                <c:pt idx="29">
                  <c:v>3</c:v>
                </c:pt>
              </c:numCache>
            </c:numRef>
          </c:val>
          <c:smooth val="0"/>
          <c:extLst>
            <c:ext xmlns:c16="http://schemas.microsoft.com/office/drawing/2014/chart" uri="{C3380CC4-5D6E-409C-BE32-E72D297353CC}">
              <c16:uniqueId val="{00000006-9D1F-4C96-9772-7F0B859553B4}"/>
            </c:ext>
          </c:extLst>
        </c:ser>
        <c:ser>
          <c:idx val="5"/>
          <c:order val="5"/>
          <c:tx>
            <c:strRef>
              <c:f>PLHIV_NI_Deaths!$H$2</c:f>
              <c:strCache>
                <c:ptCount val="1"/>
                <c:pt idx="0">
                  <c:v>New HIV infections Upper bound</c:v>
                </c:pt>
              </c:strCache>
            </c:strRef>
          </c:tx>
          <c:spPr>
            <a:ln w="22225">
              <a:solidFill>
                <a:srgbClr val="E31837"/>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PLHIV_NI_Deaths!$H$3:$H$32</c:f>
              <c:numCache>
                <c:formatCode>_-* #,##0_-;\-* #,##0_-;_-* "-"??_-;_-@_-</c:formatCode>
                <c:ptCount val="30"/>
                <c:pt idx="0">
                  <c:v>155</c:v>
                </c:pt>
                <c:pt idx="1">
                  <c:v>200</c:v>
                </c:pt>
                <c:pt idx="2">
                  <c:v>244</c:v>
                </c:pt>
                <c:pt idx="3">
                  <c:v>297</c:v>
                </c:pt>
                <c:pt idx="4">
                  <c:v>349</c:v>
                </c:pt>
                <c:pt idx="5">
                  <c:v>395</c:v>
                </c:pt>
                <c:pt idx="6">
                  <c:v>421</c:v>
                </c:pt>
                <c:pt idx="7">
                  <c:v>424</c:v>
                </c:pt>
                <c:pt idx="8">
                  <c:v>401</c:v>
                </c:pt>
                <c:pt idx="9">
                  <c:v>395</c:v>
                </c:pt>
                <c:pt idx="10">
                  <c:v>390</c:v>
                </c:pt>
                <c:pt idx="11">
                  <c:v>405</c:v>
                </c:pt>
                <c:pt idx="12">
                  <c:v>427</c:v>
                </c:pt>
                <c:pt idx="13">
                  <c:v>455</c:v>
                </c:pt>
                <c:pt idx="14">
                  <c:v>493</c:v>
                </c:pt>
                <c:pt idx="15">
                  <c:v>549</c:v>
                </c:pt>
                <c:pt idx="16">
                  <c:v>611</c:v>
                </c:pt>
                <c:pt idx="17">
                  <c:v>666</c:v>
                </c:pt>
                <c:pt idx="18">
                  <c:v>686</c:v>
                </c:pt>
                <c:pt idx="19">
                  <c:v>659</c:v>
                </c:pt>
                <c:pt idx="20">
                  <c:v>593</c:v>
                </c:pt>
                <c:pt idx="21">
                  <c:v>508</c:v>
                </c:pt>
                <c:pt idx="22">
                  <c:v>431</c:v>
                </c:pt>
                <c:pt idx="23">
                  <c:v>369</c:v>
                </c:pt>
                <c:pt idx="24">
                  <c:v>316</c:v>
                </c:pt>
                <c:pt idx="25">
                  <c:v>256</c:v>
                </c:pt>
                <c:pt idx="26">
                  <c:v>205</c:v>
                </c:pt>
                <c:pt idx="27">
                  <c:v>193</c:v>
                </c:pt>
                <c:pt idx="28">
                  <c:v>198</c:v>
                </c:pt>
                <c:pt idx="29">
                  <c:v>206</c:v>
                </c:pt>
              </c:numCache>
            </c:numRef>
          </c:val>
          <c:smooth val="0"/>
          <c:extLst>
            <c:ext xmlns:c16="http://schemas.microsoft.com/office/drawing/2014/chart" uri="{C3380CC4-5D6E-409C-BE32-E72D297353CC}">
              <c16:uniqueId val="{00000007-9D1F-4C96-9772-7F0B859553B4}"/>
            </c:ext>
          </c:extLst>
        </c:ser>
        <c:ser>
          <c:idx val="6"/>
          <c:order val="6"/>
          <c:tx>
            <c:strRef>
              <c:f>PLHIV_NI_Deaths!$I$2</c:f>
              <c:strCache>
                <c:ptCount val="1"/>
                <c:pt idx="0">
                  <c:v>AIDS-related deaths</c:v>
                </c:pt>
              </c:strCache>
            </c:strRef>
          </c:tx>
          <c:spPr>
            <a:ln w="38100">
              <a:solidFill>
                <a:srgbClr val="00A99A"/>
              </a:solidFill>
            </a:ln>
          </c:spPr>
          <c:marker>
            <c:symbol val="none"/>
          </c:marker>
          <c:dLbls>
            <c:dLbl>
              <c:idx val="29"/>
              <c:tx>
                <c:rich>
                  <a:bodyPr/>
                  <a:lstStyle/>
                  <a:p>
                    <a:r>
                      <a:rPr lang="en-US" dirty="0"/>
                      <a:t>&lt;100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A82-41B0-A108-C6F6636CA883}"/>
                </c:ext>
              </c:extLst>
            </c:dLbl>
            <c:spPr>
              <a:noFill/>
              <a:ln>
                <a:noFill/>
              </a:ln>
              <a:effectLst/>
            </c:spPr>
            <c:txPr>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PLHIV_NI_Deaths!$I$3:$I$32</c:f>
              <c:numCache>
                <c:formatCode>_-* #,##0_-;\-* #,##0_-;_-* "-"??_-;_-@_-</c:formatCode>
                <c:ptCount val="30"/>
                <c:pt idx="0">
                  <c:v>6</c:v>
                </c:pt>
                <c:pt idx="1">
                  <c:v>9</c:v>
                </c:pt>
                <c:pt idx="2">
                  <c:v>14</c:v>
                </c:pt>
                <c:pt idx="3">
                  <c:v>21</c:v>
                </c:pt>
                <c:pt idx="4">
                  <c:v>30</c:v>
                </c:pt>
                <c:pt idx="5">
                  <c:v>42</c:v>
                </c:pt>
                <c:pt idx="6">
                  <c:v>54</c:v>
                </c:pt>
                <c:pt idx="7">
                  <c:v>68</c:v>
                </c:pt>
                <c:pt idx="8">
                  <c:v>85</c:v>
                </c:pt>
                <c:pt idx="9">
                  <c:v>100</c:v>
                </c:pt>
                <c:pt idx="10">
                  <c:v>118</c:v>
                </c:pt>
                <c:pt idx="11">
                  <c:v>136</c:v>
                </c:pt>
                <c:pt idx="12">
                  <c:v>155</c:v>
                </c:pt>
                <c:pt idx="13">
                  <c:v>173</c:v>
                </c:pt>
                <c:pt idx="14">
                  <c:v>191</c:v>
                </c:pt>
                <c:pt idx="15">
                  <c:v>203</c:v>
                </c:pt>
                <c:pt idx="16">
                  <c:v>187</c:v>
                </c:pt>
                <c:pt idx="17">
                  <c:v>154</c:v>
                </c:pt>
                <c:pt idx="18">
                  <c:v>125</c:v>
                </c:pt>
                <c:pt idx="19">
                  <c:v>101</c:v>
                </c:pt>
                <c:pt idx="20">
                  <c:v>83</c:v>
                </c:pt>
                <c:pt idx="21">
                  <c:v>75</c:v>
                </c:pt>
                <c:pt idx="22">
                  <c:v>74</c:v>
                </c:pt>
                <c:pt idx="23">
                  <c:v>77</c:v>
                </c:pt>
                <c:pt idx="24">
                  <c:v>70</c:v>
                </c:pt>
                <c:pt idx="25">
                  <c:v>66</c:v>
                </c:pt>
                <c:pt idx="26">
                  <c:v>68</c:v>
                </c:pt>
                <c:pt idx="27">
                  <c:v>75</c:v>
                </c:pt>
                <c:pt idx="28">
                  <c:v>70</c:v>
                </c:pt>
                <c:pt idx="29">
                  <c:v>56</c:v>
                </c:pt>
              </c:numCache>
            </c:numRef>
          </c:val>
          <c:smooth val="0"/>
          <c:extLst>
            <c:ext xmlns:c16="http://schemas.microsoft.com/office/drawing/2014/chart" uri="{C3380CC4-5D6E-409C-BE32-E72D297353CC}">
              <c16:uniqueId val="{00000009-9D1F-4C96-9772-7F0B859553B4}"/>
            </c:ext>
          </c:extLst>
        </c:ser>
        <c:ser>
          <c:idx val="7"/>
          <c:order val="7"/>
          <c:tx>
            <c:strRef>
              <c:f>PLHIV_NI_Deaths!$J$2</c:f>
              <c:strCache>
                <c:ptCount val="1"/>
                <c:pt idx="0">
                  <c:v>AIDS-related deaths Lower bound</c:v>
                </c:pt>
              </c:strCache>
            </c:strRef>
          </c:tx>
          <c:spPr>
            <a:ln w="22225">
              <a:solidFill>
                <a:srgbClr val="00A99A"/>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PLHIV_NI_Deaths!$J$3:$J$32</c:f>
              <c:numCache>
                <c:formatCode>_-* #,##0_-;\-* #,##0_-;_-* "-"??_-;_-@_-</c:formatCode>
                <c:ptCount val="30"/>
                <c:pt idx="0">
                  <c:v>2</c:v>
                </c:pt>
                <c:pt idx="1">
                  <c:v>4</c:v>
                </c:pt>
                <c:pt idx="2">
                  <c:v>7</c:v>
                </c:pt>
                <c:pt idx="3">
                  <c:v>12</c:v>
                </c:pt>
                <c:pt idx="4">
                  <c:v>18</c:v>
                </c:pt>
                <c:pt idx="5">
                  <c:v>26</c:v>
                </c:pt>
                <c:pt idx="6">
                  <c:v>35</c:v>
                </c:pt>
                <c:pt idx="7">
                  <c:v>45</c:v>
                </c:pt>
                <c:pt idx="8">
                  <c:v>58</c:v>
                </c:pt>
                <c:pt idx="9">
                  <c:v>71</c:v>
                </c:pt>
                <c:pt idx="10">
                  <c:v>87</c:v>
                </c:pt>
                <c:pt idx="11">
                  <c:v>104</c:v>
                </c:pt>
                <c:pt idx="12">
                  <c:v>122</c:v>
                </c:pt>
                <c:pt idx="13">
                  <c:v>139</c:v>
                </c:pt>
                <c:pt idx="14">
                  <c:v>153</c:v>
                </c:pt>
                <c:pt idx="15">
                  <c:v>163</c:v>
                </c:pt>
                <c:pt idx="16">
                  <c:v>149</c:v>
                </c:pt>
                <c:pt idx="17">
                  <c:v>119</c:v>
                </c:pt>
                <c:pt idx="18">
                  <c:v>95</c:v>
                </c:pt>
                <c:pt idx="19">
                  <c:v>75</c:v>
                </c:pt>
                <c:pt idx="20">
                  <c:v>61</c:v>
                </c:pt>
                <c:pt idx="21">
                  <c:v>54</c:v>
                </c:pt>
                <c:pt idx="22">
                  <c:v>53</c:v>
                </c:pt>
                <c:pt idx="23">
                  <c:v>54</c:v>
                </c:pt>
                <c:pt idx="24">
                  <c:v>48</c:v>
                </c:pt>
                <c:pt idx="25">
                  <c:v>45</c:v>
                </c:pt>
                <c:pt idx="26">
                  <c:v>50</c:v>
                </c:pt>
                <c:pt idx="27">
                  <c:v>49</c:v>
                </c:pt>
                <c:pt idx="28">
                  <c:v>46</c:v>
                </c:pt>
                <c:pt idx="29">
                  <c:v>37</c:v>
                </c:pt>
              </c:numCache>
            </c:numRef>
          </c:val>
          <c:smooth val="0"/>
          <c:extLst>
            <c:ext xmlns:c16="http://schemas.microsoft.com/office/drawing/2014/chart" uri="{C3380CC4-5D6E-409C-BE32-E72D297353CC}">
              <c16:uniqueId val="{0000000A-9D1F-4C96-9772-7F0B859553B4}"/>
            </c:ext>
          </c:extLst>
        </c:ser>
        <c:ser>
          <c:idx val="8"/>
          <c:order val="8"/>
          <c:tx>
            <c:strRef>
              <c:f>PLHIV_NI_Deaths!$K$2</c:f>
              <c:strCache>
                <c:ptCount val="1"/>
                <c:pt idx="0">
                  <c:v>AIDS-related deaths Upper bound</c:v>
                </c:pt>
              </c:strCache>
            </c:strRef>
          </c:tx>
          <c:spPr>
            <a:ln w="22225">
              <a:solidFill>
                <a:srgbClr val="00A99A"/>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PLHIV_NI_Deaths!$K$3:$K$32</c:f>
              <c:numCache>
                <c:formatCode>_-* #,##0_-;\-* #,##0_-;_-* "-"??_-;_-@_-</c:formatCode>
                <c:ptCount val="30"/>
                <c:pt idx="0">
                  <c:v>10</c:v>
                </c:pt>
                <c:pt idx="1">
                  <c:v>15</c:v>
                </c:pt>
                <c:pt idx="2">
                  <c:v>21</c:v>
                </c:pt>
                <c:pt idx="3">
                  <c:v>30</c:v>
                </c:pt>
                <c:pt idx="4">
                  <c:v>41</c:v>
                </c:pt>
                <c:pt idx="5">
                  <c:v>56</c:v>
                </c:pt>
                <c:pt idx="6">
                  <c:v>70</c:v>
                </c:pt>
                <c:pt idx="7">
                  <c:v>88</c:v>
                </c:pt>
                <c:pt idx="8">
                  <c:v>109</c:v>
                </c:pt>
                <c:pt idx="9">
                  <c:v>126</c:v>
                </c:pt>
                <c:pt idx="10">
                  <c:v>149</c:v>
                </c:pt>
                <c:pt idx="11">
                  <c:v>168</c:v>
                </c:pt>
                <c:pt idx="12">
                  <c:v>189</c:v>
                </c:pt>
                <c:pt idx="13">
                  <c:v>212</c:v>
                </c:pt>
                <c:pt idx="14">
                  <c:v>231</c:v>
                </c:pt>
                <c:pt idx="15">
                  <c:v>245</c:v>
                </c:pt>
                <c:pt idx="16">
                  <c:v>227</c:v>
                </c:pt>
                <c:pt idx="17">
                  <c:v>193</c:v>
                </c:pt>
                <c:pt idx="18">
                  <c:v>160</c:v>
                </c:pt>
                <c:pt idx="19">
                  <c:v>132</c:v>
                </c:pt>
                <c:pt idx="20">
                  <c:v>111</c:v>
                </c:pt>
                <c:pt idx="21">
                  <c:v>102</c:v>
                </c:pt>
                <c:pt idx="22">
                  <c:v>101</c:v>
                </c:pt>
                <c:pt idx="23">
                  <c:v>106</c:v>
                </c:pt>
                <c:pt idx="24">
                  <c:v>98</c:v>
                </c:pt>
                <c:pt idx="25">
                  <c:v>92</c:v>
                </c:pt>
                <c:pt idx="26">
                  <c:v>92</c:v>
                </c:pt>
                <c:pt idx="27">
                  <c:v>112</c:v>
                </c:pt>
                <c:pt idx="28">
                  <c:v>100</c:v>
                </c:pt>
                <c:pt idx="29">
                  <c:v>79</c:v>
                </c:pt>
              </c:numCache>
            </c:numRef>
          </c:val>
          <c:smooth val="0"/>
          <c:extLst>
            <c:ext xmlns:c16="http://schemas.microsoft.com/office/drawing/2014/chart" uri="{C3380CC4-5D6E-409C-BE32-E72D297353CC}">
              <c16:uniqueId val="{0000000B-9D1F-4C96-9772-7F0B859553B4}"/>
            </c:ext>
          </c:extLst>
        </c:ser>
        <c:dLbls>
          <c:showLegendKey val="0"/>
          <c:showVal val="0"/>
          <c:showCatName val="0"/>
          <c:showSerName val="0"/>
          <c:showPercent val="0"/>
          <c:showBubbleSize val="0"/>
        </c:dLbls>
        <c:smooth val="0"/>
        <c:axId val="44833024"/>
        <c:axId val="44834816"/>
      </c:lineChart>
      <c:catAx>
        <c:axId val="4483302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4834816"/>
        <c:crosses val="autoZero"/>
        <c:auto val="1"/>
        <c:lblAlgn val="ctr"/>
        <c:lblOffset val="100"/>
        <c:noMultiLvlLbl val="0"/>
      </c:catAx>
      <c:valAx>
        <c:axId val="44834816"/>
        <c:scaling>
          <c:orientation val="minMax"/>
        </c:scaling>
        <c:delete val="0"/>
        <c:axPos val="l"/>
        <c:title>
          <c:tx>
            <c:rich>
              <a:bodyPr rot="-5400000" vert="horz"/>
              <a:lstStyle/>
              <a:p>
                <a:pPr>
                  <a:defRPr/>
                </a:pPr>
                <a:r>
                  <a:rPr lang="en-US" dirty="0"/>
                  <a:t>Number</a:t>
                </a:r>
              </a:p>
            </c:rich>
          </c:tx>
          <c:overlay val="0"/>
        </c:title>
        <c:numFmt formatCode="_-* #,##0_-;\-* #,##0_-;_-* &quot;-&quot;??_-;_-@_-" sourceLinked="1"/>
        <c:majorTickMark val="out"/>
        <c:minorTickMark val="none"/>
        <c:tickLblPos val="nextTo"/>
        <c:crossAx val="44833024"/>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73463231401782414"/>
          <c:h val="6.32367259821448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045962698406465E-2"/>
          <c:y val="6.6301900349850562E-2"/>
          <c:w val="0.74561303533323875"/>
          <c:h val="0.77355984299270375"/>
        </c:manualLayout>
      </c:layout>
      <c:barChart>
        <c:barDir val="col"/>
        <c:grouping val="clustered"/>
        <c:varyColors val="0"/>
        <c:ser>
          <c:idx val="2"/>
          <c:order val="2"/>
          <c:tx>
            <c:strRef>
              <c:f>'HIV prev_KP'!$A$5</c:f>
              <c:strCache>
                <c:ptCount val="1"/>
                <c:pt idx="0">
                  <c:v>PWID</c:v>
                </c:pt>
              </c:strCache>
            </c:strRef>
          </c:tx>
          <c:spPr>
            <a:solidFill>
              <a:srgbClr val="00AEEF"/>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 prev_KP'!$B$2:$H$2</c:f>
              <c:numCache>
                <c:formatCode>General</c:formatCode>
                <c:ptCount val="7"/>
                <c:pt idx="0">
                  <c:v>2007</c:v>
                </c:pt>
                <c:pt idx="1">
                  <c:v>2008</c:v>
                </c:pt>
                <c:pt idx="2">
                  <c:v>2009</c:v>
                </c:pt>
                <c:pt idx="3">
                  <c:v>2010</c:v>
                </c:pt>
                <c:pt idx="4">
                  <c:v>2011</c:v>
                </c:pt>
                <c:pt idx="5">
                  <c:v>2012</c:v>
                </c:pt>
                <c:pt idx="6">
                  <c:v>2013</c:v>
                </c:pt>
              </c:numCache>
            </c:numRef>
          </c:cat>
          <c:val>
            <c:numRef>
              <c:f>'HIV prev_KP'!$B$5:$H$5</c:f>
              <c:numCache>
                <c:formatCode>General</c:formatCode>
                <c:ptCount val="7"/>
                <c:pt idx="6">
                  <c:v>0.5</c:v>
                </c:pt>
              </c:numCache>
            </c:numRef>
          </c:val>
          <c:extLst>
            <c:ext xmlns:c16="http://schemas.microsoft.com/office/drawing/2014/chart" uri="{C3380CC4-5D6E-409C-BE32-E72D297353CC}">
              <c16:uniqueId val="{00000000-835C-471D-89C3-ACBAA02ADA28}"/>
            </c:ext>
          </c:extLst>
        </c:ser>
        <c:dLbls>
          <c:dLblPos val="outEnd"/>
          <c:showLegendKey val="0"/>
          <c:showVal val="1"/>
          <c:showCatName val="0"/>
          <c:showSerName val="0"/>
          <c:showPercent val="0"/>
          <c:showBubbleSize val="0"/>
        </c:dLbls>
        <c:gapWidth val="150"/>
        <c:axId val="131068672"/>
        <c:axId val="131070208"/>
      </c:barChart>
      <c:lineChart>
        <c:grouping val="standard"/>
        <c:varyColors val="0"/>
        <c:ser>
          <c:idx val="0"/>
          <c:order val="0"/>
          <c:tx>
            <c:strRef>
              <c:f>'HIV prev_KP'!$A$3</c:f>
              <c:strCache>
                <c:ptCount val="1"/>
                <c:pt idx="0">
                  <c:v>FSW</c:v>
                </c:pt>
              </c:strCache>
            </c:strRef>
          </c:tx>
          <c:spPr>
            <a:ln w="38100">
              <a:solidFill>
                <a:srgbClr val="88C540"/>
              </a:solidFill>
            </a:ln>
          </c:spPr>
          <c:marker>
            <c:symbol val="none"/>
          </c:marker>
          <c:dPt>
            <c:idx val="0"/>
            <c:bubble3D val="0"/>
            <c:extLst>
              <c:ext xmlns:c16="http://schemas.microsoft.com/office/drawing/2014/chart" uri="{C3380CC4-5D6E-409C-BE32-E72D297353CC}">
                <c16:uniqueId val="{00000001-835C-471D-89C3-ACBAA02ADA28}"/>
              </c:ext>
            </c:extLst>
          </c:dPt>
          <c:dPt>
            <c:idx val="1"/>
            <c:bubble3D val="0"/>
            <c:extLst>
              <c:ext xmlns:c16="http://schemas.microsoft.com/office/drawing/2014/chart" uri="{C3380CC4-5D6E-409C-BE32-E72D297353CC}">
                <c16:uniqueId val="{00000002-835C-471D-89C3-ACBAA02ADA28}"/>
              </c:ext>
            </c:extLst>
          </c:dPt>
          <c:dLbls>
            <c:dLbl>
              <c:idx val="6"/>
              <c:layout>
                <c:manualLayout>
                  <c:x val="7.2524269334059786E-3"/>
                  <c:y val="-8.9436784921329802E-3"/>
                </c:manualLayout>
              </c:layout>
              <c:numFmt formatCode="#,##0.00" sourceLinked="0"/>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5C-471D-89C3-ACBAA02ADA28}"/>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 prev_KP'!$B$2:$H$2</c:f>
              <c:numCache>
                <c:formatCode>General</c:formatCode>
                <c:ptCount val="7"/>
                <c:pt idx="0">
                  <c:v>2007</c:v>
                </c:pt>
                <c:pt idx="1">
                  <c:v>2008</c:v>
                </c:pt>
                <c:pt idx="2">
                  <c:v>2009</c:v>
                </c:pt>
                <c:pt idx="3">
                  <c:v>2010</c:v>
                </c:pt>
                <c:pt idx="4">
                  <c:v>2011</c:v>
                </c:pt>
                <c:pt idx="5">
                  <c:v>2012</c:v>
                </c:pt>
                <c:pt idx="6">
                  <c:v>2013</c:v>
                </c:pt>
              </c:numCache>
            </c:numRef>
          </c:cat>
          <c:val>
            <c:numRef>
              <c:f>'HIV prev_KP'!$B$3:$H$3</c:f>
              <c:numCache>
                <c:formatCode>General</c:formatCode>
                <c:ptCount val="7"/>
                <c:pt idx="2">
                  <c:v>0.3</c:v>
                </c:pt>
                <c:pt idx="3">
                  <c:v>0</c:v>
                </c:pt>
                <c:pt idx="6">
                  <c:v>0.04</c:v>
                </c:pt>
              </c:numCache>
            </c:numRef>
          </c:val>
          <c:smooth val="0"/>
          <c:extLst>
            <c:ext xmlns:c16="http://schemas.microsoft.com/office/drawing/2014/chart" uri="{C3380CC4-5D6E-409C-BE32-E72D297353CC}">
              <c16:uniqueId val="{00000004-835C-471D-89C3-ACBAA02ADA28}"/>
            </c:ext>
          </c:extLst>
        </c:ser>
        <c:ser>
          <c:idx val="1"/>
          <c:order val="1"/>
          <c:tx>
            <c:strRef>
              <c:f>'HIV prev_KP'!$A$4</c:f>
              <c:strCache>
                <c:ptCount val="1"/>
                <c:pt idx="0">
                  <c:v>MSM</c:v>
                </c:pt>
              </c:strCache>
            </c:strRef>
          </c:tx>
          <c:spPr>
            <a:ln w="38100">
              <a:solidFill>
                <a:srgbClr val="F78E1E"/>
              </a:solidFill>
            </a:ln>
          </c:spPr>
          <c:marker>
            <c:symbol val="none"/>
          </c:marker>
          <c:dLbls>
            <c:numFmt formatCode="#,##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 prev_KP'!$B$2:$H$2</c:f>
              <c:numCache>
                <c:formatCode>General</c:formatCode>
                <c:ptCount val="7"/>
                <c:pt idx="0">
                  <c:v>2007</c:v>
                </c:pt>
                <c:pt idx="1">
                  <c:v>2008</c:v>
                </c:pt>
                <c:pt idx="2">
                  <c:v>2009</c:v>
                </c:pt>
                <c:pt idx="3">
                  <c:v>2010</c:v>
                </c:pt>
                <c:pt idx="4">
                  <c:v>2011</c:v>
                </c:pt>
                <c:pt idx="5">
                  <c:v>2012</c:v>
                </c:pt>
                <c:pt idx="6">
                  <c:v>2013</c:v>
                </c:pt>
              </c:numCache>
            </c:numRef>
          </c:cat>
          <c:val>
            <c:numRef>
              <c:f>'HIV prev_KP'!$B$4:$H$4</c:f>
              <c:numCache>
                <c:formatCode>General</c:formatCode>
                <c:ptCount val="7"/>
                <c:pt idx="0">
                  <c:v>3.13</c:v>
                </c:pt>
                <c:pt idx="1">
                  <c:v>2.61</c:v>
                </c:pt>
                <c:pt idx="2">
                  <c:v>1.64</c:v>
                </c:pt>
                <c:pt idx="3">
                  <c:v>2.75</c:v>
                </c:pt>
                <c:pt idx="4">
                  <c:v>2.06</c:v>
                </c:pt>
                <c:pt idx="6">
                  <c:v>3.14</c:v>
                </c:pt>
              </c:numCache>
            </c:numRef>
          </c:val>
          <c:smooth val="0"/>
          <c:extLst>
            <c:ext xmlns:c16="http://schemas.microsoft.com/office/drawing/2014/chart" uri="{C3380CC4-5D6E-409C-BE32-E72D297353CC}">
              <c16:uniqueId val="{00000005-835C-471D-89C3-ACBAA02ADA28}"/>
            </c:ext>
          </c:extLst>
        </c:ser>
        <c:dLbls>
          <c:showLegendKey val="0"/>
          <c:showVal val="0"/>
          <c:showCatName val="0"/>
          <c:showSerName val="0"/>
          <c:showPercent val="0"/>
          <c:showBubbleSize val="0"/>
        </c:dLbls>
        <c:marker val="1"/>
        <c:smooth val="0"/>
        <c:axId val="131068672"/>
        <c:axId val="131070208"/>
      </c:lineChart>
      <c:catAx>
        <c:axId val="131068672"/>
        <c:scaling>
          <c:orientation val="minMax"/>
        </c:scaling>
        <c:delete val="0"/>
        <c:axPos val="b"/>
        <c:numFmt formatCode="General" sourceLinked="1"/>
        <c:majorTickMark val="out"/>
        <c:minorTickMark val="none"/>
        <c:tickLblPos val="nextTo"/>
        <c:crossAx val="131070208"/>
        <c:crosses val="autoZero"/>
        <c:auto val="1"/>
        <c:lblAlgn val="ctr"/>
        <c:lblOffset val="100"/>
        <c:noMultiLvlLbl val="0"/>
      </c:catAx>
      <c:valAx>
        <c:axId val="131070208"/>
        <c:scaling>
          <c:orientation val="minMax"/>
        </c:scaling>
        <c:delete val="0"/>
        <c:axPos val="l"/>
        <c:title>
          <c:tx>
            <c:rich>
              <a:bodyPr rot="0" vert="horz"/>
              <a:lstStyle/>
              <a:p>
                <a:pPr>
                  <a:defRPr/>
                </a:pPr>
                <a:r>
                  <a:rPr lang="en-GB" dirty="0"/>
                  <a:t>%</a:t>
                </a:r>
              </a:p>
            </c:rich>
          </c:tx>
          <c:layout>
            <c:manualLayout>
              <c:xMode val="edge"/>
              <c:yMode val="edge"/>
              <c:x val="1.8888239470976655E-2"/>
              <c:y val="3.26658676325065E-2"/>
            </c:manualLayout>
          </c:layout>
          <c:overlay val="0"/>
        </c:title>
        <c:numFmt formatCode="General" sourceLinked="1"/>
        <c:majorTickMark val="out"/>
        <c:minorTickMark val="none"/>
        <c:tickLblPos val="nextTo"/>
        <c:crossAx val="131068672"/>
        <c:crosses val="autoZero"/>
        <c:crossBetween val="between"/>
        <c:majorUnit val="1"/>
      </c:valAx>
    </c:plotArea>
    <c:legend>
      <c:legendPos val="r"/>
      <c:layout>
        <c:manualLayout>
          <c:xMode val="edge"/>
          <c:yMode val="edge"/>
          <c:x val="0.84253911401148662"/>
          <c:y val="0.30056953055284996"/>
          <c:w val="0.14680468932570712"/>
          <c:h val="0.27696333772955478"/>
        </c:manualLayout>
      </c:layout>
      <c:overlay val="0"/>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11310127654304"/>
          <c:y val="7.317722273282766E-2"/>
          <c:w val="0.55619947055063101"/>
          <c:h val="0.7806286675217905"/>
        </c:manualLayout>
      </c:layout>
      <c:barChart>
        <c:barDir val="col"/>
        <c:grouping val="clustered"/>
        <c:varyColors val="0"/>
        <c:ser>
          <c:idx val="0"/>
          <c:order val="0"/>
          <c:tx>
            <c:strRef>
              <c:f>'MSM Prevalence'!$A$3</c:f>
              <c:strCache>
                <c:ptCount val="1"/>
                <c:pt idx="0">
                  <c:v>Total number tested</c:v>
                </c:pt>
              </c:strCache>
            </c:strRef>
          </c:tx>
          <c:spPr>
            <a:solidFill>
              <a:srgbClr val="33CCCC"/>
            </a:solidFill>
          </c:spPr>
          <c:invertIfNegative val="0"/>
          <c:dLbls>
            <c:spPr>
              <a:noFill/>
              <a:ln>
                <a:noFill/>
              </a:ln>
              <a:effectLst/>
            </c:spPr>
            <c:txPr>
              <a:bodyPr/>
              <a:lstStyle/>
              <a:p>
                <a:pPr>
                  <a:defRPr>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'MSM Prevalence'!$B$2:$G$2</c:f>
              <c:numCache>
                <c:formatCode>General</c:formatCode>
                <c:ptCount val="6"/>
                <c:pt idx="0">
                  <c:v>2007</c:v>
                </c:pt>
                <c:pt idx="1">
                  <c:v>2008</c:v>
                </c:pt>
                <c:pt idx="2">
                  <c:v>2009</c:v>
                </c:pt>
                <c:pt idx="3">
                  <c:v>2010</c:v>
                </c:pt>
                <c:pt idx="4">
                  <c:v>2011</c:v>
                </c:pt>
                <c:pt idx="5">
                  <c:v>2013</c:v>
                </c:pt>
              </c:numCache>
            </c:numRef>
          </c:cat>
          <c:val>
            <c:numRef>
              <c:f>'MSM Prevalence'!$B$3:$G$3</c:f>
              <c:numCache>
                <c:formatCode>General</c:formatCode>
                <c:ptCount val="6"/>
                <c:pt idx="0">
                  <c:v>960</c:v>
                </c:pt>
                <c:pt idx="1">
                  <c:v>1225</c:v>
                </c:pt>
                <c:pt idx="2">
                  <c:v>1277</c:v>
                </c:pt>
                <c:pt idx="3">
                  <c:v>1273</c:v>
                </c:pt>
                <c:pt idx="4">
                  <c:v>1309</c:v>
                </c:pt>
                <c:pt idx="5">
                  <c:v>1293</c:v>
                </c:pt>
              </c:numCache>
            </c:numRef>
          </c:val>
          <c:extLst>
            <c:ext xmlns:c16="http://schemas.microsoft.com/office/drawing/2014/chart" uri="{C3380CC4-5D6E-409C-BE32-E72D297353CC}">
              <c16:uniqueId val="{00000000-019F-4859-A5FB-86A6D37C52DC}"/>
            </c:ext>
          </c:extLst>
        </c:ser>
        <c:dLbls>
          <c:showLegendKey val="0"/>
          <c:showVal val="0"/>
          <c:showCatName val="0"/>
          <c:showSerName val="0"/>
          <c:showPercent val="0"/>
          <c:showBubbleSize val="0"/>
        </c:dLbls>
        <c:gapWidth val="49"/>
        <c:axId val="133549440"/>
        <c:axId val="133551232"/>
      </c:barChart>
      <c:lineChart>
        <c:grouping val="standard"/>
        <c:varyColors val="0"/>
        <c:ser>
          <c:idx val="1"/>
          <c:order val="1"/>
          <c:tx>
            <c:strRef>
              <c:f>'MSM Prevalence'!$A$4</c:f>
              <c:strCache>
                <c:ptCount val="1"/>
                <c:pt idx="0">
                  <c:v>HIV prevalence  </c:v>
                </c:pt>
              </c:strCache>
            </c:strRef>
          </c:tx>
          <c:spPr>
            <a:ln w="38100">
              <a:solidFill>
                <a:srgbClr val="E31837"/>
              </a:solidFill>
            </a:ln>
          </c:spPr>
          <c:marker>
            <c:spPr>
              <a:solidFill>
                <a:srgbClr val="E31837"/>
              </a:solidFill>
              <a:ln>
                <a:solidFill>
                  <a:schemeClr val="bg1"/>
                </a:solidFill>
              </a:ln>
            </c:spPr>
          </c:marker>
          <c:dLbls>
            <c:numFmt formatCode="#,##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'MSM Prevalence'!$B$2:$G$2</c:f>
              <c:numCache>
                <c:formatCode>General</c:formatCode>
                <c:ptCount val="6"/>
                <c:pt idx="0">
                  <c:v>2007</c:v>
                </c:pt>
                <c:pt idx="1">
                  <c:v>2008</c:v>
                </c:pt>
                <c:pt idx="2">
                  <c:v>2009</c:v>
                </c:pt>
                <c:pt idx="3">
                  <c:v>2010</c:v>
                </c:pt>
                <c:pt idx="4">
                  <c:v>2011</c:v>
                </c:pt>
                <c:pt idx="5">
                  <c:v>2013</c:v>
                </c:pt>
              </c:numCache>
            </c:numRef>
          </c:cat>
          <c:val>
            <c:numRef>
              <c:f>'MSM Prevalence'!$B$4:$G$4</c:f>
              <c:numCache>
                <c:formatCode>0.0</c:formatCode>
                <c:ptCount val="6"/>
                <c:pt idx="0">
                  <c:v>3.13</c:v>
                </c:pt>
                <c:pt idx="1">
                  <c:v>2.61</c:v>
                </c:pt>
                <c:pt idx="2">
                  <c:v>1.64</c:v>
                </c:pt>
                <c:pt idx="3">
                  <c:v>2.75</c:v>
                </c:pt>
                <c:pt idx="4">
                  <c:v>2.06</c:v>
                </c:pt>
                <c:pt idx="5" formatCode="General">
                  <c:v>3.14</c:v>
                </c:pt>
              </c:numCache>
            </c:numRef>
          </c:val>
          <c:smooth val="0"/>
          <c:extLst>
            <c:ext xmlns:c16="http://schemas.microsoft.com/office/drawing/2014/chart" uri="{C3380CC4-5D6E-409C-BE32-E72D297353CC}">
              <c16:uniqueId val="{00000001-019F-4859-A5FB-86A6D37C52DC}"/>
            </c:ext>
          </c:extLst>
        </c:ser>
        <c:dLbls>
          <c:showLegendKey val="0"/>
          <c:showVal val="0"/>
          <c:showCatName val="0"/>
          <c:showSerName val="0"/>
          <c:showPercent val="0"/>
          <c:showBubbleSize val="0"/>
        </c:dLbls>
        <c:marker val="1"/>
        <c:smooth val="0"/>
        <c:axId val="133559424"/>
        <c:axId val="133553152"/>
      </c:lineChart>
      <c:catAx>
        <c:axId val="133549440"/>
        <c:scaling>
          <c:orientation val="minMax"/>
        </c:scaling>
        <c:delete val="0"/>
        <c:axPos val="b"/>
        <c:numFmt formatCode="General" sourceLinked="1"/>
        <c:majorTickMark val="out"/>
        <c:minorTickMark val="none"/>
        <c:tickLblPos val="nextTo"/>
        <c:crossAx val="133551232"/>
        <c:crosses val="autoZero"/>
        <c:auto val="1"/>
        <c:lblAlgn val="ctr"/>
        <c:lblOffset val="100"/>
        <c:noMultiLvlLbl val="0"/>
      </c:catAx>
      <c:valAx>
        <c:axId val="133551232"/>
        <c:scaling>
          <c:orientation val="minMax"/>
        </c:scaling>
        <c:delete val="0"/>
        <c:axPos val="l"/>
        <c:title>
          <c:tx>
            <c:rich>
              <a:bodyPr rot="-5400000" vert="horz"/>
              <a:lstStyle/>
              <a:p>
                <a:pPr>
                  <a:defRPr>
                    <a:solidFill>
                      <a:srgbClr val="33CCCC"/>
                    </a:solidFill>
                  </a:defRPr>
                </a:pPr>
                <a:r>
                  <a:rPr lang="en-GB">
                    <a:solidFill>
                      <a:srgbClr val="33CCCC"/>
                    </a:solidFill>
                  </a:rPr>
                  <a:t>Number</a:t>
                </a:r>
                <a:r>
                  <a:rPr lang="en-GB" baseline="0">
                    <a:solidFill>
                      <a:srgbClr val="33CCCC"/>
                    </a:solidFill>
                  </a:rPr>
                  <a:t> tested</a:t>
                </a:r>
                <a:endParaRPr lang="en-GB">
                  <a:solidFill>
                    <a:srgbClr val="33CCCC"/>
                  </a:solidFill>
                </a:endParaRPr>
              </a:p>
            </c:rich>
          </c:tx>
          <c:overlay val="0"/>
        </c:title>
        <c:numFmt formatCode="General" sourceLinked="1"/>
        <c:majorTickMark val="out"/>
        <c:minorTickMark val="none"/>
        <c:tickLblPos val="nextTo"/>
        <c:crossAx val="133549440"/>
        <c:crosses val="autoZero"/>
        <c:crossBetween val="between"/>
      </c:valAx>
      <c:valAx>
        <c:axId val="133553152"/>
        <c:scaling>
          <c:orientation val="minMax"/>
          <c:max val="5"/>
        </c:scaling>
        <c:delete val="0"/>
        <c:axPos val="r"/>
        <c:title>
          <c:tx>
            <c:rich>
              <a:bodyPr rot="-5400000" vert="horz"/>
              <a:lstStyle/>
              <a:p>
                <a:pPr>
                  <a:defRPr>
                    <a:solidFill>
                      <a:srgbClr val="E31837"/>
                    </a:solidFill>
                  </a:defRPr>
                </a:pPr>
                <a:r>
                  <a:rPr lang="en-GB">
                    <a:solidFill>
                      <a:srgbClr val="E31837"/>
                    </a:solidFill>
                  </a:rPr>
                  <a:t>HIV prevalence %</a:t>
                </a:r>
              </a:p>
            </c:rich>
          </c:tx>
          <c:overlay val="0"/>
        </c:title>
        <c:numFmt formatCode="#,##0" sourceLinked="0"/>
        <c:majorTickMark val="out"/>
        <c:minorTickMark val="none"/>
        <c:tickLblPos val="nextTo"/>
        <c:crossAx val="133559424"/>
        <c:crosses val="max"/>
        <c:crossBetween val="between"/>
        <c:majorUnit val="1"/>
      </c:valAx>
      <c:catAx>
        <c:axId val="133559424"/>
        <c:scaling>
          <c:orientation val="minMax"/>
        </c:scaling>
        <c:delete val="1"/>
        <c:axPos val="b"/>
        <c:numFmt formatCode="General" sourceLinked="1"/>
        <c:majorTickMark val="out"/>
        <c:minorTickMark val="none"/>
        <c:tickLblPos val="nextTo"/>
        <c:crossAx val="133553152"/>
        <c:crosses val="autoZero"/>
        <c:auto val="1"/>
        <c:lblAlgn val="ctr"/>
        <c:lblOffset val="100"/>
        <c:noMultiLvlLbl val="0"/>
      </c:catAx>
    </c:plotArea>
    <c:legend>
      <c:legendPos val="r"/>
      <c:layout>
        <c:manualLayout>
          <c:xMode val="edge"/>
          <c:yMode val="edge"/>
          <c:x val="0.7451799526828532"/>
          <c:y val="0.67598830737884474"/>
          <c:w val="0.24350459238590977"/>
          <c:h val="0.2718614598377958"/>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474657344328687"/>
          <c:y val="8.312832159890983E-2"/>
          <c:w val="0.80895038273058362"/>
          <c:h val="0.68642289348171703"/>
        </c:manualLayout>
      </c:layout>
      <c:lineChart>
        <c:grouping val="standard"/>
        <c:varyColors val="0"/>
        <c:ser>
          <c:idx val="1"/>
          <c:order val="0"/>
          <c:tx>
            <c:strRef>
              <c:f>'HIV prev_MSM by venue'!$A$3</c:f>
              <c:strCache>
                <c:ptCount val="1"/>
                <c:pt idx="0">
                  <c:v>Bars/Clubs</c:v>
                </c:pt>
              </c:strCache>
            </c:strRef>
          </c:tx>
          <c:spPr>
            <a:ln w="50800">
              <a:solidFill>
                <a:srgbClr val="EC008C"/>
              </a:solidFill>
            </a:ln>
          </c:spPr>
          <c:marker>
            <c:symbol val="circle"/>
            <c:size val="9"/>
            <c:spPr>
              <a:solidFill>
                <a:srgbClr val="EC008C"/>
              </a:solidFill>
              <a:ln>
                <a:noFill/>
              </a:ln>
            </c:spPr>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5F-4CBA-8ECA-48817075DBEC}"/>
                </c:ext>
              </c:extLst>
            </c:dLbl>
            <c:spPr>
              <a:noFill/>
              <a:ln>
                <a:noFill/>
              </a:ln>
              <a:effectLst/>
            </c:spPr>
            <c:txPr>
              <a:bodyPr/>
              <a:lstStyle/>
              <a:p>
                <a:pPr>
                  <a:defRPr>
                    <a:solidFill>
                      <a:srgbClr val="EC008C"/>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'HIV prev_MSM by venue'!$B$2:$G$2</c:f>
              <c:numCache>
                <c:formatCode>General</c:formatCode>
                <c:ptCount val="6"/>
                <c:pt idx="0">
                  <c:v>2007</c:v>
                </c:pt>
                <c:pt idx="1">
                  <c:v>2008</c:v>
                </c:pt>
                <c:pt idx="2">
                  <c:v>2009</c:v>
                </c:pt>
                <c:pt idx="3">
                  <c:v>2010</c:v>
                </c:pt>
                <c:pt idx="4">
                  <c:v>2011</c:v>
                </c:pt>
                <c:pt idx="5">
                  <c:v>2013</c:v>
                </c:pt>
              </c:numCache>
            </c:numRef>
          </c:cat>
          <c:val>
            <c:numRef>
              <c:f>'HIV prev_MSM by venue'!$B$3:$G$3</c:f>
              <c:numCache>
                <c:formatCode>0.0</c:formatCode>
                <c:ptCount val="6"/>
                <c:pt idx="0">
                  <c:v>2.6</c:v>
                </c:pt>
                <c:pt idx="1">
                  <c:v>1.5</c:v>
                </c:pt>
                <c:pt idx="2">
                  <c:v>1.5</c:v>
                </c:pt>
                <c:pt idx="3">
                  <c:v>2.7</c:v>
                </c:pt>
                <c:pt idx="4">
                  <c:v>1.69</c:v>
                </c:pt>
                <c:pt idx="5">
                  <c:v>2.29</c:v>
                </c:pt>
              </c:numCache>
            </c:numRef>
          </c:val>
          <c:smooth val="0"/>
          <c:extLst>
            <c:ext xmlns:c16="http://schemas.microsoft.com/office/drawing/2014/chart" uri="{C3380CC4-5D6E-409C-BE32-E72D297353CC}">
              <c16:uniqueId val="{00000001-675F-4CBA-8ECA-48817075DBEC}"/>
            </c:ext>
          </c:extLst>
        </c:ser>
        <c:ser>
          <c:idx val="0"/>
          <c:order val="1"/>
          <c:tx>
            <c:strRef>
              <c:f>'HIV prev_MSM by venue'!$A$4</c:f>
              <c:strCache>
                <c:ptCount val="1"/>
                <c:pt idx="0">
                  <c:v>Saunas</c:v>
                </c:pt>
              </c:strCache>
            </c:strRef>
          </c:tx>
          <c:spPr>
            <a:ln w="50800">
              <a:solidFill>
                <a:srgbClr val="00AEEF"/>
              </a:solidFill>
            </a:ln>
          </c:spPr>
          <c:marker>
            <c:symbol val="circle"/>
            <c:size val="9"/>
            <c:spPr>
              <a:solidFill>
                <a:srgbClr val="00AEEF"/>
              </a:solidFill>
              <a:ln>
                <a:noFill/>
              </a:ln>
            </c:spPr>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75F-4CBA-8ECA-48817075DBEC}"/>
                </c:ext>
              </c:extLst>
            </c:dLbl>
            <c:spPr>
              <a:noFill/>
              <a:ln>
                <a:noFill/>
              </a:ln>
              <a:effectLst/>
            </c:spPr>
            <c:txPr>
              <a:bodyPr/>
              <a:lstStyle/>
              <a:p>
                <a:pPr>
                  <a:defRPr>
                    <a:solidFill>
                      <a:srgbClr val="00AEE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'HIV prev_MSM by venue'!$B$2:$G$2</c:f>
              <c:numCache>
                <c:formatCode>General</c:formatCode>
                <c:ptCount val="6"/>
                <c:pt idx="0">
                  <c:v>2007</c:v>
                </c:pt>
                <c:pt idx="1">
                  <c:v>2008</c:v>
                </c:pt>
                <c:pt idx="2">
                  <c:v>2009</c:v>
                </c:pt>
                <c:pt idx="3">
                  <c:v>2010</c:v>
                </c:pt>
                <c:pt idx="4">
                  <c:v>2011</c:v>
                </c:pt>
                <c:pt idx="5">
                  <c:v>2013</c:v>
                </c:pt>
              </c:numCache>
            </c:numRef>
          </c:cat>
          <c:val>
            <c:numRef>
              <c:f>'HIV prev_MSM by venue'!$B$4:$G$4</c:f>
              <c:numCache>
                <c:formatCode>0.0</c:formatCode>
                <c:ptCount val="6"/>
                <c:pt idx="0">
                  <c:v>4.0999999999999996</c:v>
                </c:pt>
                <c:pt idx="1">
                  <c:v>3.7</c:v>
                </c:pt>
                <c:pt idx="2">
                  <c:v>2.7</c:v>
                </c:pt>
                <c:pt idx="3">
                  <c:v>2.9</c:v>
                </c:pt>
                <c:pt idx="4">
                  <c:v>2.17</c:v>
                </c:pt>
                <c:pt idx="5">
                  <c:v>4.3</c:v>
                </c:pt>
              </c:numCache>
            </c:numRef>
          </c:val>
          <c:smooth val="0"/>
          <c:extLst>
            <c:ext xmlns:c16="http://schemas.microsoft.com/office/drawing/2014/chart" uri="{C3380CC4-5D6E-409C-BE32-E72D297353CC}">
              <c16:uniqueId val="{00000003-675F-4CBA-8ECA-48817075DBEC}"/>
            </c:ext>
          </c:extLst>
        </c:ser>
        <c:dLbls>
          <c:showLegendKey val="0"/>
          <c:showVal val="0"/>
          <c:showCatName val="0"/>
          <c:showSerName val="0"/>
          <c:showPercent val="0"/>
          <c:showBubbleSize val="0"/>
        </c:dLbls>
        <c:marker val="1"/>
        <c:smooth val="0"/>
        <c:axId val="133584768"/>
        <c:axId val="133586304"/>
      </c:lineChart>
      <c:catAx>
        <c:axId val="133584768"/>
        <c:scaling>
          <c:orientation val="minMax"/>
        </c:scaling>
        <c:delete val="0"/>
        <c:axPos val="b"/>
        <c:numFmt formatCode="General" sourceLinked="1"/>
        <c:majorTickMark val="none"/>
        <c:minorTickMark val="none"/>
        <c:tickLblPos val="nextTo"/>
        <c:crossAx val="133586304"/>
        <c:crosses val="autoZero"/>
        <c:auto val="1"/>
        <c:lblAlgn val="ctr"/>
        <c:lblOffset val="100"/>
        <c:noMultiLvlLbl val="0"/>
      </c:catAx>
      <c:valAx>
        <c:axId val="133586304"/>
        <c:scaling>
          <c:orientation val="minMax"/>
          <c:max val="5"/>
        </c:scaling>
        <c:delete val="0"/>
        <c:axPos val="l"/>
        <c:majorGridlines>
          <c:spPr>
            <a:ln>
              <a:solidFill>
                <a:sysClr val="window" lastClr="FFFFFF">
                  <a:lumMod val="95000"/>
                </a:sysClr>
              </a:solidFill>
              <a:prstDash val="sysDash"/>
            </a:ln>
          </c:spPr>
        </c:majorGridlines>
        <c:title>
          <c:tx>
            <c:rich>
              <a:bodyPr rot="0" vert="horz"/>
              <a:lstStyle/>
              <a:p>
                <a:pPr>
                  <a:defRPr/>
                </a:pPr>
                <a:r>
                  <a:rPr lang="en-GB"/>
                  <a:t>%</a:t>
                </a:r>
              </a:p>
            </c:rich>
          </c:tx>
          <c:layout>
            <c:manualLayout>
              <c:xMode val="edge"/>
              <c:yMode val="edge"/>
              <c:x val="0.1027216111790048"/>
              <c:y val="5.4286934916626291E-2"/>
            </c:manualLayout>
          </c:layout>
          <c:overlay val="0"/>
        </c:title>
        <c:numFmt formatCode="0" sourceLinked="0"/>
        <c:majorTickMark val="none"/>
        <c:minorTickMark val="none"/>
        <c:tickLblPos val="nextTo"/>
        <c:crossAx val="133584768"/>
        <c:crosses val="autoZero"/>
        <c:crossBetween val="between"/>
        <c:majorUnit val="1"/>
      </c:valAx>
      <c:dTable>
        <c:showHorzBorder val="1"/>
        <c:showVertBorder val="1"/>
        <c:showOutline val="1"/>
        <c:showKeys val="1"/>
      </c:dTable>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37456689651305"/>
          <c:y val="0.13142770242498972"/>
          <c:w val="0.86286505549227654"/>
          <c:h val="0.66577492807233862"/>
        </c:manualLayout>
      </c:layout>
      <c:barChart>
        <c:barDir val="col"/>
        <c:grouping val="clustered"/>
        <c:varyColors val="0"/>
        <c:ser>
          <c:idx val="0"/>
          <c:order val="0"/>
          <c:tx>
            <c:strRef>
              <c:f>'Cndm use _KP'!$A$3</c:f>
              <c:strCache>
                <c:ptCount val="1"/>
                <c:pt idx="0">
                  <c:v>FSW</c:v>
                </c:pt>
              </c:strCache>
            </c:strRef>
          </c:tx>
          <c:spPr>
            <a:solidFill>
              <a:srgbClr val="00A99A"/>
            </a:solidFill>
            <a:ln>
              <a:noFill/>
            </a:ln>
          </c:spPr>
          <c:invertIfNegative val="0"/>
          <c:dPt>
            <c:idx val="0"/>
            <c:invertIfNegative val="0"/>
            <c:bubble3D val="0"/>
            <c:extLst>
              <c:ext xmlns:c16="http://schemas.microsoft.com/office/drawing/2014/chart" uri="{C3380CC4-5D6E-409C-BE32-E72D297353CC}">
                <c16:uniqueId val="{00000000-8EF6-4A84-82D5-22796006BD24}"/>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'Cndm use _KP'!$B$2:$I$2</c:f>
              <c:numCache>
                <c:formatCode>General</c:formatCode>
                <c:ptCount val="8"/>
                <c:pt idx="0">
                  <c:v>2007</c:v>
                </c:pt>
                <c:pt idx="1">
                  <c:v>2009</c:v>
                </c:pt>
                <c:pt idx="2">
                  <c:v>2010</c:v>
                </c:pt>
                <c:pt idx="3">
                  <c:v>2013</c:v>
                </c:pt>
                <c:pt idx="4">
                  <c:v>2014</c:v>
                </c:pt>
                <c:pt idx="5">
                  <c:v>2015</c:v>
                </c:pt>
                <c:pt idx="6">
                  <c:v>2017</c:v>
                </c:pt>
                <c:pt idx="7">
                  <c:v>2018</c:v>
                </c:pt>
              </c:numCache>
            </c:numRef>
          </c:cat>
          <c:val>
            <c:numRef>
              <c:f>'Cndm use _KP'!$B$3:$I$3</c:f>
              <c:numCache>
                <c:formatCode>General</c:formatCode>
                <c:ptCount val="8"/>
                <c:pt idx="0">
                  <c:v>99</c:v>
                </c:pt>
                <c:pt idx="7">
                  <c:v>100</c:v>
                </c:pt>
              </c:numCache>
            </c:numRef>
          </c:val>
          <c:extLst>
            <c:ext xmlns:c16="http://schemas.microsoft.com/office/drawing/2014/chart" uri="{C3380CC4-5D6E-409C-BE32-E72D297353CC}">
              <c16:uniqueId val="{00000001-8EF6-4A84-82D5-22796006BD24}"/>
            </c:ext>
          </c:extLst>
        </c:ser>
        <c:ser>
          <c:idx val="1"/>
          <c:order val="1"/>
          <c:tx>
            <c:strRef>
              <c:f>'Cndm use _KP'!$A$4</c:f>
              <c:strCache>
                <c:ptCount val="1"/>
                <c:pt idx="0">
                  <c:v>MSM</c:v>
                </c:pt>
              </c:strCache>
            </c:strRef>
          </c:tx>
          <c:spPr>
            <a:solidFill>
              <a:srgbClr val="F78E1E"/>
            </a:solidFill>
            <a:ln>
              <a:no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'Cndm use _KP'!$B$2:$I$2</c:f>
              <c:numCache>
                <c:formatCode>General</c:formatCode>
                <c:ptCount val="8"/>
                <c:pt idx="0">
                  <c:v>2007</c:v>
                </c:pt>
                <c:pt idx="1">
                  <c:v>2009</c:v>
                </c:pt>
                <c:pt idx="2">
                  <c:v>2010</c:v>
                </c:pt>
                <c:pt idx="3">
                  <c:v>2013</c:v>
                </c:pt>
                <c:pt idx="4">
                  <c:v>2014</c:v>
                </c:pt>
                <c:pt idx="5">
                  <c:v>2015</c:v>
                </c:pt>
                <c:pt idx="6">
                  <c:v>2017</c:v>
                </c:pt>
                <c:pt idx="7">
                  <c:v>2018</c:v>
                </c:pt>
              </c:numCache>
            </c:numRef>
          </c:cat>
          <c:val>
            <c:numRef>
              <c:f>'Cndm use _KP'!$B$4:$I$4</c:f>
              <c:numCache>
                <c:formatCode>General</c:formatCode>
                <c:ptCount val="8"/>
                <c:pt idx="1">
                  <c:v>17</c:v>
                </c:pt>
                <c:pt idx="2">
                  <c:v>79.45</c:v>
                </c:pt>
                <c:pt idx="3">
                  <c:v>74.2</c:v>
                </c:pt>
                <c:pt idx="4">
                  <c:v>78.599999999999994</c:v>
                </c:pt>
                <c:pt idx="5">
                  <c:v>52</c:v>
                </c:pt>
                <c:pt idx="6">
                  <c:v>57.8</c:v>
                </c:pt>
                <c:pt idx="7">
                  <c:v>64.5</c:v>
                </c:pt>
              </c:numCache>
            </c:numRef>
          </c:val>
          <c:extLst>
            <c:ext xmlns:c16="http://schemas.microsoft.com/office/drawing/2014/chart" uri="{C3380CC4-5D6E-409C-BE32-E72D297353CC}">
              <c16:uniqueId val="{00000002-8EF6-4A84-82D5-22796006BD24}"/>
            </c:ext>
          </c:extLst>
        </c:ser>
        <c:dLbls>
          <c:dLblPos val="outEnd"/>
          <c:showLegendKey val="0"/>
          <c:showVal val="1"/>
          <c:showCatName val="0"/>
          <c:showSerName val="0"/>
          <c:showPercent val="0"/>
          <c:showBubbleSize val="0"/>
        </c:dLbls>
        <c:gapWidth val="72"/>
        <c:axId val="133693824"/>
        <c:axId val="133695360"/>
      </c:barChart>
      <c:scatterChart>
        <c:scatterStyle val="lineMarker"/>
        <c:varyColors val="0"/>
        <c:ser>
          <c:idx val="2"/>
          <c:order val="2"/>
          <c:tx>
            <c:strRef>
              <c:f>'Cndm use _KP'!$N$1</c:f>
              <c:strCache>
                <c:ptCount val="1"/>
                <c:pt idx="0">
                  <c:v>t</c:v>
                </c:pt>
              </c:strCache>
            </c:strRef>
          </c:tx>
          <c:spPr>
            <a:ln w="15875">
              <a:solidFill>
                <a:srgbClr val="E31837"/>
              </a:solidFill>
              <a:prstDash val="dash"/>
            </a:ln>
          </c:spPr>
          <c:marker>
            <c:symbol val="none"/>
          </c:marker>
          <c:xVal>
            <c:numRef>
              <c:f>'Cndm use _KP'!$M$2:$M$3</c:f>
              <c:numCache>
                <c:formatCode>General</c:formatCode>
                <c:ptCount val="2"/>
                <c:pt idx="0">
                  <c:v>0</c:v>
                </c:pt>
                <c:pt idx="1">
                  <c:v>1</c:v>
                </c:pt>
              </c:numCache>
            </c:numRef>
          </c:xVal>
          <c:yVal>
            <c:numRef>
              <c:f>'Cndm use _KP'!$N$2:$N$3</c:f>
              <c:numCache>
                <c:formatCode>General</c:formatCode>
                <c:ptCount val="2"/>
                <c:pt idx="0">
                  <c:v>90</c:v>
                </c:pt>
                <c:pt idx="1">
                  <c:v>90</c:v>
                </c:pt>
              </c:numCache>
            </c:numRef>
          </c:yVal>
          <c:smooth val="0"/>
          <c:extLst>
            <c:ext xmlns:c16="http://schemas.microsoft.com/office/drawing/2014/chart" uri="{C3380CC4-5D6E-409C-BE32-E72D297353CC}">
              <c16:uniqueId val="{00000003-8EF6-4A84-82D5-22796006BD24}"/>
            </c:ext>
          </c:extLst>
        </c:ser>
        <c:dLbls>
          <c:showLegendKey val="0"/>
          <c:showVal val="0"/>
          <c:showCatName val="0"/>
          <c:showSerName val="0"/>
          <c:showPercent val="0"/>
          <c:showBubbleSize val="0"/>
        </c:dLbls>
        <c:axId val="133707264"/>
        <c:axId val="133705728"/>
      </c:scatterChart>
      <c:catAx>
        <c:axId val="133693824"/>
        <c:scaling>
          <c:orientation val="minMax"/>
        </c:scaling>
        <c:delete val="0"/>
        <c:axPos val="b"/>
        <c:numFmt formatCode="General" sourceLinked="1"/>
        <c:majorTickMark val="out"/>
        <c:minorTickMark val="none"/>
        <c:tickLblPos val="nextTo"/>
        <c:crossAx val="133695360"/>
        <c:crosses val="autoZero"/>
        <c:auto val="1"/>
        <c:lblAlgn val="ctr"/>
        <c:lblOffset val="100"/>
        <c:noMultiLvlLbl val="0"/>
      </c:catAx>
      <c:valAx>
        <c:axId val="133695360"/>
        <c:scaling>
          <c:orientation val="minMax"/>
          <c:max val="100"/>
        </c:scaling>
        <c:delete val="0"/>
        <c:axPos val="l"/>
        <c:title>
          <c:tx>
            <c:rich>
              <a:bodyPr rot="0" vert="horz"/>
              <a:lstStyle/>
              <a:p>
                <a:pPr algn="ctr">
                  <a:defRPr sz="1400" b="1" i="0" u="none" strike="noStrike" baseline="0">
                    <a:solidFill>
                      <a:srgbClr val="000000"/>
                    </a:solidFill>
                    <a:latin typeface="Arial"/>
                    <a:ea typeface="Arial"/>
                    <a:cs typeface="Arial"/>
                  </a:defRPr>
                </a:pPr>
                <a:r>
                  <a:rPr lang="en-US"/>
                  <a:t>%</a:t>
                </a:r>
              </a:p>
            </c:rich>
          </c:tx>
          <c:layout>
            <c:manualLayout>
              <c:xMode val="edge"/>
              <c:yMode val="edge"/>
              <c:x val="2.6188382780370036E-2"/>
              <c:y val="0.10663081637510412"/>
            </c:manualLayout>
          </c:layout>
          <c:overlay val="0"/>
        </c:title>
        <c:numFmt formatCode="General" sourceLinked="1"/>
        <c:majorTickMark val="out"/>
        <c:minorTickMark val="none"/>
        <c:tickLblPos val="nextTo"/>
        <c:crossAx val="133693824"/>
        <c:crosses val="autoZero"/>
        <c:crossBetween val="between"/>
      </c:valAx>
      <c:valAx>
        <c:axId val="133705728"/>
        <c:scaling>
          <c:orientation val="minMax"/>
          <c:max val="100"/>
          <c:min val="0"/>
        </c:scaling>
        <c:delete val="1"/>
        <c:axPos val="r"/>
        <c:numFmt formatCode="General" sourceLinked="1"/>
        <c:majorTickMark val="out"/>
        <c:minorTickMark val="none"/>
        <c:tickLblPos val="nextTo"/>
        <c:crossAx val="133707264"/>
        <c:crosses val="max"/>
        <c:crossBetween val="midCat"/>
        <c:majorUnit val="10"/>
      </c:valAx>
      <c:valAx>
        <c:axId val="133707264"/>
        <c:scaling>
          <c:orientation val="minMax"/>
          <c:max val="1"/>
          <c:min val="0"/>
        </c:scaling>
        <c:delete val="1"/>
        <c:axPos val="t"/>
        <c:numFmt formatCode="General" sourceLinked="1"/>
        <c:majorTickMark val="out"/>
        <c:minorTickMark val="none"/>
        <c:tickLblPos val="nextTo"/>
        <c:crossAx val="133705728"/>
        <c:crosses val="max"/>
        <c:crossBetween val="midCat"/>
        <c:majorUnit val="0.2"/>
      </c:valAx>
    </c:plotArea>
    <c:legend>
      <c:legendPos val="b"/>
      <c:legendEntry>
        <c:idx val="2"/>
        <c:delete val="1"/>
      </c:legendEntry>
      <c:layout>
        <c:manualLayout>
          <c:xMode val="edge"/>
          <c:yMode val="edge"/>
          <c:x val="0.42332669863160499"/>
          <c:y val="0.89541805505970085"/>
          <c:w val="0.26681678607983622"/>
          <c:h val="4.4897851718378463E-2"/>
        </c:manualLayout>
      </c:layout>
      <c:overlay val="0"/>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624657944209446E-2"/>
          <c:y val="0.10261500378278358"/>
          <c:w val="0.90122308006227714"/>
          <c:h val="0.69717725516786289"/>
        </c:manualLayout>
      </c:layout>
      <c:barChart>
        <c:barDir val="col"/>
        <c:grouping val="clustered"/>
        <c:varyColors val="0"/>
        <c:ser>
          <c:idx val="0"/>
          <c:order val="0"/>
          <c:tx>
            <c:strRef>
              <c:f>'consistent condm use MSM'!$A$3</c:f>
              <c:strCache>
                <c:ptCount val="1"/>
                <c:pt idx="0">
                  <c:v>With regular partners</c:v>
                </c:pt>
              </c:strCache>
            </c:strRef>
          </c:tx>
          <c:spPr>
            <a:solidFill>
              <a:srgbClr val="00AEEF"/>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'consistent condm use MSM'!$B$2:$D$2</c:f>
              <c:numCache>
                <c:formatCode>General</c:formatCode>
                <c:ptCount val="3"/>
                <c:pt idx="0">
                  <c:v>2010</c:v>
                </c:pt>
                <c:pt idx="1">
                  <c:v>2011</c:v>
                </c:pt>
                <c:pt idx="2">
                  <c:v>2013</c:v>
                </c:pt>
              </c:numCache>
            </c:numRef>
          </c:cat>
          <c:val>
            <c:numRef>
              <c:f>'consistent condm use MSM'!$B$3:$D$3</c:f>
              <c:numCache>
                <c:formatCode>General</c:formatCode>
                <c:ptCount val="3"/>
                <c:pt idx="0">
                  <c:v>54</c:v>
                </c:pt>
                <c:pt idx="1">
                  <c:v>52</c:v>
                </c:pt>
                <c:pt idx="2">
                  <c:v>38</c:v>
                </c:pt>
              </c:numCache>
            </c:numRef>
          </c:val>
          <c:extLst>
            <c:ext xmlns:c16="http://schemas.microsoft.com/office/drawing/2014/chart" uri="{C3380CC4-5D6E-409C-BE32-E72D297353CC}">
              <c16:uniqueId val="{00000000-31D8-4E95-B2BC-C0DEE3460EBF}"/>
            </c:ext>
          </c:extLst>
        </c:ser>
        <c:ser>
          <c:idx val="1"/>
          <c:order val="1"/>
          <c:tx>
            <c:strRef>
              <c:f>'consistent condm use MSM'!$A$4</c:f>
              <c:strCache>
                <c:ptCount val="1"/>
                <c:pt idx="0">
                  <c:v>With casual partners</c:v>
                </c:pt>
              </c:strCache>
            </c:strRef>
          </c:tx>
          <c:spPr>
            <a:solidFill>
              <a:srgbClr val="F78E1E"/>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'consistent condm use MSM'!$B$2:$D$2</c:f>
              <c:numCache>
                <c:formatCode>General</c:formatCode>
                <c:ptCount val="3"/>
                <c:pt idx="0">
                  <c:v>2010</c:v>
                </c:pt>
                <c:pt idx="1">
                  <c:v>2011</c:v>
                </c:pt>
                <c:pt idx="2">
                  <c:v>2013</c:v>
                </c:pt>
              </c:numCache>
            </c:numRef>
          </c:cat>
          <c:val>
            <c:numRef>
              <c:f>'consistent condm use MSM'!$B$4:$D$4</c:f>
              <c:numCache>
                <c:formatCode>General</c:formatCode>
                <c:ptCount val="3"/>
                <c:pt idx="0">
                  <c:v>65</c:v>
                </c:pt>
                <c:pt idx="1">
                  <c:v>58</c:v>
                </c:pt>
                <c:pt idx="2">
                  <c:v>44</c:v>
                </c:pt>
              </c:numCache>
            </c:numRef>
          </c:val>
          <c:extLst>
            <c:ext xmlns:c16="http://schemas.microsoft.com/office/drawing/2014/chart" uri="{C3380CC4-5D6E-409C-BE32-E72D297353CC}">
              <c16:uniqueId val="{00000001-31D8-4E95-B2BC-C0DEE3460EBF}"/>
            </c:ext>
          </c:extLst>
        </c:ser>
        <c:dLbls>
          <c:dLblPos val="outEnd"/>
          <c:showLegendKey val="0"/>
          <c:showVal val="1"/>
          <c:showCatName val="0"/>
          <c:showSerName val="0"/>
          <c:showPercent val="0"/>
          <c:showBubbleSize val="0"/>
        </c:dLbls>
        <c:gapWidth val="150"/>
        <c:axId val="133744512"/>
        <c:axId val="133746048"/>
      </c:barChart>
      <c:catAx>
        <c:axId val="133744512"/>
        <c:scaling>
          <c:orientation val="minMax"/>
        </c:scaling>
        <c:delete val="0"/>
        <c:axPos val="b"/>
        <c:numFmt formatCode="General" sourceLinked="1"/>
        <c:majorTickMark val="out"/>
        <c:minorTickMark val="none"/>
        <c:tickLblPos val="nextTo"/>
        <c:crossAx val="133746048"/>
        <c:crosses val="autoZero"/>
        <c:auto val="1"/>
        <c:lblAlgn val="ctr"/>
        <c:lblOffset val="100"/>
        <c:noMultiLvlLbl val="0"/>
      </c:catAx>
      <c:valAx>
        <c:axId val="133746048"/>
        <c:scaling>
          <c:orientation val="minMax"/>
          <c:max val="100"/>
        </c:scaling>
        <c:delete val="0"/>
        <c:axPos val="l"/>
        <c:title>
          <c:tx>
            <c:rich>
              <a:bodyPr rot="0" vert="horz"/>
              <a:lstStyle/>
              <a:p>
                <a:pPr>
                  <a:defRPr/>
                </a:pPr>
                <a:r>
                  <a:rPr lang="en-GB"/>
                  <a:t>%</a:t>
                </a:r>
              </a:p>
            </c:rich>
          </c:tx>
          <c:layout>
            <c:manualLayout>
              <c:xMode val="edge"/>
              <c:yMode val="edge"/>
              <c:x val="2.2560959208633886E-2"/>
              <c:y val="7.1269264547477035E-2"/>
            </c:manualLayout>
          </c:layout>
          <c:overlay val="0"/>
        </c:title>
        <c:numFmt formatCode="General" sourceLinked="1"/>
        <c:majorTickMark val="out"/>
        <c:minorTickMark val="none"/>
        <c:tickLblPos val="nextTo"/>
        <c:crossAx val="133744512"/>
        <c:crosses val="autoZero"/>
        <c:crossBetween val="between"/>
        <c:majorUnit val="20"/>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54177602799651"/>
          <c:y val="0.1149074074074074"/>
          <c:w val="0.6805031720613417"/>
          <c:h val="0.66893482064741916"/>
        </c:manualLayout>
      </c:layout>
      <c:barChart>
        <c:barDir val="col"/>
        <c:grouping val="clustered"/>
        <c:varyColors val="0"/>
        <c:ser>
          <c:idx val="0"/>
          <c:order val="0"/>
          <c:invertIfNegative val="0"/>
          <c:dPt>
            <c:idx val="0"/>
            <c:invertIfNegative val="0"/>
            <c:bubble3D val="0"/>
            <c:spPr>
              <a:solidFill>
                <a:srgbClr val="E31837"/>
              </a:solidFill>
            </c:spPr>
            <c:extLst>
              <c:ext xmlns:c16="http://schemas.microsoft.com/office/drawing/2014/chart" uri="{C3380CC4-5D6E-409C-BE32-E72D297353CC}">
                <c16:uniqueId val="{00000001-1909-41E0-A27B-F8F100886415}"/>
              </c:ext>
            </c:extLst>
          </c:dPt>
          <c:dPt>
            <c:idx val="1"/>
            <c:invertIfNegative val="0"/>
            <c:bubble3D val="0"/>
            <c:spPr>
              <a:solidFill>
                <a:srgbClr val="F78E1E"/>
              </a:solidFill>
            </c:spPr>
            <c:extLst>
              <c:ext xmlns:c16="http://schemas.microsoft.com/office/drawing/2014/chart" uri="{C3380CC4-5D6E-409C-BE32-E72D297353CC}">
                <c16:uniqueId val="{00000003-1909-41E0-A27B-F8F10088641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'Multiple partners'!$A$3:$A$4</c:f>
              <c:strCache>
                <c:ptCount val="2"/>
                <c:pt idx="0">
                  <c:v>More than one sexual partner</c:v>
                </c:pt>
                <c:pt idx="1">
                  <c:v>Condom use at last sex</c:v>
                </c:pt>
              </c:strCache>
            </c:strRef>
          </c:cat>
          <c:val>
            <c:numRef>
              <c:f>'Multiple partners'!$B$3:$B$4</c:f>
              <c:numCache>
                <c:formatCode>General</c:formatCode>
                <c:ptCount val="2"/>
                <c:pt idx="0">
                  <c:v>4</c:v>
                </c:pt>
                <c:pt idx="1">
                  <c:v>42</c:v>
                </c:pt>
              </c:numCache>
            </c:numRef>
          </c:val>
          <c:extLst>
            <c:ext xmlns:c16="http://schemas.microsoft.com/office/drawing/2014/chart" uri="{C3380CC4-5D6E-409C-BE32-E72D297353CC}">
              <c16:uniqueId val="{00000004-1909-41E0-A27B-F8F100886415}"/>
            </c:ext>
          </c:extLst>
        </c:ser>
        <c:dLbls>
          <c:showLegendKey val="0"/>
          <c:showVal val="0"/>
          <c:showCatName val="0"/>
          <c:showSerName val="0"/>
          <c:showPercent val="0"/>
          <c:showBubbleSize val="0"/>
        </c:dLbls>
        <c:gapWidth val="150"/>
        <c:axId val="134200704"/>
        <c:axId val="134202496"/>
      </c:barChart>
      <c:catAx>
        <c:axId val="134200704"/>
        <c:scaling>
          <c:orientation val="minMax"/>
        </c:scaling>
        <c:delete val="0"/>
        <c:axPos val="b"/>
        <c:numFmt formatCode="General" sourceLinked="0"/>
        <c:majorTickMark val="out"/>
        <c:minorTickMark val="none"/>
        <c:tickLblPos val="nextTo"/>
        <c:crossAx val="134202496"/>
        <c:crosses val="autoZero"/>
        <c:auto val="1"/>
        <c:lblAlgn val="ctr"/>
        <c:lblOffset val="100"/>
        <c:noMultiLvlLbl val="0"/>
      </c:catAx>
      <c:valAx>
        <c:axId val="134202496"/>
        <c:scaling>
          <c:orientation val="minMax"/>
          <c:max val="100"/>
        </c:scaling>
        <c:delete val="0"/>
        <c:axPos val="l"/>
        <c:title>
          <c:tx>
            <c:rich>
              <a:bodyPr rot="0" vert="horz"/>
              <a:lstStyle/>
              <a:p>
                <a:pPr>
                  <a:defRPr/>
                </a:pPr>
                <a:r>
                  <a:rPr lang="en-GB"/>
                  <a:t>%</a:t>
                </a:r>
              </a:p>
            </c:rich>
          </c:tx>
          <c:layout>
            <c:manualLayout>
              <c:xMode val="edge"/>
              <c:yMode val="edge"/>
              <c:x val="4.2579200970007162E-2"/>
              <c:y val="7.8505732923099245E-2"/>
            </c:manualLayout>
          </c:layout>
          <c:overlay val="0"/>
        </c:title>
        <c:numFmt formatCode="#,##0" sourceLinked="0"/>
        <c:majorTickMark val="out"/>
        <c:minorTickMark val="none"/>
        <c:tickLblPos val="nextTo"/>
        <c:crossAx val="134200704"/>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417429970190193"/>
          <c:y val="0.11644515527935102"/>
          <c:w val="0.74992764096882514"/>
          <c:h val="0.84553013709853264"/>
        </c:manualLayout>
      </c:layout>
      <c:barChart>
        <c:barDir val="bar"/>
        <c:grouping val="clustered"/>
        <c:varyColors val="0"/>
        <c:ser>
          <c:idx val="0"/>
          <c:order val="0"/>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Sheet2!$A$2:$B$6</c:f>
              <c:multiLvlStrCache>
                <c:ptCount val="5"/>
                <c:lvl>
                  <c:pt idx="0">
                    <c:v>female</c:v>
                  </c:pt>
                  <c:pt idx="1">
                    <c:v>male</c:v>
                  </c:pt>
                  <c:pt idx="2">
                    <c:v>18-29</c:v>
                  </c:pt>
                  <c:pt idx="3">
                    <c:v>30-49</c:v>
                  </c:pt>
                  <c:pt idx="4">
                    <c:v>50-69</c:v>
                  </c:pt>
                </c:lvl>
                <c:lvl>
                  <c:pt idx="0">
                    <c:v>Gender</c:v>
                  </c:pt>
                  <c:pt idx="2">
                    <c:v>Age group</c:v>
                  </c:pt>
                </c:lvl>
              </c:multiLvlStrCache>
            </c:multiLvlStrRef>
          </c:cat>
          <c:val>
            <c:numRef>
              <c:f>Sheet2!$C$2:$C$6</c:f>
              <c:numCache>
                <c:formatCode>0</c:formatCode>
                <c:ptCount val="5"/>
                <c:pt idx="0">
                  <c:v>63.5</c:v>
                </c:pt>
                <c:pt idx="1">
                  <c:v>69.900000000000006</c:v>
                </c:pt>
                <c:pt idx="2">
                  <c:v>77.3</c:v>
                </c:pt>
                <c:pt idx="3">
                  <c:v>69.099999999999994</c:v>
                </c:pt>
                <c:pt idx="4">
                  <c:v>51.8</c:v>
                </c:pt>
              </c:numCache>
            </c:numRef>
          </c:val>
          <c:extLst>
            <c:ext xmlns:c16="http://schemas.microsoft.com/office/drawing/2014/chart" uri="{C3380CC4-5D6E-409C-BE32-E72D297353CC}">
              <c16:uniqueId val="{00000000-B270-4860-B4A2-C2DE0C4B4B20}"/>
            </c:ext>
          </c:extLst>
        </c:ser>
        <c:dLbls>
          <c:showLegendKey val="0"/>
          <c:showVal val="0"/>
          <c:showCatName val="0"/>
          <c:showSerName val="0"/>
          <c:showPercent val="0"/>
          <c:showBubbleSize val="0"/>
        </c:dLbls>
        <c:gapWidth val="79"/>
        <c:axId val="134307840"/>
        <c:axId val="134309376"/>
      </c:barChart>
      <c:catAx>
        <c:axId val="134307840"/>
        <c:scaling>
          <c:orientation val="maxMin"/>
        </c:scaling>
        <c:delete val="0"/>
        <c:axPos val="l"/>
        <c:numFmt formatCode="General" sourceLinked="0"/>
        <c:majorTickMark val="out"/>
        <c:minorTickMark val="none"/>
        <c:tickLblPos val="nextTo"/>
        <c:crossAx val="134309376"/>
        <c:crosses val="autoZero"/>
        <c:auto val="1"/>
        <c:lblAlgn val="ctr"/>
        <c:lblOffset val="100"/>
        <c:noMultiLvlLbl val="0"/>
      </c:catAx>
      <c:valAx>
        <c:axId val="134309376"/>
        <c:scaling>
          <c:orientation val="minMax"/>
          <c:max val="100"/>
          <c:min val="0"/>
        </c:scaling>
        <c:delete val="0"/>
        <c:axPos val="t"/>
        <c:title>
          <c:tx>
            <c:rich>
              <a:bodyPr/>
              <a:lstStyle/>
              <a:p>
                <a:pPr>
                  <a:defRPr/>
                </a:pPr>
                <a:r>
                  <a:rPr lang="en-US"/>
                  <a:t>%</a:t>
                </a:r>
              </a:p>
            </c:rich>
          </c:tx>
          <c:layout>
            <c:manualLayout>
              <c:xMode val="edge"/>
              <c:yMode val="edge"/>
              <c:x val="0.95803206372785688"/>
              <c:y val="1.7283958010053009E-2"/>
            </c:manualLayout>
          </c:layout>
          <c:overlay val="0"/>
        </c:title>
        <c:numFmt formatCode="0" sourceLinked="1"/>
        <c:majorTickMark val="out"/>
        <c:minorTickMark val="none"/>
        <c:tickLblPos val="nextTo"/>
        <c:crossAx val="134307840"/>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734555749975688"/>
          <c:y val="0.15470327861559691"/>
          <c:w val="0.76765833090308355"/>
          <c:h val="0.81422327505671954"/>
        </c:manualLayout>
      </c:layout>
      <c:barChart>
        <c:barDir val="bar"/>
        <c:grouping val="clustered"/>
        <c:varyColors val="0"/>
        <c:ser>
          <c:idx val="0"/>
          <c:order val="0"/>
          <c:spPr>
            <a:solidFill>
              <a:srgbClr val="D6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Sheet2!$A$22:$B$26</c:f>
              <c:multiLvlStrCache>
                <c:ptCount val="5"/>
                <c:lvl>
                  <c:pt idx="0">
                    <c:v>female</c:v>
                  </c:pt>
                  <c:pt idx="1">
                    <c:v>male</c:v>
                  </c:pt>
                  <c:pt idx="2">
                    <c:v>18-29</c:v>
                  </c:pt>
                  <c:pt idx="3">
                    <c:v>30-49</c:v>
                  </c:pt>
                  <c:pt idx="4">
                    <c:v>50-69</c:v>
                  </c:pt>
                </c:lvl>
                <c:lvl>
                  <c:pt idx="0">
                    <c:v>Gender</c:v>
                  </c:pt>
                  <c:pt idx="2">
                    <c:v>Age group</c:v>
                  </c:pt>
                </c:lvl>
              </c:multiLvlStrCache>
            </c:multiLvlStrRef>
          </c:cat>
          <c:val>
            <c:numRef>
              <c:f>Sheet2!$C$22:$C$26</c:f>
              <c:numCache>
                <c:formatCode>0</c:formatCode>
                <c:ptCount val="5"/>
                <c:pt idx="0">
                  <c:v>18.8</c:v>
                </c:pt>
                <c:pt idx="1">
                  <c:v>26.3</c:v>
                </c:pt>
                <c:pt idx="2">
                  <c:v>26.9</c:v>
                </c:pt>
                <c:pt idx="3">
                  <c:v>23.7</c:v>
                </c:pt>
                <c:pt idx="4">
                  <c:v>15.7</c:v>
                </c:pt>
              </c:numCache>
            </c:numRef>
          </c:val>
          <c:extLst>
            <c:ext xmlns:c16="http://schemas.microsoft.com/office/drawing/2014/chart" uri="{C3380CC4-5D6E-409C-BE32-E72D297353CC}">
              <c16:uniqueId val="{00000000-0B70-4C93-9D2F-CC0546E09822}"/>
            </c:ext>
          </c:extLst>
        </c:ser>
        <c:dLbls>
          <c:showLegendKey val="0"/>
          <c:showVal val="0"/>
          <c:showCatName val="0"/>
          <c:showSerName val="0"/>
          <c:showPercent val="0"/>
          <c:showBubbleSize val="0"/>
        </c:dLbls>
        <c:gapWidth val="31"/>
        <c:axId val="134340608"/>
        <c:axId val="134342144"/>
      </c:barChart>
      <c:catAx>
        <c:axId val="134340608"/>
        <c:scaling>
          <c:orientation val="maxMin"/>
        </c:scaling>
        <c:delete val="0"/>
        <c:axPos val="l"/>
        <c:numFmt formatCode="General" sourceLinked="0"/>
        <c:majorTickMark val="out"/>
        <c:minorTickMark val="none"/>
        <c:tickLblPos val="nextTo"/>
        <c:crossAx val="134342144"/>
        <c:crosses val="autoZero"/>
        <c:auto val="1"/>
        <c:lblAlgn val="ctr"/>
        <c:lblOffset val="100"/>
        <c:noMultiLvlLbl val="0"/>
      </c:catAx>
      <c:valAx>
        <c:axId val="134342144"/>
        <c:scaling>
          <c:orientation val="minMax"/>
          <c:max val="100"/>
          <c:min val="0"/>
        </c:scaling>
        <c:delete val="0"/>
        <c:axPos val="t"/>
        <c:title>
          <c:tx>
            <c:rich>
              <a:bodyPr/>
              <a:lstStyle/>
              <a:p>
                <a:pPr>
                  <a:defRPr/>
                </a:pPr>
                <a:r>
                  <a:rPr lang="en-US"/>
                  <a:t>%</a:t>
                </a:r>
              </a:p>
            </c:rich>
          </c:tx>
          <c:layout>
            <c:manualLayout>
              <c:xMode val="edge"/>
              <c:yMode val="edge"/>
              <c:x val="0.95797420755546314"/>
              <c:y val="2.2857142857142947E-2"/>
            </c:manualLayout>
          </c:layout>
          <c:overlay val="0"/>
        </c:title>
        <c:numFmt formatCode="0" sourceLinked="1"/>
        <c:majorTickMark val="out"/>
        <c:minorTickMark val="none"/>
        <c:tickLblPos val="nextTo"/>
        <c:crossAx val="134340608"/>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456780592400289"/>
          <c:y val="6.0474123887127688E-2"/>
          <c:w val="0.79554351502689136"/>
          <c:h val="0.6295528945059744"/>
        </c:manualLayout>
      </c:layout>
      <c:barChart>
        <c:barDir val="col"/>
        <c:grouping val="stacked"/>
        <c:varyColors val="0"/>
        <c:ser>
          <c:idx val="1"/>
          <c:order val="0"/>
          <c:tx>
            <c:strRef>
              <c:f>'Domestic funding'!$A$4</c:f>
              <c:strCache>
                <c:ptCount val="1"/>
                <c:pt idx="0">
                  <c:v>International funding (USD)</c:v>
                </c:pt>
              </c:strCache>
            </c:strRef>
          </c:tx>
          <c:spPr>
            <a:solidFill>
              <a:srgbClr val="D60000"/>
            </a:solidFill>
            <a:ln w="12700">
              <a:solidFill>
                <a:sysClr val="window" lastClr="FFFFFF"/>
              </a:solidFill>
            </a:ln>
          </c:spPr>
          <c:invertIfNegative val="0"/>
          <c:cat>
            <c:numRef>
              <c:f>'Domestic funding'!$B$2:$H$2</c:f>
              <c:numCache>
                <c:formatCode>0</c:formatCode>
                <c:ptCount val="7"/>
                <c:pt idx="0">
                  <c:v>2007</c:v>
                </c:pt>
                <c:pt idx="1">
                  <c:v>2008</c:v>
                </c:pt>
                <c:pt idx="2">
                  <c:v>2009</c:v>
                </c:pt>
                <c:pt idx="3">
                  <c:v>2010</c:v>
                </c:pt>
                <c:pt idx="4">
                  <c:v>2011</c:v>
                </c:pt>
                <c:pt idx="5">
                  <c:v>2012</c:v>
                </c:pt>
                <c:pt idx="6">
                  <c:v>2013</c:v>
                </c:pt>
              </c:numCache>
            </c:numRef>
          </c:cat>
          <c:val>
            <c:numRef>
              <c:f>'Domestic funding'!$B$4:$H$4</c:f>
              <c:numCache>
                <c:formatCode>General</c:formatCode>
                <c:ptCount val="7"/>
              </c:numCache>
            </c:numRef>
          </c:val>
          <c:extLst>
            <c:ext xmlns:c16="http://schemas.microsoft.com/office/drawing/2014/chart" uri="{C3380CC4-5D6E-409C-BE32-E72D297353CC}">
              <c16:uniqueId val="{00000000-02FB-46AB-A907-6EC734F010DC}"/>
            </c:ext>
          </c:extLst>
        </c:ser>
        <c:ser>
          <c:idx val="2"/>
          <c:order val="1"/>
          <c:tx>
            <c:strRef>
              <c:f>'Domestic funding'!$A$5</c:f>
              <c:strCache>
                <c:ptCount val="1"/>
                <c:pt idx="0">
                  <c:v>Domestic funding (USD)</c:v>
                </c:pt>
              </c:strCache>
            </c:strRef>
          </c:tx>
          <c:spPr>
            <a:solidFill>
              <a:srgbClr val="88C540"/>
            </a:solidFill>
            <a:ln w="12700">
              <a:solidFill>
                <a:sysClr val="window" lastClr="FFFFFF"/>
              </a:solidFill>
            </a:ln>
          </c:spPr>
          <c:invertIfNegative val="0"/>
          <c:dLbls>
            <c:dLbl>
              <c:idx val="6"/>
              <c:tx>
                <c:rich>
                  <a:bodyPr/>
                  <a:lstStyle/>
                  <a:p>
                    <a:r>
                      <a:rPr lang="en-US" dirty="0"/>
                      <a:t>23.74 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2FB-46AB-A907-6EC734F010D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'Domestic funding'!$B$2:$H$2</c:f>
              <c:numCache>
                <c:formatCode>0</c:formatCode>
                <c:ptCount val="7"/>
                <c:pt idx="0">
                  <c:v>2007</c:v>
                </c:pt>
                <c:pt idx="1">
                  <c:v>2008</c:v>
                </c:pt>
                <c:pt idx="2">
                  <c:v>2009</c:v>
                </c:pt>
                <c:pt idx="3">
                  <c:v>2010</c:v>
                </c:pt>
                <c:pt idx="4">
                  <c:v>2011</c:v>
                </c:pt>
                <c:pt idx="5">
                  <c:v>2012</c:v>
                </c:pt>
                <c:pt idx="6">
                  <c:v>2013</c:v>
                </c:pt>
              </c:numCache>
            </c:numRef>
          </c:cat>
          <c:val>
            <c:numRef>
              <c:f>'Domestic funding'!$B$5:$H$5</c:f>
              <c:numCache>
                <c:formatCode>#,##0</c:formatCode>
                <c:ptCount val="7"/>
                <c:pt idx="0">
                  <c:v>11349934</c:v>
                </c:pt>
                <c:pt idx="1">
                  <c:v>15338056</c:v>
                </c:pt>
                <c:pt idx="2">
                  <c:v>14361842</c:v>
                </c:pt>
                <c:pt idx="3">
                  <c:v>16486429</c:v>
                </c:pt>
                <c:pt idx="4">
                  <c:v>23091270</c:v>
                </c:pt>
                <c:pt idx="5">
                  <c:v>23750000</c:v>
                </c:pt>
                <c:pt idx="6">
                  <c:v>23740000</c:v>
                </c:pt>
              </c:numCache>
            </c:numRef>
          </c:val>
          <c:extLst>
            <c:ext xmlns:c16="http://schemas.microsoft.com/office/drawing/2014/chart" uri="{C3380CC4-5D6E-409C-BE32-E72D297353CC}">
              <c16:uniqueId val="{00000002-02FB-46AB-A907-6EC734F010DC}"/>
            </c:ext>
          </c:extLst>
        </c:ser>
        <c:dLbls>
          <c:showLegendKey val="0"/>
          <c:showVal val="0"/>
          <c:showCatName val="0"/>
          <c:showSerName val="0"/>
          <c:showPercent val="0"/>
          <c:showBubbleSize val="0"/>
        </c:dLbls>
        <c:gapWidth val="102"/>
        <c:overlap val="100"/>
        <c:axId val="134460928"/>
        <c:axId val="134462464"/>
      </c:barChart>
      <c:lineChart>
        <c:grouping val="standard"/>
        <c:varyColors val="0"/>
        <c:ser>
          <c:idx val="0"/>
          <c:order val="2"/>
          <c:tx>
            <c:strRef>
              <c:f>'Domestic funding'!$A$3</c:f>
              <c:strCache>
                <c:ptCount val="1"/>
                <c:pt idx="0">
                  <c:v>Total AIDS spending (USD)</c:v>
                </c:pt>
              </c:strCache>
            </c:strRef>
          </c:tx>
          <c:spPr>
            <a:ln>
              <a:solidFill>
                <a:srgbClr val="00AEEF"/>
              </a:solidFill>
            </a:ln>
          </c:spPr>
          <c:marker>
            <c:symbol val="circle"/>
            <c:size val="10"/>
            <c:spPr>
              <a:solidFill>
                <a:srgbClr val="00AEEF"/>
              </a:solidFill>
              <a:ln>
                <a:noFill/>
              </a:ln>
            </c:spPr>
          </c:marker>
          <c:dLbls>
            <c:dLbl>
              <c:idx val="6"/>
              <c:layout>
                <c:manualLayout>
                  <c:x val="-4.4092442793712466E-2"/>
                  <c:y val="-4.5612748008841929E-2"/>
                </c:manualLayout>
              </c:layout>
              <c:tx>
                <c:rich>
                  <a:bodyPr/>
                  <a:lstStyle/>
                  <a:p>
                    <a:r>
                      <a:rPr lang="en-US" dirty="0"/>
                      <a:t>23.74M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2FB-46AB-A907-6EC734F010D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'Domestic funding'!$B$2:$H$2</c:f>
              <c:numCache>
                <c:formatCode>0</c:formatCode>
                <c:ptCount val="7"/>
                <c:pt idx="0">
                  <c:v>2007</c:v>
                </c:pt>
                <c:pt idx="1">
                  <c:v>2008</c:v>
                </c:pt>
                <c:pt idx="2">
                  <c:v>2009</c:v>
                </c:pt>
                <c:pt idx="3">
                  <c:v>2010</c:v>
                </c:pt>
                <c:pt idx="4">
                  <c:v>2011</c:v>
                </c:pt>
                <c:pt idx="5">
                  <c:v>2012</c:v>
                </c:pt>
                <c:pt idx="6">
                  <c:v>2013</c:v>
                </c:pt>
              </c:numCache>
            </c:numRef>
          </c:cat>
          <c:val>
            <c:numRef>
              <c:f>'Domestic funding'!$B$3:$H$3</c:f>
              <c:numCache>
                <c:formatCode>#,##0</c:formatCode>
                <c:ptCount val="7"/>
                <c:pt idx="0">
                  <c:v>11349934</c:v>
                </c:pt>
                <c:pt idx="1">
                  <c:v>15338056</c:v>
                </c:pt>
                <c:pt idx="2">
                  <c:v>14361842</c:v>
                </c:pt>
                <c:pt idx="3">
                  <c:v>16486429</c:v>
                </c:pt>
                <c:pt idx="4">
                  <c:v>23091270</c:v>
                </c:pt>
                <c:pt idx="5">
                  <c:v>23750000</c:v>
                </c:pt>
                <c:pt idx="6">
                  <c:v>23740000</c:v>
                </c:pt>
              </c:numCache>
            </c:numRef>
          </c:val>
          <c:smooth val="1"/>
          <c:extLst>
            <c:ext xmlns:c16="http://schemas.microsoft.com/office/drawing/2014/chart" uri="{C3380CC4-5D6E-409C-BE32-E72D297353CC}">
              <c16:uniqueId val="{00000004-02FB-46AB-A907-6EC734F010DC}"/>
            </c:ext>
          </c:extLst>
        </c:ser>
        <c:dLbls>
          <c:showLegendKey val="0"/>
          <c:showVal val="0"/>
          <c:showCatName val="0"/>
          <c:showSerName val="0"/>
          <c:showPercent val="0"/>
          <c:showBubbleSize val="0"/>
        </c:dLbls>
        <c:marker val="1"/>
        <c:smooth val="0"/>
        <c:axId val="134460928"/>
        <c:axId val="134462464"/>
      </c:lineChart>
      <c:catAx>
        <c:axId val="134460928"/>
        <c:scaling>
          <c:orientation val="minMax"/>
        </c:scaling>
        <c:delete val="0"/>
        <c:axPos val="b"/>
        <c:numFmt formatCode="0" sourceLinked="1"/>
        <c:majorTickMark val="out"/>
        <c:minorTickMark val="none"/>
        <c:tickLblPos val="nextTo"/>
        <c:crossAx val="134462464"/>
        <c:crosses val="autoZero"/>
        <c:auto val="1"/>
        <c:lblAlgn val="ctr"/>
        <c:lblOffset val="100"/>
        <c:noMultiLvlLbl val="0"/>
      </c:catAx>
      <c:valAx>
        <c:axId val="134462464"/>
        <c:scaling>
          <c:orientation val="minMax"/>
        </c:scaling>
        <c:delete val="0"/>
        <c:axPos val="l"/>
        <c:title>
          <c:tx>
            <c:rich>
              <a:bodyPr/>
              <a:lstStyle/>
              <a:p>
                <a:pPr>
                  <a:defRPr sz="1400" b="1" i="0" u="none" strike="noStrike" baseline="0">
                    <a:solidFill>
                      <a:srgbClr val="000000"/>
                    </a:solidFill>
                    <a:latin typeface="Arial"/>
                    <a:ea typeface="Arial"/>
                    <a:cs typeface="Arial"/>
                  </a:defRPr>
                </a:pPr>
                <a:r>
                  <a:rPr lang="en-US" dirty="0"/>
                  <a:t>US$</a:t>
                </a:r>
              </a:p>
            </c:rich>
          </c:tx>
          <c:layout>
            <c:manualLayout>
              <c:xMode val="edge"/>
              <c:yMode val="edge"/>
              <c:x val="2.2194612476008407E-3"/>
              <c:y val="0.37447443579065925"/>
            </c:manualLayout>
          </c:layout>
          <c:overlay val="0"/>
        </c:title>
        <c:numFmt formatCode="#,##0" sourceLinked="0"/>
        <c:majorTickMark val="out"/>
        <c:minorTickMark val="none"/>
        <c:tickLblPos val="nextTo"/>
        <c:crossAx val="134460928"/>
        <c:crosses val="autoZero"/>
        <c:crossBetween val="between"/>
      </c:valAx>
    </c:plotArea>
    <c:legend>
      <c:legendPos val="b"/>
      <c:layout>
        <c:manualLayout>
          <c:xMode val="edge"/>
          <c:yMode val="edge"/>
          <c:x val="0.1716564538806033"/>
          <c:y val="0.79484223975113866"/>
          <c:w val="0.76159641265912981"/>
          <c:h val="0.12609566370020189"/>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89271241704345"/>
          <c:y val="9.6869613053746723E-2"/>
          <c:w val="0.59723437038069216"/>
          <c:h val="0.77254431407262991"/>
        </c:manualLayout>
      </c:layout>
      <c:barChart>
        <c:barDir val="col"/>
        <c:grouping val="percentStacked"/>
        <c:varyColors val="0"/>
        <c:ser>
          <c:idx val="0"/>
          <c:order val="0"/>
          <c:tx>
            <c:strRef>
              <c:f>'Spending by cat'!$A$5</c:f>
              <c:strCache>
                <c:ptCount val="1"/>
                <c:pt idx="0">
                  <c:v>Prevention </c:v>
                </c:pt>
              </c:strCache>
            </c:strRef>
          </c:tx>
          <c:spPr>
            <a:solidFill>
              <a:srgbClr val="88C540"/>
            </a:solidFill>
            <a:ln>
              <a:noFill/>
            </a:ln>
          </c:spPr>
          <c:invertIfNegative val="0"/>
          <c:dLbls>
            <c:numFmt formatCode="[$$-409]#,##0" sourceLinked="0"/>
            <c:spPr>
              <a:noFill/>
              <a:ln>
                <a:noFill/>
              </a:ln>
              <a:effectLst/>
            </c:spPr>
            <c:txPr>
              <a:bodyPr/>
              <a:lstStyle/>
              <a:p>
                <a:pPr>
                  <a:defRPr sz="1400">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'Spending by cat'!$B$3:$D$3</c:f>
              <c:numCache>
                <c:formatCode>0</c:formatCode>
                <c:ptCount val="3"/>
                <c:pt idx="0">
                  <c:v>2009</c:v>
                </c:pt>
                <c:pt idx="1">
                  <c:v>2010</c:v>
                </c:pt>
                <c:pt idx="2">
                  <c:v>2011</c:v>
                </c:pt>
              </c:numCache>
            </c:numRef>
          </c:cat>
          <c:val>
            <c:numRef>
              <c:f>'Spending by cat'!$B$5:$D$5</c:f>
              <c:numCache>
                <c:formatCode>#,##0</c:formatCode>
                <c:ptCount val="3"/>
                <c:pt idx="0">
                  <c:v>3838158</c:v>
                </c:pt>
                <c:pt idx="1">
                  <c:v>3264285.75</c:v>
                </c:pt>
                <c:pt idx="2">
                  <c:v>5738889</c:v>
                </c:pt>
              </c:numCache>
            </c:numRef>
          </c:val>
          <c:extLst>
            <c:ext xmlns:c16="http://schemas.microsoft.com/office/drawing/2014/chart" uri="{C3380CC4-5D6E-409C-BE32-E72D297353CC}">
              <c16:uniqueId val="{00000000-5E73-40B9-9AEF-89EEBE8B3D9F}"/>
            </c:ext>
          </c:extLst>
        </c:ser>
        <c:ser>
          <c:idx val="1"/>
          <c:order val="1"/>
          <c:tx>
            <c:strRef>
              <c:f>'Spending by cat'!$A$6</c:f>
              <c:strCache>
                <c:ptCount val="1"/>
                <c:pt idx="0">
                  <c:v>Care and treatment </c:v>
                </c:pt>
              </c:strCache>
            </c:strRef>
          </c:tx>
          <c:spPr>
            <a:solidFill>
              <a:srgbClr val="EC008C"/>
            </a:solidFill>
            <a:ln>
              <a:noFill/>
            </a:ln>
          </c:spPr>
          <c:invertIfNegative val="0"/>
          <c:dLbls>
            <c:numFmt formatCode="&quot;$&quot;#,##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'Spending by cat'!$B$3:$D$3</c:f>
              <c:numCache>
                <c:formatCode>0</c:formatCode>
                <c:ptCount val="3"/>
                <c:pt idx="0">
                  <c:v>2009</c:v>
                </c:pt>
                <c:pt idx="1">
                  <c:v>2010</c:v>
                </c:pt>
                <c:pt idx="2">
                  <c:v>2011</c:v>
                </c:pt>
              </c:numCache>
            </c:numRef>
          </c:cat>
          <c:val>
            <c:numRef>
              <c:f>'Spending by cat'!$B$6:$D$6</c:f>
              <c:numCache>
                <c:formatCode>#,##0</c:formatCode>
                <c:ptCount val="3"/>
                <c:pt idx="0">
                  <c:v>7938816</c:v>
                </c:pt>
                <c:pt idx="1">
                  <c:v>9177143</c:v>
                </c:pt>
                <c:pt idx="2">
                  <c:v>13273016</c:v>
                </c:pt>
              </c:numCache>
            </c:numRef>
          </c:val>
          <c:extLst>
            <c:ext xmlns:c16="http://schemas.microsoft.com/office/drawing/2014/chart" uri="{C3380CC4-5D6E-409C-BE32-E72D297353CC}">
              <c16:uniqueId val="{00000001-5E73-40B9-9AEF-89EEBE8B3D9F}"/>
            </c:ext>
          </c:extLst>
        </c:ser>
        <c:ser>
          <c:idx val="2"/>
          <c:order val="2"/>
          <c:tx>
            <c:strRef>
              <c:f>'Spending by cat'!$A$7</c:f>
              <c:strCache>
                <c:ptCount val="1"/>
                <c:pt idx="0">
                  <c:v>Others </c:v>
                </c:pt>
              </c:strCache>
            </c:strRef>
          </c:tx>
          <c:spPr>
            <a:solidFill>
              <a:srgbClr val="00AEEF"/>
            </a:solidFill>
            <a:ln>
              <a:noFill/>
            </a:ln>
          </c:spPr>
          <c:invertIfNegative val="0"/>
          <c:dLbls>
            <c:numFmt formatCode="&quot;$&quot;#,##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'Spending by cat'!$B$3:$D$3</c:f>
              <c:numCache>
                <c:formatCode>0</c:formatCode>
                <c:ptCount val="3"/>
                <c:pt idx="0">
                  <c:v>2009</c:v>
                </c:pt>
                <c:pt idx="1">
                  <c:v>2010</c:v>
                </c:pt>
                <c:pt idx="2">
                  <c:v>2011</c:v>
                </c:pt>
              </c:numCache>
            </c:numRef>
          </c:cat>
          <c:val>
            <c:numRef>
              <c:f>'Spending by cat'!$B$7:$D$7</c:f>
              <c:numCache>
                <c:formatCode>#,##0</c:formatCode>
                <c:ptCount val="3"/>
                <c:pt idx="0">
                  <c:v>2584868</c:v>
                </c:pt>
                <c:pt idx="1">
                  <c:v>4045000.25</c:v>
                </c:pt>
                <c:pt idx="2">
                  <c:v>4079365</c:v>
                </c:pt>
              </c:numCache>
            </c:numRef>
          </c:val>
          <c:extLst>
            <c:ext xmlns:c16="http://schemas.microsoft.com/office/drawing/2014/chart" uri="{C3380CC4-5D6E-409C-BE32-E72D297353CC}">
              <c16:uniqueId val="{00000002-5E73-40B9-9AEF-89EEBE8B3D9F}"/>
            </c:ext>
          </c:extLst>
        </c:ser>
        <c:dLbls>
          <c:showLegendKey val="0"/>
          <c:showVal val="0"/>
          <c:showCatName val="0"/>
          <c:showSerName val="0"/>
          <c:showPercent val="0"/>
          <c:showBubbleSize val="0"/>
        </c:dLbls>
        <c:gapWidth val="58"/>
        <c:overlap val="100"/>
        <c:axId val="134972544"/>
        <c:axId val="134974080"/>
      </c:barChart>
      <c:catAx>
        <c:axId val="134972544"/>
        <c:scaling>
          <c:orientation val="minMax"/>
        </c:scaling>
        <c:delete val="0"/>
        <c:axPos val="b"/>
        <c:numFmt formatCode="0" sourceLinked="1"/>
        <c:majorTickMark val="out"/>
        <c:minorTickMark val="none"/>
        <c:tickLblPos val="nextTo"/>
        <c:crossAx val="134974080"/>
        <c:crosses val="autoZero"/>
        <c:auto val="1"/>
        <c:lblAlgn val="ctr"/>
        <c:lblOffset val="100"/>
        <c:noMultiLvlLbl val="0"/>
      </c:catAx>
      <c:valAx>
        <c:axId val="134974080"/>
        <c:scaling>
          <c:orientation val="minMax"/>
        </c:scaling>
        <c:delete val="0"/>
        <c:axPos val="l"/>
        <c:title>
          <c:tx>
            <c:rich>
              <a:bodyPr rot="-5400000" vert="horz"/>
              <a:lstStyle/>
              <a:p>
                <a:pPr>
                  <a:defRPr/>
                </a:pPr>
                <a:r>
                  <a:rPr lang="en-GB" dirty="0"/>
                  <a:t>US$</a:t>
                </a:r>
              </a:p>
            </c:rich>
          </c:tx>
          <c:layout>
            <c:manualLayout>
              <c:xMode val="edge"/>
              <c:yMode val="edge"/>
              <c:x val="1.0755631671810477E-2"/>
              <c:y val="0.41400261082101991"/>
            </c:manualLayout>
          </c:layout>
          <c:overlay val="0"/>
        </c:title>
        <c:numFmt formatCode="0%" sourceLinked="1"/>
        <c:majorTickMark val="out"/>
        <c:minorTickMark val="none"/>
        <c:tickLblPos val="nextTo"/>
        <c:crossAx val="134972544"/>
        <c:crosses val="autoZero"/>
        <c:crossBetween val="between"/>
      </c:valAx>
    </c:plotArea>
    <c:legend>
      <c:legendPos val="r"/>
      <c:layout>
        <c:manualLayout>
          <c:xMode val="edge"/>
          <c:yMode val="edge"/>
          <c:x val="0.74601645014960671"/>
          <c:y val="0.35911238907177956"/>
          <c:w val="0.25388763301252781"/>
          <c:h val="0.31889982654257054"/>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431562500000001"/>
          <c:y val="4.9980491479642224E-2"/>
          <c:w val="0.66013055555555555"/>
          <c:h val="0.61760277777777772"/>
        </c:manualLayout>
      </c:layout>
      <c:areaChart>
        <c:grouping val="standard"/>
        <c:varyColors val="0"/>
        <c:ser>
          <c:idx val="0"/>
          <c:order val="0"/>
          <c:tx>
            <c:strRef>
              <c:f>'PLHIV_NI_Deaths (2)'!$C$2</c:f>
              <c:strCache>
                <c:ptCount val="1"/>
                <c:pt idx="0">
                  <c:v>PLHIV Upper bound</c:v>
                </c:pt>
              </c:strCache>
            </c:strRef>
          </c:tx>
          <c:spPr>
            <a:solidFill>
              <a:srgbClr val="00B0F0">
                <a:alpha val="30000"/>
              </a:srgbClr>
            </a:solidFill>
            <a:ln w="25400">
              <a:no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(2)'!$C$3:$C$32</c:f>
              <c:numCache>
                <c:formatCode>_-* #,##0_-;\-* #,##0_-;_-* "-"??_-;_-@_-</c:formatCode>
                <c:ptCount val="30"/>
                <c:pt idx="0">
                  <c:v>476</c:v>
                </c:pt>
                <c:pt idx="1">
                  <c:v>663</c:v>
                </c:pt>
                <c:pt idx="2">
                  <c:v>887</c:v>
                </c:pt>
                <c:pt idx="3">
                  <c:v>1160</c:v>
                </c:pt>
                <c:pt idx="4">
                  <c:v>1474</c:v>
                </c:pt>
                <c:pt idx="5">
                  <c:v>1823</c:v>
                </c:pt>
                <c:pt idx="6">
                  <c:v>2182</c:v>
                </c:pt>
                <c:pt idx="7">
                  <c:v>2538</c:v>
                </c:pt>
                <c:pt idx="8">
                  <c:v>2832</c:v>
                </c:pt>
                <c:pt idx="9">
                  <c:v>3106</c:v>
                </c:pt>
                <c:pt idx="10">
                  <c:v>3372</c:v>
                </c:pt>
                <c:pt idx="11">
                  <c:v>3649</c:v>
                </c:pt>
                <c:pt idx="12">
                  <c:v>3936</c:v>
                </c:pt>
                <c:pt idx="13">
                  <c:v>4234</c:v>
                </c:pt>
                <c:pt idx="14">
                  <c:v>4541</c:v>
                </c:pt>
                <c:pt idx="15">
                  <c:v>4893</c:v>
                </c:pt>
                <c:pt idx="16">
                  <c:v>5321</c:v>
                </c:pt>
                <c:pt idx="17">
                  <c:v>5818</c:v>
                </c:pt>
                <c:pt idx="18">
                  <c:v>6372</c:v>
                </c:pt>
                <c:pt idx="19">
                  <c:v>6928</c:v>
                </c:pt>
                <c:pt idx="20">
                  <c:v>7452</c:v>
                </c:pt>
                <c:pt idx="21">
                  <c:v>7886</c:v>
                </c:pt>
                <c:pt idx="22">
                  <c:v>8225</c:v>
                </c:pt>
                <c:pt idx="23">
                  <c:v>8524</c:v>
                </c:pt>
                <c:pt idx="24">
                  <c:v>8776</c:v>
                </c:pt>
                <c:pt idx="25">
                  <c:v>8971</c:v>
                </c:pt>
                <c:pt idx="26">
                  <c:v>9113</c:v>
                </c:pt>
                <c:pt idx="27">
                  <c:v>9211</c:v>
                </c:pt>
                <c:pt idx="28">
                  <c:v>9341</c:v>
                </c:pt>
                <c:pt idx="29">
                  <c:v>9504</c:v>
                </c:pt>
              </c:numCache>
            </c:numRef>
          </c:val>
          <c:extLst>
            <c:ext xmlns:c16="http://schemas.microsoft.com/office/drawing/2014/chart" uri="{C3380CC4-5D6E-409C-BE32-E72D297353CC}">
              <c16:uniqueId val="{00000001-9D1F-4C96-9772-7F0B859553B4}"/>
            </c:ext>
          </c:extLst>
        </c:ser>
        <c:ser>
          <c:idx val="2"/>
          <c:order val="2"/>
          <c:tx>
            <c:strRef>
              <c:f>'PLHIV_NI_Deaths (2)'!$E$2</c:f>
              <c:strCache>
                <c:ptCount val="1"/>
                <c:pt idx="0">
                  <c:v>PLHIV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(2)'!$E$3:$E$32</c:f>
              <c:numCache>
                <c:formatCode>_-* #,##0_-;\-* #,##0_-;_-* "-"??_-;_-@_-</c:formatCode>
                <c:ptCount val="30"/>
                <c:pt idx="0">
                  <c:v>287</c:v>
                </c:pt>
                <c:pt idx="1">
                  <c:v>437</c:v>
                </c:pt>
                <c:pt idx="2">
                  <c:v>630</c:v>
                </c:pt>
                <c:pt idx="3">
                  <c:v>850</c:v>
                </c:pt>
                <c:pt idx="4">
                  <c:v>1093</c:v>
                </c:pt>
                <c:pt idx="5">
                  <c:v>1342</c:v>
                </c:pt>
                <c:pt idx="6">
                  <c:v>1588</c:v>
                </c:pt>
                <c:pt idx="7">
                  <c:v>1840</c:v>
                </c:pt>
                <c:pt idx="8">
                  <c:v>2064</c:v>
                </c:pt>
                <c:pt idx="9">
                  <c:v>2260</c:v>
                </c:pt>
                <c:pt idx="10">
                  <c:v>2435</c:v>
                </c:pt>
                <c:pt idx="11">
                  <c:v>2578</c:v>
                </c:pt>
                <c:pt idx="12">
                  <c:v>2717</c:v>
                </c:pt>
                <c:pt idx="13">
                  <c:v>2892</c:v>
                </c:pt>
                <c:pt idx="14">
                  <c:v>3127</c:v>
                </c:pt>
                <c:pt idx="15">
                  <c:v>3430</c:v>
                </c:pt>
                <c:pt idx="16">
                  <c:v>3806</c:v>
                </c:pt>
                <c:pt idx="17">
                  <c:v>4225</c:v>
                </c:pt>
                <c:pt idx="18">
                  <c:v>4692</c:v>
                </c:pt>
                <c:pt idx="19">
                  <c:v>5160</c:v>
                </c:pt>
                <c:pt idx="20">
                  <c:v>5578</c:v>
                </c:pt>
                <c:pt idx="21">
                  <c:v>5924</c:v>
                </c:pt>
                <c:pt idx="22">
                  <c:v>6179</c:v>
                </c:pt>
                <c:pt idx="23">
                  <c:v>6337</c:v>
                </c:pt>
                <c:pt idx="24">
                  <c:v>6448</c:v>
                </c:pt>
                <c:pt idx="25">
                  <c:v>6528</c:v>
                </c:pt>
                <c:pt idx="26">
                  <c:v>6578</c:v>
                </c:pt>
                <c:pt idx="27">
                  <c:v>6571</c:v>
                </c:pt>
                <c:pt idx="28">
                  <c:v>6543</c:v>
                </c:pt>
                <c:pt idx="29">
                  <c:v>6506</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44964864"/>
        <c:axId val="44970752"/>
      </c:areaChart>
      <c:lineChart>
        <c:grouping val="standard"/>
        <c:varyColors val="0"/>
        <c:ser>
          <c:idx val="1"/>
          <c:order val="1"/>
          <c:tx>
            <c:strRef>
              <c:f>'PLHIV_NI_Deaths (2)'!$D$2</c:f>
              <c:strCache>
                <c:ptCount val="1"/>
                <c:pt idx="0">
                  <c:v>PLHIV</c:v>
                </c:pt>
              </c:strCache>
            </c:strRef>
          </c:tx>
          <c:spPr>
            <a:ln w="38100">
              <a:solidFill>
                <a:srgbClr val="63CDF6"/>
              </a:solidFill>
              <a:prstDash val="solid"/>
            </a:ln>
          </c:spPr>
          <c:marker>
            <c:symbol val="none"/>
          </c:marker>
          <c:dLbls>
            <c:dLbl>
              <c:idx val="29"/>
              <c:tx>
                <c:rich>
                  <a:bodyPr/>
                  <a:lstStyle/>
                  <a:p>
                    <a:r>
                      <a:rPr lang="en-US" dirty="0"/>
                      <a:t> 7,900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76D-420B-9C08-D64B08CB6DD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(2)'!$D$3:$D$32</c:f>
              <c:numCache>
                <c:formatCode>_-* #,##0_-;\-* #,##0_-;_-* "-"??_-;_-@_-</c:formatCode>
                <c:ptCount val="30"/>
                <c:pt idx="0">
                  <c:v>378</c:v>
                </c:pt>
                <c:pt idx="1">
                  <c:v>544</c:v>
                </c:pt>
                <c:pt idx="2">
                  <c:v>750</c:v>
                </c:pt>
                <c:pt idx="3">
                  <c:v>993</c:v>
                </c:pt>
                <c:pt idx="4">
                  <c:v>1268</c:v>
                </c:pt>
                <c:pt idx="5">
                  <c:v>1563</c:v>
                </c:pt>
                <c:pt idx="6">
                  <c:v>1867</c:v>
                </c:pt>
                <c:pt idx="7">
                  <c:v>2165</c:v>
                </c:pt>
                <c:pt idx="8">
                  <c:v>2440</c:v>
                </c:pt>
                <c:pt idx="9">
                  <c:v>2689</c:v>
                </c:pt>
                <c:pt idx="10">
                  <c:v>2910</c:v>
                </c:pt>
                <c:pt idx="11">
                  <c:v>3115</c:v>
                </c:pt>
                <c:pt idx="12">
                  <c:v>3321</c:v>
                </c:pt>
                <c:pt idx="13">
                  <c:v>3548</c:v>
                </c:pt>
                <c:pt idx="14">
                  <c:v>3814</c:v>
                </c:pt>
                <c:pt idx="15">
                  <c:v>4130</c:v>
                </c:pt>
                <c:pt idx="16">
                  <c:v>4518</c:v>
                </c:pt>
                <c:pt idx="17">
                  <c:v>4981</c:v>
                </c:pt>
                <c:pt idx="18">
                  <c:v>5490</c:v>
                </c:pt>
                <c:pt idx="19">
                  <c:v>5999</c:v>
                </c:pt>
                <c:pt idx="20">
                  <c:v>6471</c:v>
                </c:pt>
                <c:pt idx="21">
                  <c:v>6876</c:v>
                </c:pt>
                <c:pt idx="22">
                  <c:v>7197</c:v>
                </c:pt>
                <c:pt idx="23">
                  <c:v>7432</c:v>
                </c:pt>
                <c:pt idx="24">
                  <c:v>7602</c:v>
                </c:pt>
                <c:pt idx="25">
                  <c:v>7724</c:v>
                </c:pt>
                <c:pt idx="26">
                  <c:v>7807</c:v>
                </c:pt>
                <c:pt idx="27">
                  <c:v>7859</c:v>
                </c:pt>
                <c:pt idx="28">
                  <c:v>7902</c:v>
                </c:pt>
                <c:pt idx="29">
                  <c:v>7948</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44964864"/>
        <c:axId val="44970752"/>
      </c:lineChart>
      <c:catAx>
        <c:axId val="4496486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4970752"/>
        <c:crosses val="autoZero"/>
        <c:auto val="1"/>
        <c:lblAlgn val="ctr"/>
        <c:lblOffset val="100"/>
        <c:tickMarkSkip val="1"/>
        <c:noMultiLvlLbl val="0"/>
      </c:catAx>
      <c:valAx>
        <c:axId val="44970752"/>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44964864"/>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00B0F0"/>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94805457010183"/>
          <c:y val="0.12636914350786421"/>
          <c:w val="0.7064476514977841"/>
          <c:h val="0.72940928190518517"/>
        </c:manualLayout>
      </c:layout>
      <c:barChart>
        <c:barDir val="col"/>
        <c:grouping val="clustered"/>
        <c:varyColors val="0"/>
        <c:ser>
          <c:idx val="0"/>
          <c:order val="0"/>
          <c:tx>
            <c:strRef>
              <c:f>'HIV testing KP'!$A$3</c:f>
              <c:strCache>
                <c:ptCount val="1"/>
                <c:pt idx="0">
                  <c:v>FSW</c:v>
                </c:pt>
              </c:strCache>
            </c:strRef>
          </c:tx>
          <c:spPr>
            <a:solidFill>
              <a:srgbClr val="FF7C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KP'!$B$2:$F$2</c:f>
              <c:strCache>
                <c:ptCount val="5"/>
                <c:pt idx="0">
                  <c:v>2009</c:v>
                </c:pt>
                <c:pt idx="1">
                  <c:v>2010</c:v>
                </c:pt>
                <c:pt idx="2">
                  <c:v>2011</c:v>
                </c:pt>
                <c:pt idx="3">
                  <c:v>2012</c:v>
                </c:pt>
                <c:pt idx="4">
                  <c:v>2013</c:v>
                </c:pt>
              </c:strCache>
            </c:strRef>
          </c:cat>
          <c:val>
            <c:numRef>
              <c:f>'HIV testing KP'!$B$3:$F$3</c:f>
              <c:numCache>
                <c:formatCode>General</c:formatCode>
                <c:ptCount val="5"/>
                <c:pt idx="0">
                  <c:v>100</c:v>
                </c:pt>
                <c:pt idx="4">
                  <c:v>100</c:v>
                </c:pt>
              </c:numCache>
            </c:numRef>
          </c:val>
          <c:extLst>
            <c:ext xmlns:c16="http://schemas.microsoft.com/office/drawing/2014/chart" uri="{C3380CC4-5D6E-409C-BE32-E72D297353CC}">
              <c16:uniqueId val="{00000000-CD91-415D-8539-090AFF645DC3}"/>
            </c:ext>
          </c:extLst>
        </c:ser>
        <c:ser>
          <c:idx val="1"/>
          <c:order val="1"/>
          <c:tx>
            <c:strRef>
              <c:f>'HIV testing KP'!$A$4</c:f>
              <c:strCache>
                <c:ptCount val="1"/>
                <c:pt idx="0">
                  <c:v>MSM</c:v>
                </c:pt>
              </c:strCache>
            </c:strRef>
          </c:tx>
          <c:spPr>
            <a:solidFill>
              <a:srgbClr val="33CCCC"/>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KP'!$B$2:$F$2</c:f>
              <c:strCache>
                <c:ptCount val="5"/>
                <c:pt idx="0">
                  <c:v>2009</c:v>
                </c:pt>
                <c:pt idx="1">
                  <c:v>2010</c:v>
                </c:pt>
                <c:pt idx="2">
                  <c:v>2011</c:v>
                </c:pt>
                <c:pt idx="3">
                  <c:v>2012</c:v>
                </c:pt>
                <c:pt idx="4">
                  <c:v>2013</c:v>
                </c:pt>
              </c:strCache>
            </c:strRef>
          </c:cat>
          <c:val>
            <c:numRef>
              <c:f>'HIV testing KP'!$B$4:$F$4</c:f>
              <c:numCache>
                <c:formatCode>General</c:formatCode>
                <c:ptCount val="5"/>
                <c:pt idx="0">
                  <c:v>43</c:v>
                </c:pt>
                <c:pt idx="1">
                  <c:v>40</c:v>
                </c:pt>
                <c:pt idx="3">
                  <c:v>38.1</c:v>
                </c:pt>
              </c:numCache>
            </c:numRef>
          </c:val>
          <c:extLst>
            <c:ext xmlns:c16="http://schemas.microsoft.com/office/drawing/2014/chart" uri="{C3380CC4-5D6E-409C-BE32-E72D297353CC}">
              <c16:uniqueId val="{00000001-CD91-415D-8539-090AFF645DC3}"/>
            </c:ext>
          </c:extLst>
        </c:ser>
        <c:dLbls>
          <c:showLegendKey val="0"/>
          <c:showVal val="0"/>
          <c:showCatName val="0"/>
          <c:showSerName val="0"/>
          <c:showPercent val="0"/>
          <c:showBubbleSize val="0"/>
        </c:dLbls>
        <c:gapWidth val="90"/>
        <c:overlap val="-5"/>
        <c:axId val="135052672"/>
        <c:axId val="135054464"/>
      </c:barChart>
      <c:catAx>
        <c:axId val="135052672"/>
        <c:scaling>
          <c:orientation val="minMax"/>
        </c:scaling>
        <c:delete val="0"/>
        <c:axPos val="b"/>
        <c:numFmt formatCode="General" sourceLinked="1"/>
        <c:majorTickMark val="out"/>
        <c:minorTickMark val="none"/>
        <c:tickLblPos val="nextTo"/>
        <c:crossAx val="135054464"/>
        <c:crosses val="autoZero"/>
        <c:auto val="1"/>
        <c:lblAlgn val="ctr"/>
        <c:lblOffset val="100"/>
        <c:noMultiLvlLbl val="0"/>
      </c:catAx>
      <c:valAx>
        <c:axId val="135054464"/>
        <c:scaling>
          <c:orientation val="minMax"/>
          <c:max val="100"/>
        </c:scaling>
        <c:delete val="0"/>
        <c:axPos val="l"/>
        <c:title>
          <c:tx>
            <c:rich>
              <a:bodyPr rot="0" vert="horz"/>
              <a:lstStyle/>
              <a:p>
                <a:pPr algn="ctr">
                  <a:defRPr sz="1400" b="1" i="0" u="none" strike="noStrike" baseline="0">
                    <a:solidFill>
                      <a:srgbClr val="000000"/>
                    </a:solidFill>
                    <a:latin typeface="Arial"/>
                    <a:ea typeface="Arial"/>
                    <a:cs typeface="Arial"/>
                  </a:defRPr>
                </a:pPr>
                <a:r>
                  <a:rPr lang="en-US"/>
                  <a:t>%</a:t>
                </a:r>
              </a:p>
            </c:rich>
          </c:tx>
          <c:layout>
            <c:manualLayout>
              <c:xMode val="edge"/>
              <c:yMode val="edge"/>
              <c:x val="1.1335388637279904E-2"/>
              <c:y val="5.2160252252537502E-2"/>
            </c:manualLayout>
          </c:layout>
          <c:overlay val="0"/>
        </c:title>
        <c:numFmt formatCode="General" sourceLinked="1"/>
        <c:majorTickMark val="out"/>
        <c:minorTickMark val="none"/>
        <c:tickLblPos val="nextTo"/>
        <c:crossAx val="135052672"/>
        <c:crosses val="autoZero"/>
        <c:crossBetween val="between"/>
      </c:valAx>
    </c:plotArea>
    <c:legend>
      <c:legendPos val="r"/>
      <c:layout>
        <c:manualLayout>
          <c:xMode val="edge"/>
          <c:yMode val="edge"/>
          <c:x val="0.83096357640934382"/>
          <c:y val="0.34694401892775717"/>
          <c:w val="0.11681813598675778"/>
          <c:h val="0.278288523497389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032970393263947E-2"/>
          <c:y val="0.12614099570611631"/>
          <c:w val="0.58514777885773983"/>
          <c:h val="0.73024120941092663"/>
        </c:manualLayout>
      </c:layout>
      <c:barChart>
        <c:barDir val="col"/>
        <c:grouping val="stacked"/>
        <c:varyColors val="0"/>
        <c:ser>
          <c:idx val="0"/>
          <c:order val="0"/>
          <c:tx>
            <c:strRef>
              <c:f>'HIV test_MSM'!$B$3</c:f>
              <c:strCache>
                <c:ptCount val="1"/>
                <c:pt idx="0">
                  <c:v>First time </c:v>
                </c:pt>
              </c:strCache>
            </c:strRef>
          </c:tx>
          <c:spPr>
            <a:solidFill>
              <a:srgbClr val="88C54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 test_MSM'!$C$2:$H$2</c:f>
              <c:numCache>
                <c:formatCode>General</c:formatCode>
                <c:ptCount val="6"/>
                <c:pt idx="0">
                  <c:v>2007</c:v>
                </c:pt>
                <c:pt idx="1">
                  <c:v>2008</c:v>
                </c:pt>
                <c:pt idx="2">
                  <c:v>2009</c:v>
                </c:pt>
                <c:pt idx="3">
                  <c:v>2010</c:v>
                </c:pt>
                <c:pt idx="4">
                  <c:v>2011</c:v>
                </c:pt>
                <c:pt idx="5">
                  <c:v>2013</c:v>
                </c:pt>
              </c:numCache>
            </c:numRef>
          </c:cat>
          <c:val>
            <c:numRef>
              <c:f>'HIV test_MSM'!$C$3:$H$3</c:f>
              <c:numCache>
                <c:formatCode>0</c:formatCode>
                <c:ptCount val="6"/>
                <c:pt idx="0">
                  <c:v>46.77</c:v>
                </c:pt>
                <c:pt idx="1">
                  <c:v>27.27</c:v>
                </c:pt>
                <c:pt idx="2">
                  <c:v>23.08</c:v>
                </c:pt>
                <c:pt idx="3">
                  <c:v>20.329999999999998</c:v>
                </c:pt>
                <c:pt idx="4">
                  <c:v>20.03</c:v>
                </c:pt>
                <c:pt idx="5">
                  <c:v>19.63</c:v>
                </c:pt>
              </c:numCache>
            </c:numRef>
          </c:val>
          <c:extLst>
            <c:ext xmlns:c16="http://schemas.microsoft.com/office/drawing/2014/chart" uri="{C3380CC4-5D6E-409C-BE32-E72D297353CC}">
              <c16:uniqueId val="{00000000-F7D5-4A5F-9981-6FAA1AC59DEB}"/>
            </c:ext>
          </c:extLst>
        </c:ser>
        <c:ser>
          <c:idx val="1"/>
          <c:order val="1"/>
          <c:tx>
            <c:strRef>
              <c:f>'HIV test_MSM'!$B$4</c:f>
              <c:strCache>
                <c:ptCount val="1"/>
                <c:pt idx="0">
                  <c:v>Within last 6 months</c:v>
                </c:pt>
              </c:strCache>
            </c:strRef>
          </c:tx>
          <c:spPr>
            <a:solidFill>
              <a:srgbClr val="00AEE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 test_MSM'!$C$2:$H$2</c:f>
              <c:numCache>
                <c:formatCode>General</c:formatCode>
                <c:ptCount val="6"/>
                <c:pt idx="0">
                  <c:v>2007</c:v>
                </c:pt>
                <c:pt idx="1">
                  <c:v>2008</c:v>
                </c:pt>
                <c:pt idx="2">
                  <c:v>2009</c:v>
                </c:pt>
                <c:pt idx="3">
                  <c:v>2010</c:v>
                </c:pt>
                <c:pt idx="4">
                  <c:v>2011</c:v>
                </c:pt>
                <c:pt idx="5">
                  <c:v>2013</c:v>
                </c:pt>
              </c:numCache>
            </c:numRef>
          </c:cat>
          <c:val>
            <c:numRef>
              <c:f>'HIV test_MSM'!$C$4:$H$4</c:f>
              <c:numCache>
                <c:formatCode>0</c:formatCode>
                <c:ptCount val="6"/>
                <c:pt idx="0">
                  <c:v>17.510000000000002</c:v>
                </c:pt>
                <c:pt idx="1">
                  <c:v>37.22</c:v>
                </c:pt>
                <c:pt idx="2">
                  <c:v>28.37</c:v>
                </c:pt>
                <c:pt idx="3">
                  <c:v>36.78</c:v>
                </c:pt>
                <c:pt idx="4">
                  <c:v>25.5</c:v>
                </c:pt>
                <c:pt idx="5">
                  <c:v>26.07</c:v>
                </c:pt>
              </c:numCache>
            </c:numRef>
          </c:val>
          <c:extLst>
            <c:ext xmlns:c16="http://schemas.microsoft.com/office/drawing/2014/chart" uri="{C3380CC4-5D6E-409C-BE32-E72D297353CC}">
              <c16:uniqueId val="{00000001-F7D5-4A5F-9981-6FAA1AC59DEB}"/>
            </c:ext>
          </c:extLst>
        </c:ser>
        <c:ser>
          <c:idx val="2"/>
          <c:order val="2"/>
          <c:tx>
            <c:strRef>
              <c:f>'HIV test_MSM'!$B$5</c:f>
              <c:strCache>
                <c:ptCount val="1"/>
                <c:pt idx="0">
                  <c:v>Within last 12 months</c:v>
                </c:pt>
              </c:strCache>
            </c:strRef>
          </c:tx>
          <c:spPr>
            <a:solidFill>
              <a:srgbClr val="F78E1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 test_MSM'!$C$2:$H$2</c:f>
              <c:numCache>
                <c:formatCode>General</c:formatCode>
                <c:ptCount val="6"/>
                <c:pt idx="0">
                  <c:v>2007</c:v>
                </c:pt>
                <c:pt idx="1">
                  <c:v>2008</c:v>
                </c:pt>
                <c:pt idx="2">
                  <c:v>2009</c:v>
                </c:pt>
                <c:pt idx="3">
                  <c:v>2010</c:v>
                </c:pt>
                <c:pt idx="4">
                  <c:v>2011</c:v>
                </c:pt>
                <c:pt idx="5">
                  <c:v>2013</c:v>
                </c:pt>
              </c:numCache>
            </c:numRef>
          </c:cat>
          <c:val>
            <c:numRef>
              <c:f>'HIV test_MSM'!$C$5:$H$5</c:f>
              <c:numCache>
                <c:formatCode>0</c:formatCode>
                <c:ptCount val="6"/>
                <c:pt idx="0">
                  <c:v>10.94</c:v>
                </c:pt>
                <c:pt idx="1">
                  <c:v>23.84</c:v>
                </c:pt>
                <c:pt idx="2">
                  <c:v>25.24</c:v>
                </c:pt>
                <c:pt idx="3">
                  <c:v>22.64</c:v>
                </c:pt>
                <c:pt idx="4">
                  <c:v>23.5</c:v>
                </c:pt>
                <c:pt idx="5">
                  <c:v>26.4</c:v>
                </c:pt>
              </c:numCache>
            </c:numRef>
          </c:val>
          <c:extLst>
            <c:ext xmlns:c16="http://schemas.microsoft.com/office/drawing/2014/chart" uri="{C3380CC4-5D6E-409C-BE32-E72D297353CC}">
              <c16:uniqueId val="{00000002-F7D5-4A5F-9981-6FAA1AC59DEB}"/>
            </c:ext>
          </c:extLst>
        </c:ser>
        <c:ser>
          <c:idx val="3"/>
          <c:order val="3"/>
          <c:tx>
            <c:strRef>
              <c:f>'HIV test_MSM'!$B$6</c:f>
              <c:strCache>
                <c:ptCount val="1"/>
                <c:pt idx="0">
                  <c:v>Over one year</c:v>
                </c:pt>
              </c:strCache>
            </c:strRef>
          </c:tx>
          <c:spPr>
            <a:solidFill>
              <a:schemeClr val="bg1">
                <a:lumMod val="5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 test_MSM'!$C$2:$H$2</c:f>
              <c:numCache>
                <c:formatCode>General</c:formatCode>
                <c:ptCount val="6"/>
                <c:pt idx="0">
                  <c:v>2007</c:v>
                </c:pt>
                <c:pt idx="1">
                  <c:v>2008</c:v>
                </c:pt>
                <c:pt idx="2">
                  <c:v>2009</c:v>
                </c:pt>
                <c:pt idx="3">
                  <c:v>2010</c:v>
                </c:pt>
                <c:pt idx="4">
                  <c:v>2011</c:v>
                </c:pt>
                <c:pt idx="5">
                  <c:v>2013</c:v>
                </c:pt>
              </c:numCache>
            </c:numRef>
          </c:cat>
          <c:val>
            <c:numRef>
              <c:f>'HIV test_MSM'!$C$6:$H$6</c:f>
              <c:numCache>
                <c:formatCode>0</c:formatCode>
                <c:ptCount val="6"/>
                <c:pt idx="0">
                  <c:v>24.78</c:v>
                </c:pt>
                <c:pt idx="1">
                  <c:v>11.67</c:v>
                </c:pt>
                <c:pt idx="2">
                  <c:v>23.32</c:v>
                </c:pt>
                <c:pt idx="3">
                  <c:v>20.25</c:v>
                </c:pt>
                <c:pt idx="4">
                  <c:v>30.97</c:v>
                </c:pt>
                <c:pt idx="5">
                  <c:v>27.9</c:v>
                </c:pt>
              </c:numCache>
            </c:numRef>
          </c:val>
          <c:extLst>
            <c:ext xmlns:c16="http://schemas.microsoft.com/office/drawing/2014/chart" uri="{C3380CC4-5D6E-409C-BE32-E72D297353CC}">
              <c16:uniqueId val="{00000003-F7D5-4A5F-9981-6FAA1AC59DEB}"/>
            </c:ext>
          </c:extLst>
        </c:ser>
        <c:dLbls>
          <c:showLegendKey val="0"/>
          <c:showVal val="0"/>
          <c:showCatName val="0"/>
          <c:showSerName val="0"/>
          <c:showPercent val="0"/>
          <c:showBubbleSize val="0"/>
        </c:dLbls>
        <c:gapWidth val="30"/>
        <c:overlap val="100"/>
        <c:axId val="135447296"/>
        <c:axId val="135448832"/>
      </c:barChart>
      <c:catAx>
        <c:axId val="135447296"/>
        <c:scaling>
          <c:orientation val="minMax"/>
        </c:scaling>
        <c:delete val="0"/>
        <c:axPos val="b"/>
        <c:numFmt formatCode="General" sourceLinked="1"/>
        <c:majorTickMark val="out"/>
        <c:minorTickMark val="none"/>
        <c:tickLblPos val="nextTo"/>
        <c:crossAx val="135448832"/>
        <c:crosses val="autoZero"/>
        <c:auto val="1"/>
        <c:lblAlgn val="ctr"/>
        <c:lblOffset val="100"/>
        <c:noMultiLvlLbl val="0"/>
      </c:catAx>
      <c:valAx>
        <c:axId val="135448832"/>
        <c:scaling>
          <c:orientation val="minMax"/>
          <c:max val="100"/>
        </c:scaling>
        <c:delete val="0"/>
        <c:axPos val="l"/>
        <c:title>
          <c:tx>
            <c:rich>
              <a:bodyPr rot="0" vert="horz"/>
              <a:lstStyle/>
              <a:p>
                <a:pPr>
                  <a:defRPr/>
                </a:pPr>
                <a:r>
                  <a:rPr lang="en-GB"/>
                  <a:t>%</a:t>
                </a:r>
              </a:p>
            </c:rich>
          </c:tx>
          <c:layout>
            <c:manualLayout>
              <c:xMode val="edge"/>
              <c:yMode val="edge"/>
              <c:x val="6.6570612524534306E-2"/>
              <c:y val="8.8900459069592569E-2"/>
            </c:manualLayout>
          </c:layout>
          <c:overlay val="0"/>
        </c:title>
        <c:numFmt formatCode="0" sourceLinked="1"/>
        <c:majorTickMark val="out"/>
        <c:minorTickMark val="none"/>
        <c:tickLblPos val="nextTo"/>
        <c:crossAx val="135447296"/>
        <c:crosses val="autoZero"/>
        <c:crossBetween val="between"/>
      </c:valAx>
    </c:plotArea>
    <c:legend>
      <c:legendPos val="r"/>
      <c:layout>
        <c:manualLayout>
          <c:xMode val="edge"/>
          <c:yMode val="edge"/>
          <c:x val="0.65976650976880313"/>
          <c:y val="8.996576765538121E-2"/>
          <c:w val="0.32913778981510805"/>
          <c:h val="0.65676138274927276"/>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67480605848117"/>
          <c:y val="0.10660365222577607"/>
          <c:w val="0.70619150782188223"/>
          <c:h val="0.77207941807635405"/>
        </c:manualLayout>
      </c:layout>
      <c:barChart>
        <c:barDir val="col"/>
        <c:grouping val="clustered"/>
        <c:varyColors val="0"/>
        <c:ser>
          <c:idx val="0"/>
          <c:order val="0"/>
          <c:tx>
            <c:strRef>
              <c:f>'ART sites'!$B$4</c:f>
              <c:strCache>
                <c:ptCount val="1"/>
                <c:pt idx="0">
                  <c:v>Number of health facilities that offer ART</c:v>
                </c:pt>
              </c:strCache>
            </c:strRef>
          </c:tx>
          <c:spPr>
            <a:solidFill>
              <a:srgbClr val="88C540"/>
            </a:solidFill>
          </c:spPr>
          <c:invertIfNegative val="0"/>
          <c:dLbls>
            <c:dLbl>
              <c:idx val="2"/>
              <c:tx>
                <c:rich>
                  <a:bodyPr/>
                  <a:lstStyle/>
                  <a:p>
                    <a:r>
                      <a:rPr lang="en-US"/>
                      <a:t>NA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395-4E09-8ABE-044992E54A7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'ART sites'!$C$3:$F$3</c:f>
              <c:numCache>
                <c:formatCode>General</c:formatCode>
                <c:ptCount val="4"/>
                <c:pt idx="0">
                  <c:v>2008</c:v>
                </c:pt>
                <c:pt idx="1">
                  <c:v>2009</c:v>
                </c:pt>
                <c:pt idx="2">
                  <c:v>2010</c:v>
                </c:pt>
                <c:pt idx="3">
                  <c:v>2011</c:v>
                </c:pt>
              </c:numCache>
            </c:numRef>
          </c:cat>
          <c:val>
            <c:numRef>
              <c:f>'ART sites'!$C$4:$F$4</c:f>
              <c:numCache>
                <c:formatCode>General</c:formatCode>
                <c:ptCount val="4"/>
                <c:pt idx="0">
                  <c:v>6</c:v>
                </c:pt>
                <c:pt idx="1">
                  <c:v>6</c:v>
                </c:pt>
                <c:pt idx="2">
                  <c:v>0</c:v>
                </c:pt>
                <c:pt idx="3">
                  <c:v>5</c:v>
                </c:pt>
              </c:numCache>
            </c:numRef>
          </c:val>
          <c:extLst>
            <c:ext xmlns:c16="http://schemas.microsoft.com/office/drawing/2014/chart" uri="{C3380CC4-5D6E-409C-BE32-E72D297353CC}">
              <c16:uniqueId val="{00000001-E395-4E09-8ABE-044992E54A76}"/>
            </c:ext>
          </c:extLst>
        </c:ser>
        <c:dLbls>
          <c:showLegendKey val="0"/>
          <c:showVal val="0"/>
          <c:showCatName val="0"/>
          <c:showSerName val="0"/>
          <c:showPercent val="0"/>
          <c:showBubbleSize val="0"/>
        </c:dLbls>
        <c:gapWidth val="150"/>
        <c:axId val="135542656"/>
        <c:axId val="135544192"/>
      </c:barChart>
      <c:catAx>
        <c:axId val="135542656"/>
        <c:scaling>
          <c:orientation val="minMax"/>
        </c:scaling>
        <c:delete val="0"/>
        <c:axPos val="b"/>
        <c:numFmt formatCode="General" sourceLinked="1"/>
        <c:majorTickMark val="out"/>
        <c:minorTickMark val="none"/>
        <c:tickLblPos val="nextTo"/>
        <c:crossAx val="135544192"/>
        <c:crosses val="autoZero"/>
        <c:auto val="1"/>
        <c:lblAlgn val="ctr"/>
        <c:lblOffset val="100"/>
        <c:noMultiLvlLbl val="0"/>
      </c:catAx>
      <c:valAx>
        <c:axId val="135544192"/>
        <c:scaling>
          <c:orientation val="minMax"/>
          <c:max val="8"/>
        </c:scaling>
        <c:delete val="0"/>
        <c:axPos val="l"/>
        <c:title>
          <c:tx>
            <c:rich>
              <a:bodyPr rot="-5400000" vert="horz"/>
              <a:lstStyle/>
              <a:p>
                <a:pPr>
                  <a:defRPr/>
                </a:pPr>
                <a:r>
                  <a:rPr lang="en-GB"/>
                  <a:t>Number </a:t>
                </a:r>
              </a:p>
            </c:rich>
          </c:tx>
          <c:layout>
            <c:manualLayout>
              <c:xMode val="edge"/>
              <c:yMode val="edge"/>
              <c:x val="2.443842218589469E-2"/>
              <c:y val="0.33531957987574029"/>
            </c:manualLayout>
          </c:layout>
          <c:overlay val="0"/>
        </c:title>
        <c:numFmt formatCode="General" sourceLinked="1"/>
        <c:majorTickMark val="out"/>
        <c:minorTickMark val="none"/>
        <c:tickLblPos val="nextTo"/>
        <c:crossAx val="135542656"/>
        <c:crosses val="autoZero"/>
        <c:crossBetween val="between"/>
        <c:majorUnit val="2"/>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313115751835"/>
          <c:y val="8.5898561446773533E-2"/>
          <c:w val="0.80133824983833535"/>
          <c:h val="0.58372237598989674"/>
        </c:manualLayout>
      </c:layout>
      <c:barChart>
        <c:barDir val="col"/>
        <c:grouping val="clustered"/>
        <c:varyColors val="0"/>
        <c:ser>
          <c:idx val="1"/>
          <c:order val="1"/>
          <c:tx>
            <c:strRef>
              <c:f>Rounded!$E$2</c:f>
              <c:strCache>
                <c:ptCount val="1"/>
                <c:pt idx="0">
                  <c:v>% PLHIV on ART</c:v>
                </c:pt>
              </c:strCache>
            </c:strRef>
          </c:tx>
          <c:spPr>
            <a:solidFill>
              <a:srgbClr val="F26B73"/>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3A4-4139-A582-656A1E10614B}"/>
                </c:ext>
              </c:extLst>
            </c:dLbl>
            <c:dLbl>
              <c:idx val="1"/>
              <c:delete val="1"/>
              <c:extLst>
                <c:ext xmlns:c15="http://schemas.microsoft.com/office/drawing/2012/chart" uri="{CE6537A1-D6FC-4f65-9D91-7224C49458BB}"/>
                <c:ext xmlns:c16="http://schemas.microsoft.com/office/drawing/2014/chart" uri="{C3380CC4-5D6E-409C-BE32-E72D297353CC}">
                  <c16:uniqueId val="{00000001-73A4-4139-A582-656A1E10614B}"/>
                </c:ext>
              </c:extLst>
            </c:dLbl>
            <c:dLbl>
              <c:idx val="2"/>
              <c:delete val="1"/>
              <c:extLst>
                <c:ext xmlns:c15="http://schemas.microsoft.com/office/drawing/2012/chart" uri="{CE6537A1-D6FC-4f65-9D91-7224C49458BB}"/>
                <c:ext xmlns:c16="http://schemas.microsoft.com/office/drawing/2014/chart" uri="{C3380CC4-5D6E-409C-BE32-E72D297353CC}">
                  <c16:uniqueId val="{00000002-73A4-4139-A582-656A1E10614B}"/>
                </c:ext>
              </c:extLst>
            </c:dLbl>
            <c:dLbl>
              <c:idx val="3"/>
              <c:delete val="1"/>
              <c:extLst>
                <c:ext xmlns:c15="http://schemas.microsoft.com/office/drawing/2012/chart" uri="{CE6537A1-D6FC-4f65-9D91-7224C49458BB}"/>
                <c:ext xmlns:c16="http://schemas.microsoft.com/office/drawing/2014/chart" uri="{C3380CC4-5D6E-409C-BE32-E72D297353CC}">
                  <c16:uniqueId val="{00000003-73A4-4139-A582-656A1E10614B}"/>
                </c:ext>
              </c:extLst>
            </c:dLbl>
            <c:dLbl>
              <c:idx val="4"/>
              <c:delete val="1"/>
              <c:extLst>
                <c:ext xmlns:c15="http://schemas.microsoft.com/office/drawing/2012/chart" uri="{CE6537A1-D6FC-4f65-9D91-7224C49458BB}"/>
                <c:ext xmlns:c16="http://schemas.microsoft.com/office/drawing/2014/chart" uri="{C3380CC4-5D6E-409C-BE32-E72D297353CC}">
                  <c16:uniqueId val="{00000004-73A4-4139-A582-656A1E10614B}"/>
                </c:ext>
              </c:extLst>
            </c:dLbl>
            <c:dLbl>
              <c:idx val="5"/>
              <c:delete val="1"/>
              <c:extLst>
                <c:ext xmlns:c15="http://schemas.microsoft.com/office/drawing/2012/chart" uri="{CE6537A1-D6FC-4f65-9D91-7224C49458BB}"/>
                <c:ext xmlns:c16="http://schemas.microsoft.com/office/drawing/2014/chart" uri="{C3380CC4-5D6E-409C-BE32-E72D297353CC}">
                  <c16:uniqueId val="{00000000-1D4B-434C-900F-4C971470C478}"/>
                </c:ext>
              </c:extLst>
            </c:dLbl>
            <c:dLbl>
              <c:idx val="6"/>
              <c:delete val="1"/>
              <c:extLst>
                <c:ext xmlns:c15="http://schemas.microsoft.com/office/drawing/2012/chart" uri="{CE6537A1-D6FC-4f65-9D91-7224C49458BB}"/>
                <c:ext xmlns:c16="http://schemas.microsoft.com/office/drawing/2014/chart" uri="{C3380CC4-5D6E-409C-BE32-E72D297353CC}">
                  <c16:uniqueId val="{00000001-1D4B-434C-900F-4C971470C478}"/>
                </c:ext>
              </c:extLst>
            </c:dLbl>
            <c:dLbl>
              <c:idx val="7"/>
              <c:delete val="1"/>
              <c:extLst>
                <c:ext xmlns:c15="http://schemas.microsoft.com/office/drawing/2012/chart" uri="{CE6537A1-D6FC-4f65-9D91-7224C49458BB}"/>
                <c:ext xmlns:c16="http://schemas.microsoft.com/office/drawing/2014/chart" uri="{C3380CC4-5D6E-409C-BE32-E72D297353CC}">
                  <c16:uniqueId val="{00000002-1D4B-434C-900F-4C971470C478}"/>
                </c:ext>
              </c:extLst>
            </c:dLbl>
            <c:dLbl>
              <c:idx val="8"/>
              <c:delete val="1"/>
              <c:extLst>
                <c:ext xmlns:c15="http://schemas.microsoft.com/office/drawing/2012/chart" uri="{CE6537A1-D6FC-4f65-9D91-7224C49458BB}"/>
                <c:ext xmlns:c16="http://schemas.microsoft.com/office/drawing/2014/chart" uri="{C3380CC4-5D6E-409C-BE32-E72D297353CC}">
                  <c16:uniqueId val="{00000003-1D4B-434C-900F-4C971470C478}"/>
                </c:ext>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Rounded!$E$3:$E$22</c:f>
              <c:numCache>
                <c:formatCode>General</c:formatCode>
                <c:ptCount val="20"/>
                <c:pt idx="0">
                  <c:v>3</c:v>
                </c:pt>
                <c:pt idx="1">
                  <c:v>4</c:v>
                </c:pt>
                <c:pt idx="2">
                  <c:v>4</c:v>
                </c:pt>
                <c:pt idx="3">
                  <c:v>5</c:v>
                </c:pt>
                <c:pt idx="4">
                  <c:v>5</c:v>
                </c:pt>
                <c:pt idx="5">
                  <c:v>8</c:v>
                </c:pt>
                <c:pt idx="6">
                  <c:v>11</c:v>
                </c:pt>
                <c:pt idx="7">
                  <c:v>16</c:v>
                </c:pt>
                <c:pt idx="8">
                  <c:v>21</c:v>
                </c:pt>
                <c:pt idx="9">
                  <c:v>28</c:v>
                </c:pt>
                <c:pt idx="10">
                  <c:v>31</c:v>
                </c:pt>
                <c:pt idx="11">
                  <c:v>36</c:v>
                </c:pt>
                <c:pt idx="12">
                  <c:v>42</c:v>
                </c:pt>
                <c:pt idx="13">
                  <c:v>47</c:v>
                </c:pt>
                <c:pt idx="14">
                  <c:v>54</c:v>
                </c:pt>
                <c:pt idx="15">
                  <c:v>59</c:v>
                </c:pt>
                <c:pt idx="16">
                  <c:v>60</c:v>
                </c:pt>
                <c:pt idx="17">
                  <c:v>66</c:v>
                </c:pt>
                <c:pt idx="18">
                  <c:v>72</c:v>
                </c:pt>
                <c:pt idx="19">
                  <c:v>73</c:v>
                </c:pt>
              </c:numCache>
            </c:numRef>
          </c:val>
          <c:extLst>
            <c:ext xmlns:c16="http://schemas.microsoft.com/office/drawing/2014/chart" uri="{C3380CC4-5D6E-409C-BE32-E72D297353CC}">
              <c16:uniqueId val="{00000005-73A4-4139-A582-656A1E10614B}"/>
            </c:ext>
          </c:extLst>
        </c:ser>
        <c:dLbls>
          <c:showLegendKey val="0"/>
          <c:showVal val="0"/>
          <c:showCatName val="0"/>
          <c:showSerName val="0"/>
          <c:showPercent val="0"/>
          <c:showBubbleSize val="0"/>
        </c:dLbls>
        <c:gapWidth val="60"/>
        <c:axId val="136012928"/>
        <c:axId val="136002560"/>
      </c:barChart>
      <c:lineChart>
        <c:grouping val="standard"/>
        <c:varyColors val="0"/>
        <c:ser>
          <c:idx val="0"/>
          <c:order val="0"/>
          <c:tx>
            <c:strRef>
              <c:f>Rounded!$D$2</c:f>
              <c:strCache>
                <c:ptCount val="1"/>
                <c:pt idx="0">
                  <c:v>Number of people on ART</c:v>
                </c:pt>
              </c:strCache>
            </c:strRef>
          </c:tx>
          <c:spPr>
            <a:ln w="38100">
              <a:solidFill>
                <a:srgbClr val="00AEEF"/>
              </a:solidFill>
            </a:ln>
          </c:spPr>
          <c:marker>
            <c:symbol val="none"/>
          </c:marker>
          <c:dLbls>
            <c:dLbl>
              <c:idx val="19"/>
              <c:layout>
                <c:manualLayout>
                  <c:x val="-3.7741545893719697E-2"/>
                  <c:y val="-3.0193236714975844E-2"/>
                </c:manualLayout>
              </c:layout>
              <c:spPr/>
              <c:txPr>
                <a:bodyPr/>
                <a:lstStyle/>
                <a:p>
                  <a:pPr>
                    <a:defRPr>
                      <a:solidFill>
                        <a:srgbClr val="00B0F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4B-434C-900F-4C971470C47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Rounded!$D$3:$D$22</c:f>
              <c:numCache>
                <c:formatCode>_-* #,##0_-;\-* #,##0_-;_-* "-"??_-;_-@_-</c:formatCode>
                <c:ptCount val="20"/>
                <c:pt idx="0">
                  <c:v>85</c:v>
                </c:pt>
                <c:pt idx="1">
                  <c:v>110</c:v>
                </c:pt>
                <c:pt idx="2">
                  <c:v>138</c:v>
                </c:pt>
                <c:pt idx="3">
                  <c:v>169</c:v>
                </c:pt>
                <c:pt idx="4">
                  <c:v>205</c:v>
                </c:pt>
                <c:pt idx="5">
                  <c:v>312</c:v>
                </c:pt>
                <c:pt idx="6">
                  <c:v>517</c:v>
                </c:pt>
                <c:pt idx="7">
                  <c:v>796</c:v>
                </c:pt>
                <c:pt idx="8">
                  <c:v>1168</c:v>
                </c:pt>
                <c:pt idx="9">
                  <c:v>1657</c:v>
                </c:pt>
                <c:pt idx="10">
                  <c:v>2032</c:v>
                </c:pt>
                <c:pt idx="11">
                  <c:v>2509</c:v>
                </c:pt>
                <c:pt idx="12">
                  <c:v>2987</c:v>
                </c:pt>
                <c:pt idx="13">
                  <c:v>3506</c:v>
                </c:pt>
                <c:pt idx="14">
                  <c:v>4089</c:v>
                </c:pt>
                <c:pt idx="15">
                  <c:v>4577</c:v>
                </c:pt>
                <c:pt idx="16">
                  <c:v>4687</c:v>
                </c:pt>
                <c:pt idx="17">
                  <c:v>5188</c:v>
                </c:pt>
                <c:pt idx="18">
                  <c:v>5667</c:v>
                </c:pt>
                <c:pt idx="19">
                  <c:v>5839</c:v>
                </c:pt>
              </c:numCache>
            </c:numRef>
          </c:val>
          <c:smooth val="0"/>
          <c:extLst>
            <c:ext xmlns:c16="http://schemas.microsoft.com/office/drawing/2014/chart" uri="{C3380CC4-5D6E-409C-BE32-E72D297353CC}">
              <c16:uniqueId val="{00000007-73A4-4139-A582-656A1E10614B}"/>
            </c:ext>
          </c:extLst>
        </c:ser>
        <c:dLbls>
          <c:showLegendKey val="0"/>
          <c:showVal val="0"/>
          <c:showCatName val="0"/>
          <c:showSerName val="0"/>
          <c:showPercent val="0"/>
          <c:showBubbleSize val="0"/>
        </c:dLbls>
        <c:marker val="1"/>
        <c:smooth val="0"/>
        <c:axId val="135654784"/>
        <c:axId val="136000640"/>
      </c:lineChart>
      <c:lineChart>
        <c:grouping val="standard"/>
        <c:varyColors val="0"/>
        <c:ser>
          <c:idx val="2"/>
          <c:order val="2"/>
          <c:tx>
            <c:strRef>
              <c:f>Rounded!$F$2</c:f>
              <c:strCache>
                <c:ptCount val="1"/>
                <c:pt idx="0">
                  <c:v>% Lower</c:v>
                </c:pt>
              </c:strCache>
            </c:strRef>
          </c:tx>
          <c:spPr>
            <a:ln>
              <a:noFill/>
            </a:ln>
          </c:spPr>
          <c:marker>
            <c:symbol val="dash"/>
            <c:size val="8"/>
            <c:spPr>
              <a:solidFill>
                <a:sysClr val="windowText" lastClr="000000"/>
              </a:solidFill>
              <a:ln>
                <a:noFill/>
              </a:ln>
            </c:spPr>
          </c:marker>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Rounded!$F$3:$F$22</c:f>
              <c:numCache>
                <c:formatCode>General</c:formatCode>
                <c:ptCount val="20"/>
                <c:pt idx="0">
                  <c:v>2</c:v>
                </c:pt>
                <c:pt idx="1">
                  <c:v>3</c:v>
                </c:pt>
                <c:pt idx="2">
                  <c:v>3</c:v>
                </c:pt>
                <c:pt idx="3">
                  <c:v>4</c:v>
                </c:pt>
                <c:pt idx="4">
                  <c:v>4</c:v>
                </c:pt>
                <c:pt idx="5">
                  <c:v>6</c:v>
                </c:pt>
                <c:pt idx="6">
                  <c:v>10</c:v>
                </c:pt>
                <c:pt idx="7">
                  <c:v>14</c:v>
                </c:pt>
                <c:pt idx="8">
                  <c:v>18</c:v>
                </c:pt>
                <c:pt idx="9">
                  <c:v>24</c:v>
                </c:pt>
                <c:pt idx="10">
                  <c:v>27</c:v>
                </c:pt>
                <c:pt idx="11">
                  <c:v>31</c:v>
                </c:pt>
                <c:pt idx="12">
                  <c:v>36</c:v>
                </c:pt>
                <c:pt idx="13">
                  <c:v>40</c:v>
                </c:pt>
                <c:pt idx="14">
                  <c:v>46</c:v>
                </c:pt>
                <c:pt idx="15">
                  <c:v>50</c:v>
                </c:pt>
                <c:pt idx="16">
                  <c:v>51</c:v>
                </c:pt>
                <c:pt idx="17">
                  <c:v>55</c:v>
                </c:pt>
                <c:pt idx="18">
                  <c:v>59</c:v>
                </c:pt>
                <c:pt idx="19">
                  <c:v>60</c:v>
                </c:pt>
              </c:numCache>
            </c:numRef>
          </c:val>
          <c:smooth val="0"/>
          <c:extLst>
            <c:ext xmlns:c16="http://schemas.microsoft.com/office/drawing/2014/chart" uri="{C3380CC4-5D6E-409C-BE32-E72D297353CC}">
              <c16:uniqueId val="{00000008-73A4-4139-A582-656A1E10614B}"/>
            </c:ext>
          </c:extLst>
        </c:ser>
        <c:ser>
          <c:idx val="3"/>
          <c:order val="3"/>
          <c:tx>
            <c:strRef>
              <c:f>Rounded!$G$2</c:f>
              <c:strCache>
                <c:ptCount val="1"/>
                <c:pt idx="0">
                  <c:v>%Upper</c:v>
                </c:pt>
              </c:strCache>
            </c:strRef>
          </c:tx>
          <c:spPr>
            <a:ln>
              <a:noFill/>
            </a:ln>
          </c:spPr>
          <c:marker>
            <c:symbol val="dash"/>
            <c:size val="8"/>
            <c:spPr>
              <a:solidFill>
                <a:sysClr val="windowText" lastClr="000000"/>
              </a:solidFill>
              <a:ln>
                <a:noFill/>
              </a:ln>
            </c:spPr>
          </c:marker>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Rounded!$G$3:$G$22</c:f>
              <c:numCache>
                <c:formatCode>General</c:formatCode>
                <c:ptCount val="20"/>
                <c:pt idx="0">
                  <c:v>3</c:v>
                </c:pt>
                <c:pt idx="1">
                  <c:v>4</c:v>
                </c:pt>
                <c:pt idx="2">
                  <c:v>5</c:v>
                </c:pt>
                <c:pt idx="3">
                  <c:v>6</c:v>
                </c:pt>
                <c:pt idx="4">
                  <c:v>6</c:v>
                </c:pt>
                <c:pt idx="5">
                  <c:v>9</c:v>
                </c:pt>
                <c:pt idx="6">
                  <c:v>13</c:v>
                </c:pt>
                <c:pt idx="7">
                  <c:v>19</c:v>
                </c:pt>
                <c:pt idx="8">
                  <c:v>25</c:v>
                </c:pt>
                <c:pt idx="9">
                  <c:v>32</c:v>
                </c:pt>
                <c:pt idx="10">
                  <c:v>36</c:v>
                </c:pt>
                <c:pt idx="11">
                  <c:v>42</c:v>
                </c:pt>
                <c:pt idx="12">
                  <c:v>47</c:v>
                </c:pt>
                <c:pt idx="13">
                  <c:v>54</c:v>
                </c:pt>
                <c:pt idx="14">
                  <c:v>62</c:v>
                </c:pt>
                <c:pt idx="15">
                  <c:v>69</c:v>
                </c:pt>
                <c:pt idx="16">
                  <c:v>70</c:v>
                </c:pt>
                <c:pt idx="17">
                  <c:v>77</c:v>
                </c:pt>
                <c:pt idx="18">
                  <c:v>85</c:v>
                </c:pt>
                <c:pt idx="19">
                  <c:v>88</c:v>
                </c:pt>
              </c:numCache>
            </c:numRef>
          </c:val>
          <c:smooth val="0"/>
          <c:extLst>
            <c:ext xmlns:c16="http://schemas.microsoft.com/office/drawing/2014/chart" uri="{C3380CC4-5D6E-409C-BE32-E72D297353CC}">
              <c16:uniqueId val="{00000009-73A4-4139-A582-656A1E10614B}"/>
            </c:ext>
          </c:extLst>
        </c:ser>
        <c:dLbls>
          <c:showLegendKey val="0"/>
          <c:showVal val="0"/>
          <c:showCatName val="0"/>
          <c:showSerName val="0"/>
          <c:showPercent val="0"/>
          <c:showBubbleSize val="0"/>
        </c:dLbls>
        <c:hiLowLines/>
        <c:marker val="1"/>
        <c:smooth val="0"/>
        <c:axId val="136012928"/>
        <c:axId val="136002560"/>
      </c:lineChart>
      <c:catAx>
        <c:axId val="135654784"/>
        <c:scaling>
          <c:orientation val="minMax"/>
        </c:scaling>
        <c:delete val="0"/>
        <c:axPos val="b"/>
        <c:numFmt formatCode="General" sourceLinked="1"/>
        <c:majorTickMark val="out"/>
        <c:minorTickMark val="none"/>
        <c:tickLblPos val="nextTo"/>
        <c:txPr>
          <a:bodyPr rot="-2700000"/>
          <a:lstStyle/>
          <a:p>
            <a:pPr>
              <a:defRPr/>
            </a:pPr>
            <a:endParaRPr lang="en-US"/>
          </a:p>
        </c:txPr>
        <c:crossAx val="136000640"/>
        <c:crosses val="autoZero"/>
        <c:auto val="1"/>
        <c:lblAlgn val="ctr"/>
        <c:lblOffset val="100"/>
        <c:noMultiLvlLbl val="0"/>
      </c:catAx>
      <c:valAx>
        <c:axId val="136000640"/>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135654784"/>
        <c:crosses val="autoZero"/>
        <c:crossBetween val="between"/>
      </c:valAx>
      <c:valAx>
        <c:axId val="136002560"/>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136012928"/>
        <c:crosses val="max"/>
        <c:crossBetween val="between"/>
        <c:majorUnit val="20"/>
      </c:valAx>
      <c:catAx>
        <c:axId val="136012928"/>
        <c:scaling>
          <c:orientation val="minMax"/>
        </c:scaling>
        <c:delete val="1"/>
        <c:axPos val="b"/>
        <c:numFmt formatCode="General" sourceLinked="1"/>
        <c:majorTickMark val="out"/>
        <c:minorTickMark val="none"/>
        <c:tickLblPos val="nextTo"/>
        <c:crossAx val="136002560"/>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'ART coverage'!$D$1</c:f>
              <c:strCache>
                <c:ptCount val="1"/>
                <c:pt idx="0">
                  <c:v>Children 0-14 yr</c:v>
                </c:pt>
              </c:strCache>
            </c:strRef>
          </c:tx>
          <c:spPr>
            <a:ln w="38100">
              <a:solidFill>
                <a:srgbClr val="00A99A"/>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coverage'!$D$2:$D$21</c:f>
              <c:numCache>
                <c:formatCode>General</c:formatCode>
                <c:ptCount val="20"/>
              </c:numCache>
            </c:numRef>
          </c:val>
          <c:smooth val="0"/>
          <c:extLst>
            <c:ext xmlns:c16="http://schemas.microsoft.com/office/drawing/2014/chart" uri="{C3380CC4-5D6E-409C-BE32-E72D297353CC}">
              <c16:uniqueId val="{00000000-3D07-4266-9764-F86AAC9D9CCE}"/>
            </c:ext>
          </c:extLst>
        </c:ser>
        <c:ser>
          <c:idx val="1"/>
          <c:order val="1"/>
          <c:tx>
            <c:strRef>
              <c:f>'ART coverage'!$E$1</c:f>
              <c:strCache>
                <c:ptCount val="1"/>
                <c:pt idx="0">
                  <c:v>Children 0-14 yr - Lower</c:v>
                </c:pt>
              </c:strCache>
            </c:strRef>
          </c:tx>
          <c:spPr>
            <a:ln w="19050">
              <a:solidFill>
                <a:srgbClr val="00A99A"/>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coverage'!$E$2:$E$21</c:f>
              <c:numCache>
                <c:formatCode>General</c:formatCode>
                <c:ptCount val="20"/>
              </c:numCache>
            </c:numRef>
          </c:val>
          <c:smooth val="0"/>
          <c:extLst>
            <c:ext xmlns:c16="http://schemas.microsoft.com/office/drawing/2014/chart" uri="{C3380CC4-5D6E-409C-BE32-E72D297353CC}">
              <c16:uniqueId val="{00000001-3D07-4266-9764-F86AAC9D9CCE}"/>
            </c:ext>
          </c:extLst>
        </c:ser>
        <c:ser>
          <c:idx val="2"/>
          <c:order val="2"/>
          <c:tx>
            <c:strRef>
              <c:f>'ART coverage'!$F$1</c:f>
              <c:strCache>
                <c:ptCount val="1"/>
                <c:pt idx="0">
                  <c:v>Children 0-14 yr - Upper</c:v>
                </c:pt>
              </c:strCache>
            </c:strRef>
          </c:tx>
          <c:spPr>
            <a:ln w="19050">
              <a:solidFill>
                <a:srgbClr val="00A99A"/>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coverage'!$F$2:$F$21</c:f>
              <c:numCache>
                <c:formatCode>General</c:formatCode>
                <c:ptCount val="20"/>
              </c:numCache>
            </c:numRef>
          </c:val>
          <c:smooth val="0"/>
          <c:extLst>
            <c:ext xmlns:c16="http://schemas.microsoft.com/office/drawing/2014/chart" uri="{C3380CC4-5D6E-409C-BE32-E72D297353CC}">
              <c16:uniqueId val="{00000002-3D07-4266-9764-F86AAC9D9CCE}"/>
            </c:ext>
          </c:extLst>
        </c:ser>
        <c:ser>
          <c:idx val="3"/>
          <c:order val="3"/>
          <c:tx>
            <c:strRef>
              <c:f>'ART coverage'!$G$1</c:f>
              <c:strCache>
                <c:ptCount val="1"/>
                <c:pt idx="0">
                  <c:v>Male 15+ yr</c:v>
                </c:pt>
              </c:strCache>
            </c:strRef>
          </c:tx>
          <c:spPr>
            <a:ln w="38100">
              <a:solidFill>
                <a:srgbClr val="63CDF6"/>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coverage'!$G$2:$G$21</c:f>
              <c:numCache>
                <c:formatCode>General</c:formatCode>
                <c:ptCount val="20"/>
                <c:pt idx="0">
                  <c:v>3</c:v>
                </c:pt>
                <c:pt idx="1">
                  <c:v>4</c:v>
                </c:pt>
                <c:pt idx="2">
                  <c:v>4</c:v>
                </c:pt>
                <c:pt idx="3">
                  <c:v>5</c:v>
                </c:pt>
                <c:pt idx="4">
                  <c:v>5</c:v>
                </c:pt>
                <c:pt idx="5">
                  <c:v>7</c:v>
                </c:pt>
                <c:pt idx="6">
                  <c:v>11</c:v>
                </c:pt>
                <c:pt idx="7">
                  <c:v>16</c:v>
                </c:pt>
                <c:pt idx="8">
                  <c:v>21</c:v>
                </c:pt>
                <c:pt idx="9">
                  <c:v>27</c:v>
                </c:pt>
                <c:pt idx="10">
                  <c:v>33</c:v>
                </c:pt>
                <c:pt idx="11">
                  <c:v>38</c:v>
                </c:pt>
                <c:pt idx="12">
                  <c:v>43</c:v>
                </c:pt>
                <c:pt idx="13">
                  <c:v>47</c:v>
                </c:pt>
                <c:pt idx="14">
                  <c:v>54</c:v>
                </c:pt>
                <c:pt idx="15">
                  <c:v>59</c:v>
                </c:pt>
                <c:pt idx="16">
                  <c:v>60</c:v>
                </c:pt>
                <c:pt idx="17">
                  <c:v>67</c:v>
                </c:pt>
                <c:pt idx="18">
                  <c:v>73</c:v>
                </c:pt>
                <c:pt idx="19">
                  <c:v>74</c:v>
                </c:pt>
              </c:numCache>
            </c:numRef>
          </c:val>
          <c:smooth val="0"/>
          <c:extLst>
            <c:ext xmlns:c16="http://schemas.microsoft.com/office/drawing/2014/chart" uri="{C3380CC4-5D6E-409C-BE32-E72D297353CC}">
              <c16:uniqueId val="{00000003-3D07-4266-9764-F86AAC9D9CCE}"/>
            </c:ext>
          </c:extLst>
        </c:ser>
        <c:ser>
          <c:idx val="4"/>
          <c:order val="4"/>
          <c:tx>
            <c:strRef>
              <c:f>'ART coverage'!$H$1</c:f>
              <c:strCache>
                <c:ptCount val="1"/>
                <c:pt idx="0">
                  <c:v>Male 15+ - Lower</c:v>
                </c:pt>
              </c:strCache>
            </c:strRef>
          </c:tx>
          <c:spPr>
            <a:ln w="19050">
              <a:solidFill>
                <a:srgbClr val="63CDF6"/>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coverage'!$H$2:$H$21</c:f>
              <c:numCache>
                <c:formatCode>General</c:formatCode>
                <c:ptCount val="20"/>
                <c:pt idx="0">
                  <c:v>2</c:v>
                </c:pt>
                <c:pt idx="1">
                  <c:v>3</c:v>
                </c:pt>
                <c:pt idx="2">
                  <c:v>3</c:v>
                </c:pt>
                <c:pt idx="3">
                  <c:v>4</c:v>
                </c:pt>
                <c:pt idx="4">
                  <c:v>4</c:v>
                </c:pt>
                <c:pt idx="5">
                  <c:v>6</c:v>
                </c:pt>
                <c:pt idx="6">
                  <c:v>9</c:v>
                </c:pt>
                <c:pt idx="7">
                  <c:v>13</c:v>
                </c:pt>
                <c:pt idx="8">
                  <c:v>18</c:v>
                </c:pt>
                <c:pt idx="9">
                  <c:v>23</c:v>
                </c:pt>
                <c:pt idx="10">
                  <c:v>28</c:v>
                </c:pt>
                <c:pt idx="11">
                  <c:v>32</c:v>
                </c:pt>
                <c:pt idx="12">
                  <c:v>37</c:v>
                </c:pt>
                <c:pt idx="13">
                  <c:v>40</c:v>
                </c:pt>
                <c:pt idx="14">
                  <c:v>46</c:v>
                </c:pt>
                <c:pt idx="15">
                  <c:v>50</c:v>
                </c:pt>
                <c:pt idx="16">
                  <c:v>51</c:v>
                </c:pt>
                <c:pt idx="17">
                  <c:v>56</c:v>
                </c:pt>
                <c:pt idx="18">
                  <c:v>60</c:v>
                </c:pt>
                <c:pt idx="19">
                  <c:v>61</c:v>
                </c:pt>
              </c:numCache>
            </c:numRef>
          </c:val>
          <c:smooth val="0"/>
          <c:extLst>
            <c:ext xmlns:c16="http://schemas.microsoft.com/office/drawing/2014/chart" uri="{C3380CC4-5D6E-409C-BE32-E72D297353CC}">
              <c16:uniqueId val="{00000004-3D07-4266-9764-F86AAC9D9CCE}"/>
            </c:ext>
          </c:extLst>
        </c:ser>
        <c:ser>
          <c:idx val="5"/>
          <c:order val="5"/>
          <c:tx>
            <c:strRef>
              <c:f>'ART coverage'!$I$1</c:f>
              <c:strCache>
                <c:ptCount val="1"/>
                <c:pt idx="0">
                  <c:v>Male 15+ - Upper</c:v>
                </c:pt>
              </c:strCache>
            </c:strRef>
          </c:tx>
          <c:spPr>
            <a:ln w="19050">
              <a:solidFill>
                <a:srgbClr val="63CDF6"/>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coverage'!$I$2:$I$21</c:f>
              <c:numCache>
                <c:formatCode>General</c:formatCode>
                <c:ptCount val="20"/>
                <c:pt idx="0">
                  <c:v>3</c:v>
                </c:pt>
                <c:pt idx="1">
                  <c:v>4</c:v>
                </c:pt>
                <c:pt idx="2">
                  <c:v>5</c:v>
                </c:pt>
                <c:pt idx="3">
                  <c:v>6</c:v>
                </c:pt>
                <c:pt idx="4">
                  <c:v>6</c:v>
                </c:pt>
                <c:pt idx="5">
                  <c:v>9</c:v>
                </c:pt>
                <c:pt idx="6">
                  <c:v>13</c:v>
                </c:pt>
                <c:pt idx="7">
                  <c:v>18</c:v>
                </c:pt>
                <c:pt idx="8">
                  <c:v>24</c:v>
                </c:pt>
                <c:pt idx="9">
                  <c:v>31</c:v>
                </c:pt>
                <c:pt idx="10">
                  <c:v>37</c:v>
                </c:pt>
                <c:pt idx="11">
                  <c:v>43</c:v>
                </c:pt>
                <c:pt idx="12">
                  <c:v>49</c:v>
                </c:pt>
                <c:pt idx="13">
                  <c:v>54</c:v>
                </c:pt>
                <c:pt idx="14">
                  <c:v>63</c:v>
                </c:pt>
                <c:pt idx="15">
                  <c:v>69</c:v>
                </c:pt>
                <c:pt idx="16">
                  <c:v>70</c:v>
                </c:pt>
                <c:pt idx="17">
                  <c:v>79</c:v>
                </c:pt>
                <c:pt idx="18">
                  <c:v>86</c:v>
                </c:pt>
                <c:pt idx="19">
                  <c:v>88</c:v>
                </c:pt>
              </c:numCache>
            </c:numRef>
          </c:val>
          <c:smooth val="0"/>
          <c:extLst>
            <c:ext xmlns:c16="http://schemas.microsoft.com/office/drawing/2014/chart" uri="{C3380CC4-5D6E-409C-BE32-E72D297353CC}">
              <c16:uniqueId val="{00000005-3D07-4266-9764-F86AAC9D9CCE}"/>
            </c:ext>
          </c:extLst>
        </c:ser>
        <c:ser>
          <c:idx val="6"/>
          <c:order val="6"/>
          <c:tx>
            <c:strRef>
              <c:f>'ART coverage'!$J$1</c:f>
              <c:strCache>
                <c:ptCount val="1"/>
                <c:pt idx="0">
                  <c:v>Female 15+ yr</c:v>
                </c:pt>
              </c:strCache>
            </c:strRef>
          </c:tx>
          <c:spPr>
            <a:ln w="38100">
              <a:solidFill>
                <a:srgbClr val="F26B73"/>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coverage'!$J$2:$J$21</c:f>
              <c:numCache>
                <c:formatCode>General</c:formatCode>
                <c:ptCount val="20"/>
                <c:pt idx="0">
                  <c:v>2</c:v>
                </c:pt>
                <c:pt idx="1">
                  <c:v>2</c:v>
                </c:pt>
                <c:pt idx="2">
                  <c:v>3</c:v>
                </c:pt>
                <c:pt idx="3">
                  <c:v>4</c:v>
                </c:pt>
                <c:pt idx="4">
                  <c:v>5</c:v>
                </c:pt>
                <c:pt idx="5">
                  <c:v>8</c:v>
                </c:pt>
                <c:pt idx="6">
                  <c:v>13</c:v>
                </c:pt>
                <c:pt idx="7">
                  <c:v>18</c:v>
                </c:pt>
                <c:pt idx="8">
                  <c:v>25</c:v>
                </c:pt>
                <c:pt idx="9">
                  <c:v>32</c:v>
                </c:pt>
                <c:pt idx="10">
                  <c:v>21</c:v>
                </c:pt>
                <c:pt idx="11">
                  <c:v>24</c:v>
                </c:pt>
                <c:pt idx="12">
                  <c:v>29</c:v>
                </c:pt>
                <c:pt idx="13">
                  <c:v>46</c:v>
                </c:pt>
                <c:pt idx="14">
                  <c:v>49</c:v>
                </c:pt>
                <c:pt idx="15">
                  <c:v>57</c:v>
                </c:pt>
                <c:pt idx="16">
                  <c:v>58</c:v>
                </c:pt>
                <c:pt idx="17">
                  <c:v>58</c:v>
                </c:pt>
                <c:pt idx="18">
                  <c:v>64</c:v>
                </c:pt>
                <c:pt idx="19">
                  <c:v>69</c:v>
                </c:pt>
              </c:numCache>
            </c:numRef>
          </c:val>
          <c:smooth val="0"/>
          <c:extLst>
            <c:ext xmlns:c16="http://schemas.microsoft.com/office/drawing/2014/chart" uri="{C3380CC4-5D6E-409C-BE32-E72D297353CC}">
              <c16:uniqueId val="{00000006-3D07-4266-9764-F86AAC9D9CCE}"/>
            </c:ext>
          </c:extLst>
        </c:ser>
        <c:ser>
          <c:idx val="7"/>
          <c:order val="7"/>
          <c:tx>
            <c:strRef>
              <c:f>'ART coverage'!$K$1</c:f>
              <c:strCache>
                <c:ptCount val="1"/>
                <c:pt idx="0">
                  <c:v>Female 15+ - Lower</c:v>
                </c:pt>
              </c:strCache>
            </c:strRef>
          </c:tx>
          <c:spPr>
            <a:ln w="19050">
              <a:solidFill>
                <a:srgbClr val="F26B73"/>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coverage'!$K$2:$K$21</c:f>
              <c:numCache>
                <c:formatCode>General</c:formatCode>
                <c:ptCount val="20"/>
                <c:pt idx="0">
                  <c:v>2</c:v>
                </c:pt>
                <c:pt idx="1">
                  <c:v>2</c:v>
                </c:pt>
                <c:pt idx="2">
                  <c:v>3</c:v>
                </c:pt>
                <c:pt idx="3">
                  <c:v>3</c:v>
                </c:pt>
                <c:pt idx="4">
                  <c:v>4</c:v>
                </c:pt>
                <c:pt idx="5">
                  <c:v>7</c:v>
                </c:pt>
                <c:pt idx="6">
                  <c:v>11</c:v>
                </c:pt>
                <c:pt idx="7">
                  <c:v>15</c:v>
                </c:pt>
                <c:pt idx="8">
                  <c:v>21</c:v>
                </c:pt>
                <c:pt idx="9">
                  <c:v>28</c:v>
                </c:pt>
                <c:pt idx="10">
                  <c:v>18</c:v>
                </c:pt>
                <c:pt idx="11">
                  <c:v>21</c:v>
                </c:pt>
                <c:pt idx="12">
                  <c:v>25</c:v>
                </c:pt>
                <c:pt idx="13">
                  <c:v>40</c:v>
                </c:pt>
                <c:pt idx="14">
                  <c:v>42</c:v>
                </c:pt>
                <c:pt idx="15">
                  <c:v>49</c:v>
                </c:pt>
                <c:pt idx="16">
                  <c:v>49</c:v>
                </c:pt>
                <c:pt idx="17">
                  <c:v>49</c:v>
                </c:pt>
                <c:pt idx="18">
                  <c:v>53</c:v>
                </c:pt>
                <c:pt idx="19">
                  <c:v>56</c:v>
                </c:pt>
              </c:numCache>
            </c:numRef>
          </c:val>
          <c:smooth val="0"/>
          <c:extLst>
            <c:ext xmlns:c16="http://schemas.microsoft.com/office/drawing/2014/chart" uri="{C3380CC4-5D6E-409C-BE32-E72D297353CC}">
              <c16:uniqueId val="{00000007-3D07-4266-9764-F86AAC9D9CCE}"/>
            </c:ext>
          </c:extLst>
        </c:ser>
        <c:ser>
          <c:idx val="8"/>
          <c:order val="8"/>
          <c:tx>
            <c:strRef>
              <c:f>'ART coverage'!$L$1</c:f>
              <c:strCache>
                <c:ptCount val="1"/>
                <c:pt idx="0">
                  <c:v>Female 15+ - Upper</c:v>
                </c:pt>
              </c:strCache>
            </c:strRef>
          </c:tx>
          <c:spPr>
            <a:ln w="19050">
              <a:solidFill>
                <a:srgbClr val="F26B73"/>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coverage'!$L$2:$L$21</c:f>
              <c:numCache>
                <c:formatCode>General</c:formatCode>
                <c:ptCount val="20"/>
                <c:pt idx="0">
                  <c:v>2</c:v>
                </c:pt>
                <c:pt idx="1">
                  <c:v>3</c:v>
                </c:pt>
                <c:pt idx="2">
                  <c:v>4</c:v>
                </c:pt>
                <c:pt idx="3">
                  <c:v>5</c:v>
                </c:pt>
                <c:pt idx="4">
                  <c:v>6</c:v>
                </c:pt>
                <c:pt idx="5">
                  <c:v>9</c:v>
                </c:pt>
                <c:pt idx="6">
                  <c:v>15</c:v>
                </c:pt>
                <c:pt idx="7">
                  <c:v>21</c:v>
                </c:pt>
                <c:pt idx="8">
                  <c:v>29</c:v>
                </c:pt>
                <c:pt idx="9">
                  <c:v>37</c:v>
                </c:pt>
                <c:pt idx="10">
                  <c:v>24</c:v>
                </c:pt>
                <c:pt idx="11">
                  <c:v>27</c:v>
                </c:pt>
                <c:pt idx="12">
                  <c:v>33</c:v>
                </c:pt>
                <c:pt idx="13">
                  <c:v>53</c:v>
                </c:pt>
                <c:pt idx="14">
                  <c:v>56</c:v>
                </c:pt>
                <c:pt idx="15">
                  <c:v>66</c:v>
                </c:pt>
                <c:pt idx="16">
                  <c:v>67</c:v>
                </c:pt>
                <c:pt idx="17">
                  <c:v>67</c:v>
                </c:pt>
                <c:pt idx="18">
                  <c:v>75</c:v>
                </c:pt>
                <c:pt idx="19">
                  <c:v>82</c:v>
                </c:pt>
              </c:numCache>
            </c:numRef>
          </c:val>
          <c:smooth val="0"/>
          <c:extLst>
            <c:ext xmlns:c16="http://schemas.microsoft.com/office/drawing/2014/chart" uri="{C3380CC4-5D6E-409C-BE32-E72D297353CC}">
              <c16:uniqueId val="{00000008-3D07-4266-9764-F86AAC9D9CCE}"/>
            </c:ext>
          </c:extLst>
        </c:ser>
        <c:ser>
          <c:idx val="9"/>
          <c:order val="9"/>
          <c:tx>
            <c:strRef>
              <c:f>'ART coverage'!$M$1</c:f>
              <c:strCache>
                <c:ptCount val="1"/>
                <c:pt idx="0">
                  <c:v>All ages</c:v>
                </c:pt>
              </c:strCache>
            </c:strRef>
          </c:tx>
          <c:spPr>
            <a:ln w="38100">
              <a:solidFill>
                <a:srgbClr val="B6AEA7"/>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coverage'!$M$2:$M$21</c:f>
              <c:numCache>
                <c:formatCode>General</c:formatCode>
                <c:ptCount val="20"/>
                <c:pt idx="0">
                  <c:v>3</c:v>
                </c:pt>
                <c:pt idx="1">
                  <c:v>4</c:v>
                </c:pt>
                <c:pt idx="2">
                  <c:v>4</c:v>
                </c:pt>
                <c:pt idx="3">
                  <c:v>5</c:v>
                </c:pt>
                <c:pt idx="4">
                  <c:v>5</c:v>
                </c:pt>
                <c:pt idx="5">
                  <c:v>8</c:v>
                </c:pt>
                <c:pt idx="6">
                  <c:v>11</c:v>
                </c:pt>
                <c:pt idx="7">
                  <c:v>16</c:v>
                </c:pt>
                <c:pt idx="8">
                  <c:v>21</c:v>
                </c:pt>
                <c:pt idx="9">
                  <c:v>28</c:v>
                </c:pt>
                <c:pt idx="10">
                  <c:v>31</c:v>
                </c:pt>
                <c:pt idx="11">
                  <c:v>36</c:v>
                </c:pt>
                <c:pt idx="12">
                  <c:v>42</c:v>
                </c:pt>
                <c:pt idx="13">
                  <c:v>47</c:v>
                </c:pt>
                <c:pt idx="14">
                  <c:v>54</c:v>
                </c:pt>
                <c:pt idx="15">
                  <c:v>59</c:v>
                </c:pt>
                <c:pt idx="16">
                  <c:v>60</c:v>
                </c:pt>
                <c:pt idx="17">
                  <c:v>66</c:v>
                </c:pt>
                <c:pt idx="18">
                  <c:v>72</c:v>
                </c:pt>
                <c:pt idx="19">
                  <c:v>73</c:v>
                </c:pt>
              </c:numCache>
            </c:numRef>
          </c:val>
          <c:smooth val="0"/>
          <c:extLst>
            <c:ext xmlns:c16="http://schemas.microsoft.com/office/drawing/2014/chart" uri="{C3380CC4-5D6E-409C-BE32-E72D297353CC}">
              <c16:uniqueId val="{00000009-3D07-4266-9764-F86AAC9D9CCE}"/>
            </c:ext>
          </c:extLst>
        </c:ser>
        <c:ser>
          <c:idx val="10"/>
          <c:order val="10"/>
          <c:tx>
            <c:strRef>
              <c:f>'ART coverage'!$N$1</c:f>
              <c:strCache>
                <c:ptCount val="1"/>
                <c:pt idx="0">
                  <c:v>All ages - Lower</c:v>
                </c:pt>
              </c:strCache>
            </c:strRef>
          </c:tx>
          <c:spPr>
            <a:ln w="19050">
              <a:solidFill>
                <a:srgbClr val="B6AEA7"/>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coverage'!$N$2:$N$21</c:f>
              <c:numCache>
                <c:formatCode>General</c:formatCode>
                <c:ptCount val="20"/>
                <c:pt idx="0">
                  <c:v>2</c:v>
                </c:pt>
                <c:pt idx="1">
                  <c:v>3</c:v>
                </c:pt>
                <c:pt idx="2">
                  <c:v>3</c:v>
                </c:pt>
                <c:pt idx="3">
                  <c:v>4</c:v>
                </c:pt>
                <c:pt idx="4">
                  <c:v>4</c:v>
                </c:pt>
                <c:pt idx="5">
                  <c:v>6</c:v>
                </c:pt>
                <c:pt idx="6">
                  <c:v>10</c:v>
                </c:pt>
                <c:pt idx="7">
                  <c:v>14</c:v>
                </c:pt>
                <c:pt idx="8">
                  <c:v>18</c:v>
                </c:pt>
                <c:pt idx="9">
                  <c:v>24</c:v>
                </c:pt>
                <c:pt idx="10">
                  <c:v>27</c:v>
                </c:pt>
                <c:pt idx="11">
                  <c:v>31</c:v>
                </c:pt>
                <c:pt idx="12">
                  <c:v>36</c:v>
                </c:pt>
                <c:pt idx="13">
                  <c:v>40</c:v>
                </c:pt>
                <c:pt idx="14">
                  <c:v>46</c:v>
                </c:pt>
                <c:pt idx="15">
                  <c:v>50</c:v>
                </c:pt>
                <c:pt idx="16">
                  <c:v>51</c:v>
                </c:pt>
                <c:pt idx="17">
                  <c:v>55</c:v>
                </c:pt>
                <c:pt idx="18">
                  <c:v>59</c:v>
                </c:pt>
                <c:pt idx="19">
                  <c:v>60</c:v>
                </c:pt>
              </c:numCache>
            </c:numRef>
          </c:val>
          <c:smooth val="0"/>
          <c:extLst>
            <c:ext xmlns:c16="http://schemas.microsoft.com/office/drawing/2014/chart" uri="{C3380CC4-5D6E-409C-BE32-E72D297353CC}">
              <c16:uniqueId val="{0000000A-3D07-4266-9764-F86AAC9D9CCE}"/>
            </c:ext>
          </c:extLst>
        </c:ser>
        <c:ser>
          <c:idx val="11"/>
          <c:order val="11"/>
          <c:tx>
            <c:strRef>
              <c:f>'ART coverage'!$O$1</c:f>
              <c:strCache>
                <c:ptCount val="1"/>
                <c:pt idx="0">
                  <c:v>All ages - Upper</c:v>
                </c:pt>
              </c:strCache>
            </c:strRef>
          </c:tx>
          <c:spPr>
            <a:ln w="19050">
              <a:solidFill>
                <a:srgbClr val="B6AEA7"/>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coverage'!$O$2:$O$21</c:f>
              <c:numCache>
                <c:formatCode>General</c:formatCode>
                <c:ptCount val="20"/>
                <c:pt idx="0">
                  <c:v>3</c:v>
                </c:pt>
                <c:pt idx="1">
                  <c:v>4</c:v>
                </c:pt>
                <c:pt idx="2">
                  <c:v>5</c:v>
                </c:pt>
                <c:pt idx="3">
                  <c:v>6</c:v>
                </c:pt>
                <c:pt idx="4">
                  <c:v>6</c:v>
                </c:pt>
                <c:pt idx="5">
                  <c:v>9</c:v>
                </c:pt>
                <c:pt idx="6">
                  <c:v>13</c:v>
                </c:pt>
                <c:pt idx="7">
                  <c:v>19</c:v>
                </c:pt>
                <c:pt idx="8">
                  <c:v>25</c:v>
                </c:pt>
                <c:pt idx="9">
                  <c:v>32</c:v>
                </c:pt>
                <c:pt idx="10">
                  <c:v>36</c:v>
                </c:pt>
                <c:pt idx="11">
                  <c:v>42</c:v>
                </c:pt>
                <c:pt idx="12">
                  <c:v>47</c:v>
                </c:pt>
                <c:pt idx="13">
                  <c:v>54</c:v>
                </c:pt>
                <c:pt idx="14">
                  <c:v>62</c:v>
                </c:pt>
                <c:pt idx="15">
                  <c:v>69</c:v>
                </c:pt>
                <c:pt idx="16">
                  <c:v>70</c:v>
                </c:pt>
                <c:pt idx="17">
                  <c:v>77</c:v>
                </c:pt>
                <c:pt idx="18">
                  <c:v>85</c:v>
                </c:pt>
                <c:pt idx="19">
                  <c:v>88</c:v>
                </c:pt>
              </c:numCache>
            </c:numRef>
          </c:val>
          <c:smooth val="0"/>
          <c:extLst>
            <c:ext xmlns:c16="http://schemas.microsoft.com/office/drawing/2014/chart" uri="{C3380CC4-5D6E-409C-BE32-E72D297353CC}">
              <c16:uniqueId val="{0000000B-3D07-4266-9764-F86AAC9D9CCE}"/>
            </c:ext>
          </c:extLst>
        </c:ser>
        <c:dLbls>
          <c:showLegendKey val="0"/>
          <c:showVal val="0"/>
          <c:showCatName val="0"/>
          <c:showSerName val="0"/>
          <c:showPercent val="0"/>
          <c:showBubbleSize val="0"/>
        </c:dLbls>
        <c:smooth val="0"/>
        <c:axId val="136173440"/>
        <c:axId val="136174976"/>
      </c:lineChart>
      <c:catAx>
        <c:axId val="136173440"/>
        <c:scaling>
          <c:orientation val="minMax"/>
        </c:scaling>
        <c:delete val="0"/>
        <c:axPos val="b"/>
        <c:numFmt formatCode="General" sourceLinked="0"/>
        <c:majorTickMark val="out"/>
        <c:minorTickMark val="none"/>
        <c:tickLblPos val="nextTo"/>
        <c:crossAx val="136174976"/>
        <c:crosses val="autoZero"/>
        <c:auto val="1"/>
        <c:lblAlgn val="ctr"/>
        <c:lblOffset val="100"/>
        <c:noMultiLvlLbl val="0"/>
      </c:catAx>
      <c:valAx>
        <c:axId val="136174976"/>
        <c:scaling>
          <c:orientation val="minMax"/>
          <c:max val="100"/>
          <c:min val="0"/>
        </c:scaling>
        <c:delete val="0"/>
        <c:axPos val="l"/>
        <c:majorGridlines>
          <c:spPr>
            <a:ln>
              <a:solidFill>
                <a:srgbClr val="B6AEA7">
                  <a:alpha val="50000"/>
                </a:srgbClr>
              </a:solidFill>
              <a:prstDash val="lgDashDot"/>
            </a:ln>
          </c:spPr>
        </c:majorGridlines>
        <c:title>
          <c:tx>
            <c:rich>
              <a:bodyPr rot="-5400000" vert="horz"/>
              <a:lstStyle/>
              <a:p>
                <a:pPr>
                  <a:defRPr/>
                </a:pPr>
                <a:r>
                  <a:rPr lang="en-US"/>
                  <a:t>ART coverage (%)</a:t>
                </a:r>
              </a:p>
            </c:rich>
          </c:tx>
          <c:overlay val="0"/>
        </c:title>
        <c:numFmt formatCode="General" sourceLinked="1"/>
        <c:majorTickMark val="out"/>
        <c:minorTickMark val="none"/>
        <c:tickLblPos val="nextTo"/>
        <c:crossAx val="136173440"/>
        <c:crosses val="autoZero"/>
        <c:crossBetween val="between"/>
        <c:majorUnit val="10"/>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egendEntry>
        <c:idx val="10"/>
        <c:delete val="1"/>
      </c:legendEntry>
      <c:legendEntry>
        <c:idx val="11"/>
        <c:delete val="1"/>
      </c:legendEntry>
      <c:overlay val="0"/>
    </c:legend>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GB" sz="1400" dirty="0"/>
              <a:t>2019</a:t>
            </a:r>
          </a:p>
        </c:rich>
      </c:tx>
      <c:overlay val="0"/>
    </c:title>
    <c:autoTitleDeleted val="0"/>
    <c:plotArea>
      <c:layout/>
      <c:barChart>
        <c:barDir val="col"/>
        <c:grouping val="clustered"/>
        <c:varyColors val="0"/>
        <c:ser>
          <c:idx val="0"/>
          <c:order val="0"/>
          <c:tx>
            <c:strRef>
              <c:f>SGP!$B$5</c:f>
              <c:strCache>
                <c:ptCount val="1"/>
                <c:pt idx="0">
                  <c:v>Estimate</c:v>
                </c:pt>
              </c:strCache>
            </c:strRef>
          </c:tx>
          <c:invertIfNegative val="0"/>
          <c:dPt>
            <c:idx val="0"/>
            <c:invertIfNegative val="0"/>
            <c:bubble3D val="0"/>
            <c:spPr>
              <a:solidFill>
                <a:srgbClr val="00A99A"/>
              </a:solidFill>
              <a:ln>
                <a:noFill/>
              </a:ln>
            </c:spPr>
            <c:extLst>
              <c:ext xmlns:c16="http://schemas.microsoft.com/office/drawing/2014/chart" uri="{C3380CC4-5D6E-409C-BE32-E72D297353CC}">
                <c16:uniqueId val="{00000001-E725-4C5F-AB88-68CA36D5856B}"/>
              </c:ext>
            </c:extLst>
          </c:dPt>
          <c:dLbls>
            <c:dLbl>
              <c:idx val="0"/>
              <c:tx>
                <c:rich>
                  <a:bodyPr/>
                  <a:lstStyle/>
                  <a:p>
                    <a:r>
                      <a:rPr lang="en-US"/>
                      <a:t> n/a  </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725-4C5F-AB88-68CA36D5856B}"/>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SGP!$A$6:$A$9</c:f>
              <c:strCache>
                <c:ptCount val="4"/>
                <c:pt idx="0">
                  <c:v>Children 
0-14 yr</c:v>
                </c:pt>
                <c:pt idx="1">
                  <c:v>Male 
15+ yr</c:v>
                </c:pt>
                <c:pt idx="2">
                  <c:v>Female 
15+ yr</c:v>
                </c:pt>
                <c:pt idx="3">
                  <c:v>All ages</c:v>
                </c:pt>
              </c:strCache>
            </c:strRef>
          </c:cat>
          <c:val>
            <c:numRef>
              <c:f>SGP!$B$6:$B$9</c:f>
              <c:numCache>
                <c:formatCode>General</c:formatCode>
                <c:ptCount val="4"/>
                <c:pt idx="0" formatCode="_(* #,##0_);_(* \(#,##0\);_(* &quot;-&quot;??_);_(@_)">
                  <c:v>0</c:v>
                </c:pt>
              </c:numCache>
            </c:numRef>
          </c:val>
          <c:extLst>
            <c:ext xmlns:c16="http://schemas.microsoft.com/office/drawing/2014/chart" uri="{C3380CC4-5D6E-409C-BE32-E72D297353CC}">
              <c16:uniqueId val="{00000002-E725-4C5F-AB88-68CA36D5856B}"/>
            </c:ext>
          </c:extLst>
        </c:ser>
        <c:ser>
          <c:idx val="3"/>
          <c:order val="3"/>
          <c:tx>
            <c:strRef>
              <c:f>SGP!$E$5</c:f>
              <c:strCache>
                <c:ptCount val="1"/>
                <c:pt idx="0">
                  <c:v>Estimate</c:v>
                </c:pt>
              </c:strCache>
            </c:strRef>
          </c:tx>
          <c:spPr>
            <a:solidFill>
              <a:srgbClr val="63CDF6"/>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SGP!$A$6:$A$9</c:f>
              <c:strCache>
                <c:ptCount val="4"/>
                <c:pt idx="0">
                  <c:v>Children 
0-14 yr</c:v>
                </c:pt>
                <c:pt idx="1">
                  <c:v>Male 
15+ yr</c:v>
                </c:pt>
                <c:pt idx="2">
                  <c:v>Female 
15+ yr</c:v>
                </c:pt>
                <c:pt idx="3">
                  <c:v>All ages</c:v>
                </c:pt>
              </c:strCache>
            </c:strRef>
          </c:cat>
          <c:val>
            <c:numRef>
              <c:f>SGP!$E$6:$E$9</c:f>
              <c:numCache>
                <c:formatCode>#,##0</c:formatCode>
                <c:ptCount val="4"/>
                <c:pt idx="1">
                  <c:v>74</c:v>
                </c:pt>
              </c:numCache>
            </c:numRef>
          </c:val>
          <c:extLst>
            <c:ext xmlns:c16="http://schemas.microsoft.com/office/drawing/2014/chart" uri="{C3380CC4-5D6E-409C-BE32-E72D297353CC}">
              <c16:uniqueId val="{00000003-E725-4C5F-AB88-68CA36D5856B}"/>
            </c:ext>
          </c:extLst>
        </c:ser>
        <c:ser>
          <c:idx val="6"/>
          <c:order val="6"/>
          <c:tx>
            <c:strRef>
              <c:f>SGP!$H$5</c:f>
              <c:strCache>
                <c:ptCount val="1"/>
                <c:pt idx="0">
                  <c:v>Estimate</c:v>
                </c:pt>
              </c:strCache>
            </c:strRef>
          </c:tx>
          <c:spPr>
            <a:solidFill>
              <a:srgbClr val="F26B73"/>
            </a:solidFill>
            <a:ln>
              <a:noFill/>
            </a:ln>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725-4C5F-AB88-68CA36D5856B}"/>
                </c:ext>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SGP!$A$6:$A$9</c:f>
              <c:strCache>
                <c:ptCount val="4"/>
                <c:pt idx="0">
                  <c:v>Children 
0-14 yr</c:v>
                </c:pt>
                <c:pt idx="1">
                  <c:v>Male 
15+ yr</c:v>
                </c:pt>
                <c:pt idx="2">
                  <c:v>Female 
15+ yr</c:v>
                </c:pt>
                <c:pt idx="3">
                  <c:v>All ages</c:v>
                </c:pt>
              </c:strCache>
            </c:strRef>
          </c:cat>
          <c:val>
            <c:numRef>
              <c:f>SGP!$H$6:$H$9</c:f>
              <c:numCache>
                <c:formatCode>General</c:formatCode>
                <c:ptCount val="4"/>
                <c:pt idx="2" formatCode="_(* #,##0_);_(* \(#,##0\);_(* &quot;-&quot;??_);_(@_)">
                  <c:v>69</c:v>
                </c:pt>
              </c:numCache>
            </c:numRef>
          </c:val>
          <c:extLst>
            <c:ext xmlns:c16="http://schemas.microsoft.com/office/drawing/2014/chart" uri="{C3380CC4-5D6E-409C-BE32-E72D297353CC}">
              <c16:uniqueId val="{00000005-E725-4C5F-AB88-68CA36D5856B}"/>
            </c:ext>
          </c:extLst>
        </c:ser>
        <c:ser>
          <c:idx val="9"/>
          <c:order val="9"/>
          <c:tx>
            <c:strRef>
              <c:f>SGP!$K$5</c:f>
              <c:strCache>
                <c:ptCount val="1"/>
                <c:pt idx="0">
                  <c:v>Estimate</c:v>
                </c:pt>
              </c:strCache>
            </c:strRef>
          </c:tx>
          <c:spPr>
            <a:solidFill>
              <a:srgbClr val="B6AEA7"/>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SGP!$A$6:$A$9</c:f>
              <c:strCache>
                <c:ptCount val="4"/>
                <c:pt idx="0">
                  <c:v>Children 
0-14 yr</c:v>
                </c:pt>
                <c:pt idx="1">
                  <c:v>Male 
15+ yr</c:v>
                </c:pt>
                <c:pt idx="2">
                  <c:v>Female 
15+ yr</c:v>
                </c:pt>
                <c:pt idx="3">
                  <c:v>All ages</c:v>
                </c:pt>
              </c:strCache>
            </c:strRef>
          </c:cat>
          <c:val>
            <c:numRef>
              <c:f>SGP!$K$6:$K$9</c:f>
              <c:numCache>
                <c:formatCode>General</c:formatCode>
                <c:ptCount val="4"/>
                <c:pt idx="3">
                  <c:v>73</c:v>
                </c:pt>
              </c:numCache>
            </c:numRef>
          </c:val>
          <c:extLst>
            <c:ext xmlns:c16="http://schemas.microsoft.com/office/drawing/2014/chart" uri="{C3380CC4-5D6E-409C-BE32-E72D297353CC}">
              <c16:uniqueId val="{00000006-E725-4C5F-AB88-68CA36D5856B}"/>
            </c:ext>
          </c:extLst>
        </c:ser>
        <c:dLbls>
          <c:showLegendKey val="0"/>
          <c:showVal val="0"/>
          <c:showCatName val="0"/>
          <c:showSerName val="0"/>
          <c:showPercent val="0"/>
          <c:showBubbleSize val="0"/>
        </c:dLbls>
        <c:gapWidth val="150"/>
        <c:overlap val="100"/>
        <c:axId val="136425856"/>
        <c:axId val="136427392"/>
      </c:barChart>
      <c:lineChart>
        <c:grouping val="standard"/>
        <c:varyColors val="0"/>
        <c:ser>
          <c:idx val="1"/>
          <c:order val="1"/>
          <c:tx>
            <c:strRef>
              <c:f>SGP!$C$5</c:f>
              <c:strCache>
                <c:ptCount val="1"/>
                <c:pt idx="0">
                  <c:v>Lower </c:v>
                </c:pt>
              </c:strCache>
            </c:strRef>
          </c:tx>
          <c:marker>
            <c:symbol val="dash"/>
            <c:size val="9"/>
            <c:spPr>
              <a:solidFill>
                <a:schemeClr val="tx1"/>
              </a:solidFill>
              <a:ln>
                <a:noFill/>
              </a:ln>
            </c:spPr>
          </c:marker>
          <c:cat>
            <c:strRef>
              <c:f>SGP!$A$6:$A$9</c:f>
              <c:strCache>
                <c:ptCount val="4"/>
                <c:pt idx="0">
                  <c:v>Children 
0-14 yr</c:v>
                </c:pt>
                <c:pt idx="1">
                  <c:v>Male 
15+ yr</c:v>
                </c:pt>
                <c:pt idx="2">
                  <c:v>Female 
15+ yr</c:v>
                </c:pt>
                <c:pt idx="3">
                  <c:v>All ages</c:v>
                </c:pt>
              </c:strCache>
            </c:strRef>
          </c:cat>
          <c:val>
            <c:numRef>
              <c:f>SGP!$C$6:$C$9</c:f>
              <c:numCache>
                <c:formatCode>General</c:formatCode>
                <c:ptCount val="4"/>
                <c:pt idx="0" formatCode="_(* #,##0_);_(* \(#,##0\);_(* &quot;-&quot;??_);_(@_)">
                  <c:v>0</c:v>
                </c:pt>
              </c:numCache>
            </c:numRef>
          </c:val>
          <c:smooth val="0"/>
          <c:extLst>
            <c:ext xmlns:c16="http://schemas.microsoft.com/office/drawing/2014/chart" uri="{C3380CC4-5D6E-409C-BE32-E72D297353CC}">
              <c16:uniqueId val="{00000007-E725-4C5F-AB88-68CA36D5856B}"/>
            </c:ext>
          </c:extLst>
        </c:ser>
        <c:ser>
          <c:idx val="2"/>
          <c:order val="2"/>
          <c:tx>
            <c:strRef>
              <c:f>SGP!$D$5</c:f>
              <c:strCache>
                <c:ptCount val="1"/>
                <c:pt idx="0">
                  <c:v>Upper</c:v>
                </c:pt>
              </c:strCache>
            </c:strRef>
          </c:tx>
          <c:marker>
            <c:symbol val="dash"/>
            <c:size val="9"/>
            <c:spPr>
              <a:solidFill>
                <a:schemeClr val="tx1"/>
              </a:solidFill>
              <a:ln>
                <a:noFill/>
              </a:ln>
            </c:spPr>
          </c:marker>
          <c:cat>
            <c:strRef>
              <c:f>SGP!$A$6:$A$9</c:f>
              <c:strCache>
                <c:ptCount val="4"/>
                <c:pt idx="0">
                  <c:v>Children 
0-14 yr</c:v>
                </c:pt>
                <c:pt idx="1">
                  <c:v>Male 
15+ yr</c:v>
                </c:pt>
                <c:pt idx="2">
                  <c:v>Female 
15+ yr</c:v>
                </c:pt>
                <c:pt idx="3">
                  <c:v>All ages</c:v>
                </c:pt>
              </c:strCache>
            </c:strRef>
          </c:cat>
          <c:val>
            <c:numRef>
              <c:f>SGP!$D$6:$D$9</c:f>
              <c:numCache>
                <c:formatCode>General</c:formatCode>
                <c:ptCount val="4"/>
                <c:pt idx="0" formatCode="_(* #,##0_);_(* \(#,##0\);_(* &quot;-&quot;??_);_(@_)">
                  <c:v>0</c:v>
                </c:pt>
              </c:numCache>
            </c:numRef>
          </c:val>
          <c:smooth val="0"/>
          <c:extLst>
            <c:ext xmlns:c16="http://schemas.microsoft.com/office/drawing/2014/chart" uri="{C3380CC4-5D6E-409C-BE32-E72D297353CC}">
              <c16:uniqueId val="{00000008-E725-4C5F-AB88-68CA36D5856B}"/>
            </c:ext>
          </c:extLst>
        </c:ser>
        <c:ser>
          <c:idx val="4"/>
          <c:order val="4"/>
          <c:tx>
            <c:strRef>
              <c:f>SGP!$F$5</c:f>
              <c:strCache>
                <c:ptCount val="1"/>
                <c:pt idx="0">
                  <c:v>Lower </c:v>
                </c:pt>
              </c:strCache>
            </c:strRef>
          </c:tx>
          <c:marker>
            <c:symbol val="dash"/>
            <c:size val="9"/>
            <c:spPr>
              <a:solidFill>
                <a:schemeClr val="tx1"/>
              </a:solidFill>
              <a:ln>
                <a:noFill/>
              </a:ln>
            </c:spPr>
          </c:marker>
          <c:cat>
            <c:strRef>
              <c:f>SGP!$A$6:$A$9</c:f>
              <c:strCache>
                <c:ptCount val="4"/>
                <c:pt idx="0">
                  <c:v>Children 
0-14 yr</c:v>
                </c:pt>
                <c:pt idx="1">
                  <c:v>Male 
15+ yr</c:v>
                </c:pt>
                <c:pt idx="2">
                  <c:v>Female 
15+ yr</c:v>
                </c:pt>
                <c:pt idx="3">
                  <c:v>All ages</c:v>
                </c:pt>
              </c:strCache>
            </c:strRef>
          </c:cat>
          <c:val>
            <c:numRef>
              <c:f>SGP!$F$6:$F$9</c:f>
              <c:numCache>
                <c:formatCode>#,##0</c:formatCode>
                <c:ptCount val="4"/>
                <c:pt idx="1">
                  <c:v>61</c:v>
                </c:pt>
              </c:numCache>
            </c:numRef>
          </c:val>
          <c:smooth val="0"/>
          <c:extLst>
            <c:ext xmlns:c16="http://schemas.microsoft.com/office/drawing/2014/chart" uri="{C3380CC4-5D6E-409C-BE32-E72D297353CC}">
              <c16:uniqueId val="{00000009-E725-4C5F-AB88-68CA36D5856B}"/>
            </c:ext>
          </c:extLst>
        </c:ser>
        <c:ser>
          <c:idx val="5"/>
          <c:order val="5"/>
          <c:tx>
            <c:strRef>
              <c:f>SGP!$G$5</c:f>
              <c:strCache>
                <c:ptCount val="1"/>
                <c:pt idx="0">
                  <c:v>Upper</c:v>
                </c:pt>
              </c:strCache>
            </c:strRef>
          </c:tx>
          <c:marker>
            <c:symbol val="dash"/>
            <c:size val="9"/>
            <c:spPr>
              <a:solidFill>
                <a:schemeClr val="tx1"/>
              </a:solidFill>
              <a:ln>
                <a:noFill/>
              </a:ln>
            </c:spPr>
          </c:marker>
          <c:cat>
            <c:strRef>
              <c:f>SGP!$A$6:$A$9</c:f>
              <c:strCache>
                <c:ptCount val="4"/>
                <c:pt idx="0">
                  <c:v>Children 
0-14 yr</c:v>
                </c:pt>
                <c:pt idx="1">
                  <c:v>Male 
15+ yr</c:v>
                </c:pt>
                <c:pt idx="2">
                  <c:v>Female 
15+ yr</c:v>
                </c:pt>
                <c:pt idx="3">
                  <c:v>All ages</c:v>
                </c:pt>
              </c:strCache>
            </c:strRef>
          </c:cat>
          <c:val>
            <c:numRef>
              <c:f>SGP!$G$6:$G$9</c:f>
              <c:numCache>
                <c:formatCode>#,##0</c:formatCode>
                <c:ptCount val="4"/>
                <c:pt idx="1">
                  <c:v>88</c:v>
                </c:pt>
              </c:numCache>
            </c:numRef>
          </c:val>
          <c:smooth val="0"/>
          <c:extLst>
            <c:ext xmlns:c16="http://schemas.microsoft.com/office/drawing/2014/chart" uri="{C3380CC4-5D6E-409C-BE32-E72D297353CC}">
              <c16:uniqueId val="{0000000A-E725-4C5F-AB88-68CA36D5856B}"/>
            </c:ext>
          </c:extLst>
        </c:ser>
        <c:ser>
          <c:idx val="7"/>
          <c:order val="7"/>
          <c:tx>
            <c:strRef>
              <c:f>SGP!$I$5</c:f>
              <c:strCache>
                <c:ptCount val="1"/>
                <c:pt idx="0">
                  <c:v>Lower </c:v>
                </c:pt>
              </c:strCache>
            </c:strRef>
          </c:tx>
          <c:marker>
            <c:symbol val="dash"/>
            <c:size val="9"/>
            <c:spPr>
              <a:solidFill>
                <a:schemeClr val="tx1"/>
              </a:solidFill>
              <a:ln>
                <a:noFill/>
              </a:ln>
            </c:spPr>
          </c:marker>
          <c:cat>
            <c:strRef>
              <c:f>SGP!$A$6:$A$9</c:f>
              <c:strCache>
                <c:ptCount val="4"/>
                <c:pt idx="0">
                  <c:v>Children 
0-14 yr</c:v>
                </c:pt>
                <c:pt idx="1">
                  <c:v>Male 
15+ yr</c:v>
                </c:pt>
                <c:pt idx="2">
                  <c:v>Female 
15+ yr</c:v>
                </c:pt>
                <c:pt idx="3">
                  <c:v>All ages</c:v>
                </c:pt>
              </c:strCache>
            </c:strRef>
          </c:cat>
          <c:val>
            <c:numRef>
              <c:f>SGP!$I$6:$I$9</c:f>
              <c:numCache>
                <c:formatCode>General</c:formatCode>
                <c:ptCount val="4"/>
                <c:pt idx="2">
                  <c:v>56</c:v>
                </c:pt>
              </c:numCache>
            </c:numRef>
          </c:val>
          <c:smooth val="0"/>
          <c:extLst>
            <c:ext xmlns:c16="http://schemas.microsoft.com/office/drawing/2014/chart" uri="{C3380CC4-5D6E-409C-BE32-E72D297353CC}">
              <c16:uniqueId val="{0000000B-E725-4C5F-AB88-68CA36D5856B}"/>
            </c:ext>
          </c:extLst>
        </c:ser>
        <c:ser>
          <c:idx val="8"/>
          <c:order val="8"/>
          <c:tx>
            <c:strRef>
              <c:f>SGP!$J$5</c:f>
              <c:strCache>
                <c:ptCount val="1"/>
                <c:pt idx="0">
                  <c:v>Upper</c:v>
                </c:pt>
              </c:strCache>
            </c:strRef>
          </c:tx>
          <c:marker>
            <c:symbol val="dash"/>
            <c:size val="9"/>
            <c:spPr>
              <a:solidFill>
                <a:schemeClr val="tx1"/>
              </a:solidFill>
              <a:ln>
                <a:noFill/>
              </a:ln>
            </c:spPr>
          </c:marker>
          <c:cat>
            <c:strRef>
              <c:f>SGP!$A$6:$A$9</c:f>
              <c:strCache>
                <c:ptCount val="4"/>
                <c:pt idx="0">
                  <c:v>Children 
0-14 yr</c:v>
                </c:pt>
                <c:pt idx="1">
                  <c:v>Male 
15+ yr</c:v>
                </c:pt>
                <c:pt idx="2">
                  <c:v>Female 
15+ yr</c:v>
                </c:pt>
                <c:pt idx="3">
                  <c:v>All ages</c:v>
                </c:pt>
              </c:strCache>
            </c:strRef>
          </c:cat>
          <c:val>
            <c:numRef>
              <c:f>SGP!$J$6:$J$9</c:f>
              <c:numCache>
                <c:formatCode>General</c:formatCode>
                <c:ptCount val="4"/>
                <c:pt idx="2">
                  <c:v>82</c:v>
                </c:pt>
              </c:numCache>
            </c:numRef>
          </c:val>
          <c:smooth val="0"/>
          <c:extLst>
            <c:ext xmlns:c16="http://schemas.microsoft.com/office/drawing/2014/chart" uri="{C3380CC4-5D6E-409C-BE32-E72D297353CC}">
              <c16:uniqueId val="{0000000C-E725-4C5F-AB88-68CA36D5856B}"/>
            </c:ext>
          </c:extLst>
        </c:ser>
        <c:ser>
          <c:idx val="10"/>
          <c:order val="10"/>
          <c:tx>
            <c:strRef>
              <c:f>SGP!$L$5</c:f>
              <c:strCache>
                <c:ptCount val="1"/>
                <c:pt idx="0">
                  <c:v>Lower </c:v>
                </c:pt>
              </c:strCache>
            </c:strRef>
          </c:tx>
          <c:marker>
            <c:symbol val="dash"/>
            <c:size val="9"/>
            <c:spPr>
              <a:solidFill>
                <a:schemeClr val="tx1"/>
              </a:solidFill>
              <a:ln>
                <a:noFill/>
              </a:ln>
            </c:spPr>
          </c:marker>
          <c:cat>
            <c:strRef>
              <c:f>SGP!$A$6:$A$9</c:f>
              <c:strCache>
                <c:ptCount val="4"/>
                <c:pt idx="0">
                  <c:v>Children 
0-14 yr</c:v>
                </c:pt>
                <c:pt idx="1">
                  <c:v>Male 
15+ yr</c:v>
                </c:pt>
                <c:pt idx="2">
                  <c:v>Female 
15+ yr</c:v>
                </c:pt>
                <c:pt idx="3">
                  <c:v>All ages</c:v>
                </c:pt>
              </c:strCache>
            </c:strRef>
          </c:cat>
          <c:val>
            <c:numRef>
              <c:f>SGP!$L$6:$L$9</c:f>
              <c:numCache>
                <c:formatCode>General</c:formatCode>
                <c:ptCount val="4"/>
                <c:pt idx="3">
                  <c:v>60</c:v>
                </c:pt>
              </c:numCache>
            </c:numRef>
          </c:val>
          <c:smooth val="0"/>
          <c:extLst>
            <c:ext xmlns:c16="http://schemas.microsoft.com/office/drawing/2014/chart" uri="{C3380CC4-5D6E-409C-BE32-E72D297353CC}">
              <c16:uniqueId val="{0000000D-E725-4C5F-AB88-68CA36D5856B}"/>
            </c:ext>
          </c:extLst>
        </c:ser>
        <c:ser>
          <c:idx val="11"/>
          <c:order val="11"/>
          <c:tx>
            <c:strRef>
              <c:f>SGP!$M$5</c:f>
              <c:strCache>
                <c:ptCount val="1"/>
                <c:pt idx="0">
                  <c:v>Upper</c:v>
                </c:pt>
              </c:strCache>
            </c:strRef>
          </c:tx>
          <c:marker>
            <c:symbol val="dash"/>
            <c:size val="9"/>
            <c:spPr>
              <a:solidFill>
                <a:schemeClr val="tx1"/>
              </a:solidFill>
              <a:ln>
                <a:noFill/>
              </a:ln>
            </c:spPr>
          </c:marker>
          <c:cat>
            <c:strRef>
              <c:f>SGP!$A$6:$A$9</c:f>
              <c:strCache>
                <c:ptCount val="4"/>
                <c:pt idx="0">
                  <c:v>Children 
0-14 yr</c:v>
                </c:pt>
                <c:pt idx="1">
                  <c:v>Male 
15+ yr</c:v>
                </c:pt>
                <c:pt idx="2">
                  <c:v>Female 
15+ yr</c:v>
                </c:pt>
                <c:pt idx="3">
                  <c:v>All ages</c:v>
                </c:pt>
              </c:strCache>
            </c:strRef>
          </c:cat>
          <c:val>
            <c:numRef>
              <c:f>SGP!$M$6:$M$9</c:f>
              <c:numCache>
                <c:formatCode>General</c:formatCode>
                <c:ptCount val="4"/>
                <c:pt idx="3">
                  <c:v>88</c:v>
                </c:pt>
              </c:numCache>
            </c:numRef>
          </c:val>
          <c:smooth val="0"/>
          <c:extLst>
            <c:ext xmlns:c16="http://schemas.microsoft.com/office/drawing/2014/chart" uri="{C3380CC4-5D6E-409C-BE32-E72D297353CC}">
              <c16:uniqueId val="{0000000E-E725-4C5F-AB88-68CA36D5856B}"/>
            </c:ext>
          </c:extLst>
        </c:ser>
        <c:dLbls>
          <c:showLegendKey val="0"/>
          <c:showVal val="0"/>
          <c:showCatName val="0"/>
          <c:showSerName val="0"/>
          <c:showPercent val="0"/>
          <c:showBubbleSize val="0"/>
        </c:dLbls>
        <c:hiLowLines/>
        <c:marker val="1"/>
        <c:smooth val="0"/>
        <c:axId val="136425856"/>
        <c:axId val="136427392"/>
      </c:lineChart>
      <c:catAx>
        <c:axId val="136425856"/>
        <c:scaling>
          <c:orientation val="minMax"/>
        </c:scaling>
        <c:delete val="0"/>
        <c:axPos val="b"/>
        <c:numFmt formatCode="General" sourceLinked="0"/>
        <c:majorTickMark val="out"/>
        <c:minorTickMark val="none"/>
        <c:tickLblPos val="nextTo"/>
        <c:crossAx val="136427392"/>
        <c:crosses val="autoZero"/>
        <c:auto val="1"/>
        <c:lblAlgn val="ctr"/>
        <c:lblOffset val="100"/>
        <c:noMultiLvlLbl val="0"/>
      </c:catAx>
      <c:valAx>
        <c:axId val="136427392"/>
        <c:scaling>
          <c:orientation val="minMax"/>
          <c:max val="100"/>
          <c:min val="0"/>
        </c:scaling>
        <c:delete val="0"/>
        <c:axPos val="l"/>
        <c:majorGridlines>
          <c:spPr>
            <a:ln>
              <a:solidFill>
                <a:srgbClr val="E31837"/>
              </a:solidFill>
              <a:prstDash val="lgDash"/>
            </a:ln>
          </c:spPr>
        </c:majorGridlines>
        <c:title>
          <c:tx>
            <c:rich>
              <a:bodyPr rot="-5400000" vert="horz"/>
              <a:lstStyle/>
              <a:p>
                <a:pPr>
                  <a:defRPr/>
                </a:pPr>
                <a:r>
                  <a:rPr lang="en-US"/>
                  <a:t>ART coverage (%)</a:t>
                </a:r>
              </a:p>
            </c:rich>
          </c:tx>
          <c:layout>
            <c:manualLayout>
              <c:xMode val="edge"/>
              <c:yMode val="edge"/>
              <c:x val="7.1403692093347265E-2"/>
              <c:y val="0.25501252853308354"/>
            </c:manualLayout>
          </c:layout>
          <c:overlay val="0"/>
        </c:title>
        <c:numFmt formatCode="_(* #,##0_);_(* \(#,##0\);_(* &quot;-&quot;??_);_(@_)" sourceLinked="1"/>
        <c:majorTickMark val="out"/>
        <c:minorTickMark val="none"/>
        <c:tickLblPos val="nextTo"/>
        <c:crossAx val="136425856"/>
        <c:crosses val="autoZero"/>
        <c:crossBetween val="between"/>
        <c:majorUnit val="90"/>
      </c:valAx>
    </c:plotArea>
    <c:plotVisOnly val="1"/>
    <c:dispBlanksAs val="gap"/>
    <c:showDLblsOverMax val="0"/>
  </c:chart>
  <c:spPr>
    <a:ln>
      <a:solidFill>
        <a:srgbClr val="00B0F0"/>
      </a:solidFill>
    </a:ln>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7.2616378681831448E-2"/>
          <c:w val="0.74971237970253723"/>
          <c:h val="0.73964997895281603"/>
        </c:manualLayout>
      </c:layout>
      <c:barChart>
        <c:barDir val="col"/>
        <c:grouping val="clustered"/>
        <c:varyColors val="0"/>
        <c:ser>
          <c:idx val="0"/>
          <c:order val="0"/>
          <c:tx>
            <c:strRef>
              <c:f>SNG_26!$B$3</c:f>
              <c:strCache>
                <c:ptCount val="1"/>
                <c:pt idx="0">
                  <c:v>Estimate</c:v>
                </c:pt>
              </c:strCache>
            </c:strRef>
          </c:tx>
          <c:spPr>
            <a:solidFill>
              <a:srgbClr val="00A99A"/>
            </a:solidFill>
          </c:spPr>
          <c:invertIfNegative val="0"/>
          <c:dLbls>
            <c:dLbl>
              <c:idx val="0"/>
              <c:tx>
                <c:rich>
                  <a:bodyPr/>
                  <a:lstStyle/>
                  <a:p>
                    <a:r>
                      <a:rPr lang="en-US"/>
                      <a:t> 7,900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2F0-44B6-B195-CB826BBCFD63}"/>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SNG_26!$A$4:$A$6</c:f>
              <c:strCache>
                <c:ptCount val="3"/>
                <c:pt idx="0">
                  <c:v>Estimated number 
of adults 15+
living with HIV</c:v>
                </c:pt>
                <c:pt idx="1">
                  <c:v>Number of 
adults 15+
receiving ARVs</c:v>
                </c:pt>
                <c:pt idx="2">
                  <c:v>ART coverage (%)</c:v>
                </c:pt>
              </c:strCache>
            </c:strRef>
          </c:cat>
          <c:val>
            <c:numRef>
              <c:f>SNG_26!$B$4:$B$6</c:f>
              <c:numCache>
                <c:formatCode>General</c:formatCode>
                <c:ptCount val="3"/>
                <c:pt idx="0" formatCode="_(* #,##0_);_(* \(#,##0\);_(* &quot;-&quot;??_);_(@_)">
                  <c:v>7944</c:v>
                </c:pt>
              </c:numCache>
            </c:numRef>
          </c:val>
          <c:extLst>
            <c:ext xmlns:c16="http://schemas.microsoft.com/office/drawing/2014/chart" uri="{C3380CC4-5D6E-409C-BE32-E72D297353CC}">
              <c16:uniqueId val="{00000001-C2F0-44B6-B195-CB826BBCFD63}"/>
            </c:ext>
          </c:extLst>
        </c:ser>
        <c:ser>
          <c:idx val="3"/>
          <c:order val="3"/>
          <c:tx>
            <c:strRef>
              <c:f>SNG_26!$E$3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F0-44B6-B195-CB826BBCFD63}"/>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SNG_26!$A$4:$A$6</c:f>
              <c:strCache>
                <c:ptCount val="3"/>
                <c:pt idx="0">
                  <c:v>Estimated number 
of adults 15+
living with HIV</c:v>
                </c:pt>
                <c:pt idx="1">
                  <c:v>Number of 
adults 15+
receiving ARVs</c:v>
                </c:pt>
                <c:pt idx="2">
                  <c:v>ART coverage (%)</c:v>
                </c:pt>
              </c:strCache>
            </c:strRef>
          </c:cat>
          <c:val>
            <c:numRef>
              <c:f>SNG_26!$E$4:$E$6</c:f>
              <c:numCache>
                <c:formatCode>_(* #,##0_);_(* \(#,##0\);_(* "-"??_);_(@_)</c:formatCode>
                <c:ptCount val="3"/>
                <c:pt idx="1">
                  <c:v>5836</c:v>
                </c:pt>
              </c:numCache>
            </c:numRef>
          </c:val>
          <c:extLst>
            <c:ext xmlns:c16="http://schemas.microsoft.com/office/drawing/2014/chart" uri="{C3380CC4-5D6E-409C-BE32-E72D297353CC}">
              <c16:uniqueId val="{00000003-C2F0-44B6-B195-CB826BBCFD63}"/>
            </c:ext>
          </c:extLst>
        </c:ser>
        <c:dLbls>
          <c:showLegendKey val="0"/>
          <c:showVal val="0"/>
          <c:showCatName val="0"/>
          <c:showSerName val="0"/>
          <c:showPercent val="0"/>
          <c:showBubbleSize val="0"/>
        </c:dLbls>
        <c:gapWidth val="90"/>
        <c:overlap val="100"/>
        <c:axId val="136489984"/>
        <c:axId val="136499968"/>
      </c:barChart>
      <c:barChart>
        <c:barDir val="col"/>
        <c:grouping val="clustered"/>
        <c:varyColors val="0"/>
        <c:ser>
          <c:idx val="4"/>
          <c:order val="4"/>
          <c:tx>
            <c:strRef>
              <c:f>SNG_26!$F$3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F0-44B6-B195-CB826BBCFD63}"/>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SNG_26!$A$4:$A$6</c:f>
              <c:strCache>
                <c:ptCount val="3"/>
                <c:pt idx="0">
                  <c:v>Estimated number 
of adults 15+
living with HIV</c:v>
                </c:pt>
                <c:pt idx="1">
                  <c:v>Number of 
adults 15+
receiving ARVs</c:v>
                </c:pt>
                <c:pt idx="2">
                  <c:v>ART coverage (%)</c:v>
                </c:pt>
              </c:strCache>
            </c:strRef>
          </c:cat>
          <c:val>
            <c:numRef>
              <c:f>SNG_26!$F$4:$F$6</c:f>
              <c:numCache>
                <c:formatCode>General</c:formatCode>
                <c:ptCount val="3"/>
                <c:pt idx="2" formatCode="#,##0">
                  <c:v>73</c:v>
                </c:pt>
              </c:numCache>
            </c:numRef>
          </c:val>
          <c:extLst>
            <c:ext xmlns:c16="http://schemas.microsoft.com/office/drawing/2014/chart" uri="{C3380CC4-5D6E-409C-BE32-E72D297353CC}">
              <c16:uniqueId val="{00000005-C2F0-44B6-B195-CB826BBCFD63}"/>
            </c:ext>
          </c:extLst>
        </c:ser>
        <c:dLbls>
          <c:showLegendKey val="0"/>
          <c:showVal val="0"/>
          <c:showCatName val="0"/>
          <c:showSerName val="0"/>
          <c:showPercent val="0"/>
          <c:showBubbleSize val="0"/>
        </c:dLbls>
        <c:gapWidth val="90"/>
        <c:axId val="136508160"/>
        <c:axId val="136501888"/>
      </c:barChart>
      <c:lineChart>
        <c:grouping val="standard"/>
        <c:varyColors val="0"/>
        <c:ser>
          <c:idx val="1"/>
          <c:order val="1"/>
          <c:tx>
            <c:strRef>
              <c:f>SNG_26!$C$3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C2F0-44B6-B195-CB826BBCFD6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SNG_26!$A$4:$A$6</c:f>
              <c:strCache>
                <c:ptCount val="3"/>
                <c:pt idx="0">
                  <c:v>Estimated number 
of adults 15+
living with HIV</c:v>
                </c:pt>
                <c:pt idx="1">
                  <c:v>Number of 
adults 15+
receiving ARVs</c:v>
                </c:pt>
                <c:pt idx="2">
                  <c:v>ART coverage (%)</c:v>
                </c:pt>
              </c:strCache>
            </c:strRef>
          </c:cat>
          <c:val>
            <c:numRef>
              <c:f>SNG_26!$C$4:$C$6</c:f>
              <c:numCache>
                <c:formatCode>General</c:formatCode>
                <c:ptCount val="3"/>
                <c:pt idx="0" formatCode="_(* #,##0_);_(* \(#,##0\);_(* &quot;-&quot;??_);_(@_)">
                  <c:v>6503</c:v>
                </c:pt>
              </c:numCache>
            </c:numRef>
          </c:val>
          <c:smooth val="0"/>
          <c:extLst>
            <c:ext xmlns:c16="http://schemas.microsoft.com/office/drawing/2014/chart" uri="{C3380CC4-5D6E-409C-BE32-E72D297353CC}">
              <c16:uniqueId val="{00000007-C2F0-44B6-B195-CB826BBCFD63}"/>
            </c:ext>
          </c:extLst>
        </c:ser>
        <c:ser>
          <c:idx val="2"/>
          <c:order val="2"/>
          <c:tx>
            <c:strRef>
              <c:f>SNG_26!$D$3</c:f>
              <c:strCache>
                <c:ptCount val="1"/>
                <c:pt idx="0">
                  <c:v>Upper estimate</c:v>
                </c:pt>
              </c:strCache>
            </c:strRef>
          </c:tx>
          <c:marker>
            <c:symbol val="dash"/>
            <c:size val="10"/>
            <c:spPr>
              <a:solidFill>
                <a:schemeClr val="tx1"/>
              </a:solidFill>
              <a:ln>
                <a:noFill/>
              </a:ln>
            </c:spPr>
          </c:marker>
          <c:cat>
            <c:strRef>
              <c:f>SNG_26!$A$4:$A$6</c:f>
              <c:strCache>
                <c:ptCount val="3"/>
                <c:pt idx="0">
                  <c:v>Estimated number 
of adults 15+
living with HIV</c:v>
                </c:pt>
                <c:pt idx="1">
                  <c:v>Number of 
adults 15+
receiving ARVs</c:v>
                </c:pt>
                <c:pt idx="2">
                  <c:v>ART coverage (%)</c:v>
                </c:pt>
              </c:strCache>
            </c:strRef>
          </c:cat>
          <c:val>
            <c:numRef>
              <c:f>SNG_26!$D$4:$D$6</c:f>
              <c:numCache>
                <c:formatCode>General</c:formatCode>
                <c:ptCount val="3"/>
                <c:pt idx="0" formatCode="_(* #,##0_);_(* \(#,##0\);_(* &quot;-&quot;??_);_(@_)">
                  <c:v>9500</c:v>
                </c:pt>
              </c:numCache>
            </c:numRef>
          </c:val>
          <c:smooth val="0"/>
          <c:extLst>
            <c:ext xmlns:c16="http://schemas.microsoft.com/office/drawing/2014/chart" uri="{C3380CC4-5D6E-409C-BE32-E72D297353CC}">
              <c16:uniqueId val="{00000008-C2F0-44B6-B195-CB826BBCFD63}"/>
            </c:ext>
          </c:extLst>
        </c:ser>
        <c:dLbls>
          <c:showLegendKey val="0"/>
          <c:showVal val="0"/>
          <c:showCatName val="0"/>
          <c:showSerName val="0"/>
          <c:showPercent val="0"/>
          <c:showBubbleSize val="0"/>
        </c:dLbls>
        <c:hiLowLines/>
        <c:marker val="1"/>
        <c:smooth val="0"/>
        <c:axId val="136489984"/>
        <c:axId val="136499968"/>
      </c:lineChart>
      <c:lineChart>
        <c:grouping val="standard"/>
        <c:varyColors val="0"/>
        <c:ser>
          <c:idx val="5"/>
          <c:order val="5"/>
          <c:tx>
            <c:strRef>
              <c:f>SNG_26!$G$3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9-C2F0-44B6-B195-CB826BBCFD63}"/>
              </c:ext>
            </c:extLst>
          </c:dPt>
          <c:cat>
            <c:strRef>
              <c:f>SNG_26!$A$4:$A$6</c:f>
              <c:strCache>
                <c:ptCount val="3"/>
                <c:pt idx="0">
                  <c:v>Estimated number 
of adults 15+
living with HIV</c:v>
                </c:pt>
                <c:pt idx="1">
                  <c:v>Number of 
adults 15+
receiving ARVs</c:v>
                </c:pt>
                <c:pt idx="2">
                  <c:v>ART coverage (%)</c:v>
                </c:pt>
              </c:strCache>
            </c:strRef>
          </c:cat>
          <c:val>
            <c:numRef>
              <c:f>SNG_26!$G$4:$G$6</c:f>
              <c:numCache>
                <c:formatCode>General</c:formatCode>
                <c:ptCount val="3"/>
                <c:pt idx="2" formatCode="#,##0">
                  <c:v>60</c:v>
                </c:pt>
              </c:numCache>
            </c:numRef>
          </c:val>
          <c:smooth val="0"/>
          <c:extLst>
            <c:ext xmlns:c16="http://schemas.microsoft.com/office/drawing/2014/chart" uri="{C3380CC4-5D6E-409C-BE32-E72D297353CC}">
              <c16:uniqueId val="{0000000A-C2F0-44B6-B195-CB826BBCFD63}"/>
            </c:ext>
          </c:extLst>
        </c:ser>
        <c:ser>
          <c:idx val="6"/>
          <c:order val="6"/>
          <c:tx>
            <c:strRef>
              <c:f>SNG_26!$H$3</c:f>
              <c:strCache>
                <c:ptCount val="1"/>
                <c:pt idx="0">
                  <c:v>ART Upper estimate</c:v>
                </c:pt>
              </c:strCache>
            </c:strRef>
          </c:tx>
          <c:marker>
            <c:symbol val="dash"/>
            <c:size val="10"/>
            <c:spPr>
              <a:solidFill>
                <a:schemeClr val="tx1"/>
              </a:solidFill>
              <a:ln>
                <a:noFill/>
              </a:ln>
            </c:spPr>
          </c:marker>
          <c:cat>
            <c:strRef>
              <c:f>SNG_26!$A$4:$A$6</c:f>
              <c:strCache>
                <c:ptCount val="3"/>
                <c:pt idx="0">
                  <c:v>Estimated number 
of adults 15+
living with HIV</c:v>
                </c:pt>
                <c:pt idx="1">
                  <c:v>Number of 
adults 15+
receiving ARVs</c:v>
                </c:pt>
                <c:pt idx="2">
                  <c:v>ART coverage (%)</c:v>
                </c:pt>
              </c:strCache>
            </c:strRef>
          </c:cat>
          <c:val>
            <c:numRef>
              <c:f>SNG_26!$H$4:$H$6</c:f>
              <c:numCache>
                <c:formatCode>General</c:formatCode>
                <c:ptCount val="3"/>
                <c:pt idx="2" formatCode="#,##0">
                  <c:v>88</c:v>
                </c:pt>
              </c:numCache>
            </c:numRef>
          </c:val>
          <c:smooth val="0"/>
          <c:extLst>
            <c:ext xmlns:c16="http://schemas.microsoft.com/office/drawing/2014/chart" uri="{C3380CC4-5D6E-409C-BE32-E72D297353CC}">
              <c16:uniqueId val="{0000000B-C2F0-44B6-B195-CB826BBCFD63}"/>
            </c:ext>
          </c:extLst>
        </c:ser>
        <c:dLbls>
          <c:showLegendKey val="0"/>
          <c:showVal val="0"/>
          <c:showCatName val="0"/>
          <c:showSerName val="0"/>
          <c:showPercent val="0"/>
          <c:showBubbleSize val="0"/>
        </c:dLbls>
        <c:hiLowLines/>
        <c:marker val="1"/>
        <c:smooth val="0"/>
        <c:axId val="136508160"/>
        <c:axId val="136501888"/>
      </c:lineChart>
      <c:catAx>
        <c:axId val="136489984"/>
        <c:scaling>
          <c:orientation val="minMax"/>
        </c:scaling>
        <c:delete val="0"/>
        <c:axPos val="b"/>
        <c:numFmt formatCode="General" sourceLinked="0"/>
        <c:majorTickMark val="out"/>
        <c:minorTickMark val="none"/>
        <c:tickLblPos val="nextTo"/>
        <c:crossAx val="136499968"/>
        <c:crosses val="autoZero"/>
        <c:auto val="1"/>
        <c:lblAlgn val="ctr"/>
        <c:lblOffset val="100"/>
        <c:noMultiLvlLbl val="0"/>
      </c:catAx>
      <c:valAx>
        <c:axId val="136499968"/>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136489984"/>
        <c:crosses val="autoZero"/>
        <c:crossBetween val="between"/>
      </c:valAx>
      <c:valAx>
        <c:axId val="136501888"/>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136508160"/>
        <c:crosses val="max"/>
        <c:crossBetween val="between"/>
        <c:majorUnit val="20"/>
      </c:valAx>
      <c:catAx>
        <c:axId val="136508160"/>
        <c:scaling>
          <c:orientation val="minMax"/>
        </c:scaling>
        <c:delete val="1"/>
        <c:axPos val="b"/>
        <c:numFmt formatCode="General" sourceLinked="1"/>
        <c:majorTickMark val="out"/>
        <c:minorTickMark val="none"/>
        <c:tickLblPos val="nextTo"/>
        <c:crossAx val="136501888"/>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10677431477451"/>
          <c:y val="5.1862712320879661E-2"/>
          <c:w val="0.83205951635864739"/>
          <c:h val="0.68379881020602062"/>
        </c:manualLayout>
      </c:layout>
      <c:barChart>
        <c:barDir val="col"/>
        <c:grouping val="clustered"/>
        <c:varyColors val="0"/>
        <c:ser>
          <c:idx val="1"/>
          <c:order val="0"/>
          <c:tx>
            <c:strRef>
              <c:f>SNG!$A$2</c:f>
              <c:strCache>
                <c:ptCount val="1"/>
                <c:pt idx="0">
                  <c:v>Singapore</c:v>
                </c:pt>
              </c:strCache>
            </c:strRef>
          </c:tx>
          <c:spPr>
            <a:solidFill>
              <a:srgbClr val="E31837"/>
            </a:solidFill>
            <a:ln>
              <a:noFill/>
            </a:ln>
          </c:spPr>
          <c:invertIfNegative val="0"/>
          <c:dPt>
            <c:idx val="0"/>
            <c:invertIfNegative val="0"/>
            <c:bubble3D val="0"/>
            <c:spPr>
              <a:solidFill>
                <a:srgbClr val="63CDF6"/>
              </a:solidFill>
              <a:ln>
                <a:noFill/>
              </a:ln>
            </c:spPr>
            <c:extLst>
              <c:ext xmlns:c16="http://schemas.microsoft.com/office/drawing/2014/chart" uri="{C3380CC4-5D6E-409C-BE32-E72D297353CC}">
                <c16:uniqueId val="{00000001-3FB2-463A-920A-901539CC1C35}"/>
              </c:ext>
            </c:extLst>
          </c:dPt>
          <c:dPt>
            <c:idx val="1"/>
            <c:invertIfNegative val="0"/>
            <c:bubble3D val="0"/>
            <c:spPr>
              <a:solidFill>
                <a:srgbClr val="F26B73"/>
              </a:solidFill>
              <a:ln>
                <a:noFill/>
              </a:ln>
            </c:spPr>
            <c:extLst>
              <c:ext xmlns:c16="http://schemas.microsoft.com/office/drawing/2014/chart" uri="{C3380CC4-5D6E-409C-BE32-E72D297353CC}">
                <c16:uniqueId val="{00000003-3FB2-463A-920A-901539CC1C35}"/>
              </c:ext>
            </c:extLst>
          </c:dPt>
          <c:dPt>
            <c:idx val="3"/>
            <c:invertIfNegative val="0"/>
            <c:bubble3D val="0"/>
            <c:spPr>
              <a:solidFill>
                <a:srgbClr val="00A99A"/>
              </a:solidFill>
              <a:ln>
                <a:noFill/>
              </a:ln>
            </c:spPr>
            <c:extLst>
              <c:ext xmlns:c16="http://schemas.microsoft.com/office/drawing/2014/chart" uri="{C3380CC4-5D6E-409C-BE32-E72D297353CC}">
                <c16:uniqueId val="{00000005-3FB2-463A-920A-901539CC1C35}"/>
              </c:ext>
            </c:extLst>
          </c:dPt>
          <c:dPt>
            <c:idx val="4"/>
            <c:invertIfNegative val="0"/>
            <c:bubble3D val="0"/>
            <c:spPr>
              <a:solidFill>
                <a:srgbClr val="78A7B7"/>
              </a:solidFill>
              <a:ln>
                <a:noFill/>
              </a:ln>
            </c:spPr>
            <c:extLst>
              <c:ext xmlns:c16="http://schemas.microsoft.com/office/drawing/2014/chart" uri="{C3380CC4-5D6E-409C-BE32-E72D297353CC}">
                <c16:uniqueId val="{00000007-3FB2-463A-920A-901539CC1C35}"/>
              </c:ext>
            </c:extLst>
          </c:dPt>
          <c:dPt>
            <c:idx val="5"/>
            <c:invertIfNegative val="0"/>
            <c:bubble3D val="0"/>
            <c:spPr>
              <a:solidFill>
                <a:srgbClr val="CDC884"/>
              </a:solidFill>
              <a:ln>
                <a:noFill/>
              </a:ln>
            </c:spPr>
            <c:extLst>
              <c:ext xmlns:c16="http://schemas.microsoft.com/office/drawing/2014/chart" uri="{C3380CC4-5D6E-409C-BE32-E72D297353CC}">
                <c16:uniqueId val="{00000009-3FB2-463A-920A-901539CC1C35}"/>
              </c:ext>
            </c:extLst>
          </c:dPt>
          <c:dLbls>
            <c:dLbl>
              <c:idx val="0"/>
              <c:tx>
                <c:rich>
                  <a:bodyPr/>
                  <a:lstStyle/>
                  <a:p>
                    <a:r>
                      <a:rPr lang="en-US"/>
                      <a:t>7,900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FB2-463A-920A-901539CC1C35}"/>
                </c:ext>
              </c:extLst>
            </c:dLbl>
            <c:dLbl>
              <c:idx val="1"/>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FB2-463A-920A-901539CC1C35}"/>
                </c:ext>
              </c:extLst>
            </c:dLbl>
            <c:dLbl>
              <c:idx val="3"/>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FB2-463A-920A-901539CC1C35}"/>
                </c:ext>
              </c:extLst>
            </c:dLbl>
            <c:dLbl>
              <c:idx val="4"/>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3FB2-463A-920A-901539CC1C35}"/>
                </c:ext>
              </c:extLst>
            </c:dLbl>
            <c:dLbl>
              <c:idx val="5"/>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3FB2-463A-920A-901539CC1C35}"/>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SNG!$B$1:$F$1</c:f>
              <c:strCache>
                <c:ptCount val="5"/>
                <c:pt idx="0">
                  <c:v>Estimated PLHIV</c:v>
                </c:pt>
                <c:pt idx="1">
                  <c:v>PLHIV who know
their HIV status</c:v>
                </c:pt>
                <c:pt idx="2">
                  <c:v>People on ART</c:v>
                </c:pt>
                <c:pt idx="3">
                  <c:v>Tested for viral load</c:v>
                </c:pt>
                <c:pt idx="4">
                  <c:v>Suppressed viral
load *</c:v>
                </c:pt>
              </c:strCache>
            </c:strRef>
          </c:cat>
          <c:val>
            <c:numRef>
              <c:f>SNG!$B$2:$F$2</c:f>
              <c:numCache>
                <c:formatCode>General</c:formatCode>
                <c:ptCount val="5"/>
                <c:pt idx="0">
                  <c:v>7948</c:v>
                </c:pt>
                <c:pt idx="1">
                  <c:v>0</c:v>
                </c:pt>
                <c:pt idx="2">
                  <c:v>5839</c:v>
                </c:pt>
                <c:pt idx="3">
                  <c:v>0</c:v>
                </c:pt>
                <c:pt idx="4">
                  <c:v>0</c:v>
                </c:pt>
              </c:numCache>
            </c:numRef>
          </c:val>
          <c:extLst>
            <c:ext xmlns:c16="http://schemas.microsoft.com/office/drawing/2014/chart" uri="{C3380CC4-5D6E-409C-BE32-E72D297353CC}">
              <c16:uniqueId val="{0000000A-3FB2-463A-920A-901539CC1C35}"/>
            </c:ext>
          </c:extLst>
        </c:ser>
        <c:dLbls>
          <c:showLegendKey val="0"/>
          <c:showVal val="0"/>
          <c:showCatName val="0"/>
          <c:showSerName val="0"/>
          <c:showPercent val="0"/>
          <c:showBubbleSize val="0"/>
        </c:dLbls>
        <c:gapWidth val="100"/>
        <c:overlap val="100"/>
        <c:axId val="136616576"/>
        <c:axId val="136622464"/>
      </c:barChart>
      <c:catAx>
        <c:axId val="136616576"/>
        <c:scaling>
          <c:orientation val="minMax"/>
        </c:scaling>
        <c:delete val="0"/>
        <c:axPos val="b"/>
        <c:numFmt formatCode="General" sourceLinked="1"/>
        <c:majorTickMark val="out"/>
        <c:minorTickMark val="none"/>
        <c:tickLblPos val="nextTo"/>
        <c:crossAx val="136622464"/>
        <c:crosses val="autoZero"/>
        <c:auto val="1"/>
        <c:lblAlgn val="ctr"/>
        <c:lblOffset val="100"/>
        <c:noMultiLvlLbl val="0"/>
      </c:catAx>
      <c:valAx>
        <c:axId val="136622464"/>
        <c:scaling>
          <c:orientation val="minMax"/>
        </c:scaling>
        <c:delete val="0"/>
        <c:axPos val="l"/>
        <c:majorGridlines>
          <c:spPr>
            <a:ln w="15875">
              <a:solidFill>
                <a:schemeClr val="accent5">
                  <a:lumMod val="20000"/>
                  <a:lumOff val="80000"/>
                </a:schemeClr>
              </a:solidFill>
              <a:prstDash val="sysDash"/>
            </a:ln>
          </c:spPr>
        </c:majorGridlines>
        <c:title>
          <c:tx>
            <c:rich>
              <a:bodyPr rot="-5400000" vert="horz"/>
              <a:lstStyle/>
              <a:p>
                <a:pPr>
                  <a:defRPr/>
                </a:pPr>
                <a:r>
                  <a:rPr lang="en-GB"/>
                  <a:t>Number of people</a:t>
                </a:r>
              </a:p>
            </c:rich>
          </c:tx>
          <c:layout>
            <c:manualLayout>
              <c:xMode val="edge"/>
              <c:yMode val="edge"/>
              <c:x val="1.4483218259176268E-2"/>
              <c:y val="0.19604767282660301"/>
            </c:manualLayout>
          </c:layout>
          <c:overlay val="0"/>
        </c:title>
        <c:numFmt formatCode="General" sourceLinked="1"/>
        <c:majorTickMark val="out"/>
        <c:minorTickMark val="none"/>
        <c:tickLblPos val="nextTo"/>
        <c:crossAx val="136616576"/>
        <c:crosses val="autoZero"/>
        <c:crossBetween val="between"/>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65526546849805212"/>
        </c:manualLayout>
      </c:layout>
      <c:barChart>
        <c:barDir val="col"/>
        <c:grouping val="stacked"/>
        <c:varyColors val="0"/>
        <c:ser>
          <c:idx val="0"/>
          <c:order val="0"/>
          <c:tx>
            <c:strRef>
              <c:f>Singapore!$C$2</c:f>
              <c:strCache>
                <c:ptCount val="1"/>
                <c:pt idx="0">
                  <c:v>Progress (%)</c:v>
                </c:pt>
              </c:strCache>
            </c:strRef>
          </c:tx>
          <c:spPr>
            <a:solidFill>
              <a:srgbClr val="009999"/>
            </a:solidFill>
            <a:ln>
              <a:noFill/>
            </a:ln>
            <a:effectLst/>
          </c:spPr>
          <c:invertIfNegative val="0"/>
          <c:dLbls>
            <c:dLbl>
              <c:idx val="0"/>
              <c:tx>
                <c:rich>
                  <a:bodyPr/>
                  <a:lstStyle/>
                  <a:p>
                    <a:r>
                      <a:rPr lang="en-US">
                        <a:solidFill>
                          <a:schemeClr val="tx1"/>
                        </a:solidFill>
                      </a:rPr>
                      <a:t>n/a</a:t>
                    </a:r>
                    <a:endParaRPr lang="en-US" dirty="0">
                      <a:solidFill>
                        <a:schemeClr val="tx1"/>
                      </a:solidFill>
                    </a:endParaRP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9F6-4AD2-A530-16562D237982}"/>
                </c:ext>
              </c:extLst>
            </c:dLbl>
            <c:dLbl>
              <c:idx val="2"/>
              <c:tx>
                <c:rich>
                  <a:bodyPr/>
                  <a:lstStyle/>
                  <a:p>
                    <a:r>
                      <a:rPr lang="en-US">
                        <a:solidFill>
                          <a:schemeClr val="tx1"/>
                        </a:solidFill>
                      </a:rPr>
                      <a:t>n/a</a:t>
                    </a:r>
                    <a:endParaRPr lang="en-US" dirty="0">
                      <a:solidFill>
                        <a:schemeClr val="tx1"/>
                      </a:solidFill>
                    </a:endParaRP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9F6-4AD2-A530-16562D23798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Singapore!$B$3:$B$5</c:f>
              <c:strCache>
                <c:ptCount val="3"/>
                <c:pt idx="0">
                  <c:v>PLHIV who know
their HIV status</c:v>
                </c:pt>
                <c:pt idx="1">
                  <c:v>PLHIV on 
treatment</c:v>
                </c:pt>
                <c:pt idx="2">
                  <c:v>PLHIV who are 
virally suppressed </c:v>
                </c:pt>
              </c:strCache>
            </c:strRef>
          </c:cat>
          <c:val>
            <c:numRef>
              <c:f>Singapore!$C$3:$C$5</c:f>
              <c:numCache>
                <c:formatCode>General</c:formatCode>
                <c:ptCount val="3"/>
                <c:pt idx="0">
                  <c:v>0</c:v>
                </c:pt>
                <c:pt idx="1">
                  <c:v>73</c:v>
                </c:pt>
                <c:pt idx="2">
                  <c:v>0</c:v>
                </c:pt>
              </c:numCache>
            </c:numRef>
          </c:val>
          <c:extLst>
            <c:ext xmlns:c16="http://schemas.microsoft.com/office/drawing/2014/chart" uri="{C3380CC4-5D6E-409C-BE32-E72D297353CC}">
              <c16:uniqueId val="{00000000-8BE7-4403-9DAC-22CF61E096A9}"/>
            </c:ext>
          </c:extLst>
        </c:ser>
        <c:ser>
          <c:idx val="1"/>
          <c:order val="1"/>
          <c:tx>
            <c:strRef>
              <c:f>Singapore!$D$2</c:f>
              <c:strCache>
                <c:ptCount val="1"/>
                <c:pt idx="0">
                  <c:v>Gap</c:v>
                </c:pt>
              </c:strCache>
            </c:strRef>
          </c:tx>
          <c:spPr>
            <a:pattFill prst="dkDnDiag">
              <a:fgClr>
                <a:srgbClr val="BFBFBF"/>
              </a:fgClr>
              <a:bgClr>
                <a:schemeClr val="bg1"/>
              </a:bgClr>
            </a:pattFill>
            <a:ln>
              <a:noFill/>
            </a:ln>
            <a:effectLst/>
          </c:spPr>
          <c:invertIfNegative val="0"/>
          <c:cat>
            <c:strRef>
              <c:f>Singapore!$B$3:$B$5</c:f>
              <c:strCache>
                <c:ptCount val="3"/>
                <c:pt idx="0">
                  <c:v>PLHIV who know
their HIV status</c:v>
                </c:pt>
                <c:pt idx="1">
                  <c:v>PLHIV on 
treatment</c:v>
                </c:pt>
                <c:pt idx="2">
                  <c:v>PLHIV who are 
virally suppressed </c:v>
                </c:pt>
              </c:strCache>
            </c:strRef>
          </c:cat>
          <c:val>
            <c:numRef>
              <c:f>Singapore!$D$3:$D$5</c:f>
              <c:numCache>
                <c:formatCode>General</c:formatCode>
                <c:ptCount val="3"/>
                <c:pt idx="0">
                  <c:v>90</c:v>
                </c:pt>
                <c:pt idx="1">
                  <c:v>8</c:v>
                </c:pt>
                <c:pt idx="2">
                  <c:v>73</c:v>
                </c:pt>
              </c:numCache>
            </c:numRef>
          </c:val>
          <c:extLst>
            <c:ext xmlns:c16="http://schemas.microsoft.com/office/drawing/2014/chart" uri="{C3380CC4-5D6E-409C-BE32-E72D297353CC}">
              <c16:uniqueId val="{00000001-8BE7-4403-9DAC-22CF61E096A9}"/>
            </c:ext>
          </c:extLst>
        </c:ser>
        <c:dLbls>
          <c:showLegendKey val="0"/>
          <c:showVal val="0"/>
          <c:showCatName val="0"/>
          <c:showSerName val="0"/>
          <c:showPercent val="0"/>
          <c:showBubbleSize val="0"/>
        </c:dLbls>
        <c:gapWidth val="150"/>
        <c:overlap val="100"/>
        <c:axId val="137193728"/>
        <c:axId val="137224192"/>
      </c:barChart>
      <c:scatterChart>
        <c:scatterStyle val="lineMarker"/>
        <c:varyColors val="0"/>
        <c:ser>
          <c:idx val="2"/>
          <c:order val="2"/>
          <c:tx>
            <c:strRef>
              <c:f>Singapore!$E$2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Singapore!$B$3:$B$5</c:f>
              <c:strCache>
                <c:ptCount val="3"/>
                <c:pt idx="0">
                  <c:v>PLHIV who know
their HIV status</c:v>
                </c:pt>
                <c:pt idx="1">
                  <c:v>PLHIV on 
treatment</c:v>
                </c:pt>
                <c:pt idx="2">
                  <c:v>PLHIV who are 
virally suppressed </c:v>
                </c:pt>
              </c:strCache>
            </c:strRef>
          </c:xVal>
          <c:yVal>
            <c:numRef>
              <c:f>Singapore!$E$3:$E$5</c:f>
              <c:numCache>
                <c:formatCode>General</c:formatCode>
                <c:ptCount val="3"/>
                <c:pt idx="0">
                  <c:v>90</c:v>
                </c:pt>
                <c:pt idx="1">
                  <c:v>81</c:v>
                </c:pt>
                <c:pt idx="2">
                  <c:v>73</c:v>
                </c:pt>
              </c:numCache>
            </c:numRef>
          </c:yVal>
          <c:smooth val="0"/>
          <c:extLst>
            <c:ext xmlns:c16="http://schemas.microsoft.com/office/drawing/2014/chart" uri="{C3380CC4-5D6E-409C-BE32-E72D297353CC}">
              <c16:uniqueId val="{00000002-8BE7-4403-9DAC-22CF61E096A9}"/>
            </c:ext>
          </c:extLst>
        </c:ser>
        <c:dLbls>
          <c:showLegendKey val="0"/>
          <c:showVal val="0"/>
          <c:showCatName val="0"/>
          <c:showSerName val="0"/>
          <c:showPercent val="0"/>
          <c:showBubbleSize val="0"/>
        </c:dLbls>
        <c:axId val="137227648"/>
        <c:axId val="137226112"/>
      </c:scatterChart>
      <c:catAx>
        <c:axId val="13719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7224192"/>
        <c:crosses val="autoZero"/>
        <c:auto val="1"/>
        <c:lblAlgn val="ctr"/>
        <c:lblOffset val="100"/>
        <c:noMultiLvlLbl val="0"/>
      </c:catAx>
      <c:valAx>
        <c:axId val="137224192"/>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8.055113937466879E-2"/>
              <c:y val="9.3223167731836212E-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7193728"/>
        <c:crosses val="autoZero"/>
        <c:crossBetween val="between"/>
        <c:majorUnit val="20"/>
      </c:valAx>
      <c:valAx>
        <c:axId val="137226112"/>
        <c:scaling>
          <c:orientation val="minMax"/>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7227648"/>
        <c:crosses val="max"/>
        <c:crossBetween val="midCat"/>
      </c:valAx>
      <c:valAx>
        <c:axId val="137227648"/>
        <c:scaling>
          <c:orientation val="minMax"/>
        </c:scaling>
        <c:delete val="1"/>
        <c:axPos val="b"/>
        <c:numFmt formatCode="General" sourceLinked="1"/>
        <c:majorTickMark val="out"/>
        <c:minorTickMark val="none"/>
        <c:tickLblPos val="nextTo"/>
        <c:crossAx val="13722611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solidFill>
        <a:schemeClr val="tx1">
          <a:lumMod val="15000"/>
          <a:lumOff val="8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335902777777777"/>
          <c:y val="4.9980491479642224E-2"/>
          <c:w val="0.68217916666666667"/>
          <c:h val="0.61760277777777772"/>
        </c:manualLayout>
      </c:layout>
      <c:areaChart>
        <c:grouping val="standard"/>
        <c:varyColors val="0"/>
        <c:ser>
          <c:idx val="0"/>
          <c:order val="0"/>
          <c:tx>
            <c:strRef>
              <c:f>'PLHIV_NI_Deaths (2)'!$F$2</c:f>
              <c:strCache>
                <c:ptCount val="1"/>
                <c:pt idx="0">
                  <c:v>New HIV infections Upper bound</c:v>
                </c:pt>
              </c:strCache>
            </c:strRef>
          </c:tx>
          <c:spPr>
            <a:solidFill>
              <a:srgbClr val="E31837">
                <a:alpha val="30000"/>
              </a:srgbClr>
            </a:solidFill>
            <a:ln w="25400">
              <a:solidFill>
                <a:sysClr val="window" lastClr="FFFFFF"/>
              </a:solid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(2)'!$F$3:$F$32</c:f>
              <c:numCache>
                <c:formatCode>_-* #,##0_-;\-* #,##0_-;_-* "-"??_-;_-@_-</c:formatCode>
                <c:ptCount val="30"/>
                <c:pt idx="0">
                  <c:v>155</c:v>
                </c:pt>
                <c:pt idx="1">
                  <c:v>200</c:v>
                </c:pt>
                <c:pt idx="2">
                  <c:v>244</c:v>
                </c:pt>
                <c:pt idx="3">
                  <c:v>297</c:v>
                </c:pt>
                <c:pt idx="4">
                  <c:v>349</c:v>
                </c:pt>
                <c:pt idx="5">
                  <c:v>395</c:v>
                </c:pt>
                <c:pt idx="6">
                  <c:v>421</c:v>
                </c:pt>
                <c:pt idx="7">
                  <c:v>424</c:v>
                </c:pt>
                <c:pt idx="8">
                  <c:v>401</c:v>
                </c:pt>
                <c:pt idx="9">
                  <c:v>395</c:v>
                </c:pt>
                <c:pt idx="10">
                  <c:v>390</c:v>
                </c:pt>
                <c:pt idx="11">
                  <c:v>405</c:v>
                </c:pt>
                <c:pt idx="12">
                  <c:v>427</c:v>
                </c:pt>
                <c:pt idx="13">
                  <c:v>455</c:v>
                </c:pt>
                <c:pt idx="14">
                  <c:v>493</c:v>
                </c:pt>
                <c:pt idx="15">
                  <c:v>549</c:v>
                </c:pt>
                <c:pt idx="16">
                  <c:v>611</c:v>
                </c:pt>
                <c:pt idx="17">
                  <c:v>666</c:v>
                </c:pt>
                <c:pt idx="18">
                  <c:v>686</c:v>
                </c:pt>
                <c:pt idx="19">
                  <c:v>659</c:v>
                </c:pt>
                <c:pt idx="20">
                  <c:v>593</c:v>
                </c:pt>
                <c:pt idx="21">
                  <c:v>508</c:v>
                </c:pt>
                <c:pt idx="22">
                  <c:v>431</c:v>
                </c:pt>
                <c:pt idx="23">
                  <c:v>369</c:v>
                </c:pt>
                <c:pt idx="24">
                  <c:v>316</c:v>
                </c:pt>
                <c:pt idx="25">
                  <c:v>256</c:v>
                </c:pt>
                <c:pt idx="26">
                  <c:v>205</c:v>
                </c:pt>
                <c:pt idx="27">
                  <c:v>193</c:v>
                </c:pt>
                <c:pt idx="28">
                  <c:v>198</c:v>
                </c:pt>
                <c:pt idx="29">
                  <c:v>206</c:v>
                </c:pt>
              </c:numCache>
            </c:numRef>
          </c:val>
          <c:extLst>
            <c:ext xmlns:c16="http://schemas.microsoft.com/office/drawing/2014/chart" uri="{C3380CC4-5D6E-409C-BE32-E72D297353CC}">
              <c16:uniqueId val="{00000001-9D1F-4C96-9772-7F0B859553B4}"/>
            </c:ext>
          </c:extLst>
        </c:ser>
        <c:ser>
          <c:idx val="2"/>
          <c:order val="2"/>
          <c:tx>
            <c:strRef>
              <c:f>'PLHIV_NI_Deaths (2)'!$H$2</c:f>
              <c:strCache>
                <c:ptCount val="1"/>
                <c:pt idx="0">
                  <c:v>New HIV infections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(2)'!$H$3:$H$32</c:f>
              <c:numCache>
                <c:formatCode>_-* #,##0_-;\-* #,##0_-;_-* "-"??_-;_-@_-</c:formatCode>
                <c:ptCount val="30"/>
                <c:pt idx="0">
                  <c:v>113</c:v>
                </c:pt>
                <c:pt idx="1">
                  <c:v>151</c:v>
                </c:pt>
                <c:pt idx="2">
                  <c:v>196</c:v>
                </c:pt>
                <c:pt idx="3">
                  <c:v>231</c:v>
                </c:pt>
                <c:pt idx="4">
                  <c:v>260</c:v>
                </c:pt>
                <c:pt idx="5">
                  <c:v>280</c:v>
                </c:pt>
                <c:pt idx="6">
                  <c:v>296</c:v>
                </c:pt>
                <c:pt idx="7">
                  <c:v>307</c:v>
                </c:pt>
                <c:pt idx="8">
                  <c:v>316</c:v>
                </c:pt>
                <c:pt idx="9">
                  <c:v>298</c:v>
                </c:pt>
                <c:pt idx="10">
                  <c:v>278</c:v>
                </c:pt>
                <c:pt idx="11">
                  <c:v>257</c:v>
                </c:pt>
                <c:pt idx="12">
                  <c:v>262</c:v>
                </c:pt>
                <c:pt idx="13">
                  <c:v>304</c:v>
                </c:pt>
                <c:pt idx="14">
                  <c:v>372</c:v>
                </c:pt>
                <c:pt idx="15">
                  <c:v>438</c:v>
                </c:pt>
                <c:pt idx="16">
                  <c:v>488</c:v>
                </c:pt>
                <c:pt idx="17">
                  <c:v>513</c:v>
                </c:pt>
                <c:pt idx="18">
                  <c:v>517</c:v>
                </c:pt>
                <c:pt idx="19">
                  <c:v>496</c:v>
                </c:pt>
                <c:pt idx="20">
                  <c:v>451</c:v>
                </c:pt>
                <c:pt idx="21">
                  <c:v>386</c:v>
                </c:pt>
                <c:pt idx="22">
                  <c:v>297</c:v>
                </c:pt>
                <c:pt idx="23">
                  <c:v>199</c:v>
                </c:pt>
                <c:pt idx="24">
                  <c:v>117</c:v>
                </c:pt>
                <c:pt idx="25">
                  <c:v>79</c:v>
                </c:pt>
                <c:pt idx="26">
                  <c:v>65</c:v>
                </c:pt>
                <c:pt idx="27">
                  <c:v>40</c:v>
                </c:pt>
                <c:pt idx="28">
                  <c:v>18</c:v>
                </c:pt>
                <c:pt idx="29">
                  <c:v>3</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45074304"/>
        <c:axId val="45075840"/>
      </c:areaChart>
      <c:lineChart>
        <c:grouping val="standard"/>
        <c:varyColors val="0"/>
        <c:ser>
          <c:idx val="1"/>
          <c:order val="1"/>
          <c:tx>
            <c:strRef>
              <c:f>'PLHIV_NI_Deaths (2)'!$G$2</c:f>
              <c:strCache>
                <c:ptCount val="1"/>
                <c:pt idx="0">
                  <c:v>New HIV infections</c:v>
                </c:pt>
              </c:strCache>
            </c:strRef>
          </c:tx>
          <c:spPr>
            <a:ln w="38100">
              <a:solidFill>
                <a:srgbClr val="E31837"/>
              </a:solidFill>
              <a:prstDash val="solid"/>
            </a:ln>
          </c:spPr>
          <c:marker>
            <c:symbol val="none"/>
          </c:marker>
          <c:dLbls>
            <c:dLbl>
              <c:idx val="29"/>
              <c:tx>
                <c:rich>
                  <a:bodyPr/>
                  <a:lstStyle/>
                  <a:p>
                    <a:r>
                      <a:rPr lang="en-US" dirty="0"/>
                      <a:t>&lt;200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E26-446E-ADC2-A6086D03BCC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(2)'!$G$3:$G$32</c:f>
              <c:numCache>
                <c:formatCode>_-* #,##0_-;\-* #,##0_-;_-* "-"??_-;_-@_-</c:formatCode>
                <c:ptCount val="30"/>
                <c:pt idx="0">
                  <c:v>133</c:v>
                </c:pt>
                <c:pt idx="1">
                  <c:v>175</c:v>
                </c:pt>
                <c:pt idx="2">
                  <c:v>219</c:v>
                </c:pt>
                <c:pt idx="3">
                  <c:v>263</c:v>
                </c:pt>
                <c:pt idx="4">
                  <c:v>303</c:v>
                </c:pt>
                <c:pt idx="5">
                  <c:v>335</c:v>
                </c:pt>
                <c:pt idx="6">
                  <c:v>356</c:v>
                </c:pt>
                <c:pt idx="7">
                  <c:v>363</c:v>
                </c:pt>
                <c:pt idx="8">
                  <c:v>357</c:v>
                </c:pt>
                <c:pt idx="9">
                  <c:v>345</c:v>
                </c:pt>
                <c:pt idx="10">
                  <c:v>332</c:v>
                </c:pt>
                <c:pt idx="11">
                  <c:v>328</c:v>
                </c:pt>
                <c:pt idx="12">
                  <c:v>341</c:v>
                </c:pt>
                <c:pt idx="13">
                  <c:v>377</c:v>
                </c:pt>
                <c:pt idx="14">
                  <c:v>430</c:v>
                </c:pt>
                <c:pt idx="15">
                  <c:v>491</c:v>
                </c:pt>
                <c:pt idx="16">
                  <c:v>547</c:v>
                </c:pt>
                <c:pt idx="17">
                  <c:v>587</c:v>
                </c:pt>
                <c:pt idx="18">
                  <c:v>599</c:v>
                </c:pt>
                <c:pt idx="19">
                  <c:v>574</c:v>
                </c:pt>
                <c:pt idx="20">
                  <c:v>520</c:v>
                </c:pt>
                <c:pt idx="21">
                  <c:v>445</c:v>
                </c:pt>
                <c:pt idx="22">
                  <c:v>361</c:v>
                </c:pt>
                <c:pt idx="23">
                  <c:v>281</c:v>
                </c:pt>
                <c:pt idx="24">
                  <c:v>213</c:v>
                </c:pt>
                <c:pt idx="25">
                  <c:v>164</c:v>
                </c:pt>
                <c:pt idx="26">
                  <c:v>133</c:v>
                </c:pt>
                <c:pt idx="27">
                  <c:v>114</c:v>
                </c:pt>
                <c:pt idx="28">
                  <c:v>105</c:v>
                </c:pt>
                <c:pt idx="29">
                  <c:v>101</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45074304"/>
        <c:axId val="45075840"/>
      </c:lineChart>
      <c:catAx>
        <c:axId val="4507430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5075840"/>
        <c:crosses val="autoZero"/>
        <c:auto val="1"/>
        <c:lblAlgn val="ctr"/>
        <c:lblOffset val="100"/>
        <c:tickMarkSkip val="1"/>
        <c:noMultiLvlLbl val="0"/>
      </c:catAx>
      <c:valAx>
        <c:axId val="45075840"/>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45074304"/>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E31837"/>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335902777777777"/>
          <c:y val="4.9980491479642224E-2"/>
          <c:w val="0.68217916666666667"/>
          <c:h val="0.61760277777777772"/>
        </c:manualLayout>
      </c:layout>
      <c:areaChart>
        <c:grouping val="standard"/>
        <c:varyColors val="0"/>
        <c:ser>
          <c:idx val="0"/>
          <c:order val="0"/>
          <c:tx>
            <c:strRef>
              <c:f>'PLHIV_NI_Deaths (2)'!$I$2</c:f>
              <c:strCache>
                <c:ptCount val="1"/>
                <c:pt idx="0">
                  <c:v>AIDS-related deaths Upper bound</c:v>
                </c:pt>
              </c:strCache>
            </c:strRef>
          </c:tx>
          <c:spPr>
            <a:solidFill>
              <a:srgbClr val="00A99A">
                <a:alpha val="30000"/>
              </a:srgbClr>
            </a:solidFill>
            <a:ln w="25400">
              <a:no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(2)'!$I$3:$I$32</c:f>
              <c:numCache>
                <c:formatCode>_-* #,##0_-;\-* #,##0_-;_-* "-"??_-;_-@_-</c:formatCode>
                <c:ptCount val="30"/>
                <c:pt idx="0">
                  <c:v>10</c:v>
                </c:pt>
                <c:pt idx="1">
                  <c:v>15</c:v>
                </c:pt>
                <c:pt idx="2">
                  <c:v>21</c:v>
                </c:pt>
                <c:pt idx="3">
                  <c:v>30</c:v>
                </c:pt>
                <c:pt idx="4">
                  <c:v>41</c:v>
                </c:pt>
                <c:pt idx="5">
                  <c:v>56</c:v>
                </c:pt>
                <c:pt idx="6">
                  <c:v>70</c:v>
                </c:pt>
                <c:pt idx="7">
                  <c:v>88</c:v>
                </c:pt>
                <c:pt idx="8">
                  <c:v>109</c:v>
                </c:pt>
                <c:pt idx="9">
                  <c:v>126</c:v>
                </c:pt>
                <c:pt idx="10">
                  <c:v>149</c:v>
                </c:pt>
                <c:pt idx="11">
                  <c:v>168</c:v>
                </c:pt>
                <c:pt idx="12">
                  <c:v>189</c:v>
                </c:pt>
                <c:pt idx="13">
                  <c:v>212</c:v>
                </c:pt>
                <c:pt idx="14">
                  <c:v>231</c:v>
                </c:pt>
                <c:pt idx="15">
                  <c:v>245</c:v>
                </c:pt>
                <c:pt idx="16">
                  <c:v>227</c:v>
                </c:pt>
                <c:pt idx="17">
                  <c:v>193</c:v>
                </c:pt>
                <c:pt idx="18">
                  <c:v>160</c:v>
                </c:pt>
                <c:pt idx="19">
                  <c:v>132</c:v>
                </c:pt>
                <c:pt idx="20">
                  <c:v>111</c:v>
                </c:pt>
                <c:pt idx="21">
                  <c:v>102</c:v>
                </c:pt>
                <c:pt idx="22">
                  <c:v>101</c:v>
                </c:pt>
                <c:pt idx="23">
                  <c:v>106</c:v>
                </c:pt>
                <c:pt idx="24">
                  <c:v>98</c:v>
                </c:pt>
                <c:pt idx="25">
                  <c:v>92</c:v>
                </c:pt>
                <c:pt idx="26">
                  <c:v>92</c:v>
                </c:pt>
                <c:pt idx="27">
                  <c:v>112</c:v>
                </c:pt>
                <c:pt idx="28">
                  <c:v>100</c:v>
                </c:pt>
                <c:pt idx="29">
                  <c:v>79</c:v>
                </c:pt>
              </c:numCache>
            </c:numRef>
          </c:val>
          <c:extLst>
            <c:ext xmlns:c16="http://schemas.microsoft.com/office/drawing/2014/chart" uri="{C3380CC4-5D6E-409C-BE32-E72D297353CC}">
              <c16:uniqueId val="{00000001-9D1F-4C96-9772-7F0B859553B4}"/>
            </c:ext>
          </c:extLst>
        </c:ser>
        <c:ser>
          <c:idx val="2"/>
          <c:order val="2"/>
          <c:tx>
            <c:strRef>
              <c:f>'PLHIV_NI_Deaths (2)'!$K$2</c:f>
              <c:strCache>
                <c:ptCount val="1"/>
                <c:pt idx="0">
                  <c:v>AIDS-related deaths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(2)'!$K$3:$K$32</c:f>
              <c:numCache>
                <c:formatCode>_-* #,##0_-;\-* #,##0_-;_-* "-"??_-;_-@_-</c:formatCode>
                <c:ptCount val="30"/>
                <c:pt idx="0">
                  <c:v>2</c:v>
                </c:pt>
                <c:pt idx="1">
                  <c:v>4</c:v>
                </c:pt>
                <c:pt idx="2">
                  <c:v>7</c:v>
                </c:pt>
                <c:pt idx="3">
                  <c:v>12</c:v>
                </c:pt>
                <c:pt idx="4">
                  <c:v>18</c:v>
                </c:pt>
                <c:pt idx="5">
                  <c:v>26</c:v>
                </c:pt>
                <c:pt idx="6">
                  <c:v>35</c:v>
                </c:pt>
                <c:pt idx="7">
                  <c:v>45</c:v>
                </c:pt>
                <c:pt idx="8">
                  <c:v>58</c:v>
                </c:pt>
                <c:pt idx="9">
                  <c:v>71</c:v>
                </c:pt>
                <c:pt idx="10">
                  <c:v>87</c:v>
                </c:pt>
                <c:pt idx="11">
                  <c:v>104</c:v>
                </c:pt>
                <c:pt idx="12">
                  <c:v>122</c:v>
                </c:pt>
                <c:pt idx="13">
                  <c:v>139</c:v>
                </c:pt>
                <c:pt idx="14">
                  <c:v>153</c:v>
                </c:pt>
                <c:pt idx="15">
                  <c:v>163</c:v>
                </c:pt>
                <c:pt idx="16">
                  <c:v>149</c:v>
                </c:pt>
                <c:pt idx="17">
                  <c:v>119</c:v>
                </c:pt>
                <c:pt idx="18">
                  <c:v>95</c:v>
                </c:pt>
                <c:pt idx="19">
                  <c:v>75</c:v>
                </c:pt>
                <c:pt idx="20">
                  <c:v>61</c:v>
                </c:pt>
                <c:pt idx="21">
                  <c:v>54</c:v>
                </c:pt>
                <c:pt idx="22">
                  <c:v>53</c:v>
                </c:pt>
                <c:pt idx="23">
                  <c:v>54</c:v>
                </c:pt>
                <c:pt idx="24">
                  <c:v>48</c:v>
                </c:pt>
                <c:pt idx="25">
                  <c:v>45</c:v>
                </c:pt>
                <c:pt idx="26">
                  <c:v>50</c:v>
                </c:pt>
                <c:pt idx="27">
                  <c:v>49</c:v>
                </c:pt>
                <c:pt idx="28">
                  <c:v>46</c:v>
                </c:pt>
                <c:pt idx="29">
                  <c:v>37</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45191936"/>
        <c:axId val="45193472"/>
      </c:areaChart>
      <c:lineChart>
        <c:grouping val="standard"/>
        <c:varyColors val="0"/>
        <c:ser>
          <c:idx val="1"/>
          <c:order val="1"/>
          <c:tx>
            <c:strRef>
              <c:f>'PLHIV_NI_Deaths (2)'!$J$2</c:f>
              <c:strCache>
                <c:ptCount val="1"/>
                <c:pt idx="0">
                  <c:v>AIDS-related deaths</c:v>
                </c:pt>
              </c:strCache>
            </c:strRef>
          </c:tx>
          <c:spPr>
            <a:ln w="38100">
              <a:solidFill>
                <a:srgbClr val="00A99A"/>
              </a:solidFill>
              <a:prstDash val="solid"/>
            </a:ln>
          </c:spPr>
          <c:marker>
            <c:symbol val="none"/>
          </c:marker>
          <c:dLbls>
            <c:dLbl>
              <c:idx val="29"/>
              <c:tx>
                <c:rich>
                  <a:bodyPr/>
                  <a:lstStyle/>
                  <a:p>
                    <a:r>
                      <a:rPr lang="en-US" dirty="0"/>
                      <a:t>&lt;100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F68-494F-AAD0-C03F98A3106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(2)'!$J$3:$J$32</c:f>
              <c:numCache>
                <c:formatCode>_-* #,##0_-;\-* #,##0_-;_-* "-"??_-;_-@_-</c:formatCode>
                <c:ptCount val="30"/>
                <c:pt idx="0">
                  <c:v>6</c:v>
                </c:pt>
                <c:pt idx="1">
                  <c:v>9</c:v>
                </c:pt>
                <c:pt idx="2">
                  <c:v>14</c:v>
                </c:pt>
                <c:pt idx="3">
                  <c:v>21</c:v>
                </c:pt>
                <c:pt idx="4">
                  <c:v>30</c:v>
                </c:pt>
                <c:pt idx="5">
                  <c:v>42</c:v>
                </c:pt>
                <c:pt idx="6">
                  <c:v>54</c:v>
                </c:pt>
                <c:pt idx="7">
                  <c:v>68</c:v>
                </c:pt>
                <c:pt idx="8">
                  <c:v>85</c:v>
                </c:pt>
                <c:pt idx="9">
                  <c:v>100</c:v>
                </c:pt>
                <c:pt idx="10">
                  <c:v>118</c:v>
                </c:pt>
                <c:pt idx="11">
                  <c:v>136</c:v>
                </c:pt>
                <c:pt idx="12">
                  <c:v>155</c:v>
                </c:pt>
                <c:pt idx="13">
                  <c:v>173</c:v>
                </c:pt>
                <c:pt idx="14">
                  <c:v>191</c:v>
                </c:pt>
                <c:pt idx="15">
                  <c:v>203</c:v>
                </c:pt>
                <c:pt idx="16">
                  <c:v>187</c:v>
                </c:pt>
                <c:pt idx="17">
                  <c:v>154</c:v>
                </c:pt>
                <c:pt idx="18">
                  <c:v>125</c:v>
                </c:pt>
                <c:pt idx="19">
                  <c:v>101</c:v>
                </c:pt>
                <c:pt idx="20">
                  <c:v>83</c:v>
                </c:pt>
                <c:pt idx="21">
                  <c:v>75</c:v>
                </c:pt>
                <c:pt idx="22">
                  <c:v>74</c:v>
                </c:pt>
                <c:pt idx="23">
                  <c:v>77</c:v>
                </c:pt>
                <c:pt idx="24">
                  <c:v>70</c:v>
                </c:pt>
                <c:pt idx="25">
                  <c:v>66</c:v>
                </c:pt>
                <c:pt idx="26">
                  <c:v>68</c:v>
                </c:pt>
                <c:pt idx="27">
                  <c:v>75</c:v>
                </c:pt>
                <c:pt idx="28">
                  <c:v>70</c:v>
                </c:pt>
                <c:pt idx="29">
                  <c:v>56</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45191936"/>
        <c:axId val="45193472"/>
      </c:lineChart>
      <c:catAx>
        <c:axId val="4519193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5193472"/>
        <c:crosses val="autoZero"/>
        <c:auto val="1"/>
        <c:lblAlgn val="ctr"/>
        <c:lblOffset val="100"/>
        <c:tickMarkSkip val="1"/>
        <c:noMultiLvlLbl val="0"/>
      </c:catAx>
      <c:valAx>
        <c:axId val="45193472"/>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45191936"/>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00A99A"/>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1588679093337948"/>
          <c:h val="0.6543578289334534"/>
        </c:manualLayout>
      </c:layout>
      <c:lineChart>
        <c:grouping val="standard"/>
        <c:varyColors val="0"/>
        <c:ser>
          <c:idx val="0"/>
          <c:order val="0"/>
          <c:tx>
            <c:strRef>
              <c:f>'PLHIV_Adults vs women'!$C$2</c:f>
              <c:strCache>
                <c:ptCount val="1"/>
                <c:pt idx="0">
                  <c:v>Adults  (15+) living with HIV</c:v>
                </c:pt>
              </c:strCache>
            </c:strRef>
          </c:tx>
          <c:spPr>
            <a:ln w="38100">
              <a:solidFill>
                <a:srgbClr val="63CDF6"/>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8712-49A6-B892-9D1DBDCDEC49}"/>
                </c:ext>
              </c:extLst>
            </c:dLbl>
            <c:dLbl>
              <c:idx val="1"/>
              <c:delete val="1"/>
              <c:extLst>
                <c:ext xmlns:c15="http://schemas.microsoft.com/office/drawing/2012/chart" uri="{CE6537A1-D6FC-4f65-9D91-7224C49458BB}"/>
                <c:ext xmlns:c16="http://schemas.microsoft.com/office/drawing/2014/chart" uri="{C3380CC4-5D6E-409C-BE32-E72D297353CC}">
                  <c16:uniqueId val="{00000001-8712-49A6-B892-9D1DBDCDEC49}"/>
                </c:ext>
              </c:extLst>
            </c:dLbl>
            <c:dLbl>
              <c:idx val="2"/>
              <c:delete val="1"/>
              <c:extLst>
                <c:ext xmlns:c15="http://schemas.microsoft.com/office/drawing/2012/chart" uri="{CE6537A1-D6FC-4f65-9D91-7224C49458BB}"/>
                <c:ext xmlns:c16="http://schemas.microsoft.com/office/drawing/2014/chart" uri="{C3380CC4-5D6E-409C-BE32-E72D297353CC}">
                  <c16:uniqueId val="{00000002-8712-49A6-B892-9D1DBDCDEC49}"/>
                </c:ext>
              </c:extLst>
            </c:dLbl>
            <c:dLbl>
              <c:idx val="3"/>
              <c:delete val="1"/>
              <c:extLst>
                <c:ext xmlns:c15="http://schemas.microsoft.com/office/drawing/2012/chart" uri="{CE6537A1-D6FC-4f65-9D91-7224C49458BB}"/>
                <c:ext xmlns:c16="http://schemas.microsoft.com/office/drawing/2014/chart" uri="{C3380CC4-5D6E-409C-BE32-E72D297353CC}">
                  <c16:uniqueId val="{00000003-8712-49A6-B892-9D1DBDCDEC49}"/>
                </c:ext>
              </c:extLst>
            </c:dLbl>
            <c:dLbl>
              <c:idx val="4"/>
              <c:delete val="1"/>
              <c:extLst>
                <c:ext xmlns:c15="http://schemas.microsoft.com/office/drawing/2012/chart" uri="{CE6537A1-D6FC-4f65-9D91-7224C49458BB}"/>
                <c:ext xmlns:c16="http://schemas.microsoft.com/office/drawing/2014/chart" uri="{C3380CC4-5D6E-409C-BE32-E72D297353CC}">
                  <c16:uniqueId val="{00000004-8712-49A6-B892-9D1DBDCDEC49}"/>
                </c:ext>
              </c:extLst>
            </c:dLbl>
            <c:dLbl>
              <c:idx val="5"/>
              <c:delete val="1"/>
              <c:extLst>
                <c:ext xmlns:c15="http://schemas.microsoft.com/office/drawing/2012/chart" uri="{CE6537A1-D6FC-4f65-9D91-7224C49458BB}"/>
                <c:ext xmlns:c16="http://schemas.microsoft.com/office/drawing/2014/chart" uri="{C3380CC4-5D6E-409C-BE32-E72D297353CC}">
                  <c16:uniqueId val="{00000005-8712-49A6-B892-9D1DBDCDEC49}"/>
                </c:ext>
              </c:extLst>
            </c:dLbl>
            <c:dLbl>
              <c:idx val="6"/>
              <c:delete val="1"/>
              <c:extLst>
                <c:ext xmlns:c15="http://schemas.microsoft.com/office/drawing/2012/chart" uri="{CE6537A1-D6FC-4f65-9D91-7224C49458BB}"/>
                <c:ext xmlns:c16="http://schemas.microsoft.com/office/drawing/2014/chart" uri="{C3380CC4-5D6E-409C-BE32-E72D297353CC}">
                  <c16:uniqueId val="{00000006-8712-49A6-B892-9D1DBDCDEC49}"/>
                </c:ext>
              </c:extLst>
            </c:dLbl>
            <c:dLbl>
              <c:idx val="7"/>
              <c:delete val="1"/>
              <c:extLst>
                <c:ext xmlns:c15="http://schemas.microsoft.com/office/drawing/2012/chart" uri="{CE6537A1-D6FC-4f65-9D91-7224C49458BB}"/>
                <c:ext xmlns:c16="http://schemas.microsoft.com/office/drawing/2014/chart" uri="{C3380CC4-5D6E-409C-BE32-E72D297353CC}">
                  <c16:uniqueId val="{00000007-8712-49A6-B892-9D1DBDCDEC49}"/>
                </c:ext>
              </c:extLst>
            </c:dLbl>
            <c:dLbl>
              <c:idx val="8"/>
              <c:delete val="1"/>
              <c:extLst>
                <c:ext xmlns:c15="http://schemas.microsoft.com/office/drawing/2012/chart" uri="{CE6537A1-D6FC-4f65-9D91-7224C49458BB}"/>
                <c:ext xmlns:c16="http://schemas.microsoft.com/office/drawing/2014/chart" uri="{C3380CC4-5D6E-409C-BE32-E72D297353CC}">
                  <c16:uniqueId val="{00000008-8712-49A6-B892-9D1DBDCDEC49}"/>
                </c:ext>
              </c:extLst>
            </c:dLbl>
            <c:dLbl>
              <c:idx val="9"/>
              <c:delete val="1"/>
              <c:extLst>
                <c:ext xmlns:c15="http://schemas.microsoft.com/office/drawing/2012/chart" uri="{CE6537A1-D6FC-4f65-9D91-7224C49458BB}"/>
                <c:ext xmlns:c16="http://schemas.microsoft.com/office/drawing/2014/chart" uri="{C3380CC4-5D6E-409C-BE32-E72D297353CC}">
                  <c16:uniqueId val="{00000009-8712-49A6-B892-9D1DBDCDEC49}"/>
                </c:ext>
              </c:extLst>
            </c:dLbl>
            <c:dLbl>
              <c:idx val="10"/>
              <c:delete val="1"/>
              <c:extLst>
                <c:ext xmlns:c15="http://schemas.microsoft.com/office/drawing/2012/chart" uri="{CE6537A1-D6FC-4f65-9D91-7224C49458BB}"/>
                <c:ext xmlns:c16="http://schemas.microsoft.com/office/drawing/2014/chart" uri="{C3380CC4-5D6E-409C-BE32-E72D297353CC}">
                  <c16:uniqueId val="{0000000A-8712-49A6-B892-9D1DBDCDEC49}"/>
                </c:ext>
              </c:extLst>
            </c:dLbl>
            <c:dLbl>
              <c:idx val="11"/>
              <c:delete val="1"/>
              <c:extLst>
                <c:ext xmlns:c15="http://schemas.microsoft.com/office/drawing/2012/chart" uri="{CE6537A1-D6FC-4f65-9D91-7224C49458BB}"/>
                <c:ext xmlns:c16="http://schemas.microsoft.com/office/drawing/2014/chart" uri="{C3380CC4-5D6E-409C-BE32-E72D297353CC}">
                  <c16:uniqueId val="{0000000B-8712-49A6-B892-9D1DBDCDEC49}"/>
                </c:ext>
              </c:extLst>
            </c:dLbl>
            <c:dLbl>
              <c:idx val="12"/>
              <c:delete val="1"/>
              <c:extLst>
                <c:ext xmlns:c15="http://schemas.microsoft.com/office/drawing/2012/chart" uri="{CE6537A1-D6FC-4f65-9D91-7224C49458BB}"/>
                <c:ext xmlns:c16="http://schemas.microsoft.com/office/drawing/2014/chart" uri="{C3380CC4-5D6E-409C-BE32-E72D297353CC}">
                  <c16:uniqueId val="{0000000C-8712-49A6-B892-9D1DBDCDEC49}"/>
                </c:ext>
              </c:extLst>
            </c:dLbl>
            <c:dLbl>
              <c:idx val="13"/>
              <c:delete val="1"/>
              <c:extLst>
                <c:ext xmlns:c15="http://schemas.microsoft.com/office/drawing/2012/chart" uri="{CE6537A1-D6FC-4f65-9D91-7224C49458BB}"/>
                <c:ext xmlns:c16="http://schemas.microsoft.com/office/drawing/2014/chart" uri="{C3380CC4-5D6E-409C-BE32-E72D297353CC}">
                  <c16:uniqueId val="{0000000D-8712-49A6-B892-9D1DBDCDEC49}"/>
                </c:ext>
              </c:extLst>
            </c:dLbl>
            <c:dLbl>
              <c:idx val="14"/>
              <c:delete val="1"/>
              <c:extLst>
                <c:ext xmlns:c15="http://schemas.microsoft.com/office/drawing/2012/chart" uri="{CE6537A1-D6FC-4f65-9D91-7224C49458BB}"/>
                <c:ext xmlns:c16="http://schemas.microsoft.com/office/drawing/2014/chart" uri="{C3380CC4-5D6E-409C-BE32-E72D297353CC}">
                  <c16:uniqueId val="{0000000E-8712-49A6-B892-9D1DBDCDEC49}"/>
                </c:ext>
              </c:extLst>
            </c:dLbl>
            <c:dLbl>
              <c:idx val="15"/>
              <c:delete val="1"/>
              <c:extLst>
                <c:ext xmlns:c15="http://schemas.microsoft.com/office/drawing/2012/chart" uri="{CE6537A1-D6FC-4f65-9D91-7224C49458BB}"/>
                <c:ext xmlns:c16="http://schemas.microsoft.com/office/drawing/2014/chart" uri="{C3380CC4-5D6E-409C-BE32-E72D297353CC}">
                  <c16:uniqueId val="{0000000F-8712-49A6-B892-9D1DBDCDEC49}"/>
                </c:ext>
              </c:extLst>
            </c:dLbl>
            <c:dLbl>
              <c:idx val="16"/>
              <c:delete val="1"/>
              <c:extLst>
                <c:ext xmlns:c15="http://schemas.microsoft.com/office/drawing/2012/chart" uri="{CE6537A1-D6FC-4f65-9D91-7224C49458BB}"/>
                <c:ext xmlns:c16="http://schemas.microsoft.com/office/drawing/2014/chart" uri="{C3380CC4-5D6E-409C-BE32-E72D297353CC}">
                  <c16:uniqueId val="{00000010-8712-49A6-B892-9D1DBDCDEC49}"/>
                </c:ext>
              </c:extLst>
            </c:dLbl>
            <c:dLbl>
              <c:idx val="17"/>
              <c:delete val="1"/>
              <c:extLst>
                <c:ext xmlns:c15="http://schemas.microsoft.com/office/drawing/2012/chart" uri="{CE6537A1-D6FC-4f65-9D91-7224C49458BB}"/>
                <c:ext xmlns:c16="http://schemas.microsoft.com/office/drawing/2014/chart" uri="{C3380CC4-5D6E-409C-BE32-E72D297353CC}">
                  <c16:uniqueId val="{00000011-8712-49A6-B892-9D1DBDCDEC49}"/>
                </c:ext>
              </c:extLst>
            </c:dLbl>
            <c:dLbl>
              <c:idx val="18"/>
              <c:delete val="1"/>
              <c:extLst>
                <c:ext xmlns:c15="http://schemas.microsoft.com/office/drawing/2012/chart" uri="{CE6537A1-D6FC-4f65-9D91-7224C49458BB}"/>
                <c:ext xmlns:c16="http://schemas.microsoft.com/office/drawing/2014/chart" uri="{C3380CC4-5D6E-409C-BE32-E72D297353CC}">
                  <c16:uniqueId val="{00000012-8712-49A6-B892-9D1DBDCDEC49}"/>
                </c:ext>
              </c:extLst>
            </c:dLbl>
            <c:dLbl>
              <c:idx val="19"/>
              <c:delete val="1"/>
              <c:extLst>
                <c:ext xmlns:c15="http://schemas.microsoft.com/office/drawing/2012/chart" uri="{CE6537A1-D6FC-4f65-9D91-7224C49458BB}"/>
                <c:ext xmlns:c16="http://schemas.microsoft.com/office/drawing/2014/chart" uri="{C3380CC4-5D6E-409C-BE32-E72D297353CC}">
                  <c16:uniqueId val="{00000013-8712-49A6-B892-9D1DBDCDEC49}"/>
                </c:ext>
              </c:extLst>
            </c:dLbl>
            <c:dLbl>
              <c:idx val="20"/>
              <c:delete val="1"/>
              <c:extLst>
                <c:ext xmlns:c15="http://schemas.microsoft.com/office/drawing/2012/chart" uri="{CE6537A1-D6FC-4f65-9D91-7224C49458BB}"/>
                <c:ext xmlns:c16="http://schemas.microsoft.com/office/drawing/2014/chart" uri="{C3380CC4-5D6E-409C-BE32-E72D297353CC}">
                  <c16:uniqueId val="{00000014-8712-49A6-B892-9D1DBDCDEC49}"/>
                </c:ext>
              </c:extLst>
            </c:dLbl>
            <c:dLbl>
              <c:idx val="21"/>
              <c:delete val="1"/>
              <c:extLst>
                <c:ext xmlns:c15="http://schemas.microsoft.com/office/drawing/2012/chart" uri="{CE6537A1-D6FC-4f65-9D91-7224C49458BB}"/>
                <c:ext xmlns:c16="http://schemas.microsoft.com/office/drawing/2014/chart" uri="{C3380CC4-5D6E-409C-BE32-E72D297353CC}">
                  <c16:uniqueId val="{00000015-8712-49A6-B892-9D1DBDCDEC49}"/>
                </c:ext>
              </c:extLst>
            </c:dLbl>
            <c:dLbl>
              <c:idx val="22"/>
              <c:delete val="1"/>
              <c:extLst>
                <c:ext xmlns:c15="http://schemas.microsoft.com/office/drawing/2012/chart" uri="{CE6537A1-D6FC-4f65-9D91-7224C49458BB}"/>
                <c:ext xmlns:c16="http://schemas.microsoft.com/office/drawing/2014/chart" uri="{C3380CC4-5D6E-409C-BE32-E72D297353CC}">
                  <c16:uniqueId val="{00000016-8712-49A6-B892-9D1DBDCDEC49}"/>
                </c:ext>
              </c:extLst>
            </c:dLbl>
            <c:dLbl>
              <c:idx val="23"/>
              <c:delete val="1"/>
              <c:extLst>
                <c:ext xmlns:c15="http://schemas.microsoft.com/office/drawing/2012/chart" uri="{CE6537A1-D6FC-4f65-9D91-7224C49458BB}"/>
                <c:ext xmlns:c16="http://schemas.microsoft.com/office/drawing/2014/chart" uri="{C3380CC4-5D6E-409C-BE32-E72D297353CC}">
                  <c16:uniqueId val="{00000017-8712-49A6-B892-9D1DBDCDEC49}"/>
                </c:ext>
              </c:extLst>
            </c:dLbl>
            <c:dLbl>
              <c:idx val="24"/>
              <c:delete val="1"/>
              <c:extLst>
                <c:ext xmlns:c15="http://schemas.microsoft.com/office/drawing/2012/chart" uri="{CE6537A1-D6FC-4f65-9D91-7224C49458BB}"/>
                <c:ext xmlns:c16="http://schemas.microsoft.com/office/drawing/2014/chart" uri="{C3380CC4-5D6E-409C-BE32-E72D297353CC}">
                  <c16:uniqueId val="{00000018-8712-49A6-B892-9D1DBDCDEC49}"/>
                </c:ext>
              </c:extLst>
            </c:dLbl>
            <c:dLbl>
              <c:idx val="25"/>
              <c:delete val="1"/>
              <c:extLst>
                <c:ext xmlns:c15="http://schemas.microsoft.com/office/drawing/2012/chart" uri="{CE6537A1-D6FC-4f65-9D91-7224C49458BB}"/>
                <c:ext xmlns:c16="http://schemas.microsoft.com/office/drawing/2014/chart" uri="{C3380CC4-5D6E-409C-BE32-E72D297353CC}">
                  <c16:uniqueId val="{00000019-8712-49A6-B892-9D1DBDCDEC49}"/>
                </c:ext>
              </c:extLst>
            </c:dLbl>
            <c:dLbl>
              <c:idx val="26"/>
              <c:delete val="1"/>
              <c:extLst>
                <c:ext xmlns:c15="http://schemas.microsoft.com/office/drawing/2012/chart" uri="{CE6537A1-D6FC-4f65-9D91-7224C49458BB}"/>
                <c:ext xmlns:c16="http://schemas.microsoft.com/office/drawing/2014/chart" uri="{C3380CC4-5D6E-409C-BE32-E72D297353CC}">
                  <c16:uniqueId val="{0000001A-8712-49A6-B892-9D1DBDCDEC49}"/>
                </c:ext>
              </c:extLst>
            </c:dLbl>
            <c:dLbl>
              <c:idx val="27"/>
              <c:delete val="1"/>
              <c:extLst>
                <c:ext xmlns:c15="http://schemas.microsoft.com/office/drawing/2012/chart" uri="{CE6537A1-D6FC-4f65-9D91-7224C49458BB}"/>
                <c:ext xmlns:c16="http://schemas.microsoft.com/office/drawing/2014/chart" uri="{C3380CC4-5D6E-409C-BE32-E72D297353CC}">
                  <c16:uniqueId val="{0000001B-8712-49A6-B892-9D1DBDCDEC49}"/>
                </c:ext>
              </c:extLst>
            </c:dLbl>
            <c:dLbl>
              <c:idx val="28"/>
              <c:delete val="1"/>
              <c:extLst>
                <c:ext xmlns:c15="http://schemas.microsoft.com/office/drawing/2012/chart" uri="{CE6537A1-D6FC-4f65-9D91-7224C49458BB}"/>
                <c:ext xmlns:c16="http://schemas.microsoft.com/office/drawing/2014/chart" uri="{C3380CC4-5D6E-409C-BE32-E72D297353CC}">
                  <c16:uniqueId val="{0000001C-8712-49A6-B892-9D1DBDCDEC49}"/>
                </c:ext>
              </c:extLst>
            </c:dLbl>
            <c:dLbl>
              <c:idx val="29"/>
              <c:tx>
                <c:rich>
                  <a:bodyPr/>
                  <a:lstStyle/>
                  <a:p>
                    <a:r>
                      <a:rPr lang="en-US"/>
                      <a:t>7 900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8712-49A6-B892-9D1DBDCDEC49}"/>
                </c:ext>
              </c:extLst>
            </c:dLbl>
            <c:spPr>
              <a:noFill/>
              <a:ln>
                <a:noFill/>
              </a:ln>
              <a:effectLst/>
            </c:spPr>
            <c:txPr>
              <a:bodyPr/>
              <a:lstStyle/>
              <a:p>
                <a:pPr>
                  <a:defRPr>
                    <a:solidFill>
                      <a:srgbClr val="00B0F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women'!$C$3:$C$32</c:f>
              <c:numCache>
                <c:formatCode>0</c:formatCode>
                <c:ptCount val="30"/>
                <c:pt idx="0">
                  <c:v>377</c:v>
                </c:pt>
                <c:pt idx="1">
                  <c:v>543</c:v>
                </c:pt>
                <c:pt idx="2">
                  <c:v>749</c:v>
                </c:pt>
                <c:pt idx="3">
                  <c:v>992</c:v>
                </c:pt>
                <c:pt idx="4">
                  <c:v>1267</c:v>
                </c:pt>
                <c:pt idx="5">
                  <c:v>1562</c:v>
                </c:pt>
                <c:pt idx="6">
                  <c:v>1865</c:v>
                </c:pt>
                <c:pt idx="7">
                  <c:v>2162</c:v>
                </c:pt>
                <c:pt idx="8">
                  <c:v>2436</c:v>
                </c:pt>
                <c:pt idx="9">
                  <c:v>2684</c:v>
                </c:pt>
                <c:pt idx="10">
                  <c:v>2905</c:v>
                </c:pt>
                <c:pt idx="11">
                  <c:v>3110</c:v>
                </c:pt>
                <c:pt idx="12">
                  <c:v>3315</c:v>
                </c:pt>
                <c:pt idx="13">
                  <c:v>3543</c:v>
                </c:pt>
                <c:pt idx="14">
                  <c:v>3808</c:v>
                </c:pt>
                <c:pt idx="15">
                  <c:v>4123</c:v>
                </c:pt>
                <c:pt idx="16">
                  <c:v>4511</c:v>
                </c:pt>
                <c:pt idx="17">
                  <c:v>4974</c:v>
                </c:pt>
                <c:pt idx="18">
                  <c:v>5483</c:v>
                </c:pt>
                <c:pt idx="19">
                  <c:v>5992</c:v>
                </c:pt>
                <c:pt idx="20">
                  <c:v>6463</c:v>
                </c:pt>
                <c:pt idx="21">
                  <c:v>6868</c:v>
                </c:pt>
                <c:pt idx="22">
                  <c:v>7190</c:v>
                </c:pt>
                <c:pt idx="23">
                  <c:v>7425</c:v>
                </c:pt>
                <c:pt idx="24">
                  <c:v>7597</c:v>
                </c:pt>
                <c:pt idx="25">
                  <c:v>7719</c:v>
                </c:pt>
                <c:pt idx="26">
                  <c:v>7802</c:v>
                </c:pt>
                <c:pt idx="27">
                  <c:v>7855</c:v>
                </c:pt>
                <c:pt idx="28">
                  <c:v>7898</c:v>
                </c:pt>
                <c:pt idx="29">
                  <c:v>7944</c:v>
                </c:pt>
              </c:numCache>
            </c:numRef>
          </c:val>
          <c:smooth val="0"/>
          <c:extLst>
            <c:ext xmlns:c16="http://schemas.microsoft.com/office/drawing/2014/chart" uri="{C3380CC4-5D6E-409C-BE32-E72D297353CC}">
              <c16:uniqueId val="{00000001-FF3D-4B82-8D5A-1E1A64EA7440}"/>
            </c:ext>
          </c:extLst>
        </c:ser>
        <c:ser>
          <c:idx val="1"/>
          <c:order val="1"/>
          <c:tx>
            <c:strRef>
              <c:f>'PLHIV_Adults vs women'!$D$2</c:f>
              <c:strCache>
                <c:ptCount val="1"/>
                <c:pt idx="0">
                  <c:v>Adults Lower bound</c:v>
                </c:pt>
              </c:strCache>
            </c:strRef>
          </c:tx>
          <c:spPr>
            <a:ln w="22225">
              <a:solidFill>
                <a:srgbClr val="63CDF6"/>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women'!$D$3:$D$32</c:f>
              <c:numCache>
                <c:formatCode>0</c:formatCode>
                <c:ptCount val="30"/>
                <c:pt idx="0">
                  <c:v>287</c:v>
                </c:pt>
                <c:pt idx="1">
                  <c:v>437</c:v>
                </c:pt>
                <c:pt idx="2">
                  <c:v>629</c:v>
                </c:pt>
                <c:pt idx="3">
                  <c:v>849</c:v>
                </c:pt>
                <c:pt idx="4">
                  <c:v>1092</c:v>
                </c:pt>
                <c:pt idx="5">
                  <c:v>1341</c:v>
                </c:pt>
                <c:pt idx="6">
                  <c:v>1586</c:v>
                </c:pt>
                <c:pt idx="7">
                  <c:v>1837</c:v>
                </c:pt>
                <c:pt idx="8">
                  <c:v>2061</c:v>
                </c:pt>
                <c:pt idx="9">
                  <c:v>2256</c:v>
                </c:pt>
                <c:pt idx="10">
                  <c:v>2431</c:v>
                </c:pt>
                <c:pt idx="11">
                  <c:v>2574</c:v>
                </c:pt>
                <c:pt idx="12">
                  <c:v>2712</c:v>
                </c:pt>
                <c:pt idx="13">
                  <c:v>2887</c:v>
                </c:pt>
                <c:pt idx="14">
                  <c:v>3121</c:v>
                </c:pt>
                <c:pt idx="15">
                  <c:v>3424</c:v>
                </c:pt>
                <c:pt idx="16">
                  <c:v>3799</c:v>
                </c:pt>
                <c:pt idx="17">
                  <c:v>4218</c:v>
                </c:pt>
                <c:pt idx="18">
                  <c:v>4687</c:v>
                </c:pt>
                <c:pt idx="19">
                  <c:v>5153</c:v>
                </c:pt>
                <c:pt idx="20">
                  <c:v>5571</c:v>
                </c:pt>
                <c:pt idx="21">
                  <c:v>5917</c:v>
                </c:pt>
                <c:pt idx="22">
                  <c:v>6173</c:v>
                </c:pt>
                <c:pt idx="23">
                  <c:v>6331</c:v>
                </c:pt>
                <c:pt idx="24">
                  <c:v>6443</c:v>
                </c:pt>
                <c:pt idx="25">
                  <c:v>6524</c:v>
                </c:pt>
                <c:pt idx="26">
                  <c:v>6574</c:v>
                </c:pt>
                <c:pt idx="27">
                  <c:v>6567</c:v>
                </c:pt>
                <c:pt idx="28">
                  <c:v>6539</c:v>
                </c:pt>
                <c:pt idx="29">
                  <c:v>6503</c:v>
                </c:pt>
              </c:numCache>
            </c:numRef>
          </c:val>
          <c:smooth val="0"/>
          <c:extLst>
            <c:ext xmlns:c16="http://schemas.microsoft.com/office/drawing/2014/chart" uri="{C3380CC4-5D6E-409C-BE32-E72D297353CC}">
              <c16:uniqueId val="{00000002-FF3D-4B82-8D5A-1E1A64EA7440}"/>
            </c:ext>
          </c:extLst>
        </c:ser>
        <c:ser>
          <c:idx val="2"/>
          <c:order val="2"/>
          <c:tx>
            <c:strRef>
              <c:f>'PLHIV_Adults vs women'!$E$2</c:f>
              <c:strCache>
                <c:ptCount val="1"/>
                <c:pt idx="0">
                  <c:v>Adults Upper bound</c:v>
                </c:pt>
              </c:strCache>
            </c:strRef>
          </c:tx>
          <c:spPr>
            <a:ln w="22225">
              <a:solidFill>
                <a:srgbClr val="63CDF6"/>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women'!$E$3:$E$32</c:f>
              <c:numCache>
                <c:formatCode>0</c:formatCode>
                <c:ptCount val="30"/>
                <c:pt idx="0">
                  <c:v>476</c:v>
                </c:pt>
                <c:pt idx="1">
                  <c:v>663</c:v>
                </c:pt>
                <c:pt idx="2">
                  <c:v>887</c:v>
                </c:pt>
                <c:pt idx="3">
                  <c:v>1159</c:v>
                </c:pt>
                <c:pt idx="4">
                  <c:v>1473</c:v>
                </c:pt>
                <c:pt idx="5">
                  <c:v>1821</c:v>
                </c:pt>
                <c:pt idx="6">
                  <c:v>2180</c:v>
                </c:pt>
                <c:pt idx="7">
                  <c:v>2534</c:v>
                </c:pt>
                <c:pt idx="8">
                  <c:v>2826</c:v>
                </c:pt>
                <c:pt idx="9">
                  <c:v>3100</c:v>
                </c:pt>
                <c:pt idx="10">
                  <c:v>3366</c:v>
                </c:pt>
                <c:pt idx="11">
                  <c:v>3643</c:v>
                </c:pt>
                <c:pt idx="12">
                  <c:v>3930</c:v>
                </c:pt>
                <c:pt idx="13">
                  <c:v>4228</c:v>
                </c:pt>
                <c:pt idx="14">
                  <c:v>4534</c:v>
                </c:pt>
                <c:pt idx="15">
                  <c:v>4886</c:v>
                </c:pt>
                <c:pt idx="16">
                  <c:v>5313</c:v>
                </c:pt>
                <c:pt idx="17">
                  <c:v>5810</c:v>
                </c:pt>
                <c:pt idx="18">
                  <c:v>6364</c:v>
                </c:pt>
                <c:pt idx="19">
                  <c:v>6920</c:v>
                </c:pt>
                <c:pt idx="20">
                  <c:v>7443</c:v>
                </c:pt>
                <c:pt idx="21">
                  <c:v>7876</c:v>
                </c:pt>
                <c:pt idx="22">
                  <c:v>8218</c:v>
                </c:pt>
                <c:pt idx="23">
                  <c:v>8518</c:v>
                </c:pt>
                <c:pt idx="24">
                  <c:v>8770</c:v>
                </c:pt>
                <c:pt idx="25">
                  <c:v>8965</c:v>
                </c:pt>
                <c:pt idx="26">
                  <c:v>9108</c:v>
                </c:pt>
                <c:pt idx="27">
                  <c:v>9206</c:v>
                </c:pt>
                <c:pt idx="28">
                  <c:v>9337</c:v>
                </c:pt>
                <c:pt idx="29">
                  <c:v>9500</c:v>
                </c:pt>
              </c:numCache>
            </c:numRef>
          </c:val>
          <c:smooth val="0"/>
          <c:extLst>
            <c:ext xmlns:c16="http://schemas.microsoft.com/office/drawing/2014/chart" uri="{C3380CC4-5D6E-409C-BE32-E72D297353CC}">
              <c16:uniqueId val="{00000003-FF3D-4B82-8D5A-1E1A64EA7440}"/>
            </c:ext>
          </c:extLst>
        </c:ser>
        <c:ser>
          <c:idx val="3"/>
          <c:order val="3"/>
          <c:tx>
            <c:strRef>
              <c:f>'PLHIV_Adults vs women'!$F$2</c:f>
              <c:strCache>
                <c:ptCount val="1"/>
                <c:pt idx="0">
                  <c:v>Women  (15+) living with HIV</c:v>
                </c:pt>
              </c:strCache>
            </c:strRef>
          </c:tx>
          <c:spPr>
            <a:ln w="38100">
              <a:solidFill>
                <a:srgbClr val="F26B73"/>
              </a:solidFill>
            </a:ln>
          </c:spPr>
          <c:marker>
            <c:symbol val="none"/>
          </c:marker>
          <c:dLbls>
            <c:dLbl>
              <c:idx val="29"/>
              <c:tx>
                <c:rich>
                  <a:bodyPr/>
                  <a:lstStyle/>
                  <a:p>
                    <a:r>
                      <a:rPr lang="en-US" dirty="0"/>
                      <a:t>750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8712-49A6-B892-9D1DBDCDEC49}"/>
                </c:ext>
              </c:extLst>
            </c:dLbl>
            <c:spPr>
              <a:noFill/>
              <a:ln>
                <a:noFill/>
              </a:ln>
              <a:effectLst/>
            </c:spPr>
            <c:txPr>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women'!$F$3:$F$32</c:f>
              <c:numCache>
                <c:formatCode>0</c:formatCode>
                <c:ptCount val="30"/>
                <c:pt idx="0">
                  <c:v>18</c:v>
                </c:pt>
                <c:pt idx="1">
                  <c:v>28</c:v>
                </c:pt>
                <c:pt idx="2">
                  <c:v>47</c:v>
                </c:pt>
                <c:pt idx="3">
                  <c:v>74</c:v>
                </c:pt>
                <c:pt idx="4">
                  <c:v>102</c:v>
                </c:pt>
                <c:pt idx="5">
                  <c:v>134</c:v>
                </c:pt>
                <c:pt idx="6">
                  <c:v>165</c:v>
                </c:pt>
                <c:pt idx="7">
                  <c:v>205</c:v>
                </c:pt>
                <c:pt idx="8">
                  <c:v>250</c:v>
                </c:pt>
                <c:pt idx="9">
                  <c:v>297</c:v>
                </c:pt>
                <c:pt idx="10">
                  <c:v>338</c:v>
                </c:pt>
                <c:pt idx="11">
                  <c:v>371</c:v>
                </c:pt>
                <c:pt idx="12">
                  <c:v>403</c:v>
                </c:pt>
                <c:pt idx="13">
                  <c:v>428</c:v>
                </c:pt>
                <c:pt idx="14">
                  <c:v>454</c:v>
                </c:pt>
                <c:pt idx="15">
                  <c:v>478</c:v>
                </c:pt>
                <c:pt idx="16">
                  <c:v>510</c:v>
                </c:pt>
                <c:pt idx="17">
                  <c:v>543</c:v>
                </c:pt>
                <c:pt idx="18">
                  <c:v>583</c:v>
                </c:pt>
                <c:pt idx="19">
                  <c:v>627</c:v>
                </c:pt>
                <c:pt idx="20">
                  <c:v>668</c:v>
                </c:pt>
                <c:pt idx="21">
                  <c:v>698</c:v>
                </c:pt>
                <c:pt idx="22">
                  <c:v>713</c:v>
                </c:pt>
                <c:pt idx="23">
                  <c:v>716</c:v>
                </c:pt>
                <c:pt idx="24">
                  <c:v>723</c:v>
                </c:pt>
                <c:pt idx="25">
                  <c:v>727</c:v>
                </c:pt>
                <c:pt idx="26">
                  <c:v>733</c:v>
                </c:pt>
                <c:pt idx="27">
                  <c:v>737</c:v>
                </c:pt>
                <c:pt idx="28">
                  <c:v>739</c:v>
                </c:pt>
                <c:pt idx="29">
                  <c:v>745</c:v>
                </c:pt>
              </c:numCache>
            </c:numRef>
          </c:val>
          <c:smooth val="0"/>
          <c:extLst>
            <c:ext xmlns:c16="http://schemas.microsoft.com/office/drawing/2014/chart" uri="{C3380CC4-5D6E-409C-BE32-E72D297353CC}">
              <c16:uniqueId val="{00000005-FF3D-4B82-8D5A-1E1A64EA7440}"/>
            </c:ext>
          </c:extLst>
        </c:ser>
        <c:ser>
          <c:idx val="4"/>
          <c:order val="4"/>
          <c:tx>
            <c:strRef>
              <c:f>'PLHIV_Adults vs women'!$G$2</c:f>
              <c:strCache>
                <c:ptCount val="1"/>
                <c:pt idx="0">
                  <c:v>Women Lower bound</c:v>
                </c:pt>
              </c:strCache>
            </c:strRef>
          </c:tx>
          <c:spPr>
            <a:ln w="22225">
              <a:solidFill>
                <a:srgbClr val="F26B73"/>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women'!$G$3:$G$32</c:f>
              <c:numCache>
                <c:formatCode>0</c:formatCode>
                <c:ptCount val="30"/>
                <c:pt idx="0">
                  <c:v>14</c:v>
                </c:pt>
                <c:pt idx="1">
                  <c:v>23</c:v>
                </c:pt>
                <c:pt idx="2">
                  <c:v>40</c:v>
                </c:pt>
                <c:pt idx="3">
                  <c:v>63</c:v>
                </c:pt>
                <c:pt idx="4">
                  <c:v>87</c:v>
                </c:pt>
                <c:pt idx="5">
                  <c:v>115</c:v>
                </c:pt>
                <c:pt idx="6">
                  <c:v>141</c:v>
                </c:pt>
                <c:pt idx="7">
                  <c:v>175</c:v>
                </c:pt>
                <c:pt idx="8">
                  <c:v>214</c:v>
                </c:pt>
                <c:pt idx="9">
                  <c:v>253</c:v>
                </c:pt>
                <c:pt idx="10">
                  <c:v>286</c:v>
                </c:pt>
                <c:pt idx="11">
                  <c:v>309</c:v>
                </c:pt>
                <c:pt idx="12">
                  <c:v>331</c:v>
                </c:pt>
                <c:pt idx="13">
                  <c:v>352</c:v>
                </c:pt>
                <c:pt idx="14">
                  <c:v>374</c:v>
                </c:pt>
                <c:pt idx="15">
                  <c:v>396</c:v>
                </c:pt>
                <c:pt idx="16">
                  <c:v>429</c:v>
                </c:pt>
                <c:pt idx="17">
                  <c:v>460</c:v>
                </c:pt>
                <c:pt idx="18">
                  <c:v>499</c:v>
                </c:pt>
                <c:pt idx="19">
                  <c:v>539</c:v>
                </c:pt>
                <c:pt idx="20">
                  <c:v>580</c:v>
                </c:pt>
                <c:pt idx="21">
                  <c:v>606</c:v>
                </c:pt>
                <c:pt idx="22">
                  <c:v>620</c:v>
                </c:pt>
                <c:pt idx="23">
                  <c:v>622</c:v>
                </c:pt>
                <c:pt idx="24">
                  <c:v>623</c:v>
                </c:pt>
                <c:pt idx="25">
                  <c:v>621</c:v>
                </c:pt>
                <c:pt idx="26">
                  <c:v>620</c:v>
                </c:pt>
                <c:pt idx="27">
                  <c:v>619</c:v>
                </c:pt>
                <c:pt idx="28">
                  <c:v>612</c:v>
                </c:pt>
                <c:pt idx="29">
                  <c:v>606</c:v>
                </c:pt>
              </c:numCache>
            </c:numRef>
          </c:val>
          <c:smooth val="0"/>
          <c:extLst>
            <c:ext xmlns:c16="http://schemas.microsoft.com/office/drawing/2014/chart" uri="{C3380CC4-5D6E-409C-BE32-E72D297353CC}">
              <c16:uniqueId val="{00000006-FF3D-4B82-8D5A-1E1A64EA7440}"/>
            </c:ext>
          </c:extLst>
        </c:ser>
        <c:ser>
          <c:idx val="5"/>
          <c:order val="5"/>
          <c:tx>
            <c:strRef>
              <c:f>'PLHIV_Adults vs women'!$H$2</c:f>
              <c:strCache>
                <c:ptCount val="1"/>
                <c:pt idx="0">
                  <c:v>Women Upper bound</c:v>
                </c:pt>
              </c:strCache>
            </c:strRef>
          </c:tx>
          <c:spPr>
            <a:ln w="22225">
              <a:solidFill>
                <a:srgbClr val="F26B73"/>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women'!$H$3:$H$32</c:f>
              <c:numCache>
                <c:formatCode>0</c:formatCode>
                <c:ptCount val="30"/>
                <c:pt idx="0">
                  <c:v>23</c:v>
                </c:pt>
                <c:pt idx="1">
                  <c:v>34</c:v>
                </c:pt>
                <c:pt idx="2">
                  <c:v>56</c:v>
                </c:pt>
                <c:pt idx="3">
                  <c:v>86</c:v>
                </c:pt>
                <c:pt idx="4">
                  <c:v>117</c:v>
                </c:pt>
                <c:pt idx="5">
                  <c:v>156</c:v>
                </c:pt>
                <c:pt idx="6">
                  <c:v>193</c:v>
                </c:pt>
                <c:pt idx="7">
                  <c:v>242</c:v>
                </c:pt>
                <c:pt idx="8">
                  <c:v>290</c:v>
                </c:pt>
                <c:pt idx="9">
                  <c:v>345</c:v>
                </c:pt>
                <c:pt idx="10">
                  <c:v>395</c:v>
                </c:pt>
                <c:pt idx="11">
                  <c:v>436</c:v>
                </c:pt>
                <c:pt idx="12">
                  <c:v>479</c:v>
                </c:pt>
                <c:pt idx="13">
                  <c:v>512</c:v>
                </c:pt>
                <c:pt idx="14">
                  <c:v>540</c:v>
                </c:pt>
                <c:pt idx="15">
                  <c:v>566</c:v>
                </c:pt>
                <c:pt idx="16">
                  <c:v>602</c:v>
                </c:pt>
                <c:pt idx="17">
                  <c:v>638</c:v>
                </c:pt>
                <c:pt idx="18">
                  <c:v>681</c:v>
                </c:pt>
                <c:pt idx="19">
                  <c:v>728</c:v>
                </c:pt>
                <c:pt idx="20">
                  <c:v>773</c:v>
                </c:pt>
                <c:pt idx="21">
                  <c:v>801</c:v>
                </c:pt>
                <c:pt idx="22">
                  <c:v>817</c:v>
                </c:pt>
                <c:pt idx="23">
                  <c:v>819</c:v>
                </c:pt>
                <c:pt idx="24">
                  <c:v>828</c:v>
                </c:pt>
                <c:pt idx="25">
                  <c:v>834</c:v>
                </c:pt>
                <c:pt idx="26">
                  <c:v>845</c:v>
                </c:pt>
                <c:pt idx="27">
                  <c:v>855</c:v>
                </c:pt>
                <c:pt idx="28">
                  <c:v>866</c:v>
                </c:pt>
                <c:pt idx="29">
                  <c:v>885</c:v>
                </c:pt>
              </c:numCache>
            </c:numRef>
          </c:val>
          <c:smooth val="0"/>
          <c:extLst>
            <c:ext xmlns:c16="http://schemas.microsoft.com/office/drawing/2014/chart" uri="{C3380CC4-5D6E-409C-BE32-E72D297353CC}">
              <c16:uniqueId val="{00000007-FF3D-4B82-8D5A-1E1A64EA7440}"/>
            </c:ext>
          </c:extLst>
        </c:ser>
        <c:dLbls>
          <c:showLegendKey val="0"/>
          <c:showVal val="0"/>
          <c:showCatName val="0"/>
          <c:showSerName val="0"/>
          <c:showPercent val="0"/>
          <c:showBubbleSize val="0"/>
        </c:dLbls>
        <c:smooth val="0"/>
        <c:axId val="45353984"/>
        <c:axId val="45400832"/>
      </c:lineChart>
      <c:catAx>
        <c:axId val="4535398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5400832"/>
        <c:crosses val="autoZero"/>
        <c:auto val="1"/>
        <c:lblAlgn val="ctr"/>
        <c:lblOffset val="100"/>
        <c:tickLblSkip val="1"/>
        <c:noMultiLvlLbl val="0"/>
      </c:catAx>
      <c:valAx>
        <c:axId val="45400832"/>
        <c:scaling>
          <c:orientation val="minMax"/>
        </c:scaling>
        <c:delete val="0"/>
        <c:axPos val="l"/>
        <c:title>
          <c:tx>
            <c:rich>
              <a:bodyPr rot="-5400000" vert="horz"/>
              <a:lstStyle/>
              <a:p>
                <a:pPr>
                  <a:defRPr/>
                </a:pPr>
                <a:r>
                  <a:rPr lang="en-US" dirty="0"/>
                  <a:t>Number (estimate)</a:t>
                </a:r>
              </a:p>
            </c:rich>
          </c:tx>
          <c:overlay val="0"/>
        </c:title>
        <c:numFmt formatCode="0" sourceLinked="1"/>
        <c:majorTickMark val="out"/>
        <c:minorTickMark val="none"/>
        <c:tickLblPos val="nextTo"/>
        <c:crossAx val="45353984"/>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101063586563875"/>
          <c:y val="9.5725085910652916E-2"/>
          <c:w val="0.76215997390570078"/>
          <c:h val="0.57559498877073356"/>
        </c:manualLayout>
      </c:layout>
      <c:barChart>
        <c:barDir val="col"/>
        <c:grouping val="clustered"/>
        <c:varyColors val="0"/>
        <c:ser>
          <c:idx val="0"/>
          <c:order val="0"/>
          <c:tx>
            <c:strRef>
              <c:f>'[Chart in Microsoft PowerPoint]Annual cases by gender'!$D$6</c:f>
              <c:strCache>
                <c:ptCount val="1"/>
                <c:pt idx="0">
                  <c:v>Annual reported HIV and AIDS cases</c:v>
                </c:pt>
              </c:strCache>
            </c:strRef>
          </c:tx>
          <c:spPr>
            <a:solidFill>
              <a:srgbClr val="88C540"/>
            </a:solidFill>
            <a:ln>
              <a:noFill/>
            </a:ln>
          </c:spPr>
          <c:invertIfNegative val="0"/>
          <c:dLbls>
            <c:dLbl>
              <c:idx val="3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8B-4A4D-B7FD-CD3F4EB9797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'[Chart in Microsoft PowerPoint]Annual cases by gender'!$A$7:$A$37</c:f>
              <c:strCache>
                <c:ptCount val="31"/>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strCache>
            </c:strRef>
          </c:cat>
          <c:val>
            <c:numRef>
              <c:f>'[Chart in Microsoft PowerPoint]Annual cases by gender'!$D$7:$D$37</c:f>
              <c:numCache>
                <c:formatCode>General</c:formatCode>
                <c:ptCount val="31"/>
                <c:pt idx="0">
                  <c:v>2</c:v>
                </c:pt>
                <c:pt idx="1">
                  <c:v>7</c:v>
                </c:pt>
                <c:pt idx="2">
                  <c:v>10</c:v>
                </c:pt>
                <c:pt idx="3">
                  <c:v>15</c:v>
                </c:pt>
                <c:pt idx="4">
                  <c:v>10</c:v>
                </c:pt>
                <c:pt idx="5">
                  <c:v>17</c:v>
                </c:pt>
                <c:pt idx="6">
                  <c:v>42</c:v>
                </c:pt>
                <c:pt idx="7">
                  <c:v>55</c:v>
                </c:pt>
                <c:pt idx="8">
                  <c:v>64</c:v>
                </c:pt>
                <c:pt idx="9">
                  <c:v>86</c:v>
                </c:pt>
                <c:pt idx="10">
                  <c:v>111</c:v>
                </c:pt>
                <c:pt idx="11">
                  <c:v>139</c:v>
                </c:pt>
                <c:pt idx="12">
                  <c:v>173</c:v>
                </c:pt>
                <c:pt idx="13">
                  <c:v>199</c:v>
                </c:pt>
                <c:pt idx="14">
                  <c:v>206</c:v>
                </c:pt>
                <c:pt idx="15">
                  <c:v>226</c:v>
                </c:pt>
                <c:pt idx="16">
                  <c:v>237</c:v>
                </c:pt>
                <c:pt idx="17">
                  <c:v>234</c:v>
                </c:pt>
                <c:pt idx="18">
                  <c:v>242</c:v>
                </c:pt>
                <c:pt idx="19">
                  <c:v>311</c:v>
                </c:pt>
                <c:pt idx="20">
                  <c:v>317</c:v>
                </c:pt>
                <c:pt idx="21">
                  <c:v>359</c:v>
                </c:pt>
                <c:pt idx="22">
                  <c:v>423</c:v>
                </c:pt>
                <c:pt idx="23">
                  <c:v>456</c:v>
                </c:pt>
                <c:pt idx="24">
                  <c:v>463</c:v>
                </c:pt>
                <c:pt idx="25">
                  <c:v>441</c:v>
                </c:pt>
                <c:pt idx="26">
                  <c:v>461</c:v>
                </c:pt>
                <c:pt idx="27">
                  <c:v>469</c:v>
                </c:pt>
                <c:pt idx="28">
                  <c:v>454</c:v>
                </c:pt>
                <c:pt idx="29">
                  <c:v>456</c:v>
                </c:pt>
                <c:pt idx="30">
                  <c:v>455</c:v>
                </c:pt>
              </c:numCache>
            </c:numRef>
          </c:val>
          <c:extLst>
            <c:ext xmlns:c16="http://schemas.microsoft.com/office/drawing/2014/chart" uri="{C3380CC4-5D6E-409C-BE32-E72D297353CC}">
              <c16:uniqueId val="{00000001-998B-4A4D-B7FD-CD3F4EB97974}"/>
            </c:ext>
          </c:extLst>
        </c:ser>
        <c:dLbls>
          <c:showLegendKey val="0"/>
          <c:showVal val="0"/>
          <c:showCatName val="0"/>
          <c:showSerName val="0"/>
          <c:showPercent val="0"/>
          <c:showBubbleSize val="0"/>
        </c:dLbls>
        <c:gapWidth val="80"/>
        <c:axId val="45671168"/>
        <c:axId val="45672704"/>
      </c:barChart>
      <c:lineChart>
        <c:grouping val="standard"/>
        <c:varyColors val="0"/>
        <c:ser>
          <c:idx val="1"/>
          <c:order val="1"/>
          <c:tx>
            <c:strRef>
              <c:f>'[Chart in Microsoft PowerPoint]Annual cases by gender'!$E$6</c:f>
              <c:strCache>
                <c:ptCount val="1"/>
                <c:pt idx="0">
                  <c:v>Annual reported HIV and AIDS cases per 1,000,000 resident population</c:v>
                </c:pt>
              </c:strCache>
            </c:strRef>
          </c:tx>
          <c:spPr>
            <a:ln>
              <a:solidFill>
                <a:srgbClr val="E31837"/>
              </a:solidFill>
            </a:ln>
          </c:spPr>
          <c:marker>
            <c:symbol val="circle"/>
            <c:size val="8"/>
            <c:spPr>
              <a:solidFill>
                <a:srgbClr val="E31837"/>
              </a:solidFill>
              <a:ln>
                <a:noFill/>
              </a:ln>
            </c:spPr>
          </c:marker>
          <c:dLbls>
            <c:dLbl>
              <c:idx val="3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8B-4A4D-B7FD-CD3F4EB97974}"/>
                </c:ext>
              </c:extLst>
            </c:dLbl>
            <c:spPr>
              <a:noFill/>
              <a:ln>
                <a:noFill/>
              </a:ln>
              <a:effectLst/>
            </c:spPr>
            <c:txPr>
              <a:bodyPr/>
              <a:lstStyle/>
              <a:p>
                <a:pPr>
                  <a:defRPr>
                    <a:solidFill>
                      <a:srgbClr val="D6000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'[Chart in Microsoft PowerPoint]Annual cases by gender'!$A$7:$A$37</c:f>
              <c:strCache>
                <c:ptCount val="31"/>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strCache>
            </c:strRef>
          </c:cat>
          <c:val>
            <c:numRef>
              <c:f>'[Chart in Microsoft PowerPoint]Annual cases by gender'!$E$7:$E$37</c:f>
              <c:numCache>
                <c:formatCode>0</c:formatCode>
                <c:ptCount val="31"/>
                <c:pt idx="0">
                  <c:v>0.8</c:v>
                </c:pt>
                <c:pt idx="1">
                  <c:v>2.8</c:v>
                </c:pt>
                <c:pt idx="2">
                  <c:v>3.9</c:v>
                </c:pt>
                <c:pt idx="3">
                  <c:v>5.8</c:v>
                </c:pt>
                <c:pt idx="4">
                  <c:v>3.8</c:v>
                </c:pt>
                <c:pt idx="5">
                  <c:v>6.2</c:v>
                </c:pt>
                <c:pt idx="6">
                  <c:v>15</c:v>
                </c:pt>
                <c:pt idx="7">
                  <c:v>19.3</c:v>
                </c:pt>
                <c:pt idx="8">
                  <c:v>22</c:v>
                </c:pt>
                <c:pt idx="9">
                  <c:v>29.1</c:v>
                </c:pt>
                <c:pt idx="10">
                  <c:v>36.799999999999997</c:v>
                </c:pt>
                <c:pt idx="11">
                  <c:v>45.3</c:v>
                </c:pt>
                <c:pt idx="12">
                  <c:v>55.4</c:v>
                </c:pt>
                <c:pt idx="13">
                  <c:v>62.6</c:v>
                </c:pt>
                <c:pt idx="14">
                  <c:v>63.8</c:v>
                </c:pt>
                <c:pt idx="15">
                  <c:v>69</c:v>
                </c:pt>
                <c:pt idx="16">
                  <c:v>71.3</c:v>
                </c:pt>
                <c:pt idx="17">
                  <c:v>69.2</c:v>
                </c:pt>
                <c:pt idx="18">
                  <c:v>71.900000000000006</c:v>
                </c:pt>
                <c:pt idx="19">
                  <c:v>91.1</c:v>
                </c:pt>
                <c:pt idx="20">
                  <c:v>91.4</c:v>
                </c:pt>
                <c:pt idx="21">
                  <c:v>101.8</c:v>
                </c:pt>
                <c:pt idx="22">
                  <c:v>118.1</c:v>
                </c:pt>
                <c:pt idx="23">
                  <c:v>125.2</c:v>
                </c:pt>
                <c:pt idx="24">
                  <c:v>124</c:v>
                </c:pt>
                <c:pt idx="25">
                  <c:v>116.9</c:v>
                </c:pt>
                <c:pt idx="26">
                  <c:v>121.7</c:v>
                </c:pt>
                <c:pt idx="27">
                  <c:v>122.8</c:v>
                </c:pt>
                <c:pt idx="28">
                  <c:v>118.1</c:v>
                </c:pt>
                <c:pt idx="29">
                  <c:v>117.8</c:v>
                </c:pt>
                <c:pt idx="30">
                  <c:v>116.6</c:v>
                </c:pt>
              </c:numCache>
            </c:numRef>
          </c:val>
          <c:smooth val="0"/>
          <c:extLst>
            <c:ext xmlns:c16="http://schemas.microsoft.com/office/drawing/2014/chart" uri="{C3380CC4-5D6E-409C-BE32-E72D297353CC}">
              <c16:uniqueId val="{00000003-998B-4A4D-B7FD-CD3F4EB97974}"/>
            </c:ext>
          </c:extLst>
        </c:ser>
        <c:dLbls>
          <c:showLegendKey val="0"/>
          <c:showVal val="0"/>
          <c:showCatName val="0"/>
          <c:showSerName val="0"/>
          <c:showPercent val="0"/>
          <c:showBubbleSize val="0"/>
        </c:dLbls>
        <c:marker val="1"/>
        <c:smooth val="0"/>
        <c:axId val="127928576"/>
        <c:axId val="127926656"/>
      </c:lineChart>
      <c:catAx>
        <c:axId val="45671168"/>
        <c:scaling>
          <c:orientation val="minMax"/>
        </c:scaling>
        <c:delete val="0"/>
        <c:axPos val="b"/>
        <c:numFmt formatCode="General" sourceLinked="0"/>
        <c:majorTickMark val="out"/>
        <c:minorTickMark val="none"/>
        <c:tickLblPos val="nextTo"/>
        <c:crossAx val="45672704"/>
        <c:crosses val="autoZero"/>
        <c:auto val="1"/>
        <c:lblAlgn val="ctr"/>
        <c:lblOffset val="100"/>
        <c:noMultiLvlLbl val="0"/>
      </c:catAx>
      <c:valAx>
        <c:axId val="45672704"/>
        <c:scaling>
          <c:orientation val="minMax"/>
          <c:max val="1000"/>
        </c:scaling>
        <c:delete val="0"/>
        <c:axPos val="l"/>
        <c:majorGridlines>
          <c:spPr>
            <a:ln>
              <a:solidFill>
                <a:schemeClr val="accent6">
                  <a:lumMod val="20000"/>
                  <a:lumOff val="80000"/>
                </a:schemeClr>
              </a:solidFill>
              <a:prstDash val="sysDash"/>
            </a:ln>
          </c:spPr>
        </c:majorGridlines>
        <c:title>
          <c:tx>
            <c:rich>
              <a:bodyPr rot="-5400000" vert="horz"/>
              <a:lstStyle/>
              <a:p>
                <a:pPr>
                  <a:defRPr/>
                </a:pPr>
                <a:r>
                  <a:rPr lang="en-GB"/>
                  <a:t>HIV and AIDS cases </a:t>
                </a:r>
              </a:p>
            </c:rich>
          </c:tx>
          <c:overlay val="0"/>
        </c:title>
        <c:numFmt formatCode="General" sourceLinked="1"/>
        <c:majorTickMark val="out"/>
        <c:minorTickMark val="none"/>
        <c:tickLblPos val="nextTo"/>
        <c:crossAx val="45671168"/>
        <c:crosses val="autoZero"/>
        <c:crossBetween val="between"/>
        <c:majorUnit val="200"/>
      </c:valAx>
      <c:valAx>
        <c:axId val="127926656"/>
        <c:scaling>
          <c:orientation val="minMax"/>
          <c:max val="150"/>
        </c:scaling>
        <c:delete val="0"/>
        <c:axPos val="r"/>
        <c:title>
          <c:tx>
            <c:rich>
              <a:bodyPr rot="-5400000" vert="horz"/>
              <a:lstStyle/>
              <a:p>
                <a:pPr>
                  <a:defRPr/>
                </a:pPr>
                <a:r>
                  <a:rPr lang="en-GB"/>
                  <a:t>HIV and AIDS cases per 1,000,000 resident population</a:t>
                </a:r>
              </a:p>
            </c:rich>
          </c:tx>
          <c:overlay val="0"/>
        </c:title>
        <c:numFmt formatCode="0" sourceLinked="1"/>
        <c:majorTickMark val="out"/>
        <c:minorTickMark val="none"/>
        <c:tickLblPos val="nextTo"/>
        <c:crossAx val="127928576"/>
        <c:crosses val="max"/>
        <c:crossBetween val="between"/>
        <c:majorUnit val="30"/>
      </c:valAx>
      <c:catAx>
        <c:axId val="127928576"/>
        <c:scaling>
          <c:orientation val="minMax"/>
        </c:scaling>
        <c:delete val="1"/>
        <c:axPos val="b"/>
        <c:numFmt formatCode="General" sourceLinked="1"/>
        <c:majorTickMark val="out"/>
        <c:minorTickMark val="none"/>
        <c:tickLblPos val="nextTo"/>
        <c:crossAx val="127926656"/>
        <c:crosses val="autoZero"/>
        <c:auto val="1"/>
        <c:lblAlgn val="ctr"/>
        <c:lblOffset val="100"/>
        <c:noMultiLvlLbl val="0"/>
      </c:catAx>
    </c:plotArea>
    <c:legend>
      <c:legendPos val="b"/>
      <c:layout>
        <c:manualLayout>
          <c:xMode val="edge"/>
          <c:yMode val="edge"/>
          <c:x val="7.5791013928137016E-2"/>
          <c:y val="0.86724345443098927"/>
          <c:w val="0.80660600351785283"/>
          <c:h val="0.11626161907936157"/>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87676601831046"/>
          <c:y val="8.7548897695219577E-2"/>
          <c:w val="0.87589541296989093"/>
          <c:h val="0.64757304368514079"/>
        </c:manualLayout>
      </c:layout>
      <c:barChart>
        <c:barDir val="col"/>
        <c:grouping val="stacked"/>
        <c:varyColors val="0"/>
        <c:ser>
          <c:idx val="0"/>
          <c:order val="0"/>
          <c:tx>
            <c:strRef>
              <c:f>'Annual cases by gender'!$B$6</c:f>
              <c:strCache>
                <c:ptCount val="1"/>
                <c:pt idx="0">
                  <c:v>Male</c:v>
                </c:pt>
              </c:strCache>
            </c:strRef>
          </c:tx>
          <c:spPr>
            <a:solidFill>
              <a:srgbClr val="00AEEF"/>
            </a:solidFill>
            <a:ln w="12700">
              <a:solidFill>
                <a:sysClr val="window" lastClr="FFFFFF"/>
              </a:solidFill>
            </a:ln>
          </c:spPr>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'Annual cases by gender'!$A$22:$A$37</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'Annual cases by gender'!$B$22:$B$37</c:f>
              <c:numCache>
                <c:formatCode>General</c:formatCode>
                <c:ptCount val="16"/>
                <c:pt idx="0">
                  <c:v>193</c:v>
                </c:pt>
                <c:pt idx="1">
                  <c:v>204</c:v>
                </c:pt>
                <c:pt idx="2">
                  <c:v>206</c:v>
                </c:pt>
                <c:pt idx="3">
                  <c:v>212</c:v>
                </c:pt>
                <c:pt idx="4">
                  <c:v>290</c:v>
                </c:pt>
                <c:pt idx="5">
                  <c:v>287</c:v>
                </c:pt>
                <c:pt idx="6">
                  <c:v>327</c:v>
                </c:pt>
                <c:pt idx="7">
                  <c:v>392</c:v>
                </c:pt>
                <c:pt idx="8">
                  <c:v>426</c:v>
                </c:pt>
                <c:pt idx="9">
                  <c:v>418</c:v>
                </c:pt>
                <c:pt idx="10">
                  <c:v>403</c:v>
                </c:pt>
                <c:pt idx="11">
                  <c:v>430</c:v>
                </c:pt>
                <c:pt idx="12">
                  <c:v>437</c:v>
                </c:pt>
                <c:pt idx="13">
                  <c:v>428</c:v>
                </c:pt>
                <c:pt idx="14">
                  <c:v>422</c:v>
                </c:pt>
                <c:pt idx="15">
                  <c:v>423</c:v>
                </c:pt>
              </c:numCache>
            </c:numRef>
          </c:val>
          <c:extLst>
            <c:ext xmlns:c16="http://schemas.microsoft.com/office/drawing/2014/chart" uri="{C3380CC4-5D6E-409C-BE32-E72D297353CC}">
              <c16:uniqueId val="{00000000-D109-43DE-A089-1063417EB822}"/>
            </c:ext>
          </c:extLst>
        </c:ser>
        <c:ser>
          <c:idx val="1"/>
          <c:order val="1"/>
          <c:tx>
            <c:strRef>
              <c:f>'Annual cases by gender'!$C$6</c:f>
              <c:strCache>
                <c:ptCount val="1"/>
                <c:pt idx="0">
                  <c:v>Female</c:v>
                </c:pt>
              </c:strCache>
            </c:strRef>
          </c:tx>
          <c:spPr>
            <a:solidFill>
              <a:srgbClr val="FF75C7"/>
            </a:solidFill>
            <a:ln w="12700">
              <a:solidFill>
                <a:sysClr val="window" lastClr="FFFFFF"/>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'Annual cases by gender'!$A$22:$A$37</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'Annual cases by gender'!$C$22:$C$37</c:f>
              <c:numCache>
                <c:formatCode>General</c:formatCode>
                <c:ptCount val="16"/>
                <c:pt idx="0">
                  <c:v>33</c:v>
                </c:pt>
                <c:pt idx="1">
                  <c:v>33</c:v>
                </c:pt>
                <c:pt idx="2">
                  <c:v>28</c:v>
                </c:pt>
                <c:pt idx="3">
                  <c:v>30</c:v>
                </c:pt>
                <c:pt idx="4">
                  <c:v>21</c:v>
                </c:pt>
                <c:pt idx="5">
                  <c:v>30</c:v>
                </c:pt>
                <c:pt idx="6">
                  <c:v>32</c:v>
                </c:pt>
                <c:pt idx="7">
                  <c:v>31</c:v>
                </c:pt>
                <c:pt idx="8">
                  <c:v>30</c:v>
                </c:pt>
                <c:pt idx="9">
                  <c:v>45</c:v>
                </c:pt>
                <c:pt idx="10">
                  <c:v>38</c:v>
                </c:pt>
                <c:pt idx="11">
                  <c:v>31</c:v>
                </c:pt>
                <c:pt idx="12">
                  <c:v>32</c:v>
                </c:pt>
                <c:pt idx="13">
                  <c:v>26</c:v>
                </c:pt>
                <c:pt idx="14">
                  <c:v>34</c:v>
                </c:pt>
                <c:pt idx="15">
                  <c:v>32</c:v>
                </c:pt>
              </c:numCache>
            </c:numRef>
          </c:val>
          <c:extLst>
            <c:ext xmlns:c16="http://schemas.microsoft.com/office/drawing/2014/chart" uri="{C3380CC4-5D6E-409C-BE32-E72D297353CC}">
              <c16:uniqueId val="{00000001-D109-43DE-A089-1063417EB822}"/>
            </c:ext>
          </c:extLst>
        </c:ser>
        <c:dLbls>
          <c:showLegendKey val="0"/>
          <c:showVal val="0"/>
          <c:showCatName val="0"/>
          <c:showSerName val="0"/>
          <c:showPercent val="0"/>
          <c:showBubbleSize val="0"/>
        </c:dLbls>
        <c:gapWidth val="50"/>
        <c:overlap val="100"/>
        <c:axId val="127960192"/>
        <c:axId val="127961728"/>
      </c:barChart>
      <c:catAx>
        <c:axId val="127960192"/>
        <c:scaling>
          <c:orientation val="minMax"/>
        </c:scaling>
        <c:delete val="0"/>
        <c:axPos val="b"/>
        <c:numFmt formatCode="General" sourceLinked="1"/>
        <c:majorTickMark val="out"/>
        <c:minorTickMark val="none"/>
        <c:tickLblPos val="nextTo"/>
        <c:txPr>
          <a:bodyPr rot="-2220000"/>
          <a:lstStyle/>
          <a:p>
            <a:pPr>
              <a:defRPr/>
            </a:pPr>
            <a:endParaRPr lang="en-US"/>
          </a:p>
        </c:txPr>
        <c:crossAx val="127961728"/>
        <c:crosses val="autoZero"/>
        <c:auto val="1"/>
        <c:lblAlgn val="ctr"/>
        <c:lblOffset val="100"/>
        <c:noMultiLvlLbl val="0"/>
      </c:catAx>
      <c:valAx>
        <c:axId val="127961728"/>
        <c:scaling>
          <c:orientation val="minMax"/>
          <c:max val="500"/>
        </c:scaling>
        <c:delete val="0"/>
        <c:axPos val="l"/>
        <c:title>
          <c:tx>
            <c:rich>
              <a:bodyPr rot="-5400000" vert="horz"/>
              <a:lstStyle/>
              <a:p>
                <a:pPr>
                  <a:defRPr/>
                </a:pPr>
                <a:r>
                  <a:rPr lang="en-GB"/>
                  <a:t>Number</a:t>
                </a:r>
                <a:r>
                  <a:rPr lang="en-GB" baseline="0"/>
                  <a:t> of reported cases</a:t>
                </a:r>
                <a:endParaRPr lang="en-GB"/>
              </a:p>
            </c:rich>
          </c:tx>
          <c:layout>
            <c:manualLayout>
              <c:xMode val="edge"/>
              <c:yMode val="edge"/>
              <c:x val="1.6574583231887121E-2"/>
              <c:y val="0.1287272378678217"/>
            </c:manualLayout>
          </c:layout>
          <c:overlay val="0"/>
        </c:title>
        <c:numFmt formatCode="General" sourceLinked="1"/>
        <c:majorTickMark val="out"/>
        <c:minorTickMark val="none"/>
        <c:tickLblPos val="nextTo"/>
        <c:crossAx val="127960192"/>
        <c:crosses val="autoZero"/>
        <c:crossBetween val="between"/>
        <c:majorUnit val="100"/>
      </c:valAx>
    </c:plotArea>
    <c:legend>
      <c:legendPos val="b"/>
      <c:layout>
        <c:manualLayout>
          <c:xMode val="edge"/>
          <c:yMode val="edge"/>
          <c:x val="0.31040431660670798"/>
          <c:y val="0.91517748979396929"/>
          <c:w val="0.39454668499173701"/>
          <c:h val="6.6304752235071512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1722371565113502E-2"/>
          <c:y val="2.6849673202614378E-2"/>
          <c:w val="0.50772097847081776"/>
          <c:h val="0.88164587946226924"/>
        </c:manualLayout>
      </c:layout>
      <c:doughnutChart>
        <c:varyColors val="1"/>
        <c:ser>
          <c:idx val="0"/>
          <c:order val="0"/>
          <c:dPt>
            <c:idx val="0"/>
            <c:bubble3D val="0"/>
            <c:spPr>
              <a:solidFill>
                <a:srgbClr val="00AEEF"/>
              </a:solidFill>
              <a:ln w="12700">
                <a:solidFill>
                  <a:schemeClr val="bg1"/>
                </a:solidFill>
              </a:ln>
            </c:spPr>
            <c:extLst>
              <c:ext xmlns:c16="http://schemas.microsoft.com/office/drawing/2014/chart" uri="{C3380CC4-5D6E-409C-BE32-E72D297353CC}">
                <c16:uniqueId val="{00000001-9783-4B3D-BF34-3155D8C1B4F3}"/>
              </c:ext>
            </c:extLst>
          </c:dPt>
          <c:dPt>
            <c:idx val="1"/>
            <c:bubble3D val="0"/>
            <c:spPr>
              <a:solidFill>
                <a:srgbClr val="F78E1E"/>
              </a:solidFill>
              <a:ln w="12700">
                <a:solidFill>
                  <a:schemeClr val="bg1"/>
                </a:solidFill>
              </a:ln>
            </c:spPr>
            <c:extLst>
              <c:ext xmlns:c16="http://schemas.microsoft.com/office/drawing/2014/chart" uri="{C3380CC4-5D6E-409C-BE32-E72D297353CC}">
                <c16:uniqueId val="{00000003-9783-4B3D-BF34-3155D8C1B4F3}"/>
              </c:ext>
            </c:extLst>
          </c:dPt>
          <c:dPt>
            <c:idx val="2"/>
            <c:bubble3D val="0"/>
            <c:spPr>
              <a:solidFill>
                <a:srgbClr val="FABD8A"/>
              </a:solidFill>
              <a:ln w="12700">
                <a:solidFill>
                  <a:schemeClr val="bg1"/>
                </a:solidFill>
              </a:ln>
            </c:spPr>
            <c:extLst>
              <c:ext xmlns:c16="http://schemas.microsoft.com/office/drawing/2014/chart" uri="{C3380CC4-5D6E-409C-BE32-E72D297353CC}">
                <c16:uniqueId val="{00000005-9783-4B3D-BF34-3155D8C1B4F3}"/>
              </c:ext>
            </c:extLst>
          </c:dPt>
          <c:dPt>
            <c:idx val="3"/>
            <c:bubble3D val="0"/>
            <c:spPr>
              <a:solidFill>
                <a:srgbClr val="E31837"/>
              </a:solidFill>
              <a:ln w="12700">
                <a:solidFill>
                  <a:schemeClr val="bg1"/>
                </a:solidFill>
              </a:ln>
            </c:spPr>
            <c:extLst>
              <c:ext xmlns:c16="http://schemas.microsoft.com/office/drawing/2014/chart" uri="{C3380CC4-5D6E-409C-BE32-E72D297353CC}">
                <c16:uniqueId val="{00000007-9783-4B3D-BF34-3155D8C1B4F3}"/>
              </c:ext>
            </c:extLst>
          </c:dPt>
          <c:dPt>
            <c:idx val="4"/>
            <c:bubble3D val="0"/>
            <c:spPr>
              <a:solidFill>
                <a:srgbClr val="F49AA7"/>
              </a:solidFill>
              <a:ln w="12700">
                <a:solidFill>
                  <a:schemeClr val="bg1"/>
                </a:solidFill>
              </a:ln>
            </c:spPr>
            <c:extLst>
              <c:ext xmlns:c16="http://schemas.microsoft.com/office/drawing/2014/chart" uri="{C3380CC4-5D6E-409C-BE32-E72D297353CC}">
                <c16:uniqueId val="{00000009-9783-4B3D-BF34-3155D8C1B4F3}"/>
              </c:ext>
            </c:extLst>
          </c:dPt>
          <c:dPt>
            <c:idx val="5"/>
            <c:bubble3D val="0"/>
            <c:spPr>
              <a:solidFill>
                <a:srgbClr val="4BACC6">
                  <a:lumMod val="75000"/>
                </a:srgbClr>
              </a:solidFill>
              <a:ln w="12700">
                <a:solidFill>
                  <a:sysClr val="window" lastClr="FFFFFF"/>
                </a:solidFill>
              </a:ln>
            </c:spPr>
            <c:extLst>
              <c:ext xmlns:c16="http://schemas.microsoft.com/office/drawing/2014/chart" uri="{C3380CC4-5D6E-409C-BE32-E72D297353CC}">
                <c16:uniqueId val="{0000000B-9783-4B3D-BF34-3155D8C1B4F3}"/>
              </c:ext>
            </c:extLst>
          </c:dPt>
          <c:dPt>
            <c:idx val="6"/>
            <c:bubble3D val="0"/>
            <c:spPr>
              <a:solidFill>
                <a:srgbClr val="88C540"/>
              </a:solidFill>
              <a:ln w="12700">
                <a:solidFill>
                  <a:schemeClr val="bg1"/>
                </a:solidFill>
              </a:ln>
            </c:spPr>
            <c:extLst>
              <c:ext xmlns:c16="http://schemas.microsoft.com/office/drawing/2014/chart" uri="{C3380CC4-5D6E-409C-BE32-E72D297353CC}">
                <c16:uniqueId val="{0000000D-9783-4B3D-BF34-3155D8C1B4F3}"/>
              </c:ext>
            </c:extLst>
          </c:dPt>
          <c:dPt>
            <c:idx val="7"/>
            <c:bubble3D val="0"/>
            <c:spPr>
              <a:solidFill>
                <a:schemeClr val="bg1">
                  <a:lumMod val="65000"/>
                </a:schemeClr>
              </a:solidFill>
            </c:spPr>
            <c:extLst>
              <c:ext xmlns:c16="http://schemas.microsoft.com/office/drawing/2014/chart" uri="{C3380CC4-5D6E-409C-BE32-E72D297353CC}">
                <c16:uniqueId val="{0000000F-9783-4B3D-BF34-3155D8C1B4F3}"/>
              </c:ext>
            </c:extLst>
          </c:dPt>
          <c:dLbls>
            <c:dLbl>
              <c:idx val="3"/>
              <c:layout>
                <c:manualLayout>
                  <c:x val="6.3897752861940098E-3"/>
                  <c:y val="-7.397132533608173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783-4B3D-BF34-3155D8C1B4F3}"/>
                </c:ext>
              </c:extLst>
            </c:dLbl>
            <c:dLbl>
              <c:idx val="4"/>
              <c:delete val="1"/>
              <c:extLst>
                <c:ext xmlns:c15="http://schemas.microsoft.com/office/drawing/2012/chart" uri="{CE6537A1-D6FC-4f65-9D91-7224C49458BB}"/>
                <c:ext xmlns:c16="http://schemas.microsoft.com/office/drawing/2014/chart" uri="{C3380CC4-5D6E-409C-BE32-E72D297353CC}">
                  <c16:uniqueId val="{00000009-9783-4B3D-BF34-3155D8C1B4F3}"/>
                </c:ext>
              </c:extLst>
            </c:dLbl>
            <c:dLbl>
              <c:idx val="5"/>
              <c:delete val="1"/>
              <c:extLst>
                <c:ext xmlns:c15="http://schemas.microsoft.com/office/drawing/2012/chart" uri="{CE6537A1-D6FC-4f65-9D91-7224C49458BB}"/>
                <c:ext xmlns:c16="http://schemas.microsoft.com/office/drawing/2014/chart" uri="{C3380CC4-5D6E-409C-BE32-E72D297353CC}">
                  <c16:uniqueId val="{0000000B-9783-4B3D-BF34-3155D8C1B4F3}"/>
                </c:ext>
              </c:extLst>
            </c:dLbl>
            <c:dLbl>
              <c:idx val="6"/>
              <c:delete val="1"/>
              <c:extLst>
                <c:ext xmlns:c15="http://schemas.microsoft.com/office/drawing/2012/chart" uri="{CE6537A1-D6FC-4f65-9D91-7224C49458BB}"/>
                <c:ext xmlns:c16="http://schemas.microsoft.com/office/drawing/2014/chart" uri="{C3380CC4-5D6E-409C-BE32-E72D297353CC}">
                  <c16:uniqueId val="{0000000D-9783-4B3D-BF34-3155D8C1B4F3}"/>
                </c:ext>
              </c:extLst>
            </c:dLbl>
            <c:dLbl>
              <c:idx val="7"/>
              <c:layout>
                <c:manualLayout>
                  <c:x val="4.2598501907960065E-3"/>
                  <c:y val="-1.109569880041225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9783-4B3D-BF34-3155D8C1B4F3}"/>
                </c:ext>
              </c:extLst>
            </c:dLbl>
            <c:spPr>
              <a:noFill/>
              <a:ln>
                <a:noFill/>
              </a:ln>
              <a:effectLst/>
            </c:spPr>
            <c:txPr>
              <a:bodyPr/>
              <a:lstStyle/>
              <a:p>
                <a:pPr>
                  <a:defRPr b="1"/>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'[Chart in Microsoft PowerPoint]Cases by MOT'!$A$7:$A$14</c:f>
              <c:strCache>
                <c:ptCount val="8"/>
                <c:pt idx="0">
                  <c:v>Heterosexual</c:v>
                </c:pt>
                <c:pt idx="1">
                  <c:v>Homosexual</c:v>
                </c:pt>
                <c:pt idx="2">
                  <c:v>Bisexual</c:v>
                </c:pt>
                <c:pt idx="3">
                  <c:v>Intravenous drug use</c:v>
                </c:pt>
                <c:pt idx="4">
                  <c:v>Blood transfusion</c:v>
                </c:pt>
                <c:pt idx="5">
                  <c:v>Renal transplant overseas</c:v>
                </c:pt>
                <c:pt idx="6">
                  <c:v>Perinatal (mother-to-child)</c:v>
                </c:pt>
                <c:pt idx="7">
                  <c:v>Others/Uncertain</c:v>
                </c:pt>
              </c:strCache>
            </c:strRef>
          </c:cat>
          <c:val>
            <c:numRef>
              <c:f>'[Chart in Microsoft PowerPoint]Cases by MOT'!$J$7:$J$14</c:f>
              <c:numCache>
                <c:formatCode>General</c:formatCode>
                <c:ptCount val="8"/>
                <c:pt idx="0">
                  <c:v>4137</c:v>
                </c:pt>
                <c:pt idx="1">
                  <c:v>2127</c:v>
                </c:pt>
                <c:pt idx="2">
                  <c:v>523</c:v>
                </c:pt>
                <c:pt idx="3">
                  <c:v>120</c:v>
                </c:pt>
                <c:pt idx="4">
                  <c:v>3</c:v>
                </c:pt>
                <c:pt idx="5">
                  <c:v>5</c:v>
                </c:pt>
                <c:pt idx="6">
                  <c:v>31</c:v>
                </c:pt>
                <c:pt idx="7">
                  <c:v>194</c:v>
                </c:pt>
              </c:numCache>
            </c:numRef>
          </c:val>
          <c:extLst>
            <c:ext xmlns:c16="http://schemas.microsoft.com/office/drawing/2014/chart" uri="{C3380CC4-5D6E-409C-BE32-E72D297353CC}">
              <c16:uniqueId val="{00000010-9783-4B3D-BF34-3155D8C1B4F3}"/>
            </c:ext>
          </c:extLst>
        </c:ser>
        <c:dLbls>
          <c:showLegendKey val="0"/>
          <c:showVal val="0"/>
          <c:showCatName val="0"/>
          <c:showSerName val="0"/>
          <c:showPercent val="0"/>
          <c:showBubbleSize val="0"/>
          <c:showLeaderLines val="1"/>
        </c:dLbls>
        <c:firstSliceAng val="0"/>
        <c:holeSize val="80"/>
      </c:doughnutChart>
    </c:plotArea>
    <c:legend>
      <c:legendPos val="r"/>
      <c:layout>
        <c:manualLayout>
          <c:xMode val="edge"/>
          <c:yMode val="edge"/>
          <c:x val="0.58932795698924734"/>
          <c:y val="4.6634531590413947E-2"/>
          <c:w val="0.40168576024322067"/>
          <c:h val="0.89981341170022511"/>
        </c:manualLayout>
      </c:layout>
      <c:overlay val="0"/>
    </c:legend>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611960083314931E-2"/>
          <c:y val="8.1789957482584399E-2"/>
          <c:w val="0.87399157379598991"/>
          <c:h val="0.57303111514876226"/>
        </c:manualLayout>
      </c:layout>
      <c:barChart>
        <c:barDir val="col"/>
        <c:grouping val="percentStacked"/>
        <c:varyColors val="0"/>
        <c:ser>
          <c:idx val="0"/>
          <c:order val="0"/>
          <c:tx>
            <c:strRef>
              <c:f>'Cases by MOT'!$A$7</c:f>
              <c:strCache>
                <c:ptCount val="1"/>
                <c:pt idx="0">
                  <c:v>Heterosexual</c:v>
                </c:pt>
              </c:strCache>
            </c:strRef>
          </c:tx>
          <c:spPr>
            <a:solidFill>
              <a:srgbClr val="00AEEF"/>
            </a:solidFill>
            <a:ln w="12700">
              <a:solidFill>
                <a:sysClr val="window" lastClr="FFFFFF"/>
              </a:solidFill>
            </a:ln>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'Cases by MOT'!$B$5:$I$5</c:f>
              <c:strCache>
                <c:ptCount val="8"/>
                <c:pt idx="0">
                  <c:v>1985-2008</c:v>
                </c:pt>
                <c:pt idx="1">
                  <c:v>2009</c:v>
                </c:pt>
                <c:pt idx="2">
                  <c:v>2010</c:v>
                </c:pt>
                <c:pt idx="3">
                  <c:v>2011</c:v>
                </c:pt>
                <c:pt idx="4">
                  <c:v>2012</c:v>
                </c:pt>
                <c:pt idx="5">
                  <c:v>2013</c:v>
                </c:pt>
                <c:pt idx="6">
                  <c:v>2014</c:v>
                </c:pt>
                <c:pt idx="7">
                  <c:v>2015</c:v>
                </c:pt>
              </c:strCache>
            </c:strRef>
          </c:cat>
          <c:val>
            <c:numRef>
              <c:f>'Cases by MOT'!$B$7:$I$7</c:f>
              <c:numCache>
                <c:formatCode>General</c:formatCode>
                <c:ptCount val="8"/>
                <c:pt idx="0">
                  <c:v>2618</c:v>
                </c:pt>
                <c:pt idx="1">
                  <c:v>284</c:v>
                </c:pt>
                <c:pt idx="2">
                  <c:v>228</c:v>
                </c:pt>
                <c:pt idx="3">
                  <c:v>210</c:v>
                </c:pt>
                <c:pt idx="4">
                  <c:v>220</c:v>
                </c:pt>
                <c:pt idx="5">
                  <c:v>188</c:v>
                </c:pt>
                <c:pt idx="6">
                  <c:v>216</c:v>
                </c:pt>
                <c:pt idx="7">
                  <c:v>173</c:v>
                </c:pt>
              </c:numCache>
            </c:numRef>
          </c:val>
          <c:extLst>
            <c:ext xmlns:c16="http://schemas.microsoft.com/office/drawing/2014/chart" uri="{C3380CC4-5D6E-409C-BE32-E72D297353CC}">
              <c16:uniqueId val="{00000000-17F4-46FB-9E51-0139F4017EE9}"/>
            </c:ext>
          </c:extLst>
        </c:ser>
        <c:ser>
          <c:idx val="1"/>
          <c:order val="1"/>
          <c:tx>
            <c:strRef>
              <c:f>'Cases by MOT'!$A$8</c:f>
              <c:strCache>
                <c:ptCount val="1"/>
                <c:pt idx="0">
                  <c:v>Homosexual</c:v>
                </c:pt>
              </c:strCache>
            </c:strRef>
          </c:tx>
          <c:spPr>
            <a:solidFill>
              <a:srgbClr val="F78E1E"/>
            </a:solidFill>
            <a:ln w="12700">
              <a:solidFill>
                <a:sysClr val="window" lastClr="FFFFFF"/>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'Cases by MOT'!$B$5:$I$5</c:f>
              <c:strCache>
                <c:ptCount val="8"/>
                <c:pt idx="0">
                  <c:v>1985-2008</c:v>
                </c:pt>
                <c:pt idx="1">
                  <c:v>2009</c:v>
                </c:pt>
                <c:pt idx="2">
                  <c:v>2010</c:v>
                </c:pt>
                <c:pt idx="3">
                  <c:v>2011</c:v>
                </c:pt>
                <c:pt idx="4">
                  <c:v>2012</c:v>
                </c:pt>
                <c:pt idx="5">
                  <c:v>2013</c:v>
                </c:pt>
                <c:pt idx="6">
                  <c:v>2014</c:v>
                </c:pt>
                <c:pt idx="7">
                  <c:v>2015</c:v>
                </c:pt>
              </c:strCache>
            </c:strRef>
          </c:cat>
          <c:val>
            <c:numRef>
              <c:f>'Cases by MOT'!$B$8:$I$8</c:f>
              <c:numCache>
                <c:formatCode>General</c:formatCode>
                <c:ptCount val="8"/>
                <c:pt idx="0">
                  <c:v>796</c:v>
                </c:pt>
                <c:pt idx="1">
                  <c:v>139</c:v>
                </c:pt>
                <c:pt idx="2">
                  <c:v>163</c:v>
                </c:pt>
                <c:pt idx="3">
                  <c:v>195</c:v>
                </c:pt>
                <c:pt idx="4">
                  <c:v>210</c:v>
                </c:pt>
                <c:pt idx="5">
                  <c:v>210</c:v>
                </c:pt>
                <c:pt idx="6">
                  <c:v>182</c:v>
                </c:pt>
                <c:pt idx="7">
                  <c:v>232</c:v>
                </c:pt>
              </c:numCache>
            </c:numRef>
          </c:val>
          <c:extLst>
            <c:ext xmlns:c16="http://schemas.microsoft.com/office/drawing/2014/chart" uri="{C3380CC4-5D6E-409C-BE32-E72D297353CC}">
              <c16:uniqueId val="{00000001-17F4-46FB-9E51-0139F4017EE9}"/>
            </c:ext>
          </c:extLst>
        </c:ser>
        <c:ser>
          <c:idx val="2"/>
          <c:order val="2"/>
          <c:tx>
            <c:strRef>
              <c:f>'Cases by MOT'!$A$9</c:f>
              <c:strCache>
                <c:ptCount val="1"/>
                <c:pt idx="0">
                  <c:v>Bisexual</c:v>
                </c:pt>
              </c:strCache>
            </c:strRef>
          </c:tx>
          <c:spPr>
            <a:solidFill>
              <a:srgbClr val="FCD1AE"/>
            </a:solidFill>
            <a:ln w="12700">
              <a:solidFill>
                <a:sysClr val="window" lastClr="FFFFFF"/>
              </a:solidFill>
            </a:ln>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'Cases by MOT'!$B$5:$I$5</c:f>
              <c:strCache>
                <c:ptCount val="8"/>
                <c:pt idx="0">
                  <c:v>1985-2008</c:v>
                </c:pt>
                <c:pt idx="1">
                  <c:v>2009</c:v>
                </c:pt>
                <c:pt idx="2">
                  <c:v>2010</c:v>
                </c:pt>
                <c:pt idx="3">
                  <c:v>2011</c:v>
                </c:pt>
                <c:pt idx="4">
                  <c:v>2012</c:v>
                </c:pt>
                <c:pt idx="5">
                  <c:v>2013</c:v>
                </c:pt>
                <c:pt idx="6">
                  <c:v>2014</c:v>
                </c:pt>
                <c:pt idx="7">
                  <c:v>2015</c:v>
                </c:pt>
              </c:strCache>
            </c:strRef>
          </c:cat>
          <c:val>
            <c:numRef>
              <c:f>'Cases by MOT'!$B$9:$I$9</c:f>
              <c:numCache>
                <c:formatCode>General</c:formatCode>
                <c:ptCount val="8"/>
                <c:pt idx="0">
                  <c:v>271</c:v>
                </c:pt>
                <c:pt idx="1">
                  <c:v>27</c:v>
                </c:pt>
                <c:pt idx="2">
                  <c:v>41</c:v>
                </c:pt>
                <c:pt idx="3">
                  <c:v>42</c:v>
                </c:pt>
                <c:pt idx="4">
                  <c:v>27</c:v>
                </c:pt>
                <c:pt idx="5">
                  <c:v>38</c:v>
                </c:pt>
                <c:pt idx="6">
                  <c:v>42</c:v>
                </c:pt>
                <c:pt idx="7">
                  <c:v>35</c:v>
                </c:pt>
              </c:numCache>
            </c:numRef>
          </c:val>
          <c:extLst>
            <c:ext xmlns:c16="http://schemas.microsoft.com/office/drawing/2014/chart" uri="{C3380CC4-5D6E-409C-BE32-E72D297353CC}">
              <c16:uniqueId val="{00000002-17F4-46FB-9E51-0139F4017EE9}"/>
            </c:ext>
          </c:extLst>
        </c:ser>
        <c:ser>
          <c:idx val="3"/>
          <c:order val="3"/>
          <c:tx>
            <c:strRef>
              <c:f>'Cases by MOT'!$A$10</c:f>
              <c:strCache>
                <c:ptCount val="1"/>
                <c:pt idx="0">
                  <c:v>Intravenous drug use</c:v>
                </c:pt>
              </c:strCache>
            </c:strRef>
          </c:tx>
          <c:spPr>
            <a:solidFill>
              <a:srgbClr val="D60000"/>
            </a:solidFill>
            <a:ln w="12700">
              <a:solidFill>
                <a:sysClr val="window" lastClr="FFFFFF"/>
              </a:solidFill>
            </a:ln>
          </c:spPr>
          <c:invertIfNegative val="0"/>
          <c:cat>
            <c:strRef>
              <c:f>'Cases by MOT'!$B$5:$I$5</c:f>
              <c:strCache>
                <c:ptCount val="8"/>
                <c:pt idx="0">
                  <c:v>1985-2008</c:v>
                </c:pt>
                <c:pt idx="1">
                  <c:v>2009</c:v>
                </c:pt>
                <c:pt idx="2">
                  <c:v>2010</c:v>
                </c:pt>
                <c:pt idx="3">
                  <c:v>2011</c:v>
                </c:pt>
                <c:pt idx="4">
                  <c:v>2012</c:v>
                </c:pt>
                <c:pt idx="5">
                  <c:v>2013</c:v>
                </c:pt>
                <c:pt idx="6">
                  <c:v>2014</c:v>
                </c:pt>
                <c:pt idx="7">
                  <c:v>2015</c:v>
                </c:pt>
              </c:strCache>
            </c:strRef>
          </c:cat>
          <c:val>
            <c:numRef>
              <c:f>'Cases by MOT'!$B$10:$I$10</c:f>
              <c:numCache>
                <c:formatCode>General</c:formatCode>
                <c:ptCount val="8"/>
                <c:pt idx="0">
                  <c:v>94</c:v>
                </c:pt>
                <c:pt idx="1">
                  <c:v>7</c:v>
                </c:pt>
                <c:pt idx="2">
                  <c:v>4</c:v>
                </c:pt>
                <c:pt idx="3">
                  <c:v>4</c:v>
                </c:pt>
                <c:pt idx="4">
                  <c:v>2</c:v>
                </c:pt>
                <c:pt idx="5">
                  <c:v>4</c:v>
                </c:pt>
                <c:pt idx="6">
                  <c:v>1</c:v>
                </c:pt>
                <c:pt idx="7">
                  <c:v>4</c:v>
                </c:pt>
              </c:numCache>
            </c:numRef>
          </c:val>
          <c:extLst>
            <c:ext xmlns:c16="http://schemas.microsoft.com/office/drawing/2014/chart" uri="{C3380CC4-5D6E-409C-BE32-E72D297353CC}">
              <c16:uniqueId val="{00000003-17F4-46FB-9E51-0139F4017EE9}"/>
            </c:ext>
          </c:extLst>
        </c:ser>
        <c:ser>
          <c:idx val="4"/>
          <c:order val="4"/>
          <c:tx>
            <c:strRef>
              <c:f>'Cases by MOT'!$A$11</c:f>
              <c:strCache>
                <c:ptCount val="1"/>
                <c:pt idx="0">
                  <c:v>Blood transfusion</c:v>
                </c:pt>
              </c:strCache>
            </c:strRef>
          </c:tx>
          <c:spPr>
            <a:solidFill>
              <a:srgbClr val="F49AA7"/>
            </a:solidFill>
            <a:ln w="12700">
              <a:solidFill>
                <a:sysClr val="window" lastClr="FFFFFF"/>
              </a:solidFill>
            </a:ln>
          </c:spPr>
          <c:invertIfNegative val="0"/>
          <c:cat>
            <c:strRef>
              <c:f>'Cases by MOT'!$B$5:$I$5</c:f>
              <c:strCache>
                <c:ptCount val="8"/>
                <c:pt idx="0">
                  <c:v>1985-2008</c:v>
                </c:pt>
                <c:pt idx="1">
                  <c:v>2009</c:v>
                </c:pt>
                <c:pt idx="2">
                  <c:v>2010</c:v>
                </c:pt>
                <c:pt idx="3">
                  <c:v>2011</c:v>
                </c:pt>
                <c:pt idx="4">
                  <c:v>2012</c:v>
                </c:pt>
                <c:pt idx="5">
                  <c:v>2013</c:v>
                </c:pt>
                <c:pt idx="6">
                  <c:v>2014</c:v>
                </c:pt>
                <c:pt idx="7">
                  <c:v>2015</c:v>
                </c:pt>
              </c:strCache>
            </c:strRef>
          </c:cat>
          <c:val>
            <c:numRef>
              <c:f>'Cases by MOT'!$B$11:$I$11</c:f>
              <c:numCache>
                <c:formatCode>General</c:formatCode>
                <c:ptCount val="8"/>
                <c:pt idx="0">
                  <c:v>3</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4-17F4-46FB-9E51-0139F4017EE9}"/>
            </c:ext>
          </c:extLst>
        </c:ser>
        <c:ser>
          <c:idx val="5"/>
          <c:order val="5"/>
          <c:tx>
            <c:strRef>
              <c:f>'Cases by MOT'!$A$12</c:f>
              <c:strCache>
                <c:ptCount val="1"/>
                <c:pt idx="0">
                  <c:v>Renal transplant overseas</c:v>
                </c:pt>
              </c:strCache>
            </c:strRef>
          </c:tx>
          <c:spPr>
            <a:solidFill>
              <a:srgbClr val="4BACC6">
                <a:lumMod val="75000"/>
              </a:srgbClr>
            </a:solidFill>
            <a:ln w="12700">
              <a:solidFill>
                <a:sysClr val="window" lastClr="FFFFFF"/>
              </a:solidFill>
            </a:ln>
          </c:spPr>
          <c:invertIfNegative val="0"/>
          <c:cat>
            <c:strRef>
              <c:f>'Cases by MOT'!$B$5:$I$5</c:f>
              <c:strCache>
                <c:ptCount val="8"/>
                <c:pt idx="0">
                  <c:v>1985-2008</c:v>
                </c:pt>
                <c:pt idx="1">
                  <c:v>2009</c:v>
                </c:pt>
                <c:pt idx="2">
                  <c:v>2010</c:v>
                </c:pt>
                <c:pt idx="3">
                  <c:v>2011</c:v>
                </c:pt>
                <c:pt idx="4">
                  <c:v>2012</c:v>
                </c:pt>
                <c:pt idx="5">
                  <c:v>2013</c:v>
                </c:pt>
                <c:pt idx="6">
                  <c:v>2014</c:v>
                </c:pt>
                <c:pt idx="7">
                  <c:v>2015</c:v>
                </c:pt>
              </c:strCache>
            </c:strRef>
          </c:cat>
          <c:val>
            <c:numRef>
              <c:f>'Cases by MOT'!$B$12:$I$12</c:f>
              <c:numCache>
                <c:formatCode>General</c:formatCode>
                <c:ptCount val="8"/>
                <c:pt idx="0">
                  <c:v>5</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5-17F4-46FB-9E51-0139F4017EE9}"/>
            </c:ext>
          </c:extLst>
        </c:ser>
        <c:ser>
          <c:idx val="6"/>
          <c:order val="6"/>
          <c:tx>
            <c:strRef>
              <c:f>'Cases by MOT'!$A$13</c:f>
              <c:strCache>
                <c:ptCount val="1"/>
                <c:pt idx="0">
                  <c:v>Perinatal (mother-to-child)</c:v>
                </c:pt>
              </c:strCache>
            </c:strRef>
          </c:tx>
          <c:spPr>
            <a:solidFill>
              <a:srgbClr val="88C540"/>
            </a:solidFill>
            <a:ln w="12700">
              <a:solidFill>
                <a:sysClr val="window" lastClr="FFFFFF"/>
              </a:solidFill>
            </a:ln>
          </c:spPr>
          <c:invertIfNegative val="0"/>
          <c:cat>
            <c:strRef>
              <c:f>'Cases by MOT'!$B$5:$I$5</c:f>
              <c:strCache>
                <c:ptCount val="8"/>
                <c:pt idx="0">
                  <c:v>1985-2008</c:v>
                </c:pt>
                <c:pt idx="1">
                  <c:v>2009</c:v>
                </c:pt>
                <c:pt idx="2">
                  <c:v>2010</c:v>
                </c:pt>
                <c:pt idx="3">
                  <c:v>2011</c:v>
                </c:pt>
                <c:pt idx="4">
                  <c:v>2012</c:v>
                </c:pt>
                <c:pt idx="5">
                  <c:v>2013</c:v>
                </c:pt>
                <c:pt idx="6">
                  <c:v>2014</c:v>
                </c:pt>
                <c:pt idx="7">
                  <c:v>2015</c:v>
                </c:pt>
              </c:strCache>
            </c:strRef>
          </c:cat>
          <c:val>
            <c:numRef>
              <c:f>'Cases by MOT'!$B$13:$I$13</c:f>
              <c:numCache>
                <c:formatCode>General</c:formatCode>
                <c:ptCount val="8"/>
                <c:pt idx="0">
                  <c:v>29</c:v>
                </c:pt>
                <c:pt idx="1">
                  <c:v>0</c:v>
                </c:pt>
                <c:pt idx="2">
                  <c:v>2</c:v>
                </c:pt>
                <c:pt idx="3">
                  <c:v>0</c:v>
                </c:pt>
                <c:pt idx="4">
                  <c:v>0</c:v>
                </c:pt>
                <c:pt idx="5">
                  <c:v>0</c:v>
                </c:pt>
                <c:pt idx="6">
                  <c:v>0</c:v>
                </c:pt>
                <c:pt idx="7">
                  <c:v>0</c:v>
                </c:pt>
              </c:numCache>
            </c:numRef>
          </c:val>
          <c:extLst>
            <c:ext xmlns:c16="http://schemas.microsoft.com/office/drawing/2014/chart" uri="{C3380CC4-5D6E-409C-BE32-E72D297353CC}">
              <c16:uniqueId val="{00000006-17F4-46FB-9E51-0139F4017EE9}"/>
            </c:ext>
          </c:extLst>
        </c:ser>
        <c:ser>
          <c:idx val="7"/>
          <c:order val="7"/>
          <c:tx>
            <c:strRef>
              <c:f>'Cases by MOT'!$A$14</c:f>
              <c:strCache>
                <c:ptCount val="1"/>
                <c:pt idx="0">
                  <c:v>Others/Uncertain</c:v>
                </c:pt>
              </c:strCache>
            </c:strRef>
          </c:tx>
          <c:spPr>
            <a:solidFill>
              <a:sysClr val="window" lastClr="FFFFFF">
                <a:lumMod val="50000"/>
                <a:alpha val="39000"/>
              </a:sysClr>
            </a:solidFill>
            <a:ln w="12700">
              <a:solidFill>
                <a:sysClr val="window" lastClr="FFFFFF"/>
              </a:solidFill>
            </a:ln>
          </c:spPr>
          <c:invertIfNegative val="0"/>
          <c:cat>
            <c:strRef>
              <c:f>'Cases by MOT'!$B$5:$I$5</c:f>
              <c:strCache>
                <c:ptCount val="8"/>
                <c:pt idx="0">
                  <c:v>1985-2008</c:v>
                </c:pt>
                <c:pt idx="1">
                  <c:v>2009</c:v>
                </c:pt>
                <c:pt idx="2">
                  <c:v>2010</c:v>
                </c:pt>
                <c:pt idx="3">
                  <c:v>2011</c:v>
                </c:pt>
                <c:pt idx="4">
                  <c:v>2012</c:v>
                </c:pt>
                <c:pt idx="5">
                  <c:v>2013</c:v>
                </c:pt>
                <c:pt idx="6">
                  <c:v>2014</c:v>
                </c:pt>
                <c:pt idx="7">
                  <c:v>2015</c:v>
                </c:pt>
              </c:strCache>
            </c:strRef>
          </c:cat>
          <c:val>
            <c:numRef>
              <c:f>'Cases by MOT'!$B$14:$I$14</c:f>
              <c:numCache>
                <c:formatCode>General</c:formatCode>
                <c:ptCount val="8"/>
                <c:pt idx="0">
                  <c:v>125</c:v>
                </c:pt>
                <c:pt idx="1">
                  <c:v>6</c:v>
                </c:pt>
                <c:pt idx="2">
                  <c:v>3</c:v>
                </c:pt>
                <c:pt idx="3">
                  <c:v>10</c:v>
                </c:pt>
                <c:pt idx="4">
                  <c:v>10</c:v>
                </c:pt>
                <c:pt idx="5">
                  <c:v>14</c:v>
                </c:pt>
                <c:pt idx="6">
                  <c:v>15</c:v>
                </c:pt>
                <c:pt idx="7">
                  <c:v>11</c:v>
                </c:pt>
              </c:numCache>
            </c:numRef>
          </c:val>
          <c:extLst>
            <c:ext xmlns:c16="http://schemas.microsoft.com/office/drawing/2014/chart" uri="{C3380CC4-5D6E-409C-BE32-E72D297353CC}">
              <c16:uniqueId val="{00000007-17F4-46FB-9E51-0139F4017EE9}"/>
            </c:ext>
          </c:extLst>
        </c:ser>
        <c:dLbls>
          <c:showLegendKey val="0"/>
          <c:showVal val="0"/>
          <c:showCatName val="0"/>
          <c:showSerName val="0"/>
          <c:showPercent val="0"/>
          <c:showBubbleSize val="0"/>
        </c:dLbls>
        <c:gapWidth val="57"/>
        <c:overlap val="100"/>
        <c:axId val="129008384"/>
        <c:axId val="129009920"/>
      </c:barChart>
      <c:catAx>
        <c:axId val="129008384"/>
        <c:scaling>
          <c:orientation val="minMax"/>
        </c:scaling>
        <c:delete val="0"/>
        <c:axPos val="b"/>
        <c:numFmt formatCode="General" sourceLinked="1"/>
        <c:majorTickMark val="out"/>
        <c:minorTickMark val="none"/>
        <c:tickLblPos val="nextTo"/>
        <c:crossAx val="129009920"/>
        <c:crosses val="autoZero"/>
        <c:auto val="1"/>
        <c:lblAlgn val="ctr"/>
        <c:lblOffset val="100"/>
        <c:noMultiLvlLbl val="0"/>
      </c:catAx>
      <c:valAx>
        <c:axId val="129009920"/>
        <c:scaling>
          <c:orientation val="minMax"/>
        </c:scaling>
        <c:delete val="0"/>
        <c:axPos val="l"/>
        <c:numFmt formatCode="0%" sourceLinked="1"/>
        <c:majorTickMark val="out"/>
        <c:minorTickMark val="none"/>
        <c:tickLblPos val="nextTo"/>
        <c:crossAx val="129008384"/>
        <c:crosses val="autoZero"/>
        <c:crossBetween val="between"/>
        <c:majorUnit val="0.2"/>
      </c:valAx>
    </c:plotArea>
    <c:legend>
      <c:legendPos val="b"/>
      <c:layout>
        <c:manualLayout>
          <c:xMode val="edge"/>
          <c:yMode val="edge"/>
          <c:x val="7.2539071250735346E-2"/>
          <c:y val="0.76891255961844207"/>
          <c:w val="0.87959010929568848"/>
          <c:h val="0.1993590733590733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0.80234</cdr:x>
      <cdr:y>0.91928</cdr:y>
    </cdr:from>
    <cdr:to>
      <cdr:x>0.97365</cdr:x>
      <cdr:y>0.97534</cdr:y>
    </cdr:to>
    <cdr:sp macro="" textlink="">
      <cdr:nvSpPr>
        <cdr:cNvPr id="3" name="TextBox 2"/>
        <cdr:cNvSpPr txBox="1"/>
      </cdr:nvSpPr>
      <cdr:spPr>
        <a:xfrm xmlns:a="http://schemas.openxmlformats.org/drawingml/2006/main">
          <a:off x="7456714" y="5578929"/>
          <a:ext cx="1592036" cy="3401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drawings/drawing2.xml><?xml version="1.0" encoding="utf-8"?>
<c:userShapes xmlns:c="http://schemas.openxmlformats.org/drawingml/2006/chart">
  <cdr:relSizeAnchor xmlns:cdr="http://schemas.openxmlformats.org/drawingml/2006/chartDrawing">
    <cdr:from>
      <cdr:x>0.25644</cdr:x>
      <cdr:y>0.93736</cdr:y>
    </cdr:from>
    <cdr:to>
      <cdr:x>0.7823</cdr:x>
      <cdr:y>1</cdr:y>
    </cdr:to>
    <cdr:sp macro="" textlink="">
      <cdr:nvSpPr>
        <cdr:cNvPr id="3" name="TextBox 5"/>
        <cdr:cNvSpPr txBox="1"/>
      </cdr:nvSpPr>
      <cdr:spPr>
        <a:xfrm xmlns:a="http://schemas.openxmlformats.org/drawingml/2006/main">
          <a:off x="2141984" y="3914850"/>
          <a:ext cx="4392471" cy="261614"/>
        </a:xfrm>
        <a:prstGeom xmlns:a="http://schemas.openxmlformats.org/drawingml/2006/main" prst="rect">
          <a:avLst/>
        </a:prstGeom>
        <a:noFill xmlns:a="http://schemas.openxmlformats.org/drawingml/2006/main"/>
        <a:ln xmlns:a="http://schemas.openxmlformats.org/drawingml/2006/main" w="9525">
          <a:solidFill>
            <a:srgbClr val="88C540"/>
          </a:solidFill>
          <a:prstDash val="sysDash"/>
        </a:ln>
      </cdr:spPr>
      <cdr:txBody>
        <a:bodyPr xmlns:a="http://schemas.openxmlformats.org/drawingml/2006/main" wrap="square" rtlCol="0">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algn="ctr"/>
          <a:r>
            <a:rPr lang="en-US" sz="1100" dirty="0"/>
            <a:t>AIDS spending is 100% domestically sourced in Singapore </a:t>
          </a:r>
          <a:endParaRPr lang="en-GB"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0.10885</cdr:x>
      <cdr:y>0.19918</cdr:y>
    </cdr:from>
    <cdr:to>
      <cdr:x>0.80682</cdr:x>
      <cdr:y>0.19918</cdr:y>
    </cdr:to>
    <cdr:cxnSp macro="">
      <cdr:nvCxnSpPr>
        <cdr:cNvPr id="3" name="Straight Connector 2">
          <a:extLst xmlns:a="http://schemas.openxmlformats.org/drawingml/2006/main">
            <a:ext uri="{FF2B5EF4-FFF2-40B4-BE49-F238E27FC236}">
              <a16:creationId xmlns:a16="http://schemas.microsoft.com/office/drawing/2014/main" id="{7719510F-5C3D-468A-9120-6297F7A3E52D}"/>
            </a:ext>
          </a:extLst>
        </cdr:cNvPr>
        <cdr:cNvCxnSpPr/>
      </cdr:nvCxnSpPr>
      <cdr:spPr>
        <a:xfrm xmlns:a="http://schemas.openxmlformats.org/drawingml/2006/main">
          <a:off x="1243479" y="803374"/>
          <a:ext cx="7973457" cy="0"/>
        </a:xfrm>
        <a:prstGeom xmlns:a="http://schemas.openxmlformats.org/drawingml/2006/main" prst="line">
          <a:avLst/>
        </a:prstGeom>
        <a:ln xmlns:a="http://schemas.openxmlformats.org/drawingml/2006/main">
          <a:solidFill>
            <a:srgbClr val="E31837"/>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5.xml><?xml version="1.0" encoding="utf-8"?>
<c:userShapes xmlns:c="http://schemas.openxmlformats.org/drawingml/2006/chart">
  <cdr:relSizeAnchor xmlns:cdr="http://schemas.openxmlformats.org/drawingml/2006/chartDrawing">
    <cdr:from>
      <cdr:x>0</cdr:x>
      <cdr:y>0.9</cdr:y>
    </cdr:from>
    <cdr:to>
      <cdr:x>1</cdr:x>
      <cdr:y>0.98644</cdr:y>
    </cdr:to>
    <cdr:sp macro="" textlink="">
      <cdr:nvSpPr>
        <cdr:cNvPr id="2" name="TextBox 1"/>
        <cdr:cNvSpPr txBox="1"/>
      </cdr:nvSpPr>
      <cdr:spPr>
        <a:xfrm xmlns:a="http://schemas.openxmlformats.org/drawingml/2006/main">
          <a:off x="0" y="3783740"/>
          <a:ext cx="8669482" cy="363408"/>
        </a:xfrm>
        <a:prstGeom xmlns:a="http://schemas.openxmlformats.org/drawingml/2006/main" prst="rect">
          <a:avLst/>
        </a:prstGeom>
        <a:ln xmlns:a="http://schemas.openxmlformats.org/drawingml/2006/main">
          <a:noFill/>
          <a:prstDash val="sysDash"/>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0" dirty="0">
              <a:latin typeface="Arial" pitchFamily="34" charset="0"/>
              <a:cs typeface="Arial" pitchFamily="34" charset="0"/>
            </a:rPr>
            <a:t>*</a:t>
          </a:r>
          <a:r>
            <a:rPr lang="en-US" sz="1100" b="0" baseline="0" dirty="0">
              <a:latin typeface="Arial" pitchFamily="34" charset="0"/>
              <a:cs typeface="Arial" pitchFamily="34" charset="0"/>
            </a:rPr>
            <a:t> </a:t>
          </a:r>
          <a:r>
            <a:rPr lang="en-US" sz="1100" b="0" dirty="0">
              <a:latin typeface="Arial" pitchFamily="34" charset="0"/>
              <a:cs typeface="Arial" pitchFamily="34" charset="0"/>
            </a:rPr>
            <a:t>Number of people on ART who received a viral load test in the past year and have VL of &lt;1000copies/ml</a:t>
          </a:r>
          <a:endParaRPr lang="th-TH" sz="1100" b="0" dirty="0">
            <a:latin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sz="quarter"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A7C5D31D-D6CE-45A8-B841-0ACFDFCF5FE0}" type="datetimeFigureOut">
              <a:rPr lang="th-TH"/>
              <a:pPr>
                <a:defRPr/>
              </a:pPr>
              <a:t>14/09/63</a:t>
            </a:fld>
            <a:endParaRPr lang="th-TH"/>
          </a:p>
        </p:txBody>
      </p:sp>
      <p:sp>
        <p:nvSpPr>
          <p:cNvPr id="4" name="Footer Placeholder 3"/>
          <p:cNvSpPr>
            <a:spLocks noGrp="1"/>
          </p:cNvSpPr>
          <p:nvPr>
            <p:ph type="ftr" sz="quarter" idx="2"/>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5" name="Slide Number Placeholder 4"/>
          <p:cNvSpPr>
            <a:spLocks noGrp="1"/>
          </p:cNvSpPr>
          <p:nvPr>
            <p:ph type="sldNum" sz="quarter" idx="3"/>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2E4025E6-D577-4823-B8E2-9DF85E106D68}" type="slidenum">
              <a:rPr lang="th-TH"/>
              <a:pPr>
                <a:defRPr/>
              </a:pPr>
              <a:t>‹#›</a:t>
            </a:fld>
            <a:endParaRPr lang="th-TH"/>
          </a:p>
        </p:txBody>
      </p:sp>
    </p:spTree>
    <p:extLst>
      <p:ext uri="{BB962C8B-B14F-4D97-AF65-F5344CB8AC3E}">
        <p14:creationId xmlns:p14="http://schemas.microsoft.com/office/powerpoint/2010/main" val="913582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77222556-3EF5-4740-AC64-7AE151C6BF5D}" type="datetimeFigureOut">
              <a:rPr lang="th-TH"/>
              <a:pPr>
                <a:defRPr/>
              </a:pPr>
              <a:t>14/09/63</a:t>
            </a:fld>
            <a:endParaRPr lang="th-TH"/>
          </a:p>
        </p:txBody>
      </p:sp>
      <p:sp>
        <p:nvSpPr>
          <p:cNvPr id="4" name="Slide Image Placehold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4668" tIns="47334" rIns="94668" bIns="47334" rtlCol="0" anchor="ctr"/>
          <a:lstStyle/>
          <a:p>
            <a:pPr lvl="0"/>
            <a:endParaRPr lang="th-TH" noProof="0"/>
          </a:p>
        </p:txBody>
      </p:sp>
      <p:sp>
        <p:nvSpPr>
          <p:cNvPr id="5" name="Notes Placeholder 4"/>
          <p:cNvSpPr>
            <a:spLocks noGrp="1"/>
          </p:cNvSpPr>
          <p:nvPr>
            <p:ph type="body" sz="quarter" idx="3"/>
          </p:nvPr>
        </p:nvSpPr>
        <p:spPr>
          <a:xfrm>
            <a:off x="709613" y="4860925"/>
            <a:ext cx="5683250" cy="4605338"/>
          </a:xfrm>
          <a:prstGeom prst="rect">
            <a:avLst/>
          </a:prstGeom>
        </p:spPr>
        <p:txBody>
          <a:bodyPr vert="horz" lIns="94668" tIns="47334" rIns="94668" bIns="4733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th-TH" noProof="0"/>
          </a:p>
        </p:txBody>
      </p:sp>
      <p:sp>
        <p:nvSpPr>
          <p:cNvPr id="6" name="Footer Placeholder 5"/>
          <p:cNvSpPr>
            <a:spLocks noGrp="1"/>
          </p:cNvSpPr>
          <p:nvPr>
            <p:ph type="ftr" sz="quarter" idx="4"/>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7" name="Slide Number Placeholder 6"/>
          <p:cNvSpPr>
            <a:spLocks noGrp="1"/>
          </p:cNvSpPr>
          <p:nvPr>
            <p:ph type="sldNum" sz="quarter" idx="5"/>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36288F76-ABC8-45E4-A7BD-E658DF7FCD40}" type="slidenum">
              <a:rPr lang="th-TH"/>
              <a:pPr>
                <a:defRPr/>
              </a:pPr>
              <a:t>‹#›</a:t>
            </a:fld>
            <a:endParaRPr lang="th-TH"/>
          </a:p>
        </p:txBody>
      </p:sp>
    </p:spTree>
    <p:extLst>
      <p:ext uri="{BB962C8B-B14F-4D97-AF65-F5344CB8AC3E}">
        <p14:creationId xmlns:p14="http://schemas.microsoft.com/office/powerpoint/2010/main" val="1467281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mn-lt"/>
        <a:ea typeface="+mn-ea"/>
        <a:cs typeface="+mn-cs"/>
      </a:defRPr>
    </a:lvl1pPr>
    <a:lvl2pPr marL="544251" algn="l" rtl="0" eaLnBrk="0" fontAlgn="base" hangingPunct="0">
      <a:spcBef>
        <a:spcPct val="30000"/>
      </a:spcBef>
      <a:spcAft>
        <a:spcPct val="0"/>
      </a:spcAft>
      <a:defRPr kern="1200">
        <a:solidFill>
          <a:schemeClr val="tx1"/>
        </a:solidFill>
        <a:latin typeface="+mn-lt"/>
        <a:ea typeface="+mn-ea"/>
        <a:cs typeface="+mn-cs"/>
      </a:defRPr>
    </a:lvl2pPr>
    <a:lvl3pPr marL="1088502" algn="l" rtl="0" eaLnBrk="0" fontAlgn="base" hangingPunct="0">
      <a:spcBef>
        <a:spcPct val="30000"/>
      </a:spcBef>
      <a:spcAft>
        <a:spcPct val="0"/>
      </a:spcAft>
      <a:defRPr kern="1200">
        <a:solidFill>
          <a:schemeClr val="tx1"/>
        </a:solidFill>
        <a:latin typeface="+mn-lt"/>
        <a:ea typeface="+mn-ea"/>
        <a:cs typeface="+mn-cs"/>
      </a:defRPr>
    </a:lvl3pPr>
    <a:lvl4pPr marL="1632753" algn="l" rtl="0" eaLnBrk="0" fontAlgn="base" hangingPunct="0">
      <a:spcBef>
        <a:spcPct val="30000"/>
      </a:spcBef>
      <a:spcAft>
        <a:spcPct val="0"/>
      </a:spcAft>
      <a:defRPr kern="1200">
        <a:solidFill>
          <a:schemeClr val="tx1"/>
        </a:solidFill>
        <a:latin typeface="+mn-lt"/>
        <a:ea typeface="+mn-ea"/>
        <a:cs typeface="+mn-cs"/>
      </a:defRPr>
    </a:lvl4pPr>
    <a:lvl5pPr marL="2177004" algn="l" rtl="0" eaLnBrk="0" fontAlgn="base" hangingPunct="0">
      <a:spcBef>
        <a:spcPct val="30000"/>
      </a:spcBef>
      <a:spcAft>
        <a:spcPct val="0"/>
      </a:spcAft>
      <a:defRPr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42875" y="768350"/>
            <a:ext cx="6818313"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700">
                <a:solidFill>
                  <a:schemeClr val="tx1"/>
                </a:solidFill>
                <a:latin typeface="Arial" charset="0"/>
                <a:ea typeface="ＭＳ Ｐゴシック" charset="0"/>
                <a:cs typeface="Cordia New" charset="0"/>
              </a:defRPr>
            </a:lvl1pPr>
            <a:lvl2pPr marL="712959" indent="-274215" eaLnBrk="0" hangingPunct="0">
              <a:defRPr sz="2700">
                <a:solidFill>
                  <a:schemeClr val="tx1"/>
                </a:solidFill>
                <a:latin typeface="Arial" charset="0"/>
                <a:ea typeface="Cordia New" charset="0"/>
                <a:cs typeface="Cordia New" charset="0"/>
              </a:defRPr>
            </a:lvl2pPr>
            <a:lvl3pPr marL="1096859" indent="-219372" eaLnBrk="0" hangingPunct="0">
              <a:defRPr sz="2700">
                <a:solidFill>
                  <a:schemeClr val="tx1"/>
                </a:solidFill>
                <a:latin typeface="Arial" charset="0"/>
                <a:ea typeface="Cordia New" charset="0"/>
                <a:cs typeface="Cordia New" charset="0"/>
              </a:defRPr>
            </a:lvl3pPr>
            <a:lvl4pPr marL="1535603" indent="-219372" eaLnBrk="0" hangingPunct="0">
              <a:defRPr sz="2700">
                <a:solidFill>
                  <a:schemeClr val="tx1"/>
                </a:solidFill>
                <a:latin typeface="Arial" charset="0"/>
                <a:ea typeface="Cordia New" charset="0"/>
                <a:cs typeface="Cordia New" charset="0"/>
              </a:defRPr>
            </a:lvl4pPr>
            <a:lvl5pPr marL="1974345" indent="-219372" eaLnBrk="0" hangingPunct="0">
              <a:defRPr sz="2700">
                <a:solidFill>
                  <a:schemeClr val="tx1"/>
                </a:solidFill>
                <a:latin typeface="Arial" charset="0"/>
                <a:ea typeface="Cordia New" charset="0"/>
                <a:cs typeface="Cordia New" charset="0"/>
              </a:defRPr>
            </a:lvl5pPr>
            <a:lvl6pPr marL="2413089" indent="-219372" eaLnBrk="0" fontAlgn="base" hangingPunct="0">
              <a:spcBef>
                <a:spcPct val="0"/>
              </a:spcBef>
              <a:spcAft>
                <a:spcPct val="0"/>
              </a:spcAft>
              <a:defRPr sz="2700">
                <a:solidFill>
                  <a:schemeClr val="tx1"/>
                </a:solidFill>
                <a:latin typeface="Arial" charset="0"/>
                <a:ea typeface="Cordia New" charset="0"/>
                <a:cs typeface="Cordia New" charset="0"/>
              </a:defRPr>
            </a:lvl6pPr>
            <a:lvl7pPr marL="2851832" indent="-219372" eaLnBrk="0" fontAlgn="base" hangingPunct="0">
              <a:spcBef>
                <a:spcPct val="0"/>
              </a:spcBef>
              <a:spcAft>
                <a:spcPct val="0"/>
              </a:spcAft>
              <a:defRPr sz="2700">
                <a:solidFill>
                  <a:schemeClr val="tx1"/>
                </a:solidFill>
                <a:latin typeface="Arial" charset="0"/>
                <a:ea typeface="Cordia New" charset="0"/>
                <a:cs typeface="Cordia New" charset="0"/>
              </a:defRPr>
            </a:lvl7pPr>
            <a:lvl8pPr marL="3290576" indent="-219372" eaLnBrk="0" fontAlgn="base" hangingPunct="0">
              <a:spcBef>
                <a:spcPct val="0"/>
              </a:spcBef>
              <a:spcAft>
                <a:spcPct val="0"/>
              </a:spcAft>
              <a:defRPr sz="2700">
                <a:solidFill>
                  <a:schemeClr val="tx1"/>
                </a:solidFill>
                <a:latin typeface="Arial" charset="0"/>
                <a:ea typeface="Cordia New" charset="0"/>
                <a:cs typeface="Cordia New" charset="0"/>
              </a:defRPr>
            </a:lvl8pPr>
            <a:lvl9pPr marL="3729320" indent="-219372" eaLnBrk="0" fontAlgn="base" hangingPunct="0">
              <a:spcBef>
                <a:spcPct val="0"/>
              </a:spcBef>
              <a:spcAft>
                <a:spcPct val="0"/>
              </a:spcAft>
              <a:defRPr sz="27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67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67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67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67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67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36288F76-ABC8-45E4-A7BD-E658DF7FCD40}" type="slidenum">
              <a:rPr lang="th-TH" smtClean="0"/>
              <a:pPr>
                <a:defRPr/>
              </a:pPr>
              <a:t>9</a:t>
            </a:fld>
            <a:endParaRPr lang="th-TH"/>
          </a:p>
        </p:txBody>
      </p:sp>
    </p:spTree>
    <p:extLst>
      <p:ext uri="{BB962C8B-B14F-4D97-AF65-F5344CB8AC3E}">
        <p14:creationId xmlns:p14="http://schemas.microsoft.com/office/powerpoint/2010/main" val="153297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36288F76-ABC8-45E4-A7BD-E658DF7FCD40}" type="slidenum">
              <a:rPr lang="th-TH" smtClean="0"/>
              <a:pPr>
                <a:defRPr/>
              </a:pPr>
              <a:t>11</a:t>
            </a:fld>
            <a:endParaRPr lang="th-TH"/>
          </a:p>
        </p:txBody>
      </p:sp>
    </p:spTree>
    <p:extLst>
      <p:ext uri="{BB962C8B-B14F-4D97-AF65-F5344CB8AC3E}">
        <p14:creationId xmlns:p14="http://schemas.microsoft.com/office/powerpoint/2010/main" val="3184778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67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67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67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1.xml"/><Relationship Id="rId1" Type="http://schemas.openxmlformats.org/officeDocument/2006/relationships/themeOverride" Target="../theme/themeOverride1.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2.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3.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4.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5.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6.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3.xml"/><Relationship Id="rId1" Type="http://schemas.openxmlformats.org/officeDocument/2006/relationships/themeOverride" Target="../theme/themeOverride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10.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11.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12.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13.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14.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15.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1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671" y="3083639"/>
            <a:ext cx="8188317"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4300" b="1">
                <a:solidFill>
                  <a:schemeClr val="bg1"/>
                </a:solidFill>
                <a:cs typeface="Arial" charset="0"/>
              </a:rPr>
              <a:t>HIV and AIDS</a:t>
            </a:r>
            <a:endParaRPr lang="th-TH" sz="4300" b="1">
              <a:solidFill>
                <a:schemeClr val="bg1"/>
              </a:solidFill>
            </a:endParaRPr>
          </a:p>
        </p:txBody>
      </p:sp>
      <p:sp>
        <p:nvSpPr>
          <p:cNvPr id="5" name="TextBox 4"/>
          <p:cNvSpPr txBox="1"/>
          <p:nvPr userDrawn="1"/>
        </p:nvSpPr>
        <p:spPr>
          <a:xfrm>
            <a:off x="359787" y="3571172"/>
            <a:ext cx="8190434" cy="766016"/>
          </a:xfrm>
          <a:prstGeom prst="rect">
            <a:avLst/>
          </a:prstGeom>
          <a:noFill/>
        </p:spPr>
        <p:txBody>
          <a:bodyPr lIns="118527" tIns="59264" rIns="118527" bIns="59264">
            <a:spAutoFit/>
          </a:bodyPr>
          <a:lstStyle/>
          <a:p>
            <a:pPr fontAlgn="auto">
              <a:spcBef>
                <a:spcPts val="0"/>
              </a:spcBef>
              <a:spcAft>
                <a:spcPts val="0"/>
              </a:spcAft>
              <a:defRPr/>
            </a:pPr>
            <a:r>
              <a:rPr lang="en-US" sz="4200" kern="700" dirty="0">
                <a:solidFill>
                  <a:srgbClr val="21416C"/>
                </a:solidFill>
                <a:cs typeface="Arial" pitchFamily="34" charset="0"/>
              </a:rPr>
              <a:t>Data Hub for Asia-Pacific</a:t>
            </a:r>
            <a:endParaRPr lang="th-TH" sz="4200" kern="700" dirty="0">
              <a:solidFill>
                <a:srgbClr val="21416C"/>
              </a:solidFill>
              <a:cs typeface="+mn-cs"/>
            </a:endParaRPr>
          </a:p>
        </p:txBody>
      </p:sp>
      <p:sp>
        <p:nvSpPr>
          <p:cNvPr id="6" name="TextBox 5"/>
          <p:cNvSpPr txBox="1"/>
          <p:nvPr userDrawn="1"/>
        </p:nvSpPr>
        <p:spPr>
          <a:xfrm>
            <a:off x="359787" y="4026834"/>
            <a:ext cx="8190434" cy="596739"/>
          </a:xfrm>
          <a:prstGeom prst="rect">
            <a:avLst/>
          </a:prstGeom>
          <a:noFill/>
        </p:spPr>
        <p:txBody>
          <a:bodyPr lIns="118527" tIns="59264" rIns="118527" bIns="59264">
            <a:spAutoFit/>
          </a:bodyPr>
          <a:lstStyle/>
          <a:p>
            <a:pPr fontAlgn="auto">
              <a:spcBef>
                <a:spcPts val="0"/>
              </a:spcBef>
              <a:spcAft>
                <a:spcPts val="0"/>
              </a:spcAft>
              <a:defRPr/>
            </a:pPr>
            <a:r>
              <a:rPr lang="en-US" sz="3100" kern="700" dirty="0">
                <a:solidFill>
                  <a:srgbClr val="21416C"/>
                </a:solidFill>
                <a:cs typeface="Arial" pitchFamily="34" charset="0"/>
              </a:rPr>
              <a:t>Review in slides</a:t>
            </a:r>
            <a:endParaRPr lang="th-TH" sz="3100" kern="700" dirty="0">
              <a:solidFill>
                <a:srgbClr val="21416C"/>
              </a:solidFill>
              <a:cs typeface="+mn-cs"/>
            </a:endParaRPr>
          </a:p>
        </p:txBody>
      </p:sp>
      <p:sp>
        <p:nvSpPr>
          <p:cNvPr id="7" name="Rectangle 6"/>
          <p:cNvSpPr/>
          <p:nvPr userDrawn="1"/>
        </p:nvSpPr>
        <p:spPr>
          <a:xfrm>
            <a:off x="0" y="3089992"/>
            <a:ext cx="239153" cy="21595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597" y="609741"/>
            <a:ext cx="3242311" cy="110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23" y="4290388"/>
            <a:ext cx="10819029" cy="1357514"/>
          </a:xfrm>
          <a:prstGeom prst="rect">
            <a:avLst/>
          </a:prstGeom>
        </p:spPr>
        <p:txBody>
          <a:bodyPr lIns="108850" tIns="54425" rIns="108850" bIns="54425"/>
          <a:lstStyle>
            <a:lvl1pPr algn="l">
              <a:defRPr sz="80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192200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61"/>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pPr>
                <a:defRPr/>
              </a:pPr>
              <a:t>‹#›</a:t>
            </a:fld>
            <a:endParaRPr lang="th-TH"/>
          </a:p>
        </p:txBody>
      </p:sp>
    </p:spTree>
    <p:extLst>
      <p:ext uri="{BB962C8B-B14F-4D97-AF65-F5344CB8AC3E}">
        <p14:creationId xmlns:p14="http://schemas.microsoft.com/office/powerpoint/2010/main" val="1595636222"/>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244132452"/>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23071452"/>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55"/>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5352498"/>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72461805"/>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04556553"/>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55189117"/>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03198846"/>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8201685"/>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88514513"/>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1012801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t> </a:t>
            </a:r>
            <a:endParaRPr lang="th-TH" dirty="0"/>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4B99333-AF4A-49FA-A014-16C1D37C1951}" type="slidenum">
              <a:rPr lang="th-TH"/>
              <a:pPr>
                <a:defRPr/>
              </a:pPr>
              <a:t>‹#›</a:t>
            </a:fld>
            <a:endParaRPr lang="th-TH"/>
          </a:p>
        </p:txBody>
      </p:sp>
    </p:spTree>
    <p:extLst>
      <p:ext uri="{BB962C8B-B14F-4D97-AF65-F5344CB8AC3E}">
        <p14:creationId xmlns:p14="http://schemas.microsoft.com/office/powerpoint/2010/main" val="2349220464"/>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49"/>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17310685"/>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16055032"/>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89150575"/>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46702115"/>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26903004"/>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06308263"/>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41613523"/>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88400450"/>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43"/>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94907256"/>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0766340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t> </a:t>
            </a:r>
            <a:endParaRPr lang="th-TH"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3762BE0-6964-4469-8C37-9F9A0EDA1DA8}" type="slidenum">
              <a:rPr lang="th-TH"/>
              <a:pPr>
                <a:defRPr/>
              </a:pPr>
              <a:t>‹#›</a:t>
            </a:fld>
            <a:endParaRPr lang="th-TH"/>
          </a:p>
        </p:txBody>
      </p:sp>
    </p:spTree>
    <p:extLst>
      <p:ext uri="{BB962C8B-B14F-4D97-AF65-F5344CB8AC3E}">
        <p14:creationId xmlns:p14="http://schemas.microsoft.com/office/powerpoint/2010/main" val="2266727334"/>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54417140"/>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80892779"/>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1278084"/>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287358954"/>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604117749"/>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58672100"/>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35"/>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43691929"/>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32078338"/>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85587560"/>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030517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t> </a:t>
            </a:r>
            <a:endParaRPr lang="th-TH"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80886F1-70AB-42A2-BCDD-525403C406C2}" type="slidenum">
              <a:rPr lang="th-TH"/>
              <a:pPr>
                <a:defRPr/>
              </a:pPr>
              <a:t>‹#›</a:t>
            </a:fld>
            <a:endParaRPr lang="th-TH"/>
          </a:p>
        </p:txBody>
      </p:sp>
    </p:spTree>
    <p:extLst>
      <p:ext uri="{BB962C8B-B14F-4D97-AF65-F5344CB8AC3E}">
        <p14:creationId xmlns:p14="http://schemas.microsoft.com/office/powerpoint/2010/main" val="83787075"/>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84156472"/>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92451401"/>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21293109"/>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03599901"/>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25"/>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80644875"/>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34833749"/>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69174410"/>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41826456"/>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4775266"/>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1934224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t> </a:t>
            </a:r>
            <a:endParaRPr lang="th-TH"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785161BB-7284-4515-B014-1FDE94DB0666}" type="slidenum">
              <a:rPr lang="th-TH"/>
              <a:pPr>
                <a:defRPr/>
              </a:pPr>
              <a:t>‹#›</a:t>
            </a:fld>
            <a:endParaRPr lang="th-TH"/>
          </a:p>
        </p:txBody>
      </p:sp>
    </p:spTree>
    <p:extLst>
      <p:ext uri="{BB962C8B-B14F-4D97-AF65-F5344CB8AC3E}">
        <p14:creationId xmlns:p14="http://schemas.microsoft.com/office/powerpoint/2010/main" val="3405630457"/>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95951005"/>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79986567"/>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15"/>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86162480"/>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3"/>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8" name="Subtitle 2"/>
          <p:cNvSpPr>
            <a:spLocks noGrp="1"/>
          </p:cNvSpPr>
          <p:nvPr>
            <p:ph type="subTitle" idx="1"/>
          </p:nvPr>
        </p:nvSpPr>
        <p:spPr>
          <a:xfrm>
            <a:off x="660252" y="1978751"/>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254" y="5430522"/>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74975534"/>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3"/>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4" y="5430522"/>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51419580"/>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3"/>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4" y="5430522"/>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44619636"/>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3"/>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5"/>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5"/>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4" y="5430522"/>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53050081"/>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3"/>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101318558"/>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829116812"/>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3"/>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4" y="5430522"/>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3345454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t> </a:t>
            </a:r>
            <a:endParaRPr lang="th-TH"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E01C13E8-1E24-4465-9D82-EEC9EF2946A2}" type="slidenum">
              <a:rPr lang="th-TH"/>
              <a:pPr>
                <a:defRPr/>
              </a:pPr>
              <a:t>‹#›</a:t>
            </a:fld>
            <a:endParaRPr lang="th-TH" dirty="0"/>
          </a:p>
        </p:txBody>
      </p:sp>
    </p:spTree>
    <p:extLst>
      <p:ext uri="{BB962C8B-B14F-4D97-AF65-F5344CB8AC3E}">
        <p14:creationId xmlns:p14="http://schemas.microsoft.com/office/powerpoint/2010/main" val="3527443642"/>
      </p:ext>
    </p:extLst>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05"/>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7"/>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9542311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BA104C9-8A96-4A98-ABE0-7F0EABD454EA}" type="slidenum">
              <a:rPr lang="th-TH"/>
              <a:pPr>
                <a:defRPr/>
              </a:pPr>
              <a:t>‹#›</a:t>
            </a:fld>
            <a:endParaRPr lang="th-TH" dirty="0"/>
          </a:p>
        </p:txBody>
      </p:sp>
    </p:spTree>
    <p:extLst>
      <p:ext uri="{BB962C8B-B14F-4D97-AF65-F5344CB8AC3E}">
        <p14:creationId xmlns:p14="http://schemas.microsoft.com/office/powerpoint/2010/main" val="360731594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t> </a:t>
            </a:r>
            <a:endParaRPr lang="th-TH" dirty="0"/>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59C68EF-93C5-4DB7-A9B3-925200399420}" type="slidenum">
              <a:rPr lang="th-TH"/>
              <a:pPr>
                <a:defRPr/>
              </a:pPr>
              <a:t>‹#›</a:t>
            </a:fld>
            <a:endParaRPr lang="th-TH"/>
          </a:p>
        </p:txBody>
      </p:sp>
    </p:spTree>
    <p:extLst>
      <p:ext uri="{BB962C8B-B14F-4D97-AF65-F5344CB8AC3E}">
        <p14:creationId xmlns:p14="http://schemas.microsoft.com/office/powerpoint/2010/main" val="246094458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61"/>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9CB8B7E7-A5B1-46BA-8891-629A7DD5C0F0}" type="slidenum">
              <a:rPr lang="th-TH"/>
              <a:pPr>
                <a:defRPr/>
              </a:pPr>
              <a:t>‹#›</a:t>
            </a:fld>
            <a:endParaRPr lang="th-TH"/>
          </a:p>
        </p:txBody>
      </p:sp>
    </p:spTree>
    <p:extLst>
      <p:ext uri="{BB962C8B-B14F-4D97-AF65-F5344CB8AC3E}">
        <p14:creationId xmlns:p14="http://schemas.microsoft.com/office/powerpoint/2010/main" val="202559972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671" y="3083639"/>
            <a:ext cx="8188317"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defRPr/>
            </a:pPr>
            <a:r>
              <a:rPr lang="en-US" sz="4300" b="1">
                <a:solidFill>
                  <a:srgbClr val="FFFFFF"/>
                </a:solidFill>
                <a:cs typeface="Arial" charset="0"/>
              </a:rPr>
              <a:t>HIV and AIDS</a:t>
            </a:r>
            <a:endParaRPr lang="th-TH" sz="4300" b="1">
              <a:solidFill>
                <a:srgbClr val="FFFFFF"/>
              </a:solidFill>
            </a:endParaRPr>
          </a:p>
        </p:txBody>
      </p:sp>
      <p:sp>
        <p:nvSpPr>
          <p:cNvPr id="5" name="TextBox 4"/>
          <p:cNvSpPr txBox="1"/>
          <p:nvPr userDrawn="1"/>
        </p:nvSpPr>
        <p:spPr>
          <a:xfrm>
            <a:off x="359787" y="3571172"/>
            <a:ext cx="8190434" cy="766016"/>
          </a:xfrm>
          <a:prstGeom prst="rect">
            <a:avLst/>
          </a:prstGeom>
          <a:noFill/>
        </p:spPr>
        <p:txBody>
          <a:bodyPr lIns="118527" tIns="59264" rIns="118527" bIns="59264">
            <a:spAutoFit/>
          </a:bodyPr>
          <a:lstStyle/>
          <a:p>
            <a:pPr fontAlgn="auto">
              <a:spcBef>
                <a:spcPts val="0"/>
              </a:spcBef>
              <a:spcAft>
                <a:spcPts val="0"/>
              </a:spcAft>
              <a:defRPr/>
            </a:pPr>
            <a:r>
              <a:rPr lang="en-US" sz="4200" kern="700" dirty="0">
                <a:solidFill>
                  <a:srgbClr val="21416C"/>
                </a:solidFill>
                <a:cs typeface="Arial" pitchFamily="34" charset="0"/>
              </a:rPr>
              <a:t>Data Hub for Asia-Pacific</a:t>
            </a:r>
            <a:endParaRPr lang="th-TH" sz="4200" kern="700" dirty="0">
              <a:solidFill>
                <a:srgbClr val="21416C"/>
              </a:solidFill>
              <a:cs typeface="Cordia New"/>
            </a:endParaRPr>
          </a:p>
        </p:txBody>
      </p:sp>
      <p:sp>
        <p:nvSpPr>
          <p:cNvPr id="6" name="TextBox 5"/>
          <p:cNvSpPr txBox="1"/>
          <p:nvPr userDrawn="1"/>
        </p:nvSpPr>
        <p:spPr>
          <a:xfrm>
            <a:off x="359787" y="4026834"/>
            <a:ext cx="8190434" cy="596739"/>
          </a:xfrm>
          <a:prstGeom prst="rect">
            <a:avLst/>
          </a:prstGeom>
          <a:noFill/>
        </p:spPr>
        <p:txBody>
          <a:bodyPr lIns="118527" tIns="59264" rIns="118527" bIns="59264">
            <a:spAutoFit/>
          </a:bodyPr>
          <a:lstStyle/>
          <a:p>
            <a:pPr fontAlgn="auto">
              <a:spcBef>
                <a:spcPts val="0"/>
              </a:spcBef>
              <a:spcAft>
                <a:spcPts val="0"/>
              </a:spcAft>
              <a:defRPr/>
            </a:pPr>
            <a:r>
              <a:rPr lang="en-US" sz="3100" kern="700" dirty="0">
                <a:solidFill>
                  <a:srgbClr val="21416C"/>
                </a:solidFill>
                <a:cs typeface="Arial" pitchFamily="34" charset="0"/>
              </a:rPr>
              <a:t>Review in slides</a:t>
            </a:r>
            <a:endParaRPr lang="th-TH" sz="3100" kern="700" dirty="0">
              <a:solidFill>
                <a:srgbClr val="21416C"/>
              </a:solidFill>
              <a:cs typeface="Cordia New"/>
            </a:endParaRPr>
          </a:p>
        </p:txBody>
      </p:sp>
      <p:sp>
        <p:nvSpPr>
          <p:cNvPr id="7" name="Rectangle 6"/>
          <p:cNvSpPr/>
          <p:nvPr userDrawn="1"/>
        </p:nvSpPr>
        <p:spPr>
          <a:xfrm>
            <a:off x="0" y="3089992"/>
            <a:ext cx="239153" cy="21595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597" y="609741"/>
            <a:ext cx="3242311" cy="110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23" y="4290388"/>
            <a:ext cx="10819029" cy="1357514"/>
          </a:xfrm>
          <a:prstGeom prst="rect">
            <a:avLst/>
          </a:prstGeom>
        </p:spPr>
        <p:txBody>
          <a:bodyPr lIns="108850" tIns="54425" rIns="108850" bIns="54425"/>
          <a:lstStyle>
            <a:lvl1pPr algn="l">
              <a:defRPr sz="80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427630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9660"/>
            <a:ext cx="239153" cy="135286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a:p>
        </p:txBody>
      </p:sp>
      <p:sp>
        <p:nvSpPr>
          <p:cNvPr id="3" name="Title 6"/>
          <p:cNvSpPr>
            <a:spLocks noGrp="1"/>
          </p:cNvSpPr>
          <p:nvPr>
            <p:ph type="title"/>
          </p:nvPr>
        </p:nvSpPr>
        <p:spPr>
          <a:xfrm>
            <a:off x="300723" y="3391685"/>
            <a:ext cx="10819029" cy="1748255"/>
          </a:xfrm>
          <a:prstGeom prst="rect">
            <a:avLst/>
          </a:prstGeom>
        </p:spPr>
        <p:txBody>
          <a:bodyPr lIns="108850" tIns="54425" rIns="108850" bIns="54425"/>
          <a:lstStyle>
            <a:lvl1pPr algn="l">
              <a:defRPr sz="6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71194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9660"/>
            <a:ext cx="239153" cy="135286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a:solidFill>
                <a:prstClr val="white"/>
              </a:solidFill>
            </a:endParaRPr>
          </a:p>
        </p:txBody>
      </p:sp>
      <p:sp>
        <p:nvSpPr>
          <p:cNvPr id="3" name="Title 6"/>
          <p:cNvSpPr>
            <a:spLocks noGrp="1"/>
          </p:cNvSpPr>
          <p:nvPr>
            <p:ph type="title"/>
          </p:nvPr>
        </p:nvSpPr>
        <p:spPr>
          <a:xfrm>
            <a:off x="300723" y="3391685"/>
            <a:ext cx="10819029" cy="1748255"/>
          </a:xfrm>
          <a:prstGeom prst="rect">
            <a:avLst/>
          </a:prstGeom>
        </p:spPr>
        <p:txBody>
          <a:bodyPr lIns="108850" tIns="54425" rIns="108850" bIns="54425"/>
          <a:lstStyle>
            <a:lvl1pPr algn="l">
              <a:defRPr sz="6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757142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671" y="3083639"/>
            <a:ext cx="8188317"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defRPr/>
            </a:pPr>
            <a:r>
              <a:rPr lang="en-US" sz="4300" b="1">
                <a:solidFill>
                  <a:srgbClr val="FFFFFF"/>
                </a:solidFill>
                <a:cs typeface="Arial" charset="0"/>
              </a:rPr>
              <a:t>HIV and AIDS</a:t>
            </a:r>
            <a:endParaRPr lang="th-TH" sz="4300" b="1">
              <a:solidFill>
                <a:srgbClr val="FFFFFF"/>
              </a:solidFill>
            </a:endParaRPr>
          </a:p>
        </p:txBody>
      </p:sp>
      <p:sp>
        <p:nvSpPr>
          <p:cNvPr id="5" name="TextBox 4"/>
          <p:cNvSpPr txBox="1"/>
          <p:nvPr userDrawn="1"/>
        </p:nvSpPr>
        <p:spPr>
          <a:xfrm>
            <a:off x="359787" y="3571172"/>
            <a:ext cx="8190434" cy="766016"/>
          </a:xfrm>
          <a:prstGeom prst="rect">
            <a:avLst/>
          </a:prstGeom>
          <a:noFill/>
        </p:spPr>
        <p:txBody>
          <a:bodyPr lIns="118527" tIns="59264" rIns="118527" bIns="59264">
            <a:spAutoFit/>
          </a:bodyPr>
          <a:lstStyle/>
          <a:p>
            <a:pPr fontAlgn="auto">
              <a:spcBef>
                <a:spcPts val="0"/>
              </a:spcBef>
              <a:spcAft>
                <a:spcPts val="0"/>
              </a:spcAft>
              <a:defRPr/>
            </a:pPr>
            <a:r>
              <a:rPr lang="en-US" sz="4200" kern="700" dirty="0">
                <a:solidFill>
                  <a:srgbClr val="21416C"/>
                </a:solidFill>
                <a:cs typeface="Arial" pitchFamily="34" charset="0"/>
              </a:rPr>
              <a:t>Data Hub for Asia-Pacific</a:t>
            </a:r>
            <a:endParaRPr lang="th-TH" sz="4200" kern="700" dirty="0">
              <a:solidFill>
                <a:srgbClr val="21416C"/>
              </a:solidFill>
              <a:cs typeface="Cordia New"/>
            </a:endParaRPr>
          </a:p>
        </p:txBody>
      </p:sp>
      <p:sp>
        <p:nvSpPr>
          <p:cNvPr id="6" name="TextBox 5"/>
          <p:cNvSpPr txBox="1"/>
          <p:nvPr userDrawn="1"/>
        </p:nvSpPr>
        <p:spPr>
          <a:xfrm>
            <a:off x="359787" y="4026834"/>
            <a:ext cx="8190434" cy="596739"/>
          </a:xfrm>
          <a:prstGeom prst="rect">
            <a:avLst/>
          </a:prstGeom>
          <a:noFill/>
        </p:spPr>
        <p:txBody>
          <a:bodyPr lIns="118527" tIns="59264" rIns="118527" bIns="59264">
            <a:spAutoFit/>
          </a:bodyPr>
          <a:lstStyle/>
          <a:p>
            <a:pPr fontAlgn="auto">
              <a:spcBef>
                <a:spcPts val="0"/>
              </a:spcBef>
              <a:spcAft>
                <a:spcPts val="0"/>
              </a:spcAft>
              <a:defRPr/>
            </a:pPr>
            <a:r>
              <a:rPr lang="en-US" sz="3100" kern="700" dirty="0">
                <a:solidFill>
                  <a:srgbClr val="21416C"/>
                </a:solidFill>
                <a:cs typeface="Arial" pitchFamily="34" charset="0"/>
              </a:rPr>
              <a:t>Review in slides</a:t>
            </a:r>
            <a:endParaRPr lang="th-TH" sz="3100" kern="700" dirty="0">
              <a:solidFill>
                <a:srgbClr val="21416C"/>
              </a:solidFill>
              <a:cs typeface="Cordia New"/>
            </a:endParaRPr>
          </a:p>
        </p:txBody>
      </p:sp>
      <p:sp>
        <p:nvSpPr>
          <p:cNvPr id="7" name="Rectangle 6"/>
          <p:cNvSpPr/>
          <p:nvPr userDrawn="1"/>
        </p:nvSpPr>
        <p:spPr>
          <a:xfrm>
            <a:off x="0" y="3089992"/>
            <a:ext cx="239153" cy="21595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597" y="609741"/>
            <a:ext cx="3242311" cy="110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23" y="4290388"/>
            <a:ext cx="10819029" cy="1357514"/>
          </a:xfrm>
          <a:prstGeom prst="rect">
            <a:avLst/>
          </a:prstGeom>
        </p:spPr>
        <p:txBody>
          <a:bodyPr lIns="108850" tIns="54425" rIns="108850" bIns="54425"/>
          <a:lstStyle>
            <a:lvl1pPr algn="l">
              <a:defRPr sz="80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2688190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9660"/>
            <a:ext cx="239153" cy="135286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a:solidFill>
                <a:prstClr val="white"/>
              </a:solidFill>
            </a:endParaRPr>
          </a:p>
        </p:txBody>
      </p:sp>
      <p:sp>
        <p:nvSpPr>
          <p:cNvPr id="3" name="Title 6"/>
          <p:cNvSpPr>
            <a:spLocks noGrp="1"/>
          </p:cNvSpPr>
          <p:nvPr>
            <p:ph type="title"/>
          </p:nvPr>
        </p:nvSpPr>
        <p:spPr>
          <a:xfrm>
            <a:off x="300723" y="3391685"/>
            <a:ext cx="10819029" cy="1748255"/>
          </a:xfrm>
          <a:prstGeom prst="rect">
            <a:avLst/>
          </a:prstGeom>
        </p:spPr>
        <p:txBody>
          <a:bodyPr lIns="108850" tIns="54425" rIns="108850" bIns="54425"/>
          <a:lstStyle>
            <a:lvl1pPr algn="l">
              <a:defRPr sz="6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3008358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4B99333-AF4A-49FA-A014-16C1D37C19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139437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3762BE0-6964-4469-8C37-9F9A0EDA1DA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8563962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80886F1-70AB-42A2-BCDD-525403C406C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26274383"/>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785161BB-7284-4515-B014-1FDE94DB066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65622865"/>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E01C13E8-1E24-4465-9D82-EEC9EF2946A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63632329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BA104C9-8A96-4A98-ABE0-7F0EABD454E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55780629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59C68EF-93C5-4DB7-A9B3-92520039942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678299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t> </a:t>
            </a:r>
            <a:endParaRPr lang="th-TH" dirty="0"/>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pPr>
                <a:defRPr/>
              </a:pPr>
              <a:t>‹#›</a:t>
            </a:fld>
            <a:endParaRPr lang="th-TH"/>
          </a:p>
        </p:txBody>
      </p:sp>
    </p:spTree>
    <p:extLst>
      <p:ext uri="{BB962C8B-B14F-4D97-AF65-F5344CB8AC3E}">
        <p14:creationId xmlns:p14="http://schemas.microsoft.com/office/powerpoint/2010/main" val="373492489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61"/>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9CB8B7E7-A5B1-46BA-8891-629A7DD5C0F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7933294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38847867"/>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53618438"/>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740916"/>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59333347"/>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516072232"/>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17484079"/>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00837196"/>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61"/>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17034091"/>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54847421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t> </a:t>
            </a:r>
            <a:endParaRPr lang="th-TH"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pPr>
                <a:defRPr/>
              </a:pPr>
              <a:t>‹#›</a:t>
            </a:fld>
            <a:endParaRPr lang="th-TH"/>
          </a:p>
        </p:txBody>
      </p:sp>
    </p:spTree>
    <p:extLst>
      <p:ext uri="{BB962C8B-B14F-4D97-AF65-F5344CB8AC3E}">
        <p14:creationId xmlns:p14="http://schemas.microsoft.com/office/powerpoint/2010/main" val="320345370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550705199"/>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686898196"/>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220066364"/>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746819409"/>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7866081"/>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718385916"/>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61"/>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897878126"/>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29278004"/>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277244005"/>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41789984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t> </a:t>
            </a:r>
            <a:endParaRPr lang="th-TH"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pPr>
                <a:defRPr/>
              </a:pPr>
              <a:t>‹#›</a:t>
            </a:fld>
            <a:endParaRPr lang="th-TH"/>
          </a:p>
        </p:txBody>
      </p:sp>
    </p:spTree>
    <p:extLst>
      <p:ext uri="{BB962C8B-B14F-4D97-AF65-F5344CB8AC3E}">
        <p14:creationId xmlns:p14="http://schemas.microsoft.com/office/powerpoint/2010/main" val="1204008454"/>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745678508"/>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903548817"/>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078140004"/>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263930585"/>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61"/>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991168703"/>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4078344076"/>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907400263"/>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1473621543"/>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686243276"/>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28081258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t> </a:t>
            </a:r>
            <a:endParaRPr lang="th-TH"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pPr>
                <a:defRPr/>
              </a:pPr>
              <a:t>‹#›</a:t>
            </a:fld>
            <a:endParaRPr lang="th-TH"/>
          </a:p>
        </p:txBody>
      </p:sp>
    </p:spTree>
    <p:extLst>
      <p:ext uri="{BB962C8B-B14F-4D97-AF65-F5344CB8AC3E}">
        <p14:creationId xmlns:p14="http://schemas.microsoft.com/office/powerpoint/2010/main" val="389558798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848616558"/>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941679353"/>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61"/>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287231884"/>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3"/>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marL="634959" marR="0" lvl="0" indent="-634959" algn="l" defTabSz="1088502" rtl="0" eaLnBrk="1" fontAlgn="auto" latinLnBrk="0" hangingPunct="1">
              <a:lnSpc>
                <a:spcPct val="150000"/>
              </a:lnSpc>
              <a:spcBef>
                <a:spcPct val="20000"/>
              </a:spcBef>
              <a:spcAft>
                <a:spcPts val="0"/>
              </a:spcAft>
              <a:buClrTx/>
              <a:buSzPct val="250000"/>
              <a:buFontTx/>
              <a:buBlip>
                <a:blip r:embed="rId3"/>
              </a:buBlip>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21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425"/>
            <a:ext cx="239969" cy="64942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fontAlgn="auto">
              <a:spcBef>
                <a:spcPts val="0"/>
              </a:spcBef>
              <a:spcAft>
                <a:spcPts val="0"/>
              </a:spcAft>
            </a:pPr>
            <a:r>
              <a:rPr lang="en-US" dirty="0">
                <a:solidFill>
                  <a:prstClr val="white"/>
                </a:solidFill>
              </a:rPr>
              <a:t> </a:t>
            </a:r>
            <a:endParaRPr lang="th-TH" dirty="0">
              <a:solidFill>
                <a:prstClr val="white"/>
              </a:solidFill>
            </a:endParaRPr>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Tree>
    <p:extLst>
      <p:ext uri="{BB962C8B-B14F-4D97-AF65-F5344CB8AC3E}">
        <p14:creationId xmlns:p14="http://schemas.microsoft.com/office/powerpoint/2010/main" val="2951458864"/>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425"/>
            <a:ext cx="239969" cy="64942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fontAlgn="auto">
              <a:spcBef>
                <a:spcPts val="0"/>
              </a:spcBef>
              <a:spcAft>
                <a:spcPts val="0"/>
              </a:spcAft>
            </a:pPr>
            <a:r>
              <a:rPr lang="en-US" dirty="0">
                <a:solidFill>
                  <a:prstClr val="white"/>
                </a:solidFill>
              </a:rPr>
              <a:t> </a:t>
            </a:r>
            <a:endParaRPr lang="th-TH" dirty="0">
              <a:solidFill>
                <a:prstClr val="white"/>
              </a:solidFill>
            </a:endParaRPr>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Tree>
    <p:extLst>
      <p:ext uri="{BB962C8B-B14F-4D97-AF65-F5344CB8AC3E}">
        <p14:creationId xmlns:p14="http://schemas.microsoft.com/office/powerpoint/2010/main" val="3685119703"/>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425"/>
            <a:ext cx="239969" cy="64942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fontAlgn="auto">
              <a:spcBef>
                <a:spcPts val="0"/>
              </a:spcBef>
              <a:spcAft>
                <a:spcPts val="0"/>
              </a:spcAft>
            </a:pPr>
            <a:r>
              <a:rPr lang="en-US" dirty="0">
                <a:solidFill>
                  <a:prstClr val="white"/>
                </a:solidFill>
              </a:rPr>
              <a:t> </a:t>
            </a:r>
            <a:endParaRPr lang="th-TH" dirty="0">
              <a:solidFill>
                <a:prstClr val="white"/>
              </a:solidFill>
            </a:endParaRPr>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Tree>
    <p:extLst>
      <p:ext uri="{BB962C8B-B14F-4D97-AF65-F5344CB8AC3E}">
        <p14:creationId xmlns:p14="http://schemas.microsoft.com/office/powerpoint/2010/main" val="2444682297"/>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425"/>
            <a:ext cx="239969" cy="64942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fontAlgn="auto">
              <a:spcBef>
                <a:spcPts val="0"/>
              </a:spcBef>
              <a:spcAft>
                <a:spcPts val="0"/>
              </a:spcAft>
            </a:pPr>
            <a:r>
              <a:rPr lang="en-US" dirty="0">
                <a:solidFill>
                  <a:prstClr val="white"/>
                </a:solidFill>
              </a:rPr>
              <a:t> </a:t>
            </a:r>
            <a:endParaRPr lang="th-TH" dirty="0">
              <a:solidFill>
                <a:prstClr val="white"/>
              </a:solidFill>
            </a:endParaRPr>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Tree>
    <p:extLst>
      <p:ext uri="{BB962C8B-B14F-4D97-AF65-F5344CB8AC3E}">
        <p14:creationId xmlns:p14="http://schemas.microsoft.com/office/powerpoint/2010/main" val="190564554"/>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425"/>
            <a:ext cx="239969" cy="64942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fontAlgn="auto">
              <a:spcBef>
                <a:spcPts val="0"/>
              </a:spcBef>
              <a:spcAft>
                <a:spcPts val="0"/>
              </a:spcAft>
            </a:pPr>
            <a:r>
              <a:rPr lang="en-US" dirty="0">
                <a:solidFill>
                  <a:prstClr val="white"/>
                </a:solidFill>
              </a:rPr>
              <a:t> </a:t>
            </a:r>
            <a:endParaRPr lang="th-TH" dirty="0">
              <a:solidFill>
                <a:prstClr val="white"/>
              </a:solidFill>
            </a:endParaRPr>
          </a:p>
        </p:txBody>
      </p:sp>
    </p:spTree>
    <p:extLst>
      <p:ext uri="{BB962C8B-B14F-4D97-AF65-F5344CB8AC3E}">
        <p14:creationId xmlns:p14="http://schemas.microsoft.com/office/powerpoint/2010/main" val="615155569"/>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Tree>
    <p:extLst>
      <p:ext uri="{BB962C8B-B14F-4D97-AF65-F5344CB8AC3E}">
        <p14:creationId xmlns:p14="http://schemas.microsoft.com/office/powerpoint/2010/main" val="3948213673"/>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425"/>
            <a:ext cx="239969" cy="64942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fontAlgn="auto">
              <a:spcBef>
                <a:spcPts val="0"/>
              </a:spcBef>
              <a:spcAft>
                <a:spcPts val="0"/>
              </a:spcAft>
            </a:pPr>
            <a:r>
              <a:rPr lang="en-US" dirty="0">
                <a:solidFill>
                  <a:prstClr val="white"/>
                </a:solidFill>
              </a:rPr>
              <a:t> </a:t>
            </a:r>
            <a:endParaRPr lang="th-TH" dirty="0">
              <a:solidFill>
                <a:prstClr val="white"/>
              </a:solidFill>
            </a:endParaRPr>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dirty="0"/>
              <a:t>Click to add text</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Tree>
    <p:extLst>
      <p:ext uri="{BB962C8B-B14F-4D97-AF65-F5344CB8AC3E}">
        <p14:creationId xmlns:p14="http://schemas.microsoft.com/office/powerpoint/2010/main" val="60752147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t> </a:t>
            </a:r>
            <a:endParaRPr lang="th-TH"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pPr>
                <a:defRPr/>
              </a:pPr>
              <a:t>‹#›</a:t>
            </a:fld>
            <a:endParaRPr lang="th-TH" dirty="0"/>
          </a:p>
        </p:txBody>
      </p:sp>
    </p:spTree>
    <p:extLst>
      <p:ext uri="{BB962C8B-B14F-4D97-AF65-F5344CB8AC3E}">
        <p14:creationId xmlns:p14="http://schemas.microsoft.com/office/powerpoint/2010/main" val="554367165"/>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1" name="Text Placeholder 20"/>
          <p:cNvSpPr>
            <a:spLocks noGrp="1"/>
          </p:cNvSpPr>
          <p:nvPr>
            <p:ph type="body" sz="quarter" idx="14"/>
          </p:nvPr>
        </p:nvSpPr>
        <p:spPr>
          <a:xfrm>
            <a:off x="660251" y="5930761"/>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hasCustomPrompt="1"/>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dirty="0"/>
              <a:t>Click to add text</a:t>
            </a:r>
            <a:endParaRPr lang="th-TH" dirty="0"/>
          </a:p>
        </p:txBody>
      </p:sp>
    </p:spTree>
    <p:extLst>
      <p:ext uri="{BB962C8B-B14F-4D97-AF65-F5344CB8AC3E}">
        <p14:creationId xmlns:p14="http://schemas.microsoft.com/office/powerpoint/2010/main" val="2339237885"/>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530252547"/>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1776782769"/>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1898571925"/>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502108629"/>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690035022"/>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430367847"/>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4104986698"/>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61"/>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882973901"/>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3"/>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marL="634959" marR="0" lvl="0" indent="-634959" algn="l" defTabSz="1088502" rtl="0" eaLnBrk="1" fontAlgn="auto" latinLnBrk="0" hangingPunct="1">
              <a:lnSpc>
                <a:spcPct val="150000"/>
              </a:lnSpc>
              <a:spcBef>
                <a:spcPct val="20000"/>
              </a:spcBef>
              <a:spcAft>
                <a:spcPts val="0"/>
              </a:spcAft>
              <a:buClrTx/>
              <a:buSzPct val="250000"/>
              <a:buFontTx/>
              <a:buBlip>
                <a:blip r:embed="rId3"/>
              </a:buBlip>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21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425"/>
            <a:ext cx="239969" cy="64942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r>
              <a:rPr lang="en-US" dirty="0"/>
              <a:t> </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Tree>
    <p:extLst>
      <p:ext uri="{BB962C8B-B14F-4D97-AF65-F5344CB8AC3E}">
        <p14:creationId xmlns:p14="http://schemas.microsoft.com/office/powerpoint/2010/main" val="45642188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pPr>
                <a:defRPr/>
              </a:pPr>
              <a:t>‹#›</a:t>
            </a:fld>
            <a:endParaRPr lang="th-TH" dirty="0"/>
          </a:p>
        </p:txBody>
      </p:sp>
    </p:spTree>
    <p:extLst>
      <p:ext uri="{BB962C8B-B14F-4D97-AF65-F5344CB8AC3E}">
        <p14:creationId xmlns:p14="http://schemas.microsoft.com/office/powerpoint/2010/main" val="2526031459"/>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425"/>
            <a:ext cx="239969" cy="64942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r>
              <a:rPr lang="en-US" dirty="0"/>
              <a:t> </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Tree>
    <p:extLst>
      <p:ext uri="{BB962C8B-B14F-4D97-AF65-F5344CB8AC3E}">
        <p14:creationId xmlns:p14="http://schemas.microsoft.com/office/powerpoint/2010/main" val="912031482"/>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425"/>
            <a:ext cx="239969" cy="64942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r>
              <a:rPr lang="en-US" dirty="0"/>
              <a:t> </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Tree>
    <p:extLst>
      <p:ext uri="{BB962C8B-B14F-4D97-AF65-F5344CB8AC3E}">
        <p14:creationId xmlns:p14="http://schemas.microsoft.com/office/powerpoint/2010/main" val="2277945960"/>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425"/>
            <a:ext cx="239969" cy="64942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r>
              <a:rPr lang="en-US" dirty="0"/>
              <a:t> </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Tree>
    <p:extLst>
      <p:ext uri="{BB962C8B-B14F-4D97-AF65-F5344CB8AC3E}">
        <p14:creationId xmlns:p14="http://schemas.microsoft.com/office/powerpoint/2010/main" val="2989405053"/>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425"/>
            <a:ext cx="239969" cy="64942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r>
              <a:rPr lang="en-US" dirty="0"/>
              <a:t> </a:t>
            </a:r>
            <a:endParaRPr lang="th-TH" dirty="0"/>
          </a:p>
        </p:txBody>
      </p:sp>
    </p:spTree>
    <p:extLst>
      <p:ext uri="{BB962C8B-B14F-4D97-AF65-F5344CB8AC3E}">
        <p14:creationId xmlns:p14="http://schemas.microsoft.com/office/powerpoint/2010/main" val="3961284806"/>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dirty="0"/>
          </a:p>
        </p:txBody>
      </p:sp>
    </p:spTree>
    <p:extLst>
      <p:ext uri="{BB962C8B-B14F-4D97-AF65-F5344CB8AC3E}">
        <p14:creationId xmlns:p14="http://schemas.microsoft.com/office/powerpoint/2010/main" val="3475564330"/>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425"/>
            <a:ext cx="239969" cy="64942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r>
              <a:rPr lang="en-US" dirty="0"/>
              <a:t> </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dirty="0"/>
              <a:t>Click to add text</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Tree>
    <p:extLst>
      <p:ext uri="{BB962C8B-B14F-4D97-AF65-F5344CB8AC3E}">
        <p14:creationId xmlns:p14="http://schemas.microsoft.com/office/powerpoint/2010/main" val="499797605"/>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1" name="Text Placeholder 20"/>
          <p:cNvSpPr>
            <a:spLocks noGrp="1"/>
          </p:cNvSpPr>
          <p:nvPr>
            <p:ph type="body" sz="quarter" idx="14"/>
          </p:nvPr>
        </p:nvSpPr>
        <p:spPr>
          <a:xfrm>
            <a:off x="660251" y="5930761"/>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hasCustomPrompt="1"/>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dirty="0"/>
              <a:t>Click to add text</a:t>
            </a:r>
            <a:endParaRPr lang="th-TH" dirty="0"/>
          </a:p>
        </p:txBody>
      </p:sp>
    </p:spTree>
    <p:extLst>
      <p:ext uri="{BB962C8B-B14F-4D97-AF65-F5344CB8AC3E}">
        <p14:creationId xmlns:p14="http://schemas.microsoft.com/office/powerpoint/2010/main" val="1626763796"/>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61218394"/>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43271473"/>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8690857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t> </a:t>
            </a:r>
            <a:endParaRPr lang="th-TH" dirty="0"/>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pPr>
                <a:defRPr/>
              </a:pPr>
              <a:t>‹#›</a:t>
            </a:fld>
            <a:endParaRPr lang="th-TH"/>
          </a:p>
        </p:txBody>
      </p:sp>
    </p:spTree>
    <p:extLst>
      <p:ext uri="{BB962C8B-B14F-4D97-AF65-F5344CB8AC3E}">
        <p14:creationId xmlns:p14="http://schemas.microsoft.com/office/powerpoint/2010/main" val="78917406"/>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15204004"/>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729345422"/>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6922865"/>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49972788"/>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60"/>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87312205"/>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07300865"/>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89734862"/>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27136130"/>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15711078"/>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7009293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7.png"/><Relationship Id="rId5" Type="http://schemas.openxmlformats.org/officeDocument/2006/relationships/slideLayout" Target="../slideLayouts/slideLayout59.xml"/><Relationship Id="rId10" Type="http://schemas.openxmlformats.org/officeDocument/2006/relationships/image" Target="../media/image6.png"/><Relationship Id="rId4" Type="http://schemas.openxmlformats.org/officeDocument/2006/relationships/slideLayout" Target="../slideLayouts/slideLayout58.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image" Target="../media/image4.png"/><Relationship Id="rId5" Type="http://schemas.openxmlformats.org/officeDocument/2006/relationships/slideLayout" Target="../slideLayouts/slideLayout67.xml"/><Relationship Id="rId10" Type="http://schemas.openxmlformats.org/officeDocument/2006/relationships/image" Target="../media/image3.png"/><Relationship Id="rId4" Type="http://schemas.openxmlformats.org/officeDocument/2006/relationships/slideLayout" Target="../slideLayouts/slideLayout66.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image" Target="../media/image7.png"/><Relationship Id="rId5" Type="http://schemas.openxmlformats.org/officeDocument/2006/relationships/slideLayout" Target="../slideLayouts/slideLayout75.xml"/><Relationship Id="rId10" Type="http://schemas.openxmlformats.org/officeDocument/2006/relationships/image" Target="../media/image6.png"/><Relationship Id="rId4" Type="http://schemas.openxmlformats.org/officeDocument/2006/relationships/slideLayout" Target="../slideLayouts/slideLayout74.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image" Target="../media/image4.png"/><Relationship Id="rId5" Type="http://schemas.openxmlformats.org/officeDocument/2006/relationships/slideLayout" Target="../slideLayouts/slideLayout83.xml"/><Relationship Id="rId10" Type="http://schemas.openxmlformats.org/officeDocument/2006/relationships/image" Target="../media/image3.png"/><Relationship Id="rId4" Type="http://schemas.openxmlformats.org/officeDocument/2006/relationships/slideLayout" Target="../slideLayouts/slideLayout82.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image" Target="../media/image4.png"/><Relationship Id="rId5" Type="http://schemas.openxmlformats.org/officeDocument/2006/relationships/slideLayout" Target="../slideLayouts/slideLayout91.xml"/><Relationship Id="rId10" Type="http://schemas.openxmlformats.org/officeDocument/2006/relationships/image" Target="../media/image3.png"/><Relationship Id="rId4" Type="http://schemas.openxmlformats.org/officeDocument/2006/relationships/slideLayout" Target="../slideLayouts/slideLayout90.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image" Target="../media/image4.png"/><Relationship Id="rId5" Type="http://schemas.openxmlformats.org/officeDocument/2006/relationships/slideLayout" Target="../slideLayouts/slideLayout99.xml"/><Relationship Id="rId10" Type="http://schemas.openxmlformats.org/officeDocument/2006/relationships/image" Target="../media/image3.png"/><Relationship Id="rId4" Type="http://schemas.openxmlformats.org/officeDocument/2006/relationships/slideLayout" Target="../slideLayouts/slideLayout98.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image" Target="../media/image4.png"/><Relationship Id="rId5" Type="http://schemas.openxmlformats.org/officeDocument/2006/relationships/slideLayout" Target="../slideLayouts/slideLayout107.xml"/><Relationship Id="rId10" Type="http://schemas.openxmlformats.org/officeDocument/2006/relationships/image" Target="../media/image3.png"/><Relationship Id="rId4" Type="http://schemas.openxmlformats.org/officeDocument/2006/relationships/slideLayout" Target="../slideLayouts/slideLayout106.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image" Target="../media/image4.png"/><Relationship Id="rId5" Type="http://schemas.openxmlformats.org/officeDocument/2006/relationships/slideLayout" Target="../slideLayouts/slideLayout115.xml"/><Relationship Id="rId10" Type="http://schemas.openxmlformats.org/officeDocument/2006/relationships/image" Target="../media/image3.png"/><Relationship Id="rId4" Type="http://schemas.openxmlformats.org/officeDocument/2006/relationships/slideLayout" Target="../slideLayouts/slideLayout114.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image" Target="../media/image4.png"/><Relationship Id="rId5" Type="http://schemas.openxmlformats.org/officeDocument/2006/relationships/slideLayout" Target="../slideLayouts/slideLayout123.xml"/><Relationship Id="rId10" Type="http://schemas.openxmlformats.org/officeDocument/2006/relationships/image" Target="../media/image3.png"/><Relationship Id="rId4" Type="http://schemas.openxmlformats.org/officeDocument/2006/relationships/slideLayout" Target="../slideLayouts/slideLayout122.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4.png"/><Relationship Id="rId5" Type="http://schemas.openxmlformats.org/officeDocument/2006/relationships/slideLayout" Target="../slideLayouts/slideLayout131.xml"/><Relationship Id="rId10" Type="http://schemas.openxmlformats.org/officeDocument/2006/relationships/image" Target="../media/image3.png"/><Relationship Id="rId4" Type="http://schemas.openxmlformats.org/officeDocument/2006/relationships/slideLayout" Target="../slideLayouts/slideLayout130.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image" Target="../media/image4.png"/><Relationship Id="rId5" Type="http://schemas.openxmlformats.org/officeDocument/2006/relationships/slideLayout" Target="../slideLayouts/slideLayout139.xml"/><Relationship Id="rId10" Type="http://schemas.openxmlformats.org/officeDocument/2006/relationships/image" Target="../media/image3.png"/><Relationship Id="rId4" Type="http://schemas.openxmlformats.org/officeDocument/2006/relationships/slideLayout" Target="../slideLayouts/slideLayout138.xml"/><Relationship Id="rId9"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image" Target="../media/image4.png"/><Relationship Id="rId5" Type="http://schemas.openxmlformats.org/officeDocument/2006/relationships/slideLayout" Target="../slideLayouts/slideLayout147.xml"/><Relationship Id="rId10" Type="http://schemas.openxmlformats.org/officeDocument/2006/relationships/image" Target="../media/image3.png"/><Relationship Id="rId4" Type="http://schemas.openxmlformats.org/officeDocument/2006/relationships/slideLayout" Target="../slideLayouts/slideLayout146.xml"/><Relationship Id="rId9" Type="http://schemas.openxmlformats.org/officeDocument/2006/relationships/theme" Target="../theme/theme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4.png"/><Relationship Id="rId5" Type="http://schemas.openxmlformats.org/officeDocument/2006/relationships/slideLayout" Target="../slideLayouts/slideLayout15.xml"/><Relationship Id="rId10" Type="http://schemas.openxmlformats.org/officeDocument/2006/relationships/image" Target="../media/image3.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4.png"/><Relationship Id="rId5" Type="http://schemas.openxmlformats.org/officeDocument/2006/relationships/slideLayout" Target="../slideLayouts/slideLayout27.xml"/><Relationship Id="rId10" Type="http://schemas.openxmlformats.org/officeDocument/2006/relationships/image" Target="../media/image3.png"/><Relationship Id="rId4" Type="http://schemas.openxmlformats.org/officeDocument/2006/relationships/slideLayout" Target="../slideLayouts/slideLayout26.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4.png"/><Relationship Id="rId5" Type="http://schemas.openxmlformats.org/officeDocument/2006/relationships/slideLayout" Target="../slideLayouts/slideLayout35.xml"/><Relationship Id="rId10" Type="http://schemas.openxmlformats.org/officeDocument/2006/relationships/image" Target="../media/image3.png"/><Relationship Id="rId4" Type="http://schemas.openxmlformats.org/officeDocument/2006/relationships/slideLayout" Target="../slideLayouts/slideLayout34.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7.png"/><Relationship Id="rId5" Type="http://schemas.openxmlformats.org/officeDocument/2006/relationships/slideLayout" Target="../slideLayouts/slideLayout43.xml"/><Relationship Id="rId10" Type="http://schemas.openxmlformats.org/officeDocument/2006/relationships/image" Target="../media/image6.png"/><Relationship Id="rId4" Type="http://schemas.openxmlformats.org/officeDocument/2006/relationships/slideLayout" Target="../slideLayouts/slideLayout42.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image" Target="../media/image7.png"/><Relationship Id="rId5" Type="http://schemas.openxmlformats.org/officeDocument/2006/relationships/slideLayout" Target="../slideLayouts/slideLayout51.xml"/><Relationship Id="rId10" Type="http://schemas.openxmlformats.org/officeDocument/2006/relationships/image" Target="../media/image6.png"/><Relationship Id="rId4" Type="http://schemas.openxmlformats.org/officeDocument/2006/relationships/slideLayout" Target="../slideLayouts/slideLayout50.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 y="360446"/>
            <a:ext cx="11714226" cy="6141872"/>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p>
        </p:txBody>
      </p:sp>
      <p:sp>
        <p:nvSpPr>
          <p:cNvPr id="14" name="TextBox 13"/>
          <p:cNvSpPr txBox="1"/>
          <p:nvPr userDrawn="1"/>
        </p:nvSpPr>
        <p:spPr>
          <a:xfrm>
            <a:off x="9339635" y="6510258"/>
            <a:ext cx="2285702" cy="335129"/>
          </a:xfrm>
          <a:prstGeom prst="rect">
            <a:avLst/>
          </a:prstGeom>
          <a:noFill/>
        </p:spPr>
        <p:txBody>
          <a:bodyPr lIns="118527" tIns="59264" rIns="118527" bIns="59264">
            <a:spAutoFit/>
          </a:bodyPr>
          <a:lstStyle/>
          <a:p>
            <a:pPr algn="r" fontAlgn="auto">
              <a:spcBef>
                <a:spcPts val="0"/>
              </a:spcBef>
              <a:spcAft>
                <a:spcPts val="0"/>
              </a:spcAft>
              <a:defRPr/>
            </a:pPr>
            <a:r>
              <a:rPr lang="en-US" sz="1400" kern="700" dirty="0">
                <a:solidFill>
                  <a:srgbClr val="8782AF"/>
                </a:solidFill>
                <a:cs typeface="Arial" pitchFamily="34" charset="0"/>
              </a:rPr>
              <a:t>www.aidsdatahub.org</a:t>
            </a:r>
            <a:endParaRPr lang="th-TH" sz="1400" kern="700" dirty="0">
              <a:solidFill>
                <a:srgbClr val="8782AF"/>
              </a:solidFill>
              <a:cs typeface="+mn-cs"/>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6971" y="1189314"/>
            <a:ext cx="7487792" cy="5313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3" r:id="rId1"/>
    <p:sldLayoutId id="2147483914" r:id="rId2"/>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charset="0"/>
          <a:cs typeface="Cordia New" pitchFamily="34" charset="-34"/>
        </a:defRPr>
      </a:lvl2pPr>
      <a:lvl3pPr algn="ctr" rtl="0" eaLnBrk="0" fontAlgn="base" hangingPunct="0">
        <a:spcBef>
          <a:spcPct val="0"/>
        </a:spcBef>
        <a:spcAft>
          <a:spcPct val="0"/>
        </a:spcAft>
        <a:defRPr sz="5200">
          <a:solidFill>
            <a:schemeClr val="tx1"/>
          </a:solidFill>
          <a:latin typeface="Arial" charset="0"/>
          <a:cs typeface="Cordia New" pitchFamily="34" charset="-34"/>
        </a:defRPr>
      </a:lvl3pPr>
      <a:lvl4pPr algn="ctr" rtl="0" eaLnBrk="0" fontAlgn="base" hangingPunct="0">
        <a:spcBef>
          <a:spcPct val="0"/>
        </a:spcBef>
        <a:spcAft>
          <a:spcPct val="0"/>
        </a:spcAft>
        <a:defRPr sz="5200">
          <a:solidFill>
            <a:schemeClr val="tx1"/>
          </a:solidFill>
          <a:latin typeface="Arial" charset="0"/>
          <a:cs typeface="Cordia New" pitchFamily="34" charset="-34"/>
        </a:defRPr>
      </a:lvl4pPr>
      <a:lvl5pPr algn="ctr" rtl="0" eaLnBrk="0" fontAlgn="base" hangingPunct="0">
        <a:spcBef>
          <a:spcPct val="0"/>
        </a:spcBef>
        <a:spcAft>
          <a:spcPct val="0"/>
        </a:spcAft>
        <a:defRPr sz="5200">
          <a:solidFill>
            <a:schemeClr val="tx1"/>
          </a:solidFill>
          <a:latin typeface="Arial"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68"/>
            <a:ext cx="723806" cy="365210"/>
          </a:xfrm>
          <a:prstGeom prst="rect">
            <a:avLst/>
          </a:prstGeom>
        </p:spPr>
        <p:txBody>
          <a:bodyPr vert="horz" wrap="square" lIns="108850" tIns="54425" rIns="108850" bIns="54425" numCol="1" anchor="b" anchorCtr="0" compatLnSpc="1">
            <a:prstTxWarp prst="textNoShape">
              <a:avLst/>
            </a:prstTxWarp>
          </a:bodyPr>
          <a:lstStyle>
            <a:lvl1pPr algn="r">
              <a:defRPr sz="1400">
                <a:solidFill>
                  <a:srgbClr val="898989"/>
                </a:solidFill>
              </a:defRPr>
            </a:lvl1pPr>
          </a:lstStyle>
          <a:p>
            <a:fld id="{1F8B3E62-EE03-2C4C-8EF5-2BEB3E63236F}" type="slidenum">
              <a:rPr lang="th-TH">
                <a:latin typeface="Arial"/>
                <a:ea typeface="ＭＳ Ｐゴシック" charset="0"/>
                <a:cs typeface="Cordia New"/>
              </a:rPr>
              <a:pPr/>
              <a:t>‹#›</a:t>
            </a:fld>
            <a:endParaRPr lang="th-TH">
              <a:latin typeface="Arial"/>
              <a:ea typeface="ＭＳ Ｐゴシック" charset="0"/>
              <a:cs typeface="Cordia New"/>
            </a:endParaRPr>
          </a:p>
        </p:txBody>
      </p:sp>
      <p:sp>
        <p:nvSpPr>
          <p:cNvPr id="24" name="Freeform 23"/>
          <p:cNvSpPr/>
          <p:nvPr/>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solidFill>
                <a:prstClr val="white"/>
              </a:solidFill>
            </a:endParaRPr>
          </a:p>
        </p:txBody>
      </p:sp>
      <p:cxnSp>
        <p:nvCxnSpPr>
          <p:cNvPr id="25" name="Straight Connector 24"/>
          <p:cNvCxnSpPr/>
          <p:nvPr/>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7621" y="643087"/>
            <a:ext cx="4340719" cy="781405"/>
          </a:xfrm>
          <a:prstGeom prst="rect">
            <a:avLst/>
          </a:prstGeom>
          <a:noFill/>
          <a:ln>
            <a:noFill/>
          </a:ln>
        </p:spPr>
        <p:txBody>
          <a:bodyPr lIns="118527" tIns="59264" rIns="118527" bIns="5926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4300" b="1">
                <a:solidFill>
                  <a:prstClr val="white"/>
                </a:solidFill>
                <a:ea typeface="ＭＳ Ｐゴシック" charset="0"/>
              </a:rPr>
              <a:t>HIV and AIDS</a:t>
            </a:r>
            <a:endParaRPr lang="th-TH" sz="4300" b="1">
              <a:solidFill>
                <a:prstClr val="white"/>
              </a:solidFill>
              <a:ea typeface="ＭＳ Ｐゴシック" charset="0"/>
            </a:endParaRPr>
          </a:p>
        </p:txBody>
      </p:sp>
      <p:sp>
        <p:nvSpPr>
          <p:cNvPr id="27" name="TextBox 26"/>
          <p:cNvSpPr txBox="1"/>
          <p:nvPr/>
        </p:nvSpPr>
        <p:spPr>
          <a:xfrm>
            <a:off x="7147057" y="800355"/>
            <a:ext cx="4948122" cy="51979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latin typeface="Arial"/>
                <a:ea typeface="ＭＳ Ｐゴシック" charset="0"/>
                <a:cs typeface="Arial" pitchFamily="34" charset="0"/>
              </a:rPr>
              <a:t>Data Hub for Asia-Pacific</a:t>
            </a:r>
            <a:endParaRPr lang="th-TH" sz="2600" kern="700" dirty="0">
              <a:solidFill>
                <a:prstClr val="white"/>
              </a:solidFill>
              <a:latin typeface="Arial"/>
              <a:ea typeface="ＭＳ Ｐゴシック" charset="0"/>
              <a:cs typeface="Cordia New"/>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685470"/>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Lst>
  <p:hf hdr="0" ftr="0" dt="0"/>
  <p:txStyles>
    <p:titleStyle>
      <a:lvl1pPr algn="ctr" rtl="0" eaLnBrk="0" fontAlgn="base" hangingPunct="0">
        <a:spcBef>
          <a:spcPct val="0"/>
        </a:spcBef>
        <a:spcAft>
          <a:spcPct val="0"/>
        </a:spcAft>
        <a:defRPr sz="52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charset="0"/>
        <a:buChar char="•"/>
        <a:defRPr sz="3800" kern="1200">
          <a:solidFill>
            <a:schemeClr val="tx1"/>
          </a:solidFill>
          <a:latin typeface="Arial" charset="0"/>
          <a:ea typeface="ＭＳ Ｐゴシック" charset="0"/>
          <a:cs typeface="Cordia New" charset="0"/>
        </a:defRPr>
      </a:lvl1pPr>
      <a:lvl2pPr marL="884408" indent="-340157" algn="l" rtl="0" eaLnBrk="0" fontAlgn="base" hangingPunct="0">
        <a:spcBef>
          <a:spcPct val="20000"/>
        </a:spcBef>
        <a:spcAft>
          <a:spcPct val="0"/>
        </a:spcAft>
        <a:buFont typeface="Arial" charset="0"/>
        <a:buChar char="–"/>
        <a:defRPr sz="3300" kern="1200">
          <a:solidFill>
            <a:schemeClr val="tx1"/>
          </a:solidFill>
          <a:latin typeface="Arial" charset="0"/>
          <a:ea typeface="Cordia New" charset="0"/>
          <a:cs typeface="Cordia New" charset="0"/>
        </a:defRPr>
      </a:lvl2pPr>
      <a:lvl3pPr marL="1360627" indent="-272125" algn="l" rtl="0" eaLnBrk="0" fontAlgn="base" hangingPunct="0">
        <a:spcBef>
          <a:spcPct val="20000"/>
        </a:spcBef>
        <a:spcAft>
          <a:spcPct val="0"/>
        </a:spcAft>
        <a:buFont typeface="Arial" charset="0"/>
        <a:buChar char="•"/>
        <a:defRPr sz="2900" kern="1200">
          <a:solidFill>
            <a:schemeClr val="tx1"/>
          </a:solidFill>
          <a:latin typeface="Arial" charset="0"/>
          <a:ea typeface="Cordia New" charset="0"/>
          <a:cs typeface="Cordia New" charset="0"/>
        </a:defRPr>
      </a:lvl3pPr>
      <a:lvl4pPr marL="1904878" indent="-272125"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4pPr>
      <a:lvl5pPr marL="2449129" indent="-272125"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0" cstate="print"/>
          <a:srcRect r="8307" b="15313"/>
          <a:stretch>
            <a:fillRect/>
          </a:stretch>
        </p:blipFill>
        <p:spPr>
          <a:xfrm>
            <a:off x="4307450" y="1103722"/>
            <a:ext cx="7882963" cy="5755867"/>
          </a:xfrm>
          <a:prstGeom prst="rect">
            <a:avLst/>
          </a:prstGeom>
        </p:spPr>
      </p:pic>
      <p:sp>
        <p:nvSpPr>
          <p:cNvPr id="6" name="Slide Number Placeholder 5"/>
          <p:cNvSpPr>
            <a:spLocks noGrp="1"/>
          </p:cNvSpPr>
          <p:nvPr>
            <p:ph type="sldNum" sz="quarter" idx="4"/>
          </p:nvPr>
        </p:nvSpPr>
        <p:spPr>
          <a:xfrm>
            <a:off x="10857120" y="6360087"/>
            <a:ext cx="723772" cy="365210"/>
          </a:xfrm>
          <a:prstGeom prst="rect">
            <a:avLst/>
          </a:prstGeom>
        </p:spPr>
        <p:txBody>
          <a:bodyPr vert="horz" lIns="108850" tIns="54425" rIns="108850" bIns="54425" rtlCol="0" anchor="b" anchorCtr="0"/>
          <a:lstStyle>
            <a:lvl1pPr algn="r">
              <a:defRPr sz="1400">
                <a:solidFill>
                  <a:schemeClr val="tx1">
                    <a:tint val="75000"/>
                  </a:schemeClr>
                </a:solidFill>
              </a:defRPr>
            </a:lvl1pPr>
          </a:lstStyle>
          <a:p>
            <a:pPr fontAlgn="auto">
              <a:spcBef>
                <a:spcPts val="0"/>
              </a:spcBef>
              <a:spcAft>
                <a:spcPts val="0"/>
              </a:spcAft>
            </a:pPr>
            <a:fld id="{26C2CD33-3677-460D-89D1-390D86E77732}" type="slidenum">
              <a:rPr lang="th-TH" smtClean="0">
                <a:solidFill>
                  <a:prstClr val="black">
                    <a:tint val="75000"/>
                  </a:prstClr>
                </a:solidFill>
                <a:latin typeface="Arial"/>
                <a:cs typeface="Cordia New"/>
              </a:rPr>
              <a:pPr fontAlgn="auto">
                <a:spcBef>
                  <a:spcPts val="0"/>
                </a:spcBef>
                <a:spcAft>
                  <a:spcPts val="0"/>
                </a:spcAft>
              </a:pPr>
              <a:t>‹#›</a:t>
            </a:fld>
            <a:endParaRPr lang="th-TH" dirty="0">
              <a:solidFill>
                <a:prstClr val="black">
                  <a:tint val="75000"/>
                </a:prstClr>
              </a:solidFill>
              <a:latin typeface="Arial"/>
              <a:cs typeface="Cordia New"/>
            </a:endParaRPr>
          </a:p>
        </p:txBody>
      </p:sp>
      <p:sp>
        <p:nvSpPr>
          <p:cNvPr id="24" name="Freeform 23"/>
          <p:cNvSpPr/>
          <p:nvPr/>
        </p:nvSpPr>
        <p:spPr>
          <a:xfrm>
            <a:off x="0" y="360783"/>
            <a:ext cx="11714264" cy="88918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rtlCol="0" anchor="ctr"/>
          <a:lstStyle/>
          <a:p>
            <a:pPr algn="ctr" fontAlgn="auto">
              <a:spcBef>
                <a:spcPts val="0"/>
              </a:spcBef>
              <a:spcAft>
                <a:spcPts val="0"/>
              </a:spcAft>
            </a:pPr>
            <a:endParaRPr lang="th-TH" dirty="0">
              <a:solidFill>
                <a:prstClr val="white"/>
              </a:solidFill>
            </a:endParaRPr>
          </a:p>
        </p:txBody>
      </p:sp>
      <p:cxnSp>
        <p:nvCxnSpPr>
          <p:cNvPr id="25" name="Straight Connector 24"/>
          <p:cNvCxnSpPr/>
          <p:nvPr/>
        </p:nvCxnSpPr>
        <p:spPr>
          <a:xfrm>
            <a:off x="0" y="1246825"/>
            <a:ext cx="11714264"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582" y="643067"/>
            <a:ext cx="4340275" cy="781405"/>
          </a:xfrm>
          <a:prstGeom prst="rect">
            <a:avLst/>
          </a:prstGeom>
          <a:noFill/>
        </p:spPr>
        <p:txBody>
          <a:bodyPr wrap="square" lIns="118527" tIns="59264" rIns="118527" bIns="59264" rtlCol="0">
            <a:spAutoFit/>
          </a:bodyPr>
          <a:lstStyle/>
          <a:p>
            <a:pPr fontAlgn="auto">
              <a:spcBef>
                <a:spcPts val="0"/>
              </a:spcBef>
              <a:spcAft>
                <a:spcPts val="0"/>
              </a:spcAft>
            </a:pPr>
            <a:r>
              <a:rPr lang="en-US" sz="4300" b="1" dirty="0">
                <a:solidFill>
                  <a:prstClr val="white"/>
                </a:solidFill>
                <a:latin typeface="Arial"/>
                <a:cs typeface="+mn-cs"/>
              </a:rPr>
              <a:t>HIV and AIDS</a:t>
            </a:r>
            <a:endParaRPr lang="th-TH" sz="4300" b="1" dirty="0">
              <a:solidFill>
                <a:prstClr val="white"/>
              </a:solidFill>
              <a:latin typeface="Arial"/>
              <a:cs typeface="Cordia New"/>
            </a:endParaRPr>
          </a:p>
        </p:txBody>
      </p:sp>
      <p:sp>
        <p:nvSpPr>
          <p:cNvPr id="27" name="TextBox 26"/>
          <p:cNvSpPr txBox="1"/>
          <p:nvPr/>
        </p:nvSpPr>
        <p:spPr>
          <a:xfrm>
            <a:off x="7147058" y="800119"/>
            <a:ext cx="4948189" cy="519795"/>
          </a:xfrm>
          <a:prstGeom prst="rect">
            <a:avLst/>
          </a:prstGeom>
          <a:noFill/>
        </p:spPr>
        <p:txBody>
          <a:bodyPr wrap="square" lIns="118527" tIns="59264" rIns="118527" bIns="59264" rtlCol="0">
            <a:spAutoFit/>
          </a:bodyPr>
          <a:lstStyle/>
          <a:p>
            <a:pPr fontAlgn="auto">
              <a:spcBef>
                <a:spcPts val="0"/>
              </a:spcBef>
              <a:spcAft>
                <a:spcPts val="0"/>
              </a:spcAft>
            </a:pPr>
            <a:r>
              <a:rPr lang="en-US" sz="2600" kern="700" dirty="0">
                <a:solidFill>
                  <a:prstClr val="white"/>
                </a:solidFill>
                <a:latin typeface="Arial"/>
                <a:cs typeface="Arial" pitchFamily="34" charset="0"/>
              </a:rPr>
              <a:t>Data Hub for Asia-Pacific</a:t>
            </a:r>
            <a:endParaRPr lang="th-TH" sz="2600" kern="700" dirty="0">
              <a:solidFill>
                <a:prstClr val="white"/>
              </a:solidFill>
              <a:latin typeface="Arial"/>
              <a:cs typeface="Cordia New"/>
            </a:endParaRPr>
          </a:p>
        </p:txBody>
      </p:sp>
      <p:pic>
        <p:nvPicPr>
          <p:cNvPr id="11" name="Picture 10" descr="Unaid logo_approve.png"/>
          <p:cNvPicPr>
            <a:picLocks noChangeAspect="1"/>
          </p:cNvPicPr>
          <p:nvPr/>
        </p:nvPicPr>
        <p:blipFill>
          <a:blip r:embed="rId11" cstate="print"/>
          <a:srcRect b="15549"/>
          <a:stretch>
            <a:fillRect/>
          </a:stretch>
        </p:blipFill>
        <p:spPr>
          <a:xfrm>
            <a:off x="67271" y="452299"/>
            <a:ext cx="2787318" cy="805296"/>
          </a:xfrm>
          <a:prstGeom prst="rect">
            <a:avLst/>
          </a:prstGeom>
        </p:spPr>
      </p:pic>
    </p:spTree>
    <p:extLst>
      <p:ext uri="{BB962C8B-B14F-4D97-AF65-F5344CB8AC3E}">
        <p14:creationId xmlns:p14="http://schemas.microsoft.com/office/powerpoint/2010/main" val="1033242331"/>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Lst>
  <p:hf hdr="0" ftr="0" dt="0"/>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68"/>
            <a:ext cx="723806" cy="365210"/>
          </a:xfrm>
          <a:prstGeom prst="rect">
            <a:avLst/>
          </a:prstGeom>
        </p:spPr>
        <p:txBody>
          <a:bodyPr vert="horz" wrap="square" lIns="108850" tIns="54425" rIns="108850" bIns="54425" numCol="1" anchor="b" anchorCtr="0" compatLnSpc="1">
            <a:prstTxWarp prst="textNoShape">
              <a:avLst/>
            </a:prstTxWarp>
          </a:bodyPr>
          <a:lstStyle>
            <a:lvl1pPr algn="r">
              <a:defRPr sz="14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cxnSp>
        <p:nvCxnSpPr>
          <p:cNvPr id="25" name="Straight Connector 24"/>
          <p:cNvCxnSpPr/>
          <p:nvPr userDrawn="1"/>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7621" y="643087"/>
            <a:ext cx="4340719" cy="781405"/>
          </a:xfrm>
          <a:prstGeom prst="rect">
            <a:avLst/>
          </a:prstGeom>
          <a:noFill/>
          <a:ln>
            <a:noFill/>
          </a:ln>
        </p:spPr>
        <p:txBody>
          <a:bodyPr lIns="118527" tIns="59264" rIns="118527" bIns="5926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300" b="1">
                <a:solidFill>
                  <a:prstClr val="white"/>
                </a:solidFill>
                <a:ea typeface="ＭＳ Ｐゴシック" charset="0"/>
              </a:rPr>
              <a:t>HIV and AIDS</a:t>
            </a:r>
            <a:endParaRPr lang="th-TH" sz="4300" b="1">
              <a:solidFill>
                <a:prstClr val="white"/>
              </a:solidFill>
              <a:ea typeface="ＭＳ Ｐゴシック" charset="0"/>
            </a:endParaRPr>
          </a:p>
        </p:txBody>
      </p:sp>
      <p:sp>
        <p:nvSpPr>
          <p:cNvPr id="27" name="TextBox 26"/>
          <p:cNvSpPr txBox="1"/>
          <p:nvPr userDrawn="1"/>
        </p:nvSpPr>
        <p:spPr>
          <a:xfrm>
            <a:off x="7147057" y="800355"/>
            <a:ext cx="4948122" cy="519795"/>
          </a:xfrm>
          <a:prstGeom prst="rect">
            <a:avLst/>
          </a:prstGeom>
          <a:noFill/>
        </p:spPr>
        <p:txBody>
          <a:bodyPr lIns="118527" tIns="59264" rIns="118527" bIns="59264">
            <a:spAutoFit/>
          </a:bodyPr>
          <a:lstStyle/>
          <a:p>
            <a:pPr>
              <a:defRPr/>
            </a:pPr>
            <a:r>
              <a:rPr lang="en-US" sz="2600" kern="700" dirty="0">
                <a:solidFill>
                  <a:prstClr val="white"/>
                </a:solidFill>
                <a:ea typeface="ＭＳ Ｐゴシック" charset="0"/>
                <a:cs typeface="Arial" pitchFamily="34" charset="0"/>
              </a:rPr>
              <a:t>Data Hub for Asia-Pacific</a:t>
            </a:r>
            <a:endParaRPr lang="th-TH" sz="26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0053156"/>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Lst>
  <p:hf hdr="0" ftr="0" dt="0"/>
  <p:txStyles>
    <p:titleStyle>
      <a:lvl1pPr algn="ctr" rtl="0" eaLnBrk="0" fontAlgn="base" hangingPunct="0">
        <a:spcBef>
          <a:spcPct val="0"/>
        </a:spcBef>
        <a:spcAft>
          <a:spcPct val="0"/>
        </a:spcAft>
        <a:defRPr sz="52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charset="0"/>
        <a:buChar char="•"/>
        <a:defRPr sz="3800" kern="1200">
          <a:solidFill>
            <a:schemeClr val="tx1"/>
          </a:solidFill>
          <a:latin typeface="Arial" charset="0"/>
          <a:ea typeface="ＭＳ Ｐゴシック" charset="0"/>
          <a:cs typeface="Cordia New" charset="0"/>
        </a:defRPr>
      </a:lvl1pPr>
      <a:lvl2pPr marL="884408" indent="-340157" algn="l" rtl="0" eaLnBrk="0" fontAlgn="base" hangingPunct="0">
        <a:spcBef>
          <a:spcPct val="20000"/>
        </a:spcBef>
        <a:spcAft>
          <a:spcPct val="0"/>
        </a:spcAft>
        <a:buFont typeface="Arial" charset="0"/>
        <a:buChar char="–"/>
        <a:defRPr sz="3300" kern="1200">
          <a:solidFill>
            <a:schemeClr val="tx1"/>
          </a:solidFill>
          <a:latin typeface="Arial" charset="0"/>
          <a:ea typeface="Cordia New" charset="0"/>
          <a:cs typeface="Cordia New" charset="0"/>
        </a:defRPr>
      </a:lvl2pPr>
      <a:lvl3pPr marL="1360627" indent="-272125" algn="l" rtl="0" eaLnBrk="0" fontAlgn="base" hangingPunct="0">
        <a:spcBef>
          <a:spcPct val="20000"/>
        </a:spcBef>
        <a:spcAft>
          <a:spcPct val="0"/>
        </a:spcAft>
        <a:buFont typeface="Arial" charset="0"/>
        <a:buChar char="•"/>
        <a:defRPr sz="2900" kern="1200">
          <a:solidFill>
            <a:schemeClr val="tx1"/>
          </a:solidFill>
          <a:latin typeface="Arial" charset="0"/>
          <a:ea typeface="Cordia New" charset="0"/>
          <a:cs typeface="Cordia New" charset="0"/>
        </a:defRPr>
      </a:lvl3pPr>
      <a:lvl4pPr marL="1904878" indent="-272125"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4pPr>
      <a:lvl5pPr marL="2449129" indent="-272125"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0" cstate="print"/>
          <a:srcRect r="8307" b="15313"/>
          <a:stretch>
            <a:fillRect/>
          </a:stretch>
        </p:blipFill>
        <p:spPr>
          <a:xfrm>
            <a:off x="4307450" y="1103722"/>
            <a:ext cx="7882963" cy="5755867"/>
          </a:xfrm>
          <a:prstGeom prst="rect">
            <a:avLst/>
          </a:prstGeom>
        </p:spPr>
      </p:pic>
      <p:sp>
        <p:nvSpPr>
          <p:cNvPr id="6" name="Slide Number Placeholder 5"/>
          <p:cNvSpPr>
            <a:spLocks noGrp="1"/>
          </p:cNvSpPr>
          <p:nvPr>
            <p:ph type="sldNum" sz="quarter" idx="4"/>
          </p:nvPr>
        </p:nvSpPr>
        <p:spPr>
          <a:xfrm>
            <a:off x="10857120" y="6360087"/>
            <a:ext cx="723772" cy="365210"/>
          </a:xfrm>
          <a:prstGeom prst="rect">
            <a:avLst/>
          </a:prstGeom>
        </p:spPr>
        <p:txBody>
          <a:bodyPr vert="horz" lIns="108850" tIns="54425" rIns="108850" bIns="54425" rtlCol="0" anchor="b" anchorCtr="0"/>
          <a:lstStyle>
            <a:lvl1pPr algn="r">
              <a:defRPr sz="1400">
                <a:solidFill>
                  <a:schemeClr val="tx1">
                    <a:tint val="75000"/>
                  </a:schemeClr>
                </a:solidFill>
              </a:defRPr>
            </a:lvl1pPr>
          </a:lstStyle>
          <a:p>
            <a:fld id="{26C2CD33-3677-460D-89D1-390D86E77732}" type="slidenum">
              <a:rPr lang="th-TH" smtClean="0"/>
              <a:pPr/>
              <a:t>‹#›</a:t>
            </a:fld>
            <a:endParaRPr lang="th-TH" dirty="0"/>
          </a:p>
        </p:txBody>
      </p:sp>
      <p:sp>
        <p:nvSpPr>
          <p:cNvPr id="24" name="Freeform 23"/>
          <p:cNvSpPr/>
          <p:nvPr/>
        </p:nvSpPr>
        <p:spPr>
          <a:xfrm>
            <a:off x="0" y="360783"/>
            <a:ext cx="11714264" cy="88918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rtlCol="0" anchor="ctr"/>
          <a:lstStyle/>
          <a:p>
            <a:pPr algn="ctr"/>
            <a:endParaRPr lang="th-TH" dirty="0"/>
          </a:p>
        </p:txBody>
      </p:sp>
      <p:cxnSp>
        <p:nvCxnSpPr>
          <p:cNvPr id="25" name="Straight Connector 24"/>
          <p:cNvCxnSpPr/>
          <p:nvPr/>
        </p:nvCxnSpPr>
        <p:spPr>
          <a:xfrm>
            <a:off x="0" y="1246825"/>
            <a:ext cx="11714264"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582" y="643067"/>
            <a:ext cx="4340275" cy="781405"/>
          </a:xfrm>
          <a:prstGeom prst="rect">
            <a:avLst/>
          </a:prstGeom>
          <a:noFill/>
        </p:spPr>
        <p:txBody>
          <a:bodyPr wrap="square" lIns="118527" tIns="59264" rIns="118527" bIns="59264" rtlCol="0">
            <a:spAutoFit/>
          </a:bodyPr>
          <a:lstStyle/>
          <a:p>
            <a:r>
              <a:rPr lang="en-US" sz="4300" b="1" dirty="0">
                <a:solidFill>
                  <a:schemeClr val="bg1"/>
                </a:solidFill>
                <a:latin typeface="Arial" pitchFamily="34" charset="0"/>
              </a:rPr>
              <a:t>HIV and AIDS</a:t>
            </a:r>
            <a:endParaRPr lang="th-TH" sz="4300" b="1" dirty="0">
              <a:solidFill>
                <a:schemeClr val="bg1"/>
              </a:solidFill>
              <a:latin typeface="Arial" pitchFamily="34" charset="0"/>
            </a:endParaRPr>
          </a:p>
        </p:txBody>
      </p:sp>
      <p:sp>
        <p:nvSpPr>
          <p:cNvPr id="27" name="TextBox 26"/>
          <p:cNvSpPr txBox="1"/>
          <p:nvPr/>
        </p:nvSpPr>
        <p:spPr>
          <a:xfrm>
            <a:off x="7147058" y="800119"/>
            <a:ext cx="4948189" cy="519795"/>
          </a:xfrm>
          <a:prstGeom prst="rect">
            <a:avLst/>
          </a:prstGeom>
          <a:noFill/>
        </p:spPr>
        <p:txBody>
          <a:bodyPr wrap="square" lIns="118527" tIns="59264" rIns="118527" bIns="59264" rtlCol="0">
            <a:spAutoFit/>
          </a:bodyPr>
          <a:lstStyle/>
          <a:p>
            <a:r>
              <a:rPr lang="en-US" sz="2600" kern="700" dirty="0">
                <a:solidFill>
                  <a:schemeClr val="bg1"/>
                </a:solidFill>
                <a:latin typeface="Arial" pitchFamily="34" charset="0"/>
                <a:cs typeface="Arial" pitchFamily="34" charset="0"/>
              </a:rPr>
              <a:t>Data Hub for Asia-Pacific</a:t>
            </a:r>
            <a:endParaRPr lang="th-TH" sz="2600" kern="700" dirty="0">
              <a:solidFill>
                <a:schemeClr val="bg1"/>
              </a:solidFill>
              <a:latin typeface="Arial" pitchFamily="34" charset="0"/>
            </a:endParaRPr>
          </a:p>
        </p:txBody>
      </p:sp>
      <p:pic>
        <p:nvPicPr>
          <p:cNvPr id="11" name="Picture 10" descr="Unaid logo_approve.png"/>
          <p:cNvPicPr>
            <a:picLocks noChangeAspect="1"/>
          </p:cNvPicPr>
          <p:nvPr/>
        </p:nvPicPr>
        <p:blipFill>
          <a:blip r:embed="rId11" cstate="print"/>
          <a:srcRect b="15549"/>
          <a:stretch>
            <a:fillRect/>
          </a:stretch>
        </p:blipFill>
        <p:spPr>
          <a:xfrm>
            <a:off x="67271" y="452299"/>
            <a:ext cx="2787318" cy="805296"/>
          </a:xfrm>
          <a:prstGeom prst="rect">
            <a:avLst/>
          </a:prstGeom>
        </p:spPr>
      </p:pic>
    </p:spTree>
    <p:extLst>
      <p:ext uri="{BB962C8B-B14F-4D97-AF65-F5344CB8AC3E}">
        <p14:creationId xmlns:p14="http://schemas.microsoft.com/office/powerpoint/2010/main" val="1648566869"/>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Lst>
  <p:hf hdr="0" ftr="0" dt="0"/>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66"/>
            <a:ext cx="723806" cy="365210"/>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solidFill>
                <a:prstClr val="white"/>
              </a:solidFill>
            </a:endParaRPr>
          </a:p>
        </p:txBody>
      </p:sp>
      <p:cxnSp>
        <p:nvCxnSpPr>
          <p:cNvPr id="25" name="Straight Connector 24"/>
          <p:cNvCxnSpPr/>
          <p:nvPr/>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7621" y="643087"/>
            <a:ext cx="4340719"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4300" b="1" dirty="0">
                <a:solidFill>
                  <a:prstClr val="white"/>
                </a:solidFill>
              </a:rPr>
              <a:t>HIV and AIDS</a:t>
            </a:r>
            <a:endParaRPr lang="th-TH" sz="4300" b="1">
              <a:solidFill>
                <a:prstClr val="white"/>
              </a:solidFill>
            </a:endParaRPr>
          </a:p>
        </p:txBody>
      </p:sp>
      <p:sp>
        <p:nvSpPr>
          <p:cNvPr id="27" name="TextBox 26"/>
          <p:cNvSpPr txBox="1"/>
          <p:nvPr/>
        </p:nvSpPr>
        <p:spPr>
          <a:xfrm>
            <a:off x="7147057" y="800354"/>
            <a:ext cx="4948122" cy="51979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latin typeface="Arial"/>
                <a:cs typeface="Arial" pitchFamily="34" charset="0"/>
              </a:rPr>
              <a:t>Data Hub for Asia-Pacific</a:t>
            </a:r>
            <a:endParaRPr lang="th-TH" sz="26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2355" y="285794"/>
            <a:ext cx="2571433" cy="37346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solidFill>
                <a:prstClr val="white"/>
              </a:solidFill>
            </a:endParaRPr>
          </a:p>
        </p:txBody>
      </p:sp>
      <p:sp>
        <p:nvSpPr>
          <p:cNvPr id="12" name="TextBox 11"/>
          <p:cNvSpPr txBox="1"/>
          <p:nvPr/>
        </p:nvSpPr>
        <p:spPr>
          <a:xfrm>
            <a:off x="9288853" y="301695"/>
            <a:ext cx="2220094" cy="479245"/>
          </a:xfrm>
          <a:prstGeom prst="rect">
            <a:avLst/>
          </a:prstGeom>
          <a:noFill/>
          <a:effectLst>
            <a:outerShdw blurRad="50800" dist="38100" dir="5400000" algn="t" rotWithShape="0">
              <a:prstClr val="black">
                <a:alpha val="40000"/>
              </a:prstClr>
            </a:outerShdw>
          </a:effectLst>
        </p:spPr>
        <p:txBody>
          <a:bodyPr lIns="108850" tIns="54425" rIns="108850" bIns="54425">
            <a:spAutoFit/>
          </a:bodyPr>
          <a:lstStyle/>
          <a:p>
            <a:pPr algn="r" fontAlgn="auto">
              <a:spcBef>
                <a:spcPts val="0"/>
              </a:spcBef>
              <a:spcAft>
                <a:spcPts val="0"/>
              </a:spcAft>
              <a:defRPr/>
            </a:pPr>
            <a:r>
              <a:rPr lang="en-US" sz="24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4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2657257184"/>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62"/>
            <a:ext cx="723806" cy="365210"/>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solidFill>
                <a:prstClr val="white"/>
              </a:solidFill>
            </a:endParaRPr>
          </a:p>
        </p:txBody>
      </p:sp>
      <p:cxnSp>
        <p:nvCxnSpPr>
          <p:cNvPr id="25" name="Straight Connector 24"/>
          <p:cNvCxnSpPr/>
          <p:nvPr/>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7621" y="643087"/>
            <a:ext cx="4340719"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4300" b="1" dirty="0">
                <a:solidFill>
                  <a:prstClr val="white"/>
                </a:solidFill>
              </a:rPr>
              <a:t>HIV and AIDS</a:t>
            </a:r>
            <a:endParaRPr lang="th-TH" sz="4300" b="1">
              <a:solidFill>
                <a:prstClr val="white"/>
              </a:solidFill>
            </a:endParaRPr>
          </a:p>
        </p:txBody>
      </p:sp>
      <p:sp>
        <p:nvSpPr>
          <p:cNvPr id="27" name="TextBox 26"/>
          <p:cNvSpPr txBox="1"/>
          <p:nvPr/>
        </p:nvSpPr>
        <p:spPr>
          <a:xfrm>
            <a:off x="7147057" y="800348"/>
            <a:ext cx="4948122" cy="51979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latin typeface="Arial"/>
                <a:cs typeface="Arial" pitchFamily="34" charset="0"/>
              </a:rPr>
              <a:t>Data Hub for Asia-Pacific</a:t>
            </a:r>
            <a:endParaRPr lang="th-TH" sz="26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2355" y="285794"/>
            <a:ext cx="2571433" cy="37346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solidFill>
                <a:prstClr val="white"/>
              </a:solidFill>
            </a:endParaRPr>
          </a:p>
        </p:txBody>
      </p:sp>
      <p:sp>
        <p:nvSpPr>
          <p:cNvPr id="12" name="TextBox 11"/>
          <p:cNvSpPr txBox="1"/>
          <p:nvPr/>
        </p:nvSpPr>
        <p:spPr>
          <a:xfrm>
            <a:off x="9288853" y="301695"/>
            <a:ext cx="2220094" cy="479245"/>
          </a:xfrm>
          <a:prstGeom prst="rect">
            <a:avLst/>
          </a:prstGeom>
          <a:noFill/>
          <a:effectLst>
            <a:outerShdw blurRad="50800" dist="38100" dir="5400000" algn="t" rotWithShape="0">
              <a:prstClr val="black">
                <a:alpha val="40000"/>
              </a:prstClr>
            </a:outerShdw>
          </a:effectLst>
        </p:spPr>
        <p:txBody>
          <a:bodyPr lIns="108850" tIns="54425" rIns="108850" bIns="54425">
            <a:spAutoFit/>
          </a:bodyPr>
          <a:lstStyle/>
          <a:p>
            <a:pPr algn="r" fontAlgn="auto">
              <a:spcBef>
                <a:spcPts val="0"/>
              </a:spcBef>
              <a:spcAft>
                <a:spcPts val="0"/>
              </a:spcAft>
              <a:defRPr/>
            </a:pPr>
            <a:r>
              <a:rPr lang="en-US" sz="24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4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1392522391"/>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56"/>
            <a:ext cx="723806" cy="365210"/>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solidFill>
                <a:prstClr val="white"/>
              </a:solidFill>
            </a:endParaRPr>
          </a:p>
        </p:txBody>
      </p:sp>
      <p:cxnSp>
        <p:nvCxnSpPr>
          <p:cNvPr id="25" name="Straight Connector 24"/>
          <p:cNvCxnSpPr/>
          <p:nvPr/>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7621" y="643087"/>
            <a:ext cx="4340719"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4300" b="1" dirty="0">
                <a:solidFill>
                  <a:prstClr val="white"/>
                </a:solidFill>
              </a:rPr>
              <a:t>HIV and AIDS</a:t>
            </a:r>
            <a:endParaRPr lang="th-TH" sz="4300" b="1">
              <a:solidFill>
                <a:prstClr val="white"/>
              </a:solidFill>
            </a:endParaRPr>
          </a:p>
        </p:txBody>
      </p:sp>
      <p:sp>
        <p:nvSpPr>
          <p:cNvPr id="27" name="TextBox 26"/>
          <p:cNvSpPr txBox="1"/>
          <p:nvPr/>
        </p:nvSpPr>
        <p:spPr>
          <a:xfrm>
            <a:off x="7147057" y="800340"/>
            <a:ext cx="4948122" cy="51979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latin typeface="Arial"/>
                <a:cs typeface="Arial" pitchFamily="34" charset="0"/>
              </a:rPr>
              <a:t>Data Hub for Asia-Pacific</a:t>
            </a:r>
            <a:endParaRPr lang="th-TH" sz="26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2355" y="285794"/>
            <a:ext cx="2571433" cy="37346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solidFill>
                <a:prstClr val="white"/>
              </a:solidFill>
            </a:endParaRPr>
          </a:p>
        </p:txBody>
      </p:sp>
      <p:sp>
        <p:nvSpPr>
          <p:cNvPr id="12" name="TextBox 11"/>
          <p:cNvSpPr txBox="1"/>
          <p:nvPr/>
        </p:nvSpPr>
        <p:spPr>
          <a:xfrm>
            <a:off x="9288853" y="301695"/>
            <a:ext cx="2220094" cy="479245"/>
          </a:xfrm>
          <a:prstGeom prst="rect">
            <a:avLst/>
          </a:prstGeom>
          <a:noFill/>
          <a:effectLst>
            <a:outerShdw blurRad="50800" dist="38100" dir="5400000" algn="t" rotWithShape="0">
              <a:prstClr val="black">
                <a:alpha val="40000"/>
              </a:prstClr>
            </a:outerShdw>
          </a:effectLst>
        </p:spPr>
        <p:txBody>
          <a:bodyPr lIns="108850" tIns="54425" rIns="108850" bIns="54425">
            <a:spAutoFit/>
          </a:bodyPr>
          <a:lstStyle/>
          <a:p>
            <a:pPr algn="r" fontAlgn="auto">
              <a:spcBef>
                <a:spcPts val="0"/>
              </a:spcBef>
              <a:spcAft>
                <a:spcPts val="0"/>
              </a:spcAft>
              <a:defRPr/>
            </a:pPr>
            <a:r>
              <a:rPr lang="en-US" sz="24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4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438220897"/>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50"/>
            <a:ext cx="723806" cy="365210"/>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solidFill>
                <a:prstClr val="white"/>
              </a:solidFill>
            </a:endParaRPr>
          </a:p>
        </p:txBody>
      </p:sp>
      <p:cxnSp>
        <p:nvCxnSpPr>
          <p:cNvPr id="25" name="Straight Connector 24"/>
          <p:cNvCxnSpPr/>
          <p:nvPr/>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7621" y="643087"/>
            <a:ext cx="4340719"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4300" b="1" dirty="0">
                <a:solidFill>
                  <a:prstClr val="white"/>
                </a:solidFill>
              </a:rPr>
              <a:t>HIV and AIDS</a:t>
            </a:r>
            <a:endParaRPr lang="th-TH" sz="4300" b="1">
              <a:solidFill>
                <a:prstClr val="white"/>
              </a:solidFill>
            </a:endParaRPr>
          </a:p>
        </p:txBody>
      </p:sp>
      <p:sp>
        <p:nvSpPr>
          <p:cNvPr id="27" name="TextBox 26"/>
          <p:cNvSpPr txBox="1"/>
          <p:nvPr/>
        </p:nvSpPr>
        <p:spPr>
          <a:xfrm>
            <a:off x="7147057" y="800332"/>
            <a:ext cx="4948122" cy="51979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latin typeface="Arial"/>
                <a:cs typeface="Arial" pitchFamily="34" charset="0"/>
              </a:rPr>
              <a:t>Data Hub for Asia-Pacific</a:t>
            </a:r>
            <a:endParaRPr lang="th-TH" sz="26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2355" y="285794"/>
            <a:ext cx="2571433" cy="37346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solidFill>
                <a:prstClr val="white"/>
              </a:solidFill>
            </a:endParaRPr>
          </a:p>
        </p:txBody>
      </p:sp>
      <p:sp>
        <p:nvSpPr>
          <p:cNvPr id="12" name="TextBox 11"/>
          <p:cNvSpPr txBox="1"/>
          <p:nvPr/>
        </p:nvSpPr>
        <p:spPr>
          <a:xfrm>
            <a:off x="9288853" y="301695"/>
            <a:ext cx="2220094" cy="479245"/>
          </a:xfrm>
          <a:prstGeom prst="rect">
            <a:avLst/>
          </a:prstGeom>
          <a:noFill/>
          <a:effectLst>
            <a:outerShdw blurRad="50800" dist="38100" dir="5400000" algn="t" rotWithShape="0">
              <a:prstClr val="black">
                <a:alpha val="40000"/>
              </a:prstClr>
            </a:outerShdw>
          </a:effectLst>
        </p:spPr>
        <p:txBody>
          <a:bodyPr lIns="108850" tIns="54425" rIns="108850" bIns="54425">
            <a:spAutoFit/>
          </a:bodyPr>
          <a:lstStyle/>
          <a:p>
            <a:pPr algn="r" fontAlgn="auto">
              <a:spcBef>
                <a:spcPts val="0"/>
              </a:spcBef>
              <a:spcAft>
                <a:spcPts val="0"/>
              </a:spcAft>
              <a:defRPr/>
            </a:pPr>
            <a:r>
              <a:rPr lang="en-US" sz="24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4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1154934382"/>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41"/>
            <a:ext cx="723806" cy="365210"/>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solidFill>
                <a:prstClr val="white"/>
              </a:solidFill>
            </a:endParaRPr>
          </a:p>
        </p:txBody>
      </p:sp>
      <p:cxnSp>
        <p:nvCxnSpPr>
          <p:cNvPr id="25" name="Straight Connector 24"/>
          <p:cNvCxnSpPr/>
          <p:nvPr/>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7621" y="643087"/>
            <a:ext cx="4340719"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4300" b="1" dirty="0">
                <a:solidFill>
                  <a:prstClr val="white"/>
                </a:solidFill>
              </a:rPr>
              <a:t>HIV and AIDS</a:t>
            </a:r>
            <a:endParaRPr lang="th-TH" sz="4300" b="1">
              <a:solidFill>
                <a:prstClr val="white"/>
              </a:solidFill>
            </a:endParaRPr>
          </a:p>
        </p:txBody>
      </p:sp>
      <p:sp>
        <p:nvSpPr>
          <p:cNvPr id="27" name="TextBox 26"/>
          <p:cNvSpPr txBox="1"/>
          <p:nvPr/>
        </p:nvSpPr>
        <p:spPr>
          <a:xfrm>
            <a:off x="7147057" y="800322"/>
            <a:ext cx="4948122" cy="51979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latin typeface="Arial"/>
                <a:cs typeface="Arial" pitchFamily="34" charset="0"/>
              </a:rPr>
              <a:t>Data Hub for Asia-Pacific</a:t>
            </a:r>
            <a:endParaRPr lang="th-TH" sz="26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2355" y="285794"/>
            <a:ext cx="2571433" cy="37346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solidFill>
                <a:prstClr val="white"/>
              </a:solidFill>
            </a:endParaRPr>
          </a:p>
        </p:txBody>
      </p:sp>
      <p:sp>
        <p:nvSpPr>
          <p:cNvPr id="12" name="TextBox 11"/>
          <p:cNvSpPr txBox="1"/>
          <p:nvPr/>
        </p:nvSpPr>
        <p:spPr>
          <a:xfrm>
            <a:off x="9288853" y="301695"/>
            <a:ext cx="2220094" cy="479245"/>
          </a:xfrm>
          <a:prstGeom prst="rect">
            <a:avLst/>
          </a:prstGeom>
          <a:noFill/>
          <a:effectLst>
            <a:outerShdw blurRad="50800" dist="38100" dir="5400000" algn="t" rotWithShape="0">
              <a:prstClr val="black">
                <a:alpha val="40000"/>
              </a:prstClr>
            </a:outerShdw>
          </a:effectLst>
        </p:spPr>
        <p:txBody>
          <a:bodyPr lIns="108850" tIns="54425" rIns="108850" bIns="54425">
            <a:spAutoFit/>
          </a:bodyPr>
          <a:lstStyle/>
          <a:p>
            <a:pPr algn="r" fontAlgn="auto">
              <a:spcBef>
                <a:spcPts val="0"/>
              </a:spcBef>
              <a:spcAft>
                <a:spcPts val="0"/>
              </a:spcAft>
              <a:defRPr/>
            </a:pPr>
            <a:r>
              <a:rPr lang="en-US" sz="24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4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662373067"/>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32"/>
            <a:ext cx="723806" cy="365210"/>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solidFill>
                <a:prstClr val="white"/>
              </a:solidFill>
            </a:endParaRPr>
          </a:p>
        </p:txBody>
      </p:sp>
      <p:cxnSp>
        <p:nvCxnSpPr>
          <p:cNvPr id="25" name="Straight Connector 24"/>
          <p:cNvCxnSpPr/>
          <p:nvPr/>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7621" y="643087"/>
            <a:ext cx="4340719"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4300" b="1" dirty="0">
                <a:solidFill>
                  <a:prstClr val="white"/>
                </a:solidFill>
              </a:rPr>
              <a:t>HIV and AIDS</a:t>
            </a:r>
            <a:endParaRPr lang="th-TH" sz="4300" b="1">
              <a:solidFill>
                <a:prstClr val="white"/>
              </a:solidFill>
            </a:endParaRPr>
          </a:p>
        </p:txBody>
      </p:sp>
      <p:sp>
        <p:nvSpPr>
          <p:cNvPr id="27" name="TextBox 26"/>
          <p:cNvSpPr txBox="1"/>
          <p:nvPr/>
        </p:nvSpPr>
        <p:spPr>
          <a:xfrm>
            <a:off x="7147057" y="800311"/>
            <a:ext cx="4948122" cy="51979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latin typeface="Arial"/>
                <a:cs typeface="Arial" pitchFamily="34" charset="0"/>
              </a:rPr>
              <a:t>Data Hub for Asia-Pacific</a:t>
            </a:r>
            <a:endParaRPr lang="th-TH" sz="26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2355" y="285794"/>
            <a:ext cx="2571433" cy="37346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solidFill>
                <a:prstClr val="white"/>
              </a:solidFill>
            </a:endParaRPr>
          </a:p>
        </p:txBody>
      </p:sp>
      <p:sp>
        <p:nvSpPr>
          <p:cNvPr id="12" name="TextBox 11"/>
          <p:cNvSpPr txBox="1"/>
          <p:nvPr/>
        </p:nvSpPr>
        <p:spPr>
          <a:xfrm>
            <a:off x="9288853" y="301695"/>
            <a:ext cx="2220094" cy="479245"/>
          </a:xfrm>
          <a:prstGeom prst="rect">
            <a:avLst/>
          </a:prstGeom>
          <a:noFill/>
          <a:effectLst>
            <a:outerShdw blurRad="50800" dist="38100" dir="5400000" algn="t" rotWithShape="0">
              <a:prstClr val="black">
                <a:alpha val="40000"/>
              </a:prstClr>
            </a:outerShdw>
          </a:effectLst>
        </p:spPr>
        <p:txBody>
          <a:bodyPr lIns="108850" tIns="54425" rIns="108850" bIns="54425">
            <a:spAutoFit/>
          </a:bodyPr>
          <a:lstStyle/>
          <a:p>
            <a:pPr algn="r" fontAlgn="auto">
              <a:spcBef>
                <a:spcPts val="0"/>
              </a:spcBef>
              <a:spcAft>
                <a:spcPts val="0"/>
              </a:spcAft>
              <a:defRPr/>
            </a:pPr>
            <a:r>
              <a:rPr lang="en-US" sz="24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4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491262050"/>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68"/>
            <a:ext cx="723806" cy="365210"/>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2037F788-FB31-48BA-8E9B-0E30FE84CCC1}" type="slidenum">
              <a:rPr lang="th-TH"/>
              <a:pPr>
                <a:defRPr/>
              </a:pPr>
              <a:t>‹#›</a:t>
            </a:fld>
            <a:endParaRPr lang="th-TH" dirty="0"/>
          </a:p>
        </p:txBody>
      </p:sp>
      <p:sp>
        <p:nvSpPr>
          <p:cNvPr id="24" name="Freeform 23"/>
          <p:cNvSpPr/>
          <p:nvPr userDrawn="1"/>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p>
        </p:txBody>
      </p:sp>
      <p:cxnSp>
        <p:nvCxnSpPr>
          <p:cNvPr id="25" name="Straight Connector 24"/>
          <p:cNvCxnSpPr/>
          <p:nvPr userDrawn="1"/>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7621" y="643087"/>
            <a:ext cx="4340719"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4300" b="1">
                <a:solidFill>
                  <a:schemeClr val="bg1"/>
                </a:solidFill>
              </a:rPr>
              <a:t>HIV and AIDS</a:t>
            </a:r>
            <a:endParaRPr lang="th-TH" sz="4300" b="1">
              <a:solidFill>
                <a:schemeClr val="bg1"/>
              </a:solidFill>
            </a:endParaRPr>
          </a:p>
        </p:txBody>
      </p:sp>
      <p:sp>
        <p:nvSpPr>
          <p:cNvPr id="27" name="TextBox 26"/>
          <p:cNvSpPr txBox="1"/>
          <p:nvPr userDrawn="1"/>
        </p:nvSpPr>
        <p:spPr>
          <a:xfrm>
            <a:off x="7147057" y="800355"/>
            <a:ext cx="4948122" cy="51979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schemeClr val="bg1"/>
                </a:solidFill>
                <a:cs typeface="Arial" pitchFamily="34" charset="0"/>
              </a:rPr>
              <a:t>Data Hub for Asia-Pacific</a:t>
            </a:r>
            <a:endParaRPr lang="th-TH" sz="2600" kern="700" dirty="0">
              <a:solidFill>
                <a:schemeClr val="bg1"/>
              </a:solidFill>
              <a:cs typeface="+mn-cs"/>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charset="0"/>
          <a:cs typeface="Cordia New" pitchFamily="34" charset="-34"/>
        </a:defRPr>
      </a:lvl2pPr>
      <a:lvl3pPr algn="ctr" rtl="0" eaLnBrk="0" fontAlgn="base" hangingPunct="0">
        <a:spcBef>
          <a:spcPct val="0"/>
        </a:spcBef>
        <a:spcAft>
          <a:spcPct val="0"/>
        </a:spcAft>
        <a:defRPr sz="5200">
          <a:solidFill>
            <a:schemeClr val="tx1"/>
          </a:solidFill>
          <a:latin typeface="Arial" charset="0"/>
          <a:cs typeface="Cordia New" pitchFamily="34" charset="-34"/>
        </a:defRPr>
      </a:lvl3pPr>
      <a:lvl4pPr algn="ctr" rtl="0" eaLnBrk="0" fontAlgn="base" hangingPunct="0">
        <a:spcBef>
          <a:spcPct val="0"/>
        </a:spcBef>
        <a:spcAft>
          <a:spcPct val="0"/>
        </a:spcAft>
        <a:defRPr sz="5200">
          <a:solidFill>
            <a:schemeClr val="tx1"/>
          </a:solidFill>
          <a:latin typeface="Arial" charset="0"/>
          <a:cs typeface="Cordia New" pitchFamily="34" charset="-34"/>
        </a:defRPr>
      </a:lvl4pPr>
      <a:lvl5pPr algn="ctr" rtl="0" eaLnBrk="0" fontAlgn="base" hangingPunct="0">
        <a:spcBef>
          <a:spcPct val="0"/>
        </a:spcBef>
        <a:spcAft>
          <a:spcPct val="0"/>
        </a:spcAft>
        <a:defRPr sz="5200">
          <a:solidFill>
            <a:schemeClr val="tx1"/>
          </a:solidFill>
          <a:latin typeface="Arial"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22"/>
            <a:ext cx="723806" cy="365210"/>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solidFill>
                <a:prstClr val="white"/>
              </a:solidFill>
            </a:endParaRPr>
          </a:p>
        </p:txBody>
      </p:sp>
      <p:cxnSp>
        <p:nvCxnSpPr>
          <p:cNvPr id="25" name="Straight Connector 24"/>
          <p:cNvCxnSpPr/>
          <p:nvPr/>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7621" y="643087"/>
            <a:ext cx="4340719"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4300" b="1" dirty="0">
                <a:solidFill>
                  <a:prstClr val="white"/>
                </a:solidFill>
              </a:rPr>
              <a:t>HIV and AIDS</a:t>
            </a:r>
            <a:endParaRPr lang="th-TH" sz="4300" b="1">
              <a:solidFill>
                <a:prstClr val="white"/>
              </a:solidFill>
            </a:endParaRPr>
          </a:p>
        </p:txBody>
      </p:sp>
      <p:sp>
        <p:nvSpPr>
          <p:cNvPr id="27" name="TextBox 26"/>
          <p:cNvSpPr txBox="1"/>
          <p:nvPr/>
        </p:nvSpPr>
        <p:spPr>
          <a:xfrm>
            <a:off x="7147057" y="800300"/>
            <a:ext cx="4948122" cy="51979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latin typeface="Arial"/>
                <a:cs typeface="Arial" pitchFamily="34" charset="0"/>
              </a:rPr>
              <a:t>Data Hub for Asia-Pacific</a:t>
            </a:r>
            <a:endParaRPr lang="th-TH" sz="26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2355" y="285794"/>
            <a:ext cx="2571433" cy="37346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solidFill>
                <a:prstClr val="white"/>
              </a:solidFill>
            </a:endParaRPr>
          </a:p>
        </p:txBody>
      </p:sp>
      <p:sp>
        <p:nvSpPr>
          <p:cNvPr id="12" name="TextBox 11"/>
          <p:cNvSpPr txBox="1"/>
          <p:nvPr/>
        </p:nvSpPr>
        <p:spPr>
          <a:xfrm>
            <a:off x="9288853" y="301695"/>
            <a:ext cx="2220094" cy="479245"/>
          </a:xfrm>
          <a:prstGeom prst="rect">
            <a:avLst/>
          </a:prstGeom>
          <a:noFill/>
          <a:effectLst>
            <a:outerShdw blurRad="50800" dist="38100" dir="5400000" algn="t" rotWithShape="0">
              <a:prstClr val="black">
                <a:alpha val="40000"/>
              </a:prstClr>
            </a:outerShdw>
          </a:effectLst>
        </p:spPr>
        <p:txBody>
          <a:bodyPr lIns="108850" tIns="54425" rIns="108850" bIns="54425">
            <a:spAutoFit/>
          </a:bodyPr>
          <a:lstStyle/>
          <a:p>
            <a:pPr algn="r" fontAlgn="auto">
              <a:spcBef>
                <a:spcPts val="0"/>
              </a:spcBef>
              <a:spcAft>
                <a:spcPts val="0"/>
              </a:spcAft>
              <a:defRPr/>
            </a:pPr>
            <a:r>
              <a:rPr lang="en-US" sz="24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4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3794962826"/>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6860" y="1103569"/>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11"/>
            <a:ext cx="723806" cy="365210"/>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2" y="360447"/>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solidFill>
                <a:prstClr val="white"/>
              </a:solidFill>
            </a:endParaRPr>
          </a:p>
        </p:txBody>
      </p:sp>
      <p:cxnSp>
        <p:nvCxnSpPr>
          <p:cNvPr id="25" name="Straight Connector 24"/>
          <p:cNvCxnSpPr/>
          <p:nvPr/>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7607" y="643087"/>
            <a:ext cx="4340719"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4300" b="1" dirty="0">
                <a:solidFill>
                  <a:prstClr val="white"/>
                </a:solidFill>
              </a:rPr>
              <a:t>HIV and AIDS</a:t>
            </a:r>
            <a:endParaRPr lang="th-TH" sz="4300" b="1">
              <a:solidFill>
                <a:prstClr val="white"/>
              </a:solidFill>
            </a:endParaRPr>
          </a:p>
        </p:txBody>
      </p:sp>
      <p:sp>
        <p:nvSpPr>
          <p:cNvPr id="27" name="TextBox 26"/>
          <p:cNvSpPr txBox="1"/>
          <p:nvPr/>
        </p:nvSpPr>
        <p:spPr>
          <a:xfrm>
            <a:off x="7147057" y="800287"/>
            <a:ext cx="4948122" cy="51979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latin typeface="Arial"/>
                <a:cs typeface="Arial" pitchFamily="34" charset="0"/>
              </a:rPr>
              <a:t>Data Hub for Asia-Pacific</a:t>
            </a:r>
            <a:endParaRPr lang="th-TH" sz="26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2355" y="285794"/>
            <a:ext cx="2571433" cy="37346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solidFill>
                <a:prstClr val="white"/>
              </a:solidFill>
            </a:endParaRPr>
          </a:p>
        </p:txBody>
      </p:sp>
      <p:sp>
        <p:nvSpPr>
          <p:cNvPr id="12" name="TextBox 11"/>
          <p:cNvSpPr txBox="1"/>
          <p:nvPr/>
        </p:nvSpPr>
        <p:spPr>
          <a:xfrm>
            <a:off x="9288845" y="301695"/>
            <a:ext cx="2220094" cy="479245"/>
          </a:xfrm>
          <a:prstGeom prst="rect">
            <a:avLst/>
          </a:prstGeom>
          <a:noFill/>
          <a:effectLst>
            <a:outerShdw blurRad="50800" dist="38100" dir="5400000" algn="t" rotWithShape="0">
              <a:prstClr val="black">
                <a:alpha val="40000"/>
              </a:prstClr>
            </a:outerShdw>
          </a:effectLst>
        </p:spPr>
        <p:txBody>
          <a:bodyPr lIns="108850" tIns="54425" rIns="108850" bIns="54425">
            <a:spAutoFit/>
          </a:bodyPr>
          <a:lstStyle/>
          <a:p>
            <a:pPr algn="r" fontAlgn="auto">
              <a:spcBef>
                <a:spcPts val="0"/>
              </a:spcBef>
              <a:spcAft>
                <a:spcPts val="0"/>
              </a:spcAft>
              <a:defRPr/>
            </a:pPr>
            <a:r>
              <a:rPr lang="en-US" sz="24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4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1528633948"/>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68"/>
            <a:ext cx="723806" cy="365210"/>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08F40ED5-69EC-4015-BD45-6BEC5B25E5F0}" type="slidenum">
              <a:rPr lang="th-TH"/>
              <a:pPr>
                <a:defRPr/>
              </a:pPr>
              <a:t>‹#›</a:t>
            </a:fld>
            <a:endParaRPr lang="th-TH" dirty="0"/>
          </a:p>
        </p:txBody>
      </p:sp>
      <p:sp>
        <p:nvSpPr>
          <p:cNvPr id="24" name="Freeform 23"/>
          <p:cNvSpPr/>
          <p:nvPr userDrawn="1"/>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p>
        </p:txBody>
      </p:sp>
      <p:cxnSp>
        <p:nvCxnSpPr>
          <p:cNvPr id="25" name="Straight Connector 24"/>
          <p:cNvCxnSpPr/>
          <p:nvPr userDrawn="1"/>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7621" y="643087"/>
            <a:ext cx="4340719"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4300" b="1">
                <a:solidFill>
                  <a:schemeClr val="bg1"/>
                </a:solidFill>
              </a:rPr>
              <a:t>HIV and AIDS</a:t>
            </a:r>
            <a:endParaRPr lang="th-TH" sz="4300" b="1">
              <a:solidFill>
                <a:schemeClr val="bg1"/>
              </a:solidFill>
            </a:endParaRPr>
          </a:p>
        </p:txBody>
      </p:sp>
      <p:sp>
        <p:nvSpPr>
          <p:cNvPr id="27" name="TextBox 26"/>
          <p:cNvSpPr txBox="1"/>
          <p:nvPr userDrawn="1"/>
        </p:nvSpPr>
        <p:spPr>
          <a:xfrm>
            <a:off x="7147057" y="800355"/>
            <a:ext cx="4948122" cy="51979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schemeClr val="bg1"/>
                </a:solidFill>
                <a:cs typeface="Arial" pitchFamily="34" charset="0"/>
              </a:rPr>
              <a:t>Data Hub for Asia-Pacific</a:t>
            </a:r>
            <a:endParaRPr lang="th-TH" sz="2600" kern="700" dirty="0">
              <a:solidFill>
                <a:schemeClr val="bg1"/>
              </a:solidFill>
              <a:cs typeface="+mn-cs"/>
            </a:endParaRPr>
          </a:p>
        </p:txBody>
      </p:sp>
      <p:pic>
        <p:nvPicPr>
          <p:cNvPr id="308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2355" y="285794"/>
            <a:ext cx="2571433" cy="37346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p>
        </p:txBody>
      </p:sp>
      <p:sp>
        <p:nvSpPr>
          <p:cNvPr id="12" name="TextBox 11"/>
          <p:cNvSpPr txBox="1"/>
          <p:nvPr userDrawn="1"/>
        </p:nvSpPr>
        <p:spPr>
          <a:xfrm>
            <a:off x="9288853" y="301695"/>
            <a:ext cx="2220094" cy="479245"/>
          </a:xfrm>
          <a:prstGeom prst="rect">
            <a:avLst/>
          </a:prstGeom>
          <a:noFill/>
          <a:effectLst>
            <a:outerShdw blurRad="50800" dist="38100" dir="5400000" algn="t" rotWithShape="0">
              <a:prstClr val="black">
                <a:alpha val="40000"/>
              </a:prstClr>
            </a:outerShdw>
          </a:effectLst>
        </p:spPr>
        <p:txBody>
          <a:bodyPr lIns="108850" tIns="54425" rIns="108850" bIns="54425">
            <a:spAutoFit/>
          </a:bodyPr>
          <a:lstStyle/>
          <a:p>
            <a:pPr algn="r" fontAlgn="auto">
              <a:spcBef>
                <a:spcPts val="0"/>
              </a:spcBef>
              <a:spcAft>
                <a:spcPts val="0"/>
              </a:spcAft>
              <a:defRPr/>
            </a:pPr>
            <a:r>
              <a:rPr lang="en-US" sz="2400" b="1" i="1" dirty="0">
                <a:ln w="3175" cmpd="sng">
                  <a:noFill/>
                  <a:prstDash val="solid"/>
                </a:ln>
                <a:solidFill>
                  <a:srgbClr val="FFC000"/>
                </a:solidFill>
                <a:effectLst>
                  <a:outerShdw blurRad="38100" dist="38100" dir="2700000" algn="tl">
                    <a:srgbClr val="000000">
                      <a:alpha val="43137"/>
                    </a:srgbClr>
                  </a:outerShdw>
                </a:effectLst>
                <a:latin typeface="+mn-lt"/>
                <a:cs typeface="+mn-cs"/>
              </a:rPr>
              <a:t>Latest!</a:t>
            </a:r>
            <a:endParaRPr lang="th-TH" sz="2400" b="1" i="1" dirty="0">
              <a:ln w="3175" cmpd="sng">
                <a:noFill/>
                <a:prstDash val="solid"/>
              </a:ln>
              <a:solidFill>
                <a:srgbClr val="FFC000"/>
              </a:solidFill>
              <a:effectLst>
                <a:outerShdw blurRad="38100" dist="38100" dir="2700000" algn="tl">
                  <a:srgbClr val="000000">
                    <a:alpha val="43137"/>
                  </a:srgbClr>
                </a:outerShdw>
              </a:effectLst>
              <a:latin typeface="+mn-lt"/>
              <a:cs typeface="+mn-cs"/>
            </a:endParaRPr>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charset="0"/>
          <a:cs typeface="Cordia New" pitchFamily="34" charset="-34"/>
        </a:defRPr>
      </a:lvl2pPr>
      <a:lvl3pPr algn="ctr" rtl="0" eaLnBrk="0" fontAlgn="base" hangingPunct="0">
        <a:spcBef>
          <a:spcPct val="0"/>
        </a:spcBef>
        <a:spcAft>
          <a:spcPct val="0"/>
        </a:spcAft>
        <a:defRPr sz="5200">
          <a:solidFill>
            <a:schemeClr val="tx1"/>
          </a:solidFill>
          <a:latin typeface="Arial" charset="0"/>
          <a:cs typeface="Cordia New" pitchFamily="34" charset="-34"/>
        </a:defRPr>
      </a:lvl3pPr>
      <a:lvl4pPr algn="ctr" rtl="0" eaLnBrk="0" fontAlgn="base" hangingPunct="0">
        <a:spcBef>
          <a:spcPct val="0"/>
        </a:spcBef>
        <a:spcAft>
          <a:spcPct val="0"/>
        </a:spcAft>
        <a:defRPr sz="5200">
          <a:solidFill>
            <a:schemeClr val="tx1"/>
          </a:solidFill>
          <a:latin typeface="Arial" charset="0"/>
          <a:cs typeface="Cordia New" pitchFamily="34" charset="-34"/>
        </a:defRPr>
      </a:lvl4pPr>
      <a:lvl5pPr algn="ctr" rtl="0" eaLnBrk="0" fontAlgn="base" hangingPunct="0">
        <a:spcBef>
          <a:spcPct val="0"/>
        </a:spcBef>
        <a:spcAft>
          <a:spcPct val="0"/>
        </a:spcAft>
        <a:defRPr sz="5200">
          <a:solidFill>
            <a:schemeClr val="tx1"/>
          </a:solidFill>
          <a:latin typeface="Arial"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360446"/>
            <a:ext cx="11714226" cy="6141872"/>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solidFill>
                <a:prstClr val="white"/>
              </a:solidFill>
            </a:endParaRPr>
          </a:p>
        </p:txBody>
      </p:sp>
      <p:sp>
        <p:nvSpPr>
          <p:cNvPr id="14" name="TextBox 13"/>
          <p:cNvSpPr txBox="1"/>
          <p:nvPr/>
        </p:nvSpPr>
        <p:spPr>
          <a:xfrm>
            <a:off x="9339635" y="6510258"/>
            <a:ext cx="2285702" cy="335129"/>
          </a:xfrm>
          <a:prstGeom prst="rect">
            <a:avLst/>
          </a:prstGeom>
          <a:noFill/>
        </p:spPr>
        <p:txBody>
          <a:bodyPr lIns="118527" tIns="59264" rIns="118527" bIns="59264">
            <a:spAutoFit/>
          </a:bodyPr>
          <a:lstStyle/>
          <a:p>
            <a:pPr algn="r" fontAlgn="auto">
              <a:spcBef>
                <a:spcPts val="0"/>
              </a:spcBef>
              <a:spcAft>
                <a:spcPts val="0"/>
              </a:spcAft>
              <a:defRPr/>
            </a:pPr>
            <a:r>
              <a:rPr lang="en-US" sz="1400" kern="700" dirty="0">
                <a:solidFill>
                  <a:srgbClr val="8782AF"/>
                </a:solidFill>
                <a:cs typeface="Arial" pitchFamily="34" charset="0"/>
              </a:rPr>
              <a:t>www.aidsdatahub.org</a:t>
            </a:r>
            <a:endParaRPr lang="th-TH" sz="1400" kern="700" dirty="0">
              <a:solidFill>
                <a:srgbClr val="8782AF"/>
              </a:solidFill>
              <a:cs typeface="Cordia New"/>
            </a:endParaRPr>
          </a:p>
        </p:txBody>
      </p:sp>
      <p:pic>
        <p:nvPicPr>
          <p:cNvPr id="4100"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6971" y="1189314"/>
            <a:ext cx="7487792" cy="5313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1" r:id="rId1"/>
    <p:sldLayoutId id="2147483932" r:id="rId2"/>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charset="0"/>
          <a:cs typeface="Cordia New" pitchFamily="34" charset="-34"/>
        </a:defRPr>
      </a:lvl2pPr>
      <a:lvl3pPr algn="ctr" rtl="0" eaLnBrk="0" fontAlgn="base" hangingPunct="0">
        <a:spcBef>
          <a:spcPct val="0"/>
        </a:spcBef>
        <a:spcAft>
          <a:spcPct val="0"/>
        </a:spcAft>
        <a:defRPr sz="5200">
          <a:solidFill>
            <a:schemeClr val="tx1"/>
          </a:solidFill>
          <a:latin typeface="Arial" charset="0"/>
          <a:cs typeface="Cordia New" pitchFamily="34" charset="-34"/>
        </a:defRPr>
      </a:lvl3pPr>
      <a:lvl4pPr algn="ctr" rtl="0" eaLnBrk="0" fontAlgn="base" hangingPunct="0">
        <a:spcBef>
          <a:spcPct val="0"/>
        </a:spcBef>
        <a:spcAft>
          <a:spcPct val="0"/>
        </a:spcAft>
        <a:defRPr sz="5200">
          <a:solidFill>
            <a:schemeClr val="tx1"/>
          </a:solidFill>
          <a:latin typeface="Arial" charset="0"/>
          <a:cs typeface="Cordia New" pitchFamily="34" charset="-34"/>
        </a:defRPr>
      </a:lvl4pPr>
      <a:lvl5pPr algn="ctr" rtl="0" eaLnBrk="0" fontAlgn="base" hangingPunct="0">
        <a:spcBef>
          <a:spcPct val="0"/>
        </a:spcBef>
        <a:spcAft>
          <a:spcPct val="0"/>
        </a:spcAft>
        <a:defRPr sz="5200">
          <a:solidFill>
            <a:schemeClr val="tx1"/>
          </a:solidFill>
          <a:latin typeface="Arial"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360446"/>
            <a:ext cx="11714226" cy="6141872"/>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solidFill>
                <a:prstClr val="white"/>
              </a:solidFill>
            </a:endParaRPr>
          </a:p>
        </p:txBody>
      </p:sp>
      <p:sp>
        <p:nvSpPr>
          <p:cNvPr id="14" name="TextBox 13"/>
          <p:cNvSpPr txBox="1"/>
          <p:nvPr/>
        </p:nvSpPr>
        <p:spPr>
          <a:xfrm>
            <a:off x="9339635" y="6510258"/>
            <a:ext cx="2285702" cy="335129"/>
          </a:xfrm>
          <a:prstGeom prst="rect">
            <a:avLst/>
          </a:prstGeom>
          <a:noFill/>
        </p:spPr>
        <p:txBody>
          <a:bodyPr lIns="118527" tIns="59264" rIns="118527" bIns="59264">
            <a:spAutoFit/>
          </a:bodyPr>
          <a:lstStyle/>
          <a:p>
            <a:pPr algn="r" fontAlgn="auto">
              <a:spcBef>
                <a:spcPts val="0"/>
              </a:spcBef>
              <a:spcAft>
                <a:spcPts val="0"/>
              </a:spcAft>
              <a:defRPr/>
            </a:pPr>
            <a:r>
              <a:rPr lang="en-US" sz="1400" kern="700" dirty="0">
                <a:solidFill>
                  <a:srgbClr val="8782AF"/>
                </a:solidFill>
                <a:cs typeface="Arial" pitchFamily="34" charset="0"/>
              </a:rPr>
              <a:t>www.aidsdatahub.org</a:t>
            </a:r>
            <a:endParaRPr lang="th-TH" sz="1400" kern="700" dirty="0">
              <a:solidFill>
                <a:srgbClr val="8782AF"/>
              </a:solidFill>
              <a:cs typeface="Cordia New"/>
            </a:endParaRPr>
          </a:p>
        </p:txBody>
      </p:sp>
      <p:pic>
        <p:nvPicPr>
          <p:cNvPr id="5124"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6971" y="1189314"/>
            <a:ext cx="7487792" cy="5313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3" r:id="rId1"/>
    <p:sldLayoutId id="2147483934" r:id="rId2"/>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charset="0"/>
          <a:cs typeface="Cordia New" pitchFamily="34" charset="-34"/>
        </a:defRPr>
      </a:lvl2pPr>
      <a:lvl3pPr algn="ctr" rtl="0" eaLnBrk="0" fontAlgn="base" hangingPunct="0">
        <a:spcBef>
          <a:spcPct val="0"/>
        </a:spcBef>
        <a:spcAft>
          <a:spcPct val="0"/>
        </a:spcAft>
        <a:defRPr sz="5200">
          <a:solidFill>
            <a:schemeClr val="tx1"/>
          </a:solidFill>
          <a:latin typeface="Arial" charset="0"/>
          <a:cs typeface="Cordia New" pitchFamily="34" charset="-34"/>
        </a:defRPr>
      </a:lvl3pPr>
      <a:lvl4pPr algn="ctr" rtl="0" eaLnBrk="0" fontAlgn="base" hangingPunct="0">
        <a:spcBef>
          <a:spcPct val="0"/>
        </a:spcBef>
        <a:spcAft>
          <a:spcPct val="0"/>
        </a:spcAft>
        <a:defRPr sz="5200">
          <a:solidFill>
            <a:schemeClr val="tx1"/>
          </a:solidFill>
          <a:latin typeface="Arial" charset="0"/>
          <a:cs typeface="Cordia New" pitchFamily="34" charset="-34"/>
        </a:defRPr>
      </a:lvl4pPr>
      <a:lvl5pPr algn="ctr" rtl="0" eaLnBrk="0" fontAlgn="base" hangingPunct="0">
        <a:spcBef>
          <a:spcPct val="0"/>
        </a:spcBef>
        <a:spcAft>
          <a:spcPct val="0"/>
        </a:spcAft>
        <a:defRPr sz="5200">
          <a:solidFill>
            <a:schemeClr val="tx1"/>
          </a:solidFill>
          <a:latin typeface="Arial"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68"/>
            <a:ext cx="723806" cy="365210"/>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08F40ED5-69EC-4015-BD45-6BEC5B25E5F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solidFill>
                <a:prstClr val="white"/>
              </a:solidFill>
            </a:endParaRPr>
          </a:p>
        </p:txBody>
      </p:sp>
      <p:cxnSp>
        <p:nvCxnSpPr>
          <p:cNvPr id="25" name="Straight Connector 24"/>
          <p:cNvCxnSpPr/>
          <p:nvPr userDrawn="1"/>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7621" y="643087"/>
            <a:ext cx="4340719"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4300" b="1">
                <a:solidFill>
                  <a:prstClr val="white"/>
                </a:solidFill>
              </a:rPr>
              <a:t>HIV and AIDS</a:t>
            </a:r>
            <a:endParaRPr lang="th-TH" sz="4300" b="1">
              <a:solidFill>
                <a:prstClr val="white"/>
              </a:solidFill>
            </a:endParaRPr>
          </a:p>
        </p:txBody>
      </p:sp>
      <p:sp>
        <p:nvSpPr>
          <p:cNvPr id="27" name="TextBox 26"/>
          <p:cNvSpPr txBox="1"/>
          <p:nvPr userDrawn="1"/>
        </p:nvSpPr>
        <p:spPr>
          <a:xfrm>
            <a:off x="7147057" y="800355"/>
            <a:ext cx="4948122" cy="51979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cs typeface="Arial" pitchFamily="34" charset="0"/>
              </a:rPr>
              <a:t>Data Hub for Asia-Pacific</a:t>
            </a:r>
            <a:endParaRPr lang="th-TH" sz="2600" kern="700" dirty="0">
              <a:solidFill>
                <a:prstClr val="white"/>
              </a:solidFill>
              <a:cs typeface="Cordia New"/>
            </a:endParaRPr>
          </a:p>
        </p:txBody>
      </p:sp>
      <p:pic>
        <p:nvPicPr>
          <p:cNvPr id="308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2355" y="285794"/>
            <a:ext cx="2571433" cy="37346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solidFill>
                <a:prstClr val="white"/>
              </a:solidFill>
            </a:endParaRPr>
          </a:p>
        </p:txBody>
      </p:sp>
      <p:sp>
        <p:nvSpPr>
          <p:cNvPr id="12" name="TextBox 11"/>
          <p:cNvSpPr txBox="1"/>
          <p:nvPr userDrawn="1"/>
        </p:nvSpPr>
        <p:spPr>
          <a:xfrm>
            <a:off x="9288853" y="301695"/>
            <a:ext cx="2220094" cy="479245"/>
          </a:xfrm>
          <a:prstGeom prst="rect">
            <a:avLst/>
          </a:prstGeom>
          <a:noFill/>
          <a:effectLst>
            <a:outerShdw blurRad="50800" dist="38100" dir="5400000" algn="t" rotWithShape="0">
              <a:prstClr val="black">
                <a:alpha val="40000"/>
              </a:prstClr>
            </a:outerShdw>
          </a:effectLst>
        </p:spPr>
        <p:txBody>
          <a:bodyPr lIns="108850" tIns="54425" rIns="108850" bIns="54425">
            <a:spAutoFit/>
          </a:bodyPr>
          <a:lstStyle/>
          <a:p>
            <a:pPr algn="r" fontAlgn="auto">
              <a:spcBef>
                <a:spcPts val="0"/>
              </a:spcBef>
              <a:spcAft>
                <a:spcPts val="0"/>
              </a:spcAft>
              <a:defRPr/>
            </a:pPr>
            <a:r>
              <a:rPr lang="en-US" sz="24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4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2671217141"/>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charset="0"/>
          <a:cs typeface="Cordia New" pitchFamily="34" charset="-34"/>
        </a:defRPr>
      </a:lvl2pPr>
      <a:lvl3pPr algn="ctr" rtl="0" eaLnBrk="0" fontAlgn="base" hangingPunct="0">
        <a:spcBef>
          <a:spcPct val="0"/>
        </a:spcBef>
        <a:spcAft>
          <a:spcPct val="0"/>
        </a:spcAft>
        <a:defRPr sz="5200">
          <a:solidFill>
            <a:schemeClr val="tx1"/>
          </a:solidFill>
          <a:latin typeface="Arial" charset="0"/>
          <a:cs typeface="Cordia New" pitchFamily="34" charset="-34"/>
        </a:defRPr>
      </a:lvl3pPr>
      <a:lvl4pPr algn="ctr" rtl="0" eaLnBrk="0" fontAlgn="base" hangingPunct="0">
        <a:spcBef>
          <a:spcPct val="0"/>
        </a:spcBef>
        <a:spcAft>
          <a:spcPct val="0"/>
        </a:spcAft>
        <a:defRPr sz="5200">
          <a:solidFill>
            <a:schemeClr val="tx1"/>
          </a:solidFill>
          <a:latin typeface="Arial" charset="0"/>
          <a:cs typeface="Cordia New" pitchFamily="34" charset="-34"/>
        </a:defRPr>
      </a:lvl4pPr>
      <a:lvl5pPr algn="ctr" rtl="0" eaLnBrk="0" fontAlgn="base" hangingPunct="0">
        <a:spcBef>
          <a:spcPct val="0"/>
        </a:spcBef>
        <a:spcAft>
          <a:spcPct val="0"/>
        </a:spcAft>
        <a:defRPr sz="5200">
          <a:solidFill>
            <a:schemeClr val="tx1"/>
          </a:solidFill>
          <a:latin typeface="Arial"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68"/>
            <a:ext cx="723806" cy="365210"/>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solidFill>
                <a:prstClr val="white"/>
              </a:solidFill>
            </a:endParaRPr>
          </a:p>
        </p:txBody>
      </p:sp>
      <p:cxnSp>
        <p:nvCxnSpPr>
          <p:cNvPr id="25" name="Straight Connector 24"/>
          <p:cNvCxnSpPr/>
          <p:nvPr userDrawn="1"/>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7621" y="643087"/>
            <a:ext cx="4340719"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4300" b="1">
                <a:solidFill>
                  <a:prstClr val="white"/>
                </a:solidFill>
              </a:rPr>
              <a:t>HIV and AIDS</a:t>
            </a:r>
            <a:endParaRPr lang="th-TH" sz="4300" b="1">
              <a:solidFill>
                <a:prstClr val="white"/>
              </a:solidFill>
            </a:endParaRPr>
          </a:p>
        </p:txBody>
      </p:sp>
      <p:sp>
        <p:nvSpPr>
          <p:cNvPr id="27" name="TextBox 26"/>
          <p:cNvSpPr txBox="1"/>
          <p:nvPr userDrawn="1"/>
        </p:nvSpPr>
        <p:spPr>
          <a:xfrm>
            <a:off x="7147057" y="800355"/>
            <a:ext cx="4948122" cy="51979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cs typeface="Arial" pitchFamily="34" charset="0"/>
              </a:rPr>
              <a:t>Data Hub for Asia-Pacific</a:t>
            </a:r>
            <a:endParaRPr lang="th-TH" sz="2600" kern="700" dirty="0">
              <a:solidFill>
                <a:prstClr val="white"/>
              </a:solidFil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5364313"/>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charset="0"/>
          <a:cs typeface="Cordia New" pitchFamily="34" charset="-34"/>
        </a:defRPr>
      </a:lvl2pPr>
      <a:lvl3pPr algn="ctr" rtl="0" eaLnBrk="0" fontAlgn="base" hangingPunct="0">
        <a:spcBef>
          <a:spcPct val="0"/>
        </a:spcBef>
        <a:spcAft>
          <a:spcPct val="0"/>
        </a:spcAft>
        <a:defRPr sz="5200">
          <a:solidFill>
            <a:schemeClr val="tx1"/>
          </a:solidFill>
          <a:latin typeface="Arial" charset="0"/>
          <a:cs typeface="Cordia New" pitchFamily="34" charset="-34"/>
        </a:defRPr>
      </a:lvl3pPr>
      <a:lvl4pPr algn="ctr" rtl="0" eaLnBrk="0" fontAlgn="base" hangingPunct="0">
        <a:spcBef>
          <a:spcPct val="0"/>
        </a:spcBef>
        <a:spcAft>
          <a:spcPct val="0"/>
        </a:spcAft>
        <a:defRPr sz="5200">
          <a:solidFill>
            <a:schemeClr val="tx1"/>
          </a:solidFill>
          <a:latin typeface="Arial" charset="0"/>
          <a:cs typeface="Cordia New" pitchFamily="34" charset="-34"/>
        </a:defRPr>
      </a:lvl4pPr>
      <a:lvl5pPr algn="ctr" rtl="0" eaLnBrk="0" fontAlgn="base" hangingPunct="0">
        <a:spcBef>
          <a:spcPct val="0"/>
        </a:spcBef>
        <a:spcAft>
          <a:spcPct val="0"/>
        </a:spcAft>
        <a:defRPr sz="5200">
          <a:solidFill>
            <a:schemeClr val="tx1"/>
          </a:solidFill>
          <a:latin typeface="Arial"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68"/>
            <a:ext cx="723806" cy="365210"/>
          </a:xfrm>
          <a:prstGeom prst="rect">
            <a:avLst/>
          </a:prstGeom>
        </p:spPr>
        <p:txBody>
          <a:bodyPr vert="horz" wrap="square" lIns="108850" tIns="54425" rIns="108850" bIns="54425" numCol="1" anchor="b" anchorCtr="0" compatLnSpc="1">
            <a:prstTxWarp prst="textNoShape">
              <a:avLst/>
            </a:prstTxWarp>
          </a:bodyPr>
          <a:lstStyle>
            <a:lvl1pPr algn="r">
              <a:defRPr sz="1400">
                <a:solidFill>
                  <a:srgbClr val="898989"/>
                </a:solidFill>
              </a:defRPr>
            </a:lvl1pPr>
          </a:lstStyle>
          <a:p>
            <a:fld id="{1F8B3E62-EE03-2C4C-8EF5-2BEB3E63236F}" type="slidenum">
              <a:rPr lang="th-TH">
                <a:latin typeface="Arial"/>
                <a:ea typeface="ＭＳ Ｐゴシック" charset="0"/>
                <a:cs typeface="Cordia New"/>
              </a:rPr>
              <a:pPr/>
              <a:t>‹#›</a:t>
            </a:fld>
            <a:endParaRPr lang="th-TH">
              <a:latin typeface="Arial"/>
              <a:ea typeface="ＭＳ Ｐゴシック" charset="0"/>
              <a:cs typeface="Cordia New"/>
            </a:endParaRPr>
          </a:p>
        </p:txBody>
      </p:sp>
      <p:sp>
        <p:nvSpPr>
          <p:cNvPr id="24" name="Freeform 23"/>
          <p:cNvSpPr/>
          <p:nvPr userDrawn="1"/>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solidFill>
                <a:prstClr val="white"/>
              </a:solidFill>
            </a:endParaRPr>
          </a:p>
        </p:txBody>
      </p:sp>
      <p:cxnSp>
        <p:nvCxnSpPr>
          <p:cNvPr id="25" name="Straight Connector 24"/>
          <p:cNvCxnSpPr/>
          <p:nvPr userDrawn="1"/>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7621" y="643087"/>
            <a:ext cx="4340719" cy="781405"/>
          </a:xfrm>
          <a:prstGeom prst="rect">
            <a:avLst/>
          </a:prstGeom>
          <a:noFill/>
          <a:ln>
            <a:noFill/>
          </a:ln>
        </p:spPr>
        <p:txBody>
          <a:bodyPr lIns="118527" tIns="59264" rIns="118527" bIns="5926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4300" b="1">
                <a:solidFill>
                  <a:prstClr val="white"/>
                </a:solidFill>
                <a:ea typeface="ＭＳ Ｐゴシック" charset="0"/>
              </a:rPr>
              <a:t>HIV and AIDS</a:t>
            </a:r>
            <a:endParaRPr lang="th-TH" sz="4300" b="1">
              <a:solidFill>
                <a:prstClr val="white"/>
              </a:solidFill>
              <a:ea typeface="ＭＳ Ｐゴシック" charset="0"/>
            </a:endParaRPr>
          </a:p>
        </p:txBody>
      </p:sp>
      <p:sp>
        <p:nvSpPr>
          <p:cNvPr id="27" name="TextBox 26"/>
          <p:cNvSpPr txBox="1"/>
          <p:nvPr userDrawn="1"/>
        </p:nvSpPr>
        <p:spPr>
          <a:xfrm>
            <a:off x="7147057" y="800355"/>
            <a:ext cx="4948122" cy="51979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latin typeface="Arial"/>
                <a:ea typeface="ＭＳ Ｐゴシック" charset="0"/>
                <a:cs typeface="Arial" pitchFamily="34" charset="0"/>
              </a:rPr>
              <a:t>Data Hub for Asia-Pacific</a:t>
            </a:r>
            <a:endParaRPr lang="th-TH" sz="2600" kern="700" dirty="0">
              <a:solidFill>
                <a:prstClr val="white"/>
              </a:solidFill>
              <a:latin typeface="Arial"/>
              <a:ea typeface="ＭＳ Ｐゴシック" charset="0"/>
              <a:cs typeface="Cordia New"/>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3636588"/>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Lst>
  <p:hf hdr="0" ftr="0" dt="0"/>
  <p:txStyles>
    <p:titleStyle>
      <a:lvl1pPr algn="ctr" rtl="0" eaLnBrk="0" fontAlgn="base" hangingPunct="0">
        <a:spcBef>
          <a:spcPct val="0"/>
        </a:spcBef>
        <a:spcAft>
          <a:spcPct val="0"/>
        </a:spcAft>
        <a:defRPr sz="52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charset="0"/>
        <a:buChar char="•"/>
        <a:defRPr sz="3800" kern="1200">
          <a:solidFill>
            <a:schemeClr val="tx1"/>
          </a:solidFill>
          <a:latin typeface="Arial" charset="0"/>
          <a:ea typeface="ＭＳ Ｐゴシック" charset="0"/>
          <a:cs typeface="Cordia New" charset="0"/>
        </a:defRPr>
      </a:lvl1pPr>
      <a:lvl2pPr marL="884408" indent="-340157" algn="l" rtl="0" eaLnBrk="0" fontAlgn="base" hangingPunct="0">
        <a:spcBef>
          <a:spcPct val="20000"/>
        </a:spcBef>
        <a:spcAft>
          <a:spcPct val="0"/>
        </a:spcAft>
        <a:buFont typeface="Arial" charset="0"/>
        <a:buChar char="–"/>
        <a:defRPr sz="3300" kern="1200">
          <a:solidFill>
            <a:schemeClr val="tx1"/>
          </a:solidFill>
          <a:latin typeface="Arial" charset="0"/>
          <a:ea typeface="Cordia New" charset="0"/>
          <a:cs typeface="Cordia New" charset="0"/>
        </a:defRPr>
      </a:lvl2pPr>
      <a:lvl3pPr marL="1360627" indent="-272125" algn="l" rtl="0" eaLnBrk="0" fontAlgn="base" hangingPunct="0">
        <a:spcBef>
          <a:spcPct val="20000"/>
        </a:spcBef>
        <a:spcAft>
          <a:spcPct val="0"/>
        </a:spcAft>
        <a:buFont typeface="Arial" charset="0"/>
        <a:buChar char="•"/>
        <a:defRPr sz="2900" kern="1200">
          <a:solidFill>
            <a:schemeClr val="tx1"/>
          </a:solidFill>
          <a:latin typeface="Arial" charset="0"/>
          <a:ea typeface="Cordia New" charset="0"/>
          <a:cs typeface="Cordia New" charset="0"/>
        </a:defRPr>
      </a:lvl3pPr>
      <a:lvl4pPr marL="1904878" indent="-272125"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4pPr>
      <a:lvl5pPr marL="2449129" indent="-272125"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68"/>
            <a:ext cx="723806" cy="365210"/>
          </a:xfrm>
          <a:prstGeom prst="rect">
            <a:avLst/>
          </a:prstGeom>
        </p:spPr>
        <p:txBody>
          <a:bodyPr vert="horz" wrap="square" lIns="108850" tIns="54425" rIns="108850" bIns="54425" numCol="1" anchor="b" anchorCtr="0" compatLnSpc="1">
            <a:prstTxWarp prst="textNoShape">
              <a:avLst/>
            </a:prstTxWarp>
          </a:bodyPr>
          <a:lstStyle>
            <a:lvl1pPr algn="r">
              <a:defRPr sz="1400">
                <a:solidFill>
                  <a:srgbClr val="898989"/>
                </a:solidFill>
              </a:defRPr>
            </a:lvl1pPr>
          </a:lstStyle>
          <a:p>
            <a:fld id="{1F8B3E62-EE03-2C4C-8EF5-2BEB3E63236F}" type="slidenum">
              <a:rPr lang="th-TH">
                <a:latin typeface="Arial"/>
                <a:ea typeface="ＭＳ Ｐゴシック" charset="0"/>
                <a:cs typeface="Cordia New"/>
              </a:rPr>
              <a:pPr/>
              <a:t>‹#›</a:t>
            </a:fld>
            <a:endParaRPr lang="th-TH">
              <a:latin typeface="Arial"/>
              <a:ea typeface="ＭＳ Ｐゴシック" charset="0"/>
              <a:cs typeface="Cordia New"/>
            </a:endParaRPr>
          </a:p>
        </p:txBody>
      </p:sp>
      <p:sp>
        <p:nvSpPr>
          <p:cNvPr id="24" name="Freeform 23"/>
          <p:cNvSpPr/>
          <p:nvPr userDrawn="1"/>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solidFill>
                <a:prstClr val="white"/>
              </a:solidFill>
            </a:endParaRPr>
          </a:p>
        </p:txBody>
      </p:sp>
      <p:cxnSp>
        <p:nvCxnSpPr>
          <p:cNvPr id="25" name="Straight Connector 24"/>
          <p:cNvCxnSpPr/>
          <p:nvPr userDrawn="1"/>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7621" y="643087"/>
            <a:ext cx="4340719" cy="781405"/>
          </a:xfrm>
          <a:prstGeom prst="rect">
            <a:avLst/>
          </a:prstGeom>
          <a:noFill/>
          <a:ln>
            <a:noFill/>
          </a:ln>
        </p:spPr>
        <p:txBody>
          <a:bodyPr lIns="118527" tIns="59264" rIns="118527" bIns="5926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4300" b="1">
                <a:solidFill>
                  <a:prstClr val="white"/>
                </a:solidFill>
                <a:ea typeface="ＭＳ Ｐゴシック" charset="0"/>
              </a:rPr>
              <a:t>HIV and AIDS</a:t>
            </a:r>
            <a:endParaRPr lang="th-TH" sz="4300" b="1">
              <a:solidFill>
                <a:prstClr val="white"/>
              </a:solidFill>
              <a:ea typeface="ＭＳ Ｐゴシック" charset="0"/>
            </a:endParaRPr>
          </a:p>
        </p:txBody>
      </p:sp>
      <p:sp>
        <p:nvSpPr>
          <p:cNvPr id="27" name="TextBox 26"/>
          <p:cNvSpPr txBox="1"/>
          <p:nvPr userDrawn="1"/>
        </p:nvSpPr>
        <p:spPr>
          <a:xfrm>
            <a:off x="7147057" y="800355"/>
            <a:ext cx="4948122" cy="51979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latin typeface="Arial"/>
                <a:ea typeface="ＭＳ Ｐゴシック" charset="0"/>
                <a:cs typeface="Arial" pitchFamily="34" charset="0"/>
              </a:rPr>
              <a:t>Data Hub for Asia-Pacific</a:t>
            </a:r>
            <a:endParaRPr lang="th-TH" sz="2600" kern="700" dirty="0">
              <a:solidFill>
                <a:prstClr val="white"/>
              </a:solidFill>
              <a:latin typeface="Arial"/>
              <a:ea typeface="ＭＳ Ｐゴシック" charset="0"/>
              <a:cs typeface="Cordia New"/>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3032621"/>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Lst>
  <p:hf sldNum="0" hdr="0" ftr="0" dt="0"/>
  <p:txStyles>
    <p:titleStyle>
      <a:lvl1pPr algn="ctr" rtl="0" eaLnBrk="0" fontAlgn="base" hangingPunct="0">
        <a:spcBef>
          <a:spcPct val="0"/>
        </a:spcBef>
        <a:spcAft>
          <a:spcPct val="0"/>
        </a:spcAft>
        <a:defRPr sz="52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charset="0"/>
        <a:buChar char="•"/>
        <a:defRPr sz="3800" kern="1200">
          <a:solidFill>
            <a:schemeClr val="tx1"/>
          </a:solidFill>
          <a:latin typeface="Arial" charset="0"/>
          <a:ea typeface="ＭＳ Ｐゴシック" charset="0"/>
          <a:cs typeface="Cordia New" charset="0"/>
        </a:defRPr>
      </a:lvl1pPr>
      <a:lvl2pPr marL="884408" indent="-340157" algn="l" rtl="0" eaLnBrk="0" fontAlgn="base" hangingPunct="0">
        <a:spcBef>
          <a:spcPct val="20000"/>
        </a:spcBef>
        <a:spcAft>
          <a:spcPct val="0"/>
        </a:spcAft>
        <a:buFont typeface="Arial" charset="0"/>
        <a:buChar char="–"/>
        <a:defRPr sz="3300" kern="1200">
          <a:solidFill>
            <a:schemeClr val="tx1"/>
          </a:solidFill>
          <a:latin typeface="Arial" charset="0"/>
          <a:ea typeface="Cordia New" charset="0"/>
          <a:cs typeface="Cordia New" charset="0"/>
        </a:defRPr>
      </a:lvl2pPr>
      <a:lvl3pPr marL="1360627" indent="-272125" algn="l" rtl="0" eaLnBrk="0" fontAlgn="base" hangingPunct="0">
        <a:spcBef>
          <a:spcPct val="20000"/>
        </a:spcBef>
        <a:spcAft>
          <a:spcPct val="0"/>
        </a:spcAft>
        <a:buFont typeface="Arial" charset="0"/>
        <a:buChar char="•"/>
        <a:defRPr sz="2900" kern="1200">
          <a:solidFill>
            <a:schemeClr val="tx1"/>
          </a:solidFill>
          <a:latin typeface="Arial" charset="0"/>
          <a:ea typeface="Cordia New" charset="0"/>
          <a:cs typeface="Cordia New" charset="0"/>
        </a:defRPr>
      </a:lvl3pPr>
      <a:lvl4pPr marL="1904878" indent="-272125"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4pPr>
      <a:lvl5pPr marL="2449129" indent="-272125"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8.xml"/><Relationship Id="rId1" Type="http://schemas.openxmlformats.org/officeDocument/2006/relationships/slideLayout" Target="../slideLayouts/slideLayout7.xml"/><Relationship Id="rId4" Type="http://schemas.openxmlformats.org/officeDocument/2006/relationships/hyperlink" Target="https://www.moh.gov.sg/content/moh_web/home/diseases_and_conditions/h/hiv_aids.html"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www.moh.gov.sg/content/moh_web/home/diseases_and_conditions/h/hiv_aids.html" TargetMode="External"/><Relationship Id="rId4" Type="http://schemas.openxmlformats.org/officeDocument/2006/relationships/hyperlink" Target="http://www.aidsdatahub.org/"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75.xml"/></Relationships>
</file>

<file path=ppt/slides/_rels/slide13.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26.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23.xml"/><Relationship Id="rId5" Type="http://schemas.openxmlformats.org/officeDocument/2006/relationships/slide" Target="slide20.xml"/><Relationship Id="rId4" Type="http://schemas.openxmlformats.org/officeDocument/2006/relationships/slide" Target="slide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2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115.xml"/><Relationship Id="rId5" Type="http://schemas.openxmlformats.org/officeDocument/2006/relationships/chart" Target="../charts/chart23.xml"/><Relationship Id="rId4" Type="http://schemas.openxmlformats.org/officeDocument/2006/relationships/hyperlink" Target="http://aidsinfo.unaids.or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131.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hyperlink" Target="http://aidsinfo.unaids.or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123.xml"/><Relationship Id="rId5" Type="http://schemas.openxmlformats.org/officeDocument/2006/relationships/chart" Target="../charts/chart26.xml"/><Relationship Id="rId4" Type="http://schemas.openxmlformats.org/officeDocument/2006/relationships/hyperlink" Target="http://aidsinfo.unaids.org/" TargetMode="External"/></Relationships>
</file>

<file path=ppt/slides/_rels/slide3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0.xml"/><Relationship Id="rId1" Type="http://schemas.openxmlformats.org/officeDocument/2006/relationships/slideLayout" Target="../slideLayouts/slideLayout147.xml"/><Relationship Id="rId5" Type="http://schemas.openxmlformats.org/officeDocument/2006/relationships/hyperlink" Target="http://aidsinfo.unaids.org/" TargetMode="External"/><Relationship Id="rId4" Type="http://schemas.openxmlformats.org/officeDocument/2006/relationships/hyperlink" Target="http://www.aidsdatahub.or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139.xml"/><Relationship Id="rId4" Type="http://schemas.openxmlformats.org/officeDocument/2006/relationships/chart" Target="../charts/chart28.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91.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99.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107.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6.xml"/><Relationship Id="rId1" Type="http://schemas.openxmlformats.org/officeDocument/2006/relationships/slideLayout" Target="../slideLayouts/slideLayout7.xml"/><Relationship Id="rId4" Type="http://schemas.openxmlformats.org/officeDocument/2006/relationships/hyperlink" Target="https://www.moh.gov.sg/content/moh_web/home/diseases_and_conditions/h/hiv_aids.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hyperlink" Target="https://www.moh.gov.sg/content/moh_web/home/diseases_and_conditions/h/hiv_aid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bwMode="auto">
          <a:xfrm>
            <a:off x="300527" y="4290419"/>
            <a:ext cx="10818992" cy="13576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dirty="0">
                <a:cs typeface="Cordia New" pitchFamily="34" charset="-34"/>
              </a:rPr>
              <a:t>Singapore</a:t>
            </a:r>
            <a:endParaRPr lang="th-TH" dirty="0"/>
          </a:p>
        </p:txBody>
      </p:sp>
      <p:sp>
        <p:nvSpPr>
          <p:cNvPr id="2" name="TextBox 1">
            <a:extLst>
              <a:ext uri="{FF2B5EF4-FFF2-40B4-BE49-F238E27FC236}">
                <a16:creationId xmlns:a16="http://schemas.microsoft.com/office/drawing/2014/main" id="{5089C703-BFBF-4347-8254-00F773C872C9}"/>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September 2020</a:t>
            </a:r>
            <a:endParaRPr lang="en-GB" sz="21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331814749"/>
              </p:ext>
            </p:extLst>
          </p:nvPr>
        </p:nvGraphicFramePr>
        <p:xfrm>
          <a:off x="2064275" y="2477196"/>
          <a:ext cx="8926838" cy="36728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26445" y="1571976"/>
            <a:ext cx="11724650" cy="504117"/>
          </a:xfrm>
        </p:spPr>
        <p:txBody>
          <a:bodyPr/>
          <a:lstStyle/>
          <a:p>
            <a:r>
              <a:rPr lang="en-US" sz="2400" dirty="0"/>
              <a:t>Cumulative HIV and AIDS cases by mode of transmission, 2015</a:t>
            </a:r>
            <a:endParaRPr lang="en-GB" sz="2400" dirty="0"/>
          </a:p>
        </p:txBody>
      </p:sp>
      <p:sp>
        <p:nvSpPr>
          <p:cNvPr id="3" name="Slide Number Placeholder 2"/>
          <p:cNvSpPr>
            <a:spLocks noGrp="1"/>
          </p:cNvSpPr>
          <p:nvPr>
            <p:ph type="sldNum" sz="quarter" idx="10"/>
          </p:nvPr>
        </p:nvSpPr>
        <p:spPr/>
        <p:txBody>
          <a:bodyPr/>
          <a:lstStyle/>
          <a:p>
            <a:pPr>
              <a:defRPr/>
            </a:pPr>
            <a:fld id="{E01C13E8-1E24-4465-9D82-EEC9EF2946A2}" type="slidenum">
              <a:rPr lang="th-TH" smtClean="0"/>
              <a:pPr>
                <a:defRPr/>
              </a:pPr>
              <a:t>10</a:t>
            </a:fld>
            <a:endParaRPr lang="th-TH" dirty="0"/>
          </a:p>
        </p:txBody>
      </p:sp>
      <p:sp>
        <p:nvSpPr>
          <p:cNvPr id="5" name="Rectangle 4"/>
          <p:cNvSpPr/>
          <p:nvPr/>
        </p:nvSpPr>
        <p:spPr>
          <a:xfrm>
            <a:off x="13490" y="6490170"/>
            <a:ext cx="11711777" cy="386912"/>
          </a:xfrm>
          <a:prstGeom prst="rect">
            <a:avLst/>
          </a:prstGeom>
        </p:spPr>
        <p:txBody>
          <a:bodyPr wrap="square" lIns="108850" tIns="54425" rIns="108850" bIns="54425">
            <a:spAutoFit/>
          </a:bodyPr>
          <a:lstStyle/>
          <a:p>
            <a:r>
              <a:rPr lang="en-US" sz="900" dirty="0"/>
              <a:t>Source: Prepared by </a:t>
            </a:r>
            <a:r>
              <a:rPr lang="en-US" sz="900" dirty="0">
                <a:hlinkClick r:id="rId3"/>
              </a:rPr>
              <a:t>www.aidsdatahub.org</a:t>
            </a:r>
            <a:r>
              <a:rPr lang="en-US" sz="900" dirty="0"/>
              <a:t> based on  Ministry of Health Singapore. (2016). Update on HIV/AIDS Situation in Singapore 2015. accessed at  </a:t>
            </a:r>
          </a:p>
          <a:p>
            <a:r>
              <a:rPr lang="en-US" sz="900" dirty="0">
                <a:hlinkClick r:id="rId4"/>
              </a:rPr>
              <a:t>https://www.moh.gov.sg/content/moh_web/home/diseases_and_conditions/h/hiv_aids.html</a:t>
            </a:r>
            <a:r>
              <a:rPr lang="en-US" sz="900" dirty="0"/>
              <a:t> </a:t>
            </a:r>
            <a:endParaRPr lang="en-GB" sz="900" dirty="0"/>
          </a:p>
        </p:txBody>
      </p:sp>
      <p:sp>
        <p:nvSpPr>
          <p:cNvPr id="6" name="TextBox 2"/>
          <p:cNvSpPr txBox="1"/>
          <p:nvPr/>
        </p:nvSpPr>
        <p:spPr>
          <a:xfrm>
            <a:off x="2736264" y="3528750"/>
            <a:ext cx="3696607" cy="1464130"/>
          </a:xfrm>
          <a:prstGeom prst="rect">
            <a:avLst/>
          </a:prstGeom>
          <a:noFill/>
          <a:ln>
            <a:noFill/>
          </a:ln>
          <a:effectLst/>
        </p:spPr>
        <p:txBody>
          <a:bodyPr wrap="square" lIns="108850" tIns="54425" rIns="108850" bIns="54425"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1088502" fontAlgn="auto">
              <a:spcBef>
                <a:spcPts val="0"/>
              </a:spcBef>
              <a:spcAft>
                <a:spcPts val="0"/>
              </a:spcAft>
              <a:defRPr/>
            </a:pPr>
            <a:r>
              <a:rPr lang="en-GB" sz="2000" b="1" kern="0" dirty="0">
                <a:solidFill>
                  <a:srgbClr val="C00000"/>
                </a:solidFill>
                <a:latin typeface="Arial" pitchFamily="34" charset="0"/>
                <a:cs typeface="Arial" pitchFamily="34" charset="0"/>
              </a:rPr>
              <a:t>Cumulative </a:t>
            </a:r>
          </a:p>
          <a:p>
            <a:pPr algn="ctr" defTabSz="1088502" fontAlgn="auto">
              <a:spcBef>
                <a:spcPts val="0"/>
              </a:spcBef>
              <a:spcAft>
                <a:spcPts val="0"/>
              </a:spcAft>
              <a:defRPr/>
            </a:pPr>
            <a:r>
              <a:rPr lang="en-GB" sz="2000" b="1" kern="0" dirty="0">
                <a:solidFill>
                  <a:srgbClr val="C00000"/>
                </a:solidFill>
                <a:latin typeface="Arial" pitchFamily="34" charset="0"/>
                <a:cs typeface="Arial" pitchFamily="34" charset="0"/>
              </a:rPr>
              <a:t>HIV and AIDS cases</a:t>
            </a:r>
          </a:p>
          <a:p>
            <a:pPr algn="ctr" defTabSz="1088502" fontAlgn="auto">
              <a:spcBef>
                <a:spcPts val="0"/>
              </a:spcBef>
              <a:spcAft>
                <a:spcPts val="0"/>
              </a:spcAft>
              <a:defRPr/>
            </a:pPr>
            <a:r>
              <a:rPr lang="en-GB" sz="4800" b="1" kern="0" dirty="0">
                <a:solidFill>
                  <a:srgbClr val="C00000"/>
                </a:solidFill>
                <a:latin typeface="Arial" pitchFamily="34" charset="0"/>
                <a:cs typeface="Arial" pitchFamily="34" charset="0"/>
              </a:rPr>
              <a:t>7,140</a:t>
            </a:r>
            <a:endParaRPr lang="en-GB" sz="2000" b="1" kern="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580763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Reported HIV cases by mode of transmission, 1985-2015</a:t>
            </a:r>
            <a:endParaRPr lang="en-GB" sz="2400" dirty="0"/>
          </a:p>
        </p:txBody>
      </p:sp>
      <p:sp>
        <p:nvSpPr>
          <p:cNvPr id="3" name="Slide Number Placeholder 2"/>
          <p:cNvSpPr>
            <a:spLocks noGrp="1"/>
          </p:cNvSpPr>
          <p:nvPr>
            <p:ph type="sldNum" sz="quarter" idx="10"/>
          </p:nvPr>
        </p:nvSpPr>
        <p:spPr/>
        <p:txBody>
          <a:bodyPr/>
          <a:lstStyle/>
          <a:p>
            <a:pPr>
              <a:defRPr/>
            </a:pPr>
            <a:fld id="{E01C13E8-1E24-4465-9D82-EEC9EF2946A2}" type="slidenum">
              <a:rPr lang="th-TH" smtClean="0"/>
              <a:pPr>
                <a:defRPr/>
              </a:pPr>
              <a:t>11</a:t>
            </a:fld>
            <a:endParaRPr lang="th-TH" dirty="0"/>
          </a:p>
        </p:txBody>
      </p:sp>
      <p:graphicFrame>
        <p:nvGraphicFramePr>
          <p:cNvPr id="7" name="Chart 6"/>
          <p:cNvGraphicFramePr>
            <a:graphicFrameLocks noGrp="1"/>
          </p:cNvGraphicFramePr>
          <p:nvPr>
            <p:extLst>
              <p:ext uri="{D42A27DB-BD31-4B8C-83A1-F6EECF244321}">
                <p14:modId xmlns:p14="http://schemas.microsoft.com/office/powerpoint/2010/main" val="1411963419"/>
              </p:ext>
            </p:extLst>
          </p:nvPr>
        </p:nvGraphicFramePr>
        <p:xfrm>
          <a:off x="239318" y="1989300"/>
          <a:ext cx="11711777" cy="440402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239318" y="6469226"/>
            <a:ext cx="11711777" cy="386912"/>
          </a:xfrm>
          <a:prstGeom prst="rect">
            <a:avLst/>
          </a:prstGeom>
        </p:spPr>
        <p:txBody>
          <a:bodyPr wrap="square" lIns="108850" tIns="54425" rIns="108850" bIns="54425">
            <a:spAutoFit/>
          </a:bodyPr>
          <a:lstStyle/>
          <a:p>
            <a:r>
              <a:rPr lang="en-US" sz="900" dirty="0"/>
              <a:t>Source: Prepared by </a:t>
            </a:r>
            <a:r>
              <a:rPr lang="en-US" sz="900" dirty="0">
                <a:hlinkClick r:id="rId4"/>
              </a:rPr>
              <a:t>www.aidsdatahub.org</a:t>
            </a:r>
            <a:r>
              <a:rPr lang="en-US" sz="900" dirty="0"/>
              <a:t> based on  Ministry of Health Singapore. (2016). Update on HIV/AIDS Situation in Singapore 2015. accessed at  </a:t>
            </a:r>
          </a:p>
          <a:p>
            <a:r>
              <a:rPr lang="en-US" sz="900" dirty="0">
                <a:hlinkClick r:id="rId5"/>
              </a:rPr>
              <a:t>https://www.moh.gov.sg/content/moh_web/home/diseases_and_conditions/h/hiv_aids.html</a:t>
            </a:r>
            <a:r>
              <a:rPr lang="en-US" sz="900" dirty="0"/>
              <a:t> </a:t>
            </a:r>
            <a:endParaRPr lang="en-GB" sz="900" dirty="0"/>
          </a:p>
        </p:txBody>
      </p:sp>
    </p:spTree>
    <p:extLst>
      <p:ext uri="{BB962C8B-B14F-4D97-AF65-F5344CB8AC3E}">
        <p14:creationId xmlns:p14="http://schemas.microsoft.com/office/powerpoint/2010/main" val="2394226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Key population size estimates, 2004 and 2011</a:t>
            </a:r>
          </a:p>
        </p:txBody>
      </p:sp>
      <p:sp>
        <p:nvSpPr>
          <p:cNvPr id="3" name="Slide Number Placeholder 2"/>
          <p:cNvSpPr>
            <a:spLocks noGrp="1"/>
          </p:cNvSpPr>
          <p:nvPr>
            <p:ph type="sldNum" sz="quarter" idx="10"/>
          </p:nvPr>
        </p:nvSpPr>
        <p:spPr/>
        <p:txBody>
          <a:bodyPr/>
          <a:lstStyle/>
          <a:p>
            <a:pPr defTabSz="1088502" fontAlgn="auto">
              <a:spcBef>
                <a:spcPts val="0"/>
              </a:spcBef>
              <a:spcAft>
                <a:spcPts val="0"/>
              </a:spcAft>
              <a:defRPr/>
            </a:pPr>
            <a:fld id="{77F5C28C-2900-4998-ACDD-0BCFC1EC22DA}" type="slidenum">
              <a:rPr lang="th-TH">
                <a:solidFill>
                  <a:prstClr val="black">
                    <a:tint val="75000"/>
                  </a:prstClr>
                </a:solidFill>
                <a:latin typeface="Arial"/>
              </a:rPr>
              <a:pPr defTabSz="1088502" fontAlgn="auto">
                <a:spcBef>
                  <a:spcPts val="0"/>
                </a:spcBef>
                <a:spcAft>
                  <a:spcPts val="0"/>
                </a:spcAft>
                <a:defRPr/>
              </a:pPr>
              <a:t>12</a:t>
            </a:fld>
            <a:endParaRPr lang="th-TH" dirty="0">
              <a:solidFill>
                <a:prstClr val="black">
                  <a:tint val="75000"/>
                </a:prstClr>
              </a:solidFill>
              <a:latin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2828676803"/>
              </p:ext>
            </p:extLst>
          </p:nvPr>
        </p:nvGraphicFramePr>
        <p:xfrm>
          <a:off x="381613" y="2592726"/>
          <a:ext cx="11300867" cy="2454631"/>
        </p:xfrm>
        <a:graphic>
          <a:graphicData uri="http://schemas.openxmlformats.org/drawingml/2006/table">
            <a:tbl>
              <a:tblPr/>
              <a:tblGrid>
                <a:gridCol w="4660217">
                  <a:extLst>
                    <a:ext uri="{9D8B030D-6E8A-4147-A177-3AD203B41FA5}">
                      <a16:colId xmlns:a16="http://schemas.microsoft.com/office/drawing/2014/main" val="20000"/>
                    </a:ext>
                  </a:extLst>
                </a:gridCol>
                <a:gridCol w="3320325">
                  <a:extLst>
                    <a:ext uri="{9D8B030D-6E8A-4147-A177-3AD203B41FA5}">
                      <a16:colId xmlns:a16="http://schemas.microsoft.com/office/drawing/2014/main" val="20001"/>
                    </a:ext>
                  </a:extLst>
                </a:gridCol>
                <a:gridCol w="3320325">
                  <a:extLst>
                    <a:ext uri="{9D8B030D-6E8A-4147-A177-3AD203B41FA5}">
                      <a16:colId xmlns:a16="http://schemas.microsoft.com/office/drawing/2014/main" val="20004"/>
                    </a:ext>
                  </a:extLst>
                </a:gridCol>
              </a:tblGrid>
              <a:tr h="622736">
                <a:tc gridSpan="3">
                  <a:txBody>
                    <a:bodyPr/>
                    <a:lstStyle/>
                    <a:p>
                      <a:pPr algn="ctr" fontAlgn="ctr"/>
                      <a:r>
                        <a:rPr lang="en-GB" sz="1800" b="1" i="0" u="none" strike="noStrike" dirty="0">
                          <a:solidFill>
                            <a:srgbClr val="FFFFFF"/>
                          </a:solidFill>
                          <a:effectLst/>
                          <a:latin typeface="+mj-lt"/>
                        </a:rPr>
                        <a:t>Key population size estimates</a:t>
                      </a:r>
                    </a:p>
                  </a:txBody>
                  <a:tcPr marL="0" marR="0" marT="0" marB="0" anchor="ctr">
                    <a:lnL>
                      <a:noFill/>
                    </a:lnL>
                    <a:lnR>
                      <a:noFill/>
                    </a:lnR>
                    <a:lnT>
                      <a:noFill/>
                    </a:lnT>
                    <a:lnB w="6350" cap="flat" cmpd="sng" algn="ctr">
                      <a:noFill/>
                      <a:prstDash val="solid"/>
                      <a:round/>
                      <a:headEnd type="none" w="med" len="med"/>
                      <a:tailEnd type="none" w="med" len="med"/>
                    </a:lnB>
                    <a:solidFill>
                      <a:srgbClr val="E31837"/>
                    </a:solidFill>
                  </a:tcPr>
                </a:tc>
                <a:tc hMerge="1">
                  <a:txBody>
                    <a:bodyPr/>
                    <a:lstStyle/>
                    <a:p>
                      <a:endParaRPr lang="en-GB"/>
                    </a:p>
                  </a:txBody>
                  <a:tcPr/>
                </a:tc>
                <a:tc hMerge="1">
                  <a:txBody>
                    <a:bodyPr/>
                    <a:lstStyle/>
                    <a:p>
                      <a:endParaRPr lang="en-GB"/>
                    </a:p>
                  </a:txBody>
                  <a:tcPr>
                    <a:lnL w="12700" cmpd="sng">
                      <a:noFill/>
                      <a:prstDash val="solid"/>
                    </a:lnL>
                  </a:tcPr>
                </a:tc>
                <a:extLst>
                  <a:ext uri="{0D108BD9-81ED-4DB2-BD59-A6C34878D82A}">
                    <a16:rowId xmlns:a16="http://schemas.microsoft.com/office/drawing/2014/main" val="10000"/>
                  </a:ext>
                </a:extLst>
              </a:tr>
              <a:tr h="583730">
                <a:tc>
                  <a:txBody>
                    <a:bodyPr/>
                    <a:lstStyle/>
                    <a:p>
                      <a:pPr algn="ctr" rtl="0" fontAlgn="ctr"/>
                      <a:r>
                        <a:rPr lang="en-GB" sz="1600" b="1" i="0" u="none" strike="noStrike" dirty="0">
                          <a:solidFill>
                            <a:srgbClr val="FFFFFF"/>
                          </a:solidFill>
                          <a:effectLst/>
                          <a:latin typeface="+mj-lt"/>
                        </a:rPr>
                        <a:t>Populations</a:t>
                      </a: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3CCCC"/>
                    </a:solidFill>
                  </a:tcPr>
                </a:tc>
                <a:tc>
                  <a:txBody>
                    <a:bodyPr/>
                    <a:lstStyle/>
                    <a:p>
                      <a:pPr algn="ctr" rtl="0" fontAlgn="ctr"/>
                      <a:r>
                        <a:rPr lang="en-GB" sz="1600" b="1" i="0" u="none" strike="noStrike" dirty="0">
                          <a:solidFill>
                            <a:srgbClr val="FFFFFF"/>
                          </a:solidFill>
                          <a:effectLst/>
                          <a:latin typeface="+mj-lt"/>
                        </a:rPr>
                        <a:t>Estimate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3CCCC"/>
                    </a:solidFill>
                  </a:tcPr>
                </a:tc>
                <a:tc>
                  <a:txBody>
                    <a:bodyPr/>
                    <a:lstStyle/>
                    <a:p>
                      <a:pPr algn="ctr" rtl="0" fontAlgn="ctr"/>
                      <a:r>
                        <a:rPr lang="en-GB" sz="1600" b="1" i="0" u="none" strike="noStrike" dirty="0">
                          <a:solidFill>
                            <a:srgbClr val="FFFFFF"/>
                          </a:solidFill>
                          <a:effectLst/>
                          <a:latin typeface="+mj-lt"/>
                        </a:rPr>
                        <a:t>Year of estimate</a:t>
                      </a:r>
                    </a:p>
                  </a:txBody>
                  <a:tcPr marL="0" marR="0" marT="0" marB="0" anchor="ctr">
                    <a:lnL w="12700" cap="flat" cmpd="sng" algn="ctr">
                      <a:noFill/>
                      <a:prstDash val="solid"/>
                      <a:round/>
                      <a:headEnd type="none" w="med" len="med"/>
                      <a:tailEnd type="none" w="med" len="med"/>
                    </a:lnL>
                    <a:lnR>
                      <a:noFill/>
                    </a:lnR>
                    <a:lnT w="12700" cmpd="sng">
                      <a:noFill/>
                      <a:prstDash val="soli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689153">
                <a:tc>
                  <a:txBody>
                    <a:bodyPr/>
                    <a:lstStyle/>
                    <a:p>
                      <a:pPr algn="l" rtl="0" fontAlgn="ctr"/>
                      <a:r>
                        <a:rPr lang="en-GB" sz="1600" b="1" i="0" u="none" strike="noStrike" dirty="0">
                          <a:solidFill>
                            <a:srgbClr val="000000"/>
                          </a:solidFill>
                          <a:effectLst/>
                          <a:latin typeface="Arial"/>
                        </a:rPr>
                        <a:t>People who inject drugs </a:t>
                      </a:r>
                    </a:p>
                  </a:txBody>
                  <a:tcPr marL="15238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600" b="1" i="0" u="none" strike="noStrike">
                          <a:solidFill>
                            <a:srgbClr val="000000"/>
                          </a:solidFill>
                          <a:effectLst/>
                          <a:latin typeface="Arial"/>
                        </a:rPr>
                        <a:t>10,000-20,000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600" b="1" i="0" u="none" strike="noStrike">
                          <a:solidFill>
                            <a:srgbClr val="000000"/>
                          </a:solidFill>
                          <a:effectLst/>
                          <a:latin typeface="Arial"/>
                        </a:rPr>
                        <a:t>2004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59012">
                <a:tc>
                  <a:txBody>
                    <a:bodyPr/>
                    <a:lstStyle/>
                    <a:p>
                      <a:pPr algn="l" rtl="0" fontAlgn="ctr"/>
                      <a:r>
                        <a:rPr lang="en-US" sz="1600" b="1" i="0" u="none" strike="noStrike">
                          <a:solidFill>
                            <a:srgbClr val="000000"/>
                          </a:solidFill>
                          <a:effectLst/>
                          <a:latin typeface="Arial"/>
                        </a:rPr>
                        <a:t>Men who have sex with men</a:t>
                      </a:r>
                    </a:p>
                  </a:txBody>
                  <a:tcPr marL="15238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600" b="1" i="0" u="none" strike="noStrike">
                          <a:solidFill>
                            <a:srgbClr val="000000"/>
                          </a:solidFill>
                          <a:effectLst/>
                          <a:latin typeface="Arial"/>
                        </a:rPr>
                        <a:t>90,000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600" b="1" i="0" u="none" strike="noStrike" dirty="0">
                          <a:solidFill>
                            <a:srgbClr val="000000"/>
                          </a:solidFill>
                          <a:effectLst/>
                          <a:latin typeface="Arial"/>
                        </a:rPr>
                        <a:t>2011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6" name="Rectangle 5">
            <a:extLst>
              <a:ext uri="{FF2B5EF4-FFF2-40B4-BE49-F238E27FC236}">
                <a16:creationId xmlns:a16="http://schemas.microsoft.com/office/drawing/2014/main" id="{4B064117-A7B5-4827-B6C5-2D2EE8459B41}"/>
              </a:ext>
            </a:extLst>
          </p:cNvPr>
          <p:cNvSpPr/>
          <p:nvPr/>
        </p:nvSpPr>
        <p:spPr>
          <a:xfrm>
            <a:off x="143320" y="6310782"/>
            <a:ext cx="11615778" cy="386912"/>
          </a:xfrm>
          <a:prstGeom prst="rect">
            <a:avLst/>
          </a:prstGeom>
        </p:spPr>
        <p:txBody>
          <a:bodyPr wrap="square" lIns="108850" tIns="54425" rIns="108850" bIns="54425">
            <a:spAutoFit/>
          </a:bodyPr>
          <a:lstStyle/>
          <a:p>
            <a:r>
              <a:rPr lang="en-US" sz="900" dirty="0"/>
              <a:t>Source: Prepared by </a:t>
            </a:r>
            <a:r>
              <a:rPr lang="en-US" sz="900" dirty="0">
                <a:hlinkClick r:id="rId2"/>
              </a:rPr>
              <a:t>www.aidsdatahub.org</a:t>
            </a:r>
            <a:r>
              <a:rPr lang="en-US" sz="900" dirty="0"/>
              <a:t> based on 1. </a:t>
            </a:r>
            <a:r>
              <a:rPr lang="en-US" sz="900" dirty="0" err="1">
                <a:cs typeface="Arial" charset="0"/>
              </a:rPr>
              <a:t>Aceijas</a:t>
            </a:r>
            <a:r>
              <a:rPr lang="en-US" sz="900" dirty="0">
                <a:cs typeface="Arial" charset="0"/>
              </a:rPr>
              <a:t>, C., Stimson, G. V., Hickman, M., et al. (2004). Global Overview of Injecting Drug Use and HIV Infection among Injecting Drug Users. </a:t>
            </a:r>
            <a:r>
              <a:rPr lang="en-US" sz="900" i="1" dirty="0">
                <a:cs typeface="Arial" charset="0"/>
              </a:rPr>
              <a:t>AIDS, 18(17), 2295-2303</a:t>
            </a:r>
            <a:r>
              <a:rPr lang="en-US" sz="900" dirty="0"/>
              <a:t>; and  2. </a:t>
            </a:r>
            <a:r>
              <a:rPr lang="en-US" sz="900" dirty="0" err="1"/>
              <a:t>Mok</a:t>
            </a:r>
            <a:r>
              <a:rPr lang="en-US" sz="900" dirty="0"/>
              <a:t>, P. (2011). Sex Between Men in Your City.</a:t>
            </a:r>
          </a:p>
        </p:txBody>
      </p:sp>
    </p:spTree>
    <p:extLst>
      <p:ext uri="{BB962C8B-B14F-4D97-AF65-F5344CB8AC3E}">
        <p14:creationId xmlns:p14="http://schemas.microsoft.com/office/powerpoint/2010/main" val="819447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HIV prevalence among key populations, 2009-2013</a:t>
            </a:r>
            <a:endParaRPr lang="en-GB" sz="2400" dirty="0"/>
          </a:p>
        </p:txBody>
      </p:sp>
      <p:sp>
        <p:nvSpPr>
          <p:cNvPr id="5" name="Slide Number Placeholder 4"/>
          <p:cNvSpPr>
            <a:spLocks noGrp="1"/>
          </p:cNvSpPr>
          <p:nvPr>
            <p:ph type="sldNum" sz="quarter" idx="10"/>
          </p:nvPr>
        </p:nvSpPr>
        <p:spPr/>
        <p:txBody>
          <a:bodyPr/>
          <a:lstStyle/>
          <a:p>
            <a:pPr>
              <a:defRPr/>
            </a:pPr>
            <a:fld id="{93762BE0-6964-4469-8C37-9F9A0EDA1DA8}" type="slidenum">
              <a:rPr lang="th-TH" smtClean="0"/>
              <a:pPr>
                <a:defRPr/>
              </a:pPr>
              <a:t>13</a:t>
            </a:fld>
            <a:endParaRPr lang="th-TH"/>
          </a:p>
        </p:txBody>
      </p:sp>
      <p:sp>
        <p:nvSpPr>
          <p:cNvPr id="7" name="Rectangle 6"/>
          <p:cNvSpPr/>
          <p:nvPr/>
        </p:nvSpPr>
        <p:spPr>
          <a:xfrm>
            <a:off x="34417" y="6213179"/>
            <a:ext cx="11423782" cy="525411"/>
          </a:xfrm>
          <a:prstGeom prst="rect">
            <a:avLst/>
          </a:prstGeom>
        </p:spPr>
        <p:txBody>
          <a:bodyPr wrap="square" lIns="108850" tIns="54425" rIns="108850" bIns="54425">
            <a:spAutoFit/>
          </a:bodyPr>
          <a:lstStyle/>
          <a:p>
            <a:r>
              <a:rPr lang="en-US" sz="900" dirty="0"/>
              <a:t>Source: Prepared by </a:t>
            </a:r>
            <a:r>
              <a:rPr lang="en-US" sz="900" dirty="0">
                <a:hlinkClick r:id="rId2"/>
              </a:rPr>
              <a:t>www.aidsdatahub.org</a:t>
            </a:r>
            <a:r>
              <a:rPr lang="en-US" sz="900" dirty="0"/>
              <a:t> based on 1)Ministry of Health Singapore. (2010). UNGASS Country Progress Report: Singapore; 2) Ministry of Health Singapore. (2012). Singapore Global AIDS Response Progress Report, 2012; 3) Chan, R., </a:t>
            </a:r>
            <a:r>
              <a:rPr lang="en-US" sz="900" dirty="0" err="1"/>
              <a:t>Chio</a:t>
            </a:r>
            <a:r>
              <a:rPr lang="en-US" sz="900" dirty="0"/>
              <a:t>, M., Lim, S., </a:t>
            </a:r>
            <a:r>
              <a:rPr lang="en-US" sz="900" dirty="0" err="1"/>
              <a:t>Poh</a:t>
            </a:r>
            <a:r>
              <a:rPr lang="en-US" sz="900" dirty="0"/>
              <a:t>, K., Tan, A., </a:t>
            </a:r>
            <a:r>
              <a:rPr lang="en-US" sz="900" dirty="0" err="1"/>
              <a:t>Loh</a:t>
            </a:r>
            <a:r>
              <a:rPr lang="en-US" sz="900" dirty="0"/>
              <a:t>, B., &amp; </a:t>
            </a:r>
            <a:r>
              <a:rPr lang="en-US" sz="900" dirty="0" err="1"/>
              <a:t>Foong</a:t>
            </a:r>
            <a:r>
              <a:rPr lang="en-US" sz="900" dirty="0"/>
              <a:t>, J. (2013). Outreach HIV Testing Project in Venues Frequented by Men who have Sex with Men (MSM) – August 2013 – October 2013. ; 4) Singapore Global AIDS Response Progress Reporting 2014; and 5) </a:t>
            </a:r>
            <a:r>
              <a:rPr lang="en-US" sz="900" dirty="0">
                <a:hlinkClick r:id="rId3"/>
              </a:rPr>
              <a:t>www.aidsinfoonline.org</a:t>
            </a:r>
            <a:r>
              <a:rPr lang="en-US" sz="900" dirty="0"/>
              <a:t> </a:t>
            </a:r>
            <a:endParaRPr lang="en-GB" sz="900" dirty="0"/>
          </a:p>
        </p:txBody>
      </p:sp>
      <p:graphicFrame>
        <p:nvGraphicFramePr>
          <p:cNvPr id="6" name="Chart 5"/>
          <p:cNvGraphicFramePr>
            <a:graphicFrameLocks noGrp="1"/>
          </p:cNvGraphicFramePr>
          <p:nvPr>
            <p:extLst>
              <p:ext uri="{D42A27DB-BD31-4B8C-83A1-F6EECF244321}">
                <p14:modId xmlns:p14="http://schemas.microsoft.com/office/powerpoint/2010/main" val="577771703"/>
              </p:ext>
            </p:extLst>
          </p:nvPr>
        </p:nvGraphicFramePr>
        <p:xfrm>
          <a:off x="623311" y="2277399"/>
          <a:ext cx="11039789" cy="41159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77149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45" y="1545336"/>
            <a:ext cx="11202104" cy="504117"/>
          </a:xfrm>
        </p:spPr>
        <p:txBody>
          <a:bodyPr/>
          <a:lstStyle/>
          <a:p>
            <a:r>
              <a:rPr lang="en-US" sz="2400" dirty="0"/>
              <a:t>HIV prevalence among MSM who frequented venues, 2007-2013</a:t>
            </a:r>
            <a:endParaRPr lang="en-GB" sz="2400" dirty="0"/>
          </a:p>
        </p:txBody>
      </p:sp>
      <p:sp>
        <p:nvSpPr>
          <p:cNvPr id="3" name="Slide Number Placeholder 2"/>
          <p:cNvSpPr>
            <a:spLocks noGrp="1"/>
          </p:cNvSpPr>
          <p:nvPr>
            <p:ph type="sldNum" sz="quarter" idx="10"/>
          </p:nvPr>
        </p:nvSpPr>
        <p:spPr/>
        <p:txBody>
          <a:bodyPr/>
          <a:lstStyle/>
          <a:p>
            <a:pPr>
              <a:defRPr/>
            </a:pPr>
            <a:fld id="{E01C13E8-1E24-4465-9D82-EEC9EF2946A2}" type="slidenum">
              <a:rPr lang="th-TH" smtClean="0"/>
              <a:pPr>
                <a:defRPr/>
              </a:pPr>
              <a:t>14</a:t>
            </a:fld>
            <a:endParaRPr lang="th-TH" dirty="0"/>
          </a:p>
        </p:txBody>
      </p:sp>
      <p:sp>
        <p:nvSpPr>
          <p:cNvPr id="5" name="Rectangle 4"/>
          <p:cNvSpPr/>
          <p:nvPr/>
        </p:nvSpPr>
        <p:spPr>
          <a:xfrm>
            <a:off x="239318" y="6393320"/>
            <a:ext cx="11423782" cy="386912"/>
          </a:xfrm>
          <a:prstGeom prst="rect">
            <a:avLst/>
          </a:prstGeom>
        </p:spPr>
        <p:txBody>
          <a:bodyPr wrap="square" lIns="108850" tIns="54425" rIns="108850" bIns="54425">
            <a:spAutoFit/>
          </a:bodyPr>
          <a:lstStyle/>
          <a:p>
            <a:r>
              <a:rPr lang="en-US" sz="900" dirty="0"/>
              <a:t>Source: Prepared by www.aidsdatahub.org based on Chan, R., </a:t>
            </a:r>
            <a:r>
              <a:rPr lang="en-US" sz="900" dirty="0" err="1"/>
              <a:t>Chio</a:t>
            </a:r>
            <a:r>
              <a:rPr lang="en-US" sz="900" dirty="0"/>
              <a:t>, M., Lim, S., </a:t>
            </a:r>
            <a:r>
              <a:rPr lang="en-US" sz="900" dirty="0" err="1"/>
              <a:t>Poh</a:t>
            </a:r>
            <a:r>
              <a:rPr lang="en-US" sz="900" dirty="0"/>
              <a:t>, K., Tan, A., </a:t>
            </a:r>
            <a:r>
              <a:rPr lang="en-US" sz="900" dirty="0" err="1"/>
              <a:t>Loh</a:t>
            </a:r>
            <a:r>
              <a:rPr lang="en-US" sz="900" dirty="0"/>
              <a:t>, B., &amp; </a:t>
            </a:r>
            <a:r>
              <a:rPr lang="en-US" sz="900" dirty="0" err="1"/>
              <a:t>Foong</a:t>
            </a:r>
            <a:r>
              <a:rPr lang="en-US" sz="900" dirty="0"/>
              <a:t>, J. (2013). Outreach HIV Testing Project in Venues Frequented by Men who have Sex with Men (MSM) – August 2013 – October 2013.</a:t>
            </a:r>
          </a:p>
        </p:txBody>
      </p:sp>
      <p:graphicFrame>
        <p:nvGraphicFramePr>
          <p:cNvPr id="6" name="Chart 5"/>
          <p:cNvGraphicFramePr>
            <a:graphicFrameLocks noGrp="1"/>
          </p:cNvGraphicFramePr>
          <p:nvPr>
            <p:extLst>
              <p:ext uri="{D42A27DB-BD31-4B8C-83A1-F6EECF244321}">
                <p14:modId xmlns:p14="http://schemas.microsoft.com/office/powerpoint/2010/main" val="802953134"/>
              </p:ext>
            </p:extLst>
          </p:nvPr>
        </p:nvGraphicFramePr>
        <p:xfrm>
          <a:off x="239318" y="2637525"/>
          <a:ext cx="11711777" cy="36012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9646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z="2400" dirty="0"/>
              <a:t>HIV prevalence among MSM by venue type, 2007-2013</a:t>
            </a:r>
            <a:endParaRPr lang="en-GB" sz="2400" dirty="0"/>
          </a:p>
        </p:txBody>
      </p:sp>
      <p:sp>
        <p:nvSpPr>
          <p:cNvPr id="3" name="Slide Number Placeholder 2"/>
          <p:cNvSpPr>
            <a:spLocks noGrp="1"/>
          </p:cNvSpPr>
          <p:nvPr>
            <p:ph type="sldNum" sz="quarter" idx="10"/>
          </p:nvPr>
        </p:nvSpPr>
        <p:spPr/>
        <p:txBody>
          <a:bodyPr/>
          <a:lstStyle/>
          <a:p>
            <a:pPr>
              <a:defRPr/>
            </a:pPr>
            <a:fld id="{E01C13E8-1E24-4465-9D82-EEC9EF2946A2}" type="slidenum">
              <a:rPr lang="th-TH" smtClean="0"/>
              <a:pPr>
                <a:defRPr/>
              </a:pPr>
              <a:t>15</a:t>
            </a:fld>
            <a:endParaRPr lang="th-TH" dirty="0"/>
          </a:p>
        </p:txBody>
      </p:sp>
      <p:sp>
        <p:nvSpPr>
          <p:cNvPr id="6" name="Rectangle 5"/>
          <p:cNvSpPr/>
          <p:nvPr/>
        </p:nvSpPr>
        <p:spPr>
          <a:xfrm>
            <a:off x="47322" y="6454830"/>
            <a:ext cx="11423782" cy="386912"/>
          </a:xfrm>
          <a:prstGeom prst="rect">
            <a:avLst/>
          </a:prstGeom>
        </p:spPr>
        <p:txBody>
          <a:bodyPr wrap="square" lIns="108850" tIns="54425" rIns="108850" bIns="54425">
            <a:spAutoFit/>
          </a:bodyPr>
          <a:lstStyle/>
          <a:p>
            <a:r>
              <a:rPr lang="en-US" sz="900" dirty="0"/>
              <a:t>Source: Prepared by </a:t>
            </a:r>
            <a:r>
              <a:rPr lang="en-US" sz="900" dirty="0">
                <a:hlinkClick r:id="rId2"/>
              </a:rPr>
              <a:t>www.aidsdatahub.org</a:t>
            </a:r>
            <a:r>
              <a:rPr lang="en-US" sz="900" dirty="0"/>
              <a:t> based on Chan, R., </a:t>
            </a:r>
            <a:r>
              <a:rPr lang="en-US" sz="900" dirty="0" err="1"/>
              <a:t>Chio</a:t>
            </a:r>
            <a:r>
              <a:rPr lang="en-US" sz="900" dirty="0"/>
              <a:t>, M., Lim, S., </a:t>
            </a:r>
            <a:r>
              <a:rPr lang="en-US" sz="900" dirty="0" err="1"/>
              <a:t>Poh</a:t>
            </a:r>
            <a:r>
              <a:rPr lang="en-US" sz="900" dirty="0"/>
              <a:t>, K., Tan, A., </a:t>
            </a:r>
            <a:r>
              <a:rPr lang="en-US" sz="900" dirty="0" err="1"/>
              <a:t>Loh</a:t>
            </a:r>
            <a:r>
              <a:rPr lang="en-US" sz="900" dirty="0"/>
              <a:t>, B., &amp; </a:t>
            </a:r>
            <a:r>
              <a:rPr lang="en-US" sz="900" dirty="0" err="1"/>
              <a:t>Foong</a:t>
            </a:r>
            <a:r>
              <a:rPr lang="en-US" sz="900" dirty="0"/>
              <a:t>, J. (2013). Outreach HIV Testing Project in Venues Frequented by Men who have Sex with Men (MSM) – August 2013 – October 2013.</a:t>
            </a:r>
          </a:p>
        </p:txBody>
      </p:sp>
      <p:graphicFrame>
        <p:nvGraphicFramePr>
          <p:cNvPr id="8" name="Chart 7"/>
          <p:cNvGraphicFramePr>
            <a:graphicFrameLocks noGrp="1"/>
          </p:cNvGraphicFramePr>
          <p:nvPr>
            <p:extLst>
              <p:ext uri="{D42A27DB-BD31-4B8C-83A1-F6EECF244321}">
                <p14:modId xmlns:p14="http://schemas.microsoft.com/office/powerpoint/2010/main" val="4227211703"/>
              </p:ext>
            </p:extLst>
          </p:nvPr>
        </p:nvGraphicFramePr>
        <p:xfrm>
          <a:off x="431314" y="2277399"/>
          <a:ext cx="11231786" cy="41159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6078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xfrm>
            <a:off x="300527" y="3391685"/>
            <a:ext cx="10818992" cy="17482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altLang="zh-CN" sz="6400">
                <a:cs typeface="Cordia New" pitchFamily="34" charset="-34"/>
              </a:rPr>
              <a:t>Risk behaviours</a:t>
            </a:r>
            <a:br>
              <a:rPr lang="en-US" altLang="zh-CN" sz="6400">
                <a:cs typeface="Cordia New" pitchFamily="34" charset="-34"/>
              </a:rPr>
            </a:br>
            <a:br>
              <a:rPr lang="zh-CN" altLang="en-US" sz="6400">
                <a:cs typeface="Cordia New" pitchFamily="34" charset="-34"/>
              </a:rPr>
            </a:br>
            <a:endParaRPr lang="en-US">
              <a:cs typeface="Cordia New" pitchFamily="34" charset="-3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Proportion of key populations reported condom use at last sex, 2007-2018</a:t>
            </a:r>
            <a:endParaRPr lang="en-GB" sz="2400" dirty="0"/>
          </a:p>
        </p:txBody>
      </p:sp>
      <p:sp>
        <p:nvSpPr>
          <p:cNvPr id="5" name="Slide Number Placeholder 4"/>
          <p:cNvSpPr>
            <a:spLocks noGrp="1"/>
          </p:cNvSpPr>
          <p:nvPr>
            <p:ph type="sldNum" sz="quarter" idx="10"/>
          </p:nvPr>
        </p:nvSpPr>
        <p:spPr/>
        <p:txBody>
          <a:bodyPr/>
          <a:lstStyle/>
          <a:p>
            <a:pPr>
              <a:defRPr/>
            </a:pPr>
            <a:fld id="{93762BE0-6964-4469-8C37-9F9A0EDA1DA8}" type="slidenum">
              <a:rPr lang="th-TH" smtClean="0"/>
              <a:pPr>
                <a:defRPr/>
              </a:pPr>
              <a:t>17</a:t>
            </a:fld>
            <a:endParaRPr lang="th-TH"/>
          </a:p>
        </p:txBody>
      </p:sp>
      <p:sp>
        <p:nvSpPr>
          <p:cNvPr id="7" name="Rectangle 6"/>
          <p:cNvSpPr/>
          <p:nvPr/>
        </p:nvSpPr>
        <p:spPr>
          <a:xfrm>
            <a:off x="143320" y="6238106"/>
            <a:ext cx="10703119" cy="525411"/>
          </a:xfrm>
          <a:prstGeom prst="rect">
            <a:avLst/>
          </a:prstGeom>
        </p:spPr>
        <p:txBody>
          <a:bodyPr wrap="square" lIns="108850" tIns="54425" rIns="108850" bIns="54425">
            <a:spAutoFit/>
          </a:bodyPr>
          <a:lstStyle/>
          <a:p>
            <a:r>
              <a:rPr lang="en-US" sz="900" dirty="0"/>
              <a:t>Source: Prepared by </a:t>
            </a:r>
            <a:r>
              <a:rPr lang="en-US" sz="900" dirty="0">
                <a:hlinkClick r:id="rId2"/>
              </a:rPr>
              <a:t>www.aidsdatahub.org</a:t>
            </a:r>
            <a:r>
              <a:rPr lang="en-US" sz="900" dirty="0"/>
              <a:t> based on 1. Ministry of Health Singapore. (2010). UNGASS Country Progress Report: Singapore;  </a:t>
            </a:r>
          </a:p>
          <a:p>
            <a:r>
              <a:rPr lang="en-US" sz="900" dirty="0"/>
              <a:t>2. Ministry of Health Singapore. (2012). Singapore Global AIDS Response Progress Report, 2012; 3. Singapore Global AIDS Response Progress Reporting 2014; and 4. Global AIDS Monitoring (GAM) Reporting</a:t>
            </a:r>
            <a:endParaRPr lang="en-GB" sz="900" dirty="0"/>
          </a:p>
        </p:txBody>
      </p:sp>
      <p:graphicFrame>
        <p:nvGraphicFramePr>
          <p:cNvPr id="6" name="Chart 5"/>
          <p:cNvGraphicFramePr>
            <a:graphicFrameLocks noGrp="1"/>
          </p:cNvGraphicFramePr>
          <p:nvPr>
            <p:extLst>
              <p:ext uri="{D42A27DB-BD31-4B8C-83A1-F6EECF244321}">
                <p14:modId xmlns:p14="http://schemas.microsoft.com/office/powerpoint/2010/main" val="1790494195"/>
              </p:ext>
            </p:extLst>
          </p:nvPr>
        </p:nvGraphicFramePr>
        <p:xfrm>
          <a:off x="1167283" y="2349424"/>
          <a:ext cx="9247841" cy="4033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6007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a:t>Proportion of MSM reported consistent condom use in the last 6 months by type of partner, 2010-2013</a:t>
            </a:r>
            <a:endParaRPr lang="en-GB" sz="2400" dirty="0"/>
          </a:p>
        </p:txBody>
      </p:sp>
      <p:sp>
        <p:nvSpPr>
          <p:cNvPr id="5" name="Slide Number Placeholder 4"/>
          <p:cNvSpPr>
            <a:spLocks noGrp="1"/>
          </p:cNvSpPr>
          <p:nvPr>
            <p:ph type="sldNum" sz="quarter" idx="10"/>
          </p:nvPr>
        </p:nvSpPr>
        <p:spPr/>
        <p:txBody>
          <a:bodyPr/>
          <a:lstStyle/>
          <a:p>
            <a:pPr>
              <a:defRPr/>
            </a:pPr>
            <a:fld id="{93762BE0-6964-4469-8C37-9F9A0EDA1DA8}" type="slidenum">
              <a:rPr lang="th-TH" smtClean="0"/>
              <a:pPr>
                <a:defRPr/>
              </a:pPr>
              <a:t>18</a:t>
            </a:fld>
            <a:endParaRPr lang="th-TH"/>
          </a:p>
        </p:txBody>
      </p:sp>
      <p:sp>
        <p:nvSpPr>
          <p:cNvPr id="8" name="Rectangle 7"/>
          <p:cNvSpPr/>
          <p:nvPr/>
        </p:nvSpPr>
        <p:spPr>
          <a:xfrm>
            <a:off x="239318" y="6238106"/>
            <a:ext cx="11423782" cy="386912"/>
          </a:xfrm>
          <a:prstGeom prst="rect">
            <a:avLst/>
          </a:prstGeom>
        </p:spPr>
        <p:txBody>
          <a:bodyPr wrap="square" lIns="108850" tIns="54425" rIns="108850" bIns="54425">
            <a:spAutoFit/>
          </a:bodyPr>
          <a:lstStyle/>
          <a:p>
            <a:r>
              <a:rPr lang="en-US" sz="900" dirty="0"/>
              <a:t>Source: Prepared by </a:t>
            </a:r>
            <a:r>
              <a:rPr lang="en-US" sz="900" dirty="0">
                <a:hlinkClick r:id="rId2"/>
              </a:rPr>
              <a:t>www.aidsdatahub.org</a:t>
            </a:r>
            <a:r>
              <a:rPr lang="en-US" sz="900" dirty="0"/>
              <a:t> based on Chan, R., </a:t>
            </a:r>
            <a:r>
              <a:rPr lang="en-US" sz="900" dirty="0" err="1"/>
              <a:t>Chio</a:t>
            </a:r>
            <a:r>
              <a:rPr lang="en-US" sz="900" dirty="0"/>
              <a:t>, M., Lim, S., Lo, D., Tan, A., Wong, J., &amp; </a:t>
            </a:r>
            <a:r>
              <a:rPr lang="en-US" sz="900" dirty="0" err="1"/>
              <a:t>Loh</a:t>
            </a:r>
            <a:r>
              <a:rPr lang="en-US" sz="900" dirty="0"/>
              <a:t>, B. (2013). Outreach HIV Testing Project in Venues Frequented by MSM – November 2011 to February 2012; and Chan, R., </a:t>
            </a:r>
            <a:r>
              <a:rPr lang="en-US" sz="900" dirty="0" err="1"/>
              <a:t>Chio</a:t>
            </a:r>
            <a:r>
              <a:rPr lang="en-US" sz="900" dirty="0"/>
              <a:t>, M., Lim, S., </a:t>
            </a:r>
            <a:r>
              <a:rPr lang="en-US" sz="900" dirty="0" err="1"/>
              <a:t>Poh</a:t>
            </a:r>
            <a:r>
              <a:rPr lang="en-US" sz="900" dirty="0"/>
              <a:t>, K., Tan, A., </a:t>
            </a:r>
            <a:r>
              <a:rPr lang="en-US" sz="900" dirty="0" err="1"/>
              <a:t>Loh</a:t>
            </a:r>
            <a:r>
              <a:rPr lang="en-US" sz="900" dirty="0"/>
              <a:t>, B., &amp; </a:t>
            </a:r>
            <a:r>
              <a:rPr lang="en-US" sz="900" dirty="0" err="1"/>
              <a:t>Foong</a:t>
            </a:r>
            <a:r>
              <a:rPr lang="en-US" sz="900" dirty="0"/>
              <a:t>, J. (2013). Outreach HIV Testing Project in Venues Frequented by Men who have Sex with Men (MSM) – August 2013 – October 2013.</a:t>
            </a:r>
          </a:p>
        </p:txBody>
      </p:sp>
      <p:graphicFrame>
        <p:nvGraphicFramePr>
          <p:cNvPr id="9" name="Chart 8"/>
          <p:cNvGraphicFramePr>
            <a:graphicFrameLocks noGrp="1"/>
          </p:cNvGraphicFramePr>
          <p:nvPr>
            <p:extLst>
              <p:ext uri="{D42A27DB-BD31-4B8C-83A1-F6EECF244321}">
                <p14:modId xmlns:p14="http://schemas.microsoft.com/office/powerpoint/2010/main" val="2977360373"/>
              </p:ext>
            </p:extLst>
          </p:nvPr>
        </p:nvGraphicFramePr>
        <p:xfrm>
          <a:off x="1355049" y="2349427"/>
          <a:ext cx="9480315" cy="39613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3850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318" y="1485128"/>
            <a:ext cx="11202104" cy="504117"/>
          </a:xfrm>
        </p:spPr>
        <p:txBody>
          <a:bodyPr/>
          <a:lstStyle/>
          <a:p>
            <a:r>
              <a:rPr lang="en-US" sz="2000" dirty="0"/>
              <a:t>Proportion of adults (15-49) years who reported having more than one sexual partner in the last 12 months and reported condom use at last sex, 2007</a:t>
            </a:r>
            <a:endParaRPr lang="en-GB" sz="2000" dirty="0"/>
          </a:p>
        </p:txBody>
      </p:sp>
      <p:sp>
        <p:nvSpPr>
          <p:cNvPr id="5" name="Slide Number Placeholder 4"/>
          <p:cNvSpPr>
            <a:spLocks noGrp="1"/>
          </p:cNvSpPr>
          <p:nvPr>
            <p:ph type="sldNum" sz="quarter" idx="10"/>
          </p:nvPr>
        </p:nvSpPr>
        <p:spPr/>
        <p:txBody>
          <a:bodyPr/>
          <a:lstStyle/>
          <a:p>
            <a:pPr>
              <a:defRPr/>
            </a:pPr>
            <a:fld id="{93762BE0-6964-4469-8C37-9F9A0EDA1DA8}" type="slidenum">
              <a:rPr lang="th-TH" smtClean="0"/>
              <a:pPr>
                <a:defRPr/>
              </a:pPr>
              <a:t>19</a:t>
            </a:fld>
            <a:endParaRPr lang="th-TH"/>
          </a:p>
        </p:txBody>
      </p:sp>
      <p:sp>
        <p:nvSpPr>
          <p:cNvPr id="7" name="Rectangle 6"/>
          <p:cNvSpPr/>
          <p:nvPr/>
        </p:nvSpPr>
        <p:spPr>
          <a:xfrm>
            <a:off x="431314" y="6526857"/>
            <a:ext cx="6095207" cy="248412"/>
          </a:xfrm>
          <a:prstGeom prst="rect">
            <a:avLst/>
          </a:prstGeom>
        </p:spPr>
        <p:txBody>
          <a:bodyPr lIns="108850" tIns="54425" rIns="108850" bIns="54425">
            <a:spAutoFit/>
          </a:bodyPr>
          <a:lstStyle/>
          <a:p>
            <a:r>
              <a:rPr lang="en-US" sz="900" dirty="0"/>
              <a:t>Source: Prepared by </a:t>
            </a:r>
            <a:r>
              <a:rPr lang="en-US" sz="900" dirty="0">
                <a:hlinkClick r:id="rId2"/>
              </a:rPr>
              <a:t>www.aidsdatahub.org</a:t>
            </a:r>
            <a:r>
              <a:rPr lang="en-US" sz="900" dirty="0"/>
              <a:t> based on </a:t>
            </a:r>
            <a:r>
              <a:rPr lang="en-US" sz="900" dirty="0">
                <a:hlinkClick r:id="rId3"/>
              </a:rPr>
              <a:t>www.aidsinfoonline.org</a:t>
            </a:r>
            <a:r>
              <a:rPr lang="en-US" sz="900" dirty="0"/>
              <a:t> </a:t>
            </a:r>
          </a:p>
        </p:txBody>
      </p:sp>
      <p:graphicFrame>
        <p:nvGraphicFramePr>
          <p:cNvPr id="8" name="Chart 7"/>
          <p:cNvGraphicFramePr>
            <a:graphicFrameLocks noGrp="1"/>
          </p:cNvGraphicFramePr>
          <p:nvPr>
            <p:extLst>
              <p:ext uri="{D42A27DB-BD31-4B8C-83A1-F6EECF244321}">
                <p14:modId xmlns:p14="http://schemas.microsoft.com/office/powerpoint/2010/main" val="1134908646"/>
              </p:ext>
            </p:extLst>
          </p:nvPr>
        </p:nvGraphicFramePr>
        <p:xfrm>
          <a:off x="1103302" y="2853597"/>
          <a:ext cx="9791813" cy="36732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71819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E19C7FDC-6A03-401C-9A12-EC31BE8A0E6F}" type="slidenum">
              <a:rPr lang="th-TH"/>
              <a:pPr>
                <a:defRPr/>
              </a:pPr>
              <a:t>2</a:t>
            </a:fld>
            <a:endParaRPr lang="th-TH" dirty="0"/>
          </a:p>
        </p:txBody>
      </p:sp>
      <p:sp>
        <p:nvSpPr>
          <p:cNvPr id="29699" name="Subtitle 4"/>
          <p:cNvSpPr>
            <a:spLocks noGrp="1"/>
          </p:cNvSpPr>
          <p:nvPr>
            <p:ph type="subTitle" idx="1"/>
          </p:nvPr>
        </p:nvSpPr>
        <p:spPr bwMode="auto">
          <a:xfrm>
            <a:off x="624336" y="2277003"/>
            <a:ext cx="10768198" cy="34488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fontAlgn="base">
              <a:spcAft>
                <a:spcPct val="0"/>
              </a:spcAft>
            </a:pPr>
            <a:r>
              <a:rPr lang="en-US" dirty="0">
                <a:cs typeface="Cordia New" pitchFamily="34" charset="-34"/>
                <a:hlinkClick r:id="rId2" action="ppaction://hlinksldjump"/>
              </a:rPr>
              <a:t>Basic socio-demographic indicators</a:t>
            </a:r>
            <a:endParaRPr lang="en-US" dirty="0">
              <a:cs typeface="Cordia New" pitchFamily="34" charset="-34"/>
            </a:endParaRPr>
          </a:p>
          <a:p>
            <a:pPr fontAlgn="base">
              <a:spcAft>
                <a:spcPct val="0"/>
              </a:spcAft>
            </a:pPr>
            <a:r>
              <a:rPr lang="en-US" dirty="0">
                <a:cs typeface="Cordia New" pitchFamily="34" charset="-34"/>
                <a:hlinkClick r:id="rId3" action="ppaction://hlinksldjump"/>
              </a:rPr>
              <a:t>HIV prevalence and epidemiology </a:t>
            </a:r>
            <a:endParaRPr lang="en-US" dirty="0">
              <a:cs typeface="Cordia New" pitchFamily="34" charset="-34"/>
            </a:endParaRPr>
          </a:p>
          <a:p>
            <a:pPr fontAlgn="base">
              <a:spcAft>
                <a:spcPct val="0"/>
              </a:spcAft>
            </a:pPr>
            <a:r>
              <a:rPr lang="en-US" dirty="0">
                <a:cs typeface="Cordia New" pitchFamily="34" charset="-34"/>
                <a:hlinkClick r:id="rId4" action="ppaction://hlinksldjump"/>
              </a:rPr>
              <a:t>Risk behaviors</a:t>
            </a:r>
            <a:endParaRPr lang="en-US" dirty="0">
              <a:cs typeface="Cordia New" pitchFamily="34" charset="-34"/>
            </a:endParaRPr>
          </a:p>
          <a:p>
            <a:pPr fontAlgn="base">
              <a:spcAft>
                <a:spcPct val="0"/>
              </a:spcAft>
            </a:pPr>
            <a:r>
              <a:rPr lang="en-US" dirty="0">
                <a:cs typeface="Cordia New" pitchFamily="34" charset="-34"/>
                <a:hlinkClick r:id="rId5" action="ppaction://hlinksldjump"/>
              </a:rPr>
              <a:t>Vulnerability and HIV knowledge </a:t>
            </a:r>
            <a:endParaRPr lang="en-US" dirty="0">
              <a:cs typeface="Cordia New" pitchFamily="34" charset="-34"/>
            </a:endParaRPr>
          </a:p>
          <a:p>
            <a:pPr fontAlgn="base">
              <a:spcAft>
                <a:spcPct val="0"/>
              </a:spcAft>
            </a:pPr>
            <a:r>
              <a:rPr lang="en-US" dirty="0">
                <a:cs typeface="Cordia New" pitchFamily="34" charset="-34"/>
                <a:hlinkClick r:id="rId6" action="ppaction://hlinksldjump"/>
              </a:rPr>
              <a:t>HIV expenditure </a:t>
            </a:r>
            <a:endParaRPr lang="en-US" dirty="0">
              <a:cs typeface="Cordia New" pitchFamily="34" charset="-34"/>
            </a:endParaRPr>
          </a:p>
          <a:p>
            <a:pPr fontAlgn="base">
              <a:spcAft>
                <a:spcPct val="0"/>
              </a:spcAft>
            </a:pPr>
            <a:r>
              <a:rPr lang="en-US" dirty="0">
                <a:cs typeface="Cordia New" pitchFamily="34" charset="-34"/>
                <a:hlinkClick r:id="rId7" action="ppaction://hlinksldjump"/>
              </a:rPr>
              <a:t>National response </a:t>
            </a:r>
            <a:endParaRPr lang="en-US" dirty="0">
              <a:cs typeface="Cordia New" pitchFamily="34" charset="-34"/>
            </a:endParaRPr>
          </a:p>
        </p:txBody>
      </p:sp>
      <p:sp>
        <p:nvSpPr>
          <p:cNvPr id="29700" name="Title 3"/>
          <p:cNvSpPr>
            <a:spLocks noGrp="1"/>
          </p:cNvSpPr>
          <p:nvPr>
            <p:ph type="title"/>
          </p:nvPr>
        </p:nvSpPr>
        <p:spPr bwMode="auto">
          <a:xfrm>
            <a:off x="226459" y="1571990"/>
            <a:ext cx="11202058" cy="5033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dirty="0">
                <a:cs typeface="Cordia New" pitchFamily="34" charset="-34"/>
              </a:rPr>
              <a:t>CONTENT</a:t>
            </a:r>
            <a:endParaRPr lang="th-TH"/>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xfrm>
            <a:off x="300527" y="3391685"/>
            <a:ext cx="10818992" cy="17482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sz="6400">
                <a:cs typeface="Cordia New" pitchFamily="34" charset="-34"/>
              </a:rPr>
              <a:t>Vulnerability and </a:t>
            </a:r>
            <a:br>
              <a:rPr lang="en-US" sz="6400">
                <a:cs typeface="Cordia New" pitchFamily="34" charset="-34"/>
              </a:rPr>
            </a:br>
            <a:r>
              <a:rPr lang="en-US" sz="6400">
                <a:cs typeface="Cordia New" pitchFamily="34" charset="-34"/>
              </a:rPr>
              <a:t>HIV knowledge</a:t>
            </a:r>
            <a:endParaRPr lang="en-US">
              <a:cs typeface="Cordia New" pitchFamily="34" charset="-3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bwMode="auto">
          <a:xfrm>
            <a:off x="239318" y="1485128"/>
            <a:ext cx="11423782" cy="5041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sz="2400" dirty="0">
                <a:cs typeface="Cordia New" pitchFamily="34" charset="-34"/>
              </a:rPr>
              <a:t>Proportion of surveyed population (18-69) who know that HIV infected person can still look healthy by gender and age group, 2007</a:t>
            </a:r>
            <a:br>
              <a:rPr lang="en-US" sz="2400" dirty="0">
                <a:cs typeface="Cordia New" pitchFamily="34" charset="-34"/>
              </a:rPr>
            </a:br>
            <a:endParaRPr lang="en-US" sz="2400"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5E0171D0-2C05-47CA-B533-52AA966515EC}" type="slidenum">
              <a:rPr lang="th-TH" smtClean="0">
                <a:solidFill>
                  <a:prstClr val="black">
                    <a:tint val="75000"/>
                  </a:prstClr>
                </a:solidFill>
              </a:rPr>
              <a:pPr>
                <a:defRPr/>
              </a:pPr>
              <a:t>21</a:t>
            </a:fld>
            <a:endParaRPr lang="th-TH" dirty="0">
              <a:solidFill>
                <a:prstClr val="black">
                  <a:tint val="75000"/>
                </a:prstClr>
              </a:solidFill>
            </a:endParaRPr>
          </a:p>
        </p:txBody>
      </p:sp>
      <p:graphicFrame>
        <p:nvGraphicFramePr>
          <p:cNvPr id="5" name="Content Placeholder 5"/>
          <p:cNvGraphicFramePr>
            <a:graphicFrameLocks/>
          </p:cNvGraphicFramePr>
          <p:nvPr>
            <p:extLst>
              <p:ext uri="{D42A27DB-BD31-4B8C-83A1-F6EECF244321}">
                <p14:modId xmlns:p14="http://schemas.microsoft.com/office/powerpoint/2010/main" val="2622492551"/>
              </p:ext>
            </p:extLst>
          </p:nvPr>
        </p:nvGraphicFramePr>
        <p:xfrm>
          <a:off x="1199300" y="2781572"/>
          <a:ext cx="9447570" cy="361996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149"/>
          <p:cNvSpPr txBox="1">
            <a:spLocks noChangeArrowheads="1"/>
          </p:cNvSpPr>
          <p:nvPr/>
        </p:nvSpPr>
        <p:spPr bwMode="auto">
          <a:xfrm>
            <a:off x="0" y="6490170"/>
            <a:ext cx="10869785" cy="248412"/>
          </a:xfrm>
          <a:prstGeom prst="rect">
            <a:avLst/>
          </a:prstGeom>
          <a:noFill/>
          <a:ln w="9525">
            <a:noFill/>
            <a:miter lim="800000"/>
            <a:headEnd/>
            <a:tailEnd/>
          </a:ln>
        </p:spPr>
        <p:txBody>
          <a:bodyPr lIns="108850" tIns="54425" rIns="108850" bIns="54425">
            <a:spAutoFit/>
          </a:bodyPr>
          <a:lstStyle>
            <a:defPPr>
              <a:defRPr lang="en-US"/>
            </a:defPPr>
            <a:lvl1pPr algn="l" rtl="0" fontAlgn="base">
              <a:spcBef>
                <a:spcPct val="0"/>
              </a:spcBef>
              <a:spcAft>
                <a:spcPct val="0"/>
              </a:spcAft>
              <a:defRPr sz="1200" b="1" kern="1200">
                <a:solidFill>
                  <a:schemeClr val="tx1"/>
                </a:solidFill>
                <a:latin typeface="Arial" charset="0"/>
                <a:ea typeface="SimSun" pitchFamily="2" charset="-122"/>
                <a:cs typeface="+mn-cs"/>
              </a:defRPr>
            </a:lvl1pPr>
            <a:lvl2pPr marL="457200" algn="l" rtl="0" fontAlgn="base">
              <a:spcBef>
                <a:spcPct val="0"/>
              </a:spcBef>
              <a:spcAft>
                <a:spcPct val="0"/>
              </a:spcAft>
              <a:defRPr sz="1200" b="1" kern="1200">
                <a:solidFill>
                  <a:schemeClr val="tx1"/>
                </a:solidFill>
                <a:latin typeface="Arial" charset="0"/>
                <a:ea typeface="SimSun" pitchFamily="2" charset="-122"/>
                <a:cs typeface="+mn-cs"/>
              </a:defRPr>
            </a:lvl2pPr>
            <a:lvl3pPr marL="914400" algn="l" rtl="0" fontAlgn="base">
              <a:spcBef>
                <a:spcPct val="0"/>
              </a:spcBef>
              <a:spcAft>
                <a:spcPct val="0"/>
              </a:spcAft>
              <a:defRPr sz="1200" b="1" kern="1200">
                <a:solidFill>
                  <a:schemeClr val="tx1"/>
                </a:solidFill>
                <a:latin typeface="Arial" charset="0"/>
                <a:ea typeface="SimSun" pitchFamily="2" charset="-122"/>
                <a:cs typeface="+mn-cs"/>
              </a:defRPr>
            </a:lvl3pPr>
            <a:lvl4pPr marL="1371600" algn="l" rtl="0" fontAlgn="base">
              <a:spcBef>
                <a:spcPct val="0"/>
              </a:spcBef>
              <a:spcAft>
                <a:spcPct val="0"/>
              </a:spcAft>
              <a:defRPr sz="1200" b="1" kern="1200">
                <a:solidFill>
                  <a:schemeClr val="tx1"/>
                </a:solidFill>
                <a:latin typeface="Arial" charset="0"/>
                <a:ea typeface="SimSun" pitchFamily="2" charset="-122"/>
                <a:cs typeface="+mn-cs"/>
              </a:defRPr>
            </a:lvl4pPr>
            <a:lvl5pPr marL="1828800" algn="l" rtl="0" fontAlgn="base">
              <a:spcBef>
                <a:spcPct val="0"/>
              </a:spcBef>
              <a:spcAft>
                <a:spcPct val="0"/>
              </a:spcAft>
              <a:defRPr sz="1200" b="1" kern="1200">
                <a:solidFill>
                  <a:schemeClr val="tx1"/>
                </a:solidFill>
                <a:latin typeface="Arial" charset="0"/>
                <a:ea typeface="SimSun" pitchFamily="2" charset="-122"/>
                <a:cs typeface="+mn-cs"/>
              </a:defRPr>
            </a:lvl5pPr>
            <a:lvl6pPr marL="2286000" algn="l" defTabSz="914400" rtl="0" eaLnBrk="1" latinLnBrk="0" hangingPunct="1">
              <a:defRPr sz="1200" b="1" kern="1200">
                <a:solidFill>
                  <a:schemeClr val="tx1"/>
                </a:solidFill>
                <a:latin typeface="Arial" charset="0"/>
                <a:ea typeface="SimSun" pitchFamily="2" charset="-122"/>
                <a:cs typeface="+mn-cs"/>
              </a:defRPr>
            </a:lvl6pPr>
            <a:lvl7pPr marL="2743200" algn="l" defTabSz="914400" rtl="0" eaLnBrk="1" latinLnBrk="0" hangingPunct="1">
              <a:defRPr sz="1200" b="1" kern="1200">
                <a:solidFill>
                  <a:schemeClr val="tx1"/>
                </a:solidFill>
                <a:latin typeface="Arial" charset="0"/>
                <a:ea typeface="SimSun" pitchFamily="2" charset="-122"/>
                <a:cs typeface="+mn-cs"/>
              </a:defRPr>
            </a:lvl7pPr>
            <a:lvl8pPr marL="3200400" algn="l" defTabSz="914400" rtl="0" eaLnBrk="1" latinLnBrk="0" hangingPunct="1">
              <a:defRPr sz="1200" b="1" kern="1200">
                <a:solidFill>
                  <a:schemeClr val="tx1"/>
                </a:solidFill>
                <a:latin typeface="Arial" charset="0"/>
                <a:ea typeface="SimSun" pitchFamily="2" charset="-122"/>
                <a:cs typeface="+mn-cs"/>
              </a:defRPr>
            </a:lvl8pPr>
            <a:lvl9pPr marL="3657600" algn="l" defTabSz="914400" rtl="0" eaLnBrk="1" latinLnBrk="0" hangingPunct="1">
              <a:defRPr sz="1200" b="1" kern="1200">
                <a:solidFill>
                  <a:schemeClr val="tx1"/>
                </a:solidFill>
                <a:latin typeface="Arial" charset="0"/>
                <a:ea typeface="SimSun" pitchFamily="2" charset="-122"/>
                <a:cs typeface="+mn-cs"/>
              </a:defRPr>
            </a:lvl9pPr>
          </a:lstStyle>
          <a:p>
            <a:pPr>
              <a:spcBef>
                <a:spcPct val="50000"/>
              </a:spcBef>
              <a:defRPr/>
            </a:pPr>
            <a:r>
              <a:rPr lang="en-US" sz="900" b="0" dirty="0">
                <a:solidFill>
                  <a:srgbClr val="000000"/>
                </a:solidFill>
              </a:rPr>
              <a:t>Source: Prepared by </a:t>
            </a:r>
            <a:r>
              <a:rPr lang="en-US" sz="900" b="0" dirty="0">
                <a:solidFill>
                  <a:srgbClr val="000000"/>
                </a:solidFill>
                <a:hlinkClick r:id="rId3"/>
              </a:rPr>
              <a:t>www.aidsdatahub.org</a:t>
            </a:r>
            <a:r>
              <a:rPr lang="en-US" sz="900" b="0" dirty="0">
                <a:solidFill>
                  <a:srgbClr val="000000"/>
                </a:solidFill>
              </a:rPr>
              <a:t>  based on Ministry of Health Singapore (2008). National </a:t>
            </a:r>
            <a:r>
              <a:rPr lang="en-US" sz="900" b="0" dirty="0" err="1">
                <a:solidFill>
                  <a:srgbClr val="000000"/>
                </a:solidFill>
              </a:rPr>
              <a:t>Behavioural</a:t>
            </a:r>
            <a:r>
              <a:rPr lang="en-US" sz="900" b="0" dirty="0">
                <a:solidFill>
                  <a:srgbClr val="000000"/>
                </a:solidFill>
              </a:rPr>
              <a:t> Surveillance Survey (NBSS) on HIV/AIDS among the General Population 2007.</a:t>
            </a:r>
          </a:p>
        </p:txBody>
      </p:sp>
    </p:spTree>
    <p:extLst>
      <p:ext uri="{BB962C8B-B14F-4D97-AF65-F5344CB8AC3E}">
        <p14:creationId xmlns:p14="http://schemas.microsoft.com/office/powerpoint/2010/main" val="1152214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bwMode="auto">
          <a:xfrm>
            <a:off x="239318" y="1557152"/>
            <a:ext cx="11532653" cy="5041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sz="2400" dirty="0">
                <a:cs typeface="Cordia New" pitchFamily="34" charset="-34"/>
              </a:rPr>
              <a:t>Proportion of surveyed population (18-69) who are willing to share a meal with an HIV infected person by gender and age group, 2007</a:t>
            </a:r>
            <a:br>
              <a:rPr lang="en-US" sz="2400" dirty="0">
                <a:cs typeface="Cordia New" pitchFamily="34" charset="-34"/>
              </a:rPr>
            </a:br>
            <a:endParaRPr lang="en-US" sz="2400"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0D8866CE-430D-43A3-93FD-4B1150577083}" type="slidenum">
              <a:rPr lang="th-TH" smtClean="0">
                <a:solidFill>
                  <a:prstClr val="black">
                    <a:tint val="75000"/>
                  </a:prstClr>
                </a:solidFill>
              </a:rPr>
              <a:pPr>
                <a:defRPr/>
              </a:pPr>
              <a:t>22</a:t>
            </a:fld>
            <a:endParaRPr lang="th-TH" dirty="0">
              <a:solidFill>
                <a:prstClr val="black">
                  <a:tint val="75000"/>
                </a:prstClr>
              </a:solidFill>
            </a:endParaRPr>
          </a:p>
        </p:txBody>
      </p:sp>
      <p:graphicFrame>
        <p:nvGraphicFramePr>
          <p:cNvPr id="5" name="Content Placeholder 6"/>
          <p:cNvGraphicFramePr>
            <a:graphicFrameLocks/>
          </p:cNvGraphicFramePr>
          <p:nvPr>
            <p:extLst>
              <p:ext uri="{D42A27DB-BD31-4B8C-83A1-F6EECF244321}">
                <p14:modId xmlns:p14="http://schemas.microsoft.com/office/powerpoint/2010/main" val="302925122"/>
              </p:ext>
            </p:extLst>
          </p:nvPr>
        </p:nvGraphicFramePr>
        <p:xfrm>
          <a:off x="1391296" y="2781572"/>
          <a:ext cx="9447570" cy="345718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149"/>
          <p:cNvSpPr txBox="1">
            <a:spLocks noChangeArrowheads="1"/>
          </p:cNvSpPr>
          <p:nvPr/>
        </p:nvSpPr>
        <p:spPr bwMode="auto">
          <a:xfrm>
            <a:off x="0" y="6490170"/>
            <a:ext cx="10869785" cy="248412"/>
          </a:xfrm>
          <a:prstGeom prst="rect">
            <a:avLst/>
          </a:prstGeom>
          <a:noFill/>
          <a:ln w="9525">
            <a:noFill/>
            <a:miter lim="800000"/>
            <a:headEnd/>
            <a:tailEnd/>
          </a:ln>
        </p:spPr>
        <p:txBody>
          <a:bodyPr lIns="108850" tIns="54425" rIns="108850" bIns="54425">
            <a:spAutoFit/>
          </a:bodyPr>
          <a:lstStyle>
            <a:defPPr>
              <a:defRPr lang="en-US"/>
            </a:defPPr>
            <a:lvl1pPr algn="l" rtl="0" fontAlgn="base">
              <a:spcBef>
                <a:spcPct val="0"/>
              </a:spcBef>
              <a:spcAft>
                <a:spcPct val="0"/>
              </a:spcAft>
              <a:defRPr sz="1200" b="1" kern="1200">
                <a:solidFill>
                  <a:schemeClr val="tx1"/>
                </a:solidFill>
                <a:latin typeface="Arial" charset="0"/>
                <a:ea typeface="SimSun" pitchFamily="2" charset="-122"/>
                <a:cs typeface="+mn-cs"/>
              </a:defRPr>
            </a:lvl1pPr>
            <a:lvl2pPr marL="457200" algn="l" rtl="0" fontAlgn="base">
              <a:spcBef>
                <a:spcPct val="0"/>
              </a:spcBef>
              <a:spcAft>
                <a:spcPct val="0"/>
              </a:spcAft>
              <a:defRPr sz="1200" b="1" kern="1200">
                <a:solidFill>
                  <a:schemeClr val="tx1"/>
                </a:solidFill>
                <a:latin typeface="Arial" charset="0"/>
                <a:ea typeface="SimSun" pitchFamily="2" charset="-122"/>
                <a:cs typeface="+mn-cs"/>
              </a:defRPr>
            </a:lvl2pPr>
            <a:lvl3pPr marL="914400" algn="l" rtl="0" fontAlgn="base">
              <a:spcBef>
                <a:spcPct val="0"/>
              </a:spcBef>
              <a:spcAft>
                <a:spcPct val="0"/>
              </a:spcAft>
              <a:defRPr sz="1200" b="1" kern="1200">
                <a:solidFill>
                  <a:schemeClr val="tx1"/>
                </a:solidFill>
                <a:latin typeface="Arial" charset="0"/>
                <a:ea typeface="SimSun" pitchFamily="2" charset="-122"/>
                <a:cs typeface="+mn-cs"/>
              </a:defRPr>
            </a:lvl3pPr>
            <a:lvl4pPr marL="1371600" algn="l" rtl="0" fontAlgn="base">
              <a:spcBef>
                <a:spcPct val="0"/>
              </a:spcBef>
              <a:spcAft>
                <a:spcPct val="0"/>
              </a:spcAft>
              <a:defRPr sz="1200" b="1" kern="1200">
                <a:solidFill>
                  <a:schemeClr val="tx1"/>
                </a:solidFill>
                <a:latin typeface="Arial" charset="0"/>
                <a:ea typeface="SimSun" pitchFamily="2" charset="-122"/>
                <a:cs typeface="+mn-cs"/>
              </a:defRPr>
            </a:lvl4pPr>
            <a:lvl5pPr marL="1828800" algn="l" rtl="0" fontAlgn="base">
              <a:spcBef>
                <a:spcPct val="0"/>
              </a:spcBef>
              <a:spcAft>
                <a:spcPct val="0"/>
              </a:spcAft>
              <a:defRPr sz="1200" b="1" kern="1200">
                <a:solidFill>
                  <a:schemeClr val="tx1"/>
                </a:solidFill>
                <a:latin typeface="Arial" charset="0"/>
                <a:ea typeface="SimSun" pitchFamily="2" charset="-122"/>
                <a:cs typeface="+mn-cs"/>
              </a:defRPr>
            </a:lvl5pPr>
            <a:lvl6pPr marL="2286000" algn="l" defTabSz="914400" rtl="0" eaLnBrk="1" latinLnBrk="0" hangingPunct="1">
              <a:defRPr sz="1200" b="1" kern="1200">
                <a:solidFill>
                  <a:schemeClr val="tx1"/>
                </a:solidFill>
                <a:latin typeface="Arial" charset="0"/>
                <a:ea typeface="SimSun" pitchFamily="2" charset="-122"/>
                <a:cs typeface="+mn-cs"/>
              </a:defRPr>
            </a:lvl6pPr>
            <a:lvl7pPr marL="2743200" algn="l" defTabSz="914400" rtl="0" eaLnBrk="1" latinLnBrk="0" hangingPunct="1">
              <a:defRPr sz="1200" b="1" kern="1200">
                <a:solidFill>
                  <a:schemeClr val="tx1"/>
                </a:solidFill>
                <a:latin typeface="Arial" charset="0"/>
                <a:ea typeface="SimSun" pitchFamily="2" charset="-122"/>
                <a:cs typeface="+mn-cs"/>
              </a:defRPr>
            </a:lvl7pPr>
            <a:lvl8pPr marL="3200400" algn="l" defTabSz="914400" rtl="0" eaLnBrk="1" latinLnBrk="0" hangingPunct="1">
              <a:defRPr sz="1200" b="1" kern="1200">
                <a:solidFill>
                  <a:schemeClr val="tx1"/>
                </a:solidFill>
                <a:latin typeface="Arial" charset="0"/>
                <a:ea typeface="SimSun" pitchFamily="2" charset="-122"/>
                <a:cs typeface="+mn-cs"/>
              </a:defRPr>
            </a:lvl8pPr>
            <a:lvl9pPr marL="3657600" algn="l" defTabSz="914400" rtl="0" eaLnBrk="1" latinLnBrk="0" hangingPunct="1">
              <a:defRPr sz="1200" b="1" kern="1200">
                <a:solidFill>
                  <a:schemeClr val="tx1"/>
                </a:solidFill>
                <a:latin typeface="Arial" charset="0"/>
                <a:ea typeface="SimSun" pitchFamily="2" charset="-122"/>
                <a:cs typeface="+mn-cs"/>
              </a:defRPr>
            </a:lvl9pPr>
          </a:lstStyle>
          <a:p>
            <a:pPr>
              <a:spcBef>
                <a:spcPct val="50000"/>
              </a:spcBef>
              <a:defRPr/>
            </a:pPr>
            <a:r>
              <a:rPr lang="en-US" sz="900" b="0" dirty="0">
                <a:solidFill>
                  <a:srgbClr val="000000"/>
                </a:solidFill>
              </a:rPr>
              <a:t>Source: Prepared by </a:t>
            </a:r>
            <a:r>
              <a:rPr lang="en-US" sz="900" b="0" dirty="0">
                <a:solidFill>
                  <a:srgbClr val="000000"/>
                </a:solidFill>
                <a:hlinkClick r:id="rId3"/>
              </a:rPr>
              <a:t>www.aidsdatahub.org</a:t>
            </a:r>
            <a:r>
              <a:rPr lang="en-US" sz="900" b="0" dirty="0">
                <a:solidFill>
                  <a:srgbClr val="000000"/>
                </a:solidFill>
              </a:rPr>
              <a:t>  based on Ministry of Health Singapore (2008). National </a:t>
            </a:r>
            <a:r>
              <a:rPr lang="en-US" sz="900" b="0" dirty="0" err="1">
                <a:solidFill>
                  <a:srgbClr val="000000"/>
                </a:solidFill>
              </a:rPr>
              <a:t>Behavioural</a:t>
            </a:r>
            <a:r>
              <a:rPr lang="en-US" sz="900" b="0" dirty="0">
                <a:solidFill>
                  <a:srgbClr val="000000"/>
                </a:solidFill>
              </a:rPr>
              <a:t> Surveillance Survey (NBSS) on HIV/AIDS among the General Population 2007.</a:t>
            </a:r>
          </a:p>
        </p:txBody>
      </p:sp>
    </p:spTree>
    <p:extLst>
      <p:ext uri="{BB962C8B-B14F-4D97-AF65-F5344CB8AC3E}">
        <p14:creationId xmlns:p14="http://schemas.microsoft.com/office/powerpoint/2010/main" val="1154371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bwMode="auto">
          <a:xfrm>
            <a:off x="300527" y="3391685"/>
            <a:ext cx="10818992" cy="17482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altLang="zh-CN" sz="6400">
                <a:cs typeface="Cordia New" pitchFamily="34" charset="-34"/>
              </a:rPr>
              <a:t>HIV expenditure</a:t>
            </a:r>
            <a:br>
              <a:rPr lang="en-US" altLang="zh-CN" sz="6400">
                <a:cs typeface="Cordia New" pitchFamily="34" charset="-34"/>
              </a:rPr>
            </a:br>
            <a:endParaRPr lang="en-US">
              <a:cs typeface="Cordia New" pitchFamily="34" charset="-34"/>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Domestic public funding, 2007-2013</a:t>
            </a:r>
            <a:endParaRPr lang="en-GB" sz="2400" dirty="0"/>
          </a:p>
        </p:txBody>
      </p:sp>
      <p:sp>
        <p:nvSpPr>
          <p:cNvPr id="3" name="Slide Number Placeholder 2"/>
          <p:cNvSpPr>
            <a:spLocks noGrp="1"/>
          </p:cNvSpPr>
          <p:nvPr>
            <p:ph type="sldNum" sz="quarter" idx="10"/>
          </p:nvPr>
        </p:nvSpPr>
        <p:spPr/>
        <p:txBody>
          <a:bodyPr/>
          <a:lstStyle/>
          <a:p>
            <a:pPr>
              <a:defRPr/>
            </a:pPr>
            <a:fld id="{E01C13E8-1E24-4465-9D82-EEC9EF2946A2}" type="slidenum">
              <a:rPr lang="th-TH" smtClean="0"/>
              <a:pPr>
                <a:defRPr/>
              </a:pPr>
              <a:t>24</a:t>
            </a:fld>
            <a:endParaRPr lang="th-TH" dirty="0"/>
          </a:p>
        </p:txBody>
      </p:sp>
      <p:sp>
        <p:nvSpPr>
          <p:cNvPr id="5" name="Rectangle 4"/>
          <p:cNvSpPr/>
          <p:nvPr/>
        </p:nvSpPr>
        <p:spPr>
          <a:xfrm>
            <a:off x="239318" y="6541669"/>
            <a:ext cx="6095207" cy="248412"/>
          </a:xfrm>
          <a:prstGeom prst="rect">
            <a:avLst/>
          </a:prstGeom>
        </p:spPr>
        <p:txBody>
          <a:bodyPr lIns="108850" tIns="54425" rIns="108850" bIns="54425">
            <a:spAutoFit/>
          </a:bodyPr>
          <a:lstStyle/>
          <a:p>
            <a:r>
              <a:rPr lang="en-US" sz="900" dirty="0"/>
              <a:t>Source: Prepared by www.aidsdatahub.org based on www.aidsinfoonline.org </a:t>
            </a:r>
          </a:p>
        </p:txBody>
      </p:sp>
      <p:graphicFrame>
        <p:nvGraphicFramePr>
          <p:cNvPr id="7" name="Chart 6"/>
          <p:cNvGraphicFramePr>
            <a:graphicFrameLocks noGrp="1"/>
          </p:cNvGraphicFramePr>
          <p:nvPr>
            <p:extLst>
              <p:ext uri="{D42A27DB-BD31-4B8C-83A1-F6EECF244321}">
                <p14:modId xmlns:p14="http://schemas.microsoft.com/office/powerpoint/2010/main" val="2357625598"/>
              </p:ext>
            </p:extLst>
          </p:nvPr>
        </p:nvGraphicFramePr>
        <p:xfrm>
          <a:off x="431314" y="2205376"/>
          <a:ext cx="11135788" cy="41774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2176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AIDS spending by category, 2009-2011</a:t>
            </a:r>
            <a:endParaRPr lang="en-GB" sz="2400" dirty="0"/>
          </a:p>
        </p:txBody>
      </p:sp>
      <p:sp>
        <p:nvSpPr>
          <p:cNvPr id="3" name="Slide Number Placeholder 2"/>
          <p:cNvSpPr>
            <a:spLocks noGrp="1"/>
          </p:cNvSpPr>
          <p:nvPr>
            <p:ph type="sldNum" sz="quarter" idx="10"/>
          </p:nvPr>
        </p:nvSpPr>
        <p:spPr/>
        <p:txBody>
          <a:bodyPr/>
          <a:lstStyle/>
          <a:p>
            <a:pPr>
              <a:defRPr/>
            </a:pPr>
            <a:fld id="{E01C13E8-1E24-4465-9D82-EEC9EF2946A2}" type="slidenum">
              <a:rPr lang="th-TH" smtClean="0">
                <a:solidFill>
                  <a:prstClr val="black">
                    <a:tint val="75000"/>
                  </a:prstClr>
                </a:solidFill>
              </a:rPr>
              <a:pPr>
                <a:defRPr/>
              </a:pPr>
              <a:t>25</a:t>
            </a:fld>
            <a:endParaRPr lang="th-TH" dirty="0">
              <a:solidFill>
                <a:prstClr val="black">
                  <a:tint val="75000"/>
                </a:prstClr>
              </a:solidFill>
            </a:endParaRPr>
          </a:p>
        </p:txBody>
      </p:sp>
      <p:sp>
        <p:nvSpPr>
          <p:cNvPr id="5" name="Rectangle 4"/>
          <p:cNvSpPr/>
          <p:nvPr/>
        </p:nvSpPr>
        <p:spPr>
          <a:xfrm>
            <a:off x="335316" y="6526857"/>
            <a:ext cx="6095207" cy="279190"/>
          </a:xfrm>
          <a:prstGeom prst="rect">
            <a:avLst/>
          </a:prstGeom>
        </p:spPr>
        <p:txBody>
          <a:bodyPr lIns="108850" tIns="54425" rIns="108850" bIns="54425">
            <a:spAutoFit/>
          </a:bodyPr>
          <a:lstStyle/>
          <a:p>
            <a:r>
              <a:rPr lang="en-US" sz="1100" dirty="0">
                <a:solidFill>
                  <a:prstClr val="black"/>
                </a:solidFill>
              </a:rPr>
              <a:t>Source: Prepared by www.aidsdatahub.org based on www.aidsinfoonline.org </a:t>
            </a:r>
          </a:p>
        </p:txBody>
      </p:sp>
      <p:graphicFrame>
        <p:nvGraphicFramePr>
          <p:cNvPr id="7" name="Chart 6"/>
          <p:cNvGraphicFramePr>
            <a:graphicFrameLocks noGrp="1"/>
          </p:cNvGraphicFramePr>
          <p:nvPr>
            <p:extLst>
              <p:ext uri="{D42A27DB-BD31-4B8C-83A1-F6EECF244321}">
                <p14:modId xmlns:p14="http://schemas.microsoft.com/office/powerpoint/2010/main" val="4185206499"/>
              </p:ext>
            </p:extLst>
          </p:nvPr>
        </p:nvGraphicFramePr>
        <p:xfrm>
          <a:off x="527313" y="1989303"/>
          <a:ext cx="11327784" cy="44655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726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bwMode="auto">
          <a:xfrm>
            <a:off x="300527" y="3391685"/>
            <a:ext cx="10818992" cy="17482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altLang="zh-CN" sz="6400">
                <a:cs typeface="Cordia New" pitchFamily="34" charset="-34"/>
              </a:rPr>
              <a:t>National response</a:t>
            </a:r>
            <a:br>
              <a:rPr lang="en-US" altLang="zh-CN" sz="6400">
                <a:cs typeface="Cordia New" pitchFamily="34" charset="-34"/>
              </a:rPr>
            </a:br>
            <a:endParaRPr lang="en-US">
              <a:cs typeface="Cordia New" pitchFamily="34" charset="-34"/>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45" y="1545336"/>
            <a:ext cx="11202104" cy="504117"/>
          </a:xfrm>
        </p:spPr>
        <p:txBody>
          <a:bodyPr/>
          <a:lstStyle/>
          <a:p>
            <a:r>
              <a:rPr lang="en-US" sz="2400" dirty="0"/>
              <a:t>Proportion of key populations who received an HIV test in the last 12 months and know their results, 2009-2013</a:t>
            </a:r>
            <a:endParaRPr lang="en-GB" sz="2400" dirty="0"/>
          </a:p>
        </p:txBody>
      </p:sp>
      <p:sp>
        <p:nvSpPr>
          <p:cNvPr id="5" name="Slide Number Placeholder 4"/>
          <p:cNvSpPr>
            <a:spLocks noGrp="1"/>
          </p:cNvSpPr>
          <p:nvPr>
            <p:ph type="sldNum" sz="quarter" idx="10"/>
          </p:nvPr>
        </p:nvSpPr>
        <p:spPr/>
        <p:txBody>
          <a:bodyPr/>
          <a:lstStyle/>
          <a:p>
            <a:pPr>
              <a:defRPr/>
            </a:pPr>
            <a:fld id="{93762BE0-6964-4469-8C37-9F9A0EDA1DA8}" type="slidenum">
              <a:rPr lang="th-TH" smtClean="0">
                <a:solidFill>
                  <a:prstClr val="black">
                    <a:tint val="75000"/>
                  </a:prstClr>
                </a:solidFill>
              </a:rPr>
              <a:pPr>
                <a:defRPr/>
              </a:pPr>
              <a:t>27</a:t>
            </a:fld>
            <a:endParaRPr lang="th-TH">
              <a:solidFill>
                <a:prstClr val="black">
                  <a:tint val="75000"/>
                </a:prstClr>
              </a:solidFill>
            </a:endParaRPr>
          </a:p>
        </p:txBody>
      </p:sp>
      <p:sp>
        <p:nvSpPr>
          <p:cNvPr id="7" name="TextBox 1"/>
          <p:cNvSpPr txBox="1"/>
          <p:nvPr/>
        </p:nvSpPr>
        <p:spPr>
          <a:xfrm>
            <a:off x="143323" y="6382809"/>
            <a:ext cx="10472822" cy="358060"/>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prstClr val="black"/>
                </a:solidFill>
                <a:cs typeface="Arial" pitchFamily="34" charset="0"/>
              </a:rPr>
              <a:t>Source: Prepared by </a:t>
            </a:r>
            <a:r>
              <a:rPr lang="en-GB" sz="900" dirty="0">
                <a:solidFill>
                  <a:prstClr val="black"/>
                </a:solidFill>
                <a:cs typeface="Arial" pitchFamily="34" charset="0"/>
                <a:hlinkClick r:id="rId2"/>
              </a:rPr>
              <a:t>www.aidsdatahub.org</a:t>
            </a:r>
            <a:r>
              <a:rPr lang="en-GB" sz="900" dirty="0">
                <a:solidFill>
                  <a:prstClr val="black"/>
                </a:solidFill>
                <a:cs typeface="Arial" pitchFamily="34" charset="0"/>
              </a:rPr>
              <a:t> based on 1. Ministry of Health Singapore. (2010). UNGASS Country Progress Report: Singapore; </a:t>
            </a:r>
          </a:p>
          <a:p>
            <a:r>
              <a:rPr lang="en-GB" sz="900" dirty="0">
                <a:solidFill>
                  <a:prstClr val="black"/>
                </a:solidFill>
                <a:cs typeface="Arial" pitchFamily="34" charset="0"/>
              </a:rPr>
              <a:t>2. Ministry of Health Singapore. (2012). Singapore Global AIDS Response Progress Report, 2012; and 3. </a:t>
            </a:r>
            <a:r>
              <a:rPr lang="en-GB" sz="900" dirty="0">
                <a:solidFill>
                  <a:prstClr val="black"/>
                </a:solidFill>
                <a:cs typeface="Arial" pitchFamily="34" charset="0"/>
                <a:hlinkClick r:id="rId3"/>
              </a:rPr>
              <a:t>www.aidsinfoonline.org</a:t>
            </a:r>
            <a:r>
              <a:rPr lang="en-GB" sz="900" dirty="0">
                <a:solidFill>
                  <a:prstClr val="black"/>
                </a:solidFill>
                <a:cs typeface="Arial" pitchFamily="34" charset="0"/>
              </a:rPr>
              <a:t> </a:t>
            </a:r>
          </a:p>
        </p:txBody>
      </p:sp>
      <p:graphicFrame>
        <p:nvGraphicFramePr>
          <p:cNvPr id="9" name="Chart 8"/>
          <p:cNvGraphicFramePr>
            <a:graphicFrameLocks noGrp="1"/>
          </p:cNvGraphicFramePr>
          <p:nvPr>
            <p:extLst>
              <p:ext uri="{D42A27DB-BD31-4B8C-83A1-F6EECF244321}">
                <p14:modId xmlns:p14="http://schemas.microsoft.com/office/powerpoint/2010/main" val="1433315516"/>
              </p:ext>
            </p:extLst>
          </p:nvPr>
        </p:nvGraphicFramePr>
        <p:xfrm>
          <a:off x="431315" y="2277400"/>
          <a:ext cx="11423782" cy="40333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25505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a:t>Percent distribution by history of last HIV test among MSM, 2007-2013</a:t>
            </a:r>
            <a:endParaRPr lang="en-GB" sz="2400" dirty="0"/>
          </a:p>
        </p:txBody>
      </p:sp>
      <p:sp>
        <p:nvSpPr>
          <p:cNvPr id="5" name="Slide Number Placeholder 4"/>
          <p:cNvSpPr>
            <a:spLocks noGrp="1"/>
          </p:cNvSpPr>
          <p:nvPr>
            <p:ph type="sldNum" sz="quarter" idx="10"/>
          </p:nvPr>
        </p:nvSpPr>
        <p:spPr/>
        <p:txBody>
          <a:bodyPr/>
          <a:lstStyle/>
          <a:p>
            <a:pPr>
              <a:defRPr/>
            </a:pPr>
            <a:fld id="{93762BE0-6964-4469-8C37-9F9A0EDA1DA8}" type="slidenum">
              <a:rPr lang="th-TH" smtClean="0">
                <a:solidFill>
                  <a:prstClr val="black">
                    <a:tint val="75000"/>
                  </a:prstClr>
                </a:solidFill>
              </a:rPr>
              <a:pPr>
                <a:defRPr/>
              </a:pPr>
              <a:t>28</a:t>
            </a:fld>
            <a:endParaRPr lang="th-TH">
              <a:solidFill>
                <a:prstClr val="black">
                  <a:tint val="75000"/>
                </a:prstClr>
              </a:solidFill>
            </a:endParaRPr>
          </a:p>
        </p:txBody>
      </p:sp>
      <p:sp>
        <p:nvSpPr>
          <p:cNvPr id="7" name="Rectangle 6"/>
          <p:cNvSpPr/>
          <p:nvPr/>
        </p:nvSpPr>
        <p:spPr>
          <a:xfrm>
            <a:off x="239318" y="6393320"/>
            <a:ext cx="11423782" cy="386912"/>
          </a:xfrm>
          <a:prstGeom prst="rect">
            <a:avLst/>
          </a:prstGeom>
        </p:spPr>
        <p:txBody>
          <a:bodyPr wrap="square" lIns="108850" tIns="54425" rIns="108850" bIns="54425">
            <a:spAutoFit/>
          </a:bodyPr>
          <a:lstStyle/>
          <a:p>
            <a:r>
              <a:rPr lang="en-US" sz="900" dirty="0"/>
              <a:t>Source: Prepared by </a:t>
            </a:r>
            <a:r>
              <a:rPr lang="en-US" sz="900" dirty="0">
                <a:hlinkClick r:id="rId2"/>
              </a:rPr>
              <a:t>www.aidsdatahub.org</a:t>
            </a:r>
            <a:r>
              <a:rPr lang="en-US" sz="900" dirty="0"/>
              <a:t> based on Chan, R., </a:t>
            </a:r>
            <a:r>
              <a:rPr lang="en-US" sz="900" dirty="0" err="1"/>
              <a:t>Chio</a:t>
            </a:r>
            <a:r>
              <a:rPr lang="en-US" sz="900" dirty="0"/>
              <a:t>, M., Lim, S., </a:t>
            </a:r>
            <a:r>
              <a:rPr lang="en-US" sz="900" dirty="0" err="1"/>
              <a:t>Poh</a:t>
            </a:r>
            <a:r>
              <a:rPr lang="en-US" sz="900" dirty="0"/>
              <a:t>, K., Tan, A., </a:t>
            </a:r>
            <a:r>
              <a:rPr lang="en-US" sz="900" dirty="0" err="1"/>
              <a:t>Loh</a:t>
            </a:r>
            <a:r>
              <a:rPr lang="en-US" sz="900" dirty="0"/>
              <a:t>, B., &amp; </a:t>
            </a:r>
            <a:r>
              <a:rPr lang="en-US" sz="900" dirty="0" err="1"/>
              <a:t>Foong</a:t>
            </a:r>
            <a:r>
              <a:rPr lang="en-US" sz="900" dirty="0"/>
              <a:t>, J. (2013). Outreach HIV Testing Project in Venues Frequented by Men who have Sex with </a:t>
            </a:r>
            <a:r>
              <a:rPr lang="en-US" sz="900" dirty="0" err="1"/>
              <a:t>Mem</a:t>
            </a:r>
            <a:r>
              <a:rPr lang="en-US" sz="900" dirty="0"/>
              <a:t> (MSM) – August 2013 – October 2013.</a:t>
            </a:r>
          </a:p>
        </p:txBody>
      </p:sp>
      <p:graphicFrame>
        <p:nvGraphicFramePr>
          <p:cNvPr id="8" name="Chart 7"/>
          <p:cNvGraphicFramePr>
            <a:graphicFrameLocks noGrp="1"/>
          </p:cNvGraphicFramePr>
          <p:nvPr>
            <p:extLst>
              <p:ext uri="{D42A27DB-BD31-4B8C-83A1-F6EECF244321}">
                <p14:modId xmlns:p14="http://schemas.microsoft.com/office/powerpoint/2010/main" val="114751350"/>
              </p:ext>
            </p:extLst>
          </p:nvPr>
        </p:nvGraphicFramePr>
        <p:xfrm>
          <a:off x="335317" y="2349424"/>
          <a:ext cx="11519780" cy="40438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8321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Number of health facilities that offer ART, 2008 - 2011</a:t>
            </a:r>
          </a:p>
        </p:txBody>
      </p:sp>
      <p:sp>
        <p:nvSpPr>
          <p:cNvPr id="5" name="Slide Number Placeholder 4"/>
          <p:cNvSpPr>
            <a:spLocks noGrp="1"/>
          </p:cNvSpPr>
          <p:nvPr>
            <p:ph type="sldNum" sz="quarter" idx="10"/>
          </p:nvPr>
        </p:nvSpPr>
        <p:spPr/>
        <p:txBody>
          <a:bodyPr/>
          <a:lstStyle/>
          <a:p>
            <a:pPr>
              <a:defRPr/>
            </a:pPr>
            <a:fld id="{93762BE0-6964-4469-8C37-9F9A0EDA1DA8}" type="slidenum">
              <a:rPr lang="th-TH" smtClean="0"/>
              <a:pPr>
                <a:defRPr/>
              </a:pPr>
              <a:t>29</a:t>
            </a:fld>
            <a:endParaRPr lang="th-TH"/>
          </a:p>
        </p:txBody>
      </p:sp>
      <p:sp>
        <p:nvSpPr>
          <p:cNvPr id="7" name="Rectangle 6"/>
          <p:cNvSpPr/>
          <p:nvPr/>
        </p:nvSpPr>
        <p:spPr>
          <a:xfrm>
            <a:off x="335317" y="6238756"/>
            <a:ext cx="9887811" cy="386912"/>
          </a:xfrm>
          <a:prstGeom prst="rect">
            <a:avLst/>
          </a:prstGeom>
        </p:spPr>
        <p:txBody>
          <a:bodyPr wrap="square" lIns="108850" tIns="54425" rIns="108850" bIns="54425">
            <a:spAutoFit/>
          </a:bodyPr>
          <a:lstStyle/>
          <a:p>
            <a:r>
              <a:rPr lang="en-US" sz="900" dirty="0"/>
              <a:t>Source: Prepared by </a:t>
            </a:r>
            <a:r>
              <a:rPr lang="en-US" sz="900" dirty="0">
                <a:hlinkClick r:id="rId2"/>
              </a:rPr>
              <a:t>www.aidsdatahub.org</a:t>
            </a:r>
            <a:r>
              <a:rPr lang="en-US" sz="900" dirty="0"/>
              <a:t> based on 1. Ministry of Health Singapore. (2010). UNGASS Country Progress Report: Singapore; and 2. Ministry of Health Singapore. (2012). Singapore Global AIDS Response Progress Report, 2012.</a:t>
            </a:r>
            <a:endParaRPr lang="en-GB" sz="900" dirty="0"/>
          </a:p>
        </p:txBody>
      </p:sp>
      <p:graphicFrame>
        <p:nvGraphicFramePr>
          <p:cNvPr id="8" name="Chart 7"/>
          <p:cNvGraphicFramePr>
            <a:graphicFrameLocks noGrp="1"/>
          </p:cNvGraphicFramePr>
          <p:nvPr>
            <p:extLst>
              <p:ext uri="{D42A27DB-BD31-4B8C-83A1-F6EECF244321}">
                <p14:modId xmlns:p14="http://schemas.microsoft.com/office/powerpoint/2010/main" val="3087748071"/>
              </p:ext>
            </p:extLst>
          </p:nvPr>
        </p:nvGraphicFramePr>
        <p:xfrm>
          <a:off x="1103302" y="2277399"/>
          <a:ext cx="10079808" cy="37452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2694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26459" y="1571990"/>
            <a:ext cx="11202058" cy="5033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dirty="0"/>
              <a:t>BASIC SOCIO-DEMOGRAPHIC INDICATORS </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3915033681"/>
              </p:ext>
            </p:extLst>
          </p:nvPr>
        </p:nvGraphicFramePr>
        <p:xfrm>
          <a:off x="527313" y="2061330"/>
          <a:ext cx="11135788" cy="4105415"/>
        </p:xfrm>
        <a:graphic>
          <a:graphicData uri="http://schemas.openxmlformats.org/drawingml/2006/table">
            <a:tbl>
              <a:tblPr/>
              <a:tblGrid>
                <a:gridCol w="8807339">
                  <a:extLst>
                    <a:ext uri="{9D8B030D-6E8A-4147-A177-3AD203B41FA5}">
                      <a16:colId xmlns:a16="http://schemas.microsoft.com/office/drawing/2014/main" val="20000"/>
                    </a:ext>
                  </a:extLst>
                </a:gridCol>
                <a:gridCol w="2328449">
                  <a:extLst>
                    <a:ext uri="{9D8B030D-6E8A-4147-A177-3AD203B41FA5}">
                      <a16:colId xmlns:a16="http://schemas.microsoft.com/office/drawing/2014/main" val="20001"/>
                    </a:ext>
                  </a:extLst>
                </a:gridCol>
              </a:tblGrid>
              <a:tr h="30180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5,604 (2015) </a:t>
                      </a:r>
                      <a:r>
                        <a:rPr lang="en-GB" sz="1400" b="1" i="0" u="none" strike="noStrike" baseline="30000" dirty="0">
                          <a:solidFill>
                            <a:schemeClr val="tx1"/>
                          </a:solidFill>
                          <a:effectLst/>
                          <a:latin typeface="Arial" pitchFamily="34" charset="0"/>
                          <a:cs typeface="Arial" pitchFamily="34" charset="0"/>
                        </a:rPr>
                        <a:t>1</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30180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2,840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323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10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0180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100 (2015)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323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N/A</a:t>
                      </a: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0323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9.8 (2014) </a:t>
                      </a:r>
                      <a:r>
                        <a:rPr lang="en-GB" sz="1400" b="1" i="0" u="none" strike="noStrike" kern="1200" baseline="30000" dirty="0">
                          <a:solidFill>
                            <a:schemeClr val="tx1"/>
                          </a:solidFill>
                          <a:effectLst/>
                          <a:latin typeface="Arial" pitchFamily="34" charset="0"/>
                          <a:ea typeface="+mn-ea"/>
                          <a:cs typeface="Arial" pitchFamily="34" charset="0"/>
                        </a:rPr>
                        <a:t>2 </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180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3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30180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11/0.912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323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80/86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30180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GB" sz="1400" b="1" i="0" u="none" strike="noStrike" dirty="0">
                          <a:solidFill>
                            <a:schemeClr val="tx1"/>
                          </a:solidFill>
                          <a:effectLst/>
                          <a:latin typeface="Arial" pitchFamily="34" charset="0"/>
                          <a:cs typeface="Arial" pitchFamily="34" charset="0"/>
                        </a:rPr>
                        <a:t>97 (2013)</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7804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N/A</a:t>
                      </a: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30180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85,209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0180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4,047 (2014)</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239318" y="6166732"/>
            <a:ext cx="11423782" cy="879354"/>
          </a:xfrm>
          <a:prstGeom prst="rect">
            <a:avLst/>
          </a:prstGeom>
        </p:spPr>
        <p:txBody>
          <a:bodyPr wrap="square" lIns="108850" tIns="54425" rIns="108850" bIns="54425">
            <a:spAutoFit/>
          </a:bodyPr>
          <a:lstStyle/>
          <a:p>
            <a:pPr algn="just"/>
            <a:r>
              <a:rPr lang="en-US" sz="1000" dirty="0">
                <a:solidFill>
                  <a:prstClr val="black"/>
                </a:solidFill>
                <a:latin typeface="Aria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Global Health Observatory Indicator Views: Per Capita Total Expenditure on Health (PPP int. $) (Health Systems), Retrieved July 2016, from http://apps.who.int/gho/data/node.imr.WHS7_105?lang=en; 4. </a:t>
            </a:r>
            <a:r>
              <a:rPr lang="en-US" sz="1000" dirty="0" err="1">
                <a:solidFill>
                  <a:prstClr val="black"/>
                </a:solidFill>
                <a:latin typeface="Arial"/>
                <a:cs typeface="+mn-cs"/>
              </a:rPr>
              <a:t>Palanivel</a:t>
            </a:r>
            <a:r>
              <a:rPr lang="en-US" sz="1000" dirty="0">
                <a:solidFill>
                  <a:prstClr val="black"/>
                </a:solidFill>
                <a:latin typeface="Arial"/>
                <a:cs typeface="+mn-cs"/>
              </a:rPr>
              <a:t>, T., </a:t>
            </a:r>
            <a:r>
              <a:rPr lang="en-US" sz="1000" dirty="0" err="1">
                <a:solidFill>
                  <a:prstClr val="black"/>
                </a:solidFill>
                <a:latin typeface="Arial"/>
                <a:cs typeface="+mn-cs"/>
              </a:rPr>
              <a:t>Mirza</a:t>
            </a:r>
            <a:r>
              <a:rPr lang="en-US" sz="1000" dirty="0">
                <a:solidFill>
                  <a:prstClr val="black"/>
                </a:solidFill>
                <a:latin typeface="Arial"/>
                <a:cs typeface="+mn-cs"/>
              </a:rPr>
              <a:t>, T., </a:t>
            </a:r>
            <a:r>
              <a:rPr lang="en-US" sz="1000" dirty="0" err="1">
                <a:solidFill>
                  <a:prstClr val="black"/>
                </a:solidFill>
                <a:latin typeface="Arial"/>
                <a:cs typeface="+mn-cs"/>
              </a:rPr>
              <a:t>Tiwari</a:t>
            </a:r>
            <a:r>
              <a:rPr lang="en-US" sz="1000" dirty="0">
                <a:solidFill>
                  <a:prstClr val="black"/>
                </a:solidFill>
                <a:latin typeface="Arial"/>
                <a:cs typeface="+mn-cs"/>
              </a:rPr>
              <a:t>, B. N., </a:t>
            </a:r>
            <a:r>
              <a:rPr lang="en-US" sz="1000" dirty="0" err="1">
                <a:solidFill>
                  <a:prstClr val="black"/>
                </a:solidFill>
                <a:latin typeface="Arial"/>
                <a:cs typeface="+mn-cs"/>
              </a:rPr>
              <a:t>Standley</a:t>
            </a:r>
            <a:r>
              <a:rPr lang="en-US" sz="1000" dirty="0">
                <a:solidFill>
                  <a:prstClr val="black"/>
                </a:solidFill>
                <a:latin typeface="Arial"/>
                <a:cs typeface="+mn-cs"/>
              </a:rPr>
              <a:t>, S., &amp; Nigam, A. (2016). Asia-Pacific Human Development Report - Shaping the Future: How Changing Demographics Can Power Human Development; 5. WHO. (2016). World Health Statistics 2016: Monitoring health for the SDGs; and 6. World Bank Group. (2016). World Development Indicators 2016.</a:t>
            </a:r>
            <a:endParaRPr lang="en-GB" sz="1000" dirty="0">
              <a:solidFill>
                <a:prstClr val="black"/>
              </a:solidFill>
              <a:latin typeface="Arial"/>
              <a:ea typeface="ＭＳ Ｐゴシック" charset="0"/>
              <a:cs typeface="Cordia New" charset="0"/>
            </a:endParaRPr>
          </a:p>
        </p:txBody>
      </p:sp>
    </p:spTree>
    <p:extLst>
      <p:ext uri="{BB962C8B-B14F-4D97-AF65-F5344CB8AC3E}">
        <p14:creationId xmlns:p14="http://schemas.microsoft.com/office/powerpoint/2010/main" val="712841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43" y="1456374"/>
            <a:ext cx="11202104" cy="504117"/>
          </a:xfrm>
        </p:spPr>
        <p:txBody>
          <a:bodyPr/>
          <a:lstStyle/>
          <a:p>
            <a:r>
              <a:rPr lang="en-GB" sz="2400" dirty="0"/>
              <a:t>ART scale up, 2000-2019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30</a:t>
            </a:fld>
            <a:endParaRPr lang="th-TH" dirty="0">
              <a:solidFill>
                <a:prstClr val="black">
                  <a:tint val="75000"/>
                </a:prstClr>
              </a:solidFill>
            </a:endParaRPr>
          </a:p>
        </p:txBody>
      </p:sp>
      <p:sp>
        <p:nvSpPr>
          <p:cNvPr id="5" name="Rectangle 4"/>
          <p:cNvSpPr/>
          <p:nvPr/>
        </p:nvSpPr>
        <p:spPr>
          <a:xfrm>
            <a:off x="213143" y="6505564"/>
            <a:ext cx="11062989" cy="248412"/>
          </a:xfrm>
          <a:prstGeom prst="rect">
            <a:avLst/>
          </a:prstGeom>
        </p:spPr>
        <p:txBody>
          <a:bodyPr wrap="square" lIns="108850" tIns="54425" rIns="108850" bIns="54425">
            <a:spAutoFit/>
          </a:bodyPr>
          <a:lstStyle/>
          <a:p>
            <a:pPr fontAlgn="auto">
              <a:spcBef>
                <a:spcPts val="0"/>
              </a:spcBef>
              <a:spcAft>
                <a:spcPts val="0"/>
              </a:spcAft>
            </a:pPr>
            <a:r>
              <a:rPr lang="en-US" sz="900" dirty="0">
                <a:solidFill>
                  <a:prstClr val="black"/>
                </a:solidFill>
                <a:latin typeface="Arial"/>
                <a:cs typeface="Arial" pitchFamily="34" charset="0"/>
              </a:rPr>
              <a:t>Source: Prepared by </a:t>
            </a:r>
            <a:r>
              <a:rPr lang="en-US" sz="900" dirty="0">
                <a:solidFill>
                  <a:prstClr val="black"/>
                </a:solidFill>
                <a:latin typeface="Arial"/>
                <a:cs typeface="Arial" pitchFamily="34" charset="0"/>
                <a:hlinkClick r:id="rId3"/>
              </a:rPr>
              <a:t>www.aidsdatahub.org</a:t>
            </a:r>
            <a:r>
              <a:rPr lang="en-US" sz="900" dirty="0">
                <a:solidFill>
                  <a:prstClr val="black"/>
                </a:solidFill>
                <a:latin typeface="Arial"/>
                <a:cs typeface="Arial" pitchFamily="34" charset="0"/>
              </a:rPr>
              <a:t>  based on UNAIDS. (2020). UNAIDS 2019 HIV Estimates and </a:t>
            </a:r>
            <a:r>
              <a:rPr lang="en-US" sz="900" dirty="0">
                <a:solidFill>
                  <a:prstClr val="black"/>
                </a:solidFill>
                <a:latin typeface="Arial"/>
                <a:cs typeface="Arial" pitchFamily="34" charset="0"/>
                <a:hlinkClick r:id="rId4"/>
              </a:rPr>
              <a:t>http://aidsinfo.unaids.org/</a:t>
            </a:r>
            <a:r>
              <a:rPr lang="en-US" sz="900" dirty="0">
                <a:solidFill>
                  <a:prstClr val="black"/>
                </a:solidFill>
                <a:latin typeface="Arial"/>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4031080910"/>
              </p:ext>
            </p:extLst>
          </p:nvPr>
        </p:nvGraphicFramePr>
        <p:xfrm>
          <a:off x="487617" y="1781068"/>
          <a:ext cx="11215180" cy="47559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8676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495" y="1441913"/>
            <a:ext cx="11202104" cy="504117"/>
          </a:xfrm>
        </p:spPr>
        <p:txBody>
          <a:bodyPr/>
          <a:lstStyle/>
          <a:p>
            <a:r>
              <a:rPr lang="en-GB" sz="2400" dirty="0"/>
              <a:t>ART coverage trends among children, adult males and females and all ages, 2000 - 2019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31</a:t>
            </a:fld>
            <a:endParaRPr lang="th-TH" dirty="0">
              <a:solidFill>
                <a:prstClr val="black">
                  <a:tint val="75000"/>
                </a:prstClr>
              </a:solidFill>
            </a:endParaRPr>
          </a:p>
        </p:txBody>
      </p:sp>
      <p:sp>
        <p:nvSpPr>
          <p:cNvPr id="5" name="Rectangle 4"/>
          <p:cNvSpPr/>
          <p:nvPr/>
        </p:nvSpPr>
        <p:spPr>
          <a:xfrm>
            <a:off x="213143" y="6550369"/>
            <a:ext cx="11062989" cy="248412"/>
          </a:xfrm>
          <a:prstGeom prst="rect">
            <a:avLst/>
          </a:prstGeom>
        </p:spPr>
        <p:txBody>
          <a:bodyPr wrap="square" lIns="108850" tIns="54425" rIns="108850" bIns="54425">
            <a:spAutoFit/>
          </a:bodyPr>
          <a:lstStyle/>
          <a:p>
            <a:pPr fontAlgn="auto">
              <a:spcBef>
                <a:spcPts val="0"/>
              </a:spcBef>
              <a:spcAft>
                <a:spcPts val="0"/>
              </a:spcAft>
            </a:pPr>
            <a:r>
              <a:rPr lang="en-US" sz="900" dirty="0">
                <a:solidFill>
                  <a:prstClr val="black"/>
                </a:solidFill>
                <a:latin typeface="Arial"/>
                <a:cs typeface="Arial" pitchFamily="34" charset="0"/>
              </a:rPr>
              <a:t>Source: Prepared by </a:t>
            </a:r>
            <a:r>
              <a:rPr lang="en-US" sz="900" dirty="0">
                <a:solidFill>
                  <a:prstClr val="black"/>
                </a:solidFill>
                <a:latin typeface="Arial"/>
                <a:cs typeface="Arial" pitchFamily="34" charset="0"/>
                <a:hlinkClick r:id="rId3"/>
              </a:rPr>
              <a:t>www.aidsdatahub.org</a:t>
            </a:r>
            <a:r>
              <a:rPr lang="en-US" sz="900" dirty="0">
                <a:solidFill>
                  <a:prstClr val="black"/>
                </a:solidFill>
                <a:latin typeface="Arial"/>
                <a:cs typeface="Arial" pitchFamily="34" charset="0"/>
              </a:rPr>
              <a:t>  based on UNAIDS. (2020). UNAIDS 2019 HIV Estimates and </a:t>
            </a:r>
            <a:r>
              <a:rPr lang="en-US" sz="900" dirty="0">
                <a:solidFill>
                  <a:prstClr val="black"/>
                </a:solidFill>
                <a:latin typeface="Arial"/>
                <a:cs typeface="Arial" pitchFamily="34" charset="0"/>
                <a:hlinkClick r:id="rId4"/>
              </a:rPr>
              <a:t>http://aidsinfo.unaids.org/</a:t>
            </a:r>
            <a:r>
              <a:rPr lang="en-US" sz="900" dirty="0">
                <a:solidFill>
                  <a:prstClr val="black"/>
                </a:solidFill>
                <a:latin typeface="Arial"/>
                <a:cs typeface="Arial" pitchFamily="34" charset="0"/>
              </a:rPr>
              <a:t>  </a:t>
            </a:r>
          </a:p>
        </p:txBody>
      </p:sp>
      <p:graphicFrame>
        <p:nvGraphicFramePr>
          <p:cNvPr id="6" name="Chart 5"/>
          <p:cNvGraphicFramePr>
            <a:graphicFrameLocks/>
          </p:cNvGraphicFramePr>
          <p:nvPr>
            <p:extLst>
              <p:ext uri="{D42A27DB-BD31-4B8C-83A1-F6EECF244321}">
                <p14:modId xmlns:p14="http://schemas.microsoft.com/office/powerpoint/2010/main" val="1938413958"/>
              </p:ext>
            </p:extLst>
          </p:nvPr>
        </p:nvGraphicFramePr>
        <p:xfrm>
          <a:off x="0" y="2200807"/>
          <a:ext cx="6719125" cy="440842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ext uri="{D42A27DB-BD31-4B8C-83A1-F6EECF244321}">
                <p14:modId xmlns:p14="http://schemas.microsoft.com/office/powerpoint/2010/main" val="1637840927"/>
              </p:ext>
            </p:extLst>
          </p:nvPr>
        </p:nvGraphicFramePr>
        <p:xfrm>
          <a:off x="6779884" y="2134094"/>
          <a:ext cx="5279313" cy="440742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210491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43" y="1456374"/>
            <a:ext cx="11202104" cy="504117"/>
          </a:xfrm>
        </p:spPr>
        <p:txBody>
          <a:bodyPr/>
          <a:lstStyle/>
          <a:p>
            <a:r>
              <a:rPr lang="en-GB" sz="2400" dirty="0"/>
              <a:t>Estimated adults living with HIV, adults receiving ARVs, and adult ART coverage,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32</a:t>
            </a:fld>
            <a:endParaRPr lang="th-TH" dirty="0">
              <a:solidFill>
                <a:prstClr val="black">
                  <a:tint val="75000"/>
                </a:prstClr>
              </a:solidFill>
            </a:endParaRPr>
          </a:p>
        </p:txBody>
      </p:sp>
      <p:sp>
        <p:nvSpPr>
          <p:cNvPr id="5" name="Rectangle 4"/>
          <p:cNvSpPr/>
          <p:nvPr/>
        </p:nvSpPr>
        <p:spPr>
          <a:xfrm>
            <a:off x="213143" y="6505564"/>
            <a:ext cx="11062989" cy="248412"/>
          </a:xfrm>
          <a:prstGeom prst="rect">
            <a:avLst/>
          </a:prstGeom>
        </p:spPr>
        <p:txBody>
          <a:bodyPr wrap="square" lIns="108850" tIns="54425" rIns="108850" bIns="54425">
            <a:spAutoFit/>
          </a:bodyPr>
          <a:lstStyle/>
          <a:p>
            <a:pPr fontAlgn="auto">
              <a:spcBef>
                <a:spcPts val="0"/>
              </a:spcBef>
              <a:spcAft>
                <a:spcPts val="0"/>
              </a:spcAft>
            </a:pPr>
            <a:r>
              <a:rPr lang="en-US" sz="900" dirty="0">
                <a:solidFill>
                  <a:prstClr val="black"/>
                </a:solidFill>
                <a:latin typeface="Arial"/>
                <a:cs typeface="Arial" pitchFamily="34" charset="0"/>
              </a:rPr>
              <a:t>Source: Prepared by </a:t>
            </a:r>
            <a:r>
              <a:rPr lang="en-US" sz="900" dirty="0">
                <a:solidFill>
                  <a:prstClr val="black"/>
                </a:solidFill>
                <a:latin typeface="Arial"/>
                <a:cs typeface="Arial" pitchFamily="34" charset="0"/>
                <a:hlinkClick r:id="rId3"/>
              </a:rPr>
              <a:t>www.aidsdatahub.org</a:t>
            </a:r>
            <a:r>
              <a:rPr lang="en-US" sz="900" dirty="0">
                <a:solidFill>
                  <a:prstClr val="black"/>
                </a:solidFill>
                <a:latin typeface="Arial"/>
                <a:cs typeface="Arial" pitchFamily="34" charset="0"/>
              </a:rPr>
              <a:t>  based on UNAIDS. (2020). UNAIDS 2019 HIV Estimates and </a:t>
            </a:r>
            <a:r>
              <a:rPr lang="en-US" sz="900" dirty="0">
                <a:solidFill>
                  <a:prstClr val="black"/>
                </a:solidFill>
                <a:latin typeface="Arial"/>
                <a:cs typeface="Arial" pitchFamily="34" charset="0"/>
                <a:hlinkClick r:id="rId4"/>
              </a:rPr>
              <a:t>http://aidsinfo.unaids.org/</a:t>
            </a:r>
            <a:r>
              <a:rPr lang="en-US" sz="900" dirty="0">
                <a:solidFill>
                  <a:prstClr val="black"/>
                </a:solidFill>
                <a:latin typeface="Arial"/>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3179198751"/>
              </p:ext>
            </p:extLst>
          </p:nvPr>
        </p:nvGraphicFramePr>
        <p:xfrm>
          <a:off x="1679004" y="2098688"/>
          <a:ext cx="8832405" cy="43901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5362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43" y="1456374"/>
            <a:ext cx="11202104" cy="504117"/>
          </a:xfrm>
        </p:spPr>
        <p:txBody>
          <a:bodyPr/>
          <a:lstStyle/>
          <a:p>
            <a:r>
              <a:rPr lang="en-US" sz="2400" dirty="0"/>
              <a:t>Treatment cascade,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33</a:t>
            </a:fld>
            <a:endParaRPr lang="th-TH" dirty="0">
              <a:solidFill>
                <a:prstClr val="black">
                  <a:tint val="75000"/>
                </a:prstClr>
              </a:solidFill>
            </a:endParaRPr>
          </a:p>
        </p:txBody>
      </p:sp>
      <p:graphicFrame>
        <p:nvGraphicFramePr>
          <p:cNvPr id="6" name="Chart 5">
            <a:extLst>
              <a:ext uri="{FF2B5EF4-FFF2-40B4-BE49-F238E27FC236}">
                <a16:creationId xmlns:a16="http://schemas.microsoft.com/office/drawing/2014/main" id="{00000000-0008-0000-1700-000002000000}"/>
              </a:ext>
            </a:extLst>
          </p:cNvPr>
          <p:cNvGraphicFramePr>
            <a:graphicFrameLocks noGrp="1"/>
          </p:cNvGraphicFramePr>
          <p:nvPr>
            <p:extLst>
              <p:ext uri="{D42A27DB-BD31-4B8C-83A1-F6EECF244321}">
                <p14:modId xmlns:p14="http://schemas.microsoft.com/office/powerpoint/2010/main" val="2743441837"/>
              </p:ext>
            </p:extLst>
          </p:nvPr>
        </p:nvGraphicFramePr>
        <p:xfrm>
          <a:off x="426665" y="2219780"/>
          <a:ext cx="11337084" cy="428578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213143" y="6505564"/>
            <a:ext cx="11062989" cy="248412"/>
          </a:xfrm>
          <a:prstGeom prst="rect">
            <a:avLst/>
          </a:prstGeom>
        </p:spPr>
        <p:txBody>
          <a:bodyPr wrap="square" lIns="108850" tIns="54425" rIns="108850" bIns="54425">
            <a:spAutoFit/>
          </a:bodyPr>
          <a:lstStyle/>
          <a:p>
            <a:pPr fontAlgn="auto">
              <a:spcBef>
                <a:spcPts val="0"/>
              </a:spcBef>
              <a:spcAft>
                <a:spcPts val="0"/>
              </a:spcAft>
            </a:pPr>
            <a:r>
              <a:rPr lang="en-US" sz="900" dirty="0">
                <a:solidFill>
                  <a:prstClr val="black"/>
                </a:solidFill>
                <a:latin typeface="Arial"/>
                <a:cs typeface="Arial" pitchFamily="34" charset="0"/>
              </a:rPr>
              <a:t>Source: Prepared by </a:t>
            </a:r>
            <a:r>
              <a:rPr lang="en-US" sz="900" dirty="0">
                <a:solidFill>
                  <a:prstClr val="black"/>
                </a:solidFill>
                <a:latin typeface="Arial"/>
                <a:cs typeface="Arial" pitchFamily="34" charset="0"/>
                <a:hlinkClick r:id="rId4"/>
              </a:rPr>
              <a:t>www.aidsdatahub.org</a:t>
            </a:r>
            <a:r>
              <a:rPr lang="en-US" sz="900" dirty="0">
                <a:solidFill>
                  <a:prstClr val="black"/>
                </a:solidFill>
                <a:latin typeface="Arial"/>
                <a:cs typeface="Arial" pitchFamily="34" charset="0"/>
              </a:rPr>
              <a:t>  based on 1. UNAIDS. (2020). UNAIDS 2019 HIV Estimates; 2. </a:t>
            </a:r>
            <a:r>
              <a:rPr lang="en-US" sz="900" dirty="0">
                <a:solidFill>
                  <a:prstClr val="black"/>
                </a:solidFill>
                <a:latin typeface="Arial"/>
                <a:cs typeface="Arial" pitchFamily="34" charset="0"/>
                <a:hlinkClick r:id="rId5"/>
              </a:rPr>
              <a:t>http://aidsinfo.unaids.org/</a:t>
            </a:r>
            <a:r>
              <a:rPr lang="en-US" sz="900" dirty="0">
                <a:solidFill>
                  <a:prstClr val="black"/>
                </a:solidFill>
                <a:latin typeface="Arial"/>
                <a:cs typeface="Arial" pitchFamily="34" charset="0"/>
              </a:rPr>
              <a:t> and 3. UNAIDS. (2020). UNAIDS Data 2020.</a:t>
            </a:r>
          </a:p>
        </p:txBody>
      </p:sp>
    </p:spTree>
    <p:extLst>
      <p:ext uri="{BB962C8B-B14F-4D97-AF65-F5344CB8AC3E}">
        <p14:creationId xmlns:p14="http://schemas.microsoft.com/office/powerpoint/2010/main" val="4143117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43" y="1456374"/>
            <a:ext cx="11202104" cy="504117"/>
          </a:xfrm>
        </p:spPr>
        <p:txBody>
          <a:bodyPr/>
          <a:lstStyle/>
          <a:p>
            <a:r>
              <a:rPr lang="en-US" sz="2400" dirty="0"/>
              <a:t>HIV testing and treatment cascade,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34</a:t>
            </a:fld>
            <a:endParaRPr lang="th-TH" dirty="0">
              <a:solidFill>
                <a:prstClr val="black">
                  <a:tint val="75000"/>
                </a:prstClr>
              </a:solidFill>
            </a:endParaRPr>
          </a:p>
        </p:txBody>
      </p:sp>
      <p:sp>
        <p:nvSpPr>
          <p:cNvPr id="5" name="Rectangle 4"/>
          <p:cNvSpPr/>
          <p:nvPr/>
        </p:nvSpPr>
        <p:spPr>
          <a:xfrm>
            <a:off x="213143" y="6505564"/>
            <a:ext cx="11062989" cy="248412"/>
          </a:xfrm>
          <a:prstGeom prst="rect">
            <a:avLst/>
          </a:prstGeom>
        </p:spPr>
        <p:txBody>
          <a:bodyPr wrap="square" lIns="108850" tIns="54425" rIns="108850" bIns="54425">
            <a:spAutoFit/>
          </a:bodyPr>
          <a:lstStyle/>
          <a:p>
            <a:pPr fontAlgn="auto">
              <a:spcBef>
                <a:spcPts val="0"/>
              </a:spcBef>
              <a:spcAft>
                <a:spcPts val="0"/>
              </a:spcAft>
            </a:pPr>
            <a:r>
              <a:rPr lang="en-US" sz="900" dirty="0">
                <a:solidFill>
                  <a:prstClr val="black"/>
                </a:solidFill>
                <a:latin typeface="Arial"/>
                <a:cs typeface="Arial" pitchFamily="34" charset="0"/>
              </a:rPr>
              <a:t>Source: Prepared by </a:t>
            </a:r>
            <a:r>
              <a:rPr lang="en-US" sz="900" dirty="0">
                <a:solidFill>
                  <a:prstClr val="black"/>
                </a:solidFill>
                <a:latin typeface="Arial"/>
                <a:cs typeface="Arial" pitchFamily="34" charset="0"/>
                <a:hlinkClick r:id="rId3"/>
              </a:rPr>
              <a:t>www.aidsdatahub.org</a:t>
            </a:r>
            <a:r>
              <a:rPr lang="en-US" sz="900" dirty="0">
                <a:solidFill>
                  <a:prstClr val="black"/>
                </a:solidFill>
                <a:latin typeface="Arial"/>
                <a:cs typeface="Arial" pitchFamily="34" charset="0"/>
              </a:rPr>
              <a:t>  based on UNAIDS. (2020). UNAIDS 2019 HIV Estimates and UNAIDS. (2020). UNAIDS Data 2020.</a:t>
            </a:r>
          </a:p>
        </p:txBody>
      </p:sp>
      <p:graphicFrame>
        <p:nvGraphicFramePr>
          <p:cNvPr id="6" name="Chart 5">
            <a:extLst>
              <a:ext uri="{FF2B5EF4-FFF2-40B4-BE49-F238E27FC236}">
                <a16:creationId xmlns:a16="http://schemas.microsoft.com/office/drawing/2014/main" id="{B753AABB-6576-496D-ADD0-4058DFF322BB}"/>
              </a:ext>
            </a:extLst>
          </p:cNvPr>
          <p:cNvGraphicFramePr>
            <a:graphicFrameLocks/>
          </p:cNvGraphicFramePr>
          <p:nvPr>
            <p:extLst>
              <p:ext uri="{D42A27DB-BD31-4B8C-83A1-F6EECF244321}">
                <p14:modId xmlns:p14="http://schemas.microsoft.com/office/powerpoint/2010/main" val="2133171689"/>
              </p:ext>
            </p:extLst>
          </p:nvPr>
        </p:nvGraphicFramePr>
        <p:xfrm>
          <a:off x="1790470" y="1960492"/>
          <a:ext cx="8609478" cy="45450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0801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Punitive laws hindering the HIV response in Singapore</a:t>
            </a:r>
            <a:endParaRPr lang="en-GB" sz="2400" dirty="0"/>
          </a:p>
        </p:txBody>
      </p:sp>
      <p:sp>
        <p:nvSpPr>
          <p:cNvPr id="5" name="Slide Number Placeholder 4"/>
          <p:cNvSpPr>
            <a:spLocks noGrp="1"/>
          </p:cNvSpPr>
          <p:nvPr>
            <p:ph type="sldNum" sz="quarter" idx="10"/>
          </p:nvPr>
        </p:nvSpPr>
        <p:spPr/>
        <p:txBody>
          <a:bodyPr/>
          <a:lstStyle/>
          <a:p>
            <a:pPr>
              <a:defRPr/>
            </a:pPr>
            <a:fld id="{93762BE0-6964-4469-8C37-9F9A0EDA1DA8}" type="slidenum">
              <a:rPr lang="th-TH" smtClean="0"/>
              <a:pPr>
                <a:defRPr/>
              </a:pPr>
              <a:t>35</a:t>
            </a:fld>
            <a:endParaRPr lang="th-TH"/>
          </a:p>
        </p:txBody>
      </p:sp>
      <p:sp>
        <p:nvSpPr>
          <p:cNvPr id="6" name="Rectangle 5"/>
          <p:cNvSpPr/>
          <p:nvPr/>
        </p:nvSpPr>
        <p:spPr>
          <a:xfrm>
            <a:off x="32121" y="6351441"/>
            <a:ext cx="10958993" cy="248412"/>
          </a:xfrm>
          <a:prstGeom prst="rect">
            <a:avLst/>
          </a:prstGeom>
        </p:spPr>
        <p:txBody>
          <a:bodyPr wrap="square" lIns="108850" tIns="54425" rIns="108850" bIns="54425">
            <a:spAutoFit/>
          </a:bodyPr>
          <a:lstStyle/>
          <a:p>
            <a:r>
              <a:rPr lang="en-US" sz="900" dirty="0"/>
              <a:t>Sources: Prepared by www.aidsdatahub.org based on UNAIDS, UNDP, UNFPA, and UNODC. (2013). Punitive Laws Hindering the HIV Response in Asia and the Pacific in June 2013</a:t>
            </a:r>
          </a:p>
        </p:txBody>
      </p:sp>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21" y="2684332"/>
            <a:ext cx="11587384" cy="2474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313" y="5158390"/>
            <a:ext cx="1966127" cy="575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7369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734A0AC-F953-4587-90BC-4DB593D9F0A7}" type="slidenum">
              <a:rPr lang="th-TH" smtClean="0"/>
              <a:pPr>
                <a:defRPr/>
              </a:pPr>
              <a:t>36</a:t>
            </a:fld>
            <a:endParaRPr lang="th-TH" dirty="0"/>
          </a:p>
        </p:txBody>
      </p:sp>
      <p:sp>
        <p:nvSpPr>
          <p:cNvPr id="79875" name="Rectangle 2"/>
          <p:cNvSpPr txBox="1">
            <a:spLocks noChangeArrowheads="1"/>
          </p:cNvSpPr>
          <p:nvPr/>
        </p:nvSpPr>
        <p:spPr bwMode="auto">
          <a:xfrm>
            <a:off x="609521" y="1775237"/>
            <a:ext cx="10971372" cy="467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lstStyle>
            <a:lvl1pPr marL="342900" indent="-342900"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algn="ctr" eaLnBrk="1" hangingPunct="1">
              <a:spcBef>
                <a:spcPct val="20000"/>
              </a:spcBef>
            </a:pPr>
            <a:r>
              <a:rPr lang="en-US" sz="4800">
                <a:solidFill>
                  <a:srgbClr val="C00000"/>
                </a:solidFill>
              </a:rPr>
              <a:t>THANK YOU</a:t>
            </a:r>
          </a:p>
          <a:p>
            <a:pPr algn="ctr" eaLnBrk="1" hangingPunct="1">
              <a:spcBef>
                <a:spcPct val="20000"/>
              </a:spcBef>
            </a:pPr>
            <a:endParaRPr lang="en-US" sz="4800">
              <a:solidFill>
                <a:srgbClr val="C00000"/>
              </a:solidFill>
            </a:endParaRPr>
          </a:p>
          <a:p>
            <a:pPr algn="ctr" eaLnBrk="1" hangingPunct="1">
              <a:spcBef>
                <a:spcPct val="20000"/>
              </a:spcBef>
            </a:pPr>
            <a:r>
              <a:rPr lang="en-US">
                <a:solidFill>
                  <a:srgbClr val="C00000"/>
                </a:solidFill>
              </a:rPr>
              <a:t>slides compiled by </a:t>
            </a:r>
            <a:r>
              <a:rPr lang="en-US" u="sng">
                <a:solidFill>
                  <a:srgbClr val="C00000"/>
                </a:solidFill>
                <a:hlinkClick r:id="rId2"/>
              </a:rPr>
              <a:t>www.aidsdatahub.org</a:t>
            </a:r>
            <a:endParaRPr lang="en-US" u="sng">
              <a:solidFill>
                <a:srgbClr val="C00000"/>
              </a:solidFill>
            </a:endParaRPr>
          </a:p>
          <a:p>
            <a:pPr algn="ctr" eaLnBrk="1" hangingPunct="1">
              <a:spcBef>
                <a:spcPct val="20000"/>
              </a:spcBef>
            </a:pPr>
            <a:endParaRPr lang="en-US" sz="1700" i="1">
              <a:solidFill>
                <a:srgbClr val="C00000"/>
              </a:solidFill>
            </a:endParaRPr>
          </a:p>
          <a:p>
            <a:pPr algn="ctr" eaLnBrk="1" hangingPunct="1">
              <a:spcBef>
                <a:spcPct val="20000"/>
              </a:spcBef>
            </a:pPr>
            <a:endParaRPr lang="en-US" sz="1700" i="1">
              <a:solidFill>
                <a:srgbClr val="C00000"/>
              </a:solidFill>
            </a:endParaRPr>
          </a:p>
          <a:p>
            <a:pPr algn="ctr" eaLnBrk="1" hangingPunct="1">
              <a:spcBef>
                <a:spcPct val="20000"/>
              </a:spcBef>
            </a:pPr>
            <a:endParaRPr lang="en-US" sz="1700" i="1">
              <a:solidFill>
                <a:srgbClr val="C00000"/>
              </a:solidFill>
            </a:endParaRPr>
          </a:p>
          <a:p>
            <a:pPr algn="ctr" eaLnBrk="1" hangingPunct="1">
              <a:spcBef>
                <a:spcPct val="20000"/>
              </a:spcBef>
            </a:pPr>
            <a:endParaRPr lang="en-US" sz="1700" i="1">
              <a:solidFill>
                <a:srgbClr val="C00000"/>
              </a:solidFill>
            </a:endParaRPr>
          </a:p>
          <a:p>
            <a:pPr algn="ctr" eaLnBrk="1" hangingPunct="1">
              <a:spcBef>
                <a:spcPct val="20000"/>
              </a:spcBef>
            </a:pPr>
            <a:endParaRPr lang="en-US" sz="1700" i="1">
              <a:solidFill>
                <a:srgbClr val="C00000"/>
              </a:solidFill>
            </a:endParaRPr>
          </a:p>
          <a:p>
            <a:pPr algn="ctr" eaLnBrk="1" hangingPunct="1">
              <a:spcBef>
                <a:spcPct val="20000"/>
              </a:spcBef>
            </a:pPr>
            <a:r>
              <a:rPr lang="en-US" sz="1700" i="1">
                <a:solidFill>
                  <a:srgbClr val="C00000"/>
                </a:solidFill>
              </a:rPr>
              <a:t>Data shown in this slide set  are comprehensive to the extent they are available from country reports. Please inform us if you know of sources where more recent data can be used.  Please acknowledge </a:t>
            </a:r>
            <a:r>
              <a:rPr lang="en-US" sz="1700" i="1">
                <a:solidFill>
                  <a:srgbClr val="C00000"/>
                </a:solidFill>
                <a:hlinkClick r:id="rId2"/>
              </a:rPr>
              <a:t>www.aidsdatahub.org</a:t>
            </a:r>
            <a:r>
              <a:rPr lang="en-US" sz="1700" i="1">
                <a:solidFill>
                  <a:srgbClr val="C00000"/>
                </a:solidFill>
              </a:rPr>
              <a:t> if slides are lifted directly from this site</a:t>
            </a:r>
          </a:p>
          <a:p>
            <a:pPr algn="ctr" eaLnBrk="1" hangingPunct="1">
              <a:spcBef>
                <a:spcPct val="20000"/>
              </a:spcBef>
            </a:pPr>
            <a:endParaRPr lang="en-US" sz="190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5"/>
          <p:cNvSpPr>
            <a:spLocks noGrp="1"/>
          </p:cNvSpPr>
          <p:nvPr>
            <p:ph type="title"/>
          </p:nvPr>
        </p:nvSpPr>
        <p:spPr bwMode="auto">
          <a:xfrm>
            <a:off x="300527" y="3391685"/>
            <a:ext cx="10818992" cy="17482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sz="6400" dirty="0">
                <a:cs typeface="Cordia New" pitchFamily="34" charset="-34"/>
              </a:rPr>
              <a:t>HIV prevalence and </a:t>
            </a:r>
            <a:br>
              <a:rPr lang="en-US" sz="6400" dirty="0">
                <a:cs typeface="Cordia New" pitchFamily="34" charset="-34"/>
              </a:rPr>
            </a:br>
            <a:r>
              <a:rPr lang="en-US" sz="6400" dirty="0">
                <a:cs typeface="Cordia New" pitchFamily="34" charset="-34"/>
              </a:rPr>
              <a:t>epidemiology</a:t>
            </a:r>
            <a:endParaRPr lang="th-TH"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42" y="1355484"/>
            <a:ext cx="11570695" cy="504117"/>
          </a:xfrm>
        </p:spPr>
        <p:txBody>
          <a:bodyPr/>
          <a:lstStyle/>
          <a:p>
            <a:r>
              <a:rPr lang="en-GB" sz="2400" dirty="0"/>
              <a:t>Estimated people living with HIV, new HIV infections and AIDS-related deaths, 1990-2019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a:t>
            </a:fld>
            <a:endParaRPr lang="th-TH" dirty="0">
              <a:solidFill>
                <a:prstClr val="black">
                  <a:tint val="75000"/>
                </a:prstClr>
              </a:solidFill>
            </a:endParaRPr>
          </a:p>
        </p:txBody>
      </p:sp>
      <p:sp>
        <p:nvSpPr>
          <p:cNvPr id="5" name="Rectangle 4"/>
          <p:cNvSpPr/>
          <p:nvPr/>
        </p:nvSpPr>
        <p:spPr>
          <a:xfrm>
            <a:off x="213143" y="6505564"/>
            <a:ext cx="11062989" cy="248412"/>
          </a:xfrm>
          <a:prstGeom prst="rect">
            <a:avLst/>
          </a:prstGeom>
        </p:spPr>
        <p:txBody>
          <a:bodyPr wrap="square" lIns="108850" tIns="54425" rIns="108850" bIns="54425">
            <a:spAutoFit/>
          </a:bodyPr>
          <a:lstStyle/>
          <a:p>
            <a:pPr fontAlgn="auto">
              <a:spcBef>
                <a:spcPts val="0"/>
              </a:spcBef>
              <a:spcAft>
                <a:spcPts val="0"/>
              </a:spcAft>
            </a:pPr>
            <a:r>
              <a:rPr lang="en-US" sz="900" dirty="0">
                <a:solidFill>
                  <a:prstClr val="black"/>
                </a:solidFill>
                <a:latin typeface="Arial"/>
                <a:cs typeface="Arial" pitchFamily="34" charset="0"/>
              </a:rPr>
              <a:t>Source: Prepared by </a:t>
            </a:r>
            <a:r>
              <a:rPr lang="en-US" sz="900" dirty="0">
                <a:solidFill>
                  <a:prstClr val="black"/>
                </a:solidFill>
                <a:latin typeface="Arial"/>
                <a:cs typeface="Arial" pitchFamily="34" charset="0"/>
                <a:hlinkClick r:id="rId3"/>
              </a:rPr>
              <a:t>www.aidsdatahub.org</a:t>
            </a:r>
            <a:r>
              <a:rPr lang="en-US" sz="900" dirty="0">
                <a:solidFill>
                  <a:prstClr val="black"/>
                </a:solidFill>
                <a:latin typeface="Arial"/>
                <a:cs typeface="Arial" pitchFamily="34" charset="0"/>
              </a:rPr>
              <a:t>  based on UNAIDS. (2020). UNAIDS 2019 HIV Estimates and UNAIDS. (2020). UNAIDS Data 2020.</a:t>
            </a:r>
          </a:p>
        </p:txBody>
      </p:sp>
      <p:graphicFrame>
        <p:nvGraphicFramePr>
          <p:cNvPr id="7" name="Chart 6"/>
          <p:cNvGraphicFramePr>
            <a:graphicFrameLocks/>
          </p:cNvGraphicFramePr>
          <p:nvPr>
            <p:extLst>
              <p:ext uri="{D42A27DB-BD31-4B8C-83A1-F6EECF244321}">
                <p14:modId xmlns:p14="http://schemas.microsoft.com/office/powerpoint/2010/main" val="2515096532"/>
              </p:ext>
            </p:extLst>
          </p:nvPr>
        </p:nvGraphicFramePr>
        <p:xfrm>
          <a:off x="947498" y="2306209"/>
          <a:ext cx="10295417" cy="41993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78352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43" y="1355484"/>
            <a:ext cx="11202104" cy="504117"/>
          </a:xfrm>
        </p:spPr>
        <p:txBody>
          <a:bodyPr/>
          <a:lstStyle/>
          <a:p>
            <a:r>
              <a:rPr lang="en-GB" sz="2400" dirty="0"/>
              <a:t>Estimated people living with HIV, new HIV infections and AIDS-related deaths, 1990-2019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a:t>
            </a:fld>
            <a:endParaRPr lang="th-TH" dirty="0">
              <a:solidFill>
                <a:prstClr val="black">
                  <a:tint val="75000"/>
                </a:prstClr>
              </a:solidFill>
            </a:endParaRPr>
          </a:p>
        </p:txBody>
      </p:sp>
      <p:sp>
        <p:nvSpPr>
          <p:cNvPr id="5" name="Rectangle 4"/>
          <p:cNvSpPr/>
          <p:nvPr/>
        </p:nvSpPr>
        <p:spPr>
          <a:xfrm>
            <a:off x="213143" y="6550369"/>
            <a:ext cx="11062989" cy="248412"/>
          </a:xfrm>
          <a:prstGeom prst="rect">
            <a:avLst/>
          </a:prstGeom>
        </p:spPr>
        <p:txBody>
          <a:bodyPr wrap="square" lIns="108850" tIns="54425" rIns="108850" bIns="54425">
            <a:spAutoFit/>
          </a:bodyPr>
          <a:lstStyle/>
          <a:p>
            <a:pPr fontAlgn="auto">
              <a:spcBef>
                <a:spcPts val="0"/>
              </a:spcBef>
              <a:spcAft>
                <a:spcPts val="0"/>
              </a:spcAft>
            </a:pPr>
            <a:r>
              <a:rPr lang="en-US" sz="900" dirty="0">
                <a:solidFill>
                  <a:prstClr val="black"/>
                </a:solidFill>
                <a:latin typeface="Arial"/>
                <a:cs typeface="Arial" pitchFamily="34" charset="0"/>
              </a:rPr>
              <a:t>Source: Prepared by </a:t>
            </a:r>
            <a:r>
              <a:rPr lang="en-US" sz="900" dirty="0">
                <a:solidFill>
                  <a:prstClr val="black"/>
                </a:solidFill>
                <a:latin typeface="Arial"/>
                <a:cs typeface="Arial" pitchFamily="34" charset="0"/>
                <a:hlinkClick r:id="rId3"/>
              </a:rPr>
              <a:t>www.aidsdatahub.org</a:t>
            </a:r>
            <a:r>
              <a:rPr lang="en-US" sz="900" dirty="0">
                <a:solidFill>
                  <a:prstClr val="black"/>
                </a:solidFill>
                <a:latin typeface="Arial"/>
                <a:cs typeface="Arial" pitchFamily="34" charset="0"/>
              </a:rPr>
              <a:t>  based on UNAIDS. (2020). UNAIDS 2019 HIV Estimates and UNAIDS. (2020). UNAIDS Data 2020.</a:t>
            </a:r>
          </a:p>
        </p:txBody>
      </p:sp>
      <p:graphicFrame>
        <p:nvGraphicFramePr>
          <p:cNvPr id="6" name="Chart 5"/>
          <p:cNvGraphicFramePr>
            <a:graphicFrameLocks/>
          </p:cNvGraphicFramePr>
          <p:nvPr>
            <p:extLst>
              <p:ext uri="{D42A27DB-BD31-4B8C-83A1-F6EECF244321}">
                <p14:modId xmlns:p14="http://schemas.microsoft.com/office/powerpoint/2010/main" val="3255966999"/>
              </p:ext>
            </p:extLst>
          </p:nvPr>
        </p:nvGraphicFramePr>
        <p:xfrm>
          <a:off x="334390" y="2306670"/>
          <a:ext cx="3839500" cy="41481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2020361867"/>
              </p:ext>
            </p:extLst>
          </p:nvPr>
        </p:nvGraphicFramePr>
        <p:xfrm>
          <a:off x="4175457" y="2306670"/>
          <a:ext cx="3839500" cy="41481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a:graphicFrameLocks/>
          </p:cNvGraphicFramePr>
          <p:nvPr>
            <p:extLst>
              <p:ext uri="{D42A27DB-BD31-4B8C-83A1-F6EECF244321}">
                <p14:modId xmlns:p14="http://schemas.microsoft.com/office/powerpoint/2010/main" val="3296622938"/>
              </p:ext>
            </p:extLst>
          </p:nvPr>
        </p:nvGraphicFramePr>
        <p:xfrm>
          <a:off x="8015170" y="2306670"/>
          <a:ext cx="3839500" cy="414816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642099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43" y="1355484"/>
            <a:ext cx="11202104" cy="504117"/>
          </a:xfrm>
        </p:spPr>
        <p:txBody>
          <a:bodyPr/>
          <a:lstStyle/>
          <a:p>
            <a:r>
              <a:rPr lang="en-GB" sz="2400" dirty="0"/>
              <a:t>Estimated number of adults (15+) living with HIV and women (15+) living with HIV, 1990-2019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7</a:t>
            </a:fld>
            <a:endParaRPr lang="th-TH" dirty="0">
              <a:solidFill>
                <a:prstClr val="black">
                  <a:tint val="75000"/>
                </a:prstClr>
              </a:solidFill>
            </a:endParaRPr>
          </a:p>
        </p:txBody>
      </p:sp>
      <p:sp>
        <p:nvSpPr>
          <p:cNvPr id="5" name="Rectangle 4"/>
          <p:cNvSpPr/>
          <p:nvPr/>
        </p:nvSpPr>
        <p:spPr>
          <a:xfrm>
            <a:off x="213143" y="6505564"/>
            <a:ext cx="11062989" cy="248412"/>
          </a:xfrm>
          <a:prstGeom prst="rect">
            <a:avLst/>
          </a:prstGeom>
        </p:spPr>
        <p:txBody>
          <a:bodyPr wrap="square" lIns="108850" tIns="54425" rIns="108850" bIns="54425">
            <a:spAutoFit/>
          </a:bodyPr>
          <a:lstStyle/>
          <a:p>
            <a:pPr fontAlgn="auto">
              <a:spcBef>
                <a:spcPts val="0"/>
              </a:spcBef>
              <a:spcAft>
                <a:spcPts val="0"/>
              </a:spcAft>
            </a:pPr>
            <a:r>
              <a:rPr lang="en-US" sz="900" dirty="0">
                <a:solidFill>
                  <a:prstClr val="black"/>
                </a:solidFill>
                <a:latin typeface="Arial"/>
                <a:cs typeface="Arial" pitchFamily="34" charset="0"/>
              </a:rPr>
              <a:t>Source: Prepared by </a:t>
            </a:r>
            <a:r>
              <a:rPr lang="en-US" sz="900" dirty="0">
                <a:solidFill>
                  <a:prstClr val="black"/>
                </a:solidFill>
                <a:latin typeface="Arial"/>
                <a:cs typeface="Arial" pitchFamily="34" charset="0"/>
                <a:hlinkClick r:id="rId3"/>
              </a:rPr>
              <a:t>www.aidsdatahub.org</a:t>
            </a:r>
            <a:r>
              <a:rPr lang="en-US" sz="900" dirty="0">
                <a:solidFill>
                  <a:prstClr val="black"/>
                </a:solidFill>
                <a:latin typeface="Arial"/>
                <a:cs typeface="Arial" pitchFamily="34" charset="0"/>
              </a:rPr>
              <a:t>  based on UNAIDS. (2020). UNAIDS 2019 HIV Estimates and UNAIDS. (2020). UNAIDS Data 2020.</a:t>
            </a:r>
          </a:p>
        </p:txBody>
      </p:sp>
      <p:graphicFrame>
        <p:nvGraphicFramePr>
          <p:cNvPr id="6" name="Chart 5"/>
          <p:cNvGraphicFramePr>
            <a:graphicFrameLocks/>
          </p:cNvGraphicFramePr>
          <p:nvPr>
            <p:extLst>
              <p:ext uri="{D42A27DB-BD31-4B8C-83A1-F6EECF244321}">
                <p14:modId xmlns:p14="http://schemas.microsoft.com/office/powerpoint/2010/main" val="3148698870"/>
              </p:ext>
            </p:extLst>
          </p:nvPr>
        </p:nvGraphicFramePr>
        <p:xfrm>
          <a:off x="565957" y="2306210"/>
          <a:ext cx="11058499" cy="41486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06511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318" y="1485128"/>
            <a:ext cx="11711776" cy="504117"/>
          </a:xfrm>
        </p:spPr>
        <p:txBody>
          <a:bodyPr/>
          <a:lstStyle/>
          <a:p>
            <a:r>
              <a:rPr lang="en-US" sz="2400" dirty="0"/>
              <a:t>Annual reported HIV and AIDS cases and case rate per 1,000,000 population, 1985-2015</a:t>
            </a:r>
            <a:endParaRPr lang="en-GB" sz="2400" dirty="0"/>
          </a:p>
        </p:txBody>
      </p:sp>
      <p:sp>
        <p:nvSpPr>
          <p:cNvPr id="3" name="Slide Number Placeholder 2"/>
          <p:cNvSpPr>
            <a:spLocks noGrp="1"/>
          </p:cNvSpPr>
          <p:nvPr>
            <p:ph type="sldNum" sz="quarter" idx="10"/>
          </p:nvPr>
        </p:nvSpPr>
        <p:spPr/>
        <p:txBody>
          <a:bodyPr/>
          <a:lstStyle/>
          <a:p>
            <a:pPr>
              <a:defRPr/>
            </a:pPr>
            <a:fld id="{E01C13E8-1E24-4465-9D82-EEC9EF2946A2}" type="slidenum">
              <a:rPr lang="th-TH" smtClean="0"/>
              <a:pPr>
                <a:defRPr/>
              </a:pPr>
              <a:t>8</a:t>
            </a:fld>
            <a:endParaRPr lang="th-TH" dirty="0"/>
          </a:p>
        </p:txBody>
      </p:sp>
      <p:graphicFrame>
        <p:nvGraphicFramePr>
          <p:cNvPr id="4" name="Chart 3"/>
          <p:cNvGraphicFramePr>
            <a:graphicFrameLocks/>
          </p:cNvGraphicFramePr>
          <p:nvPr>
            <p:extLst>
              <p:ext uri="{D42A27DB-BD31-4B8C-83A1-F6EECF244321}">
                <p14:modId xmlns:p14="http://schemas.microsoft.com/office/powerpoint/2010/main" val="2025016636"/>
              </p:ext>
            </p:extLst>
          </p:nvPr>
        </p:nvGraphicFramePr>
        <p:xfrm>
          <a:off x="431315" y="2133351"/>
          <a:ext cx="11039789" cy="432148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39318" y="6477442"/>
            <a:ext cx="11711777" cy="386912"/>
          </a:xfrm>
          <a:prstGeom prst="rect">
            <a:avLst/>
          </a:prstGeom>
        </p:spPr>
        <p:txBody>
          <a:bodyPr wrap="square" lIns="108850" tIns="54425" rIns="108850" bIns="54425">
            <a:spAutoFit/>
          </a:bodyPr>
          <a:lstStyle/>
          <a:p>
            <a:r>
              <a:rPr lang="en-US" sz="900" dirty="0"/>
              <a:t>Source: Prepared by </a:t>
            </a:r>
            <a:r>
              <a:rPr lang="en-US" sz="900" dirty="0">
                <a:hlinkClick r:id="rId3"/>
              </a:rPr>
              <a:t>www.aidsdatahub.org</a:t>
            </a:r>
            <a:r>
              <a:rPr lang="en-US" sz="900" dirty="0"/>
              <a:t> based on  Ministry of Health Singapore. (2016). Update on HIV/AIDS Situation in Singapore 2015. accessed at  </a:t>
            </a:r>
          </a:p>
          <a:p>
            <a:r>
              <a:rPr lang="en-US" sz="900" dirty="0">
                <a:hlinkClick r:id="rId4"/>
              </a:rPr>
              <a:t>https://www.moh.gov.sg/content/moh_web/home/diseases_and_conditions/h/hiv_aids.html</a:t>
            </a:r>
            <a:r>
              <a:rPr lang="en-US" sz="900" dirty="0"/>
              <a:t> </a:t>
            </a:r>
            <a:endParaRPr lang="en-GB" sz="900" dirty="0"/>
          </a:p>
        </p:txBody>
      </p:sp>
    </p:spTree>
    <p:extLst>
      <p:ext uri="{BB962C8B-B14F-4D97-AF65-F5344CB8AC3E}">
        <p14:creationId xmlns:p14="http://schemas.microsoft.com/office/powerpoint/2010/main" val="2701408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45" y="1571976"/>
            <a:ext cx="11628651" cy="504117"/>
          </a:xfrm>
        </p:spPr>
        <p:txBody>
          <a:bodyPr/>
          <a:lstStyle/>
          <a:p>
            <a:r>
              <a:rPr lang="en-US" sz="2400" dirty="0"/>
              <a:t>Annual reported number of HIV and AIDS cases by gender, 2000-2015</a:t>
            </a:r>
            <a:endParaRPr lang="en-GB" sz="2400" dirty="0"/>
          </a:p>
        </p:txBody>
      </p:sp>
      <p:sp>
        <p:nvSpPr>
          <p:cNvPr id="3" name="Slide Number Placeholder 2"/>
          <p:cNvSpPr>
            <a:spLocks noGrp="1"/>
          </p:cNvSpPr>
          <p:nvPr>
            <p:ph type="sldNum" sz="quarter" idx="10"/>
          </p:nvPr>
        </p:nvSpPr>
        <p:spPr/>
        <p:txBody>
          <a:bodyPr/>
          <a:lstStyle/>
          <a:p>
            <a:pPr>
              <a:defRPr/>
            </a:pPr>
            <a:fld id="{E01C13E8-1E24-4465-9D82-EEC9EF2946A2}" type="slidenum">
              <a:rPr lang="th-TH" smtClean="0"/>
              <a:pPr>
                <a:defRPr/>
              </a:pPr>
              <a:t>9</a:t>
            </a:fld>
            <a:endParaRPr lang="th-TH" dirty="0"/>
          </a:p>
        </p:txBody>
      </p:sp>
      <p:sp>
        <p:nvSpPr>
          <p:cNvPr id="5" name="Rectangle 4"/>
          <p:cNvSpPr/>
          <p:nvPr/>
        </p:nvSpPr>
        <p:spPr>
          <a:xfrm>
            <a:off x="143320" y="6470695"/>
            <a:ext cx="11711777" cy="386912"/>
          </a:xfrm>
          <a:prstGeom prst="rect">
            <a:avLst/>
          </a:prstGeom>
        </p:spPr>
        <p:txBody>
          <a:bodyPr wrap="square" lIns="108850" tIns="54425" rIns="108850" bIns="54425">
            <a:spAutoFit/>
          </a:bodyPr>
          <a:lstStyle/>
          <a:p>
            <a:r>
              <a:rPr lang="en-US" sz="900" dirty="0"/>
              <a:t>Source: Prepared by </a:t>
            </a:r>
            <a:r>
              <a:rPr lang="en-US" sz="900" dirty="0">
                <a:hlinkClick r:id="rId3"/>
              </a:rPr>
              <a:t>www.aidsdatahub.org</a:t>
            </a:r>
            <a:r>
              <a:rPr lang="en-US" sz="900" dirty="0"/>
              <a:t> based on  Ministry of Health Singapore. (2016). Update on HIV/AIDS Situation in Singapore 2015. accessed at  </a:t>
            </a:r>
          </a:p>
          <a:p>
            <a:r>
              <a:rPr lang="en-US" sz="900" dirty="0">
                <a:hlinkClick r:id="rId4"/>
              </a:rPr>
              <a:t>https://www.moh.gov.sg/content/moh_web/home/diseases_and_conditions/h/hiv_aids.html</a:t>
            </a:r>
            <a:r>
              <a:rPr lang="en-US" sz="900" dirty="0"/>
              <a:t> </a:t>
            </a:r>
            <a:endParaRPr lang="en-GB" sz="900" dirty="0"/>
          </a:p>
        </p:txBody>
      </p:sp>
      <p:graphicFrame>
        <p:nvGraphicFramePr>
          <p:cNvPr id="7" name="Chart 6"/>
          <p:cNvGraphicFramePr>
            <a:graphicFrameLocks noGrp="1"/>
          </p:cNvGraphicFramePr>
          <p:nvPr>
            <p:extLst>
              <p:ext uri="{D42A27DB-BD31-4B8C-83A1-F6EECF244321}">
                <p14:modId xmlns:p14="http://schemas.microsoft.com/office/powerpoint/2010/main" val="1037341065"/>
              </p:ext>
            </p:extLst>
          </p:nvPr>
        </p:nvGraphicFramePr>
        <p:xfrm>
          <a:off x="239320" y="2277403"/>
          <a:ext cx="11423783" cy="40333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7772175"/>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4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5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6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7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8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9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4842</TotalTime>
  <Words>2367</Words>
  <Application>Microsoft Office PowerPoint</Application>
  <PresentationFormat>Custom</PresentationFormat>
  <Paragraphs>218</Paragraphs>
  <Slides>36</Slides>
  <Notes>11</Notes>
  <HiddenSlides>0</HiddenSlides>
  <MMClips>0</MMClips>
  <ScaleCrop>false</ScaleCrop>
  <HeadingPairs>
    <vt:vector size="6" baseType="variant">
      <vt:variant>
        <vt:lpstr>Fonts Used</vt:lpstr>
      </vt:variant>
      <vt:variant>
        <vt:i4>3</vt:i4>
      </vt:variant>
      <vt:variant>
        <vt:lpstr>Theme</vt:lpstr>
      </vt:variant>
      <vt:variant>
        <vt:i4>21</vt:i4>
      </vt:variant>
      <vt:variant>
        <vt:lpstr>Slide Titles</vt:lpstr>
      </vt:variant>
      <vt:variant>
        <vt:i4>36</vt:i4>
      </vt:variant>
    </vt:vector>
  </HeadingPairs>
  <TitlesOfParts>
    <vt:vector size="60" baseType="lpstr">
      <vt:lpstr>Arial</vt:lpstr>
      <vt:lpstr>Calibri</vt:lpstr>
      <vt:lpstr>Times New Roman</vt:lpstr>
      <vt:lpstr>1_Cover Design</vt:lpstr>
      <vt:lpstr>Layout</vt:lpstr>
      <vt:lpstr>Layout with Latest!</vt:lpstr>
      <vt:lpstr>2_Cover Design</vt:lpstr>
      <vt:lpstr>3_Cover Design</vt:lpstr>
      <vt:lpstr>1_Layout with Latest!</vt:lpstr>
      <vt:lpstr>1_Layout</vt:lpstr>
      <vt:lpstr>2_Layout</vt:lpstr>
      <vt:lpstr>3_Layout</vt:lpstr>
      <vt:lpstr>4_Layout</vt:lpstr>
      <vt:lpstr>5_Layout</vt:lpstr>
      <vt:lpstr>7_Layout</vt:lpstr>
      <vt:lpstr>13_Layout</vt:lpstr>
      <vt:lpstr>2_Layout with Latest!</vt:lpstr>
      <vt:lpstr>3_Layout with Latest!</vt:lpstr>
      <vt:lpstr>4_Layout with Latest!</vt:lpstr>
      <vt:lpstr>5_Layout with Latest!</vt:lpstr>
      <vt:lpstr>6_Layout with Latest!</vt:lpstr>
      <vt:lpstr>7_Layout with Latest!</vt:lpstr>
      <vt:lpstr>8_Layout with Latest!</vt:lpstr>
      <vt:lpstr>9_Layout with Latest!</vt:lpstr>
      <vt:lpstr>Singapore</vt:lpstr>
      <vt:lpstr>CONTENT</vt:lpstr>
      <vt:lpstr>BASIC SOCIO-DEMOGRAPHIC INDICATORS </vt:lpstr>
      <vt:lpstr>HIV prevalence and  epidemiology</vt:lpstr>
      <vt:lpstr>Estimated people living with HIV, new HIV infections and AIDS-related deaths, 1990-2019</vt:lpstr>
      <vt:lpstr>Estimated people living with HIV, new HIV infections and AIDS-related deaths, 1990-2019</vt:lpstr>
      <vt:lpstr>Estimated number of adults (15+) living with HIV and women (15+) living with HIV, 1990-2019</vt:lpstr>
      <vt:lpstr>Annual reported HIV and AIDS cases and case rate per 1,000,000 population, 1985-2015</vt:lpstr>
      <vt:lpstr>Annual reported number of HIV and AIDS cases by gender, 2000-2015</vt:lpstr>
      <vt:lpstr>Cumulative HIV and AIDS cases by mode of transmission, 2015</vt:lpstr>
      <vt:lpstr>Reported HIV cases by mode of transmission, 1985-2015</vt:lpstr>
      <vt:lpstr>Key population size estimates, 2004 and 2011</vt:lpstr>
      <vt:lpstr>HIV prevalence among key populations, 2009-2013</vt:lpstr>
      <vt:lpstr>HIV prevalence among MSM who frequented venues, 2007-2013</vt:lpstr>
      <vt:lpstr>HIV prevalence among MSM by venue type, 2007-2013</vt:lpstr>
      <vt:lpstr>Risk behaviours  </vt:lpstr>
      <vt:lpstr>Proportion of key populations reported condom use at last sex, 2007-2018</vt:lpstr>
      <vt:lpstr>Proportion of MSM reported consistent condom use in the last 6 months by type of partner, 2010-2013</vt:lpstr>
      <vt:lpstr>Proportion of adults (15-49) years who reported having more than one sexual partner in the last 12 months and reported condom use at last sex, 2007</vt:lpstr>
      <vt:lpstr>Vulnerability and  HIV knowledge</vt:lpstr>
      <vt:lpstr>Proportion of surveyed population (18-69) who know that HIV infected person can still look healthy by gender and age group, 2007 </vt:lpstr>
      <vt:lpstr>Proportion of surveyed population (18-69) who are willing to share a meal with an HIV infected person by gender and age group, 2007 </vt:lpstr>
      <vt:lpstr>HIV expenditure </vt:lpstr>
      <vt:lpstr>Domestic public funding, 2007-2013</vt:lpstr>
      <vt:lpstr>AIDS spending by category, 2009-2011</vt:lpstr>
      <vt:lpstr>National response </vt:lpstr>
      <vt:lpstr>Proportion of key populations who received an HIV test in the last 12 months and know their results, 2009-2013</vt:lpstr>
      <vt:lpstr>Percent distribution by history of last HIV test among MSM, 2007-2013</vt:lpstr>
      <vt:lpstr>Number of health facilities that offer ART, 2008 - 2011</vt:lpstr>
      <vt:lpstr>ART scale up, 2000-2019</vt:lpstr>
      <vt:lpstr>ART coverage trends among children, adult males and females and all ages, 2000 - 2019</vt:lpstr>
      <vt:lpstr>Estimated adults living with HIV, adults receiving ARVs, and adult ART coverage, 2019</vt:lpstr>
      <vt:lpstr>Treatment cascade, 2019</vt:lpstr>
      <vt:lpstr>HIV testing and treatment cascade, 2019</vt:lpstr>
      <vt:lpstr>Punitive laws hindering the HIV response in Singapore</vt:lpstr>
      <vt:lpstr>PowerPoint Presentation</vt:lpstr>
    </vt:vector>
  </TitlesOfParts>
  <Manager/>
  <Company>HIV and AIDS Data Hub for Asia-Pacific</Company>
  <LinksUpToDate>false</LinksUpToDate>
  <SharedDoc>false</SharedDoc>
  <HyperlinkBase>https://www.aidsdatahub.org/resource/singapore-country-slides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AIDS Data Hub for Asia-Pacific Review in Slides: Singapore</dc:title>
  <dc:subject>Get an overview of the HIV/AIDS situation in Singapore. Browse and view charts and graphs illustrating data on the country's basic socio-demographic indicators, HIV prevalence and epidemiology, risk behaviors, vulnerability and HIV knowledge, HIV expendit</dc:subject>
  <dc:creator>HIV and AIDS Data Hub for Asia-Pacific</dc:creator>
  <cp:keywords>hiv, aids, socio-demographic indicators, prevalence, epidemiology, risk behaviors, vulnerability, hiv knowledge, national response</cp:keywords>
  <dc:description/>
  <cp:lastModifiedBy>BOONYATHAROKUL, Earn</cp:lastModifiedBy>
  <cp:revision>650</cp:revision>
  <dcterms:created xsi:type="dcterms:W3CDTF">2010-11-08T08:31:49Z</dcterms:created>
  <dcterms:modified xsi:type="dcterms:W3CDTF">2020-09-14T01:53:39Z</dcterms:modified>
  <cp:category/>
</cp:coreProperties>
</file>