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9.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drawings/drawing3.xml" ContentType="application/vnd.openxmlformats-officedocument.drawingml.chartshapes+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13.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notesSlides/notesSlide14.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notesSlides/notesSlide15.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16.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17.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notesSlides/notesSlide18.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19.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notesSlides/notesSlide22.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notesSlides/notesSlide23.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notesSlides/notesSlide24.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drawings/drawing5.xml" ContentType="application/vnd.openxmlformats-officedocument.drawingml.chartshapes+xml"/>
  <Override PartName="/ppt/notesSlides/notesSlide25.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drawings/drawing6.xml" ContentType="application/vnd.openxmlformats-officedocument.drawingml.chartshapes+xml"/>
  <Override PartName="/ppt/notesSlides/notesSlide26.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notesSlides/notesSlide27.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drawings/drawing7.xml" ContentType="application/vnd.openxmlformats-officedocument.drawingml.chartshapes+xml"/>
  <Override PartName="/ppt/notesSlides/notesSlide28.xml" ContentType="application/vnd.openxmlformats-officedocument.presentationml.notesSlide+xml"/>
  <Override PartName="/ppt/theme/themeOverride45.xml" ContentType="application/vnd.openxmlformats-officedocument.themeOverr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0" r:id="rId4"/>
    <p:sldMasterId id="2147483732" r:id="rId5"/>
    <p:sldMasterId id="2147483768" r:id="rId6"/>
    <p:sldMasterId id="2147483796" r:id="rId7"/>
    <p:sldMasterId id="2147483823" r:id="rId8"/>
    <p:sldMasterId id="2147483832" r:id="rId9"/>
    <p:sldMasterId id="2147483841" r:id="rId10"/>
    <p:sldMasterId id="2147483850" r:id="rId11"/>
    <p:sldMasterId id="2147483859" r:id="rId12"/>
    <p:sldMasterId id="2147483868" r:id="rId13"/>
    <p:sldMasterId id="2147483877" r:id="rId14"/>
    <p:sldMasterId id="2147483886" r:id="rId15"/>
    <p:sldMasterId id="2147483895" r:id="rId16"/>
  </p:sldMasterIdLst>
  <p:notesMasterIdLst>
    <p:notesMasterId r:id="rId69"/>
  </p:notesMasterIdLst>
  <p:sldIdLst>
    <p:sldId id="257" r:id="rId17"/>
    <p:sldId id="312" r:id="rId18"/>
    <p:sldId id="371" r:id="rId19"/>
    <p:sldId id="258" r:id="rId20"/>
    <p:sldId id="666" r:id="rId21"/>
    <p:sldId id="667" r:id="rId22"/>
    <p:sldId id="668" r:id="rId23"/>
    <p:sldId id="378" r:id="rId24"/>
    <p:sldId id="309" r:id="rId25"/>
    <p:sldId id="326" r:id="rId26"/>
    <p:sldId id="327" r:id="rId27"/>
    <p:sldId id="311" r:id="rId28"/>
    <p:sldId id="324" r:id="rId29"/>
    <p:sldId id="663" r:id="rId30"/>
    <p:sldId id="350" r:id="rId31"/>
    <p:sldId id="259" r:id="rId32"/>
    <p:sldId id="337" r:id="rId33"/>
    <p:sldId id="343" r:id="rId34"/>
    <p:sldId id="344" r:id="rId35"/>
    <p:sldId id="345" r:id="rId36"/>
    <p:sldId id="347" r:id="rId37"/>
    <p:sldId id="361" r:id="rId38"/>
    <p:sldId id="348" r:id="rId39"/>
    <p:sldId id="356" r:id="rId40"/>
    <p:sldId id="358" r:id="rId41"/>
    <p:sldId id="355" r:id="rId42"/>
    <p:sldId id="342" r:id="rId43"/>
    <p:sldId id="317" r:id="rId44"/>
    <p:sldId id="339" r:id="rId45"/>
    <p:sldId id="318" r:id="rId46"/>
    <p:sldId id="261" r:id="rId47"/>
    <p:sldId id="296" r:id="rId48"/>
    <p:sldId id="360" r:id="rId49"/>
    <p:sldId id="269" r:id="rId50"/>
    <p:sldId id="304" r:id="rId51"/>
    <p:sldId id="332" r:id="rId52"/>
    <p:sldId id="333" r:id="rId53"/>
    <p:sldId id="262" r:id="rId54"/>
    <p:sldId id="336" r:id="rId55"/>
    <p:sldId id="353" r:id="rId56"/>
    <p:sldId id="664" r:id="rId57"/>
    <p:sldId id="674" r:id="rId58"/>
    <p:sldId id="669" r:id="rId59"/>
    <p:sldId id="671" r:id="rId60"/>
    <p:sldId id="670" r:id="rId61"/>
    <p:sldId id="673" r:id="rId62"/>
    <p:sldId id="672" r:id="rId63"/>
    <p:sldId id="357" r:id="rId64"/>
    <p:sldId id="665" r:id="rId65"/>
    <p:sldId id="335" r:id="rId66"/>
    <p:sldId id="362" r:id="rId67"/>
    <p:sldId id="322" r:id="rId68"/>
  </p:sldIdLst>
  <p:sldSz cx="12192000" cy="6858000"/>
  <p:notesSz cx="6858000" cy="9144000"/>
  <p:defaultTextStyle>
    <a:defPPr>
      <a:defRPr lang="en-US"/>
    </a:defPPr>
    <a:lvl1pPr marL="0" algn="l" defTabSz="912107" rtl="0" eaLnBrk="1" latinLnBrk="0" hangingPunct="1">
      <a:defRPr sz="1800" kern="1200">
        <a:solidFill>
          <a:schemeClr val="tx1"/>
        </a:solidFill>
        <a:latin typeface="+mn-lt"/>
        <a:ea typeface="+mn-ea"/>
        <a:cs typeface="+mn-cs"/>
      </a:defRPr>
    </a:lvl1pPr>
    <a:lvl2pPr marL="456057" algn="l" defTabSz="912107" rtl="0" eaLnBrk="1" latinLnBrk="0" hangingPunct="1">
      <a:defRPr sz="1800" kern="1200">
        <a:solidFill>
          <a:schemeClr val="tx1"/>
        </a:solidFill>
        <a:latin typeface="+mn-lt"/>
        <a:ea typeface="+mn-ea"/>
        <a:cs typeface="+mn-cs"/>
      </a:defRPr>
    </a:lvl2pPr>
    <a:lvl3pPr marL="912107" algn="l" defTabSz="912107" rtl="0" eaLnBrk="1" latinLnBrk="0" hangingPunct="1">
      <a:defRPr sz="1800" kern="1200">
        <a:solidFill>
          <a:schemeClr val="tx1"/>
        </a:solidFill>
        <a:latin typeface="+mn-lt"/>
        <a:ea typeface="+mn-ea"/>
        <a:cs typeface="+mn-cs"/>
      </a:defRPr>
    </a:lvl3pPr>
    <a:lvl4pPr marL="1368161" algn="l" defTabSz="912107" rtl="0" eaLnBrk="1" latinLnBrk="0" hangingPunct="1">
      <a:defRPr sz="1800" kern="1200">
        <a:solidFill>
          <a:schemeClr val="tx1"/>
        </a:solidFill>
        <a:latin typeface="+mn-lt"/>
        <a:ea typeface="+mn-ea"/>
        <a:cs typeface="+mn-cs"/>
      </a:defRPr>
    </a:lvl4pPr>
    <a:lvl5pPr marL="1824196" algn="l" defTabSz="912107" rtl="0" eaLnBrk="1" latinLnBrk="0" hangingPunct="1">
      <a:defRPr sz="1800" kern="1200">
        <a:solidFill>
          <a:schemeClr val="tx1"/>
        </a:solidFill>
        <a:latin typeface="+mn-lt"/>
        <a:ea typeface="+mn-ea"/>
        <a:cs typeface="+mn-cs"/>
      </a:defRPr>
    </a:lvl5pPr>
    <a:lvl6pPr marL="2280263" algn="l" defTabSz="912107" rtl="0" eaLnBrk="1" latinLnBrk="0" hangingPunct="1">
      <a:defRPr sz="1800" kern="1200">
        <a:solidFill>
          <a:schemeClr val="tx1"/>
        </a:solidFill>
        <a:latin typeface="+mn-lt"/>
        <a:ea typeface="+mn-ea"/>
        <a:cs typeface="+mn-cs"/>
      </a:defRPr>
    </a:lvl6pPr>
    <a:lvl7pPr marL="2736325" algn="l" defTabSz="912107" rtl="0" eaLnBrk="1" latinLnBrk="0" hangingPunct="1">
      <a:defRPr sz="1800" kern="1200">
        <a:solidFill>
          <a:schemeClr val="tx1"/>
        </a:solidFill>
        <a:latin typeface="+mn-lt"/>
        <a:ea typeface="+mn-ea"/>
        <a:cs typeface="+mn-cs"/>
      </a:defRPr>
    </a:lvl7pPr>
    <a:lvl8pPr marL="3192361" algn="l" defTabSz="912107" rtl="0" eaLnBrk="1" latinLnBrk="0" hangingPunct="1">
      <a:defRPr sz="1800" kern="1200">
        <a:solidFill>
          <a:schemeClr val="tx1"/>
        </a:solidFill>
        <a:latin typeface="+mn-lt"/>
        <a:ea typeface="+mn-ea"/>
        <a:cs typeface="+mn-cs"/>
      </a:defRPr>
    </a:lvl8pPr>
    <a:lvl9pPr marL="3648393" algn="l" defTabSz="9121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837"/>
    <a:srgbClr val="F78E1E"/>
    <a:srgbClr val="00A99A"/>
    <a:srgbClr val="00AEEF"/>
    <a:srgbClr val="88C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6977" autoAdjust="0"/>
  </p:normalViewPr>
  <p:slideViewPr>
    <p:cSldViewPr>
      <p:cViewPr varScale="1">
        <p:scale>
          <a:sx n="62" d="100"/>
          <a:sy n="62" d="100"/>
        </p:scale>
        <p:origin x="808" y="5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Administrator.FIQZQUHUDQEF65C\Dropbox\!!%20Data%20hub%202019\!country%20slides\Sri%20Lanka\Sri%20lanka%20data%202019.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9.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4.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4.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35.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37.xlsx"/><Relationship Id="rId1" Type="http://schemas.openxmlformats.org/officeDocument/2006/relationships/themeOverride" Target="../theme/themeOverride4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PLHIV_NI_Deaths!$C$2</c:f>
              <c:strCache>
                <c:ptCount val="1"/>
                <c:pt idx="0">
                  <c:v>PLHIV</c:v>
                </c:pt>
              </c:strCache>
            </c:strRef>
          </c:tx>
          <c:spPr>
            <a:ln w="38100">
              <a:solidFill>
                <a:srgbClr val="63CDF6"/>
              </a:solidFill>
            </a:ln>
          </c:spPr>
          <c:marker>
            <c:symbol val="none"/>
          </c:marker>
          <c:dLbls>
            <c:dLbl>
              <c:idx val="29"/>
              <c:tx>
                <c:rich>
                  <a:bodyPr/>
                  <a:lstStyle/>
                  <a:p>
                    <a:r>
                      <a:rPr lang="en-US" dirty="0"/>
                      <a:t> 3 600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D71-400B-BE05-A6F15D59F238}"/>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PLHIV_NI_Deaths!$C$3:$C$32</c:f>
              <c:numCache>
                <c:formatCode>_-* #,##0_-;\-* #,##0_-;_-* "-"??_-;_-@_-</c:formatCode>
                <c:ptCount val="30"/>
                <c:pt idx="0">
                  <c:v>44</c:v>
                </c:pt>
                <c:pt idx="1">
                  <c:v>82</c:v>
                </c:pt>
                <c:pt idx="2">
                  <c:v>145</c:v>
                </c:pt>
                <c:pt idx="3">
                  <c:v>241</c:v>
                </c:pt>
                <c:pt idx="4">
                  <c:v>381</c:v>
                </c:pt>
                <c:pt idx="5">
                  <c:v>571</c:v>
                </c:pt>
                <c:pt idx="6">
                  <c:v>814</c:v>
                </c:pt>
                <c:pt idx="7">
                  <c:v>1106</c:v>
                </c:pt>
                <c:pt idx="8">
                  <c:v>1437</c:v>
                </c:pt>
                <c:pt idx="9">
                  <c:v>1790</c:v>
                </c:pt>
                <c:pt idx="10">
                  <c:v>2143</c:v>
                </c:pt>
                <c:pt idx="11">
                  <c:v>2475</c:v>
                </c:pt>
                <c:pt idx="12">
                  <c:v>2790</c:v>
                </c:pt>
                <c:pt idx="13">
                  <c:v>3077</c:v>
                </c:pt>
                <c:pt idx="14">
                  <c:v>3326</c:v>
                </c:pt>
                <c:pt idx="15">
                  <c:v>3536</c:v>
                </c:pt>
                <c:pt idx="16">
                  <c:v>3706</c:v>
                </c:pt>
                <c:pt idx="17">
                  <c:v>3828</c:v>
                </c:pt>
                <c:pt idx="18">
                  <c:v>3910</c:v>
                </c:pt>
                <c:pt idx="19">
                  <c:v>3956</c:v>
                </c:pt>
                <c:pt idx="20">
                  <c:v>3975</c:v>
                </c:pt>
                <c:pt idx="21">
                  <c:v>3964</c:v>
                </c:pt>
                <c:pt idx="22">
                  <c:v>3934</c:v>
                </c:pt>
                <c:pt idx="23">
                  <c:v>3891</c:v>
                </c:pt>
                <c:pt idx="24">
                  <c:v>3848</c:v>
                </c:pt>
                <c:pt idx="25">
                  <c:v>3809</c:v>
                </c:pt>
                <c:pt idx="26">
                  <c:v>3758</c:v>
                </c:pt>
                <c:pt idx="27">
                  <c:v>3698</c:v>
                </c:pt>
                <c:pt idx="28">
                  <c:v>3634</c:v>
                </c:pt>
                <c:pt idx="29">
                  <c:v>3605</c:v>
                </c:pt>
              </c:numCache>
            </c:numRef>
          </c:val>
          <c:smooth val="0"/>
          <c:extLst>
            <c:ext xmlns:c16="http://schemas.microsoft.com/office/drawing/2014/chart" uri="{C3380CC4-5D6E-409C-BE32-E72D297353CC}">
              <c16:uniqueId val="{00000001-9D1F-4C96-9772-7F0B859553B4}"/>
            </c:ext>
          </c:extLst>
        </c:ser>
        <c:ser>
          <c:idx val="1"/>
          <c:order val="1"/>
          <c:tx>
            <c:strRef>
              <c:f>PLHIV_NI_Deaths!$D$2</c:f>
              <c:strCache>
                <c:ptCount val="1"/>
                <c:pt idx="0">
                  <c:v>PLHIV Lower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PLHIV_NI_Deaths!$D$3:$D$32</c:f>
              <c:numCache>
                <c:formatCode>_-* #,##0_-;\-* #,##0_-;_-* "-"??_-;_-@_-</c:formatCode>
                <c:ptCount val="30"/>
                <c:pt idx="0">
                  <c:v>38</c:v>
                </c:pt>
                <c:pt idx="1">
                  <c:v>70</c:v>
                </c:pt>
                <c:pt idx="2">
                  <c:v>124</c:v>
                </c:pt>
                <c:pt idx="3">
                  <c:v>206</c:v>
                </c:pt>
                <c:pt idx="4">
                  <c:v>324</c:v>
                </c:pt>
                <c:pt idx="5">
                  <c:v>485</c:v>
                </c:pt>
                <c:pt idx="6">
                  <c:v>692</c:v>
                </c:pt>
                <c:pt idx="7">
                  <c:v>942</c:v>
                </c:pt>
                <c:pt idx="8">
                  <c:v>1226</c:v>
                </c:pt>
                <c:pt idx="9">
                  <c:v>1522</c:v>
                </c:pt>
                <c:pt idx="10">
                  <c:v>1824</c:v>
                </c:pt>
                <c:pt idx="11">
                  <c:v>2106</c:v>
                </c:pt>
                <c:pt idx="12">
                  <c:v>2367</c:v>
                </c:pt>
                <c:pt idx="13">
                  <c:v>2610</c:v>
                </c:pt>
                <c:pt idx="14">
                  <c:v>2818</c:v>
                </c:pt>
                <c:pt idx="15">
                  <c:v>2998</c:v>
                </c:pt>
                <c:pt idx="16">
                  <c:v>3128</c:v>
                </c:pt>
                <c:pt idx="17">
                  <c:v>3223</c:v>
                </c:pt>
                <c:pt idx="18">
                  <c:v>3292</c:v>
                </c:pt>
                <c:pt idx="19">
                  <c:v>3345</c:v>
                </c:pt>
                <c:pt idx="20">
                  <c:v>3376</c:v>
                </c:pt>
                <c:pt idx="21">
                  <c:v>3353</c:v>
                </c:pt>
                <c:pt idx="22">
                  <c:v>3332</c:v>
                </c:pt>
                <c:pt idx="23">
                  <c:v>3293</c:v>
                </c:pt>
                <c:pt idx="24">
                  <c:v>3262</c:v>
                </c:pt>
                <c:pt idx="25">
                  <c:v>3244</c:v>
                </c:pt>
                <c:pt idx="26">
                  <c:v>3227</c:v>
                </c:pt>
                <c:pt idx="27">
                  <c:v>3213</c:v>
                </c:pt>
                <c:pt idx="28">
                  <c:v>3176</c:v>
                </c:pt>
                <c:pt idx="29">
                  <c:v>3164</c:v>
                </c:pt>
              </c:numCache>
            </c:numRef>
          </c:val>
          <c:smooth val="0"/>
          <c:extLst>
            <c:ext xmlns:c16="http://schemas.microsoft.com/office/drawing/2014/chart" uri="{C3380CC4-5D6E-409C-BE32-E72D297353CC}">
              <c16:uniqueId val="{00000002-9D1F-4C96-9772-7F0B859553B4}"/>
            </c:ext>
          </c:extLst>
        </c:ser>
        <c:ser>
          <c:idx val="2"/>
          <c:order val="2"/>
          <c:tx>
            <c:strRef>
              <c:f>PLHIV_NI_Deaths!$E$2</c:f>
              <c:strCache>
                <c:ptCount val="1"/>
                <c:pt idx="0">
                  <c:v>PLHIV Upper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PLHIV_NI_Deaths!$E$3:$E$32</c:f>
              <c:numCache>
                <c:formatCode>_-* #,##0_-;\-* #,##0_-;_-* "-"??_-;_-@_-</c:formatCode>
                <c:ptCount val="30"/>
                <c:pt idx="0">
                  <c:v>51</c:v>
                </c:pt>
                <c:pt idx="1">
                  <c:v>95</c:v>
                </c:pt>
                <c:pt idx="2">
                  <c:v>168</c:v>
                </c:pt>
                <c:pt idx="3">
                  <c:v>280</c:v>
                </c:pt>
                <c:pt idx="4">
                  <c:v>442</c:v>
                </c:pt>
                <c:pt idx="5">
                  <c:v>664</c:v>
                </c:pt>
                <c:pt idx="6">
                  <c:v>948</c:v>
                </c:pt>
                <c:pt idx="7">
                  <c:v>1290</c:v>
                </c:pt>
                <c:pt idx="8">
                  <c:v>1678</c:v>
                </c:pt>
                <c:pt idx="9">
                  <c:v>2088</c:v>
                </c:pt>
                <c:pt idx="10">
                  <c:v>2496</c:v>
                </c:pt>
                <c:pt idx="11">
                  <c:v>2891</c:v>
                </c:pt>
                <c:pt idx="12">
                  <c:v>3287</c:v>
                </c:pt>
                <c:pt idx="13">
                  <c:v>3636</c:v>
                </c:pt>
                <c:pt idx="14">
                  <c:v>3957</c:v>
                </c:pt>
                <c:pt idx="15">
                  <c:v>4233</c:v>
                </c:pt>
                <c:pt idx="16">
                  <c:v>4441</c:v>
                </c:pt>
                <c:pt idx="17">
                  <c:v>4573</c:v>
                </c:pt>
                <c:pt idx="18">
                  <c:v>4653</c:v>
                </c:pt>
                <c:pt idx="19">
                  <c:v>4710</c:v>
                </c:pt>
                <c:pt idx="20">
                  <c:v>4756</c:v>
                </c:pt>
                <c:pt idx="21">
                  <c:v>4759</c:v>
                </c:pt>
                <c:pt idx="22">
                  <c:v>4722</c:v>
                </c:pt>
                <c:pt idx="23">
                  <c:v>4658</c:v>
                </c:pt>
                <c:pt idx="24">
                  <c:v>4591</c:v>
                </c:pt>
                <c:pt idx="25">
                  <c:v>4511</c:v>
                </c:pt>
                <c:pt idx="26">
                  <c:v>4420</c:v>
                </c:pt>
                <c:pt idx="27">
                  <c:v>4337</c:v>
                </c:pt>
                <c:pt idx="28">
                  <c:v>4252</c:v>
                </c:pt>
                <c:pt idx="29">
                  <c:v>4196</c:v>
                </c:pt>
              </c:numCache>
            </c:numRef>
          </c:val>
          <c:smooth val="0"/>
          <c:extLst>
            <c:ext xmlns:c16="http://schemas.microsoft.com/office/drawing/2014/chart" uri="{C3380CC4-5D6E-409C-BE32-E72D297353CC}">
              <c16:uniqueId val="{00000003-9D1F-4C96-9772-7F0B859553B4}"/>
            </c:ext>
          </c:extLst>
        </c:ser>
        <c:ser>
          <c:idx val="3"/>
          <c:order val="3"/>
          <c:tx>
            <c:strRef>
              <c:f>PLHIV_NI_Deaths!$F$2</c:f>
              <c:strCache>
                <c:ptCount val="1"/>
                <c:pt idx="0">
                  <c:v>New HIV infections</c:v>
                </c:pt>
              </c:strCache>
            </c:strRef>
          </c:tx>
          <c:spPr>
            <a:ln w="38100">
              <a:solidFill>
                <a:srgbClr val="E31837"/>
              </a:solidFill>
            </a:ln>
          </c:spPr>
          <c:marker>
            <c:symbol val="none"/>
          </c:marker>
          <c:dLbls>
            <c:dLbl>
              <c:idx val="29"/>
              <c:layout>
                <c:manualLayout>
                  <c:x val="1.6445306794320232E-3"/>
                  <c:y val="-2.5409786397732611E-2"/>
                </c:manualLayout>
              </c:layout>
              <c:tx>
                <c:rich>
                  <a:bodyPr/>
                  <a:lstStyle/>
                  <a:p>
                    <a:r>
                      <a:rPr lang="en-US" dirty="0"/>
                      <a:t>&lt;200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D71-400B-BE05-A6F15D59F238}"/>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PLHIV_NI_Deaths!$F$3:$F$32</c:f>
              <c:numCache>
                <c:formatCode>_-* #,##0_-;\-* #,##0_-;_-* "-"??_-;_-@_-</c:formatCode>
                <c:ptCount val="30"/>
                <c:pt idx="0">
                  <c:v>22</c:v>
                </c:pt>
                <c:pt idx="1">
                  <c:v>39</c:v>
                </c:pt>
                <c:pt idx="2">
                  <c:v>66</c:v>
                </c:pt>
                <c:pt idx="3">
                  <c:v>101</c:v>
                </c:pt>
                <c:pt idx="4">
                  <c:v>148</c:v>
                </c:pt>
                <c:pt idx="5">
                  <c:v>205</c:v>
                </c:pt>
                <c:pt idx="6">
                  <c:v>266</c:v>
                </c:pt>
                <c:pt idx="7">
                  <c:v>327</c:v>
                </c:pt>
                <c:pt idx="8">
                  <c:v>382</c:v>
                </c:pt>
                <c:pt idx="9">
                  <c:v>421</c:v>
                </c:pt>
                <c:pt idx="10">
                  <c:v>443</c:v>
                </c:pt>
                <c:pt idx="11">
                  <c:v>444</c:v>
                </c:pt>
                <c:pt idx="12">
                  <c:v>453</c:v>
                </c:pt>
                <c:pt idx="13">
                  <c:v>452</c:v>
                </c:pt>
                <c:pt idx="14">
                  <c:v>440</c:v>
                </c:pt>
                <c:pt idx="15">
                  <c:v>421</c:v>
                </c:pt>
                <c:pt idx="16">
                  <c:v>393</c:v>
                </c:pt>
                <c:pt idx="17">
                  <c:v>364</c:v>
                </c:pt>
                <c:pt idx="18">
                  <c:v>341</c:v>
                </c:pt>
                <c:pt idx="19">
                  <c:v>317</c:v>
                </c:pt>
                <c:pt idx="20">
                  <c:v>293</c:v>
                </c:pt>
                <c:pt idx="21">
                  <c:v>271</c:v>
                </c:pt>
                <c:pt idx="22">
                  <c:v>262</c:v>
                </c:pt>
                <c:pt idx="23">
                  <c:v>252</c:v>
                </c:pt>
                <c:pt idx="24">
                  <c:v>242</c:v>
                </c:pt>
                <c:pt idx="25">
                  <c:v>236</c:v>
                </c:pt>
                <c:pt idx="26">
                  <c:v>211</c:v>
                </c:pt>
                <c:pt idx="27">
                  <c:v>180</c:v>
                </c:pt>
                <c:pt idx="28">
                  <c:v>154</c:v>
                </c:pt>
                <c:pt idx="29">
                  <c:v>140</c:v>
                </c:pt>
              </c:numCache>
            </c:numRef>
          </c:val>
          <c:smooth val="0"/>
          <c:extLst>
            <c:ext xmlns:c16="http://schemas.microsoft.com/office/drawing/2014/chart" uri="{C3380CC4-5D6E-409C-BE32-E72D297353CC}">
              <c16:uniqueId val="{00000005-9D1F-4C96-9772-7F0B859553B4}"/>
            </c:ext>
          </c:extLst>
        </c:ser>
        <c:ser>
          <c:idx val="4"/>
          <c:order val="4"/>
          <c:tx>
            <c:strRef>
              <c:f>PLHIV_NI_Deaths!$G$2</c:f>
              <c:strCache>
                <c:ptCount val="1"/>
                <c:pt idx="0">
                  <c:v>New HIV infections Lower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PLHIV_NI_Deaths!$G$3:$G$32</c:f>
              <c:numCache>
                <c:formatCode>_-* #,##0_-;\-* #,##0_-;_-* "-"??_-;_-@_-</c:formatCode>
                <c:ptCount val="30"/>
                <c:pt idx="0">
                  <c:v>19</c:v>
                </c:pt>
                <c:pt idx="1">
                  <c:v>33</c:v>
                </c:pt>
                <c:pt idx="2">
                  <c:v>56</c:v>
                </c:pt>
                <c:pt idx="3">
                  <c:v>86</c:v>
                </c:pt>
                <c:pt idx="4">
                  <c:v>126</c:v>
                </c:pt>
                <c:pt idx="5">
                  <c:v>173</c:v>
                </c:pt>
                <c:pt idx="6">
                  <c:v>226</c:v>
                </c:pt>
                <c:pt idx="7">
                  <c:v>279</c:v>
                </c:pt>
                <c:pt idx="8">
                  <c:v>326</c:v>
                </c:pt>
                <c:pt idx="9">
                  <c:v>360</c:v>
                </c:pt>
                <c:pt idx="10">
                  <c:v>380</c:v>
                </c:pt>
                <c:pt idx="11">
                  <c:v>381</c:v>
                </c:pt>
                <c:pt idx="12">
                  <c:v>389</c:v>
                </c:pt>
                <c:pt idx="13">
                  <c:v>389</c:v>
                </c:pt>
                <c:pt idx="14">
                  <c:v>380</c:v>
                </c:pt>
                <c:pt idx="15">
                  <c:v>364</c:v>
                </c:pt>
                <c:pt idx="16">
                  <c:v>342</c:v>
                </c:pt>
                <c:pt idx="17">
                  <c:v>317</c:v>
                </c:pt>
                <c:pt idx="18">
                  <c:v>298</c:v>
                </c:pt>
                <c:pt idx="19">
                  <c:v>278</c:v>
                </c:pt>
                <c:pt idx="20">
                  <c:v>259</c:v>
                </c:pt>
                <c:pt idx="21">
                  <c:v>240</c:v>
                </c:pt>
                <c:pt idx="22">
                  <c:v>232</c:v>
                </c:pt>
                <c:pt idx="23">
                  <c:v>224</c:v>
                </c:pt>
                <c:pt idx="24">
                  <c:v>215</c:v>
                </c:pt>
                <c:pt idx="25">
                  <c:v>209</c:v>
                </c:pt>
                <c:pt idx="26">
                  <c:v>187</c:v>
                </c:pt>
                <c:pt idx="27">
                  <c:v>160</c:v>
                </c:pt>
                <c:pt idx="28">
                  <c:v>137</c:v>
                </c:pt>
                <c:pt idx="29">
                  <c:v>125</c:v>
                </c:pt>
              </c:numCache>
            </c:numRef>
          </c:val>
          <c:smooth val="0"/>
          <c:extLst>
            <c:ext xmlns:c16="http://schemas.microsoft.com/office/drawing/2014/chart" uri="{C3380CC4-5D6E-409C-BE32-E72D297353CC}">
              <c16:uniqueId val="{00000006-9D1F-4C96-9772-7F0B859553B4}"/>
            </c:ext>
          </c:extLst>
        </c:ser>
        <c:ser>
          <c:idx val="5"/>
          <c:order val="5"/>
          <c:tx>
            <c:strRef>
              <c:f>PLHIV_NI_Deaths!$H$2</c:f>
              <c:strCache>
                <c:ptCount val="1"/>
                <c:pt idx="0">
                  <c:v>New HIV infections Upper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PLHIV_NI_Deaths!$H$3:$H$32</c:f>
              <c:numCache>
                <c:formatCode>_-* #,##0_-;\-* #,##0_-;_-* "-"??_-;_-@_-</c:formatCode>
                <c:ptCount val="30"/>
                <c:pt idx="0">
                  <c:v>25</c:v>
                </c:pt>
                <c:pt idx="1">
                  <c:v>45</c:v>
                </c:pt>
                <c:pt idx="2">
                  <c:v>75</c:v>
                </c:pt>
                <c:pt idx="3">
                  <c:v>117</c:v>
                </c:pt>
                <c:pt idx="4">
                  <c:v>171</c:v>
                </c:pt>
                <c:pt idx="5">
                  <c:v>235</c:v>
                </c:pt>
                <c:pt idx="6">
                  <c:v>306</c:v>
                </c:pt>
                <c:pt idx="7">
                  <c:v>376</c:v>
                </c:pt>
                <c:pt idx="8">
                  <c:v>438</c:v>
                </c:pt>
                <c:pt idx="9">
                  <c:v>482</c:v>
                </c:pt>
                <c:pt idx="10">
                  <c:v>507</c:v>
                </c:pt>
                <c:pt idx="11">
                  <c:v>506</c:v>
                </c:pt>
                <c:pt idx="12">
                  <c:v>516</c:v>
                </c:pt>
                <c:pt idx="13">
                  <c:v>514</c:v>
                </c:pt>
                <c:pt idx="14">
                  <c:v>500</c:v>
                </c:pt>
                <c:pt idx="15">
                  <c:v>477</c:v>
                </c:pt>
                <c:pt idx="16">
                  <c:v>442</c:v>
                </c:pt>
                <c:pt idx="17">
                  <c:v>408</c:v>
                </c:pt>
                <c:pt idx="18">
                  <c:v>383</c:v>
                </c:pt>
                <c:pt idx="19">
                  <c:v>354</c:v>
                </c:pt>
                <c:pt idx="20">
                  <c:v>327</c:v>
                </c:pt>
                <c:pt idx="21">
                  <c:v>301</c:v>
                </c:pt>
                <c:pt idx="22">
                  <c:v>290</c:v>
                </c:pt>
                <c:pt idx="23">
                  <c:v>280</c:v>
                </c:pt>
                <c:pt idx="24">
                  <c:v>269</c:v>
                </c:pt>
                <c:pt idx="25">
                  <c:v>261</c:v>
                </c:pt>
                <c:pt idx="26">
                  <c:v>234</c:v>
                </c:pt>
                <c:pt idx="27">
                  <c:v>199</c:v>
                </c:pt>
                <c:pt idx="28">
                  <c:v>169</c:v>
                </c:pt>
                <c:pt idx="29">
                  <c:v>155</c:v>
                </c:pt>
              </c:numCache>
            </c:numRef>
          </c:val>
          <c:smooth val="0"/>
          <c:extLst>
            <c:ext xmlns:c16="http://schemas.microsoft.com/office/drawing/2014/chart" uri="{C3380CC4-5D6E-409C-BE32-E72D297353CC}">
              <c16:uniqueId val="{00000007-9D1F-4C96-9772-7F0B859553B4}"/>
            </c:ext>
          </c:extLst>
        </c:ser>
        <c:ser>
          <c:idx val="6"/>
          <c:order val="6"/>
          <c:tx>
            <c:strRef>
              <c:f>PLHIV_NI_Deaths!$I$2</c:f>
              <c:strCache>
                <c:ptCount val="1"/>
                <c:pt idx="0">
                  <c:v>AIDS-related deaths</c:v>
                </c:pt>
              </c:strCache>
            </c:strRef>
          </c:tx>
          <c:spPr>
            <a:ln w="38100">
              <a:solidFill>
                <a:srgbClr val="00A99A"/>
              </a:solidFill>
            </a:ln>
          </c:spPr>
          <c:marker>
            <c:symbol val="none"/>
          </c:marker>
          <c:dLbls>
            <c:dLbl>
              <c:idx val="29"/>
              <c:layout>
                <c:manualLayout>
                  <c:x val="1.6445306794320232E-3"/>
                  <c:y val="1.4519877941561492E-2"/>
                </c:manualLayout>
              </c:layout>
              <c:tx>
                <c:rich>
                  <a:bodyPr/>
                  <a:lstStyle/>
                  <a:p>
                    <a:r>
                      <a:rPr lang="en-US" dirty="0"/>
                      <a:t>&lt;200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D71-400B-BE05-A6F15D59F238}"/>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PLHIV_NI_Deaths!$I$3:$I$32</c:f>
              <c:numCache>
                <c:formatCode>_-* #,##0_-;\-* #,##0_-;_-* "-"??_-;_-@_-</c:formatCode>
                <c:ptCount val="30"/>
                <c:pt idx="0">
                  <c:v>1</c:v>
                </c:pt>
                <c:pt idx="1">
                  <c:v>1</c:v>
                </c:pt>
                <c:pt idx="2">
                  <c:v>2</c:v>
                </c:pt>
                <c:pt idx="3">
                  <c:v>3</c:v>
                </c:pt>
                <c:pt idx="4">
                  <c:v>6</c:v>
                </c:pt>
                <c:pt idx="5">
                  <c:v>10</c:v>
                </c:pt>
                <c:pt idx="6">
                  <c:v>16</c:v>
                </c:pt>
                <c:pt idx="7">
                  <c:v>24</c:v>
                </c:pt>
                <c:pt idx="8">
                  <c:v>35</c:v>
                </c:pt>
                <c:pt idx="9">
                  <c:v>49</c:v>
                </c:pt>
                <c:pt idx="10">
                  <c:v>66</c:v>
                </c:pt>
                <c:pt idx="11">
                  <c:v>87</c:v>
                </c:pt>
                <c:pt idx="12">
                  <c:v>109</c:v>
                </c:pt>
                <c:pt idx="13">
                  <c:v>134</c:v>
                </c:pt>
                <c:pt idx="14">
                  <c:v>158</c:v>
                </c:pt>
                <c:pt idx="15">
                  <c:v>175</c:v>
                </c:pt>
                <c:pt idx="16">
                  <c:v>185</c:v>
                </c:pt>
                <c:pt idx="17">
                  <c:v>203</c:v>
                </c:pt>
                <c:pt idx="18">
                  <c:v>218</c:v>
                </c:pt>
                <c:pt idx="19">
                  <c:v>230</c:v>
                </c:pt>
                <c:pt idx="20">
                  <c:v>233</c:v>
                </c:pt>
                <c:pt idx="21">
                  <c:v>240</c:v>
                </c:pt>
                <c:pt idx="22">
                  <c:v>252</c:v>
                </c:pt>
                <c:pt idx="23">
                  <c:v>255</c:v>
                </c:pt>
                <c:pt idx="24">
                  <c:v>247</c:v>
                </c:pt>
                <c:pt idx="25">
                  <c:v>238</c:v>
                </c:pt>
                <c:pt idx="26">
                  <c:v>226</c:v>
                </c:pt>
                <c:pt idx="27">
                  <c:v>204</c:v>
                </c:pt>
                <c:pt idx="28">
                  <c:v>183</c:v>
                </c:pt>
                <c:pt idx="29">
                  <c:v>135</c:v>
                </c:pt>
              </c:numCache>
            </c:numRef>
          </c:val>
          <c:smooth val="0"/>
          <c:extLst>
            <c:ext xmlns:c16="http://schemas.microsoft.com/office/drawing/2014/chart" uri="{C3380CC4-5D6E-409C-BE32-E72D297353CC}">
              <c16:uniqueId val="{00000009-9D1F-4C96-9772-7F0B859553B4}"/>
            </c:ext>
          </c:extLst>
        </c:ser>
        <c:ser>
          <c:idx val="7"/>
          <c:order val="7"/>
          <c:tx>
            <c:strRef>
              <c:f>PLHIV_NI_Deaths!$J$2</c:f>
              <c:strCache>
                <c:ptCount val="1"/>
                <c:pt idx="0">
                  <c:v>AIDS-related deaths Lower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PLHIV_NI_Deaths!$J$3:$J$32</c:f>
              <c:numCache>
                <c:formatCode>_-* #,##0_-;\-* #,##0_-;_-* "-"??_-;_-@_-</c:formatCode>
                <c:ptCount val="30"/>
                <c:pt idx="0">
                  <c:v>0.29994999999999999</c:v>
                </c:pt>
                <c:pt idx="1">
                  <c:v>0.58296000000000003</c:v>
                </c:pt>
                <c:pt idx="2">
                  <c:v>1</c:v>
                </c:pt>
                <c:pt idx="3">
                  <c:v>2</c:v>
                </c:pt>
                <c:pt idx="4">
                  <c:v>4</c:v>
                </c:pt>
                <c:pt idx="5">
                  <c:v>6</c:v>
                </c:pt>
                <c:pt idx="6">
                  <c:v>10</c:v>
                </c:pt>
                <c:pt idx="7">
                  <c:v>16</c:v>
                </c:pt>
                <c:pt idx="8">
                  <c:v>23</c:v>
                </c:pt>
                <c:pt idx="9">
                  <c:v>34</c:v>
                </c:pt>
                <c:pt idx="10">
                  <c:v>48</c:v>
                </c:pt>
                <c:pt idx="11">
                  <c:v>64</c:v>
                </c:pt>
                <c:pt idx="12">
                  <c:v>83</c:v>
                </c:pt>
                <c:pt idx="13">
                  <c:v>103</c:v>
                </c:pt>
                <c:pt idx="14">
                  <c:v>124</c:v>
                </c:pt>
                <c:pt idx="15">
                  <c:v>138</c:v>
                </c:pt>
                <c:pt idx="16">
                  <c:v>148</c:v>
                </c:pt>
                <c:pt idx="17">
                  <c:v>163</c:v>
                </c:pt>
                <c:pt idx="18">
                  <c:v>176</c:v>
                </c:pt>
                <c:pt idx="19">
                  <c:v>188</c:v>
                </c:pt>
                <c:pt idx="20">
                  <c:v>192</c:v>
                </c:pt>
                <c:pt idx="21">
                  <c:v>199</c:v>
                </c:pt>
                <c:pt idx="22">
                  <c:v>213</c:v>
                </c:pt>
                <c:pt idx="23">
                  <c:v>217</c:v>
                </c:pt>
                <c:pt idx="24">
                  <c:v>209</c:v>
                </c:pt>
                <c:pt idx="25">
                  <c:v>198</c:v>
                </c:pt>
                <c:pt idx="26">
                  <c:v>187</c:v>
                </c:pt>
                <c:pt idx="27">
                  <c:v>164</c:v>
                </c:pt>
                <c:pt idx="28">
                  <c:v>141</c:v>
                </c:pt>
                <c:pt idx="29">
                  <c:v>100</c:v>
                </c:pt>
              </c:numCache>
            </c:numRef>
          </c:val>
          <c:smooth val="0"/>
          <c:extLst>
            <c:ext xmlns:c16="http://schemas.microsoft.com/office/drawing/2014/chart" uri="{C3380CC4-5D6E-409C-BE32-E72D297353CC}">
              <c16:uniqueId val="{0000000A-9D1F-4C96-9772-7F0B859553B4}"/>
            </c:ext>
          </c:extLst>
        </c:ser>
        <c:ser>
          <c:idx val="8"/>
          <c:order val="8"/>
          <c:tx>
            <c:strRef>
              <c:f>PLHIV_NI_Deaths!$K$2</c:f>
              <c:strCache>
                <c:ptCount val="1"/>
                <c:pt idx="0">
                  <c:v>AIDS-related deaths Upper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PLHIV_NI_Deaths!$K$3:$K$32</c:f>
              <c:numCache>
                <c:formatCode>_-* #,##0_-;\-* #,##0_-;_-* "-"??_-;_-@_-</c:formatCode>
                <c:ptCount val="30"/>
                <c:pt idx="0">
                  <c:v>0.73467000000000005</c:v>
                </c:pt>
                <c:pt idx="1">
                  <c:v>1</c:v>
                </c:pt>
                <c:pt idx="2">
                  <c:v>3</c:v>
                </c:pt>
                <c:pt idx="3">
                  <c:v>5</c:v>
                </c:pt>
                <c:pt idx="4">
                  <c:v>8</c:v>
                </c:pt>
                <c:pt idx="5">
                  <c:v>14</c:v>
                </c:pt>
                <c:pt idx="6">
                  <c:v>21</c:v>
                </c:pt>
                <c:pt idx="7">
                  <c:v>32</c:v>
                </c:pt>
                <c:pt idx="8">
                  <c:v>46</c:v>
                </c:pt>
                <c:pt idx="9">
                  <c:v>65</c:v>
                </c:pt>
                <c:pt idx="10">
                  <c:v>87</c:v>
                </c:pt>
                <c:pt idx="11">
                  <c:v>111</c:v>
                </c:pt>
                <c:pt idx="12">
                  <c:v>138</c:v>
                </c:pt>
                <c:pt idx="13">
                  <c:v>165</c:v>
                </c:pt>
                <c:pt idx="14">
                  <c:v>192</c:v>
                </c:pt>
                <c:pt idx="15">
                  <c:v>209</c:v>
                </c:pt>
                <c:pt idx="16">
                  <c:v>222</c:v>
                </c:pt>
                <c:pt idx="17">
                  <c:v>241</c:v>
                </c:pt>
                <c:pt idx="18">
                  <c:v>258</c:v>
                </c:pt>
                <c:pt idx="19">
                  <c:v>270</c:v>
                </c:pt>
                <c:pt idx="20">
                  <c:v>273</c:v>
                </c:pt>
                <c:pt idx="21">
                  <c:v>281</c:v>
                </c:pt>
                <c:pt idx="22">
                  <c:v>294</c:v>
                </c:pt>
                <c:pt idx="23">
                  <c:v>297</c:v>
                </c:pt>
                <c:pt idx="24">
                  <c:v>294</c:v>
                </c:pt>
                <c:pt idx="25">
                  <c:v>286</c:v>
                </c:pt>
                <c:pt idx="26">
                  <c:v>275</c:v>
                </c:pt>
                <c:pt idx="27">
                  <c:v>256</c:v>
                </c:pt>
                <c:pt idx="28">
                  <c:v>239</c:v>
                </c:pt>
                <c:pt idx="29">
                  <c:v>186</c:v>
                </c:pt>
              </c:numCache>
            </c:numRef>
          </c:val>
          <c:smooth val="0"/>
          <c:extLst>
            <c:ext xmlns:c16="http://schemas.microsoft.com/office/drawing/2014/chart" uri="{C3380CC4-5D6E-409C-BE32-E72D297353CC}">
              <c16:uniqueId val="{0000000B-9D1F-4C96-9772-7F0B859553B4}"/>
            </c:ext>
          </c:extLst>
        </c:ser>
        <c:dLbls>
          <c:showLegendKey val="0"/>
          <c:showVal val="0"/>
          <c:showCatName val="0"/>
          <c:showSerName val="0"/>
          <c:showPercent val="0"/>
          <c:showBubbleSize val="0"/>
        </c:dLbls>
        <c:smooth val="0"/>
        <c:axId val="133603712"/>
        <c:axId val="133605248"/>
      </c:lineChart>
      <c:catAx>
        <c:axId val="13360371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3605248"/>
        <c:crosses val="autoZero"/>
        <c:auto val="1"/>
        <c:lblAlgn val="ctr"/>
        <c:lblOffset val="100"/>
        <c:noMultiLvlLbl val="0"/>
      </c:catAx>
      <c:valAx>
        <c:axId val="133605248"/>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133603712"/>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HIV prevalence among key populations, 2005-2016 (HSS)</a:t>
            </a:r>
          </a:p>
        </c:rich>
      </c:tx>
      <c:overlay val="0"/>
    </c:title>
    <c:autoTitleDeleted val="0"/>
    <c:plotArea>
      <c:layout>
        <c:manualLayout>
          <c:layoutTarget val="inner"/>
          <c:xMode val="edge"/>
          <c:yMode val="edge"/>
          <c:x val="0.15185932994992329"/>
          <c:y val="0.13651040924305197"/>
          <c:w val="0.79076484550780191"/>
          <c:h val="0.73255540974044908"/>
        </c:manualLayout>
      </c:layout>
      <c:lineChart>
        <c:grouping val="standard"/>
        <c:varyColors val="0"/>
        <c:ser>
          <c:idx val="0"/>
          <c:order val="0"/>
          <c:tx>
            <c:strRef>
              <c:f>'HIV prev_KP'!$A$3</c:f>
              <c:strCache>
                <c:ptCount val="1"/>
                <c:pt idx="0">
                  <c:v>FSW</c:v>
                </c:pt>
              </c:strCache>
            </c:strRef>
          </c:tx>
          <c:spPr>
            <a:ln w="38100">
              <a:solidFill>
                <a:srgbClr val="00A99A"/>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DA84-4E4D-80A6-1386BEB587CF}"/>
                </c:ext>
              </c:extLst>
            </c:dLbl>
            <c:dLbl>
              <c:idx val="1"/>
              <c:delete val="1"/>
              <c:extLst>
                <c:ext xmlns:c15="http://schemas.microsoft.com/office/drawing/2012/chart" uri="{CE6537A1-D6FC-4f65-9D91-7224C49458BB}"/>
                <c:ext xmlns:c16="http://schemas.microsoft.com/office/drawing/2014/chart" uri="{C3380CC4-5D6E-409C-BE32-E72D297353CC}">
                  <c16:uniqueId val="{00000001-DA84-4E4D-80A6-1386BEB587CF}"/>
                </c:ext>
              </c:extLst>
            </c:dLbl>
            <c:dLbl>
              <c:idx val="2"/>
              <c:delete val="1"/>
              <c:extLst>
                <c:ext xmlns:c15="http://schemas.microsoft.com/office/drawing/2012/chart" uri="{CE6537A1-D6FC-4f65-9D91-7224C49458BB}"/>
                <c:ext xmlns:c16="http://schemas.microsoft.com/office/drawing/2014/chart" uri="{C3380CC4-5D6E-409C-BE32-E72D297353CC}">
                  <c16:uniqueId val="{00000002-DA84-4E4D-80A6-1386BEB587CF}"/>
                </c:ext>
              </c:extLst>
            </c:dLbl>
            <c:dLbl>
              <c:idx val="4"/>
              <c:delete val="1"/>
              <c:extLst>
                <c:ext xmlns:c15="http://schemas.microsoft.com/office/drawing/2012/chart" uri="{CE6537A1-D6FC-4f65-9D91-7224C49458BB}"/>
                <c:ext xmlns:c16="http://schemas.microsoft.com/office/drawing/2014/chart" uri="{C3380CC4-5D6E-409C-BE32-E72D297353CC}">
                  <c16:uniqueId val="{00000003-DA84-4E4D-80A6-1386BEB587CF}"/>
                </c:ext>
              </c:extLst>
            </c:dLbl>
            <c:dLbl>
              <c:idx val="5"/>
              <c:delete val="1"/>
              <c:extLst>
                <c:ext xmlns:c15="http://schemas.microsoft.com/office/drawing/2012/chart" uri="{CE6537A1-D6FC-4f65-9D91-7224C49458BB}"/>
                <c:ext xmlns:c16="http://schemas.microsoft.com/office/drawing/2014/chart" uri="{C3380CC4-5D6E-409C-BE32-E72D297353CC}">
                  <c16:uniqueId val="{00000004-DA84-4E4D-80A6-1386BEB587CF}"/>
                </c:ext>
              </c:extLst>
            </c:dLbl>
            <c:dLbl>
              <c:idx val="6"/>
              <c:layout>
                <c:manualLayout>
                  <c:x val="-1.2268084739487413E-16"/>
                  <c:y val="-2.5621291091154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84-4E4D-80A6-1386BEB587CF}"/>
                </c:ext>
              </c:extLst>
            </c:dLbl>
            <c:spPr>
              <a:noFill/>
              <a:ln>
                <a:noFill/>
              </a:ln>
              <a:effectLst/>
            </c:spPr>
            <c:txPr>
              <a:bodyPr/>
              <a:lstStyle/>
              <a:p>
                <a:pPr>
                  <a:defRPr>
                    <a:solidFill>
                      <a:srgbClr val="00AEE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prev_KP'!$B$2:$H$2</c:f>
              <c:strCache>
                <c:ptCount val="7"/>
                <c:pt idx="0">
                  <c:v>2005</c:v>
                </c:pt>
                <c:pt idx="1">
                  <c:v>2006</c:v>
                </c:pt>
                <c:pt idx="2">
                  <c:v>2007</c:v>
                </c:pt>
                <c:pt idx="3">
                  <c:v>2008</c:v>
                </c:pt>
                <c:pt idx="4">
                  <c:v>2009</c:v>
                </c:pt>
                <c:pt idx="5">
                  <c:v>2011</c:v>
                </c:pt>
                <c:pt idx="6">
                  <c:v>2016</c:v>
                </c:pt>
              </c:strCache>
            </c:strRef>
          </c:cat>
          <c:val>
            <c:numRef>
              <c:f>'HIV prev_KP'!$B$3:$H$3</c:f>
              <c:numCache>
                <c:formatCode>General</c:formatCode>
                <c:ptCount val="7"/>
                <c:pt idx="0">
                  <c:v>0</c:v>
                </c:pt>
                <c:pt idx="1">
                  <c:v>0.2</c:v>
                </c:pt>
                <c:pt idx="2">
                  <c:v>0</c:v>
                </c:pt>
                <c:pt idx="4">
                  <c:v>0</c:v>
                </c:pt>
                <c:pt idx="5">
                  <c:v>0.2</c:v>
                </c:pt>
                <c:pt idx="6">
                  <c:v>0</c:v>
                </c:pt>
              </c:numCache>
            </c:numRef>
          </c:val>
          <c:smooth val="0"/>
          <c:extLst>
            <c:ext xmlns:c16="http://schemas.microsoft.com/office/drawing/2014/chart" uri="{C3380CC4-5D6E-409C-BE32-E72D297353CC}">
              <c16:uniqueId val="{00000006-DA84-4E4D-80A6-1386BEB587CF}"/>
            </c:ext>
          </c:extLst>
        </c:ser>
        <c:ser>
          <c:idx val="1"/>
          <c:order val="1"/>
          <c:tx>
            <c:strRef>
              <c:f>'HIV prev_KP'!$A$4</c:f>
              <c:strCache>
                <c:ptCount val="1"/>
                <c:pt idx="0">
                  <c:v>MSM</c:v>
                </c:pt>
              </c:strCache>
            </c:strRef>
          </c:tx>
          <c:spPr>
            <a:ln w="38100">
              <a:solidFill>
                <a:srgbClr val="F78E1E"/>
              </a:solidFill>
            </a:ln>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84-4E4D-80A6-1386BEB587CF}"/>
                </c:ext>
              </c:extLst>
            </c:dLbl>
            <c:spPr>
              <a:noFill/>
              <a:ln>
                <a:noFill/>
              </a:ln>
              <a:effectLst/>
            </c:spPr>
            <c:txPr>
              <a:bodyPr/>
              <a:lstStyle/>
              <a:p>
                <a:pPr>
                  <a:defRPr>
                    <a:solidFill>
                      <a:srgbClr val="F78E1E"/>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prev_KP'!$B$2:$H$2</c:f>
              <c:strCache>
                <c:ptCount val="7"/>
                <c:pt idx="0">
                  <c:v>2005</c:v>
                </c:pt>
                <c:pt idx="1">
                  <c:v>2006</c:v>
                </c:pt>
                <c:pt idx="2">
                  <c:v>2007</c:v>
                </c:pt>
                <c:pt idx="3">
                  <c:v>2008</c:v>
                </c:pt>
                <c:pt idx="4">
                  <c:v>2009</c:v>
                </c:pt>
                <c:pt idx="5">
                  <c:v>2011</c:v>
                </c:pt>
                <c:pt idx="6">
                  <c:v>2016</c:v>
                </c:pt>
              </c:strCache>
            </c:strRef>
          </c:cat>
          <c:val>
            <c:numRef>
              <c:f>'HIV prev_KP'!$B$4:$H$4</c:f>
              <c:numCache>
                <c:formatCode>General</c:formatCode>
                <c:ptCount val="7"/>
                <c:pt idx="3">
                  <c:v>0</c:v>
                </c:pt>
                <c:pt idx="4">
                  <c:v>0.48000000000000004</c:v>
                </c:pt>
                <c:pt idx="5">
                  <c:v>0.9</c:v>
                </c:pt>
                <c:pt idx="6">
                  <c:v>1.5</c:v>
                </c:pt>
              </c:numCache>
            </c:numRef>
          </c:val>
          <c:smooth val="0"/>
          <c:extLst>
            <c:ext xmlns:c16="http://schemas.microsoft.com/office/drawing/2014/chart" uri="{C3380CC4-5D6E-409C-BE32-E72D297353CC}">
              <c16:uniqueId val="{00000008-DA84-4E4D-80A6-1386BEB587CF}"/>
            </c:ext>
          </c:extLst>
        </c:ser>
        <c:ser>
          <c:idx val="2"/>
          <c:order val="2"/>
          <c:tx>
            <c:strRef>
              <c:f>'HIV prev_KP'!$A$5</c:f>
              <c:strCache>
                <c:ptCount val="1"/>
                <c:pt idx="0">
                  <c:v>Drug users</c:v>
                </c:pt>
              </c:strCache>
            </c:strRef>
          </c:tx>
          <c:spPr>
            <a:ln w="38100">
              <a:solidFill>
                <a:srgbClr val="00AEEF"/>
              </a:solidFill>
            </a:ln>
          </c:spPr>
          <c:marker>
            <c:symbol val="none"/>
          </c:marker>
          <c:dLbls>
            <c:dLbl>
              <c:idx val="6"/>
              <c:layout>
                <c:manualLayout>
                  <c:x val="-1.3172755685163769E-7"/>
                  <c:y val="9.6079841591828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84-4E4D-80A6-1386BEB587CF}"/>
                </c:ext>
              </c:extLst>
            </c:dLbl>
            <c:spPr>
              <a:noFill/>
              <a:ln>
                <a:noFill/>
              </a:ln>
              <a:effectLst/>
            </c:spPr>
            <c:txPr>
              <a:bodyPr/>
              <a:lstStyle/>
              <a:p>
                <a:pPr>
                  <a:defRPr>
                    <a:solidFill>
                      <a:srgbClr val="00B05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prev_KP'!$B$2:$H$2</c:f>
              <c:strCache>
                <c:ptCount val="7"/>
                <c:pt idx="0">
                  <c:v>2005</c:v>
                </c:pt>
                <c:pt idx="1">
                  <c:v>2006</c:v>
                </c:pt>
                <c:pt idx="2">
                  <c:v>2007</c:v>
                </c:pt>
                <c:pt idx="3">
                  <c:v>2008</c:v>
                </c:pt>
                <c:pt idx="4">
                  <c:v>2009</c:v>
                </c:pt>
                <c:pt idx="5">
                  <c:v>2011</c:v>
                </c:pt>
                <c:pt idx="6">
                  <c:v>2016</c:v>
                </c:pt>
              </c:strCache>
            </c:strRef>
          </c:cat>
          <c:val>
            <c:numRef>
              <c:f>'HIV prev_KP'!$B$5:$H$5</c:f>
              <c:numCache>
                <c:formatCode>General</c:formatCode>
                <c:ptCount val="7"/>
                <c:pt idx="3">
                  <c:v>0.19</c:v>
                </c:pt>
                <c:pt idx="4">
                  <c:v>0</c:v>
                </c:pt>
                <c:pt idx="5">
                  <c:v>0.2</c:v>
                </c:pt>
                <c:pt idx="6">
                  <c:v>0</c:v>
                </c:pt>
              </c:numCache>
            </c:numRef>
          </c:val>
          <c:smooth val="0"/>
          <c:extLst>
            <c:ext xmlns:c16="http://schemas.microsoft.com/office/drawing/2014/chart" uri="{C3380CC4-5D6E-409C-BE32-E72D297353CC}">
              <c16:uniqueId val="{0000000A-DA84-4E4D-80A6-1386BEB587CF}"/>
            </c:ext>
          </c:extLst>
        </c:ser>
        <c:dLbls>
          <c:showLegendKey val="0"/>
          <c:showVal val="0"/>
          <c:showCatName val="0"/>
          <c:showSerName val="0"/>
          <c:showPercent val="0"/>
          <c:showBubbleSize val="0"/>
        </c:dLbls>
        <c:marker val="1"/>
        <c:smooth val="0"/>
        <c:axId val="136172288"/>
        <c:axId val="136173824"/>
      </c:lineChart>
      <c:scatterChart>
        <c:scatterStyle val="lineMarker"/>
        <c:varyColors val="0"/>
        <c:ser>
          <c:idx val="3"/>
          <c:order val="3"/>
          <c:tx>
            <c:strRef>
              <c:f>'HIV prev_KP'!$R$1</c:f>
              <c:strCache>
                <c:ptCount val="1"/>
                <c:pt idx="0">
                  <c:v>t</c:v>
                </c:pt>
              </c:strCache>
            </c:strRef>
          </c:tx>
          <c:spPr>
            <a:ln w="15875">
              <a:solidFill>
                <a:srgbClr val="E31837"/>
              </a:solidFill>
              <a:prstDash val="dash"/>
            </a:ln>
          </c:spPr>
          <c:marker>
            <c:symbol val="none"/>
          </c:marker>
          <c:xVal>
            <c:numRef>
              <c:f>'HIV prev_KP'!$Q$2:$Q$3</c:f>
              <c:numCache>
                <c:formatCode>General</c:formatCode>
                <c:ptCount val="2"/>
                <c:pt idx="0">
                  <c:v>0</c:v>
                </c:pt>
                <c:pt idx="1">
                  <c:v>1</c:v>
                </c:pt>
              </c:numCache>
            </c:numRef>
          </c:xVal>
          <c:yVal>
            <c:numRef>
              <c:f>'HIV prev_KP'!$R$2:$R$3</c:f>
              <c:numCache>
                <c:formatCode>General</c:formatCode>
                <c:ptCount val="2"/>
                <c:pt idx="0">
                  <c:v>1</c:v>
                </c:pt>
                <c:pt idx="1">
                  <c:v>1</c:v>
                </c:pt>
              </c:numCache>
            </c:numRef>
          </c:yVal>
          <c:smooth val="0"/>
          <c:extLst>
            <c:ext xmlns:c16="http://schemas.microsoft.com/office/drawing/2014/chart" uri="{C3380CC4-5D6E-409C-BE32-E72D297353CC}">
              <c16:uniqueId val="{0000000B-DA84-4E4D-80A6-1386BEB587CF}"/>
            </c:ext>
          </c:extLst>
        </c:ser>
        <c:dLbls>
          <c:showLegendKey val="0"/>
          <c:showVal val="0"/>
          <c:showCatName val="0"/>
          <c:showSerName val="0"/>
          <c:showPercent val="0"/>
          <c:showBubbleSize val="0"/>
        </c:dLbls>
        <c:axId val="136189824"/>
        <c:axId val="136188288"/>
      </c:scatterChart>
      <c:catAx>
        <c:axId val="136172288"/>
        <c:scaling>
          <c:orientation val="minMax"/>
        </c:scaling>
        <c:delete val="0"/>
        <c:axPos val="b"/>
        <c:numFmt formatCode="General" sourceLinked="0"/>
        <c:majorTickMark val="out"/>
        <c:minorTickMark val="none"/>
        <c:tickLblPos val="nextTo"/>
        <c:crossAx val="136173824"/>
        <c:crosses val="autoZero"/>
        <c:auto val="1"/>
        <c:lblAlgn val="ctr"/>
        <c:lblOffset val="100"/>
        <c:noMultiLvlLbl val="0"/>
      </c:catAx>
      <c:valAx>
        <c:axId val="136173824"/>
        <c:scaling>
          <c:orientation val="minMax"/>
          <c:max val="5"/>
        </c:scaling>
        <c:delete val="0"/>
        <c:axPos val="l"/>
        <c:title>
          <c:tx>
            <c:rich>
              <a:bodyPr rot="-5400000" vert="horz"/>
              <a:lstStyle/>
              <a:p>
                <a:pPr>
                  <a:defRPr/>
                </a:pPr>
                <a:r>
                  <a:rPr lang="en-GB" dirty="0"/>
                  <a:t>HIV prevalence (%)</a:t>
                </a:r>
              </a:p>
            </c:rich>
          </c:tx>
          <c:layout>
            <c:manualLayout>
              <c:xMode val="edge"/>
              <c:yMode val="edge"/>
              <c:x val="2.8272685527066986E-2"/>
              <c:y val="0.14693785222970798"/>
            </c:manualLayout>
          </c:layout>
          <c:overlay val="0"/>
        </c:title>
        <c:numFmt formatCode="General" sourceLinked="1"/>
        <c:majorTickMark val="out"/>
        <c:minorTickMark val="none"/>
        <c:tickLblPos val="nextTo"/>
        <c:crossAx val="136172288"/>
        <c:crosses val="autoZero"/>
        <c:crossBetween val="between"/>
        <c:majorUnit val="1"/>
      </c:valAx>
      <c:valAx>
        <c:axId val="136188288"/>
        <c:scaling>
          <c:orientation val="minMax"/>
          <c:max val="5"/>
          <c:min val="0"/>
        </c:scaling>
        <c:delete val="1"/>
        <c:axPos val="r"/>
        <c:numFmt formatCode="General" sourceLinked="1"/>
        <c:majorTickMark val="out"/>
        <c:minorTickMark val="none"/>
        <c:tickLblPos val="none"/>
        <c:crossAx val="136189824"/>
        <c:crosses val="max"/>
        <c:crossBetween val="midCat"/>
        <c:majorUnit val="1"/>
      </c:valAx>
      <c:valAx>
        <c:axId val="136189824"/>
        <c:scaling>
          <c:orientation val="minMax"/>
          <c:max val="1"/>
          <c:min val="0"/>
        </c:scaling>
        <c:delete val="1"/>
        <c:axPos val="t"/>
        <c:numFmt formatCode="General" sourceLinked="1"/>
        <c:majorTickMark val="out"/>
        <c:minorTickMark val="none"/>
        <c:tickLblPos val="none"/>
        <c:crossAx val="136188288"/>
        <c:crosses val="max"/>
        <c:crossBetween val="midCat"/>
      </c:valAx>
    </c:plotArea>
    <c:legend>
      <c:legendPos val="r"/>
      <c:legendEntry>
        <c:idx val="3"/>
        <c:delete val="1"/>
      </c:legendEntry>
      <c:layout>
        <c:manualLayout>
          <c:xMode val="edge"/>
          <c:yMode val="edge"/>
          <c:x val="0.40145474644684681"/>
          <c:y val="0.23961067366579178"/>
          <c:w val="0.29678650966991471"/>
          <c:h val="0.21496115661127646"/>
        </c:manualLayout>
      </c:layout>
      <c:overlay val="0"/>
    </c:legend>
    <c:plotVisOnly val="1"/>
    <c:dispBlanksAs val="span"/>
    <c:showDLblsOverMax val="0"/>
  </c:chart>
  <c:spPr>
    <a:ln>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HIV prevalence among key populations, IBBS 2014 &amp; 2018</a:t>
            </a:r>
          </a:p>
        </c:rich>
      </c:tx>
      <c:overlay val="0"/>
    </c:title>
    <c:autoTitleDeleted val="0"/>
    <c:plotArea>
      <c:layout>
        <c:manualLayout>
          <c:layoutTarget val="inner"/>
          <c:xMode val="edge"/>
          <c:yMode val="edge"/>
          <c:x val="0.12313867016622934"/>
          <c:y val="5.9351851851851906E-2"/>
          <c:w val="0.87686135153623279"/>
          <c:h val="0.66177292274061672"/>
        </c:manualLayout>
      </c:layout>
      <c:barChart>
        <c:barDir val="col"/>
        <c:grouping val="clustered"/>
        <c:varyColors val="0"/>
        <c:ser>
          <c:idx val="0"/>
          <c:order val="0"/>
          <c:tx>
            <c:strRef>
              <c:f>'HIV prev_KP'!$B$9</c:f>
              <c:strCache>
                <c:ptCount val="1"/>
                <c:pt idx="0">
                  <c:v>2014</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prev_KP'!$A$10:$A$14</c:f>
              <c:strCache>
                <c:ptCount val="5"/>
                <c:pt idx="0">
                  <c:v>FSW</c:v>
                </c:pt>
                <c:pt idx="1">
                  <c:v>MSM</c:v>
                </c:pt>
                <c:pt idx="2">
                  <c:v>PWID *</c:v>
                </c:pt>
                <c:pt idx="3">
                  <c:v>Beach boys **</c:v>
                </c:pt>
                <c:pt idx="4">
                  <c:v>TG</c:v>
                </c:pt>
              </c:strCache>
            </c:strRef>
          </c:cat>
          <c:val>
            <c:numRef>
              <c:f>'HIV prev_KP'!$B$10:$B$14</c:f>
              <c:numCache>
                <c:formatCode>General</c:formatCode>
                <c:ptCount val="5"/>
                <c:pt idx="0">
                  <c:v>0.81</c:v>
                </c:pt>
                <c:pt idx="1">
                  <c:v>0.9</c:v>
                </c:pt>
                <c:pt idx="2">
                  <c:v>0</c:v>
                </c:pt>
                <c:pt idx="3">
                  <c:v>0</c:v>
                </c:pt>
              </c:numCache>
            </c:numRef>
          </c:val>
          <c:extLst>
            <c:ext xmlns:c16="http://schemas.microsoft.com/office/drawing/2014/chart" uri="{C3380CC4-5D6E-409C-BE32-E72D297353CC}">
              <c16:uniqueId val="{00000000-04DF-497A-A926-0FB0479871D7}"/>
            </c:ext>
          </c:extLst>
        </c:ser>
        <c:ser>
          <c:idx val="1"/>
          <c:order val="1"/>
          <c:tx>
            <c:strRef>
              <c:f>'HIV prev_KP'!$C$9</c:f>
              <c:strCache>
                <c:ptCount val="1"/>
                <c:pt idx="0">
                  <c:v>2017/18</c:v>
                </c:pt>
              </c:strCache>
            </c:strRef>
          </c:tx>
          <c:spPr>
            <a:solidFill>
              <a:srgbClr val="F78E1E"/>
            </a:solidFill>
            <a:ln>
              <a:noFill/>
            </a:ln>
          </c:spPr>
          <c:invertIfNegative val="0"/>
          <c:dLbls>
            <c:dLbl>
              <c:idx val="2"/>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0CB-4210-B2F5-543EA8251010}"/>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prev_KP'!$A$10:$A$14</c:f>
              <c:strCache>
                <c:ptCount val="5"/>
                <c:pt idx="0">
                  <c:v>FSW</c:v>
                </c:pt>
                <c:pt idx="1">
                  <c:v>MSM</c:v>
                </c:pt>
                <c:pt idx="2">
                  <c:v>PWID *</c:v>
                </c:pt>
                <c:pt idx="3">
                  <c:v>Beach boys **</c:v>
                </c:pt>
                <c:pt idx="4">
                  <c:v>TG</c:v>
                </c:pt>
              </c:strCache>
            </c:strRef>
          </c:cat>
          <c:val>
            <c:numRef>
              <c:f>'HIV prev_KP'!$C$10:$C$14</c:f>
              <c:numCache>
                <c:formatCode>General</c:formatCode>
                <c:ptCount val="5"/>
                <c:pt idx="0">
                  <c:v>0.24</c:v>
                </c:pt>
                <c:pt idx="1">
                  <c:v>0.22</c:v>
                </c:pt>
                <c:pt idx="2">
                  <c:v>0</c:v>
                </c:pt>
                <c:pt idx="3">
                  <c:v>0.22</c:v>
                </c:pt>
                <c:pt idx="4">
                  <c:v>0.48</c:v>
                </c:pt>
              </c:numCache>
            </c:numRef>
          </c:val>
          <c:extLst>
            <c:ext xmlns:c16="http://schemas.microsoft.com/office/drawing/2014/chart" uri="{C3380CC4-5D6E-409C-BE32-E72D297353CC}">
              <c16:uniqueId val="{00000002-04DF-497A-A926-0FB0479871D7}"/>
            </c:ext>
          </c:extLst>
        </c:ser>
        <c:dLbls>
          <c:showLegendKey val="0"/>
          <c:showVal val="0"/>
          <c:showCatName val="0"/>
          <c:showSerName val="0"/>
          <c:showPercent val="0"/>
          <c:showBubbleSize val="0"/>
        </c:dLbls>
        <c:gapWidth val="150"/>
        <c:axId val="136389760"/>
        <c:axId val="136391296"/>
      </c:barChart>
      <c:catAx>
        <c:axId val="136389760"/>
        <c:scaling>
          <c:orientation val="minMax"/>
        </c:scaling>
        <c:delete val="0"/>
        <c:axPos val="b"/>
        <c:numFmt formatCode="General" sourceLinked="1"/>
        <c:majorTickMark val="out"/>
        <c:minorTickMark val="none"/>
        <c:tickLblPos val="nextTo"/>
        <c:crossAx val="136391296"/>
        <c:crosses val="autoZero"/>
        <c:auto val="1"/>
        <c:lblAlgn val="ctr"/>
        <c:lblOffset val="100"/>
        <c:noMultiLvlLbl val="0"/>
      </c:catAx>
      <c:valAx>
        <c:axId val="136391296"/>
        <c:scaling>
          <c:orientation val="minMax"/>
          <c:max val="5"/>
          <c:min val="0"/>
        </c:scaling>
        <c:delete val="0"/>
        <c:axPos val="l"/>
        <c:title>
          <c:tx>
            <c:rich>
              <a:bodyPr rot="0" vert="horz"/>
              <a:lstStyle/>
              <a:p>
                <a:pPr>
                  <a:defRPr/>
                </a:pPr>
                <a:r>
                  <a:rPr lang="en-US"/>
                  <a:t>%</a:t>
                </a:r>
              </a:p>
            </c:rich>
          </c:tx>
          <c:layout>
            <c:manualLayout>
              <c:xMode val="edge"/>
              <c:yMode val="edge"/>
              <c:x val="1.5277777777777781E-3"/>
              <c:y val="2.6155584718576819E-3"/>
            </c:manualLayout>
          </c:layout>
          <c:overlay val="0"/>
        </c:title>
        <c:numFmt formatCode="General" sourceLinked="1"/>
        <c:majorTickMark val="out"/>
        <c:minorTickMark val="none"/>
        <c:tickLblPos val="nextTo"/>
        <c:crossAx val="136389760"/>
        <c:crosses val="autoZero"/>
        <c:crossBetween val="between"/>
        <c:majorUnit val="1"/>
      </c:valAx>
    </c:plotArea>
    <c:legend>
      <c:legendPos val="b"/>
      <c:layout>
        <c:manualLayout>
          <c:xMode val="edge"/>
          <c:yMode val="edge"/>
          <c:x val="0.21245733816006324"/>
          <c:y val="0.88572589246454569"/>
          <c:w val="0.27097156869692857"/>
          <c:h val="6.9187461550828472E-2"/>
        </c:manualLayout>
      </c:layout>
      <c:overlay val="0"/>
    </c:legend>
    <c:plotVisOnly val="1"/>
    <c:dispBlanksAs val="gap"/>
    <c:showDLblsOverMax val="0"/>
  </c:chart>
  <c:spPr>
    <a:ln>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95724223910263"/>
          <c:y val="0.11473743693664762"/>
          <c:w val="0.8710902239950421"/>
          <c:h val="0.53280947893830233"/>
        </c:manualLayout>
      </c:layout>
      <c:barChart>
        <c:barDir val="col"/>
        <c:grouping val="clustered"/>
        <c:varyColors val="0"/>
        <c:ser>
          <c:idx val="0"/>
          <c:order val="0"/>
          <c:tx>
            <c:strRef>
              <c:f>'HIV prev_geo locations'!$B$2</c:f>
              <c:strCache>
                <c:ptCount val="1"/>
                <c:pt idx="0">
                  <c:v>FSW</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prev_geo locations'!$A$3:$A$7</c:f>
              <c:strCache>
                <c:ptCount val="5"/>
                <c:pt idx="0">
                  <c:v>Galle</c:v>
                </c:pt>
                <c:pt idx="1">
                  <c:v>Colombo</c:v>
                </c:pt>
                <c:pt idx="2">
                  <c:v>Kandy</c:v>
                </c:pt>
                <c:pt idx="3">
                  <c:v>Anuradhapura</c:v>
                </c:pt>
                <c:pt idx="4">
                  <c:v>Jaffna</c:v>
                </c:pt>
              </c:strCache>
            </c:strRef>
          </c:cat>
          <c:val>
            <c:numRef>
              <c:f>'HIV prev_geo locations'!$B$3:$B$7</c:f>
              <c:numCache>
                <c:formatCode>General</c:formatCode>
                <c:ptCount val="5"/>
                <c:pt idx="0">
                  <c:v>0</c:v>
                </c:pt>
                <c:pt idx="1">
                  <c:v>0.4</c:v>
                </c:pt>
                <c:pt idx="2">
                  <c:v>0</c:v>
                </c:pt>
              </c:numCache>
            </c:numRef>
          </c:val>
          <c:extLst>
            <c:ext xmlns:c16="http://schemas.microsoft.com/office/drawing/2014/chart" uri="{C3380CC4-5D6E-409C-BE32-E72D297353CC}">
              <c16:uniqueId val="{00000000-7D08-4ADF-91E6-2E4BF464D1FB}"/>
            </c:ext>
          </c:extLst>
        </c:ser>
        <c:ser>
          <c:idx val="1"/>
          <c:order val="1"/>
          <c:tx>
            <c:strRef>
              <c:f>'HIV prev_geo locations'!$C$2</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prev_geo locations'!$A$3:$A$7</c:f>
              <c:strCache>
                <c:ptCount val="5"/>
                <c:pt idx="0">
                  <c:v>Galle</c:v>
                </c:pt>
                <c:pt idx="1">
                  <c:v>Colombo</c:v>
                </c:pt>
                <c:pt idx="2">
                  <c:v>Kandy</c:v>
                </c:pt>
                <c:pt idx="3">
                  <c:v>Anuradhapura</c:v>
                </c:pt>
                <c:pt idx="4">
                  <c:v>Jaffna</c:v>
                </c:pt>
              </c:strCache>
            </c:strRef>
          </c:cat>
          <c:val>
            <c:numRef>
              <c:f>'HIV prev_geo locations'!$C$3:$C$7</c:f>
              <c:numCache>
                <c:formatCode>General</c:formatCode>
                <c:ptCount val="5"/>
                <c:pt idx="1">
                  <c:v>0.6</c:v>
                </c:pt>
                <c:pt idx="3">
                  <c:v>0</c:v>
                </c:pt>
              </c:numCache>
            </c:numRef>
          </c:val>
          <c:extLst>
            <c:ext xmlns:c16="http://schemas.microsoft.com/office/drawing/2014/chart" uri="{C3380CC4-5D6E-409C-BE32-E72D297353CC}">
              <c16:uniqueId val="{00000001-7D08-4ADF-91E6-2E4BF464D1FB}"/>
            </c:ext>
          </c:extLst>
        </c:ser>
        <c:ser>
          <c:idx val="2"/>
          <c:order val="2"/>
          <c:tx>
            <c:strRef>
              <c:f>'HIV prev_geo locations'!$D$2</c:f>
              <c:strCache>
                <c:ptCount val="1"/>
                <c:pt idx="0">
                  <c:v>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prev_geo locations'!$A$3:$A$7</c:f>
              <c:strCache>
                <c:ptCount val="5"/>
                <c:pt idx="0">
                  <c:v>Galle</c:v>
                </c:pt>
                <c:pt idx="1">
                  <c:v>Colombo</c:v>
                </c:pt>
                <c:pt idx="2">
                  <c:v>Kandy</c:v>
                </c:pt>
                <c:pt idx="3">
                  <c:v>Anuradhapura</c:v>
                </c:pt>
                <c:pt idx="4">
                  <c:v>Jaffna</c:v>
                </c:pt>
              </c:strCache>
            </c:strRef>
          </c:cat>
          <c:val>
            <c:numRef>
              <c:f>'HIV prev_geo locations'!$D$3:$D$7</c:f>
              <c:numCache>
                <c:formatCode>General</c:formatCode>
                <c:ptCount val="5"/>
                <c:pt idx="0">
                  <c:v>0</c:v>
                </c:pt>
                <c:pt idx="1">
                  <c:v>0</c:v>
                </c:pt>
              </c:numCache>
            </c:numRef>
          </c:val>
          <c:extLst>
            <c:ext xmlns:c16="http://schemas.microsoft.com/office/drawing/2014/chart" uri="{C3380CC4-5D6E-409C-BE32-E72D297353CC}">
              <c16:uniqueId val="{00000002-7D08-4ADF-91E6-2E4BF464D1FB}"/>
            </c:ext>
          </c:extLst>
        </c:ser>
        <c:ser>
          <c:idx val="3"/>
          <c:order val="3"/>
          <c:tx>
            <c:strRef>
              <c:f>'HIV prev_geo locations'!$E$2</c:f>
              <c:strCache>
                <c:ptCount val="1"/>
                <c:pt idx="0">
                  <c:v>Beach boys</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prev_geo locations'!$A$3:$A$7</c:f>
              <c:strCache>
                <c:ptCount val="5"/>
                <c:pt idx="0">
                  <c:v>Galle</c:v>
                </c:pt>
                <c:pt idx="1">
                  <c:v>Colombo</c:v>
                </c:pt>
                <c:pt idx="2">
                  <c:v>Kandy</c:v>
                </c:pt>
                <c:pt idx="3">
                  <c:v>Anuradhapura</c:v>
                </c:pt>
                <c:pt idx="4">
                  <c:v>Jaffna</c:v>
                </c:pt>
              </c:strCache>
            </c:strRef>
          </c:cat>
          <c:val>
            <c:numRef>
              <c:f>'HIV prev_geo locations'!$E$3:$E$7</c:f>
              <c:numCache>
                <c:formatCode>General</c:formatCode>
                <c:ptCount val="5"/>
                <c:pt idx="0">
                  <c:v>0.2</c:v>
                </c:pt>
              </c:numCache>
            </c:numRef>
          </c:val>
          <c:extLst>
            <c:ext xmlns:c16="http://schemas.microsoft.com/office/drawing/2014/chart" uri="{C3380CC4-5D6E-409C-BE32-E72D297353CC}">
              <c16:uniqueId val="{00000003-7D08-4ADF-91E6-2E4BF464D1FB}"/>
            </c:ext>
          </c:extLst>
        </c:ser>
        <c:ser>
          <c:idx val="4"/>
          <c:order val="4"/>
          <c:tx>
            <c:strRef>
              <c:f>'HIV prev_geo locations'!$F$2</c:f>
              <c:strCache>
                <c:ptCount val="1"/>
                <c:pt idx="0">
                  <c:v>TG</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prev_geo locations'!$A$3:$A$7</c:f>
              <c:strCache>
                <c:ptCount val="5"/>
                <c:pt idx="0">
                  <c:v>Galle</c:v>
                </c:pt>
                <c:pt idx="1">
                  <c:v>Colombo</c:v>
                </c:pt>
                <c:pt idx="2">
                  <c:v>Kandy</c:v>
                </c:pt>
                <c:pt idx="3">
                  <c:v>Anuradhapura</c:v>
                </c:pt>
                <c:pt idx="4">
                  <c:v>Jaffna</c:v>
                </c:pt>
              </c:strCache>
            </c:strRef>
          </c:cat>
          <c:val>
            <c:numRef>
              <c:f>'HIV prev_geo locations'!$F$3:$F$7</c:f>
              <c:numCache>
                <c:formatCode>General</c:formatCode>
                <c:ptCount val="5"/>
                <c:pt idx="1">
                  <c:v>1.2</c:v>
                </c:pt>
                <c:pt idx="4">
                  <c:v>0</c:v>
                </c:pt>
              </c:numCache>
            </c:numRef>
          </c:val>
          <c:extLst>
            <c:ext xmlns:c16="http://schemas.microsoft.com/office/drawing/2014/chart" uri="{C3380CC4-5D6E-409C-BE32-E72D297353CC}">
              <c16:uniqueId val="{00000004-7D08-4ADF-91E6-2E4BF464D1FB}"/>
            </c:ext>
          </c:extLst>
        </c:ser>
        <c:dLbls>
          <c:showLegendKey val="0"/>
          <c:showVal val="0"/>
          <c:showCatName val="0"/>
          <c:showSerName val="0"/>
          <c:showPercent val="0"/>
          <c:showBubbleSize val="0"/>
        </c:dLbls>
        <c:gapWidth val="150"/>
        <c:axId val="136451584"/>
        <c:axId val="136453120"/>
      </c:barChart>
      <c:catAx>
        <c:axId val="136451584"/>
        <c:scaling>
          <c:orientation val="minMax"/>
        </c:scaling>
        <c:delete val="0"/>
        <c:axPos val="b"/>
        <c:numFmt formatCode="General" sourceLinked="0"/>
        <c:majorTickMark val="out"/>
        <c:minorTickMark val="none"/>
        <c:tickLblPos val="nextTo"/>
        <c:crossAx val="136453120"/>
        <c:crosses val="autoZero"/>
        <c:auto val="1"/>
        <c:lblAlgn val="ctr"/>
        <c:lblOffset val="100"/>
        <c:noMultiLvlLbl val="0"/>
      </c:catAx>
      <c:valAx>
        <c:axId val="136453120"/>
        <c:scaling>
          <c:orientation val="minMax"/>
          <c:max val="3"/>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
              <c:y val="0.1449387576552931"/>
            </c:manualLayout>
          </c:layout>
          <c:overlay val="0"/>
        </c:title>
        <c:numFmt formatCode="General" sourceLinked="1"/>
        <c:majorTickMark val="out"/>
        <c:minorTickMark val="none"/>
        <c:tickLblPos val="nextTo"/>
        <c:crossAx val="136451584"/>
        <c:crosses val="autoZero"/>
        <c:crossBetween val="between"/>
        <c:majorUnit val="1"/>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832346059096875E-2"/>
          <c:y val="9.6992603197327595E-2"/>
          <c:w val="0.87944927142727902"/>
          <c:h val="0.73855285134812698"/>
        </c:manualLayout>
      </c:layout>
      <c:barChart>
        <c:barDir val="col"/>
        <c:grouping val="clustered"/>
        <c:varyColors val="0"/>
        <c:ser>
          <c:idx val="1"/>
          <c:order val="1"/>
          <c:tx>
            <c:strRef>
              <c:f>'Reported Cases '!$C$2</c:f>
              <c:strCache>
                <c:ptCount val="1"/>
                <c:pt idx="0">
                  <c:v>AIDS cases</c:v>
                </c:pt>
              </c:strCache>
            </c:strRef>
          </c:tx>
          <c:spPr>
            <a:solidFill>
              <a:srgbClr val="E31837"/>
            </a:solidFill>
            <a:ln>
              <a:noFill/>
            </a:ln>
          </c:spPr>
          <c:invertIfNegative val="0"/>
          <c:dLbls>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C5-4017-8157-0F561CB1246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'Reported Cases '!$A$3:$A$34</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numCache>
            </c:numRef>
          </c:cat>
          <c:val>
            <c:numRef>
              <c:f>'Reported Cases '!$C$3:$C$34</c:f>
              <c:numCache>
                <c:formatCode>General</c:formatCode>
                <c:ptCount val="32"/>
                <c:pt idx="0">
                  <c:v>2</c:v>
                </c:pt>
                <c:pt idx="1">
                  <c:v>2</c:v>
                </c:pt>
                <c:pt idx="2">
                  <c:v>3</c:v>
                </c:pt>
                <c:pt idx="3">
                  <c:v>2</c:v>
                </c:pt>
                <c:pt idx="4">
                  <c:v>3</c:v>
                </c:pt>
                <c:pt idx="5">
                  <c:v>10</c:v>
                </c:pt>
                <c:pt idx="6">
                  <c:v>11</c:v>
                </c:pt>
                <c:pt idx="7">
                  <c:v>14</c:v>
                </c:pt>
                <c:pt idx="8">
                  <c:v>11</c:v>
                </c:pt>
                <c:pt idx="9">
                  <c:v>11</c:v>
                </c:pt>
                <c:pt idx="10">
                  <c:v>9</c:v>
                </c:pt>
                <c:pt idx="11">
                  <c:v>15</c:v>
                </c:pt>
                <c:pt idx="12">
                  <c:v>12</c:v>
                </c:pt>
                <c:pt idx="13">
                  <c:v>14</c:v>
                </c:pt>
                <c:pt idx="14">
                  <c:v>13</c:v>
                </c:pt>
                <c:pt idx="15">
                  <c:v>7</c:v>
                </c:pt>
                <c:pt idx="16">
                  <c:v>22</c:v>
                </c:pt>
                <c:pt idx="17">
                  <c:v>18</c:v>
                </c:pt>
                <c:pt idx="18">
                  <c:v>28</c:v>
                </c:pt>
                <c:pt idx="19">
                  <c:v>19</c:v>
                </c:pt>
                <c:pt idx="20">
                  <c:v>40</c:v>
                </c:pt>
                <c:pt idx="21">
                  <c:v>13</c:v>
                </c:pt>
                <c:pt idx="22">
                  <c:v>20</c:v>
                </c:pt>
                <c:pt idx="23">
                  <c:v>31</c:v>
                </c:pt>
                <c:pt idx="24">
                  <c:v>34</c:v>
                </c:pt>
                <c:pt idx="25">
                  <c:v>58</c:v>
                </c:pt>
                <c:pt idx="26">
                  <c:v>59</c:v>
                </c:pt>
                <c:pt idx="27">
                  <c:v>57</c:v>
                </c:pt>
                <c:pt idx="28">
                  <c:v>64</c:v>
                </c:pt>
                <c:pt idx="29">
                  <c:v>29</c:v>
                </c:pt>
              </c:numCache>
            </c:numRef>
          </c:val>
          <c:extLst>
            <c:ext xmlns:c16="http://schemas.microsoft.com/office/drawing/2014/chart" uri="{C3380CC4-5D6E-409C-BE32-E72D297353CC}">
              <c16:uniqueId val="{00000001-EDC5-4017-8157-0F561CB12460}"/>
            </c:ext>
          </c:extLst>
        </c:ser>
        <c:ser>
          <c:idx val="2"/>
          <c:order val="2"/>
          <c:tx>
            <c:strRef>
              <c:f>'Reported Cases '!$D$2</c:f>
              <c:strCache>
                <c:ptCount val="1"/>
                <c:pt idx="0">
                  <c:v>AIDS-related deaths</c:v>
                </c:pt>
              </c:strCache>
            </c:strRef>
          </c:tx>
          <c:spPr>
            <a:solidFill>
              <a:srgbClr val="000000">
                <a:alpha val="50000"/>
              </a:srgbClr>
            </a:solidFill>
            <a:ln>
              <a:noFill/>
            </a:ln>
          </c:spPr>
          <c:invertIfNegative val="0"/>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C5-4017-8157-0F561CB1246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'Reported Cases '!$A$3:$A$34</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numCache>
            </c:numRef>
          </c:cat>
          <c:val>
            <c:numRef>
              <c:f>'Reported Cases '!$D$3:$D$34</c:f>
              <c:numCache>
                <c:formatCode>General</c:formatCode>
                <c:ptCount val="32"/>
                <c:pt idx="0">
                  <c:v>0</c:v>
                </c:pt>
                <c:pt idx="1">
                  <c:v>1</c:v>
                </c:pt>
                <c:pt idx="2">
                  <c:v>4</c:v>
                </c:pt>
                <c:pt idx="3">
                  <c:v>2</c:v>
                </c:pt>
                <c:pt idx="4">
                  <c:v>3</c:v>
                </c:pt>
                <c:pt idx="5">
                  <c:v>10</c:v>
                </c:pt>
                <c:pt idx="6">
                  <c:v>8</c:v>
                </c:pt>
                <c:pt idx="7">
                  <c:v>10</c:v>
                </c:pt>
                <c:pt idx="8">
                  <c:v>11</c:v>
                </c:pt>
                <c:pt idx="9">
                  <c:v>8</c:v>
                </c:pt>
                <c:pt idx="10">
                  <c:v>4</c:v>
                </c:pt>
                <c:pt idx="11">
                  <c:v>8</c:v>
                </c:pt>
                <c:pt idx="12">
                  <c:v>6</c:v>
                </c:pt>
                <c:pt idx="13">
                  <c:v>14</c:v>
                </c:pt>
                <c:pt idx="14">
                  <c:v>10</c:v>
                </c:pt>
                <c:pt idx="15">
                  <c:v>9</c:v>
                </c:pt>
                <c:pt idx="16">
                  <c:v>11</c:v>
                </c:pt>
                <c:pt idx="17">
                  <c:v>12</c:v>
                </c:pt>
                <c:pt idx="18">
                  <c:v>13</c:v>
                </c:pt>
                <c:pt idx="19">
                  <c:v>11</c:v>
                </c:pt>
                <c:pt idx="20">
                  <c:v>17</c:v>
                </c:pt>
                <c:pt idx="21">
                  <c:v>14</c:v>
                </c:pt>
                <c:pt idx="22">
                  <c:v>16</c:v>
                </c:pt>
                <c:pt idx="23">
                  <c:v>19</c:v>
                </c:pt>
                <c:pt idx="24">
                  <c:v>32</c:v>
                </c:pt>
                <c:pt idx="25">
                  <c:v>30</c:v>
                </c:pt>
                <c:pt idx="26">
                  <c:v>27</c:v>
                </c:pt>
                <c:pt idx="27">
                  <c:v>26</c:v>
                </c:pt>
                <c:pt idx="28">
                  <c:v>31</c:v>
                </c:pt>
                <c:pt idx="29">
                  <c:v>47</c:v>
                </c:pt>
                <c:pt idx="30">
                  <c:v>33</c:v>
                </c:pt>
                <c:pt idx="31">
                  <c:v>36</c:v>
                </c:pt>
              </c:numCache>
            </c:numRef>
          </c:val>
          <c:extLst>
            <c:ext xmlns:c16="http://schemas.microsoft.com/office/drawing/2014/chart" uri="{C3380CC4-5D6E-409C-BE32-E72D297353CC}">
              <c16:uniqueId val="{00000003-EDC5-4017-8157-0F561CB12460}"/>
            </c:ext>
          </c:extLst>
        </c:ser>
        <c:dLbls>
          <c:showLegendKey val="0"/>
          <c:showVal val="0"/>
          <c:showCatName val="0"/>
          <c:showSerName val="0"/>
          <c:showPercent val="0"/>
          <c:showBubbleSize val="0"/>
        </c:dLbls>
        <c:gapWidth val="80"/>
        <c:axId val="136602752"/>
        <c:axId val="136604288"/>
      </c:barChart>
      <c:lineChart>
        <c:grouping val="standard"/>
        <c:varyColors val="0"/>
        <c:ser>
          <c:idx val="0"/>
          <c:order val="0"/>
          <c:tx>
            <c:strRef>
              <c:f>'Reported Cases '!$B$2</c:f>
              <c:strCache>
                <c:ptCount val="1"/>
                <c:pt idx="0">
                  <c:v>HIV cases</c:v>
                </c:pt>
              </c:strCache>
            </c:strRef>
          </c:tx>
          <c:spPr>
            <a:ln>
              <a:solidFill>
                <a:srgbClr val="00AEEF"/>
              </a:solidFill>
            </a:ln>
          </c:spPr>
          <c:marker>
            <c:symbol val="circle"/>
            <c:size val="9"/>
            <c:spPr>
              <a:solidFill>
                <a:srgbClr val="00AEEF"/>
              </a:solidFill>
              <a:ln>
                <a:noFill/>
              </a:ln>
            </c:spPr>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C5-4017-8157-0F561CB1246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'Reported Cases '!$A$3:$A$34</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numCache>
            </c:numRef>
          </c:cat>
          <c:val>
            <c:numRef>
              <c:f>'Reported Cases '!$B$3:$B$34</c:f>
              <c:numCache>
                <c:formatCode>General</c:formatCode>
                <c:ptCount val="32"/>
                <c:pt idx="0">
                  <c:v>2</c:v>
                </c:pt>
                <c:pt idx="1">
                  <c:v>3</c:v>
                </c:pt>
                <c:pt idx="2">
                  <c:v>11</c:v>
                </c:pt>
                <c:pt idx="3">
                  <c:v>7</c:v>
                </c:pt>
                <c:pt idx="4">
                  <c:v>13</c:v>
                </c:pt>
                <c:pt idx="5">
                  <c:v>27</c:v>
                </c:pt>
                <c:pt idx="6">
                  <c:v>37</c:v>
                </c:pt>
                <c:pt idx="7">
                  <c:v>23</c:v>
                </c:pt>
                <c:pt idx="8">
                  <c:v>22</c:v>
                </c:pt>
                <c:pt idx="9">
                  <c:v>30</c:v>
                </c:pt>
                <c:pt idx="10">
                  <c:v>32</c:v>
                </c:pt>
                <c:pt idx="11">
                  <c:v>55</c:v>
                </c:pt>
                <c:pt idx="12">
                  <c:v>42</c:v>
                </c:pt>
                <c:pt idx="13">
                  <c:v>54</c:v>
                </c:pt>
                <c:pt idx="14">
                  <c:v>47</c:v>
                </c:pt>
                <c:pt idx="15">
                  <c:v>50</c:v>
                </c:pt>
                <c:pt idx="16">
                  <c:v>68</c:v>
                </c:pt>
                <c:pt idx="17">
                  <c:v>91</c:v>
                </c:pt>
                <c:pt idx="18">
                  <c:v>129</c:v>
                </c:pt>
                <c:pt idx="19">
                  <c:v>95</c:v>
                </c:pt>
                <c:pt idx="20">
                  <c:v>119</c:v>
                </c:pt>
                <c:pt idx="21">
                  <c:v>102</c:v>
                </c:pt>
                <c:pt idx="22">
                  <c:v>137</c:v>
                </c:pt>
                <c:pt idx="23">
                  <c:v>121</c:v>
                </c:pt>
                <c:pt idx="24">
                  <c:v>146</c:v>
                </c:pt>
                <c:pt idx="25">
                  <c:v>186</c:v>
                </c:pt>
                <c:pt idx="26">
                  <c:v>196</c:v>
                </c:pt>
                <c:pt idx="27">
                  <c:v>228</c:v>
                </c:pt>
                <c:pt idx="28">
                  <c:v>235</c:v>
                </c:pt>
                <c:pt idx="29">
                  <c:v>249</c:v>
                </c:pt>
                <c:pt idx="30">
                  <c:v>285</c:v>
                </c:pt>
                <c:pt idx="31">
                  <c:v>350</c:v>
                </c:pt>
              </c:numCache>
            </c:numRef>
          </c:val>
          <c:smooth val="1"/>
          <c:extLst>
            <c:ext xmlns:c16="http://schemas.microsoft.com/office/drawing/2014/chart" uri="{C3380CC4-5D6E-409C-BE32-E72D297353CC}">
              <c16:uniqueId val="{00000005-EDC5-4017-8157-0F561CB12460}"/>
            </c:ext>
          </c:extLst>
        </c:ser>
        <c:dLbls>
          <c:showLegendKey val="0"/>
          <c:showVal val="0"/>
          <c:showCatName val="0"/>
          <c:showSerName val="0"/>
          <c:showPercent val="0"/>
          <c:showBubbleSize val="0"/>
        </c:dLbls>
        <c:marker val="1"/>
        <c:smooth val="0"/>
        <c:axId val="136602752"/>
        <c:axId val="136604288"/>
      </c:lineChart>
      <c:catAx>
        <c:axId val="136602752"/>
        <c:scaling>
          <c:orientation val="minMax"/>
        </c:scaling>
        <c:delete val="0"/>
        <c:axPos val="b"/>
        <c:numFmt formatCode="General" sourceLinked="1"/>
        <c:majorTickMark val="out"/>
        <c:minorTickMark val="none"/>
        <c:tickLblPos val="nextTo"/>
        <c:txPr>
          <a:bodyPr rot="-5400000"/>
          <a:lstStyle/>
          <a:p>
            <a:pPr>
              <a:defRPr/>
            </a:pPr>
            <a:endParaRPr lang="en-US"/>
          </a:p>
        </c:txPr>
        <c:crossAx val="136604288"/>
        <c:crosses val="autoZero"/>
        <c:auto val="1"/>
        <c:lblAlgn val="ctr"/>
        <c:lblOffset val="100"/>
        <c:noMultiLvlLbl val="0"/>
      </c:catAx>
      <c:valAx>
        <c:axId val="136604288"/>
        <c:scaling>
          <c:orientation val="minMax"/>
          <c:min val="0"/>
        </c:scaling>
        <c:delete val="0"/>
        <c:axPos val="l"/>
        <c:title>
          <c:tx>
            <c:rich>
              <a:bodyPr/>
              <a:lstStyle/>
              <a:p>
                <a:pPr>
                  <a:defRPr/>
                </a:pPr>
                <a:r>
                  <a:rPr lang="en-US"/>
                  <a:t>Number</a:t>
                </a:r>
              </a:p>
            </c:rich>
          </c:tx>
          <c:layout>
            <c:manualLayout>
              <c:xMode val="edge"/>
              <c:yMode val="edge"/>
              <c:x val="1.1152479862431003E-2"/>
              <c:y val="0.11180243677727537"/>
            </c:manualLayout>
          </c:layout>
          <c:overlay val="0"/>
        </c:title>
        <c:numFmt formatCode="General" sourceLinked="1"/>
        <c:majorTickMark val="out"/>
        <c:minorTickMark val="none"/>
        <c:tickLblPos val="nextTo"/>
        <c:crossAx val="136602752"/>
        <c:crosses val="autoZero"/>
        <c:crossBetween val="between"/>
        <c:majorUnit val="50"/>
      </c:valAx>
    </c:plotArea>
    <c:legend>
      <c:legendPos val="t"/>
      <c:layout>
        <c:manualLayout>
          <c:xMode val="edge"/>
          <c:yMode val="edge"/>
          <c:x val="0.12810346157351898"/>
          <c:y val="1.7378615551843904E-2"/>
          <c:w val="0.68370920511714195"/>
          <c:h val="7.8871178789233262E-2"/>
        </c:manualLayout>
      </c:layout>
      <c:overlay val="0"/>
    </c:legend>
    <c:plotVisOnly val="1"/>
    <c:dispBlanksAs val="gap"/>
    <c:showDLblsOverMax val="0"/>
  </c:chart>
  <c:spPr>
    <a:ln>
      <a:solidFill>
        <a:srgbClr val="808080">
          <a:lumMod val="60000"/>
          <a:lumOff val="40000"/>
        </a:srgbClr>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982029032085328E-2"/>
          <c:y val="9.5385923981724505E-2"/>
          <c:w val="0.49502901408897132"/>
          <c:h val="0.882102130548297"/>
        </c:manualLayout>
      </c:layout>
      <c:doughnutChart>
        <c:varyColors val="1"/>
        <c:ser>
          <c:idx val="0"/>
          <c:order val="0"/>
          <c:dPt>
            <c:idx val="0"/>
            <c:bubble3D val="0"/>
            <c:spPr>
              <a:solidFill>
                <a:srgbClr val="88C540"/>
              </a:solidFill>
              <a:ln>
                <a:solidFill>
                  <a:schemeClr val="bg1"/>
                </a:solidFill>
              </a:ln>
            </c:spPr>
            <c:extLst>
              <c:ext xmlns:c16="http://schemas.microsoft.com/office/drawing/2014/chart" uri="{C3380CC4-5D6E-409C-BE32-E72D297353CC}">
                <c16:uniqueId val="{00000001-CB2D-4884-925F-75E9DB8C151D}"/>
              </c:ext>
            </c:extLst>
          </c:dPt>
          <c:dPt>
            <c:idx val="1"/>
            <c:bubble3D val="0"/>
            <c:spPr>
              <a:solidFill>
                <a:srgbClr val="F78E1E"/>
              </a:solidFill>
              <a:ln>
                <a:solidFill>
                  <a:schemeClr val="bg1"/>
                </a:solidFill>
              </a:ln>
            </c:spPr>
            <c:extLst>
              <c:ext xmlns:c16="http://schemas.microsoft.com/office/drawing/2014/chart" uri="{C3380CC4-5D6E-409C-BE32-E72D297353CC}">
                <c16:uniqueId val="{00000003-CB2D-4884-925F-75E9DB8C151D}"/>
              </c:ext>
            </c:extLst>
          </c:dPt>
          <c:dPt>
            <c:idx val="2"/>
            <c:bubble3D val="0"/>
            <c:spPr>
              <a:solidFill>
                <a:srgbClr val="00AEEF"/>
              </a:solidFill>
              <a:ln>
                <a:solidFill>
                  <a:schemeClr val="bg1"/>
                </a:solidFill>
              </a:ln>
            </c:spPr>
            <c:extLst>
              <c:ext xmlns:c16="http://schemas.microsoft.com/office/drawing/2014/chart" uri="{C3380CC4-5D6E-409C-BE32-E72D297353CC}">
                <c16:uniqueId val="{00000005-CB2D-4884-925F-75E9DB8C151D}"/>
              </c:ext>
            </c:extLst>
          </c:dPt>
          <c:dPt>
            <c:idx val="3"/>
            <c:bubble3D val="0"/>
            <c:spPr>
              <a:solidFill>
                <a:srgbClr val="EC008C"/>
              </a:solidFill>
              <a:ln>
                <a:solidFill>
                  <a:schemeClr val="bg1"/>
                </a:solidFill>
              </a:ln>
            </c:spPr>
            <c:extLst>
              <c:ext xmlns:c16="http://schemas.microsoft.com/office/drawing/2014/chart" uri="{C3380CC4-5D6E-409C-BE32-E72D297353CC}">
                <c16:uniqueId val="{00000007-CB2D-4884-925F-75E9DB8C151D}"/>
              </c:ext>
            </c:extLst>
          </c:dPt>
          <c:dPt>
            <c:idx val="4"/>
            <c:bubble3D val="0"/>
            <c:spPr>
              <a:solidFill>
                <a:srgbClr val="E31837"/>
              </a:solidFill>
              <a:ln>
                <a:solidFill>
                  <a:schemeClr val="bg1"/>
                </a:solidFill>
              </a:ln>
            </c:spPr>
            <c:extLst>
              <c:ext xmlns:c16="http://schemas.microsoft.com/office/drawing/2014/chart" uri="{C3380CC4-5D6E-409C-BE32-E72D297353CC}">
                <c16:uniqueId val="{00000009-CB2D-4884-925F-75E9DB8C151D}"/>
              </c:ext>
            </c:extLst>
          </c:dPt>
          <c:dPt>
            <c:idx val="5"/>
            <c:bubble3D val="0"/>
            <c:spPr>
              <a:solidFill>
                <a:sysClr val="window" lastClr="FFFFFF">
                  <a:lumMod val="50000"/>
                </a:sysClr>
              </a:solidFill>
              <a:ln>
                <a:solidFill>
                  <a:sysClr val="window" lastClr="FFFFFF"/>
                </a:solidFill>
              </a:ln>
            </c:spPr>
            <c:extLst>
              <c:ext xmlns:c16="http://schemas.microsoft.com/office/drawing/2014/chart" uri="{C3380CC4-5D6E-409C-BE32-E72D297353CC}">
                <c16:uniqueId val="{0000000B-CB2D-4884-925F-75E9DB8C151D}"/>
              </c:ext>
            </c:extLst>
          </c:dPt>
          <c:dLbls>
            <c:dLbl>
              <c:idx val="3"/>
              <c:layout>
                <c:manualLayout>
                  <c:x val="-6.3380281690140899E-2"/>
                  <c:y val="-6.7465591988901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2D-4884-925F-75E9DB8C151D}"/>
                </c:ext>
              </c:extLst>
            </c:dLbl>
            <c:numFmt formatCode="0%" sourceLinked="0"/>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'Summary data'!$A$51:$A$55</c:f>
              <c:strCache>
                <c:ptCount val="5"/>
                <c:pt idx="0">
                  <c:v>Heterosexual</c:v>
                </c:pt>
                <c:pt idx="1">
                  <c:v>Homosexual &amp; Bisexual</c:v>
                </c:pt>
                <c:pt idx="2">
                  <c:v>Injecting drugs</c:v>
                </c:pt>
                <c:pt idx="3">
                  <c:v>Mother to child</c:v>
                </c:pt>
                <c:pt idx="4">
                  <c:v>Unclassified</c:v>
                </c:pt>
              </c:strCache>
            </c:strRef>
          </c:cat>
          <c:val>
            <c:numRef>
              <c:f>'Summary data'!$C$51:$C$55</c:f>
              <c:numCache>
                <c:formatCode>0.00%</c:formatCode>
                <c:ptCount val="5"/>
                <c:pt idx="0">
                  <c:v>0.40899999999999997</c:v>
                </c:pt>
                <c:pt idx="1">
                  <c:v>0.46300000000000002</c:v>
                </c:pt>
                <c:pt idx="2">
                  <c:v>3.0000000000000001E-3</c:v>
                </c:pt>
                <c:pt idx="3">
                  <c:v>6.0000000000000001E-3</c:v>
                </c:pt>
                <c:pt idx="4">
                  <c:v>0.12</c:v>
                </c:pt>
              </c:numCache>
            </c:numRef>
          </c:val>
          <c:extLst>
            <c:ext xmlns:c16="http://schemas.microsoft.com/office/drawing/2014/chart" uri="{C3380CC4-5D6E-409C-BE32-E72D297353CC}">
              <c16:uniqueId val="{0000000C-CB2D-4884-925F-75E9DB8C151D}"/>
            </c:ext>
          </c:extLst>
        </c:ser>
        <c:dLbls>
          <c:showLegendKey val="0"/>
          <c:showVal val="0"/>
          <c:showCatName val="0"/>
          <c:showSerName val="0"/>
          <c:showPercent val="0"/>
          <c:showBubbleSize val="0"/>
          <c:showLeaderLines val="1"/>
        </c:dLbls>
        <c:firstSliceAng val="0"/>
        <c:holeSize val="70"/>
      </c:doughnutChart>
    </c:plotArea>
    <c:legend>
      <c:legendPos val="r"/>
      <c:layout>
        <c:manualLayout>
          <c:xMode val="edge"/>
          <c:yMode val="edge"/>
          <c:x val="0.63142656275108466"/>
          <c:y val="0.10971954894527092"/>
          <c:w val="0.30405793025871775"/>
          <c:h val="0.63400651307475464"/>
        </c:manualLayout>
      </c:layout>
      <c:overlay val="0"/>
      <c:txPr>
        <a:bodyPr/>
        <a:lstStyle/>
        <a:p>
          <a:pPr rtl="0">
            <a:defRPr/>
          </a:pPr>
          <a:endParaRPr lang="en-US"/>
        </a:p>
      </c:txPr>
    </c:legend>
    <c:plotVisOnly val="1"/>
    <c:dispBlanksAs val="zero"/>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036904933931895E-2"/>
          <c:y val="0.11673926724071773"/>
          <c:w val="0.88559272172538961"/>
          <c:h val="0.62582158278437838"/>
        </c:manualLayout>
      </c:layout>
      <c:barChart>
        <c:barDir val="col"/>
        <c:grouping val="clustered"/>
        <c:varyColors val="0"/>
        <c:ser>
          <c:idx val="0"/>
          <c:order val="0"/>
          <c:tx>
            <c:strRef>
              <c:f>'Syphilis prevalence2'!$C$2</c:f>
              <c:strCache>
                <c:ptCount val="1"/>
                <c:pt idx="0">
                  <c:v>FSW</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prevalence2'!$B$3:$B$7</c:f>
              <c:strCache>
                <c:ptCount val="5"/>
                <c:pt idx="0">
                  <c:v>Colombo</c:v>
                </c:pt>
                <c:pt idx="1">
                  <c:v>Galle</c:v>
                </c:pt>
                <c:pt idx="2">
                  <c:v>Kandy</c:v>
                </c:pt>
                <c:pt idx="3">
                  <c:v>Anuradhapura</c:v>
                </c:pt>
                <c:pt idx="4">
                  <c:v>Jaffna</c:v>
                </c:pt>
              </c:strCache>
            </c:strRef>
          </c:cat>
          <c:val>
            <c:numRef>
              <c:f>'Syphilis prevalence2'!$C$3:$C$7</c:f>
              <c:numCache>
                <c:formatCode>General</c:formatCode>
                <c:ptCount val="5"/>
                <c:pt idx="0">
                  <c:v>2.2000000000000002</c:v>
                </c:pt>
                <c:pt idx="1">
                  <c:v>2</c:v>
                </c:pt>
                <c:pt idx="2">
                  <c:v>2.5</c:v>
                </c:pt>
              </c:numCache>
            </c:numRef>
          </c:val>
          <c:extLst>
            <c:ext xmlns:c16="http://schemas.microsoft.com/office/drawing/2014/chart" uri="{C3380CC4-5D6E-409C-BE32-E72D297353CC}">
              <c16:uniqueId val="{00000000-3C97-48FE-A3AF-8BE5628179C3}"/>
            </c:ext>
          </c:extLst>
        </c:ser>
        <c:ser>
          <c:idx val="1"/>
          <c:order val="1"/>
          <c:tx>
            <c:strRef>
              <c:f>'Syphilis prevalence2'!$D$2</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prevalence2'!$B$3:$B$7</c:f>
              <c:strCache>
                <c:ptCount val="5"/>
                <c:pt idx="0">
                  <c:v>Colombo</c:v>
                </c:pt>
                <c:pt idx="1">
                  <c:v>Galle</c:v>
                </c:pt>
                <c:pt idx="2">
                  <c:v>Kandy</c:v>
                </c:pt>
                <c:pt idx="3">
                  <c:v>Anuradhapura</c:v>
                </c:pt>
                <c:pt idx="4">
                  <c:v>Jaffna</c:v>
                </c:pt>
              </c:strCache>
            </c:strRef>
          </c:cat>
          <c:val>
            <c:numRef>
              <c:f>'Syphilis prevalence2'!$D$3:$D$7</c:f>
              <c:numCache>
                <c:formatCode>General</c:formatCode>
                <c:ptCount val="5"/>
                <c:pt idx="0">
                  <c:v>1.4</c:v>
                </c:pt>
                <c:pt idx="1">
                  <c:v>0.3</c:v>
                </c:pt>
                <c:pt idx="3">
                  <c:v>0.3</c:v>
                </c:pt>
              </c:numCache>
            </c:numRef>
          </c:val>
          <c:extLst>
            <c:ext xmlns:c16="http://schemas.microsoft.com/office/drawing/2014/chart" uri="{C3380CC4-5D6E-409C-BE32-E72D297353CC}">
              <c16:uniqueId val="{00000001-3C97-48FE-A3AF-8BE5628179C3}"/>
            </c:ext>
          </c:extLst>
        </c:ser>
        <c:ser>
          <c:idx val="2"/>
          <c:order val="2"/>
          <c:tx>
            <c:strRef>
              <c:f>'Syphilis prevalence2'!$E$2</c:f>
              <c:strCache>
                <c:ptCount val="1"/>
                <c:pt idx="0">
                  <c:v>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prevalence2'!$B$3:$B$7</c:f>
              <c:strCache>
                <c:ptCount val="5"/>
                <c:pt idx="0">
                  <c:v>Colombo</c:v>
                </c:pt>
                <c:pt idx="1">
                  <c:v>Galle</c:v>
                </c:pt>
                <c:pt idx="2">
                  <c:v>Kandy</c:v>
                </c:pt>
                <c:pt idx="3">
                  <c:v>Anuradhapura</c:v>
                </c:pt>
                <c:pt idx="4">
                  <c:v>Jaffna</c:v>
                </c:pt>
              </c:strCache>
            </c:strRef>
          </c:cat>
          <c:val>
            <c:numRef>
              <c:f>'Syphilis prevalence2'!$E$3:$E$7</c:f>
              <c:numCache>
                <c:formatCode>General</c:formatCode>
                <c:ptCount val="5"/>
                <c:pt idx="0">
                  <c:v>0.3</c:v>
                </c:pt>
              </c:numCache>
            </c:numRef>
          </c:val>
          <c:extLst>
            <c:ext xmlns:c16="http://schemas.microsoft.com/office/drawing/2014/chart" uri="{C3380CC4-5D6E-409C-BE32-E72D297353CC}">
              <c16:uniqueId val="{00000002-3C97-48FE-A3AF-8BE5628179C3}"/>
            </c:ext>
          </c:extLst>
        </c:ser>
        <c:ser>
          <c:idx val="3"/>
          <c:order val="3"/>
          <c:tx>
            <c:strRef>
              <c:f>'Syphilis prevalence2'!$F$2</c:f>
              <c:strCache>
                <c:ptCount val="1"/>
                <c:pt idx="0">
                  <c:v>Beach boys</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prevalence2'!$B$3:$B$7</c:f>
              <c:strCache>
                <c:ptCount val="5"/>
                <c:pt idx="0">
                  <c:v>Colombo</c:v>
                </c:pt>
                <c:pt idx="1">
                  <c:v>Galle</c:v>
                </c:pt>
                <c:pt idx="2">
                  <c:v>Kandy</c:v>
                </c:pt>
                <c:pt idx="3">
                  <c:v>Anuradhapura</c:v>
                </c:pt>
                <c:pt idx="4">
                  <c:v>Jaffna</c:v>
                </c:pt>
              </c:strCache>
            </c:strRef>
          </c:cat>
          <c:val>
            <c:numRef>
              <c:f>'Syphilis prevalence2'!$F$3:$F$7</c:f>
              <c:numCache>
                <c:formatCode>General</c:formatCode>
                <c:ptCount val="5"/>
                <c:pt idx="1">
                  <c:v>0.2</c:v>
                </c:pt>
              </c:numCache>
            </c:numRef>
          </c:val>
          <c:extLst>
            <c:ext xmlns:c16="http://schemas.microsoft.com/office/drawing/2014/chart" uri="{C3380CC4-5D6E-409C-BE32-E72D297353CC}">
              <c16:uniqueId val="{00000003-3C97-48FE-A3AF-8BE5628179C3}"/>
            </c:ext>
          </c:extLst>
        </c:ser>
        <c:ser>
          <c:idx val="4"/>
          <c:order val="4"/>
          <c:tx>
            <c:strRef>
              <c:f>'Syphilis prevalence2'!$G$2</c:f>
              <c:strCache>
                <c:ptCount val="1"/>
                <c:pt idx="0">
                  <c:v>TG</c:v>
                </c:pt>
              </c:strCache>
            </c:strRef>
          </c:tx>
          <c:invertIfNegative val="0"/>
          <c:cat>
            <c:strRef>
              <c:f>'Syphilis prevalence2'!$B$3:$B$7</c:f>
              <c:strCache>
                <c:ptCount val="5"/>
                <c:pt idx="0">
                  <c:v>Colombo</c:v>
                </c:pt>
                <c:pt idx="1">
                  <c:v>Galle</c:v>
                </c:pt>
                <c:pt idx="2">
                  <c:v>Kandy</c:v>
                </c:pt>
                <c:pt idx="3">
                  <c:v>Anuradhapura</c:v>
                </c:pt>
                <c:pt idx="4">
                  <c:v>Jaffna</c:v>
                </c:pt>
              </c:strCache>
            </c:strRef>
          </c:cat>
          <c:val>
            <c:numRef>
              <c:f>'Syphilis prevalence2'!$G$3:$G$7</c:f>
              <c:numCache>
                <c:formatCode>General</c:formatCode>
                <c:ptCount val="5"/>
                <c:pt idx="0">
                  <c:v>0.4</c:v>
                </c:pt>
                <c:pt idx="4">
                  <c:v>0</c:v>
                </c:pt>
              </c:numCache>
            </c:numRef>
          </c:val>
          <c:extLst>
            <c:ext xmlns:c16="http://schemas.microsoft.com/office/drawing/2014/chart" uri="{C3380CC4-5D6E-409C-BE32-E72D297353CC}">
              <c16:uniqueId val="{00000004-3C97-48FE-A3AF-8BE5628179C3}"/>
            </c:ext>
          </c:extLst>
        </c:ser>
        <c:dLbls>
          <c:showLegendKey val="0"/>
          <c:showVal val="0"/>
          <c:showCatName val="0"/>
          <c:showSerName val="0"/>
          <c:showPercent val="0"/>
          <c:showBubbleSize val="0"/>
        </c:dLbls>
        <c:gapWidth val="150"/>
        <c:axId val="137338880"/>
        <c:axId val="137340416"/>
      </c:barChart>
      <c:catAx>
        <c:axId val="137338880"/>
        <c:scaling>
          <c:orientation val="minMax"/>
        </c:scaling>
        <c:delete val="0"/>
        <c:axPos val="b"/>
        <c:numFmt formatCode="General" sourceLinked="0"/>
        <c:majorTickMark val="out"/>
        <c:minorTickMark val="none"/>
        <c:tickLblPos val="nextTo"/>
        <c:crossAx val="137340416"/>
        <c:crosses val="autoZero"/>
        <c:auto val="1"/>
        <c:lblAlgn val="ctr"/>
        <c:lblOffset val="100"/>
        <c:noMultiLvlLbl val="0"/>
      </c:catAx>
      <c:valAx>
        <c:axId val="137340416"/>
        <c:scaling>
          <c:orientation val="minMax"/>
          <c:max val="5"/>
          <c:min val="0"/>
        </c:scaling>
        <c:delete val="0"/>
        <c:axPos val="l"/>
        <c:title>
          <c:tx>
            <c:rich>
              <a:bodyPr rot="0" vert="horz"/>
              <a:lstStyle/>
              <a:p>
                <a:pPr>
                  <a:defRPr/>
                </a:pPr>
                <a:r>
                  <a:rPr lang="en-US"/>
                  <a:t>%</a:t>
                </a:r>
              </a:p>
            </c:rich>
          </c:tx>
          <c:layout>
            <c:manualLayout>
              <c:xMode val="edge"/>
              <c:yMode val="edge"/>
              <c:x val="0"/>
              <c:y val="0.16510454858564985"/>
            </c:manualLayout>
          </c:layout>
          <c:overlay val="0"/>
        </c:title>
        <c:numFmt formatCode="General" sourceLinked="1"/>
        <c:majorTickMark val="out"/>
        <c:minorTickMark val="none"/>
        <c:tickLblPos val="nextTo"/>
        <c:crossAx val="137338880"/>
        <c:crosses val="autoZero"/>
        <c:crossBetween val="between"/>
        <c:majorUnit val="1"/>
      </c:valAx>
    </c:plotArea>
    <c:legend>
      <c:legendPos val="t"/>
      <c:layout>
        <c:manualLayout>
          <c:xMode val="edge"/>
          <c:yMode val="edge"/>
          <c:x val="0.32148103239014481"/>
          <c:y val="2.6410339058494891E-2"/>
          <c:w val="0.53211007147814138"/>
          <c:h val="8.375681110036684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4"/>
          <c:order val="4"/>
          <c:tx>
            <c:strRef>
              <c:f>'Condom use_KP (2)'!$A$8</c:f>
              <c:strCache>
                <c:ptCount val="1"/>
                <c:pt idx="0">
                  <c:v>TG</c:v>
                </c:pt>
              </c:strCache>
            </c:strRef>
          </c:tx>
          <c:spPr>
            <a:solidFill>
              <a:srgbClr val="CDC884"/>
            </a:solidFill>
            <a:ln>
              <a:noFill/>
            </a:ln>
          </c:spPr>
          <c:invertIfNegative val="0"/>
          <c:cat>
            <c:strRef>
              <c:f>'Condom use_KP (2)'!$B$3:$D$3</c:f>
              <c:strCache>
                <c:ptCount val="3"/>
                <c:pt idx="0">
                  <c:v>2006-07</c:v>
                </c:pt>
                <c:pt idx="1">
                  <c:v>2014</c:v>
                </c:pt>
                <c:pt idx="2">
                  <c:v>2017/18</c:v>
                </c:pt>
              </c:strCache>
            </c:strRef>
          </c:cat>
          <c:val>
            <c:numRef>
              <c:f>'Condom use_KP (2)'!$B$8:$D$8</c:f>
              <c:numCache>
                <c:formatCode>General</c:formatCode>
                <c:ptCount val="3"/>
                <c:pt idx="2">
                  <c:v>76.3</c:v>
                </c:pt>
              </c:numCache>
            </c:numRef>
          </c:val>
          <c:extLst>
            <c:ext xmlns:c16="http://schemas.microsoft.com/office/drawing/2014/chart" uri="{C3380CC4-5D6E-409C-BE32-E72D297353CC}">
              <c16:uniqueId val="{00000000-E5A9-47CC-838B-6C41E5EEE60C}"/>
            </c:ext>
          </c:extLst>
        </c:ser>
        <c:dLbls>
          <c:showLegendKey val="0"/>
          <c:showVal val="0"/>
          <c:showCatName val="0"/>
          <c:showSerName val="0"/>
          <c:showPercent val="0"/>
          <c:showBubbleSize val="0"/>
        </c:dLbls>
        <c:gapWidth val="150"/>
        <c:axId val="137865088"/>
        <c:axId val="137866624"/>
      </c:barChart>
      <c:lineChart>
        <c:grouping val="standard"/>
        <c:varyColors val="0"/>
        <c:ser>
          <c:idx val="0"/>
          <c:order val="0"/>
          <c:tx>
            <c:strRef>
              <c:f>'Condom use_KP (2)'!$A$4</c:f>
              <c:strCache>
                <c:ptCount val="1"/>
                <c:pt idx="0">
                  <c:v>FSW</c:v>
                </c:pt>
              </c:strCache>
            </c:strRef>
          </c:tx>
          <c:spPr>
            <a:ln w="38100">
              <a:solidFill>
                <a:srgbClr val="00A99A"/>
              </a:solidFill>
            </a:ln>
          </c:spPr>
          <c:marker>
            <c:symbol val="none"/>
          </c:marker>
          <c:dLbls>
            <c:numFmt formatCode="#,##0" sourceLinked="0"/>
            <c:spPr>
              <a:noFill/>
              <a:ln>
                <a:noFill/>
              </a:ln>
              <a:effectLst/>
            </c:spPr>
            <c:txPr>
              <a:bodyPr wrap="square" lIns="38100" tIns="19050" rIns="38100" bIns="19050" anchor="ctr">
                <a:spAutoFit/>
              </a:bodyPr>
              <a:lstStyle/>
              <a:p>
                <a:pPr>
                  <a:defRPr>
                    <a:solidFill>
                      <a:srgbClr val="00A99A"/>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 (2)'!$B$3:$D$3</c:f>
              <c:strCache>
                <c:ptCount val="3"/>
                <c:pt idx="0">
                  <c:v>2006-07</c:v>
                </c:pt>
                <c:pt idx="1">
                  <c:v>2014</c:v>
                </c:pt>
                <c:pt idx="2">
                  <c:v>2017/18</c:v>
                </c:pt>
              </c:strCache>
            </c:strRef>
          </c:cat>
          <c:val>
            <c:numRef>
              <c:f>'Condom use_KP (2)'!$B$4:$D$4</c:f>
              <c:numCache>
                <c:formatCode>General</c:formatCode>
                <c:ptCount val="3"/>
                <c:pt idx="0" formatCode="0">
                  <c:v>89</c:v>
                </c:pt>
                <c:pt idx="1">
                  <c:v>93.1</c:v>
                </c:pt>
                <c:pt idx="2">
                  <c:v>83.6</c:v>
                </c:pt>
              </c:numCache>
            </c:numRef>
          </c:val>
          <c:smooth val="0"/>
          <c:extLst>
            <c:ext xmlns:c16="http://schemas.microsoft.com/office/drawing/2014/chart" uri="{C3380CC4-5D6E-409C-BE32-E72D297353CC}">
              <c16:uniqueId val="{00000001-E5A9-47CC-838B-6C41E5EEE60C}"/>
            </c:ext>
          </c:extLst>
        </c:ser>
        <c:ser>
          <c:idx val="1"/>
          <c:order val="1"/>
          <c:tx>
            <c:strRef>
              <c:f>'Condom use_KP (2)'!$A$5</c:f>
              <c:strCache>
                <c:ptCount val="1"/>
                <c:pt idx="0">
                  <c:v>MSM</c:v>
                </c:pt>
              </c:strCache>
            </c:strRef>
          </c:tx>
          <c:spPr>
            <a:ln w="38100">
              <a:solidFill>
                <a:srgbClr val="F78F20"/>
              </a:solidFill>
            </a:ln>
          </c:spPr>
          <c:marker>
            <c:symbol val="none"/>
          </c:marker>
          <c:dLbls>
            <c:dLbl>
              <c:idx val="2"/>
              <c:layout>
                <c:manualLayout>
                  <c:x val="1.1348581427321584E-3"/>
                  <c:y val="2.2407619716903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A9-47CC-838B-6C41E5EEE60C}"/>
                </c:ext>
              </c:extLst>
            </c:dLbl>
            <c:numFmt formatCode="#,##0" sourceLinked="0"/>
            <c:spPr>
              <a:noFill/>
              <a:ln>
                <a:noFill/>
              </a:ln>
              <a:effectLst/>
            </c:spPr>
            <c:txPr>
              <a:bodyPr wrap="square" lIns="38100" tIns="19050" rIns="38100" bIns="19050" anchor="ctr">
                <a:spAutoFit/>
              </a:bodyPr>
              <a:lstStyle/>
              <a:p>
                <a:pPr>
                  <a:defRPr>
                    <a:solidFill>
                      <a:srgbClr val="F78E1E"/>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 (2)'!$B$3:$D$3</c:f>
              <c:strCache>
                <c:ptCount val="3"/>
                <c:pt idx="0">
                  <c:v>2006-07</c:v>
                </c:pt>
                <c:pt idx="1">
                  <c:v>2014</c:v>
                </c:pt>
                <c:pt idx="2">
                  <c:v>2017/18</c:v>
                </c:pt>
              </c:strCache>
            </c:strRef>
          </c:cat>
          <c:val>
            <c:numRef>
              <c:f>'Condom use_KP (2)'!$B$5:$D$5</c:f>
              <c:numCache>
                <c:formatCode>General</c:formatCode>
                <c:ptCount val="3"/>
                <c:pt idx="0" formatCode="0">
                  <c:v>61.37</c:v>
                </c:pt>
                <c:pt idx="1">
                  <c:v>57.9</c:v>
                </c:pt>
                <c:pt idx="2">
                  <c:v>82.8</c:v>
                </c:pt>
              </c:numCache>
            </c:numRef>
          </c:val>
          <c:smooth val="0"/>
          <c:extLst>
            <c:ext xmlns:c16="http://schemas.microsoft.com/office/drawing/2014/chart" uri="{C3380CC4-5D6E-409C-BE32-E72D297353CC}">
              <c16:uniqueId val="{00000002-E5A9-47CC-838B-6C41E5EEE60C}"/>
            </c:ext>
          </c:extLst>
        </c:ser>
        <c:ser>
          <c:idx val="2"/>
          <c:order val="2"/>
          <c:tx>
            <c:strRef>
              <c:f>'Condom use_KP (2)'!$A$6</c:f>
              <c:strCache>
                <c:ptCount val="1"/>
                <c:pt idx="0">
                  <c:v>PWID*</c:v>
                </c:pt>
              </c:strCache>
            </c:strRef>
          </c:tx>
          <c:spPr>
            <a:ln w="38100">
              <a:solidFill>
                <a:srgbClr val="63CDF6"/>
              </a:solidFill>
            </a:ln>
          </c:spPr>
          <c:marker>
            <c:symbol val="none"/>
          </c:marker>
          <c:dLbls>
            <c:dLbl>
              <c:idx val="1"/>
              <c:layout>
                <c:manualLayout>
                  <c:x val="-3.6507936507936566E-2"/>
                  <c:y val="-6.35677155089459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5A9-47CC-838B-6C41E5EEE60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 (2)'!$B$3:$D$3</c:f>
              <c:strCache>
                <c:ptCount val="3"/>
                <c:pt idx="0">
                  <c:v>2006-07</c:v>
                </c:pt>
                <c:pt idx="1">
                  <c:v>2014</c:v>
                </c:pt>
                <c:pt idx="2">
                  <c:v>2017/18</c:v>
                </c:pt>
              </c:strCache>
            </c:strRef>
          </c:cat>
          <c:val>
            <c:numRef>
              <c:f>'Condom use_KP (2)'!$B$6:$D$6</c:f>
              <c:numCache>
                <c:formatCode>0</c:formatCode>
                <c:ptCount val="3"/>
                <c:pt idx="1">
                  <c:v>24</c:v>
                </c:pt>
                <c:pt idx="2">
                  <c:v>25.5</c:v>
                </c:pt>
              </c:numCache>
            </c:numRef>
          </c:val>
          <c:smooth val="0"/>
          <c:extLst>
            <c:ext xmlns:c16="http://schemas.microsoft.com/office/drawing/2014/chart" uri="{C3380CC4-5D6E-409C-BE32-E72D297353CC}">
              <c16:uniqueId val="{00000003-E5A9-47CC-838B-6C41E5EEE60C}"/>
            </c:ext>
          </c:extLst>
        </c:ser>
        <c:ser>
          <c:idx val="3"/>
          <c:order val="3"/>
          <c:tx>
            <c:strRef>
              <c:f>'Condom use_KP (2)'!$A$7</c:f>
              <c:strCache>
                <c:ptCount val="1"/>
                <c:pt idx="0">
                  <c:v>Beach boys **</c:v>
                </c:pt>
              </c:strCache>
            </c:strRef>
          </c:tx>
          <c:spPr>
            <a:ln w="38100">
              <a:solidFill>
                <a:srgbClr val="E31837"/>
              </a:solidFill>
            </a:ln>
          </c:spPr>
          <c:marker>
            <c:symbol val="none"/>
          </c:marker>
          <c:dLbls>
            <c:dLbl>
              <c:idx val="1"/>
              <c:layout>
                <c:manualLayout>
                  <c:x val="-3.6507936507936566E-2"/>
                  <c:y val="-3.1783857754472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A9-47CC-838B-6C41E5EEE60C}"/>
                </c:ext>
              </c:extLst>
            </c:dLbl>
            <c:numFmt formatCode="#,##0" sourceLinked="0"/>
            <c:spPr>
              <a:noFill/>
              <a:ln>
                <a:noFill/>
              </a:ln>
              <a:effectLst/>
            </c:spPr>
            <c:txPr>
              <a:bodyPr wrap="square" lIns="38100" tIns="19050" rIns="38100" bIns="19050" anchor="ctr">
                <a:spAutoFit/>
              </a:bodyPr>
              <a:lstStyle/>
              <a:p>
                <a:pPr>
                  <a:defRPr>
                    <a:solidFill>
                      <a:srgbClr val="E31837"/>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'Condom use_KP (2)'!$B$3:$D$3</c:f>
              <c:strCache>
                <c:ptCount val="3"/>
                <c:pt idx="0">
                  <c:v>2006-07</c:v>
                </c:pt>
                <c:pt idx="1">
                  <c:v>2014</c:v>
                </c:pt>
                <c:pt idx="2">
                  <c:v>2017/18</c:v>
                </c:pt>
              </c:strCache>
            </c:strRef>
          </c:cat>
          <c:val>
            <c:numRef>
              <c:f>'Condom use_KP (2)'!$B$7:$D$7</c:f>
              <c:numCache>
                <c:formatCode>General</c:formatCode>
                <c:ptCount val="3"/>
                <c:pt idx="1">
                  <c:v>67.599999999999994</c:v>
                </c:pt>
                <c:pt idx="2">
                  <c:v>75.3</c:v>
                </c:pt>
              </c:numCache>
            </c:numRef>
          </c:val>
          <c:smooth val="0"/>
          <c:extLst>
            <c:ext xmlns:c16="http://schemas.microsoft.com/office/drawing/2014/chart" uri="{C3380CC4-5D6E-409C-BE32-E72D297353CC}">
              <c16:uniqueId val="{00000004-E5A9-47CC-838B-6C41E5EEE60C}"/>
            </c:ext>
          </c:extLst>
        </c:ser>
        <c:dLbls>
          <c:showLegendKey val="0"/>
          <c:showVal val="0"/>
          <c:showCatName val="0"/>
          <c:showSerName val="0"/>
          <c:showPercent val="0"/>
          <c:showBubbleSize val="0"/>
        </c:dLbls>
        <c:marker val="1"/>
        <c:smooth val="0"/>
        <c:axId val="137865088"/>
        <c:axId val="137866624"/>
      </c:lineChart>
      <c:catAx>
        <c:axId val="137865088"/>
        <c:scaling>
          <c:orientation val="minMax"/>
        </c:scaling>
        <c:delete val="0"/>
        <c:axPos val="b"/>
        <c:numFmt formatCode="General" sourceLinked="1"/>
        <c:majorTickMark val="out"/>
        <c:minorTickMark val="none"/>
        <c:tickLblPos val="nextTo"/>
        <c:crossAx val="137866624"/>
        <c:crosses val="autoZero"/>
        <c:auto val="1"/>
        <c:lblAlgn val="ctr"/>
        <c:lblOffset val="100"/>
        <c:noMultiLvlLbl val="0"/>
      </c:catAx>
      <c:valAx>
        <c:axId val="137866624"/>
        <c:scaling>
          <c:orientation val="minMax"/>
          <c:max val="100"/>
          <c:min val="0"/>
        </c:scaling>
        <c:delete val="0"/>
        <c:axPos val="l"/>
        <c:title>
          <c:tx>
            <c:rich>
              <a:bodyPr rot="0" vert="horz"/>
              <a:lstStyle/>
              <a:p>
                <a:pPr>
                  <a:defRPr/>
                </a:pPr>
                <a:r>
                  <a:rPr lang="en-US"/>
                  <a:t>%</a:t>
                </a:r>
              </a:p>
            </c:rich>
          </c:tx>
          <c:layout>
            <c:manualLayout>
              <c:xMode val="edge"/>
              <c:yMode val="edge"/>
              <c:x val="0"/>
              <c:y val="0.14493875765529324"/>
            </c:manualLayout>
          </c:layout>
          <c:overlay val="0"/>
        </c:title>
        <c:numFmt formatCode="General" sourceLinked="1"/>
        <c:majorTickMark val="out"/>
        <c:minorTickMark val="none"/>
        <c:tickLblPos val="nextTo"/>
        <c:crossAx val="137865088"/>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'cndm use_last sex MSM'!$B$4</c:f>
              <c:strCache>
                <c:ptCount val="1"/>
                <c:pt idx="0">
                  <c:v>Colombo</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use_last sex MSM'!$C$3:$G$3</c:f>
              <c:strCache>
                <c:ptCount val="5"/>
                <c:pt idx="0">
                  <c:v>when sold sex</c:v>
                </c:pt>
                <c:pt idx="1">
                  <c:v>when bought sex</c:v>
                </c:pt>
                <c:pt idx="2">
                  <c:v>with a casual male partner</c:v>
                </c:pt>
                <c:pt idx="3">
                  <c:v>with a regular male partner</c:v>
                </c:pt>
                <c:pt idx="4">
                  <c:v>with a female partner</c:v>
                </c:pt>
              </c:strCache>
            </c:strRef>
          </c:cat>
          <c:val>
            <c:numRef>
              <c:f>'cndm use_last sex MSM'!$C$4:$G$4</c:f>
              <c:numCache>
                <c:formatCode>General</c:formatCode>
                <c:ptCount val="5"/>
                <c:pt idx="0">
                  <c:v>87.1</c:v>
                </c:pt>
                <c:pt idx="1">
                  <c:v>89.4</c:v>
                </c:pt>
                <c:pt idx="2">
                  <c:v>82.7</c:v>
                </c:pt>
                <c:pt idx="3">
                  <c:v>74.3</c:v>
                </c:pt>
                <c:pt idx="4">
                  <c:v>58.3</c:v>
                </c:pt>
              </c:numCache>
            </c:numRef>
          </c:val>
          <c:extLst>
            <c:ext xmlns:c16="http://schemas.microsoft.com/office/drawing/2014/chart" uri="{C3380CC4-5D6E-409C-BE32-E72D297353CC}">
              <c16:uniqueId val="{00000000-6144-4E0D-88AF-A8DCAC2B91B0}"/>
            </c:ext>
          </c:extLst>
        </c:ser>
        <c:ser>
          <c:idx val="0"/>
          <c:order val="1"/>
          <c:tx>
            <c:strRef>
              <c:f>'cndm use_last sex MSM'!$B$5</c:f>
              <c:strCache>
                <c:ptCount val="1"/>
                <c:pt idx="0">
                  <c:v>Anuradhapura</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use_last sex MSM'!$C$3:$G$3</c:f>
              <c:strCache>
                <c:ptCount val="5"/>
                <c:pt idx="0">
                  <c:v>when sold sex</c:v>
                </c:pt>
                <c:pt idx="1">
                  <c:v>when bought sex</c:v>
                </c:pt>
                <c:pt idx="2">
                  <c:v>with a casual male partner</c:v>
                </c:pt>
                <c:pt idx="3">
                  <c:v>with a regular male partner</c:v>
                </c:pt>
                <c:pt idx="4">
                  <c:v>with a female partner</c:v>
                </c:pt>
              </c:strCache>
            </c:strRef>
          </c:cat>
          <c:val>
            <c:numRef>
              <c:f>'cndm use_last sex MSM'!$C$5:$G$5</c:f>
              <c:numCache>
                <c:formatCode>General</c:formatCode>
                <c:ptCount val="5"/>
                <c:pt idx="0">
                  <c:v>81.400000000000006</c:v>
                </c:pt>
                <c:pt idx="1">
                  <c:v>94.3</c:v>
                </c:pt>
                <c:pt idx="2">
                  <c:v>69</c:v>
                </c:pt>
                <c:pt idx="3">
                  <c:v>67.2</c:v>
                </c:pt>
                <c:pt idx="4">
                  <c:v>66.8</c:v>
                </c:pt>
              </c:numCache>
            </c:numRef>
          </c:val>
          <c:extLst>
            <c:ext xmlns:c16="http://schemas.microsoft.com/office/drawing/2014/chart" uri="{C3380CC4-5D6E-409C-BE32-E72D297353CC}">
              <c16:uniqueId val="{00000001-6144-4E0D-88AF-A8DCAC2B91B0}"/>
            </c:ext>
          </c:extLst>
        </c:ser>
        <c:ser>
          <c:idx val="2"/>
          <c:order val="2"/>
          <c:tx>
            <c:strRef>
              <c:f>'cndm use_last sex MSM'!$B$6</c:f>
              <c:strCache>
                <c:ptCount val="1"/>
                <c:pt idx="0">
                  <c:v>Galle</c:v>
                </c:pt>
              </c:strCache>
            </c:strRef>
          </c:tx>
          <c:spPr>
            <a:solidFill>
              <a:srgbClr val="63CDF6"/>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use_last sex MSM'!$C$3:$G$3</c:f>
              <c:strCache>
                <c:ptCount val="5"/>
                <c:pt idx="0">
                  <c:v>when sold sex</c:v>
                </c:pt>
                <c:pt idx="1">
                  <c:v>when bought sex</c:v>
                </c:pt>
                <c:pt idx="2">
                  <c:v>with a casual male partner</c:v>
                </c:pt>
                <c:pt idx="3">
                  <c:v>with a regular male partner</c:v>
                </c:pt>
                <c:pt idx="4">
                  <c:v>with a female partner</c:v>
                </c:pt>
              </c:strCache>
            </c:strRef>
          </c:cat>
          <c:val>
            <c:numRef>
              <c:f>'cndm use_last sex MSM'!$C$6:$G$6</c:f>
              <c:numCache>
                <c:formatCode>General</c:formatCode>
                <c:ptCount val="5"/>
                <c:pt idx="0">
                  <c:v>89.9</c:v>
                </c:pt>
                <c:pt idx="1">
                  <c:v>79.5</c:v>
                </c:pt>
                <c:pt idx="2">
                  <c:v>93.7</c:v>
                </c:pt>
                <c:pt idx="3">
                  <c:v>63.8</c:v>
                </c:pt>
                <c:pt idx="4">
                  <c:v>81</c:v>
                </c:pt>
              </c:numCache>
            </c:numRef>
          </c:val>
          <c:extLst>
            <c:ext xmlns:c16="http://schemas.microsoft.com/office/drawing/2014/chart" uri="{C3380CC4-5D6E-409C-BE32-E72D297353CC}">
              <c16:uniqueId val="{00000002-6144-4E0D-88AF-A8DCAC2B91B0}"/>
            </c:ext>
          </c:extLst>
        </c:ser>
        <c:dLbls>
          <c:showLegendKey val="0"/>
          <c:showVal val="0"/>
          <c:showCatName val="0"/>
          <c:showSerName val="0"/>
          <c:showPercent val="0"/>
          <c:showBubbleSize val="0"/>
        </c:dLbls>
        <c:gapWidth val="150"/>
        <c:axId val="138511872"/>
        <c:axId val="138513408"/>
      </c:barChart>
      <c:scatterChart>
        <c:scatterStyle val="lineMarker"/>
        <c:varyColors val="0"/>
        <c:ser>
          <c:idx val="3"/>
          <c:order val="3"/>
          <c:tx>
            <c:strRef>
              <c:f>'cndm use_last sex MSM'!$R$2</c:f>
              <c:strCache>
                <c:ptCount val="1"/>
                <c:pt idx="0">
                  <c:v>t</c:v>
                </c:pt>
              </c:strCache>
            </c:strRef>
          </c:tx>
          <c:spPr>
            <a:ln w="15875">
              <a:solidFill>
                <a:srgbClr val="E31837"/>
              </a:solidFill>
              <a:prstDash val="dash"/>
            </a:ln>
          </c:spPr>
          <c:marker>
            <c:symbol val="none"/>
          </c:marker>
          <c:xVal>
            <c:numRef>
              <c:f>'cndm use_last sex MSM'!$Q$3:$Q$4</c:f>
              <c:numCache>
                <c:formatCode>General</c:formatCode>
                <c:ptCount val="2"/>
                <c:pt idx="0">
                  <c:v>0</c:v>
                </c:pt>
                <c:pt idx="1">
                  <c:v>1</c:v>
                </c:pt>
              </c:numCache>
            </c:numRef>
          </c:xVal>
          <c:yVal>
            <c:numRef>
              <c:f>'cndm use_last sex MSM'!$R$3:$R$4</c:f>
              <c:numCache>
                <c:formatCode>General</c:formatCode>
                <c:ptCount val="2"/>
                <c:pt idx="0">
                  <c:v>90</c:v>
                </c:pt>
                <c:pt idx="1">
                  <c:v>90</c:v>
                </c:pt>
              </c:numCache>
            </c:numRef>
          </c:yVal>
          <c:smooth val="0"/>
          <c:extLst>
            <c:ext xmlns:c16="http://schemas.microsoft.com/office/drawing/2014/chart" uri="{C3380CC4-5D6E-409C-BE32-E72D297353CC}">
              <c16:uniqueId val="{00000003-6144-4E0D-88AF-A8DCAC2B91B0}"/>
            </c:ext>
          </c:extLst>
        </c:ser>
        <c:dLbls>
          <c:showLegendKey val="0"/>
          <c:showVal val="0"/>
          <c:showCatName val="0"/>
          <c:showSerName val="0"/>
          <c:showPercent val="0"/>
          <c:showBubbleSize val="0"/>
        </c:dLbls>
        <c:axId val="138525312"/>
        <c:axId val="138523776"/>
      </c:scatterChart>
      <c:catAx>
        <c:axId val="138511872"/>
        <c:scaling>
          <c:orientation val="minMax"/>
        </c:scaling>
        <c:delete val="0"/>
        <c:axPos val="b"/>
        <c:numFmt formatCode="General" sourceLinked="0"/>
        <c:majorTickMark val="out"/>
        <c:minorTickMark val="none"/>
        <c:tickLblPos val="nextTo"/>
        <c:crossAx val="138513408"/>
        <c:crosses val="autoZero"/>
        <c:auto val="1"/>
        <c:lblAlgn val="ctr"/>
        <c:lblOffset val="100"/>
        <c:noMultiLvlLbl val="0"/>
      </c:catAx>
      <c:valAx>
        <c:axId val="138513408"/>
        <c:scaling>
          <c:orientation val="minMax"/>
          <c:max val="100"/>
          <c:min val="0"/>
        </c:scaling>
        <c:delete val="0"/>
        <c:axPos val="l"/>
        <c:title>
          <c:tx>
            <c:rich>
              <a:bodyPr rot="0" vert="horz"/>
              <a:lstStyle/>
              <a:p>
                <a:pPr>
                  <a:defRPr/>
                </a:pPr>
                <a:r>
                  <a:rPr lang="en-US"/>
                  <a:t>%</a:t>
                </a:r>
              </a:p>
            </c:rich>
          </c:tx>
          <c:layout>
            <c:manualLayout>
              <c:xMode val="edge"/>
              <c:yMode val="edge"/>
              <c:x val="0"/>
              <c:y val="0.17636918732462697"/>
            </c:manualLayout>
          </c:layout>
          <c:overlay val="0"/>
        </c:title>
        <c:numFmt formatCode="General" sourceLinked="1"/>
        <c:majorTickMark val="out"/>
        <c:minorTickMark val="none"/>
        <c:tickLblPos val="nextTo"/>
        <c:crossAx val="138511872"/>
        <c:crosses val="autoZero"/>
        <c:crossBetween val="between"/>
        <c:majorUnit val="10"/>
      </c:valAx>
      <c:valAx>
        <c:axId val="138523776"/>
        <c:scaling>
          <c:orientation val="minMax"/>
          <c:max val="100"/>
          <c:min val="0"/>
        </c:scaling>
        <c:delete val="1"/>
        <c:axPos val="r"/>
        <c:numFmt formatCode="General" sourceLinked="1"/>
        <c:majorTickMark val="out"/>
        <c:minorTickMark val="none"/>
        <c:tickLblPos val="none"/>
        <c:crossAx val="138525312"/>
        <c:crosses val="max"/>
        <c:crossBetween val="midCat"/>
        <c:majorUnit val="20"/>
      </c:valAx>
      <c:valAx>
        <c:axId val="138525312"/>
        <c:scaling>
          <c:orientation val="minMax"/>
          <c:max val="1"/>
          <c:min val="0"/>
        </c:scaling>
        <c:delete val="1"/>
        <c:axPos val="t"/>
        <c:numFmt formatCode="General" sourceLinked="1"/>
        <c:majorTickMark val="out"/>
        <c:minorTickMark val="none"/>
        <c:tickLblPos val="none"/>
        <c:crossAx val="138523776"/>
        <c:crosses val="max"/>
        <c:crossBetween val="midCat"/>
      </c:valAx>
    </c:plotArea>
    <c:legend>
      <c:legendPos val="t"/>
      <c:legendEntry>
        <c:idx val="3"/>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'cndm use_last sex _FSW'!$B$4</c:f>
              <c:strCache>
                <c:ptCount val="1"/>
                <c:pt idx="0">
                  <c:v>Kandy</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use_last sex _FSW'!$C$3:$D$3</c:f>
              <c:strCache>
                <c:ptCount val="2"/>
                <c:pt idx="0">
                  <c:v>with client</c:v>
                </c:pt>
                <c:pt idx="1">
                  <c:v>with regular non-paying partner</c:v>
                </c:pt>
              </c:strCache>
            </c:strRef>
          </c:cat>
          <c:val>
            <c:numRef>
              <c:f>'cndm use_last sex _FSW'!$C$4:$D$4</c:f>
              <c:numCache>
                <c:formatCode>General</c:formatCode>
                <c:ptCount val="2"/>
                <c:pt idx="0">
                  <c:v>60.3</c:v>
                </c:pt>
                <c:pt idx="1">
                  <c:v>18.8</c:v>
                </c:pt>
              </c:numCache>
            </c:numRef>
          </c:val>
          <c:extLst>
            <c:ext xmlns:c16="http://schemas.microsoft.com/office/drawing/2014/chart" uri="{C3380CC4-5D6E-409C-BE32-E72D297353CC}">
              <c16:uniqueId val="{00000000-4ACB-443B-B7A2-8504D364A642}"/>
            </c:ext>
          </c:extLst>
        </c:ser>
        <c:ser>
          <c:idx val="0"/>
          <c:order val="1"/>
          <c:tx>
            <c:strRef>
              <c:f>'cndm use_last sex _FSW'!$B$5</c:f>
              <c:strCache>
                <c:ptCount val="1"/>
                <c:pt idx="0">
                  <c:v>Colombo</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use_last sex _FSW'!$C$3:$D$3</c:f>
              <c:strCache>
                <c:ptCount val="2"/>
                <c:pt idx="0">
                  <c:v>with client</c:v>
                </c:pt>
                <c:pt idx="1">
                  <c:v>with regular non-paying partner</c:v>
                </c:pt>
              </c:strCache>
            </c:strRef>
          </c:cat>
          <c:val>
            <c:numRef>
              <c:f>'cndm use_last sex _FSW'!$C$5:$D$5</c:f>
              <c:numCache>
                <c:formatCode>General</c:formatCode>
                <c:ptCount val="2"/>
                <c:pt idx="0">
                  <c:v>92.8</c:v>
                </c:pt>
                <c:pt idx="1">
                  <c:v>76.900000000000006</c:v>
                </c:pt>
              </c:numCache>
            </c:numRef>
          </c:val>
          <c:extLst>
            <c:ext xmlns:c16="http://schemas.microsoft.com/office/drawing/2014/chart" uri="{C3380CC4-5D6E-409C-BE32-E72D297353CC}">
              <c16:uniqueId val="{00000001-4ACB-443B-B7A2-8504D364A642}"/>
            </c:ext>
          </c:extLst>
        </c:ser>
        <c:ser>
          <c:idx val="2"/>
          <c:order val="2"/>
          <c:tx>
            <c:strRef>
              <c:f>'cndm use_last sex _FSW'!$B$6</c:f>
              <c:strCache>
                <c:ptCount val="1"/>
                <c:pt idx="0">
                  <c:v>Galle</c:v>
                </c:pt>
              </c:strCache>
            </c:strRef>
          </c:tx>
          <c:spPr>
            <a:solidFill>
              <a:srgbClr val="63CDF6"/>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use_last sex _FSW'!$C$3:$D$3</c:f>
              <c:strCache>
                <c:ptCount val="2"/>
                <c:pt idx="0">
                  <c:v>with client</c:v>
                </c:pt>
                <c:pt idx="1">
                  <c:v>with regular non-paying partner</c:v>
                </c:pt>
              </c:strCache>
            </c:strRef>
          </c:cat>
          <c:val>
            <c:numRef>
              <c:f>'cndm use_last sex _FSW'!$C$6:$D$6</c:f>
              <c:numCache>
                <c:formatCode>General</c:formatCode>
                <c:ptCount val="2"/>
                <c:pt idx="0">
                  <c:v>85.5</c:v>
                </c:pt>
                <c:pt idx="1">
                  <c:v>40</c:v>
                </c:pt>
              </c:numCache>
            </c:numRef>
          </c:val>
          <c:extLst>
            <c:ext xmlns:c16="http://schemas.microsoft.com/office/drawing/2014/chart" uri="{C3380CC4-5D6E-409C-BE32-E72D297353CC}">
              <c16:uniqueId val="{00000002-4ACB-443B-B7A2-8504D364A642}"/>
            </c:ext>
          </c:extLst>
        </c:ser>
        <c:dLbls>
          <c:showLegendKey val="0"/>
          <c:showVal val="0"/>
          <c:showCatName val="0"/>
          <c:showSerName val="0"/>
          <c:showPercent val="0"/>
          <c:showBubbleSize val="0"/>
        </c:dLbls>
        <c:gapWidth val="220"/>
        <c:axId val="138570752"/>
        <c:axId val="138580736"/>
      </c:barChart>
      <c:scatterChart>
        <c:scatterStyle val="lineMarker"/>
        <c:varyColors val="0"/>
        <c:ser>
          <c:idx val="3"/>
          <c:order val="3"/>
          <c:tx>
            <c:strRef>
              <c:f>'cndm use_last sex _FSW'!$P$1</c:f>
              <c:strCache>
                <c:ptCount val="1"/>
                <c:pt idx="0">
                  <c:v>t</c:v>
                </c:pt>
              </c:strCache>
            </c:strRef>
          </c:tx>
          <c:spPr>
            <a:ln w="15875">
              <a:solidFill>
                <a:srgbClr val="E31837"/>
              </a:solidFill>
              <a:prstDash val="dash"/>
            </a:ln>
          </c:spPr>
          <c:marker>
            <c:symbol val="none"/>
          </c:marker>
          <c:xVal>
            <c:numRef>
              <c:f>'cndm use_last sex _FSW'!$O$2:$O$3</c:f>
              <c:numCache>
                <c:formatCode>General</c:formatCode>
                <c:ptCount val="2"/>
                <c:pt idx="0">
                  <c:v>0</c:v>
                </c:pt>
                <c:pt idx="1">
                  <c:v>1</c:v>
                </c:pt>
              </c:numCache>
            </c:numRef>
          </c:xVal>
          <c:yVal>
            <c:numRef>
              <c:f>'cndm use_last sex _FSW'!$P$2:$P$3</c:f>
              <c:numCache>
                <c:formatCode>General</c:formatCode>
                <c:ptCount val="2"/>
                <c:pt idx="0">
                  <c:v>90</c:v>
                </c:pt>
                <c:pt idx="1">
                  <c:v>90</c:v>
                </c:pt>
              </c:numCache>
            </c:numRef>
          </c:yVal>
          <c:smooth val="0"/>
          <c:extLst>
            <c:ext xmlns:c16="http://schemas.microsoft.com/office/drawing/2014/chart" uri="{C3380CC4-5D6E-409C-BE32-E72D297353CC}">
              <c16:uniqueId val="{00000003-4ACB-443B-B7A2-8504D364A642}"/>
            </c:ext>
          </c:extLst>
        </c:ser>
        <c:dLbls>
          <c:showLegendKey val="0"/>
          <c:showVal val="0"/>
          <c:showCatName val="0"/>
          <c:showSerName val="0"/>
          <c:showPercent val="0"/>
          <c:showBubbleSize val="0"/>
        </c:dLbls>
        <c:axId val="138584448"/>
        <c:axId val="138582656"/>
      </c:scatterChart>
      <c:catAx>
        <c:axId val="138570752"/>
        <c:scaling>
          <c:orientation val="minMax"/>
        </c:scaling>
        <c:delete val="0"/>
        <c:axPos val="b"/>
        <c:numFmt formatCode="General" sourceLinked="0"/>
        <c:majorTickMark val="out"/>
        <c:minorTickMark val="none"/>
        <c:tickLblPos val="nextTo"/>
        <c:crossAx val="138580736"/>
        <c:crosses val="autoZero"/>
        <c:auto val="1"/>
        <c:lblAlgn val="ctr"/>
        <c:lblOffset val="100"/>
        <c:noMultiLvlLbl val="0"/>
      </c:catAx>
      <c:valAx>
        <c:axId val="138580736"/>
        <c:scaling>
          <c:orientation val="minMax"/>
          <c:max val="100"/>
          <c:min val="0"/>
        </c:scaling>
        <c:delete val="0"/>
        <c:axPos val="l"/>
        <c:title>
          <c:tx>
            <c:rich>
              <a:bodyPr rot="0" vert="horz"/>
              <a:lstStyle/>
              <a:p>
                <a:pPr>
                  <a:defRPr/>
                </a:pPr>
                <a:r>
                  <a:rPr lang="en-US"/>
                  <a:t>%</a:t>
                </a:r>
              </a:p>
            </c:rich>
          </c:tx>
          <c:layout>
            <c:manualLayout>
              <c:xMode val="edge"/>
              <c:yMode val="edge"/>
              <c:x val="0"/>
              <c:y val="0.17636918732462697"/>
            </c:manualLayout>
          </c:layout>
          <c:overlay val="0"/>
        </c:title>
        <c:numFmt formatCode="General" sourceLinked="1"/>
        <c:majorTickMark val="out"/>
        <c:minorTickMark val="none"/>
        <c:tickLblPos val="nextTo"/>
        <c:crossAx val="138570752"/>
        <c:crosses val="autoZero"/>
        <c:crossBetween val="between"/>
        <c:majorUnit val="10"/>
      </c:valAx>
      <c:valAx>
        <c:axId val="138582656"/>
        <c:scaling>
          <c:orientation val="minMax"/>
          <c:max val="100"/>
          <c:min val="0"/>
        </c:scaling>
        <c:delete val="1"/>
        <c:axPos val="r"/>
        <c:numFmt formatCode="General" sourceLinked="1"/>
        <c:majorTickMark val="out"/>
        <c:minorTickMark val="none"/>
        <c:tickLblPos val="none"/>
        <c:crossAx val="138584448"/>
        <c:crosses val="max"/>
        <c:crossBetween val="midCat"/>
        <c:majorUnit val="20"/>
      </c:valAx>
      <c:valAx>
        <c:axId val="138584448"/>
        <c:scaling>
          <c:orientation val="minMax"/>
          <c:max val="1"/>
          <c:min val="0"/>
        </c:scaling>
        <c:delete val="1"/>
        <c:axPos val="t"/>
        <c:numFmt formatCode="General" sourceLinked="1"/>
        <c:majorTickMark val="out"/>
        <c:minorTickMark val="none"/>
        <c:tickLblPos val="none"/>
        <c:crossAx val="138582656"/>
        <c:crosses val="max"/>
        <c:crossBetween val="midCat"/>
      </c:valAx>
    </c:plotArea>
    <c:legend>
      <c:legendPos val="t"/>
      <c:legendEntry>
        <c:idx val="3"/>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'cndm use_last sex_BB'!$C$3</c:f>
              <c:strCache>
                <c:ptCount val="1"/>
                <c:pt idx="0">
                  <c:v>2014</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'cndm use_last sex_BB'!$B$4:$B$8</c:f>
              <c:strCache>
                <c:ptCount val="5"/>
                <c:pt idx="0">
                  <c:v>with a casual partner</c:v>
                </c:pt>
                <c:pt idx="1">
                  <c:v>with a tourist</c:v>
                </c:pt>
                <c:pt idx="2">
                  <c:v>with a regular partner</c:v>
                </c:pt>
                <c:pt idx="3">
                  <c:v>with a paid partner</c:v>
                </c:pt>
                <c:pt idx="4">
                  <c:v>with a paying partner</c:v>
                </c:pt>
              </c:strCache>
            </c:strRef>
          </c:cat>
          <c:val>
            <c:numRef>
              <c:f>'cndm use_last sex_BB'!$C$4:$C$8</c:f>
              <c:numCache>
                <c:formatCode>General</c:formatCode>
                <c:ptCount val="5"/>
                <c:pt idx="0">
                  <c:v>69.8</c:v>
                </c:pt>
                <c:pt idx="1">
                  <c:v>68.099999999999994</c:v>
                </c:pt>
                <c:pt idx="2">
                  <c:v>63.1</c:v>
                </c:pt>
                <c:pt idx="3">
                  <c:v>62</c:v>
                </c:pt>
                <c:pt idx="4">
                  <c:v>50.5</c:v>
                </c:pt>
              </c:numCache>
            </c:numRef>
          </c:val>
          <c:extLst>
            <c:ext xmlns:c16="http://schemas.microsoft.com/office/drawing/2014/chart" uri="{C3380CC4-5D6E-409C-BE32-E72D297353CC}">
              <c16:uniqueId val="{00000000-4A36-4008-94B4-D8B2B72CB601}"/>
            </c:ext>
          </c:extLst>
        </c:ser>
        <c:ser>
          <c:idx val="0"/>
          <c:order val="1"/>
          <c:tx>
            <c:strRef>
              <c:f>'cndm use_last sex_BB'!$D$3</c:f>
              <c:strCache>
                <c:ptCount val="1"/>
                <c:pt idx="0">
                  <c:v>2017/18</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'cndm use_last sex_BB'!$B$4:$B$8</c:f>
              <c:strCache>
                <c:ptCount val="5"/>
                <c:pt idx="0">
                  <c:v>with a casual partner</c:v>
                </c:pt>
                <c:pt idx="1">
                  <c:v>with a tourist</c:v>
                </c:pt>
                <c:pt idx="2">
                  <c:v>with a regular partner</c:v>
                </c:pt>
                <c:pt idx="3">
                  <c:v>with a paid partner</c:v>
                </c:pt>
                <c:pt idx="4">
                  <c:v>with a paying partner</c:v>
                </c:pt>
              </c:strCache>
            </c:strRef>
          </c:cat>
          <c:val>
            <c:numRef>
              <c:f>'cndm use_last sex_BB'!$D$4:$D$8</c:f>
              <c:numCache>
                <c:formatCode>General</c:formatCode>
                <c:ptCount val="5"/>
                <c:pt idx="0">
                  <c:v>72.8</c:v>
                </c:pt>
                <c:pt idx="1">
                  <c:v>71.5</c:v>
                </c:pt>
                <c:pt idx="2">
                  <c:v>55.6</c:v>
                </c:pt>
                <c:pt idx="3">
                  <c:v>71.099999999999994</c:v>
                </c:pt>
                <c:pt idx="4">
                  <c:v>76.900000000000006</c:v>
                </c:pt>
              </c:numCache>
            </c:numRef>
          </c:val>
          <c:extLst>
            <c:ext xmlns:c16="http://schemas.microsoft.com/office/drawing/2014/chart" uri="{C3380CC4-5D6E-409C-BE32-E72D297353CC}">
              <c16:uniqueId val="{00000001-4A36-4008-94B4-D8B2B72CB601}"/>
            </c:ext>
          </c:extLst>
        </c:ser>
        <c:dLbls>
          <c:showLegendKey val="0"/>
          <c:showVal val="0"/>
          <c:showCatName val="0"/>
          <c:showSerName val="0"/>
          <c:showPercent val="0"/>
          <c:showBubbleSize val="0"/>
        </c:dLbls>
        <c:gapWidth val="220"/>
        <c:axId val="138726784"/>
        <c:axId val="138732672"/>
      </c:barChart>
      <c:scatterChart>
        <c:scatterStyle val="smoothMarker"/>
        <c:varyColors val="0"/>
        <c:ser>
          <c:idx val="2"/>
          <c:order val="2"/>
          <c:tx>
            <c:strRef>
              <c:f>'cndm use_last sex_BB'!$Q$1</c:f>
              <c:strCache>
                <c:ptCount val="1"/>
                <c:pt idx="0">
                  <c:v>t</c:v>
                </c:pt>
              </c:strCache>
            </c:strRef>
          </c:tx>
          <c:spPr>
            <a:ln w="15875">
              <a:solidFill>
                <a:srgbClr val="E31837"/>
              </a:solidFill>
              <a:prstDash val="dash"/>
            </a:ln>
          </c:spPr>
          <c:marker>
            <c:symbol val="none"/>
          </c:marker>
          <c:xVal>
            <c:numRef>
              <c:f>'cndm use_last sex_BB'!$P$2:$P$3</c:f>
              <c:numCache>
                <c:formatCode>General</c:formatCode>
                <c:ptCount val="2"/>
                <c:pt idx="0">
                  <c:v>0</c:v>
                </c:pt>
                <c:pt idx="1">
                  <c:v>1</c:v>
                </c:pt>
              </c:numCache>
            </c:numRef>
          </c:xVal>
          <c:yVal>
            <c:numRef>
              <c:f>'cndm use_last sex_BB'!$Q$2:$Q$3</c:f>
              <c:numCache>
                <c:formatCode>General</c:formatCode>
                <c:ptCount val="2"/>
                <c:pt idx="0">
                  <c:v>90</c:v>
                </c:pt>
                <c:pt idx="1">
                  <c:v>90</c:v>
                </c:pt>
              </c:numCache>
            </c:numRef>
          </c:yVal>
          <c:smooth val="1"/>
          <c:extLst>
            <c:ext xmlns:c16="http://schemas.microsoft.com/office/drawing/2014/chart" uri="{C3380CC4-5D6E-409C-BE32-E72D297353CC}">
              <c16:uniqueId val="{00000002-4A36-4008-94B4-D8B2B72CB601}"/>
            </c:ext>
          </c:extLst>
        </c:ser>
        <c:dLbls>
          <c:showLegendKey val="0"/>
          <c:showVal val="0"/>
          <c:showCatName val="0"/>
          <c:showSerName val="0"/>
          <c:showPercent val="0"/>
          <c:showBubbleSize val="0"/>
        </c:dLbls>
        <c:axId val="138789632"/>
        <c:axId val="138734592"/>
      </c:scatterChart>
      <c:catAx>
        <c:axId val="138726784"/>
        <c:scaling>
          <c:orientation val="minMax"/>
        </c:scaling>
        <c:delete val="0"/>
        <c:axPos val="b"/>
        <c:numFmt formatCode="General" sourceLinked="0"/>
        <c:majorTickMark val="out"/>
        <c:minorTickMark val="none"/>
        <c:tickLblPos val="nextTo"/>
        <c:crossAx val="138732672"/>
        <c:crosses val="autoZero"/>
        <c:auto val="1"/>
        <c:lblAlgn val="ctr"/>
        <c:lblOffset val="100"/>
        <c:noMultiLvlLbl val="0"/>
      </c:catAx>
      <c:valAx>
        <c:axId val="138732672"/>
        <c:scaling>
          <c:orientation val="minMax"/>
          <c:max val="100"/>
          <c:min val="0"/>
        </c:scaling>
        <c:delete val="0"/>
        <c:axPos val="l"/>
        <c:title>
          <c:tx>
            <c:rich>
              <a:bodyPr rot="0" vert="horz"/>
              <a:lstStyle/>
              <a:p>
                <a:pPr>
                  <a:defRPr/>
                </a:pPr>
                <a:r>
                  <a:rPr lang="en-US"/>
                  <a:t>%</a:t>
                </a:r>
              </a:p>
            </c:rich>
          </c:tx>
          <c:layout>
            <c:manualLayout>
              <c:xMode val="edge"/>
              <c:yMode val="edge"/>
              <c:x val="5.8848251674047409E-3"/>
              <c:y val="2.0138672335505967E-3"/>
            </c:manualLayout>
          </c:layout>
          <c:overlay val="0"/>
        </c:title>
        <c:numFmt formatCode="General" sourceLinked="1"/>
        <c:majorTickMark val="out"/>
        <c:minorTickMark val="none"/>
        <c:tickLblPos val="nextTo"/>
        <c:crossAx val="138726784"/>
        <c:crosses val="autoZero"/>
        <c:crossBetween val="between"/>
        <c:majorUnit val="10"/>
      </c:valAx>
      <c:valAx>
        <c:axId val="138734592"/>
        <c:scaling>
          <c:orientation val="minMax"/>
        </c:scaling>
        <c:delete val="1"/>
        <c:axPos val="r"/>
        <c:numFmt formatCode="General" sourceLinked="1"/>
        <c:majorTickMark val="out"/>
        <c:minorTickMark val="none"/>
        <c:tickLblPos val="nextTo"/>
        <c:crossAx val="138789632"/>
        <c:crosses val="max"/>
        <c:crossBetween val="midCat"/>
      </c:valAx>
      <c:valAx>
        <c:axId val="138789632"/>
        <c:scaling>
          <c:orientation val="minMax"/>
          <c:max val="1"/>
        </c:scaling>
        <c:delete val="1"/>
        <c:axPos val="t"/>
        <c:numFmt formatCode="General" sourceLinked="1"/>
        <c:majorTickMark val="out"/>
        <c:minorTickMark val="none"/>
        <c:tickLblPos val="nextTo"/>
        <c:crossAx val="138734592"/>
        <c:crosses val="max"/>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81736111111111"/>
          <c:y val="4.9980491479642224E-2"/>
          <c:w val="0.65572083333333331"/>
          <c:h val="0.61760277777777772"/>
        </c:manualLayout>
      </c:layout>
      <c:areaChart>
        <c:grouping val="standard"/>
        <c:varyColors val="0"/>
        <c:ser>
          <c:idx val="0"/>
          <c:order val="0"/>
          <c:tx>
            <c:strRef>
              <c:f>'PLHIV_NI_Deaths (2)'!$C$2</c:f>
              <c:strCache>
                <c:ptCount val="1"/>
                <c:pt idx="0">
                  <c:v>PLHIV Upper bound</c:v>
                </c:pt>
              </c:strCache>
            </c:strRef>
          </c:tx>
          <c:spPr>
            <a:solidFill>
              <a:srgbClr val="00B0F0">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(2)'!$C$3:$C$32</c:f>
              <c:numCache>
                <c:formatCode>_-* #,##0_-;\-* #,##0_-;_-* "-"??_-;_-@_-</c:formatCode>
                <c:ptCount val="30"/>
                <c:pt idx="0">
                  <c:v>51</c:v>
                </c:pt>
                <c:pt idx="1">
                  <c:v>95</c:v>
                </c:pt>
                <c:pt idx="2">
                  <c:v>168</c:v>
                </c:pt>
                <c:pt idx="3">
                  <c:v>280</c:v>
                </c:pt>
                <c:pt idx="4">
                  <c:v>442</c:v>
                </c:pt>
                <c:pt idx="5">
                  <c:v>664</c:v>
                </c:pt>
                <c:pt idx="6">
                  <c:v>948</c:v>
                </c:pt>
                <c:pt idx="7">
                  <c:v>1290</c:v>
                </c:pt>
                <c:pt idx="8">
                  <c:v>1678</c:v>
                </c:pt>
                <c:pt idx="9">
                  <c:v>2088</c:v>
                </c:pt>
                <c:pt idx="10">
                  <c:v>2496</c:v>
                </c:pt>
                <c:pt idx="11">
                  <c:v>2891</c:v>
                </c:pt>
                <c:pt idx="12">
                  <c:v>3287</c:v>
                </c:pt>
                <c:pt idx="13">
                  <c:v>3636</c:v>
                </c:pt>
                <c:pt idx="14">
                  <c:v>3957</c:v>
                </c:pt>
                <c:pt idx="15">
                  <c:v>4233</c:v>
                </c:pt>
                <c:pt idx="16">
                  <c:v>4441</c:v>
                </c:pt>
                <c:pt idx="17">
                  <c:v>4573</c:v>
                </c:pt>
                <c:pt idx="18">
                  <c:v>4653</c:v>
                </c:pt>
                <c:pt idx="19">
                  <c:v>4710</c:v>
                </c:pt>
                <c:pt idx="20">
                  <c:v>4756</c:v>
                </c:pt>
                <c:pt idx="21">
                  <c:v>4759</c:v>
                </c:pt>
                <c:pt idx="22">
                  <c:v>4722</c:v>
                </c:pt>
                <c:pt idx="23">
                  <c:v>4658</c:v>
                </c:pt>
                <c:pt idx="24">
                  <c:v>4591</c:v>
                </c:pt>
                <c:pt idx="25">
                  <c:v>4511</c:v>
                </c:pt>
                <c:pt idx="26">
                  <c:v>4420</c:v>
                </c:pt>
                <c:pt idx="27">
                  <c:v>4337</c:v>
                </c:pt>
                <c:pt idx="28">
                  <c:v>4252</c:v>
                </c:pt>
                <c:pt idx="29">
                  <c:v>4196</c:v>
                </c:pt>
              </c:numCache>
            </c:numRef>
          </c:val>
          <c:extLst>
            <c:ext xmlns:c16="http://schemas.microsoft.com/office/drawing/2014/chart" uri="{C3380CC4-5D6E-409C-BE32-E72D297353CC}">
              <c16:uniqueId val="{00000001-9D1F-4C96-9772-7F0B859553B4}"/>
            </c:ext>
          </c:extLst>
        </c:ser>
        <c:ser>
          <c:idx val="2"/>
          <c:order val="2"/>
          <c:tx>
            <c:strRef>
              <c:f>'PLHIV_NI_Deaths (2)'!$E$2</c:f>
              <c:strCache>
                <c:ptCount val="1"/>
                <c:pt idx="0">
                  <c:v>PLHIV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(2)'!$E$3:$E$32</c:f>
              <c:numCache>
                <c:formatCode>_-* #,##0_-;\-* #,##0_-;_-* "-"??_-;_-@_-</c:formatCode>
                <c:ptCount val="30"/>
                <c:pt idx="0">
                  <c:v>38</c:v>
                </c:pt>
                <c:pt idx="1">
                  <c:v>70</c:v>
                </c:pt>
                <c:pt idx="2">
                  <c:v>124</c:v>
                </c:pt>
                <c:pt idx="3">
                  <c:v>206</c:v>
                </c:pt>
                <c:pt idx="4">
                  <c:v>324</c:v>
                </c:pt>
                <c:pt idx="5">
                  <c:v>485</c:v>
                </c:pt>
                <c:pt idx="6">
                  <c:v>692</c:v>
                </c:pt>
                <c:pt idx="7">
                  <c:v>942</c:v>
                </c:pt>
                <c:pt idx="8">
                  <c:v>1226</c:v>
                </c:pt>
                <c:pt idx="9">
                  <c:v>1522</c:v>
                </c:pt>
                <c:pt idx="10">
                  <c:v>1824</c:v>
                </c:pt>
                <c:pt idx="11">
                  <c:v>2106</c:v>
                </c:pt>
                <c:pt idx="12">
                  <c:v>2367</c:v>
                </c:pt>
                <c:pt idx="13">
                  <c:v>2610</c:v>
                </c:pt>
                <c:pt idx="14">
                  <c:v>2818</c:v>
                </c:pt>
                <c:pt idx="15">
                  <c:v>2998</c:v>
                </c:pt>
                <c:pt idx="16">
                  <c:v>3128</c:v>
                </c:pt>
                <c:pt idx="17">
                  <c:v>3223</c:v>
                </c:pt>
                <c:pt idx="18">
                  <c:v>3292</c:v>
                </c:pt>
                <c:pt idx="19">
                  <c:v>3345</c:v>
                </c:pt>
                <c:pt idx="20">
                  <c:v>3376</c:v>
                </c:pt>
                <c:pt idx="21">
                  <c:v>3353</c:v>
                </c:pt>
                <c:pt idx="22">
                  <c:v>3332</c:v>
                </c:pt>
                <c:pt idx="23">
                  <c:v>3293</c:v>
                </c:pt>
                <c:pt idx="24">
                  <c:v>3262</c:v>
                </c:pt>
                <c:pt idx="25">
                  <c:v>3244</c:v>
                </c:pt>
                <c:pt idx="26">
                  <c:v>3227</c:v>
                </c:pt>
                <c:pt idx="27">
                  <c:v>3213</c:v>
                </c:pt>
                <c:pt idx="28">
                  <c:v>3176</c:v>
                </c:pt>
                <c:pt idx="29">
                  <c:v>3164</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133755648"/>
        <c:axId val="133757184"/>
      </c:areaChart>
      <c:lineChart>
        <c:grouping val="standard"/>
        <c:varyColors val="0"/>
        <c:ser>
          <c:idx val="1"/>
          <c:order val="1"/>
          <c:tx>
            <c:strRef>
              <c:f>'PLHIV_NI_Deaths (2)'!$D$2</c:f>
              <c:strCache>
                <c:ptCount val="1"/>
                <c:pt idx="0">
                  <c:v>PLHIV</c:v>
                </c:pt>
              </c:strCache>
            </c:strRef>
          </c:tx>
          <c:spPr>
            <a:ln w="38100">
              <a:solidFill>
                <a:srgbClr val="63CDF6"/>
              </a:solidFill>
              <a:prstDash val="solid"/>
            </a:ln>
          </c:spPr>
          <c:marker>
            <c:symbol val="none"/>
          </c:marker>
          <c:dLbls>
            <c:dLbl>
              <c:idx val="29"/>
              <c:tx>
                <c:rich>
                  <a:bodyPr/>
                  <a:lstStyle/>
                  <a:p>
                    <a:r>
                      <a:rPr lang="en-US" dirty="0"/>
                      <a:t> 3,600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8CC-45A7-B08C-91A5DDF2DED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(2)'!$D$3:$D$32</c:f>
              <c:numCache>
                <c:formatCode>_-* #,##0_-;\-* #,##0_-;_-* "-"??_-;_-@_-</c:formatCode>
                <c:ptCount val="30"/>
                <c:pt idx="0">
                  <c:v>44</c:v>
                </c:pt>
                <c:pt idx="1">
                  <c:v>82</c:v>
                </c:pt>
                <c:pt idx="2">
                  <c:v>145</c:v>
                </c:pt>
                <c:pt idx="3">
                  <c:v>241</c:v>
                </c:pt>
                <c:pt idx="4">
                  <c:v>381</c:v>
                </c:pt>
                <c:pt idx="5">
                  <c:v>571</c:v>
                </c:pt>
                <c:pt idx="6">
                  <c:v>814</c:v>
                </c:pt>
                <c:pt idx="7">
                  <c:v>1106</c:v>
                </c:pt>
                <c:pt idx="8">
                  <c:v>1437</c:v>
                </c:pt>
                <c:pt idx="9">
                  <c:v>1790</c:v>
                </c:pt>
                <c:pt idx="10">
                  <c:v>2143</c:v>
                </c:pt>
                <c:pt idx="11">
                  <c:v>2475</c:v>
                </c:pt>
                <c:pt idx="12">
                  <c:v>2790</c:v>
                </c:pt>
                <c:pt idx="13">
                  <c:v>3077</c:v>
                </c:pt>
                <c:pt idx="14">
                  <c:v>3326</c:v>
                </c:pt>
                <c:pt idx="15">
                  <c:v>3536</c:v>
                </c:pt>
                <c:pt idx="16">
                  <c:v>3706</c:v>
                </c:pt>
                <c:pt idx="17">
                  <c:v>3828</c:v>
                </c:pt>
                <c:pt idx="18">
                  <c:v>3910</c:v>
                </c:pt>
                <c:pt idx="19">
                  <c:v>3956</c:v>
                </c:pt>
                <c:pt idx="20">
                  <c:v>3975</c:v>
                </c:pt>
                <c:pt idx="21">
                  <c:v>3964</c:v>
                </c:pt>
                <c:pt idx="22">
                  <c:v>3934</c:v>
                </c:pt>
                <c:pt idx="23">
                  <c:v>3891</c:v>
                </c:pt>
                <c:pt idx="24">
                  <c:v>3848</c:v>
                </c:pt>
                <c:pt idx="25">
                  <c:v>3809</c:v>
                </c:pt>
                <c:pt idx="26">
                  <c:v>3758</c:v>
                </c:pt>
                <c:pt idx="27">
                  <c:v>3698</c:v>
                </c:pt>
                <c:pt idx="28">
                  <c:v>3634</c:v>
                </c:pt>
                <c:pt idx="29">
                  <c:v>3605</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133755648"/>
        <c:axId val="133757184"/>
      </c:lineChart>
      <c:catAx>
        <c:axId val="13375564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3757184"/>
        <c:crosses val="autoZero"/>
        <c:auto val="1"/>
        <c:lblAlgn val="ctr"/>
        <c:lblOffset val="100"/>
        <c:tickMarkSkip val="1"/>
        <c:noMultiLvlLbl val="0"/>
      </c:catAx>
      <c:valAx>
        <c:axId val="13375718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133755648"/>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15247895020204"/>
          <c:y val="0.12979255535242737"/>
          <c:w val="0.39821394751258543"/>
          <c:h val="0.8396287745067138"/>
        </c:manualLayout>
      </c:layout>
      <c:barChart>
        <c:barDir val="bar"/>
        <c:grouping val="clustered"/>
        <c:varyColors val="0"/>
        <c:ser>
          <c:idx val="0"/>
          <c:order val="0"/>
          <c:tx>
            <c:strRef>
              <c:f>'consist cndm use_2014'!$D$4</c:f>
              <c:strCache>
                <c:ptCount val="1"/>
                <c:pt idx="0">
                  <c:v>Colombo</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'consist cndm use_2014'!$B$5:$C$14</c:f>
              <c:multiLvlStrCache>
                <c:ptCount val="10"/>
                <c:lvl>
                  <c:pt idx="0">
                    <c:v>with clients</c:v>
                  </c:pt>
                  <c:pt idx="1">
                    <c:v>with regular 
non-commercial partners</c:v>
                  </c:pt>
                  <c:pt idx="2">
                    <c:v>with casual male partners</c:v>
                  </c:pt>
                  <c:pt idx="3">
                    <c:v>with regular male partners</c:v>
                  </c:pt>
                  <c:pt idx="4">
                    <c:v>with casual partners</c:v>
                  </c:pt>
                  <c:pt idx="5">
                    <c:v>with regular partners</c:v>
                  </c:pt>
                  <c:pt idx="6">
                    <c:v>with casual male partners</c:v>
                  </c:pt>
                  <c:pt idx="7">
                    <c:v>with regular male partners</c:v>
                  </c:pt>
                  <c:pt idx="8">
                    <c:v>with female partners</c:v>
                  </c:pt>
                  <c:pt idx="9">
                    <c:v>with male partners</c:v>
                  </c:pt>
                </c:lvl>
                <c:lvl>
                  <c:pt idx="0">
                    <c:v>FSW *</c:v>
                  </c:pt>
                  <c:pt idx="2">
                    <c:v>MSM **</c:v>
                  </c:pt>
                  <c:pt idx="4">
                    <c:v>Beach 
boys #</c:v>
                  </c:pt>
                  <c:pt idx="6">
                    <c:v>TG</c:v>
                  </c:pt>
                  <c:pt idx="8">
                    <c:v>Male 
PWID #</c:v>
                  </c:pt>
                </c:lvl>
              </c:multiLvlStrCache>
            </c:multiLvlStrRef>
          </c:cat>
          <c:val>
            <c:numRef>
              <c:f>'consist cndm use_2014'!$D$5:$D$14</c:f>
              <c:numCache>
                <c:formatCode>General</c:formatCode>
                <c:ptCount val="10"/>
                <c:pt idx="0">
                  <c:v>30</c:v>
                </c:pt>
                <c:pt idx="1">
                  <c:v>24.7</c:v>
                </c:pt>
                <c:pt idx="2">
                  <c:v>41.6</c:v>
                </c:pt>
                <c:pt idx="3">
                  <c:v>34.200000000000003</c:v>
                </c:pt>
                <c:pt idx="6">
                  <c:v>50.2</c:v>
                </c:pt>
                <c:pt idx="7">
                  <c:v>50.2</c:v>
                </c:pt>
                <c:pt idx="8">
                  <c:v>9.6</c:v>
                </c:pt>
                <c:pt idx="9">
                  <c:v>21.4</c:v>
                </c:pt>
              </c:numCache>
            </c:numRef>
          </c:val>
          <c:extLst>
            <c:ext xmlns:c16="http://schemas.microsoft.com/office/drawing/2014/chart" uri="{C3380CC4-5D6E-409C-BE32-E72D297353CC}">
              <c16:uniqueId val="{00000000-FBD9-4B0B-A133-54B163E6A41D}"/>
            </c:ext>
          </c:extLst>
        </c:ser>
        <c:ser>
          <c:idx val="1"/>
          <c:order val="1"/>
          <c:tx>
            <c:strRef>
              <c:f>'consist cndm use_2014'!$E$4</c:f>
              <c:strCache>
                <c:ptCount val="1"/>
                <c:pt idx="0">
                  <c:v>Galle</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'consist cndm use_2014'!$B$5:$C$14</c:f>
              <c:multiLvlStrCache>
                <c:ptCount val="10"/>
                <c:lvl>
                  <c:pt idx="0">
                    <c:v>with clients</c:v>
                  </c:pt>
                  <c:pt idx="1">
                    <c:v>with regular 
non-commercial partners</c:v>
                  </c:pt>
                  <c:pt idx="2">
                    <c:v>with casual male partners</c:v>
                  </c:pt>
                  <c:pt idx="3">
                    <c:v>with regular male partners</c:v>
                  </c:pt>
                  <c:pt idx="4">
                    <c:v>with casual partners</c:v>
                  </c:pt>
                  <c:pt idx="5">
                    <c:v>with regular partners</c:v>
                  </c:pt>
                  <c:pt idx="6">
                    <c:v>with casual male partners</c:v>
                  </c:pt>
                  <c:pt idx="7">
                    <c:v>with regular male partners</c:v>
                  </c:pt>
                  <c:pt idx="8">
                    <c:v>with female partners</c:v>
                  </c:pt>
                  <c:pt idx="9">
                    <c:v>with male partners</c:v>
                  </c:pt>
                </c:lvl>
                <c:lvl>
                  <c:pt idx="0">
                    <c:v>FSW *</c:v>
                  </c:pt>
                  <c:pt idx="2">
                    <c:v>MSM **</c:v>
                  </c:pt>
                  <c:pt idx="4">
                    <c:v>Beach 
boys #</c:v>
                  </c:pt>
                  <c:pt idx="6">
                    <c:v>TG</c:v>
                  </c:pt>
                  <c:pt idx="8">
                    <c:v>Male 
PWID #</c:v>
                  </c:pt>
                </c:lvl>
              </c:multiLvlStrCache>
            </c:multiLvlStrRef>
          </c:cat>
          <c:val>
            <c:numRef>
              <c:f>'consist cndm use_2014'!$E$5:$E$14</c:f>
              <c:numCache>
                <c:formatCode>General</c:formatCode>
                <c:ptCount val="10"/>
                <c:pt idx="0">
                  <c:v>64.099999999999994</c:v>
                </c:pt>
                <c:pt idx="1">
                  <c:v>11</c:v>
                </c:pt>
                <c:pt idx="2">
                  <c:v>79.3</c:v>
                </c:pt>
                <c:pt idx="3">
                  <c:v>33.200000000000003</c:v>
                </c:pt>
                <c:pt idx="4">
                  <c:v>50.3</c:v>
                </c:pt>
                <c:pt idx="5">
                  <c:v>18.100000000000001</c:v>
                </c:pt>
              </c:numCache>
            </c:numRef>
          </c:val>
          <c:extLst>
            <c:ext xmlns:c16="http://schemas.microsoft.com/office/drawing/2014/chart" uri="{C3380CC4-5D6E-409C-BE32-E72D297353CC}">
              <c16:uniqueId val="{00000001-FBD9-4B0B-A133-54B163E6A41D}"/>
            </c:ext>
          </c:extLst>
        </c:ser>
        <c:ser>
          <c:idx val="3"/>
          <c:order val="2"/>
          <c:tx>
            <c:strRef>
              <c:f>'consist cndm use_2014'!$G$4</c:f>
              <c:strCache>
                <c:ptCount val="1"/>
                <c:pt idx="0">
                  <c:v>Kandy</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'consist cndm use_2014'!$B$5:$C$14</c:f>
              <c:multiLvlStrCache>
                <c:ptCount val="10"/>
                <c:lvl>
                  <c:pt idx="0">
                    <c:v>with clients</c:v>
                  </c:pt>
                  <c:pt idx="1">
                    <c:v>with regular 
non-commercial partners</c:v>
                  </c:pt>
                  <c:pt idx="2">
                    <c:v>with casual male partners</c:v>
                  </c:pt>
                  <c:pt idx="3">
                    <c:v>with regular male partners</c:v>
                  </c:pt>
                  <c:pt idx="4">
                    <c:v>with casual partners</c:v>
                  </c:pt>
                  <c:pt idx="5">
                    <c:v>with regular partners</c:v>
                  </c:pt>
                  <c:pt idx="6">
                    <c:v>with casual male partners</c:v>
                  </c:pt>
                  <c:pt idx="7">
                    <c:v>with regular male partners</c:v>
                  </c:pt>
                  <c:pt idx="8">
                    <c:v>with female partners</c:v>
                  </c:pt>
                  <c:pt idx="9">
                    <c:v>with male partners</c:v>
                  </c:pt>
                </c:lvl>
                <c:lvl>
                  <c:pt idx="0">
                    <c:v>FSW *</c:v>
                  </c:pt>
                  <c:pt idx="2">
                    <c:v>MSM **</c:v>
                  </c:pt>
                  <c:pt idx="4">
                    <c:v>Beach 
boys #</c:v>
                  </c:pt>
                  <c:pt idx="6">
                    <c:v>TG</c:v>
                  </c:pt>
                  <c:pt idx="8">
                    <c:v>Male 
PWID #</c:v>
                  </c:pt>
                </c:lvl>
              </c:multiLvlStrCache>
            </c:multiLvlStrRef>
          </c:cat>
          <c:val>
            <c:numRef>
              <c:f>'consist cndm use_2014'!$G$5:$G$14</c:f>
              <c:numCache>
                <c:formatCode>General</c:formatCode>
                <c:ptCount val="10"/>
                <c:pt idx="0">
                  <c:v>27.7</c:v>
                </c:pt>
                <c:pt idx="1">
                  <c:v>5.4</c:v>
                </c:pt>
              </c:numCache>
            </c:numRef>
          </c:val>
          <c:extLst>
            <c:ext xmlns:c16="http://schemas.microsoft.com/office/drawing/2014/chart" uri="{C3380CC4-5D6E-409C-BE32-E72D297353CC}">
              <c16:uniqueId val="{00000002-FBD9-4B0B-A133-54B163E6A41D}"/>
            </c:ext>
          </c:extLst>
        </c:ser>
        <c:ser>
          <c:idx val="2"/>
          <c:order val="3"/>
          <c:tx>
            <c:strRef>
              <c:f>'consist cndm use_2014'!$F$4</c:f>
              <c:strCache>
                <c:ptCount val="1"/>
                <c:pt idx="0">
                  <c:v>Anuradhapura</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'consist cndm use_2014'!$B$5:$C$14</c:f>
              <c:multiLvlStrCache>
                <c:ptCount val="10"/>
                <c:lvl>
                  <c:pt idx="0">
                    <c:v>with clients</c:v>
                  </c:pt>
                  <c:pt idx="1">
                    <c:v>with regular 
non-commercial partners</c:v>
                  </c:pt>
                  <c:pt idx="2">
                    <c:v>with casual male partners</c:v>
                  </c:pt>
                  <c:pt idx="3">
                    <c:v>with regular male partners</c:v>
                  </c:pt>
                  <c:pt idx="4">
                    <c:v>with casual partners</c:v>
                  </c:pt>
                  <c:pt idx="5">
                    <c:v>with regular partners</c:v>
                  </c:pt>
                  <c:pt idx="6">
                    <c:v>with casual male partners</c:v>
                  </c:pt>
                  <c:pt idx="7">
                    <c:v>with regular male partners</c:v>
                  </c:pt>
                  <c:pt idx="8">
                    <c:v>with female partners</c:v>
                  </c:pt>
                  <c:pt idx="9">
                    <c:v>with male partners</c:v>
                  </c:pt>
                </c:lvl>
                <c:lvl>
                  <c:pt idx="0">
                    <c:v>FSW *</c:v>
                  </c:pt>
                  <c:pt idx="2">
                    <c:v>MSM **</c:v>
                  </c:pt>
                  <c:pt idx="4">
                    <c:v>Beach 
boys #</c:v>
                  </c:pt>
                  <c:pt idx="6">
                    <c:v>TG</c:v>
                  </c:pt>
                  <c:pt idx="8">
                    <c:v>Male 
PWID #</c:v>
                  </c:pt>
                </c:lvl>
              </c:multiLvlStrCache>
            </c:multiLvlStrRef>
          </c:cat>
          <c:val>
            <c:numRef>
              <c:f>'consist cndm use_2014'!$F$5:$F$14</c:f>
              <c:numCache>
                <c:formatCode>General</c:formatCode>
                <c:ptCount val="10"/>
                <c:pt idx="2">
                  <c:v>59</c:v>
                </c:pt>
                <c:pt idx="3">
                  <c:v>58</c:v>
                </c:pt>
              </c:numCache>
            </c:numRef>
          </c:val>
          <c:extLst>
            <c:ext xmlns:c16="http://schemas.microsoft.com/office/drawing/2014/chart" uri="{C3380CC4-5D6E-409C-BE32-E72D297353CC}">
              <c16:uniqueId val="{00000003-FBD9-4B0B-A133-54B163E6A41D}"/>
            </c:ext>
          </c:extLst>
        </c:ser>
        <c:dLbls>
          <c:showLegendKey val="0"/>
          <c:showVal val="0"/>
          <c:showCatName val="0"/>
          <c:showSerName val="0"/>
          <c:showPercent val="0"/>
          <c:showBubbleSize val="0"/>
        </c:dLbls>
        <c:gapWidth val="0"/>
        <c:axId val="139647232"/>
        <c:axId val="140308480"/>
      </c:barChart>
      <c:scatterChart>
        <c:scatterStyle val="lineMarker"/>
        <c:varyColors val="0"/>
        <c:ser>
          <c:idx val="4"/>
          <c:order val="4"/>
          <c:tx>
            <c:strRef>
              <c:f>'consist cndm use_2014'!$O$2</c:f>
              <c:strCache>
                <c:ptCount val="1"/>
                <c:pt idx="0">
                  <c:v>t</c:v>
                </c:pt>
              </c:strCache>
            </c:strRef>
          </c:tx>
          <c:spPr>
            <a:ln w="15875">
              <a:solidFill>
                <a:srgbClr val="E31837"/>
              </a:solidFill>
              <a:prstDash val="dash"/>
            </a:ln>
          </c:spPr>
          <c:marker>
            <c:symbol val="none"/>
          </c:marker>
          <c:xVal>
            <c:numRef>
              <c:f>'consist cndm use_2014'!$N$3:$N$4</c:f>
              <c:numCache>
                <c:formatCode>General</c:formatCode>
                <c:ptCount val="2"/>
                <c:pt idx="0">
                  <c:v>90</c:v>
                </c:pt>
                <c:pt idx="1">
                  <c:v>90</c:v>
                </c:pt>
              </c:numCache>
            </c:numRef>
          </c:xVal>
          <c:yVal>
            <c:numRef>
              <c:f>'consist cndm use_2014'!$O$3:$O$4</c:f>
              <c:numCache>
                <c:formatCode>General</c:formatCode>
                <c:ptCount val="2"/>
                <c:pt idx="0">
                  <c:v>0</c:v>
                </c:pt>
                <c:pt idx="1">
                  <c:v>1</c:v>
                </c:pt>
              </c:numCache>
            </c:numRef>
          </c:yVal>
          <c:smooth val="0"/>
          <c:extLst>
            <c:ext xmlns:c16="http://schemas.microsoft.com/office/drawing/2014/chart" uri="{C3380CC4-5D6E-409C-BE32-E72D297353CC}">
              <c16:uniqueId val="{00000004-FBD9-4B0B-A133-54B163E6A41D}"/>
            </c:ext>
          </c:extLst>
        </c:ser>
        <c:dLbls>
          <c:showLegendKey val="0"/>
          <c:showVal val="0"/>
          <c:showCatName val="0"/>
          <c:showSerName val="0"/>
          <c:showPercent val="0"/>
          <c:showBubbleSize val="0"/>
        </c:dLbls>
        <c:axId val="140311936"/>
        <c:axId val="140310400"/>
      </c:scatterChart>
      <c:catAx>
        <c:axId val="139647232"/>
        <c:scaling>
          <c:orientation val="maxMin"/>
        </c:scaling>
        <c:delete val="0"/>
        <c:axPos val="l"/>
        <c:numFmt formatCode="General" sourceLinked="0"/>
        <c:majorTickMark val="out"/>
        <c:minorTickMark val="none"/>
        <c:tickLblPos val="nextTo"/>
        <c:crossAx val="140308480"/>
        <c:crosses val="autoZero"/>
        <c:auto val="1"/>
        <c:lblAlgn val="ctr"/>
        <c:lblOffset val="100"/>
        <c:noMultiLvlLbl val="0"/>
      </c:catAx>
      <c:valAx>
        <c:axId val="140308480"/>
        <c:scaling>
          <c:orientation val="minMax"/>
          <c:max val="100"/>
          <c:min val="0"/>
        </c:scaling>
        <c:delete val="0"/>
        <c:axPos val="t"/>
        <c:title>
          <c:tx>
            <c:rich>
              <a:bodyPr/>
              <a:lstStyle/>
              <a:p>
                <a:pPr>
                  <a:defRPr/>
                </a:pPr>
                <a:r>
                  <a:rPr lang="en-US"/>
                  <a:t>%</a:t>
                </a:r>
              </a:p>
            </c:rich>
          </c:tx>
          <c:layout>
            <c:manualLayout>
              <c:xMode val="edge"/>
              <c:yMode val="edge"/>
              <c:x val="0.79613509114243552"/>
              <c:y val="0.12258079914013967"/>
            </c:manualLayout>
          </c:layout>
          <c:overlay val="0"/>
        </c:title>
        <c:numFmt formatCode="General" sourceLinked="1"/>
        <c:majorTickMark val="out"/>
        <c:minorTickMark val="none"/>
        <c:tickLblPos val="nextTo"/>
        <c:crossAx val="139647232"/>
        <c:crosses val="autoZero"/>
        <c:crossBetween val="between"/>
        <c:majorUnit val="20"/>
      </c:valAx>
      <c:valAx>
        <c:axId val="140310400"/>
        <c:scaling>
          <c:orientation val="minMax"/>
          <c:max val="1"/>
          <c:min val="0"/>
        </c:scaling>
        <c:delete val="1"/>
        <c:axPos val="r"/>
        <c:numFmt formatCode="General" sourceLinked="1"/>
        <c:majorTickMark val="out"/>
        <c:minorTickMark val="none"/>
        <c:tickLblPos val="none"/>
        <c:crossAx val="140311936"/>
        <c:crosses val="max"/>
        <c:crossBetween val="midCat"/>
      </c:valAx>
      <c:valAx>
        <c:axId val="140311936"/>
        <c:scaling>
          <c:orientation val="minMax"/>
        </c:scaling>
        <c:delete val="1"/>
        <c:axPos val="b"/>
        <c:numFmt formatCode="General" sourceLinked="1"/>
        <c:majorTickMark val="out"/>
        <c:minorTickMark val="none"/>
        <c:tickLblPos val="none"/>
        <c:crossAx val="140310400"/>
        <c:crosses val="autoZero"/>
        <c:crossBetween val="midCat"/>
      </c:valAx>
    </c:plotArea>
    <c:legend>
      <c:legendPos val="r"/>
      <c:legendEntry>
        <c:idx val="4"/>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91717701953925"/>
          <c:y val="0.10442706899399815"/>
          <c:w val="0.48472392339846399"/>
          <c:h val="0.8725786024998623"/>
        </c:manualLayout>
      </c:layout>
      <c:barChart>
        <c:barDir val="bar"/>
        <c:grouping val="clustered"/>
        <c:varyColors val="0"/>
        <c:ser>
          <c:idx val="0"/>
          <c:order val="0"/>
          <c:tx>
            <c:strRef>
              <c:f>'overlapping RBs'!$A$4</c:f>
              <c:strCache>
                <c:ptCount val="1"/>
                <c:pt idx="0">
                  <c:v>Galle</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RBs'!$B$2:$H$3</c:f>
              <c:multiLvlStrCache>
                <c:ptCount val="7"/>
                <c:lvl>
                  <c:pt idx="0">
                    <c:v>ever sold sex</c:v>
                  </c:pt>
                  <c:pt idx="1">
                    <c:v>ever bought sex</c:v>
                  </c:pt>
                  <c:pt idx="2">
                    <c:v>ever injected drugs</c:v>
                  </c:pt>
                  <c:pt idx="3">
                    <c:v>ever sold sex</c:v>
                  </c:pt>
                  <c:pt idx="4">
                    <c:v>ever bought sex</c:v>
                  </c:pt>
                  <c:pt idx="5">
                    <c:v>ever sold sex</c:v>
                  </c:pt>
                  <c:pt idx="6">
                    <c:v>ever bought sex</c:v>
                  </c:pt>
                </c:lvl>
                <c:lvl>
                  <c:pt idx="0">
                    <c:v>MSM</c:v>
                  </c:pt>
                  <c:pt idx="3">
                    <c:v>Beach Boys</c:v>
                  </c:pt>
                  <c:pt idx="5">
                    <c:v>PWID</c:v>
                  </c:pt>
                </c:lvl>
              </c:multiLvlStrCache>
            </c:multiLvlStrRef>
          </c:cat>
          <c:val>
            <c:numRef>
              <c:f>'overlapping RBs'!$B$4:$H$4</c:f>
              <c:numCache>
                <c:formatCode>General</c:formatCode>
                <c:ptCount val="7"/>
                <c:pt idx="0">
                  <c:v>47.1</c:v>
                </c:pt>
                <c:pt idx="1">
                  <c:v>12.2</c:v>
                </c:pt>
                <c:pt idx="2">
                  <c:v>0.3</c:v>
                </c:pt>
                <c:pt idx="3">
                  <c:v>42.5</c:v>
                </c:pt>
                <c:pt idx="4">
                  <c:v>38.299999999999997</c:v>
                </c:pt>
              </c:numCache>
            </c:numRef>
          </c:val>
          <c:extLst>
            <c:ext xmlns:c16="http://schemas.microsoft.com/office/drawing/2014/chart" uri="{C3380CC4-5D6E-409C-BE32-E72D297353CC}">
              <c16:uniqueId val="{00000000-E3CE-49F5-9C4D-FA4698A9DAE4}"/>
            </c:ext>
          </c:extLst>
        </c:ser>
        <c:ser>
          <c:idx val="1"/>
          <c:order val="1"/>
          <c:tx>
            <c:strRef>
              <c:f>'overlapping RBs'!$A$5</c:f>
              <c:strCache>
                <c:ptCount val="1"/>
                <c:pt idx="0">
                  <c:v>Anuradhapura</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RBs'!$B$2:$H$3</c:f>
              <c:multiLvlStrCache>
                <c:ptCount val="7"/>
                <c:lvl>
                  <c:pt idx="0">
                    <c:v>ever sold sex</c:v>
                  </c:pt>
                  <c:pt idx="1">
                    <c:v>ever bought sex</c:v>
                  </c:pt>
                  <c:pt idx="2">
                    <c:v>ever injected drugs</c:v>
                  </c:pt>
                  <c:pt idx="3">
                    <c:v>ever sold sex</c:v>
                  </c:pt>
                  <c:pt idx="4">
                    <c:v>ever bought sex</c:v>
                  </c:pt>
                  <c:pt idx="5">
                    <c:v>ever sold sex</c:v>
                  </c:pt>
                  <c:pt idx="6">
                    <c:v>ever bought sex</c:v>
                  </c:pt>
                </c:lvl>
                <c:lvl>
                  <c:pt idx="0">
                    <c:v>MSM</c:v>
                  </c:pt>
                  <c:pt idx="3">
                    <c:v>Beach Boys</c:v>
                  </c:pt>
                  <c:pt idx="5">
                    <c:v>PWID</c:v>
                  </c:pt>
                </c:lvl>
              </c:multiLvlStrCache>
            </c:multiLvlStrRef>
          </c:cat>
          <c:val>
            <c:numRef>
              <c:f>'overlapping RBs'!$B$5:$H$5</c:f>
              <c:numCache>
                <c:formatCode>General</c:formatCode>
                <c:ptCount val="7"/>
                <c:pt idx="0">
                  <c:v>39.799999999999997</c:v>
                </c:pt>
                <c:pt idx="1">
                  <c:v>19.899999999999999</c:v>
                </c:pt>
                <c:pt idx="2">
                  <c:v>5.4</c:v>
                </c:pt>
              </c:numCache>
            </c:numRef>
          </c:val>
          <c:extLst>
            <c:ext xmlns:c16="http://schemas.microsoft.com/office/drawing/2014/chart" uri="{C3380CC4-5D6E-409C-BE32-E72D297353CC}">
              <c16:uniqueId val="{00000001-E3CE-49F5-9C4D-FA4698A9DAE4}"/>
            </c:ext>
          </c:extLst>
        </c:ser>
        <c:ser>
          <c:idx val="2"/>
          <c:order val="2"/>
          <c:tx>
            <c:strRef>
              <c:f>'overlapping RBs'!$A$6</c:f>
              <c:strCache>
                <c:ptCount val="1"/>
                <c:pt idx="0">
                  <c:v>Colombo</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RBs'!$B$2:$H$3</c:f>
              <c:multiLvlStrCache>
                <c:ptCount val="7"/>
                <c:lvl>
                  <c:pt idx="0">
                    <c:v>ever sold sex</c:v>
                  </c:pt>
                  <c:pt idx="1">
                    <c:v>ever bought sex</c:v>
                  </c:pt>
                  <c:pt idx="2">
                    <c:v>ever injected drugs</c:v>
                  </c:pt>
                  <c:pt idx="3">
                    <c:v>ever sold sex</c:v>
                  </c:pt>
                  <c:pt idx="4">
                    <c:v>ever bought sex</c:v>
                  </c:pt>
                  <c:pt idx="5">
                    <c:v>ever sold sex</c:v>
                  </c:pt>
                  <c:pt idx="6">
                    <c:v>ever bought sex</c:v>
                  </c:pt>
                </c:lvl>
                <c:lvl>
                  <c:pt idx="0">
                    <c:v>MSM</c:v>
                  </c:pt>
                  <c:pt idx="3">
                    <c:v>Beach Boys</c:v>
                  </c:pt>
                  <c:pt idx="5">
                    <c:v>PWID</c:v>
                  </c:pt>
                </c:lvl>
              </c:multiLvlStrCache>
            </c:multiLvlStrRef>
          </c:cat>
          <c:val>
            <c:numRef>
              <c:f>'overlapping RBs'!$B$6:$H$6</c:f>
              <c:numCache>
                <c:formatCode>General</c:formatCode>
                <c:ptCount val="7"/>
                <c:pt idx="0">
                  <c:v>85.6</c:v>
                </c:pt>
                <c:pt idx="1">
                  <c:v>69.2</c:v>
                </c:pt>
                <c:pt idx="2">
                  <c:v>2.7</c:v>
                </c:pt>
                <c:pt idx="5">
                  <c:v>12.2</c:v>
                </c:pt>
                <c:pt idx="6">
                  <c:v>12.1</c:v>
                </c:pt>
              </c:numCache>
            </c:numRef>
          </c:val>
          <c:extLst>
            <c:ext xmlns:c16="http://schemas.microsoft.com/office/drawing/2014/chart" uri="{C3380CC4-5D6E-409C-BE32-E72D297353CC}">
              <c16:uniqueId val="{00000002-E3CE-49F5-9C4D-FA4698A9DAE4}"/>
            </c:ext>
          </c:extLst>
        </c:ser>
        <c:dLbls>
          <c:showLegendKey val="0"/>
          <c:showVal val="0"/>
          <c:showCatName val="0"/>
          <c:showSerName val="0"/>
          <c:showPercent val="0"/>
          <c:showBubbleSize val="0"/>
        </c:dLbls>
        <c:gapWidth val="70"/>
        <c:axId val="155859968"/>
        <c:axId val="155861760"/>
      </c:barChart>
      <c:catAx>
        <c:axId val="155859968"/>
        <c:scaling>
          <c:orientation val="maxMin"/>
        </c:scaling>
        <c:delete val="0"/>
        <c:axPos val="l"/>
        <c:numFmt formatCode="General" sourceLinked="0"/>
        <c:majorTickMark val="out"/>
        <c:minorTickMark val="none"/>
        <c:tickLblPos val="nextTo"/>
        <c:crossAx val="155861760"/>
        <c:crosses val="autoZero"/>
        <c:auto val="1"/>
        <c:lblAlgn val="ctr"/>
        <c:lblOffset val="100"/>
        <c:noMultiLvlLbl val="0"/>
      </c:catAx>
      <c:valAx>
        <c:axId val="155861760"/>
        <c:scaling>
          <c:orientation val="minMax"/>
          <c:max val="100"/>
          <c:min val="0"/>
        </c:scaling>
        <c:delete val="0"/>
        <c:axPos val="t"/>
        <c:title>
          <c:tx>
            <c:rich>
              <a:bodyPr/>
              <a:lstStyle/>
              <a:p>
                <a:pPr>
                  <a:defRPr/>
                </a:pPr>
                <a:r>
                  <a:rPr lang="en-US" dirty="0"/>
                  <a:t>%</a:t>
                </a:r>
              </a:p>
            </c:rich>
          </c:tx>
          <c:layout>
            <c:manualLayout>
              <c:xMode val="edge"/>
              <c:yMode val="edge"/>
              <c:x val="0.82224603868960822"/>
              <c:y val="5.4448864783510451E-2"/>
            </c:manualLayout>
          </c:layout>
          <c:overlay val="0"/>
        </c:title>
        <c:numFmt formatCode="General" sourceLinked="1"/>
        <c:majorTickMark val="out"/>
        <c:minorTickMark val="none"/>
        <c:tickLblPos val="nextTo"/>
        <c:crossAx val="155859968"/>
        <c:crosses val="autoZero"/>
        <c:crossBetween val="between"/>
        <c:majorUnit val="20"/>
      </c:valAx>
    </c:plotArea>
    <c:legend>
      <c:legendPos val="r"/>
      <c:layout>
        <c:manualLayout>
          <c:xMode val="edge"/>
          <c:yMode val="edge"/>
          <c:x val="0.82269903589797033"/>
          <c:y val="0.43263601356617376"/>
          <c:w val="0.1691015182855711"/>
          <c:h val="0.2517899629736620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53941150175228E-2"/>
          <c:y val="9.0738742767948938E-2"/>
          <c:w val="0.91175945060481234"/>
          <c:h val="0.66994495890181516"/>
        </c:manualLayout>
      </c:layout>
      <c:barChart>
        <c:barDir val="col"/>
        <c:grouping val="clustered"/>
        <c:varyColors val="0"/>
        <c:ser>
          <c:idx val="1"/>
          <c:order val="0"/>
          <c:tx>
            <c:strRef>
              <c:f>'Mean No. of partners_FSW'!$A$3</c:f>
              <c:strCache>
                <c:ptCount val="1"/>
                <c:pt idx="0">
                  <c:v>Colombo</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'Mean No. of partners_FSW'!$B$2:$F$2</c:f>
              <c:strCache>
                <c:ptCount val="5"/>
                <c:pt idx="0">
                  <c:v>sex partners 
(last month)</c:v>
                </c:pt>
                <c:pt idx="1">
                  <c:v>clients 
(last month)</c:v>
                </c:pt>
                <c:pt idx="2">
                  <c:v>sex partners 
(last week)</c:v>
                </c:pt>
                <c:pt idx="3">
                  <c:v>clients 
(last week)</c:v>
                </c:pt>
                <c:pt idx="4">
                  <c:v>regular non-paying partners 
(last month)</c:v>
                </c:pt>
              </c:strCache>
            </c:strRef>
          </c:cat>
          <c:val>
            <c:numRef>
              <c:f>'Mean No. of partners_FSW'!$B$3:$F$3</c:f>
              <c:numCache>
                <c:formatCode>General</c:formatCode>
                <c:ptCount val="5"/>
                <c:pt idx="0">
                  <c:v>26</c:v>
                </c:pt>
                <c:pt idx="1">
                  <c:v>24.4</c:v>
                </c:pt>
                <c:pt idx="2">
                  <c:v>8.1</c:v>
                </c:pt>
                <c:pt idx="3">
                  <c:v>7.4</c:v>
                </c:pt>
                <c:pt idx="4">
                  <c:v>3.2</c:v>
                </c:pt>
              </c:numCache>
            </c:numRef>
          </c:val>
          <c:extLst>
            <c:ext xmlns:c16="http://schemas.microsoft.com/office/drawing/2014/chart" uri="{C3380CC4-5D6E-409C-BE32-E72D297353CC}">
              <c16:uniqueId val="{00000000-1F62-4E56-B609-E231AEA8B75F}"/>
            </c:ext>
          </c:extLst>
        </c:ser>
        <c:ser>
          <c:idx val="2"/>
          <c:order val="1"/>
          <c:tx>
            <c:strRef>
              <c:f>'Mean No. of partners_FSW'!$A$5</c:f>
              <c:strCache>
                <c:ptCount val="1"/>
                <c:pt idx="0">
                  <c:v>Galle</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'Mean No. of partners_FSW'!$B$2:$F$2</c:f>
              <c:strCache>
                <c:ptCount val="5"/>
                <c:pt idx="0">
                  <c:v>sex partners 
(last month)</c:v>
                </c:pt>
                <c:pt idx="1">
                  <c:v>clients 
(last month)</c:v>
                </c:pt>
                <c:pt idx="2">
                  <c:v>sex partners 
(last week)</c:v>
                </c:pt>
                <c:pt idx="3">
                  <c:v>clients 
(last week)</c:v>
                </c:pt>
                <c:pt idx="4">
                  <c:v>regular non-paying partners 
(last month)</c:v>
                </c:pt>
              </c:strCache>
            </c:strRef>
          </c:cat>
          <c:val>
            <c:numRef>
              <c:f>'Mean No. of partners_FSW'!$B$5:$F$5</c:f>
              <c:numCache>
                <c:formatCode>General</c:formatCode>
                <c:ptCount val="5"/>
                <c:pt idx="0">
                  <c:v>20.5</c:v>
                </c:pt>
                <c:pt idx="1">
                  <c:v>19.920000000000002</c:v>
                </c:pt>
                <c:pt idx="2">
                  <c:v>5.8</c:v>
                </c:pt>
                <c:pt idx="3">
                  <c:v>5.8</c:v>
                </c:pt>
                <c:pt idx="4">
                  <c:v>1.2</c:v>
                </c:pt>
              </c:numCache>
            </c:numRef>
          </c:val>
          <c:extLst>
            <c:ext xmlns:c16="http://schemas.microsoft.com/office/drawing/2014/chart" uri="{C3380CC4-5D6E-409C-BE32-E72D297353CC}">
              <c16:uniqueId val="{00000001-1F62-4E56-B609-E231AEA8B75F}"/>
            </c:ext>
          </c:extLst>
        </c:ser>
        <c:ser>
          <c:idx val="3"/>
          <c:order val="2"/>
          <c:tx>
            <c:strRef>
              <c:f>'Mean No. of partners_FSW'!$A$4</c:f>
              <c:strCache>
                <c:ptCount val="1"/>
                <c:pt idx="0">
                  <c:v>Kandy</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'Mean No. of partners_FSW'!$B$2:$F$2</c:f>
              <c:strCache>
                <c:ptCount val="5"/>
                <c:pt idx="0">
                  <c:v>sex partners 
(last month)</c:v>
                </c:pt>
                <c:pt idx="1">
                  <c:v>clients 
(last month)</c:v>
                </c:pt>
                <c:pt idx="2">
                  <c:v>sex partners 
(last week)</c:v>
                </c:pt>
                <c:pt idx="3">
                  <c:v>clients 
(last week)</c:v>
                </c:pt>
                <c:pt idx="4">
                  <c:v>regular non-paying partners 
(last month)</c:v>
                </c:pt>
              </c:strCache>
            </c:strRef>
          </c:cat>
          <c:val>
            <c:numRef>
              <c:f>'Mean No. of partners_FSW'!$B$4:$F$4</c:f>
              <c:numCache>
                <c:formatCode>General</c:formatCode>
                <c:ptCount val="5"/>
                <c:pt idx="0">
                  <c:v>12.3</c:v>
                </c:pt>
                <c:pt idx="1">
                  <c:v>11.9</c:v>
                </c:pt>
                <c:pt idx="2">
                  <c:v>4.0999999999999996</c:v>
                </c:pt>
                <c:pt idx="3">
                  <c:v>3.9</c:v>
                </c:pt>
                <c:pt idx="4">
                  <c:v>1.4</c:v>
                </c:pt>
              </c:numCache>
            </c:numRef>
          </c:val>
          <c:extLst>
            <c:ext xmlns:c16="http://schemas.microsoft.com/office/drawing/2014/chart" uri="{C3380CC4-5D6E-409C-BE32-E72D297353CC}">
              <c16:uniqueId val="{00000002-1F62-4E56-B609-E231AEA8B75F}"/>
            </c:ext>
          </c:extLst>
        </c:ser>
        <c:dLbls>
          <c:showLegendKey val="0"/>
          <c:showVal val="0"/>
          <c:showCatName val="0"/>
          <c:showSerName val="0"/>
          <c:showPercent val="0"/>
          <c:showBubbleSize val="0"/>
        </c:dLbls>
        <c:gapWidth val="50"/>
        <c:axId val="158412160"/>
        <c:axId val="158418048"/>
      </c:barChart>
      <c:catAx>
        <c:axId val="158412160"/>
        <c:scaling>
          <c:orientation val="minMax"/>
        </c:scaling>
        <c:delete val="0"/>
        <c:axPos val="b"/>
        <c:numFmt formatCode="General" sourceLinked="0"/>
        <c:majorTickMark val="out"/>
        <c:minorTickMark val="none"/>
        <c:tickLblPos val="nextTo"/>
        <c:crossAx val="158418048"/>
        <c:crosses val="autoZero"/>
        <c:auto val="1"/>
        <c:lblAlgn val="ctr"/>
        <c:lblOffset val="100"/>
        <c:noMultiLvlLbl val="0"/>
      </c:catAx>
      <c:valAx>
        <c:axId val="158418048"/>
        <c:scaling>
          <c:orientation val="minMax"/>
        </c:scaling>
        <c:delete val="0"/>
        <c:axPos val="l"/>
        <c:title>
          <c:tx>
            <c:rich>
              <a:bodyPr rot="-5400000" vert="horz"/>
              <a:lstStyle/>
              <a:p>
                <a:pPr>
                  <a:defRPr/>
                </a:pPr>
                <a:r>
                  <a:rPr lang="en-US"/>
                  <a:t>Number (mean)</a:t>
                </a:r>
              </a:p>
            </c:rich>
          </c:tx>
          <c:layout>
            <c:manualLayout>
              <c:xMode val="edge"/>
              <c:yMode val="edge"/>
              <c:x val="2.5164558170477388E-3"/>
              <c:y val="0.20201818000285232"/>
            </c:manualLayout>
          </c:layout>
          <c:overlay val="0"/>
        </c:title>
        <c:numFmt formatCode="General" sourceLinked="1"/>
        <c:majorTickMark val="out"/>
        <c:minorTickMark val="none"/>
        <c:tickLblPos val="nextTo"/>
        <c:crossAx val="158412160"/>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539459789895806E-2"/>
          <c:y val="4.5479956950698217E-2"/>
          <c:w val="0.91175945060481234"/>
          <c:h val="0.715203744719066"/>
        </c:manualLayout>
      </c:layout>
      <c:barChart>
        <c:barDir val="col"/>
        <c:grouping val="clustered"/>
        <c:varyColors val="0"/>
        <c:ser>
          <c:idx val="3"/>
          <c:order val="0"/>
          <c:tx>
            <c:strRef>
              <c:f>'Mean No. of partners_MSM'!$A$5</c:f>
              <c:strCache>
                <c:ptCount val="1"/>
                <c:pt idx="0">
                  <c:v>Colombo</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partners_MSM'!$B$2:$G$3</c:f>
              <c:multiLvlStrCache>
                <c:ptCount val="6"/>
                <c:lvl>
                  <c:pt idx="0">
                    <c:v>sex 
partners </c:v>
                  </c:pt>
                  <c:pt idx="1">
                    <c:v>casual
partners</c:v>
                  </c:pt>
                  <c:pt idx="2">
                    <c:v>regular
partners </c:v>
                  </c:pt>
                  <c:pt idx="3">
                    <c:v>sex 
partners </c:v>
                  </c:pt>
                  <c:pt idx="4">
                    <c:v>casual 
partners</c:v>
                  </c:pt>
                  <c:pt idx="5">
                    <c:v>regular 
partners </c:v>
                  </c:pt>
                </c:lvl>
                <c:lvl>
                  <c:pt idx="0">
                    <c:v>last 6 months</c:v>
                  </c:pt>
                  <c:pt idx="3">
                    <c:v>last week</c:v>
                  </c:pt>
                </c:lvl>
              </c:multiLvlStrCache>
            </c:multiLvlStrRef>
          </c:cat>
          <c:val>
            <c:numRef>
              <c:f>'Mean No. of partners_MSM'!$B$5:$G$5</c:f>
              <c:numCache>
                <c:formatCode>General</c:formatCode>
                <c:ptCount val="6"/>
                <c:pt idx="0">
                  <c:v>17.2</c:v>
                </c:pt>
                <c:pt idx="1">
                  <c:v>12.5</c:v>
                </c:pt>
                <c:pt idx="2">
                  <c:v>4.7</c:v>
                </c:pt>
                <c:pt idx="3">
                  <c:v>5.2</c:v>
                </c:pt>
                <c:pt idx="4">
                  <c:v>3.8</c:v>
                </c:pt>
                <c:pt idx="5">
                  <c:v>1.6</c:v>
                </c:pt>
              </c:numCache>
            </c:numRef>
          </c:val>
          <c:extLst>
            <c:ext xmlns:c16="http://schemas.microsoft.com/office/drawing/2014/chart" uri="{C3380CC4-5D6E-409C-BE32-E72D297353CC}">
              <c16:uniqueId val="{00000000-AD38-44C2-A467-8132059962F1}"/>
            </c:ext>
          </c:extLst>
        </c:ser>
        <c:ser>
          <c:idx val="1"/>
          <c:order val="1"/>
          <c:tx>
            <c:strRef>
              <c:f>'Mean No. of partners_MSM'!$A$4</c:f>
              <c:strCache>
                <c:ptCount val="1"/>
                <c:pt idx="0">
                  <c:v>Galle</c:v>
                </c:pt>
              </c:strCache>
            </c:strRef>
          </c:tx>
          <c:spPr>
            <a:solidFill>
              <a:srgbClr val="63CDF6"/>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partners_MSM'!$B$2:$G$3</c:f>
              <c:multiLvlStrCache>
                <c:ptCount val="6"/>
                <c:lvl>
                  <c:pt idx="0">
                    <c:v>sex 
partners </c:v>
                  </c:pt>
                  <c:pt idx="1">
                    <c:v>casual
partners</c:v>
                  </c:pt>
                  <c:pt idx="2">
                    <c:v>regular
partners </c:v>
                  </c:pt>
                  <c:pt idx="3">
                    <c:v>sex 
partners </c:v>
                  </c:pt>
                  <c:pt idx="4">
                    <c:v>casual 
partners</c:v>
                  </c:pt>
                  <c:pt idx="5">
                    <c:v>regular 
partners </c:v>
                  </c:pt>
                </c:lvl>
                <c:lvl>
                  <c:pt idx="0">
                    <c:v>last 6 months</c:v>
                  </c:pt>
                  <c:pt idx="3">
                    <c:v>last week</c:v>
                  </c:pt>
                </c:lvl>
              </c:multiLvlStrCache>
            </c:multiLvlStrRef>
          </c:cat>
          <c:val>
            <c:numRef>
              <c:f>'Mean No. of partners_MSM'!$B$4:$G$4</c:f>
              <c:numCache>
                <c:formatCode>General</c:formatCode>
                <c:ptCount val="6"/>
                <c:pt idx="0">
                  <c:v>8.6</c:v>
                </c:pt>
                <c:pt idx="1">
                  <c:v>6.4</c:v>
                </c:pt>
                <c:pt idx="2">
                  <c:v>2.2000000000000002</c:v>
                </c:pt>
                <c:pt idx="3">
                  <c:v>2</c:v>
                </c:pt>
                <c:pt idx="4">
                  <c:v>1.5</c:v>
                </c:pt>
                <c:pt idx="5">
                  <c:v>1</c:v>
                </c:pt>
              </c:numCache>
            </c:numRef>
          </c:val>
          <c:extLst>
            <c:ext xmlns:c16="http://schemas.microsoft.com/office/drawing/2014/chart" uri="{C3380CC4-5D6E-409C-BE32-E72D297353CC}">
              <c16:uniqueId val="{00000001-AD38-44C2-A467-8132059962F1}"/>
            </c:ext>
          </c:extLst>
        </c:ser>
        <c:ser>
          <c:idx val="2"/>
          <c:order val="2"/>
          <c:tx>
            <c:strRef>
              <c:f>'Mean No. of partners_MSM'!$A$6</c:f>
              <c:strCache>
                <c:ptCount val="1"/>
                <c:pt idx="0">
                  <c:v>Anuradhapura</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partners_MSM'!$B$2:$G$3</c:f>
              <c:multiLvlStrCache>
                <c:ptCount val="6"/>
                <c:lvl>
                  <c:pt idx="0">
                    <c:v>sex 
partners </c:v>
                  </c:pt>
                  <c:pt idx="1">
                    <c:v>casual
partners</c:v>
                  </c:pt>
                  <c:pt idx="2">
                    <c:v>regular
partners </c:v>
                  </c:pt>
                  <c:pt idx="3">
                    <c:v>sex 
partners </c:v>
                  </c:pt>
                  <c:pt idx="4">
                    <c:v>casual 
partners</c:v>
                  </c:pt>
                  <c:pt idx="5">
                    <c:v>regular 
partners </c:v>
                  </c:pt>
                </c:lvl>
                <c:lvl>
                  <c:pt idx="0">
                    <c:v>last 6 months</c:v>
                  </c:pt>
                  <c:pt idx="3">
                    <c:v>last week</c:v>
                  </c:pt>
                </c:lvl>
              </c:multiLvlStrCache>
            </c:multiLvlStrRef>
          </c:cat>
          <c:val>
            <c:numRef>
              <c:f>'Mean No. of partners_MSM'!$B$6:$G$6</c:f>
              <c:numCache>
                <c:formatCode>General</c:formatCode>
                <c:ptCount val="6"/>
                <c:pt idx="0">
                  <c:v>4.5</c:v>
                </c:pt>
                <c:pt idx="1">
                  <c:v>1.8</c:v>
                </c:pt>
                <c:pt idx="2">
                  <c:v>2.7</c:v>
                </c:pt>
                <c:pt idx="3">
                  <c:v>1.8</c:v>
                </c:pt>
                <c:pt idx="4">
                  <c:v>1</c:v>
                </c:pt>
                <c:pt idx="5">
                  <c:v>1.1000000000000001</c:v>
                </c:pt>
              </c:numCache>
            </c:numRef>
          </c:val>
          <c:extLst>
            <c:ext xmlns:c16="http://schemas.microsoft.com/office/drawing/2014/chart" uri="{C3380CC4-5D6E-409C-BE32-E72D297353CC}">
              <c16:uniqueId val="{00000002-AD38-44C2-A467-8132059962F1}"/>
            </c:ext>
          </c:extLst>
        </c:ser>
        <c:dLbls>
          <c:showLegendKey val="0"/>
          <c:showVal val="0"/>
          <c:showCatName val="0"/>
          <c:showSerName val="0"/>
          <c:showPercent val="0"/>
          <c:showBubbleSize val="0"/>
        </c:dLbls>
        <c:gapWidth val="50"/>
        <c:axId val="158569216"/>
        <c:axId val="158570752"/>
      </c:barChart>
      <c:catAx>
        <c:axId val="158569216"/>
        <c:scaling>
          <c:orientation val="minMax"/>
        </c:scaling>
        <c:delete val="0"/>
        <c:axPos val="b"/>
        <c:numFmt formatCode="General" sourceLinked="0"/>
        <c:majorTickMark val="out"/>
        <c:minorTickMark val="none"/>
        <c:tickLblPos val="nextTo"/>
        <c:crossAx val="158570752"/>
        <c:crosses val="autoZero"/>
        <c:auto val="1"/>
        <c:lblAlgn val="ctr"/>
        <c:lblOffset val="100"/>
        <c:noMultiLvlLbl val="0"/>
      </c:catAx>
      <c:valAx>
        <c:axId val="158570752"/>
        <c:scaling>
          <c:orientation val="minMax"/>
        </c:scaling>
        <c:delete val="0"/>
        <c:axPos val="l"/>
        <c:title>
          <c:tx>
            <c:rich>
              <a:bodyPr rot="-5400000" vert="horz"/>
              <a:lstStyle/>
              <a:p>
                <a:pPr>
                  <a:defRPr/>
                </a:pPr>
                <a:r>
                  <a:rPr lang="en-US"/>
                  <a:t>Number (mean)</a:t>
                </a:r>
              </a:p>
            </c:rich>
          </c:tx>
          <c:layout>
            <c:manualLayout>
              <c:xMode val="edge"/>
              <c:yMode val="edge"/>
              <c:x val="2.5164558170477388E-3"/>
              <c:y val="0.20201818000285232"/>
            </c:manualLayout>
          </c:layout>
          <c:overlay val="0"/>
        </c:title>
        <c:numFmt formatCode="General" sourceLinked="1"/>
        <c:majorTickMark val="out"/>
        <c:minorTickMark val="none"/>
        <c:tickLblPos val="nextTo"/>
        <c:crossAx val="158569216"/>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53941150175228E-2"/>
          <c:y val="5.4477213836733193E-2"/>
          <c:w val="0.91175945060481234"/>
          <c:h val="0.70620657623772409"/>
        </c:manualLayout>
      </c:layout>
      <c:barChart>
        <c:barDir val="col"/>
        <c:grouping val="clustered"/>
        <c:varyColors val="0"/>
        <c:ser>
          <c:idx val="1"/>
          <c:order val="0"/>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'Mean No. of partners_BB'!$B$2:$E$2</c:f>
              <c:strCache>
                <c:ptCount val="4"/>
                <c:pt idx="0">
                  <c:v>casual partners 
(last 12 months)</c:v>
                </c:pt>
                <c:pt idx="1">
                  <c:v>regular sex partners 
(last 12 months)</c:v>
                </c:pt>
                <c:pt idx="2">
                  <c:v>casual partners 
(last week)</c:v>
                </c:pt>
                <c:pt idx="3">
                  <c:v>regular sex partners 
(last week)</c:v>
                </c:pt>
              </c:strCache>
            </c:strRef>
          </c:cat>
          <c:val>
            <c:numRef>
              <c:f>'Mean No. of partners_BB'!$B$3:$E$3</c:f>
              <c:numCache>
                <c:formatCode>General</c:formatCode>
                <c:ptCount val="4"/>
                <c:pt idx="0">
                  <c:v>7</c:v>
                </c:pt>
                <c:pt idx="1">
                  <c:v>1.2</c:v>
                </c:pt>
                <c:pt idx="2">
                  <c:v>1.6</c:v>
                </c:pt>
                <c:pt idx="3">
                  <c:v>0.8</c:v>
                </c:pt>
              </c:numCache>
            </c:numRef>
          </c:val>
          <c:extLst>
            <c:ext xmlns:c16="http://schemas.microsoft.com/office/drawing/2014/chart" uri="{C3380CC4-5D6E-409C-BE32-E72D297353CC}">
              <c16:uniqueId val="{00000000-3D46-4784-AD72-77E09E268C6E}"/>
            </c:ext>
          </c:extLst>
        </c:ser>
        <c:dLbls>
          <c:showLegendKey val="0"/>
          <c:showVal val="0"/>
          <c:showCatName val="0"/>
          <c:showSerName val="0"/>
          <c:showPercent val="0"/>
          <c:showBubbleSize val="0"/>
        </c:dLbls>
        <c:gapWidth val="140"/>
        <c:axId val="158684672"/>
        <c:axId val="158686208"/>
      </c:barChart>
      <c:catAx>
        <c:axId val="158684672"/>
        <c:scaling>
          <c:orientation val="minMax"/>
        </c:scaling>
        <c:delete val="0"/>
        <c:axPos val="b"/>
        <c:numFmt formatCode="General" sourceLinked="0"/>
        <c:majorTickMark val="out"/>
        <c:minorTickMark val="none"/>
        <c:tickLblPos val="nextTo"/>
        <c:crossAx val="158686208"/>
        <c:crosses val="autoZero"/>
        <c:auto val="1"/>
        <c:lblAlgn val="ctr"/>
        <c:lblOffset val="100"/>
        <c:noMultiLvlLbl val="0"/>
      </c:catAx>
      <c:valAx>
        <c:axId val="158686208"/>
        <c:scaling>
          <c:orientation val="minMax"/>
          <c:max val="8"/>
          <c:min val="0"/>
        </c:scaling>
        <c:delete val="0"/>
        <c:axPos val="l"/>
        <c:title>
          <c:tx>
            <c:rich>
              <a:bodyPr rot="-5400000" vert="horz"/>
              <a:lstStyle/>
              <a:p>
                <a:pPr>
                  <a:defRPr/>
                </a:pPr>
                <a:r>
                  <a:rPr lang="en-US"/>
                  <a:t>Number (mean)</a:t>
                </a:r>
              </a:p>
            </c:rich>
          </c:tx>
          <c:layout>
            <c:manualLayout>
              <c:xMode val="edge"/>
              <c:yMode val="edge"/>
              <c:x val="2.5164558170477388E-3"/>
              <c:y val="0.20201818000285232"/>
            </c:manualLayout>
          </c:layout>
          <c:overlay val="0"/>
        </c:title>
        <c:numFmt formatCode="General" sourceLinked="1"/>
        <c:majorTickMark val="out"/>
        <c:minorTickMark val="none"/>
        <c:tickLblPos val="nextTo"/>
        <c:crossAx val="158684672"/>
        <c:crosses val="autoZero"/>
        <c:crossBetween val="between"/>
        <c:majorUnit val="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3"/>
          <c:order val="0"/>
          <c:tx>
            <c:strRef>
              <c:f>KP_married!$B$4</c:f>
              <c:strCache>
                <c:ptCount val="1"/>
                <c:pt idx="0">
                  <c:v>Colombo</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KP_married!$C$3:$G$3</c:f>
              <c:strCache>
                <c:ptCount val="5"/>
                <c:pt idx="0">
                  <c:v>FSWs</c:v>
                </c:pt>
                <c:pt idx="1">
                  <c:v>MSM</c:v>
                </c:pt>
                <c:pt idx="2">
                  <c:v>PWID</c:v>
                </c:pt>
                <c:pt idx="3">
                  <c:v>Beach boys</c:v>
                </c:pt>
                <c:pt idx="4">
                  <c:v>TG</c:v>
                </c:pt>
              </c:strCache>
            </c:strRef>
          </c:cat>
          <c:val>
            <c:numRef>
              <c:f>KP_married!$C$4:$G$4</c:f>
              <c:numCache>
                <c:formatCode>General</c:formatCode>
                <c:ptCount val="5"/>
                <c:pt idx="0">
                  <c:v>44.1</c:v>
                </c:pt>
                <c:pt idx="1">
                  <c:v>10.199999999999999</c:v>
                </c:pt>
                <c:pt idx="2">
                  <c:v>42.3</c:v>
                </c:pt>
                <c:pt idx="4">
                  <c:v>1.6</c:v>
                </c:pt>
              </c:numCache>
            </c:numRef>
          </c:val>
          <c:extLst>
            <c:ext xmlns:c16="http://schemas.microsoft.com/office/drawing/2014/chart" uri="{C3380CC4-5D6E-409C-BE32-E72D297353CC}">
              <c16:uniqueId val="{00000000-3045-42C2-8D8D-8BC22FEB95E3}"/>
            </c:ext>
          </c:extLst>
        </c:ser>
        <c:ser>
          <c:idx val="1"/>
          <c:order val="1"/>
          <c:tx>
            <c:strRef>
              <c:f>KP_married!$B$5</c:f>
              <c:strCache>
                <c:ptCount val="1"/>
                <c:pt idx="0">
                  <c:v>Galle</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KP_married!$C$3:$G$3</c:f>
              <c:strCache>
                <c:ptCount val="5"/>
                <c:pt idx="0">
                  <c:v>FSWs</c:v>
                </c:pt>
                <c:pt idx="1">
                  <c:v>MSM</c:v>
                </c:pt>
                <c:pt idx="2">
                  <c:v>PWID</c:v>
                </c:pt>
                <c:pt idx="3">
                  <c:v>Beach boys</c:v>
                </c:pt>
                <c:pt idx="4">
                  <c:v>TG</c:v>
                </c:pt>
              </c:strCache>
            </c:strRef>
          </c:cat>
          <c:val>
            <c:numRef>
              <c:f>KP_married!$C$5:$G$5</c:f>
              <c:numCache>
                <c:formatCode>General</c:formatCode>
                <c:ptCount val="5"/>
                <c:pt idx="0">
                  <c:v>72.099999999999994</c:v>
                </c:pt>
                <c:pt idx="1">
                  <c:v>13</c:v>
                </c:pt>
                <c:pt idx="3">
                  <c:v>47.2</c:v>
                </c:pt>
              </c:numCache>
            </c:numRef>
          </c:val>
          <c:extLst>
            <c:ext xmlns:c16="http://schemas.microsoft.com/office/drawing/2014/chart" uri="{C3380CC4-5D6E-409C-BE32-E72D297353CC}">
              <c16:uniqueId val="{00000001-3045-42C2-8D8D-8BC22FEB95E3}"/>
            </c:ext>
          </c:extLst>
        </c:ser>
        <c:ser>
          <c:idx val="0"/>
          <c:order val="2"/>
          <c:tx>
            <c:strRef>
              <c:f>KP_married!$B$6</c:f>
              <c:strCache>
                <c:ptCount val="1"/>
                <c:pt idx="0">
                  <c:v>Kandy</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KP_married!$C$3:$G$3</c:f>
              <c:strCache>
                <c:ptCount val="5"/>
                <c:pt idx="0">
                  <c:v>FSWs</c:v>
                </c:pt>
                <c:pt idx="1">
                  <c:v>MSM</c:v>
                </c:pt>
                <c:pt idx="2">
                  <c:v>PWID</c:v>
                </c:pt>
                <c:pt idx="3">
                  <c:v>Beach boys</c:v>
                </c:pt>
                <c:pt idx="4">
                  <c:v>TG</c:v>
                </c:pt>
              </c:strCache>
            </c:strRef>
          </c:cat>
          <c:val>
            <c:numRef>
              <c:f>KP_married!$C$6:$G$6</c:f>
              <c:numCache>
                <c:formatCode>General</c:formatCode>
                <c:ptCount val="5"/>
                <c:pt idx="0">
                  <c:v>48.9</c:v>
                </c:pt>
              </c:numCache>
            </c:numRef>
          </c:val>
          <c:extLst>
            <c:ext xmlns:c16="http://schemas.microsoft.com/office/drawing/2014/chart" uri="{C3380CC4-5D6E-409C-BE32-E72D297353CC}">
              <c16:uniqueId val="{00000002-3045-42C2-8D8D-8BC22FEB95E3}"/>
            </c:ext>
          </c:extLst>
        </c:ser>
        <c:ser>
          <c:idx val="2"/>
          <c:order val="3"/>
          <c:tx>
            <c:strRef>
              <c:f>KP_married!$B$7</c:f>
              <c:strCache>
                <c:ptCount val="1"/>
                <c:pt idx="0">
                  <c:v>Anuradhapura</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KP_married!$C$3:$G$3</c:f>
              <c:strCache>
                <c:ptCount val="5"/>
                <c:pt idx="0">
                  <c:v>FSWs</c:v>
                </c:pt>
                <c:pt idx="1">
                  <c:v>MSM</c:v>
                </c:pt>
                <c:pt idx="2">
                  <c:v>PWID</c:v>
                </c:pt>
                <c:pt idx="3">
                  <c:v>Beach boys</c:v>
                </c:pt>
                <c:pt idx="4">
                  <c:v>TG</c:v>
                </c:pt>
              </c:strCache>
            </c:strRef>
          </c:cat>
          <c:val>
            <c:numRef>
              <c:f>KP_married!$C$7:$G$7</c:f>
              <c:numCache>
                <c:formatCode>General</c:formatCode>
                <c:ptCount val="5"/>
                <c:pt idx="1">
                  <c:v>61.4</c:v>
                </c:pt>
              </c:numCache>
            </c:numRef>
          </c:val>
          <c:extLst>
            <c:ext xmlns:c16="http://schemas.microsoft.com/office/drawing/2014/chart" uri="{C3380CC4-5D6E-409C-BE32-E72D297353CC}">
              <c16:uniqueId val="{00000003-3045-42C2-8D8D-8BC22FEB95E3}"/>
            </c:ext>
          </c:extLst>
        </c:ser>
        <c:ser>
          <c:idx val="4"/>
          <c:order val="4"/>
          <c:tx>
            <c:strRef>
              <c:f>KP_married!$B$8</c:f>
              <c:strCache>
                <c:ptCount val="1"/>
                <c:pt idx="0">
                  <c:v>Jaffna</c:v>
                </c:pt>
              </c:strCache>
            </c:strRef>
          </c:tx>
          <c:invertIfNegative val="0"/>
          <c:cat>
            <c:strRef>
              <c:f>KP_married!$C$3:$G$3</c:f>
              <c:strCache>
                <c:ptCount val="5"/>
                <c:pt idx="0">
                  <c:v>FSWs</c:v>
                </c:pt>
                <c:pt idx="1">
                  <c:v>MSM</c:v>
                </c:pt>
                <c:pt idx="2">
                  <c:v>PWID</c:v>
                </c:pt>
                <c:pt idx="3">
                  <c:v>Beach boys</c:v>
                </c:pt>
                <c:pt idx="4">
                  <c:v>TG</c:v>
                </c:pt>
              </c:strCache>
            </c:strRef>
          </c:cat>
          <c:val>
            <c:numRef>
              <c:f>KP_married!$C$8:$G$8</c:f>
              <c:numCache>
                <c:formatCode>General</c:formatCode>
                <c:ptCount val="5"/>
                <c:pt idx="4">
                  <c:v>0</c:v>
                </c:pt>
              </c:numCache>
            </c:numRef>
          </c:val>
          <c:extLst>
            <c:ext xmlns:c16="http://schemas.microsoft.com/office/drawing/2014/chart" uri="{C3380CC4-5D6E-409C-BE32-E72D297353CC}">
              <c16:uniqueId val="{00000004-3045-42C2-8D8D-8BC22FEB95E3}"/>
            </c:ext>
          </c:extLst>
        </c:ser>
        <c:dLbls>
          <c:showLegendKey val="0"/>
          <c:showVal val="0"/>
          <c:showCatName val="0"/>
          <c:showSerName val="0"/>
          <c:showPercent val="0"/>
          <c:showBubbleSize val="0"/>
        </c:dLbls>
        <c:gapWidth val="150"/>
        <c:axId val="158949376"/>
        <c:axId val="158950912"/>
      </c:barChart>
      <c:catAx>
        <c:axId val="158949376"/>
        <c:scaling>
          <c:orientation val="minMax"/>
        </c:scaling>
        <c:delete val="0"/>
        <c:axPos val="b"/>
        <c:numFmt formatCode="General" sourceLinked="0"/>
        <c:majorTickMark val="out"/>
        <c:minorTickMark val="none"/>
        <c:tickLblPos val="nextTo"/>
        <c:crossAx val="158950912"/>
        <c:crosses val="autoZero"/>
        <c:auto val="1"/>
        <c:lblAlgn val="ctr"/>
        <c:lblOffset val="100"/>
        <c:noMultiLvlLbl val="0"/>
      </c:catAx>
      <c:valAx>
        <c:axId val="158950912"/>
        <c:scaling>
          <c:orientation val="minMax"/>
          <c:max val="100"/>
          <c:min val="0"/>
        </c:scaling>
        <c:delete val="0"/>
        <c:axPos val="l"/>
        <c:majorGridlines>
          <c:spPr>
            <a:ln>
              <a:solidFill>
                <a:sysClr val="window" lastClr="FFFFFF">
                  <a:lumMod val="95000"/>
                </a:sysClr>
              </a:solidFill>
              <a:prstDash val="dash"/>
            </a:ln>
          </c:spPr>
        </c:majorGridlines>
        <c:title>
          <c:tx>
            <c:rich>
              <a:bodyPr rot="0" vert="horz"/>
              <a:lstStyle/>
              <a:p>
                <a:pPr>
                  <a:defRPr/>
                </a:pPr>
                <a:r>
                  <a:rPr lang="en-US"/>
                  <a:t>%</a:t>
                </a:r>
              </a:p>
            </c:rich>
          </c:tx>
          <c:layout>
            <c:manualLayout>
              <c:xMode val="edge"/>
              <c:yMode val="edge"/>
              <c:x val="8.1063553826199748E-3"/>
              <c:y val="3.5824947644100047E-2"/>
            </c:manualLayout>
          </c:layout>
          <c:overlay val="0"/>
        </c:title>
        <c:numFmt formatCode="General" sourceLinked="1"/>
        <c:majorTickMark val="out"/>
        <c:minorTickMark val="none"/>
        <c:tickLblPos val="nextTo"/>
        <c:crossAx val="158949376"/>
        <c:crosses val="autoZero"/>
        <c:crossBetween val="between"/>
        <c:majorUnit val="20"/>
      </c:valAx>
    </c:plotArea>
    <c:legend>
      <c:legendPos val="r"/>
      <c:layout>
        <c:manualLayout>
          <c:xMode val="edge"/>
          <c:yMode val="edge"/>
          <c:x val="0.81876045925130525"/>
          <c:y val="0.24050276859674105"/>
          <c:w val="0.18123956096397043"/>
          <c:h val="0.4520651359766344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'KP_less 25 yr'!$B$4</c:f>
              <c:strCache>
                <c:ptCount val="1"/>
                <c:pt idx="0">
                  <c:v>Colombo</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'KP_less 25 yr'!$C$3:$G$3</c:f>
              <c:strCache>
                <c:ptCount val="5"/>
                <c:pt idx="0">
                  <c:v>MSM</c:v>
                </c:pt>
                <c:pt idx="1">
                  <c:v>Beach boys</c:v>
                </c:pt>
                <c:pt idx="2">
                  <c:v>FSWs</c:v>
                </c:pt>
                <c:pt idx="3">
                  <c:v>PWID</c:v>
                </c:pt>
                <c:pt idx="4">
                  <c:v>TG</c:v>
                </c:pt>
              </c:strCache>
            </c:strRef>
          </c:cat>
          <c:val>
            <c:numRef>
              <c:f>'KP_less 25 yr'!$C$4:$G$4</c:f>
              <c:numCache>
                <c:formatCode>General</c:formatCode>
                <c:ptCount val="5"/>
                <c:pt idx="0">
                  <c:v>22.3</c:v>
                </c:pt>
                <c:pt idx="2">
                  <c:v>7.9</c:v>
                </c:pt>
                <c:pt idx="3">
                  <c:v>5.9</c:v>
                </c:pt>
                <c:pt idx="4">
                  <c:v>25.6</c:v>
                </c:pt>
              </c:numCache>
            </c:numRef>
          </c:val>
          <c:extLst>
            <c:ext xmlns:c16="http://schemas.microsoft.com/office/drawing/2014/chart" uri="{C3380CC4-5D6E-409C-BE32-E72D297353CC}">
              <c16:uniqueId val="{00000000-D973-4F74-9D28-02A1B5C9E0F8}"/>
            </c:ext>
          </c:extLst>
        </c:ser>
        <c:ser>
          <c:idx val="2"/>
          <c:order val="1"/>
          <c:tx>
            <c:strRef>
              <c:f>'KP_less 25 yr'!$B$5</c:f>
              <c:strCache>
                <c:ptCount val="1"/>
                <c:pt idx="0">
                  <c:v>Galle</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'KP_less 25 yr'!$C$3:$G$3</c:f>
              <c:strCache>
                <c:ptCount val="5"/>
                <c:pt idx="0">
                  <c:v>MSM</c:v>
                </c:pt>
                <c:pt idx="1">
                  <c:v>Beach boys</c:v>
                </c:pt>
                <c:pt idx="2">
                  <c:v>FSWs</c:v>
                </c:pt>
                <c:pt idx="3">
                  <c:v>PWID</c:v>
                </c:pt>
                <c:pt idx="4">
                  <c:v>TG</c:v>
                </c:pt>
              </c:strCache>
            </c:strRef>
          </c:cat>
          <c:val>
            <c:numRef>
              <c:f>'KP_less 25 yr'!$C$5:$G$5</c:f>
              <c:numCache>
                <c:formatCode>General</c:formatCode>
                <c:ptCount val="5"/>
                <c:pt idx="0">
                  <c:v>56.8</c:v>
                </c:pt>
                <c:pt idx="1">
                  <c:v>30.3</c:v>
                </c:pt>
                <c:pt idx="2">
                  <c:v>5.6</c:v>
                </c:pt>
              </c:numCache>
            </c:numRef>
          </c:val>
          <c:extLst>
            <c:ext xmlns:c16="http://schemas.microsoft.com/office/drawing/2014/chart" uri="{C3380CC4-5D6E-409C-BE32-E72D297353CC}">
              <c16:uniqueId val="{00000001-D973-4F74-9D28-02A1B5C9E0F8}"/>
            </c:ext>
          </c:extLst>
        </c:ser>
        <c:ser>
          <c:idx val="3"/>
          <c:order val="2"/>
          <c:tx>
            <c:strRef>
              <c:f>'KP_less 25 yr'!$B$6</c:f>
              <c:strCache>
                <c:ptCount val="1"/>
                <c:pt idx="0">
                  <c:v>Kandy</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'KP_less 25 yr'!$C$3:$G$3</c:f>
              <c:strCache>
                <c:ptCount val="5"/>
                <c:pt idx="0">
                  <c:v>MSM</c:v>
                </c:pt>
                <c:pt idx="1">
                  <c:v>Beach boys</c:v>
                </c:pt>
                <c:pt idx="2">
                  <c:v>FSWs</c:v>
                </c:pt>
                <c:pt idx="3">
                  <c:v>PWID</c:v>
                </c:pt>
                <c:pt idx="4">
                  <c:v>TG</c:v>
                </c:pt>
              </c:strCache>
            </c:strRef>
          </c:cat>
          <c:val>
            <c:numRef>
              <c:f>'KP_less 25 yr'!$C$6:$G$6</c:f>
              <c:numCache>
                <c:formatCode>General</c:formatCode>
                <c:ptCount val="5"/>
                <c:pt idx="2">
                  <c:v>7.5</c:v>
                </c:pt>
              </c:numCache>
            </c:numRef>
          </c:val>
          <c:extLst>
            <c:ext xmlns:c16="http://schemas.microsoft.com/office/drawing/2014/chart" uri="{C3380CC4-5D6E-409C-BE32-E72D297353CC}">
              <c16:uniqueId val="{00000002-D973-4F74-9D28-02A1B5C9E0F8}"/>
            </c:ext>
          </c:extLst>
        </c:ser>
        <c:ser>
          <c:idx val="0"/>
          <c:order val="3"/>
          <c:tx>
            <c:strRef>
              <c:f>'KP_less 25 yr'!$B$7</c:f>
              <c:strCache>
                <c:ptCount val="1"/>
                <c:pt idx="0">
                  <c:v>Anuradhapura</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'KP_less 25 yr'!$C$3:$G$3</c:f>
              <c:strCache>
                <c:ptCount val="5"/>
                <c:pt idx="0">
                  <c:v>MSM</c:v>
                </c:pt>
                <c:pt idx="1">
                  <c:v>Beach boys</c:v>
                </c:pt>
                <c:pt idx="2">
                  <c:v>FSWs</c:v>
                </c:pt>
                <c:pt idx="3">
                  <c:v>PWID</c:v>
                </c:pt>
                <c:pt idx="4">
                  <c:v>TG</c:v>
                </c:pt>
              </c:strCache>
            </c:strRef>
          </c:cat>
          <c:val>
            <c:numRef>
              <c:f>'KP_less 25 yr'!$C$7:$G$7</c:f>
              <c:numCache>
                <c:formatCode>General</c:formatCode>
                <c:ptCount val="5"/>
                <c:pt idx="0">
                  <c:v>15.6</c:v>
                </c:pt>
              </c:numCache>
            </c:numRef>
          </c:val>
          <c:extLst>
            <c:ext xmlns:c16="http://schemas.microsoft.com/office/drawing/2014/chart" uri="{C3380CC4-5D6E-409C-BE32-E72D297353CC}">
              <c16:uniqueId val="{00000003-D973-4F74-9D28-02A1B5C9E0F8}"/>
            </c:ext>
          </c:extLst>
        </c:ser>
        <c:ser>
          <c:idx val="4"/>
          <c:order val="4"/>
          <c:tx>
            <c:strRef>
              <c:f>'KP_less 25 yr'!$B$8</c:f>
              <c:strCache>
                <c:ptCount val="1"/>
                <c:pt idx="0">
                  <c:v>Jaffna</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'KP_less 25 yr'!$C$3:$G$3</c:f>
              <c:strCache>
                <c:ptCount val="5"/>
                <c:pt idx="0">
                  <c:v>MSM</c:v>
                </c:pt>
                <c:pt idx="1">
                  <c:v>Beach boys</c:v>
                </c:pt>
                <c:pt idx="2">
                  <c:v>FSWs</c:v>
                </c:pt>
                <c:pt idx="3">
                  <c:v>PWID</c:v>
                </c:pt>
                <c:pt idx="4">
                  <c:v>TG</c:v>
                </c:pt>
              </c:strCache>
            </c:strRef>
          </c:cat>
          <c:val>
            <c:numRef>
              <c:f>'KP_less 25 yr'!$C$8:$G$8</c:f>
              <c:numCache>
                <c:formatCode>General</c:formatCode>
                <c:ptCount val="5"/>
                <c:pt idx="4">
                  <c:v>42.5</c:v>
                </c:pt>
              </c:numCache>
            </c:numRef>
          </c:val>
          <c:extLst>
            <c:ext xmlns:c16="http://schemas.microsoft.com/office/drawing/2014/chart" uri="{C3380CC4-5D6E-409C-BE32-E72D297353CC}">
              <c16:uniqueId val="{00000004-D973-4F74-9D28-02A1B5C9E0F8}"/>
            </c:ext>
          </c:extLst>
        </c:ser>
        <c:dLbls>
          <c:showLegendKey val="0"/>
          <c:showVal val="0"/>
          <c:showCatName val="0"/>
          <c:showSerName val="0"/>
          <c:showPercent val="0"/>
          <c:showBubbleSize val="0"/>
        </c:dLbls>
        <c:gapWidth val="150"/>
        <c:axId val="159067136"/>
        <c:axId val="159081216"/>
      </c:barChart>
      <c:catAx>
        <c:axId val="159067136"/>
        <c:scaling>
          <c:orientation val="minMax"/>
        </c:scaling>
        <c:delete val="0"/>
        <c:axPos val="b"/>
        <c:numFmt formatCode="General" sourceLinked="0"/>
        <c:majorTickMark val="out"/>
        <c:minorTickMark val="none"/>
        <c:tickLblPos val="nextTo"/>
        <c:crossAx val="159081216"/>
        <c:crosses val="autoZero"/>
        <c:auto val="1"/>
        <c:lblAlgn val="ctr"/>
        <c:lblOffset val="100"/>
        <c:noMultiLvlLbl val="0"/>
      </c:catAx>
      <c:valAx>
        <c:axId val="159081216"/>
        <c:scaling>
          <c:orientation val="minMax"/>
          <c:max val="100"/>
          <c:min val="0"/>
        </c:scaling>
        <c:delete val="0"/>
        <c:axPos val="l"/>
        <c:majorGridlines>
          <c:spPr>
            <a:ln>
              <a:solidFill>
                <a:sysClr val="window" lastClr="FFFFFF">
                  <a:lumMod val="95000"/>
                </a:sysClr>
              </a:solidFill>
              <a:prstDash val="dash"/>
            </a:ln>
          </c:spPr>
        </c:majorGridlines>
        <c:title>
          <c:tx>
            <c:rich>
              <a:bodyPr rot="0" vert="horz"/>
              <a:lstStyle/>
              <a:p>
                <a:pPr>
                  <a:defRPr/>
                </a:pPr>
                <a:r>
                  <a:rPr lang="en-US"/>
                  <a:t>%</a:t>
                </a:r>
              </a:p>
            </c:rich>
          </c:tx>
          <c:layout>
            <c:manualLayout>
              <c:xMode val="edge"/>
              <c:yMode val="edge"/>
              <c:x val="0"/>
              <c:y val="2.5929267522115291E-2"/>
            </c:manualLayout>
          </c:layout>
          <c:overlay val="0"/>
        </c:title>
        <c:numFmt formatCode="General" sourceLinked="1"/>
        <c:majorTickMark val="out"/>
        <c:minorTickMark val="none"/>
        <c:tickLblPos val="nextTo"/>
        <c:crossAx val="159067136"/>
        <c:crosses val="autoZero"/>
        <c:crossBetween val="between"/>
        <c:majorUnit val="20"/>
      </c:valAx>
    </c:plotArea>
    <c:legend>
      <c:legendPos val="r"/>
      <c:layout>
        <c:manualLayout>
          <c:xMode val="edge"/>
          <c:yMode val="edge"/>
          <c:x val="0.81876045925130525"/>
          <c:y val="0.34372946492471401"/>
          <c:w val="0.18123950382638951"/>
          <c:h val="0.4144217215903567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264213585052527E-2"/>
          <c:y val="2.6807418759759689E-2"/>
          <c:w val="0.88293214737046744"/>
          <c:h val="0.51540482310761526"/>
        </c:manualLayout>
      </c:layout>
      <c:barChart>
        <c:barDir val="col"/>
        <c:grouping val="clustered"/>
        <c:varyColors val="0"/>
        <c:ser>
          <c:idx val="2"/>
          <c:order val="1"/>
          <c:tx>
            <c:strRef>
              <c:f>'comp knowl_KP'!$D$3</c:f>
              <c:strCache>
                <c:ptCount val="1"/>
                <c:pt idx="0">
                  <c:v>All</c:v>
                </c:pt>
              </c:strCache>
            </c:strRef>
          </c:tx>
          <c:spPr>
            <a:solidFill>
              <a:srgbClr val="CDC884"/>
            </a:solidFill>
            <a:ln w="19050">
              <a:noFill/>
            </a:ln>
          </c:spPr>
          <c:invertIfNegative val="0"/>
          <c:dLbls>
            <c:dLbl>
              <c:idx val="4"/>
              <c:layout>
                <c:manualLayout>
                  <c:x val="1.3143482116170031E-3"/>
                  <c:y val="7.7636722946979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29-4113-BA74-066D2E1840DC}"/>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knowl_KP'!$A$4:$B$12</c:f>
              <c:multiLvlStrCache>
                <c:ptCount val="9"/>
                <c:lvl>
                  <c:pt idx="0">
                    <c:v>Anuradhapura</c:v>
                  </c:pt>
                  <c:pt idx="1">
                    <c:v>Colombo</c:v>
                  </c:pt>
                  <c:pt idx="2">
                    <c:v>Galle</c:v>
                  </c:pt>
                  <c:pt idx="3">
                    <c:v>Kandy</c:v>
                  </c:pt>
                  <c:pt idx="4">
                    <c:v>Colombo</c:v>
                  </c:pt>
                  <c:pt idx="5">
                    <c:v>Galle</c:v>
                  </c:pt>
                  <c:pt idx="6">
                    <c:v>Colombo</c:v>
                  </c:pt>
                  <c:pt idx="7">
                    <c:v>Galle</c:v>
                  </c:pt>
                  <c:pt idx="8">
                    <c:v>Colombo</c:v>
                  </c:pt>
                </c:lvl>
                <c:lvl>
                  <c:pt idx="0">
                    <c:v>MSM</c:v>
                  </c:pt>
                  <c:pt idx="3">
                    <c:v>FSW</c:v>
                  </c:pt>
                  <c:pt idx="6">
                    <c:v>PWID</c:v>
                  </c:pt>
                  <c:pt idx="7">
                    <c:v>Beach
Boys</c:v>
                  </c:pt>
                  <c:pt idx="8">
                    <c:v>TG</c:v>
                  </c:pt>
                </c:lvl>
              </c:multiLvlStrCache>
            </c:multiLvlStrRef>
          </c:cat>
          <c:val>
            <c:numRef>
              <c:f>'comp knowl_KP'!$D$4:$D$12</c:f>
              <c:numCache>
                <c:formatCode>General</c:formatCode>
                <c:ptCount val="9"/>
                <c:pt idx="0">
                  <c:v>59.9</c:v>
                </c:pt>
                <c:pt idx="1">
                  <c:v>20.9</c:v>
                </c:pt>
                <c:pt idx="2">
                  <c:v>49.4</c:v>
                </c:pt>
                <c:pt idx="3">
                  <c:v>29.5</c:v>
                </c:pt>
                <c:pt idx="4">
                  <c:v>17.600000000000001</c:v>
                </c:pt>
                <c:pt idx="5">
                  <c:v>36.4</c:v>
                </c:pt>
                <c:pt idx="6">
                  <c:v>19.3</c:v>
                </c:pt>
                <c:pt idx="7">
                  <c:v>35.5</c:v>
                </c:pt>
                <c:pt idx="8">
                  <c:v>16.899999999999999</c:v>
                </c:pt>
              </c:numCache>
            </c:numRef>
          </c:val>
          <c:extLst>
            <c:ext xmlns:c16="http://schemas.microsoft.com/office/drawing/2014/chart" uri="{C3380CC4-5D6E-409C-BE32-E72D297353CC}">
              <c16:uniqueId val="{00000000-6329-4113-BA74-066D2E1840DC}"/>
            </c:ext>
          </c:extLst>
        </c:ser>
        <c:dLbls>
          <c:showLegendKey val="0"/>
          <c:showVal val="0"/>
          <c:showCatName val="0"/>
          <c:showSerName val="0"/>
          <c:showPercent val="0"/>
          <c:showBubbleSize val="0"/>
        </c:dLbls>
        <c:gapWidth val="100"/>
        <c:axId val="159141248"/>
        <c:axId val="159143040"/>
      </c:barChart>
      <c:lineChart>
        <c:grouping val="standard"/>
        <c:varyColors val="0"/>
        <c:ser>
          <c:idx val="0"/>
          <c:order val="0"/>
          <c:tx>
            <c:strRef>
              <c:f>'comp knowl_KP'!$C$3</c:f>
              <c:strCache>
                <c:ptCount val="1"/>
                <c:pt idx="0">
                  <c:v>&lt;25 yr</c:v>
                </c:pt>
              </c:strCache>
            </c:strRef>
          </c:tx>
          <c:spPr>
            <a:ln>
              <a:noFill/>
            </a:ln>
          </c:spPr>
          <c:marker>
            <c:symbol val="circle"/>
            <c:size val="15"/>
            <c:spPr>
              <a:solidFill>
                <a:srgbClr val="00AEEF"/>
              </a:solidFill>
              <a:ln>
                <a:noFill/>
              </a:ln>
            </c:spPr>
          </c:marker>
          <c:dLbls>
            <c:numFmt formatCode="#,##0" sourceLinked="0"/>
            <c:spPr>
              <a:noFill/>
            </c:spPr>
            <c:txPr>
              <a:bodyPr/>
              <a:lstStyle/>
              <a:p>
                <a:pPr>
                  <a:defRPr>
                    <a:solidFill>
                      <a:srgbClr val="00AEE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knowl_KP'!$A$4:$B$12</c:f>
              <c:multiLvlStrCache>
                <c:ptCount val="9"/>
                <c:lvl>
                  <c:pt idx="0">
                    <c:v>Anuradhapura</c:v>
                  </c:pt>
                  <c:pt idx="1">
                    <c:v>Colombo</c:v>
                  </c:pt>
                  <c:pt idx="2">
                    <c:v>Galle</c:v>
                  </c:pt>
                  <c:pt idx="3">
                    <c:v>Kandy</c:v>
                  </c:pt>
                  <c:pt idx="4">
                    <c:v>Colombo</c:v>
                  </c:pt>
                  <c:pt idx="5">
                    <c:v>Galle</c:v>
                  </c:pt>
                  <c:pt idx="6">
                    <c:v>Colombo</c:v>
                  </c:pt>
                  <c:pt idx="7">
                    <c:v>Galle</c:v>
                  </c:pt>
                  <c:pt idx="8">
                    <c:v>Colombo</c:v>
                  </c:pt>
                </c:lvl>
                <c:lvl>
                  <c:pt idx="0">
                    <c:v>MSM</c:v>
                  </c:pt>
                  <c:pt idx="3">
                    <c:v>FSW</c:v>
                  </c:pt>
                  <c:pt idx="6">
                    <c:v>PWID</c:v>
                  </c:pt>
                  <c:pt idx="7">
                    <c:v>Beach
Boys</c:v>
                  </c:pt>
                  <c:pt idx="8">
                    <c:v>TG</c:v>
                  </c:pt>
                </c:lvl>
              </c:multiLvlStrCache>
            </c:multiLvlStrRef>
          </c:cat>
          <c:val>
            <c:numRef>
              <c:f>'comp knowl_KP'!$C$4:$C$12</c:f>
              <c:numCache>
                <c:formatCode>General</c:formatCode>
                <c:ptCount val="9"/>
                <c:pt idx="0">
                  <c:v>70.900000000000006</c:v>
                </c:pt>
                <c:pt idx="1">
                  <c:v>18.2</c:v>
                </c:pt>
                <c:pt idx="2">
                  <c:v>47.8</c:v>
                </c:pt>
                <c:pt idx="3">
                  <c:v>44.4</c:v>
                </c:pt>
                <c:pt idx="4">
                  <c:v>22.2</c:v>
                </c:pt>
                <c:pt idx="5">
                  <c:v>55</c:v>
                </c:pt>
                <c:pt idx="6">
                  <c:v>23.5</c:v>
                </c:pt>
                <c:pt idx="7">
                  <c:v>39.799999999999997</c:v>
                </c:pt>
                <c:pt idx="8">
                  <c:v>16.899999999999999</c:v>
                </c:pt>
              </c:numCache>
            </c:numRef>
          </c:val>
          <c:smooth val="0"/>
          <c:extLst>
            <c:ext xmlns:c16="http://schemas.microsoft.com/office/drawing/2014/chart" uri="{C3380CC4-5D6E-409C-BE32-E72D297353CC}">
              <c16:uniqueId val="{00000001-6329-4113-BA74-066D2E1840DC}"/>
            </c:ext>
          </c:extLst>
        </c:ser>
        <c:dLbls>
          <c:showLegendKey val="0"/>
          <c:showVal val="0"/>
          <c:showCatName val="0"/>
          <c:showSerName val="0"/>
          <c:showPercent val="0"/>
          <c:showBubbleSize val="0"/>
        </c:dLbls>
        <c:marker val="1"/>
        <c:smooth val="0"/>
        <c:axId val="159141248"/>
        <c:axId val="159143040"/>
      </c:lineChart>
      <c:catAx>
        <c:axId val="159141248"/>
        <c:scaling>
          <c:orientation val="minMax"/>
        </c:scaling>
        <c:delete val="0"/>
        <c:axPos val="b"/>
        <c:numFmt formatCode="General" sourceLinked="0"/>
        <c:majorTickMark val="out"/>
        <c:minorTickMark val="none"/>
        <c:tickLblPos val="nextTo"/>
        <c:crossAx val="159143040"/>
        <c:crosses val="autoZero"/>
        <c:auto val="1"/>
        <c:lblAlgn val="ctr"/>
        <c:lblOffset val="100"/>
        <c:noMultiLvlLbl val="0"/>
      </c:catAx>
      <c:valAx>
        <c:axId val="159143040"/>
        <c:scaling>
          <c:orientation val="minMax"/>
          <c:max val="100"/>
          <c:min val="0"/>
        </c:scaling>
        <c:delete val="0"/>
        <c:axPos val="l"/>
        <c:title>
          <c:tx>
            <c:rich>
              <a:bodyPr rot="0" vert="horz"/>
              <a:lstStyle/>
              <a:p>
                <a:pPr>
                  <a:defRPr/>
                </a:pPr>
                <a:r>
                  <a:rPr lang="en-US"/>
                  <a:t>%</a:t>
                </a:r>
              </a:p>
            </c:rich>
          </c:tx>
          <c:layout>
            <c:manualLayout>
              <c:xMode val="edge"/>
              <c:yMode val="edge"/>
              <c:x val="7.5110135545568008E-4"/>
              <c:y val="4.4338753410736453E-3"/>
            </c:manualLayout>
          </c:layout>
          <c:overlay val="0"/>
        </c:title>
        <c:numFmt formatCode="General" sourceLinked="1"/>
        <c:majorTickMark val="out"/>
        <c:minorTickMark val="none"/>
        <c:tickLblPos val="nextTo"/>
        <c:crossAx val="159141248"/>
        <c:crosses val="autoZero"/>
        <c:crossBetween val="between"/>
        <c:majorUnit val="20"/>
      </c:valAx>
    </c:plotArea>
    <c:legend>
      <c:legendPos val="t"/>
      <c:layout>
        <c:manualLayout>
          <c:xMode val="edge"/>
          <c:yMode val="edge"/>
          <c:x val="0.38512917455620566"/>
          <c:y val="2.0370953630796149E-2"/>
          <c:w val="0.255688772846627"/>
          <c:h val="9.9291212203637194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Pt>
            <c:idx val="0"/>
            <c:invertIfNegative val="0"/>
            <c:bubble3D val="0"/>
            <c:spPr>
              <a:solidFill>
                <a:srgbClr val="88C540"/>
              </a:solidFill>
            </c:spPr>
            <c:extLst>
              <c:ext xmlns:c16="http://schemas.microsoft.com/office/drawing/2014/chart" uri="{C3380CC4-5D6E-409C-BE32-E72D297353CC}">
                <c16:uniqueId val="{00000001-D196-4A2C-AB29-0449A376A185}"/>
              </c:ext>
            </c:extLst>
          </c:dPt>
          <c:dPt>
            <c:idx val="1"/>
            <c:invertIfNegative val="0"/>
            <c:bubble3D val="0"/>
            <c:spPr>
              <a:solidFill>
                <a:srgbClr val="88C540"/>
              </a:solidFill>
            </c:spPr>
            <c:extLst>
              <c:ext xmlns:c16="http://schemas.microsoft.com/office/drawing/2014/chart" uri="{C3380CC4-5D6E-409C-BE32-E72D297353CC}">
                <c16:uniqueId val="{00000003-D196-4A2C-AB29-0449A376A185}"/>
              </c:ext>
            </c:extLst>
          </c:dPt>
          <c:dPt>
            <c:idx val="2"/>
            <c:invertIfNegative val="0"/>
            <c:bubble3D val="0"/>
            <c:spPr>
              <a:solidFill>
                <a:srgbClr val="88C540"/>
              </a:solidFill>
            </c:spPr>
            <c:extLst>
              <c:ext xmlns:c16="http://schemas.microsoft.com/office/drawing/2014/chart" uri="{C3380CC4-5D6E-409C-BE32-E72D297353CC}">
                <c16:uniqueId val="{00000005-D196-4A2C-AB29-0449A376A185}"/>
              </c:ext>
            </c:extLst>
          </c:dPt>
          <c:dPt>
            <c:idx val="3"/>
            <c:invertIfNegative val="0"/>
            <c:bubble3D val="0"/>
            <c:spPr>
              <a:solidFill>
                <a:srgbClr val="88C540"/>
              </a:solidFill>
            </c:spPr>
            <c:extLst>
              <c:ext xmlns:c16="http://schemas.microsoft.com/office/drawing/2014/chart" uri="{C3380CC4-5D6E-409C-BE32-E72D297353CC}">
                <c16:uniqueId val="{00000007-D196-4A2C-AB29-0449A376A185}"/>
              </c:ext>
            </c:extLst>
          </c:dPt>
          <c:dPt>
            <c:idx val="4"/>
            <c:invertIfNegative val="0"/>
            <c:bubble3D val="0"/>
            <c:spPr>
              <a:solidFill>
                <a:srgbClr val="F78E1E"/>
              </a:solidFill>
            </c:spPr>
            <c:extLst>
              <c:ext xmlns:c16="http://schemas.microsoft.com/office/drawing/2014/chart" uri="{C3380CC4-5D6E-409C-BE32-E72D297353CC}">
                <c16:uniqueId val="{00000009-D196-4A2C-AB29-0449A376A185}"/>
              </c:ext>
            </c:extLst>
          </c:dPt>
          <c:dPt>
            <c:idx val="5"/>
            <c:invertIfNegative val="0"/>
            <c:bubble3D val="0"/>
            <c:spPr>
              <a:solidFill>
                <a:srgbClr val="F78E1E"/>
              </a:solidFill>
            </c:spPr>
            <c:extLst>
              <c:ext xmlns:c16="http://schemas.microsoft.com/office/drawing/2014/chart" uri="{C3380CC4-5D6E-409C-BE32-E72D297353CC}">
                <c16:uniqueId val="{0000000B-D196-4A2C-AB29-0449A376A18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'Military personnel knowlege'!$A$3:$B$8</c:f>
              <c:multiLvlStrCache>
                <c:ptCount val="6"/>
                <c:lvl>
                  <c:pt idx="0">
                    <c:v>Sharing needle with infected person</c:v>
                  </c:pt>
                  <c:pt idx="1">
                    <c:v>Having sexual intercourse with infected women</c:v>
                  </c:pt>
                  <c:pt idx="2">
                    <c:v>Having homosexual intercourse with infected men</c:v>
                  </c:pt>
                  <c:pt idx="3">
                    <c:v>HIV + mother to her unborn child</c:v>
                  </c:pt>
                  <c:pt idx="4">
                    <c:v>Correct and consistent condom use</c:v>
                  </c:pt>
                  <c:pt idx="5">
                    <c:v>Having only one uninfected partner</c:v>
                  </c:pt>
                </c:lvl>
                <c:lvl>
                  <c:pt idx="0">
                    <c:v>HIV can be trasmistted by</c:v>
                  </c:pt>
                  <c:pt idx="4">
                    <c:v>HIV can be prevented by</c:v>
                  </c:pt>
                </c:lvl>
              </c:multiLvlStrCache>
            </c:multiLvlStrRef>
          </c:cat>
          <c:val>
            <c:numRef>
              <c:f>'Military personnel knowlege'!$C$3:$C$8</c:f>
              <c:numCache>
                <c:formatCode>General</c:formatCode>
                <c:ptCount val="6"/>
                <c:pt idx="0">
                  <c:v>68</c:v>
                </c:pt>
                <c:pt idx="1">
                  <c:v>93</c:v>
                </c:pt>
                <c:pt idx="2">
                  <c:v>63</c:v>
                </c:pt>
                <c:pt idx="3">
                  <c:v>54</c:v>
                </c:pt>
                <c:pt idx="4">
                  <c:v>74</c:v>
                </c:pt>
                <c:pt idx="5">
                  <c:v>90</c:v>
                </c:pt>
              </c:numCache>
            </c:numRef>
          </c:val>
          <c:extLst>
            <c:ext xmlns:c16="http://schemas.microsoft.com/office/drawing/2014/chart" uri="{C3380CC4-5D6E-409C-BE32-E72D297353CC}">
              <c16:uniqueId val="{0000000C-D196-4A2C-AB29-0449A376A185}"/>
            </c:ext>
          </c:extLst>
        </c:ser>
        <c:dLbls>
          <c:showLegendKey val="0"/>
          <c:showVal val="0"/>
          <c:showCatName val="0"/>
          <c:showSerName val="0"/>
          <c:showPercent val="0"/>
          <c:showBubbleSize val="0"/>
        </c:dLbls>
        <c:gapWidth val="150"/>
        <c:axId val="162660352"/>
        <c:axId val="162661888"/>
      </c:barChart>
      <c:catAx>
        <c:axId val="162660352"/>
        <c:scaling>
          <c:orientation val="minMax"/>
        </c:scaling>
        <c:delete val="0"/>
        <c:axPos val="l"/>
        <c:numFmt formatCode="General" sourceLinked="0"/>
        <c:majorTickMark val="out"/>
        <c:minorTickMark val="none"/>
        <c:tickLblPos val="nextTo"/>
        <c:crossAx val="162661888"/>
        <c:crosses val="autoZero"/>
        <c:auto val="1"/>
        <c:lblAlgn val="ctr"/>
        <c:lblOffset val="100"/>
        <c:noMultiLvlLbl val="0"/>
      </c:catAx>
      <c:valAx>
        <c:axId val="162661888"/>
        <c:scaling>
          <c:orientation val="minMax"/>
          <c:max val="100"/>
        </c:scaling>
        <c:delete val="0"/>
        <c:axPos val="b"/>
        <c:title>
          <c:tx>
            <c:rich>
              <a:bodyPr/>
              <a:lstStyle/>
              <a:p>
                <a:pPr>
                  <a:defRPr/>
                </a:pPr>
                <a:r>
                  <a:rPr lang="en-US"/>
                  <a:t>%</a:t>
                </a:r>
              </a:p>
            </c:rich>
          </c:tx>
          <c:layout>
            <c:manualLayout>
              <c:xMode val="edge"/>
              <c:yMode val="edge"/>
              <c:x val="0.5265971128608925"/>
              <c:y val="0.84808080007680164"/>
            </c:manualLayout>
          </c:layout>
          <c:overlay val="0"/>
        </c:title>
        <c:numFmt formatCode="General" sourceLinked="1"/>
        <c:majorTickMark val="out"/>
        <c:minorTickMark val="none"/>
        <c:tickLblPos val="nextTo"/>
        <c:crossAx val="162660352"/>
        <c:crosses val="autoZero"/>
        <c:crossBetween val="between"/>
        <c:majorUnit val="20"/>
      </c:valAx>
    </c:plotArea>
    <c:plotVisOnly val="1"/>
    <c:dispBlanksAs val="gap"/>
    <c:showDLblsOverMax val="0"/>
  </c:chart>
  <c:txPr>
    <a:bodyPr/>
    <a:lstStyle/>
    <a:p>
      <a:pPr algn="ctr">
        <a:defRPr lang="en-US" sz="1400" b="1" i="0" u="none" strike="noStrike" kern="1200" baseline="0">
          <a:solidFill>
            <a:prstClr val="black"/>
          </a:solidFill>
          <a:latin typeface="Arial" pitchFamily="34" charset="0"/>
          <a:ea typeface="+mn-ea"/>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37620202481347"/>
          <c:y val="7.0692163479565057E-2"/>
          <c:w val="0.74250292570750775"/>
          <c:h val="0.65097978137348234"/>
        </c:manualLayout>
      </c:layout>
      <c:lineChart>
        <c:grouping val="standard"/>
        <c:varyColors val="0"/>
        <c:ser>
          <c:idx val="0"/>
          <c:order val="0"/>
          <c:tx>
            <c:strRef>
              <c:f>'AIDS Spending by source'!$B$6</c:f>
              <c:strCache>
                <c:ptCount val="1"/>
                <c:pt idx="0">
                  <c:v>Total AIDS spending</c:v>
                </c:pt>
              </c:strCache>
            </c:strRef>
          </c:tx>
          <c:spPr>
            <a:ln w="38100">
              <a:solidFill>
                <a:srgbClr val="00AEEF"/>
              </a:solidFill>
            </a:ln>
          </c:spPr>
          <c:marker>
            <c:spPr>
              <a:solidFill>
                <a:srgbClr val="00AEEF"/>
              </a:solidFill>
              <a:ln>
                <a:solidFill>
                  <a:srgbClr val="00AEEF"/>
                </a:solid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5F-451D-A569-F289AAFE26C6}"/>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source'!$C$5:$G$5</c:f>
              <c:strCache>
                <c:ptCount val="5"/>
                <c:pt idx="0">
                  <c:v>2007</c:v>
                </c:pt>
                <c:pt idx="1">
                  <c:v>2008</c:v>
                </c:pt>
                <c:pt idx="2">
                  <c:v>2009</c:v>
                </c:pt>
                <c:pt idx="3">
                  <c:v>2010</c:v>
                </c:pt>
                <c:pt idx="4">
                  <c:v>2013</c:v>
                </c:pt>
              </c:strCache>
            </c:strRef>
          </c:cat>
          <c:val>
            <c:numRef>
              <c:f>'AIDS Spending by source'!$C$6:$G$6</c:f>
              <c:numCache>
                <c:formatCode>_(* #,##0_);_(* \(#,##0\);_(* "-"??_);_(@_)</c:formatCode>
                <c:ptCount val="5"/>
                <c:pt idx="0">
                  <c:v>1705728.125</c:v>
                </c:pt>
                <c:pt idx="1">
                  <c:v>1568313</c:v>
                </c:pt>
                <c:pt idx="2">
                  <c:v>4223201</c:v>
                </c:pt>
                <c:pt idx="3">
                  <c:v>4312383</c:v>
                </c:pt>
                <c:pt idx="4">
                  <c:v>1226938</c:v>
                </c:pt>
              </c:numCache>
            </c:numRef>
          </c:val>
          <c:smooth val="0"/>
          <c:extLst>
            <c:ext xmlns:c16="http://schemas.microsoft.com/office/drawing/2014/chart" uri="{C3380CC4-5D6E-409C-BE32-E72D297353CC}">
              <c16:uniqueId val="{00000001-725F-451D-A569-F289AAFE26C6}"/>
            </c:ext>
          </c:extLst>
        </c:ser>
        <c:ser>
          <c:idx val="2"/>
          <c:order val="1"/>
          <c:tx>
            <c:strRef>
              <c:f>'AIDS Spending by source'!$B$7</c:f>
              <c:strCache>
                <c:ptCount val="1"/>
                <c:pt idx="0">
                  <c:v>Global Fund</c:v>
                </c:pt>
              </c:strCache>
            </c:strRef>
          </c:tx>
          <c:spPr>
            <a:ln w="38100">
              <a:solidFill>
                <a:srgbClr val="88C540"/>
              </a:solidFill>
            </a:ln>
          </c:spPr>
          <c:marker>
            <c:spPr>
              <a:solidFill>
                <a:srgbClr val="88C540"/>
              </a:solidFill>
              <a:ln>
                <a:solidFill>
                  <a:srgbClr val="88C540"/>
                </a:solidFill>
              </a:ln>
            </c:spPr>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5F-451D-A569-F289AAFE26C6}"/>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source'!$C$5:$G$5</c:f>
              <c:strCache>
                <c:ptCount val="5"/>
                <c:pt idx="0">
                  <c:v>2007</c:v>
                </c:pt>
                <c:pt idx="1">
                  <c:v>2008</c:v>
                </c:pt>
                <c:pt idx="2">
                  <c:v>2009</c:v>
                </c:pt>
                <c:pt idx="3">
                  <c:v>2010</c:v>
                </c:pt>
                <c:pt idx="4">
                  <c:v>2013</c:v>
                </c:pt>
              </c:strCache>
            </c:strRef>
          </c:cat>
          <c:val>
            <c:numRef>
              <c:f>'AIDS Spending by source'!$C$7:$G$7</c:f>
              <c:numCache>
                <c:formatCode>_(* #,##0_);_(* \(#,##0\);_(* "-"??_);_(@_)</c:formatCode>
                <c:ptCount val="5"/>
                <c:pt idx="1">
                  <c:v>271416</c:v>
                </c:pt>
                <c:pt idx="2">
                  <c:v>421802.46519999998</c:v>
                </c:pt>
                <c:pt idx="3">
                  <c:v>267539.35960000008</c:v>
                </c:pt>
              </c:numCache>
            </c:numRef>
          </c:val>
          <c:smooth val="0"/>
          <c:extLst>
            <c:ext xmlns:c16="http://schemas.microsoft.com/office/drawing/2014/chart" uri="{C3380CC4-5D6E-409C-BE32-E72D297353CC}">
              <c16:uniqueId val="{00000003-725F-451D-A569-F289AAFE26C6}"/>
            </c:ext>
          </c:extLst>
        </c:ser>
        <c:ser>
          <c:idx val="3"/>
          <c:order val="2"/>
          <c:tx>
            <c:strRef>
              <c:f>'AIDS Spending by source'!$B$8</c:f>
              <c:strCache>
                <c:ptCount val="1"/>
                <c:pt idx="0">
                  <c:v>Domestic Funding</c:v>
                </c:pt>
              </c:strCache>
            </c:strRef>
          </c:tx>
          <c:spPr>
            <a:ln w="38100">
              <a:solidFill>
                <a:srgbClr val="EC008C"/>
              </a:solidFill>
            </a:ln>
          </c:spPr>
          <c:marker>
            <c:spPr>
              <a:solidFill>
                <a:srgbClr val="EC008C"/>
              </a:solidFill>
              <a:ln>
                <a:solidFill>
                  <a:srgbClr val="EC008C"/>
                </a:solid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5F-451D-A569-F289AAFE26C6}"/>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source'!$C$5:$G$5</c:f>
              <c:strCache>
                <c:ptCount val="5"/>
                <c:pt idx="0">
                  <c:v>2007</c:v>
                </c:pt>
                <c:pt idx="1">
                  <c:v>2008</c:v>
                </c:pt>
                <c:pt idx="2">
                  <c:v>2009</c:v>
                </c:pt>
                <c:pt idx="3">
                  <c:v>2010</c:v>
                </c:pt>
                <c:pt idx="4">
                  <c:v>2013</c:v>
                </c:pt>
              </c:strCache>
            </c:strRef>
          </c:cat>
          <c:val>
            <c:numRef>
              <c:f>'AIDS Spending by source'!$C$8:$G$8</c:f>
              <c:numCache>
                <c:formatCode>_(* #,##0_);_(* \(#,##0\);_(* "-"??_);_(@_)</c:formatCode>
                <c:ptCount val="5"/>
                <c:pt idx="0">
                  <c:v>1694647</c:v>
                </c:pt>
                <c:pt idx="1">
                  <c:v>462819</c:v>
                </c:pt>
                <c:pt idx="2">
                  <c:v>2085087.7990000001</c:v>
                </c:pt>
                <c:pt idx="3">
                  <c:v>2277905.537</c:v>
                </c:pt>
                <c:pt idx="4">
                  <c:v>671143</c:v>
                </c:pt>
              </c:numCache>
            </c:numRef>
          </c:val>
          <c:smooth val="0"/>
          <c:extLst>
            <c:ext xmlns:c16="http://schemas.microsoft.com/office/drawing/2014/chart" uri="{C3380CC4-5D6E-409C-BE32-E72D297353CC}">
              <c16:uniqueId val="{00000005-725F-451D-A569-F289AAFE26C6}"/>
            </c:ext>
          </c:extLst>
        </c:ser>
        <c:ser>
          <c:idx val="1"/>
          <c:order val="3"/>
          <c:tx>
            <c:strRef>
              <c:f>'AIDS Spending by source'!$B$9</c:f>
              <c:strCache>
                <c:ptCount val="1"/>
                <c:pt idx="0">
                  <c:v>International Funding</c:v>
                </c:pt>
              </c:strCache>
            </c:strRef>
          </c:tx>
          <c:spPr>
            <a:ln w="38100">
              <a:solidFill>
                <a:srgbClr val="F78E1E"/>
              </a:solidFill>
            </a:ln>
          </c:spPr>
          <c:marker>
            <c:symbol val="square"/>
            <c:size val="9"/>
            <c:spPr>
              <a:solidFill>
                <a:srgbClr val="F78E1E"/>
              </a:solidFill>
              <a:ln>
                <a:noFill/>
              </a:ln>
            </c:spPr>
          </c:marker>
          <c:dLbls>
            <c:dLbl>
              <c:idx val="4"/>
              <c:layout>
                <c:manualLayout>
                  <c:x val="5.2015611782778443E-3"/>
                  <c:y val="2.6373626373626381E-2"/>
                </c:manualLayout>
              </c:layout>
              <c:numFmt formatCode="&quot;$&quot;#,##0" sourceLinked="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5F-451D-A569-F289AAFE26C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source'!$C$5:$G$5</c:f>
              <c:strCache>
                <c:ptCount val="5"/>
                <c:pt idx="0">
                  <c:v>2007</c:v>
                </c:pt>
                <c:pt idx="1">
                  <c:v>2008</c:v>
                </c:pt>
                <c:pt idx="2">
                  <c:v>2009</c:v>
                </c:pt>
                <c:pt idx="3">
                  <c:v>2010</c:v>
                </c:pt>
                <c:pt idx="4">
                  <c:v>2013</c:v>
                </c:pt>
              </c:strCache>
            </c:strRef>
          </c:cat>
          <c:val>
            <c:numRef>
              <c:f>'AIDS Spending by source'!$C$9:$G$9</c:f>
              <c:numCache>
                <c:formatCode>_(* #,##0_);_(* \(#,##0\);_(* "-"??_);_(@_)</c:formatCode>
                <c:ptCount val="5"/>
                <c:pt idx="0">
                  <c:v>11081.172850000003</c:v>
                </c:pt>
                <c:pt idx="1">
                  <c:v>1105494</c:v>
                </c:pt>
                <c:pt idx="2">
                  <c:v>2138113.2510000002</c:v>
                </c:pt>
                <c:pt idx="3">
                  <c:v>2034477.2690000001</c:v>
                </c:pt>
                <c:pt idx="4">
                  <c:v>555795</c:v>
                </c:pt>
              </c:numCache>
            </c:numRef>
          </c:val>
          <c:smooth val="0"/>
          <c:extLst>
            <c:ext xmlns:c16="http://schemas.microsoft.com/office/drawing/2014/chart" uri="{C3380CC4-5D6E-409C-BE32-E72D297353CC}">
              <c16:uniqueId val="{00000007-725F-451D-A569-F289AAFE26C6}"/>
            </c:ext>
          </c:extLst>
        </c:ser>
        <c:dLbls>
          <c:showLegendKey val="0"/>
          <c:showVal val="0"/>
          <c:showCatName val="0"/>
          <c:showSerName val="0"/>
          <c:showPercent val="0"/>
          <c:showBubbleSize val="0"/>
        </c:dLbls>
        <c:marker val="1"/>
        <c:smooth val="0"/>
        <c:axId val="162758656"/>
        <c:axId val="162760192"/>
      </c:lineChart>
      <c:catAx>
        <c:axId val="162758656"/>
        <c:scaling>
          <c:orientation val="minMax"/>
        </c:scaling>
        <c:delete val="0"/>
        <c:axPos val="b"/>
        <c:numFmt formatCode="General" sourceLinked="0"/>
        <c:majorTickMark val="out"/>
        <c:minorTickMark val="none"/>
        <c:tickLblPos val="nextTo"/>
        <c:crossAx val="162760192"/>
        <c:crosses val="autoZero"/>
        <c:auto val="1"/>
        <c:lblAlgn val="ctr"/>
        <c:lblOffset val="100"/>
        <c:noMultiLvlLbl val="0"/>
      </c:catAx>
      <c:valAx>
        <c:axId val="162760192"/>
        <c:scaling>
          <c:orientation val="minMax"/>
          <c:max val="5000000"/>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a:t>
                </a:r>
              </a:p>
            </c:rich>
          </c:tx>
          <c:layout>
            <c:manualLayout>
              <c:xMode val="edge"/>
              <c:yMode val="edge"/>
              <c:x val="3.1291281418931284E-3"/>
              <c:y val="0.24492192322113585"/>
            </c:manualLayout>
          </c:layout>
          <c:overlay val="0"/>
        </c:title>
        <c:numFmt formatCode="#,##0" sourceLinked="0"/>
        <c:majorTickMark val="out"/>
        <c:minorTickMark val="none"/>
        <c:tickLblPos val="nextTo"/>
        <c:crossAx val="162758656"/>
        <c:crosses val="autoZero"/>
        <c:crossBetween val="between"/>
        <c:majorUnit val="1000000"/>
      </c:valAx>
    </c:plotArea>
    <c:legend>
      <c:legendPos val="b"/>
      <c:layout>
        <c:manualLayout>
          <c:xMode val="edge"/>
          <c:yMode val="edge"/>
          <c:x val="7.4959865453711499E-2"/>
          <c:y val="0.84331943122494302"/>
          <c:w val="0.91400140128146801"/>
          <c:h val="0.15668056877505693"/>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53968253968253"/>
          <c:y val="4.9980491479642224E-2"/>
          <c:w val="0.69099861111111105"/>
          <c:h val="0.61760277777777772"/>
        </c:manualLayout>
      </c:layout>
      <c:areaChart>
        <c:grouping val="standard"/>
        <c:varyColors val="0"/>
        <c:ser>
          <c:idx val="0"/>
          <c:order val="0"/>
          <c:tx>
            <c:strRef>
              <c:f>'PLHIV_NI_Deaths (2)'!$F$2</c:f>
              <c:strCache>
                <c:ptCount val="1"/>
                <c:pt idx="0">
                  <c:v>New HIV infections Upper bound</c:v>
                </c:pt>
              </c:strCache>
            </c:strRef>
          </c:tx>
          <c:spPr>
            <a:solidFill>
              <a:srgbClr val="E31837">
                <a:alpha val="30000"/>
              </a:srgbClr>
            </a:solidFill>
            <a:ln w="25400">
              <a:solidFill>
                <a:sysClr val="window" lastClr="FFFFFF"/>
              </a:solid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(2)'!$F$3:$F$32</c:f>
              <c:numCache>
                <c:formatCode>_-* #,##0_-;\-* #,##0_-;_-* "-"??_-;_-@_-</c:formatCode>
                <c:ptCount val="30"/>
                <c:pt idx="0">
                  <c:v>25</c:v>
                </c:pt>
                <c:pt idx="1">
                  <c:v>45</c:v>
                </c:pt>
                <c:pt idx="2">
                  <c:v>75</c:v>
                </c:pt>
                <c:pt idx="3">
                  <c:v>117</c:v>
                </c:pt>
                <c:pt idx="4">
                  <c:v>171</c:v>
                </c:pt>
                <c:pt idx="5">
                  <c:v>235</c:v>
                </c:pt>
                <c:pt idx="6">
                  <c:v>306</c:v>
                </c:pt>
                <c:pt idx="7">
                  <c:v>376</c:v>
                </c:pt>
                <c:pt idx="8">
                  <c:v>438</c:v>
                </c:pt>
                <c:pt idx="9">
                  <c:v>482</c:v>
                </c:pt>
                <c:pt idx="10">
                  <c:v>507</c:v>
                </c:pt>
                <c:pt idx="11">
                  <c:v>506</c:v>
                </c:pt>
                <c:pt idx="12">
                  <c:v>516</c:v>
                </c:pt>
                <c:pt idx="13">
                  <c:v>514</c:v>
                </c:pt>
                <c:pt idx="14">
                  <c:v>500</c:v>
                </c:pt>
                <c:pt idx="15">
                  <c:v>477</c:v>
                </c:pt>
                <c:pt idx="16">
                  <c:v>442</c:v>
                </c:pt>
                <c:pt idx="17">
                  <c:v>408</c:v>
                </c:pt>
                <c:pt idx="18">
                  <c:v>383</c:v>
                </c:pt>
                <c:pt idx="19">
                  <c:v>354</c:v>
                </c:pt>
                <c:pt idx="20">
                  <c:v>327</c:v>
                </c:pt>
                <c:pt idx="21">
                  <c:v>301</c:v>
                </c:pt>
                <c:pt idx="22">
                  <c:v>290</c:v>
                </c:pt>
                <c:pt idx="23">
                  <c:v>280</c:v>
                </c:pt>
                <c:pt idx="24">
                  <c:v>269</c:v>
                </c:pt>
                <c:pt idx="25">
                  <c:v>261</c:v>
                </c:pt>
                <c:pt idx="26">
                  <c:v>234</c:v>
                </c:pt>
                <c:pt idx="27">
                  <c:v>199</c:v>
                </c:pt>
                <c:pt idx="28">
                  <c:v>169</c:v>
                </c:pt>
                <c:pt idx="29">
                  <c:v>155</c:v>
                </c:pt>
              </c:numCache>
            </c:numRef>
          </c:val>
          <c:extLst>
            <c:ext xmlns:c16="http://schemas.microsoft.com/office/drawing/2014/chart" uri="{C3380CC4-5D6E-409C-BE32-E72D297353CC}">
              <c16:uniqueId val="{00000001-9D1F-4C96-9772-7F0B859553B4}"/>
            </c:ext>
          </c:extLst>
        </c:ser>
        <c:ser>
          <c:idx val="2"/>
          <c:order val="2"/>
          <c:tx>
            <c:strRef>
              <c:f>'PLHIV_NI_Deaths (2)'!$H$2</c:f>
              <c:strCache>
                <c:ptCount val="1"/>
                <c:pt idx="0">
                  <c:v>New HIV infections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(2)'!$H$3:$H$32</c:f>
              <c:numCache>
                <c:formatCode>_-* #,##0_-;\-* #,##0_-;_-* "-"??_-;_-@_-</c:formatCode>
                <c:ptCount val="30"/>
                <c:pt idx="0">
                  <c:v>19</c:v>
                </c:pt>
                <c:pt idx="1">
                  <c:v>33</c:v>
                </c:pt>
                <c:pt idx="2">
                  <c:v>56</c:v>
                </c:pt>
                <c:pt idx="3">
                  <c:v>86</c:v>
                </c:pt>
                <c:pt idx="4">
                  <c:v>126</c:v>
                </c:pt>
                <c:pt idx="5">
                  <c:v>173</c:v>
                </c:pt>
                <c:pt idx="6">
                  <c:v>226</c:v>
                </c:pt>
                <c:pt idx="7">
                  <c:v>279</c:v>
                </c:pt>
                <c:pt idx="8">
                  <c:v>326</c:v>
                </c:pt>
                <c:pt idx="9">
                  <c:v>360</c:v>
                </c:pt>
                <c:pt idx="10">
                  <c:v>380</c:v>
                </c:pt>
                <c:pt idx="11">
                  <c:v>381</c:v>
                </c:pt>
                <c:pt idx="12">
                  <c:v>389</c:v>
                </c:pt>
                <c:pt idx="13">
                  <c:v>389</c:v>
                </c:pt>
                <c:pt idx="14">
                  <c:v>380</c:v>
                </c:pt>
                <c:pt idx="15">
                  <c:v>364</c:v>
                </c:pt>
                <c:pt idx="16">
                  <c:v>342</c:v>
                </c:pt>
                <c:pt idx="17">
                  <c:v>317</c:v>
                </c:pt>
                <c:pt idx="18">
                  <c:v>298</c:v>
                </c:pt>
                <c:pt idx="19">
                  <c:v>278</c:v>
                </c:pt>
                <c:pt idx="20">
                  <c:v>259</c:v>
                </c:pt>
                <c:pt idx="21">
                  <c:v>240</c:v>
                </c:pt>
                <c:pt idx="22">
                  <c:v>232</c:v>
                </c:pt>
                <c:pt idx="23">
                  <c:v>224</c:v>
                </c:pt>
                <c:pt idx="24">
                  <c:v>215</c:v>
                </c:pt>
                <c:pt idx="25">
                  <c:v>209</c:v>
                </c:pt>
                <c:pt idx="26">
                  <c:v>187</c:v>
                </c:pt>
                <c:pt idx="27">
                  <c:v>160</c:v>
                </c:pt>
                <c:pt idx="28">
                  <c:v>137</c:v>
                </c:pt>
                <c:pt idx="29">
                  <c:v>125</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134261760"/>
        <c:axId val="134279936"/>
      </c:areaChart>
      <c:lineChart>
        <c:grouping val="standard"/>
        <c:varyColors val="0"/>
        <c:ser>
          <c:idx val="1"/>
          <c:order val="1"/>
          <c:tx>
            <c:strRef>
              <c:f>'PLHIV_NI_Deaths (2)'!$G$2</c:f>
              <c:strCache>
                <c:ptCount val="1"/>
                <c:pt idx="0">
                  <c:v>New HIV infections</c:v>
                </c:pt>
              </c:strCache>
            </c:strRef>
          </c:tx>
          <c:spPr>
            <a:ln w="38100">
              <a:solidFill>
                <a:srgbClr val="E31837"/>
              </a:solidFill>
              <a:prstDash val="solid"/>
            </a:ln>
          </c:spPr>
          <c:marker>
            <c:symbol val="none"/>
          </c:marker>
          <c:dLbls>
            <c:dLbl>
              <c:idx val="29"/>
              <c:tx>
                <c:rich>
                  <a:bodyPr/>
                  <a:lstStyle/>
                  <a:p>
                    <a:r>
                      <a:rPr lang="en-US" dirty="0"/>
                      <a:t> &lt;200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6BB-4496-AEEE-AAA43C24946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(2)'!$G$3:$G$32</c:f>
              <c:numCache>
                <c:formatCode>_-* #,##0_-;\-* #,##0_-;_-* "-"??_-;_-@_-</c:formatCode>
                <c:ptCount val="30"/>
                <c:pt idx="0">
                  <c:v>22</c:v>
                </c:pt>
                <c:pt idx="1">
                  <c:v>39</c:v>
                </c:pt>
                <c:pt idx="2">
                  <c:v>66</c:v>
                </c:pt>
                <c:pt idx="3">
                  <c:v>101</c:v>
                </c:pt>
                <c:pt idx="4">
                  <c:v>148</c:v>
                </c:pt>
                <c:pt idx="5">
                  <c:v>205</c:v>
                </c:pt>
                <c:pt idx="6">
                  <c:v>266</c:v>
                </c:pt>
                <c:pt idx="7">
                  <c:v>327</c:v>
                </c:pt>
                <c:pt idx="8">
                  <c:v>382</c:v>
                </c:pt>
                <c:pt idx="9">
                  <c:v>421</c:v>
                </c:pt>
                <c:pt idx="10">
                  <c:v>443</c:v>
                </c:pt>
                <c:pt idx="11">
                  <c:v>444</c:v>
                </c:pt>
                <c:pt idx="12">
                  <c:v>453</c:v>
                </c:pt>
                <c:pt idx="13">
                  <c:v>452</c:v>
                </c:pt>
                <c:pt idx="14">
                  <c:v>440</c:v>
                </c:pt>
                <c:pt idx="15">
                  <c:v>421</c:v>
                </c:pt>
                <c:pt idx="16">
                  <c:v>393</c:v>
                </c:pt>
                <c:pt idx="17">
                  <c:v>364</c:v>
                </c:pt>
                <c:pt idx="18">
                  <c:v>341</c:v>
                </c:pt>
                <c:pt idx="19">
                  <c:v>317</c:v>
                </c:pt>
                <c:pt idx="20">
                  <c:v>293</c:v>
                </c:pt>
                <c:pt idx="21">
                  <c:v>271</c:v>
                </c:pt>
                <c:pt idx="22">
                  <c:v>262</c:v>
                </c:pt>
                <c:pt idx="23">
                  <c:v>252</c:v>
                </c:pt>
                <c:pt idx="24">
                  <c:v>242</c:v>
                </c:pt>
                <c:pt idx="25">
                  <c:v>236</c:v>
                </c:pt>
                <c:pt idx="26">
                  <c:v>211</c:v>
                </c:pt>
                <c:pt idx="27">
                  <c:v>180</c:v>
                </c:pt>
                <c:pt idx="28">
                  <c:v>154</c:v>
                </c:pt>
                <c:pt idx="29">
                  <c:v>140</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134261760"/>
        <c:axId val="134279936"/>
      </c:lineChart>
      <c:catAx>
        <c:axId val="13426176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4279936"/>
        <c:crosses val="autoZero"/>
        <c:auto val="1"/>
        <c:lblAlgn val="ctr"/>
        <c:lblOffset val="100"/>
        <c:tickMarkSkip val="1"/>
        <c:noMultiLvlLbl val="0"/>
      </c:catAx>
      <c:valAx>
        <c:axId val="13427993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134261760"/>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5"/>
          <c:y val="9.8076257501880412E-2"/>
          <c:w val="0.79107182056788372"/>
          <c:h val="0.70091887377714157"/>
        </c:manualLayout>
      </c:layout>
      <c:barChart>
        <c:barDir val="col"/>
        <c:grouping val="stacked"/>
        <c:varyColors val="0"/>
        <c:ser>
          <c:idx val="2"/>
          <c:order val="1"/>
          <c:tx>
            <c:strRef>
              <c:f>'Sri Lanka'!$C$3</c:f>
              <c:strCache>
                <c:ptCount val="1"/>
                <c:pt idx="0">
                  <c:v>International funding</c:v>
                </c:pt>
              </c:strCache>
            </c:strRef>
          </c:tx>
          <c:spPr>
            <a:solidFill>
              <a:srgbClr val="E31837"/>
            </a:solidFill>
            <a:ln>
              <a:noFill/>
            </a:ln>
          </c:spPr>
          <c:invertIfNegative val="0"/>
          <c:dLbls>
            <c:dLbl>
              <c:idx val="4"/>
              <c:tx>
                <c:rich>
                  <a:bodyPr/>
                  <a:lstStyle/>
                  <a:p>
                    <a:r>
                      <a:rPr lang="en-US"/>
                      <a:t>$0.56M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535-40E9-BBD1-46D681E2A812}"/>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'Sri Lanka'!$A$4:$A$8</c:f>
              <c:numCache>
                <c:formatCode>General</c:formatCode>
                <c:ptCount val="5"/>
                <c:pt idx="0">
                  <c:v>2007</c:v>
                </c:pt>
                <c:pt idx="1">
                  <c:v>2008</c:v>
                </c:pt>
                <c:pt idx="2">
                  <c:v>2009</c:v>
                </c:pt>
                <c:pt idx="3">
                  <c:v>2010</c:v>
                </c:pt>
                <c:pt idx="4">
                  <c:v>2013</c:v>
                </c:pt>
              </c:numCache>
            </c:numRef>
          </c:cat>
          <c:val>
            <c:numRef>
              <c:f>'Sri Lanka'!$C$4:$C$8</c:f>
              <c:numCache>
                <c:formatCode>_(* #,##0_);_(* \(#,##0\);_(* "-"??_);_(@_)</c:formatCode>
                <c:ptCount val="5"/>
                <c:pt idx="0">
                  <c:v>11081.172850000003</c:v>
                </c:pt>
                <c:pt idx="1">
                  <c:v>1105494</c:v>
                </c:pt>
                <c:pt idx="2">
                  <c:v>2138113.2510000002</c:v>
                </c:pt>
                <c:pt idx="3">
                  <c:v>2034477.2690000001</c:v>
                </c:pt>
                <c:pt idx="4" formatCode="#,##0">
                  <c:v>555795</c:v>
                </c:pt>
              </c:numCache>
            </c:numRef>
          </c:val>
          <c:extLst>
            <c:ext xmlns:c16="http://schemas.microsoft.com/office/drawing/2014/chart" uri="{C3380CC4-5D6E-409C-BE32-E72D297353CC}">
              <c16:uniqueId val="{00000001-9535-40E9-BBD1-46D681E2A812}"/>
            </c:ext>
          </c:extLst>
        </c:ser>
        <c:ser>
          <c:idx val="1"/>
          <c:order val="2"/>
          <c:tx>
            <c:strRef>
              <c:f>'Sri Lanka'!$D$3</c:f>
              <c:strCache>
                <c:ptCount val="1"/>
                <c:pt idx="0">
                  <c:v>Domestic funding</c:v>
                </c:pt>
              </c:strCache>
            </c:strRef>
          </c:tx>
          <c:spPr>
            <a:solidFill>
              <a:srgbClr val="88C540"/>
            </a:solidFill>
            <a:ln>
              <a:noFill/>
            </a:ln>
          </c:spPr>
          <c:invertIfNegative val="0"/>
          <c:dLbls>
            <c:dLbl>
              <c:idx val="4"/>
              <c:tx>
                <c:rich>
                  <a:bodyPr/>
                  <a:lstStyle/>
                  <a:p>
                    <a:r>
                      <a:rPr lang="en-US"/>
                      <a:t>$0.67M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535-40E9-BBD1-46D681E2A812}"/>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'Sri Lanka'!$A$4:$A$8</c:f>
              <c:numCache>
                <c:formatCode>General</c:formatCode>
                <c:ptCount val="5"/>
                <c:pt idx="0">
                  <c:v>2007</c:v>
                </c:pt>
                <c:pt idx="1">
                  <c:v>2008</c:v>
                </c:pt>
                <c:pt idx="2">
                  <c:v>2009</c:v>
                </c:pt>
                <c:pt idx="3">
                  <c:v>2010</c:v>
                </c:pt>
                <c:pt idx="4">
                  <c:v>2013</c:v>
                </c:pt>
              </c:numCache>
            </c:numRef>
          </c:cat>
          <c:val>
            <c:numRef>
              <c:f>'Sri Lanka'!$D$4:$D$8</c:f>
              <c:numCache>
                <c:formatCode>_(* #,##0_);_(* \(#,##0\);_(* "-"??_);_(@_)</c:formatCode>
                <c:ptCount val="5"/>
                <c:pt idx="0">
                  <c:v>1694647</c:v>
                </c:pt>
                <c:pt idx="1">
                  <c:v>462819</c:v>
                </c:pt>
                <c:pt idx="2">
                  <c:v>2085087.7990000001</c:v>
                </c:pt>
                <c:pt idx="3">
                  <c:v>2277905.537</c:v>
                </c:pt>
                <c:pt idx="4" formatCode="#,##0">
                  <c:v>671143</c:v>
                </c:pt>
              </c:numCache>
            </c:numRef>
          </c:val>
          <c:extLst>
            <c:ext xmlns:c16="http://schemas.microsoft.com/office/drawing/2014/chart" uri="{C3380CC4-5D6E-409C-BE32-E72D297353CC}">
              <c16:uniqueId val="{00000003-9535-40E9-BBD1-46D681E2A812}"/>
            </c:ext>
          </c:extLst>
        </c:ser>
        <c:dLbls>
          <c:showLegendKey val="0"/>
          <c:showVal val="0"/>
          <c:showCatName val="0"/>
          <c:showSerName val="0"/>
          <c:showPercent val="0"/>
          <c:showBubbleSize val="0"/>
        </c:dLbls>
        <c:gapWidth val="150"/>
        <c:overlap val="100"/>
        <c:axId val="163797632"/>
        <c:axId val="163815808"/>
      </c:barChart>
      <c:lineChart>
        <c:grouping val="standard"/>
        <c:varyColors val="0"/>
        <c:ser>
          <c:idx val="0"/>
          <c:order val="0"/>
          <c:tx>
            <c:strRef>
              <c:f>'Sri Lanka'!$B$3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4"/>
              <c:tx>
                <c:rich>
                  <a:bodyPr/>
                  <a:lstStyle/>
                  <a:p>
                    <a:r>
                      <a:rPr lang="en-US"/>
                      <a:t>$1.23M</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535-40E9-BBD1-46D681E2A812}"/>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'Sri Lanka'!$A$4:$A$8</c:f>
              <c:numCache>
                <c:formatCode>General</c:formatCode>
                <c:ptCount val="5"/>
                <c:pt idx="0">
                  <c:v>2007</c:v>
                </c:pt>
                <c:pt idx="1">
                  <c:v>2008</c:v>
                </c:pt>
                <c:pt idx="2">
                  <c:v>2009</c:v>
                </c:pt>
                <c:pt idx="3">
                  <c:v>2010</c:v>
                </c:pt>
                <c:pt idx="4">
                  <c:v>2013</c:v>
                </c:pt>
              </c:numCache>
            </c:numRef>
          </c:cat>
          <c:val>
            <c:numRef>
              <c:f>'Sri Lanka'!$B$4:$B$8</c:f>
              <c:numCache>
                <c:formatCode>_(* #,##0_);_(* \(#,##0\);_(* "-"??_);_(@_)</c:formatCode>
                <c:ptCount val="5"/>
                <c:pt idx="0">
                  <c:v>1705728.125</c:v>
                </c:pt>
                <c:pt idx="1">
                  <c:v>1568313</c:v>
                </c:pt>
                <c:pt idx="2">
                  <c:v>4223201</c:v>
                </c:pt>
                <c:pt idx="3">
                  <c:v>4312383</c:v>
                </c:pt>
                <c:pt idx="4" formatCode="#,##0">
                  <c:v>1226938</c:v>
                </c:pt>
              </c:numCache>
            </c:numRef>
          </c:val>
          <c:smooth val="1"/>
          <c:extLst>
            <c:ext xmlns:c16="http://schemas.microsoft.com/office/drawing/2014/chart" uri="{C3380CC4-5D6E-409C-BE32-E72D297353CC}">
              <c16:uniqueId val="{00000005-9535-40E9-BBD1-46D681E2A812}"/>
            </c:ext>
          </c:extLst>
        </c:ser>
        <c:dLbls>
          <c:showLegendKey val="0"/>
          <c:showVal val="0"/>
          <c:showCatName val="0"/>
          <c:showSerName val="0"/>
          <c:showPercent val="0"/>
          <c:showBubbleSize val="0"/>
        </c:dLbls>
        <c:marker val="1"/>
        <c:smooth val="0"/>
        <c:axId val="163797632"/>
        <c:axId val="163815808"/>
      </c:lineChart>
      <c:catAx>
        <c:axId val="163797632"/>
        <c:scaling>
          <c:orientation val="minMax"/>
        </c:scaling>
        <c:delete val="0"/>
        <c:axPos val="b"/>
        <c:numFmt formatCode="General" sourceLinked="1"/>
        <c:majorTickMark val="out"/>
        <c:minorTickMark val="none"/>
        <c:tickLblPos val="nextTo"/>
        <c:crossAx val="163815808"/>
        <c:crosses val="autoZero"/>
        <c:auto val="1"/>
        <c:lblAlgn val="ctr"/>
        <c:lblOffset val="100"/>
        <c:noMultiLvlLbl val="0"/>
      </c:catAx>
      <c:valAx>
        <c:axId val="163815808"/>
        <c:scaling>
          <c:orientation val="minMax"/>
          <c:min val="0"/>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163797632"/>
        <c:crosses val="autoZero"/>
        <c:crossBetween val="between"/>
        <c:majorUnit val="1000000"/>
        <c:dispUnits>
          <c:builtInUnit val="millions"/>
          <c:dispUnitsLbl>
            <c:layout>
              <c:manualLayout>
                <c:xMode val="edge"/>
                <c:yMode val="edge"/>
                <c:x val="1.5023144834168462E-2"/>
                <c:y val="3.1275990300811601E-2"/>
              </c:manualLayout>
            </c:layout>
            <c:tx>
              <c:rich>
                <a:bodyPr/>
                <a:lstStyle/>
                <a:p>
                  <a:pPr>
                    <a:defRPr/>
                  </a:pPr>
                  <a:r>
                    <a:rPr lang="en-US"/>
                    <a:t>US$ millions</a:t>
                  </a:r>
                </a:p>
              </c:rich>
            </c:tx>
          </c:dispUnitsLbl>
        </c:dispUnits>
      </c:valAx>
    </c:plotArea>
    <c:legend>
      <c:legendPos val="r"/>
      <c:layout>
        <c:manualLayout>
          <c:xMode val="edge"/>
          <c:yMode val="edge"/>
          <c:x val="0"/>
          <c:y val="0.9010316696384898"/>
          <c:w val="0.9894173483168972"/>
          <c:h val="9.8968304285131245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46637489383118"/>
          <c:y val="3.9115179252479031E-2"/>
          <c:w val="0.84463962087564315"/>
          <c:h val="0.76538940641573139"/>
        </c:manualLayout>
      </c:layout>
      <c:barChart>
        <c:barDir val="col"/>
        <c:grouping val="percentStacked"/>
        <c:varyColors val="0"/>
        <c:ser>
          <c:idx val="0"/>
          <c:order val="0"/>
          <c:tx>
            <c:strRef>
              <c:f>'AIDS spending by category'!$A$5</c:f>
              <c:strCache>
                <c:ptCount val="1"/>
                <c:pt idx="0">
                  <c:v>Prevention</c:v>
                </c:pt>
              </c:strCache>
            </c:strRef>
          </c:tx>
          <c:spPr>
            <a:solidFill>
              <a:srgbClr val="88C54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871-4A20-AC34-E148C592C5D2}"/>
                </c:ext>
              </c:extLst>
            </c:dLbl>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category'!$B$3:$E$3</c:f>
              <c:strCache>
                <c:ptCount val="4"/>
                <c:pt idx="0">
                  <c:v>2007</c:v>
                </c:pt>
                <c:pt idx="1">
                  <c:v>2008</c:v>
                </c:pt>
                <c:pt idx="2">
                  <c:v>2009</c:v>
                </c:pt>
                <c:pt idx="3">
                  <c:v>2010</c:v>
                </c:pt>
              </c:strCache>
            </c:strRef>
          </c:cat>
          <c:val>
            <c:numRef>
              <c:f>'AIDS spending by category'!$B$5:$E$5</c:f>
              <c:numCache>
                <c:formatCode>General</c:formatCode>
                <c:ptCount val="4"/>
                <c:pt idx="0">
                  <c:v>0</c:v>
                </c:pt>
                <c:pt idx="1">
                  <c:v>1029915</c:v>
                </c:pt>
                <c:pt idx="2">
                  <c:v>2924751.75</c:v>
                </c:pt>
                <c:pt idx="3">
                  <c:v>3285052.25</c:v>
                </c:pt>
              </c:numCache>
            </c:numRef>
          </c:val>
          <c:extLst>
            <c:ext xmlns:c16="http://schemas.microsoft.com/office/drawing/2014/chart" uri="{C3380CC4-5D6E-409C-BE32-E72D297353CC}">
              <c16:uniqueId val="{00000001-D871-4A20-AC34-E148C592C5D2}"/>
            </c:ext>
          </c:extLst>
        </c:ser>
        <c:ser>
          <c:idx val="1"/>
          <c:order val="1"/>
          <c:tx>
            <c:strRef>
              <c:f>'AIDS spending by category'!$A$6</c:f>
              <c:strCache>
                <c:ptCount val="1"/>
                <c:pt idx="0">
                  <c:v>Care and treatment</c:v>
                </c:pt>
              </c:strCache>
            </c:strRef>
          </c:tx>
          <c:spPr>
            <a:solidFill>
              <a:srgbClr val="EC008C"/>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D871-4A20-AC34-E148C592C5D2}"/>
                </c:ext>
              </c:extLst>
            </c:dLbl>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category'!$B$3:$E$3</c:f>
              <c:strCache>
                <c:ptCount val="4"/>
                <c:pt idx="0">
                  <c:v>2007</c:v>
                </c:pt>
                <c:pt idx="1">
                  <c:v>2008</c:v>
                </c:pt>
                <c:pt idx="2">
                  <c:v>2009</c:v>
                </c:pt>
                <c:pt idx="3">
                  <c:v>2010</c:v>
                </c:pt>
              </c:strCache>
            </c:strRef>
          </c:cat>
          <c:val>
            <c:numRef>
              <c:f>'AIDS spending by category'!$B$6:$E$6</c:f>
              <c:numCache>
                <c:formatCode>General</c:formatCode>
                <c:ptCount val="4"/>
                <c:pt idx="0">
                  <c:v>0</c:v>
                </c:pt>
                <c:pt idx="1">
                  <c:v>71276</c:v>
                </c:pt>
                <c:pt idx="2">
                  <c:v>225412.54689999999</c:v>
                </c:pt>
                <c:pt idx="3">
                  <c:v>243021.4063</c:v>
                </c:pt>
              </c:numCache>
            </c:numRef>
          </c:val>
          <c:extLst>
            <c:ext xmlns:c16="http://schemas.microsoft.com/office/drawing/2014/chart" uri="{C3380CC4-5D6E-409C-BE32-E72D297353CC}">
              <c16:uniqueId val="{00000003-D871-4A20-AC34-E148C592C5D2}"/>
            </c:ext>
          </c:extLst>
        </c:ser>
        <c:ser>
          <c:idx val="2"/>
          <c:order val="2"/>
          <c:tx>
            <c:strRef>
              <c:f>'AIDS spending by category'!$A$7</c:f>
              <c:strCache>
                <c:ptCount val="1"/>
                <c:pt idx="0">
                  <c:v>Others</c:v>
                </c:pt>
              </c:strCache>
            </c:strRef>
          </c:tx>
          <c:spPr>
            <a:solidFill>
              <a:srgbClr val="00AEEF"/>
            </a:solidFill>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category'!$B$3:$E$3</c:f>
              <c:strCache>
                <c:ptCount val="4"/>
                <c:pt idx="0">
                  <c:v>2007</c:v>
                </c:pt>
                <c:pt idx="1">
                  <c:v>2008</c:v>
                </c:pt>
                <c:pt idx="2">
                  <c:v>2009</c:v>
                </c:pt>
                <c:pt idx="3">
                  <c:v>2010</c:v>
                </c:pt>
              </c:strCache>
            </c:strRef>
          </c:cat>
          <c:val>
            <c:numRef>
              <c:f>'AIDS spending by category'!$B$7:$E$7</c:f>
              <c:numCache>
                <c:formatCode>_(* #,##0_);_(* \(#,##0\);_(* "-"??_);_(@_)</c:formatCode>
                <c:ptCount val="4"/>
                <c:pt idx="0">
                  <c:v>1705728.125</c:v>
                </c:pt>
                <c:pt idx="1">
                  <c:v>467122</c:v>
                </c:pt>
                <c:pt idx="2">
                  <c:v>1073036.7031</c:v>
                </c:pt>
                <c:pt idx="3">
                  <c:v>784309.34370000008</c:v>
                </c:pt>
              </c:numCache>
            </c:numRef>
          </c:val>
          <c:extLst>
            <c:ext xmlns:c16="http://schemas.microsoft.com/office/drawing/2014/chart" uri="{C3380CC4-5D6E-409C-BE32-E72D297353CC}">
              <c16:uniqueId val="{00000004-D871-4A20-AC34-E148C592C5D2}"/>
            </c:ext>
          </c:extLst>
        </c:ser>
        <c:dLbls>
          <c:showLegendKey val="0"/>
          <c:showVal val="0"/>
          <c:showCatName val="0"/>
          <c:showSerName val="0"/>
          <c:showPercent val="0"/>
          <c:showBubbleSize val="0"/>
        </c:dLbls>
        <c:gapWidth val="110"/>
        <c:overlap val="100"/>
        <c:axId val="163880960"/>
        <c:axId val="163882496"/>
      </c:barChart>
      <c:catAx>
        <c:axId val="163880960"/>
        <c:scaling>
          <c:orientation val="minMax"/>
        </c:scaling>
        <c:delete val="0"/>
        <c:axPos val="b"/>
        <c:numFmt formatCode="General" sourceLinked="0"/>
        <c:majorTickMark val="out"/>
        <c:minorTickMark val="none"/>
        <c:tickLblPos val="nextTo"/>
        <c:crossAx val="163882496"/>
        <c:crosses val="autoZero"/>
        <c:auto val="1"/>
        <c:lblAlgn val="ctr"/>
        <c:lblOffset val="100"/>
        <c:noMultiLvlLbl val="0"/>
      </c:catAx>
      <c:valAx>
        <c:axId val="163882496"/>
        <c:scaling>
          <c:orientation val="minMax"/>
        </c:scaling>
        <c:delete val="0"/>
        <c:axPos val="l"/>
        <c:majorGridlines>
          <c:spPr>
            <a:ln>
              <a:solidFill>
                <a:sysClr val="window" lastClr="FFFFFF">
                  <a:lumMod val="95000"/>
                  <a:alpha val="50000"/>
                </a:sysClr>
              </a:solidFill>
              <a:prstDash val="sysDot"/>
            </a:ln>
          </c:spPr>
        </c:majorGridlines>
        <c:title>
          <c:tx>
            <c:rich>
              <a:bodyPr rot="-5400000" vert="horz"/>
              <a:lstStyle/>
              <a:p>
                <a:pPr>
                  <a:defRPr/>
                </a:pPr>
                <a:r>
                  <a:rPr lang="en-US"/>
                  <a:t>US$</a:t>
                </a:r>
              </a:p>
            </c:rich>
          </c:tx>
          <c:overlay val="0"/>
        </c:title>
        <c:numFmt formatCode="0%" sourceLinked="0"/>
        <c:majorTickMark val="out"/>
        <c:minorTickMark val="none"/>
        <c:tickLblPos val="nextTo"/>
        <c:crossAx val="163880960"/>
        <c:crosses val="autoZero"/>
        <c:crossBetween val="between"/>
        <c:majorUnit val="0.2"/>
      </c:valAx>
    </c:plotArea>
    <c:legend>
      <c:legendPos val="b"/>
      <c:layout>
        <c:manualLayout>
          <c:xMode val="edge"/>
          <c:yMode val="edge"/>
          <c:x val="5.1071291392340699E-2"/>
          <c:y val="0.91614455515714999"/>
          <c:w val="0.93908069917282933"/>
          <c:h val="6.5548808687243609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70376596183927E-2"/>
          <c:y val="9.3552941176470658E-2"/>
          <c:w val="0.54290457138550563"/>
          <c:h val="0.81047843137254894"/>
        </c:manualLayout>
      </c:layout>
      <c:barChart>
        <c:barDir val="col"/>
        <c:grouping val="percentStacked"/>
        <c:varyColors val="0"/>
        <c:ser>
          <c:idx val="0"/>
          <c:order val="0"/>
          <c:tx>
            <c:strRef>
              <c:f>'Prevention spending on KP'!$E$4</c:f>
              <c:strCache>
                <c:ptCount val="1"/>
                <c:pt idx="0">
                  <c:v>% spending on sex workers and their clients</c:v>
                </c:pt>
              </c:strCache>
            </c:strRef>
          </c:tx>
          <c:spPr>
            <a:solidFill>
              <a:srgbClr val="88C540"/>
            </a:solidFill>
          </c:spPr>
          <c:invertIfNegative val="0"/>
          <c:dLbls>
            <c:dLbl>
              <c:idx val="0"/>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42A-40BC-A412-38857A860A03}"/>
                </c:ext>
              </c:extLst>
            </c:dLbl>
            <c:dLbl>
              <c:idx val="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42A-40BC-A412-38857A860A03}"/>
                </c:ext>
              </c:extLst>
            </c:dLbl>
            <c:dLbl>
              <c:idx val="2"/>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42A-40BC-A412-38857A860A03}"/>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KP'!$B$5:$B$7</c:f>
              <c:strCache>
                <c:ptCount val="3"/>
                <c:pt idx="0">
                  <c:v>2008</c:v>
                </c:pt>
                <c:pt idx="1">
                  <c:v>2009</c:v>
                </c:pt>
                <c:pt idx="2">
                  <c:v>2010</c:v>
                </c:pt>
              </c:strCache>
            </c:strRef>
          </c:cat>
          <c:val>
            <c:numRef>
              <c:f>'Prevention spending on KP'!$E$5:$E$7</c:f>
              <c:numCache>
                <c:formatCode>0%</c:formatCode>
                <c:ptCount val="3"/>
                <c:pt idx="0">
                  <c:v>6.2034245544535238E-2</c:v>
                </c:pt>
                <c:pt idx="1">
                  <c:v>0.10529916130488683</c:v>
                </c:pt>
                <c:pt idx="2">
                  <c:v>0.15097682236256671</c:v>
                </c:pt>
              </c:numCache>
            </c:numRef>
          </c:val>
          <c:extLst>
            <c:ext xmlns:c16="http://schemas.microsoft.com/office/drawing/2014/chart" uri="{C3380CC4-5D6E-409C-BE32-E72D297353CC}">
              <c16:uniqueId val="{00000003-E42A-40BC-A412-38857A860A03}"/>
            </c:ext>
          </c:extLst>
        </c:ser>
        <c:ser>
          <c:idx val="1"/>
          <c:order val="1"/>
          <c:tx>
            <c:strRef>
              <c:f>'Prevention spending on KP'!$G$4</c:f>
              <c:strCache>
                <c:ptCount val="1"/>
                <c:pt idx="0">
                  <c:v>% spending on men who have sex with men</c:v>
                </c:pt>
              </c:strCache>
            </c:strRef>
          </c:tx>
          <c:spPr>
            <a:solidFill>
              <a:srgbClr val="EC008C"/>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E42A-40BC-A412-38857A860A03}"/>
                </c:ext>
              </c:extLst>
            </c:dLbl>
            <c:dLbl>
              <c:idx val="1"/>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42A-40BC-A412-38857A860A03}"/>
                </c:ext>
              </c:extLst>
            </c:dLbl>
            <c:dLbl>
              <c:idx val="2"/>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42A-40BC-A412-38857A860A03}"/>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KP'!$B$5:$B$7</c:f>
              <c:strCache>
                <c:ptCount val="3"/>
                <c:pt idx="0">
                  <c:v>2008</c:v>
                </c:pt>
                <c:pt idx="1">
                  <c:v>2009</c:v>
                </c:pt>
                <c:pt idx="2">
                  <c:v>2010</c:v>
                </c:pt>
              </c:strCache>
            </c:strRef>
          </c:cat>
          <c:val>
            <c:numRef>
              <c:f>'Prevention spending on KP'!$G$5:$G$7</c:f>
              <c:numCache>
                <c:formatCode>0%</c:formatCode>
                <c:ptCount val="3"/>
                <c:pt idx="0">
                  <c:v>0</c:v>
                </c:pt>
                <c:pt idx="1">
                  <c:v>4.278001703905298E-2</c:v>
                </c:pt>
                <c:pt idx="2">
                  <c:v>5.6170035042821621E-2</c:v>
                </c:pt>
              </c:numCache>
            </c:numRef>
          </c:val>
          <c:extLst>
            <c:ext xmlns:c16="http://schemas.microsoft.com/office/drawing/2014/chart" uri="{C3380CC4-5D6E-409C-BE32-E72D297353CC}">
              <c16:uniqueId val="{00000007-E42A-40BC-A412-38857A860A03}"/>
            </c:ext>
          </c:extLst>
        </c:ser>
        <c:ser>
          <c:idx val="2"/>
          <c:order val="2"/>
          <c:tx>
            <c:strRef>
              <c:f>'Prevention spending on KP'!$I$4</c:f>
              <c:strCache>
                <c:ptCount val="1"/>
                <c:pt idx="0">
                  <c:v>% spending on people who inject drugs</c:v>
                </c:pt>
              </c:strCache>
            </c:strRef>
          </c:tx>
          <c:spPr>
            <a:solidFill>
              <a:srgbClr val="00AEEF"/>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E42A-40BC-A412-38857A860A03}"/>
                </c:ext>
              </c:extLst>
            </c:dLbl>
            <c:dLbl>
              <c:idx val="1"/>
              <c:layout>
                <c:manualLayout>
                  <c:x val="-2.8659160696008192E-2"/>
                  <c:y val="0"/>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42A-40BC-A412-38857A860A03}"/>
                </c:ext>
              </c:extLst>
            </c:dLbl>
            <c:dLbl>
              <c:idx val="2"/>
              <c:layout>
                <c:manualLayout>
                  <c:x val="-2.5929716820197884E-2"/>
                  <c:y val="-2.0898641588296771E-3"/>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42A-40BC-A412-38857A860A0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KP'!$B$5:$B$7</c:f>
              <c:strCache>
                <c:ptCount val="3"/>
                <c:pt idx="0">
                  <c:v>2008</c:v>
                </c:pt>
                <c:pt idx="1">
                  <c:v>2009</c:v>
                </c:pt>
                <c:pt idx="2">
                  <c:v>2010</c:v>
                </c:pt>
              </c:strCache>
            </c:strRef>
          </c:cat>
          <c:val>
            <c:numRef>
              <c:f>'Prevention spending on KP'!$I$5:$I$7</c:f>
              <c:numCache>
                <c:formatCode>0%</c:formatCode>
                <c:ptCount val="3"/>
                <c:pt idx="0">
                  <c:v>0</c:v>
                </c:pt>
                <c:pt idx="1">
                  <c:v>9.87253995830587E-3</c:v>
                </c:pt>
                <c:pt idx="2">
                  <c:v>9.7251538906268538E-3</c:v>
                </c:pt>
              </c:numCache>
            </c:numRef>
          </c:val>
          <c:extLst>
            <c:ext xmlns:c16="http://schemas.microsoft.com/office/drawing/2014/chart" uri="{C3380CC4-5D6E-409C-BE32-E72D297353CC}">
              <c16:uniqueId val="{0000000B-E42A-40BC-A412-38857A860A03}"/>
            </c:ext>
          </c:extLst>
        </c:ser>
        <c:ser>
          <c:idx val="3"/>
          <c:order val="3"/>
          <c:tx>
            <c:strRef>
              <c:f>'Prevention spending on KP'!$K$4</c:f>
              <c:strCache>
                <c:ptCount val="1"/>
                <c:pt idx="0">
                  <c:v>% spending on others</c:v>
                </c:pt>
              </c:strCache>
            </c:strRef>
          </c:tx>
          <c:spPr>
            <a:solidFill>
              <a:srgbClr val="F78E1E"/>
            </a:solidFill>
          </c:spPr>
          <c:invertIfNegative val="0"/>
          <c:dLbls>
            <c:dLbl>
              <c:idx val="0"/>
              <c:tx>
                <c:rich>
                  <a:bodyPr/>
                  <a:lstStyle/>
                  <a:p>
                    <a:r>
                      <a:rPr lang="en-US"/>
                      <a:t>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42A-40BC-A412-38857A860A03}"/>
                </c:ext>
              </c:extLst>
            </c:dLbl>
            <c:dLbl>
              <c:idx val="1"/>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42A-40BC-A412-38857A860A03}"/>
                </c:ext>
              </c:extLst>
            </c:dLbl>
            <c:dLbl>
              <c:idx val="2"/>
              <c:tx>
                <c:rich>
                  <a:bodyPr/>
                  <a:lstStyle/>
                  <a:p>
                    <a:r>
                      <a:rPr lang="en-US"/>
                      <a:t>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42A-40BC-A412-38857A860A03}"/>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KP'!$B$5:$B$7</c:f>
              <c:strCache>
                <c:ptCount val="3"/>
                <c:pt idx="0">
                  <c:v>2008</c:v>
                </c:pt>
                <c:pt idx="1">
                  <c:v>2009</c:v>
                </c:pt>
                <c:pt idx="2">
                  <c:v>2010</c:v>
                </c:pt>
              </c:strCache>
            </c:strRef>
          </c:cat>
          <c:val>
            <c:numRef>
              <c:f>'Prevention spending on KP'!$K$5:$K$7</c:f>
              <c:numCache>
                <c:formatCode>0%</c:formatCode>
                <c:ptCount val="3"/>
                <c:pt idx="0">
                  <c:v>0.93796575445546482</c:v>
                </c:pt>
                <c:pt idx="1">
                  <c:v>0.84204828169775447</c:v>
                </c:pt>
                <c:pt idx="2">
                  <c:v>0.7831279887039847</c:v>
                </c:pt>
              </c:numCache>
            </c:numRef>
          </c:val>
          <c:extLst>
            <c:ext xmlns:c16="http://schemas.microsoft.com/office/drawing/2014/chart" uri="{C3380CC4-5D6E-409C-BE32-E72D297353CC}">
              <c16:uniqueId val="{0000000F-E42A-40BC-A412-38857A860A03}"/>
            </c:ext>
          </c:extLst>
        </c:ser>
        <c:dLbls>
          <c:showLegendKey val="0"/>
          <c:showVal val="0"/>
          <c:showCatName val="0"/>
          <c:showSerName val="0"/>
          <c:showPercent val="0"/>
          <c:showBubbleSize val="0"/>
        </c:dLbls>
        <c:gapWidth val="150"/>
        <c:overlap val="100"/>
        <c:axId val="170728064"/>
        <c:axId val="170742144"/>
      </c:barChart>
      <c:catAx>
        <c:axId val="170728064"/>
        <c:scaling>
          <c:orientation val="minMax"/>
        </c:scaling>
        <c:delete val="0"/>
        <c:axPos val="b"/>
        <c:numFmt formatCode="General" sourceLinked="0"/>
        <c:majorTickMark val="out"/>
        <c:minorTickMark val="none"/>
        <c:tickLblPos val="nextTo"/>
        <c:crossAx val="170742144"/>
        <c:crosses val="autoZero"/>
        <c:auto val="1"/>
        <c:lblAlgn val="ctr"/>
        <c:lblOffset val="100"/>
        <c:noMultiLvlLbl val="0"/>
      </c:catAx>
      <c:valAx>
        <c:axId val="170742144"/>
        <c:scaling>
          <c:orientation val="minMax"/>
          <c:max val="1"/>
          <c:min val="0"/>
        </c:scaling>
        <c:delete val="0"/>
        <c:axPos val="l"/>
        <c:majorGridlines>
          <c:spPr>
            <a:ln>
              <a:solidFill>
                <a:sysClr val="window" lastClr="FFFFFF">
                  <a:lumMod val="95000"/>
                  <a:alpha val="50000"/>
                </a:sysClr>
              </a:solidFill>
              <a:prstDash val="sysDot"/>
            </a:ln>
          </c:spPr>
        </c:majorGridlines>
        <c:numFmt formatCode="0%" sourceLinked="1"/>
        <c:majorTickMark val="out"/>
        <c:minorTickMark val="none"/>
        <c:tickLblPos val="nextTo"/>
        <c:crossAx val="170728064"/>
        <c:crosses val="autoZero"/>
        <c:crossBetween val="between"/>
        <c:majorUnit val="0.2"/>
      </c:valAx>
    </c:plotArea>
    <c:legend>
      <c:legendPos val="r"/>
      <c:layout>
        <c:manualLayout>
          <c:xMode val="edge"/>
          <c:yMode val="edge"/>
          <c:x val="0.65168539325842723"/>
          <c:y val="0.13314658020688591"/>
          <c:w val="0.33832709113608"/>
          <c:h val="0.73370659255828341"/>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spndng on prevention'!$C$5</c:f>
              <c:strCache>
                <c:ptCount val="1"/>
                <c:pt idx="0">
                  <c:v>% Domestic (public) sources</c:v>
                </c:pt>
              </c:strCache>
            </c:strRef>
          </c:tx>
          <c:spPr>
            <a:solidFill>
              <a:srgbClr val="88C540"/>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CA8-4207-B139-0F53B57A1D47}"/>
                </c:ext>
              </c:extLst>
            </c:dLbl>
            <c:dLbl>
              <c:idx val="1"/>
              <c:tx>
                <c:rich>
                  <a:bodyPr/>
                  <a:lstStyle/>
                  <a:p>
                    <a:r>
                      <a:rPr lang="en-US"/>
                      <a:t>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CA8-4207-B139-0F53B57A1D47}"/>
                </c:ext>
              </c:extLst>
            </c:dLbl>
            <c:dLbl>
              <c:idx val="2"/>
              <c:tx>
                <c:rich>
                  <a:bodyPr/>
                  <a:lstStyle/>
                  <a:p>
                    <a:r>
                      <a:rPr lang="en-US"/>
                      <a:t>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CA8-4207-B139-0F53B57A1D4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prevention'!$A$6:$A$8</c:f>
              <c:numCache>
                <c:formatCode>General</c:formatCode>
                <c:ptCount val="3"/>
                <c:pt idx="0">
                  <c:v>2008</c:v>
                </c:pt>
                <c:pt idx="1">
                  <c:v>2009</c:v>
                </c:pt>
                <c:pt idx="2">
                  <c:v>2010</c:v>
                </c:pt>
              </c:numCache>
            </c:numRef>
          </c:cat>
          <c:val>
            <c:numRef>
              <c:f>'D&amp;I spndng on prevention'!$C$6:$C$8</c:f>
              <c:numCache>
                <c:formatCode>0%</c:formatCode>
                <c:ptCount val="3"/>
                <c:pt idx="0">
                  <c:v>0</c:v>
                </c:pt>
                <c:pt idx="1">
                  <c:v>0.61326352159632003</c:v>
                </c:pt>
                <c:pt idx="2">
                  <c:v>0.59379441377226183</c:v>
                </c:pt>
              </c:numCache>
            </c:numRef>
          </c:val>
          <c:extLst>
            <c:ext xmlns:c16="http://schemas.microsoft.com/office/drawing/2014/chart" uri="{C3380CC4-5D6E-409C-BE32-E72D297353CC}">
              <c16:uniqueId val="{00000003-2CA8-4207-B139-0F53B57A1D47}"/>
            </c:ext>
          </c:extLst>
        </c:ser>
        <c:ser>
          <c:idx val="1"/>
          <c:order val="1"/>
          <c:tx>
            <c:strRef>
              <c:f>'D&amp;I spndng on prevention'!$E$5</c:f>
              <c:strCache>
                <c:ptCount val="1"/>
                <c:pt idx="0">
                  <c:v>% International sources</c:v>
                </c:pt>
              </c:strCache>
            </c:strRef>
          </c:tx>
          <c:spPr>
            <a:solidFill>
              <a:srgbClr val="E31837"/>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CA8-4207-B139-0F53B57A1D47}"/>
                </c:ext>
              </c:extLst>
            </c:dLbl>
            <c:dLbl>
              <c:idx val="1"/>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CA8-4207-B139-0F53B57A1D47}"/>
                </c:ext>
              </c:extLst>
            </c:dLbl>
            <c:dLbl>
              <c:idx val="2"/>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CA8-4207-B139-0F53B57A1D4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prevention'!$A$6:$A$8</c:f>
              <c:numCache>
                <c:formatCode>General</c:formatCode>
                <c:ptCount val="3"/>
                <c:pt idx="0">
                  <c:v>2008</c:v>
                </c:pt>
                <c:pt idx="1">
                  <c:v>2009</c:v>
                </c:pt>
                <c:pt idx="2">
                  <c:v>2010</c:v>
                </c:pt>
              </c:numCache>
            </c:numRef>
          </c:cat>
          <c:val>
            <c:numRef>
              <c:f>'D&amp;I spndng on prevention'!$E$6:$E$8</c:f>
              <c:numCache>
                <c:formatCode>0%</c:formatCode>
                <c:ptCount val="3"/>
                <c:pt idx="0">
                  <c:v>1</c:v>
                </c:pt>
                <c:pt idx="1">
                  <c:v>0.38673646370157738</c:v>
                </c:pt>
                <c:pt idx="2">
                  <c:v>0.40620556644114253</c:v>
                </c:pt>
              </c:numCache>
            </c:numRef>
          </c:val>
          <c:extLst>
            <c:ext xmlns:c16="http://schemas.microsoft.com/office/drawing/2014/chart" uri="{C3380CC4-5D6E-409C-BE32-E72D297353CC}">
              <c16:uniqueId val="{00000007-2CA8-4207-B139-0F53B57A1D47}"/>
            </c:ext>
          </c:extLst>
        </c:ser>
        <c:dLbls>
          <c:showLegendKey val="0"/>
          <c:showVal val="0"/>
          <c:showCatName val="0"/>
          <c:showSerName val="0"/>
          <c:showPercent val="0"/>
          <c:showBubbleSize val="0"/>
        </c:dLbls>
        <c:gapWidth val="200"/>
        <c:overlap val="100"/>
        <c:axId val="170895232"/>
        <c:axId val="170896768"/>
      </c:barChart>
      <c:scatterChart>
        <c:scatterStyle val="lineMarker"/>
        <c:varyColors val="0"/>
        <c:ser>
          <c:idx val="2"/>
          <c:order val="2"/>
          <c:tx>
            <c:strRef>
              <c:f>'D&amp;I spndng on prevention'!$N$1</c:f>
              <c:strCache>
                <c:ptCount val="1"/>
                <c:pt idx="0">
                  <c:v>t</c:v>
                </c:pt>
              </c:strCache>
            </c:strRef>
          </c:tx>
          <c:spPr>
            <a:ln w="15875">
              <a:solidFill>
                <a:sysClr val="window" lastClr="FFFFFF">
                  <a:lumMod val="65000"/>
                </a:sysClr>
              </a:solidFill>
              <a:prstDash val="dash"/>
            </a:ln>
          </c:spPr>
          <c:marker>
            <c:symbol val="none"/>
          </c:marker>
          <c:xVal>
            <c:numRef>
              <c:f>'D&amp;I spndng on prevention'!$M$2:$M$3</c:f>
              <c:numCache>
                <c:formatCode>General</c:formatCode>
                <c:ptCount val="2"/>
                <c:pt idx="0">
                  <c:v>0</c:v>
                </c:pt>
                <c:pt idx="1">
                  <c:v>1</c:v>
                </c:pt>
              </c:numCache>
            </c:numRef>
          </c:xVal>
          <c:yVal>
            <c:numRef>
              <c:f>'D&amp;I spndng on prevention'!$N$2:$N$3</c:f>
              <c:numCache>
                <c:formatCode>General</c:formatCode>
                <c:ptCount val="2"/>
                <c:pt idx="0">
                  <c:v>50</c:v>
                </c:pt>
                <c:pt idx="1">
                  <c:v>50</c:v>
                </c:pt>
              </c:numCache>
            </c:numRef>
          </c:yVal>
          <c:smooth val="0"/>
          <c:extLst>
            <c:ext xmlns:c16="http://schemas.microsoft.com/office/drawing/2014/chart" uri="{C3380CC4-5D6E-409C-BE32-E72D297353CC}">
              <c16:uniqueId val="{00000008-2CA8-4207-B139-0F53B57A1D47}"/>
            </c:ext>
          </c:extLst>
        </c:ser>
        <c:dLbls>
          <c:showLegendKey val="0"/>
          <c:showVal val="0"/>
          <c:showCatName val="0"/>
          <c:showSerName val="0"/>
          <c:showPercent val="0"/>
          <c:showBubbleSize val="0"/>
        </c:dLbls>
        <c:axId val="175577728"/>
        <c:axId val="175576192"/>
      </c:scatterChart>
      <c:catAx>
        <c:axId val="170895232"/>
        <c:scaling>
          <c:orientation val="minMax"/>
        </c:scaling>
        <c:delete val="0"/>
        <c:axPos val="b"/>
        <c:numFmt formatCode="General" sourceLinked="1"/>
        <c:majorTickMark val="out"/>
        <c:minorTickMark val="none"/>
        <c:tickLblPos val="nextTo"/>
        <c:crossAx val="170896768"/>
        <c:crosses val="autoZero"/>
        <c:auto val="1"/>
        <c:lblAlgn val="ctr"/>
        <c:lblOffset val="100"/>
        <c:noMultiLvlLbl val="0"/>
      </c:catAx>
      <c:valAx>
        <c:axId val="170896768"/>
        <c:scaling>
          <c:orientation val="minMax"/>
          <c:max val="1"/>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70895232"/>
        <c:crosses val="autoZero"/>
        <c:crossBetween val="between"/>
        <c:majorUnit val="0.5"/>
      </c:valAx>
      <c:valAx>
        <c:axId val="175576192"/>
        <c:scaling>
          <c:orientation val="minMax"/>
          <c:max val="100"/>
          <c:min val="0"/>
        </c:scaling>
        <c:delete val="0"/>
        <c:axPos val="r"/>
        <c:numFmt formatCode="General" sourceLinked="1"/>
        <c:majorTickMark val="out"/>
        <c:minorTickMark val="none"/>
        <c:tickLblPos val="none"/>
        <c:crossAx val="175577728"/>
        <c:crosses val="max"/>
        <c:crossBetween val="midCat"/>
        <c:majorUnit val="50"/>
      </c:valAx>
      <c:valAx>
        <c:axId val="175577728"/>
        <c:scaling>
          <c:orientation val="minMax"/>
          <c:max val="1"/>
          <c:min val="0"/>
        </c:scaling>
        <c:delete val="1"/>
        <c:axPos val="t"/>
        <c:numFmt formatCode="General" sourceLinked="1"/>
        <c:majorTickMark val="out"/>
        <c:minorTickMark val="none"/>
        <c:tickLblPos val="none"/>
        <c:crossAx val="175576192"/>
        <c:crosses val="max"/>
        <c:crossBetween val="midCat"/>
      </c:valAx>
    </c:plotArea>
    <c:legend>
      <c:legendPos val="b"/>
      <c:legendEntry>
        <c:idx val="2"/>
        <c:delete val="1"/>
      </c:legendEntry>
      <c:layout>
        <c:manualLayout>
          <c:xMode val="edge"/>
          <c:yMode val="edge"/>
          <c:x val="9.8286982744178273E-3"/>
          <c:y val="0.90651831739291933"/>
          <c:w val="0.98920785167811487"/>
          <c:h val="7.307352480756206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172637325145035E-2"/>
          <c:y val="8.3489889501646361E-2"/>
          <c:w val="0.91699041202244813"/>
          <c:h val="0.70648773470623838"/>
        </c:manualLayout>
      </c:layout>
      <c:barChart>
        <c:barDir val="col"/>
        <c:grouping val="percentStacked"/>
        <c:varyColors val="0"/>
        <c:ser>
          <c:idx val="0"/>
          <c:order val="0"/>
          <c:tx>
            <c:strRef>
              <c:f>'D&amp;I spndng on treatment'!$C$3</c:f>
              <c:strCache>
                <c:ptCount val="1"/>
                <c:pt idx="0">
                  <c:v>% Domestic (public) sources</c:v>
                </c:pt>
              </c:strCache>
            </c:strRef>
          </c:tx>
          <c:spPr>
            <a:solidFill>
              <a:srgbClr val="88C540"/>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8F3-4382-AA4B-68712CA6FECB}"/>
                </c:ext>
              </c:extLst>
            </c:dLbl>
            <c:dLbl>
              <c:idx val="1"/>
              <c:tx>
                <c:rich>
                  <a:bodyPr/>
                  <a:lstStyle/>
                  <a:p>
                    <a:r>
                      <a:rPr lang="en-US"/>
                      <a:t>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8F3-4382-AA4B-68712CA6FECB}"/>
                </c:ext>
              </c:extLst>
            </c:dLbl>
            <c:dLbl>
              <c:idx val="2"/>
              <c:tx>
                <c:rich>
                  <a:bodyPr/>
                  <a:lstStyle/>
                  <a:p>
                    <a:r>
                      <a:rPr lang="en-US"/>
                      <a:t>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8F3-4382-AA4B-68712CA6FEC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treatment'!$A$4:$A$6</c:f>
              <c:numCache>
                <c:formatCode>General</c:formatCode>
                <c:ptCount val="3"/>
                <c:pt idx="0">
                  <c:v>2008</c:v>
                </c:pt>
                <c:pt idx="1">
                  <c:v>2009</c:v>
                </c:pt>
                <c:pt idx="2">
                  <c:v>2010</c:v>
                </c:pt>
              </c:numCache>
            </c:numRef>
          </c:cat>
          <c:val>
            <c:numRef>
              <c:f>'D&amp;I spndng on treatment'!$C$4:$C$6</c:f>
              <c:numCache>
                <c:formatCode>0%</c:formatCode>
                <c:ptCount val="3"/>
                <c:pt idx="0">
                  <c:v>0</c:v>
                </c:pt>
                <c:pt idx="1">
                  <c:v>0.80663835975671683</c:v>
                </c:pt>
                <c:pt idx="2">
                  <c:v>0.81161740565567631</c:v>
                </c:pt>
              </c:numCache>
            </c:numRef>
          </c:val>
          <c:extLst>
            <c:ext xmlns:c16="http://schemas.microsoft.com/office/drawing/2014/chart" uri="{C3380CC4-5D6E-409C-BE32-E72D297353CC}">
              <c16:uniqueId val="{00000003-38F3-4382-AA4B-68712CA6FECB}"/>
            </c:ext>
          </c:extLst>
        </c:ser>
        <c:ser>
          <c:idx val="1"/>
          <c:order val="1"/>
          <c:tx>
            <c:strRef>
              <c:f>'D&amp;I spndng on treatment'!$E$3</c:f>
              <c:strCache>
                <c:ptCount val="1"/>
                <c:pt idx="0">
                  <c:v>% International sources</c:v>
                </c:pt>
              </c:strCache>
            </c:strRef>
          </c:tx>
          <c:spPr>
            <a:solidFill>
              <a:srgbClr val="E31837"/>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8F3-4382-AA4B-68712CA6FECB}"/>
                </c:ext>
              </c:extLst>
            </c:dLbl>
            <c:dLbl>
              <c:idx val="1"/>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8F3-4382-AA4B-68712CA6FECB}"/>
                </c:ext>
              </c:extLst>
            </c:dLbl>
            <c:dLbl>
              <c:idx val="2"/>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8F3-4382-AA4B-68712CA6FEC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treatment'!$A$4:$A$6</c:f>
              <c:numCache>
                <c:formatCode>General</c:formatCode>
                <c:ptCount val="3"/>
                <c:pt idx="0">
                  <c:v>2008</c:v>
                </c:pt>
                <c:pt idx="1">
                  <c:v>2009</c:v>
                </c:pt>
                <c:pt idx="2">
                  <c:v>2010</c:v>
                </c:pt>
              </c:numCache>
            </c:numRef>
          </c:cat>
          <c:val>
            <c:numRef>
              <c:f>'D&amp;I spndng on treatment'!$E$4:$E$6</c:f>
              <c:numCache>
                <c:formatCode>0%</c:formatCode>
                <c:ptCount val="3"/>
                <c:pt idx="0">
                  <c:v>1</c:v>
                </c:pt>
                <c:pt idx="1">
                  <c:v>0.19336163554079433</c:v>
                </c:pt>
                <c:pt idx="2">
                  <c:v>0.18838258710216346</c:v>
                </c:pt>
              </c:numCache>
            </c:numRef>
          </c:val>
          <c:extLst>
            <c:ext xmlns:c16="http://schemas.microsoft.com/office/drawing/2014/chart" uri="{C3380CC4-5D6E-409C-BE32-E72D297353CC}">
              <c16:uniqueId val="{00000007-38F3-4382-AA4B-68712CA6FECB}"/>
            </c:ext>
          </c:extLst>
        </c:ser>
        <c:dLbls>
          <c:showLegendKey val="0"/>
          <c:showVal val="0"/>
          <c:showCatName val="0"/>
          <c:showSerName val="0"/>
          <c:showPercent val="0"/>
          <c:showBubbleSize val="0"/>
        </c:dLbls>
        <c:gapWidth val="200"/>
        <c:overlap val="100"/>
        <c:axId val="175862528"/>
        <c:axId val="175864064"/>
      </c:barChart>
      <c:scatterChart>
        <c:scatterStyle val="lineMarker"/>
        <c:varyColors val="0"/>
        <c:ser>
          <c:idx val="2"/>
          <c:order val="2"/>
          <c:tx>
            <c:strRef>
              <c:f>'D&amp;I spndng on treatment'!$N$1</c:f>
              <c:strCache>
                <c:ptCount val="1"/>
                <c:pt idx="0">
                  <c:v>t</c:v>
                </c:pt>
              </c:strCache>
            </c:strRef>
          </c:tx>
          <c:spPr>
            <a:ln w="15875">
              <a:solidFill>
                <a:sysClr val="window" lastClr="FFFFFF">
                  <a:lumMod val="65000"/>
                </a:sysClr>
              </a:solidFill>
              <a:prstDash val="dash"/>
            </a:ln>
          </c:spPr>
          <c:marker>
            <c:symbol val="none"/>
          </c:marker>
          <c:xVal>
            <c:numRef>
              <c:f>'D&amp;I spndng on treatment'!$M$2:$M$3</c:f>
              <c:numCache>
                <c:formatCode>General</c:formatCode>
                <c:ptCount val="2"/>
                <c:pt idx="0">
                  <c:v>0</c:v>
                </c:pt>
                <c:pt idx="1">
                  <c:v>1</c:v>
                </c:pt>
              </c:numCache>
            </c:numRef>
          </c:xVal>
          <c:yVal>
            <c:numRef>
              <c:f>'D&amp;I spndng on treatment'!$N$2:$N$3</c:f>
              <c:numCache>
                <c:formatCode>General</c:formatCode>
                <c:ptCount val="2"/>
                <c:pt idx="0">
                  <c:v>50</c:v>
                </c:pt>
                <c:pt idx="1">
                  <c:v>50</c:v>
                </c:pt>
              </c:numCache>
            </c:numRef>
          </c:yVal>
          <c:smooth val="0"/>
          <c:extLst>
            <c:ext xmlns:c16="http://schemas.microsoft.com/office/drawing/2014/chart" uri="{C3380CC4-5D6E-409C-BE32-E72D297353CC}">
              <c16:uniqueId val="{00000008-38F3-4382-AA4B-68712CA6FECB}"/>
            </c:ext>
          </c:extLst>
        </c:ser>
        <c:dLbls>
          <c:showLegendKey val="0"/>
          <c:showVal val="0"/>
          <c:showCatName val="0"/>
          <c:showSerName val="0"/>
          <c:showPercent val="0"/>
          <c:showBubbleSize val="0"/>
        </c:dLbls>
        <c:axId val="175896064"/>
        <c:axId val="175894528"/>
      </c:scatterChart>
      <c:catAx>
        <c:axId val="175862528"/>
        <c:scaling>
          <c:orientation val="minMax"/>
        </c:scaling>
        <c:delete val="0"/>
        <c:axPos val="b"/>
        <c:numFmt formatCode="General" sourceLinked="1"/>
        <c:majorTickMark val="out"/>
        <c:minorTickMark val="none"/>
        <c:tickLblPos val="nextTo"/>
        <c:crossAx val="175864064"/>
        <c:crosses val="autoZero"/>
        <c:auto val="1"/>
        <c:lblAlgn val="ctr"/>
        <c:lblOffset val="100"/>
        <c:noMultiLvlLbl val="0"/>
      </c:catAx>
      <c:valAx>
        <c:axId val="175864064"/>
        <c:scaling>
          <c:orientation val="minMax"/>
          <c:max val="1"/>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75862528"/>
        <c:crosses val="autoZero"/>
        <c:crossBetween val="between"/>
        <c:majorUnit val="0.5"/>
      </c:valAx>
      <c:valAx>
        <c:axId val="175894528"/>
        <c:scaling>
          <c:orientation val="minMax"/>
          <c:max val="100"/>
          <c:min val="0"/>
        </c:scaling>
        <c:delete val="0"/>
        <c:axPos val="r"/>
        <c:numFmt formatCode="General" sourceLinked="1"/>
        <c:majorTickMark val="out"/>
        <c:minorTickMark val="none"/>
        <c:tickLblPos val="none"/>
        <c:crossAx val="175896064"/>
        <c:crosses val="max"/>
        <c:crossBetween val="midCat"/>
        <c:majorUnit val="50"/>
      </c:valAx>
      <c:valAx>
        <c:axId val="175896064"/>
        <c:scaling>
          <c:orientation val="minMax"/>
          <c:max val="1"/>
          <c:min val="0"/>
        </c:scaling>
        <c:delete val="1"/>
        <c:axPos val="t"/>
        <c:numFmt formatCode="General" sourceLinked="1"/>
        <c:majorTickMark val="out"/>
        <c:minorTickMark val="none"/>
        <c:tickLblPos val="none"/>
        <c:crossAx val="175894528"/>
        <c:crosses val="max"/>
        <c:crossBetween val="midCat"/>
      </c:valAx>
    </c:plotArea>
    <c:legend>
      <c:legendPos val="b"/>
      <c:legendEntry>
        <c:idx val="2"/>
        <c:delete val="1"/>
      </c:legendEntry>
      <c:layout>
        <c:manualLayout>
          <c:xMode val="edge"/>
          <c:yMode val="edge"/>
          <c:x val="0.11316902351491778"/>
          <c:y val="0.9215268524126794"/>
          <c:w val="0.7702605924259468"/>
          <c:h val="6.8857762971936215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4536274717944"/>
          <c:y val="0.18659084281131524"/>
          <c:w val="0.86499087488974469"/>
          <c:h val="0.66965952172645082"/>
        </c:manualLayout>
      </c:layout>
      <c:barChart>
        <c:barDir val="col"/>
        <c:grouping val="clustered"/>
        <c:varyColors val="0"/>
        <c:ser>
          <c:idx val="0"/>
          <c:order val="0"/>
          <c:tx>
            <c:strRef>
              <c:f>'HIV testing KP'!$A$3</c:f>
              <c:strCache>
                <c:ptCount val="1"/>
                <c:pt idx="0">
                  <c:v>FSW</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testing KP'!$B$2:$D$2</c:f>
              <c:strCache>
                <c:ptCount val="3"/>
                <c:pt idx="0">
                  <c:v>2006-07</c:v>
                </c:pt>
                <c:pt idx="1">
                  <c:v>2014</c:v>
                </c:pt>
                <c:pt idx="2">
                  <c:v>2017-18</c:v>
                </c:pt>
              </c:strCache>
            </c:strRef>
          </c:cat>
          <c:val>
            <c:numRef>
              <c:f>'HIV testing KP'!$B$3:$D$3</c:f>
              <c:numCache>
                <c:formatCode>0</c:formatCode>
                <c:ptCount val="3"/>
                <c:pt idx="0" formatCode="General">
                  <c:v>44</c:v>
                </c:pt>
                <c:pt idx="1">
                  <c:v>33.9</c:v>
                </c:pt>
                <c:pt idx="2" formatCode="General">
                  <c:v>29.9</c:v>
                </c:pt>
              </c:numCache>
            </c:numRef>
          </c:val>
          <c:extLst>
            <c:ext xmlns:c16="http://schemas.microsoft.com/office/drawing/2014/chart" uri="{C3380CC4-5D6E-409C-BE32-E72D297353CC}">
              <c16:uniqueId val="{00000000-F8CF-4B0B-91A6-0F7A93872CBC}"/>
            </c:ext>
          </c:extLst>
        </c:ser>
        <c:ser>
          <c:idx val="1"/>
          <c:order val="1"/>
          <c:tx>
            <c:strRef>
              <c:f>'HIV testing KP'!$A$4</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testing KP'!$B$2:$D$2</c:f>
              <c:strCache>
                <c:ptCount val="3"/>
                <c:pt idx="0">
                  <c:v>2006-07</c:v>
                </c:pt>
                <c:pt idx="1">
                  <c:v>2014</c:v>
                </c:pt>
                <c:pt idx="2">
                  <c:v>2017-18</c:v>
                </c:pt>
              </c:strCache>
            </c:strRef>
          </c:cat>
          <c:val>
            <c:numRef>
              <c:f>'HIV testing KP'!$B$4:$D$4</c:f>
              <c:numCache>
                <c:formatCode>0</c:formatCode>
                <c:ptCount val="3"/>
                <c:pt idx="0" formatCode="General">
                  <c:v>14</c:v>
                </c:pt>
                <c:pt idx="1">
                  <c:v>14.1</c:v>
                </c:pt>
                <c:pt idx="2">
                  <c:v>40.299999999999997</c:v>
                </c:pt>
              </c:numCache>
            </c:numRef>
          </c:val>
          <c:extLst>
            <c:ext xmlns:c16="http://schemas.microsoft.com/office/drawing/2014/chart" uri="{C3380CC4-5D6E-409C-BE32-E72D297353CC}">
              <c16:uniqueId val="{00000001-F8CF-4B0B-91A6-0F7A93872CBC}"/>
            </c:ext>
          </c:extLst>
        </c:ser>
        <c:ser>
          <c:idx val="2"/>
          <c:order val="2"/>
          <c:tx>
            <c:strRef>
              <c:f>'HIV testing KP'!$A$5</c:f>
              <c:strCache>
                <c:ptCount val="1"/>
                <c:pt idx="0">
                  <c:v>PWID</c:v>
                </c:pt>
              </c:strCache>
            </c:strRef>
          </c:tx>
          <c:spPr>
            <a:solidFill>
              <a:srgbClr val="63CDF6"/>
            </a:solidFill>
          </c:spPr>
          <c:invertIfNegative val="0"/>
          <c:dPt>
            <c:idx val="1"/>
            <c:invertIfNegative val="0"/>
            <c:bubble3D val="0"/>
            <c:spPr>
              <a:solidFill>
                <a:srgbClr val="63CDF6"/>
              </a:solidFill>
              <a:ln>
                <a:noFill/>
              </a:ln>
            </c:spPr>
            <c:extLst>
              <c:ext xmlns:c16="http://schemas.microsoft.com/office/drawing/2014/chart" uri="{C3380CC4-5D6E-409C-BE32-E72D297353CC}">
                <c16:uniqueId val="{00000003-F8CF-4B0B-91A6-0F7A93872CB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testing KP'!$B$2:$D$2</c:f>
              <c:strCache>
                <c:ptCount val="3"/>
                <c:pt idx="0">
                  <c:v>2006-07</c:v>
                </c:pt>
                <c:pt idx="1">
                  <c:v>2014</c:v>
                </c:pt>
                <c:pt idx="2">
                  <c:v>2017-18</c:v>
                </c:pt>
              </c:strCache>
            </c:strRef>
          </c:cat>
          <c:val>
            <c:numRef>
              <c:f>'HIV testing KP'!$B$5:$D$5</c:f>
              <c:numCache>
                <c:formatCode>0</c:formatCode>
                <c:ptCount val="3"/>
                <c:pt idx="1">
                  <c:v>8.3000000000000007</c:v>
                </c:pt>
                <c:pt idx="2">
                  <c:v>7.7</c:v>
                </c:pt>
              </c:numCache>
            </c:numRef>
          </c:val>
          <c:extLst>
            <c:ext xmlns:c16="http://schemas.microsoft.com/office/drawing/2014/chart" uri="{C3380CC4-5D6E-409C-BE32-E72D297353CC}">
              <c16:uniqueId val="{00000004-F8CF-4B0B-91A6-0F7A93872CBC}"/>
            </c:ext>
          </c:extLst>
        </c:ser>
        <c:ser>
          <c:idx val="3"/>
          <c:order val="3"/>
          <c:tx>
            <c:strRef>
              <c:f>'HIV testing KP'!$A$6</c:f>
              <c:strCache>
                <c:ptCount val="1"/>
                <c:pt idx="0">
                  <c:v>TG</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testing KP'!$B$2:$D$2</c:f>
              <c:strCache>
                <c:ptCount val="3"/>
                <c:pt idx="0">
                  <c:v>2006-07</c:v>
                </c:pt>
                <c:pt idx="1">
                  <c:v>2014</c:v>
                </c:pt>
                <c:pt idx="2">
                  <c:v>2017-18</c:v>
                </c:pt>
              </c:strCache>
            </c:strRef>
          </c:cat>
          <c:val>
            <c:numRef>
              <c:f>'HIV testing KP'!$B$6:$D$6</c:f>
              <c:numCache>
                <c:formatCode>General</c:formatCode>
                <c:ptCount val="3"/>
                <c:pt idx="2">
                  <c:v>36.9</c:v>
                </c:pt>
              </c:numCache>
            </c:numRef>
          </c:val>
          <c:extLst>
            <c:ext xmlns:c16="http://schemas.microsoft.com/office/drawing/2014/chart" uri="{C3380CC4-5D6E-409C-BE32-E72D297353CC}">
              <c16:uniqueId val="{00000005-F8CF-4B0B-91A6-0F7A93872CBC}"/>
            </c:ext>
          </c:extLst>
        </c:ser>
        <c:dLbls>
          <c:showLegendKey val="0"/>
          <c:showVal val="0"/>
          <c:showCatName val="0"/>
          <c:showSerName val="0"/>
          <c:showPercent val="0"/>
          <c:showBubbleSize val="0"/>
        </c:dLbls>
        <c:gapWidth val="150"/>
        <c:axId val="176069248"/>
        <c:axId val="176243072"/>
      </c:barChart>
      <c:scatterChart>
        <c:scatterStyle val="smoothMarker"/>
        <c:varyColors val="0"/>
        <c:ser>
          <c:idx val="4"/>
          <c:order val="4"/>
          <c:tx>
            <c:strRef>
              <c:f>'HIV testing KP'!$L$2</c:f>
              <c:strCache>
                <c:ptCount val="1"/>
                <c:pt idx="0">
                  <c:v>t</c:v>
                </c:pt>
              </c:strCache>
            </c:strRef>
          </c:tx>
          <c:spPr>
            <a:ln w="15875">
              <a:solidFill>
                <a:srgbClr val="E31837"/>
              </a:solidFill>
              <a:prstDash val="dash"/>
            </a:ln>
          </c:spPr>
          <c:marker>
            <c:symbol val="none"/>
          </c:marker>
          <c:xVal>
            <c:numRef>
              <c:f>'HIV testing KP'!$K$3:$K$4</c:f>
              <c:numCache>
                <c:formatCode>General</c:formatCode>
                <c:ptCount val="2"/>
                <c:pt idx="0">
                  <c:v>0</c:v>
                </c:pt>
                <c:pt idx="1">
                  <c:v>1</c:v>
                </c:pt>
              </c:numCache>
            </c:numRef>
          </c:xVal>
          <c:yVal>
            <c:numRef>
              <c:f>'HIV testing KP'!$L$3:$L$4</c:f>
              <c:numCache>
                <c:formatCode>General</c:formatCode>
                <c:ptCount val="2"/>
                <c:pt idx="0">
                  <c:v>90</c:v>
                </c:pt>
                <c:pt idx="1">
                  <c:v>90</c:v>
                </c:pt>
              </c:numCache>
            </c:numRef>
          </c:yVal>
          <c:smooth val="1"/>
          <c:extLst>
            <c:ext xmlns:c16="http://schemas.microsoft.com/office/drawing/2014/chart" uri="{C3380CC4-5D6E-409C-BE32-E72D297353CC}">
              <c16:uniqueId val="{00000006-F8CF-4B0B-91A6-0F7A93872CBC}"/>
            </c:ext>
          </c:extLst>
        </c:ser>
        <c:dLbls>
          <c:showLegendKey val="0"/>
          <c:showVal val="0"/>
          <c:showCatName val="0"/>
          <c:showSerName val="0"/>
          <c:showPercent val="0"/>
          <c:showBubbleSize val="0"/>
        </c:dLbls>
        <c:axId val="176250880"/>
        <c:axId val="176244992"/>
      </c:scatterChart>
      <c:catAx>
        <c:axId val="176069248"/>
        <c:scaling>
          <c:orientation val="minMax"/>
        </c:scaling>
        <c:delete val="0"/>
        <c:axPos val="b"/>
        <c:numFmt formatCode="General" sourceLinked="0"/>
        <c:majorTickMark val="out"/>
        <c:minorTickMark val="none"/>
        <c:tickLblPos val="nextTo"/>
        <c:crossAx val="176243072"/>
        <c:crosses val="autoZero"/>
        <c:auto val="1"/>
        <c:lblAlgn val="ctr"/>
        <c:lblOffset val="100"/>
        <c:noMultiLvlLbl val="0"/>
      </c:catAx>
      <c:valAx>
        <c:axId val="176243072"/>
        <c:scaling>
          <c:orientation val="minMax"/>
          <c:max val="100"/>
          <c:min val="0"/>
        </c:scaling>
        <c:delete val="0"/>
        <c:axPos val="l"/>
        <c:title>
          <c:tx>
            <c:rich>
              <a:bodyPr rot="0" vert="horz"/>
              <a:lstStyle/>
              <a:p>
                <a:pPr>
                  <a:defRPr/>
                </a:pPr>
                <a:r>
                  <a:rPr lang="en-US"/>
                  <a:t>%</a:t>
                </a:r>
              </a:p>
            </c:rich>
          </c:tx>
          <c:layout>
            <c:manualLayout>
              <c:xMode val="edge"/>
              <c:yMode val="edge"/>
              <c:x val="0"/>
              <c:y val="0.1449387576552931"/>
            </c:manualLayout>
          </c:layout>
          <c:overlay val="0"/>
        </c:title>
        <c:numFmt formatCode="General" sourceLinked="1"/>
        <c:majorTickMark val="out"/>
        <c:minorTickMark val="none"/>
        <c:tickLblPos val="nextTo"/>
        <c:crossAx val="176069248"/>
        <c:crosses val="autoZero"/>
        <c:crossBetween val="between"/>
        <c:majorUnit val="10"/>
      </c:valAx>
      <c:valAx>
        <c:axId val="176244992"/>
        <c:scaling>
          <c:orientation val="minMax"/>
        </c:scaling>
        <c:delete val="1"/>
        <c:axPos val="r"/>
        <c:numFmt formatCode="General" sourceLinked="1"/>
        <c:majorTickMark val="out"/>
        <c:minorTickMark val="none"/>
        <c:tickLblPos val="nextTo"/>
        <c:crossAx val="176250880"/>
        <c:crosses val="max"/>
        <c:crossBetween val="midCat"/>
      </c:valAx>
      <c:valAx>
        <c:axId val="176250880"/>
        <c:scaling>
          <c:orientation val="minMax"/>
          <c:max val="1"/>
        </c:scaling>
        <c:delete val="1"/>
        <c:axPos val="t"/>
        <c:numFmt formatCode="General" sourceLinked="1"/>
        <c:majorTickMark val="out"/>
        <c:minorTickMark val="none"/>
        <c:tickLblPos val="nextTo"/>
        <c:crossAx val="176244992"/>
        <c:crosses val="max"/>
        <c:crossBetween val="midCat"/>
      </c:valAx>
    </c:plotArea>
    <c:legend>
      <c:legendPos val="t"/>
      <c:legendEntry>
        <c:idx val="4"/>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30794750421481E-2"/>
          <c:y val="2.7730496453900712E-2"/>
          <c:w val="0.8907298119978132"/>
          <c:h val="0.47633376185119725"/>
        </c:manualLayout>
      </c:layout>
      <c:barChart>
        <c:barDir val="col"/>
        <c:grouping val="clustered"/>
        <c:varyColors val="0"/>
        <c:ser>
          <c:idx val="0"/>
          <c:order val="0"/>
          <c:tx>
            <c:strRef>
              <c:f>'HIV testing_city'!$D$3</c:f>
              <c:strCache>
                <c:ptCount val="1"/>
                <c:pt idx="0">
                  <c:v>&lt;25 yr</c:v>
                </c:pt>
              </c:strCache>
            </c:strRef>
          </c:tx>
          <c:spPr>
            <a:solidFill>
              <a:srgbClr val="E31837"/>
            </a:solidFill>
            <a:ln>
              <a:noFill/>
            </a:ln>
          </c:spPr>
          <c:invertIfNegative val="0"/>
          <c:cat>
            <c:multiLvlStrRef>
              <c:f>'HIV testing_city'!$B$4:$C$11</c:f>
              <c:multiLvlStrCache>
                <c:ptCount val="8"/>
                <c:lvl>
                  <c:pt idx="0">
                    <c:v>Colombo</c:v>
                  </c:pt>
                  <c:pt idx="1">
                    <c:v>Kandy</c:v>
                  </c:pt>
                  <c:pt idx="2">
                    <c:v>Galle</c:v>
                  </c:pt>
                  <c:pt idx="3">
                    <c:v>Colombo</c:v>
                  </c:pt>
                  <c:pt idx="4">
                    <c:v>Anuradhapura</c:v>
                  </c:pt>
                  <c:pt idx="5">
                    <c:v>Galle</c:v>
                  </c:pt>
                  <c:pt idx="6">
                    <c:v>Colombo</c:v>
                  </c:pt>
                  <c:pt idx="7">
                    <c:v>Galle</c:v>
                  </c:pt>
                </c:lvl>
                <c:lvl>
                  <c:pt idx="0">
                    <c:v>FSW</c:v>
                  </c:pt>
                  <c:pt idx="3">
                    <c:v>MSM</c:v>
                  </c:pt>
                  <c:pt idx="6">
                    <c:v>PWID</c:v>
                  </c:pt>
                  <c:pt idx="7">
                    <c:v>Beach boys</c:v>
                  </c:pt>
                </c:lvl>
              </c:multiLvlStrCache>
            </c:multiLvlStrRef>
          </c:cat>
          <c:val>
            <c:numRef>
              <c:f>'HIV testing_city'!$D$4:$D$11</c:f>
              <c:numCache>
                <c:formatCode>General</c:formatCode>
                <c:ptCount val="8"/>
                <c:pt idx="0">
                  <c:v>34.800000000000011</c:v>
                </c:pt>
                <c:pt idx="1">
                  <c:v>16.100000000000001</c:v>
                </c:pt>
                <c:pt idx="2">
                  <c:v>10.5</c:v>
                </c:pt>
                <c:pt idx="3">
                  <c:v>17.899999999999999</c:v>
                </c:pt>
                <c:pt idx="4">
                  <c:v>8.8000000000000007</c:v>
                </c:pt>
                <c:pt idx="5">
                  <c:v>5.6</c:v>
                </c:pt>
                <c:pt idx="6">
                  <c:v>0</c:v>
                </c:pt>
                <c:pt idx="7">
                  <c:v>1.9000000000000001</c:v>
                </c:pt>
              </c:numCache>
            </c:numRef>
          </c:val>
          <c:extLst>
            <c:ext xmlns:c16="http://schemas.microsoft.com/office/drawing/2014/chart" uri="{C3380CC4-5D6E-409C-BE32-E72D297353CC}">
              <c16:uniqueId val="{00000000-DC9C-474A-90A3-70486AC73C4A}"/>
            </c:ext>
          </c:extLst>
        </c:ser>
        <c:ser>
          <c:idx val="1"/>
          <c:order val="1"/>
          <c:tx>
            <c:strRef>
              <c:f>'HIV testing_city'!$E$3</c:f>
              <c:strCache>
                <c:ptCount val="1"/>
                <c:pt idx="0">
                  <c:v>25+ yr</c:v>
                </c:pt>
              </c:strCache>
            </c:strRef>
          </c:tx>
          <c:spPr>
            <a:solidFill>
              <a:srgbClr val="00AEEF"/>
            </a:solidFill>
            <a:ln>
              <a:noFill/>
            </a:ln>
          </c:spPr>
          <c:invertIfNegative val="0"/>
          <c:cat>
            <c:multiLvlStrRef>
              <c:f>'HIV testing_city'!$B$4:$C$11</c:f>
              <c:multiLvlStrCache>
                <c:ptCount val="8"/>
                <c:lvl>
                  <c:pt idx="0">
                    <c:v>Colombo</c:v>
                  </c:pt>
                  <c:pt idx="1">
                    <c:v>Kandy</c:v>
                  </c:pt>
                  <c:pt idx="2">
                    <c:v>Galle</c:v>
                  </c:pt>
                  <c:pt idx="3">
                    <c:v>Colombo</c:v>
                  </c:pt>
                  <c:pt idx="4">
                    <c:v>Anuradhapura</c:v>
                  </c:pt>
                  <c:pt idx="5">
                    <c:v>Galle</c:v>
                  </c:pt>
                  <c:pt idx="6">
                    <c:v>Colombo</c:v>
                  </c:pt>
                  <c:pt idx="7">
                    <c:v>Galle</c:v>
                  </c:pt>
                </c:lvl>
                <c:lvl>
                  <c:pt idx="0">
                    <c:v>FSW</c:v>
                  </c:pt>
                  <c:pt idx="3">
                    <c:v>MSM</c:v>
                  </c:pt>
                  <c:pt idx="6">
                    <c:v>PWID</c:v>
                  </c:pt>
                  <c:pt idx="7">
                    <c:v>Beach boys</c:v>
                  </c:pt>
                </c:lvl>
              </c:multiLvlStrCache>
            </c:multiLvlStrRef>
          </c:cat>
          <c:val>
            <c:numRef>
              <c:f>'HIV testing_city'!$E$4:$E$11</c:f>
              <c:numCache>
                <c:formatCode>General</c:formatCode>
                <c:ptCount val="8"/>
                <c:pt idx="0">
                  <c:v>44.2</c:v>
                </c:pt>
                <c:pt idx="1">
                  <c:v>27.9</c:v>
                </c:pt>
                <c:pt idx="2">
                  <c:v>24.7</c:v>
                </c:pt>
                <c:pt idx="3">
                  <c:v>25.1</c:v>
                </c:pt>
                <c:pt idx="4">
                  <c:v>10.7</c:v>
                </c:pt>
                <c:pt idx="5">
                  <c:v>5.7</c:v>
                </c:pt>
                <c:pt idx="6">
                  <c:v>9.1</c:v>
                </c:pt>
                <c:pt idx="7">
                  <c:v>5.5</c:v>
                </c:pt>
              </c:numCache>
            </c:numRef>
          </c:val>
          <c:extLst>
            <c:ext xmlns:c16="http://schemas.microsoft.com/office/drawing/2014/chart" uri="{C3380CC4-5D6E-409C-BE32-E72D297353CC}">
              <c16:uniqueId val="{00000001-DC9C-474A-90A3-70486AC73C4A}"/>
            </c:ext>
          </c:extLst>
        </c:ser>
        <c:ser>
          <c:idx val="2"/>
          <c:order val="2"/>
          <c:tx>
            <c:strRef>
              <c:f>'HIV testing_city'!$F$3</c:f>
              <c:strCache>
                <c:ptCount val="1"/>
                <c:pt idx="0">
                  <c:v>Total</c:v>
                </c:pt>
              </c:strCache>
            </c:strRef>
          </c:tx>
          <c:spPr>
            <a:pattFill prst="dkUpDiag">
              <a:fgClr>
                <a:srgbClr val="88C540"/>
              </a:fgClr>
              <a:bgClr>
                <a:schemeClr val="bg1"/>
              </a:bgClr>
            </a:patt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testing_city'!$B$4:$C$11</c:f>
              <c:multiLvlStrCache>
                <c:ptCount val="8"/>
                <c:lvl>
                  <c:pt idx="0">
                    <c:v>Colombo</c:v>
                  </c:pt>
                  <c:pt idx="1">
                    <c:v>Kandy</c:v>
                  </c:pt>
                  <c:pt idx="2">
                    <c:v>Galle</c:v>
                  </c:pt>
                  <c:pt idx="3">
                    <c:v>Colombo</c:v>
                  </c:pt>
                  <c:pt idx="4">
                    <c:v>Anuradhapura</c:v>
                  </c:pt>
                  <c:pt idx="5">
                    <c:v>Galle</c:v>
                  </c:pt>
                  <c:pt idx="6">
                    <c:v>Colombo</c:v>
                  </c:pt>
                  <c:pt idx="7">
                    <c:v>Galle</c:v>
                  </c:pt>
                </c:lvl>
                <c:lvl>
                  <c:pt idx="0">
                    <c:v>FSW</c:v>
                  </c:pt>
                  <c:pt idx="3">
                    <c:v>MSM</c:v>
                  </c:pt>
                  <c:pt idx="6">
                    <c:v>PWID</c:v>
                  </c:pt>
                  <c:pt idx="7">
                    <c:v>Beach boys</c:v>
                  </c:pt>
                </c:lvl>
              </c:multiLvlStrCache>
            </c:multiLvlStrRef>
          </c:cat>
          <c:val>
            <c:numRef>
              <c:f>'HIV testing_city'!$F$4:$F$11</c:f>
              <c:numCache>
                <c:formatCode>General</c:formatCode>
                <c:ptCount val="8"/>
                <c:pt idx="0">
                  <c:v>43.1</c:v>
                </c:pt>
                <c:pt idx="1">
                  <c:v>26.8</c:v>
                </c:pt>
                <c:pt idx="2">
                  <c:v>23.8</c:v>
                </c:pt>
                <c:pt idx="3">
                  <c:v>23</c:v>
                </c:pt>
                <c:pt idx="4">
                  <c:v>9.8000000000000007</c:v>
                </c:pt>
                <c:pt idx="5">
                  <c:v>5.6</c:v>
                </c:pt>
                <c:pt idx="6">
                  <c:v>8.3000000000000007</c:v>
                </c:pt>
                <c:pt idx="7">
                  <c:v>3.6</c:v>
                </c:pt>
              </c:numCache>
            </c:numRef>
          </c:val>
          <c:extLst>
            <c:ext xmlns:c16="http://schemas.microsoft.com/office/drawing/2014/chart" uri="{C3380CC4-5D6E-409C-BE32-E72D297353CC}">
              <c16:uniqueId val="{00000002-DC9C-474A-90A3-70486AC73C4A}"/>
            </c:ext>
          </c:extLst>
        </c:ser>
        <c:dLbls>
          <c:showLegendKey val="0"/>
          <c:showVal val="0"/>
          <c:showCatName val="0"/>
          <c:showSerName val="0"/>
          <c:showPercent val="0"/>
          <c:showBubbleSize val="0"/>
        </c:dLbls>
        <c:gapWidth val="150"/>
        <c:axId val="176762240"/>
        <c:axId val="176776320"/>
      </c:barChart>
      <c:scatterChart>
        <c:scatterStyle val="lineMarker"/>
        <c:varyColors val="0"/>
        <c:ser>
          <c:idx val="3"/>
          <c:order val="3"/>
          <c:tx>
            <c:strRef>
              <c:f>'HIV testing_city'!$Q$2</c:f>
              <c:strCache>
                <c:ptCount val="1"/>
                <c:pt idx="0">
                  <c:v>t</c:v>
                </c:pt>
              </c:strCache>
            </c:strRef>
          </c:tx>
          <c:spPr>
            <a:ln w="15875">
              <a:solidFill>
                <a:srgbClr val="E31837"/>
              </a:solidFill>
              <a:prstDash val="dash"/>
            </a:ln>
          </c:spPr>
          <c:marker>
            <c:symbol val="none"/>
          </c:marker>
          <c:xVal>
            <c:numRef>
              <c:f>'HIV testing_city'!$P$3:$P$4</c:f>
              <c:numCache>
                <c:formatCode>General</c:formatCode>
                <c:ptCount val="2"/>
                <c:pt idx="0">
                  <c:v>0</c:v>
                </c:pt>
                <c:pt idx="1">
                  <c:v>1</c:v>
                </c:pt>
              </c:numCache>
            </c:numRef>
          </c:xVal>
          <c:yVal>
            <c:numRef>
              <c:f>'HIV testing_city'!$Q$3:$Q$4</c:f>
              <c:numCache>
                <c:formatCode>General</c:formatCode>
                <c:ptCount val="2"/>
                <c:pt idx="0">
                  <c:v>90</c:v>
                </c:pt>
                <c:pt idx="1">
                  <c:v>90</c:v>
                </c:pt>
              </c:numCache>
            </c:numRef>
          </c:yVal>
          <c:smooth val="0"/>
          <c:extLst>
            <c:ext xmlns:c16="http://schemas.microsoft.com/office/drawing/2014/chart" uri="{C3380CC4-5D6E-409C-BE32-E72D297353CC}">
              <c16:uniqueId val="{00000003-DC9C-474A-90A3-70486AC73C4A}"/>
            </c:ext>
          </c:extLst>
        </c:ser>
        <c:dLbls>
          <c:showLegendKey val="0"/>
          <c:showVal val="0"/>
          <c:showCatName val="0"/>
          <c:showSerName val="0"/>
          <c:showPercent val="0"/>
          <c:showBubbleSize val="0"/>
        </c:dLbls>
        <c:axId val="176796416"/>
        <c:axId val="176778240"/>
      </c:scatterChart>
      <c:catAx>
        <c:axId val="176762240"/>
        <c:scaling>
          <c:orientation val="minMax"/>
        </c:scaling>
        <c:delete val="0"/>
        <c:axPos val="b"/>
        <c:numFmt formatCode="General" sourceLinked="0"/>
        <c:majorTickMark val="out"/>
        <c:minorTickMark val="none"/>
        <c:tickLblPos val="nextTo"/>
        <c:crossAx val="176776320"/>
        <c:crosses val="autoZero"/>
        <c:auto val="1"/>
        <c:lblAlgn val="ctr"/>
        <c:lblOffset val="100"/>
        <c:noMultiLvlLbl val="0"/>
      </c:catAx>
      <c:valAx>
        <c:axId val="176776320"/>
        <c:scaling>
          <c:orientation val="minMax"/>
          <c:max val="100"/>
          <c:min val="0"/>
        </c:scaling>
        <c:delete val="0"/>
        <c:axPos val="l"/>
        <c:title>
          <c:tx>
            <c:rich>
              <a:bodyPr rot="0" vert="horz"/>
              <a:lstStyle/>
              <a:p>
                <a:pPr>
                  <a:defRPr/>
                </a:pPr>
                <a:r>
                  <a:rPr lang="en-US"/>
                  <a:t>%</a:t>
                </a:r>
              </a:p>
            </c:rich>
          </c:tx>
          <c:layout>
            <c:manualLayout>
              <c:xMode val="edge"/>
              <c:yMode val="edge"/>
              <c:x val="8.3847125241420309E-3"/>
              <c:y val="2.5224190726159243E-3"/>
            </c:manualLayout>
          </c:layout>
          <c:overlay val="0"/>
        </c:title>
        <c:numFmt formatCode="General" sourceLinked="1"/>
        <c:majorTickMark val="out"/>
        <c:minorTickMark val="none"/>
        <c:tickLblPos val="nextTo"/>
        <c:crossAx val="176762240"/>
        <c:crosses val="autoZero"/>
        <c:crossBetween val="between"/>
        <c:majorUnit val="10"/>
      </c:valAx>
      <c:valAx>
        <c:axId val="176778240"/>
        <c:scaling>
          <c:orientation val="minMax"/>
        </c:scaling>
        <c:delete val="1"/>
        <c:axPos val="r"/>
        <c:numFmt formatCode="General" sourceLinked="1"/>
        <c:majorTickMark val="out"/>
        <c:minorTickMark val="none"/>
        <c:tickLblPos val="none"/>
        <c:crossAx val="176796416"/>
        <c:crosses val="max"/>
        <c:crossBetween val="midCat"/>
      </c:valAx>
      <c:valAx>
        <c:axId val="176796416"/>
        <c:scaling>
          <c:orientation val="minMax"/>
          <c:max val="1"/>
          <c:min val="0"/>
        </c:scaling>
        <c:delete val="1"/>
        <c:axPos val="t"/>
        <c:numFmt formatCode="General" sourceLinked="1"/>
        <c:majorTickMark val="out"/>
        <c:minorTickMark val="none"/>
        <c:tickLblPos val="none"/>
        <c:crossAx val="176778240"/>
        <c:crosses val="max"/>
        <c:crossBetween val="midCat"/>
        <c:majorUnit val="0.2"/>
      </c:valAx>
    </c:plotArea>
    <c:legend>
      <c:legendPos val="t"/>
      <c:legendEntry>
        <c:idx val="3"/>
        <c:delete val="1"/>
      </c:legendEntry>
      <c:layout>
        <c:manualLayout>
          <c:xMode val="edge"/>
          <c:yMode val="edge"/>
          <c:x val="0.70471884597698542"/>
          <c:y val="8.1134623797025365E-2"/>
          <c:w val="0.25812436493301477"/>
          <c:h val="0.1317147856517935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41748462948982"/>
          <c:y val="8.5898561446773533E-2"/>
          <c:w val="0.81542156545500311"/>
          <c:h val="0.6412980377250983"/>
        </c:manualLayout>
      </c:layout>
      <c:barChart>
        <c:barDir val="col"/>
        <c:grouping val="clustered"/>
        <c:varyColors val="0"/>
        <c:ser>
          <c:idx val="1"/>
          <c:order val="1"/>
          <c:tx>
            <c:strRef>
              <c:f>'ART scale up'!$D$2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F32-4353-9D25-069DFF6D3AFB}"/>
                </c:ext>
              </c:extLst>
            </c:dLbl>
            <c:dLbl>
              <c:idx val="1"/>
              <c:delete val="1"/>
              <c:extLst>
                <c:ext xmlns:c15="http://schemas.microsoft.com/office/drawing/2012/chart" uri="{CE6537A1-D6FC-4f65-9D91-7224C49458BB}"/>
                <c:ext xmlns:c16="http://schemas.microsoft.com/office/drawing/2014/chart" uri="{C3380CC4-5D6E-409C-BE32-E72D297353CC}">
                  <c16:uniqueId val="{00000001-8F32-4353-9D25-069DFF6D3AFB}"/>
                </c:ext>
              </c:extLst>
            </c:dLbl>
            <c:dLbl>
              <c:idx val="2"/>
              <c:delete val="1"/>
              <c:extLst>
                <c:ext xmlns:c15="http://schemas.microsoft.com/office/drawing/2012/chart" uri="{CE6537A1-D6FC-4f65-9D91-7224C49458BB}"/>
                <c:ext xmlns:c16="http://schemas.microsoft.com/office/drawing/2014/chart" uri="{C3380CC4-5D6E-409C-BE32-E72D297353CC}">
                  <c16:uniqueId val="{00000002-8F32-4353-9D25-069DFF6D3AFB}"/>
                </c:ext>
              </c:extLst>
            </c:dLbl>
            <c:dLbl>
              <c:idx val="3"/>
              <c:delete val="1"/>
              <c:extLst>
                <c:ext xmlns:c15="http://schemas.microsoft.com/office/drawing/2012/chart" uri="{CE6537A1-D6FC-4f65-9D91-7224C49458BB}"/>
                <c:ext xmlns:c16="http://schemas.microsoft.com/office/drawing/2014/chart" uri="{C3380CC4-5D6E-409C-BE32-E72D297353CC}">
                  <c16:uniqueId val="{00000003-8F32-4353-9D25-069DFF6D3AFB}"/>
                </c:ext>
              </c:extLst>
            </c:dLbl>
            <c:dLbl>
              <c:idx val="4"/>
              <c:delete val="1"/>
              <c:extLst>
                <c:ext xmlns:c15="http://schemas.microsoft.com/office/drawing/2012/chart" uri="{CE6537A1-D6FC-4f65-9D91-7224C49458BB}"/>
                <c:ext xmlns:c16="http://schemas.microsoft.com/office/drawing/2014/chart" uri="{C3380CC4-5D6E-409C-BE32-E72D297353CC}">
                  <c16:uniqueId val="{00000004-8F32-4353-9D25-069DFF6D3AFB}"/>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up'!$B$3:$B$22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'ART scale up'!$D$3:$D$22</c:f>
              <c:numCache>
                <c:formatCode>General</c:formatCode>
                <c:ptCount val="20"/>
                <c:pt idx="8" formatCode="#,##0">
                  <c:v>5</c:v>
                </c:pt>
                <c:pt idx="9" formatCode="#,##0">
                  <c:v>5</c:v>
                </c:pt>
                <c:pt idx="10" formatCode="#,##0">
                  <c:v>5</c:v>
                </c:pt>
                <c:pt idx="11" formatCode="#,##0">
                  <c:v>5</c:v>
                </c:pt>
                <c:pt idx="12" formatCode="#,##0">
                  <c:v>12</c:v>
                </c:pt>
                <c:pt idx="13" formatCode="#,##0">
                  <c:v>12</c:v>
                </c:pt>
                <c:pt idx="14" formatCode="#,##0">
                  <c:v>13</c:v>
                </c:pt>
                <c:pt idx="15" formatCode="#,##0">
                  <c:v>14</c:v>
                </c:pt>
              </c:numCache>
            </c:numRef>
          </c:val>
          <c:extLst>
            <c:ext xmlns:c16="http://schemas.microsoft.com/office/drawing/2014/chart" uri="{C3380CC4-5D6E-409C-BE32-E72D297353CC}">
              <c16:uniqueId val="{00000005-8F32-4353-9D25-069DFF6D3AFB}"/>
            </c:ext>
          </c:extLst>
        </c:ser>
        <c:dLbls>
          <c:showLegendKey val="0"/>
          <c:showVal val="0"/>
          <c:showCatName val="0"/>
          <c:showSerName val="0"/>
          <c:showPercent val="0"/>
          <c:showBubbleSize val="0"/>
        </c:dLbls>
        <c:gapWidth val="60"/>
        <c:axId val="177755264"/>
        <c:axId val="177744896"/>
      </c:barChart>
      <c:lineChart>
        <c:grouping val="standard"/>
        <c:varyColors val="0"/>
        <c:ser>
          <c:idx val="0"/>
          <c:order val="0"/>
          <c:tx>
            <c:strRef>
              <c:f>'ART scale up'!$C$2</c:f>
              <c:strCache>
                <c:ptCount val="1"/>
                <c:pt idx="0">
                  <c:v>Number of people on ART</c:v>
                </c:pt>
              </c:strCache>
            </c:strRef>
          </c:tx>
          <c:spPr>
            <a:ln w="38100">
              <a:solidFill>
                <a:srgbClr val="00AEEF"/>
              </a:solidFill>
            </a:ln>
          </c:spPr>
          <c:marker>
            <c:symbol val="none"/>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32-4353-9D25-069DFF6D3AFB}"/>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'ART scale up'!$B$3:$B$22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'ART scale up'!$C$3:$C$22</c:f>
              <c:numCache>
                <c:formatCode>#,##0</c:formatCode>
                <c:ptCount val="20"/>
                <c:pt idx="0">
                  <c:v>0</c:v>
                </c:pt>
                <c:pt idx="1">
                  <c:v>0</c:v>
                </c:pt>
                <c:pt idx="2">
                  <c:v>0</c:v>
                </c:pt>
                <c:pt idx="3">
                  <c:v>0</c:v>
                </c:pt>
                <c:pt idx="4">
                  <c:v>14</c:v>
                </c:pt>
                <c:pt idx="5">
                  <c:v>54</c:v>
                </c:pt>
                <c:pt idx="6">
                  <c:v>76</c:v>
                </c:pt>
                <c:pt idx="7">
                  <c:v>109</c:v>
                </c:pt>
                <c:pt idx="8">
                  <c:v>139</c:v>
                </c:pt>
                <c:pt idx="9">
                  <c:v>204</c:v>
                </c:pt>
                <c:pt idx="10">
                  <c:v>265</c:v>
                </c:pt>
                <c:pt idx="11">
                  <c:v>311</c:v>
                </c:pt>
                <c:pt idx="12">
                  <c:v>387</c:v>
                </c:pt>
                <c:pt idx="13">
                  <c:v>516</c:v>
                </c:pt>
                <c:pt idx="14">
                  <c:v>639</c:v>
                </c:pt>
                <c:pt idx="15">
                  <c:v>803</c:v>
                </c:pt>
                <c:pt idx="16">
                  <c:v>1068</c:v>
                </c:pt>
                <c:pt idx="17">
                  <c:v>1297</c:v>
                </c:pt>
                <c:pt idx="18">
                  <c:v>1574</c:v>
                </c:pt>
                <c:pt idx="19">
                  <c:v>1846</c:v>
                </c:pt>
              </c:numCache>
            </c:numRef>
          </c:val>
          <c:smooth val="0"/>
          <c:extLst>
            <c:ext xmlns:c16="http://schemas.microsoft.com/office/drawing/2014/chart" uri="{C3380CC4-5D6E-409C-BE32-E72D297353CC}">
              <c16:uniqueId val="{00000007-8F32-4353-9D25-069DFF6D3AFB}"/>
            </c:ext>
          </c:extLst>
        </c:ser>
        <c:dLbls>
          <c:showLegendKey val="0"/>
          <c:showVal val="0"/>
          <c:showCatName val="0"/>
          <c:showSerName val="0"/>
          <c:showPercent val="0"/>
          <c:showBubbleSize val="0"/>
        </c:dLbls>
        <c:marker val="1"/>
        <c:smooth val="0"/>
        <c:axId val="177700224"/>
        <c:axId val="177742976"/>
      </c:lineChart>
      <c:catAx>
        <c:axId val="177700224"/>
        <c:scaling>
          <c:orientation val="minMax"/>
        </c:scaling>
        <c:delete val="0"/>
        <c:axPos val="b"/>
        <c:numFmt formatCode="General" sourceLinked="1"/>
        <c:majorTickMark val="out"/>
        <c:minorTickMark val="none"/>
        <c:tickLblPos val="nextTo"/>
        <c:txPr>
          <a:bodyPr rot="-2700000"/>
          <a:lstStyle/>
          <a:p>
            <a:pPr>
              <a:defRPr/>
            </a:pPr>
            <a:endParaRPr lang="en-US"/>
          </a:p>
        </c:txPr>
        <c:crossAx val="177742976"/>
        <c:crosses val="autoZero"/>
        <c:auto val="1"/>
        <c:lblAlgn val="ctr"/>
        <c:lblOffset val="100"/>
        <c:noMultiLvlLbl val="0"/>
      </c:catAx>
      <c:valAx>
        <c:axId val="17774297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177700224"/>
        <c:crosses val="autoZero"/>
        <c:crossBetween val="between"/>
      </c:valAx>
      <c:valAx>
        <c:axId val="177744896"/>
        <c:scaling>
          <c:orientation val="minMax"/>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177755264"/>
        <c:crosses val="max"/>
        <c:crossBetween val="between"/>
      </c:valAx>
      <c:catAx>
        <c:axId val="177755264"/>
        <c:scaling>
          <c:orientation val="minMax"/>
        </c:scaling>
        <c:delete val="1"/>
        <c:axPos val="b"/>
        <c:numFmt formatCode="General" sourceLinked="1"/>
        <c:majorTickMark val="out"/>
        <c:minorTickMark val="none"/>
        <c:tickLblPos val="nextTo"/>
        <c:crossAx val="177744896"/>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6291283902012248"/>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A4-4139-A582-656A1E10614B}"/>
                </c:ext>
              </c:extLst>
            </c:dLbl>
            <c:dLbl>
              <c:idx val="1"/>
              <c:delete val="1"/>
              <c:extLst>
                <c:ext xmlns:c15="http://schemas.microsoft.com/office/drawing/2012/chart" uri="{CE6537A1-D6FC-4f65-9D91-7224C49458BB}"/>
                <c:ext xmlns:c16="http://schemas.microsoft.com/office/drawing/2014/chart" uri="{C3380CC4-5D6E-409C-BE32-E72D297353CC}">
                  <c16:uniqueId val="{00000001-73A4-4139-A582-656A1E10614B}"/>
                </c:ext>
              </c:extLst>
            </c:dLbl>
            <c:dLbl>
              <c:idx val="2"/>
              <c:delete val="1"/>
              <c:extLst>
                <c:ext xmlns:c15="http://schemas.microsoft.com/office/drawing/2012/chart" uri="{CE6537A1-D6FC-4f65-9D91-7224C49458BB}"/>
                <c:ext xmlns:c16="http://schemas.microsoft.com/office/drawing/2014/chart" uri="{C3380CC4-5D6E-409C-BE32-E72D297353CC}">
                  <c16:uniqueId val="{00000002-73A4-4139-A582-656A1E10614B}"/>
                </c:ext>
              </c:extLst>
            </c:dLbl>
            <c:dLbl>
              <c:idx val="3"/>
              <c:delete val="1"/>
              <c:extLst>
                <c:ext xmlns:c15="http://schemas.microsoft.com/office/drawing/2012/chart" uri="{CE6537A1-D6FC-4f65-9D91-7224C49458BB}"/>
                <c:ext xmlns:c16="http://schemas.microsoft.com/office/drawing/2014/chart" uri="{C3380CC4-5D6E-409C-BE32-E72D297353CC}">
                  <c16:uniqueId val="{00000003-73A4-4139-A582-656A1E10614B}"/>
                </c:ext>
              </c:extLst>
            </c:dLbl>
            <c:dLbl>
              <c:idx val="4"/>
              <c:delete val="1"/>
              <c:extLst>
                <c:ext xmlns:c15="http://schemas.microsoft.com/office/drawing/2012/chart" uri="{CE6537A1-D6FC-4f65-9D91-7224C49458BB}"/>
                <c:ext xmlns:c16="http://schemas.microsoft.com/office/drawing/2014/chart" uri="{C3380CC4-5D6E-409C-BE32-E72D297353CC}">
                  <c16:uniqueId val="{00000004-73A4-4139-A582-656A1E10614B}"/>
                </c:ext>
              </c:extLst>
            </c:dLbl>
            <c:dLbl>
              <c:idx val="5"/>
              <c:delete val="1"/>
              <c:extLst>
                <c:ext xmlns:c15="http://schemas.microsoft.com/office/drawing/2012/chart" uri="{CE6537A1-D6FC-4f65-9D91-7224C49458BB}"/>
                <c:ext xmlns:c16="http://schemas.microsoft.com/office/drawing/2014/chart" uri="{C3380CC4-5D6E-409C-BE32-E72D297353CC}">
                  <c16:uniqueId val="{00000000-1CFD-4FDC-83A6-C11232814E84}"/>
                </c:ext>
              </c:extLst>
            </c:dLbl>
            <c:dLbl>
              <c:idx val="6"/>
              <c:delete val="1"/>
              <c:extLst>
                <c:ext xmlns:c15="http://schemas.microsoft.com/office/drawing/2012/chart" uri="{CE6537A1-D6FC-4f65-9D91-7224C49458BB}"/>
                <c:ext xmlns:c16="http://schemas.microsoft.com/office/drawing/2014/chart" uri="{C3380CC4-5D6E-409C-BE32-E72D297353CC}">
                  <c16:uniqueId val="{00000001-1CFD-4FDC-83A6-C11232814E84}"/>
                </c:ext>
              </c:extLst>
            </c:dLbl>
            <c:dLbl>
              <c:idx val="7"/>
              <c:delete val="1"/>
              <c:extLst>
                <c:ext xmlns:c15="http://schemas.microsoft.com/office/drawing/2012/chart" uri="{CE6537A1-D6FC-4f65-9D91-7224C49458BB}"/>
                <c:ext xmlns:c16="http://schemas.microsoft.com/office/drawing/2014/chart" uri="{C3380CC4-5D6E-409C-BE32-E72D297353CC}">
                  <c16:uniqueId val="{00000002-1CFD-4FDC-83A6-C11232814E84}"/>
                </c:ext>
              </c:extLst>
            </c:dLbl>
            <c:dLbl>
              <c:idx val="8"/>
              <c:delete val="1"/>
              <c:extLst>
                <c:ext xmlns:c15="http://schemas.microsoft.com/office/drawing/2012/chart" uri="{CE6537A1-D6FC-4f65-9D91-7224C49458BB}"/>
                <c:ext xmlns:c16="http://schemas.microsoft.com/office/drawing/2014/chart" uri="{C3380CC4-5D6E-409C-BE32-E72D297353CC}">
                  <c16:uniqueId val="{00000003-1CFD-4FDC-83A6-C11232814E84}"/>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Rounded!$E$3:$E$22</c:f>
              <c:numCache>
                <c:formatCode>General</c:formatCode>
                <c:ptCount val="20"/>
                <c:pt idx="0">
                  <c:v>0</c:v>
                </c:pt>
                <c:pt idx="1">
                  <c:v>0</c:v>
                </c:pt>
                <c:pt idx="2">
                  <c:v>0</c:v>
                </c:pt>
                <c:pt idx="3">
                  <c:v>0</c:v>
                </c:pt>
                <c:pt idx="4">
                  <c:v>0</c:v>
                </c:pt>
                <c:pt idx="5">
                  <c:v>2</c:v>
                </c:pt>
                <c:pt idx="6">
                  <c:v>2</c:v>
                </c:pt>
                <c:pt idx="7">
                  <c:v>3</c:v>
                </c:pt>
                <c:pt idx="8">
                  <c:v>4</c:v>
                </c:pt>
                <c:pt idx="9">
                  <c:v>5</c:v>
                </c:pt>
                <c:pt idx="10">
                  <c:v>7</c:v>
                </c:pt>
                <c:pt idx="11">
                  <c:v>8</c:v>
                </c:pt>
                <c:pt idx="12">
                  <c:v>10</c:v>
                </c:pt>
                <c:pt idx="13">
                  <c:v>13</c:v>
                </c:pt>
                <c:pt idx="14">
                  <c:v>17</c:v>
                </c:pt>
                <c:pt idx="15">
                  <c:v>21</c:v>
                </c:pt>
                <c:pt idx="16">
                  <c:v>28</c:v>
                </c:pt>
                <c:pt idx="17">
                  <c:v>35</c:v>
                </c:pt>
                <c:pt idx="18">
                  <c:v>43</c:v>
                </c:pt>
                <c:pt idx="19">
                  <c:v>51</c:v>
                </c:pt>
              </c:numCache>
            </c:numRef>
          </c:val>
          <c:extLst>
            <c:ext xmlns:c16="http://schemas.microsoft.com/office/drawing/2014/chart" uri="{C3380CC4-5D6E-409C-BE32-E72D297353CC}">
              <c16:uniqueId val="{00000005-73A4-4139-A582-656A1E10614B}"/>
            </c:ext>
          </c:extLst>
        </c:ser>
        <c:dLbls>
          <c:showLegendKey val="0"/>
          <c:showVal val="0"/>
          <c:showCatName val="0"/>
          <c:showSerName val="0"/>
          <c:showPercent val="0"/>
          <c:showBubbleSize val="0"/>
        </c:dLbls>
        <c:gapWidth val="60"/>
        <c:axId val="179751552"/>
        <c:axId val="179749632"/>
      </c:barChart>
      <c:lineChart>
        <c:grouping val="standard"/>
        <c:varyColors val="0"/>
        <c:ser>
          <c:idx val="0"/>
          <c:order val="0"/>
          <c:tx>
            <c:strRef>
              <c:f>Rounded!$D$2</c:f>
              <c:strCache>
                <c:ptCount val="1"/>
                <c:pt idx="0">
                  <c:v>Number of people on ART</c:v>
                </c:pt>
              </c:strCache>
            </c:strRef>
          </c:tx>
          <c:spPr>
            <a:ln w="38100">
              <a:solidFill>
                <a:srgbClr val="00AEEF"/>
              </a:solidFill>
            </a:ln>
          </c:spPr>
          <c:marker>
            <c:symbol val="none"/>
          </c:marker>
          <c:dLbls>
            <c:dLbl>
              <c:idx val="19"/>
              <c:layout>
                <c:manualLayout>
                  <c:x val="-3.7741545893719697E-2"/>
                  <c:y val="-3.0193236714975844E-2"/>
                </c:manualLayout>
              </c:layout>
              <c:spPr/>
              <c:txPr>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FD-4FDC-83A6-C11232814E8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Rounded!$D$3:$D$22</c:f>
              <c:numCache>
                <c:formatCode>_-* #,##0_-;\-* #,##0_-;_-* "-"??_-;_-@_-</c:formatCode>
                <c:ptCount val="20"/>
                <c:pt idx="0">
                  <c:v>0</c:v>
                </c:pt>
                <c:pt idx="1">
                  <c:v>0</c:v>
                </c:pt>
                <c:pt idx="2">
                  <c:v>0</c:v>
                </c:pt>
                <c:pt idx="3">
                  <c:v>0</c:v>
                </c:pt>
                <c:pt idx="4">
                  <c:v>14</c:v>
                </c:pt>
                <c:pt idx="5">
                  <c:v>54</c:v>
                </c:pt>
                <c:pt idx="6">
                  <c:v>76</c:v>
                </c:pt>
                <c:pt idx="7">
                  <c:v>109</c:v>
                </c:pt>
                <c:pt idx="8">
                  <c:v>139</c:v>
                </c:pt>
                <c:pt idx="9">
                  <c:v>204</c:v>
                </c:pt>
                <c:pt idx="10">
                  <c:v>265</c:v>
                </c:pt>
                <c:pt idx="11">
                  <c:v>311</c:v>
                </c:pt>
                <c:pt idx="12">
                  <c:v>387</c:v>
                </c:pt>
                <c:pt idx="13">
                  <c:v>516</c:v>
                </c:pt>
                <c:pt idx="14">
                  <c:v>639</c:v>
                </c:pt>
                <c:pt idx="15">
                  <c:v>803</c:v>
                </c:pt>
                <c:pt idx="16">
                  <c:v>1068</c:v>
                </c:pt>
                <c:pt idx="17">
                  <c:v>1297</c:v>
                </c:pt>
                <c:pt idx="18">
                  <c:v>1574</c:v>
                </c:pt>
                <c:pt idx="19">
                  <c:v>1846</c:v>
                </c:pt>
              </c:numCache>
            </c:numRef>
          </c:val>
          <c:smooth val="0"/>
          <c:extLst>
            <c:ext xmlns:c16="http://schemas.microsoft.com/office/drawing/2014/chart" uri="{C3380CC4-5D6E-409C-BE32-E72D297353CC}">
              <c16:uniqueId val="{00000007-73A4-4139-A582-656A1E10614B}"/>
            </c:ext>
          </c:extLst>
        </c:ser>
        <c:dLbls>
          <c:showLegendKey val="0"/>
          <c:showVal val="0"/>
          <c:showCatName val="0"/>
          <c:showSerName val="0"/>
          <c:showPercent val="0"/>
          <c:showBubbleSize val="0"/>
        </c:dLbls>
        <c:marker val="1"/>
        <c:smooth val="0"/>
        <c:axId val="179733632"/>
        <c:axId val="179735168"/>
      </c:lineChart>
      <c:lineChart>
        <c:grouping val="standard"/>
        <c:varyColors val="0"/>
        <c:ser>
          <c:idx val="2"/>
          <c:order val="2"/>
          <c:tx>
            <c:strRef>
              <c:f>Rounded!$F$2</c:f>
              <c:strCache>
                <c:ptCount val="1"/>
                <c:pt idx="0">
                  <c:v>% Lower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Rounded!$F$3:$F$22</c:f>
              <c:numCache>
                <c:formatCode>General</c:formatCode>
                <c:ptCount val="20"/>
                <c:pt idx="0">
                  <c:v>0</c:v>
                </c:pt>
                <c:pt idx="1">
                  <c:v>0</c:v>
                </c:pt>
                <c:pt idx="2">
                  <c:v>0</c:v>
                </c:pt>
                <c:pt idx="3">
                  <c:v>0</c:v>
                </c:pt>
                <c:pt idx="4">
                  <c:v>0</c:v>
                </c:pt>
                <c:pt idx="5">
                  <c:v>1</c:v>
                </c:pt>
                <c:pt idx="6">
                  <c:v>2</c:v>
                </c:pt>
                <c:pt idx="7">
                  <c:v>2</c:v>
                </c:pt>
                <c:pt idx="8">
                  <c:v>3</c:v>
                </c:pt>
                <c:pt idx="9">
                  <c:v>4</c:v>
                </c:pt>
                <c:pt idx="10">
                  <c:v>6</c:v>
                </c:pt>
                <c:pt idx="11">
                  <c:v>7</c:v>
                </c:pt>
                <c:pt idx="12">
                  <c:v>8</c:v>
                </c:pt>
                <c:pt idx="13">
                  <c:v>11</c:v>
                </c:pt>
                <c:pt idx="14">
                  <c:v>14</c:v>
                </c:pt>
                <c:pt idx="15">
                  <c:v>18</c:v>
                </c:pt>
                <c:pt idx="16">
                  <c:v>24</c:v>
                </c:pt>
                <c:pt idx="17">
                  <c:v>30</c:v>
                </c:pt>
                <c:pt idx="18">
                  <c:v>38</c:v>
                </c:pt>
                <c:pt idx="19">
                  <c:v>45</c:v>
                </c:pt>
              </c:numCache>
            </c:numRef>
          </c:val>
          <c:smooth val="0"/>
          <c:extLst>
            <c:ext xmlns:c16="http://schemas.microsoft.com/office/drawing/2014/chart" uri="{C3380CC4-5D6E-409C-BE32-E72D297353CC}">
              <c16:uniqueId val="{00000008-73A4-4139-A582-656A1E10614B}"/>
            </c:ext>
          </c:extLst>
        </c:ser>
        <c:ser>
          <c:idx val="3"/>
          <c:order val="3"/>
          <c:tx>
            <c:strRef>
              <c:f>Rounded!$G$2</c:f>
              <c:strCache>
                <c:ptCount val="1"/>
                <c:pt idx="0">
                  <c:v>%Upper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Rounded!$G$3:$G$22</c:f>
              <c:numCache>
                <c:formatCode>General</c:formatCode>
                <c:ptCount val="20"/>
                <c:pt idx="0">
                  <c:v>0</c:v>
                </c:pt>
                <c:pt idx="1">
                  <c:v>0</c:v>
                </c:pt>
                <c:pt idx="2">
                  <c:v>0</c:v>
                </c:pt>
                <c:pt idx="3">
                  <c:v>0</c:v>
                </c:pt>
                <c:pt idx="4">
                  <c:v>1</c:v>
                </c:pt>
                <c:pt idx="5">
                  <c:v>2</c:v>
                </c:pt>
                <c:pt idx="6">
                  <c:v>2</c:v>
                </c:pt>
                <c:pt idx="7">
                  <c:v>3</c:v>
                </c:pt>
                <c:pt idx="8">
                  <c:v>4</c:v>
                </c:pt>
                <c:pt idx="9">
                  <c:v>6</c:v>
                </c:pt>
                <c:pt idx="10">
                  <c:v>8</c:v>
                </c:pt>
                <c:pt idx="11">
                  <c:v>9</c:v>
                </c:pt>
                <c:pt idx="12">
                  <c:v>12</c:v>
                </c:pt>
                <c:pt idx="13">
                  <c:v>16</c:v>
                </c:pt>
                <c:pt idx="14">
                  <c:v>20</c:v>
                </c:pt>
                <c:pt idx="15">
                  <c:v>25</c:v>
                </c:pt>
                <c:pt idx="16">
                  <c:v>33</c:v>
                </c:pt>
                <c:pt idx="17">
                  <c:v>41</c:v>
                </c:pt>
                <c:pt idx="18">
                  <c:v>51</c:v>
                </c:pt>
                <c:pt idx="19">
                  <c:v>60</c:v>
                </c:pt>
              </c:numCache>
            </c:numRef>
          </c:val>
          <c:smooth val="0"/>
          <c:extLst>
            <c:ext xmlns:c16="http://schemas.microsoft.com/office/drawing/2014/chart" uri="{C3380CC4-5D6E-409C-BE32-E72D297353CC}">
              <c16:uniqueId val="{00000009-73A4-4139-A582-656A1E10614B}"/>
            </c:ext>
          </c:extLst>
        </c:ser>
        <c:dLbls>
          <c:showLegendKey val="0"/>
          <c:showVal val="0"/>
          <c:showCatName val="0"/>
          <c:showSerName val="0"/>
          <c:showPercent val="0"/>
          <c:showBubbleSize val="0"/>
        </c:dLbls>
        <c:hiLowLines/>
        <c:marker val="1"/>
        <c:smooth val="0"/>
        <c:axId val="179751552"/>
        <c:axId val="179749632"/>
      </c:lineChart>
      <c:catAx>
        <c:axId val="179733632"/>
        <c:scaling>
          <c:orientation val="minMax"/>
        </c:scaling>
        <c:delete val="0"/>
        <c:axPos val="b"/>
        <c:numFmt formatCode="General" sourceLinked="1"/>
        <c:majorTickMark val="out"/>
        <c:minorTickMark val="none"/>
        <c:tickLblPos val="nextTo"/>
        <c:txPr>
          <a:bodyPr rot="-2700000"/>
          <a:lstStyle/>
          <a:p>
            <a:pPr>
              <a:defRPr/>
            </a:pPr>
            <a:endParaRPr lang="en-US"/>
          </a:p>
        </c:txPr>
        <c:crossAx val="179735168"/>
        <c:crosses val="autoZero"/>
        <c:auto val="1"/>
        <c:lblAlgn val="ctr"/>
        <c:lblOffset val="100"/>
        <c:noMultiLvlLbl val="0"/>
      </c:catAx>
      <c:valAx>
        <c:axId val="17973516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79733632"/>
        <c:crosses val="autoZero"/>
        <c:crossBetween val="between"/>
      </c:valAx>
      <c:valAx>
        <c:axId val="179749632"/>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79751552"/>
        <c:crosses val="max"/>
        <c:crossBetween val="between"/>
        <c:majorUnit val="20"/>
      </c:valAx>
      <c:catAx>
        <c:axId val="179751552"/>
        <c:scaling>
          <c:orientation val="minMax"/>
        </c:scaling>
        <c:delete val="1"/>
        <c:axPos val="b"/>
        <c:numFmt formatCode="General" sourceLinked="1"/>
        <c:majorTickMark val="out"/>
        <c:minorTickMark val="none"/>
        <c:tickLblPos val="nextTo"/>
        <c:crossAx val="179749632"/>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c:f>
              <c:strCache>
                <c:ptCount val="1"/>
                <c:pt idx="0">
                  <c:v>Children 0-14 yr</c:v>
                </c:pt>
              </c:strCache>
            </c:strRef>
          </c:tx>
          <c:spPr>
            <a:ln w="38100">
              <a:solidFill>
                <a:srgbClr val="00A99A"/>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coverage'!$D$2:$D$21</c:f>
              <c:numCache>
                <c:formatCode>General</c:formatCode>
                <c:ptCount val="20"/>
              </c:numCache>
            </c:numRef>
          </c:val>
          <c:smooth val="0"/>
          <c:extLst>
            <c:ext xmlns:c16="http://schemas.microsoft.com/office/drawing/2014/chart" uri="{C3380CC4-5D6E-409C-BE32-E72D297353CC}">
              <c16:uniqueId val="{00000000-10D3-4B98-810F-BAE9A5F2E672}"/>
            </c:ext>
          </c:extLst>
        </c:ser>
        <c:ser>
          <c:idx val="1"/>
          <c:order val="1"/>
          <c:tx>
            <c:strRef>
              <c:f>'ART coverage'!$E$1</c:f>
              <c:strCache>
                <c:ptCount val="1"/>
                <c:pt idx="0">
                  <c:v>Children 0-14 yr - Lower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coverage'!$E$2:$E$21</c:f>
              <c:numCache>
                <c:formatCode>General</c:formatCode>
                <c:ptCount val="20"/>
              </c:numCache>
            </c:numRef>
          </c:val>
          <c:smooth val="0"/>
          <c:extLst>
            <c:ext xmlns:c16="http://schemas.microsoft.com/office/drawing/2014/chart" uri="{C3380CC4-5D6E-409C-BE32-E72D297353CC}">
              <c16:uniqueId val="{00000001-10D3-4B98-810F-BAE9A5F2E672}"/>
            </c:ext>
          </c:extLst>
        </c:ser>
        <c:ser>
          <c:idx val="2"/>
          <c:order val="2"/>
          <c:tx>
            <c:strRef>
              <c:f>'ART coverage'!$F$1</c:f>
              <c:strCache>
                <c:ptCount val="1"/>
                <c:pt idx="0">
                  <c:v>Children 0-14 yr - Upper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coverage'!$F$2:$F$21</c:f>
              <c:numCache>
                <c:formatCode>General</c:formatCode>
                <c:ptCount val="20"/>
              </c:numCache>
            </c:numRef>
          </c:val>
          <c:smooth val="0"/>
          <c:extLst>
            <c:ext xmlns:c16="http://schemas.microsoft.com/office/drawing/2014/chart" uri="{C3380CC4-5D6E-409C-BE32-E72D297353CC}">
              <c16:uniqueId val="{00000002-10D3-4B98-810F-BAE9A5F2E672}"/>
            </c:ext>
          </c:extLst>
        </c:ser>
        <c:ser>
          <c:idx val="3"/>
          <c:order val="3"/>
          <c:tx>
            <c:strRef>
              <c:f>'ART coverage'!$G$1</c:f>
              <c:strCache>
                <c:ptCount val="1"/>
                <c:pt idx="0">
                  <c:v>Male 15+ yr</c:v>
                </c:pt>
              </c:strCache>
            </c:strRef>
          </c:tx>
          <c:spPr>
            <a:ln w="38100">
              <a:solidFill>
                <a:srgbClr val="63CDF6"/>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coverage'!$G$2:$G$21</c:f>
              <c:numCache>
                <c:formatCode>General</c:formatCode>
                <c:ptCount val="20"/>
                <c:pt idx="0">
                  <c:v>0</c:v>
                </c:pt>
                <c:pt idx="1">
                  <c:v>0</c:v>
                </c:pt>
                <c:pt idx="2">
                  <c:v>0</c:v>
                </c:pt>
                <c:pt idx="3">
                  <c:v>0</c:v>
                </c:pt>
                <c:pt idx="4">
                  <c:v>0</c:v>
                </c:pt>
                <c:pt idx="5">
                  <c:v>1</c:v>
                </c:pt>
                <c:pt idx="6">
                  <c:v>2</c:v>
                </c:pt>
                <c:pt idx="7">
                  <c:v>2</c:v>
                </c:pt>
                <c:pt idx="8">
                  <c:v>3</c:v>
                </c:pt>
                <c:pt idx="9">
                  <c:v>4</c:v>
                </c:pt>
                <c:pt idx="10">
                  <c:v>5</c:v>
                </c:pt>
                <c:pt idx="11">
                  <c:v>6</c:v>
                </c:pt>
                <c:pt idx="12">
                  <c:v>8</c:v>
                </c:pt>
                <c:pt idx="13">
                  <c:v>11</c:v>
                </c:pt>
                <c:pt idx="14">
                  <c:v>14</c:v>
                </c:pt>
                <c:pt idx="15">
                  <c:v>18</c:v>
                </c:pt>
                <c:pt idx="16">
                  <c:v>25</c:v>
                </c:pt>
                <c:pt idx="17">
                  <c:v>33</c:v>
                </c:pt>
                <c:pt idx="18">
                  <c:v>42</c:v>
                </c:pt>
                <c:pt idx="19">
                  <c:v>51</c:v>
                </c:pt>
              </c:numCache>
            </c:numRef>
          </c:val>
          <c:smooth val="0"/>
          <c:extLst>
            <c:ext xmlns:c16="http://schemas.microsoft.com/office/drawing/2014/chart" uri="{C3380CC4-5D6E-409C-BE32-E72D297353CC}">
              <c16:uniqueId val="{00000003-10D3-4B98-810F-BAE9A5F2E672}"/>
            </c:ext>
          </c:extLst>
        </c:ser>
        <c:ser>
          <c:idx val="4"/>
          <c:order val="4"/>
          <c:tx>
            <c:strRef>
              <c:f>'ART coverage'!$H$1</c:f>
              <c:strCache>
                <c:ptCount val="1"/>
                <c:pt idx="0">
                  <c:v>Male 15+ - Lower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coverage'!$H$2:$H$21</c:f>
              <c:numCache>
                <c:formatCode>General</c:formatCode>
                <c:ptCount val="20"/>
                <c:pt idx="0">
                  <c:v>0</c:v>
                </c:pt>
                <c:pt idx="1">
                  <c:v>0</c:v>
                </c:pt>
                <c:pt idx="2">
                  <c:v>0</c:v>
                </c:pt>
                <c:pt idx="3">
                  <c:v>0</c:v>
                </c:pt>
                <c:pt idx="4">
                  <c:v>0</c:v>
                </c:pt>
                <c:pt idx="5">
                  <c:v>1</c:v>
                </c:pt>
                <c:pt idx="6">
                  <c:v>1</c:v>
                </c:pt>
                <c:pt idx="7">
                  <c:v>2</c:v>
                </c:pt>
                <c:pt idx="8">
                  <c:v>2</c:v>
                </c:pt>
                <c:pt idx="9">
                  <c:v>3</c:v>
                </c:pt>
                <c:pt idx="10">
                  <c:v>4</c:v>
                </c:pt>
                <c:pt idx="11">
                  <c:v>5</c:v>
                </c:pt>
                <c:pt idx="12">
                  <c:v>6</c:v>
                </c:pt>
                <c:pt idx="13">
                  <c:v>9</c:v>
                </c:pt>
                <c:pt idx="14">
                  <c:v>12</c:v>
                </c:pt>
                <c:pt idx="15">
                  <c:v>16</c:v>
                </c:pt>
                <c:pt idx="16">
                  <c:v>22</c:v>
                </c:pt>
                <c:pt idx="17">
                  <c:v>28</c:v>
                </c:pt>
                <c:pt idx="18">
                  <c:v>36</c:v>
                </c:pt>
                <c:pt idx="19">
                  <c:v>45</c:v>
                </c:pt>
              </c:numCache>
            </c:numRef>
          </c:val>
          <c:smooth val="0"/>
          <c:extLst>
            <c:ext xmlns:c16="http://schemas.microsoft.com/office/drawing/2014/chart" uri="{C3380CC4-5D6E-409C-BE32-E72D297353CC}">
              <c16:uniqueId val="{00000004-10D3-4B98-810F-BAE9A5F2E672}"/>
            </c:ext>
          </c:extLst>
        </c:ser>
        <c:ser>
          <c:idx val="5"/>
          <c:order val="5"/>
          <c:tx>
            <c:strRef>
              <c:f>'ART coverage'!$I$1</c:f>
              <c:strCache>
                <c:ptCount val="1"/>
                <c:pt idx="0">
                  <c:v>Male 15+ - Upper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coverage'!$I$2:$I$21</c:f>
              <c:numCache>
                <c:formatCode>General</c:formatCode>
                <c:ptCount val="20"/>
                <c:pt idx="0">
                  <c:v>0</c:v>
                </c:pt>
                <c:pt idx="1">
                  <c:v>0</c:v>
                </c:pt>
                <c:pt idx="2">
                  <c:v>0</c:v>
                </c:pt>
                <c:pt idx="3">
                  <c:v>0</c:v>
                </c:pt>
                <c:pt idx="4">
                  <c:v>0</c:v>
                </c:pt>
                <c:pt idx="5">
                  <c:v>1</c:v>
                </c:pt>
                <c:pt idx="6">
                  <c:v>2</c:v>
                </c:pt>
                <c:pt idx="7">
                  <c:v>3</c:v>
                </c:pt>
                <c:pt idx="8">
                  <c:v>3</c:v>
                </c:pt>
                <c:pt idx="9">
                  <c:v>5</c:v>
                </c:pt>
                <c:pt idx="10">
                  <c:v>6</c:v>
                </c:pt>
                <c:pt idx="11">
                  <c:v>7</c:v>
                </c:pt>
                <c:pt idx="12">
                  <c:v>9</c:v>
                </c:pt>
                <c:pt idx="13">
                  <c:v>13</c:v>
                </c:pt>
                <c:pt idx="14">
                  <c:v>17</c:v>
                </c:pt>
                <c:pt idx="15">
                  <c:v>22</c:v>
                </c:pt>
                <c:pt idx="16">
                  <c:v>30</c:v>
                </c:pt>
                <c:pt idx="17">
                  <c:v>38</c:v>
                </c:pt>
                <c:pt idx="18">
                  <c:v>49</c:v>
                </c:pt>
                <c:pt idx="19">
                  <c:v>60</c:v>
                </c:pt>
              </c:numCache>
            </c:numRef>
          </c:val>
          <c:smooth val="0"/>
          <c:extLst>
            <c:ext xmlns:c16="http://schemas.microsoft.com/office/drawing/2014/chart" uri="{C3380CC4-5D6E-409C-BE32-E72D297353CC}">
              <c16:uniqueId val="{00000005-10D3-4B98-810F-BAE9A5F2E672}"/>
            </c:ext>
          </c:extLst>
        </c:ser>
        <c:ser>
          <c:idx val="6"/>
          <c:order val="6"/>
          <c:tx>
            <c:strRef>
              <c:f>'ART coverage'!$J$1</c:f>
              <c:strCache>
                <c:ptCount val="1"/>
                <c:pt idx="0">
                  <c:v>Female 15+ yr</c:v>
                </c:pt>
              </c:strCache>
            </c:strRef>
          </c:tx>
          <c:spPr>
            <a:ln w="38100">
              <a:solidFill>
                <a:srgbClr val="F26B73"/>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coverage'!$J$2:$J$21</c:f>
              <c:numCache>
                <c:formatCode>General</c:formatCode>
                <c:ptCount val="20"/>
                <c:pt idx="0">
                  <c:v>0</c:v>
                </c:pt>
                <c:pt idx="1">
                  <c:v>0</c:v>
                </c:pt>
                <c:pt idx="2">
                  <c:v>0</c:v>
                </c:pt>
                <c:pt idx="3">
                  <c:v>0</c:v>
                </c:pt>
                <c:pt idx="4">
                  <c:v>1</c:v>
                </c:pt>
                <c:pt idx="5">
                  <c:v>2</c:v>
                </c:pt>
                <c:pt idx="6">
                  <c:v>3</c:v>
                </c:pt>
                <c:pt idx="7">
                  <c:v>4</c:v>
                </c:pt>
                <c:pt idx="8">
                  <c:v>5</c:v>
                </c:pt>
                <c:pt idx="9">
                  <c:v>8</c:v>
                </c:pt>
                <c:pt idx="10">
                  <c:v>10</c:v>
                </c:pt>
                <c:pt idx="11">
                  <c:v>12</c:v>
                </c:pt>
                <c:pt idx="12">
                  <c:v>14</c:v>
                </c:pt>
                <c:pt idx="13">
                  <c:v>17</c:v>
                </c:pt>
                <c:pt idx="14">
                  <c:v>20</c:v>
                </c:pt>
                <c:pt idx="15">
                  <c:v>26</c:v>
                </c:pt>
                <c:pt idx="16">
                  <c:v>34</c:v>
                </c:pt>
                <c:pt idx="17">
                  <c:v>39</c:v>
                </c:pt>
                <c:pt idx="18">
                  <c:v>45</c:v>
                </c:pt>
                <c:pt idx="19">
                  <c:v>50</c:v>
                </c:pt>
              </c:numCache>
            </c:numRef>
          </c:val>
          <c:smooth val="0"/>
          <c:extLst>
            <c:ext xmlns:c16="http://schemas.microsoft.com/office/drawing/2014/chart" uri="{C3380CC4-5D6E-409C-BE32-E72D297353CC}">
              <c16:uniqueId val="{00000006-10D3-4B98-810F-BAE9A5F2E672}"/>
            </c:ext>
          </c:extLst>
        </c:ser>
        <c:ser>
          <c:idx val="7"/>
          <c:order val="7"/>
          <c:tx>
            <c:strRef>
              <c:f>'ART coverage'!$K$1</c:f>
              <c:strCache>
                <c:ptCount val="1"/>
                <c:pt idx="0">
                  <c:v>Female 15+ - Lower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coverage'!$K$2:$K$21</c:f>
              <c:numCache>
                <c:formatCode>General</c:formatCode>
                <c:ptCount val="20"/>
                <c:pt idx="0">
                  <c:v>0</c:v>
                </c:pt>
                <c:pt idx="1">
                  <c:v>0</c:v>
                </c:pt>
                <c:pt idx="2">
                  <c:v>0</c:v>
                </c:pt>
                <c:pt idx="3">
                  <c:v>0</c:v>
                </c:pt>
                <c:pt idx="4">
                  <c:v>1</c:v>
                </c:pt>
                <c:pt idx="5">
                  <c:v>2</c:v>
                </c:pt>
                <c:pt idx="6">
                  <c:v>3</c:v>
                </c:pt>
                <c:pt idx="7">
                  <c:v>4</c:v>
                </c:pt>
                <c:pt idx="8">
                  <c:v>5</c:v>
                </c:pt>
                <c:pt idx="9">
                  <c:v>6</c:v>
                </c:pt>
                <c:pt idx="10">
                  <c:v>8</c:v>
                </c:pt>
                <c:pt idx="11">
                  <c:v>10</c:v>
                </c:pt>
                <c:pt idx="12">
                  <c:v>12</c:v>
                </c:pt>
                <c:pt idx="13">
                  <c:v>15</c:v>
                </c:pt>
                <c:pt idx="14">
                  <c:v>17</c:v>
                </c:pt>
                <c:pt idx="15">
                  <c:v>22</c:v>
                </c:pt>
                <c:pt idx="16">
                  <c:v>29</c:v>
                </c:pt>
                <c:pt idx="17">
                  <c:v>34</c:v>
                </c:pt>
                <c:pt idx="18">
                  <c:v>40</c:v>
                </c:pt>
                <c:pt idx="19">
                  <c:v>44</c:v>
                </c:pt>
              </c:numCache>
            </c:numRef>
          </c:val>
          <c:smooth val="0"/>
          <c:extLst>
            <c:ext xmlns:c16="http://schemas.microsoft.com/office/drawing/2014/chart" uri="{C3380CC4-5D6E-409C-BE32-E72D297353CC}">
              <c16:uniqueId val="{00000007-10D3-4B98-810F-BAE9A5F2E672}"/>
            </c:ext>
          </c:extLst>
        </c:ser>
        <c:ser>
          <c:idx val="8"/>
          <c:order val="8"/>
          <c:tx>
            <c:strRef>
              <c:f>'ART coverage'!$L$1</c:f>
              <c:strCache>
                <c:ptCount val="1"/>
                <c:pt idx="0">
                  <c:v>Female 15+ - Upper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coverage'!$L$2:$L$21</c:f>
              <c:numCache>
                <c:formatCode>General</c:formatCode>
                <c:ptCount val="20"/>
                <c:pt idx="0">
                  <c:v>0</c:v>
                </c:pt>
                <c:pt idx="1">
                  <c:v>0</c:v>
                </c:pt>
                <c:pt idx="2">
                  <c:v>0</c:v>
                </c:pt>
                <c:pt idx="3">
                  <c:v>0</c:v>
                </c:pt>
                <c:pt idx="4">
                  <c:v>1</c:v>
                </c:pt>
                <c:pt idx="5">
                  <c:v>3</c:v>
                </c:pt>
                <c:pt idx="6">
                  <c:v>4</c:v>
                </c:pt>
                <c:pt idx="7">
                  <c:v>5</c:v>
                </c:pt>
                <c:pt idx="8">
                  <c:v>6</c:v>
                </c:pt>
                <c:pt idx="9">
                  <c:v>9</c:v>
                </c:pt>
                <c:pt idx="10">
                  <c:v>12</c:v>
                </c:pt>
                <c:pt idx="11">
                  <c:v>14</c:v>
                </c:pt>
                <c:pt idx="12">
                  <c:v>16</c:v>
                </c:pt>
                <c:pt idx="13">
                  <c:v>21</c:v>
                </c:pt>
                <c:pt idx="14">
                  <c:v>24</c:v>
                </c:pt>
                <c:pt idx="15">
                  <c:v>30</c:v>
                </c:pt>
                <c:pt idx="16">
                  <c:v>39</c:v>
                </c:pt>
                <c:pt idx="17">
                  <c:v>45</c:v>
                </c:pt>
                <c:pt idx="18">
                  <c:v>52</c:v>
                </c:pt>
                <c:pt idx="19">
                  <c:v>58</c:v>
                </c:pt>
              </c:numCache>
            </c:numRef>
          </c:val>
          <c:smooth val="0"/>
          <c:extLst>
            <c:ext xmlns:c16="http://schemas.microsoft.com/office/drawing/2014/chart" uri="{C3380CC4-5D6E-409C-BE32-E72D297353CC}">
              <c16:uniqueId val="{00000008-10D3-4B98-810F-BAE9A5F2E672}"/>
            </c:ext>
          </c:extLst>
        </c:ser>
        <c:ser>
          <c:idx val="9"/>
          <c:order val="9"/>
          <c:tx>
            <c:strRef>
              <c:f>'ART coverage'!$M$1</c:f>
              <c:strCache>
                <c:ptCount val="1"/>
                <c:pt idx="0">
                  <c:v>All ages</c:v>
                </c:pt>
              </c:strCache>
            </c:strRef>
          </c:tx>
          <c:spPr>
            <a:ln w="38100">
              <a:solidFill>
                <a:srgbClr val="B6AEA7"/>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coverage'!$M$2:$M$21</c:f>
              <c:numCache>
                <c:formatCode>General</c:formatCode>
                <c:ptCount val="20"/>
                <c:pt idx="0">
                  <c:v>0</c:v>
                </c:pt>
                <c:pt idx="1">
                  <c:v>0</c:v>
                </c:pt>
                <c:pt idx="2">
                  <c:v>0</c:v>
                </c:pt>
                <c:pt idx="3">
                  <c:v>0</c:v>
                </c:pt>
                <c:pt idx="4">
                  <c:v>0</c:v>
                </c:pt>
                <c:pt idx="5">
                  <c:v>2</c:v>
                </c:pt>
                <c:pt idx="6">
                  <c:v>2</c:v>
                </c:pt>
                <c:pt idx="7">
                  <c:v>3</c:v>
                </c:pt>
                <c:pt idx="8">
                  <c:v>4</c:v>
                </c:pt>
                <c:pt idx="9">
                  <c:v>5</c:v>
                </c:pt>
                <c:pt idx="10">
                  <c:v>7</c:v>
                </c:pt>
                <c:pt idx="11">
                  <c:v>8</c:v>
                </c:pt>
                <c:pt idx="12">
                  <c:v>10</c:v>
                </c:pt>
                <c:pt idx="13">
                  <c:v>13</c:v>
                </c:pt>
                <c:pt idx="14">
                  <c:v>17</c:v>
                </c:pt>
                <c:pt idx="15">
                  <c:v>21</c:v>
                </c:pt>
                <c:pt idx="16">
                  <c:v>28</c:v>
                </c:pt>
                <c:pt idx="17">
                  <c:v>35</c:v>
                </c:pt>
                <c:pt idx="18">
                  <c:v>43</c:v>
                </c:pt>
                <c:pt idx="19">
                  <c:v>51</c:v>
                </c:pt>
              </c:numCache>
            </c:numRef>
          </c:val>
          <c:smooth val="0"/>
          <c:extLst>
            <c:ext xmlns:c16="http://schemas.microsoft.com/office/drawing/2014/chart" uri="{C3380CC4-5D6E-409C-BE32-E72D297353CC}">
              <c16:uniqueId val="{00000009-10D3-4B98-810F-BAE9A5F2E672}"/>
            </c:ext>
          </c:extLst>
        </c:ser>
        <c:ser>
          <c:idx val="10"/>
          <c:order val="10"/>
          <c:tx>
            <c:strRef>
              <c:f>'ART coverage'!$N$1</c:f>
              <c:strCache>
                <c:ptCount val="1"/>
                <c:pt idx="0">
                  <c:v>All ages - Lower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coverage'!$N$2:$N$21</c:f>
              <c:numCache>
                <c:formatCode>General</c:formatCode>
                <c:ptCount val="20"/>
                <c:pt idx="0">
                  <c:v>0</c:v>
                </c:pt>
                <c:pt idx="1">
                  <c:v>0</c:v>
                </c:pt>
                <c:pt idx="2">
                  <c:v>0</c:v>
                </c:pt>
                <c:pt idx="3">
                  <c:v>0</c:v>
                </c:pt>
                <c:pt idx="4">
                  <c:v>0</c:v>
                </c:pt>
                <c:pt idx="5">
                  <c:v>1</c:v>
                </c:pt>
                <c:pt idx="6">
                  <c:v>2</c:v>
                </c:pt>
                <c:pt idx="7">
                  <c:v>2</c:v>
                </c:pt>
                <c:pt idx="8">
                  <c:v>3</c:v>
                </c:pt>
                <c:pt idx="9">
                  <c:v>4</c:v>
                </c:pt>
                <c:pt idx="10">
                  <c:v>6</c:v>
                </c:pt>
                <c:pt idx="11">
                  <c:v>7</c:v>
                </c:pt>
                <c:pt idx="12">
                  <c:v>8</c:v>
                </c:pt>
                <c:pt idx="13">
                  <c:v>11</c:v>
                </c:pt>
                <c:pt idx="14">
                  <c:v>14</c:v>
                </c:pt>
                <c:pt idx="15">
                  <c:v>18</c:v>
                </c:pt>
                <c:pt idx="16">
                  <c:v>24</c:v>
                </c:pt>
                <c:pt idx="17">
                  <c:v>30</c:v>
                </c:pt>
                <c:pt idx="18">
                  <c:v>38</c:v>
                </c:pt>
                <c:pt idx="19">
                  <c:v>45</c:v>
                </c:pt>
              </c:numCache>
            </c:numRef>
          </c:val>
          <c:smooth val="0"/>
          <c:extLst>
            <c:ext xmlns:c16="http://schemas.microsoft.com/office/drawing/2014/chart" uri="{C3380CC4-5D6E-409C-BE32-E72D297353CC}">
              <c16:uniqueId val="{0000000A-10D3-4B98-810F-BAE9A5F2E672}"/>
            </c:ext>
          </c:extLst>
        </c:ser>
        <c:ser>
          <c:idx val="11"/>
          <c:order val="11"/>
          <c:tx>
            <c:strRef>
              <c:f>'ART coverage'!$O$1</c:f>
              <c:strCache>
                <c:ptCount val="1"/>
                <c:pt idx="0">
                  <c:v>All ages - Upper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coverage'!$O$2:$O$21</c:f>
              <c:numCache>
                <c:formatCode>General</c:formatCode>
                <c:ptCount val="20"/>
                <c:pt idx="0">
                  <c:v>0</c:v>
                </c:pt>
                <c:pt idx="1">
                  <c:v>0</c:v>
                </c:pt>
                <c:pt idx="2">
                  <c:v>0</c:v>
                </c:pt>
                <c:pt idx="3">
                  <c:v>0</c:v>
                </c:pt>
                <c:pt idx="4">
                  <c:v>1</c:v>
                </c:pt>
                <c:pt idx="5">
                  <c:v>2</c:v>
                </c:pt>
                <c:pt idx="6">
                  <c:v>2</c:v>
                </c:pt>
                <c:pt idx="7">
                  <c:v>3</c:v>
                </c:pt>
                <c:pt idx="8">
                  <c:v>4</c:v>
                </c:pt>
                <c:pt idx="9">
                  <c:v>6</c:v>
                </c:pt>
                <c:pt idx="10">
                  <c:v>8</c:v>
                </c:pt>
                <c:pt idx="11">
                  <c:v>9</c:v>
                </c:pt>
                <c:pt idx="12">
                  <c:v>12</c:v>
                </c:pt>
                <c:pt idx="13">
                  <c:v>16</c:v>
                </c:pt>
                <c:pt idx="14">
                  <c:v>20</c:v>
                </c:pt>
                <c:pt idx="15">
                  <c:v>25</c:v>
                </c:pt>
                <c:pt idx="16">
                  <c:v>33</c:v>
                </c:pt>
                <c:pt idx="17">
                  <c:v>41</c:v>
                </c:pt>
                <c:pt idx="18">
                  <c:v>51</c:v>
                </c:pt>
                <c:pt idx="19">
                  <c:v>60</c:v>
                </c:pt>
              </c:numCache>
            </c:numRef>
          </c:val>
          <c:smooth val="0"/>
          <c:extLst>
            <c:ext xmlns:c16="http://schemas.microsoft.com/office/drawing/2014/chart" uri="{C3380CC4-5D6E-409C-BE32-E72D297353CC}">
              <c16:uniqueId val="{0000000B-10D3-4B98-810F-BAE9A5F2E672}"/>
            </c:ext>
          </c:extLst>
        </c:ser>
        <c:dLbls>
          <c:showLegendKey val="0"/>
          <c:showVal val="0"/>
          <c:showCatName val="0"/>
          <c:showSerName val="0"/>
          <c:showPercent val="0"/>
          <c:showBubbleSize val="0"/>
        </c:dLbls>
        <c:smooth val="0"/>
        <c:axId val="199993984"/>
        <c:axId val="222822784"/>
      </c:lineChart>
      <c:catAx>
        <c:axId val="199993984"/>
        <c:scaling>
          <c:orientation val="minMax"/>
        </c:scaling>
        <c:delete val="0"/>
        <c:axPos val="b"/>
        <c:numFmt formatCode="General" sourceLinked="0"/>
        <c:majorTickMark val="out"/>
        <c:minorTickMark val="none"/>
        <c:tickLblPos val="nextTo"/>
        <c:crossAx val="222822784"/>
        <c:crosses val="autoZero"/>
        <c:auto val="1"/>
        <c:lblAlgn val="ctr"/>
        <c:lblOffset val="100"/>
        <c:noMultiLvlLbl val="0"/>
      </c:catAx>
      <c:valAx>
        <c:axId val="222822784"/>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199993984"/>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53968253968253"/>
          <c:y val="4.9980491479642224E-2"/>
          <c:w val="0.69099861111111105"/>
          <c:h val="0.61760277777777772"/>
        </c:manualLayout>
      </c:layout>
      <c:areaChart>
        <c:grouping val="standard"/>
        <c:varyColors val="0"/>
        <c:ser>
          <c:idx val="0"/>
          <c:order val="0"/>
          <c:tx>
            <c:strRef>
              <c:f>'PLHIV_NI_Deaths (2)'!$I$2</c:f>
              <c:strCache>
                <c:ptCount val="1"/>
                <c:pt idx="0">
                  <c:v>AIDS-related deaths Upper bound</c:v>
                </c:pt>
              </c:strCache>
            </c:strRef>
          </c:tx>
          <c:spPr>
            <a:solidFill>
              <a:srgbClr val="00A99A">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(2)'!$I$3:$I$32</c:f>
              <c:numCache>
                <c:formatCode>_-* #,##0_-;\-* #,##0_-;_-* "-"??_-;_-@_-</c:formatCode>
                <c:ptCount val="30"/>
                <c:pt idx="0">
                  <c:v>0.73467000000000005</c:v>
                </c:pt>
                <c:pt idx="1">
                  <c:v>1</c:v>
                </c:pt>
                <c:pt idx="2">
                  <c:v>3</c:v>
                </c:pt>
                <c:pt idx="3">
                  <c:v>5</c:v>
                </c:pt>
                <c:pt idx="4">
                  <c:v>8</c:v>
                </c:pt>
                <c:pt idx="5">
                  <c:v>14</c:v>
                </c:pt>
                <c:pt idx="6">
                  <c:v>21</c:v>
                </c:pt>
                <c:pt idx="7">
                  <c:v>32</c:v>
                </c:pt>
                <c:pt idx="8">
                  <c:v>46</c:v>
                </c:pt>
                <c:pt idx="9">
                  <c:v>65</c:v>
                </c:pt>
                <c:pt idx="10">
                  <c:v>87</c:v>
                </c:pt>
                <c:pt idx="11">
                  <c:v>111</c:v>
                </c:pt>
                <c:pt idx="12">
                  <c:v>138</c:v>
                </c:pt>
                <c:pt idx="13">
                  <c:v>165</c:v>
                </c:pt>
                <c:pt idx="14">
                  <c:v>192</c:v>
                </c:pt>
                <c:pt idx="15">
                  <c:v>209</c:v>
                </c:pt>
                <c:pt idx="16">
                  <c:v>222</c:v>
                </c:pt>
                <c:pt idx="17">
                  <c:v>241</c:v>
                </c:pt>
                <c:pt idx="18">
                  <c:v>258</c:v>
                </c:pt>
                <c:pt idx="19">
                  <c:v>270</c:v>
                </c:pt>
                <c:pt idx="20">
                  <c:v>273</c:v>
                </c:pt>
                <c:pt idx="21">
                  <c:v>281</c:v>
                </c:pt>
                <c:pt idx="22">
                  <c:v>294</c:v>
                </c:pt>
                <c:pt idx="23">
                  <c:v>297</c:v>
                </c:pt>
                <c:pt idx="24">
                  <c:v>294</c:v>
                </c:pt>
                <c:pt idx="25">
                  <c:v>286</c:v>
                </c:pt>
                <c:pt idx="26">
                  <c:v>275</c:v>
                </c:pt>
                <c:pt idx="27">
                  <c:v>256</c:v>
                </c:pt>
                <c:pt idx="28">
                  <c:v>239</c:v>
                </c:pt>
                <c:pt idx="29">
                  <c:v>186</c:v>
                </c:pt>
              </c:numCache>
            </c:numRef>
          </c:val>
          <c:extLst>
            <c:ext xmlns:c16="http://schemas.microsoft.com/office/drawing/2014/chart" uri="{C3380CC4-5D6E-409C-BE32-E72D297353CC}">
              <c16:uniqueId val="{00000001-9D1F-4C96-9772-7F0B859553B4}"/>
            </c:ext>
          </c:extLst>
        </c:ser>
        <c:ser>
          <c:idx val="2"/>
          <c:order val="2"/>
          <c:tx>
            <c:strRef>
              <c:f>'PLHIV_NI_Deaths (2)'!$K$2</c:f>
              <c:strCache>
                <c:ptCount val="1"/>
                <c:pt idx="0">
                  <c:v>AIDS-related deaths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(2)'!$K$3:$K$32</c:f>
              <c:numCache>
                <c:formatCode>_-* #,##0_-;\-* #,##0_-;_-* "-"??_-;_-@_-</c:formatCode>
                <c:ptCount val="30"/>
                <c:pt idx="0">
                  <c:v>0.29994999999999999</c:v>
                </c:pt>
                <c:pt idx="1">
                  <c:v>0.58296000000000003</c:v>
                </c:pt>
                <c:pt idx="2">
                  <c:v>1</c:v>
                </c:pt>
                <c:pt idx="3">
                  <c:v>2</c:v>
                </c:pt>
                <c:pt idx="4">
                  <c:v>4</c:v>
                </c:pt>
                <c:pt idx="5">
                  <c:v>6</c:v>
                </c:pt>
                <c:pt idx="6">
                  <c:v>10</c:v>
                </c:pt>
                <c:pt idx="7">
                  <c:v>16</c:v>
                </c:pt>
                <c:pt idx="8">
                  <c:v>23</c:v>
                </c:pt>
                <c:pt idx="9">
                  <c:v>34</c:v>
                </c:pt>
                <c:pt idx="10">
                  <c:v>48</c:v>
                </c:pt>
                <c:pt idx="11">
                  <c:v>64</c:v>
                </c:pt>
                <c:pt idx="12">
                  <c:v>83</c:v>
                </c:pt>
                <c:pt idx="13">
                  <c:v>103</c:v>
                </c:pt>
                <c:pt idx="14">
                  <c:v>124</c:v>
                </c:pt>
                <c:pt idx="15">
                  <c:v>138</c:v>
                </c:pt>
                <c:pt idx="16">
                  <c:v>148</c:v>
                </c:pt>
                <c:pt idx="17">
                  <c:v>163</c:v>
                </c:pt>
                <c:pt idx="18">
                  <c:v>176</c:v>
                </c:pt>
                <c:pt idx="19">
                  <c:v>188</c:v>
                </c:pt>
                <c:pt idx="20">
                  <c:v>192</c:v>
                </c:pt>
                <c:pt idx="21">
                  <c:v>199</c:v>
                </c:pt>
                <c:pt idx="22">
                  <c:v>213</c:v>
                </c:pt>
                <c:pt idx="23">
                  <c:v>217</c:v>
                </c:pt>
                <c:pt idx="24">
                  <c:v>209</c:v>
                </c:pt>
                <c:pt idx="25">
                  <c:v>198</c:v>
                </c:pt>
                <c:pt idx="26">
                  <c:v>187</c:v>
                </c:pt>
                <c:pt idx="27">
                  <c:v>164</c:v>
                </c:pt>
                <c:pt idx="28">
                  <c:v>141</c:v>
                </c:pt>
                <c:pt idx="29">
                  <c:v>100</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134473216"/>
        <c:axId val="134474752"/>
      </c:areaChart>
      <c:lineChart>
        <c:grouping val="standard"/>
        <c:varyColors val="0"/>
        <c:ser>
          <c:idx val="1"/>
          <c:order val="1"/>
          <c:tx>
            <c:strRef>
              <c:f>'PLHIV_NI_Deaths (2)'!$J$2</c:f>
              <c:strCache>
                <c:ptCount val="1"/>
                <c:pt idx="0">
                  <c:v>AIDS-related deaths</c:v>
                </c:pt>
              </c:strCache>
            </c:strRef>
          </c:tx>
          <c:spPr>
            <a:ln w="38100">
              <a:solidFill>
                <a:srgbClr val="00A99A"/>
              </a:solidFill>
              <a:prstDash val="solid"/>
            </a:ln>
          </c:spPr>
          <c:marker>
            <c:symbol val="none"/>
          </c:marker>
          <c:dLbls>
            <c:dLbl>
              <c:idx val="29"/>
              <c:tx>
                <c:rich>
                  <a:bodyPr/>
                  <a:lstStyle/>
                  <a:p>
                    <a:r>
                      <a:rPr lang="en-US" dirty="0"/>
                      <a:t>&lt;200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FB5-400B-B367-C2DEDF791C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(2)'!$J$3:$J$32</c:f>
              <c:numCache>
                <c:formatCode>_-* #,##0_-;\-* #,##0_-;_-* "-"??_-;_-@_-</c:formatCode>
                <c:ptCount val="30"/>
                <c:pt idx="0">
                  <c:v>1</c:v>
                </c:pt>
                <c:pt idx="1">
                  <c:v>1</c:v>
                </c:pt>
                <c:pt idx="2">
                  <c:v>2</c:v>
                </c:pt>
                <c:pt idx="3">
                  <c:v>3</c:v>
                </c:pt>
                <c:pt idx="4">
                  <c:v>6</c:v>
                </c:pt>
                <c:pt idx="5">
                  <c:v>10</c:v>
                </c:pt>
                <c:pt idx="6">
                  <c:v>16</c:v>
                </c:pt>
                <c:pt idx="7">
                  <c:v>24</c:v>
                </c:pt>
                <c:pt idx="8">
                  <c:v>35</c:v>
                </c:pt>
                <c:pt idx="9">
                  <c:v>49</c:v>
                </c:pt>
                <c:pt idx="10">
                  <c:v>66</c:v>
                </c:pt>
                <c:pt idx="11">
                  <c:v>87</c:v>
                </c:pt>
                <c:pt idx="12">
                  <c:v>109</c:v>
                </c:pt>
                <c:pt idx="13">
                  <c:v>134</c:v>
                </c:pt>
                <c:pt idx="14">
                  <c:v>158</c:v>
                </c:pt>
                <c:pt idx="15">
                  <c:v>175</c:v>
                </c:pt>
                <c:pt idx="16">
                  <c:v>185</c:v>
                </c:pt>
                <c:pt idx="17">
                  <c:v>203</c:v>
                </c:pt>
                <c:pt idx="18">
                  <c:v>218</c:v>
                </c:pt>
                <c:pt idx="19">
                  <c:v>230</c:v>
                </c:pt>
                <c:pt idx="20">
                  <c:v>233</c:v>
                </c:pt>
                <c:pt idx="21">
                  <c:v>240</c:v>
                </c:pt>
                <c:pt idx="22">
                  <c:v>252</c:v>
                </c:pt>
                <c:pt idx="23">
                  <c:v>255</c:v>
                </c:pt>
                <c:pt idx="24">
                  <c:v>247</c:v>
                </c:pt>
                <c:pt idx="25">
                  <c:v>238</c:v>
                </c:pt>
                <c:pt idx="26">
                  <c:v>226</c:v>
                </c:pt>
                <c:pt idx="27">
                  <c:v>204</c:v>
                </c:pt>
                <c:pt idx="28">
                  <c:v>183</c:v>
                </c:pt>
                <c:pt idx="29">
                  <c:v>135</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134473216"/>
        <c:axId val="134474752"/>
      </c:lineChart>
      <c:catAx>
        <c:axId val="1344732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4474752"/>
        <c:crosses val="autoZero"/>
        <c:auto val="1"/>
        <c:lblAlgn val="ctr"/>
        <c:lblOffset val="100"/>
        <c:tickMarkSkip val="1"/>
        <c:noMultiLvlLbl val="0"/>
      </c:catAx>
      <c:valAx>
        <c:axId val="134474752"/>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134473216"/>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GB" sz="1400" dirty="0"/>
              <a:t>2019</a:t>
            </a:r>
          </a:p>
        </c:rich>
      </c:tx>
      <c:overlay val="0"/>
    </c:title>
    <c:autoTitleDeleted val="0"/>
    <c:plotArea>
      <c:layout/>
      <c:barChart>
        <c:barDir val="col"/>
        <c:grouping val="clustered"/>
        <c:varyColors val="0"/>
        <c:ser>
          <c:idx val="0"/>
          <c:order val="0"/>
          <c:tx>
            <c:strRef>
              <c:f>LKA!$B$5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9144-43A3-8D5B-C7FD92B663CB}"/>
              </c:ext>
            </c:extLst>
          </c:dPt>
          <c:dLbls>
            <c:dLbl>
              <c:idx val="0"/>
              <c:tx>
                <c:rich>
                  <a:bodyPr/>
                  <a:lstStyle/>
                  <a:p>
                    <a:r>
                      <a:rPr lang="en-US"/>
                      <a:t> n/a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144-43A3-8D5B-C7FD92B663C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LKA!$A$6:$A$9</c:f>
              <c:strCache>
                <c:ptCount val="4"/>
                <c:pt idx="0">
                  <c:v>Children 
0-14 yr</c:v>
                </c:pt>
                <c:pt idx="1">
                  <c:v>Male 
15+ yr</c:v>
                </c:pt>
                <c:pt idx="2">
                  <c:v>Female 
15+ yr</c:v>
                </c:pt>
                <c:pt idx="3">
                  <c:v>All ages</c:v>
                </c:pt>
              </c:strCache>
            </c:strRef>
          </c:cat>
          <c:val>
            <c:numRef>
              <c:f>LKA!$B$6:$B$9</c:f>
              <c:numCache>
                <c:formatCode>General</c:formatCode>
                <c:ptCount val="4"/>
                <c:pt idx="0" formatCode="_(* #,##0_);_(* \(#,##0\);_(* &quot;-&quot;??_);_(@_)">
                  <c:v>0</c:v>
                </c:pt>
              </c:numCache>
            </c:numRef>
          </c:val>
          <c:extLst>
            <c:ext xmlns:c16="http://schemas.microsoft.com/office/drawing/2014/chart" uri="{C3380CC4-5D6E-409C-BE32-E72D297353CC}">
              <c16:uniqueId val="{00000002-9144-43A3-8D5B-C7FD92B663CB}"/>
            </c:ext>
          </c:extLst>
        </c:ser>
        <c:ser>
          <c:idx val="3"/>
          <c:order val="3"/>
          <c:tx>
            <c:strRef>
              <c:f>LKA!$E$5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LKA!$A$6:$A$9</c:f>
              <c:strCache>
                <c:ptCount val="4"/>
                <c:pt idx="0">
                  <c:v>Children 
0-14 yr</c:v>
                </c:pt>
                <c:pt idx="1">
                  <c:v>Male 
15+ yr</c:v>
                </c:pt>
                <c:pt idx="2">
                  <c:v>Female 
15+ yr</c:v>
                </c:pt>
                <c:pt idx="3">
                  <c:v>All ages</c:v>
                </c:pt>
              </c:strCache>
            </c:strRef>
          </c:cat>
          <c:val>
            <c:numRef>
              <c:f>LKA!$E$6:$E$9</c:f>
              <c:numCache>
                <c:formatCode>#,##0</c:formatCode>
                <c:ptCount val="4"/>
                <c:pt idx="1">
                  <c:v>51</c:v>
                </c:pt>
              </c:numCache>
            </c:numRef>
          </c:val>
          <c:extLst>
            <c:ext xmlns:c16="http://schemas.microsoft.com/office/drawing/2014/chart" uri="{C3380CC4-5D6E-409C-BE32-E72D297353CC}">
              <c16:uniqueId val="{00000003-9144-43A3-8D5B-C7FD92B663CB}"/>
            </c:ext>
          </c:extLst>
        </c:ser>
        <c:ser>
          <c:idx val="6"/>
          <c:order val="6"/>
          <c:tx>
            <c:strRef>
              <c:f>LKA!$H$5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44-43A3-8D5B-C7FD92B663CB}"/>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LKA!$A$6:$A$9</c:f>
              <c:strCache>
                <c:ptCount val="4"/>
                <c:pt idx="0">
                  <c:v>Children 
0-14 yr</c:v>
                </c:pt>
                <c:pt idx="1">
                  <c:v>Male 
15+ yr</c:v>
                </c:pt>
                <c:pt idx="2">
                  <c:v>Female 
15+ yr</c:v>
                </c:pt>
                <c:pt idx="3">
                  <c:v>All ages</c:v>
                </c:pt>
              </c:strCache>
            </c:strRef>
          </c:cat>
          <c:val>
            <c:numRef>
              <c:f>LKA!$H$6:$H$9</c:f>
              <c:numCache>
                <c:formatCode>General</c:formatCode>
                <c:ptCount val="4"/>
                <c:pt idx="2" formatCode="_(* #,##0_);_(* \(#,##0\);_(* &quot;-&quot;??_);_(@_)">
                  <c:v>50</c:v>
                </c:pt>
              </c:numCache>
            </c:numRef>
          </c:val>
          <c:extLst>
            <c:ext xmlns:c16="http://schemas.microsoft.com/office/drawing/2014/chart" uri="{C3380CC4-5D6E-409C-BE32-E72D297353CC}">
              <c16:uniqueId val="{00000005-9144-43A3-8D5B-C7FD92B663CB}"/>
            </c:ext>
          </c:extLst>
        </c:ser>
        <c:ser>
          <c:idx val="9"/>
          <c:order val="9"/>
          <c:tx>
            <c:strRef>
              <c:f>LKA!$K$5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LKA!$A$6:$A$9</c:f>
              <c:strCache>
                <c:ptCount val="4"/>
                <c:pt idx="0">
                  <c:v>Children 
0-14 yr</c:v>
                </c:pt>
                <c:pt idx="1">
                  <c:v>Male 
15+ yr</c:v>
                </c:pt>
                <c:pt idx="2">
                  <c:v>Female 
15+ yr</c:v>
                </c:pt>
                <c:pt idx="3">
                  <c:v>All ages</c:v>
                </c:pt>
              </c:strCache>
            </c:strRef>
          </c:cat>
          <c:val>
            <c:numRef>
              <c:f>LKA!$K$6:$K$9</c:f>
              <c:numCache>
                <c:formatCode>General</c:formatCode>
                <c:ptCount val="4"/>
                <c:pt idx="3">
                  <c:v>51</c:v>
                </c:pt>
              </c:numCache>
            </c:numRef>
          </c:val>
          <c:extLst>
            <c:ext xmlns:c16="http://schemas.microsoft.com/office/drawing/2014/chart" uri="{C3380CC4-5D6E-409C-BE32-E72D297353CC}">
              <c16:uniqueId val="{00000006-9144-43A3-8D5B-C7FD92B663CB}"/>
            </c:ext>
          </c:extLst>
        </c:ser>
        <c:dLbls>
          <c:showLegendKey val="0"/>
          <c:showVal val="0"/>
          <c:showCatName val="0"/>
          <c:showSerName val="0"/>
          <c:showPercent val="0"/>
          <c:showBubbleSize val="0"/>
        </c:dLbls>
        <c:gapWidth val="150"/>
        <c:overlap val="100"/>
        <c:axId val="223923200"/>
        <c:axId val="223929088"/>
      </c:barChart>
      <c:lineChart>
        <c:grouping val="standard"/>
        <c:varyColors val="0"/>
        <c:ser>
          <c:idx val="1"/>
          <c:order val="1"/>
          <c:tx>
            <c:strRef>
              <c:f>LKA!$C$5</c:f>
              <c:strCache>
                <c:ptCount val="1"/>
                <c:pt idx="0">
                  <c:v>Lower </c:v>
                </c:pt>
              </c:strCache>
            </c:strRef>
          </c:tx>
          <c:marker>
            <c:symbol val="dash"/>
            <c:size val="9"/>
            <c:spPr>
              <a:solidFill>
                <a:schemeClr val="tx1"/>
              </a:solidFill>
              <a:ln>
                <a:noFill/>
              </a:ln>
            </c:spPr>
          </c:marker>
          <c:cat>
            <c:strRef>
              <c:f>LKA!$A$6:$A$9</c:f>
              <c:strCache>
                <c:ptCount val="4"/>
                <c:pt idx="0">
                  <c:v>Children 
0-14 yr</c:v>
                </c:pt>
                <c:pt idx="1">
                  <c:v>Male 
15+ yr</c:v>
                </c:pt>
                <c:pt idx="2">
                  <c:v>Female 
15+ yr</c:v>
                </c:pt>
                <c:pt idx="3">
                  <c:v>All ages</c:v>
                </c:pt>
              </c:strCache>
            </c:strRef>
          </c:cat>
          <c:val>
            <c:numRef>
              <c:f>LKA!$C$6:$C$9</c:f>
              <c:numCache>
                <c:formatCode>General</c:formatCode>
                <c:ptCount val="4"/>
                <c:pt idx="0" formatCode="_(* #,##0_);_(* \(#,##0\);_(* &quot;-&quot;??_);_(@_)">
                  <c:v>0</c:v>
                </c:pt>
              </c:numCache>
            </c:numRef>
          </c:val>
          <c:smooth val="0"/>
          <c:extLst>
            <c:ext xmlns:c16="http://schemas.microsoft.com/office/drawing/2014/chart" uri="{C3380CC4-5D6E-409C-BE32-E72D297353CC}">
              <c16:uniqueId val="{00000007-9144-43A3-8D5B-C7FD92B663CB}"/>
            </c:ext>
          </c:extLst>
        </c:ser>
        <c:ser>
          <c:idx val="2"/>
          <c:order val="2"/>
          <c:tx>
            <c:strRef>
              <c:f>LKA!$D$5</c:f>
              <c:strCache>
                <c:ptCount val="1"/>
                <c:pt idx="0">
                  <c:v>Upper</c:v>
                </c:pt>
              </c:strCache>
            </c:strRef>
          </c:tx>
          <c:marker>
            <c:symbol val="dash"/>
            <c:size val="9"/>
            <c:spPr>
              <a:solidFill>
                <a:schemeClr val="tx1"/>
              </a:solidFill>
              <a:ln>
                <a:noFill/>
              </a:ln>
            </c:spPr>
          </c:marker>
          <c:cat>
            <c:strRef>
              <c:f>LKA!$A$6:$A$9</c:f>
              <c:strCache>
                <c:ptCount val="4"/>
                <c:pt idx="0">
                  <c:v>Children 
0-14 yr</c:v>
                </c:pt>
                <c:pt idx="1">
                  <c:v>Male 
15+ yr</c:v>
                </c:pt>
                <c:pt idx="2">
                  <c:v>Female 
15+ yr</c:v>
                </c:pt>
                <c:pt idx="3">
                  <c:v>All ages</c:v>
                </c:pt>
              </c:strCache>
            </c:strRef>
          </c:cat>
          <c:val>
            <c:numRef>
              <c:f>LKA!$D$6:$D$9</c:f>
              <c:numCache>
                <c:formatCode>General</c:formatCode>
                <c:ptCount val="4"/>
                <c:pt idx="0" formatCode="_(* #,##0_);_(* \(#,##0\);_(* &quot;-&quot;??_);_(@_)">
                  <c:v>0</c:v>
                </c:pt>
              </c:numCache>
            </c:numRef>
          </c:val>
          <c:smooth val="0"/>
          <c:extLst>
            <c:ext xmlns:c16="http://schemas.microsoft.com/office/drawing/2014/chart" uri="{C3380CC4-5D6E-409C-BE32-E72D297353CC}">
              <c16:uniqueId val="{00000008-9144-43A3-8D5B-C7FD92B663CB}"/>
            </c:ext>
          </c:extLst>
        </c:ser>
        <c:ser>
          <c:idx val="4"/>
          <c:order val="4"/>
          <c:tx>
            <c:strRef>
              <c:f>LKA!$F$5</c:f>
              <c:strCache>
                <c:ptCount val="1"/>
                <c:pt idx="0">
                  <c:v>Lower </c:v>
                </c:pt>
              </c:strCache>
            </c:strRef>
          </c:tx>
          <c:marker>
            <c:symbol val="dash"/>
            <c:size val="9"/>
            <c:spPr>
              <a:solidFill>
                <a:schemeClr val="tx1"/>
              </a:solidFill>
              <a:ln>
                <a:noFill/>
              </a:ln>
            </c:spPr>
          </c:marker>
          <c:cat>
            <c:strRef>
              <c:f>LKA!$A$6:$A$9</c:f>
              <c:strCache>
                <c:ptCount val="4"/>
                <c:pt idx="0">
                  <c:v>Children 
0-14 yr</c:v>
                </c:pt>
                <c:pt idx="1">
                  <c:v>Male 
15+ yr</c:v>
                </c:pt>
                <c:pt idx="2">
                  <c:v>Female 
15+ yr</c:v>
                </c:pt>
                <c:pt idx="3">
                  <c:v>All ages</c:v>
                </c:pt>
              </c:strCache>
            </c:strRef>
          </c:cat>
          <c:val>
            <c:numRef>
              <c:f>LKA!$F$6:$F$9</c:f>
              <c:numCache>
                <c:formatCode>#,##0</c:formatCode>
                <c:ptCount val="4"/>
                <c:pt idx="1">
                  <c:v>45</c:v>
                </c:pt>
              </c:numCache>
            </c:numRef>
          </c:val>
          <c:smooth val="0"/>
          <c:extLst>
            <c:ext xmlns:c16="http://schemas.microsoft.com/office/drawing/2014/chart" uri="{C3380CC4-5D6E-409C-BE32-E72D297353CC}">
              <c16:uniqueId val="{00000009-9144-43A3-8D5B-C7FD92B663CB}"/>
            </c:ext>
          </c:extLst>
        </c:ser>
        <c:ser>
          <c:idx val="5"/>
          <c:order val="5"/>
          <c:tx>
            <c:strRef>
              <c:f>LKA!$G$5</c:f>
              <c:strCache>
                <c:ptCount val="1"/>
                <c:pt idx="0">
                  <c:v>Upper</c:v>
                </c:pt>
              </c:strCache>
            </c:strRef>
          </c:tx>
          <c:marker>
            <c:symbol val="dash"/>
            <c:size val="9"/>
            <c:spPr>
              <a:solidFill>
                <a:schemeClr val="tx1"/>
              </a:solidFill>
              <a:ln>
                <a:noFill/>
              </a:ln>
            </c:spPr>
          </c:marker>
          <c:cat>
            <c:strRef>
              <c:f>LKA!$A$6:$A$9</c:f>
              <c:strCache>
                <c:ptCount val="4"/>
                <c:pt idx="0">
                  <c:v>Children 
0-14 yr</c:v>
                </c:pt>
                <c:pt idx="1">
                  <c:v>Male 
15+ yr</c:v>
                </c:pt>
                <c:pt idx="2">
                  <c:v>Female 
15+ yr</c:v>
                </c:pt>
                <c:pt idx="3">
                  <c:v>All ages</c:v>
                </c:pt>
              </c:strCache>
            </c:strRef>
          </c:cat>
          <c:val>
            <c:numRef>
              <c:f>LKA!$G$6:$G$9</c:f>
              <c:numCache>
                <c:formatCode>#,##0</c:formatCode>
                <c:ptCount val="4"/>
                <c:pt idx="1">
                  <c:v>60</c:v>
                </c:pt>
              </c:numCache>
            </c:numRef>
          </c:val>
          <c:smooth val="0"/>
          <c:extLst>
            <c:ext xmlns:c16="http://schemas.microsoft.com/office/drawing/2014/chart" uri="{C3380CC4-5D6E-409C-BE32-E72D297353CC}">
              <c16:uniqueId val="{0000000A-9144-43A3-8D5B-C7FD92B663CB}"/>
            </c:ext>
          </c:extLst>
        </c:ser>
        <c:ser>
          <c:idx val="7"/>
          <c:order val="7"/>
          <c:tx>
            <c:strRef>
              <c:f>LKA!$I$5</c:f>
              <c:strCache>
                <c:ptCount val="1"/>
                <c:pt idx="0">
                  <c:v>Lower </c:v>
                </c:pt>
              </c:strCache>
            </c:strRef>
          </c:tx>
          <c:marker>
            <c:symbol val="dash"/>
            <c:size val="9"/>
            <c:spPr>
              <a:solidFill>
                <a:schemeClr val="tx1"/>
              </a:solidFill>
              <a:ln>
                <a:noFill/>
              </a:ln>
            </c:spPr>
          </c:marker>
          <c:cat>
            <c:strRef>
              <c:f>LKA!$A$6:$A$9</c:f>
              <c:strCache>
                <c:ptCount val="4"/>
                <c:pt idx="0">
                  <c:v>Children 
0-14 yr</c:v>
                </c:pt>
                <c:pt idx="1">
                  <c:v>Male 
15+ yr</c:v>
                </c:pt>
                <c:pt idx="2">
                  <c:v>Female 
15+ yr</c:v>
                </c:pt>
                <c:pt idx="3">
                  <c:v>All ages</c:v>
                </c:pt>
              </c:strCache>
            </c:strRef>
          </c:cat>
          <c:val>
            <c:numRef>
              <c:f>LKA!$I$6:$I$9</c:f>
              <c:numCache>
                <c:formatCode>General</c:formatCode>
                <c:ptCount val="4"/>
                <c:pt idx="2">
                  <c:v>44</c:v>
                </c:pt>
              </c:numCache>
            </c:numRef>
          </c:val>
          <c:smooth val="0"/>
          <c:extLst>
            <c:ext xmlns:c16="http://schemas.microsoft.com/office/drawing/2014/chart" uri="{C3380CC4-5D6E-409C-BE32-E72D297353CC}">
              <c16:uniqueId val="{0000000B-9144-43A3-8D5B-C7FD92B663CB}"/>
            </c:ext>
          </c:extLst>
        </c:ser>
        <c:ser>
          <c:idx val="8"/>
          <c:order val="8"/>
          <c:tx>
            <c:strRef>
              <c:f>LKA!$J$5</c:f>
              <c:strCache>
                <c:ptCount val="1"/>
                <c:pt idx="0">
                  <c:v>Upper</c:v>
                </c:pt>
              </c:strCache>
            </c:strRef>
          </c:tx>
          <c:marker>
            <c:symbol val="dash"/>
            <c:size val="9"/>
            <c:spPr>
              <a:solidFill>
                <a:schemeClr val="tx1"/>
              </a:solidFill>
              <a:ln>
                <a:noFill/>
              </a:ln>
            </c:spPr>
          </c:marker>
          <c:cat>
            <c:strRef>
              <c:f>LKA!$A$6:$A$9</c:f>
              <c:strCache>
                <c:ptCount val="4"/>
                <c:pt idx="0">
                  <c:v>Children 
0-14 yr</c:v>
                </c:pt>
                <c:pt idx="1">
                  <c:v>Male 
15+ yr</c:v>
                </c:pt>
                <c:pt idx="2">
                  <c:v>Female 
15+ yr</c:v>
                </c:pt>
                <c:pt idx="3">
                  <c:v>All ages</c:v>
                </c:pt>
              </c:strCache>
            </c:strRef>
          </c:cat>
          <c:val>
            <c:numRef>
              <c:f>LKA!$J$6:$J$9</c:f>
              <c:numCache>
                <c:formatCode>General</c:formatCode>
                <c:ptCount val="4"/>
                <c:pt idx="2">
                  <c:v>58</c:v>
                </c:pt>
              </c:numCache>
            </c:numRef>
          </c:val>
          <c:smooth val="0"/>
          <c:extLst>
            <c:ext xmlns:c16="http://schemas.microsoft.com/office/drawing/2014/chart" uri="{C3380CC4-5D6E-409C-BE32-E72D297353CC}">
              <c16:uniqueId val="{0000000C-9144-43A3-8D5B-C7FD92B663CB}"/>
            </c:ext>
          </c:extLst>
        </c:ser>
        <c:ser>
          <c:idx val="10"/>
          <c:order val="10"/>
          <c:tx>
            <c:strRef>
              <c:f>LKA!$L$5</c:f>
              <c:strCache>
                <c:ptCount val="1"/>
                <c:pt idx="0">
                  <c:v>Lower </c:v>
                </c:pt>
              </c:strCache>
            </c:strRef>
          </c:tx>
          <c:marker>
            <c:symbol val="dash"/>
            <c:size val="9"/>
            <c:spPr>
              <a:solidFill>
                <a:schemeClr val="tx1"/>
              </a:solidFill>
              <a:ln>
                <a:noFill/>
              </a:ln>
            </c:spPr>
          </c:marker>
          <c:cat>
            <c:strRef>
              <c:f>LKA!$A$6:$A$9</c:f>
              <c:strCache>
                <c:ptCount val="4"/>
                <c:pt idx="0">
                  <c:v>Children 
0-14 yr</c:v>
                </c:pt>
                <c:pt idx="1">
                  <c:v>Male 
15+ yr</c:v>
                </c:pt>
                <c:pt idx="2">
                  <c:v>Female 
15+ yr</c:v>
                </c:pt>
                <c:pt idx="3">
                  <c:v>All ages</c:v>
                </c:pt>
              </c:strCache>
            </c:strRef>
          </c:cat>
          <c:val>
            <c:numRef>
              <c:f>LKA!$L$6:$L$9</c:f>
              <c:numCache>
                <c:formatCode>General</c:formatCode>
                <c:ptCount val="4"/>
                <c:pt idx="3">
                  <c:v>45</c:v>
                </c:pt>
              </c:numCache>
            </c:numRef>
          </c:val>
          <c:smooth val="0"/>
          <c:extLst>
            <c:ext xmlns:c16="http://schemas.microsoft.com/office/drawing/2014/chart" uri="{C3380CC4-5D6E-409C-BE32-E72D297353CC}">
              <c16:uniqueId val="{0000000D-9144-43A3-8D5B-C7FD92B663CB}"/>
            </c:ext>
          </c:extLst>
        </c:ser>
        <c:ser>
          <c:idx val="11"/>
          <c:order val="11"/>
          <c:tx>
            <c:strRef>
              <c:f>LKA!$M$5</c:f>
              <c:strCache>
                <c:ptCount val="1"/>
                <c:pt idx="0">
                  <c:v>Upper</c:v>
                </c:pt>
              </c:strCache>
            </c:strRef>
          </c:tx>
          <c:marker>
            <c:symbol val="dash"/>
            <c:size val="9"/>
            <c:spPr>
              <a:solidFill>
                <a:schemeClr val="tx1"/>
              </a:solidFill>
              <a:ln>
                <a:noFill/>
              </a:ln>
            </c:spPr>
          </c:marker>
          <c:cat>
            <c:strRef>
              <c:f>LKA!$A$6:$A$9</c:f>
              <c:strCache>
                <c:ptCount val="4"/>
                <c:pt idx="0">
                  <c:v>Children 
0-14 yr</c:v>
                </c:pt>
                <c:pt idx="1">
                  <c:v>Male 
15+ yr</c:v>
                </c:pt>
                <c:pt idx="2">
                  <c:v>Female 
15+ yr</c:v>
                </c:pt>
                <c:pt idx="3">
                  <c:v>All ages</c:v>
                </c:pt>
              </c:strCache>
            </c:strRef>
          </c:cat>
          <c:val>
            <c:numRef>
              <c:f>LKA!$M$6:$M$9</c:f>
              <c:numCache>
                <c:formatCode>General</c:formatCode>
                <c:ptCount val="4"/>
                <c:pt idx="3">
                  <c:v>60</c:v>
                </c:pt>
              </c:numCache>
            </c:numRef>
          </c:val>
          <c:smooth val="0"/>
          <c:extLst>
            <c:ext xmlns:c16="http://schemas.microsoft.com/office/drawing/2014/chart" uri="{C3380CC4-5D6E-409C-BE32-E72D297353CC}">
              <c16:uniqueId val="{0000000E-9144-43A3-8D5B-C7FD92B663CB}"/>
            </c:ext>
          </c:extLst>
        </c:ser>
        <c:dLbls>
          <c:showLegendKey val="0"/>
          <c:showVal val="0"/>
          <c:showCatName val="0"/>
          <c:showSerName val="0"/>
          <c:showPercent val="0"/>
          <c:showBubbleSize val="0"/>
        </c:dLbls>
        <c:hiLowLines/>
        <c:marker val="1"/>
        <c:smooth val="0"/>
        <c:axId val="223923200"/>
        <c:axId val="223929088"/>
      </c:lineChart>
      <c:catAx>
        <c:axId val="223923200"/>
        <c:scaling>
          <c:orientation val="minMax"/>
        </c:scaling>
        <c:delete val="0"/>
        <c:axPos val="b"/>
        <c:numFmt formatCode="General" sourceLinked="0"/>
        <c:majorTickMark val="out"/>
        <c:minorTickMark val="none"/>
        <c:tickLblPos val="nextTo"/>
        <c:crossAx val="223929088"/>
        <c:crosses val="autoZero"/>
        <c:auto val="1"/>
        <c:lblAlgn val="ctr"/>
        <c:lblOffset val="100"/>
        <c:noMultiLvlLbl val="0"/>
      </c:catAx>
      <c:valAx>
        <c:axId val="223929088"/>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223923200"/>
        <c:crosses val="autoZero"/>
        <c:crossBetween val="between"/>
        <c:majorUnit val="90"/>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7.2616378681831448E-2"/>
          <c:w val="0.74971237970253723"/>
          <c:h val="0.7136378135024789"/>
        </c:manualLayout>
      </c:layout>
      <c:barChart>
        <c:barDir val="col"/>
        <c:grouping val="clustered"/>
        <c:varyColors val="0"/>
        <c:ser>
          <c:idx val="0"/>
          <c:order val="0"/>
          <c:tx>
            <c:strRef>
              <c:f>SLK_27!$B$3</c:f>
              <c:strCache>
                <c:ptCount val="1"/>
                <c:pt idx="0">
                  <c:v>Estimate</c:v>
                </c:pt>
              </c:strCache>
            </c:strRef>
          </c:tx>
          <c:spPr>
            <a:solidFill>
              <a:srgbClr val="00A99A"/>
            </a:solidFill>
          </c:spPr>
          <c:invertIfNegative val="0"/>
          <c:dLbls>
            <c:dLbl>
              <c:idx val="0"/>
              <c:tx>
                <c:rich>
                  <a:bodyPr/>
                  <a:lstStyle/>
                  <a:p>
                    <a:r>
                      <a:rPr lang="en-US"/>
                      <a:t> 3,600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3F8-4D4F-82D6-98441800519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SLK_27!$A$4:$A$6</c:f>
              <c:strCache>
                <c:ptCount val="3"/>
                <c:pt idx="0">
                  <c:v>Estimated number 
of adults 15+
living with HIV</c:v>
                </c:pt>
                <c:pt idx="1">
                  <c:v>Number of 
adults 15+
receiving ARVs</c:v>
                </c:pt>
                <c:pt idx="2">
                  <c:v>ART coverage (%)</c:v>
                </c:pt>
              </c:strCache>
            </c:strRef>
          </c:cat>
          <c:val>
            <c:numRef>
              <c:f>SLK_27!$B$4:$B$6</c:f>
              <c:numCache>
                <c:formatCode>General</c:formatCode>
                <c:ptCount val="3"/>
                <c:pt idx="0" formatCode="_(* #,##0_);_(* \(#,##0\);_(* &quot;-&quot;??_);_(@_)">
                  <c:v>3551</c:v>
                </c:pt>
              </c:numCache>
            </c:numRef>
          </c:val>
          <c:extLst>
            <c:ext xmlns:c16="http://schemas.microsoft.com/office/drawing/2014/chart" uri="{C3380CC4-5D6E-409C-BE32-E72D297353CC}">
              <c16:uniqueId val="{00000001-93F8-4D4F-82D6-98441800519A}"/>
            </c:ext>
          </c:extLst>
        </c:ser>
        <c:ser>
          <c:idx val="3"/>
          <c:order val="3"/>
          <c:tx>
            <c:strRef>
              <c:f>SLK_27!$E$3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F8-4D4F-82D6-98441800519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SLK_27!$A$4:$A$6</c:f>
              <c:strCache>
                <c:ptCount val="3"/>
                <c:pt idx="0">
                  <c:v>Estimated number 
of adults 15+
living with HIV</c:v>
                </c:pt>
                <c:pt idx="1">
                  <c:v>Number of 
adults 15+
receiving ARVs</c:v>
                </c:pt>
                <c:pt idx="2">
                  <c:v>ART coverage (%)</c:v>
                </c:pt>
              </c:strCache>
            </c:strRef>
          </c:cat>
          <c:val>
            <c:numRef>
              <c:f>SLK_27!$E$4:$E$6</c:f>
              <c:numCache>
                <c:formatCode>_(* #,##0_);_(* \(#,##0\);_(* "-"??_);_(@_)</c:formatCode>
                <c:ptCount val="3"/>
                <c:pt idx="1">
                  <c:v>1804</c:v>
                </c:pt>
              </c:numCache>
            </c:numRef>
          </c:val>
          <c:extLst>
            <c:ext xmlns:c16="http://schemas.microsoft.com/office/drawing/2014/chart" uri="{C3380CC4-5D6E-409C-BE32-E72D297353CC}">
              <c16:uniqueId val="{00000003-93F8-4D4F-82D6-98441800519A}"/>
            </c:ext>
          </c:extLst>
        </c:ser>
        <c:dLbls>
          <c:showLegendKey val="0"/>
          <c:showVal val="0"/>
          <c:showCatName val="0"/>
          <c:showSerName val="0"/>
          <c:showPercent val="0"/>
          <c:showBubbleSize val="0"/>
        </c:dLbls>
        <c:gapWidth val="90"/>
        <c:overlap val="100"/>
        <c:axId val="224056448"/>
        <c:axId val="224057984"/>
      </c:barChart>
      <c:barChart>
        <c:barDir val="col"/>
        <c:grouping val="clustered"/>
        <c:varyColors val="0"/>
        <c:ser>
          <c:idx val="4"/>
          <c:order val="4"/>
          <c:tx>
            <c:strRef>
              <c:f>SLK_27!$F$3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F8-4D4F-82D6-98441800519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SLK_27!$A$4:$A$6</c:f>
              <c:strCache>
                <c:ptCount val="3"/>
                <c:pt idx="0">
                  <c:v>Estimated number 
of adults 15+
living with HIV</c:v>
                </c:pt>
                <c:pt idx="1">
                  <c:v>Number of 
adults 15+
receiving ARVs</c:v>
                </c:pt>
                <c:pt idx="2">
                  <c:v>ART coverage (%)</c:v>
                </c:pt>
              </c:strCache>
            </c:strRef>
          </c:cat>
          <c:val>
            <c:numRef>
              <c:f>SLK_27!$F$4:$F$6</c:f>
              <c:numCache>
                <c:formatCode>General</c:formatCode>
                <c:ptCount val="3"/>
                <c:pt idx="2" formatCode="#,##0">
                  <c:v>51</c:v>
                </c:pt>
              </c:numCache>
            </c:numRef>
          </c:val>
          <c:extLst>
            <c:ext xmlns:c16="http://schemas.microsoft.com/office/drawing/2014/chart" uri="{C3380CC4-5D6E-409C-BE32-E72D297353CC}">
              <c16:uniqueId val="{00000005-93F8-4D4F-82D6-98441800519A}"/>
            </c:ext>
          </c:extLst>
        </c:ser>
        <c:dLbls>
          <c:showLegendKey val="0"/>
          <c:showVal val="0"/>
          <c:showCatName val="0"/>
          <c:showSerName val="0"/>
          <c:showPercent val="0"/>
          <c:showBubbleSize val="0"/>
        </c:dLbls>
        <c:gapWidth val="90"/>
        <c:axId val="224217728"/>
        <c:axId val="224215808"/>
      </c:barChart>
      <c:lineChart>
        <c:grouping val="standard"/>
        <c:varyColors val="0"/>
        <c:ser>
          <c:idx val="1"/>
          <c:order val="1"/>
          <c:tx>
            <c:strRef>
              <c:f>SLK_27!$C$3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93F8-4D4F-82D6-98441800519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SLK_27!$A$4:$A$6</c:f>
              <c:strCache>
                <c:ptCount val="3"/>
                <c:pt idx="0">
                  <c:v>Estimated number 
of adults 15+
living with HIV</c:v>
                </c:pt>
                <c:pt idx="1">
                  <c:v>Number of 
adults 15+
receiving ARVs</c:v>
                </c:pt>
                <c:pt idx="2">
                  <c:v>ART coverage (%)</c:v>
                </c:pt>
              </c:strCache>
            </c:strRef>
          </c:cat>
          <c:val>
            <c:numRef>
              <c:f>SLK_27!$C$4:$C$6</c:f>
              <c:numCache>
                <c:formatCode>General</c:formatCode>
                <c:ptCount val="3"/>
                <c:pt idx="0" formatCode="_(* #,##0_);_(* \(#,##0\);_(* &quot;-&quot;??_);_(@_)">
                  <c:v>3118</c:v>
                </c:pt>
              </c:numCache>
            </c:numRef>
          </c:val>
          <c:smooth val="0"/>
          <c:extLst>
            <c:ext xmlns:c16="http://schemas.microsoft.com/office/drawing/2014/chart" uri="{C3380CC4-5D6E-409C-BE32-E72D297353CC}">
              <c16:uniqueId val="{00000007-93F8-4D4F-82D6-98441800519A}"/>
            </c:ext>
          </c:extLst>
        </c:ser>
        <c:ser>
          <c:idx val="2"/>
          <c:order val="2"/>
          <c:tx>
            <c:strRef>
              <c:f>SLK_27!$D$3</c:f>
              <c:strCache>
                <c:ptCount val="1"/>
                <c:pt idx="0">
                  <c:v>Upper estimate</c:v>
                </c:pt>
              </c:strCache>
            </c:strRef>
          </c:tx>
          <c:marker>
            <c:symbol val="dash"/>
            <c:size val="10"/>
            <c:spPr>
              <a:solidFill>
                <a:schemeClr val="tx1"/>
              </a:solidFill>
              <a:ln>
                <a:noFill/>
              </a:ln>
            </c:spPr>
          </c:marker>
          <c:cat>
            <c:strRef>
              <c:f>SLK_27!$A$4:$A$6</c:f>
              <c:strCache>
                <c:ptCount val="3"/>
                <c:pt idx="0">
                  <c:v>Estimated number 
of adults 15+
living with HIV</c:v>
                </c:pt>
                <c:pt idx="1">
                  <c:v>Number of 
adults 15+
receiving ARVs</c:v>
                </c:pt>
                <c:pt idx="2">
                  <c:v>ART coverage (%)</c:v>
                </c:pt>
              </c:strCache>
            </c:strRef>
          </c:cat>
          <c:val>
            <c:numRef>
              <c:f>SLK_27!$D$4:$D$6</c:f>
              <c:numCache>
                <c:formatCode>General</c:formatCode>
                <c:ptCount val="3"/>
                <c:pt idx="0" formatCode="_(* #,##0_);_(* \(#,##0\);_(* &quot;-&quot;??_);_(@_)">
                  <c:v>4129</c:v>
                </c:pt>
              </c:numCache>
            </c:numRef>
          </c:val>
          <c:smooth val="0"/>
          <c:extLst>
            <c:ext xmlns:c16="http://schemas.microsoft.com/office/drawing/2014/chart" uri="{C3380CC4-5D6E-409C-BE32-E72D297353CC}">
              <c16:uniqueId val="{00000008-93F8-4D4F-82D6-98441800519A}"/>
            </c:ext>
          </c:extLst>
        </c:ser>
        <c:dLbls>
          <c:showLegendKey val="0"/>
          <c:showVal val="0"/>
          <c:showCatName val="0"/>
          <c:showSerName val="0"/>
          <c:showPercent val="0"/>
          <c:showBubbleSize val="0"/>
        </c:dLbls>
        <c:hiLowLines/>
        <c:marker val="1"/>
        <c:smooth val="0"/>
        <c:axId val="224056448"/>
        <c:axId val="224057984"/>
      </c:lineChart>
      <c:lineChart>
        <c:grouping val="standard"/>
        <c:varyColors val="0"/>
        <c:ser>
          <c:idx val="5"/>
          <c:order val="5"/>
          <c:tx>
            <c:strRef>
              <c:f>SLK_27!$G$3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93F8-4D4F-82D6-98441800519A}"/>
              </c:ext>
            </c:extLst>
          </c:dPt>
          <c:cat>
            <c:strRef>
              <c:f>SLK_27!$A$4:$A$6</c:f>
              <c:strCache>
                <c:ptCount val="3"/>
                <c:pt idx="0">
                  <c:v>Estimated number 
of adults 15+
living with HIV</c:v>
                </c:pt>
                <c:pt idx="1">
                  <c:v>Number of 
adults 15+
receiving ARVs</c:v>
                </c:pt>
                <c:pt idx="2">
                  <c:v>ART coverage (%)</c:v>
                </c:pt>
              </c:strCache>
            </c:strRef>
          </c:cat>
          <c:val>
            <c:numRef>
              <c:f>SLK_27!$G$4:$G$6</c:f>
              <c:numCache>
                <c:formatCode>General</c:formatCode>
                <c:ptCount val="3"/>
                <c:pt idx="2" formatCode="#,##0">
                  <c:v>45</c:v>
                </c:pt>
              </c:numCache>
            </c:numRef>
          </c:val>
          <c:smooth val="0"/>
          <c:extLst>
            <c:ext xmlns:c16="http://schemas.microsoft.com/office/drawing/2014/chart" uri="{C3380CC4-5D6E-409C-BE32-E72D297353CC}">
              <c16:uniqueId val="{0000000A-93F8-4D4F-82D6-98441800519A}"/>
            </c:ext>
          </c:extLst>
        </c:ser>
        <c:ser>
          <c:idx val="6"/>
          <c:order val="6"/>
          <c:tx>
            <c:strRef>
              <c:f>SLK_27!$H$3</c:f>
              <c:strCache>
                <c:ptCount val="1"/>
                <c:pt idx="0">
                  <c:v>ART Upper estimate</c:v>
                </c:pt>
              </c:strCache>
            </c:strRef>
          </c:tx>
          <c:marker>
            <c:symbol val="dash"/>
            <c:size val="10"/>
            <c:spPr>
              <a:solidFill>
                <a:schemeClr val="tx1"/>
              </a:solidFill>
              <a:ln>
                <a:noFill/>
              </a:ln>
            </c:spPr>
          </c:marker>
          <c:cat>
            <c:strRef>
              <c:f>SLK_27!$A$4:$A$6</c:f>
              <c:strCache>
                <c:ptCount val="3"/>
                <c:pt idx="0">
                  <c:v>Estimated number 
of adults 15+
living with HIV</c:v>
                </c:pt>
                <c:pt idx="1">
                  <c:v>Number of 
adults 15+
receiving ARVs</c:v>
                </c:pt>
                <c:pt idx="2">
                  <c:v>ART coverage (%)</c:v>
                </c:pt>
              </c:strCache>
            </c:strRef>
          </c:cat>
          <c:val>
            <c:numRef>
              <c:f>SLK_27!$H$4:$H$6</c:f>
              <c:numCache>
                <c:formatCode>General</c:formatCode>
                <c:ptCount val="3"/>
                <c:pt idx="2" formatCode="#,##0">
                  <c:v>59</c:v>
                </c:pt>
              </c:numCache>
            </c:numRef>
          </c:val>
          <c:smooth val="0"/>
          <c:extLst>
            <c:ext xmlns:c16="http://schemas.microsoft.com/office/drawing/2014/chart" uri="{C3380CC4-5D6E-409C-BE32-E72D297353CC}">
              <c16:uniqueId val="{0000000B-93F8-4D4F-82D6-98441800519A}"/>
            </c:ext>
          </c:extLst>
        </c:ser>
        <c:dLbls>
          <c:showLegendKey val="0"/>
          <c:showVal val="0"/>
          <c:showCatName val="0"/>
          <c:showSerName val="0"/>
          <c:showPercent val="0"/>
          <c:showBubbleSize val="0"/>
        </c:dLbls>
        <c:hiLowLines/>
        <c:marker val="1"/>
        <c:smooth val="0"/>
        <c:axId val="224217728"/>
        <c:axId val="224215808"/>
      </c:lineChart>
      <c:catAx>
        <c:axId val="224056448"/>
        <c:scaling>
          <c:orientation val="minMax"/>
        </c:scaling>
        <c:delete val="0"/>
        <c:axPos val="b"/>
        <c:numFmt formatCode="General" sourceLinked="0"/>
        <c:majorTickMark val="out"/>
        <c:minorTickMark val="none"/>
        <c:tickLblPos val="nextTo"/>
        <c:crossAx val="224057984"/>
        <c:crosses val="autoZero"/>
        <c:auto val="1"/>
        <c:lblAlgn val="ctr"/>
        <c:lblOffset val="100"/>
        <c:noMultiLvlLbl val="0"/>
      </c:catAx>
      <c:valAx>
        <c:axId val="224057984"/>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24056448"/>
        <c:crosses val="autoZero"/>
        <c:crossBetween val="between"/>
      </c:valAx>
      <c:valAx>
        <c:axId val="224215808"/>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24217728"/>
        <c:crosses val="max"/>
        <c:crossBetween val="between"/>
        <c:majorUnit val="20"/>
      </c:valAx>
      <c:catAx>
        <c:axId val="224217728"/>
        <c:scaling>
          <c:orientation val="minMax"/>
        </c:scaling>
        <c:delete val="1"/>
        <c:axPos val="b"/>
        <c:numFmt formatCode="General" sourceLinked="1"/>
        <c:majorTickMark val="out"/>
        <c:minorTickMark val="none"/>
        <c:tickLblPos val="nextTo"/>
        <c:crossAx val="224215808"/>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71108375855817507"/>
        </c:manualLayout>
      </c:layout>
      <c:barChart>
        <c:barDir val="col"/>
        <c:grouping val="clustered"/>
        <c:varyColors val="0"/>
        <c:ser>
          <c:idx val="1"/>
          <c:order val="0"/>
          <c:tx>
            <c:strRef>
              <c:f>SLK!$A$2</c:f>
              <c:strCache>
                <c:ptCount val="1"/>
                <c:pt idx="0">
                  <c:v>Sri Lanka</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24EE-419E-B8A9-55EB70495E26}"/>
              </c:ext>
            </c:extLst>
          </c:dPt>
          <c:dPt>
            <c:idx val="1"/>
            <c:invertIfNegative val="0"/>
            <c:bubble3D val="0"/>
            <c:spPr>
              <a:solidFill>
                <a:srgbClr val="F26B73"/>
              </a:solidFill>
              <a:ln>
                <a:noFill/>
              </a:ln>
            </c:spPr>
            <c:extLst>
              <c:ext xmlns:c16="http://schemas.microsoft.com/office/drawing/2014/chart" uri="{C3380CC4-5D6E-409C-BE32-E72D297353CC}">
                <c16:uniqueId val="{00000003-24EE-419E-B8A9-55EB70495E26}"/>
              </c:ext>
            </c:extLst>
          </c:dPt>
          <c:dPt>
            <c:idx val="3"/>
            <c:invertIfNegative val="0"/>
            <c:bubble3D val="0"/>
            <c:spPr>
              <a:solidFill>
                <a:srgbClr val="00A99A"/>
              </a:solidFill>
              <a:ln>
                <a:noFill/>
              </a:ln>
            </c:spPr>
            <c:extLst>
              <c:ext xmlns:c16="http://schemas.microsoft.com/office/drawing/2014/chart" uri="{C3380CC4-5D6E-409C-BE32-E72D297353CC}">
                <c16:uniqueId val="{00000005-24EE-419E-B8A9-55EB70495E26}"/>
              </c:ext>
            </c:extLst>
          </c:dPt>
          <c:dPt>
            <c:idx val="4"/>
            <c:invertIfNegative val="0"/>
            <c:bubble3D val="0"/>
            <c:spPr>
              <a:solidFill>
                <a:srgbClr val="78A7B7"/>
              </a:solidFill>
              <a:ln>
                <a:noFill/>
              </a:ln>
            </c:spPr>
            <c:extLst>
              <c:ext xmlns:c16="http://schemas.microsoft.com/office/drawing/2014/chart" uri="{C3380CC4-5D6E-409C-BE32-E72D297353CC}">
                <c16:uniqueId val="{00000007-24EE-419E-B8A9-55EB70495E26}"/>
              </c:ext>
            </c:extLst>
          </c:dPt>
          <c:dPt>
            <c:idx val="5"/>
            <c:invertIfNegative val="0"/>
            <c:bubble3D val="0"/>
            <c:spPr>
              <a:solidFill>
                <a:srgbClr val="CDC884"/>
              </a:solidFill>
              <a:ln>
                <a:noFill/>
              </a:ln>
            </c:spPr>
            <c:extLst>
              <c:ext xmlns:c16="http://schemas.microsoft.com/office/drawing/2014/chart" uri="{C3380CC4-5D6E-409C-BE32-E72D297353CC}">
                <c16:uniqueId val="{00000009-24EE-419E-B8A9-55EB70495E26}"/>
              </c:ext>
            </c:extLst>
          </c:dPt>
          <c:dLbls>
            <c:dLbl>
              <c:idx val="0"/>
              <c:tx>
                <c:rich>
                  <a:bodyPr/>
                  <a:lstStyle/>
                  <a:p>
                    <a:r>
                      <a:rPr lang="en-US"/>
                      <a:t>3,600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4EE-419E-B8A9-55EB70495E26}"/>
                </c:ext>
              </c:extLst>
            </c:dLbl>
            <c:dLbl>
              <c:idx val="1"/>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4EE-419E-B8A9-55EB70495E26}"/>
                </c:ext>
              </c:extLst>
            </c:dLbl>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4EE-419E-B8A9-55EB70495E26}"/>
                </c:ext>
              </c:extLst>
            </c:dLbl>
            <c:dLbl>
              <c:idx val="4"/>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4EE-419E-B8A9-55EB70495E26}"/>
                </c:ext>
              </c:extLst>
            </c:dLbl>
            <c:dLbl>
              <c:idx val="5"/>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4EE-419E-B8A9-55EB70495E2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SLK!$B$1:$F$1</c:f>
              <c:strCache>
                <c:ptCount val="5"/>
                <c:pt idx="0">
                  <c:v>Estimated PLHIV</c:v>
                </c:pt>
                <c:pt idx="1">
                  <c:v>PLHIV who know
their HIV status</c:v>
                </c:pt>
                <c:pt idx="2">
                  <c:v>People on ART</c:v>
                </c:pt>
                <c:pt idx="3">
                  <c:v>Tested for viral load</c:v>
                </c:pt>
                <c:pt idx="4">
                  <c:v>Suppressed viral
load *</c:v>
                </c:pt>
              </c:strCache>
            </c:strRef>
          </c:cat>
          <c:val>
            <c:numRef>
              <c:f>SLK!$B$2:$F$2</c:f>
              <c:numCache>
                <c:formatCode>General</c:formatCode>
                <c:ptCount val="5"/>
                <c:pt idx="0">
                  <c:v>3605</c:v>
                </c:pt>
                <c:pt idx="1">
                  <c:v>0</c:v>
                </c:pt>
                <c:pt idx="2">
                  <c:v>1846</c:v>
                </c:pt>
                <c:pt idx="3">
                  <c:v>0</c:v>
                </c:pt>
                <c:pt idx="4">
                  <c:v>0</c:v>
                </c:pt>
              </c:numCache>
            </c:numRef>
          </c:val>
          <c:extLst>
            <c:ext xmlns:c16="http://schemas.microsoft.com/office/drawing/2014/chart" uri="{C3380CC4-5D6E-409C-BE32-E72D297353CC}">
              <c16:uniqueId val="{0000000A-24EE-419E-B8A9-55EB70495E26}"/>
            </c:ext>
          </c:extLst>
        </c:ser>
        <c:dLbls>
          <c:showLegendKey val="0"/>
          <c:showVal val="0"/>
          <c:showCatName val="0"/>
          <c:showSerName val="0"/>
          <c:showPercent val="0"/>
          <c:showBubbleSize val="0"/>
        </c:dLbls>
        <c:gapWidth val="100"/>
        <c:overlap val="100"/>
        <c:axId val="224332416"/>
        <c:axId val="224346496"/>
      </c:barChart>
      <c:catAx>
        <c:axId val="224332416"/>
        <c:scaling>
          <c:orientation val="minMax"/>
        </c:scaling>
        <c:delete val="0"/>
        <c:axPos val="b"/>
        <c:numFmt formatCode="General" sourceLinked="1"/>
        <c:majorTickMark val="out"/>
        <c:minorTickMark val="none"/>
        <c:tickLblPos val="nextTo"/>
        <c:crossAx val="224346496"/>
        <c:crosses val="autoZero"/>
        <c:auto val="1"/>
        <c:lblAlgn val="ctr"/>
        <c:lblOffset val="100"/>
        <c:noMultiLvlLbl val="0"/>
      </c:catAx>
      <c:valAx>
        <c:axId val="224346496"/>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224332416"/>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'Sri Lanka'!$C$2</c:f>
              <c:strCache>
                <c:ptCount val="1"/>
                <c:pt idx="0">
                  <c:v>Progress (%)</c:v>
                </c:pt>
              </c:strCache>
            </c:strRef>
          </c:tx>
          <c:spPr>
            <a:solidFill>
              <a:srgbClr val="009999"/>
            </a:solidFill>
            <a:ln>
              <a:noFill/>
            </a:ln>
            <a:effectLst/>
          </c:spPr>
          <c:invertIfNegative val="0"/>
          <c:dLbls>
            <c:dLbl>
              <c:idx val="2"/>
              <c:tx>
                <c:rich>
                  <a:bodyPr/>
                  <a:lstStyle/>
                  <a:p>
                    <a:r>
                      <a:rPr lang="en-US">
                        <a:solidFill>
                          <a:schemeClr val="tx1"/>
                        </a:solidFill>
                      </a:rPr>
                      <a:t>n/a</a:t>
                    </a:r>
                    <a:endParaRPr lang="en-US" dirty="0">
                      <a:solidFill>
                        <a:schemeClr val="tx1"/>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027-4344-9F19-72728388B5F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'Sri Lanka'!$B$3:$B$5</c:f>
              <c:strCache>
                <c:ptCount val="3"/>
                <c:pt idx="0">
                  <c:v>PLHIV who know
their HIV status</c:v>
                </c:pt>
                <c:pt idx="1">
                  <c:v>PLHIV on 
treatment</c:v>
                </c:pt>
                <c:pt idx="2">
                  <c:v>PLHIV who are 
virally suppressed </c:v>
                </c:pt>
              </c:strCache>
            </c:strRef>
          </c:cat>
          <c:val>
            <c:numRef>
              <c:f>'Sri Lanka'!$C$3:$C$5</c:f>
              <c:numCache>
                <c:formatCode>General</c:formatCode>
                <c:ptCount val="3"/>
                <c:pt idx="0">
                  <c:v>51</c:v>
                </c:pt>
                <c:pt idx="1">
                  <c:v>51</c:v>
                </c:pt>
                <c:pt idx="2">
                  <c:v>0</c:v>
                </c:pt>
              </c:numCache>
            </c:numRef>
          </c:val>
          <c:extLst>
            <c:ext xmlns:c16="http://schemas.microsoft.com/office/drawing/2014/chart" uri="{C3380CC4-5D6E-409C-BE32-E72D297353CC}">
              <c16:uniqueId val="{00000000-365C-44AF-8A03-6E0C891B2786}"/>
            </c:ext>
          </c:extLst>
        </c:ser>
        <c:ser>
          <c:idx val="1"/>
          <c:order val="1"/>
          <c:tx>
            <c:strRef>
              <c:f>'Sri Lanka'!$D$2</c:f>
              <c:strCache>
                <c:ptCount val="1"/>
                <c:pt idx="0">
                  <c:v>Gap</c:v>
                </c:pt>
              </c:strCache>
            </c:strRef>
          </c:tx>
          <c:spPr>
            <a:pattFill prst="dkDnDiag">
              <a:fgClr>
                <a:srgbClr val="BFBFBF"/>
              </a:fgClr>
              <a:bgClr>
                <a:schemeClr val="bg1"/>
              </a:bgClr>
            </a:pattFill>
            <a:ln>
              <a:noFill/>
            </a:ln>
            <a:effectLst/>
          </c:spPr>
          <c:invertIfNegative val="0"/>
          <c:cat>
            <c:strRef>
              <c:f>'Sri Lanka'!$B$3:$B$5</c:f>
              <c:strCache>
                <c:ptCount val="3"/>
                <c:pt idx="0">
                  <c:v>PLHIV who know
their HIV status</c:v>
                </c:pt>
                <c:pt idx="1">
                  <c:v>PLHIV on 
treatment</c:v>
                </c:pt>
                <c:pt idx="2">
                  <c:v>PLHIV who are 
virally suppressed </c:v>
                </c:pt>
              </c:strCache>
            </c:strRef>
          </c:cat>
          <c:val>
            <c:numRef>
              <c:f>'Sri Lanka'!$D$3:$D$5</c:f>
              <c:numCache>
                <c:formatCode>General</c:formatCode>
                <c:ptCount val="3"/>
                <c:pt idx="0">
                  <c:v>39</c:v>
                </c:pt>
                <c:pt idx="1">
                  <c:v>30</c:v>
                </c:pt>
                <c:pt idx="2">
                  <c:v>73</c:v>
                </c:pt>
              </c:numCache>
            </c:numRef>
          </c:val>
          <c:extLst>
            <c:ext xmlns:c16="http://schemas.microsoft.com/office/drawing/2014/chart" uri="{C3380CC4-5D6E-409C-BE32-E72D297353CC}">
              <c16:uniqueId val="{00000001-365C-44AF-8A03-6E0C891B2786}"/>
            </c:ext>
          </c:extLst>
        </c:ser>
        <c:dLbls>
          <c:showLegendKey val="0"/>
          <c:showVal val="0"/>
          <c:showCatName val="0"/>
          <c:showSerName val="0"/>
          <c:showPercent val="0"/>
          <c:showBubbleSize val="0"/>
        </c:dLbls>
        <c:gapWidth val="150"/>
        <c:overlap val="100"/>
        <c:axId val="224585216"/>
        <c:axId val="224586752"/>
      </c:barChart>
      <c:scatterChart>
        <c:scatterStyle val="lineMarker"/>
        <c:varyColors val="0"/>
        <c:ser>
          <c:idx val="2"/>
          <c:order val="2"/>
          <c:tx>
            <c:strRef>
              <c:f>'Sri Lanka'!$E$2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'Sri Lanka'!$B$3:$B$5</c:f>
              <c:strCache>
                <c:ptCount val="3"/>
                <c:pt idx="0">
                  <c:v>PLHIV who know
their HIV status</c:v>
                </c:pt>
                <c:pt idx="1">
                  <c:v>PLHIV on 
treatment</c:v>
                </c:pt>
                <c:pt idx="2">
                  <c:v>PLHIV who are 
virally suppressed </c:v>
                </c:pt>
              </c:strCache>
            </c:strRef>
          </c:xVal>
          <c:yVal>
            <c:numRef>
              <c:f>'Sri Lanka'!$E$3:$E$5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365C-44AF-8A03-6E0C891B2786}"/>
            </c:ext>
          </c:extLst>
        </c:ser>
        <c:dLbls>
          <c:showLegendKey val="0"/>
          <c:showVal val="0"/>
          <c:showCatName val="0"/>
          <c:showSerName val="0"/>
          <c:showPercent val="0"/>
          <c:showBubbleSize val="0"/>
        </c:dLbls>
        <c:axId val="224877184"/>
        <c:axId val="224875648"/>
      </c:scatterChart>
      <c:catAx>
        <c:axId val="22458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4586752"/>
        <c:crosses val="autoZero"/>
        <c:auto val="1"/>
        <c:lblAlgn val="ctr"/>
        <c:lblOffset val="100"/>
        <c:noMultiLvlLbl val="0"/>
      </c:catAx>
      <c:valAx>
        <c:axId val="22458675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4585216"/>
        <c:crosses val="autoZero"/>
        <c:crossBetween val="between"/>
        <c:majorUnit val="20"/>
      </c:valAx>
      <c:valAx>
        <c:axId val="224875648"/>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4877184"/>
        <c:crosses val="max"/>
        <c:crossBetween val="midCat"/>
      </c:valAx>
      <c:valAx>
        <c:axId val="224877184"/>
        <c:scaling>
          <c:orientation val="minMax"/>
        </c:scaling>
        <c:delete val="1"/>
        <c:axPos val="b"/>
        <c:numFmt formatCode="General" sourceLinked="1"/>
        <c:majorTickMark val="out"/>
        <c:minorTickMark val="none"/>
        <c:tickLblPos val="nextTo"/>
        <c:crossAx val="2248756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155669072263364E-2"/>
          <c:y val="3.5976262609509722E-2"/>
          <c:w val="0.83208454341365468"/>
          <c:h val="0.73676899857365574"/>
        </c:manualLayout>
      </c:layout>
      <c:barChart>
        <c:barDir val="col"/>
        <c:grouping val="clustered"/>
        <c:varyColors val="0"/>
        <c:ser>
          <c:idx val="0"/>
          <c:order val="0"/>
          <c:tx>
            <c:strRef>
              <c:f>SLK_27!$B$3</c:f>
              <c:strCache>
                <c:ptCount val="1"/>
                <c:pt idx="0">
                  <c:v>Estimate</c:v>
                </c:pt>
              </c:strCache>
            </c:strRef>
          </c:tx>
          <c:spPr>
            <a:solidFill>
              <a:srgbClr val="00A99A"/>
            </a:solidFill>
          </c:spPr>
          <c:invertIfNegative val="0"/>
          <c:dLbls>
            <c:dLbl>
              <c:idx val="0"/>
              <c:tx>
                <c:rich>
                  <a:bodyPr/>
                  <a:lstStyle/>
                  <a:p>
                    <a:r>
                      <a:rPr lang="en-US"/>
                      <a:t> n/a</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BAE-4553-A518-D625EE4368C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SLK_27!$A$4:$A$6</c:f>
              <c:strCache>
                <c:ptCount val="3"/>
                <c:pt idx="0">
                  <c:v>Estimated number 
of pregnant women 
living with HIV</c:v>
                </c:pt>
                <c:pt idx="1">
                  <c:v>Number of 
pregnant women
receiving ARVs</c:v>
                </c:pt>
                <c:pt idx="2">
                  <c:v>PMTCT coverage (%)</c:v>
                </c:pt>
              </c:strCache>
            </c:strRef>
          </c:cat>
          <c:val>
            <c:numRef>
              <c:f>SLK_27!$B$4:$B$6</c:f>
              <c:numCache>
                <c:formatCode>General</c:formatCode>
                <c:ptCount val="3"/>
                <c:pt idx="0" formatCode="_(* #,##0_);_(* \(#,##0\);_(* &quot;-&quot;??_);_(@_)">
                  <c:v>0</c:v>
                </c:pt>
              </c:numCache>
            </c:numRef>
          </c:val>
          <c:extLst>
            <c:ext xmlns:c16="http://schemas.microsoft.com/office/drawing/2014/chart" uri="{C3380CC4-5D6E-409C-BE32-E72D297353CC}">
              <c16:uniqueId val="{00000001-3BAE-4553-A518-D625EE4368CD}"/>
            </c:ext>
          </c:extLst>
        </c:ser>
        <c:ser>
          <c:idx val="3"/>
          <c:order val="3"/>
          <c:tx>
            <c:strRef>
              <c:f>SLK_27!$E$3</c:f>
              <c:strCache>
                <c:ptCount val="1"/>
                <c:pt idx="0">
                  <c:v>Number of pregnant women
 receiving PMTCT</c:v>
                </c:pt>
              </c:strCache>
            </c:strRef>
          </c:tx>
          <c:spPr>
            <a:solidFill>
              <a:srgbClr val="E31837"/>
            </a:solidFill>
          </c:spPr>
          <c:invertIfNegative val="0"/>
          <c:dLbls>
            <c:dLbl>
              <c:idx val="1"/>
              <c:layout>
                <c:manualLayout>
                  <c:x val="-1.9607843137254906E-3"/>
                  <c:y val="1.67786169585944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AE-4553-A518-D625EE4368C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SLK_27!$A$4:$A$6</c:f>
              <c:strCache>
                <c:ptCount val="3"/>
                <c:pt idx="0">
                  <c:v>Estimated number 
of pregnant women 
living with HIV</c:v>
                </c:pt>
                <c:pt idx="1">
                  <c:v>Number of 
pregnant women
receiving ARVs</c:v>
                </c:pt>
                <c:pt idx="2">
                  <c:v>PMTCT coverage (%)</c:v>
                </c:pt>
              </c:strCache>
            </c:strRef>
          </c:cat>
          <c:val>
            <c:numRef>
              <c:f>SLK_27!$E$4:$E$6</c:f>
              <c:numCache>
                <c:formatCode>_(* #,##0_);_(* \(#,##0\);_(* "-"??_);_(@_)</c:formatCode>
                <c:ptCount val="3"/>
                <c:pt idx="1">
                  <c:v>16</c:v>
                </c:pt>
              </c:numCache>
            </c:numRef>
          </c:val>
          <c:extLst>
            <c:ext xmlns:c16="http://schemas.microsoft.com/office/drawing/2014/chart" uri="{C3380CC4-5D6E-409C-BE32-E72D297353CC}">
              <c16:uniqueId val="{00000003-3BAE-4553-A518-D625EE4368CD}"/>
            </c:ext>
          </c:extLst>
        </c:ser>
        <c:dLbls>
          <c:showLegendKey val="0"/>
          <c:showVal val="0"/>
          <c:showCatName val="0"/>
          <c:showSerName val="0"/>
          <c:showPercent val="0"/>
          <c:showBubbleSize val="0"/>
        </c:dLbls>
        <c:gapWidth val="90"/>
        <c:overlap val="100"/>
        <c:axId val="225078656"/>
        <c:axId val="225268864"/>
      </c:barChart>
      <c:barChart>
        <c:barDir val="col"/>
        <c:grouping val="clustered"/>
        <c:varyColors val="0"/>
        <c:ser>
          <c:idx val="4"/>
          <c:order val="4"/>
          <c:tx>
            <c:strRef>
              <c:f>SLK_27!$F$3</c:f>
              <c:strCache>
                <c:ptCount val="1"/>
                <c:pt idx="0">
                  <c:v>Estimated ART coverage</c:v>
                </c:pt>
              </c:strCache>
            </c:strRef>
          </c:tx>
          <c:spPr>
            <a:solidFill>
              <a:srgbClr val="00AEEF"/>
            </a:solidFill>
          </c:spPr>
          <c:invertIfNegative val="0"/>
          <c:dLbls>
            <c:dLbl>
              <c:idx val="2"/>
              <c:layout>
                <c:manualLayout>
                  <c:x val="2.7618546596981148E-4"/>
                  <c:y val="-5.6498619726304085E-3"/>
                </c:manualLayout>
              </c:layout>
              <c:tx>
                <c:rich>
                  <a:bodyPr/>
                  <a:lstStyle/>
                  <a:p>
                    <a:r>
                      <a:rPr lang="en-US" dirty="0"/>
                      <a:t>n/a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BAE-4553-A518-D625EE4368C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SLK_27!$A$4:$A$6</c:f>
              <c:strCache>
                <c:ptCount val="3"/>
                <c:pt idx="0">
                  <c:v>Estimated number 
of pregnant women 
living with HIV</c:v>
                </c:pt>
                <c:pt idx="1">
                  <c:v>Number of 
pregnant women
receiving ARVs</c:v>
                </c:pt>
                <c:pt idx="2">
                  <c:v>PMTCT coverage (%)</c:v>
                </c:pt>
              </c:strCache>
            </c:strRef>
          </c:cat>
          <c:val>
            <c:numRef>
              <c:f>SLK_27!$F$4:$F$6</c:f>
              <c:numCache>
                <c:formatCode>General</c:formatCode>
                <c:ptCount val="3"/>
                <c:pt idx="2" formatCode="#,##0">
                  <c:v>0</c:v>
                </c:pt>
              </c:numCache>
            </c:numRef>
          </c:val>
          <c:extLst>
            <c:ext xmlns:c16="http://schemas.microsoft.com/office/drawing/2014/chart" uri="{C3380CC4-5D6E-409C-BE32-E72D297353CC}">
              <c16:uniqueId val="{00000005-3BAE-4553-A518-D625EE4368CD}"/>
            </c:ext>
          </c:extLst>
        </c:ser>
        <c:dLbls>
          <c:showLegendKey val="0"/>
          <c:showVal val="0"/>
          <c:showCatName val="0"/>
          <c:showSerName val="0"/>
          <c:showPercent val="0"/>
          <c:showBubbleSize val="0"/>
        </c:dLbls>
        <c:gapWidth val="90"/>
        <c:axId val="225293440"/>
        <c:axId val="225270784"/>
      </c:barChart>
      <c:lineChart>
        <c:grouping val="standard"/>
        <c:varyColors val="0"/>
        <c:ser>
          <c:idx val="1"/>
          <c:order val="1"/>
          <c:tx>
            <c:strRef>
              <c:f>SLK_27!$C$3</c:f>
              <c:strCache>
                <c:ptCount val="1"/>
                <c:pt idx="0">
                  <c:v>Lower estimate</c:v>
                </c:pt>
              </c:strCache>
            </c:strRef>
          </c:tx>
          <c:marker>
            <c:symbol val="dash"/>
            <c:size val="10"/>
            <c:spPr>
              <a:solidFill>
                <a:sysClr val="windowText" lastClr="000000"/>
              </a:solidFill>
              <a:ln>
                <a:solidFill>
                  <a:sysClr val="windowText" lastClr="0000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3BAE-4553-A518-D625EE4368C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SLK_27!$A$4:$A$6</c:f>
              <c:strCache>
                <c:ptCount val="3"/>
                <c:pt idx="0">
                  <c:v>Estimated number 
of pregnant women 
living with HIV</c:v>
                </c:pt>
                <c:pt idx="1">
                  <c:v>Number of 
pregnant women
receiving ARVs</c:v>
                </c:pt>
                <c:pt idx="2">
                  <c:v>PMTCT coverage (%)</c:v>
                </c:pt>
              </c:strCache>
            </c:strRef>
          </c:cat>
          <c:val>
            <c:numRef>
              <c:f>SLK_27!$C$4:$C$6</c:f>
              <c:numCache>
                <c:formatCode>General</c:formatCode>
                <c:ptCount val="3"/>
                <c:pt idx="0" formatCode="_(* #,##0_);_(* \(#,##0\);_(* &quot;-&quot;??_);_(@_)">
                  <c:v>0</c:v>
                </c:pt>
              </c:numCache>
            </c:numRef>
          </c:val>
          <c:smooth val="0"/>
          <c:extLst>
            <c:ext xmlns:c16="http://schemas.microsoft.com/office/drawing/2014/chart" uri="{C3380CC4-5D6E-409C-BE32-E72D297353CC}">
              <c16:uniqueId val="{00000007-3BAE-4553-A518-D625EE4368CD}"/>
            </c:ext>
          </c:extLst>
        </c:ser>
        <c:ser>
          <c:idx val="2"/>
          <c:order val="2"/>
          <c:tx>
            <c:strRef>
              <c:f>SLK_27!$D$3</c:f>
              <c:strCache>
                <c:ptCount val="1"/>
                <c:pt idx="0">
                  <c:v>Upper estimate</c:v>
                </c:pt>
              </c:strCache>
            </c:strRef>
          </c:tx>
          <c:marker>
            <c:symbol val="dash"/>
            <c:size val="10"/>
            <c:spPr>
              <a:solidFill>
                <a:schemeClr val="tx1"/>
              </a:solidFill>
              <a:ln>
                <a:solidFill>
                  <a:sysClr val="windowText" lastClr="000000"/>
                </a:solidFill>
              </a:ln>
            </c:spPr>
          </c:marker>
          <c:cat>
            <c:strRef>
              <c:f>SLK_27!$A$4:$A$6</c:f>
              <c:strCache>
                <c:ptCount val="3"/>
                <c:pt idx="0">
                  <c:v>Estimated number 
of pregnant women 
living with HIV</c:v>
                </c:pt>
                <c:pt idx="1">
                  <c:v>Number of 
pregnant women
receiving ARVs</c:v>
                </c:pt>
                <c:pt idx="2">
                  <c:v>PMTCT coverage (%)</c:v>
                </c:pt>
              </c:strCache>
            </c:strRef>
          </c:cat>
          <c:val>
            <c:numRef>
              <c:f>SLK_27!$D$4:$D$6</c:f>
              <c:numCache>
                <c:formatCode>General</c:formatCode>
                <c:ptCount val="3"/>
                <c:pt idx="0" formatCode="_(* #,##0_);_(* \(#,##0\);_(* &quot;-&quot;??_);_(@_)">
                  <c:v>0</c:v>
                </c:pt>
              </c:numCache>
            </c:numRef>
          </c:val>
          <c:smooth val="0"/>
          <c:extLst>
            <c:ext xmlns:c16="http://schemas.microsoft.com/office/drawing/2014/chart" uri="{C3380CC4-5D6E-409C-BE32-E72D297353CC}">
              <c16:uniqueId val="{00000008-3BAE-4553-A518-D625EE4368CD}"/>
            </c:ext>
          </c:extLst>
        </c:ser>
        <c:dLbls>
          <c:showLegendKey val="0"/>
          <c:showVal val="0"/>
          <c:showCatName val="0"/>
          <c:showSerName val="0"/>
          <c:showPercent val="0"/>
          <c:showBubbleSize val="0"/>
        </c:dLbls>
        <c:hiLowLines/>
        <c:marker val="1"/>
        <c:smooth val="0"/>
        <c:axId val="225078656"/>
        <c:axId val="225268864"/>
      </c:lineChart>
      <c:lineChart>
        <c:grouping val="standard"/>
        <c:varyColors val="0"/>
        <c:ser>
          <c:idx val="5"/>
          <c:order val="5"/>
          <c:tx>
            <c:strRef>
              <c:f>SLK_27!$G$3</c:f>
              <c:strCache>
                <c:ptCount val="1"/>
                <c:pt idx="0">
                  <c:v>ART Lower estimate</c:v>
                </c:pt>
              </c:strCache>
            </c:strRef>
          </c:tx>
          <c:marker>
            <c:spPr>
              <a:ln>
                <a:solidFill>
                  <a:sysClr val="windowText" lastClr="000000"/>
                </a:solidFill>
              </a:ln>
            </c:spPr>
          </c:marker>
          <c:dPt>
            <c:idx val="2"/>
            <c:marker>
              <c:symbol val="dash"/>
              <c:size val="10"/>
              <c:spPr>
                <a:solidFill>
                  <a:schemeClr val="tx1"/>
                </a:solidFill>
                <a:ln>
                  <a:solidFill>
                    <a:sysClr val="windowText" lastClr="000000"/>
                  </a:solidFill>
                </a:ln>
              </c:spPr>
            </c:marker>
            <c:bubble3D val="0"/>
            <c:extLst>
              <c:ext xmlns:c16="http://schemas.microsoft.com/office/drawing/2014/chart" uri="{C3380CC4-5D6E-409C-BE32-E72D297353CC}">
                <c16:uniqueId val="{00000009-3BAE-4553-A518-D625EE4368CD}"/>
              </c:ext>
            </c:extLst>
          </c:dPt>
          <c:cat>
            <c:strRef>
              <c:f>SLK_27!$A$4:$A$6</c:f>
              <c:strCache>
                <c:ptCount val="3"/>
                <c:pt idx="0">
                  <c:v>Estimated number 
of pregnant women 
living with HIV</c:v>
                </c:pt>
                <c:pt idx="1">
                  <c:v>Number of 
pregnant women
receiving ARVs</c:v>
                </c:pt>
                <c:pt idx="2">
                  <c:v>PMTCT coverage (%)</c:v>
                </c:pt>
              </c:strCache>
            </c:strRef>
          </c:cat>
          <c:val>
            <c:numRef>
              <c:f>SLK_27!$G$4:$G$6</c:f>
              <c:numCache>
                <c:formatCode>General</c:formatCode>
                <c:ptCount val="3"/>
                <c:pt idx="2" formatCode="#,##0">
                  <c:v>0</c:v>
                </c:pt>
              </c:numCache>
            </c:numRef>
          </c:val>
          <c:smooth val="0"/>
          <c:extLst>
            <c:ext xmlns:c16="http://schemas.microsoft.com/office/drawing/2014/chart" uri="{C3380CC4-5D6E-409C-BE32-E72D297353CC}">
              <c16:uniqueId val="{0000000A-3BAE-4553-A518-D625EE4368CD}"/>
            </c:ext>
          </c:extLst>
        </c:ser>
        <c:ser>
          <c:idx val="6"/>
          <c:order val="6"/>
          <c:tx>
            <c:strRef>
              <c:f>SLK_27!$H$3</c:f>
              <c:strCache>
                <c:ptCount val="1"/>
                <c:pt idx="0">
                  <c:v>ART Upper estimate</c:v>
                </c:pt>
              </c:strCache>
            </c:strRef>
          </c:tx>
          <c:marker>
            <c:symbol val="dash"/>
            <c:size val="10"/>
            <c:spPr>
              <a:solidFill>
                <a:schemeClr val="tx1"/>
              </a:solidFill>
              <a:ln>
                <a:noFill/>
              </a:ln>
            </c:spPr>
          </c:marker>
          <c:cat>
            <c:strRef>
              <c:f>SLK_27!$A$4:$A$6</c:f>
              <c:strCache>
                <c:ptCount val="3"/>
                <c:pt idx="0">
                  <c:v>Estimated number 
of pregnant women 
living with HIV</c:v>
                </c:pt>
                <c:pt idx="1">
                  <c:v>Number of 
pregnant women
receiving ARVs</c:v>
                </c:pt>
                <c:pt idx="2">
                  <c:v>PMTCT coverage (%)</c:v>
                </c:pt>
              </c:strCache>
            </c:strRef>
          </c:cat>
          <c:val>
            <c:numRef>
              <c:f>SLK_27!$H$4:$H$6</c:f>
              <c:numCache>
                <c:formatCode>General</c:formatCode>
                <c:ptCount val="3"/>
                <c:pt idx="2" formatCode="#,##0">
                  <c:v>0</c:v>
                </c:pt>
              </c:numCache>
            </c:numRef>
          </c:val>
          <c:smooth val="0"/>
          <c:extLst>
            <c:ext xmlns:c16="http://schemas.microsoft.com/office/drawing/2014/chart" uri="{C3380CC4-5D6E-409C-BE32-E72D297353CC}">
              <c16:uniqueId val="{0000000B-3BAE-4553-A518-D625EE4368CD}"/>
            </c:ext>
          </c:extLst>
        </c:ser>
        <c:dLbls>
          <c:showLegendKey val="0"/>
          <c:showVal val="0"/>
          <c:showCatName val="0"/>
          <c:showSerName val="0"/>
          <c:showPercent val="0"/>
          <c:showBubbleSize val="0"/>
        </c:dLbls>
        <c:hiLowLines/>
        <c:marker val="1"/>
        <c:smooth val="0"/>
        <c:axId val="225293440"/>
        <c:axId val="225270784"/>
      </c:lineChart>
      <c:catAx>
        <c:axId val="225078656"/>
        <c:scaling>
          <c:orientation val="minMax"/>
        </c:scaling>
        <c:delete val="0"/>
        <c:axPos val="b"/>
        <c:numFmt formatCode="General" sourceLinked="0"/>
        <c:majorTickMark val="out"/>
        <c:minorTickMark val="none"/>
        <c:tickLblPos val="nextTo"/>
        <c:crossAx val="225268864"/>
        <c:crosses val="autoZero"/>
        <c:auto val="1"/>
        <c:lblAlgn val="ctr"/>
        <c:lblOffset val="100"/>
        <c:noMultiLvlLbl val="0"/>
      </c:catAx>
      <c:valAx>
        <c:axId val="225268864"/>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25078656"/>
        <c:crosses val="autoZero"/>
        <c:crossBetween val="between"/>
      </c:valAx>
      <c:valAx>
        <c:axId val="22527078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25293440"/>
        <c:crosses val="max"/>
        <c:crossBetween val="between"/>
        <c:majorUnit val="20"/>
      </c:valAx>
      <c:catAx>
        <c:axId val="225293440"/>
        <c:scaling>
          <c:orientation val="minMax"/>
        </c:scaling>
        <c:delete val="1"/>
        <c:axPos val="b"/>
        <c:numFmt formatCode="General" sourceLinked="1"/>
        <c:majorTickMark val="out"/>
        <c:minorTickMark val="none"/>
        <c:tickLblPos val="none"/>
        <c:crossAx val="225270784"/>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B545-43FC-BB79-DC59197FD3C7}"/>
                </c:ext>
              </c:extLst>
            </c:dLbl>
            <c:dLbl>
              <c:idx val="1"/>
              <c:delete val="1"/>
              <c:extLst>
                <c:ext xmlns:c15="http://schemas.microsoft.com/office/drawing/2012/chart" uri="{CE6537A1-D6FC-4f65-9D91-7224C49458BB}"/>
                <c:ext xmlns:c16="http://schemas.microsoft.com/office/drawing/2014/chart" uri="{C3380CC4-5D6E-409C-BE32-E72D297353CC}">
                  <c16:uniqueId val="{00000001-B545-43FC-BB79-DC59197FD3C7}"/>
                </c:ext>
              </c:extLst>
            </c:dLbl>
            <c:dLbl>
              <c:idx val="2"/>
              <c:delete val="1"/>
              <c:extLst>
                <c:ext xmlns:c15="http://schemas.microsoft.com/office/drawing/2012/chart" uri="{CE6537A1-D6FC-4f65-9D91-7224C49458BB}"/>
                <c:ext xmlns:c16="http://schemas.microsoft.com/office/drawing/2014/chart" uri="{C3380CC4-5D6E-409C-BE32-E72D297353CC}">
                  <c16:uniqueId val="{00000002-B545-43FC-BB79-DC59197FD3C7}"/>
                </c:ext>
              </c:extLst>
            </c:dLbl>
            <c:dLbl>
              <c:idx val="3"/>
              <c:delete val="1"/>
              <c:extLst>
                <c:ext xmlns:c15="http://schemas.microsoft.com/office/drawing/2012/chart" uri="{CE6537A1-D6FC-4f65-9D91-7224C49458BB}"/>
                <c:ext xmlns:c16="http://schemas.microsoft.com/office/drawing/2014/chart" uri="{C3380CC4-5D6E-409C-BE32-E72D297353CC}">
                  <c16:uniqueId val="{00000003-B545-43FC-BB79-DC59197FD3C7}"/>
                </c:ext>
              </c:extLst>
            </c:dLbl>
            <c:dLbl>
              <c:idx val="4"/>
              <c:delete val="1"/>
              <c:extLst>
                <c:ext xmlns:c15="http://schemas.microsoft.com/office/drawing/2012/chart" uri="{CE6537A1-D6FC-4f65-9D91-7224C49458BB}"/>
                <c:ext xmlns:c16="http://schemas.microsoft.com/office/drawing/2014/chart" uri="{C3380CC4-5D6E-409C-BE32-E72D297353CC}">
                  <c16:uniqueId val="{00000004-B545-43FC-BB79-DC59197FD3C7}"/>
                </c:ext>
              </c:extLst>
            </c:dLbl>
            <c:dLbl>
              <c:idx val="5"/>
              <c:delete val="1"/>
              <c:extLst>
                <c:ext xmlns:c15="http://schemas.microsoft.com/office/drawing/2012/chart" uri="{CE6537A1-D6FC-4f65-9D91-7224C49458BB}"/>
                <c:ext xmlns:c16="http://schemas.microsoft.com/office/drawing/2014/chart" uri="{C3380CC4-5D6E-409C-BE32-E72D297353CC}">
                  <c16:uniqueId val="{00000005-B545-43FC-BB79-DC59197FD3C7}"/>
                </c:ext>
              </c:extLst>
            </c:dLbl>
            <c:dLbl>
              <c:idx val="6"/>
              <c:delete val="1"/>
              <c:extLst>
                <c:ext xmlns:c15="http://schemas.microsoft.com/office/drawing/2012/chart" uri="{CE6537A1-D6FC-4f65-9D91-7224C49458BB}"/>
                <c:ext xmlns:c16="http://schemas.microsoft.com/office/drawing/2014/chart" uri="{C3380CC4-5D6E-409C-BE32-E72D297353CC}">
                  <c16:uniqueId val="{00000006-B545-43FC-BB79-DC59197FD3C7}"/>
                </c:ext>
              </c:extLst>
            </c:dLbl>
            <c:dLbl>
              <c:idx val="7"/>
              <c:delete val="1"/>
              <c:extLst>
                <c:ext xmlns:c15="http://schemas.microsoft.com/office/drawing/2012/chart" uri="{CE6537A1-D6FC-4f65-9D91-7224C49458BB}"/>
                <c:ext xmlns:c16="http://schemas.microsoft.com/office/drawing/2014/chart" uri="{C3380CC4-5D6E-409C-BE32-E72D297353CC}">
                  <c16:uniqueId val="{00000007-B545-43FC-BB79-DC59197FD3C7}"/>
                </c:ext>
              </c:extLst>
            </c:dLbl>
            <c:dLbl>
              <c:idx val="8"/>
              <c:delete val="1"/>
              <c:extLst>
                <c:ext xmlns:c15="http://schemas.microsoft.com/office/drawing/2012/chart" uri="{CE6537A1-D6FC-4f65-9D91-7224C49458BB}"/>
                <c:ext xmlns:c16="http://schemas.microsoft.com/office/drawing/2014/chart" uri="{C3380CC4-5D6E-409C-BE32-E72D297353CC}">
                  <c16:uniqueId val="{00000008-B545-43FC-BB79-DC59197FD3C7}"/>
                </c:ext>
              </c:extLst>
            </c:dLbl>
            <c:dLbl>
              <c:idx val="9"/>
              <c:delete val="1"/>
              <c:extLst>
                <c:ext xmlns:c15="http://schemas.microsoft.com/office/drawing/2012/chart" uri="{CE6537A1-D6FC-4f65-9D91-7224C49458BB}"/>
                <c:ext xmlns:c16="http://schemas.microsoft.com/office/drawing/2014/chart" uri="{C3380CC4-5D6E-409C-BE32-E72D297353CC}">
                  <c16:uniqueId val="{00000009-B545-43FC-BB79-DC59197FD3C7}"/>
                </c:ext>
              </c:extLst>
            </c:dLbl>
            <c:dLbl>
              <c:idx val="10"/>
              <c:delete val="1"/>
              <c:extLst>
                <c:ext xmlns:c15="http://schemas.microsoft.com/office/drawing/2012/chart" uri="{CE6537A1-D6FC-4f65-9D91-7224C49458BB}"/>
                <c:ext xmlns:c16="http://schemas.microsoft.com/office/drawing/2014/chart" uri="{C3380CC4-5D6E-409C-BE32-E72D297353CC}">
                  <c16:uniqueId val="{0000000A-B545-43FC-BB79-DC59197FD3C7}"/>
                </c:ext>
              </c:extLst>
            </c:dLbl>
            <c:dLbl>
              <c:idx val="11"/>
              <c:delete val="1"/>
              <c:extLst>
                <c:ext xmlns:c15="http://schemas.microsoft.com/office/drawing/2012/chart" uri="{CE6537A1-D6FC-4f65-9D91-7224C49458BB}"/>
                <c:ext xmlns:c16="http://schemas.microsoft.com/office/drawing/2014/chart" uri="{C3380CC4-5D6E-409C-BE32-E72D297353CC}">
                  <c16:uniqueId val="{0000000B-B545-43FC-BB79-DC59197FD3C7}"/>
                </c:ext>
              </c:extLst>
            </c:dLbl>
            <c:dLbl>
              <c:idx val="12"/>
              <c:delete val="1"/>
              <c:extLst>
                <c:ext xmlns:c15="http://schemas.microsoft.com/office/drawing/2012/chart" uri="{CE6537A1-D6FC-4f65-9D91-7224C49458BB}"/>
                <c:ext xmlns:c16="http://schemas.microsoft.com/office/drawing/2014/chart" uri="{C3380CC4-5D6E-409C-BE32-E72D297353CC}">
                  <c16:uniqueId val="{0000000C-B545-43FC-BB79-DC59197FD3C7}"/>
                </c:ext>
              </c:extLst>
            </c:dLbl>
            <c:dLbl>
              <c:idx val="13"/>
              <c:delete val="1"/>
              <c:extLst>
                <c:ext xmlns:c15="http://schemas.microsoft.com/office/drawing/2012/chart" uri="{CE6537A1-D6FC-4f65-9D91-7224C49458BB}"/>
                <c:ext xmlns:c16="http://schemas.microsoft.com/office/drawing/2014/chart" uri="{C3380CC4-5D6E-409C-BE32-E72D297353CC}">
                  <c16:uniqueId val="{0000000D-B545-43FC-BB79-DC59197FD3C7}"/>
                </c:ext>
              </c:extLst>
            </c:dLbl>
            <c:dLbl>
              <c:idx val="14"/>
              <c:delete val="1"/>
              <c:extLst>
                <c:ext xmlns:c15="http://schemas.microsoft.com/office/drawing/2012/chart" uri="{CE6537A1-D6FC-4f65-9D91-7224C49458BB}"/>
                <c:ext xmlns:c16="http://schemas.microsoft.com/office/drawing/2014/chart" uri="{C3380CC4-5D6E-409C-BE32-E72D297353CC}">
                  <c16:uniqueId val="{0000000E-B545-43FC-BB79-DC59197FD3C7}"/>
                </c:ext>
              </c:extLst>
            </c:dLbl>
            <c:dLbl>
              <c:idx val="15"/>
              <c:delete val="1"/>
              <c:extLst>
                <c:ext xmlns:c15="http://schemas.microsoft.com/office/drawing/2012/chart" uri="{CE6537A1-D6FC-4f65-9D91-7224C49458BB}"/>
                <c:ext xmlns:c16="http://schemas.microsoft.com/office/drawing/2014/chart" uri="{C3380CC4-5D6E-409C-BE32-E72D297353CC}">
                  <c16:uniqueId val="{0000000F-B545-43FC-BB79-DC59197FD3C7}"/>
                </c:ext>
              </c:extLst>
            </c:dLbl>
            <c:dLbl>
              <c:idx val="16"/>
              <c:delete val="1"/>
              <c:extLst>
                <c:ext xmlns:c15="http://schemas.microsoft.com/office/drawing/2012/chart" uri="{CE6537A1-D6FC-4f65-9D91-7224C49458BB}"/>
                <c:ext xmlns:c16="http://schemas.microsoft.com/office/drawing/2014/chart" uri="{C3380CC4-5D6E-409C-BE32-E72D297353CC}">
                  <c16:uniqueId val="{00000010-B545-43FC-BB79-DC59197FD3C7}"/>
                </c:ext>
              </c:extLst>
            </c:dLbl>
            <c:dLbl>
              <c:idx val="17"/>
              <c:delete val="1"/>
              <c:extLst>
                <c:ext xmlns:c15="http://schemas.microsoft.com/office/drawing/2012/chart" uri="{CE6537A1-D6FC-4f65-9D91-7224C49458BB}"/>
                <c:ext xmlns:c16="http://schemas.microsoft.com/office/drawing/2014/chart" uri="{C3380CC4-5D6E-409C-BE32-E72D297353CC}">
                  <c16:uniqueId val="{00000011-B545-43FC-BB79-DC59197FD3C7}"/>
                </c:ext>
              </c:extLst>
            </c:dLbl>
            <c:dLbl>
              <c:idx val="18"/>
              <c:delete val="1"/>
              <c:extLst>
                <c:ext xmlns:c15="http://schemas.microsoft.com/office/drawing/2012/chart" uri="{CE6537A1-D6FC-4f65-9D91-7224C49458BB}"/>
                <c:ext xmlns:c16="http://schemas.microsoft.com/office/drawing/2014/chart" uri="{C3380CC4-5D6E-409C-BE32-E72D297353CC}">
                  <c16:uniqueId val="{00000012-B545-43FC-BB79-DC59197FD3C7}"/>
                </c:ext>
              </c:extLst>
            </c:dLbl>
            <c:dLbl>
              <c:idx val="19"/>
              <c:delete val="1"/>
              <c:extLst>
                <c:ext xmlns:c15="http://schemas.microsoft.com/office/drawing/2012/chart" uri="{CE6537A1-D6FC-4f65-9D91-7224C49458BB}"/>
                <c:ext xmlns:c16="http://schemas.microsoft.com/office/drawing/2014/chart" uri="{C3380CC4-5D6E-409C-BE32-E72D297353CC}">
                  <c16:uniqueId val="{00000013-B545-43FC-BB79-DC59197FD3C7}"/>
                </c:ext>
              </c:extLst>
            </c:dLbl>
            <c:dLbl>
              <c:idx val="20"/>
              <c:delete val="1"/>
              <c:extLst>
                <c:ext xmlns:c15="http://schemas.microsoft.com/office/drawing/2012/chart" uri="{CE6537A1-D6FC-4f65-9D91-7224C49458BB}"/>
                <c:ext xmlns:c16="http://schemas.microsoft.com/office/drawing/2014/chart" uri="{C3380CC4-5D6E-409C-BE32-E72D297353CC}">
                  <c16:uniqueId val="{00000014-B545-43FC-BB79-DC59197FD3C7}"/>
                </c:ext>
              </c:extLst>
            </c:dLbl>
            <c:dLbl>
              <c:idx val="21"/>
              <c:delete val="1"/>
              <c:extLst>
                <c:ext xmlns:c15="http://schemas.microsoft.com/office/drawing/2012/chart" uri="{CE6537A1-D6FC-4f65-9D91-7224C49458BB}"/>
                <c:ext xmlns:c16="http://schemas.microsoft.com/office/drawing/2014/chart" uri="{C3380CC4-5D6E-409C-BE32-E72D297353CC}">
                  <c16:uniqueId val="{00000015-B545-43FC-BB79-DC59197FD3C7}"/>
                </c:ext>
              </c:extLst>
            </c:dLbl>
            <c:dLbl>
              <c:idx val="22"/>
              <c:delete val="1"/>
              <c:extLst>
                <c:ext xmlns:c15="http://schemas.microsoft.com/office/drawing/2012/chart" uri="{CE6537A1-D6FC-4f65-9D91-7224C49458BB}"/>
                <c:ext xmlns:c16="http://schemas.microsoft.com/office/drawing/2014/chart" uri="{C3380CC4-5D6E-409C-BE32-E72D297353CC}">
                  <c16:uniqueId val="{00000016-B545-43FC-BB79-DC59197FD3C7}"/>
                </c:ext>
              </c:extLst>
            </c:dLbl>
            <c:dLbl>
              <c:idx val="23"/>
              <c:delete val="1"/>
              <c:extLst>
                <c:ext xmlns:c15="http://schemas.microsoft.com/office/drawing/2012/chart" uri="{CE6537A1-D6FC-4f65-9D91-7224C49458BB}"/>
                <c:ext xmlns:c16="http://schemas.microsoft.com/office/drawing/2014/chart" uri="{C3380CC4-5D6E-409C-BE32-E72D297353CC}">
                  <c16:uniqueId val="{00000017-B545-43FC-BB79-DC59197FD3C7}"/>
                </c:ext>
              </c:extLst>
            </c:dLbl>
            <c:dLbl>
              <c:idx val="24"/>
              <c:delete val="1"/>
              <c:extLst>
                <c:ext xmlns:c15="http://schemas.microsoft.com/office/drawing/2012/chart" uri="{CE6537A1-D6FC-4f65-9D91-7224C49458BB}"/>
                <c:ext xmlns:c16="http://schemas.microsoft.com/office/drawing/2014/chart" uri="{C3380CC4-5D6E-409C-BE32-E72D297353CC}">
                  <c16:uniqueId val="{00000018-B545-43FC-BB79-DC59197FD3C7}"/>
                </c:ext>
              </c:extLst>
            </c:dLbl>
            <c:dLbl>
              <c:idx val="25"/>
              <c:delete val="1"/>
              <c:extLst>
                <c:ext xmlns:c15="http://schemas.microsoft.com/office/drawing/2012/chart" uri="{CE6537A1-D6FC-4f65-9D91-7224C49458BB}"/>
                <c:ext xmlns:c16="http://schemas.microsoft.com/office/drawing/2014/chart" uri="{C3380CC4-5D6E-409C-BE32-E72D297353CC}">
                  <c16:uniqueId val="{00000019-B545-43FC-BB79-DC59197FD3C7}"/>
                </c:ext>
              </c:extLst>
            </c:dLbl>
            <c:dLbl>
              <c:idx val="26"/>
              <c:delete val="1"/>
              <c:extLst>
                <c:ext xmlns:c15="http://schemas.microsoft.com/office/drawing/2012/chart" uri="{CE6537A1-D6FC-4f65-9D91-7224C49458BB}"/>
                <c:ext xmlns:c16="http://schemas.microsoft.com/office/drawing/2014/chart" uri="{C3380CC4-5D6E-409C-BE32-E72D297353CC}">
                  <c16:uniqueId val="{0000001A-B545-43FC-BB79-DC59197FD3C7}"/>
                </c:ext>
              </c:extLst>
            </c:dLbl>
            <c:dLbl>
              <c:idx val="27"/>
              <c:delete val="1"/>
              <c:extLst>
                <c:ext xmlns:c15="http://schemas.microsoft.com/office/drawing/2012/chart" uri="{CE6537A1-D6FC-4f65-9D91-7224C49458BB}"/>
                <c:ext xmlns:c16="http://schemas.microsoft.com/office/drawing/2014/chart" uri="{C3380CC4-5D6E-409C-BE32-E72D297353CC}">
                  <c16:uniqueId val="{0000001B-B545-43FC-BB79-DC59197FD3C7}"/>
                </c:ext>
              </c:extLst>
            </c:dLbl>
            <c:dLbl>
              <c:idx val="28"/>
              <c:delete val="1"/>
              <c:extLst>
                <c:ext xmlns:c15="http://schemas.microsoft.com/office/drawing/2012/chart" uri="{CE6537A1-D6FC-4f65-9D91-7224C49458BB}"/>
                <c:ext xmlns:c16="http://schemas.microsoft.com/office/drawing/2014/chart" uri="{C3380CC4-5D6E-409C-BE32-E72D297353CC}">
                  <c16:uniqueId val="{0000001C-B545-43FC-BB79-DC59197FD3C7}"/>
                </c:ext>
              </c:extLst>
            </c:dLbl>
            <c:dLbl>
              <c:idx val="29"/>
              <c:tx>
                <c:rich>
                  <a:bodyPr/>
                  <a:lstStyle/>
                  <a:p>
                    <a:r>
                      <a:rPr lang="en-US"/>
                      <a:t>3 600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B545-43FC-BB79-DC59197FD3C7}"/>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women'!$C$3:$C$32</c:f>
              <c:numCache>
                <c:formatCode>0</c:formatCode>
                <c:ptCount val="30"/>
                <c:pt idx="0">
                  <c:v>44</c:v>
                </c:pt>
                <c:pt idx="1">
                  <c:v>81</c:v>
                </c:pt>
                <c:pt idx="2">
                  <c:v>144</c:v>
                </c:pt>
                <c:pt idx="3">
                  <c:v>239</c:v>
                </c:pt>
                <c:pt idx="4">
                  <c:v>378</c:v>
                </c:pt>
                <c:pt idx="5">
                  <c:v>566</c:v>
                </c:pt>
                <c:pt idx="6">
                  <c:v>807</c:v>
                </c:pt>
                <c:pt idx="7">
                  <c:v>1096</c:v>
                </c:pt>
                <c:pt idx="8">
                  <c:v>1424</c:v>
                </c:pt>
                <c:pt idx="9">
                  <c:v>1774</c:v>
                </c:pt>
                <c:pt idx="10">
                  <c:v>2123</c:v>
                </c:pt>
                <c:pt idx="11">
                  <c:v>2450</c:v>
                </c:pt>
                <c:pt idx="12">
                  <c:v>2761</c:v>
                </c:pt>
                <c:pt idx="13">
                  <c:v>3044</c:v>
                </c:pt>
                <c:pt idx="14">
                  <c:v>3288</c:v>
                </c:pt>
                <c:pt idx="15">
                  <c:v>3493</c:v>
                </c:pt>
                <c:pt idx="16">
                  <c:v>3659</c:v>
                </c:pt>
                <c:pt idx="17">
                  <c:v>3776</c:v>
                </c:pt>
                <c:pt idx="18">
                  <c:v>3855</c:v>
                </c:pt>
                <c:pt idx="19">
                  <c:v>3897</c:v>
                </c:pt>
                <c:pt idx="20">
                  <c:v>3913</c:v>
                </c:pt>
                <c:pt idx="21">
                  <c:v>3900</c:v>
                </c:pt>
                <c:pt idx="22">
                  <c:v>3867</c:v>
                </c:pt>
                <c:pt idx="23">
                  <c:v>3824</c:v>
                </c:pt>
                <c:pt idx="24">
                  <c:v>3780</c:v>
                </c:pt>
                <c:pt idx="25">
                  <c:v>3742</c:v>
                </c:pt>
                <c:pt idx="26">
                  <c:v>3693</c:v>
                </c:pt>
                <c:pt idx="27">
                  <c:v>3637</c:v>
                </c:pt>
                <c:pt idx="28">
                  <c:v>3576</c:v>
                </c:pt>
                <c:pt idx="29">
                  <c:v>3551</c:v>
                </c:pt>
              </c:numCache>
            </c:numRef>
          </c:val>
          <c:smooth val="0"/>
          <c:extLst>
            <c:ext xmlns:c16="http://schemas.microsoft.com/office/drawing/2014/chart" uri="{C3380CC4-5D6E-409C-BE32-E72D297353CC}">
              <c16:uniqueId val="{00000001-FF3D-4B82-8D5A-1E1A64EA7440}"/>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women'!$D$3:$D$32</c:f>
              <c:numCache>
                <c:formatCode>0</c:formatCode>
                <c:ptCount val="30"/>
                <c:pt idx="0">
                  <c:v>38</c:v>
                </c:pt>
                <c:pt idx="1">
                  <c:v>70</c:v>
                </c:pt>
                <c:pt idx="2">
                  <c:v>123</c:v>
                </c:pt>
                <c:pt idx="3">
                  <c:v>204</c:v>
                </c:pt>
                <c:pt idx="4">
                  <c:v>321</c:v>
                </c:pt>
                <c:pt idx="5">
                  <c:v>481</c:v>
                </c:pt>
                <c:pt idx="6">
                  <c:v>686</c:v>
                </c:pt>
                <c:pt idx="7">
                  <c:v>933</c:v>
                </c:pt>
                <c:pt idx="8">
                  <c:v>1214</c:v>
                </c:pt>
                <c:pt idx="9">
                  <c:v>1506</c:v>
                </c:pt>
                <c:pt idx="10">
                  <c:v>1806</c:v>
                </c:pt>
                <c:pt idx="11">
                  <c:v>2084</c:v>
                </c:pt>
                <c:pt idx="12">
                  <c:v>2340</c:v>
                </c:pt>
                <c:pt idx="13">
                  <c:v>2580</c:v>
                </c:pt>
                <c:pt idx="14">
                  <c:v>2784</c:v>
                </c:pt>
                <c:pt idx="15">
                  <c:v>2964</c:v>
                </c:pt>
                <c:pt idx="16">
                  <c:v>3089</c:v>
                </c:pt>
                <c:pt idx="17">
                  <c:v>3170</c:v>
                </c:pt>
                <c:pt idx="18">
                  <c:v>3241</c:v>
                </c:pt>
                <c:pt idx="19">
                  <c:v>3285</c:v>
                </c:pt>
                <c:pt idx="20">
                  <c:v>3308</c:v>
                </c:pt>
                <c:pt idx="21">
                  <c:v>3288</c:v>
                </c:pt>
                <c:pt idx="22">
                  <c:v>3270</c:v>
                </c:pt>
                <c:pt idx="23">
                  <c:v>3225</c:v>
                </c:pt>
                <c:pt idx="24">
                  <c:v>3197</c:v>
                </c:pt>
                <c:pt idx="25">
                  <c:v>3183</c:v>
                </c:pt>
                <c:pt idx="26">
                  <c:v>3172</c:v>
                </c:pt>
                <c:pt idx="27">
                  <c:v>3150</c:v>
                </c:pt>
                <c:pt idx="28">
                  <c:v>3121</c:v>
                </c:pt>
                <c:pt idx="29">
                  <c:v>3118</c:v>
                </c:pt>
              </c:numCache>
            </c:numRef>
          </c:val>
          <c:smooth val="0"/>
          <c:extLst>
            <c:ext xmlns:c16="http://schemas.microsoft.com/office/drawing/2014/chart" uri="{C3380CC4-5D6E-409C-BE32-E72D297353CC}">
              <c16:uniqueId val="{00000002-FF3D-4B82-8D5A-1E1A64EA7440}"/>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women'!$E$3:$E$32</c:f>
              <c:numCache>
                <c:formatCode>0</c:formatCode>
                <c:ptCount val="30"/>
                <c:pt idx="0">
                  <c:v>51</c:v>
                </c:pt>
                <c:pt idx="1">
                  <c:v>94</c:v>
                </c:pt>
                <c:pt idx="2">
                  <c:v>166</c:v>
                </c:pt>
                <c:pt idx="3">
                  <c:v>278</c:v>
                </c:pt>
                <c:pt idx="4">
                  <c:v>439</c:v>
                </c:pt>
                <c:pt idx="5">
                  <c:v>659</c:v>
                </c:pt>
                <c:pt idx="6">
                  <c:v>940</c:v>
                </c:pt>
                <c:pt idx="7">
                  <c:v>1280</c:v>
                </c:pt>
                <c:pt idx="8">
                  <c:v>1663</c:v>
                </c:pt>
                <c:pt idx="9">
                  <c:v>2069</c:v>
                </c:pt>
                <c:pt idx="10">
                  <c:v>2473</c:v>
                </c:pt>
                <c:pt idx="11">
                  <c:v>2862</c:v>
                </c:pt>
                <c:pt idx="12">
                  <c:v>3250</c:v>
                </c:pt>
                <c:pt idx="13">
                  <c:v>3596</c:v>
                </c:pt>
                <c:pt idx="14">
                  <c:v>3912</c:v>
                </c:pt>
                <c:pt idx="15">
                  <c:v>4185</c:v>
                </c:pt>
                <c:pt idx="16">
                  <c:v>4386</c:v>
                </c:pt>
                <c:pt idx="17">
                  <c:v>4510</c:v>
                </c:pt>
                <c:pt idx="18">
                  <c:v>4596</c:v>
                </c:pt>
                <c:pt idx="19">
                  <c:v>4644</c:v>
                </c:pt>
                <c:pt idx="20">
                  <c:v>4677</c:v>
                </c:pt>
                <c:pt idx="21">
                  <c:v>4677</c:v>
                </c:pt>
                <c:pt idx="22">
                  <c:v>4645</c:v>
                </c:pt>
                <c:pt idx="23">
                  <c:v>4580</c:v>
                </c:pt>
                <c:pt idx="24">
                  <c:v>4518</c:v>
                </c:pt>
                <c:pt idx="25">
                  <c:v>4435</c:v>
                </c:pt>
                <c:pt idx="26">
                  <c:v>4356</c:v>
                </c:pt>
                <c:pt idx="27">
                  <c:v>4272</c:v>
                </c:pt>
                <c:pt idx="28">
                  <c:v>4192</c:v>
                </c:pt>
                <c:pt idx="29">
                  <c:v>4129</c:v>
                </c:pt>
              </c:numCache>
            </c:numRef>
          </c:val>
          <c:smooth val="0"/>
          <c:extLst>
            <c:ext xmlns:c16="http://schemas.microsoft.com/office/drawing/2014/chart" uri="{C3380CC4-5D6E-409C-BE32-E72D297353CC}">
              <c16:uniqueId val="{00000003-FF3D-4B82-8D5A-1E1A64EA7440}"/>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29"/>
              <c:tx>
                <c:rich>
                  <a:bodyPr/>
                  <a:lstStyle/>
                  <a:p>
                    <a:r>
                      <a:rPr lang="en-US" dirty="0"/>
                      <a:t>1 000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B545-43FC-BB79-DC59197FD3C7}"/>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women'!$F$3:$F$32</c:f>
              <c:numCache>
                <c:formatCode>0</c:formatCode>
                <c:ptCount val="30"/>
                <c:pt idx="0">
                  <c:v>7</c:v>
                </c:pt>
                <c:pt idx="1">
                  <c:v>14</c:v>
                </c:pt>
                <c:pt idx="2">
                  <c:v>25</c:v>
                </c:pt>
                <c:pt idx="3">
                  <c:v>43</c:v>
                </c:pt>
                <c:pt idx="4">
                  <c:v>69</c:v>
                </c:pt>
                <c:pt idx="5">
                  <c:v>106</c:v>
                </c:pt>
                <c:pt idx="6">
                  <c:v>155</c:v>
                </c:pt>
                <c:pt idx="7">
                  <c:v>215</c:v>
                </c:pt>
                <c:pt idx="8">
                  <c:v>286</c:v>
                </c:pt>
                <c:pt idx="9">
                  <c:v>366</c:v>
                </c:pt>
                <c:pt idx="10">
                  <c:v>450</c:v>
                </c:pt>
                <c:pt idx="11">
                  <c:v>535</c:v>
                </c:pt>
                <c:pt idx="12">
                  <c:v>620</c:v>
                </c:pt>
                <c:pt idx="13">
                  <c:v>702</c:v>
                </c:pt>
                <c:pt idx="14">
                  <c:v>778</c:v>
                </c:pt>
                <c:pt idx="15">
                  <c:v>849</c:v>
                </c:pt>
                <c:pt idx="16">
                  <c:v>914</c:v>
                </c:pt>
                <c:pt idx="17">
                  <c:v>969</c:v>
                </c:pt>
                <c:pt idx="18">
                  <c:v>1015</c:v>
                </c:pt>
                <c:pt idx="19">
                  <c:v>1050</c:v>
                </c:pt>
                <c:pt idx="20">
                  <c:v>1078</c:v>
                </c:pt>
                <c:pt idx="21">
                  <c:v>1097</c:v>
                </c:pt>
                <c:pt idx="22">
                  <c:v>1106</c:v>
                </c:pt>
                <c:pt idx="23">
                  <c:v>1106</c:v>
                </c:pt>
                <c:pt idx="24">
                  <c:v>1099</c:v>
                </c:pt>
                <c:pt idx="25">
                  <c:v>1085</c:v>
                </c:pt>
                <c:pt idx="26">
                  <c:v>1068</c:v>
                </c:pt>
                <c:pt idx="27">
                  <c:v>1049</c:v>
                </c:pt>
                <c:pt idx="28">
                  <c:v>1029</c:v>
                </c:pt>
                <c:pt idx="29">
                  <c:v>1013</c:v>
                </c:pt>
              </c:numCache>
            </c:numRef>
          </c:val>
          <c:smooth val="0"/>
          <c:extLst>
            <c:ext xmlns:c16="http://schemas.microsoft.com/office/drawing/2014/chart" uri="{C3380CC4-5D6E-409C-BE32-E72D297353CC}">
              <c16:uniqueId val="{00000005-FF3D-4B82-8D5A-1E1A64EA7440}"/>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women'!$G$3:$G$32</c:f>
              <c:numCache>
                <c:formatCode>0</c:formatCode>
                <c:ptCount val="30"/>
                <c:pt idx="0">
                  <c:v>6</c:v>
                </c:pt>
                <c:pt idx="1">
                  <c:v>12</c:v>
                </c:pt>
                <c:pt idx="2">
                  <c:v>21</c:v>
                </c:pt>
                <c:pt idx="3">
                  <c:v>36</c:v>
                </c:pt>
                <c:pt idx="4">
                  <c:v>59</c:v>
                </c:pt>
                <c:pt idx="5">
                  <c:v>90</c:v>
                </c:pt>
                <c:pt idx="6">
                  <c:v>131</c:v>
                </c:pt>
                <c:pt idx="7">
                  <c:v>184</c:v>
                </c:pt>
                <c:pt idx="8">
                  <c:v>242</c:v>
                </c:pt>
                <c:pt idx="9">
                  <c:v>310</c:v>
                </c:pt>
                <c:pt idx="10">
                  <c:v>383</c:v>
                </c:pt>
                <c:pt idx="11">
                  <c:v>457</c:v>
                </c:pt>
                <c:pt idx="12">
                  <c:v>532</c:v>
                </c:pt>
                <c:pt idx="13">
                  <c:v>608</c:v>
                </c:pt>
                <c:pt idx="14">
                  <c:v>669</c:v>
                </c:pt>
                <c:pt idx="15">
                  <c:v>732</c:v>
                </c:pt>
                <c:pt idx="16">
                  <c:v>789</c:v>
                </c:pt>
                <c:pt idx="17">
                  <c:v>833</c:v>
                </c:pt>
                <c:pt idx="18">
                  <c:v>873</c:v>
                </c:pt>
                <c:pt idx="19">
                  <c:v>903</c:v>
                </c:pt>
                <c:pt idx="20">
                  <c:v>926</c:v>
                </c:pt>
                <c:pt idx="21">
                  <c:v>943</c:v>
                </c:pt>
                <c:pt idx="22">
                  <c:v>957</c:v>
                </c:pt>
                <c:pt idx="23">
                  <c:v>950</c:v>
                </c:pt>
                <c:pt idx="24">
                  <c:v>945</c:v>
                </c:pt>
                <c:pt idx="25">
                  <c:v>935</c:v>
                </c:pt>
                <c:pt idx="26">
                  <c:v>922</c:v>
                </c:pt>
                <c:pt idx="27">
                  <c:v>910</c:v>
                </c:pt>
                <c:pt idx="28">
                  <c:v>901</c:v>
                </c:pt>
                <c:pt idx="29">
                  <c:v>889</c:v>
                </c:pt>
              </c:numCache>
            </c:numRef>
          </c:val>
          <c:smooth val="0"/>
          <c:extLst>
            <c:ext xmlns:c16="http://schemas.microsoft.com/office/drawing/2014/chart" uri="{C3380CC4-5D6E-409C-BE32-E72D297353CC}">
              <c16:uniqueId val="{00000006-FF3D-4B82-8D5A-1E1A64EA7440}"/>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women'!$H$3:$H$32</c:f>
              <c:numCache>
                <c:formatCode>0</c:formatCode>
                <c:ptCount val="30"/>
                <c:pt idx="0">
                  <c:v>8</c:v>
                </c:pt>
                <c:pt idx="1">
                  <c:v>16</c:v>
                </c:pt>
                <c:pt idx="2">
                  <c:v>30</c:v>
                </c:pt>
                <c:pt idx="3">
                  <c:v>50</c:v>
                </c:pt>
                <c:pt idx="4">
                  <c:v>81</c:v>
                </c:pt>
                <c:pt idx="5">
                  <c:v>124</c:v>
                </c:pt>
                <c:pt idx="6">
                  <c:v>181</c:v>
                </c:pt>
                <c:pt idx="7">
                  <c:v>255</c:v>
                </c:pt>
                <c:pt idx="8">
                  <c:v>334</c:v>
                </c:pt>
                <c:pt idx="9">
                  <c:v>428</c:v>
                </c:pt>
                <c:pt idx="10">
                  <c:v>527</c:v>
                </c:pt>
                <c:pt idx="11">
                  <c:v>631</c:v>
                </c:pt>
                <c:pt idx="12">
                  <c:v>735</c:v>
                </c:pt>
                <c:pt idx="13">
                  <c:v>838</c:v>
                </c:pt>
                <c:pt idx="14">
                  <c:v>929</c:v>
                </c:pt>
                <c:pt idx="15">
                  <c:v>1018</c:v>
                </c:pt>
                <c:pt idx="16">
                  <c:v>1096</c:v>
                </c:pt>
                <c:pt idx="17">
                  <c:v>1162</c:v>
                </c:pt>
                <c:pt idx="18">
                  <c:v>1212</c:v>
                </c:pt>
                <c:pt idx="19">
                  <c:v>1255</c:v>
                </c:pt>
                <c:pt idx="20">
                  <c:v>1289</c:v>
                </c:pt>
                <c:pt idx="21">
                  <c:v>1305</c:v>
                </c:pt>
                <c:pt idx="22">
                  <c:v>1319</c:v>
                </c:pt>
                <c:pt idx="23">
                  <c:v>1312</c:v>
                </c:pt>
                <c:pt idx="24">
                  <c:v>1293</c:v>
                </c:pt>
                <c:pt idx="25">
                  <c:v>1265</c:v>
                </c:pt>
                <c:pt idx="26">
                  <c:v>1240</c:v>
                </c:pt>
                <c:pt idx="27">
                  <c:v>1213</c:v>
                </c:pt>
                <c:pt idx="28">
                  <c:v>1187</c:v>
                </c:pt>
                <c:pt idx="29">
                  <c:v>1161</c:v>
                </c:pt>
              </c:numCache>
            </c:numRef>
          </c:val>
          <c:smooth val="0"/>
          <c:extLst>
            <c:ext xmlns:c16="http://schemas.microsoft.com/office/drawing/2014/chart" uri="{C3380CC4-5D6E-409C-BE32-E72D297353CC}">
              <c16:uniqueId val="{00000007-FF3D-4B82-8D5A-1E1A64EA7440}"/>
            </c:ext>
          </c:extLst>
        </c:ser>
        <c:dLbls>
          <c:showLegendKey val="0"/>
          <c:showVal val="0"/>
          <c:showCatName val="0"/>
          <c:showSerName val="0"/>
          <c:showPercent val="0"/>
          <c:showBubbleSize val="0"/>
        </c:dLbls>
        <c:smooth val="0"/>
        <c:axId val="135060864"/>
        <c:axId val="135373952"/>
      </c:lineChart>
      <c:catAx>
        <c:axId val="13506086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5373952"/>
        <c:crosses val="autoZero"/>
        <c:auto val="1"/>
        <c:lblAlgn val="ctr"/>
        <c:lblOffset val="100"/>
        <c:tickLblSkip val="1"/>
        <c:noMultiLvlLbl val="0"/>
      </c:catAx>
      <c:valAx>
        <c:axId val="135373952"/>
        <c:scaling>
          <c:orientation val="minMax"/>
        </c:scaling>
        <c:delete val="0"/>
        <c:axPos val="l"/>
        <c:title>
          <c:tx>
            <c:rich>
              <a:bodyPr rot="-5400000" vert="horz"/>
              <a:lstStyle/>
              <a:p>
                <a:pPr>
                  <a:defRPr/>
                </a:pPr>
                <a:r>
                  <a:rPr lang="en-US" dirty="0"/>
                  <a:t>Number (estimate)</a:t>
                </a:r>
              </a:p>
            </c:rich>
          </c:tx>
          <c:overlay val="0"/>
        </c:title>
        <c:numFmt formatCode="0" sourceLinked="1"/>
        <c:majorTickMark val="out"/>
        <c:minorTickMark val="none"/>
        <c:tickLblPos val="nextTo"/>
        <c:crossAx val="13506086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58"/>
          <c:y val="0.11773148148148152"/>
          <c:w val="0.56144791244525694"/>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208-42E3-95EE-71E67ECC1A0B}"/>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208-42E3-95EE-71E67ECC1A0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'Sri Lanka'!$W$32:$W$33</c:f>
              <c:strCache>
                <c:ptCount val="2"/>
                <c:pt idx="0">
                  <c:v>National </c:v>
                </c:pt>
                <c:pt idx="1">
                  <c:v>City</c:v>
                </c:pt>
              </c:strCache>
            </c:strRef>
          </c:cat>
          <c:val>
            <c:numRef>
              <c:f>'Sri Lanka'!$X$32:$X$33</c:f>
              <c:numCache>
                <c:formatCode>General</c:formatCode>
                <c:ptCount val="2"/>
                <c:pt idx="0">
                  <c:v>0</c:v>
                </c:pt>
                <c:pt idx="1">
                  <c:v>0</c:v>
                </c:pt>
              </c:numCache>
            </c:numRef>
          </c:val>
          <c:extLst>
            <c:ext xmlns:c16="http://schemas.microsoft.com/office/drawing/2014/chart" uri="{C3380CC4-5D6E-409C-BE32-E72D297353CC}">
              <c16:uniqueId val="{00000002-F208-42E3-95EE-71E67ECC1A0B}"/>
            </c:ext>
          </c:extLst>
        </c:ser>
        <c:dLbls>
          <c:showLegendKey val="0"/>
          <c:showVal val="0"/>
          <c:showCatName val="0"/>
          <c:showSerName val="0"/>
          <c:showPercent val="0"/>
          <c:showBubbleSize val="0"/>
        </c:dLbls>
        <c:gapWidth val="25"/>
        <c:axId val="135570176"/>
        <c:axId val="135571712"/>
      </c:barChart>
      <c:catAx>
        <c:axId val="135570176"/>
        <c:scaling>
          <c:orientation val="maxMin"/>
        </c:scaling>
        <c:delete val="0"/>
        <c:axPos val="l"/>
        <c:numFmt formatCode="General" sourceLinked="0"/>
        <c:majorTickMark val="out"/>
        <c:minorTickMark val="none"/>
        <c:tickLblPos val="nextTo"/>
        <c:spPr>
          <a:ln>
            <a:noFill/>
          </a:ln>
        </c:spPr>
        <c:crossAx val="135571712"/>
        <c:crosses val="autoZero"/>
        <c:auto val="1"/>
        <c:lblAlgn val="ctr"/>
        <c:lblOffset val="800"/>
        <c:noMultiLvlLbl val="0"/>
      </c:catAx>
      <c:valAx>
        <c:axId val="135571712"/>
        <c:scaling>
          <c:orientation val="minMax"/>
          <c:max val="50"/>
          <c:min val="0"/>
        </c:scaling>
        <c:delete val="1"/>
        <c:axPos val="t"/>
        <c:numFmt formatCode="General" sourceLinked="1"/>
        <c:majorTickMark val="out"/>
        <c:minorTickMark val="none"/>
        <c:tickLblPos val="none"/>
        <c:crossAx val="135570176"/>
        <c:crosses val="autoZero"/>
        <c:crossBetween val="between"/>
        <c:majorUnit val="50"/>
      </c:valAx>
      <c:spPr>
        <a:noFill/>
      </c:spPr>
    </c:plotArea>
    <c:plotVisOnly val="1"/>
    <c:dispBlanksAs val="gap"/>
    <c:showDLblsOverMax val="0"/>
  </c:chart>
  <c:spPr>
    <a:noFill/>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58"/>
          <c:y val="0.11773148148148152"/>
          <c:w val="0.56144791244525694"/>
          <c:h val="0.75348359828689981"/>
        </c:manualLayout>
      </c:layout>
      <c:barChart>
        <c:barDir val="bar"/>
        <c:grouping val="clustered"/>
        <c:varyColors val="0"/>
        <c:ser>
          <c:idx val="0"/>
          <c:order val="0"/>
          <c:spPr>
            <a:solidFill>
              <a:srgbClr val="FF7C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'Sri Lanka'!$W$34:$W$35</c:f>
              <c:strCache>
                <c:ptCount val="2"/>
                <c:pt idx="0">
                  <c:v>National </c:v>
                </c:pt>
                <c:pt idx="1">
                  <c:v>Colombo</c:v>
                </c:pt>
              </c:strCache>
            </c:strRef>
          </c:cat>
          <c:val>
            <c:numRef>
              <c:f>'Sri Lanka'!$X$34:$X$35</c:f>
              <c:numCache>
                <c:formatCode>0.0</c:formatCode>
                <c:ptCount val="2"/>
                <c:pt idx="0" formatCode="General">
                  <c:v>1.5</c:v>
                </c:pt>
                <c:pt idx="1">
                  <c:v>1.7</c:v>
                </c:pt>
              </c:numCache>
            </c:numRef>
          </c:val>
          <c:extLst>
            <c:ext xmlns:c16="http://schemas.microsoft.com/office/drawing/2014/chart" uri="{C3380CC4-5D6E-409C-BE32-E72D297353CC}">
              <c16:uniqueId val="{00000000-0D3C-4FE5-B567-8D80B20947E6}"/>
            </c:ext>
          </c:extLst>
        </c:ser>
        <c:dLbls>
          <c:showLegendKey val="0"/>
          <c:showVal val="0"/>
          <c:showCatName val="0"/>
          <c:showSerName val="0"/>
          <c:showPercent val="0"/>
          <c:showBubbleSize val="0"/>
        </c:dLbls>
        <c:gapWidth val="25"/>
        <c:axId val="135601152"/>
        <c:axId val="135615232"/>
      </c:barChart>
      <c:catAx>
        <c:axId val="135601152"/>
        <c:scaling>
          <c:orientation val="maxMin"/>
        </c:scaling>
        <c:delete val="0"/>
        <c:axPos val="l"/>
        <c:numFmt formatCode="General" sourceLinked="0"/>
        <c:majorTickMark val="out"/>
        <c:minorTickMark val="none"/>
        <c:tickLblPos val="nextTo"/>
        <c:spPr>
          <a:ln>
            <a:noFill/>
          </a:ln>
        </c:spPr>
        <c:crossAx val="135615232"/>
        <c:crosses val="autoZero"/>
        <c:auto val="1"/>
        <c:lblAlgn val="ctr"/>
        <c:lblOffset val="800"/>
        <c:noMultiLvlLbl val="0"/>
      </c:catAx>
      <c:valAx>
        <c:axId val="135615232"/>
        <c:scaling>
          <c:orientation val="minMax"/>
          <c:max val="5"/>
          <c:min val="0"/>
        </c:scaling>
        <c:delete val="1"/>
        <c:axPos val="t"/>
        <c:numFmt formatCode="General" sourceLinked="1"/>
        <c:majorTickMark val="out"/>
        <c:minorTickMark val="none"/>
        <c:tickLblPos val="none"/>
        <c:crossAx val="135601152"/>
        <c:crosses val="autoZero"/>
        <c:crossBetween val="between"/>
        <c:majorUnit val="5"/>
      </c:valAx>
      <c:spPr>
        <a:noFill/>
      </c:spPr>
    </c:plotArea>
    <c:plotVisOnly val="1"/>
    <c:dispBlanksAs val="gap"/>
    <c:showDLblsOverMax val="0"/>
  </c:chart>
  <c:spPr>
    <a:noFill/>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58"/>
          <c:y val="0.11773148148148152"/>
          <c:w val="0.56144791244525694"/>
          <c:h val="0.75348359828689981"/>
        </c:manualLayout>
      </c:layout>
      <c:barChart>
        <c:barDir val="bar"/>
        <c:grouping val="clustered"/>
        <c:varyColors val="0"/>
        <c:ser>
          <c:idx val="0"/>
          <c:order val="0"/>
          <c:spPr>
            <a:solidFill>
              <a:srgbClr val="00CCFF"/>
            </a:solidFill>
          </c:spPr>
          <c:invertIfNegative val="0"/>
          <c:dLbls>
            <c:dLbl>
              <c:idx val="0"/>
              <c:tx>
                <c:rich>
                  <a:bodyPr/>
                  <a:lstStyle/>
                  <a:p>
                    <a:r>
                      <a:rPr lang="en-US"/>
                      <a:t>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6BB-4E26-9B36-5CCE9C9AC73B}"/>
                </c:ext>
              </c:extLst>
            </c:dLbl>
            <c:dLbl>
              <c:idx val="1"/>
              <c:tx>
                <c:rich>
                  <a:bodyPr/>
                  <a:lstStyle/>
                  <a:p>
                    <a:r>
                      <a:rPr lang="en-US"/>
                      <a:t>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6BB-4E26-9B36-5CCE9C9AC73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'Sri Lanka'!$W$36:$W$37</c:f>
              <c:strCache>
                <c:ptCount val="2"/>
                <c:pt idx="0">
                  <c:v>National </c:v>
                </c:pt>
                <c:pt idx="1">
                  <c:v>Sub-national</c:v>
                </c:pt>
              </c:strCache>
            </c:strRef>
          </c:cat>
          <c:val>
            <c:numRef>
              <c:f>'Sri Lanka'!$X$36:$X$37</c:f>
              <c:numCache>
                <c:formatCode>0.0</c:formatCode>
                <c:ptCount val="2"/>
                <c:pt idx="0">
                  <c:v>0</c:v>
                </c:pt>
                <c:pt idx="1">
                  <c:v>0</c:v>
                </c:pt>
              </c:numCache>
            </c:numRef>
          </c:val>
          <c:extLst>
            <c:ext xmlns:c16="http://schemas.microsoft.com/office/drawing/2014/chart" uri="{C3380CC4-5D6E-409C-BE32-E72D297353CC}">
              <c16:uniqueId val="{00000002-86BB-4E26-9B36-5CCE9C9AC73B}"/>
            </c:ext>
          </c:extLst>
        </c:ser>
        <c:dLbls>
          <c:showLegendKey val="0"/>
          <c:showVal val="0"/>
          <c:showCatName val="0"/>
          <c:showSerName val="0"/>
          <c:showPercent val="0"/>
          <c:showBubbleSize val="0"/>
        </c:dLbls>
        <c:gapWidth val="25"/>
        <c:axId val="135649536"/>
        <c:axId val="135651328"/>
      </c:barChart>
      <c:catAx>
        <c:axId val="135649536"/>
        <c:scaling>
          <c:orientation val="maxMin"/>
        </c:scaling>
        <c:delete val="0"/>
        <c:axPos val="l"/>
        <c:numFmt formatCode="General" sourceLinked="0"/>
        <c:majorTickMark val="out"/>
        <c:minorTickMark val="none"/>
        <c:tickLblPos val="nextTo"/>
        <c:spPr>
          <a:ln>
            <a:noFill/>
          </a:ln>
        </c:spPr>
        <c:crossAx val="135651328"/>
        <c:crosses val="autoZero"/>
        <c:auto val="1"/>
        <c:lblAlgn val="ctr"/>
        <c:lblOffset val="800"/>
        <c:noMultiLvlLbl val="0"/>
      </c:catAx>
      <c:valAx>
        <c:axId val="135651328"/>
        <c:scaling>
          <c:orientation val="minMax"/>
          <c:max val="50"/>
          <c:min val="0"/>
        </c:scaling>
        <c:delete val="1"/>
        <c:axPos val="t"/>
        <c:numFmt formatCode="0.0" sourceLinked="1"/>
        <c:majorTickMark val="out"/>
        <c:minorTickMark val="none"/>
        <c:tickLblPos val="none"/>
        <c:crossAx val="135649536"/>
        <c:crosses val="autoZero"/>
        <c:crossBetween val="between"/>
        <c:majorUnit val="50"/>
      </c:valAx>
      <c:spPr>
        <a:noFill/>
      </c:spPr>
    </c:plotArea>
    <c:plotVisOnly val="1"/>
    <c:dispBlanksAs val="gap"/>
    <c:showDLblsOverMax val="0"/>
  </c:chart>
  <c:spPr>
    <a:noFill/>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58"/>
          <c:y val="0.11773148148148152"/>
          <c:w val="0.56144791244525694"/>
          <c:h val="0.75348359828689981"/>
        </c:manualLayout>
      </c:layout>
      <c:barChart>
        <c:barDir val="bar"/>
        <c:grouping val="clustered"/>
        <c:varyColors val="0"/>
        <c:ser>
          <c:idx val="0"/>
          <c:order val="0"/>
          <c:spPr>
            <a:solidFill>
              <a:srgbClr val="33CCC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'Sri Lanka'!$W$38:$W$39</c:f>
              <c:strCache>
                <c:ptCount val="2"/>
                <c:pt idx="0">
                  <c:v>National</c:v>
                </c:pt>
                <c:pt idx="1">
                  <c:v>Sub-national</c:v>
                </c:pt>
              </c:strCache>
            </c:strRef>
          </c:cat>
          <c:val>
            <c:numRef>
              <c:f>'Sri Lanka'!$X$38:$X$39</c:f>
              <c:numCache>
                <c:formatCode>0.0</c:formatCode>
                <c:ptCount val="2"/>
                <c:pt idx="0">
                  <c:v>0</c:v>
                </c:pt>
                <c:pt idx="1">
                  <c:v>0</c:v>
                </c:pt>
              </c:numCache>
            </c:numRef>
          </c:val>
          <c:extLst>
            <c:ext xmlns:c16="http://schemas.microsoft.com/office/drawing/2014/chart" uri="{C3380CC4-5D6E-409C-BE32-E72D297353CC}">
              <c16:uniqueId val="{00000000-47E9-482B-A5FA-320EF85B6666}"/>
            </c:ext>
          </c:extLst>
        </c:ser>
        <c:dLbls>
          <c:showLegendKey val="0"/>
          <c:showVal val="0"/>
          <c:showCatName val="0"/>
          <c:showSerName val="0"/>
          <c:showPercent val="0"/>
          <c:showBubbleSize val="0"/>
        </c:dLbls>
        <c:gapWidth val="25"/>
        <c:axId val="136004352"/>
        <c:axId val="136005888"/>
      </c:barChart>
      <c:catAx>
        <c:axId val="136004352"/>
        <c:scaling>
          <c:orientation val="maxMin"/>
        </c:scaling>
        <c:delete val="0"/>
        <c:axPos val="l"/>
        <c:numFmt formatCode="General" sourceLinked="0"/>
        <c:majorTickMark val="out"/>
        <c:minorTickMark val="none"/>
        <c:tickLblPos val="nextTo"/>
        <c:spPr>
          <a:ln>
            <a:noFill/>
          </a:ln>
        </c:spPr>
        <c:crossAx val="136005888"/>
        <c:crosses val="autoZero"/>
        <c:auto val="1"/>
        <c:lblAlgn val="ctr"/>
        <c:lblOffset val="800"/>
        <c:noMultiLvlLbl val="0"/>
      </c:catAx>
      <c:valAx>
        <c:axId val="136005888"/>
        <c:scaling>
          <c:orientation val="minMax"/>
          <c:max val="50"/>
          <c:min val="0"/>
        </c:scaling>
        <c:delete val="1"/>
        <c:axPos val="t"/>
        <c:numFmt formatCode="0.0" sourceLinked="1"/>
        <c:majorTickMark val="out"/>
        <c:minorTickMark val="none"/>
        <c:tickLblPos val="none"/>
        <c:crossAx val="136004352"/>
        <c:crosses val="autoZero"/>
        <c:crossBetween val="between"/>
        <c:majorUnit val="50"/>
      </c:valAx>
      <c:spPr>
        <a:noFill/>
      </c:spPr>
    </c:plotArea>
    <c:plotVisOnly val="1"/>
    <c:dispBlanksAs val="gap"/>
    <c:showDLblsOverMax val="0"/>
  </c:chart>
  <c:spPr>
    <a:noFill/>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0.66421</cdr:x>
      <cdr:y>0.87892</cdr:y>
    </cdr:from>
    <cdr:to>
      <cdr:x>0.99753</cdr:x>
      <cdr:y>0.99969</cdr:y>
    </cdr:to>
    <cdr:sp macro="" textlink="">
      <cdr:nvSpPr>
        <cdr:cNvPr id="2" name="TextBox 3">
          <a:extLst xmlns:a="http://schemas.openxmlformats.org/drawingml/2006/main">
            <a:ext uri="{FF2B5EF4-FFF2-40B4-BE49-F238E27FC236}">
              <a16:creationId xmlns:a16="http://schemas.microsoft.com/office/drawing/2014/main" id="{00000000-0008-0000-0500-000004000000}"/>
            </a:ext>
          </a:extLst>
        </cdr:cNvPr>
        <cdr:cNvSpPr txBox="1"/>
      </cdr:nvSpPr>
      <cdr:spPr>
        <a:xfrm xmlns:a="http://schemas.openxmlformats.org/drawingml/2006/main">
          <a:off x="4105221" y="3466041"/>
          <a:ext cx="2060121" cy="47625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dirty="0"/>
            <a:t>*</a:t>
          </a:r>
          <a:r>
            <a:rPr lang="en-US" sz="1600" baseline="0" dirty="0"/>
            <a:t>  Colombo</a:t>
          </a:r>
        </a:p>
        <a:p xmlns:a="http://schemas.openxmlformats.org/drawingml/2006/main">
          <a:r>
            <a:rPr lang="en-US" sz="1600" baseline="0" dirty="0"/>
            <a:t>** Galle</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0.1205</cdr:x>
      <cdr:y>0.85935</cdr:y>
    </cdr:from>
    <cdr:to>
      <cdr:x>0.94964</cdr:x>
      <cdr:y>0.99054</cdr:y>
    </cdr:to>
    <cdr:sp macro="" textlink="">
      <cdr:nvSpPr>
        <cdr:cNvPr id="2" name="TextBox 1"/>
        <cdr:cNvSpPr txBox="1"/>
      </cdr:nvSpPr>
      <cdr:spPr>
        <a:xfrm xmlns:a="http://schemas.openxmlformats.org/drawingml/2006/main">
          <a:off x="1276312" y="3585886"/>
          <a:ext cx="8782088" cy="547426"/>
        </a:xfrm>
        <a:prstGeom xmlns:a="http://schemas.openxmlformats.org/drawingml/2006/main" prst="rect">
          <a:avLst/>
        </a:prstGeom>
        <a:ln xmlns:a="http://schemas.openxmlformats.org/drawingml/2006/main" w="19050">
          <a:noFill/>
          <a:prstDash val="dash"/>
        </a:ln>
      </cdr:spPr>
      <cdr:txBody>
        <a:bodyPr xmlns:a="http://schemas.openxmlformats.org/drawingml/2006/main" vertOverflow="clip" wrap="square" rtlCol="0"/>
        <a:lstStyle xmlns:a="http://schemas.openxmlformats.org/drawingml/2006/main"/>
        <a:p xmlns:a="http://schemas.openxmlformats.org/drawingml/2006/main">
          <a:r>
            <a:rPr lang="en-US" sz="1100" b="1" dirty="0">
              <a:latin typeface="Arial" pitchFamily="34" charset="0"/>
              <a:cs typeface="Arial" pitchFamily="34" charset="0"/>
            </a:rPr>
            <a:t>NOTE</a:t>
          </a:r>
          <a:r>
            <a:rPr lang="en-US" sz="1100" dirty="0">
              <a:latin typeface="Arial" pitchFamily="34" charset="0"/>
              <a:cs typeface="Arial" pitchFamily="34" charset="0"/>
            </a:rPr>
            <a:t>: HIV prevalence is zero among PWID; </a:t>
          </a:r>
          <a:r>
            <a:rPr lang="en-US" sz="1100" baseline="0" dirty="0">
              <a:latin typeface="Arial" pitchFamily="34" charset="0"/>
              <a:cs typeface="Arial" pitchFamily="34" charset="0"/>
            </a:rPr>
            <a:t>among FSW in </a:t>
          </a:r>
          <a:r>
            <a:rPr lang="en-US" sz="1100" dirty="0">
              <a:latin typeface="Arial" pitchFamily="34" charset="0"/>
              <a:cs typeface="Arial" pitchFamily="34" charset="0"/>
            </a:rPr>
            <a:t>Kandy &amp; Galle;  among MSM in Anuradhapura; and among TG in Jaffna; HIV prevalence reported here are among sampled population</a:t>
          </a:r>
        </a:p>
      </cdr:txBody>
    </cdr:sp>
  </cdr:relSizeAnchor>
</c:userShapes>
</file>

<file path=ppt/drawings/drawing3.xml><?xml version="1.0" encoding="utf-8"?>
<c:userShapes xmlns:c="http://schemas.openxmlformats.org/drawingml/2006/chart">
  <cdr:relSizeAnchor xmlns:cdr="http://schemas.openxmlformats.org/drawingml/2006/chartDrawing">
    <cdr:from>
      <cdr:x>0.075</cdr:x>
      <cdr:y>0.87668</cdr:y>
    </cdr:from>
    <cdr:to>
      <cdr:x>0.82014</cdr:x>
      <cdr:y>0.98246</cdr:y>
    </cdr:to>
    <cdr:sp macro="" textlink="">
      <cdr:nvSpPr>
        <cdr:cNvPr id="2" name="TextBox 1"/>
        <cdr:cNvSpPr txBox="1"/>
      </cdr:nvSpPr>
      <cdr:spPr>
        <a:xfrm xmlns:a="http://schemas.openxmlformats.org/drawingml/2006/main">
          <a:off x="794385" y="3791788"/>
          <a:ext cx="7892415" cy="457536"/>
        </a:xfrm>
        <a:prstGeom xmlns:a="http://schemas.openxmlformats.org/drawingml/2006/main" prst="rect">
          <a:avLst/>
        </a:prstGeom>
        <a:ln xmlns:a="http://schemas.openxmlformats.org/drawingml/2006/main" w="19050">
          <a:noFill/>
          <a:prstDash val="dash"/>
        </a:ln>
      </cdr:spPr>
      <cdr:txBody>
        <a:bodyPr xmlns:a="http://schemas.openxmlformats.org/drawingml/2006/main" vertOverflow="clip" wrap="square" rtlCol="0"/>
        <a:lstStyle xmlns:a="http://schemas.openxmlformats.org/drawingml/2006/main"/>
        <a:p xmlns:a="http://schemas.openxmlformats.org/drawingml/2006/main">
          <a:r>
            <a:rPr lang="en-US" sz="1100" b="1" dirty="0">
              <a:latin typeface="Arial" pitchFamily="34" charset="0"/>
              <a:cs typeface="Arial" pitchFamily="34" charset="0"/>
            </a:rPr>
            <a:t>NOTE</a:t>
          </a:r>
          <a:r>
            <a:rPr lang="en-US" sz="1100" dirty="0">
              <a:latin typeface="Arial" pitchFamily="34" charset="0"/>
              <a:cs typeface="Arial" pitchFamily="34" charset="0"/>
            </a:rPr>
            <a:t>: Active syphilis prevalence is zero among TG in Jaffna</a:t>
          </a:r>
          <a:endParaRPr lang="th-TH" sz="1100"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0.73954</cdr:x>
      <cdr:y>0.84876</cdr:y>
    </cdr:from>
    <cdr:to>
      <cdr:x>0.99577</cdr:x>
      <cdr:y>0.99182</cdr:y>
    </cdr:to>
    <cdr:sp macro="" textlink="">
      <cdr:nvSpPr>
        <cdr:cNvPr id="3" name="TextBox 3"/>
        <cdr:cNvSpPr txBox="1"/>
      </cdr:nvSpPr>
      <cdr:spPr>
        <a:xfrm xmlns:a="http://schemas.openxmlformats.org/drawingml/2006/main">
          <a:off x="6872759" y="5156544"/>
          <a:ext cx="2381250" cy="869156"/>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a:latin typeface="Arial" pitchFamily="34" charset="0"/>
              <a:cs typeface="Arial" pitchFamily="34" charset="0"/>
            </a:rPr>
            <a:t>* in</a:t>
          </a:r>
          <a:r>
            <a:rPr lang="en-US" sz="1400" b="1" baseline="0">
              <a:latin typeface="Arial" pitchFamily="34" charset="0"/>
              <a:cs typeface="Arial" pitchFamily="34" charset="0"/>
            </a:rPr>
            <a:t> the last month</a:t>
          </a:r>
        </a:p>
        <a:p xmlns:a="http://schemas.openxmlformats.org/drawingml/2006/main">
          <a:r>
            <a:rPr lang="en-US" sz="1400" b="1" baseline="0">
              <a:latin typeface="Arial" pitchFamily="34" charset="0"/>
              <a:cs typeface="Arial" pitchFamily="34" charset="0"/>
            </a:rPr>
            <a:t>** in the last 6 months</a:t>
          </a:r>
        </a:p>
        <a:p xmlns:a="http://schemas.openxmlformats.org/drawingml/2006/main">
          <a:r>
            <a:rPr lang="en-US" sz="1400" b="1" baseline="0">
              <a:latin typeface="Arial" pitchFamily="34" charset="0"/>
              <a:cs typeface="Arial" pitchFamily="34" charset="0"/>
            </a:rPr>
            <a:t># in the last 12 months</a:t>
          </a:r>
          <a:endParaRPr lang="th-TH" sz="1400" b="1">
            <a:latin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pPr/>
              <a:t>9/14/2020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pPr/>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2107" rtl="0" eaLnBrk="1" latinLnBrk="0" hangingPunct="1">
      <a:defRPr sz="1200" kern="1200">
        <a:solidFill>
          <a:schemeClr val="tx1"/>
        </a:solidFill>
        <a:latin typeface="+mn-lt"/>
        <a:ea typeface="+mn-ea"/>
        <a:cs typeface="+mn-cs"/>
      </a:defRPr>
    </a:lvl1pPr>
    <a:lvl2pPr marL="456057" algn="l" defTabSz="912107" rtl="0" eaLnBrk="1" latinLnBrk="0" hangingPunct="1">
      <a:defRPr sz="1200" kern="1200">
        <a:solidFill>
          <a:schemeClr val="tx1"/>
        </a:solidFill>
        <a:latin typeface="+mn-lt"/>
        <a:ea typeface="+mn-ea"/>
        <a:cs typeface="+mn-cs"/>
      </a:defRPr>
    </a:lvl2pPr>
    <a:lvl3pPr marL="912107" algn="l" defTabSz="912107" rtl="0" eaLnBrk="1" latinLnBrk="0" hangingPunct="1">
      <a:defRPr sz="1200" kern="1200">
        <a:solidFill>
          <a:schemeClr val="tx1"/>
        </a:solidFill>
        <a:latin typeface="+mn-lt"/>
        <a:ea typeface="+mn-ea"/>
        <a:cs typeface="+mn-cs"/>
      </a:defRPr>
    </a:lvl3pPr>
    <a:lvl4pPr marL="1368161" algn="l" defTabSz="912107" rtl="0" eaLnBrk="1" latinLnBrk="0" hangingPunct="1">
      <a:defRPr sz="1200" kern="1200">
        <a:solidFill>
          <a:schemeClr val="tx1"/>
        </a:solidFill>
        <a:latin typeface="+mn-lt"/>
        <a:ea typeface="+mn-ea"/>
        <a:cs typeface="+mn-cs"/>
      </a:defRPr>
    </a:lvl4pPr>
    <a:lvl5pPr marL="1824196" algn="l" defTabSz="912107" rtl="0" eaLnBrk="1" latinLnBrk="0" hangingPunct="1">
      <a:defRPr sz="1200" kern="1200">
        <a:solidFill>
          <a:schemeClr val="tx1"/>
        </a:solidFill>
        <a:latin typeface="+mn-lt"/>
        <a:ea typeface="+mn-ea"/>
        <a:cs typeface="+mn-cs"/>
      </a:defRPr>
    </a:lvl5pPr>
    <a:lvl6pPr marL="2280263" algn="l" defTabSz="912107" rtl="0" eaLnBrk="1" latinLnBrk="0" hangingPunct="1">
      <a:defRPr sz="1200" kern="1200">
        <a:solidFill>
          <a:schemeClr val="tx1"/>
        </a:solidFill>
        <a:latin typeface="+mn-lt"/>
        <a:ea typeface="+mn-ea"/>
        <a:cs typeface="+mn-cs"/>
      </a:defRPr>
    </a:lvl6pPr>
    <a:lvl7pPr marL="2736325" algn="l" defTabSz="912107" rtl="0" eaLnBrk="1" latinLnBrk="0" hangingPunct="1">
      <a:defRPr sz="1200" kern="1200">
        <a:solidFill>
          <a:schemeClr val="tx1"/>
        </a:solidFill>
        <a:latin typeface="+mn-lt"/>
        <a:ea typeface="+mn-ea"/>
        <a:cs typeface="+mn-cs"/>
      </a:defRPr>
    </a:lvl7pPr>
    <a:lvl8pPr marL="3192361" algn="l" defTabSz="912107" rtl="0" eaLnBrk="1" latinLnBrk="0" hangingPunct="1">
      <a:defRPr sz="1200" kern="1200">
        <a:solidFill>
          <a:schemeClr val="tx1"/>
        </a:solidFill>
        <a:latin typeface="+mn-lt"/>
        <a:ea typeface="+mn-ea"/>
        <a:cs typeface="+mn-cs"/>
      </a:defRPr>
    </a:lvl8pPr>
    <a:lvl9pPr marL="3648393" algn="l" defTabSz="912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14</a:t>
            </a:fld>
            <a:endParaRPr lang="en-US"/>
          </a:p>
        </p:txBody>
      </p:sp>
    </p:spTree>
    <p:extLst>
      <p:ext uri="{BB962C8B-B14F-4D97-AF65-F5344CB8AC3E}">
        <p14:creationId xmlns:p14="http://schemas.microsoft.com/office/powerpoint/2010/main" val="1526662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15</a:t>
            </a:fld>
            <a:endParaRPr lang="en-US"/>
          </a:p>
        </p:txBody>
      </p:sp>
    </p:spTree>
    <p:extLst>
      <p:ext uri="{BB962C8B-B14F-4D97-AF65-F5344CB8AC3E}">
        <p14:creationId xmlns:p14="http://schemas.microsoft.com/office/powerpoint/2010/main" val="2254911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708282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23</a:t>
            </a:fld>
            <a:endParaRPr lang="en-US"/>
          </a:p>
        </p:txBody>
      </p:sp>
    </p:spTree>
    <p:extLst>
      <p:ext uri="{BB962C8B-B14F-4D97-AF65-F5344CB8AC3E}">
        <p14:creationId xmlns:p14="http://schemas.microsoft.com/office/powerpoint/2010/main" val="3336823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32</a:t>
            </a:fld>
            <a:endParaRPr lang="en-US"/>
          </a:p>
        </p:txBody>
      </p:sp>
    </p:spTree>
    <p:extLst>
      <p:ext uri="{BB962C8B-B14F-4D97-AF65-F5344CB8AC3E}">
        <p14:creationId xmlns:p14="http://schemas.microsoft.com/office/powerpoint/2010/main" val="1500274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33</a:t>
            </a:fld>
            <a:endParaRPr lang="en-US"/>
          </a:p>
        </p:txBody>
      </p:sp>
    </p:spTree>
    <p:extLst>
      <p:ext uri="{BB962C8B-B14F-4D97-AF65-F5344CB8AC3E}">
        <p14:creationId xmlns:p14="http://schemas.microsoft.com/office/powerpoint/2010/main" val="1500274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34</a:t>
            </a:fld>
            <a:endParaRPr lang="en-US"/>
          </a:p>
        </p:txBody>
      </p:sp>
    </p:spTree>
    <p:extLst>
      <p:ext uri="{BB962C8B-B14F-4D97-AF65-F5344CB8AC3E}">
        <p14:creationId xmlns:p14="http://schemas.microsoft.com/office/powerpoint/2010/main" val="694330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35</a:t>
            </a:fld>
            <a:endParaRPr lang="en-US"/>
          </a:p>
        </p:txBody>
      </p:sp>
    </p:spTree>
    <p:extLst>
      <p:ext uri="{BB962C8B-B14F-4D97-AF65-F5344CB8AC3E}">
        <p14:creationId xmlns:p14="http://schemas.microsoft.com/office/powerpoint/2010/main" val="865731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36</a:t>
            </a:fld>
            <a:endParaRPr lang="en-US"/>
          </a:p>
        </p:txBody>
      </p:sp>
    </p:spTree>
    <p:extLst>
      <p:ext uri="{BB962C8B-B14F-4D97-AF65-F5344CB8AC3E}">
        <p14:creationId xmlns:p14="http://schemas.microsoft.com/office/powerpoint/2010/main" val="865731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37</a:t>
            </a:fld>
            <a:endParaRPr lang="en-US"/>
          </a:p>
        </p:txBody>
      </p:sp>
    </p:spTree>
    <p:extLst>
      <p:ext uri="{BB962C8B-B14F-4D97-AF65-F5344CB8AC3E}">
        <p14:creationId xmlns:p14="http://schemas.microsoft.com/office/powerpoint/2010/main" val="86573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5854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187127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4720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50</a:t>
            </a:fld>
            <a:endParaRPr lang="en-US"/>
          </a:p>
        </p:txBody>
      </p:sp>
    </p:spTree>
    <p:extLst>
      <p:ext uri="{BB962C8B-B14F-4D97-AF65-F5344CB8AC3E}">
        <p14:creationId xmlns:p14="http://schemas.microsoft.com/office/powerpoint/2010/main" val="868183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6" name="Google Shape;5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defTabSz="914400">
              <a:buClr>
                <a:srgbClr val="000000"/>
              </a:buClr>
              <a:buFont typeface="Arial"/>
              <a:buNone/>
              <a:defRPr/>
            </a:pPr>
            <a:fld id="{00000000-1234-1234-1234-123412341234}" type="slidenum">
              <a:rPr lang="en-US" kern="0">
                <a:solidFill>
                  <a:srgbClr val="000000"/>
                </a:solidFill>
                <a:ea typeface="Calibri"/>
                <a:cs typeface="Calibri"/>
                <a:sym typeface="Calibri"/>
              </a:rPr>
              <a:pPr defTabSz="914400">
                <a:buClr>
                  <a:srgbClr val="000000"/>
                </a:buClr>
                <a:buFont typeface="Arial"/>
                <a:buNone/>
                <a:defRPr/>
              </a:pPr>
              <a:t>8</a:t>
            </a:fld>
            <a:endParaRPr kern="0">
              <a:solidFill>
                <a:srgbClr val="000000"/>
              </a:solidFill>
              <a:ea typeface="Calibri"/>
              <a:cs typeface="Calibri"/>
              <a:sym typeface="Calibri"/>
            </a:endParaRPr>
          </a:p>
        </p:txBody>
      </p:sp>
    </p:spTree>
    <p:extLst>
      <p:ext uri="{BB962C8B-B14F-4D97-AF65-F5344CB8AC3E}">
        <p14:creationId xmlns:p14="http://schemas.microsoft.com/office/powerpoint/2010/main" val="17850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11</a:t>
            </a:fld>
            <a:endParaRPr lang="en-US"/>
          </a:p>
        </p:txBody>
      </p:sp>
    </p:spTree>
    <p:extLst>
      <p:ext uri="{BB962C8B-B14F-4D97-AF65-F5344CB8AC3E}">
        <p14:creationId xmlns:p14="http://schemas.microsoft.com/office/powerpoint/2010/main" val="1578830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12</a:t>
            </a:fld>
            <a:endParaRPr lang="en-US"/>
          </a:p>
        </p:txBody>
      </p:sp>
    </p:spTree>
    <p:extLst>
      <p:ext uri="{BB962C8B-B14F-4D97-AF65-F5344CB8AC3E}">
        <p14:creationId xmlns:p14="http://schemas.microsoft.com/office/powerpoint/2010/main" val="93055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13</a:t>
            </a:fld>
            <a:endParaRPr lang="en-US"/>
          </a:p>
        </p:txBody>
      </p:sp>
    </p:spTree>
    <p:extLst>
      <p:ext uri="{BB962C8B-B14F-4D97-AF65-F5344CB8AC3E}">
        <p14:creationId xmlns:p14="http://schemas.microsoft.com/office/powerpoint/2010/main" val="2147933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27" tIns="49672" rIns="99327" bIns="4967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22"/>
            <a:ext cx="8191500" cy="638923"/>
          </a:xfrm>
          <a:prstGeom prst="rect">
            <a:avLst/>
          </a:prstGeom>
          <a:noFill/>
        </p:spPr>
        <p:txBody>
          <a:bodyPr lIns="99327" tIns="49672" rIns="99327" bIns="49672">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21"/>
            <a:ext cx="8191500" cy="500424"/>
          </a:xfrm>
          <a:prstGeom prst="rect">
            <a:avLst/>
          </a:prstGeom>
          <a:noFill/>
        </p:spPr>
        <p:txBody>
          <a:bodyPr lIns="99327" tIns="49672" rIns="99327" bIns="49672">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5" y="609603"/>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207" tIns="45608" rIns="91207" bIns="45608"/>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1"/>
            <a:ext cx="10198197" cy="788737"/>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07" tIns="45608" rIns="91207" bIns="4560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07" tIns="45608" rIns="91207" bIns="4560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F14BDE11-A748-43B3-8255-A1F9B3E5E985}" type="slidenum">
              <a:rPr lang="th-TH"/>
              <a:pPr/>
              <a:t>‹#›</a:t>
            </a:fld>
            <a:endParaRPr lang="th-TH"/>
          </a:p>
        </p:txBody>
      </p:sp>
    </p:spTree>
    <p:extLst>
      <p:ext uri="{BB962C8B-B14F-4D97-AF65-F5344CB8AC3E}">
        <p14:creationId xmlns:p14="http://schemas.microsoft.com/office/powerpoint/2010/main" val="227534170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9"/>
            <a:ext cx="10198197" cy="788737"/>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75" tIns="58586" rIns="117175" bIns="585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75" tIns="58586" rIns="117175" bIns="585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427910"/>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4"/>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8194848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8176038"/>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73316020"/>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8654397"/>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0804254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52287112"/>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66148380"/>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6"/>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75733119"/>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A33EE2A-A9E7-4AE7-801D-F332B6ABE711}" type="slidenum">
              <a:rPr lang="th-TH"/>
              <a:pPr/>
              <a:t>‹#›</a:t>
            </a:fld>
            <a:endParaRPr lang="th-TH"/>
          </a:p>
        </p:txBody>
      </p:sp>
    </p:spTree>
    <p:extLst>
      <p:ext uri="{BB962C8B-B14F-4D97-AF65-F5344CB8AC3E}">
        <p14:creationId xmlns:p14="http://schemas.microsoft.com/office/powerpoint/2010/main" val="156398628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07" tIns="45608" rIns="91207" bIns="45608">
            <a:normAutofit/>
          </a:bodyPr>
          <a:lstStyle>
            <a:lvl1pPr marL="532051" marR="0" indent="-532051" algn="l" defTabSz="91210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057" indent="0" algn="ctr">
              <a:buNone/>
              <a:defRPr>
                <a:solidFill>
                  <a:schemeClr val="tx1">
                    <a:tint val="75000"/>
                  </a:schemeClr>
                </a:solidFill>
              </a:defRPr>
            </a:lvl2pPr>
            <a:lvl3pPr marL="912107" indent="0" algn="ctr">
              <a:buNone/>
              <a:defRPr>
                <a:solidFill>
                  <a:schemeClr val="tx1">
                    <a:tint val="75000"/>
                  </a:schemeClr>
                </a:solidFill>
              </a:defRPr>
            </a:lvl3pPr>
            <a:lvl4pPr marL="1368161" indent="0" algn="ctr">
              <a:buNone/>
              <a:defRPr>
                <a:solidFill>
                  <a:schemeClr val="tx1">
                    <a:tint val="75000"/>
                  </a:schemeClr>
                </a:solidFill>
              </a:defRPr>
            </a:lvl4pPr>
            <a:lvl5pPr marL="1824196" indent="0" algn="ctr">
              <a:buNone/>
              <a:defRPr>
                <a:solidFill>
                  <a:schemeClr val="tx1">
                    <a:tint val="75000"/>
                  </a:schemeClr>
                </a:solidFill>
              </a:defRPr>
            </a:lvl5pPr>
            <a:lvl6pPr marL="2280263" indent="0" algn="ctr">
              <a:buNone/>
              <a:defRPr>
                <a:solidFill>
                  <a:schemeClr val="tx1">
                    <a:tint val="75000"/>
                  </a:schemeClr>
                </a:solidFill>
              </a:defRPr>
            </a:lvl6pPr>
            <a:lvl7pPr marL="2736325" indent="0" algn="ctr">
              <a:buNone/>
              <a:defRPr>
                <a:solidFill>
                  <a:schemeClr val="tx1">
                    <a:tint val="75000"/>
                  </a:schemeClr>
                </a:solidFill>
              </a:defRPr>
            </a:lvl7pPr>
            <a:lvl8pPr marL="3192361" indent="0" algn="ctr">
              <a:buNone/>
              <a:defRPr>
                <a:solidFill>
                  <a:schemeClr val="tx1">
                    <a:tint val="75000"/>
                  </a:schemeClr>
                </a:solidFill>
              </a:defRPr>
            </a:lvl8pPr>
            <a:lvl9pPr marL="364839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259797753"/>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CC598CC-CB58-4512-B3EA-BFDD2539C8C1}" type="slidenum">
              <a:rPr lang="th-TH"/>
              <a:pPr/>
              <a:t>‹#›</a:t>
            </a:fld>
            <a:endParaRPr lang="th-TH"/>
          </a:p>
        </p:txBody>
      </p:sp>
    </p:spTree>
    <p:extLst>
      <p:ext uri="{BB962C8B-B14F-4D97-AF65-F5344CB8AC3E}">
        <p14:creationId xmlns:p14="http://schemas.microsoft.com/office/powerpoint/2010/main" val="1117564342"/>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7D67664-6739-40AB-A3CA-9AF42ABF5F9F}" type="slidenum">
              <a:rPr lang="th-TH"/>
              <a:pPr/>
              <a:t>‹#›</a:t>
            </a:fld>
            <a:endParaRPr lang="th-TH"/>
          </a:p>
        </p:txBody>
      </p:sp>
    </p:spTree>
    <p:extLst>
      <p:ext uri="{BB962C8B-B14F-4D97-AF65-F5344CB8AC3E}">
        <p14:creationId xmlns:p14="http://schemas.microsoft.com/office/powerpoint/2010/main" val="1470309239"/>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DA541A5B-79F1-4B4F-B385-D71A4C860624}" type="slidenum">
              <a:rPr lang="th-TH"/>
              <a:pPr/>
              <a:t>‹#›</a:t>
            </a:fld>
            <a:endParaRPr lang="th-TH"/>
          </a:p>
        </p:txBody>
      </p:sp>
    </p:spTree>
    <p:extLst>
      <p:ext uri="{BB962C8B-B14F-4D97-AF65-F5344CB8AC3E}">
        <p14:creationId xmlns:p14="http://schemas.microsoft.com/office/powerpoint/2010/main" val="976973340"/>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1B052574-CDEA-4BBD-B2CD-610ED7EB691A}" type="slidenum">
              <a:rPr lang="th-TH"/>
              <a:pPr/>
              <a:t>‹#›</a:t>
            </a:fld>
            <a:endParaRPr lang="th-TH"/>
          </a:p>
        </p:txBody>
      </p:sp>
    </p:spTree>
    <p:extLst>
      <p:ext uri="{BB962C8B-B14F-4D97-AF65-F5344CB8AC3E}">
        <p14:creationId xmlns:p14="http://schemas.microsoft.com/office/powerpoint/2010/main" val="305807063"/>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8C85B4-CE00-4706-B297-60E6CA3E77B9}" type="slidenum">
              <a:rPr lang="th-TH"/>
              <a:pPr/>
              <a:t>‹#›</a:t>
            </a:fld>
            <a:endParaRPr lang="th-TH"/>
          </a:p>
        </p:txBody>
      </p:sp>
    </p:spTree>
    <p:extLst>
      <p:ext uri="{BB962C8B-B14F-4D97-AF65-F5344CB8AC3E}">
        <p14:creationId xmlns:p14="http://schemas.microsoft.com/office/powerpoint/2010/main" val="2004358829"/>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A5DBB8F0-922C-4514-9FEB-49E5737B4B06}" type="slidenum">
              <a:rPr lang="th-TH"/>
              <a:pPr/>
              <a:t>‹#›</a:t>
            </a:fld>
            <a:endParaRPr lang="th-TH"/>
          </a:p>
        </p:txBody>
      </p:sp>
    </p:spTree>
    <p:extLst>
      <p:ext uri="{BB962C8B-B14F-4D97-AF65-F5344CB8AC3E}">
        <p14:creationId xmlns:p14="http://schemas.microsoft.com/office/powerpoint/2010/main" val="1940958317"/>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F14BDE11-A748-43B3-8255-A1F9B3E5E985}" type="slidenum">
              <a:rPr lang="th-TH"/>
              <a:pPr/>
              <a:t>‹#›</a:t>
            </a:fld>
            <a:endParaRPr lang="th-TH"/>
          </a:p>
        </p:txBody>
      </p:sp>
    </p:spTree>
    <p:extLst>
      <p:ext uri="{BB962C8B-B14F-4D97-AF65-F5344CB8AC3E}">
        <p14:creationId xmlns:p14="http://schemas.microsoft.com/office/powerpoint/2010/main" val="39434341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5575224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97513060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06263045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94072263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7255231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07" tIns="45608" rIns="91207" bIns="4560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37069545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1"/>
            <a:ext cx="10198197" cy="788737"/>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07" tIns="45608" rIns="91207" bIns="4560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07" tIns="45608" rIns="91207" bIns="4560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9074015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312"/>
          </a:xfrm>
          <a:prstGeom prst="rect">
            <a:avLst/>
          </a:prstGeom>
          <a:noFill/>
          <a:ln>
            <a:noFill/>
          </a:ln>
        </p:spPr>
        <p:txBody>
          <a:bodyPr lIns="99327" tIns="49672" rIns="99327" bIns="4967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322"/>
            <a:ext cx="8191500" cy="638923"/>
          </a:xfrm>
          <a:prstGeom prst="rect">
            <a:avLst/>
          </a:prstGeom>
          <a:noFill/>
        </p:spPr>
        <p:txBody>
          <a:bodyPr lIns="99327" tIns="49672" rIns="99327" bIns="49672">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21"/>
            <a:ext cx="8191500" cy="500424"/>
          </a:xfrm>
          <a:prstGeom prst="rect">
            <a:avLst/>
          </a:prstGeom>
          <a:noFill/>
        </p:spPr>
        <p:txBody>
          <a:bodyPr lIns="99327" tIns="49672" rIns="99327" bIns="49672">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5" y="609603"/>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207" tIns="45608" rIns="91207" bIns="45608"/>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2213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207" tIns="45608" rIns="91207" bIns="45608"/>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207" tIns="45608" rIns="91207" bIns="45608"/>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22413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07" tIns="45608" rIns="91207" bIns="45608">
            <a:normAutofit/>
          </a:bodyPr>
          <a:lstStyle>
            <a:lvl1pPr marL="532051" marR="0" indent="-532051" algn="l" defTabSz="91210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057" indent="0" algn="ctr">
              <a:buNone/>
              <a:defRPr>
                <a:solidFill>
                  <a:schemeClr val="tx1">
                    <a:tint val="75000"/>
                  </a:schemeClr>
                </a:solidFill>
              </a:defRPr>
            </a:lvl2pPr>
            <a:lvl3pPr marL="912107" indent="0" algn="ctr">
              <a:buNone/>
              <a:defRPr>
                <a:solidFill>
                  <a:schemeClr val="tx1">
                    <a:tint val="75000"/>
                  </a:schemeClr>
                </a:solidFill>
              </a:defRPr>
            </a:lvl3pPr>
            <a:lvl4pPr marL="1368161" indent="0" algn="ctr">
              <a:buNone/>
              <a:defRPr>
                <a:solidFill>
                  <a:schemeClr val="tx1">
                    <a:tint val="75000"/>
                  </a:schemeClr>
                </a:solidFill>
              </a:defRPr>
            </a:lvl4pPr>
            <a:lvl5pPr marL="1824196" indent="0" algn="ctr">
              <a:buNone/>
              <a:defRPr>
                <a:solidFill>
                  <a:schemeClr val="tx1">
                    <a:tint val="75000"/>
                  </a:schemeClr>
                </a:solidFill>
              </a:defRPr>
            </a:lvl5pPr>
            <a:lvl6pPr marL="2280263" indent="0" algn="ctr">
              <a:buNone/>
              <a:defRPr>
                <a:solidFill>
                  <a:schemeClr val="tx1">
                    <a:tint val="75000"/>
                  </a:schemeClr>
                </a:solidFill>
              </a:defRPr>
            </a:lvl6pPr>
            <a:lvl7pPr marL="2736325" indent="0" algn="ctr">
              <a:buNone/>
              <a:defRPr>
                <a:solidFill>
                  <a:schemeClr val="tx1">
                    <a:tint val="75000"/>
                  </a:schemeClr>
                </a:solidFill>
              </a:defRPr>
            </a:lvl7pPr>
            <a:lvl8pPr marL="3192361" indent="0" algn="ctr">
              <a:buNone/>
              <a:defRPr>
                <a:solidFill>
                  <a:schemeClr val="tx1">
                    <a:tint val="75000"/>
                  </a:schemeClr>
                </a:solidFill>
              </a:defRPr>
            </a:lvl8pPr>
            <a:lvl9pPr marL="364839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26178904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68348470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9541594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05200147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13298793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55804861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07" tIns="45608" rIns="91207" bIns="4560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96988755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1"/>
            <a:ext cx="10198197" cy="788737"/>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07" tIns="45608" rIns="91207" bIns="4560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07" tIns="45608" rIns="91207" bIns="4560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10996257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0" y="1628777"/>
            <a:ext cx="239184" cy="649288"/>
          </a:xfrm>
          <a:prstGeom prst="rect">
            <a:avLst/>
          </a:prstGeom>
          <a:solidFill>
            <a:srgbClr val="C1001F"/>
          </a:solidFill>
          <a:ln>
            <a:noFill/>
          </a:ln>
        </p:spPr>
        <p:txBody>
          <a:bodyPr spcFirstLastPara="1" wrap="square" lIns="91191" tIns="45587" rIns="91191" bIns="45587" anchor="ctr" anchorCtr="0">
            <a:noAutofit/>
          </a:bodyPr>
          <a:lstStyle/>
          <a:p>
            <a:pPr algn="ctr" defTabSz="456057"/>
            <a:r>
              <a:rPr lang="en-US" sz="2800">
                <a:solidFill>
                  <a:srgbClr val="FFFFFF"/>
                </a:solidFill>
                <a:ea typeface="Arial"/>
                <a:cs typeface="Arial"/>
                <a:sym typeface="Arial"/>
              </a:rPr>
              <a:t> </a:t>
            </a:r>
            <a:endParaRPr sz="2800">
              <a:solidFill>
                <a:srgbClr val="FFFFFF"/>
              </a:solidFill>
              <a:ea typeface="Arial"/>
              <a:cs typeface="Arial"/>
              <a:sym typeface="Arial"/>
            </a:endParaRPr>
          </a:p>
        </p:txBody>
      </p:sp>
      <p:sp>
        <p:nvSpPr>
          <p:cNvPr id="141" name="Google Shape;141;p23"/>
          <p:cNvSpPr txBox="1">
            <a:spLocks noGrp="1"/>
          </p:cNvSpPr>
          <p:nvPr>
            <p:ph type="title"/>
          </p:nvPr>
        </p:nvSpPr>
        <p:spPr>
          <a:xfrm>
            <a:off x="226477" y="1571612"/>
            <a:ext cx="11203563" cy="504000"/>
          </a:xfrm>
          <a:prstGeom prst="rect">
            <a:avLst/>
          </a:prstGeom>
          <a:noFill/>
          <a:ln>
            <a:noFill/>
          </a:ln>
        </p:spPr>
        <p:txBody>
          <a:bodyPr spcFirstLastPara="1" wrap="square" lIns="91191" tIns="45587" rIns="91191" bIns="45587"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263177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07" tIns="45608" rIns="91207" bIns="45608">
            <a:normAutofit/>
          </a:bodyPr>
          <a:lstStyle>
            <a:lvl1pPr marL="532051" marR="0" indent="-532051" algn="l" defTabSz="91210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057" indent="0" algn="ctr">
              <a:buNone/>
              <a:defRPr>
                <a:solidFill>
                  <a:schemeClr val="tx1">
                    <a:tint val="75000"/>
                  </a:schemeClr>
                </a:solidFill>
              </a:defRPr>
            </a:lvl2pPr>
            <a:lvl3pPr marL="912107" indent="0" algn="ctr">
              <a:buNone/>
              <a:defRPr>
                <a:solidFill>
                  <a:schemeClr val="tx1">
                    <a:tint val="75000"/>
                  </a:schemeClr>
                </a:solidFill>
              </a:defRPr>
            </a:lvl3pPr>
            <a:lvl4pPr marL="1368161" indent="0" algn="ctr">
              <a:buNone/>
              <a:defRPr>
                <a:solidFill>
                  <a:schemeClr val="tx1">
                    <a:tint val="75000"/>
                  </a:schemeClr>
                </a:solidFill>
              </a:defRPr>
            </a:lvl4pPr>
            <a:lvl5pPr marL="1824196" indent="0" algn="ctr">
              <a:buNone/>
              <a:defRPr>
                <a:solidFill>
                  <a:schemeClr val="tx1">
                    <a:tint val="75000"/>
                  </a:schemeClr>
                </a:solidFill>
              </a:defRPr>
            </a:lvl5pPr>
            <a:lvl6pPr marL="2280263" indent="0" algn="ctr">
              <a:buNone/>
              <a:defRPr>
                <a:solidFill>
                  <a:schemeClr val="tx1">
                    <a:tint val="75000"/>
                  </a:schemeClr>
                </a:solidFill>
              </a:defRPr>
            </a:lvl6pPr>
            <a:lvl7pPr marL="2736325" indent="0" algn="ctr">
              <a:buNone/>
              <a:defRPr>
                <a:solidFill>
                  <a:schemeClr val="tx1">
                    <a:tint val="75000"/>
                  </a:schemeClr>
                </a:solidFill>
              </a:defRPr>
            </a:lvl7pPr>
            <a:lvl8pPr marL="3192361" indent="0" algn="ctr">
              <a:buNone/>
              <a:defRPr>
                <a:solidFill>
                  <a:schemeClr val="tx1">
                    <a:tint val="75000"/>
                  </a:schemeClr>
                </a:solidFill>
              </a:defRPr>
            </a:lvl8pPr>
            <a:lvl9pPr marL="364839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A33EE2A-A9E7-4AE7-801D-F332B6ABE711}" type="slidenum">
              <a:rPr lang="th-TH"/>
              <a:pPr/>
              <a:t>‹#›</a:t>
            </a:fld>
            <a:endParaRPr lang="th-TH"/>
          </a:p>
        </p:txBody>
      </p:sp>
    </p:spTree>
    <p:extLst>
      <p:ext uri="{BB962C8B-B14F-4D97-AF65-F5344CB8AC3E}">
        <p14:creationId xmlns:p14="http://schemas.microsoft.com/office/powerpoint/2010/main" val="60296098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0" y="1628777"/>
            <a:ext cx="239184" cy="649288"/>
          </a:xfrm>
          <a:prstGeom prst="rect">
            <a:avLst/>
          </a:prstGeom>
          <a:solidFill>
            <a:srgbClr val="C1001F"/>
          </a:solidFill>
          <a:ln>
            <a:noFill/>
          </a:ln>
        </p:spPr>
        <p:txBody>
          <a:bodyPr spcFirstLastPara="1" wrap="square" lIns="91191" tIns="45587" rIns="91191" bIns="45587" anchor="ctr" anchorCtr="0">
            <a:noAutofit/>
          </a:bodyPr>
          <a:lstStyle/>
          <a:p>
            <a:pPr algn="ctr" defTabSz="456057"/>
            <a:r>
              <a:rPr lang="en-US" sz="2800">
                <a:solidFill>
                  <a:srgbClr val="FFFFFF"/>
                </a:solidFill>
                <a:ea typeface="Arial"/>
                <a:cs typeface="Arial"/>
                <a:sym typeface="Arial"/>
              </a:rPr>
              <a:t> </a:t>
            </a:r>
            <a:endParaRPr sz="2800">
              <a:solidFill>
                <a:srgbClr val="FFFFFF"/>
              </a:solidFill>
              <a:ea typeface="Arial"/>
              <a:cs typeface="Arial"/>
              <a:sym typeface="Arial"/>
            </a:endParaRPr>
          </a:p>
        </p:txBody>
      </p:sp>
      <p:sp>
        <p:nvSpPr>
          <p:cNvPr id="145" name="Google Shape;145;p24"/>
          <p:cNvSpPr txBox="1">
            <a:spLocks noGrp="1"/>
          </p:cNvSpPr>
          <p:nvPr>
            <p:ph type="subTitle" idx="1"/>
          </p:nvPr>
        </p:nvSpPr>
        <p:spPr>
          <a:xfrm>
            <a:off x="660338" y="1978296"/>
            <a:ext cx="10769700" cy="3448055"/>
          </a:xfrm>
          <a:prstGeom prst="rect">
            <a:avLst/>
          </a:prstGeom>
          <a:noFill/>
          <a:ln>
            <a:noFill/>
          </a:ln>
        </p:spPr>
        <p:txBody>
          <a:bodyPr spcFirstLastPara="1" wrap="square" lIns="91191" tIns="45587" rIns="91191" bIns="45587"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477" y="1571612"/>
            <a:ext cx="11203563" cy="504000"/>
          </a:xfrm>
          <a:prstGeom prst="rect">
            <a:avLst/>
          </a:prstGeom>
          <a:noFill/>
          <a:ln>
            <a:noFill/>
          </a:ln>
        </p:spPr>
        <p:txBody>
          <a:bodyPr spcFirstLastPara="1" wrap="square" lIns="91191" tIns="45587" rIns="91191" bIns="45587"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339" y="5429267"/>
            <a:ext cx="10198196" cy="1288804"/>
          </a:xfrm>
          <a:prstGeom prst="rect">
            <a:avLst/>
          </a:prstGeom>
          <a:noFill/>
          <a:ln>
            <a:noFill/>
          </a:ln>
        </p:spPr>
        <p:txBody>
          <a:bodyPr spcFirstLastPara="1" wrap="square" lIns="91191" tIns="45587" rIns="91191" bIns="45587" anchor="b" anchorCtr="0"/>
          <a:lstStyle>
            <a:lvl1pPr marL="456057" marR="0" lvl="0" indent="-22803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107" marR="0" lvl="1"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161" marR="0" lvl="2"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196" marR="0" lvl="3"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263" marR="0" lvl="4"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3126488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0" y="1628777"/>
            <a:ext cx="239184" cy="649288"/>
          </a:xfrm>
          <a:prstGeom prst="rect">
            <a:avLst/>
          </a:prstGeom>
          <a:solidFill>
            <a:srgbClr val="C1001F"/>
          </a:solidFill>
          <a:ln>
            <a:noFill/>
          </a:ln>
        </p:spPr>
        <p:txBody>
          <a:bodyPr spcFirstLastPara="1" wrap="square" lIns="91191" tIns="45587" rIns="91191" bIns="45587" anchor="ctr" anchorCtr="0">
            <a:noAutofit/>
          </a:bodyPr>
          <a:lstStyle/>
          <a:p>
            <a:pPr algn="ctr" defTabSz="456057"/>
            <a:r>
              <a:rPr lang="en-US" sz="2800">
                <a:solidFill>
                  <a:srgbClr val="FFFFFF"/>
                </a:solidFill>
                <a:ea typeface="Arial"/>
                <a:cs typeface="Arial"/>
                <a:sym typeface="Arial"/>
              </a:rPr>
              <a:t> </a:t>
            </a:r>
            <a:endParaRPr sz="2800">
              <a:solidFill>
                <a:srgbClr val="FFFFFF"/>
              </a:solidFill>
              <a:ea typeface="Arial"/>
              <a:cs typeface="Arial"/>
              <a:sym typeface="Arial"/>
            </a:endParaRPr>
          </a:p>
        </p:txBody>
      </p:sp>
      <p:sp>
        <p:nvSpPr>
          <p:cNvPr id="151" name="Google Shape;151;p25"/>
          <p:cNvSpPr txBox="1">
            <a:spLocks noGrp="1"/>
          </p:cNvSpPr>
          <p:nvPr>
            <p:ph type="title"/>
          </p:nvPr>
        </p:nvSpPr>
        <p:spPr>
          <a:xfrm>
            <a:off x="226477" y="1571612"/>
            <a:ext cx="11203563" cy="504000"/>
          </a:xfrm>
          <a:prstGeom prst="rect">
            <a:avLst/>
          </a:prstGeom>
          <a:noFill/>
          <a:ln>
            <a:noFill/>
          </a:ln>
        </p:spPr>
        <p:txBody>
          <a:bodyPr spcFirstLastPara="1" wrap="square" lIns="91191" tIns="45587" rIns="91191" bIns="45587"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161" marR="0" lvl="2"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196" marR="0" lvl="3"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263" marR="0" lvl="4"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339" y="5429267"/>
            <a:ext cx="10198196" cy="1288804"/>
          </a:xfrm>
          <a:prstGeom prst="rect">
            <a:avLst/>
          </a:prstGeom>
          <a:noFill/>
          <a:ln>
            <a:noFill/>
          </a:ln>
        </p:spPr>
        <p:txBody>
          <a:bodyPr spcFirstLastPara="1" wrap="square" lIns="91191" tIns="45587" rIns="91191" bIns="45587" anchor="b" anchorCtr="0"/>
          <a:lstStyle>
            <a:lvl1pPr marL="456057" marR="0" lvl="0" indent="-22803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107" marR="0" lvl="1"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161" marR="0" lvl="2"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196" marR="0" lvl="3"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263" marR="0" lvl="4"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2894269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0" y="1628777"/>
            <a:ext cx="239184" cy="649288"/>
          </a:xfrm>
          <a:prstGeom prst="rect">
            <a:avLst/>
          </a:prstGeom>
          <a:solidFill>
            <a:srgbClr val="C1001F"/>
          </a:solidFill>
          <a:ln>
            <a:noFill/>
          </a:ln>
        </p:spPr>
        <p:txBody>
          <a:bodyPr spcFirstLastPara="1" wrap="square" lIns="91191" tIns="45587" rIns="91191" bIns="45587" anchor="ctr" anchorCtr="0">
            <a:noAutofit/>
          </a:bodyPr>
          <a:lstStyle/>
          <a:p>
            <a:pPr algn="ctr" defTabSz="456057"/>
            <a:r>
              <a:rPr lang="en-US" sz="2800">
                <a:solidFill>
                  <a:srgbClr val="FFFFFF"/>
                </a:solidFill>
                <a:ea typeface="Arial"/>
                <a:cs typeface="Arial"/>
                <a:sym typeface="Arial"/>
              </a:rPr>
              <a:t> </a:t>
            </a:r>
            <a:endParaRPr sz="2800">
              <a:solidFill>
                <a:srgbClr val="FFFFFF"/>
              </a:solidFill>
              <a:ea typeface="Arial"/>
              <a:cs typeface="Arial"/>
              <a:sym typeface="Arial"/>
            </a:endParaRPr>
          </a:p>
        </p:txBody>
      </p:sp>
      <p:sp>
        <p:nvSpPr>
          <p:cNvPr id="157" name="Google Shape;157;p26"/>
          <p:cNvSpPr txBox="1">
            <a:spLocks noGrp="1"/>
          </p:cNvSpPr>
          <p:nvPr>
            <p:ph type="title"/>
          </p:nvPr>
        </p:nvSpPr>
        <p:spPr>
          <a:xfrm>
            <a:off x="226477" y="1571612"/>
            <a:ext cx="11203563" cy="504000"/>
          </a:xfrm>
          <a:prstGeom prst="rect">
            <a:avLst/>
          </a:prstGeom>
          <a:noFill/>
          <a:ln>
            <a:noFill/>
          </a:ln>
        </p:spPr>
        <p:txBody>
          <a:bodyPr spcFirstLastPara="1" wrap="square" lIns="91191" tIns="45587" rIns="91191" bIns="45587"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335" y="1978289"/>
            <a:ext cx="5280000" cy="3448056"/>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161" marR="0" lvl="2"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196" marR="0" lvl="3"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263" marR="0" lvl="4"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161" marR="0" lvl="2"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196" marR="0" lvl="3"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263" marR="0" lvl="4"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339" y="5429267"/>
            <a:ext cx="10198196" cy="1288804"/>
          </a:xfrm>
          <a:prstGeom prst="rect">
            <a:avLst/>
          </a:prstGeom>
          <a:noFill/>
          <a:ln>
            <a:noFill/>
          </a:ln>
        </p:spPr>
        <p:txBody>
          <a:bodyPr spcFirstLastPara="1" wrap="square" lIns="91191" tIns="45587" rIns="91191" bIns="45587" anchor="b" anchorCtr="0"/>
          <a:lstStyle>
            <a:lvl1pPr marL="456057" marR="0" lvl="0" indent="-22803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107" marR="0" lvl="1"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161" marR="0" lvl="2"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196" marR="0" lvl="3"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263" marR="0" lvl="4"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1355549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0" y="1628777"/>
            <a:ext cx="239184" cy="649288"/>
          </a:xfrm>
          <a:prstGeom prst="rect">
            <a:avLst/>
          </a:prstGeom>
          <a:solidFill>
            <a:srgbClr val="C1001F"/>
          </a:solidFill>
          <a:ln>
            <a:noFill/>
          </a:ln>
        </p:spPr>
        <p:txBody>
          <a:bodyPr spcFirstLastPara="1" wrap="square" lIns="91191" tIns="45587" rIns="91191" bIns="45587" anchor="ctr" anchorCtr="0">
            <a:noAutofit/>
          </a:bodyPr>
          <a:lstStyle/>
          <a:p>
            <a:pPr algn="ctr" defTabSz="456057"/>
            <a:r>
              <a:rPr lang="en-US" sz="2800">
                <a:solidFill>
                  <a:srgbClr val="FFFFFF"/>
                </a:solidFill>
                <a:ea typeface="Arial"/>
                <a:cs typeface="Arial"/>
                <a:sym typeface="Arial"/>
              </a:rPr>
              <a:t> </a:t>
            </a:r>
            <a:endParaRPr sz="2800">
              <a:solidFill>
                <a:srgbClr val="FFFFFF"/>
              </a:solidFill>
              <a:ea typeface="Arial"/>
              <a:cs typeface="Arial"/>
              <a:sym typeface="Arial"/>
            </a:endParaRPr>
          </a:p>
        </p:txBody>
      </p:sp>
      <p:sp>
        <p:nvSpPr>
          <p:cNvPr id="164" name="Google Shape;164;p27"/>
          <p:cNvSpPr txBox="1">
            <a:spLocks noGrp="1"/>
          </p:cNvSpPr>
          <p:nvPr>
            <p:ph type="title"/>
          </p:nvPr>
        </p:nvSpPr>
        <p:spPr>
          <a:xfrm>
            <a:off x="226477" y="1571612"/>
            <a:ext cx="11203563" cy="504000"/>
          </a:xfrm>
          <a:prstGeom prst="rect">
            <a:avLst/>
          </a:prstGeom>
          <a:noFill/>
          <a:ln>
            <a:noFill/>
          </a:ln>
        </p:spPr>
        <p:txBody>
          <a:bodyPr spcFirstLastPara="1" wrap="square" lIns="91191" tIns="45587" rIns="91191" bIns="45587"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335" y="2500313"/>
            <a:ext cx="5280000" cy="2926039"/>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161" marR="0" lvl="2"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196" marR="0" lvl="3"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263" marR="0" lvl="4"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335" y="1978289"/>
            <a:ext cx="5280000" cy="522000"/>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8161" marR="0" lvl="2"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4196" marR="0" lvl="3"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0263" marR="0" lvl="4"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313"/>
            <a:ext cx="5280000" cy="2926039"/>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161" marR="0" lvl="2"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196" marR="0" lvl="3"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263" marR="0" lvl="4"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8161" marR="0" lvl="2"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4196" marR="0" lvl="3"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0263" marR="0" lvl="4"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339" y="5429267"/>
            <a:ext cx="10198196" cy="1288804"/>
          </a:xfrm>
          <a:prstGeom prst="rect">
            <a:avLst/>
          </a:prstGeom>
          <a:noFill/>
          <a:ln>
            <a:noFill/>
          </a:ln>
        </p:spPr>
        <p:txBody>
          <a:bodyPr spcFirstLastPara="1" wrap="square" lIns="91191" tIns="45587" rIns="91191" bIns="45587" anchor="b" anchorCtr="0"/>
          <a:lstStyle>
            <a:lvl1pPr marL="456057" marR="0" lvl="0" indent="-22803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107" marR="0" lvl="1"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161" marR="0" lvl="2"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196" marR="0" lvl="3"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263" marR="0" lvl="4"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2184653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1864386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0" y="1628777"/>
            <a:ext cx="239184" cy="649288"/>
          </a:xfrm>
          <a:prstGeom prst="rect">
            <a:avLst/>
          </a:prstGeom>
          <a:solidFill>
            <a:srgbClr val="C1001F"/>
          </a:solidFill>
          <a:ln>
            <a:noFill/>
          </a:ln>
        </p:spPr>
        <p:txBody>
          <a:bodyPr spcFirstLastPara="1" wrap="square" lIns="91191" tIns="45587" rIns="91191" bIns="45587" anchor="ctr" anchorCtr="0">
            <a:noAutofit/>
          </a:bodyPr>
          <a:lstStyle/>
          <a:p>
            <a:pPr algn="ctr" defTabSz="456057"/>
            <a:r>
              <a:rPr lang="en-US" sz="2800">
                <a:solidFill>
                  <a:srgbClr val="FFFFFF"/>
                </a:solidFill>
                <a:ea typeface="Arial"/>
                <a:cs typeface="Arial"/>
                <a:sym typeface="Arial"/>
              </a:rPr>
              <a:t> </a:t>
            </a:r>
            <a:endParaRPr sz="2800">
              <a:solidFill>
                <a:srgbClr val="FFFFFF"/>
              </a:solidFill>
              <a:ea typeface="Arial"/>
              <a:cs typeface="Arial"/>
              <a:sym typeface="Arial"/>
            </a:endParaRPr>
          </a:p>
        </p:txBody>
      </p:sp>
      <p:sp>
        <p:nvSpPr>
          <p:cNvPr id="175" name="Google Shape;175;p29"/>
          <p:cNvSpPr txBox="1">
            <a:spLocks noGrp="1"/>
          </p:cNvSpPr>
          <p:nvPr>
            <p:ph type="title"/>
          </p:nvPr>
        </p:nvSpPr>
        <p:spPr>
          <a:xfrm>
            <a:off x="226476" y="1571612"/>
            <a:ext cx="4440765" cy="1214446"/>
          </a:xfrm>
          <a:prstGeom prst="rect">
            <a:avLst/>
          </a:prstGeom>
          <a:noFill/>
          <a:ln>
            <a:noFill/>
          </a:ln>
        </p:spPr>
        <p:txBody>
          <a:bodyPr spcFirstLastPara="1" wrap="square" lIns="91191" tIns="45587" rIns="91191" bIns="45587"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4"/>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161" marR="0" lvl="2"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196" marR="0" lvl="3"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263" marR="0" lvl="4"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339" y="2857496"/>
            <a:ext cx="4006905" cy="2571768"/>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2107" marR="0" lvl="1"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8161" marR="0" lvl="2"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4196" marR="0" lvl="3"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0263" marR="0" lvl="4"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339" y="5429267"/>
            <a:ext cx="10198196" cy="1288804"/>
          </a:xfrm>
          <a:prstGeom prst="rect">
            <a:avLst/>
          </a:prstGeom>
          <a:noFill/>
          <a:ln>
            <a:noFill/>
          </a:ln>
        </p:spPr>
        <p:txBody>
          <a:bodyPr spcFirstLastPara="1" wrap="square" lIns="91191" tIns="45587" rIns="91191" bIns="45587" anchor="b" anchorCtr="0"/>
          <a:lstStyle>
            <a:lvl1pPr marL="456057" marR="0" lvl="0" indent="-22803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107" marR="0" lvl="1"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161" marR="0" lvl="2"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196" marR="0" lvl="3"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263" marR="0" lvl="4"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2442503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9" y="5929431"/>
            <a:ext cx="10198197" cy="788737"/>
          </a:xfrm>
          <a:prstGeom prst="rect">
            <a:avLst/>
          </a:prstGeom>
          <a:noFill/>
          <a:ln>
            <a:noFill/>
          </a:ln>
        </p:spPr>
        <p:txBody>
          <a:bodyPr spcFirstLastPara="1" wrap="square" lIns="91191" tIns="45587" rIns="91191" bIns="45587" anchor="b" anchorCtr="0"/>
          <a:lstStyle>
            <a:lvl1pPr marL="456057" marR="0" lvl="0" indent="-22803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107" marR="0" lvl="1"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161" marR="0" lvl="2"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196" marR="0" lvl="3"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263" marR="0" lvl="4"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5"/>
            <a:ext cx="10769700" cy="4000528"/>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8161" marR="0" lvl="2"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4196" marR="0" lvl="3"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0263" marR="0" lvl="4"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191" tIns="45587" rIns="91191" bIns="45587" anchor="t" anchorCtr="0"/>
          <a:lstStyle>
            <a:lvl1pPr marL="456057" marR="0" lvl="0" indent="-228034"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8161" marR="0" lvl="2"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4196" marR="0" lvl="3"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0263" marR="0" lvl="4"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976071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07" tIns="45608" rIns="91207" bIns="45608">
            <a:normAutofit/>
          </a:bodyPr>
          <a:lstStyle>
            <a:lvl1pPr marL="532051" marR="0" indent="-532051" algn="l" defTabSz="91210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057" indent="0" algn="ctr">
              <a:buNone/>
              <a:defRPr>
                <a:solidFill>
                  <a:schemeClr val="tx1">
                    <a:tint val="75000"/>
                  </a:schemeClr>
                </a:solidFill>
              </a:defRPr>
            </a:lvl2pPr>
            <a:lvl3pPr marL="912107" indent="0" algn="ctr">
              <a:buNone/>
              <a:defRPr>
                <a:solidFill>
                  <a:schemeClr val="tx1">
                    <a:tint val="75000"/>
                  </a:schemeClr>
                </a:solidFill>
              </a:defRPr>
            </a:lvl3pPr>
            <a:lvl4pPr marL="1368161" indent="0" algn="ctr">
              <a:buNone/>
              <a:defRPr>
                <a:solidFill>
                  <a:schemeClr val="tx1">
                    <a:tint val="75000"/>
                  </a:schemeClr>
                </a:solidFill>
              </a:defRPr>
            </a:lvl4pPr>
            <a:lvl5pPr marL="1824196" indent="0" algn="ctr">
              <a:buNone/>
              <a:defRPr>
                <a:solidFill>
                  <a:schemeClr val="tx1">
                    <a:tint val="75000"/>
                  </a:schemeClr>
                </a:solidFill>
              </a:defRPr>
            </a:lvl5pPr>
            <a:lvl6pPr marL="2280263" indent="0" algn="ctr">
              <a:buNone/>
              <a:defRPr>
                <a:solidFill>
                  <a:schemeClr val="tx1">
                    <a:tint val="75000"/>
                  </a:schemeClr>
                </a:solidFill>
              </a:defRPr>
            </a:lvl6pPr>
            <a:lvl7pPr marL="2736325" indent="0" algn="ctr">
              <a:buNone/>
              <a:defRPr>
                <a:solidFill>
                  <a:schemeClr val="tx1">
                    <a:tint val="75000"/>
                  </a:schemeClr>
                </a:solidFill>
              </a:defRPr>
            </a:lvl7pPr>
            <a:lvl8pPr marL="3192361" indent="0" algn="ctr">
              <a:buNone/>
              <a:defRPr>
                <a:solidFill>
                  <a:schemeClr val="tx1">
                    <a:tint val="75000"/>
                  </a:schemeClr>
                </a:solidFill>
              </a:defRPr>
            </a:lvl8pPr>
            <a:lvl9pPr marL="364839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153185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672269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485118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CC598CC-CB58-4512-B3EA-BFDD2539C8C1}" type="slidenum">
              <a:rPr lang="th-TH"/>
              <a:pPr/>
              <a:t>‹#›</a:t>
            </a:fld>
            <a:endParaRPr lang="th-TH"/>
          </a:p>
        </p:txBody>
      </p:sp>
    </p:spTree>
    <p:extLst>
      <p:ext uri="{BB962C8B-B14F-4D97-AF65-F5344CB8AC3E}">
        <p14:creationId xmlns:p14="http://schemas.microsoft.com/office/powerpoint/2010/main" val="205666531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6383825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337381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4805967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07" tIns="45608" rIns="91207" bIns="4560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658543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1"/>
            <a:ext cx="10198197" cy="788737"/>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07" tIns="45608" rIns="91207" bIns="4560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07" tIns="45608" rIns="91207" bIns="4560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0528984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7" tIns="58473" rIns="116957" bIns="58473" anchor="ctr"/>
          <a:lstStyle/>
          <a:p>
            <a:pPr algn="ctr" defTabSz="116950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57" tIns="58473" rIns="116957" bIns="58473">
            <a:normAutofit/>
          </a:bodyPr>
          <a:lstStyle>
            <a:lvl1pPr marL="682211" marR="0" indent="-682211" algn="l" defTabSz="116950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60" indent="0" algn="ctr">
              <a:buNone/>
              <a:defRPr>
                <a:solidFill>
                  <a:schemeClr val="tx1">
                    <a:tint val="75000"/>
                  </a:schemeClr>
                </a:solidFill>
              </a:defRPr>
            </a:lvl2pPr>
            <a:lvl3pPr marL="1169501" indent="0" algn="ctr">
              <a:buNone/>
              <a:defRPr>
                <a:solidFill>
                  <a:schemeClr val="tx1">
                    <a:tint val="75000"/>
                  </a:schemeClr>
                </a:solidFill>
              </a:defRPr>
            </a:lvl3pPr>
            <a:lvl4pPr marL="1754235" indent="0" algn="ctr">
              <a:buNone/>
              <a:defRPr>
                <a:solidFill>
                  <a:schemeClr val="tx1">
                    <a:tint val="75000"/>
                  </a:schemeClr>
                </a:solidFill>
              </a:defRPr>
            </a:lvl4pPr>
            <a:lvl5pPr marL="2338999" indent="0" algn="ctr">
              <a:buNone/>
              <a:defRPr>
                <a:solidFill>
                  <a:schemeClr val="tx1">
                    <a:tint val="75000"/>
                  </a:schemeClr>
                </a:solidFill>
              </a:defRPr>
            </a:lvl5pPr>
            <a:lvl6pPr marL="2923742" indent="0" algn="ctr">
              <a:buNone/>
              <a:defRPr>
                <a:solidFill>
                  <a:schemeClr val="tx1">
                    <a:tint val="75000"/>
                  </a:schemeClr>
                </a:solidFill>
              </a:defRPr>
            </a:lvl6pPr>
            <a:lvl7pPr marL="3508466" indent="0" algn="ctr">
              <a:buNone/>
              <a:defRPr>
                <a:solidFill>
                  <a:schemeClr val="tx1">
                    <a:tint val="75000"/>
                  </a:schemeClr>
                </a:solidFill>
              </a:defRPr>
            </a:lvl7pPr>
            <a:lvl8pPr marL="4093243" indent="0" algn="ctr">
              <a:buNone/>
              <a:defRPr>
                <a:solidFill>
                  <a:schemeClr val="tx1">
                    <a:tint val="75000"/>
                  </a:schemeClr>
                </a:solidFill>
              </a:defRPr>
            </a:lvl8pPr>
            <a:lvl9pPr marL="467799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57" tIns="58473" rIns="116957" bIns="5847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7" tIns="58473" rIns="116957" bIns="5847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565150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7" tIns="58473" rIns="116957" bIns="58473" anchor="ctr"/>
          <a:lstStyle/>
          <a:p>
            <a:pPr algn="ctr" defTabSz="11695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7" tIns="58473" rIns="116957" bIns="5847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57" tIns="58473" rIns="116957" bIns="5847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7" tIns="58473" rIns="116957" bIns="5847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38085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7" tIns="58473" rIns="116957" bIns="58473" anchor="ctr"/>
          <a:lstStyle/>
          <a:p>
            <a:pPr algn="ctr" defTabSz="11695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7" tIns="58473" rIns="116957" bIns="5847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57" tIns="58473" rIns="116957" bIns="5847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57" tIns="58473" rIns="116957" bIns="5847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7" tIns="58473" rIns="116957" bIns="5847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3642173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7" tIns="58473" rIns="116957" bIns="58473" anchor="ctr"/>
          <a:lstStyle/>
          <a:p>
            <a:pPr algn="ctr" defTabSz="11695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7" tIns="58473" rIns="116957" bIns="5847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57" tIns="58473" rIns="116957" bIns="5847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57" tIns="58473" rIns="116957" bIns="5847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57" tIns="58473" rIns="116957" bIns="5847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57" tIns="58473" rIns="116957" bIns="5847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57" tIns="58473" rIns="116957" bIns="5847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569945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7" tIns="58473" rIns="116957" bIns="58473" anchor="ctr"/>
          <a:lstStyle/>
          <a:p>
            <a:pPr algn="ctr" defTabSz="11695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7" tIns="58473" rIns="116957" bIns="5847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5132727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7D67664-6739-40AB-A3CA-9AF42ABF5F9F}" type="slidenum">
              <a:rPr lang="th-TH"/>
              <a:pPr/>
              <a:t>‹#›</a:t>
            </a:fld>
            <a:endParaRPr lang="th-TH"/>
          </a:p>
        </p:txBody>
      </p:sp>
    </p:spTree>
    <p:extLst>
      <p:ext uri="{BB962C8B-B14F-4D97-AF65-F5344CB8AC3E}">
        <p14:creationId xmlns:p14="http://schemas.microsoft.com/office/powerpoint/2010/main" val="1542493475"/>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2417820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7" tIns="58473" rIns="116957" bIns="58473" anchor="ctr"/>
          <a:lstStyle/>
          <a:p>
            <a:pPr algn="ctr" defTabSz="11695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57" tIns="58473" rIns="116957" bIns="5847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57" tIns="58473" rIns="116957" bIns="5847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57" tIns="58473" rIns="116957" bIns="5847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7" tIns="58473" rIns="116957" bIns="5847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0935276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116957" tIns="58473" rIns="116957" bIns="5847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57" tIns="58473" rIns="116957" bIns="5847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57" tIns="58473" rIns="116957" bIns="5847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478397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4" tIns="58486" rIns="116984" bIns="58486">
            <a:normAutofit/>
          </a:bodyPr>
          <a:lstStyle>
            <a:lvl1pPr marL="682375" marR="0" indent="-682375" algn="l" defTabSz="11697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00" indent="0" algn="ctr">
              <a:buNone/>
              <a:defRPr>
                <a:solidFill>
                  <a:schemeClr val="tx1">
                    <a:tint val="75000"/>
                  </a:schemeClr>
                </a:solidFill>
              </a:defRPr>
            </a:lvl2pPr>
            <a:lvl3pPr marL="1169779" indent="0" algn="ctr">
              <a:buNone/>
              <a:defRPr>
                <a:solidFill>
                  <a:schemeClr val="tx1">
                    <a:tint val="75000"/>
                  </a:schemeClr>
                </a:solidFill>
              </a:defRPr>
            </a:lvl3pPr>
            <a:lvl4pPr marL="1754657" indent="0" algn="ctr">
              <a:buNone/>
              <a:defRPr>
                <a:solidFill>
                  <a:schemeClr val="tx1">
                    <a:tint val="75000"/>
                  </a:schemeClr>
                </a:solidFill>
              </a:defRPr>
            </a:lvl4pPr>
            <a:lvl5pPr marL="2339560" indent="0" algn="ctr">
              <a:buNone/>
              <a:defRPr>
                <a:solidFill>
                  <a:schemeClr val="tx1">
                    <a:tint val="75000"/>
                  </a:schemeClr>
                </a:solidFill>
              </a:defRPr>
            </a:lvl5pPr>
            <a:lvl6pPr marL="2924442" indent="0" algn="ctr">
              <a:buNone/>
              <a:defRPr>
                <a:solidFill>
                  <a:schemeClr val="tx1">
                    <a:tint val="75000"/>
                  </a:schemeClr>
                </a:solidFill>
              </a:defRPr>
            </a:lvl6pPr>
            <a:lvl7pPr marL="3509312" indent="0" algn="ctr">
              <a:buNone/>
              <a:defRPr>
                <a:solidFill>
                  <a:schemeClr val="tx1">
                    <a:tint val="75000"/>
                  </a:schemeClr>
                </a:solidFill>
              </a:defRPr>
            </a:lvl7pPr>
            <a:lvl8pPr marL="4094225" indent="0" algn="ctr">
              <a:buNone/>
              <a:defRPr>
                <a:solidFill>
                  <a:schemeClr val="tx1">
                    <a:tint val="75000"/>
                  </a:schemeClr>
                </a:solidFill>
              </a:defRPr>
            </a:lvl8pPr>
            <a:lvl9pPr marL="46791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5089505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8292776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208859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8585401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2488654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1872691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4" tIns="58486" rIns="116984" bIns="584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162548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DA541A5B-79F1-4B4F-B385-D71A4C860624}" type="slidenum">
              <a:rPr lang="th-TH"/>
              <a:pPr/>
              <a:t>‹#›</a:t>
            </a:fld>
            <a:endParaRPr lang="th-TH"/>
          </a:p>
        </p:txBody>
      </p:sp>
    </p:spTree>
    <p:extLst>
      <p:ext uri="{BB962C8B-B14F-4D97-AF65-F5344CB8AC3E}">
        <p14:creationId xmlns:p14="http://schemas.microsoft.com/office/powerpoint/2010/main" val="994991194"/>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9"/>
            <a:ext cx="10198197" cy="788737"/>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4" tIns="58486" rIns="116984" bIns="584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4" tIns="58486" rIns="116984" bIns="584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520828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6" tIns="58503" rIns="117016" bIns="58503" anchor="ctr"/>
          <a:lstStyle/>
          <a:p>
            <a:pPr algn="ctr" defTabSz="117010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16" tIns="58503" rIns="117016" bIns="58503">
            <a:normAutofit/>
          </a:bodyPr>
          <a:lstStyle>
            <a:lvl1pPr marL="682566" marR="0" indent="-682566" algn="l" defTabSz="117010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62" indent="0" algn="ctr">
              <a:buNone/>
              <a:defRPr>
                <a:solidFill>
                  <a:schemeClr val="tx1">
                    <a:tint val="75000"/>
                  </a:schemeClr>
                </a:solidFill>
              </a:defRPr>
            </a:lvl2pPr>
            <a:lvl3pPr marL="1170107" indent="0" algn="ctr">
              <a:buNone/>
              <a:defRPr>
                <a:solidFill>
                  <a:schemeClr val="tx1">
                    <a:tint val="75000"/>
                  </a:schemeClr>
                </a:solidFill>
              </a:defRPr>
            </a:lvl3pPr>
            <a:lvl4pPr marL="1755150" indent="0" algn="ctr">
              <a:buNone/>
              <a:defRPr>
                <a:solidFill>
                  <a:schemeClr val="tx1">
                    <a:tint val="75000"/>
                  </a:schemeClr>
                </a:solidFill>
              </a:defRPr>
            </a:lvl4pPr>
            <a:lvl5pPr marL="2340215" indent="0" algn="ctr">
              <a:buNone/>
              <a:defRPr>
                <a:solidFill>
                  <a:schemeClr val="tx1">
                    <a:tint val="75000"/>
                  </a:schemeClr>
                </a:solidFill>
              </a:defRPr>
            </a:lvl5pPr>
            <a:lvl6pPr marL="2925259" indent="0" algn="ctr">
              <a:buNone/>
              <a:defRPr>
                <a:solidFill>
                  <a:schemeClr val="tx1">
                    <a:tint val="75000"/>
                  </a:schemeClr>
                </a:solidFill>
              </a:defRPr>
            </a:lvl6pPr>
            <a:lvl7pPr marL="3510298" indent="0" algn="ctr">
              <a:buNone/>
              <a:defRPr>
                <a:solidFill>
                  <a:schemeClr val="tx1">
                    <a:tint val="75000"/>
                  </a:schemeClr>
                </a:solidFill>
              </a:defRPr>
            </a:lvl7pPr>
            <a:lvl8pPr marL="4095371" indent="0" algn="ctr">
              <a:buNone/>
              <a:defRPr>
                <a:solidFill>
                  <a:schemeClr val="tx1">
                    <a:tint val="75000"/>
                  </a:schemeClr>
                </a:solidFill>
              </a:defRPr>
            </a:lvl8pPr>
            <a:lvl9pPr marL="468042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16" tIns="58503" rIns="117016" bIns="5850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16" tIns="58503" rIns="117016" bIns="5850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8001319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6" tIns="58503" rIns="117016" bIns="58503" anchor="ctr"/>
          <a:lstStyle/>
          <a:p>
            <a:pPr algn="ctr" defTabSz="11701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6" tIns="58503" rIns="117016" bIns="5850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16" tIns="58503" rIns="117016" bIns="5850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16" tIns="58503" rIns="117016" bIns="5850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7388935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6" tIns="58503" rIns="117016" bIns="58503" anchor="ctr"/>
          <a:lstStyle/>
          <a:p>
            <a:pPr algn="ctr" defTabSz="11701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6" tIns="58503" rIns="117016" bIns="5850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16" tIns="58503" rIns="117016" bIns="5850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16" tIns="58503" rIns="117016" bIns="5850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16" tIns="58503" rIns="117016" bIns="5850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114088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6" tIns="58503" rIns="117016" bIns="58503" anchor="ctr"/>
          <a:lstStyle/>
          <a:p>
            <a:pPr algn="ctr" defTabSz="11701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6" tIns="58503" rIns="117016" bIns="5850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16" tIns="58503" rIns="117016" bIns="5850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16" tIns="58503" rIns="117016" bIns="5850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16" tIns="58503" rIns="117016" bIns="5850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16" tIns="58503" rIns="117016" bIns="5850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16" tIns="58503" rIns="117016" bIns="5850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1929319"/>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6" tIns="58503" rIns="117016" bIns="58503" anchor="ctr"/>
          <a:lstStyle/>
          <a:p>
            <a:pPr algn="ctr" defTabSz="11701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6" tIns="58503" rIns="117016" bIns="5850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54756970"/>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02115214"/>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6" tIns="58503" rIns="117016" bIns="58503" anchor="ctr"/>
          <a:lstStyle/>
          <a:p>
            <a:pPr algn="ctr" defTabSz="11701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16" tIns="58503" rIns="117016" bIns="5850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16" tIns="58503" rIns="117016" bIns="5850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16" tIns="58503" rIns="117016" bIns="5850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16" tIns="58503" rIns="117016" bIns="5850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0498796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7016" tIns="58503" rIns="117016" bIns="5850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16" tIns="58503" rIns="117016" bIns="5850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16" tIns="58503" rIns="117016" bIns="5850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6358455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48" tIns="58521" rIns="117048" bIns="58521">
            <a:normAutofit/>
          </a:bodyPr>
          <a:lstStyle>
            <a:lvl1pPr marL="682757" marR="0" indent="-682757" algn="l" defTabSz="117043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24" indent="0" algn="ctr">
              <a:buNone/>
              <a:defRPr>
                <a:solidFill>
                  <a:schemeClr val="tx1">
                    <a:tint val="75000"/>
                  </a:schemeClr>
                </a:solidFill>
              </a:defRPr>
            </a:lvl2pPr>
            <a:lvl3pPr marL="1170433" indent="0" algn="ctr">
              <a:buNone/>
              <a:defRPr>
                <a:solidFill>
                  <a:schemeClr val="tx1">
                    <a:tint val="75000"/>
                  </a:schemeClr>
                </a:solidFill>
              </a:defRPr>
            </a:lvl3pPr>
            <a:lvl4pPr marL="1755644" indent="0" algn="ctr">
              <a:buNone/>
              <a:defRPr>
                <a:solidFill>
                  <a:schemeClr val="tx1">
                    <a:tint val="75000"/>
                  </a:schemeClr>
                </a:solidFill>
              </a:defRPr>
            </a:lvl4pPr>
            <a:lvl5pPr marL="2340870" indent="0" algn="ctr">
              <a:buNone/>
              <a:defRPr>
                <a:solidFill>
                  <a:schemeClr val="tx1">
                    <a:tint val="75000"/>
                  </a:schemeClr>
                </a:solidFill>
              </a:defRPr>
            </a:lvl5pPr>
            <a:lvl6pPr marL="2926075" indent="0" algn="ctr">
              <a:buNone/>
              <a:defRPr>
                <a:solidFill>
                  <a:schemeClr val="tx1">
                    <a:tint val="75000"/>
                  </a:schemeClr>
                </a:solidFill>
              </a:defRPr>
            </a:lvl6pPr>
            <a:lvl7pPr marL="3511285" indent="0" algn="ctr">
              <a:buNone/>
              <a:defRPr>
                <a:solidFill>
                  <a:schemeClr val="tx1">
                    <a:tint val="75000"/>
                  </a:schemeClr>
                </a:solidFill>
              </a:defRPr>
            </a:lvl7pPr>
            <a:lvl8pPr marL="4096516" indent="0" algn="ctr">
              <a:buNone/>
              <a:defRPr>
                <a:solidFill>
                  <a:schemeClr val="tx1">
                    <a:tint val="75000"/>
                  </a:schemeClr>
                </a:solidFill>
              </a:defRPr>
            </a:lvl8pPr>
            <a:lvl9pPr marL="46817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61216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1B052574-CDEA-4BBD-B2CD-610ED7EB691A}" type="slidenum">
              <a:rPr lang="th-TH"/>
              <a:pPr/>
              <a:t>‹#›</a:t>
            </a:fld>
            <a:endParaRPr lang="th-TH"/>
          </a:p>
        </p:txBody>
      </p:sp>
    </p:spTree>
    <p:extLst>
      <p:ext uri="{BB962C8B-B14F-4D97-AF65-F5344CB8AC3E}">
        <p14:creationId xmlns:p14="http://schemas.microsoft.com/office/powerpoint/2010/main" val="2528450241"/>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33646298"/>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72213417"/>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48" tIns="58521" rIns="117048" bIns="585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48" tIns="58521" rIns="117048" bIns="585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08806317"/>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05890307"/>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19022744"/>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48" tIns="58521" rIns="117048" bIns="5852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056857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2"/>
            <a:ext cx="10198197" cy="788737"/>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48" tIns="58521" rIns="117048" bIns="5852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48" tIns="58521" rIns="117048" bIns="5852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7279323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84" tIns="58539" rIns="117084" bIns="58539">
            <a:normAutofit/>
          </a:bodyPr>
          <a:lstStyle>
            <a:lvl1pPr marL="682975" marR="0" indent="-682975" algn="l" defTabSz="117080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410" indent="0" algn="ctr">
              <a:buNone/>
              <a:defRPr>
                <a:solidFill>
                  <a:schemeClr val="tx1">
                    <a:tint val="75000"/>
                  </a:schemeClr>
                </a:solidFill>
              </a:defRPr>
            </a:lvl2pPr>
            <a:lvl3pPr marL="1170807" indent="0" algn="ctr">
              <a:buNone/>
              <a:defRPr>
                <a:solidFill>
                  <a:schemeClr val="tx1">
                    <a:tint val="75000"/>
                  </a:schemeClr>
                </a:solidFill>
              </a:defRPr>
            </a:lvl3pPr>
            <a:lvl4pPr marL="1756207" indent="0" algn="ctr">
              <a:buNone/>
              <a:defRPr>
                <a:solidFill>
                  <a:schemeClr val="tx1">
                    <a:tint val="75000"/>
                  </a:schemeClr>
                </a:solidFill>
              </a:defRPr>
            </a:lvl4pPr>
            <a:lvl5pPr marL="2341619" indent="0" algn="ctr">
              <a:buNone/>
              <a:defRPr>
                <a:solidFill>
                  <a:schemeClr val="tx1">
                    <a:tint val="75000"/>
                  </a:schemeClr>
                </a:solidFill>
              </a:defRPr>
            </a:lvl5pPr>
            <a:lvl6pPr marL="2927009" indent="0" algn="ctr">
              <a:buNone/>
              <a:defRPr>
                <a:solidFill>
                  <a:schemeClr val="tx1">
                    <a:tint val="75000"/>
                  </a:schemeClr>
                </a:solidFill>
              </a:defRPr>
            </a:lvl6pPr>
            <a:lvl7pPr marL="3512412" indent="0" algn="ctr">
              <a:buNone/>
              <a:defRPr>
                <a:solidFill>
                  <a:schemeClr val="tx1">
                    <a:tint val="75000"/>
                  </a:schemeClr>
                </a:solidFill>
              </a:defRPr>
            </a:lvl7pPr>
            <a:lvl8pPr marL="4097826" indent="0" algn="ctr">
              <a:buNone/>
              <a:defRPr>
                <a:solidFill>
                  <a:schemeClr val="tx1">
                    <a:tint val="75000"/>
                  </a:schemeClr>
                </a:solidFill>
              </a:defRPr>
            </a:lvl8pPr>
            <a:lvl9pPr marL="468323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28657782"/>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6484083"/>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5340080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8C85B4-CE00-4706-B297-60E6CA3E77B9}" type="slidenum">
              <a:rPr lang="th-TH"/>
              <a:pPr/>
              <a:t>‹#›</a:t>
            </a:fld>
            <a:endParaRPr lang="th-TH"/>
          </a:p>
        </p:txBody>
      </p:sp>
    </p:spTree>
    <p:extLst>
      <p:ext uri="{BB962C8B-B14F-4D97-AF65-F5344CB8AC3E}">
        <p14:creationId xmlns:p14="http://schemas.microsoft.com/office/powerpoint/2010/main" val="1041104906"/>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84" tIns="58539" rIns="117084" bIns="585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84" tIns="58539" rIns="117084" bIns="585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85400466"/>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30988978"/>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3990105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84" tIns="58539" rIns="117084" bIns="58539"/>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6117871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3"/>
            <a:ext cx="10198197" cy="788737"/>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84" tIns="58539" rIns="117084" bIns="58539">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84" tIns="58539" rIns="117084" bIns="58539"/>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6207232"/>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30" tIns="58563" rIns="117130" bIns="58563">
            <a:normAutofit/>
          </a:bodyPr>
          <a:lstStyle>
            <a:lvl1pPr marL="683248" marR="0" indent="-683248" algn="l" defTabSz="117127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642" indent="0" algn="ctr">
              <a:buNone/>
              <a:defRPr>
                <a:solidFill>
                  <a:schemeClr val="tx1">
                    <a:tint val="75000"/>
                  </a:schemeClr>
                </a:solidFill>
              </a:defRPr>
            </a:lvl2pPr>
            <a:lvl3pPr marL="1171275" indent="0" algn="ctr">
              <a:buNone/>
              <a:defRPr>
                <a:solidFill>
                  <a:schemeClr val="tx1">
                    <a:tint val="75000"/>
                  </a:schemeClr>
                </a:solidFill>
              </a:defRPr>
            </a:lvl3pPr>
            <a:lvl4pPr marL="1756912" indent="0" algn="ctr">
              <a:buNone/>
              <a:defRPr>
                <a:solidFill>
                  <a:schemeClr val="tx1">
                    <a:tint val="75000"/>
                  </a:schemeClr>
                </a:solidFill>
              </a:defRPr>
            </a:lvl4pPr>
            <a:lvl5pPr marL="2342555" indent="0" algn="ctr">
              <a:buNone/>
              <a:defRPr>
                <a:solidFill>
                  <a:schemeClr val="tx1">
                    <a:tint val="75000"/>
                  </a:schemeClr>
                </a:solidFill>
              </a:defRPr>
            </a:lvl5pPr>
            <a:lvl6pPr marL="2928183" indent="0" algn="ctr">
              <a:buNone/>
              <a:defRPr>
                <a:solidFill>
                  <a:schemeClr val="tx1">
                    <a:tint val="75000"/>
                  </a:schemeClr>
                </a:solidFill>
              </a:defRPr>
            </a:lvl6pPr>
            <a:lvl7pPr marL="3513821" indent="0" algn="ctr">
              <a:buNone/>
              <a:defRPr>
                <a:solidFill>
                  <a:schemeClr val="tx1">
                    <a:tint val="75000"/>
                  </a:schemeClr>
                </a:solidFill>
              </a:defRPr>
            </a:lvl7pPr>
            <a:lvl8pPr marL="4099467" indent="0" algn="ctr">
              <a:buNone/>
              <a:defRPr>
                <a:solidFill>
                  <a:schemeClr val="tx1">
                    <a:tint val="75000"/>
                  </a:schemeClr>
                </a:solidFill>
              </a:defRPr>
            </a:lvl8pPr>
            <a:lvl9pPr marL="46851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866691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4511264"/>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3485929"/>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30" tIns="58563" rIns="117130" bIns="5856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30" tIns="58563" rIns="117130" bIns="5856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6482352"/>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557910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07" tIns="45608" rIns="91207" bIns="4560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A5DBB8F0-922C-4514-9FEB-49E5737B4B06}" type="slidenum">
              <a:rPr lang="th-TH"/>
              <a:pPr/>
              <a:t>‹#›</a:t>
            </a:fld>
            <a:endParaRPr lang="th-TH"/>
          </a:p>
        </p:txBody>
      </p:sp>
    </p:spTree>
    <p:extLst>
      <p:ext uri="{BB962C8B-B14F-4D97-AF65-F5344CB8AC3E}">
        <p14:creationId xmlns:p14="http://schemas.microsoft.com/office/powerpoint/2010/main" val="1396748288"/>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00919025"/>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30" tIns="58563" rIns="117130" bIns="5856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24419586"/>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1"/>
            <a:ext cx="10198197" cy="788737"/>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30" tIns="58563" rIns="117130" bIns="5856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30" tIns="58563" rIns="117130" bIns="5856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59205553"/>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75" tIns="58586" rIns="117175" bIns="58586">
            <a:normAutofit/>
          </a:bodyPr>
          <a:lstStyle>
            <a:lvl1pPr marL="683520" marR="0" indent="-683520" algn="l" defTabSz="117174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74" indent="0" algn="ctr">
              <a:buNone/>
              <a:defRPr>
                <a:solidFill>
                  <a:schemeClr val="tx1">
                    <a:tint val="75000"/>
                  </a:schemeClr>
                </a:solidFill>
              </a:defRPr>
            </a:lvl2pPr>
            <a:lvl3pPr marL="1171745" indent="0" algn="ctr">
              <a:buNone/>
              <a:defRPr>
                <a:solidFill>
                  <a:schemeClr val="tx1">
                    <a:tint val="75000"/>
                  </a:schemeClr>
                </a:solidFill>
              </a:defRPr>
            </a:lvl3pPr>
            <a:lvl4pPr marL="1757616" indent="0" algn="ctr">
              <a:buNone/>
              <a:defRPr>
                <a:solidFill>
                  <a:schemeClr val="tx1">
                    <a:tint val="75000"/>
                  </a:schemeClr>
                </a:solidFill>
              </a:defRPr>
            </a:lvl4pPr>
            <a:lvl5pPr marL="2343491" indent="0" algn="ctr">
              <a:buNone/>
              <a:defRPr>
                <a:solidFill>
                  <a:schemeClr val="tx1">
                    <a:tint val="75000"/>
                  </a:schemeClr>
                </a:solidFill>
              </a:defRPr>
            </a:lvl5pPr>
            <a:lvl6pPr marL="2929358" indent="0" algn="ctr">
              <a:buNone/>
              <a:defRPr>
                <a:solidFill>
                  <a:schemeClr val="tx1">
                    <a:tint val="75000"/>
                  </a:schemeClr>
                </a:solidFill>
              </a:defRPr>
            </a:lvl6pPr>
            <a:lvl7pPr marL="3515231" indent="0" algn="ctr">
              <a:buNone/>
              <a:defRPr>
                <a:solidFill>
                  <a:schemeClr val="tx1">
                    <a:tint val="75000"/>
                  </a:schemeClr>
                </a:solidFill>
              </a:defRPr>
            </a:lvl7pPr>
            <a:lvl8pPr marL="4101108" indent="0" algn="ctr">
              <a:buNone/>
              <a:defRPr>
                <a:solidFill>
                  <a:schemeClr val="tx1">
                    <a:tint val="75000"/>
                  </a:schemeClr>
                </a:solidFill>
              </a:defRPr>
            </a:lvl8pPr>
            <a:lvl9pPr marL="46869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59446322"/>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0665367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16833911"/>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65536481"/>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16766592"/>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32321784"/>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75" tIns="58586" rIns="117175" bIns="585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13806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4.png"/><Relationship Id="rId5" Type="http://schemas.openxmlformats.org/officeDocument/2006/relationships/slideLayout" Target="../slideLayouts/slideLayout65.xml"/><Relationship Id="rId10" Type="http://schemas.openxmlformats.org/officeDocument/2006/relationships/image" Target="../media/image3.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4.png"/><Relationship Id="rId5" Type="http://schemas.openxmlformats.org/officeDocument/2006/relationships/slideLayout" Target="../slideLayouts/slideLayout73.xml"/><Relationship Id="rId10" Type="http://schemas.openxmlformats.org/officeDocument/2006/relationships/image" Target="../media/image3.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4.png"/><Relationship Id="rId5" Type="http://schemas.openxmlformats.org/officeDocument/2006/relationships/slideLayout" Target="../slideLayouts/slideLayout81.xml"/><Relationship Id="rId10" Type="http://schemas.openxmlformats.org/officeDocument/2006/relationships/image" Target="../media/image3.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4.png"/><Relationship Id="rId5" Type="http://schemas.openxmlformats.org/officeDocument/2006/relationships/slideLayout" Target="../slideLayouts/slideLayout89.xml"/><Relationship Id="rId10" Type="http://schemas.openxmlformats.org/officeDocument/2006/relationships/image" Target="../media/image3.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4.png"/><Relationship Id="rId5" Type="http://schemas.openxmlformats.org/officeDocument/2006/relationships/slideLayout" Target="../slideLayouts/slideLayout97.xml"/><Relationship Id="rId10" Type="http://schemas.openxmlformats.org/officeDocument/2006/relationships/image" Target="../media/image3.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4.png"/><Relationship Id="rId5" Type="http://schemas.openxmlformats.org/officeDocument/2006/relationships/slideLayout" Target="../slideLayouts/slideLayout105.xml"/><Relationship Id="rId10" Type="http://schemas.openxmlformats.org/officeDocument/2006/relationships/image" Target="../media/image3.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4.png"/><Relationship Id="rId5" Type="http://schemas.openxmlformats.org/officeDocument/2006/relationships/slideLayout" Target="../slideLayouts/slideLayout113.xml"/><Relationship Id="rId10" Type="http://schemas.openxmlformats.org/officeDocument/2006/relationships/image" Target="../media/image3.png"/><Relationship Id="rId4" Type="http://schemas.openxmlformats.org/officeDocument/2006/relationships/slideLayout" Target="../slideLayouts/slideLayout112.xml"/><Relationship Id="rId9"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image" Target="../media/image6.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7.png"/><Relationship Id="rId5" Type="http://schemas.openxmlformats.org/officeDocument/2006/relationships/slideLayout" Target="../slideLayouts/slideLayout33.xml"/><Relationship Id="rId10" Type="http://schemas.openxmlformats.org/officeDocument/2006/relationships/image" Target="../media/image6.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png"/><Relationship Id="rId5" Type="http://schemas.openxmlformats.org/officeDocument/2006/relationships/slideLayout" Target="../slideLayouts/slideLayout41.xml"/><Relationship Id="rId10" Type="http://schemas.openxmlformats.org/officeDocument/2006/relationships/image" Target="../media/image3.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4.png"/><Relationship Id="rId5" Type="http://schemas.openxmlformats.org/officeDocument/2006/relationships/slideLayout" Target="../slideLayouts/slideLayout49.xml"/><Relationship Id="rId10"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4.png"/><Relationship Id="rId5" Type="http://schemas.openxmlformats.org/officeDocument/2006/relationships/slideLayout" Target="../slideLayouts/slideLayout57.xml"/><Relationship Id="rId10" Type="http://schemas.openxmlformats.org/officeDocument/2006/relationships/image" Target="../media/image3.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dirty="0">
              <a:solidFill>
                <a:prstClr val="white"/>
              </a:solidFill>
            </a:endParaRPr>
          </a:p>
        </p:txBody>
      </p:sp>
      <p:sp>
        <p:nvSpPr>
          <p:cNvPr id="14" name="TextBox 13"/>
          <p:cNvSpPr txBox="1"/>
          <p:nvPr userDrawn="1"/>
        </p:nvSpPr>
        <p:spPr>
          <a:xfrm>
            <a:off x="9340851" y="6508787"/>
            <a:ext cx="2286000" cy="284980"/>
          </a:xfrm>
          <a:prstGeom prst="rect">
            <a:avLst/>
          </a:prstGeom>
          <a:noFill/>
        </p:spPr>
        <p:txBody>
          <a:bodyPr lIns="99327" tIns="49672" rIns="99327" bIns="49672">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6057" algn="ctr" rtl="0" fontAlgn="base">
        <a:spcBef>
          <a:spcPct val="0"/>
        </a:spcBef>
        <a:spcAft>
          <a:spcPct val="0"/>
        </a:spcAft>
        <a:defRPr sz="4400">
          <a:solidFill>
            <a:schemeClr val="tx1"/>
          </a:solidFill>
          <a:latin typeface="Arial" pitchFamily="34" charset="0"/>
          <a:cs typeface="Cordia New" pitchFamily="34" charset="-34"/>
        </a:defRPr>
      </a:lvl6pPr>
      <a:lvl7pPr marL="912107" algn="ctr" rtl="0" fontAlgn="base">
        <a:spcBef>
          <a:spcPct val="0"/>
        </a:spcBef>
        <a:spcAft>
          <a:spcPct val="0"/>
        </a:spcAft>
        <a:defRPr sz="4400">
          <a:solidFill>
            <a:schemeClr val="tx1"/>
          </a:solidFill>
          <a:latin typeface="Arial" pitchFamily="34" charset="0"/>
          <a:cs typeface="Cordia New" pitchFamily="34" charset="-34"/>
        </a:defRPr>
      </a:lvl7pPr>
      <a:lvl8pPr marL="1368161" algn="ctr" rtl="0" fontAlgn="base">
        <a:spcBef>
          <a:spcPct val="0"/>
        </a:spcBef>
        <a:spcAft>
          <a:spcPct val="0"/>
        </a:spcAft>
        <a:defRPr sz="4400">
          <a:solidFill>
            <a:schemeClr val="tx1"/>
          </a:solidFill>
          <a:latin typeface="Arial" pitchFamily="34" charset="0"/>
          <a:cs typeface="Cordia New" pitchFamily="34" charset="-34"/>
        </a:defRPr>
      </a:lvl8pPr>
      <a:lvl9pPr marL="1824196"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039" indent="-342039"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090" indent="-28502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0134" indent="-22803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166" indent="-22803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2229" indent="-22803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8297"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4352"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0375"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6424"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107" rtl="0" eaLnBrk="1" latinLnBrk="0" hangingPunct="1">
        <a:defRPr sz="2800" kern="1200">
          <a:solidFill>
            <a:schemeClr val="tx1"/>
          </a:solidFill>
          <a:latin typeface="+mn-lt"/>
          <a:ea typeface="+mn-ea"/>
          <a:cs typeface="+mn-cs"/>
        </a:defRPr>
      </a:lvl1pPr>
      <a:lvl2pPr marL="456057" algn="l" defTabSz="912107" rtl="0" eaLnBrk="1" latinLnBrk="0" hangingPunct="1">
        <a:defRPr sz="2800" kern="1200">
          <a:solidFill>
            <a:schemeClr val="tx1"/>
          </a:solidFill>
          <a:latin typeface="+mn-lt"/>
          <a:ea typeface="+mn-ea"/>
          <a:cs typeface="+mn-cs"/>
        </a:defRPr>
      </a:lvl2pPr>
      <a:lvl3pPr marL="912107" algn="l" defTabSz="912107" rtl="0" eaLnBrk="1" latinLnBrk="0" hangingPunct="1">
        <a:defRPr sz="2800" kern="1200">
          <a:solidFill>
            <a:schemeClr val="tx1"/>
          </a:solidFill>
          <a:latin typeface="+mn-lt"/>
          <a:ea typeface="+mn-ea"/>
          <a:cs typeface="+mn-cs"/>
        </a:defRPr>
      </a:lvl3pPr>
      <a:lvl4pPr marL="1368161" algn="l" defTabSz="912107" rtl="0" eaLnBrk="1" latinLnBrk="0" hangingPunct="1">
        <a:defRPr sz="2800" kern="1200">
          <a:solidFill>
            <a:schemeClr val="tx1"/>
          </a:solidFill>
          <a:latin typeface="+mn-lt"/>
          <a:ea typeface="+mn-ea"/>
          <a:cs typeface="+mn-cs"/>
        </a:defRPr>
      </a:lvl4pPr>
      <a:lvl5pPr marL="1824196" algn="l" defTabSz="912107" rtl="0" eaLnBrk="1" latinLnBrk="0" hangingPunct="1">
        <a:defRPr sz="2800" kern="1200">
          <a:solidFill>
            <a:schemeClr val="tx1"/>
          </a:solidFill>
          <a:latin typeface="+mn-lt"/>
          <a:ea typeface="+mn-ea"/>
          <a:cs typeface="+mn-cs"/>
        </a:defRPr>
      </a:lvl5pPr>
      <a:lvl6pPr marL="2280263" algn="l" defTabSz="912107" rtl="0" eaLnBrk="1" latinLnBrk="0" hangingPunct="1">
        <a:defRPr sz="2800" kern="1200">
          <a:solidFill>
            <a:schemeClr val="tx1"/>
          </a:solidFill>
          <a:latin typeface="+mn-lt"/>
          <a:ea typeface="+mn-ea"/>
          <a:cs typeface="+mn-cs"/>
        </a:defRPr>
      </a:lvl6pPr>
      <a:lvl7pPr marL="2736325" algn="l" defTabSz="912107" rtl="0" eaLnBrk="1" latinLnBrk="0" hangingPunct="1">
        <a:defRPr sz="2800" kern="1200">
          <a:solidFill>
            <a:schemeClr val="tx1"/>
          </a:solidFill>
          <a:latin typeface="+mn-lt"/>
          <a:ea typeface="+mn-ea"/>
          <a:cs typeface="+mn-cs"/>
        </a:defRPr>
      </a:lvl7pPr>
      <a:lvl8pPr marL="3192361" algn="l" defTabSz="912107" rtl="0" eaLnBrk="1" latinLnBrk="0" hangingPunct="1">
        <a:defRPr sz="2800" kern="1200">
          <a:solidFill>
            <a:schemeClr val="tx1"/>
          </a:solidFill>
          <a:latin typeface="+mn-lt"/>
          <a:ea typeface="+mn-ea"/>
          <a:cs typeface="+mn-cs"/>
        </a:defRPr>
      </a:lvl8pPr>
      <a:lvl9pPr marL="3648393" algn="l" defTabSz="912107"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8"/>
            <a:ext cx="723900" cy="365125"/>
          </a:xfrm>
          <a:prstGeom prst="rect">
            <a:avLst/>
          </a:prstGeom>
        </p:spPr>
        <p:txBody>
          <a:bodyPr vert="horz" lIns="117016" tIns="58503" rIns="117016" bIns="5850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107">
              <a:defRPr/>
            </a:pPr>
            <a:fld id="{79C0BFF6-9B14-4446-AF07-628EFEB400B0}" type="slidenum">
              <a:rPr lang="th-TH" smtClean="0">
                <a:solidFill>
                  <a:prstClr val="black">
                    <a:tint val="75000"/>
                  </a:prstClr>
                </a:solidFill>
              </a:rPr>
              <a:pPr defTabSz="117010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12" tIns="63706" rIns="127412" bIns="63706" anchor="ctr"/>
          <a:lstStyle/>
          <a:p>
            <a:pPr algn="ctr" defTabSz="117010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12" tIns="63706" rIns="127412" bIns="6370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10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3" y="800123"/>
            <a:ext cx="4948767" cy="559543"/>
          </a:xfrm>
          <a:prstGeom prst="rect">
            <a:avLst/>
          </a:prstGeom>
          <a:noFill/>
        </p:spPr>
        <p:txBody>
          <a:bodyPr lIns="127412" tIns="63706" rIns="127412" bIns="63706">
            <a:spAutoFit/>
          </a:bodyPr>
          <a:lstStyle/>
          <a:p>
            <a:pPr defTabSz="117010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12" tIns="63706" rIns="127412" bIns="63706" anchor="ctr"/>
          <a:lstStyle/>
          <a:p>
            <a:pPr algn="ctr" defTabSz="1170107">
              <a:defRPr/>
            </a:pPr>
            <a:endParaRPr lang="th-TH" sz="3600" dirty="0">
              <a:solidFill>
                <a:prstClr val="white"/>
              </a:solidFill>
            </a:endParaRPr>
          </a:p>
        </p:txBody>
      </p:sp>
      <p:sp>
        <p:nvSpPr>
          <p:cNvPr id="12" name="TextBox 11"/>
          <p:cNvSpPr txBox="1"/>
          <p:nvPr/>
        </p:nvSpPr>
        <p:spPr>
          <a:xfrm>
            <a:off x="9290130" y="301651"/>
            <a:ext cx="2220383" cy="518258"/>
          </a:xfrm>
          <a:prstGeom prst="rect">
            <a:avLst/>
          </a:prstGeom>
          <a:noFill/>
          <a:effectLst>
            <a:outerShdw blurRad="50800" dist="38100" dir="5400000" algn="t" rotWithShape="0">
              <a:prstClr val="black">
                <a:alpha val="40000"/>
              </a:prstClr>
            </a:outerShdw>
          </a:effectLst>
        </p:spPr>
        <p:txBody>
          <a:bodyPr lIns="117016" tIns="58503" rIns="117016" bIns="58503">
            <a:spAutoFit/>
          </a:bodyPr>
          <a:lstStyle/>
          <a:p>
            <a:pPr algn="r" defTabSz="117010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774690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62" algn="ctr" rtl="0" fontAlgn="base">
        <a:spcBef>
          <a:spcPct val="0"/>
        </a:spcBef>
        <a:spcAft>
          <a:spcPct val="0"/>
        </a:spcAft>
        <a:defRPr sz="5600">
          <a:solidFill>
            <a:schemeClr val="tx1"/>
          </a:solidFill>
          <a:latin typeface="Arial" pitchFamily="34" charset="0"/>
          <a:cs typeface="Cordia New" pitchFamily="34" charset="-34"/>
        </a:defRPr>
      </a:lvl6pPr>
      <a:lvl7pPr marL="1170107" algn="ctr" rtl="0" fontAlgn="base">
        <a:spcBef>
          <a:spcPct val="0"/>
        </a:spcBef>
        <a:spcAft>
          <a:spcPct val="0"/>
        </a:spcAft>
        <a:defRPr sz="5600">
          <a:solidFill>
            <a:schemeClr val="tx1"/>
          </a:solidFill>
          <a:latin typeface="Arial" pitchFamily="34" charset="0"/>
          <a:cs typeface="Cordia New" pitchFamily="34" charset="-34"/>
        </a:defRPr>
      </a:lvl7pPr>
      <a:lvl8pPr marL="1755150" algn="ctr" rtl="0" fontAlgn="base">
        <a:spcBef>
          <a:spcPct val="0"/>
        </a:spcBef>
        <a:spcAft>
          <a:spcPct val="0"/>
        </a:spcAft>
        <a:defRPr sz="5600">
          <a:solidFill>
            <a:schemeClr val="tx1"/>
          </a:solidFill>
          <a:latin typeface="Arial" pitchFamily="34" charset="0"/>
          <a:cs typeface="Cordia New" pitchFamily="34" charset="-34"/>
        </a:defRPr>
      </a:lvl8pPr>
      <a:lvl9pPr marL="234021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76" indent="-43877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703" indent="-3656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617" indent="-29253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682" indent="-2925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743" indent="-2925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799" indent="-292534" algn="l" defTabSz="117010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841" indent="-292534" algn="l" defTabSz="117010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899" indent="-292534" algn="l" defTabSz="117010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916" indent="-292534" algn="l" defTabSz="117010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107" rtl="0" eaLnBrk="1" latinLnBrk="0" hangingPunct="1">
        <a:defRPr sz="3600" kern="1200">
          <a:solidFill>
            <a:schemeClr val="tx1"/>
          </a:solidFill>
          <a:latin typeface="+mn-lt"/>
          <a:ea typeface="+mn-ea"/>
          <a:cs typeface="+mn-cs"/>
        </a:defRPr>
      </a:lvl1pPr>
      <a:lvl2pPr marL="585062" algn="l" defTabSz="1170107" rtl="0" eaLnBrk="1" latinLnBrk="0" hangingPunct="1">
        <a:defRPr sz="3600" kern="1200">
          <a:solidFill>
            <a:schemeClr val="tx1"/>
          </a:solidFill>
          <a:latin typeface="+mn-lt"/>
          <a:ea typeface="+mn-ea"/>
          <a:cs typeface="+mn-cs"/>
        </a:defRPr>
      </a:lvl2pPr>
      <a:lvl3pPr marL="1170107" algn="l" defTabSz="1170107" rtl="0" eaLnBrk="1" latinLnBrk="0" hangingPunct="1">
        <a:defRPr sz="3600" kern="1200">
          <a:solidFill>
            <a:schemeClr val="tx1"/>
          </a:solidFill>
          <a:latin typeface="+mn-lt"/>
          <a:ea typeface="+mn-ea"/>
          <a:cs typeface="+mn-cs"/>
        </a:defRPr>
      </a:lvl3pPr>
      <a:lvl4pPr marL="1755150" algn="l" defTabSz="1170107" rtl="0" eaLnBrk="1" latinLnBrk="0" hangingPunct="1">
        <a:defRPr sz="3600" kern="1200">
          <a:solidFill>
            <a:schemeClr val="tx1"/>
          </a:solidFill>
          <a:latin typeface="+mn-lt"/>
          <a:ea typeface="+mn-ea"/>
          <a:cs typeface="+mn-cs"/>
        </a:defRPr>
      </a:lvl4pPr>
      <a:lvl5pPr marL="2340215" algn="l" defTabSz="1170107" rtl="0" eaLnBrk="1" latinLnBrk="0" hangingPunct="1">
        <a:defRPr sz="3600" kern="1200">
          <a:solidFill>
            <a:schemeClr val="tx1"/>
          </a:solidFill>
          <a:latin typeface="+mn-lt"/>
          <a:ea typeface="+mn-ea"/>
          <a:cs typeface="+mn-cs"/>
        </a:defRPr>
      </a:lvl5pPr>
      <a:lvl6pPr marL="2925259" algn="l" defTabSz="1170107" rtl="0" eaLnBrk="1" latinLnBrk="0" hangingPunct="1">
        <a:defRPr sz="3600" kern="1200">
          <a:solidFill>
            <a:schemeClr val="tx1"/>
          </a:solidFill>
          <a:latin typeface="+mn-lt"/>
          <a:ea typeface="+mn-ea"/>
          <a:cs typeface="+mn-cs"/>
        </a:defRPr>
      </a:lvl6pPr>
      <a:lvl7pPr marL="3510298" algn="l" defTabSz="1170107" rtl="0" eaLnBrk="1" latinLnBrk="0" hangingPunct="1">
        <a:defRPr sz="3600" kern="1200">
          <a:solidFill>
            <a:schemeClr val="tx1"/>
          </a:solidFill>
          <a:latin typeface="+mn-lt"/>
          <a:ea typeface="+mn-ea"/>
          <a:cs typeface="+mn-cs"/>
        </a:defRPr>
      </a:lvl7pPr>
      <a:lvl8pPr marL="4095371" algn="l" defTabSz="1170107" rtl="0" eaLnBrk="1" latinLnBrk="0" hangingPunct="1">
        <a:defRPr sz="3600" kern="1200">
          <a:solidFill>
            <a:schemeClr val="tx1"/>
          </a:solidFill>
          <a:latin typeface="+mn-lt"/>
          <a:ea typeface="+mn-ea"/>
          <a:cs typeface="+mn-cs"/>
        </a:defRPr>
      </a:lvl8pPr>
      <a:lvl9pPr marL="4680426" algn="l" defTabSz="1170107"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0"/>
            <a:ext cx="723900" cy="365125"/>
          </a:xfrm>
          <a:prstGeom prst="rect">
            <a:avLst/>
          </a:prstGeom>
        </p:spPr>
        <p:txBody>
          <a:bodyPr vert="horz" lIns="117048" tIns="58521" rIns="117048" bIns="5852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433">
              <a:defRPr/>
            </a:pPr>
            <a:fld id="{79C0BFF6-9B14-4446-AF07-628EFEB400B0}" type="slidenum">
              <a:rPr lang="th-TH" smtClean="0">
                <a:solidFill>
                  <a:prstClr val="black">
                    <a:tint val="75000"/>
                  </a:prstClr>
                </a:solidFill>
              </a:rPr>
              <a:pPr defTabSz="117043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47" tIns="63724" rIns="127447" bIns="63724" anchor="ctr"/>
          <a:lstStyle/>
          <a:p>
            <a:pPr algn="ctr" defTabSz="117043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5"/>
            <a:ext cx="4341284" cy="83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47" tIns="63724" rIns="127447" bIns="637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43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4" y="800115"/>
            <a:ext cx="4948767" cy="559580"/>
          </a:xfrm>
          <a:prstGeom prst="rect">
            <a:avLst/>
          </a:prstGeom>
          <a:noFill/>
        </p:spPr>
        <p:txBody>
          <a:bodyPr lIns="127447" tIns="63724" rIns="127447" bIns="63724">
            <a:spAutoFit/>
          </a:bodyPr>
          <a:lstStyle/>
          <a:p>
            <a:pPr defTabSz="117043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47" tIns="63724" rIns="127447" bIns="63724" anchor="ctr"/>
          <a:lstStyle/>
          <a:p>
            <a:pPr algn="ctr" defTabSz="1170433">
              <a:defRPr/>
            </a:pPr>
            <a:endParaRPr lang="th-TH" sz="3600" dirty="0">
              <a:solidFill>
                <a:prstClr val="white"/>
              </a:solidFill>
            </a:endParaRPr>
          </a:p>
        </p:txBody>
      </p:sp>
      <p:sp>
        <p:nvSpPr>
          <p:cNvPr id="12" name="TextBox 11"/>
          <p:cNvSpPr txBox="1"/>
          <p:nvPr/>
        </p:nvSpPr>
        <p:spPr>
          <a:xfrm>
            <a:off x="9290121" y="301653"/>
            <a:ext cx="2220383" cy="518295"/>
          </a:xfrm>
          <a:prstGeom prst="rect">
            <a:avLst/>
          </a:prstGeom>
          <a:noFill/>
          <a:effectLst>
            <a:outerShdw blurRad="50800" dist="38100" dir="5400000" algn="t" rotWithShape="0">
              <a:prstClr val="black">
                <a:alpha val="40000"/>
              </a:prstClr>
            </a:outerShdw>
          </a:effectLst>
        </p:spPr>
        <p:txBody>
          <a:bodyPr lIns="117048" tIns="58521" rIns="117048" bIns="58521">
            <a:spAutoFit/>
          </a:bodyPr>
          <a:lstStyle/>
          <a:p>
            <a:pPr algn="r" defTabSz="117043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9293499"/>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24" algn="ctr" rtl="0" fontAlgn="base">
        <a:spcBef>
          <a:spcPct val="0"/>
        </a:spcBef>
        <a:spcAft>
          <a:spcPct val="0"/>
        </a:spcAft>
        <a:defRPr sz="5600">
          <a:solidFill>
            <a:schemeClr val="tx1"/>
          </a:solidFill>
          <a:latin typeface="Arial" pitchFamily="34" charset="0"/>
          <a:cs typeface="Cordia New" pitchFamily="34" charset="-34"/>
        </a:defRPr>
      </a:lvl6pPr>
      <a:lvl7pPr marL="1170433" algn="ctr" rtl="0" fontAlgn="base">
        <a:spcBef>
          <a:spcPct val="0"/>
        </a:spcBef>
        <a:spcAft>
          <a:spcPct val="0"/>
        </a:spcAft>
        <a:defRPr sz="5600">
          <a:solidFill>
            <a:schemeClr val="tx1"/>
          </a:solidFill>
          <a:latin typeface="Arial" pitchFamily="34" charset="0"/>
          <a:cs typeface="Cordia New" pitchFamily="34" charset="-34"/>
        </a:defRPr>
      </a:lvl7pPr>
      <a:lvl8pPr marL="1755644" algn="ctr" rtl="0" fontAlgn="base">
        <a:spcBef>
          <a:spcPct val="0"/>
        </a:spcBef>
        <a:spcAft>
          <a:spcPct val="0"/>
        </a:spcAft>
        <a:defRPr sz="5600">
          <a:solidFill>
            <a:schemeClr val="tx1"/>
          </a:solidFill>
          <a:latin typeface="Arial" pitchFamily="34" charset="0"/>
          <a:cs typeface="Cordia New" pitchFamily="34" charset="-34"/>
        </a:defRPr>
      </a:lvl8pPr>
      <a:lvl9pPr marL="234087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00" indent="-4389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971" indent="-3657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027" indent="-2926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257" indent="-2926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479" indent="-2926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699"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907"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128"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316"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433" rtl="0" eaLnBrk="1" latinLnBrk="0" hangingPunct="1">
        <a:defRPr sz="3600" kern="1200">
          <a:solidFill>
            <a:schemeClr val="tx1"/>
          </a:solidFill>
          <a:latin typeface="+mn-lt"/>
          <a:ea typeface="+mn-ea"/>
          <a:cs typeface="+mn-cs"/>
        </a:defRPr>
      </a:lvl1pPr>
      <a:lvl2pPr marL="585224" algn="l" defTabSz="1170433" rtl="0" eaLnBrk="1" latinLnBrk="0" hangingPunct="1">
        <a:defRPr sz="3600" kern="1200">
          <a:solidFill>
            <a:schemeClr val="tx1"/>
          </a:solidFill>
          <a:latin typeface="+mn-lt"/>
          <a:ea typeface="+mn-ea"/>
          <a:cs typeface="+mn-cs"/>
        </a:defRPr>
      </a:lvl2pPr>
      <a:lvl3pPr marL="1170433" algn="l" defTabSz="1170433" rtl="0" eaLnBrk="1" latinLnBrk="0" hangingPunct="1">
        <a:defRPr sz="3600" kern="1200">
          <a:solidFill>
            <a:schemeClr val="tx1"/>
          </a:solidFill>
          <a:latin typeface="+mn-lt"/>
          <a:ea typeface="+mn-ea"/>
          <a:cs typeface="+mn-cs"/>
        </a:defRPr>
      </a:lvl3pPr>
      <a:lvl4pPr marL="1755644" algn="l" defTabSz="1170433" rtl="0" eaLnBrk="1" latinLnBrk="0" hangingPunct="1">
        <a:defRPr sz="3600" kern="1200">
          <a:solidFill>
            <a:schemeClr val="tx1"/>
          </a:solidFill>
          <a:latin typeface="+mn-lt"/>
          <a:ea typeface="+mn-ea"/>
          <a:cs typeface="+mn-cs"/>
        </a:defRPr>
      </a:lvl4pPr>
      <a:lvl5pPr marL="2340870" algn="l" defTabSz="1170433" rtl="0" eaLnBrk="1" latinLnBrk="0" hangingPunct="1">
        <a:defRPr sz="3600" kern="1200">
          <a:solidFill>
            <a:schemeClr val="tx1"/>
          </a:solidFill>
          <a:latin typeface="+mn-lt"/>
          <a:ea typeface="+mn-ea"/>
          <a:cs typeface="+mn-cs"/>
        </a:defRPr>
      </a:lvl5pPr>
      <a:lvl6pPr marL="2926075" algn="l" defTabSz="1170433" rtl="0" eaLnBrk="1" latinLnBrk="0" hangingPunct="1">
        <a:defRPr sz="3600" kern="1200">
          <a:solidFill>
            <a:schemeClr val="tx1"/>
          </a:solidFill>
          <a:latin typeface="+mn-lt"/>
          <a:ea typeface="+mn-ea"/>
          <a:cs typeface="+mn-cs"/>
        </a:defRPr>
      </a:lvl6pPr>
      <a:lvl7pPr marL="3511285" algn="l" defTabSz="1170433" rtl="0" eaLnBrk="1" latinLnBrk="0" hangingPunct="1">
        <a:defRPr sz="3600" kern="1200">
          <a:solidFill>
            <a:schemeClr val="tx1"/>
          </a:solidFill>
          <a:latin typeface="+mn-lt"/>
          <a:ea typeface="+mn-ea"/>
          <a:cs typeface="+mn-cs"/>
        </a:defRPr>
      </a:lvl7pPr>
      <a:lvl8pPr marL="4096516" algn="l" defTabSz="1170433" rtl="0" eaLnBrk="1" latinLnBrk="0" hangingPunct="1">
        <a:defRPr sz="3600" kern="1200">
          <a:solidFill>
            <a:schemeClr val="tx1"/>
          </a:solidFill>
          <a:latin typeface="+mn-lt"/>
          <a:ea typeface="+mn-ea"/>
          <a:cs typeface="+mn-cs"/>
        </a:defRPr>
      </a:lvl8pPr>
      <a:lvl9pPr marL="4681736" algn="l" defTabSz="1170433"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0"/>
            <a:ext cx="723900" cy="365125"/>
          </a:xfrm>
          <a:prstGeom prst="rect">
            <a:avLst/>
          </a:prstGeom>
        </p:spPr>
        <p:txBody>
          <a:bodyPr vert="horz" lIns="117084" tIns="58539" rIns="117084" bIns="58539"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807">
              <a:defRPr/>
            </a:pPr>
            <a:fld id="{79C0BFF6-9B14-4446-AF07-628EFEB400B0}" type="slidenum">
              <a:rPr lang="th-TH" smtClean="0">
                <a:solidFill>
                  <a:prstClr val="black">
                    <a:tint val="75000"/>
                  </a:prstClr>
                </a:solidFill>
              </a:rPr>
              <a:pPr defTabSz="117080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88" tIns="63745" rIns="127488" bIns="63745" anchor="ctr"/>
          <a:lstStyle/>
          <a:p>
            <a:pPr algn="ctr" defTabSz="117080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6"/>
            <a:ext cx="4341284" cy="83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88" tIns="63745" rIns="127488" bIns="6374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80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3" y="800111"/>
            <a:ext cx="4948767" cy="559622"/>
          </a:xfrm>
          <a:prstGeom prst="rect">
            <a:avLst/>
          </a:prstGeom>
          <a:noFill/>
        </p:spPr>
        <p:txBody>
          <a:bodyPr lIns="127488" tIns="63745" rIns="127488" bIns="63745">
            <a:spAutoFit/>
          </a:bodyPr>
          <a:lstStyle/>
          <a:p>
            <a:pPr defTabSz="117080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88" tIns="63745" rIns="127488" bIns="63745" anchor="ctr"/>
          <a:lstStyle/>
          <a:p>
            <a:pPr algn="ctr" defTabSz="1170807">
              <a:defRPr/>
            </a:pPr>
            <a:endParaRPr lang="th-TH" sz="3600" dirty="0">
              <a:solidFill>
                <a:prstClr val="white"/>
              </a:solidFill>
            </a:endParaRPr>
          </a:p>
        </p:txBody>
      </p:sp>
      <p:sp>
        <p:nvSpPr>
          <p:cNvPr id="12" name="TextBox 11"/>
          <p:cNvSpPr txBox="1"/>
          <p:nvPr/>
        </p:nvSpPr>
        <p:spPr>
          <a:xfrm>
            <a:off x="9290110" y="301651"/>
            <a:ext cx="2220383" cy="518331"/>
          </a:xfrm>
          <a:prstGeom prst="rect">
            <a:avLst/>
          </a:prstGeom>
          <a:noFill/>
          <a:effectLst>
            <a:outerShdw blurRad="50800" dist="38100" dir="5400000" algn="t" rotWithShape="0">
              <a:prstClr val="black">
                <a:alpha val="40000"/>
              </a:prstClr>
            </a:outerShdw>
          </a:effectLst>
        </p:spPr>
        <p:txBody>
          <a:bodyPr lIns="117084" tIns="58539" rIns="117084" bIns="58539">
            <a:spAutoFit/>
          </a:bodyPr>
          <a:lstStyle/>
          <a:p>
            <a:pPr algn="r" defTabSz="117080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1098774"/>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410" algn="ctr" rtl="0" fontAlgn="base">
        <a:spcBef>
          <a:spcPct val="0"/>
        </a:spcBef>
        <a:spcAft>
          <a:spcPct val="0"/>
        </a:spcAft>
        <a:defRPr sz="5600">
          <a:solidFill>
            <a:schemeClr val="tx1"/>
          </a:solidFill>
          <a:latin typeface="Arial" pitchFamily="34" charset="0"/>
          <a:cs typeface="Cordia New" pitchFamily="34" charset="-34"/>
        </a:defRPr>
      </a:lvl6pPr>
      <a:lvl7pPr marL="1170807" algn="ctr" rtl="0" fontAlgn="base">
        <a:spcBef>
          <a:spcPct val="0"/>
        </a:spcBef>
        <a:spcAft>
          <a:spcPct val="0"/>
        </a:spcAft>
        <a:defRPr sz="5600">
          <a:solidFill>
            <a:schemeClr val="tx1"/>
          </a:solidFill>
          <a:latin typeface="Arial" pitchFamily="34" charset="0"/>
          <a:cs typeface="Cordia New" pitchFamily="34" charset="-34"/>
        </a:defRPr>
      </a:lvl7pPr>
      <a:lvl8pPr marL="1756207" algn="ctr" rtl="0" fontAlgn="base">
        <a:spcBef>
          <a:spcPct val="0"/>
        </a:spcBef>
        <a:spcAft>
          <a:spcPct val="0"/>
        </a:spcAft>
        <a:defRPr sz="5600">
          <a:solidFill>
            <a:schemeClr val="tx1"/>
          </a:solidFill>
          <a:latin typeface="Arial" pitchFamily="34" charset="0"/>
          <a:cs typeface="Cordia New" pitchFamily="34" charset="-34"/>
        </a:defRPr>
      </a:lvl8pPr>
      <a:lvl9pPr marL="234161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044" indent="-43904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277" indent="-3658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499" indent="-29270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913" indent="-2927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322" indent="-2927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728"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125"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533"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912"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807" rtl="0" eaLnBrk="1" latinLnBrk="0" hangingPunct="1">
        <a:defRPr sz="3600" kern="1200">
          <a:solidFill>
            <a:schemeClr val="tx1"/>
          </a:solidFill>
          <a:latin typeface="+mn-lt"/>
          <a:ea typeface="+mn-ea"/>
          <a:cs typeface="+mn-cs"/>
        </a:defRPr>
      </a:lvl1pPr>
      <a:lvl2pPr marL="585410" algn="l" defTabSz="1170807" rtl="0" eaLnBrk="1" latinLnBrk="0" hangingPunct="1">
        <a:defRPr sz="3600" kern="1200">
          <a:solidFill>
            <a:schemeClr val="tx1"/>
          </a:solidFill>
          <a:latin typeface="+mn-lt"/>
          <a:ea typeface="+mn-ea"/>
          <a:cs typeface="+mn-cs"/>
        </a:defRPr>
      </a:lvl2pPr>
      <a:lvl3pPr marL="1170807" algn="l" defTabSz="1170807" rtl="0" eaLnBrk="1" latinLnBrk="0" hangingPunct="1">
        <a:defRPr sz="3600" kern="1200">
          <a:solidFill>
            <a:schemeClr val="tx1"/>
          </a:solidFill>
          <a:latin typeface="+mn-lt"/>
          <a:ea typeface="+mn-ea"/>
          <a:cs typeface="+mn-cs"/>
        </a:defRPr>
      </a:lvl3pPr>
      <a:lvl4pPr marL="1756207" algn="l" defTabSz="1170807" rtl="0" eaLnBrk="1" latinLnBrk="0" hangingPunct="1">
        <a:defRPr sz="3600" kern="1200">
          <a:solidFill>
            <a:schemeClr val="tx1"/>
          </a:solidFill>
          <a:latin typeface="+mn-lt"/>
          <a:ea typeface="+mn-ea"/>
          <a:cs typeface="+mn-cs"/>
        </a:defRPr>
      </a:lvl4pPr>
      <a:lvl5pPr marL="2341619" algn="l" defTabSz="1170807" rtl="0" eaLnBrk="1" latinLnBrk="0" hangingPunct="1">
        <a:defRPr sz="3600" kern="1200">
          <a:solidFill>
            <a:schemeClr val="tx1"/>
          </a:solidFill>
          <a:latin typeface="+mn-lt"/>
          <a:ea typeface="+mn-ea"/>
          <a:cs typeface="+mn-cs"/>
        </a:defRPr>
      </a:lvl5pPr>
      <a:lvl6pPr marL="2927009" algn="l" defTabSz="1170807" rtl="0" eaLnBrk="1" latinLnBrk="0" hangingPunct="1">
        <a:defRPr sz="3600" kern="1200">
          <a:solidFill>
            <a:schemeClr val="tx1"/>
          </a:solidFill>
          <a:latin typeface="+mn-lt"/>
          <a:ea typeface="+mn-ea"/>
          <a:cs typeface="+mn-cs"/>
        </a:defRPr>
      </a:lvl6pPr>
      <a:lvl7pPr marL="3512412" algn="l" defTabSz="1170807" rtl="0" eaLnBrk="1" latinLnBrk="0" hangingPunct="1">
        <a:defRPr sz="3600" kern="1200">
          <a:solidFill>
            <a:schemeClr val="tx1"/>
          </a:solidFill>
          <a:latin typeface="+mn-lt"/>
          <a:ea typeface="+mn-ea"/>
          <a:cs typeface="+mn-cs"/>
        </a:defRPr>
      </a:lvl7pPr>
      <a:lvl8pPr marL="4097826" algn="l" defTabSz="1170807" rtl="0" eaLnBrk="1" latinLnBrk="0" hangingPunct="1">
        <a:defRPr sz="3600" kern="1200">
          <a:solidFill>
            <a:schemeClr val="tx1"/>
          </a:solidFill>
          <a:latin typeface="+mn-lt"/>
          <a:ea typeface="+mn-ea"/>
          <a:cs typeface="+mn-cs"/>
        </a:defRPr>
      </a:lvl8pPr>
      <a:lvl9pPr marL="4683233" algn="l" defTabSz="1170807"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8"/>
            <a:ext cx="723900" cy="365125"/>
          </a:xfrm>
          <a:prstGeom prst="rect">
            <a:avLst/>
          </a:prstGeom>
        </p:spPr>
        <p:txBody>
          <a:bodyPr vert="horz" lIns="117130" tIns="58563" rIns="117130" bIns="5856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275">
              <a:defRPr/>
            </a:pPr>
            <a:fld id="{79C0BFF6-9B14-4446-AF07-628EFEB400B0}" type="slidenum">
              <a:rPr lang="th-TH" smtClean="0">
                <a:solidFill>
                  <a:prstClr val="black">
                    <a:tint val="75000"/>
                  </a:prstClr>
                </a:solidFill>
              </a:rPr>
              <a:pPr defTabSz="117127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40" tIns="63771" rIns="127540" bIns="63771" anchor="ctr"/>
          <a:lstStyle/>
          <a:p>
            <a:pPr algn="ctr" defTabSz="117127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5"/>
            <a:ext cx="4341284" cy="83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40" tIns="63771" rIns="127540" bIns="637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27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0" y="800111"/>
            <a:ext cx="4948767" cy="559675"/>
          </a:xfrm>
          <a:prstGeom prst="rect">
            <a:avLst/>
          </a:prstGeom>
          <a:noFill/>
        </p:spPr>
        <p:txBody>
          <a:bodyPr lIns="127540" tIns="63771" rIns="127540" bIns="63771">
            <a:spAutoFit/>
          </a:bodyPr>
          <a:lstStyle/>
          <a:p>
            <a:pPr defTabSz="117127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40" tIns="63771" rIns="127540" bIns="63771" anchor="ctr"/>
          <a:lstStyle/>
          <a:p>
            <a:pPr algn="ctr" defTabSz="1171275">
              <a:defRPr/>
            </a:pPr>
            <a:endParaRPr lang="th-TH" sz="3600" dirty="0">
              <a:solidFill>
                <a:prstClr val="white"/>
              </a:solidFill>
            </a:endParaRPr>
          </a:p>
        </p:txBody>
      </p:sp>
      <p:sp>
        <p:nvSpPr>
          <p:cNvPr id="12" name="TextBox 11"/>
          <p:cNvSpPr txBox="1"/>
          <p:nvPr/>
        </p:nvSpPr>
        <p:spPr>
          <a:xfrm>
            <a:off x="9290097" y="301643"/>
            <a:ext cx="2220383" cy="518379"/>
          </a:xfrm>
          <a:prstGeom prst="rect">
            <a:avLst/>
          </a:prstGeom>
          <a:noFill/>
          <a:effectLst>
            <a:outerShdw blurRad="50800" dist="38100" dir="5400000" algn="t" rotWithShape="0">
              <a:prstClr val="black">
                <a:alpha val="40000"/>
              </a:prstClr>
            </a:outerShdw>
          </a:effectLst>
        </p:spPr>
        <p:txBody>
          <a:bodyPr lIns="117130" tIns="58563" rIns="117130" bIns="58563">
            <a:spAutoFit/>
          </a:bodyPr>
          <a:lstStyle/>
          <a:p>
            <a:pPr algn="r" defTabSz="117127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4628657"/>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642" algn="ctr" rtl="0" fontAlgn="base">
        <a:spcBef>
          <a:spcPct val="0"/>
        </a:spcBef>
        <a:spcAft>
          <a:spcPct val="0"/>
        </a:spcAft>
        <a:defRPr sz="5600">
          <a:solidFill>
            <a:schemeClr val="tx1"/>
          </a:solidFill>
          <a:latin typeface="Arial" pitchFamily="34" charset="0"/>
          <a:cs typeface="Cordia New" pitchFamily="34" charset="-34"/>
        </a:defRPr>
      </a:lvl6pPr>
      <a:lvl7pPr marL="1171275" algn="ctr" rtl="0" fontAlgn="base">
        <a:spcBef>
          <a:spcPct val="0"/>
        </a:spcBef>
        <a:spcAft>
          <a:spcPct val="0"/>
        </a:spcAft>
        <a:defRPr sz="5600">
          <a:solidFill>
            <a:schemeClr val="tx1"/>
          </a:solidFill>
          <a:latin typeface="Arial" pitchFamily="34" charset="0"/>
          <a:cs typeface="Cordia New" pitchFamily="34" charset="-34"/>
        </a:defRPr>
      </a:lvl7pPr>
      <a:lvl8pPr marL="1756912" algn="ctr" rtl="0" fontAlgn="base">
        <a:spcBef>
          <a:spcPct val="0"/>
        </a:spcBef>
        <a:spcAft>
          <a:spcPct val="0"/>
        </a:spcAft>
        <a:defRPr sz="5600">
          <a:solidFill>
            <a:schemeClr val="tx1"/>
          </a:solidFill>
          <a:latin typeface="Arial" pitchFamily="34" charset="0"/>
          <a:cs typeface="Cordia New" pitchFamily="34" charset="-34"/>
        </a:defRPr>
      </a:lvl8pPr>
      <a:lvl9pPr marL="234255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222" indent="-43922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659" indent="-3660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089" indent="-2928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733" indent="-2928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5374" indent="-2928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1013"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648"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2290"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912"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275" rtl="0" eaLnBrk="1" latinLnBrk="0" hangingPunct="1">
        <a:defRPr sz="3600" kern="1200">
          <a:solidFill>
            <a:schemeClr val="tx1"/>
          </a:solidFill>
          <a:latin typeface="+mn-lt"/>
          <a:ea typeface="+mn-ea"/>
          <a:cs typeface="+mn-cs"/>
        </a:defRPr>
      </a:lvl1pPr>
      <a:lvl2pPr marL="585642" algn="l" defTabSz="1171275" rtl="0" eaLnBrk="1" latinLnBrk="0" hangingPunct="1">
        <a:defRPr sz="3600" kern="1200">
          <a:solidFill>
            <a:schemeClr val="tx1"/>
          </a:solidFill>
          <a:latin typeface="+mn-lt"/>
          <a:ea typeface="+mn-ea"/>
          <a:cs typeface="+mn-cs"/>
        </a:defRPr>
      </a:lvl2pPr>
      <a:lvl3pPr marL="1171275" algn="l" defTabSz="1171275" rtl="0" eaLnBrk="1" latinLnBrk="0" hangingPunct="1">
        <a:defRPr sz="3600" kern="1200">
          <a:solidFill>
            <a:schemeClr val="tx1"/>
          </a:solidFill>
          <a:latin typeface="+mn-lt"/>
          <a:ea typeface="+mn-ea"/>
          <a:cs typeface="+mn-cs"/>
        </a:defRPr>
      </a:lvl3pPr>
      <a:lvl4pPr marL="1756912" algn="l" defTabSz="1171275" rtl="0" eaLnBrk="1" latinLnBrk="0" hangingPunct="1">
        <a:defRPr sz="3600" kern="1200">
          <a:solidFill>
            <a:schemeClr val="tx1"/>
          </a:solidFill>
          <a:latin typeface="+mn-lt"/>
          <a:ea typeface="+mn-ea"/>
          <a:cs typeface="+mn-cs"/>
        </a:defRPr>
      </a:lvl4pPr>
      <a:lvl5pPr marL="2342555" algn="l" defTabSz="1171275" rtl="0" eaLnBrk="1" latinLnBrk="0" hangingPunct="1">
        <a:defRPr sz="3600" kern="1200">
          <a:solidFill>
            <a:schemeClr val="tx1"/>
          </a:solidFill>
          <a:latin typeface="+mn-lt"/>
          <a:ea typeface="+mn-ea"/>
          <a:cs typeface="+mn-cs"/>
        </a:defRPr>
      </a:lvl5pPr>
      <a:lvl6pPr marL="2928183" algn="l" defTabSz="1171275" rtl="0" eaLnBrk="1" latinLnBrk="0" hangingPunct="1">
        <a:defRPr sz="3600" kern="1200">
          <a:solidFill>
            <a:schemeClr val="tx1"/>
          </a:solidFill>
          <a:latin typeface="+mn-lt"/>
          <a:ea typeface="+mn-ea"/>
          <a:cs typeface="+mn-cs"/>
        </a:defRPr>
      </a:lvl6pPr>
      <a:lvl7pPr marL="3513821" algn="l" defTabSz="1171275" rtl="0" eaLnBrk="1" latinLnBrk="0" hangingPunct="1">
        <a:defRPr sz="3600" kern="1200">
          <a:solidFill>
            <a:schemeClr val="tx1"/>
          </a:solidFill>
          <a:latin typeface="+mn-lt"/>
          <a:ea typeface="+mn-ea"/>
          <a:cs typeface="+mn-cs"/>
        </a:defRPr>
      </a:lvl7pPr>
      <a:lvl8pPr marL="4099467" algn="l" defTabSz="1171275" rtl="0" eaLnBrk="1" latinLnBrk="0" hangingPunct="1">
        <a:defRPr sz="3600" kern="1200">
          <a:solidFill>
            <a:schemeClr val="tx1"/>
          </a:solidFill>
          <a:latin typeface="+mn-lt"/>
          <a:ea typeface="+mn-ea"/>
          <a:cs typeface="+mn-cs"/>
        </a:defRPr>
      </a:lvl8pPr>
      <a:lvl9pPr marL="4685107" algn="l" defTabSz="1171275"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6"/>
            <a:ext cx="723900" cy="365125"/>
          </a:xfrm>
          <a:prstGeom prst="rect">
            <a:avLst/>
          </a:prstGeom>
        </p:spPr>
        <p:txBody>
          <a:bodyPr vert="horz" lIns="117175" tIns="58586" rIns="117175" bIns="585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745">
              <a:defRPr/>
            </a:pPr>
            <a:fld id="{79C0BFF6-9B14-4446-AF07-628EFEB400B0}" type="slidenum">
              <a:rPr lang="th-TH" smtClean="0">
                <a:solidFill>
                  <a:prstClr val="black">
                    <a:tint val="75000"/>
                  </a:prstClr>
                </a:solidFill>
              </a:rPr>
              <a:pPr defTabSz="117174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91" tIns="63796" rIns="127591" bIns="6379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74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7" y="800106"/>
            <a:ext cx="4948767" cy="559725"/>
          </a:xfrm>
          <a:prstGeom prst="rect">
            <a:avLst/>
          </a:prstGeom>
          <a:noFill/>
        </p:spPr>
        <p:txBody>
          <a:bodyPr lIns="127591" tIns="63796" rIns="127591" bIns="63796">
            <a:spAutoFit/>
          </a:bodyPr>
          <a:lstStyle/>
          <a:p>
            <a:pPr defTabSz="117174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a:defRPr/>
            </a:pPr>
            <a:endParaRPr lang="th-TH" sz="3600" dirty="0">
              <a:solidFill>
                <a:prstClr val="white"/>
              </a:solidFill>
            </a:endParaRPr>
          </a:p>
        </p:txBody>
      </p:sp>
      <p:sp>
        <p:nvSpPr>
          <p:cNvPr id="12" name="TextBox 11"/>
          <p:cNvSpPr txBox="1"/>
          <p:nvPr/>
        </p:nvSpPr>
        <p:spPr>
          <a:xfrm>
            <a:off x="9290083" y="301630"/>
            <a:ext cx="2220383" cy="518426"/>
          </a:xfrm>
          <a:prstGeom prst="rect">
            <a:avLst/>
          </a:prstGeom>
          <a:noFill/>
          <a:effectLst>
            <a:outerShdw blurRad="50800" dist="38100" dir="5400000" algn="t" rotWithShape="0">
              <a:prstClr val="black">
                <a:alpha val="40000"/>
              </a:prstClr>
            </a:outerShdw>
          </a:effectLst>
        </p:spPr>
        <p:txBody>
          <a:bodyPr lIns="117175" tIns="58586" rIns="117175" bIns="58586">
            <a:spAutoFit/>
          </a:bodyPr>
          <a:lstStyle/>
          <a:p>
            <a:pPr algn="r" defTabSz="117174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405374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74" algn="ctr" rtl="0" fontAlgn="base">
        <a:spcBef>
          <a:spcPct val="0"/>
        </a:spcBef>
        <a:spcAft>
          <a:spcPct val="0"/>
        </a:spcAft>
        <a:defRPr sz="5600">
          <a:solidFill>
            <a:schemeClr val="tx1"/>
          </a:solidFill>
          <a:latin typeface="Arial" pitchFamily="34" charset="0"/>
          <a:cs typeface="Cordia New" pitchFamily="34" charset="-34"/>
        </a:defRPr>
      </a:lvl6pPr>
      <a:lvl7pPr marL="1171745" algn="ctr" rtl="0" fontAlgn="base">
        <a:spcBef>
          <a:spcPct val="0"/>
        </a:spcBef>
        <a:spcAft>
          <a:spcPct val="0"/>
        </a:spcAft>
        <a:defRPr sz="5600">
          <a:solidFill>
            <a:schemeClr val="tx1"/>
          </a:solidFill>
          <a:latin typeface="Arial" pitchFamily="34" charset="0"/>
          <a:cs typeface="Cordia New" pitchFamily="34" charset="-34"/>
        </a:defRPr>
      </a:lvl7pPr>
      <a:lvl8pPr marL="1757616" algn="ctr" rtl="0" fontAlgn="base">
        <a:spcBef>
          <a:spcPct val="0"/>
        </a:spcBef>
        <a:spcAft>
          <a:spcPct val="0"/>
        </a:spcAft>
        <a:defRPr sz="5600">
          <a:solidFill>
            <a:schemeClr val="tx1"/>
          </a:solidFill>
          <a:latin typeface="Arial" pitchFamily="34" charset="0"/>
          <a:cs typeface="Cordia New" pitchFamily="34" charset="-34"/>
        </a:defRPr>
      </a:lvl8pPr>
      <a:lvl9pPr marL="234349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400" indent="-4394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041" indent="-3661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677" indent="-29293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554"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428"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299"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8171"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4046"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908"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745" rtl="0" eaLnBrk="1" latinLnBrk="0" hangingPunct="1">
        <a:defRPr sz="3600" kern="1200">
          <a:solidFill>
            <a:schemeClr val="tx1"/>
          </a:solidFill>
          <a:latin typeface="+mn-lt"/>
          <a:ea typeface="+mn-ea"/>
          <a:cs typeface="+mn-cs"/>
        </a:defRPr>
      </a:lvl1pPr>
      <a:lvl2pPr marL="585874" algn="l" defTabSz="1171745" rtl="0" eaLnBrk="1" latinLnBrk="0" hangingPunct="1">
        <a:defRPr sz="3600" kern="1200">
          <a:solidFill>
            <a:schemeClr val="tx1"/>
          </a:solidFill>
          <a:latin typeface="+mn-lt"/>
          <a:ea typeface="+mn-ea"/>
          <a:cs typeface="+mn-cs"/>
        </a:defRPr>
      </a:lvl2pPr>
      <a:lvl3pPr marL="1171745" algn="l" defTabSz="1171745" rtl="0" eaLnBrk="1" latinLnBrk="0" hangingPunct="1">
        <a:defRPr sz="3600" kern="1200">
          <a:solidFill>
            <a:schemeClr val="tx1"/>
          </a:solidFill>
          <a:latin typeface="+mn-lt"/>
          <a:ea typeface="+mn-ea"/>
          <a:cs typeface="+mn-cs"/>
        </a:defRPr>
      </a:lvl3pPr>
      <a:lvl4pPr marL="1757616" algn="l" defTabSz="1171745" rtl="0" eaLnBrk="1" latinLnBrk="0" hangingPunct="1">
        <a:defRPr sz="3600" kern="1200">
          <a:solidFill>
            <a:schemeClr val="tx1"/>
          </a:solidFill>
          <a:latin typeface="+mn-lt"/>
          <a:ea typeface="+mn-ea"/>
          <a:cs typeface="+mn-cs"/>
        </a:defRPr>
      </a:lvl4pPr>
      <a:lvl5pPr marL="2343491" algn="l" defTabSz="1171745" rtl="0" eaLnBrk="1" latinLnBrk="0" hangingPunct="1">
        <a:defRPr sz="3600" kern="1200">
          <a:solidFill>
            <a:schemeClr val="tx1"/>
          </a:solidFill>
          <a:latin typeface="+mn-lt"/>
          <a:ea typeface="+mn-ea"/>
          <a:cs typeface="+mn-cs"/>
        </a:defRPr>
      </a:lvl5pPr>
      <a:lvl6pPr marL="2929358" algn="l" defTabSz="1171745" rtl="0" eaLnBrk="1" latinLnBrk="0" hangingPunct="1">
        <a:defRPr sz="3600" kern="1200">
          <a:solidFill>
            <a:schemeClr val="tx1"/>
          </a:solidFill>
          <a:latin typeface="+mn-lt"/>
          <a:ea typeface="+mn-ea"/>
          <a:cs typeface="+mn-cs"/>
        </a:defRPr>
      </a:lvl6pPr>
      <a:lvl7pPr marL="3515231" algn="l" defTabSz="1171745" rtl="0" eaLnBrk="1" latinLnBrk="0" hangingPunct="1">
        <a:defRPr sz="3600" kern="1200">
          <a:solidFill>
            <a:schemeClr val="tx1"/>
          </a:solidFill>
          <a:latin typeface="+mn-lt"/>
          <a:ea typeface="+mn-ea"/>
          <a:cs typeface="+mn-cs"/>
        </a:defRPr>
      </a:lvl7pPr>
      <a:lvl8pPr marL="4101108" algn="l" defTabSz="1171745" rtl="0" eaLnBrk="1" latinLnBrk="0" hangingPunct="1">
        <a:defRPr sz="3600" kern="1200">
          <a:solidFill>
            <a:schemeClr val="tx1"/>
          </a:solidFill>
          <a:latin typeface="+mn-lt"/>
          <a:ea typeface="+mn-ea"/>
          <a:cs typeface="+mn-cs"/>
        </a:defRPr>
      </a:lvl8pPr>
      <a:lvl9pPr marL="4686982" algn="l" defTabSz="1171745"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3"/>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4"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9"/>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2" y="800105"/>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69"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535069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D106FF99-581D-4F20-8850-5A562DED17F3}" type="slidenum">
              <a:rPr lang="th-TH" smtClean="0">
                <a:ea typeface="ＭＳ Ｐゴシック" pitchFamily="34" charset="-128"/>
              </a:rPr>
              <a:pPr defTabSz="914400" fontAlgn="base">
                <a:spcBef>
                  <a:spcPct val="0"/>
                </a:spcBef>
                <a:spcAft>
                  <a:spcPct val="0"/>
                </a:spcAft>
              </a:pPr>
              <a:t>‹#›</a:t>
            </a:fld>
            <a:endParaRPr lang="th-TH">
              <a:ea typeface="ＭＳ Ｐゴシック" pitchFamily="34" charset="-128"/>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ea typeface="Cordia New"/>
                <a:cs typeface="Cordia New"/>
              </a:defRPr>
            </a:lvl1pPr>
            <a:lvl2pPr marL="742950" indent="-285750">
              <a:defRPr sz="2800">
                <a:solidFill>
                  <a:schemeClr val="tx1"/>
                </a:solidFill>
                <a:latin typeface="Arial" pitchFamily="34" charset="0"/>
                <a:ea typeface="Cordia New"/>
                <a:cs typeface="Cordia New"/>
              </a:defRPr>
            </a:lvl2pPr>
            <a:lvl3pPr marL="1143000" indent="-228600">
              <a:defRPr sz="2800">
                <a:solidFill>
                  <a:schemeClr val="tx1"/>
                </a:solidFill>
                <a:latin typeface="Arial" pitchFamily="34" charset="0"/>
                <a:ea typeface="Cordia New"/>
                <a:cs typeface="Cordia New"/>
              </a:defRPr>
            </a:lvl3pPr>
            <a:lvl4pPr marL="1600200" indent="-228600">
              <a:defRPr sz="2800">
                <a:solidFill>
                  <a:schemeClr val="tx1"/>
                </a:solidFill>
                <a:latin typeface="Arial" pitchFamily="34" charset="0"/>
                <a:ea typeface="Cordia New"/>
                <a:cs typeface="Cordia New"/>
              </a:defRPr>
            </a:lvl4pPr>
            <a:lvl5pPr marL="2057400" indent="-228600">
              <a:defRPr sz="2800">
                <a:solidFill>
                  <a:schemeClr val="tx1"/>
                </a:solidFill>
                <a:latin typeface="Arial" pitchFamily="34" charset="0"/>
                <a:ea typeface="Cordia New"/>
                <a:cs typeface="Cordia New"/>
              </a:defRPr>
            </a:lvl5pPr>
            <a:lvl6pPr marL="2514600" indent="-228600" fontAlgn="base">
              <a:spcBef>
                <a:spcPct val="0"/>
              </a:spcBef>
              <a:spcAft>
                <a:spcPct val="0"/>
              </a:spcAft>
              <a:defRPr sz="2800">
                <a:solidFill>
                  <a:schemeClr val="tx1"/>
                </a:solidFill>
                <a:latin typeface="Arial" pitchFamily="34" charset="0"/>
                <a:ea typeface="Cordia New"/>
                <a:cs typeface="Cordia New"/>
              </a:defRPr>
            </a:lvl6pPr>
            <a:lvl7pPr marL="2971800" indent="-228600" fontAlgn="base">
              <a:spcBef>
                <a:spcPct val="0"/>
              </a:spcBef>
              <a:spcAft>
                <a:spcPct val="0"/>
              </a:spcAft>
              <a:defRPr sz="2800">
                <a:solidFill>
                  <a:schemeClr val="tx1"/>
                </a:solidFill>
                <a:latin typeface="Arial" pitchFamily="34" charset="0"/>
                <a:ea typeface="Cordia New"/>
                <a:cs typeface="Cordia New"/>
              </a:defRPr>
            </a:lvl7pPr>
            <a:lvl8pPr marL="3429000" indent="-228600" fontAlgn="base">
              <a:spcBef>
                <a:spcPct val="0"/>
              </a:spcBef>
              <a:spcAft>
                <a:spcPct val="0"/>
              </a:spcAft>
              <a:defRPr sz="2800">
                <a:solidFill>
                  <a:schemeClr val="tx1"/>
                </a:solidFill>
                <a:latin typeface="Arial" pitchFamily="34" charset="0"/>
                <a:ea typeface="Cordia New"/>
                <a:cs typeface="Cordia New"/>
              </a:defRPr>
            </a:lvl8pPr>
            <a:lvl9pPr marL="3886200" indent="-228600" fontAlgn="base">
              <a:spcBef>
                <a:spcPct val="0"/>
              </a:spcBef>
              <a:spcAft>
                <a:spcPct val="0"/>
              </a:spcAft>
              <a:defRPr sz="2800">
                <a:solidFill>
                  <a:schemeClr val="tx1"/>
                </a:solidFill>
                <a:latin typeface="Arial" pitchFamily="34" charset="0"/>
                <a:ea typeface="Cordia New"/>
                <a:cs typeface="Cordia New"/>
              </a:defRPr>
            </a:lvl9pPr>
          </a:lstStyle>
          <a:p>
            <a:pPr defTabSz="914400"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ea typeface="ＭＳ Ｐゴシック" pitchFamily="34" charset="-128"/>
                <a:cs typeface="Arial" pitchFamily="34" charset="0"/>
              </a:rPr>
              <a:t>Data Hub for Asia-Pacific</a:t>
            </a:r>
            <a:endParaRPr lang="th-TH" sz="2200" kern="700" dirty="0">
              <a:solidFill>
                <a:prstClr val="white"/>
              </a:solidFill>
              <a:ea typeface="ＭＳ Ｐゴシック" pitchFamily="34" charset="-128"/>
            </a:endParaRPr>
          </a:p>
        </p:txBody>
      </p:sp>
      <p:pic>
        <p:nvPicPr>
          <p:cNvPr id="4104"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38538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5pPr>
      <a:lvl6pPr marL="457200" algn="ctr" rtl="0" fontAlgn="base">
        <a:spcBef>
          <a:spcPct val="0"/>
        </a:spcBef>
        <a:spcAft>
          <a:spcPct val="0"/>
        </a:spcAft>
        <a:defRPr sz="4400">
          <a:solidFill>
            <a:schemeClr val="tx1"/>
          </a:solidFill>
          <a:latin typeface="Arial" pitchFamily="34" charset="0"/>
          <a:ea typeface="Cordia New"/>
          <a:cs typeface="Cordia New"/>
        </a:defRPr>
      </a:lvl6pPr>
      <a:lvl7pPr marL="914400" algn="ctr" rtl="0" fontAlgn="base">
        <a:spcBef>
          <a:spcPct val="0"/>
        </a:spcBef>
        <a:spcAft>
          <a:spcPct val="0"/>
        </a:spcAft>
        <a:defRPr sz="4400">
          <a:solidFill>
            <a:schemeClr val="tx1"/>
          </a:solidFill>
          <a:latin typeface="Arial" pitchFamily="34" charset="0"/>
          <a:ea typeface="Cordia New"/>
          <a:cs typeface="Cordia New"/>
        </a:defRPr>
      </a:lvl7pPr>
      <a:lvl8pPr marL="1371600" algn="ctr" rtl="0" fontAlgn="base">
        <a:spcBef>
          <a:spcPct val="0"/>
        </a:spcBef>
        <a:spcAft>
          <a:spcPct val="0"/>
        </a:spcAft>
        <a:defRPr sz="4400">
          <a:solidFill>
            <a:schemeClr val="tx1"/>
          </a:solidFill>
          <a:latin typeface="Arial" pitchFamily="34" charset="0"/>
          <a:ea typeface="Cordia New"/>
          <a:cs typeface="Cordia New"/>
        </a:defRPr>
      </a:lvl8pPr>
      <a:lvl9pPr marL="1828800" algn="ctr" rtl="0" fontAlgn="base">
        <a:spcBef>
          <a:spcPct val="0"/>
        </a:spcBef>
        <a:spcAft>
          <a:spcPct val="0"/>
        </a:spcAft>
        <a:defRPr sz="4400">
          <a:solidFill>
            <a:schemeClr val="tx1"/>
          </a:solidFill>
          <a:latin typeface="Arial" pitchFamily="34" charset="0"/>
          <a:ea typeface="Cordia New"/>
          <a:cs typeface="Cordia New"/>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wrap="square" lIns="91207" tIns="45608" rIns="91207" bIns="45608"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D106FF99-581D-4F20-8850-5A562DED17F3}" type="slidenum">
              <a:rPr lang="th-TH" smtClean="0">
                <a:ea typeface="ＭＳ Ｐゴシック" pitchFamily="34" charset="-128"/>
              </a:rPr>
              <a:pPr fontAlgn="base">
                <a:spcBef>
                  <a:spcPct val="0"/>
                </a:spcBef>
                <a:spcAft>
                  <a:spcPct val="0"/>
                </a:spcAft>
              </a:pPr>
              <a:t>‹#›</a:t>
            </a:fld>
            <a:endParaRPr lang="th-TH">
              <a:ea typeface="ＭＳ Ｐゴシック" pitchFamily="34" charset="-128"/>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27" tIns="49672" rIns="99327" bIns="49672">
            <a:spAutoFit/>
          </a:bodyPr>
          <a:lstStyle>
            <a:lvl1pPr>
              <a:defRPr sz="2800">
                <a:solidFill>
                  <a:schemeClr val="tx1"/>
                </a:solidFill>
                <a:latin typeface="Arial" pitchFamily="34" charset="0"/>
                <a:ea typeface="Cordia New"/>
                <a:cs typeface="Cordia New"/>
              </a:defRPr>
            </a:lvl1pPr>
            <a:lvl2pPr marL="742950" indent="-285750">
              <a:defRPr sz="2800">
                <a:solidFill>
                  <a:schemeClr val="tx1"/>
                </a:solidFill>
                <a:latin typeface="Arial" pitchFamily="34" charset="0"/>
                <a:ea typeface="Cordia New"/>
                <a:cs typeface="Cordia New"/>
              </a:defRPr>
            </a:lvl2pPr>
            <a:lvl3pPr marL="1143000" indent="-228600">
              <a:defRPr sz="2800">
                <a:solidFill>
                  <a:schemeClr val="tx1"/>
                </a:solidFill>
                <a:latin typeface="Arial" pitchFamily="34" charset="0"/>
                <a:ea typeface="Cordia New"/>
                <a:cs typeface="Cordia New"/>
              </a:defRPr>
            </a:lvl3pPr>
            <a:lvl4pPr marL="1600200" indent="-228600">
              <a:defRPr sz="2800">
                <a:solidFill>
                  <a:schemeClr val="tx1"/>
                </a:solidFill>
                <a:latin typeface="Arial" pitchFamily="34" charset="0"/>
                <a:ea typeface="Cordia New"/>
                <a:cs typeface="Cordia New"/>
              </a:defRPr>
            </a:lvl4pPr>
            <a:lvl5pPr marL="2057400" indent="-228600">
              <a:defRPr sz="2800">
                <a:solidFill>
                  <a:schemeClr val="tx1"/>
                </a:solidFill>
                <a:latin typeface="Arial" pitchFamily="34" charset="0"/>
                <a:ea typeface="Cordia New"/>
                <a:cs typeface="Cordia New"/>
              </a:defRPr>
            </a:lvl5pPr>
            <a:lvl6pPr marL="2514600" indent="-228600" fontAlgn="base">
              <a:spcBef>
                <a:spcPct val="0"/>
              </a:spcBef>
              <a:spcAft>
                <a:spcPct val="0"/>
              </a:spcAft>
              <a:defRPr sz="2800">
                <a:solidFill>
                  <a:schemeClr val="tx1"/>
                </a:solidFill>
                <a:latin typeface="Arial" pitchFamily="34" charset="0"/>
                <a:ea typeface="Cordia New"/>
                <a:cs typeface="Cordia New"/>
              </a:defRPr>
            </a:lvl6pPr>
            <a:lvl7pPr marL="2971800" indent="-228600" fontAlgn="base">
              <a:spcBef>
                <a:spcPct val="0"/>
              </a:spcBef>
              <a:spcAft>
                <a:spcPct val="0"/>
              </a:spcAft>
              <a:defRPr sz="2800">
                <a:solidFill>
                  <a:schemeClr val="tx1"/>
                </a:solidFill>
                <a:latin typeface="Arial" pitchFamily="34" charset="0"/>
                <a:ea typeface="Cordia New"/>
                <a:cs typeface="Cordia New"/>
              </a:defRPr>
            </a:lvl7pPr>
            <a:lvl8pPr marL="3429000" indent="-228600" fontAlgn="base">
              <a:spcBef>
                <a:spcPct val="0"/>
              </a:spcBef>
              <a:spcAft>
                <a:spcPct val="0"/>
              </a:spcAft>
              <a:defRPr sz="2800">
                <a:solidFill>
                  <a:schemeClr val="tx1"/>
                </a:solidFill>
                <a:latin typeface="Arial" pitchFamily="34" charset="0"/>
                <a:ea typeface="Cordia New"/>
                <a:cs typeface="Cordia New"/>
              </a:defRPr>
            </a:lvl8pPr>
            <a:lvl9pPr marL="3886200" indent="-228600" fontAlgn="base">
              <a:spcBef>
                <a:spcPct val="0"/>
              </a:spcBef>
              <a:spcAft>
                <a:spcPct val="0"/>
              </a:spcAft>
              <a:defRPr sz="2800">
                <a:solidFill>
                  <a:schemeClr val="tx1"/>
                </a:solidFill>
                <a:latin typeface="Arial" pitchFamily="34" charset="0"/>
                <a:ea typeface="Cordia New"/>
                <a:cs typeface="Cordia New"/>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85" y="800128"/>
            <a:ext cx="4948767" cy="438868"/>
          </a:xfrm>
          <a:prstGeom prst="rect">
            <a:avLst/>
          </a:prstGeom>
          <a:noFill/>
        </p:spPr>
        <p:txBody>
          <a:bodyPr lIns="99327" tIns="49672" rIns="99327" bIns="49672">
            <a:spAutoFit/>
          </a:bodyPr>
          <a:lstStyle/>
          <a:p>
            <a:pPr>
              <a:defRPr/>
            </a:pPr>
            <a:r>
              <a:rPr lang="en-US" sz="2200" kern="700" dirty="0">
                <a:solidFill>
                  <a:prstClr val="white"/>
                </a:solidFill>
                <a:ea typeface="ＭＳ Ｐゴシック" pitchFamily="34" charset="-128"/>
                <a:cs typeface="Arial" pitchFamily="34" charset="0"/>
              </a:rPr>
              <a:t>Data Hub for Asia-Pacific</a:t>
            </a:r>
            <a:endParaRPr lang="th-TH" sz="2200" kern="700" dirty="0">
              <a:solidFill>
                <a:prstClr val="white"/>
              </a:solidFill>
              <a:ea typeface="ＭＳ Ｐゴシック" pitchFamily="34" charset="-128"/>
            </a:endParaRPr>
          </a:p>
        </p:txBody>
      </p:sp>
      <p:pic>
        <p:nvPicPr>
          <p:cNvPr id="4104" name="Picture 10" descr="Unaid logo_approve.png"/>
          <p:cNvPicPr>
            <a:picLocks noChangeAspect="1"/>
          </p:cNvPicPr>
          <p:nvPr userDrawn="1"/>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1585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5pPr>
      <a:lvl6pPr marL="456057" algn="ctr" rtl="0" fontAlgn="base">
        <a:spcBef>
          <a:spcPct val="0"/>
        </a:spcBef>
        <a:spcAft>
          <a:spcPct val="0"/>
        </a:spcAft>
        <a:defRPr sz="4400">
          <a:solidFill>
            <a:schemeClr val="tx1"/>
          </a:solidFill>
          <a:latin typeface="Arial" pitchFamily="34" charset="0"/>
          <a:ea typeface="Cordia New"/>
          <a:cs typeface="Cordia New"/>
        </a:defRPr>
      </a:lvl6pPr>
      <a:lvl7pPr marL="912107" algn="ctr" rtl="0" fontAlgn="base">
        <a:spcBef>
          <a:spcPct val="0"/>
        </a:spcBef>
        <a:spcAft>
          <a:spcPct val="0"/>
        </a:spcAft>
        <a:defRPr sz="4400">
          <a:solidFill>
            <a:schemeClr val="tx1"/>
          </a:solidFill>
          <a:latin typeface="Arial" pitchFamily="34" charset="0"/>
          <a:ea typeface="Cordia New"/>
          <a:cs typeface="Cordia New"/>
        </a:defRPr>
      </a:lvl7pPr>
      <a:lvl8pPr marL="1368161" algn="ctr" rtl="0" fontAlgn="base">
        <a:spcBef>
          <a:spcPct val="0"/>
        </a:spcBef>
        <a:spcAft>
          <a:spcPct val="0"/>
        </a:spcAft>
        <a:defRPr sz="4400">
          <a:solidFill>
            <a:schemeClr val="tx1"/>
          </a:solidFill>
          <a:latin typeface="Arial" pitchFamily="34" charset="0"/>
          <a:ea typeface="Cordia New"/>
          <a:cs typeface="Cordia New"/>
        </a:defRPr>
      </a:lvl8pPr>
      <a:lvl9pPr marL="1824196" algn="ctr" rtl="0" fontAlgn="base">
        <a:spcBef>
          <a:spcPct val="0"/>
        </a:spcBef>
        <a:spcAft>
          <a:spcPct val="0"/>
        </a:spcAft>
        <a:defRPr sz="4400">
          <a:solidFill>
            <a:schemeClr val="tx1"/>
          </a:solidFill>
          <a:latin typeface="Arial" pitchFamily="34" charset="0"/>
          <a:ea typeface="Cordia New"/>
          <a:cs typeface="Cordia New"/>
        </a:defRPr>
      </a:lvl9pPr>
    </p:titleStyle>
    <p:bodyStyle>
      <a:lvl1pPr marL="342039" indent="-342039"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1090" indent="-285023"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a:cs typeface="Cordia New" charset="0"/>
        </a:defRPr>
      </a:lvl2pPr>
      <a:lvl3pPr marL="1140134" indent="-228034"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a:cs typeface="Cordia New" charset="0"/>
        </a:defRPr>
      </a:lvl3pPr>
      <a:lvl4pPr marL="1596166" indent="-228034"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4pPr>
      <a:lvl5pPr marL="2052229" indent="-228034"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5pPr>
      <a:lvl6pPr marL="2508297"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4352"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0375"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6424"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107" rtl="0" eaLnBrk="1" latinLnBrk="0" hangingPunct="1">
        <a:defRPr sz="2800" kern="1200">
          <a:solidFill>
            <a:schemeClr val="tx1"/>
          </a:solidFill>
          <a:latin typeface="+mn-lt"/>
          <a:ea typeface="+mn-ea"/>
          <a:cs typeface="+mn-cs"/>
        </a:defRPr>
      </a:lvl1pPr>
      <a:lvl2pPr marL="456057" algn="l" defTabSz="912107" rtl="0" eaLnBrk="1" latinLnBrk="0" hangingPunct="1">
        <a:defRPr sz="2800" kern="1200">
          <a:solidFill>
            <a:schemeClr val="tx1"/>
          </a:solidFill>
          <a:latin typeface="+mn-lt"/>
          <a:ea typeface="+mn-ea"/>
          <a:cs typeface="+mn-cs"/>
        </a:defRPr>
      </a:lvl2pPr>
      <a:lvl3pPr marL="912107" algn="l" defTabSz="912107" rtl="0" eaLnBrk="1" latinLnBrk="0" hangingPunct="1">
        <a:defRPr sz="2800" kern="1200">
          <a:solidFill>
            <a:schemeClr val="tx1"/>
          </a:solidFill>
          <a:latin typeface="+mn-lt"/>
          <a:ea typeface="+mn-ea"/>
          <a:cs typeface="+mn-cs"/>
        </a:defRPr>
      </a:lvl3pPr>
      <a:lvl4pPr marL="1368161" algn="l" defTabSz="912107" rtl="0" eaLnBrk="1" latinLnBrk="0" hangingPunct="1">
        <a:defRPr sz="2800" kern="1200">
          <a:solidFill>
            <a:schemeClr val="tx1"/>
          </a:solidFill>
          <a:latin typeface="+mn-lt"/>
          <a:ea typeface="+mn-ea"/>
          <a:cs typeface="+mn-cs"/>
        </a:defRPr>
      </a:lvl4pPr>
      <a:lvl5pPr marL="1824196" algn="l" defTabSz="912107" rtl="0" eaLnBrk="1" latinLnBrk="0" hangingPunct="1">
        <a:defRPr sz="2800" kern="1200">
          <a:solidFill>
            <a:schemeClr val="tx1"/>
          </a:solidFill>
          <a:latin typeface="+mn-lt"/>
          <a:ea typeface="+mn-ea"/>
          <a:cs typeface="+mn-cs"/>
        </a:defRPr>
      </a:lvl5pPr>
      <a:lvl6pPr marL="2280263" algn="l" defTabSz="912107" rtl="0" eaLnBrk="1" latinLnBrk="0" hangingPunct="1">
        <a:defRPr sz="2800" kern="1200">
          <a:solidFill>
            <a:schemeClr val="tx1"/>
          </a:solidFill>
          <a:latin typeface="+mn-lt"/>
          <a:ea typeface="+mn-ea"/>
          <a:cs typeface="+mn-cs"/>
        </a:defRPr>
      </a:lvl6pPr>
      <a:lvl7pPr marL="2736325" algn="l" defTabSz="912107" rtl="0" eaLnBrk="1" latinLnBrk="0" hangingPunct="1">
        <a:defRPr sz="2800" kern="1200">
          <a:solidFill>
            <a:schemeClr val="tx1"/>
          </a:solidFill>
          <a:latin typeface="+mn-lt"/>
          <a:ea typeface="+mn-ea"/>
          <a:cs typeface="+mn-cs"/>
        </a:defRPr>
      </a:lvl7pPr>
      <a:lvl8pPr marL="3192361" algn="l" defTabSz="912107" rtl="0" eaLnBrk="1" latinLnBrk="0" hangingPunct="1">
        <a:defRPr sz="2800" kern="1200">
          <a:solidFill>
            <a:schemeClr val="tx1"/>
          </a:solidFill>
          <a:latin typeface="+mn-lt"/>
          <a:ea typeface="+mn-ea"/>
          <a:cs typeface="+mn-cs"/>
        </a:defRPr>
      </a:lvl8pPr>
      <a:lvl9pPr marL="3648393" algn="l" defTabSz="912107"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wrap="square" lIns="91207" tIns="45608" rIns="91207" bIns="45608"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312"/>
          </a:xfrm>
          <a:prstGeom prst="rect">
            <a:avLst/>
          </a:prstGeom>
          <a:noFill/>
          <a:ln>
            <a:noFill/>
          </a:ln>
        </p:spPr>
        <p:txBody>
          <a:bodyPr lIns="99327" tIns="49672" rIns="99327" bIns="4967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85" y="800128"/>
            <a:ext cx="4948767" cy="438868"/>
          </a:xfrm>
          <a:prstGeom prst="rect">
            <a:avLst/>
          </a:prstGeom>
          <a:noFill/>
        </p:spPr>
        <p:txBody>
          <a:bodyPr lIns="99327" tIns="49672" rIns="99327" bIns="49672">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04737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6057" algn="ctr" rtl="0" fontAlgn="base">
        <a:spcBef>
          <a:spcPct val="0"/>
        </a:spcBef>
        <a:spcAft>
          <a:spcPct val="0"/>
        </a:spcAft>
        <a:defRPr sz="4400">
          <a:solidFill>
            <a:schemeClr val="tx1"/>
          </a:solidFill>
          <a:latin typeface="Arial" charset="0"/>
          <a:cs typeface="Cordia New" pitchFamily="34" charset="-34"/>
        </a:defRPr>
      </a:lvl6pPr>
      <a:lvl7pPr marL="912107" algn="ctr" rtl="0" fontAlgn="base">
        <a:spcBef>
          <a:spcPct val="0"/>
        </a:spcBef>
        <a:spcAft>
          <a:spcPct val="0"/>
        </a:spcAft>
        <a:defRPr sz="4400">
          <a:solidFill>
            <a:schemeClr val="tx1"/>
          </a:solidFill>
          <a:latin typeface="Arial" charset="0"/>
          <a:cs typeface="Cordia New" pitchFamily="34" charset="-34"/>
        </a:defRPr>
      </a:lvl7pPr>
      <a:lvl8pPr marL="1368161" algn="ctr" rtl="0" fontAlgn="base">
        <a:spcBef>
          <a:spcPct val="0"/>
        </a:spcBef>
        <a:spcAft>
          <a:spcPct val="0"/>
        </a:spcAft>
        <a:defRPr sz="4400">
          <a:solidFill>
            <a:schemeClr val="tx1"/>
          </a:solidFill>
          <a:latin typeface="Arial" charset="0"/>
          <a:cs typeface="Cordia New" pitchFamily="34" charset="-34"/>
        </a:defRPr>
      </a:lvl8pPr>
      <a:lvl9pPr marL="1824196" algn="ctr" rtl="0" fontAlgn="base">
        <a:spcBef>
          <a:spcPct val="0"/>
        </a:spcBef>
        <a:spcAft>
          <a:spcPct val="0"/>
        </a:spcAft>
        <a:defRPr sz="4400">
          <a:solidFill>
            <a:schemeClr val="tx1"/>
          </a:solidFill>
          <a:latin typeface="Arial" charset="0"/>
          <a:cs typeface="Cordia New" pitchFamily="34" charset="-34"/>
        </a:defRPr>
      </a:lvl9pPr>
    </p:titleStyle>
    <p:bodyStyle>
      <a:lvl1pPr marL="342039" indent="-342039"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1090" indent="-285023"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0134" indent="-22803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6166" indent="-22803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2229" indent="-22803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8297"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4352"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0375"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6424"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107" rtl="0" eaLnBrk="1" latinLnBrk="0" hangingPunct="1">
        <a:defRPr sz="2800" kern="1200">
          <a:solidFill>
            <a:schemeClr val="tx1"/>
          </a:solidFill>
          <a:latin typeface="+mn-lt"/>
          <a:ea typeface="+mn-ea"/>
          <a:cs typeface="+mn-cs"/>
        </a:defRPr>
      </a:lvl1pPr>
      <a:lvl2pPr marL="456057" algn="l" defTabSz="912107" rtl="0" eaLnBrk="1" latinLnBrk="0" hangingPunct="1">
        <a:defRPr sz="2800" kern="1200">
          <a:solidFill>
            <a:schemeClr val="tx1"/>
          </a:solidFill>
          <a:latin typeface="+mn-lt"/>
          <a:ea typeface="+mn-ea"/>
          <a:cs typeface="+mn-cs"/>
        </a:defRPr>
      </a:lvl2pPr>
      <a:lvl3pPr marL="912107" algn="l" defTabSz="912107" rtl="0" eaLnBrk="1" latinLnBrk="0" hangingPunct="1">
        <a:defRPr sz="2800" kern="1200">
          <a:solidFill>
            <a:schemeClr val="tx1"/>
          </a:solidFill>
          <a:latin typeface="+mn-lt"/>
          <a:ea typeface="+mn-ea"/>
          <a:cs typeface="+mn-cs"/>
        </a:defRPr>
      </a:lvl3pPr>
      <a:lvl4pPr marL="1368161" algn="l" defTabSz="912107" rtl="0" eaLnBrk="1" latinLnBrk="0" hangingPunct="1">
        <a:defRPr sz="2800" kern="1200">
          <a:solidFill>
            <a:schemeClr val="tx1"/>
          </a:solidFill>
          <a:latin typeface="+mn-lt"/>
          <a:ea typeface="+mn-ea"/>
          <a:cs typeface="+mn-cs"/>
        </a:defRPr>
      </a:lvl4pPr>
      <a:lvl5pPr marL="1824196" algn="l" defTabSz="912107" rtl="0" eaLnBrk="1" latinLnBrk="0" hangingPunct="1">
        <a:defRPr sz="2800" kern="1200">
          <a:solidFill>
            <a:schemeClr val="tx1"/>
          </a:solidFill>
          <a:latin typeface="+mn-lt"/>
          <a:ea typeface="+mn-ea"/>
          <a:cs typeface="+mn-cs"/>
        </a:defRPr>
      </a:lvl5pPr>
      <a:lvl6pPr marL="2280263" algn="l" defTabSz="912107" rtl="0" eaLnBrk="1" latinLnBrk="0" hangingPunct="1">
        <a:defRPr sz="2800" kern="1200">
          <a:solidFill>
            <a:schemeClr val="tx1"/>
          </a:solidFill>
          <a:latin typeface="+mn-lt"/>
          <a:ea typeface="+mn-ea"/>
          <a:cs typeface="+mn-cs"/>
        </a:defRPr>
      </a:lvl6pPr>
      <a:lvl7pPr marL="2736325" algn="l" defTabSz="912107" rtl="0" eaLnBrk="1" latinLnBrk="0" hangingPunct="1">
        <a:defRPr sz="2800" kern="1200">
          <a:solidFill>
            <a:schemeClr val="tx1"/>
          </a:solidFill>
          <a:latin typeface="+mn-lt"/>
          <a:ea typeface="+mn-ea"/>
          <a:cs typeface="+mn-cs"/>
        </a:defRPr>
      </a:lvl7pPr>
      <a:lvl8pPr marL="3192361" algn="l" defTabSz="912107" rtl="0" eaLnBrk="1" latinLnBrk="0" hangingPunct="1">
        <a:defRPr sz="2800" kern="1200">
          <a:solidFill>
            <a:schemeClr val="tx1"/>
          </a:solidFill>
          <a:latin typeface="+mn-lt"/>
          <a:ea typeface="+mn-ea"/>
          <a:cs typeface="+mn-cs"/>
        </a:defRPr>
      </a:lvl8pPr>
      <a:lvl9pPr marL="3648393" algn="l" defTabSz="912107"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dirty="0">
              <a:solidFill>
                <a:prstClr val="white"/>
              </a:solidFill>
            </a:endParaRPr>
          </a:p>
        </p:txBody>
      </p:sp>
      <p:sp>
        <p:nvSpPr>
          <p:cNvPr id="14" name="TextBox 13"/>
          <p:cNvSpPr txBox="1"/>
          <p:nvPr/>
        </p:nvSpPr>
        <p:spPr>
          <a:xfrm>
            <a:off x="9340851" y="6508787"/>
            <a:ext cx="2286000" cy="284980"/>
          </a:xfrm>
          <a:prstGeom prst="rect">
            <a:avLst/>
          </a:prstGeom>
          <a:noFill/>
        </p:spPr>
        <p:txBody>
          <a:bodyPr lIns="99327" tIns="49672" rIns="99327" bIns="49672">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828657"/>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ftr="0" dt="0"/>
  <p:txStyles>
    <p:titleStyle>
      <a:lvl1pPr algn="ctr" rtl="0" eaLnBrk="0" fontAlgn="base" hangingPunct="0">
        <a:spcBef>
          <a:spcPct val="0"/>
        </a:spcBef>
        <a:spcAft>
          <a:spcPct val="0"/>
        </a:spcAft>
        <a:defRPr sz="4400" kern="1200">
          <a:solidFill>
            <a:schemeClr val="tx1"/>
          </a:solidFill>
          <a:latin typeface="+mj-lt"/>
          <a:ea typeface="Cordia New"/>
          <a:cs typeface="+mj-cs"/>
        </a:defRPr>
      </a:lvl1pPr>
      <a:lvl2pPr algn="ctr" rtl="0" eaLnBrk="0" fontAlgn="base" hangingPunct="0">
        <a:spcBef>
          <a:spcPct val="0"/>
        </a:spcBef>
        <a:spcAft>
          <a:spcPct val="0"/>
        </a:spcAft>
        <a:defRPr sz="4400">
          <a:solidFill>
            <a:schemeClr val="tx1"/>
          </a:solidFill>
          <a:latin typeface="Arial" charset="0"/>
          <a:ea typeface="Cordia New"/>
          <a:cs typeface="Cordia New" pitchFamily="34" charset="-34"/>
        </a:defRPr>
      </a:lvl2pPr>
      <a:lvl3pPr algn="ctr" rtl="0" eaLnBrk="0" fontAlgn="base" hangingPunct="0">
        <a:spcBef>
          <a:spcPct val="0"/>
        </a:spcBef>
        <a:spcAft>
          <a:spcPct val="0"/>
        </a:spcAft>
        <a:defRPr sz="4400">
          <a:solidFill>
            <a:schemeClr val="tx1"/>
          </a:solidFill>
          <a:latin typeface="Arial" charset="0"/>
          <a:ea typeface="Cordia New"/>
          <a:cs typeface="Cordia New" pitchFamily="34" charset="-34"/>
        </a:defRPr>
      </a:lvl3pPr>
      <a:lvl4pPr algn="ctr" rtl="0" eaLnBrk="0" fontAlgn="base" hangingPunct="0">
        <a:spcBef>
          <a:spcPct val="0"/>
        </a:spcBef>
        <a:spcAft>
          <a:spcPct val="0"/>
        </a:spcAft>
        <a:defRPr sz="4400">
          <a:solidFill>
            <a:schemeClr val="tx1"/>
          </a:solidFill>
          <a:latin typeface="Arial" charset="0"/>
          <a:ea typeface="Cordia New"/>
          <a:cs typeface="Cordia New" pitchFamily="34" charset="-34"/>
        </a:defRPr>
      </a:lvl4pPr>
      <a:lvl5pPr algn="ctr" rtl="0" eaLnBrk="0" fontAlgn="base" hangingPunct="0">
        <a:spcBef>
          <a:spcPct val="0"/>
        </a:spcBef>
        <a:spcAft>
          <a:spcPct val="0"/>
        </a:spcAft>
        <a:defRPr sz="4400">
          <a:solidFill>
            <a:schemeClr val="tx1"/>
          </a:solidFill>
          <a:latin typeface="Arial" charset="0"/>
          <a:ea typeface="Cordia New"/>
          <a:cs typeface="Cordia New" pitchFamily="34" charset="-34"/>
        </a:defRPr>
      </a:lvl5pPr>
      <a:lvl6pPr marL="456057" algn="ctr" rtl="0" fontAlgn="base">
        <a:spcBef>
          <a:spcPct val="0"/>
        </a:spcBef>
        <a:spcAft>
          <a:spcPct val="0"/>
        </a:spcAft>
        <a:defRPr sz="4400">
          <a:solidFill>
            <a:schemeClr val="tx1"/>
          </a:solidFill>
          <a:latin typeface="Arial" charset="0"/>
          <a:cs typeface="Cordia New" pitchFamily="34" charset="-34"/>
        </a:defRPr>
      </a:lvl6pPr>
      <a:lvl7pPr marL="912107" algn="ctr" rtl="0" fontAlgn="base">
        <a:spcBef>
          <a:spcPct val="0"/>
        </a:spcBef>
        <a:spcAft>
          <a:spcPct val="0"/>
        </a:spcAft>
        <a:defRPr sz="4400">
          <a:solidFill>
            <a:schemeClr val="tx1"/>
          </a:solidFill>
          <a:latin typeface="Arial" charset="0"/>
          <a:cs typeface="Cordia New" pitchFamily="34" charset="-34"/>
        </a:defRPr>
      </a:lvl7pPr>
      <a:lvl8pPr marL="1368161" algn="ctr" rtl="0" fontAlgn="base">
        <a:spcBef>
          <a:spcPct val="0"/>
        </a:spcBef>
        <a:spcAft>
          <a:spcPct val="0"/>
        </a:spcAft>
        <a:defRPr sz="4400">
          <a:solidFill>
            <a:schemeClr val="tx1"/>
          </a:solidFill>
          <a:latin typeface="Arial" charset="0"/>
          <a:cs typeface="Cordia New" pitchFamily="34" charset="-34"/>
        </a:defRPr>
      </a:lvl8pPr>
      <a:lvl9pPr marL="1824196" algn="ctr" rtl="0" fontAlgn="base">
        <a:spcBef>
          <a:spcPct val="0"/>
        </a:spcBef>
        <a:spcAft>
          <a:spcPct val="0"/>
        </a:spcAft>
        <a:defRPr sz="4400">
          <a:solidFill>
            <a:schemeClr val="tx1"/>
          </a:solidFill>
          <a:latin typeface="Arial" charset="0"/>
          <a:cs typeface="Cordia New" pitchFamily="34" charset="-34"/>
        </a:defRPr>
      </a:lvl9pPr>
    </p:titleStyle>
    <p:bodyStyle>
      <a:lvl1pPr marL="342039" indent="-342039" algn="l" rtl="0" eaLnBrk="0" fontAlgn="base" hangingPunct="0">
        <a:spcBef>
          <a:spcPct val="20000"/>
        </a:spcBef>
        <a:spcAft>
          <a:spcPct val="0"/>
        </a:spcAft>
        <a:buFont typeface="Arial" pitchFamily="34" charset="0"/>
        <a:buChar char="•"/>
        <a:defRPr sz="3200" kern="1200">
          <a:solidFill>
            <a:schemeClr val="tx1"/>
          </a:solidFill>
          <a:latin typeface="+mn-lt"/>
          <a:ea typeface="Cordia New"/>
          <a:cs typeface="+mn-cs"/>
        </a:defRPr>
      </a:lvl1pPr>
      <a:lvl2pPr marL="741090" indent="-285023" algn="l" rtl="0" eaLnBrk="0" fontAlgn="base" hangingPunct="0">
        <a:spcBef>
          <a:spcPct val="20000"/>
        </a:spcBef>
        <a:spcAft>
          <a:spcPct val="0"/>
        </a:spcAft>
        <a:buFont typeface="Arial" pitchFamily="34" charset="0"/>
        <a:buChar char="–"/>
        <a:defRPr sz="2800" kern="1200">
          <a:solidFill>
            <a:schemeClr val="tx1"/>
          </a:solidFill>
          <a:latin typeface="+mn-lt"/>
          <a:ea typeface="Cordia New"/>
          <a:cs typeface="+mn-cs"/>
        </a:defRPr>
      </a:lvl2pPr>
      <a:lvl3pPr marL="1140134" indent="-228034" algn="l" rtl="0" eaLnBrk="0" fontAlgn="base" hangingPunct="0">
        <a:spcBef>
          <a:spcPct val="20000"/>
        </a:spcBef>
        <a:spcAft>
          <a:spcPct val="0"/>
        </a:spcAft>
        <a:buFont typeface="Arial" pitchFamily="34" charset="0"/>
        <a:buChar char="•"/>
        <a:defRPr sz="2400" kern="1200">
          <a:solidFill>
            <a:schemeClr val="tx1"/>
          </a:solidFill>
          <a:latin typeface="+mn-lt"/>
          <a:ea typeface="Cordia New"/>
          <a:cs typeface="+mn-cs"/>
        </a:defRPr>
      </a:lvl3pPr>
      <a:lvl4pPr marL="1596166" indent="-228034" algn="l" rtl="0" eaLnBrk="0" fontAlgn="base" hangingPunct="0">
        <a:spcBef>
          <a:spcPct val="20000"/>
        </a:spcBef>
        <a:spcAft>
          <a:spcPct val="0"/>
        </a:spcAft>
        <a:buFont typeface="Arial" pitchFamily="34" charset="0"/>
        <a:buChar char="–"/>
        <a:defRPr sz="2100" kern="1200">
          <a:solidFill>
            <a:schemeClr val="tx1"/>
          </a:solidFill>
          <a:latin typeface="+mn-lt"/>
          <a:ea typeface="Cordia New"/>
          <a:cs typeface="+mn-cs"/>
        </a:defRPr>
      </a:lvl4pPr>
      <a:lvl5pPr marL="2052229" indent="-228034" algn="l" rtl="0" eaLnBrk="0" fontAlgn="base" hangingPunct="0">
        <a:spcBef>
          <a:spcPct val="20000"/>
        </a:spcBef>
        <a:spcAft>
          <a:spcPct val="0"/>
        </a:spcAft>
        <a:buFont typeface="Arial" pitchFamily="34" charset="0"/>
        <a:buChar char="»"/>
        <a:defRPr sz="2100" kern="1200">
          <a:solidFill>
            <a:schemeClr val="tx1"/>
          </a:solidFill>
          <a:latin typeface="+mn-lt"/>
          <a:ea typeface="Cordia New"/>
          <a:cs typeface="+mn-cs"/>
        </a:defRPr>
      </a:lvl5pPr>
      <a:lvl6pPr marL="2508297"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4352"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0375"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6424"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107" rtl="0" eaLnBrk="1" latinLnBrk="0" hangingPunct="1">
        <a:defRPr sz="2800" kern="1200">
          <a:solidFill>
            <a:schemeClr val="tx1"/>
          </a:solidFill>
          <a:latin typeface="+mn-lt"/>
          <a:ea typeface="+mn-ea"/>
          <a:cs typeface="+mn-cs"/>
        </a:defRPr>
      </a:lvl1pPr>
      <a:lvl2pPr marL="456057" algn="l" defTabSz="912107" rtl="0" eaLnBrk="1" latinLnBrk="0" hangingPunct="1">
        <a:defRPr sz="2800" kern="1200">
          <a:solidFill>
            <a:schemeClr val="tx1"/>
          </a:solidFill>
          <a:latin typeface="+mn-lt"/>
          <a:ea typeface="+mn-ea"/>
          <a:cs typeface="+mn-cs"/>
        </a:defRPr>
      </a:lvl2pPr>
      <a:lvl3pPr marL="912107" algn="l" defTabSz="912107" rtl="0" eaLnBrk="1" latinLnBrk="0" hangingPunct="1">
        <a:defRPr sz="2800" kern="1200">
          <a:solidFill>
            <a:schemeClr val="tx1"/>
          </a:solidFill>
          <a:latin typeface="+mn-lt"/>
          <a:ea typeface="+mn-ea"/>
          <a:cs typeface="+mn-cs"/>
        </a:defRPr>
      </a:lvl3pPr>
      <a:lvl4pPr marL="1368161" algn="l" defTabSz="912107" rtl="0" eaLnBrk="1" latinLnBrk="0" hangingPunct="1">
        <a:defRPr sz="2800" kern="1200">
          <a:solidFill>
            <a:schemeClr val="tx1"/>
          </a:solidFill>
          <a:latin typeface="+mn-lt"/>
          <a:ea typeface="+mn-ea"/>
          <a:cs typeface="+mn-cs"/>
        </a:defRPr>
      </a:lvl4pPr>
      <a:lvl5pPr marL="1824196" algn="l" defTabSz="912107" rtl="0" eaLnBrk="1" latinLnBrk="0" hangingPunct="1">
        <a:defRPr sz="2800" kern="1200">
          <a:solidFill>
            <a:schemeClr val="tx1"/>
          </a:solidFill>
          <a:latin typeface="+mn-lt"/>
          <a:ea typeface="+mn-ea"/>
          <a:cs typeface="+mn-cs"/>
        </a:defRPr>
      </a:lvl5pPr>
      <a:lvl6pPr marL="2280263" algn="l" defTabSz="912107" rtl="0" eaLnBrk="1" latinLnBrk="0" hangingPunct="1">
        <a:defRPr sz="2800" kern="1200">
          <a:solidFill>
            <a:schemeClr val="tx1"/>
          </a:solidFill>
          <a:latin typeface="+mn-lt"/>
          <a:ea typeface="+mn-ea"/>
          <a:cs typeface="+mn-cs"/>
        </a:defRPr>
      </a:lvl6pPr>
      <a:lvl7pPr marL="2736325" algn="l" defTabSz="912107" rtl="0" eaLnBrk="1" latinLnBrk="0" hangingPunct="1">
        <a:defRPr sz="2800" kern="1200">
          <a:solidFill>
            <a:schemeClr val="tx1"/>
          </a:solidFill>
          <a:latin typeface="+mn-lt"/>
          <a:ea typeface="+mn-ea"/>
          <a:cs typeface="+mn-cs"/>
        </a:defRPr>
      </a:lvl7pPr>
      <a:lvl8pPr marL="3192361" algn="l" defTabSz="912107" rtl="0" eaLnBrk="1" latinLnBrk="0" hangingPunct="1">
        <a:defRPr sz="2800" kern="1200">
          <a:solidFill>
            <a:schemeClr val="tx1"/>
          </a:solidFill>
          <a:latin typeface="+mn-lt"/>
          <a:ea typeface="+mn-ea"/>
          <a:cs typeface="+mn-cs"/>
        </a:defRPr>
      </a:lvl8pPr>
      <a:lvl9pPr marL="3648393" algn="l" defTabSz="912107"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wrap="square" lIns="91207" tIns="45608" rIns="91207" bIns="45608"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312"/>
          </a:xfrm>
          <a:prstGeom prst="rect">
            <a:avLst/>
          </a:prstGeom>
          <a:noFill/>
          <a:ln>
            <a:noFill/>
          </a:ln>
        </p:spPr>
        <p:txBody>
          <a:bodyPr lIns="99327" tIns="49672" rIns="99327" bIns="4967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85" y="800128"/>
            <a:ext cx="4948767" cy="438868"/>
          </a:xfrm>
          <a:prstGeom prst="rect">
            <a:avLst/>
          </a:prstGeom>
          <a:noFill/>
        </p:spPr>
        <p:txBody>
          <a:bodyPr lIns="99327" tIns="49672" rIns="99327" bIns="49672">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1118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6057" algn="ctr" rtl="0" fontAlgn="base">
        <a:spcBef>
          <a:spcPct val="0"/>
        </a:spcBef>
        <a:spcAft>
          <a:spcPct val="0"/>
        </a:spcAft>
        <a:defRPr sz="4400">
          <a:solidFill>
            <a:schemeClr val="tx1"/>
          </a:solidFill>
          <a:latin typeface="Arial" charset="0"/>
          <a:cs typeface="Cordia New" pitchFamily="34" charset="-34"/>
        </a:defRPr>
      </a:lvl6pPr>
      <a:lvl7pPr marL="912107" algn="ctr" rtl="0" fontAlgn="base">
        <a:spcBef>
          <a:spcPct val="0"/>
        </a:spcBef>
        <a:spcAft>
          <a:spcPct val="0"/>
        </a:spcAft>
        <a:defRPr sz="4400">
          <a:solidFill>
            <a:schemeClr val="tx1"/>
          </a:solidFill>
          <a:latin typeface="Arial" charset="0"/>
          <a:cs typeface="Cordia New" pitchFamily="34" charset="-34"/>
        </a:defRPr>
      </a:lvl7pPr>
      <a:lvl8pPr marL="1368161" algn="ctr" rtl="0" fontAlgn="base">
        <a:spcBef>
          <a:spcPct val="0"/>
        </a:spcBef>
        <a:spcAft>
          <a:spcPct val="0"/>
        </a:spcAft>
        <a:defRPr sz="4400">
          <a:solidFill>
            <a:schemeClr val="tx1"/>
          </a:solidFill>
          <a:latin typeface="Arial" charset="0"/>
          <a:cs typeface="Cordia New" pitchFamily="34" charset="-34"/>
        </a:defRPr>
      </a:lvl8pPr>
      <a:lvl9pPr marL="1824196" algn="ctr" rtl="0" fontAlgn="base">
        <a:spcBef>
          <a:spcPct val="0"/>
        </a:spcBef>
        <a:spcAft>
          <a:spcPct val="0"/>
        </a:spcAft>
        <a:defRPr sz="4400">
          <a:solidFill>
            <a:schemeClr val="tx1"/>
          </a:solidFill>
          <a:latin typeface="Arial" charset="0"/>
          <a:cs typeface="Cordia New" pitchFamily="34" charset="-34"/>
        </a:defRPr>
      </a:lvl9pPr>
    </p:titleStyle>
    <p:bodyStyle>
      <a:lvl1pPr marL="342039" indent="-342039"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1090" indent="-285023"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0134" indent="-22803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6166" indent="-22803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2229" indent="-22803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8297"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4352"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0375"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6424"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107" rtl="0" eaLnBrk="1" latinLnBrk="0" hangingPunct="1">
        <a:defRPr sz="2800" kern="1200">
          <a:solidFill>
            <a:schemeClr val="tx1"/>
          </a:solidFill>
          <a:latin typeface="+mn-lt"/>
          <a:ea typeface="+mn-ea"/>
          <a:cs typeface="+mn-cs"/>
        </a:defRPr>
      </a:lvl1pPr>
      <a:lvl2pPr marL="456057" algn="l" defTabSz="912107" rtl="0" eaLnBrk="1" latinLnBrk="0" hangingPunct="1">
        <a:defRPr sz="2800" kern="1200">
          <a:solidFill>
            <a:schemeClr val="tx1"/>
          </a:solidFill>
          <a:latin typeface="+mn-lt"/>
          <a:ea typeface="+mn-ea"/>
          <a:cs typeface="+mn-cs"/>
        </a:defRPr>
      </a:lvl2pPr>
      <a:lvl3pPr marL="912107" algn="l" defTabSz="912107" rtl="0" eaLnBrk="1" latinLnBrk="0" hangingPunct="1">
        <a:defRPr sz="2800" kern="1200">
          <a:solidFill>
            <a:schemeClr val="tx1"/>
          </a:solidFill>
          <a:latin typeface="+mn-lt"/>
          <a:ea typeface="+mn-ea"/>
          <a:cs typeface="+mn-cs"/>
        </a:defRPr>
      </a:lvl3pPr>
      <a:lvl4pPr marL="1368161" algn="l" defTabSz="912107" rtl="0" eaLnBrk="1" latinLnBrk="0" hangingPunct="1">
        <a:defRPr sz="2800" kern="1200">
          <a:solidFill>
            <a:schemeClr val="tx1"/>
          </a:solidFill>
          <a:latin typeface="+mn-lt"/>
          <a:ea typeface="+mn-ea"/>
          <a:cs typeface="+mn-cs"/>
        </a:defRPr>
      </a:lvl4pPr>
      <a:lvl5pPr marL="1824196" algn="l" defTabSz="912107" rtl="0" eaLnBrk="1" latinLnBrk="0" hangingPunct="1">
        <a:defRPr sz="2800" kern="1200">
          <a:solidFill>
            <a:schemeClr val="tx1"/>
          </a:solidFill>
          <a:latin typeface="+mn-lt"/>
          <a:ea typeface="+mn-ea"/>
          <a:cs typeface="+mn-cs"/>
        </a:defRPr>
      </a:lvl5pPr>
      <a:lvl6pPr marL="2280263" algn="l" defTabSz="912107" rtl="0" eaLnBrk="1" latinLnBrk="0" hangingPunct="1">
        <a:defRPr sz="2800" kern="1200">
          <a:solidFill>
            <a:schemeClr val="tx1"/>
          </a:solidFill>
          <a:latin typeface="+mn-lt"/>
          <a:ea typeface="+mn-ea"/>
          <a:cs typeface="+mn-cs"/>
        </a:defRPr>
      </a:lvl6pPr>
      <a:lvl7pPr marL="2736325" algn="l" defTabSz="912107" rtl="0" eaLnBrk="1" latinLnBrk="0" hangingPunct="1">
        <a:defRPr sz="2800" kern="1200">
          <a:solidFill>
            <a:schemeClr val="tx1"/>
          </a:solidFill>
          <a:latin typeface="+mn-lt"/>
          <a:ea typeface="+mn-ea"/>
          <a:cs typeface="+mn-cs"/>
        </a:defRPr>
      </a:lvl7pPr>
      <a:lvl8pPr marL="3192361" algn="l" defTabSz="912107" rtl="0" eaLnBrk="1" latinLnBrk="0" hangingPunct="1">
        <a:defRPr sz="2800" kern="1200">
          <a:solidFill>
            <a:schemeClr val="tx1"/>
          </a:solidFill>
          <a:latin typeface="+mn-lt"/>
          <a:ea typeface="+mn-ea"/>
          <a:cs typeface="+mn-cs"/>
        </a:defRPr>
      </a:lvl8pPr>
      <a:lvl9pPr marL="3648393" algn="l" defTabSz="912107"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cstate="print">
            <a:alphaModFix/>
          </a:blip>
          <a:srcRect r="8306" b="15314"/>
          <a:stretch/>
        </p:blipFill>
        <p:spPr>
          <a:xfrm>
            <a:off x="4307420" y="1103315"/>
            <a:ext cx="7884583" cy="5754688"/>
          </a:xfrm>
          <a:prstGeom prst="rect">
            <a:avLst/>
          </a:prstGeom>
          <a:noFill/>
          <a:ln>
            <a:noFill/>
          </a:ln>
        </p:spPr>
      </p:pic>
      <p:sp>
        <p:nvSpPr>
          <p:cNvPr id="133" name="Google Shape;133;p22"/>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pPr defTabSz="456057"/>
            <a:fld id="{00000000-1234-1234-1234-123412341234}" type="slidenum">
              <a:rPr lang="en-US" smtClean="0"/>
              <a:pPr defTabSz="456057"/>
              <a:t>‹#›</a:t>
            </a:fld>
            <a:endParaRPr lang="en-US"/>
          </a:p>
        </p:txBody>
      </p:sp>
      <p:sp>
        <p:nvSpPr>
          <p:cNvPr id="134" name="Google Shape;134;p22"/>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308" tIns="49663" rIns="99308" bIns="49663" anchor="ctr" anchorCtr="0">
            <a:noAutofit/>
          </a:bodyPr>
          <a:lstStyle/>
          <a:p>
            <a:pPr algn="ctr" defTabSz="456057"/>
            <a:endParaRPr sz="2800">
              <a:solidFill>
                <a:srgbClr val="FFFFFF"/>
              </a:solidFill>
              <a:ea typeface="Arial"/>
              <a:cs typeface="Arial"/>
              <a:sym typeface="Arial"/>
            </a:endParaRPr>
          </a:p>
        </p:txBody>
      </p:sp>
      <p:cxnSp>
        <p:nvCxnSpPr>
          <p:cNvPr id="135" name="Google Shape;135;p22"/>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3" y="642939"/>
            <a:ext cx="4341284" cy="654050"/>
          </a:xfrm>
          <a:prstGeom prst="rect">
            <a:avLst/>
          </a:prstGeom>
          <a:noFill/>
          <a:ln>
            <a:noFill/>
          </a:ln>
        </p:spPr>
        <p:txBody>
          <a:bodyPr spcFirstLastPara="1" wrap="square" lIns="99308" tIns="49663" rIns="99308" bIns="49663" anchor="t" anchorCtr="0">
            <a:noAutofit/>
          </a:bodyPr>
          <a:lstStyle/>
          <a:p>
            <a:pPr defTabSz="456057"/>
            <a:r>
              <a:rPr lang="en-US" sz="3600" b="1">
                <a:solidFill>
                  <a:srgbClr val="FFFFFF"/>
                </a:solidFill>
                <a:ea typeface="Arial"/>
                <a:cs typeface="Arial"/>
                <a:sym typeface="Arial"/>
              </a:rPr>
              <a:t>HIV and AIDS</a:t>
            </a:r>
            <a:endParaRPr sz="3600" b="1">
              <a:solidFill>
                <a:srgbClr val="FFFFFF"/>
              </a:solidFill>
              <a:ea typeface="Arial"/>
              <a:cs typeface="Arial"/>
              <a:sym typeface="Arial"/>
            </a:endParaRPr>
          </a:p>
        </p:txBody>
      </p:sp>
      <p:sp>
        <p:nvSpPr>
          <p:cNvPr id="137" name="Google Shape;137;p22"/>
          <p:cNvSpPr txBox="1"/>
          <p:nvPr/>
        </p:nvSpPr>
        <p:spPr>
          <a:xfrm>
            <a:off x="7148085" y="800104"/>
            <a:ext cx="4948767" cy="438150"/>
          </a:xfrm>
          <a:prstGeom prst="rect">
            <a:avLst/>
          </a:prstGeom>
          <a:noFill/>
          <a:ln>
            <a:noFill/>
          </a:ln>
        </p:spPr>
        <p:txBody>
          <a:bodyPr spcFirstLastPara="1" wrap="square" lIns="99308" tIns="49663" rIns="99308" bIns="49663" anchor="t" anchorCtr="0">
            <a:noAutofit/>
          </a:bodyPr>
          <a:lstStyle/>
          <a:p>
            <a:pPr defTabSz="456057"/>
            <a:r>
              <a:rPr lang="en-US" sz="2200">
                <a:solidFill>
                  <a:srgbClr val="FFFFFF"/>
                </a:solidFill>
                <a:ea typeface="Arial"/>
                <a:cs typeface="Arial"/>
                <a:sym typeface="Arial"/>
              </a:rPr>
              <a:t>Data Hub for Asia-Pacific</a:t>
            </a:r>
            <a:endParaRPr sz="2200">
              <a:solidFill>
                <a:srgbClr val="FFFFFF"/>
              </a:solidFill>
              <a:ea typeface="Arial"/>
              <a:cs typeface="Arial"/>
              <a:sym typeface="Arial"/>
            </a:endParaRPr>
          </a:p>
        </p:txBody>
      </p:sp>
      <p:pic>
        <p:nvPicPr>
          <p:cNvPr id="138" name="Google Shape;138;p22" descr="Unaid logo_approve.png"/>
          <p:cNvPicPr preferRelativeResize="0"/>
          <p:nvPr/>
        </p:nvPicPr>
        <p:blipFill rotWithShape="1">
          <a:blip r:embed="rId11" cstate="print">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1683604001"/>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lIns="91207" tIns="45608" rIns="91207" bIns="45608"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27" tIns="49672" rIns="99327" bIns="4967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85" y="800128"/>
            <a:ext cx="4948767" cy="438868"/>
          </a:xfrm>
          <a:prstGeom prst="rect">
            <a:avLst/>
          </a:prstGeom>
          <a:noFill/>
        </p:spPr>
        <p:txBody>
          <a:bodyPr lIns="99327" tIns="49672" rIns="99327" bIns="49672">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99853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057" algn="ctr" rtl="0" fontAlgn="base">
        <a:spcBef>
          <a:spcPct val="0"/>
        </a:spcBef>
        <a:spcAft>
          <a:spcPct val="0"/>
        </a:spcAft>
        <a:defRPr sz="4400">
          <a:solidFill>
            <a:schemeClr val="tx1"/>
          </a:solidFill>
          <a:latin typeface="Arial" charset="0"/>
          <a:cs typeface="Cordia New" pitchFamily="34" charset="-34"/>
        </a:defRPr>
      </a:lvl6pPr>
      <a:lvl7pPr marL="912107" algn="ctr" rtl="0" fontAlgn="base">
        <a:spcBef>
          <a:spcPct val="0"/>
        </a:spcBef>
        <a:spcAft>
          <a:spcPct val="0"/>
        </a:spcAft>
        <a:defRPr sz="4400">
          <a:solidFill>
            <a:schemeClr val="tx1"/>
          </a:solidFill>
          <a:latin typeface="Arial" charset="0"/>
          <a:cs typeface="Cordia New" pitchFamily="34" charset="-34"/>
        </a:defRPr>
      </a:lvl7pPr>
      <a:lvl8pPr marL="1368161" algn="ctr" rtl="0" fontAlgn="base">
        <a:spcBef>
          <a:spcPct val="0"/>
        </a:spcBef>
        <a:spcAft>
          <a:spcPct val="0"/>
        </a:spcAft>
        <a:defRPr sz="4400">
          <a:solidFill>
            <a:schemeClr val="tx1"/>
          </a:solidFill>
          <a:latin typeface="Arial" charset="0"/>
          <a:cs typeface="Cordia New" pitchFamily="34" charset="-34"/>
        </a:defRPr>
      </a:lvl8pPr>
      <a:lvl9pPr marL="1824196" algn="ctr" rtl="0" fontAlgn="base">
        <a:spcBef>
          <a:spcPct val="0"/>
        </a:spcBef>
        <a:spcAft>
          <a:spcPct val="0"/>
        </a:spcAft>
        <a:defRPr sz="4400">
          <a:solidFill>
            <a:schemeClr val="tx1"/>
          </a:solidFill>
          <a:latin typeface="Arial" charset="0"/>
          <a:cs typeface="Cordia New" pitchFamily="34" charset="-34"/>
        </a:defRPr>
      </a:lvl9pPr>
    </p:titleStyle>
    <p:bodyStyle>
      <a:lvl1pPr marL="342039" indent="-342039"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090" indent="-28502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0134" indent="-22803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166" indent="-22803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2229" indent="-22803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8297"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4352"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0375"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6424"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107" rtl="0" eaLnBrk="1" latinLnBrk="0" hangingPunct="1">
        <a:defRPr sz="2800" kern="1200">
          <a:solidFill>
            <a:schemeClr val="tx1"/>
          </a:solidFill>
          <a:latin typeface="+mn-lt"/>
          <a:ea typeface="+mn-ea"/>
          <a:cs typeface="+mn-cs"/>
        </a:defRPr>
      </a:lvl1pPr>
      <a:lvl2pPr marL="456057" algn="l" defTabSz="912107" rtl="0" eaLnBrk="1" latinLnBrk="0" hangingPunct="1">
        <a:defRPr sz="2800" kern="1200">
          <a:solidFill>
            <a:schemeClr val="tx1"/>
          </a:solidFill>
          <a:latin typeface="+mn-lt"/>
          <a:ea typeface="+mn-ea"/>
          <a:cs typeface="+mn-cs"/>
        </a:defRPr>
      </a:lvl2pPr>
      <a:lvl3pPr marL="912107" algn="l" defTabSz="912107" rtl="0" eaLnBrk="1" latinLnBrk="0" hangingPunct="1">
        <a:defRPr sz="2800" kern="1200">
          <a:solidFill>
            <a:schemeClr val="tx1"/>
          </a:solidFill>
          <a:latin typeface="+mn-lt"/>
          <a:ea typeface="+mn-ea"/>
          <a:cs typeface="+mn-cs"/>
        </a:defRPr>
      </a:lvl3pPr>
      <a:lvl4pPr marL="1368161" algn="l" defTabSz="912107" rtl="0" eaLnBrk="1" latinLnBrk="0" hangingPunct="1">
        <a:defRPr sz="2800" kern="1200">
          <a:solidFill>
            <a:schemeClr val="tx1"/>
          </a:solidFill>
          <a:latin typeface="+mn-lt"/>
          <a:ea typeface="+mn-ea"/>
          <a:cs typeface="+mn-cs"/>
        </a:defRPr>
      </a:lvl4pPr>
      <a:lvl5pPr marL="1824196" algn="l" defTabSz="912107" rtl="0" eaLnBrk="1" latinLnBrk="0" hangingPunct="1">
        <a:defRPr sz="2800" kern="1200">
          <a:solidFill>
            <a:schemeClr val="tx1"/>
          </a:solidFill>
          <a:latin typeface="+mn-lt"/>
          <a:ea typeface="+mn-ea"/>
          <a:cs typeface="+mn-cs"/>
        </a:defRPr>
      </a:lvl5pPr>
      <a:lvl6pPr marL="2280263" algn="l" defTabSz="912107" rtl="0" eaLnBrk="1" latinLnBrk="0" hangingPunct="1">
        <a:defRPr sz="2800" kern="1200">
          <a:solidFill>
            <a:schemeClr val="tx1"/>
          </a:solidFill>
          <a:latin typeface="+mn-lt"/>
          <a:ea typeface="+mn-ea"/>
          <a:cs typeface="+mn-cs"/>
        </a:defRPr>
      </a:lvl6pPr>
      <a:lvl7pPr marL="2736325" algn="l" defTabSz="912107" rtl="0" eaLnBrk="1" latinLnBrk="0" hangingPunct="1">
        <a:defRPr sz="2800" kern="1200">
          <a:solidFill>
            <a:schemeClr val="tx1"/>
          </a:solidFill>
          <a:latin typeface="+mn-lt"/>
          <a:ea typeface="+mn-ea"/>
          <a:cs typeface="+mn-cs"/>
        </a:defRPr>
      </a:lvl7pPr>
      <a:lvl8pPr marL="3192361" algn="l" defTabSz="912107" rtl="0" eaLnBrk="1" latinLnBrk="0" hangingPunct="1">
        <a:defRPr sz="2800" kern="1200">
          <a:solidFill>
            <a:schemeClr val="tx1"/>
          </a:solidFill>
          <a:latin typeface="+mn-lt"/>
          <a:ea typeface="+mn-ea"/>
          <a:cs typeface="+mn-cs"/>
        </a:defRPr>
      </a:lvl8pPr>
      <a:lvl9pPr marL="3648393" algn="l" defTabSz="912107"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116957" tIns="58473" rIns="116957" bIns="5847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501">
              <a:defRPr/>
            </a:pPr>
            <a:fld id="{79C0BFF6-9B14-4446-AF07-628EFEB400B0}" type="slidenum">
              <a:rPr lang="th-TH" smtClean="0">
                <a:solidFill>
                  <a:prstClr val="black">
                    <a:tint val="75000"/>
                  </a:prstClr>
                </a:solidFill>
              </a:rPr>
              <a:pPr defTabSz="116950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45" tIns="63673" rIns="127345" bIns="63673" anchor="ctr"/>
          <a:lstStyle/>
          <a:p>
            <a:pPr algn="ctr" defTabSz="116950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45" tIns="63673" rIns="127345" bIns="6367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50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1" y="800134"/>
            <a:ext cx="4948767" cy="559477"/>
          </a:xfrm>
          <a:prstGeom prst="rect">
            <a:avLst/>
          </a:prstGeom>
          <a:noFill/>
        </p:spPr>
        <p:txBody>
          <a:bodyPr lIns="127345" tIns="63673" rIns="127345" bIns="63673">
            <a:spAutoFit/>
          </a:bodyPr>
          <a:lstStyle/>
          <a:p>
            <a:pPr defTabSz="116950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45" tIns="63673" rIns="127345" bIns="63673" anchor="ctr"/>
          <a:lstStyle/>
          <a:p>
            <a:pPr algn="ctr" defTabSz="1169501">
              <a:defRPr/>
            </a:pPr>
            <a:endParaRPr lang="th-TH" sz="3600" dirty="0">
              <a:solidFill>
                <a:prstClr val="white"/>
              </a:solidFill>
            </a:endParaRPr>
          </a:p>
        </p:txBody>
      </p:sp>
      <p:sp>
        <p:nvSpPr>
          <p:cNvPr id="12" name="TextBox 11"/>
          <p:cNvSpPr txBox="1"/>
          <p:nvPr/>
        </p:nvSpPr>
        <p:spPr>
          <a:xfrm>
            <a:off x="9290147" y="301653"/>
            <a:ext cx="2220383" cy="518198"/>
          </a:xfrm>
          <a:prstGeom prst="rect">
            <a:avLst/>
          </a:prstGeom>
          <a:noFill/>
          <a:effectLst>
            <a:outerShdw blurRad="50800" dist="38100" dir="5400000" algn="t" rotWithShape="0">
              <a:prstClr val="black">
                <a:alpha val="40000"/>
              </a:prstClr>
            </a:outerShdw>
          </a:effectLst>
        </p:spPr>
        <p:txBody>
          <a:bodyPr lIns="116957" tIns="58473" rIns="116957" bIns="58473">
            <a:spAutoFit/>
          </a:bodyPr>
          <a:lstStyle/>
          <a:p>
            <a:pPr algn="r" defTabSz="116950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690482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60" algn="ctr" rtl="0" fontAlgn="base">
        <a:spcBef>
          <a:spcPct val="0"/>
        </a:spcBef>
        <a:spcAft>
          <a:spcPct val="0"/>
        </a:spcAft>
        <a:defRPr sz="5600">
          <a:solidFill>
            <a:schemeClr val="tx1"/>
          </a:solidFill>
          <a:latin typeface="Arial" pitchFamily="34" charset="0"/>
          <a:cs typeface="Cordia New" pitchFamily="34" charset="-34"/>
        </a:defRPr>
      </a:lvl6pPr>
      <a:lvl7pPr marL="1169501" algn="ctr" rtl="0" fontAlgn="base">
        <a:spcBef>
          <a:spcPct val="0"/>
        </a:spcBef>
        <a:spcAft>
          <a:spcPct val="0"/>
        </a:spcAft>
        <a:defRPr sz="5600">
          <a:solidFill>
            <a:schemeClr val="tx1"/>
          </a:solidFill>
          <a:latin typeface="Arial" pitchFamily="34" charset="0"/>
          <a:cs typeface="Cordia New" pitchFamily="34" charset="-34"/>
        </a:defRPr>
      </a:lvl7pPr>
      <a:lvl8pPr marL="1754235" algn="ctr" rtl="0" fontAlgn="base">
        <a:spcBef>
          <a:spcPct val="0"/>
        </a:spcBef>
        <a:spcAft>
          <a:spcPct val="0"/>
        </a:spcAft>
        <a:defRPr sz="5600">
          <a:solidFill>
            <a:schemeClr val="tx1"/>
          </a:solidFill>
          <a:latin typeface="Arial" pitchFamily="34" charset="0"/>
          <a:cs typeface="Cordia New" pitchFamily="34" charset="-34"/>
        </a:defRPr>
      </a:lvl8pPr>
      <a:lvl9pPr marL="233899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44" indent="-43854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207" indent="-3654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850" indent="-29238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616" indent="-29238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377" indent="-29238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128" indent="-292384" algn="l" defTabSz="116950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866" indent="-292384" algn="l" defTabSz="116950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616" indent="-292384" algn="l" defTabSz="116950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327" indent="-292384" algn="l" defTabSz="116950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501" rtl="0" eaLnBrk="1" latinLnBrk="0" hangingPunct="1">
        <a:defRPr sz="3600" kern="1200">
          <a:solidFill>
            <a:schemeClr val="tx1"/>
          </a:solidFill>
          <a:latin typeface="+mn-lt"/>
          <a:ea typeface="+mn-ea"/>
          <a:cs typeface="+mn-cs"/>
        </a:defRPr>
      </a:lvl1pPr>
      <a:lvl2pPr marL="584760" algn="l" defTabSz="1169501" rtl="0" eaLnBrk="1" latinLnBrk="0" hangingPunct="1">
        <a:defRPr sz="3600" kern="1200">
          <a:solidFill>
            <a:schemeClr val="tx1"/>
          </a:solidFill>
          <a:latin typeface="+mn-lt"/>
          <a:ea typeface="+mn-ea"/>
          <a:cs typeface="+mn-cs"/>
        </a:defRPr>
      </a:lvl2pPr>
      <a:lvl3pPr marL="1169501" algn="l" defTabSz="1169501" rtl="0" eaLnBrk="1" latinLnBrk="0" hangingPunct="1">
        <a:defRPr sz="3600" kern="1200">
          <a:solidFill>
            <a:schemeClr val="tx1"/>
          </a:solidFill>
          <a:latin typeface="+mn-lt"/>
          <a:ea typeface="+mn-ea"/>
          <a:cs typeface="+mn-cs"/>
        </a:defRPr>
      </a:lvl3pPr>
      <a:lvl4pPr marL="1754235" algn="l" defTabSz="1169501" rtl="0" eaLnBrk="1" latinLnBrk="0" hangingPunct="1">
        <a:defRPr sz="3600" kern="1200">
          <a:solidFill>
            <a:schemeClr val="tx1"/>
          </a:solidFill>
          <a:latin typeface="+mn-lt"/>
          <a:ea typeface="+mn-ea"/>
          <a:cs typeface="+mn-cs"/>
        </a:defRPr>
      </a:lvl4pPr>
      <a:lvl5pPr marL="2338999" algn="l" defTabSz="1169501" rtl="0" eaLnBrk="1" latinLnBrk="0" hangingPunct="1">
        <a:defRPr sz="3600" kern="1200">
          <a:solidFill>
            <a:schemeClr val="tx1"/>
          </a:solidFill>
          <a:latin typeface="+mn-lt"/>
          <a:ea typeface="+mn-ea"/>
          <a:cs typeface="+mn-cs"/>
        </a:defRPr>
      </a:lvl5pPr>
      <a:lvl6pPr marL="2923742" algn="l" defTabSz="1169501" rtl="0" eaLnBrk="1" latinLnBrk="0" hangingPunct="1">
        <a:defRPr sz="3600" kern="1200">
          <a:solidFill>
            <a:schemeClr val="tx1"/>
          </a:solidFill>
          <a:latin typeface="+mn-lt"/>
          <a:ea typeface="+mn-ea"/>
          <a:cs typeface="+mn-cs"/>
        </a:defRPr>
      </a:lvl6pPr>
      <a:lvl7pPr marL="3508466" algn="l" defTabSz="1169501" rtl="0" eaLnBrk="1" latinLnBrk="0" hangingPunct="1">
        <a:defRPr sz="3600" kern="1200">
          <a:solidFill>
            <a:schemeClr val="tx1"/>
          </a:solidFill>
          <a:latin typeface="+mn-lt"/>
          <a:ea typeface="+mn-ea"/>
          <a:cs typeface="+mn-cs"/>
        </a:defRPr>
      </a:lvl7pPr>
      <a:lvl8pPr marL="4093243" algn="l" defTabSz="1169501" rtl="0" eaLnBrk="1" latinLnBrk="0" hangingPunct="1">
        <a:defRPr sz="3600" kern="1200">
          <a:solidFill>
            <a:schemeClr val="tx1"/>
          </a:solidFill>
          <a:latin typeface="+mn-lt"/>
          <a:ea typeface="+mn-ea"/>
          <a:cs typeface="+mn-cs"/>
        </a:defRPr>
      </a:lvl8pPr>
      <a:lvl9pPr marL="4677992" algn="l" defTabSz="1169501"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7"/>
            <a:ext cx="723900" cy="365125"/>
          </a:xfrm>
          <a:prstGeom prst="rect">
            <a:avLst/>
          </a:prstGeom>
        </p:spPr>
        <p:txBody>
          <a:bodyPr vert="horz" lIns="116984" tIns="58486" rIns="116984" bIns="584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79">
              <a:defRPr/>
            </a:pPr>
            <a:fld id="{79C0BFF6-9B14-4446-AF07-628EFEB400B0}" type="slidenum">
              <a:rPr lang="th-TH" smtClean="0">
                <a:solidFill>
                  <a:prstClr val="black">
                    <a:tint val="75000"/>
                  </a:prstClr>
                </a:solidFill>
              </a:rPr>
              <a:pPr defTabSz="11697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6" tIns="63688" rIns="127376" bIns="636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2" y="800131"/>
            <a:ext cx="4948767" cy="559507"/>
          </a:xfrm>
          <a:prstGeom prst="rect">
            <a:avLst/>
          </a:prstGeom>
          <a:noFill/>
        </p:spPr>
        <p:txBody>
          <a:bodyPr lIns="127376" tIns="63688" rIns="127376" bIns="63688">
            <a:spAutoFit/>
          </a:bodyPr>
          <a:lstStyle/>
          <a:p>
            <a:pPr defTabSz="11697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sp>
        <p:nvSpPr>
          <p:cNvPr id="12" name="TextBox 11"/>
          <p:cNvSpPr txBox="1"/>
          <p:nvPr/>
        </p:nvSpPr>
        <p:spPr>
          <a:xfrm>
            <a:off x="9290139" y="301651"/>
            <a:ext cx="2220383" cy="518224"/>
          </a:xfrm>
          <a:prstGeom prst="rect">
            <a:avLst/>
          </a:prstGeom>
          <a:noFill/>
          <a:effectLst>
            <a:outerShdw blurRad="50800" dist="38100" dir="5400000" algn="t" rotWithShape="0">
              <a:prstClr val="black">
                <a:alpha val="40000"/>
              </a:prstClr>
            </a:outerShdw>
          </a:effectLst>
        </p:spPr>
        <p:txBody>
          <a:bodyPr lIns="116984" tIns="58486" rIns="116984" bIns="58486">
            <a:spAutoFit/>
          </a:bodyPr>
          <a:lstStyle/>
          <a:p>
            <a:pPr algn="r" defTabSz="11697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210501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00" algn="ctr" rtl="0" fontAlgn="base">
        <a:spcBef>
          <a:spcPct val="0"/>
        </a:spcBef>
        <a:spcAft>
          <a:spcPct val="0"/>
        </a:spcAft>
        <a:defRPr sz="5600">
          <a:solidFill>
            <a:schemeClr val="tx1"/>
          </a:solidFill>
          <a:latin typeface="Arial" pitchFamily="34" charset="0"/>
          <a:cs typeface="Cordia New" pitchFamily="34" charset="-34"/>
        </a:defRPr>
      </a:lvl6pPr>
      <a:lvl7pPr marL="1169779" algn="ctr" rtl="0" fontAlgn="base">
        <a:spcBef>
          <a:spcPct val="0"/>
        </a:spcBef>
        <a:spcAft>
          <a:spcPct val="0"/>
        </a:spcAft>
        <a:defRPr sz="5600">
          <a:solidFill>
            <a:schemeClr val="tx1"/>
          </a:solidFill>
          <a:latin typeface="Arial" pitchFamily="34" charset="0"/>
          <a:cs typeface="Cordia New" pitchFamily="34" charset="-34"/>
        </a:defRPr>
      </a:lvl7pPr>
      <a:lvl8pPr marL="1754657" algn="ctr" rtl="0" fontAlgn="base">
        <a:spcBef>
          <a:spcPct val="0"/>
        </a:spcBef>
        <a:spcAft>
          <a:spcPct val="0"/>
        </a:spcAft>
        <a:defRPr sz="5600">
          <a:solidFill>
            <a:schemeClr val="tx1"/>
          </a:solidFill>
          <a:latin typeface="Arial" pitchFamily="34" charset="0"/>
          <a:cs typeface="Cordia New" pitchFamily="34" charset="-34"/>
        </a:defRPr>
      </a:lvl8pPr>
      <a:lvl9pPr marL="233956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50" indent="-4386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36" indent="-3655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04" indent="-2924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0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900"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777"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66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51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79" rtl="0" eaLnBrk="1" latinLnBrk="0" hangingPunct="1">
        <a:defRPr sz="3600" kern="1200">
          <a:solidFill>
            <a:schemeClr val="tx1"/>
          </a:solidFill>
          <a:latin typeface="+mn-lt"/>
          <a:ea typeface="+mn-ea"/>
          <a:cs typeface="+mn-cs"/>
        </a:defRPr>
      </a:lvl1pPr>
      <a:lvl2pPr marL="584900" algn="l" defTabSz="1169779" rtl="0" eaLnBrk="1" latinLnBrk="0" hangingPunct="1">
        <a:defRPr sz="3600" kern="1200">
          <a:solidFill>
            <a:schemeClr val="tx1"/>
          </a:solidFill>
          <a:latin typeface="+mn-lt"/>
          <a:ea typeface="+mn-ea"/>
          <a:cs typeface="+mn-cs"/>
        </a:defRPr>
      </a:lvl2pPr>
      <a:lvl3pPr marL="1169779" algn="l" defTabSz="1169779" rtl="0" eaLnBrk="1" latinLnBrk="0" hangingPunct="1">
        <a:defRPr sz="3600" kern="1200">
          <a:solidFill>
            <a:schemeClr val="tx1"/>
          </a:solidFill>
          <a:latin typeface="+mn-lt"/>
          <a:ea typeface="+mn-ea"/>
          <a:cs typeface="+mn-cs"/>
        </a:defRPr>
      </a:lvl3pPr>
      <a:lvl4pPr marL="1754657" algn="l" defTabSz="1169779" rtl="0" eaLnBrk="1" latinLnBrk="0" hangingPunct="1">
        <a:defRPr sz="3600" kern="1200">
          <a:solidFill>
            <a:schemeClr val="tx1"/>
          </a:solidFill>
          <a:latin typeface="+mn-lt"/>
          <a:ea typeface="+mn-ea"/>
          <a:cs typeface="+mn-cs"/>
        </a:defRPr>
      </a:lvl4pPr>
      <a:lvl5pPr marL="2339560" algn="l" defTabSz="1169779" rtl="0" eaLnBrk="1" latinLnBrk="0" hangingPunct="1">
        <a:defRPr sz="3600" kern="1200">
          <a:solidFill>
            <a:schemeClr val="tx1"/>
          </a:solidFill>
          <a:latin typeface="+mn-lt"/>
          <a:ea typeface="+mn-ea"/>
          <a:cs typeface="+mn-cs"/>
        </a:defRPr>
      </a:lvl5pPr>
      <a:lvl6pPr marL="2924442" algn="l" defTabSz="1169779" rtl="0" eaLnBrk="1" latinLnBrk="0" hangingPunct="1">
        <a:defRPr sz="3600" kern="1200">
          <a:solidFill>
            <a:schemeClr val="tx1"/>
          </a:solidFill>
          <a:latin typeface="+mn-lt"/>
          <a:ea typeface="+mn-ea"/>
          <a:cs typeface="+mn-cs"/>
        </a:defRPr>
      </a:lvl6pPr>
      <a:lvl7pPr marL="3509312" algn="l" defTabSz="1169779" rtl="0" eaLnBrk="1" latinLnBrk="0" hangingPunct="1">
        <a:defRPr sz="3600" kern="1200">
          <a:solidFill>
            <a:schemeClr val="tx1"/>
          </a:solidFill>
          <a:latin typeface="+mn-lt"/>
          <a:ea typeface="+mn-ea"/>
          <a:cs typeface="+mn-cs"/>
        </a:defRPr>
      </a:lvl7pPr>
      <a:lvl8pPr marL="4094225" algn="l" defTabSz="1169779" rtl="0" eaLnBrk="1" latinLnBrk="0" hangingPunct="1">
        <a:defRPr sz="3600" kern="1200">
          <a:solidFill>
            <a:schemeClr val="tx1"/>
          </a:solidFill>
          <a:latin typeface="+mn-lt"/>
          <a:ea typeface="+mn-ea"/>
          <a:cs typeface="+mn-cs"/>
        </a:defRPr>
      </a:lvl8pPr>
      <a:lvl9pPr marL="4679115" algn="l" defTabSz="116977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aidscontrol.gov.lk/index.php?option=com_content&amp;view=article&amp;id=12&amp;Itemid=132&amp;lang=en" TargetMode="External"/><Relationship Id="rId4" Type="http://schemas.openxmlformats.org/officeDocument/2006/relationships/hyperlink" Target="http://www.aidsdatahub.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8.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31.xml"/><Relationship Id="rId5" Type="http://schemas.openxmlformats.org/officeDocument/2006/relationships/slide" Target="slide28.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hyperlink" Target="http://www.aidsinfoonline.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30.xml"/><Relationship Id="rId4" Type="http://schemas.openxmlformats.org/officeDocument/2006/relationships/hyperlink" Target="http://www.aidsinfoonline.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chart" Target="../charts/chart31.xml"/><Relationship Id="rId4" Type="http://schemas.openxmlformats.org/officeDocument/2006/relationships/hyperlink" Target="http://www.aidsinfoonline.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32.xml"/><Relationship Id="rId4" Type="http://schemas.openxmlformats.org/officeDocument/2006/relationships/hyperlink" Target="http://www.aidsinfoonline.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33.xml"/><Relationship Id="rId4" Type="http://schemas.openxmlformats.org/officeDocument/2006/relationships/hyperlink" Target="http://www.aidsinfoonline.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34.xml"/><Relationship Id="rId4" Type="http://schemas.openxmlformats.org/officeDocument/2006/relationships/hyperlink" Target="http://www.aidsinfoonline.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113.xml"/><Relationship Id="rId5" Type="http://schemas.openxmlformats.org/officeDocument/2006/relationships/chart" Target="../charts/chart37.xml"/><Relationship Id="rId4" Type="http://schemas.openxmlformats.org/officeDocument/2006/relationships/hyperlink" Target="http://www.aidsinfoonline.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73.xml"/><Relationship Id="rId5" Type="http://schemas.openxmlformats.org/officeDocument/2006/relationships/chart" Target="../charts/chart38.xml"/><Relationship Id="rId4" Type="http://schemas.openxmlformats.org/officeDocument/2006/relationships/hyperlink" Target="http://aidsinfo.unaids.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89.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hyperlink" Target="http://aidsinfo.unaids.or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81.xml"/><Relationship Id="rId5" Type="http://schemas.openxmlformats.org/officeDocument/2006/relationships/chart" Target="../charts/chart41.xml"/><Relationship Id="rId4" Type="http://schemas.openxmlformats.org/officeDocument/2006/relationships/hyperlink" Target="http://aidsinfo.unaids.org/" TargetMode="External"/></Relationships>
</file>

<file path=ppt/slides/_rels/slide4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5.xml"/><Relationship Id="rId1" Type="http://schemas.openxmlformats.org/officeDocument/2006/relationships/slideLayout" Target="../slideLayouts/slideLayout105.xml"/><Relationship Id="rId5" Type="http://schemas.openxmlformats.org/officeDocument/2006/relationships/hyperlink" Target="http://aidsinfo.unaids.org/" TargetMode="External"/><Relationship Id="rId4" Type="http://schemas.openxmlformats.org/officeDocument/2006/relationships/hyperlink" Target="http://www.aidsdatahub.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97.xml"/><Relationship Id="rId4" Type="http://schemas.openxmlformats.org/officeDocument/2006/relationships/chart" Target="../charts/chart43.xml"/></Relationships>
</file>

<file path=ppt/slides/_rels/slide4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7.xml"/><Relationship Id="rId1" Type="http://schemas.openxmlformats.org/officeDocument/2006/relationships/slideLayout" Target="../slideLayouts/slideLayout41.xml"/><Relationship Id="rId4" Type="http://schemas.openxmlformats.org/officeDocument/2006/relationships/hyperlink" Target="http://www.aidsdatahub.or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49.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hemeOverride" Target="../theme/themeOverride45.xml"/><Relationship Id="rId5" Type="http://schemas.openxmlformats.org/officeDocument/2006/relationships/hyperlink" Target="http://www.aidsdatahub.org/" TargetMode="External"/><Relationship Id="rId4" Type="http://schemas.openxmlformats.org/officeDocument/2006/relationships/image" Target="../media/image11.jpe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52.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65.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04800" y="4433887"/>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bodyPr>
          <a:lstStyle/>
          <a:p>
            <a:pPr eaLnBrk="1" hangingPunct="1"/>
            <a:r>
              <a:rPr lang="en-US" dirty="0">
                <a:cs typeface="Cordia New" pitchFamily="34" charset="-34"/>
              </a:rPr>
              <a:t>Sri Lanka</a:t>
            </a:r>
            <a:endParaRPr lang="th-TH" dirty="0"/>
          </a:p>
        </p:txBody>
      </p:sp>
      <p:sp>
        <p:nvSpPr>
          <p:cNvPr id="2" name="TextBox 1">
            <a:extLst>
              <a:ext uri="{FF2B5EF4-FFF2-40B4-BE49-F238E27FC236}">
                <a16:creationId xmlns:a16="http://schemas.microsoft.com/office/drawing/2014/main" id="{D4573BA9-4C66-4263-A3C8-01C4CEF37364}"/>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2020</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2005-2018</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6" name="Rectangle 5"/>
          <p:cNvSpPr/>
          <p:nvPr/>
        </p:nvSpPr>
        <p:spPr>
          <a:xfrm>
            <a:off x="76200" y="6492267"/>
            <a:ext cx="8153400" cy="230606"/>
          </a:xfrm>
          <a:prstGeom prst="rect">
            <a:avLst/>
          </a:prstGeom>
        </p:spPr>
        <p:txBody>
          <a:bodyPr wrap="square" lIns="91207" tIns="45608" rIns="91207" bIns="45608">
            <a:spAutoFit/>
          </a:body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2"/>
              </a:rPr>
              <a:t>www.aidsdatahub.org</a:t>
            </a:r>
            <a:r>
              <a:rPr lang="en-GB" sz="900" dirty="0">
                <a:latin typeface="Arial" pitchFamily="34" charset="0"/>
                <a:cs typeface="Arial" pitchFamily="34" charset="0"/>
              </a:rPr>
              <a:t> based on HIV sentinel </a:t>
            </a:r>
            <a:r>
              <a:rPr lang="en-GB" sz="900" dirty="0" err="1">
                <a:latin typeface="Arial" pitchFamily="34" charset="0"/>
                <a:cs typeface="Arial" pitchFamily="34" charset="0"/>
              </a:rPr>
              <a:t>sero</a:t>
            </a:r>
            <a:r>
              <a:rPr lang="en-GB" sz="900" dirty="0">
                <a:latin typeface="Arial" pitchFamily="34" charset="0"/>
                <a:cs typeface="Arial" pitchFamily="34" charset="0"/>
              </a:rPr>
              <a:t>-surveillance surveys (HSS); IBBS and Global AIDS Monitoring (GAM) Reporting</a:t>
            </a:r>
          </a:p>
        </p:txBody>
      </p:sp>
      <p:graphicFrame>
        <p:nvGraphicFramePr>
          <p:cNvPr id="7" name="Chart 6"/>
          <p:cNvGraphicFramePr>
            <a:graphicFrameLocks noGrp="1"/>
          </p:cNvGraphicFramePr>
          <p:nvPr>
            <p:extLst>
              <p:ext uri="{D42A27DB-BD31-4B8C-83A1-F6EECF244321}">
                <p14:modId xmlns:p14="http://schemas.microsoft.com/office/powerpoint/2010/main" val="3579721709"/>
              </p:ext>
            </p:extLst>
          </p:nvPr>
        </p:nvGraphicFramePr>
        <p:xfrm>
          <a:off x="226475" y="2286000"/>
          <a:ext cx="4805773" cy="3959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4027403981"/>
              </p:ext>
            </p:extLst>
          </p:nvPr>
        </p:nvGraphicFramePr>
        <p:xfrm>
          <a:off x="5020856" y="2301838"/>
          <a:ext cx="6180583" cy="39435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45084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HIV prevalence among key populations by city, 2017/18</a:t>
            </a:r>
            <a:endParaRPr lang="en-GB" dirty="0"/>
          </a:p>
        </p:txBody>
      </p:sp>
      <p:sp>
        <p:nvSpPr>
          <p:cNvPr id="5" name="Rectangle 4">
            <a:extLst>
              <a:ext uri="{FF2B5EF4-FFF2-40B4-BE49-F238E27FC236}">
                <a16:creationId xmlns:a16="http://schemas.microsoft.com/office/drawing/2014/main" id="{4ABDF444-4517-4866-A822-D54DE340B161}"/>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graphicFrame>
        <p:nvGraphicFramePr>
          <p:cNvPr id="8" name="Chart 7">
            <a:extLst>
              <a:ext uri="{FF2B5EF4-FFF2-40B4-BE49-F238E27FC236}">
                <a16:creationId xmlns:a16="http://schemas.microsoft.com/office/drawing/2014/main" id="{09715B33-48A7-4CF3-AA40-BE0D92E20085}"/>
              </a:ext>
            </a:extLst>
          </p:cNvPr>
          <p:cNvGraphicFramePr>
            <a:graphicFrameLocks/>
          </p:cNvGraphicFramePr>
          <p:nvPr>
            <p:extLst>
              <p:ext uri="{D42A27DB-BD31-4B8C-83A1-F6EECF244321}">
                <p14:modId xmlns:p14="http://schemas.microsoft.com/office/powerpoint/2010/main" val="685298877"/>
              </p:ext>
            </p:extLst>
          </p:nvPr>
        </p:nvGraphicFramePr>
        <p:xfrm>
          <a:off x="800100" y="2111280"/>
          <a:ext cx="10591800" cy="41727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268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reported number of  HIV infections, AIDS cases and deaths, </a:t>
            </a:r>
            <a:br>
              <a:rPr lang="en-US" dirty="0"/>
            </a:br>
            <a:r>
              <a:rPr lang="en-US" dirty="0"/>
              <a:t>1987 - 2018</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5" name="TextBox 1"/>
          <p:cNvSpPr txBox="1"/>
          <p:nvPr/>
        </p:nvSpPr>
        <p:spPr>
          <a:xfrm>
            <a:off x="228600" y="6477000"/>
            <a:ext cx="11051125" cy="381000"/>
          </a:xfrm>
          <a:prstGeom prst="rect">
            <a:avLst/>
          </a:prstGeom>
        </p:spPr>
        <p:txBody>
          <a:bodyPr wrap="square" lIns="91207" tIns="45608" rIns="91207" bIns="4560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 Ministry of Health Sri Lanka, National STD/AIDS Control Programme. Annual Reports; and 2) National STD/AIDS Control Programme. HIV/AIDS Surveillance data in Sri Lanka. (Quarterly reports)</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107434765"/>
              </p:ext>
            </p:extLst>
          </p:nvPr>
        </p:nvGraphicFramePr>
        <p:xfrm>
          <a:off x="912276" y="2286001"/>
          <a:ext cx="10289125"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945274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029723094"/>
              </p:ext>
            </p:extLst>
          </p:nvPr>
        </p:nvGraphicFramePr>
        <p:xfrm>
          <a:off x="1905000" y="2071396"/>
          <a:ext cx="7467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14036" y="1567396"/>
            <a:ext cx="8745544" cy="504000"/>
          </a:xfrm>
          <a:noFill/>
        </p:spPr>
        <p:txBody>
          <a:bodyPr/>
          <a:lstStyle/>
          <a:p>
            <a:r>
              <a:rPr lang="en-US" dirty="0"/>
              <a:t>New HIV cases by mode of transmission, 2018</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13</a:t>
            </a:fld>
            <a:endParaRPr lang="th-TH" dirty="0">
              <a:solidFill>
                <a:prstClr val="black">
                  <a:tint val="75000"/>
                </a:prstClr>
              </a:solidFill>
            </a:endParaRPr>
          </a:p>
        </p:txBody>
      </p:sp>
      <p:sp>
        <p:nvSpPr>
          <p:cNvPr id="6" name="Rectangle 5"/>
          <p:cNvSpPr/>
          <p:nvPr/>
        </p:nvSpPr>
        <p:spPr>
          <a:xfrm>
            <a:off x="76200" y="6519501"/>
            <a:ext cx="10134600" cy="230606"/>
          </a:xfrm>
          <a:prstGeom prst="rect">
            <a:avLst/>
          </a:prstGeom>
        </p:spPr>
        <p:txBody>
          <a:bodyPr wrap="square" lIns="91207" tIns="45608" rIns="91207" bIns="45608">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4"/>
              </a:rPr>
              <a:t>www.aidsdatahub.org</a:t>
            </a:r>
            <a:r>
              <a:rPr lang="en-US" sz="900" dirty="0">
                <a:latin typeface="Arial" pitchFamily="34" charset="0"/>
                <a:cs typeface="Arial" pitchFamily="34" charset="0"/>
              </a:rPr>
              <a:t> based 0n </a:t>
            </a:r>
            <a:r>
              <a:rPr lang="en-US" sz="900" dirty="0">
                <a:hlinkClick r:id="rId5"/>
              </a:rPr>
              <a:t>https://www.aidscontrol.gov.lk/index.php?option=com_content&amp;view=article&amp;id=12&amp;Itemid=132&amp;lang=en#hiv-summary-data-1987-2018</a:t>
            </a:r>
            <a:endParaRPr lang="en-GB" sz="900" dirty="0">
              <a:latin typeface="Arial" pitchFamily="34" charset="0"/>
              <a:cs typeface="Arial" pitchFamily="34" charset="0"/>
            </a:endParaRPr>
          </a:p>
        </p:txBody>
      </p:sp>
      <p:sp>
        <p:nvSpPr>
          <p:cNvPr id="8" name="TextBox 2"/>
          <p:cNvSpPr txBox="1"/>
          <p:nvPr/>
        </p:nvSpPr>
        <p:spPr>
          <a:xfrm>
            <a:off x="2895885" y="3595237"/>
            <a:ext cx="2772816" cy="1415546"/>
          </a:xfrm>
          <a:prstGeom prst="rect">
            <a:avLst/>
          </a:prstGeom>
          <a:noFill/>
          <a:ln>
            <a:noFill/>
          </a:ln>
          <a:effectLst/>
        </p:spPr>
        <p:txBody>
          <a:bodyPr wrap="square" lIns="91207" tIns="45608" rIns="91207" bIns="45608"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GB" sz="2100" b="1" kern="0" dirty="0">
                <a:solidFill>
                  <a:srgbClr val="C00000"/>
                </a:solidFill>
                <a:latin typeface="Arial" pitchFamily="34" charset="0"/>
                <a:cs typeface="Arial" pitchFamily="34" charset="0"/>
              </a:rPr>
              <a:t>New </a:t>
            </a:r>
          </a:p>
          <a:p>
            <a:pPr algn="ctr">
              <a:defRPr/>
            </a:pPr>
            <a:r>
              <a:rPr lang="en-GB" sz="2100" b="1" kern="0" dirty="0">
                <a:solidFill>
                  <a:srgbClr val="C00000"/>
                </a:solidFill>
                <a:latin typeface="Arial" pitchFamily="34" charset="0"/>
                <a:cs typeface="Arial" pitchFamily="34" charset="0"/>
              </a:rPr>
              <a:t>HIV cases</a:t>
            </a:r>
          </a:p>
          <a:p>
            <a:pPr algn="ctr">
              <a:defRPr/>
            </a:pPr>
            <a:r>
              <a:rPr lang="en-GB" sz="4400" b="1" kern="0" dirty="0">
                <a:solidFill>
                  <a:srgbClr val="C00000"/>
                </a:solidFill>
                <a:latin typeface="Arial" pitchFamily="34" charset="0"/>
                <a:cs typeface="Arial" pitchFamily="34" charset="0"/>
              </a:rPr>
              <a:t>350</a:t>
            </a:r>
            <a:endParaRPr lang="en-GB" sz="2100" b="1" kern="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2049142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3427" y="1465532"/>
            <a:ext cx="11506200" cy="504000"/>
          </a:xfrm>
        </p:spPr>
        <p:txBody>
          <a:bodyPr>
            <a:noAutofit/>
          </a:bodyPr>
          <a:lstStyle/>
          <a:p>
            <a:r>
              <a:rPr lang="en-US" dirty="0"/>
              <a:t>Estimated number of new HIV infections by Populations, 1990-2025</a:t>
            </a:r>
          </a:p>
        </p:txBody>
      </p:sp>
      <p:sp>
        <p:nvSpPr>
          <p:cNvPr id="7" name="Rectangle 6"/>
          <p:cNvSpPr>
            <a:spLocks noChangeArrowheads="1"/>
          </p:cNvSpPr>
          <p:nvPr/>
        </p:nvSpPr>
        <p:spPr bwMode="auto">
          <a:xfrm>
            <a:off x="76200" y="6629403"/>
            <a:ext cx="11506200" cy="216932"/>
          </a:xfrm>
          <a:prstGeom prst="rect">
            <a:avLst/>
          </a:prstGeom>
        </p:spPr>
        <p:txBody>
          <a:bodyPr wrap="square" lIns="91207" tIns="45608" rIns="91207" bIns="45608" rtlCol="0"/>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STD/AIDS Control Programme. 2018. Annual Report 2018.</a:t>
            </a:r>
          </a:p>
        </p:txBody>
      </p:sp>
      <p:pic>
        <p:nvPicPr>
          <p:cNvPr id="3" name="Picture 2">
            <a:extLst>
              <a:ext uri="{FF2B5EF4-FFF2-40B4-BE49-F238E27FC236}">
                <a16:creationId xmlns:a16="http://schemas.microsoft.com/office/drawing/2014/main" id="{AD65887E-3192-4157-A1CE-A3FDFCC94062}"/>
              </a:ext>
            </a:extLst>
          </p:cNvPr>
          <p:cNvPicPr>
            <a:picLocks noChangeAspect="1"/>
          </p:cNvPicPr>
          <p:nvPr/>
        </p:nvPicPr>
        <p:blipFill rotWithShape="1">
          <a:blip r:embed="rId4" cstate="print"/>
          <a:srcRect l="767" t="9260" r="8000" b="11747"/>
          <a:stretch/>
        </p:blipFill>
        <p:spPr>
          <a:xfrm>
            <a:off x="662915" y="1992868"/>
            <a:ext cx="10866172" cy="4331732"/>
          </a:xfrm>
          <a:prstGeom prst="rect">
            <a:avLst/>
          </a:prstGeom>
        </p:spPr>
      </p:pic>
    </p:spTree>
    <p:extLst>
      <p:ext uri="{BB962C8B-B14F-4D97-AF65-F5344CB8AC3E}">
        <p14:creationId xmlns:p14="http://schemas.microsoft.com/office/powerpoint/2010/main" val="35788874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1571612"/>
            <a:ext cx="10058400" cy="504000"/>
          </a:xfrm>
        </p:spPr>
        <p:txBody>
          <a:bodyPr>
            <a:noAutofit/>
          </a:bodyPr>
          <a:lstStyle/>
          <a:p>
            <a:r>
              <a:rPr lang="en-US" dirty="0"/>
              <a:t>Active syphilis prevalence among key populations by city, 2017/18</a:t>
            </a:r>
          </a:p>
        </p:txBody>
      </p:sp>
      <p:sp>
        <p:nvSpPr>
          <p:cNvPr id="8" name="Rectangle 4">
            <a:extLst>
              <a:ext uri="{FF2B5EF4-FFF2-40B4-BE49-F238E27FC236}">
                <a16:creationId xmlns:a16="http://schemas.microsoft.com/office/drawing/2014/main" id="{D50271D2-99C0-4A12-B79D-4AA1AF5F7F4B}"/>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graphicFrame>
        <p:nvGraphicFramePr>
          <p:cNvPr id="9" name="Chart 8">
            <a:extLst>
              <a:ext uri="{FF2B5EF4-FFF2-40B4-BE49-F238E27FC236}">
                <a16:creationId xmlns:a16="http://schemas.microsoft.com/office/drawing/2014/main" id="{37A93933-29D5-49C3-8296-D486186D52AE}"/>
              </a:ext>
            </a:extLst>
          </p:cNvPr>
          <p:cNvGraphicFramePr>
            <a:graphicFrameLocks noGrp="1"/>
          </p:cNvGraphicFramePr>
          <p:nvPr>
            <p:extLst>
              <p:ext uri="{D42A27DB-BD31-4B8C-83A1-F6EECF244321}">
                <p14:modId xmlns:p14="http://schemas.microsoft.com/office/powerpoint/2010/main" val="2449351063"/>
              </p:ext>
            </p:extLst>
          </p:nvPr>
        </p:nvGraphicFramePr>
        <p:xfrm>
          <a:off x="685800" y="2075614"/>
          <a:ext cx="10591800" cy="43251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9662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71612"/>
            <a:ext cx="11508325" cy="504000"/>
          </a:xfrm>
        </p:spPr>
        <p:txBody>
          <a:bodyPr/>
          <a:lstStyle/>
          <a:p>
            <a:r>
              <a:rPr lang="en-US" dirty="0"/>
              <a:t>Proportion of key populations who reported condom use at last sex, </a:t>
            </a:r>
            <a:br>
              <a:rPr lang="en-US" dirty="0"/>
            </a:br>
            <a:r>
              <a:rPr lang="en-US" dirty="0"/>
              <a:t>2006-2018</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17</a:t>
            </a:fld>
            <a:endParaRPr lang="th-TH" dirty="0">
              <a:solidFill>
                <a:prstClr val="black">
                  <a:tint val="75000"/>
                </a:prstClr>
              </a:solidFill>
            </a:endParaRPr>
          </a:p>
        </p:txBody>
      </p:sp>
      <p:sp>
        <p:nvSpPr>
          <p:cNvPr id="6" name="TextBox 1"/>
          <p:cNvSpPr txBox="1"/>
          <p:nvPr/>
        </p:nvSpPr>
        <p:spPr>
          <a:xfrm>
            <a:off x="4" y="6498916"/>
            <a:ext cx="10030383" cy="369106"/>
          </a:xfrm>
          <a:prstGeom prst="rect">
            <a:avLst/>
          </a:prstGeom>
        </p:spPr>
        <p:txBody>
          <a:bodyPr wrap="square" lIns="91207" tIns="45608" rIns="91207" bIns="45608">
            <a:spAutoFit/>
          </a:bodyPr>
          <a:lstStyle>
            <a:defPPr>
              <a:defRPr lang="en-US"/>
            </a:defPPr>
            <a:lvl1pPr>
              <a:defRPr sz="900">
                <a:latin typeface="Arial" pitchFamily="34" charset="0"/>
                <a:cs typeface="Arial" pitchFamily="34" charset="0"/>
              </a:defRPr>
            </a:lvl1pPr>
          </a:lstStyle>
          <a:p>
            <a:r>
              <a:rPr lang="en-GB" dirty="0">
                <a:solidFill>
                  <a:prstClr val="black"/>
                </a:solidFill>
              </a:rPr>
              <a:t>Source: Prepared by </a:t>
            </a:r>
            <a:r>
              <a:rPr lang="en-GB" dirty="0">
                <a:solidFill>
                  <a:prstClr val="black"/>
                </a:solidFill>
                <a:hlinkClick r:id="rId2"/>
              </a:rPr>
              <a:t>www.aidsdatahub.org</a:t>
            </a:r>
            <a:r>
              <a:rPr lang="en-GB" dirty="0">
                <a:solidFill>
                  <a:prstClr val="black"/>
                </a:solidFill>
              </a:rPr>
              <a:t>  based on National STD/AIDS Control Programme. (2012). Sri Lanka Global AIDS Response Progress Report 2012.; and </a:t>
            </a:r>
            <a:r>
              <a:rPr lang="en-GB" dirty="0">
                <a:solidFill>
                  <a:prstClr val="black"/>
                </a:solidFill>
                <a:hlinkClick r:id="rId3"/>
              </a:rPr>
              <a:t>www.aidsinfoonline.org</a:t>
            </a:r>
            <a:r>
              <a:rPr lang="en-GB" dirty="0">
                <a:solidFill>
                  <a:prstClr val="black"/>
                </a:solidFill>
              </a:rPr>
              <a:t> </a:t>
            </a:r>
          </a:p>
          <a:p>
            <a:endParaRPr lang="en-GB" dirty="0">
              <a:solidFill>
                <a:prstClr val="black"/>
              </a:solidFill>
            </a:endParaRPr>
          </a:p>
        </p:txBody>
      </p:sp>
      <p:graphicFrame>
        <p:nvGraphicFramePr>
          <p:cNvPr id="8" name="Chart 7">
            <a:extLst>
              <a:ext uri="{FF2B5EF4-FFF2-40B4-BE49-F238E27FC236}">
                <a16:creationId xmlns:a16="http://schemas.microsoft.com/office/drawing/2014/main" id="{00000000-0008-0000-4D00-000002000000}"/>
              </a:ext>
            </a:extLst>
          </p:cNvPr>
          <p:cNvGraphicFramePr>
            <a:graphicFrameLocks/>
          </p:cNvGraphicFramePr>
          <p:nvPr>
            <p:extLst>
              <p:ext uri="{D42A27DB-BD31-4B8C-83A1-F6EECF244321}">
                <p14:modId xmlns:p14="http://schemas.microsoft.com/office/powerpoint/2010/main" val="2582154644"/>
              </p:ext>
            </p:extLst>
          </p:nvPr>
        </p:nvGraphicFramePr>
        <p:xfrm>
          <a:off x="1676400" y="2362199"/>
          <a:ext cx="8001000" cy="399574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3">
            <a:extLst>
              <a:ext uri="{FF2B5EF4-FFF2-40B4-BE49-F238E27FC236}">
                <a16:creationId xmlns:a16="http://schemas.microsoft.com/office/drawing/2014/main" id="{F775963A-851C-46DF-8982-826EDAC9A245}"/>
              </a:ext>
            </a:extLst>
          </p:cNvPr>
          <p:cNvSpPr txBox="1"/>
          <p:nvPr/>
        </p:nvSpPr>
        <p:spPr>
          <a:xfrm>
            <a:off x="9522380" y="3048000"/>
            <a:ext cx="2060121" cy="609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91207" tIns="45608" rIns="91207" bIns="4560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500" dirty="0"/>
              <a:t>*  Colombo</a:t>
            </a:r>
          </a:p>
          <a:p>
            <a:r>
              <a:rPr lang="en-US" sz="1500" dirty="0"/>
              <a:t>** Galle</a:t>
            </a:r>
          </a:p>
        </p:txBody>
      </p:sp>
    </p:spTree>
    <p:extLst>
      <p:ext uri="{BB962C8B-B14F-4D97-AF65-F5344CB8AC3E}">
        <p14:creationId xmlns:p14="http://schemas.microsoft.com/office/powerpoint/2010/main" val="3020625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3400"/>
            <a:ext cx="11660725" cy="504000"/>
          </a:xfrm>
        </p:spPr>
        <p:txBody>
          <a:bodyPr/>
          <a:lstStyle/>
          <a:p>
            <a:r>
              <a:rPr lang="en-US" dirty="0"/>
              <a:t>Proportion of MSM who reported condom use at last sex with different partners, by city, 2014</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6" name="Rectangle 4">
            <a:extLst>
              <a:ext uri="{FF2B5EF4-FFF2-40B4-BE49-F238E27FC236}">
                <a16:creationId xmlns:a16="http://schemas.microsoft.com/office/drawing/2014/main" id="{62246E32-C6CF-4510-8DC9-F48AF60DD38F}"/>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graphicFrame>
        <p:nvGraphicFramePr>
          <p:cNvPr id="10" name="Chart 9">
            <a:extLst>
              <a:ext uri="{FF2B5EF4-FFF2-40B4-BE49-F238E27FC236}">
                <a16:creationId xmlns:a16="http://schemas.microsoft.com/office/drawing/2014/main" id="{8A0F33AF-DF6C-4174-A70A-7FE3F852DD35}"/>
              </a:ext>
            </a:extLst>
          </p:cNvPr>
          <p:cNvGraphicFramePr>
            <a:graphicFrameLocks noGrp="1"/>
          </p:cNvGraphicFramePr>
          <p:nvPr>
            <p:extLst>
              <p:ext uri="{D42A27DB-BD31-4B8C-83A1-F6EECF244321}">
                <p14:modId xmlns:p14="http://schemas.microsoft.com/office/powerpoint/2010/main" val="1734975606"/>
              </p:ext>
            </p:extLst>
          </p:nvPr>
        </p:nvGraphicFramePr>
        <p:xfrm>
          <a:off x="800100" y="2307777"/>
          <a:ext cx="10591800" cy="4207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3340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78" y="1478335"/>
            <a:ext cx="11203563" cy="504000"/>
          </a:xfrm>
        </p:spPr>
        <p:txBody>
          <a:bodyPr/>
          <a:lstStyle/>
          <a:p>
            <a:r>
              <a:rPr lang="en-US" dirty="0"/>
              <a:t>Proportion of FSW who reported condom use at last sex with different partners, by city,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graphicFrame>
        <p:nvGraphicFramePr>
          <p:cNvPr id="8" name="Chart 7">
            <a:extLst>
              <a:ext uri="{FF2B5EF4-FFF2-40B4-BE49-F238E27FC236}">
                <a16:creationId xmlns:a16="http://schemas.microsoft.com/office/drawing/2014/main" id="{BC6EAD90-9725-47B8-AE10-FAA351196A87}"/>
              </a:ext>
            </a:extLst>
          </p:cNvPr>
          <p:cNvGraphicFramePr>
            <a:graphicFrameLocks noGrp="1"/>
          </p:cNvGraphicFramePr>
          <p:nvPr>
            <p:extLst>
              <p:ext uri="{D42A27DB-BD31-4B8C-83A1-F6EECF244321}">
                <p14:modId xmlns:p14="http://schemas.microsoft.com/office/powerpoint/2010/main" val="1836054545"/>
              </p:ext>
            </p:extLst>
          </p:nvPr>
        </p:nvGraphicFramePr>
        <p:xfrm>
          <a:off x="1143000" y="2286000"/>
          <a:ext cx="9906000" cy="407194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4">
            <a:extLst>
              <a:ext uri="{FF2B5EF4-FFF2-40B4-BE49-F238E27FC236}">
                <a16:creationId xmlns:a16="http://schemas.microsoft.com/office/drawing/2014/main" id="{92262565-7DEB-4FCC-A595-120016823E30}"/>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352995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9"/>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41090" indent="-285023" eaLnBrk="0" hangingPunct="0">
              <a:defRPr sz="2800">
                <a:solidFill>
                  <a:schemeClr val="tx1"/>
                </a:solidFill>
                <a:latin typeface="Arial" pitchFamily="34" charset="0"/>
                <a:ea typeface="ＭＳ Ｐゴシック" pitchFamily="34" charset="-128"/>
              </a:defRPr>
            </a:lvl2pPr>
            <a:lvl3pPr marL="1140134" indent="-228034" eaLnBrk="0" hangingPunct="0">
              <a:defRPr sz="2800">
                <a:solidFill>
                  <a:schemeClr val="tx1"/>
                </a:solidFill>
                <a:latin typeface="Arial" pitchFamily="34" charset="0"/>
                <a:ea typeface="ＭＳ Ｐゴシック" pitchFamily="34" charset="-128"/>
              </a:defRPr>
            </a:lvl3pPr>
            <a:lvl4pPr marL="1596166" indent="-228034" eaLnBrk="0" hangingPunct="0">
              <a:defRPr sz="2800">
                <a:solidFill>
                  <a:schemeClr val="tx1"/>
                </a:solidFill>
                <a:latin typeface="Arial" pitchFamily="34" charset="0"/>
                <a:ea typeface="ＭＳ Ｐゴシック" pitchFamily="34" charset="-128"/>
              </a:defRPr>
            </a:lvl4pPr>
            <a:lvl5pPr marL="2052229" indent="-228034" eaLnBrk="0" hangingPunct="0">
              <a:defRPr sz="2800">
                <a:solidFill>
                  <a:schemeClr val="tx1"/>
                </a:solidFill>
                <a:latin typeface="Arial" pitchFamily="34" charset="0"/>
                <a:ea typeface="ＭＳ Ｐゴシック" pitchFamily="34" charset="-128"/>
              </a:defRPr>
            </a:lvl5pPr>
            <a:lvl6pPr marL="2508297" indent="-228034"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64352" indent="-228034"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0375" indent="-228034"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6424" indent="-228034"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46F2A3BE-57A6-4D43-8AAE-8C1B3A146635}" type="slidenum">
              <a:rPr lang="th-TH" sz="1200">
                <a:solidFill>
                  <a:srgbClr val="898989"/>
                </a:solidFill>
              </a:rPr>
              <a:pPr eaLnBrk="1" hangingPunct="1"/>
              <a:t>2</a:t>
            </a:fld>
            <a:endParaRPr lang="th-TH" sz="1200">
              <a:solidFill>
                <a:srgbClr val="898989"/>
              </a:solidFill>
            </a:endParaRPr>
          </a:p>
        </p:txBody>
      </p:sp>
      <p:sp>
        <p:nvSpPr>
          <p:cNvPr id="25602" name="Subtitle 4"/>
          <p:cNvSpPr>
            <a:spLocks noGrp="1"/>
          </p:cNvSpPr>
          <p:nvPr>
            <p:ph type="subTitle" idx="1"/>
          </p:nvPr>
        </p:nvSpPr>
        <p:spPr bwMode="auto">
          <a:xfrm>
            <a:off x="515936" y="2419354"/>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normAutofit/>
          </a:bodyPr>
          <a:lstStyle/>
          <a:p>
            <a:pPr fontAlgn="base">
              <a:spcAft>
                <a:spcPct val="0"/>
              </a:spcAft>
            </a:pPr>
            <a:r>
              <a:rPr lang="en-US" dirty="0">
                <a:latin typeface="Arial" pitchFamily="34" charset="0"/>
                <a:ea typeface="ＭＳ Ｐゴシック" pitchFamily="34" charset="-128"/>
                <a:cs typeface="Cordia New" pitchFamily="34" charset="-34"/>
                <a:hlinkClick r:id="rId2" action="ppaction://hlinksldjump"/>
              </a:rPr>
              <a:t>Basic socio-demographic indicators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3" action="ppaction://hlinksldjump"/>
              </a:rPr>
              <a:t>HIV prevalence and epidemiological status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4" action="ppaction://hlinksldjump"/>
              </a:rPr>
              <a:t>Risk behaviors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5" action="ppaction://hlinksldjump"/>
              </a:rPr>
              <a:t>Vulnerability and HIV knowledge</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6" action="ppaction://hlinksldjump"/>
              </a:rPr>
              <a:t>HIV expenditure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7" action="ppaction://hlinksldjump"/>
              </a:rPr>
              <a:t>National response </a:t>
            </a:r>
            <a:endParaRPr lang="th-TH" dirty="0">
              <a:latin typeface="Arial" pitchFamily="34" charset="0"/>
              <a:ea typeface="ＭＳ Ｐゴシック" pitchFamily="34" charset="-128"/>
              <a:cs typeface="Cordia New" pitchFamily="34" charset="-34"/>
            </a:endParaRPr>
          </a:p>
        </p:txBody>
      </p:sp>
      <p:sp>
        <p:nvSpPr>
          <p:cNvPr id="25603" name="Title 3"/>
          <p:cNvSpPr>
            <a:spLocks noGrp="1"/>
          </p:cNvSpPr>
          <p:nvPr>
            <p:ph type="title"/>
          </p:nvPr>
        </p:nvSpPr>
        <p:spPr bwMode="auto">
          <a:xfrm>
            <a:off x="228600" y="162877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noAutofit/>
          </a:bodyPr>
          <a:lstStyle/>
          <a:p>
            <a:pPr eaLnBrk="1" hangingPunct="1"/>
            <a:r>
              <a:rPr lang="en-US" dirty="0">
                <a:latin typeface="Arial" pitchFamily="34" charset="0"/>
                <a:ea typeface="ＭＳ Ｐゴシック" pitchFamily="34" charset="-128"/>
                <a:cs typeface="Cordia New" pitchFamily="34" charset="-34"/>
              </a:rPr>
              <a:t>CONTENT</a:t>
            </a:r>
            <a:endParaRPr lang="th-TH" dirty="0">
              <a:latin typeface="Arial" pitchFamily="34" charset="0"/>
              <a:ea typeface="ＭＳ Ｐゴシック" pitchFamily="34" charset="-128"/>
              <a:cs typeface="Cordia New" pitchFamily="34" charset="-34"/>
            </a:endParaRPr>
          </a:p>
        </p:txBody>
      </p:sp>
    </p:spTree>
    <p:extLst>
      <p:ext uri="{BB962C8B-B14F-4D97-AF65-F5344CB8AC3E}">
        <p14:creationId xmlns:p14="http://schemas.microsoft.com/office/powerpoint/2010/main" val="191772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477247"/>
            <a:ext cx="11582401" cy="504000"/>
          </a:xfrm>
        </p:spPr>
        <p:txBody>
          <a:bodyPr/>
          <a:lstStyle/>
          <a:p>
            <a:r>
              <a:rPr lang="en-US" dirty="0"/>
              <a:t>Proportion of beach boys who reported condom use at last sex with different partners, Colombo, 2014 - 2017/18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6" name="Rectangle 4">
            <a:extLst>
              <a:ext uri="{FF2B5EF4-FFF2-40B4-BE49-F238E27FC236}">
                <a16:creationId xmlns:a16="http://schemas.microsoft.com/office/drawing/2014/main" id="{0BC506E2-1C2F-4CA2-80BA-18A7064B87F4}"/>
              </a:ext>
            </a:extLst>
          </p:cNvPr>
          <p:cNvSpPr>
            <a:spLocks noChangeArrowheads="1"/>
          </p:cNvSpPr>
          <p:nvPr/>
        </p:nvSpPr>
        <p:spPr bwMode="auto">
          <a:xfrm>
            <a:off x="91131" y="6540537"/>
            <a:ext cx="10896601" cy="2306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Integrated Biological and Behavioral Surveillance (IBBS) Survey </a:t>
            </a:r>
          </a:p>
        </p:txBody>
      </p:sp>
      <p:graphicFrame>
        <p:nvGraphicFramePr>
          <p:cNvPr id="9" name="Chart 8">
            <a:extLst>
              <a:ext uri="{FF2B5EF4-FFF2-40B4-BE49-F238E27FC236}">
                <a16:creationId xmlns:a16="http://schemas.microsoft.com/office/drawing/2014/main" id="{24B45081-10F0-4213-9EBD-86F01D3084BB}"/>
              </a:ext>
            </a:extLst>
          </p:cNvPr>
          <p:cNvGraphicFramePr>
            <a:graphicFrameLocks noGrp="1"/>
          </p:cNvGraphicFramePr>
          <p:nvPr>
            <p:extLst>
              <p:ext uri="{D42A27DB-BD31-4B8C-83A1-F6EECF244321}">
                <p14:modId xmlns:p14="http://schemas.microsoft.com/office/powerpoint/2010/main" val="3977293959"/>
              </p:ext>
            </p:extLst>
          </p:nvPr>
        </p:nvGraphicFramePr>
        <p:xfrm>
          <a:off x="838200" y="2362203"/>
          <a:ext cx="10134600" cy="4207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46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11582400" cy="504000"/>
          </a:xfrm>
        </p:spPr>
        <p:txBody>
          <a:bodyPr/>
          <a:lstStyle/>
          <a:p>
            <a:r>
              <a:rPr lang="en-US" dirty="0"/>
              <a:t>Proportion of key population who reported consistent condom use with different partners by city,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graphicFrame>
        <p:nvGraphicFramePr>
          <p:cNvPr id="6" name="Chart 5">
            <a:extLst>
              <a:ext uri="{FF2B5EF4-FFF2-40B4-BE49-F238E27FC236}">
                <a16:creationId xmlns:a16="http://schemas.microsoft.com/office/drawing/2014/main" id="{6A4BB43D-C613-4FE1-A1E0-15A506922C1E}"/>
              </a:ext>
            </a:extLst>
          </p:cNvPr>
          <p:cNvGraphicFramePr>
            <a:graphicFrameLocks noGrp="1"/>
          </p:cNvGraphicFramePr>
          <p:nvPr>
            <p:extLst>
              <p:ext uri="{D42A27DB-BD31-4B8C-83A1-F6EECF244321}">
                <p14:modId xmlns:p14="http://schemas.microsoft.com/office/powerpoint/2010/main" val="396571108"/>
              </p:ext>
            </p:extLst>
          </p:nvPr>
        </p:nvGraphicFramePr>
        <p:xfrm>
          <a:off x="2067341" y="1971958"/>
          <a:ext cx="8057323" cy="456854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4">
            <a:extLst>
              <a:ext uri="{FF2B5EF4-FFF2-40B4-BE49-F238E27FC236}">
                <a16:creationId xmlns:a16="http://schemas.microsoft.com/office/drawing/2014/main" id="{D4B8A71E-F142-4D87-A9BA-0B24ED05F995}"/>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2011973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506200" cy="504000"/>
          </a:xfrm>
          <a:noFill/>
        </p:spPr>
        <p:txBody>
          <a:bodyPr/>
          <a:lstStyle/>
          <a:p>
            <a:r>
              <a:rPr lang="en-US" dirty="0"/>
              <a:t>Overlapping risk behaviors reported among surveyed key populations by city,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graphicFrame>
        <p:nvGraphicFramePr>
          <p:cNvPr id="9" name="Chart 8">
            <a:extLst>
              <a:ext uri="{FF2B5EF4-FFF2-40B4-BE49-F238E27FC236}">
                <a16:creationId xmlns:a16="http://schemas.microsoft.com/office/drawing/2014/main" id="{DECAEAE1-FF7D-4D06-8071-086A5DEF1A84}"/>
              </a:ext>
            </a:extLst>
          </p:cNvPr>
          <p:cNvGraphicFramePr>
            <a:graphicFrameLocks noGrp="1"/>
          </p:cNvGraphicFramePr>
          <p:nvPr>
            <p:extLst>
              <p:ext uri="{D42A27DB-BD31-4B8C-83A1-F6EECF244321}">
                <p14:modId xmlns:p14="http://schemas.microsoft.com/office/powerpoint/2010/main" val="1405307090"/>
              </p:ext>
            </p:extLst>
          </p:nvPr>
        </p:nvGraphicFramePr>
        <p:xfrm>
          <a:off x="952500" y="2209800"/>
          <a:ext cx="10287000" cy="435864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4">
            <a:extLst>
              <a:ext uri="{FF2B5EF4-FFF2-40B4-BE49-F238E27FC236}">
                <a16:creationId xmlns:a16="http://schemas.microsoft.com/office/drawing/2014/main" id="{A477CA27-D0B3-4CB0-9E75-5613C4672503}"/>
              </a:ext>
            </a:extLst>
          </p:cNvPr>
          <p:cNvSpPr>
            <a:spLocks noChangeArrowheads="1"/>
          </p:cNvSpPr>
          <p:nvPr/>
        </p:nvSpPr>
        <p:spPr bwMode="auto">
          <a:xfrm>
            <a:off x="3" y="6506215"/>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4"/>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1754397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06248"/>
            <a:ext cx="11203563" cy="504000"/>
          </a:xfrm>
        </p:spPr>
        <p:txBody>
          <a:bodyPr/>
          <a:lstStyle/>
          <a:p>
            <a:r>
              <a:rPr lang="en-US" dirty="0"/>
              <a:t>Average number of clients reported among FSW by city,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graphicFrame>
        <p:nvGraphicFramePr>
          <p:cNvPr id="9" name="Chart 8">
            <a:extLst>
              <a:ext uri="{FF2B5EF4-FFF2-40B4-BE49-F238E27FC236}">
                <a16:creationId xmlns:a16="http://schemas.microsoft.com/office/drawing/2014/main" id="{2A788E97-E1A4-4770-809D-FCBFEC5D43E3}"/>
              </a:ext>
            </a:extLst>
          </p:cNvPr>
          <p:cNvGraphicFramePr>
            <a:graphicFrameLocks noGrp="1"/>
          </p:cNvGraphicFramePr>
          <p:nvPr>
            <p:extLst>
              <p:ext uri="{D42A27DB-BD31-4B8C-83A1-F6EECF244321}">
                <p14:modId xmlns:p14="http://schemas.microsoft.com/office/powerpoint/2010/main" val="988153338"/>
              </p:ext>
            </p:extLst>
          </p:nvPr>
        </p:nvGraphicFramePr>
        <p:xfrm>
          <a:off x="1066803" y="2075615"/>
          <a:ext cx="10248900" cy="447758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4">
            <a:extLst>
              <a:ext uri="{FF2B5EF4-FFF2-40B4-BE49-F238E27FC236}">
                <a16:creationId xmlns:a16="http://schemas.microsoft.com/office/drawing/2014/main" id="{076A4518-C6D2-44EF-8EA2-8C6FA920D7D3}"/>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4"/>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2295863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69" y="1571612"/>
            <a:ext cx="11203563" cy="504000"/>
          </a:xfrm>
        </p:spPr>
        <p:txBody>
          <a:bodyPr/>
          <a:lstStyle/>
          <a:p>
            <a:r>
              <a:rPr lang="en-US" dirty="0"/>
              <a:t>Average number of sex partners reported among MSM by city,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graphicFrame>
        <p:nvGraphicFramePr>
          <p:cNvPr id="9" name="Chart 8">
            <a:extLst>
              <a:ext uri="{FF2B5EF4-FFF2-40B4-BE49-F238E27FC236}">
                <a16:creationId xmlns:a16="http://schemas.microsoft.com/office/drawing/2014/main" id="{7A25D6E9-B650-483D-9530-617874CEDBC2}"/>
              </a:ext>
            </a:extLst>
          </p:cNvPr>
          <p:cNvGraphicFramePr>
            <a:graphicFrameLocks noGrp="1"/>
          </p:cNvGraphicFramePr>
          <p:nvPr>
            <p:extLst>
              <p:ext uri="{D42A27DB-BD31-4B8C-83A1-F6EECF244321}">
                <p14:modId xmlns:p14="http://schemas.microsoft.com/office/powerpoint/2010/main" val="1051534075"/>
              </p:ext>
            </p:extLst>
          </p:nvPr>
        </p:nvGraphicFramePr>
        <p:xfrm>
          <a:off x="1200152" y="2075612"/>
          <a:ext cx="9791701" cy="4413056"/>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4">
            <a:extLst>
              <a:ext uri="{FF2B5EF4-FFF2-40B4-BE49-F238E27FC236}">
                <a16:creationId xmlns:a16="http://schemas.microsoft.com/office/drawing/2014/main" id="{0BAA0E4A-42BB-477B-97B9-CB4A00CC214B}"/>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439292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5720"/>
            <a:ext cx="11203563" cy="504000"/>
          </a:xfrm>
        </p:spPr>
        <p:txBody>
          <a:bodyPr/>
          <a:lstStyle/>
          <a:p>
            <a:r>
              <a:rPr lang="en-US" dirty="0"/>
              <a:t>Average number of sex partners reported among beach boys in Galle,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25</a:t>
            </a:fld>
            <a:endParaRPr lang="th-TH" dirty="0">
              <a:solidFill>
                <a:prstClr val="black">
                  <a:tint val="75000"/>
                </a:prstClr>
              </a:solidFill>
            </a:endParaRPr>
          </a:p>
        </p:txBody>
      </p:sp>
      <p:graphicFrame>
        <p:nvGraphicFramePr>
          <p:cNvPr id="9" name="Chart 8">
            <a:extLst>
              <a:ext uri="{FF2B5EF4-FFF2-40B4-BE49-F238E27FC236}">
                <a16:creationId xmlns:a16="http://schemas.microsoft.com/office/drawing/2014/main" id="{9AB57B0C-CA93-498B-87B5-38D9AA5BCEEE}"/>
              </a:ext>
            </a:extLst>
          </p:cNvPr>
          <p:cNvGraphicFramePr>
            <a:graphicFrameLocks noGrp="1"/>
          </p:cNvGraphicFramePr>
          <p:nvPr>
            <p:extLst>
              <p:ext uri="{D42A27DB-BD31-4B8C-83A1-F6EECF244321}">
                <p14:modId xmlns:p14="http://schemas.microsoft.com/office/powerpoint/2010/main" val="1840292532"/>
              </p:ext>
            </p:extLst>
          </p:nvPr>
        </p:nvGraphicFramePr>
        <p:xfrm>
          <a:off x="1104900" y="2206342"/>
          <a:ext cx="9982200" cy="43621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4">
            <a:extLst>
              <a:ext uri="{FF2B5EF4-FFF2-40B4-BE49-F238E27FC236}">
                <a16:creationId xmlns:a16="http://schemas.microsoft.com/office/drawing/2014/main" id="{E750C26D-5BEB-4EB6-A481-B26999CED43C}"/>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1043405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35" y="1439760"/>
            <a:ext cx="11125201" cy="504000"/>
          </a:xfrm>
        </p:spPr>
        <p:txBody>
          <a:bodyPr/>
          <a:lstStyle/>
          <a:p>
            <a:r>
              <a:rPr lang="en-US" dirty="0"/>
              <a:t>Proportion of surveyed key populations who are married, by city,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26</a:t>
            </a:fld>
            <a:endParaRPr lang="th-TH" dirty="0">
              <a:solidFill>
                <a:prstClr val="black">
                  <a:tint val="75000"/>
                </a:prstClr>
              </a:solidFill>
            </a:endParaRPr>
          </a:p>
        </p:txBody>
      </p:sp>
      <p:graphicFrame>
        <p:nvGraphicFramePr>
          <p:cNvPr id="9" name="Chart 8">
            <a:extLst>
              <a:ext uri="{FF2B5EF4-FFF2-40B4-BE49-F238E27FC236}">
                <a16:creationId xmlns:a16="http://schemas.microsoft.com/office/drawing/2014/main" id="{FF4D3129-31D6-48A9-94C2-827A031BEDFC}"/>
              </a:ext>
            </a:extLst>
          </p:cNvPr>
          <p:cNvGraphicFramePr>
            <a:graphicFrameLocks noGrp="1"/>
          </p:cNvGraphicFramePr>
          <p:nvPr>
            <p:extLst>
              <p:ext uri="{D42A27DB-BD31-4B8C-83A1-F6EECF244321}">
                <p14:modId xmlns:p14="http://schemas.microsoft.com/office/powerpoint/2010/main" val="2343434037"/>
              </p:ext>
            </p:extLst>
          </p:nvPr>
        </p:nvGraphicFramePr>
        <p:xfrm>
          <a:off x="914400" y="2297940"/>
          <a:ext cx="10363200" cy="406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4">
            <a:extLst>
              <a:ext uri="{FF2B5EF4-FFF2-40B4-BE49-F238E27FC236}">
                <a16:creationId xmlns:a16="http://schemas.microsoft.com/office/drawing/2014/main" id="{537A8F07-8AF1-43C1-8492-3E908CD76887}"/>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3060521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93" y="1447800"/>
            <a:ext cx="10744200" cy="504000"/>
          </a:xfrm>
        </p:spPr>
        <p:txBody>
          <a:bodyPr/>
          <a:lstStyle/>
          <a:p>
            <a:r>
              <a:rPr lang="en-US" dirty="0"/>
              <a:t>Proportion of surveyed key populations who are younger than 25 years, by city,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27</a:t>
            </a:fld>
            <a:endParaRPr lang="th-TH" dirty="0">
              <a:solidFill>
                <a:prstClr val="black">
                  <a:tint val="75000"/>
                </a:prstClr>
              </a:solidFill>
            </a:endParaRPr>
          </a:p>
        </p:txBody>
      </p:sp>
      <p:graphicFrame>
        <p:nvGraphicFramePr>
          <p:cNvPr id="6" name="Chart 5">
            <a:extLst>
              <a:ext uri="{FF2B5EF4-FFF2-40B4-BE49-F238E27FC236}">
                <a16:creationId xmlns:a16="http://schemas.microsoft.com/office/drawing/2014/main" id="{C9B8955E-6796-476E-A5DC-E5276F437EE4}"/>
              </a:ext>
            </a:extLst>
          </p:cNvPr>
          <p:cNvGraphicFramePr>
            <a:graphicFrameLocks noGrp="1"/>
          </p:cNvGraphicFramePr>
          <p:nvPr>
            <p:extLst>
              <p:ext uri="{D42A27DB-BD31-4B8C-83A1-F6EECF244321}">
                <p14:modId xmlns:p14="http://schemas.microsoft.com/office/powerpoint/2010/main" val="2618871204"/>
              </p:ext>
            </p:extLst>
          </p:nvPr>
        </p:nvGraphicFramePr>
        <p:xfrm>
          <a:off x="876300" y="2438399"/>
          <a:ext cx="10439400" cy="391954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4">
            <a:extLst>
              <a:ext uri="{FF2B5EF4-FFF2-40B4-BE49-F238E27FC236}">
                <a16:creationId xmlns:a16="http://schemas.microsoft.com/office/drawing/2014/main" id="{97D21DFE-A3FC-4B27-8BCB-E5A521F87F99}"/>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577615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xfrm>
            <a:off x="304800" y="3390900"/>
            <a:ext cx="95599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bodyPr>
          <a:lstStyle/>
          <a:p>
            <a:pPr eaLnBrk="1" hangingPunct="1"/>
            <a:r>
              <a:rPr lang="en-US" sz="5400" dirty="0">
                <a:cs typeface="Cordia New" pitchFamily="34" charset="-34"/>
              </a:rPr>
              <a:t>Vulnerability and</a:t>
            </a:r>
            <a:br>
              <a:rPr lang="en-US" sz="5400" dirty="0">
                <a:cs typeface="Cordia New" pitchFamily="34" charset="-34"/>
              </a:rPr>
            </a:br>
            <a:r>
              <a:rPr lang="en-US" sz="5400" dirty="0">
                <a:cs typeface="Cordia New" pitchFamily="34" charset="-34"/>
              </a:rPr>
              <a:t> HIV knowledge</a:t>
            </a:r>
            <a:br>
              <a:rPr lang="th-TH" sz="5400" dirty="0"/>
            </a:br>
            <a:endParaRPr lang="en-US" dirty="0">
              <a:cs typeface="Cordia New" pitchFamily="34" charset="-34"/>
            </a:endParaRPr>
          </a:p>
        </p:txBody>
      </p:sp>
    </p:spTree>
    <p:extLst>
      <p:ext uri="{BB962C8B-B14F-4D97-AF65-F5344CB8AC3E}">
        <p14:creationId xmlns:p14="http://schemas.microsoft.com/office/powerpoint/2010/main" val="863373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xfrm>
            <a:off x="304800" y="1447800"/>
            <a:ext cx="11125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noAutofit/>
          </a:bodyPr>
          <a:lstStyle/>
          <a:p>
            <a:pPr eaLnBrk="1" hangingPunct="1"/>
            <a:r>
              <a:rPr lang="en-US" dirty="0">
                <a:cs typeface="Cordia New" pitchFamily="34" charset="-34"/>
              </a:rPr>
              <a:t>Proportion of key populations with comprehensive HIV knowledge, by city and age group, 2017/18</a:t>
            </a:r>
            <a:br>
              <a:rPr lang="en-US" dirty="0">
                <a:cs typeface="Cordia New" pitchFamily="34" charset="-34"/>
              </a:rPr>
            </a:br>
            <a:br>
              <a:rPr lang="th-TH" dirty="0"/>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8BB6354C-0F54-4634-A418-7A47C4EA3AF3}" type="slidenum">
              <a:rPr lang="th-TH" smtClean="0">
                <a:solidFill>
                  <a:prstClr val="black">
                    <a:tint val="75000"/>
                  </a:prstClr>
                </a:solidFill>
              </a:rPr>
              <a:pPr>
                <a:defRPr/>
              </a:pPr>
              <a:t>29</a:t>
            </a:fld>
            <a:endParaRPr lang="th-TH" dirty="0">
              <a:solidFill>
                <a:prstClr val="black">
                  <a:tint val="75000"/>
                </a:prstClr>
              </a:solidFill>
            </a:endParaRPr>
          </a:p>
        </p:txBody>
      </p:sp>
      <p:sp>
        <p:nvSpPr>
          <p:cNvPr id="7" name="Rectangle 4">
            <a:extLst>
              <a:ext uri="{FF2B5EF4-FFF2-40B4-BE49-F238E27FC236}">
                <a16:creationId xmlns:a16="http://schemas.microsoft.com/office/drawing/2014/main" id="{0ADD9B43-53F8-4A36-BE4F-27BA1D0CAC2F}"/>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graphicFrame>
        <p:nvGraphicFramePr>
          <p:cNvPr id="8" name="Chart 7">
            <a:extLst>
              <a:ext uri="{FF2B5EF4-FFF2-40B4-BE49-F238E27FC236}">
                <a16:creationId xmlns:a16="http://schemas.microsoft.com/office/drawing/2014/main" id="{435E8F76-820C-44B9-B6E6-554E04DA4AF4}"/>
              </a:ext>
            </a:extLst>
          </p:cNvPr>
          <p:cNvGraphicFramePr>
            <a:graphicFrameLocks noGrp="1"/>
          </p:cNvGraphicFramePr>
          <p:nvPr>
            <p:extLst>
              <p:ext uri="{D42A27DB-BD31-4B8C-83A1-F6EECF244321}">
                <p14:modId xmlns:p14="http://schemas.microsoft.com/office/powerpoint/2010/main" val="514859408"/>
              </p:ext>
            </p:extLst>
          </p:nvPr>
        </p:nvGraphicFramePr>
        <p:xfrm>
          <a:off x="952500" y="2286000"/>
          <a:ext cx="10287000" cy="4071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932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923883634"/>
              </p:ext>
            </p:extLst>
          </p:nvPr>
        </p:nvGraphicFramePr>
        <p:xfrm>
          <a:off x="1847529" y="1988844"/>
          <a:ext cx="8352930" cy="4104459"/>
        </p:xfrm>
        <a:graphic>
          <a:graphicData uri="http://schemas.openxmlformats.org/drawingml/2006/table">
            <a:tbl>
              <a:tblPr/>
              <a:tblGrid>
                <a:gridCol w="6504891">
                  <a:extLst>
                    <a:ext uri="{9D8B030D-6E8A-4147-A177-3AD203B41FA5}">
                      <a16:colId xmlns:a16="http://schemas.microsoft.com/office/drawing/2014/main" val="20000"/>
                    </a:ext>
                  </a:extLst>
                </a:gridCol>
                <a:gridCol w="1848039">
                  <a:extLst>
                    <a:ext uri="{9D8B030D-6E8A-4147-A177-3AD203B41FA5}">
                      <a16:colId xmlns:a16="http://schemas.microsoft.com/office/drawing/2014/main" val="20001"/>
                    </a:ext>
                  </a:extLst>
                </a:gridCol>
              </a:tblGrid>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a:solidFill>
                            <a:schemeClr val="tx1"/>
                          </a:solidFill>
                          <a:effectLst/>
                          <a:latin typeface="Arial" pitchFamily="34" charset="0"/>
                          <a:cs typeface="Arial" pitchFamily="34" charset="0"/>
                        </a:rPr>
                        <a:t>20,715 (2015) </a:t>
                      </a:r>
                      <a:r>
                        <a:rPr lang="en-GB" sz="1400" b="1" i="0" u="none" strike="noStrike" baseline="3000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10,325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208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18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208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99.4</a:t>
                      </a:r>
                      <a:r>
                        <a:rPr lang="en-GB" sz="1400" b="1" i="0" u="none" strike="noStrike" baseline="0" dirty="0">
                          <a:solidFill>
                            <a:schemeClr val="tx1"/>
                          </a:solidFill>
                          <a:effectLst/>
                          <a:latin typeface="Arial" pitchFamily="34" charset="0"/>
                          <a:cs typeface="Arial" pitchFamily="34" charset="0"/>
                        </a:rPr>
                        <a:t> </a:t>
                      </a:r>
                      <a:r>
                        <a:rPr lang="en-GB" sz="1400" b="1" i="0" u="none" strike="noStrike" dirty="0">
                          <a:solidFill>
                            <a:schemeClr val="tx1"/>
                          </a:solidFill>
                          <a:effectLst/>
                          <a:latin typeface="Arial" pitchFamily="34" charset="0"/>
                          <a:cs typeface="Arial" pitchFamily="34" charset="0"/>
                        </a:rPr>
                        <a:t>(2007)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208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15.9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73/0.757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208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72/78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91 (2010)</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9090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0.98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11,739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270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197063"/>
            <a:ext cx="11811000" cy="584549"/>
          </a:xfrm>
          <a:prstGeom prst="rect">
            <a:avLst/>
          </a:prstGeom>
        </p:spPr>
        <p:txBody>
          <a:bodyPr wrap="square" lIns="91207" tIns="45608" rIns="91207" bIns="45608">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4075272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xfrm>
            <a:off x="304800" y="1447800"/>
            <a:ext cx="11125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noAutofit/>
          </a:bodyPr>
          <a:lstStyle/>
          <a:p>
            <a:pPr eaLnBrk="1" hangingPunct="1"/>
            <a:r>
              <a:rPr lang="en-US" dirty="0">
                <a:cs typeface="Cordia New" pitchFamily="34" charset="-34"/>
              </a:rPr>
              <a:t>Proportion of military personnel with correct knowledge on HIV prevention and mode of transmission,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20CA693A-6CDC-4A9A-895C-B4772177CF7C}" type="slidenum">
              <a:rPr lang="th-TH" smtClean="0">
                <a:solidFill>
                  <a:prstClr val="black">
                    <a:tint val="75000"/>
                  </a:prstClr>
                </a:solidFill>
              </a:rPr>
              <a:pPr>
                <a:defRPr/>
              </a:pPr>
              <a:t>30</a:t>
            </a:fld>
            <a:endParaRPr lang="th-TH" dirty="0">
              <a:solidFill>
                <a:prstClr val="black">
                  <a:tint val="75000"/>
                </a:prstClr>
              </a:solidFill>
            </a:endParaRPr>
          </a:p>
        </p:txBody>
      </p:sp>
      <p:graphicFrame>
        <p:nvGraphicFramePr>
          <p:cNvPr id="6" name="Content Placeholder 5"/>
          <p:cNvGraphicFramePr>
            <a:graphicFrameLocks/>
          </p:cNvGraphicFramePr>
          <p:nvPr>
            <p:extLst>
              <p:ext uri="{D42A27DB-BD31-4B8C-83A1-F6EECF244321}">
                <p14:modId xmlns:p14="http://schemas.microsoft.com/office/powerpoint/2010/main" val="1835395980"/>
              </p:ext>
            </p:extLst>
          </p:nvPr>
        </p:nvGraphicFramePr>
        <p:xfrm>
          <a:off x="1981200" y="2514604"/>
          <a:ext cx="8382000" cy="3937422"/>
        </p:xfrm>
        <a:graphic>
          <a:graphicData uri="http://schemas.openxmlformats.org/drawingml/2006/chart">
            <c:chart xmlns:c="http://schemas.openxmlformats.org/drawingml/2006/chart" xmlns:r="http://schemas.openxmlformats.org/officeDocument/2006/relationships" r:id="rId2"/>
          </a:graphicData>
        </a:graphic>
      </p:graphicFrame>
      <p:sp>
        <p:nvSpPr>
          <p:cNvPr id="71686" name="Rectangle 4"/>
          <p:cNvSpPr>
            <a:spLocks noChangeArrowheads="1"/>
          </p:cNvSpPr>
          <p:nvPr/>
        </p:nvSpPr>
        <p:spPr bwMode="auto">
          <a:xfrm>
            <a:off x="0" y="6488703"/>
            <a:ext cx="11125200" cy="230606"/>
          </a:xfrm>
          <a:prstGeom prst="rect">
            <a:avLst/>
          </a:prstGeom>
          <a:noFill/>
          <a:ln w="9525">
            <a:noFill/>
            <a:miter lim="800000"/>
            <a:headEnd/>
            <a:tailEnd/>
          </a:ln>
        </p:spPr>
        <p:txBody>
          <a:bodyPr wrap="square" lIns="91207" tIns="45608" rIns="91207" bIns="45608">
            <a:spAutoFit/>
          </a:bodyPr>
          <a:lstStyle/>
          <a:p>
            <a:pPr fontAlgn="base">
              <a:spcBef>
                <a:spcPct val="0"/>
              </a:spcBef>
              <a:spcAft>
                <a:spcPct val="0"/>
              </a:spcAft>
              <a:defRPr/>
            </a:pPr>
            <a:r>
              <a:rPr lang="en-US" altLang="zh-CN" sz="900" dirty="0">
                <a:solidFill>
                  <a:prstClr val="black"/>
                </a:solidFill>
                <a:latin typeface="Arial" pitchFamily="34" charset="0"/>
                <a:cs typeface="Arial" pitchFamily="34" charset="0"/>
              </a:rPr>
              <a:t>Source: </a:t>
            </a:r>
            <a:r>
              <a:rPr lang="en-US" sz="900" dirty="0">
                <a:solidFill>
                  <a:srgbClr val="000000"/>
                </a:solidFill>
                <a:latin typeface="Arial" pitchFamily="34" charset="0"/>
                <a:cs typeface="Arial" pitchFamily="34" charset="0"/>
              </a:rPr>
              <a:t>Prepared by </a:t>
            </a:r>
            <a:r>
              <a:rPr lang="en-US" sz="900" dirty="0">
                <a:solidFill>
                  <a:srgbClr val="000000"/>
                </a:solidFill>
                <a:latin typeface="Arial" pitchFamily="34" charset="0"/>
                <a:cs typeface="Arial" pitchFamily="34" charset="0"/>
                <a:hlinkClick r:id="rId3"/>
              </a:rPr>
              <a:t>www.aidsdatahub.org</a:t>
            </a:r>
            <a:r>
              <a:rPr lang="en-US" sz="900" dirty="0">
                <a:solidFill>
                  <a:srgbClr val="000000"/>
                </a:solidFill>
                <a:latin typeface="Arial" pitchFamily="34" charset="0"/>
                <a:cs typeface="Arial" pitchFamily="34" charset="0"/>
              </a:rPr>
              <a:t> based on</a:t>
            </a:r>
            <a:r>
              <a:rPr lang="en-US" altLang="zh-CN" sz="900" dirty="0">
                <a:solidFill>
                  <a:prstClr val="black"/>
                </a:solidFill>
                <a:latin typeface="Arial" pitchFamily="34" charset="0"/>
                <a:cs typeface="Arial" pitchFamily="34" charset="0"/>
              </a:rPr>
              <a:t> </a:t>
            </a:r>
            <a:r>
              <a:rPr lang="en-US" sz="900" dirty="0">
                <a:solidFill>
                  <a:prstClr val="black"/>
                </a:solidFill>
                <a:latin typeface="Arial" pitchFamily="34" charset="0"/>
                <a:cs typeface="Arial" pitchFamily="34" charset="0"/>
              </a:rPr>
              <a:t>International Centre for Ethnic Studies. (2009). </a:t>
            </a:r>
            <a:r>
              <a:rPr lang="en-US" sz="900" i="1" dirty="0">
                <a:solidFill>
                  <a:prstClr val="black"/>
                </a:solidFill>
                <a:latin typeface="Arial" pitchFamily="34" charset="0"/>
                <a:cs typeface="Arial" pitchFamily="34" charset="0"/>
              </a:rPr>
              <a:t>A Survey of HIV/AIDS Awareness and Risky Sexual Behavior in a Vulnerable Population in Sri Lanka.</a:t>
            </a:r>
            <a:endParaRPr lang="en-US" sz="900" dirty="0">
              <a:solidFill>
                <a:prstClr val="black"/>
              </a:solidFill>
              <a:latin typeface="Arial" pitchFamily="34" charset="0"/>
              <a:cs typeface="Arial" pitchFamily="34" charset="0"/>
            </a:endParaRPr>
          </a:p>
        </p:txBody>
      </p:sp>
      <p:sp>
        <p:nvSpPr>
          <p:cNvPr id="2" name="TextBox 1"/>
          <p:cNvSpPr txBox="1"/>
          <p:nvPr/>
        </p:nvSpPr>
        <p:spPr>
          <a:xfrm>
            <a:off x="2209800" y="5943661"/>
            <a:ext cx="1524000" cy="276773"/>
          </a:xfrm>
          <a:prstGeom prst="rect">
            <a:avLst/>
          </a:prstGeom>
          <a:noFill/>
          <a:ln>
            <a:solidFill>
              <a:schemeClr val="bg1">
                <a:lumMod val="65000"/>
              </a:schemeClr>
            </a:solidFill>
            <a:prstDash val="sysDash"/>
          </a:ln>
        </p:spPr>
        <p:txBody>
          <a:bodyPr wrap="square" lIns="91207" tIns="45608" rIns="91207" bIns="45608" rtlCol="0">
            <a:spAutoFit/>
          </a:bodyPr>
          <a:lstStyle/>
          <a:p>
            <a:r>
              <a:rPr lang="en-US" sz="1200" dirty="0"/>
              <a:t>Sample size = 900</a:t>
            </a:r>
            <a:endParaRPr lang="en-GB" sz="1200" dirty="0"/>
          </a:p>
        </p:txBody>
      </p:sp>
    </p:spTree>
    <p:extLst>
      <p:ext uri="{BB962C8B-B14F-4D97-AF65-F5344CB8AC3E}">
        <p14:creationId xmlns:p14="http://schemas.microsoft.com/office/powerpoint/2010/main" val="1745433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09" y="1515730"/>
            <a:ext cx="11203563" cy="504000"/>
          </a:xfrm>
        </p:spPr>
        <p:txBody>
          <a:bodyPr/>
          <a:lstStyle/>
          <a:p>
            <a:r>
              <a:rPr lang="en-US" dirty="0"/>
              <a:t>AIDS spending by financing source, 2007-2013</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TextBox 1"/>
          <p:cNvSpPr txBox="1"/>
          <p:nvPr/>
        </p:nvSpPr>
        <p:spPr>
          <a:xfrm>
            <a:off x="76200" y="6533368"/>
            <a:ext cx="7167871" cy="253080"/>
          </a:xfrm>
          <a:prstGeom prst="rect">
            <a:avLst/>
          </a:prstGeom>
        </p:spPr>
        <p:txBody>
          <a:bodyPr wrap="square" lIns="91207" tIns="45608" rIns="91207" bIns="4560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and Global AIDS Response Progress Reporting.</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3303021343"/>
              </p:ext>
            </p:extLst>
          </p:nvPr>
        </p:nvGraphicFramePr>
        <p:xfrm>
          <a:off x="2057400" y="2057405"/>
          <a:ext cx="7848600" cy="43338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68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493638"/>
            <a:ext cx="11203563" cy="504000"/>
          </a:xfrm>
        </p:spPr>
        <p:txBody>
          <a:bodyPr/>
          <a:lstStyle/>
          <a:p>
            <a:r>
              <a:rPr lang="en-US" dirty="0"/>
              <a:t>AIDS spending by financing source, 2007-2013</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TextBox 1"/>
          <p:cNvSpPr txBox="1"/>
          <p:nvPr/>
        </p:nvSpPr>
        <p:spPr>
          <a:xfrm>
            <a:off x="152408" y="6596524"/>
            <a:ext cx="7167871" cy="253080"/>
          </a:xfrm>
          <a:prstGeom prst="rect">
            <a:avLst/>
          </a:prstGeom>
        </p:spPr>
        <p:txBody>
          <a:bodyPr wrap="square" lIns="91207" tIns="45608" rIns="91207" bIns="4560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and Global AIDS Response Progress Reporting.</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4262152043"/>
              </p:ext>
            </p:extLst>
          </p:nvPr>
        </p:nvGraphicFramePr>
        <p:xfrm>
          <a:off x="2057400" y="2133600"/>
          <a:ext cx="7848600" cy="4191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13849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category, 2007-2010</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34</a:t>
            </a:fld>
            <a:endParaRPr lang="th-TH" dirty="0">
              <a:solidFill>
                <a:prstClr val="black">
                  <a:tint val="75000"/>
                </a:prstClr>
              </a:solidFill>
            </a:endParaRPr>
          </a:p>
        </p:txBody>
      </p:sp>
      <p:sp>
        <p:nvSpPr>
          <p:cNvPr id="5" name="TextBox 1"/>
          <p:cNvSpPr txBox="1"/>
          <p:nvPr/>
        </p:nvSpPr>
        <p:spPr>
          <a:xfrm>
            <a:off x="59724" y="6489541"/>
            <a:ext cx="7941371" cy="304800"/>
          </a:xfrm>
          <a:prstGeom prst="rect">
            <a:avLst/>
          </a:prstGeom>
        </p:spPr>
        <p:txBody>
          <a:bodyPr wrap="square" lIns="91207" tIns="45608" rIns="91207" bIns="45608" rtlCol="0"/>
          <a:lstStyle>
            <a:defPPr>
              <a:defRPr lang="en-US"/>
            </a:defPPr>
            <a:lvl1pPr marR="0" indent="0" fontAlgn="auto">
              <a:lnSpc>
                <a:spcPct val="100000"/>
              </a:lnSpc>
              <a:spcBef>
                <a:spcPts val="0"/>
              </a:spcBef>
              <a:spcAft>
                <a:spcPts val="0"/>
              </a:spcAft>
              <a:buClrTx/>
              <a:buSzTx/>
              <a:buFontTx/>
              <a:buNone/>
              <a:tabLst/>
              <a:defRPr sz="900">
                <a:effectLst/>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GB" dirty="0"/>
              <a:t>Source: </a:t>
            </a:r>
            <a:r>
              <a:rPr lang="en-US" dirty="0"/>
              <a:t>Prepared by </a:t>
            </a:r>
            <a:r>
              <a:rPr lang="en-US" dirty="0">
                <a:hlinkClick r:id="rId3"/>
              </a:rPr>
              <a:t>www.aidsdatahub.org</a:t>
            </a:r>
            <a:r>
              <a:rPr lang="en-US" dirty="0"/>
              <a:t> based on </a:t>
            </a:r>
            <a:r>
              <a:rPr lang="en-US" dirty="0">
                <a:hlinkClick r:id="rId4"/>
              </a:rPr>
              <a:t>www.aidsinfoonline.org</a:t>
            </a:r>
            <a:r>
              <a:rPr lang="en-US" dirty="0"/>
              <a:t>  </a:t>
            </a:r>
            <a:endParaRPr lang="en-GB" dirty="0"/>
          </a:p>
          <a:p>
            <a:endParaRPr lang="en-GB" dirty="0"/>
          </a:p>
        </p:txBody>
      </p:sp>
      <p:graphicFrame>
        <p:nvGraphicFramePr>
          <p:cNvPr id="6" name="Chart 5"/>
          <p:cNvGraphicFramePr>
            <a:graphicFrameLocks noGrp="1"/>
          </p:cNvGraphicFramePr>
          <p:nvPr>
            <p:extLst>
              <p:ext uri="{D42A27DB-BD31-4B8C-83A1-F6EECF244321}">
                <p14:modId xmlns:p14="http://schemas.microsoft.com/office/powerpoint/2010/main" val="2312714434"/>
              </p:ext>
            </p:extLst>
          </p:nvPr>
        </p:nvGraphicFramePr>
        <p:xfrm>
          <a:off x="2131120" y="2209801"/>
          <a:ext cx="7393880" cy="41624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8642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34186"/>
            <a:ext cx="11203563" cy="504000"/>
          </a:xfrm>
        </p:spPr>
        <p:txBody>
          <a:bodyPr/>
          <a:lstStyle/>
          <a:p>
            <a:r>
              <a:rPr lang="en-US" dirty="0"/>
              <a:t>Proportion of total prevention </a:t>
            </a:r>
            <a:r>
              <a:rPr lang="en-US" dirty="0" err="1"/>
              <a:t>programme</a:t>
            </a:r>
            <a:r>
              <a:rPr lang="en-US" dirty="0"/>
              <a:t> spending on key populations </a:t>
            </a:r>
            <a:br>
              <a:rPr lang="en-US" dirty="0"/>
            </a:br>
            <a:r>
              <a:rPr lang="en-US" dirty="0"/>
              <a:t>at higher risk, 2008-2010</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35</a:t>
            </a:fld>
            <a:endParaRPr lang="th-TH" dirty="0">
              <a:solidFill>
                <a:prstClr val="black">
                  <a:tint val="75000"/>
                </a:prstClr>
              </a:solidFill>
            </a:endParaRPr>
          </a:p>
        </p:txBody>
      </p:sp>
      <p:sp>
        <p:nvSpPr>
          <p:cNvPr id="6" name="TextBox 1"/>
          <p:cNvSpPr txBox="1"/>
          <p:nvPr/>
        </p:nvSpPr>
        <p:spPr>
          <a:xfrm>
            <a:off x="32657" y="6587350"/>
            <a:ext cx="7445221" cy="271428"/>
          </a:xfrm>
          <a:prstGeom prst="rect">
            <a:avLst/>
          </a:prstGeom>
        </p:spPr>
        <p:txBody>
          <a:bodyPr wrap="square" lIns="91207" tIns="45608" rIns="91207" bIns="45608" rtlCol="0"/>
          <a:lstStyle>
            <a:defPPr>
              <a:defRPr lang="en-US"/>
            </a:defPPr>
            <a:lvl1pPr marR="0" indent="0" fontAlgn="auto">
              <a:lnSpc>
                <a:spcPct val="100000"/>
              </a:lnSpc>
              <a:spcBef>
                <a:spcPts val="0"/>
              </a:spcBef>
              <a:spcAft>
                <a:spcPts val="0"/>
              </a:spcAft>
              <a:buClrTx/>
              <a:buSzTx/>
              <a:buFontTx/>
              <a:buNone/>
              <a:tabLst/>
              <a:defRPr sz="900">
                <a:effectLst/>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GB" dirty="0"/>
              <a:t>Source: </a:t>
            </a:r>
            <a:r>
              <a:rPr lang="en-US" dirty="0"/>
              <a:t>Prepared by </a:t>
            </a:r>
            <a:r>
              <a:rPr lang="en-US" dirty="0">
                <a:hlinkClick r:id="rId3"/>
              </a:rPr>
              <a:t>www.aidsdatahub.org</a:t>
            </a:r>
            <a:r>
              <a:rPr lang="en-US" dirty="0"/>
              <a:t> based on </a:t>
            </a:r>
            <a:r>
              <a:rPr lang="en-US" dirty="0">
                <a:hlinkClick r:id="rId4"/>
              </a:rPr>
              <a:t>www.aidsinfoonline.org</a:t>
            </a:r>
            <a:r>
              <a:rPr lang="en-US" dirty="0"/>
              <a:t>  </a:t>
            </a:r>
            <a:endParaRPr lang="en-GB" dirty="0"/>
          </a:p>
          <a:p>
            <a:endParaRPr lang="en-GB" dirty="0"/>
          </a:p>
        </p:txBody>
      </p:sp>
      <p:graphicFrame>
        <p:nvGraphicFramePr>
          <p:cNvPr id="7" name="Chart 6"/>
          <p:cNvGraphicFramePr>
            <a:graphicFrameLocks noGrp="1"/>
          </p:cNvGraphicFramePr>
          <p:nvPr>
            <p:extLst>
              <p:ext uri="{D42A27DB-BD31-4B8C-83A1-F6EECF244321}">
                <p14:modId xmlns:p14="http://schemas.microsoft.com/office/powerpoint/2010/main" val="2581933448"/>
              </p:ext>
            </p:extLst>
          </p:nvPr>
        </p:nvGraphicFramePr>
        <p:xfrm>
          <a:off x="2133604" y="2362201"/>
          <a:ext cx="7629525" cy="40481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4464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1612"/>
            <a:ext cx="11430000" cy="504000"/>
          </a:xfrm>
        </p:spPr>
        <p:txBody>
          <a:bodyPr/>
          <a:lstStyle/>
          <a:p>
            <a:r>
              <a:rPr lang="en-US" dirty="0"/>
              <a:t>Proportion of spending on HIV prevention from domestic and international sources, 2008-2010</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6" name="TextBox 1"/>
          <p:cNvSpPr txBox="1"/>
          <p:nvPr/>
        </p:nvSpPr>
        <p:spPr>
          <a:xfrm>
            <a:off x="48208" y="6596485"/>
            <a:ext cx="7445221" cy="271428"/>
          </a:xfrm>
          <a:prstGeom prst="rect">
            <a:avLst/>
          </a:prstGeom>
        </p:spPr>
        <p:txBody>
          <a:bodyPr wrap="square" lIns="91207" tIns="45608" rIns="91207" bIns="45608" rtlCol="0"/>
          <a:lstStyle>
            <a:defPPr>
              <a:defRPr lang="en-US"/>
            </a:defPPr>
            <a:lvl1pPr marR="0" indent="0" fontAlgn="auto">
              <a:lnSpc>
                <a:spcPct val="100000"/>
              </a:lnSpc>
              <a:spcBef>
                <a:spcPts val="0"/>
              </a:spcBef>
              <a:spcAft>
                <a:spcPts val="0"/>
              </a:spcAft>
              <a:buClrTx/>
              <a:buSzTx/>
              <a:buFontTx/>
              <a:buNone/>
              <a:tabLst/>
              <a:defRPr sz="900">
                <a:effectLst/>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GB" dirty="0"/>
              <a:t>Source: </a:t>
            </a:r>
            <a:r>
              <a:rPr lang="en-US" dirty="0"/>
              <a:t>Prepared by </a:t>
            </a:r>
            <a:r>
              <a:rPr lang="en-US" dirty="0">
                <a:hlinkClick r:id="rId3"/>
              </a:rPr>
              <a:t>www.aidsdatahub.org</a:t>
            </a:r>
            <a:r>
              <a:rPr lang="en-US" dirty="0"/>
              <a:t> based on </a:t>
            </a:r>
            <a:r>
              <a:rPr lang="en-US" dirty="0">
                <a:hlinkClick r:id="rId4"/>
              </a:rPr>
              <a:t>www.aidsinfoonline.org</a:t>
            </a:r>
            <a:r>
              <a:rPr lang="en-US" dirty="0"/>
              <a:t>  </a:t>
            </a:r>
            <a:endParaRPr lang="en-GB" dirty="0"/>
          </a:p>
          <a:p>
            <a:endParaRPr lang="en-GB" dirty="0"/>
          </a:p>
        </p:txBody>
      </p:sp>
      <p:graphicFrame>
        <p:nvGraphicFramePr>
          <p:cNvPr id="7" name="Chart 6"/>
          <p:cNvGraphicFramePr>
            <a:graphicFrameLocks noGrp="1"/>
          </p:cNvGraphicFramePr>
          <p:nvPr>
            <p:extLst>
              <p:ext uri="{D42A27DB-BD31-4B8C-83A1-F6EECF244321}">
                <p14:modId xmlns:p14="http://schemas.microsoft.com/office/powerpoint/2010/main" val="2171113780"/>
              </p:ext>
            </p:extLst>
          </p:nvPr>
        </p:nvGraphicFramePr>
        <p:xfrm>
          <a:off x="2362200" y="2590805"/>
          <a:ext cx="7162800" cy="37338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84902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0"/>
            <a:ext cx="11203563" cy="504000"/>
          </a:xfrm>
        </p:spPr>
        <p:txBody>
          <a:bodyPr/>
          <a:lstStyle/>
          <a:p>
            <a:r>
              <a:rPr lang="en-US" dirty="0"/>
              <a:t>Proportion of spending on care and treatment from domestic and international sources, 2008-2010</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37</a:t>
            </a:fld>
            <a:endParaRPr lang="th-TH" dirty="0">
              <a:solidFill>
                <a:prstClr val="black">
                  <a:tint val="75000"/>
                </a:prstClr>
              </a:solidFill>
            </a:endParaRPr>
          </a:p>
        </p:txBody>
      </p:sp>
      <p:sp>
        <p:nvSpPr>
          <p:cNvPr id="6" name="TextBox 1"/>
          <p:cNvSpPr txBox="1"/>
          <p:nvPr/>
        </p:nvSpPr>
        <p:spPr>
          <a:xfrm>
            <a:off x="152400" y="6540502"/>
            <a:ext cx="7445221" cy="271428"/>
          </a:xfrm>
          <a:prstGeom prst="rect">
            <a:avLst/>
          </a:prstGeom>
        </p:spPr>
        <p:txBody>
          <a:bodyPr wrap="square" lIns="91207" tIns="45608" rIns="91207" bIns="45608" rtlCol="0"/>
          <a:lstStyle>
            <a:defPPr>
              <a:defRPr lang="en-US"/>
            </a:defPPr>
            <a:lvl1pPr marR="0" indent="0" fontAlgn="auto">
              <a:lnSpc>
                <a:spcPct val="100000"/>
              </a:lnSpc>
              <a:spcBef>
                <a:spcPts val="0"/>
              </a:spcBef>
              <a:spcAft>
                <a:spcPts val="0"/>
              </a:spcAft>
              <a:buClrTx/>
              <a:buSzTx/>
              <a:buFontTx/>
              <a:buNone/>
              <a:tabLst/>
              <a:defRPr sz="900">
                <a:effectLst/>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GB" dirty="0"/>
              <a:t>Source: </a:t>
            </a:r>
            <a:r>
              <a:rPr lang="en-US" dirty="0"/>
              <a:t>Prepared by </a:t>
            </a:r>
            <a:r>
              <a:rPr lang="en-US" dirty="0">
                <a:hlinkClick r:id="rId3"/>
              </a:rPr>
              <a:t>www.aidsdatahub.org</a:t>
            </a:r>
            <a:r>
              <a:rPr lang="en-US" dirty="0"/>
              <a:t> based on </a:t>
            </a:r>
            <a:r>
              <a:rPr lang="en-US" dirty="0">
                <a:hlinkClick r:id="rId4"/>
              </a:rPr>
              <a:t>www.aidsinfoonline.org</a:t>
            </a:r>
            <a:r>
              <a:rPr lang="en-US" dirty="0"/>
              <a:t>  </a:t>
            </a:r>
            <a:endParaRPr lang="en-GB" dirty="0"/>
          </a:p>
          <a:p>
            <a:endParaRPr lang="en-GB" dirty="0"/>
          </a:p>
        </p:txBody>
      </p:sp>
      <p:graphicFrame>
        <p:nvGraphicFramePr>
          <p:cNvPr id="7" name="Chart 6"/>
          <p:cNvGraphicFramePr>
            <a:graphicFrameLocks noGrp="1"/>
          </p:cNvGraphicFramePr>
          <p:nvPr>
            <p:extLst>
              <p:ext uri="{D42A27DB-BD31-4B8C-83A1-F6EECF244321}">
                <p14:modId xmlns:p14="http://schemas.microsoft.com/office/powerpoint/2010/main" val="3692347639"/>
              </p:ext>
            </p:extLst>
          </p:nvPr>
        </p:nvGraphicFramePr>
        <p:xfrm>
          <a:off x="2286000" y="2438401"/>
          <a:ext cx="7467600" cy="3962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34740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802" y="35052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bodyPr>
          <a:lstStyle/>
          <a:p>
            <a:pPr eaLnBrk="1" hangingPunct="1"/>
            <a:r>
              <a:rPr lang="en-US" altLang="zh-CN" sz="5400">
                <a:cs typeface="Cordia New" pitchFamily="34" charset="-34"/>
              </a:rPr>
              <a:t>National response</a:t>
            </a:r>
            <a:br>
              <a:rPr lang="en-US" altLang="zh-CN" sz="5400">
                <a:cs typeface="Cordia New" pitchFamily="34" charset="-34"/>
              </a:rPr>
            </a:br>
            <a:endParaRPr lang="en-US">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91901"/>
            <a:ext cx="11390079" cy="504000"/>
          </a:xfrm>
        </p:spPr>
        <p:txBody>
          <a:bodyPr/>
          <a:lstStyle/>
          <a:p>
            <a:r>
              <a:rPr lang="en-US" dirty="0"/>
              <a:t>Proportion of key populations who received an HIV test in the last 12 months and knew their results, 2006-2018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39</a:t>
            </a:fld>
            <a:endParaRPr lang="th-TH" dirty="0">
              <a:solidFill>
                <a:prstClr val="black">
                  <a:tint val="75000"/>
                </a:prstClr>
              </a:solidFill>
            </a:endParaRPr>
          </a:p>
        </p:txBody>
      </p:sp>
      <p:sp>
        <p:nvSpPr>
          <p:cNvPr id="5" name="TextBox 1"/>
          <p:cNvSpPr txBox="1"/>
          <p:nvPr/>
        </p:nvSpPr>
        <p:spPr>
          <a:xfrm>
            <a:off x="76200" y="6400836"/>
            <a:ext cx="11203563" cy="369106"/>
          </a:xfrm>
          <a:prstGeom prst="rect">
            <a:avLst/>
          </a:prstGeom>
        </p:spPr>
        <p:txBody>
          <a:bodyPr wrap="square" lIns="91207" tIns="45608" rIns="91207" bIns="45608">
            <a:spAutoFit/>
          </a:bodyPr>
          <a:lstStyle>
            <a:defPPr>
              <a:defRPr lang="en-US"/>
            </a:defPPr>
            <a:lvl1pPr>
              <a:defRPr sz="900">
                <a:latin typeface="Arial" pitchFamily="34" charset="0"/>
                <a:cs typeface="Arial" pitchFamily="34" charset="0"/>
              </a:defRPr>
            </a:lvl1pPr>
          </a:lstStyle>
          <a:p>
            <a:r>
              <a:rPr lang="en-GB" dirty="0">
                <a:solidFill>
                  <a:prstClr val="black"/>
                </a:solidFill>
              </a:rPr>
              <a:t>Source: Prepared by </a:t>
            </a:r>
            <a:r>
              <a:rPr lang="en-GB" dirty="0">
                <a:solidFill>
                  <a:prstClr val="black"/>
                </a:solidFill>
                <a:hlinkClick r:id="rId2"/>
              </a:rPr>
              <a:t>www.aidsdatahub.org</a:t>
            </a:r>
            <a:r>
              <a:rPr lang="en-GB" dirty="0">
                <a:solidFill>
                  <a:prstClr val="black"/>
                </a:solidFill>
              </a:rPr>
              <a:t> based on 1. National STD/AIDS Control Programme. (2010). UNGASS Country Progress Report: Sri Lanka; and 2. National STD/AIDS Control Programme. (2012). Sri Lanka Global AIDS Response Progress Report 2012; and 3) </a:t>
            </a:r>
            <a:r>
              <a:rPr lang="en-GB" dirty="0">
                <a:solidFill>
                  <a:prstClr val="black"/>
                </a:solidFill>
                <a:hlinkClick r:id="rId3"/>
              </a:rPr>
              <a:t>www.aidsinfoonline.org</a:t>
            </a:r>
            <a:r>
              <a:rPr lang="en-GB" dirty="0">
                <a:solidFill>
                  <a:prstClr val="black"/>
                </a:solidFill>
              </a:rPr>
              <a:t> </a:t>
            </a:r>
          </a:p>
        </p:txBody>
      </p:sp>
      <p:graphicFrame>
        <p:nvGraphicFramePr>
          <p:cNvPr id="7" name="Chart 6">
            <a:extLst>
              <a:ext uri="{FF2B5EF4-FFF2-40B4-BE49-F238E27FC236}">
                <a16:creationId xmlns:a16="http://schemas.microsoft.com/office/drawing/2014/main" id="{E30E9FF0-470F-4794-8173-104666C4F410}"/>
              </a:ext>
            </a:extLst>
          </p:cNvPr>
          <p:cNvGraphicFramePr>
            <a:graphicFrameLocks/>
          </p:cNvGraphicFramePr>
          <p:nvPr>
            <p:extLst>
              <p:ext uri="{D42A27DB-BD31-4B8C-83A1-F6EECF244321}">
                <p14:modId xmlns:p14="http://schemas.microsoft.com/office/powerpoint/2010/main" val="2156487649"/>
              </p:ext>
            </p:extLst>
          </p:nvPr>
        </p:nvGraphicFramePr>
        <p:xfrm>
          <a:off x="1453616" y="2438400"/>
          <a:ext cx="8680991"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997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3"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xfrm>
            <a:off x="228600" y="1447800"/>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noAutofit/>
          </a:bodyPr>
          <a:lstStyle/>
          <a:p>
            <a:pPr eaLnBrk="1" hangingPunct="1"/>
            <a:r>
              <a:rPr lang="en-US" dirty="0">
                <a:cs typeface="Cordia New" pitchFamily="34" charset="-34"/>
              </a:rPr>
              <a:t>Proportion of key populations who received an HIV test in the last 12 months and knew the results, by age group and city, 2014</a:t>
            </a:r>
          </a:p>
        </p:txBody>
      </p:sp>
      <p:sp>
        <p:nvSpPr>
          <p:cNvPr id="3" name="Slide Number Placeholder 2"/>
          <p:cNvSpPr>
            <a:spLocks noGrp="1"/>
          </p:cNvSpPr>
          <p:nvPr>
            <p:ph type="sldNum" sz="quarter" idx="10"/>
          </p:nvPr>
        </p:nvSpPr>
        <p:spPr/>
        <p:txBody>
          <a:bodyPr/>
          <a:lstStyle/>
          <a:p>
            <a:pPr>
              <a:defRPr/>
            </a:pPr>
            <a:fld id="{8BB6354C-0F54-4634-A418-7A47C4EA3AF3}" type="slidenum">
              <a:rPr lang="th-TH" smtClean="0">
                <a:solidFill>
                  <a:prstClr val="black">
                    <a:tint val="75000"/>
                  </a:prstClr>
                </a:solidFill>
              </a:rPr>
              <a:pPr>
                <a:defRPr/>
              </a:pPr>
              <a:t>40</a:t>
            </a:fld>
            <a:endParaRPr lang="th-TH" dirty="0">
              <a:solidFill>
                <a:prstClr val="black">
                  <a:tint val="75000"/>
                </a:prstClr>
              </a:solidFill>
            </a:endParaRPr>
          </a:p>
        </p:txBody>
      </p:sp>
      <p:sp>
        <p:nvSpPr>
          <p:cNvPr id="18437" name="Rectangle 3"/>
          <p:cNvSpPr>
            <a:spLocks noChangeArrowheads="1"/>
          </p:cNvSpPr>
          <p:nvPr/>
        </p:nvSpPr>
        <p:spPr bwMode="auto">
          <a:xfrm>
            <a:off x="76200" y="6460129"/>
            <a:ext cx="11125200" cy="369106"/>
          </a:xfrm>
          <a:prstGeom prst="rect">
            <a:avLst/>
          </a:prstGeom>
          <a:noFill/>
          <a:ln w="9525">
            <a:noFill/>
            <a:miter lim="800000"/>
            <a:headEnd/>
            <a:tailEnd/>
          </a:ln>
        </p:spPr>
        <p:txBody>
          <a:bodyPr wrap="square" lIns="91207" tIns="45608" rIns="91207" bIns="45608">
            <a:spAutoFit/>
          </a:bodyPr>
          <a:lstStyle/>
          <a:p>
            <a:pPr fontAlgn="base">
              <a:spcBef>
                <a:spcPct val="0"/>
              </a:spcBef>
              <a:spcAft>
                <a:spcPct val="0"/>
              </a:spcAft>
              <a:defRPr/>
            </a:pPr>
            <a:r>
              <a:rPr lang="en-US" altLang="zh-CN" sz="900" dirty="0">
                <a:solidFill>
                  <a:prstClr val="black"/>
                </a:solidFill>
                <a:cs typeface="Arial" pitchFamily="34" charset="0"/>
              </a:rPr>
              <a:t>Source: </a:t>
            </a:r>
            <a:r>
              <a:rPr lang="en-US" sz="900" dirty="0">
                <a:solidFill>
                  <a:srgbClr val="000000"/>
                </a:solidFill>
                <a:cs typeface="Arial" pitchFamily="34" charset="0"/>
              </a:rPr>
              <a:t>Prepared by </a:t>
            </a:r>
            <a:r>
              <a:rPr lang="en-US" sz="900" dirty="0">
                <a:solidFill>
                  <a:srgbClr val="000000"/>
                </a:solidFill>
                <a:cs typeface="Arial" pitchFamily="34" charset="0"/>
                <a:hlinkClick r:id="rId2"/>
              </a:rPr>
              <a:t>www.aidsdatahub.org</a:t>
            </a:r>
            <a:r>
              <a:rPr lang="en-US" sz="900" dirty="0">
                <a:solidFill>
                  <a:srgbClr val="000000"/>
                </a:solidFill>
                <a:cs typeface="Arial" pitchFamily="34" charset="0"/>
              </a:rPr>
              <a:t> based on</a:t>
            </a:r>
            <a:r>
              <a:rPr lang="en-US" altLang="zh-CN" sz="900" dirty="0">
                <a:solidFill>
                  <a:prstClr val="black"/>
                </a:solidFill>
                <a:cs typeface="Arial" pitchFamily="34" charset="0"/>
              </a:rPr>
              <a:t> </a:t>
            </a:r>
            <a:r>
              <a:rPr lang="en-US" sz="900" dirty="0">
                <a:solidFill>
                  <a:prstClr val="black"/>
                </a:solidFill>
                <a:cs typeface="Arial" pitchFamily="34" charset="0"/>
              </a:rPr>
              <a:t>National STD/AIDS Control Programme, Management Frontiers (</a:t>
            </a:r>
            <a:r>
              <a:rPr lang="en-US" sz="900" dirty="0" err="1">
                <a:solidFill>
                  <a:prstClr val="black"/>
                </a:solidFill>
                <a:cs typeface="Arial" pitchFamily="34" charset="0"/>
              </a:rPr>
              <a:t>Pvt</a:t>
            </a:r>
            <a:r>
              <a:rPr lang="en-US" sz="900" dirty="0">
                <a:solidFill>
                  <a:prstClr val="black"/>
                </a:solidFill>
                <a:cs typeface="Arial" pitchFamily="34" charset="0"/>
              </a:rPr>
              <a:t>) Ltd and KIT. (2015). Integrated Biological and Behavioral Surveillance (IBBS) Survey Among Key Populations at Higher Risk of HIV in Sri Lanka, 2014 Report, Colombo.</a:t>
            </a:r>
          </a:p>
        </p:txBody>
      </p:sp>
      <p:graphicFrame>
        <p:nvGraphicFramePr>
          <p:cNvPr id="6" name="Chart 5"/>
          <p:cNvGraphicFramePr>
            <a:graphicFrameLocks noGrp="1"/>
          </p:cNvGraphicFramePr>
          <p:nvPr>
            <p:extLst>
              <p:ext uri="{D42A27DB-BD31-4B8C-83A1-F6EECF244321}">
                <p14:modId xmlns:p14="http://schemas.microsoft.com/office/powerpoint/2010/main" val="4032782095"/>
              </p:ext>
            </p:extLst>
          </p:nvPr>
        </p:nvGraphicFramePr>
        <p:xfrm>
          <a:off x="2209800" y="2590800"/>
          <a:ext cx="79248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295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3427" y="1465532"/>
            <a:ext cx="3755173" cy="504000"/>
          </a:xfrm>
        </p:spPr>
        <p:txBody>
          <a:bodyPr>
            <a:noAutofit/>
          </a:bodyPr>
          <a:lstStyle/>
          <a:p>
            <a:r>
              <a:rPr lang="en-US" dirty="0"/>
              <a:t>Distribution of clinics with ART facilities, 2018</a:t>
            </a:r>
          </a:p>
        </p:txBody>
      </p:sp>
      <p:sp>
        <p:nvSpPr>
          <p:cNvPr id="7" name="Rectangle 6"/>
          <p:cNvSpPr>
            <a:spLocks noChangeArrowheads="1"/>
          </p:cNvSpPr>
          <p:nvPr/>
        </p:nvSpPr>
        <p:spPr bwMode="auto">
          <a:xfrm>
            <a:off x="8729547" y="6358325"/>
            <a:ext cx="3429000" cy="768064"/>
          </a:xfrm>
          <a:prstGeom prst="rect">
            <a:avLst/>
          </a:prstGeom>
        </p:spPr>
        <p:txBody>
          <a:bodyPr wrap="square" lIns="91207" tIns="45608" rIns="91207" bIns="45608" rtlCol="0"/>
          <a:lstStyle/>
          <a:p>
            <a:pPr>
              <a:defRPr/>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National STD/AIDS Control Programme. 2018. Annual Report 2018.</a:t>
            </a:r>
          </a:p>
        </p:txBody>
      </p:sp>
      <p:pic>
        <p:nvPicPr>
          <p:cNvPr id="2" name="Picture 1">
            <a:extLst>
              <a:ext uri="{FF2B5EF4-FFF2-40B4-BE49-F238E27FC236}">
                <a16:creationId xmlns:a16="http://schemas.microsoft.com/office/drawing/2014/main" id="{A3F30B24-68DD-43E6-8E10-64B1F4F661C9}"/>
              </a:ext>
            </a:extLst>
          </p:cNvPr>
          <p:cNvPicPr>
            <a:picLocks noChangeAspect="1"/>
          </p:cNvPicPr>
          <p:nvPr/>
        </p:nvPicPr>
        <p:blipFill rotWithShape="1">
          <a:blip r:embed="rId4" cstate="print"/>
          <a:srcRect l="2439" r="9756"/>
          <a:stretch/>
        </p:blipFill>
        <p:spPr>
          <a:xfrm>
            <a:off x="4533900" y="1295412"/>
            <a:ext cx="3124200" cy="5509211"/>
          </a:xfrm>
          <a:prstGeom prst="rect">
            <a:avLst/>
          </a:prstGeom>
        </p:spPr>
      </p:pic>
    </p:spTree>
    <p:extLst>
      <p:ext uri="{BB962C8B-B14F-4D97-AF65-F5344CB8AC3E}">
        <p14:creationId xmlns:p14="http://schemas.microsoft.com/office/powerpoint/2010/main" val="209850392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04" y="1515374"/>
            <a:ext cx="11863925" cy="504000"/>
          </a:xfrm>
        </p:spPr>
        <p:txBody>
          <a:bodyPr/>
          <a:lstStyle/>
          <a:p>
            <a:r>
              <a:rPr lang="en-US" dirty="0"/>
              <a:t>Number of ART sites and people on ART, 2000-2019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42</a:t>
            </a:fld>
            <a:endParaRPr lang="th-TH" dirty="0">
              <a:solidFill>
                <a:prstClr val="black">
                  <a:tint val="75000"/>
                </a:prstClr>
              </a:solidFill>
            </a:endParaRPr>
          </a:p>
        </p:txBody>
      </p:sp>
      <p:sp>
        <p:nvSpPr>
          <p:cNvPr id="5" name="Rectangle 4"/>
          <p:cNvSpPr/>
          <p:nvPr/>
        </p:nvSpPr>
        <p:spPr>
          <a:xfrm>
            <a:off x="203200" y="6324603"/>
            <a:ext cx="10668000" cy="507831"/>
          </a:xfrm>
          <a:prstGeom prst="rect">
            <a:avLst/>
          </a:prstGeom>
        </p:spPr>
        <p:txBody>
          <a:bodyPr wrap="square">
            <a:spAutoFit/>
          </a:bodyPr>
          <a:lstStyle/>
          <a:p>
            <a:pPr defTabSz="914400"/>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1) WHO, UNAIDS, &amp; UNICEF. (2010). Towards Universal Access: Scaling up Priority HIV/AIDS Interventions in the Health Sector - Progress  Reports 2006-2010;  2. UNAIDS. (2013). Global Report: UNAIDS Report on the Global AIDS Epidemic 2013; 3) Global AIDS Response Progress Reporting; 4) </a:t>
            </a:r>
            <a:r>
              <a:rPr lang="en-US" sz="900" dirty="0">
                <a:solidFill>
                  <a:prstClr val="black"/>
                </a:solidFill>
                <a:cs typeface="Arial" pitchFamily="34" charset="0"/>
                <a:hlinkClick r:id="rId4"/>
              </a:rPr>
              <a:t>www.aidsinfoonline.org</a:t>
            </a:r>
            <a:r>
              <a:rPr lang="en-US" sz="900" dirty="0">
                <a:solidFill>
                  <a:prstClr val="black"/>
                </a:solidFill>
                <a:cs typeface="Arial" pitchFamily="34" charset="0"/>
              </a:rPr>
              <a:t> ; and 5. UNAIDS. (2020). UNAIDS HIV Estimates 1990 - 2019</a:t>
            </a:r>
          </a:p>
        </p:txBody>
      </p:sp>
      <p:graphicFrame>
        <p:nvGraphicFramePr>
          <p:cNvPr id="6" name="Chart 5"/>
          <p:cNvGraphicFramePr>
            <a:graphicFrameLocks noGrp="1"/>
          </p:cNvGraphicFramePr>
          <p:nvPr>
            <p:extLst>
              <p:ext uri="{D42A27DB-BD31-4B8C-83A1-F6EECF244321}">
                <p14:modId xmlns:p14="http://schemas.microsoft.com/office/powerpoint/2010/main" val="843611213"/>
              </p:ext>
            </p:extLst>
          </p:nvPr>
        </p:nvGraphicFramePr>
        <p:xfrm>
          <a:off x="533400" y="2133600"/>
          <a:ext cx="11125200" cy="41910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1194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dirty="0"/>
              <a:t>ART scale up, 2000-2019</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43</a:t>
            </a:fld>
            <a:endParaRPr lang="th-TH" dirty="0">
              <a:solidFill>
                <a:prstClr val="black">
                  <a:tint val="75000"/>
                </a:prstClr>
              </a:solidFill>
            </a:endParaRPr>
          </a:p>
        </p:txBody>
      </p:sp>
      <p:sp>
        <p:nvSpPr>
          <p:cNvPr id="5" name="Rectangle 4"/>
          <p:cNvSpPr/>
          <p:nvPr/>
        </p:nvSpPr>
        <p:spPr>
          <a:xfrm>
            <a:off x="213172" y="6504109"/>
            <a:ext cx="11064429" cy="272067"/>
          </a:xfrm>
          <a:prstGeom prst="rect">
            <a:avLst/>
          </a:prstGeom>
        </p:spPr>
        <p:txBody>
          <a:bodyPr wrap="square" lIns="117043" tIns="58518" rIns="117043" bIns="58518">
            <a:spAutoFit/>
          </a:bodyPr>
          <a:lstStyle/>
          <a:p>
            <a:pPr defTabSz="1170387"/>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821325388"/>
              </p:ext>
            </p:extLst>
          </p:nvPr>
        </p:nvGraphicFramePr>
        <p:xfrm>
          <a:off x="487680" y="1780656"/>
          <a:ext cx="11216640" cy="4754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7873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25" y="1441579"/>
            <a:ext cx="11203563" cy="504000"/>
          </a:xfrm>
        </p:spPr>
        <p:txBody>
          <a:bodyPr/>
          <a:lstStyle/>
          <a:p>
            <a:r>
              <a:rPr lang="en-GB" sz="2600" dirty="0"/>
              <a:t>ART coverage trends among children, adult males and females and all ages, 2000 - 2019</a:t>
            </a:r>
            <a:endParaRPr lang="en-US" sz="26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44</a:t>
            </a:fld>
            <a:endParaRPr lang="th-TH" dirty="0">
              <a:solidFill>
                <a:prstClr val="black">
                  <a:tint val="75000"/>
                </a:prstClr>
              </a:solidFill>
            </a:endParaRPr>
          </a:p>
        </p:txBody>
      </p:sp>
      <p:sp>
        <p:nvSpPr>
          <p:cNvPr id="5" name="Rectangle 4"/>
          <p:cNvSpPr/>
          <p:nvPr/>
        </p:nvSpPr>
        <p:spPr>
          <a:xfrm>
            <a:off x="213172" y="6504078"/>
            <a:ext cx="11064429" cy="272152"/>
          </a:xfrm>
          <a:prstGeom prst="rect">
            <a:avLst/>
          </a:prstGeom>
        </p:spPr>
        <p:txBody>
          <a:bodyPr wrap="square" lIns="117125" tIns="58560" rIns="117125" bIns="58560">
            <a:spAutoFit/>
          </a:bodyPr>
          <a:lstStyle/>
          <a:p>
            <a:pPr defTabSz="1171229"/>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p:cNvGraphicFramePr>
          <p:nvPr>
            <p:extLst>
              <p:ext uri="{D42A27DB-BD31-4B8C-83A1-F6EECF244321}">
                <p14:modId xmlns:p14="http://schemas.microsoft.com/office/powerpoint/2010/main" val="1692276149"/>
              </p:ext>
            </p:extLst>
          </p:nvPr>
        </p:nvGraphicFramePr>
        <p:xfrm>
          <a:off x="0" y="2219326"/>
          <a:ext cx="6720000" cy="4407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2789302126"/>
              </p:ext>
            </p:extLst>
          </p:nvPr>
        </p:nvGraphicFramePr>
        <p:xfrm>
          <a:off x="6780352" y="2132885"/>
          <a:ext cx="5280000" cy="4406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8883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600" dirty="0"/>
              <a:t>Estimated adults living with HIV, adults receiving ARVs, and adult ART coverage, 2019</a:t>
            </a:r>
            <a:endParaRPr lang="en-US" sz="26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45</a:t>
            </a:fld>
            <a:endParaRPr lang="th-TH" dirty="0">
              <a:solidFill>
                <a:prstClr val="black">
                  <a:tint val="75000"/>
                </a:prstClr>
              </a:solidFill>
            </a:endParaRPr>
          </a:p>
        </p:txBody>
      </p:sp>
      <p:sp>
        <p:nvSpPr>
          <p:cNvPr id="5" name="Rectangle 4"/>
          <p:cNvSpPr/>
          <p:nvPr/>
        </p:nvSpPr>
        <p:spPr>
          <a:xfrm>
            <a:off x="213172" y="6504084"/>
            <a:ext cx="11064429" cy="272104"/>
          </a:xfrm>
          <a:prstGeom prst="rect">
            <a:avLst/>
          </a:prstGeom>
        </p:spPr>
        <p:txBody>
          <a:bodyPr wrap="square" lIns="117080" tIns="58536" rIns="117080" bIns="58536">
            <a:spAutoFit/>
          </a:bodyPr>
          <a:lstStyle/>
          <a:p>
            <a:pPr defTabSz="1170760"/>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1627719651"/>
              </p:ext>
            </p:extLst>
          </p:nvPr>
        </p:nvGraphicFramePr>
        <p:xfrm>
          <a:off x="1679225" y="2114938"/>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9888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dirty="0"/>
              <a:t>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46</a:t>
            </a:fld>
            <a:endParaRPr lang="th-TH" dirty="0">
              <a:solidFill>
                <a:prstClr val="black">
                  <a:tint val="75000"/>
                </a:prstClr>
              </a:solidFill>
            </a:endParaRPr>
          </a:p>
        </p:txBody>
      </p:sp>
      <p:graphicFrame>
        <p:nvGraphicFramePr>
          <p:cNvPr id="6" name="Chart 5">
            <a:extLst>
              <a:ext uri="{FF2B5EF4-FFF2-40B4-BE49-F238E27FC236}">
                <a16:creationId xmlns:a16="http://schemas.microsoft.com/office/drawing/2014/main" id="{00000000-0008-0000-1800-000002000000}"/>
              </a:ext>
            </a:extLst>
          </p:cNvPr>
          <p:cNvGraphicFramePr>
            <a:graphicFrameLocks noGrp="1"/>
          </p:cNvGraphicFramePr>
          <p:nvPr>
            <p:extLst>
              <p:ext uri="{D42A27DB-BD31-4B8C-83A1-F6EECF244321}">
                <p14:modId xmlns:p14="http://schemas.microsoft.com/office/powerpoint/2010/main" val="767115736"/>
              </p:ext>
            </p:extLst>
          </p:nvPr>
        </p:nvGraphicFramePr>
        <p:xfrm>
          <a:off x="426720" y="2219266"/>
          <a:ext cx="11338560" cy="428479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13172" y="6504083"/>
            <a:ext cx="11064429" cy="272253"/>
          </a:xfrm>
          <a:prstGeom prst="rect">
            <a:avLst/>
          </a:prstGeom>
        </p:spPr>
        <p:txBody>
          <a:bodyPr wrap="square" lIns="117221" tIns="58610" rIns="117221" bIns="58610">
            <a:spAutoFit/>
          </a:bodyPr>
          <a:lstStyle/>
          <a:p>
            <a:pPr defTabSz="1172215"/>
            <a:r>
              <a:rPr lang="en-US" sz="1000" dirty="0">
                <a:solidFill>
                  <a:prstClr val="black"/>
                </a:solidFill>
                <a:cs typeface="Arial" pitchFamily="34" charset="0"/>
              </a:rPr>
              <a:t>Source: Prepared by </a:t>
            </a:r>
            <a:r>
              <a:rPr lang="en-US" sz="1000" dirty="0">
                <a:solidFill>
                  <a:prstClr val="black"/>
                </a:solidFill>
                <a:cs typeface="Arial" pitchFamily="34" charset="0"/>
                <a:hlinkClick r:id="rId4"/>
              </a:rPr>
              <a:t>www.aidsdatahub.org</a:t>
            </a:r>
            <a:r>
              <a:rPr lang="en-US" sz="1000" dirty="0">
                <a:solidFill>
                  <a:prstClr val="black"/>
                </a:solidFill>
                <a:cs typeface="Arial" pitchFamily="34" charset="0"/>
              </a:rPr>
              <a:t>  based on 1. UNAIDS. (2020). UNAIDS 2019 HIV Estimates; 2. </a:t>
            </a:r>
            <a:r>
              <a:rPr lang="en-US" sz="1000" dirty="0">
                <a:solidFill>
                  <a:prstClr val="black"/>
                </a:solidFill>
                <a:cs typeface="Arial" pitchFamily="34" charset="0"/>
                <a:hlinkClick r:id="rId5"/>
              </a:rPr>
              <a:t>http://aidsinfo.unaids.org/</a:t>
            </a:r>
            <a:r>
              <a:rPr lang="en-US" sz="1000" dirty="0">
                <a:solidFill>
                  <a:prstClr val="black"/>
                </a:solidFill>
                <a:cs typeface="Arial" pitchFamily="34" charset="0"/>
              </a:rPr>
              <a:t> and 3. UNAIDS. (2020). UNAIDS Data 2020.</a:t>
            </a:r>
          </a:p>
        </p:txBody>
      </p:sp>
    </p:spTree>
    <p:extLst>
      <p:ext uri="{BB962C8B-B14F-4D97-AF65-F5344CB8AC3E}">
        <p14:creationId xmlns:p14="http://schemas.microsoft.com/office/powerpoint/2010/main" val="1143935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dirty="0"/>
              <a:t>HIV testing and 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47</a:t>
            </a:fld>
            <a:endParaRPr lang="th-TH" dirty="0">
              <a:solidFill>
                <a:prstClr val="black">
                  <a:tint val="75000"/>
                </a:prstClr>
              </a:solidFill>
            </a:endParaRPr>
          </a:p>
        </p:txBody>
      </p:sp>
      <p:sp>
        <p:nvSpPr>
          <p:cNvPr id="5" name="Rectangle 4"/>
          <p:cNvSpPr/>
          <p:nvPr/>
        </p:nvSpPr>
        <p:spPr>
          <a:xfrm>
            <a:off x="213172" y="6504096"/>
            <a:ext cx="11064429" cy="272201"/>
          </a:xfrm>
          <a:prstGeom prst="rect">
            <a:avLst/>
          </a:prstGeom>
        </p:spPr>
        <p:txBody>
          <a:bodyPr wrap="square" lIns="117171" tIns="58584" rIns="117171" bIns="58584">
            <a:spAutoFit/>
          </a:bodyPr>
          <a:lstStyle/>
          <a:p>
            <a:pPr defTabSz="1171698"/>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a:extLst>
              <a:ext uri="{FF2B5EF4-FFF2-40B4-BE49-F238E27FC236}">
                <a16:creationId xmlns:a16="http://schemas.microsoft.com/office/drawing/2014/main" id="{F4695668-FA4D-4A4D-A70A-E01183BBA73E}"/>
              </a:ext>
            </a:extLst>
          </p:cNvPr>
          <p:cNvGraphicFramePr>
            <a:graphicFrameLocks/>
          </p:cNvGraphicFramePr>
          <p:nvPr>
            <p:extLst>
              <p:ext uri="{D42A27DB-BD31-4B8C-83A1-F6EECF244321}">
                <p14:modId xmlns:p14="http://schemas.microsoft.com/office/powerpoint/2010/main" val="531608168"/>
              </p:ext>
            </p:extLst>
          </p:nvPr>
        </p:nvGraphicFramePr>
        <p:xfrm>
          <a:off x="1790708" y="1960040"/>
          <a:ext cx="8610599" cy="45754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9903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371600"/>
            <a:ext cx="11353801" cy="683568"/>
          </a:xfrm>
        </p:spPr>
        <p:txBody>
          <a:bodyPr/>
          <a:lstStyle/>
          <a:p>
            <a:r>
              <a:rPr lang="en-US" dirty="0"/>
              <a:t>Estimated pregnant women living with HIV, pregnant women receiving ARVs, and PMTCT coverage,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48</a:t>
            </a:fld>
            <a:endParaRPr lang="th-TH" dirty="0">
              <a:solidFill>
                <a:prstClr val="black">
                  <a:tint val="75000"/>
                </a:prstClr>
              </a:solidFill>
              <a:latin typeface="Arial"/>
              <a:cs typeface="Cordia New" panose="020B0304020202020204" pitchFamily="34" charset="-34"/>
            </a:endParaRPr>
          </a:p>
        </p:txBody>
      </p:sp>
      <p:graphicFrame>
        <p:nvGraphicFramePr>
          <p:cNvPr id="7" name="Chart 6"/>
          <p:cNvGraphicFramePr>
            <a:graphicFrameLocks noGrp="1"/>
          </p:cNvGraphicFramePr>
          <p:nvPr>
            <p:extLst>
              <p:ext uri="{D42A27DB-BD31-4B8C-83A1-F6EECF244321}">
                <p14:modId xmlns:p14="http://schemas.microsoft.com/office/powerpoint/2010/main" val="3682247190"/>
              </p:ext>
            </p:extLst>
          </p:nvPr>
        </p:nvGraphicFramePr>
        <p:xfrm>
          <a:off x="1314451" y="2286000"/>
          <a:ext cx="9563100" cy="434116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C97EBF2D-FF8E-41C2-85F2-46CF164E40A5}"/>
              </a:ext>
            </a:extLst>
          </p:cNvPr>
          <p:cNvSpPr/>
          <p:nvPr/>
        </p:nvSpPr>
        <p:spPr>
          <a:xfrm>
            <a:off x="440267" y="6511785"/>
            <a:ext cx="8153400" cy="230606"/>
          </a:xfrm>
          <a:prstGeom prst="rect">
            <a:avLst/>
          </a:prstGeom>
        </p:spPr>
        <p:txBody>
          <a:bodyPr wrap="square" lIns="91207" tIns="45608" rIns="91207" bIns="45608">
            <a:spAutoFit/>
          </a:bodyPr>
          <a:lstStyle/>
          <a:p>
            <a:pPr>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4"/>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cs typeface="Cordia New" pitchFamily="34" charset="-34"/>
            </a:endParaRPr>
          </a:p>
        </p:txBody>
      </p:sp>
    </p:spTree>
    <p:extLst>
      <p:ext uri="{BB962C8B-B14F-4D97-AF65-F5344CB8AC3E}">
        <p14:creationId xmlns:p14="http://schemas.microsoft.com/office/powerpoint/2010/main" val="1149701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3427" y="1465532"/>
            <a:ext cx="8327173" cy="504000"/>
          </a:xfrm>
        </p:spPr>
        <p:txBody>
          <a:bodyPr>
            <a:noAutofit/>
          </a:bodyPr>
          <a:lstStyle/>
          <a:p>
            <a:r>
              <a:rPr lang="en-US" dirty="0"/>
              <a:t>Expansion of PMTCT coverage in Sri Lanka, 2013 - 2016</a:t>
            </a:r>
          </a:p>
        </p:txBody>
      </p:sp>
      <p:sp>
        <p:nvSpPr>
          <p:cNvPr id="7" name="Rectangle 6"/>
          <p:cNvSpPr>
            <a:spLocks noChangeArrowheads="1"/>
          </p:cNvSpPr>
          <p:nvPr/>
        </p:nvSpPr>
        <p:spPr bwMode="auto">
          <a:xfrm>
            <a:off x="446512" y="6553200"/>
            <a:ext cx="7173487" cy="304800"/>
          </a:xfrm>
          <a:prstGeom prst="rect">
            <a:avLst/>
          </a:prstGeom>
        </p:spPr>
        <p:txBody>
          <a:bodyPr wrap="square" lIns="91207" tIns="45608" rIns="91207" bIns="45608" rtlCol="0"/>
          <a:lstStyle/>
          <a:p>
            <a:pPr>
              <a:defRPr/>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National STD/AIDS Control Programme. 2018. Annual Report 2018.</a:t>
            </a:r>
          </a:p>
        </p:txBody>
      </p:sp>
      <p:pic>
        <p:nvPicPr>
          <p:cNvPr id="3" name="Picture 2">
            <a:extLst>
              <a:ext uri="{FF2B5EF4-FFF2-40B4-BE49-F238E27FC236}">
                <a16:creationId xmlns:a16="http://schemas.microsoft.com/office/drawing/2014/main" id="{1B67AB97-7B80-4EBA-8DAA-6237638D2905}"/>
              </a:ext>
            </a:extLst>
          </p:cNvPr>
          <p:cNvPicPr>
            <a:picLocks noChangeAspect="1"/>
          </p:cNvPicPr>
          <p:nvPr/>
        </p:nvPicPr>
        <p:blipFill>
          <a:blip r:embed="rId4" cstate="print"/>
          <a:stretch>
            <a:fillRect/>
          </a:stretch>
        </p:blipFill>
        <p:spPr>
          <a:xfrm>
            <a:off x="611816" y="1969533"/>
            <a:ext cx="10968373" cy="4504436"/>
          </a:xfrm>
          <a:prstGeom prst="rect">
            <a:avLst/>
          </a:prstGeom>
        </p:spPr>
      </p:pic>
    </p:spTree>
    <p:extLst>
      <p:ext uri="{BB962C8B-B14F-4D97-AF65-F5344CB8AC3E}">
        <p14:creationId xmlns:p14="http://schemas.microsoft.com/office/powerpoint/2010/main" val="26897549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dirty="0"/>
              <a:t>Estimated people living with HIV, new HIV infections and AIDS-related deaths, 1990-2019</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a:t>
            </a:fld>
            <a:endParaRPr lang="th-TH" dirty="0">
              <a:solidFill>
                <a:prstClr val="black">
                  <a:tint val="75000"/>
                </a:prstClr>
              </a:solidFill>
            </a:endParaRPr>
          </a:p>
        </p:txBody>
      </p:sp>
      <p:sp>
        <p:nvSpPr>
          <p:cNvPr id="5" name="Rectangle 4"/>
          <p:cNvSpPr/>
          <p:nvPr/>
        </p:nvSpPr>
        <p:spPr>
          <a:xfrm>
            <a:off x="213172" y="6504087"/>
            <a:ext cx="11064429" cy="271972"/>
          </a:xfrm>
          <a:prstGeom prst="rect">
            <a:avLst/>
          </a:prstGeom>
        </p:spPr>
        <p:txBody>
          <a:bodyPr wrap="square" lIns="116952" tIns="58471" rIns="116952" bIns="58471">
            <a:spAutoFit/>
          </a:bodyPr>
          <a:lstStyle/>
          <a:p>
            <a:pPr defTabSz="116945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3144789270"/>
              </p:ext>
            </p:extLst>
          </p:nvPr>
        </p:nvGraphicFramePr>
        <p:xfrm>
          <a:off x="947624" y="2305675"/>
          <a:ext cx="10296757"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2351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675187" y="1985871"/>
            <a:ext cx="8991600" cy="3195520"/>
          </a:xfrm>
          <a:prstGeom prst="rect">
            <a:avLst/>
          </a:prstGeom>
        </p:spPr>
        <p:txBody>
          <a:bodyPr wrap="square" lIns="91207" tIns="45608" rIns="91207" bIns="45608">
            <a:spAutoFit/>
          </a:bodyPr>
          <a:lstStyle/>
          <a:p>
            <a:pPr>
              <a:lnSpc>
                <a:spcPts val="2200"/>
              </a:lnSpc>
            </a:pPr>
            <a:br>
              <a:rPr lang="en-US" sz="2100"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Selected indicators of response from NCPI 2014</a:t>
            </a: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a:t>
            </a:r>
            <a:r>
              <a:rPr lang="en-US" dirty="0">
                <a:solidFill>
                  <a:srgbClr val="00B0F0"/>
                </a:solidFill>
                <a:latin typeface="Arial" pitchFamily="34" charset="0"/>
                <a:cs typeface="Arial" pitchFamily="34" charset="0"/>
              </a:rPr>
              <a:t>N/A</a:t>
            </a:r>
            <a:r>
              <a:rPr lang="en-US" dirty="0">
                <a:solidFill>
                  <a:prstClr val="black"/>
                </a:solidFill>
                <a:latin typeface="Arial" pitchFamily="34" charset="0"/>
                <a:cs typeface="Arial" pitchFamily="34" charset="0"/>
              </a:rPr>
              <a:t>      Legal services (legal aid or other)      </a:t>
            </a:r>
            <a:r>
              <a:rPr lang="en-US" dirty="0">
                <a:solidFill>
                  <a:srgbClr val="00B0F0"/>
                </a:solidFill>
                <a:latin typeface="Arial" pitchFamily="34" charset="0"/>
                <a:cs typeface="Arial" pitchFamily="34" charset="0"/>
              </a:rPr>
              <a:t>N/A</a:t>
            </a:r>
            <a:r>
              <a:rPr lang="en-US" dirty="0">
                <a:solidFill>
                  <a:prstClr val="black"/>
                </a:solidFill>
                <a:latin typeface="Arial" pitchFamily="34" charset="0"/>
                <a:cs typeface="Arial" pitchFamily="34" charset="0"/>
              </a:rPr>
              <a:t>      NHRI or other mechanisms </a:t>
            </a:r>
          </a:p>
          <a:p>
            <a:pPr>
              <a:lnSpc>
                <a:spcPts val="2200"/>
              </a:lnSpc>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7" name="Rectangle 6"/>
          <p:cNvSpPr/>
          <p:nvPr/>
        </p:nvSpPr>
        <p:spPr>
          <a:xfrm>
            <a:off x="2971800" y="1427252"/>
            <a:ext cx="7467600" cy="538383"/>
          </a:xfrm>
          <a:prstGeom prst="rect">
            <a:avLst/>
          </a:prstGeom>
        </p:spPr>
        <p:txBody>
          <a:bodyPr wrap="square" lIns="91207" tIns="45608" rIns="91207" bIns="45608">
            <a:spAutoFit/>
          </a:bodyPr>
          <a:lstStyle/>
          <a:p>
            <a:r>
              <a:rPr lang="en-US" sz="2900" dirty="0">
                <a:solidFill>
                  <a:srgbClr val="00B0F0"/>
                </a:solidFill>
                <a:latin typeface="Arial" pitchFamily="34" charset="0"/>
                <a:cs typeface="Arial" pitchFamily="34" charset="0"/>
              </a:rPr>
              <a:t>National data on stigma and discrimination </a:t>
            </a:r>
            <a:endParaRPr lang="en-GB" sz="2900" dirty="0">
              <a:solidFill>
                <a:srgbClr val="00B0F0"/>
              </a:solidFill>
              <a:latin typeface="Arial" pitchFamily="34" charset="0"/>
              <a:cs typeface="Arial" pitchFamily="34" charset="0"/>
            </a:endParaRPr>
          </a:p>
        </p:txBody>
      </p:sp>
      <p:sp>
        <p:nvSpPr>
          <p:cNvPr id="19" name="TextBox 18"/>
          <p:cNvSpPr txBox="1"/>
          <p:nvPr/>
        </p:nvSpPr>
        <p:spPr>
          <a:xfrm>
            <a:off x="2133600" y="5031991"/>
            <a:ext cx="7981544" cy="1292435"/>
          </a:xfrm>
          <a:prstGeom prst="rect">
            <a:avLst/>
          </a:prstGeom>
          <a:noFill/>
          <a:ln w="15875">
            <a:solidFill>
              <a:schemeClr val="bg1">
                <a:lumMod val="50000"/>
                <a:alpha val="48000"/>
              </a:schemeClr>
            </a:solidFill>
          </a:ln>
        </p:spPr>
        <p:txBody>
          <a:bodyPr wrap="square" lIns="91207" tIns="45608" rIns="91207" bIns="45608" rtlCol="0">
            <a:spAutoFit/>
          </a:bodyPr>
          <a:lstStyle/>
          <a:p>
            <a:pPr indent="-114011"/>
            <a:r>
              <a:rPr lang="en-US" sz="2400" dirty="0">
                <a:solidFill>
                  <a:srgbClr val="00B0F0"/>
                </a:solidFill>
                <a:latin typeface="Arial" pitchFamily="34" charset="0"/>
                <a:cs typeface="Arial" pitchFamily="34" charset="0"/>
              </a:rPr>
              <a:t>STIGMA INDEX </a:t>
            </a:r>
          </a:p>
          <a:p>
            <a:pPr indent="-114011"/>
            <a:r>
              <a:rPr lang="en-US" dirty="0">
                <a:solidFill>
                  <a:srgbClr val="00B0F0"/>
                </a:solidFill>
                <a:latin typeface="Arial" pitchFamily="34" charset="0"/>
                <a:cs typeface="Arial" pitchFamily="34" charset="0"/>
              </a:rPr>
              <a:t>(2009-10 Data) </a:t>
            </a:r>
          </a:p>
          <a:p>
            <a:pPr indent="-114011"/>
            <a:r>
              <a:rPr lang="en-US" dirty="0">
                <a:solidFill>
                  <a:prstClr val="black"/>
                </a:solidFill>
                <a:latin typeface="Arial" pitchFamily="34" charset="0"/>
                <a:cs typeface="Arial" pitchFamily="34" charset="0"/>
              </a:rPr>
              <a:t>Percent of PLHIV respondents who avoided going to a local clinic when needed because of HIV status:  </a:t>
            </a:r>
            <a:r>
              <a:rPr lang="en-US" dirty="0">
                <a:solidFill>
                  <a:srgbClr val="00B0F0"/>
                </a:solidFill>
                <a:latin typeface="Arial" pitchFamily="34" charset="0"/>
                <a:cs typeface="Arial" pitchFamily="34" charset="0"/>
              </a:rPr>
              <a:t>30%</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1" y="1356018"/>
            <a:ext cx="1022547" cy="92088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27256347"/>
              </p:ext>
            </p:extLst>
          </p:nvPr>
        </p:nvGraphicFramePr>
        <p:xfrm>
          <a:off x="1676400" y="3352708"/>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N/A</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1/10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N/A</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8" name="Flowchart: Merge 7"/>
          <p:cNvSpPr/>
          <p:nvPr/>
        </p:nvSpPr>
        <p:spPr>
          <a:xfrm>
            <a:off x="9877425" y="4419600"/>
            <a:ext cx="304800" cy="2286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rtlCol="0" anchor="ctr"/>
          <a:lstStyle/>
          <a:p>
            <a:pPr algn="ctr"/>
            <a:endParaRPr lang="en-GB">
              <a:solidFill>
                <a:prstClr val="white"/>
              </a:solidFill>
            </a:endParaRPr>
          </a:p>
        </p:txBody>
      </p:sp>
      <p:sp>
        <p:nvSpPr>
          <p:cNvPr id="10" name="Oval 9"/>
          <p:cNvSpPr/>
          <p:nvPr/>
        </p:nvSpPr>
        <p:spPr>
          <a:xfrm>
            <a:off x="9906003" y="3746500"/>
            <a:ext cx="215900" cy="215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rtlCol="0" anchor="ctr"/>
          <a:lstStyle/>
          <a:p>
            <a:endParaRPr lang="en-US">
              <a:solidFill>
                <a:prstClr val="white"/>
              </a:solidFill>
            </a:endParaRPr>
          </a:p>
        </p:txBody>
      </p:sp>
      <p:sp>
        <p:nvSpPr>
          <p:cNvPr id="3" name="Slide Number Placeholder 2"/>
          <p:cNvSpPr>
            <a:spLocks noGrp="1"/>
          </p:cNvSpPr>
          <p:nvPr>
            <p:ph type="sldNum" sz="quarter" idx="10"/>
          </p:nvPr>
        </p:nvSpPr>
        <p:spPr/>
        <p:txBody>
          <a:bodyPr/>
          <a:lstStyle/>
          <a:p>
            <a:fld id="{84BB6952-0182-45BD-AA28-A5322F469A92}" type="slidenum">
              <a:rPr lang="en-GB" smtClean="0">
                <a:solidFill>
                  <a:prstClr val="black">
                    <a:tint val="75000"/>
                  </a:prstClr>
                </a:solidFill>
              </a:rPr>
              <a:pPr/>
              <a:t>50</a:t>
            </a:fld>
            <a:endParaRPr lang="en-GB">
              <a:solidFill>
                <a:prstClr val="black">
                  <a:tint val="75000"/>
                </a:prstClr>
              </a:solidFill>
            </a:endParaRPr>
          </a:p>
        </p:txBody>
      </p:sp>
      <p:sp>
        <p:nvSpPr>
          <p:cNvPr id="12" name="Rectangle 11"/>
          <p:cNvSpPr/>
          <p:nvPr/>
        </p:nvSpPr>
        <p:spPr>
          <a:xfrm>
            <a:off x="1" y="6473553"/>
            <a:ext cx="9652379" cy="230606"/>
          </a:xfrm>
          <a:prstGeom prst="rect">
            <a:avLst/>
          </a:prstGeom>
        </p:spPr>
        <p:txBody>
          <a:bodyPr wrap="square" lIns="91207" tIns="45608" rIns="91207" bIns="45608">
            <a:spAutoFit/>
          </a:bodyPr>
          <a:lstStyle/>
          <a:p>
            <a:r>
              <a:rPr lang="en-US" sz="900" dirty="0">
                <a:latin typeface="Arial" pitchFamily="34" charset="0"/>
                <a:cs typeface="Arial" pitchFamily="34" charset="0"/>
              </a:rPr>
              <a:t>Source: </a:t>
            </a:r>
            <a:r>
              <a:rPr lang="en-GB" sz="900" dirty="0"/>
              <a:t>Prepared by UNAIDS Regional Support Team Asia and the Pacific and</a:t>
            </a:r>
            <a:r>
              <a:rPr lang="en-GB" sz="900" u="sng" dirty="0">
                <a:hlinkClick r:id="rId5"/>
              </a:rPr>
              <a:t>www.aidsdatahub.org</a:t>
            </a:r>
            <a:r>
              <a:rPr lang="en-GB" sz="900" dirty="0"/>
              <a:t> based on information provided by UNAIDS country office and partners</a:t>
            </a:r>
          </a:p>
        </p:txBody>
      </p:sp>
    </p:spTree>
    <p:extLst>
      <p:ext uri="{BB962C8B-B14F-4D97-AF65-F5344CB8AC3E}">
        <p14:creationId xmlns:p14="http://schemas.microsoft.com/office/powerpoint/2010/main" val="2169281360"/>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37" y="1571612"/>
            <a:ext cx="11203563" cy="504000"/>
          </a:xfrm>
        </p:spPr>
        <p:txBody>
          <a:bodyPr/>
          <a:lstStyle/>
          <a:p>
            <a:r>
              <a:rPr lang="en-US" dirty="0"/>
              <a:t>Punitive laws hindering the HIV response</a:t>
            </a:r>
            <a:endParaRPr lang="en-GB" dirty="0"/>
          </a:p>
        </p:txBody>
      </p:sp>
      <p:sp>
        <p:nvSpPr>
          <p:cNvPr id="3" name="Slide Number Placeholder 2"/>
          <p:cNvSpPr>
            <a:spLocks noGrp="1"/>
          </p:cNvSpPr>
          <p:nvPr>
            <p:ph type="sldNum" sz="quarter" idx="10"/>
          </p:nvPr>
        </p:nvSpPr>
        <p:spPr/>
        <p:txBody>
          <a:bodyPr/>
          <a:lstStyle/>
          <a:p>
            <a:fld id="{9D833C6D-8637-714B-9745-6BCA58E6393D}" type="slidenum">
              <a:rPr lang="th-TH" smtClean="0"/>
              <a:pPr/>
              <a:t>51</a:t>
            </a:fld>
            <a:endParaRPr lang="th-TH"/>
          </a:p>
        </p:txBody>
      </p:sp>
      <p:sp>
        <p:nvSpPr>
          <p:cNvPr id="5" name="Rectangle 4"/>
          <p:cNvSpPr/>
          <p:nvPr/>
        </p:nvSpPr>
        <p:spPr>
          <a:xfrm>
            <a:off x="226475" y="6400841"/>
            <a:ext cx="9831925" cy="230606"/>
          </a:xfrm>
          <a:prstGeom prst="rect">
            <a:avLst/>
          </a:prstGeom>
        </p:spPr>
        <p:txBody>
          <a:bodyPr wrap="square" lIns="91207" tIns="45608" rIns="91207" bIns="45608">
            <a:spAutoFit/>
          </a:bodyPr>
          <a:lstStyle/>
          <a:p>
            <a:pPr fontAlgn="base">
              <a:spcBef>
                <a:spcPct val="0"/>
              </a:spcBef>
              <a:spcAft>
                <a:spcPct val="0"/>
              </a:spcAft>
            </a:pPr>
            <a:r>
              <a:rPr lang="en-US" sz="900" dirty="0">
                <a:solidFill>
                  <a:prstClr val="black"/>
                </a:solidFill>
                <a:ea typeface="ＭＳ Ｐゴシック" charset="0"/>
                <a:cs typeface="Arial" pitchFamily="34" charset="0"/>
              </a:rPr>
              <a:t>Sources: Prepared by </a:t>
            </a:r>
            <a:r>
              <a:rPr lang="en-US" sz="900" dirty="0">
                <a:solidFill>
                  <a:prstClr val="black"/>
                </a:solidFill>
                <a:ea typeface="ＭＳ Ｐゴシック" charset="0"/>
                <a:cs typeface="Arial" pitchFamily="34" charset="0"/>
                <a:hlinkClick r:id="rId2"/>
              </a:rPr>
              <a:t>www.aidsdatahub.org</a:t>
            </a:r>
            <a:r>
              <a:rPr lang="en-US" sz="900" dirty="0">
                <a:solidFill>
                  <a:prstClr val="black"/>
                </a:solidFill>
                <a:ea typeface="ＭＳ Ｐゴシック" charset="0"/>
                <a:cs typeface="Arial" pitchFamily="34" charset="0"/>
              </a:rPr>
              <a:t> based on UNAIDS, UNDP, UNFPA, and UNODC. (2014). Punitive Laws Hindering the HIV Response in Asia and the Pacific in October 2014</a:t>
            </a:r>
            <a:endParaRPr lang="en-GB" sz="900" dirty="0">
              <a:solidFill>
                <a:prstClr val="black"/>
              </a:solidFill>
              <a:ea typeface="ＭＳ Ｐゴシック" charset="0"/>
              <a:cs typeface="Arial" pitchFamily="34"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5572127"/>
            <a:ext cx="2616200" cy="37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0695" y="2447927"/>
            <a:ext cx="8810625" cy="280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244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4F74C36-4893-4760-99AC-1C1D005D3DA4}" type="slidenum">
              <a:rPr lang="th-TH" smtClean="0"/>
              <a:pPr>
                <a:defRPr/>
              </a:pPr>
              <a:t>52</a:t>
            </a:fld>
            <a:endParaRPr lang="th-TH" dirty="0"/>
          </a:p>
        </p:txBody>
      </p:sp>
      <p:sp>
        <p:nvSpPr>
          <p:cNvPr id="123907" name="Rectangle 3"/>
          <p:cNvSpPr txBox="1">
            <a:spLocks noChangeArrowheads="1"/>
          </p:cNvSpPr>
          <p:nvPr/>
        </p:nvSpPr>
        <p:spPr bwMode="auto">
          <a:xfrm>
            <a:off x="1981200"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7" tIns="45608" rIns="91207" bIns="45608"/>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dirty="0">
                <a:solidFill>
                  <a:srgbClr val="C00000"/>
                </a:solidFill>
              </a:rPr>
              <a:t>THANK YOU</a:t>
            </a:r>
          </a:p>
          <a:p>
            <a:pPr algn="ctr" eaLnBrk="1" hangingPunct="1">
              <a:spcBef>
                <a:spcPct val="20000"/>
              </a:spcBef>
            </a:pPr>
            <a:endParaRPr lang="en-US" sz="4000" dirty="0">
              <a:solidFill>
                <a:srgbClr val="C00000"/>
              </a:solidFill>
            </a:endParaRPr>
          </a:p>
          <a:p>
            <a:pPr algn="ctr" eaLnBrk="1" hangingPunct="1">
              <a:spcBef>
                <a:spcPct val="20000"/>
              </a:spcBef>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hangingPunct="1">
              <a:spcBef>
                <a:spcPct val="20000"/>
              </a:spcBef>
            </a:pPr>
            <a:endParaRPr lang="en-US" sz="1000" u="sng" dirty="0">
              <a:solidFill>
                <a:srgbClr val="C00000"/>
              </a:solidFill>
            </a:endParaRPr>
          </a:p>
          <a:p>
            <a:pPr algn="ctr" eaLnBrk="1" hangingPunct="1">
              <a:spcBef>
                <a:spcPct val="20000"/>
              </a:spcBef>
            </a:pPr>
            <a:endParaRPr lang="en-US" sz="1000" i="1" dirty="0">
              <a:solidFill>
                <a:srgbClr val="C00000"/>
              </a:solidFill>
            </a:endParaRPr>
          </a:p>
          <a:p>
            <a:pPr algn="ctr" eaLnBrk="1" hangingPunct="1">
              <a:spcBef>
                <a:spcPct val="20000"/>
              </a:spcBef>
            </a:pPr>
            <a:endParaRPr lang="en-US" sz="1000" i="1" dirty="0">
              <a:solidFill>
                <a:srgbClr val="C00000"/>
              </a:solidFill>
            </a:endParaRPr>
          </a:p>
          <a:p>
            <a:pPr algn="ctr" eaLnBrk="1" hangingPunct="1">
              <a:spcBef>
                <a:spcPct val="20000"/>
              </a:spcBef>
            </a:pPr>
            <a:endParaRPr lang="en-US" sz="1000" i="1" dirty="0">
              <a:solidFill>
                <a:srgbClr val="C00000"/>
              </a:solidFill>
            </a:endParaRPr>
          </a:p>
          <a:p>
            <a:pPr algn="ctr" eaLnBrk="1" hangingPunct="1">
              <a:spcBef>
                <a:spcPct val="20000"/>
              </a:spcBef>
            </a:pPr>
            <a:endParaRPr lang="en-US" sz="1000" i="1" dirty="0">
              <a:solidFill>
                <a:srgbClr val="C00000"/>
              </a:solidFill>
            </a:endParaRPr>
          </a:p>
          <a:p>
            <a:pPr algn="ctr" eaLnBrk="1" hangingPunct="1">
              <a:spcBef>
                <a:spcPct val="20000"/>
              </a:spcBef>
            </a:pPr>
            <a:endParaRPr lang="en-US" sz="1000" i="1" dirty="0">
              <a:solidFill>
                <a:srgbClr val="C00000"/>
              </a:solidFill>
            </a:endParaRPr>
          </a:p>
          <a:p>
            <a:pPr algn="ctr" eaLnBrk="1" hangingPunct="1">
              <a:spcBef>
                <a:spcPct val="20000"/>
              </a:spcBef>
            </a:pPr>
            <a:r>
              <a:rPr lang="en-US" sz="1400" i="1" dirty="0">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dirty="0">
                <a:solidFill>
                  <a:srgbClr val="C00000"/>
                </a:solidFill>
              </a:rPr>
              <a:t>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hangingPunct="1">
              <a:spcBef>
                <a:spcPct val="20000"/>
              </a:spcBef>
            </a:pPr>
            <a:endParaRPr lang="en-US" sz="1400" dirty="0">
              <a:solidFill>
                <a:srgbClr val="C00000"/>
              </a:solidFill>
            </a:endParaRPr>
          </a:p>
        </p:txBody>
      </p:sp>
    </p:spTree>
    <p:extLst>
      <p:ext uri="{BB962C8B-B14F-4D97-AF65-F5344CB8AC3E}">
        <p14:creationId xmlns:p14="http://schemas.microsoft.com/office/powerpoint/2010/main" val="180519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dirty="0"/>
              <a:t>Estimated people living with HIV, new HIV infections and AIDS-related deaths, 1990-2019</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Rectangle 4"/>
          <p:cNvSpPr/>
          <p:nvPr/>
        </p:nvSpPr>
        <p:spPr>
          <a:xfrm>
            <a:off x="213172" y="6504109"/>
            <a:ext cx="11064429" cy="271999"/>
          </a:xfrm>
          <a:prstGeom prst="rect">
            <a:avLst/>
          </a:prstGeom>
        </p:spPr>
        <p:txBody>
          <a:bodyPr wrap="square" lIns="116980" tIns="58484" rIns="116980" bIns="58484">
            <a:spAutoFit/>
          </a:bodyPr>
          <a:lstStyle/>
          <a:p>
            <a:pPr defTabSz="1169733"/>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2942317788"/>
              </p:ext>
            </p:extLst>
          </p:nvPr>
        </p:nvGraphicFramePr>
        <p:xfrm>
          <a:off x="334433" y="2306136"/>
          <a:ext cx="3840000" cy="414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719227140"/>
              </p:ext>
            </p:extLst>
          </p:nvPr>
        </p:nvGraphicFramePr>
        <p:xfrm>
          <a:off x="4176000" y="2306136"/>
          <a:ext cx="3840000" cy="414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2753565819"/>
              </p:ext>
            </p:extLst>
          </p:nvPr>
        </p:nvGraphicFramePr>
        <p:xfrm>
          <a:off x="8016213" y="2306136"/>
          <a:ext cx="3840000" cy="4147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8796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dirty="0"/>
              <a:t>Estimated number of adults (15+) living with HIV and women (15+) living with HIV, 1990-2019</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Rectangle 4"/>
          <p:cNvSpPr/>
          <p:nvPr/>
        </p:nvSpPr>
        <p:spPr>
          <a:xfrm>
            <a:off x="213172" y="6504109"/>
            <a:ext cx="11064429" cy="272031"/>
          </a:xfrm>
          <a:prstGeom prst="rect">
            <a:avLst/>
          </a:prstGeom>
        </p:spPr>
        <p:txBody>
          <a:bodyPr wrap="square" lIns="117011" tIns="58500" rIns="117011" bIns="58500">
            <a:spAutoFit/>
          </a:bodyPr>
          <a:lstStyle/>
          <a:p>
            <a:pPr defTabSz="1170060"/>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651610220"/>
              </p:ext>
            </p:extLst>
          </p:nvPr>
        </p:nvGraphicFramePr>
        <p:xfrm>
          <a:off x="566033" y="2305675"/>
          <a:ext cx="11059939"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11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5"/>
          <p:cNvSpPr txBox="1">
            <a:spLocks noGrp="1"/>
          </p:cNvSpPr>
          <p:nvPr>
            <p:ph type="title"/>
          </p:nvPr>
        </p:nvSpPr>
        <p:spPr>
          <a:xfrm>
            <a:off x="304800" y="1615235"/>
            <a:ext cx="8402672" cy="504000"/>
          </a:xfrm>
          <a:prstGeom prst="rect">
            <a:avLst/>
          </a:prstGeom>
          <a:noFill/>
          <a:ln>
            <a:noFill/>
          </a:ln>
        </p:spPr>
        <p:txBody>
          <a:bodyPr spcFirstLastPara="1" wrap="square" lIns="91191" tIns="45587" rIns="91191" bIns="45587" anchor="t" anchorCtr="0">
            <a:noAutofit/>
          </a:bodyPr>
          <a:lstStyle/>
          <a:p>
            <a:r>
              <a:rPr lang="en-US" dirty="0"/>
              <a:t>Key population size estimates, 2018</a:t>
            </a:r>
            <a:endParaRPr dirty="0"/>
          </a:p>
        </p:txBody>
      </p:sp>
      <p:sp>
        <p:nvSpPr>
          <p:cNvPr id="529" name="Google Shape;529;p85"/>
          <p:cNvSpPr txBox="1">
            <a:spLocks noGrp="1"/>
          </p:cNvSpPr>
          <p:nvPr>
            <p:ph type="sldNum" idx="12"/>
          </p:nvPr>
        </p:nvSpPr>
        <p:spPr>
          <a:xfrm>
            <a:off x="9667876" y="6358039"/>
            <a:ext cx="542925" cy="365125"/>
          </a:xfrm>
          <a:prstGeom prst="rect">
            <a:avLst/>
          </a:prstGeom>
          <a:noFill/>
          <a:ln>
            <a:noFill/>
          </a:ln>
        </p:spPr>
        <p:txBody>
          <a:bodyPr spcFirstLastPara="1" wrap="square" lIns="91191" tIns="45587" rIns="91191" bIns="45587" anchor="b" anchorCtr="0">
            <a:noAutofit/>
          </a:bodyPr>
          <a:lstStyle/>
          <a:p>
            <a:pPr>
              <a:buClr>
                <a:srgbClr val="000000"/>
              </a:buClr>
              <a:defRPr/>
            </a:pPr>
            <a:fld id="{00000000-1234-1234-1234-123412341234}" type="slidenum">
              <a:rPr lang="en-US" kern="0">
                <a:solidFill>
                  <a:srgbClr val="888888"/>
                </a:solidFill>
              </a:rPr>
              <a:pPr>
                <a:buClr>
                  <a:srgbClr val="000000"/>
                </a:buClr>
                <a:defRPr/>
              </a:pPr>
              <a:t>8</a:t>
            </a:fld>
            <a:endParaRPr kern="0">
              <a:solidFill>
                <a:srgbClr val="888888"/>
              </a:solidFill>
            </a:endParaRPr>
          </a:p>
        </p:txBody>
      </p:sp>
      <p:graphicFrame>
        <p:nvGraphicFramePr>
          <p:cNvPr id="531" name="Google Shape;531;p85"/>
          <p:cNvGraphicFramePr/>
          <p:nvPr>
            <p:extLst>
              <p:ext uri="{D42A27DB-BD31-4B8C-83A1-F6EECF244321}">
                <p14:modId xmlns:p14="http://schemas.microsoft.com/office/powerpoint/2010/main" val="2160514421"/>
              </p:ext>
            </p:extLst>
          </p:nvPr>
        </p:nvGraphicFramePr>
        <p:xfrm>
          <a:off x="1961324" y="2667018"/>
          <a:ext cx="8135207" cy="3654935"/>
        </p:xfrm>
        <a:graphic>
          <a:graphicData uri="http://schemas.openxmlformats.org/drawingml/2006/table">
            <a:tbl>
              <a:tblPr>
                <a:noFill/>
              </a:tblPr>
              <a:tblGrid>
                <a:gridCol w="3633747">
                  <a:extLst>
                    <a:ext uri="{9D8B030D-6E8A-4147-A177-3AD203B41FA5}">
                      <a16:colId xmlns:a16="http://schemas.microsoft.com/office/drawing/2014/main" val="20000"/>
                    </a:ext>
                  </a:extLst>
                </a:gridCol>
                <a:gridCol w="2108999">
                  <a:extLst>
                    <a:ext uri="{9D8B030D-6E8A-4147-A177-3AD203B41FA5}">
                      <a16:colId xmlns:a16="http://schemas.microsoft.com/office/drawing/2014/main" val="20001"/>
                    </a:ext>
                  </a:extLst>
                </a:gridCol>
                <a:gridCol w="2392461">
                  <a:extLst>
                    <a:ext uri="{9D8B030D-6E8A-4147-A177-3AD203B41FA5}">
                      <a16:colId xmlns:a16="http://schemas.microsoft.com/office/drawing/2014/main" val="20002"/>
                    </a:ext>
                  </a:extLst>
                </a:gridCol>
              </a:tblGrid>
              <a:tr h="597620">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7620">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5173">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dirty="0"/>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    900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12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30 000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4701">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    40 000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44701">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people (TG)</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2 200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3164280"/>
                  </a:ext>
                </a:extLst>
              </a:tr>
            </a:tbl>
          </a:graphicData>
        </a:graphic>
      </p:graphicFrame>
      <p:sp>
        <p:nvSpPr>
          <p:cNvPr id="6" name="Google Shape;580;p98">
            <a:extLst>
              <a:ext uri="{FF2B5EF4-FFF2-40B4-BE49-F238E27FC236}">
                <a16:creationId xmlns:a16="http://schemas.microsoft.com/office/drawing/2014/main" id="{B0A5AE27-0978-465E-99D0-C965CEA194AE}"/>
              </a:ext>
            </a:extLst>
          </p:cNvPr>
          <p:cNvSpPr/>
          <p:nvPr/>
        </p:nvSpPr>
        <p:spPr>
          <a:xfrm>
            <a:off x="173072" y="6494277"/>
            <a:ext cx="8534400" cy="233810"/>
          </a:xfrm>
          <a:prstGeom prst="rect">
            <a:avLst/>
          </a:prstGeom>
          <a:noFill/>
          <a:ln>
            <a:noFill/>
          </a:ln>
        </p:spPr>
        <p:txBody>
          <a:bodyPr spcFirstLastPara="1" wrap="square" lIns="91191" tIns="45587" rIns="91191" bIns="45587" anchor="t" anchorCtr="0">
            <a:noAutofit/>
          </a:bodyPr>
          <a:lstStyle/>
          <a:p>
            <a:pPr>
              <a:buClr>
                <a:srgbClr val="000000"/>
              </a:buClr>
              <a:buFont typeface="Arial"/>
              <a:buNone/>
              <a:defRPr/>
            </a:pPr>
            <a:r>
              <a:rPr lang="en-US" sz="900" kern="0" dirty="0">
                <a:solidFill>
                  <a:srgbClr val="000000"/>
                </a:solidFill>
                <a:ea typeface="Arial"/>
                <a:cs typeface="Arial"/>
                <a:sym typeface="Arial"/>
              </a:rPr>
              <a:t>Source: Prepared by </a:t>
            </a:r>
            <a:r>
              <a:rPr lang="en-US" sz="900" u="sng" kern="0" dirty="0">
                <a:solidFill>
                  <a:srgbClr val="0000FF"/>
                </a:solidFill>
                <a:ea typeface="Arial"/>
                <a:cs typeface="Arial"/>
                <a:sym typeface="Arial"/>
                <a:hlinkClick r:id="rId3"/>
              </a:rPr>
              <a:t>www.aidsdatahub.org</a:t>
            </a:r>
            <a:r>
              <a:rPr lang="en-US" sz="900" kern="0" dirty="0">
                <a:solidFill>
                  <a:srgbClr val="000000"/>
                </a:solidFill>
                <a:ea typeface="Arial"/>
                <a:cs typeface="Arial"/>
                <a:sym typeface="Arial"/>
              </a:rPr>
              <a:t> based on Global AIDS Monitoring 2019</a:t>
            </a:r>
            <a:endParaRPr sz="1400" kern="0" dirty="0">
              <a:solidFill>
                <a:srgbClr val="000000"/>
              </a:solidFill>
              <a:cs typeface="Arial"/>
              <a:sym typeface="Arial"/>
            </a:endParaRPr>
          </a:p>
        </p:txBody>
      </p:sp>
    </p:spTree>
    <p:extLst>
      <p:ext uri="{BB962C8B-B14F-4D97-AF65-F5344CB8AC3E}">
        <p14:creationId xmlns:p14="http://schemas.microsoft.com/office/powerpoint/2010/main" val="4096357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45B8776-BC02-4C30-8055-21DFCC9B91F7}"/>
              </a:ext>
            </a:extLst>
          </p:cNvPr>
          <p:cNvGrpSpPr/>
          <p:nvPr/>
        </p:nvGrpSpPr>
        <p:grpSpPr>
          <a:xfrm>
            <a:off x="2971800" y="2067407"/>
            <a:ext cx="5638800" cy="4290532"/>
            <a:chOff x="0" y="0"/>
            <a:chExt cx="4484673" cy="3937147"/>
          </a:xfrm>
        </p:grpSpPr>
        <p:graphicFrame>
          <p:nvGraphicFramePr>
            <p:cNvPr id="15" name="Chart 14">
              <a:extLst>
                <a:ext uri="{FF2B5EF4-FFF2-40B4-BE49-F238E27FC236}">
                  <a16:creationId xmlns:a16="http://schemas.microsoft.com/office/drawing/2014/main" id="{27A8032C-B7D8-42F7-B062-E55A8972ED6D}"/>
                </a:ext>
              </a:extLst>
            </p:cNvPr>
            <p:cNvGraphicFramePr/>
            <p:nvPr>
              <p:extLst>
                <p:ext uri="{D42A27DB-BD31-4B8C-83A1-F6EECF244321}">
                  <p14:modId xmlns:p14="http://schemas.microsoft.com/office/powerpoint/2010/main" val="1125125612"/>
                </p:ext>
              </p:extLst>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4FA10AB1-A53A-48C9-9B93-6EA78CEF9F53}"/>
                </a:ext>
              </a:extLst>
            </p:cNvPr>
            <p:cNvGraphicFramePr>
              <a:graphicFrameLocks/>
            </p:cNvGraphicFramePr>
            <p:nvPr>
              <p:extLst>
                <p:ext uri="{D42A27DB-BD31-4B8C-83A1-F6EECF244321}">
                  <p14:modId xmlns:p14="http://schemas.microsoft.com/office/powerpoint/2010/main" val="2050289338"/>
                </p:ext>
              </p:extLst>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FBC6EA96-C719-4884-BE46-74B434F2BE81}"/>
                </a:ext>
              </a:extLst>
            </p:cNvPr>
            <p:cNvGraphicFramePr>
              <a:graphicFrameLocks/>
            </p:cNvGraphicFramePr>
            <p:nvPr>
              <p:extLst>
                <p:ext uri="{D42A27DB-BD31-4B8C-83A1-F6EECF244321}">
                  <p14:modId xmlns:p14="http://schemas.microsoft.com/office/powerpoint/2010/main" val="2287734372"/>
                </p:ext>
              </p:extLst>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a:extLst>
                <a:ext uri="{FF2B5EF4-FFF2-40B4-BE49-F238E27FC236}">
                  <a16:creationId xmlns:a16="http://schemas.microsoft.com/office/drawing/2014/main" id="{F96D8E5F-1441-4A11-A8E4-0797AF757400}"/>
                </a:ext>
              </a:extLst>
            </p:cNvPr>
            <p:cNvGraphicFramePr>
              <a:graphicFrameLocks/>
            </p:cNvGraphicFramePr>
            <p:nvPr>
              <p:extLst>
                <p:ext uri="{D42A27DB-BD31-4B8C-83A1-F6EECF244321}">
                  <p14:modId xmlns:p14="http://schemas.microsoft.com/office/powerpoint/2010/main" val="922107979"/>
                </p:ext>
              </p:extLst>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43">
              <a:extLst>
                <a:ext uri="{FF2B5EF4-FFF2-40B4-BE49-F238E27FC236}">
                  <a16:creationId xmlns:a16="http://schemas.microsoft.com/office/drawing/2014/main" id="{762EFA1C-1D4E-40FA-8E42-0D4526981CD8}"/>
                </a:ext>
              </a:extLst>
            </p:cNvPr>
            <p:cNvSpPr txBox="1"/>
            <p:nvPr/>
          </p:nvSpPr>
          <p:spPr>
            <a:xfrm>
              <a:off x="1" y="2148078"/>
              <a:ext cx="1560967" cy="644507"/>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b="1" kern="0" dirty="0">
                  <a:solidFill>
                    <a:sysClr val="windowText" lastClr="000000"/>
                  </a:solidFill>
                  <a:latin typeface="Arial Narrow" panose="020B0606020202030204" pitchFamily="34" charset="0"/>
                  <a:cs typeface="Arial" pitchFamily="34" charset="0"/>
                </a:rPr>
                <a:t>PEOPLE WHO</a:t>
              </a:r>
            </a:p>
            <a:p>
              <a:pPr>
                <a:defRPr/>
              </a:pPr>
              <a:r>
                <a:rPr lang="en-GB" b="1" kern="0" dirty="0">
                  <a:solidFill>
                    <a:sysClr val="windowText" lastClr="000000"/>
                  </a:solidFill>
                  <a:latin typeface="Arial Narrow" panose="020B0606020202030204" pitchFamily="34" charset="0"/>
                  <a:cs typeface="Arial" pitchFamily="34" charset="0"/>
                </a:rPr>
                <a:t>INJECT DRUGS (2016) </a:t>
              </a:r>
            </a:p>
          </p:txBody>
        </p:sp>
        <p:sp>
          <p:nvSpPr>
            <p:cNvPr id="29" name="TextBox 44">
              <a:extLst>
                <a:ext uri="{FF2B5EF4-FFF2-40B4-BE49-F238E27FC236}">
                  <a16:creationId xmlns:a16="http://schemas.microsoft.com/office/drawing/2014/main" id="{4696910A-0283-493D-8089-3CA8EA9F0A08}"/>
                </a:ext>
              </a:extLst>
            </p:cNvPr>
            <p:cNvSpPr txBox="1"/>
            <p:nvPr/>
          </p:nvSpPr>
          <p:spPr>
            <a:xfrm>
              <a:off x="0" y="1238150"/>
              <a:ext cx="1090300" cy="39539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b="1" kern="0" dirty="0">
                  <a:solidFill>
                    <a:sysClr val="windowText" lastClr="000000"/>
                  </a:solidFill>
                  <a:latin typeface="Arial Narrow" panose="020B0606020202030204" pitchFamily="34" charset="0"/>
                  <a:cs typeface="Arial" pitchFamily="34" charset="0"/>
                </a:rPr>
                <a:t>MEN WHO HAVE SEX</a:t>
              </a:r>
            </a:p>
            <a:p>
              <a:pPr>
                <a:defRPr/>
              </a:pPr>
              <a:r>
                <a:rPr lang="en-GB" b="1" kern="0" dirty="0">
                  <a:solidFill>
                    <a:sysClr val="windowText" lastClr="000000"/>
                  </a:solidFill>
                  <a:latin typeface="Arial Narrow" panose="020B0606020202030204" pitchFamily="34" charset="0"/>
                  <a:cs typeface="Arial" pitchFamily="34" charset="0"/>
                </a:rPr>
                <a:t>WITH MEN (2016)</a:t>
              </a:r>
            </a:p>
          </p:txBody>
        </p:sp>
        <p:sp>
          <p:nvSpPr>
            <p:cNvPr id="30" name="TextBox 45">
              <a:extLst>
                <a:ext uri="{FF2B5EF4-FFF2-40B4-BE49-F238E27FC236}">
                  <a16:creationId xmlns:a16="http://schemas.microsoft.com/office/drawing/2014/main" id="{59CAA76D-C91A-4BBF-95F3-AC2D938FDE39}"/>
                </a:ext>
              </a:extLst>
            </p:cNvPr>
            <p:cNvSpPr txBox="1"/>
            <p:nvPr/>
          </p:nvSpPr>
          <p:spPr>
            <a:xfrm>
              <a:off x="0" y="324401"/>
              <a:ext cx="1253488" cy="240063"/>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b="1" kern="0" dirty="0">
                  <a:solidFill>
                    <a:sysClr val="windowText" lastClr="000000"/>
                  </a:solidFill>
                  <a:latin typeface="Arial Narrow" panose="020B0606020202030204" pitchFamily="34" charset="0"/>
                  <a:cs typeface="Arial" pitchFamily="34" charset="0"/>
                </a:rPr>
                <a:t>TRANSGENDER PEOPLE</a:t>
              </a:r>
            </a:p>
          </p:txBody>
        </p:sp>
        <p:sp>
          <p:nvSpPr>
            <p:cNvPr id="31" name="TextBox 46">
              <a:extLst>
                <a:ext uri="{FF2B5EF4-FFF2-40B4-BE49-F238E27FC236}">
                  <a16:creationId xmlns:a16="http://schemas.microsoft.com/office/drawing/2014/main" id="{1B44469E-2989-44B8-BD73-AD59F6568D40}"/>
                </a:ext>
              </a:extLst>
            </p:cNvPr>
            <p:cNvSpPr txBox="1"/>
            <p:nvPr/>
          </p:nvSpPr>
          <p:spPr>
            <a:xfrm>
              <a:off x="0" y="3221221"/>
              <a:ext cx="1461859" cy="59019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b="1" kern="0" dirty="0">
                  <a:solidFill>
                    <a:sysClr val="windowText" lastClr="000000"/>
                  </a:solidFill>
                  <a:latin typeface="Arial Narrow" panose="020B0606020202030204" pitchFamily="34" charset="0"/>
                  <a:cs typeface="Arial" pitchFamily="34" charset="0"/>
                </a:rPr>
                <a:t>FEMALE</a:t>
              </a:r>
            </a:p>
            <a:p>
              <a:pPr>
                <a:defRPr/>
              </a:pPr>
              <a:r>
                <a:rPr lang="en-GB" b="1" kern="0" dirty="0">
                  <a:solidFill>
                    <a:sysClr val="windowText" lastClr="000000"/>
                  </a:solidFill>
                  <a:latin typeface="Arial Narrow" panose="020B0606020202030204" pitchFamily="34" charset="0"/>
                  <a:cs typeface="Arial" pitchFamily="34" charset="0"/>
                </a:rPr>
                <a:t>SEX WORKERS (2016)</a:t>
              </a:r>
            </a:p>
          </p:txBody>
        </p:sp>
      </p:grpSp>
      <p:sp>
        <p:nvSpPr>
          <p:cNvPr id="2" name="Title 1"/>
          <p:cNvSpPr>
            <a:spLocks noGrp="1"/>
          </p:cNvSpPr>
          <p:nvPr>
            <p:ph type="title"/>
          </p:nvPr>
        </p:nvSpPr>
        <p:spPr>
          <a:xfrm>
            <a:off x="273935" y="1563407"/>
            <a:ext cx="8402672" cy="504000"/>
          </a:xfrm>
        </p:spPr>
        <p:txBody>
          <a:bodyPr/>
          <a:lstStyle/>
          <a:p>
            <a:r>
              <a:rPr lang="en-US" dirty="0"/>
              <a:t>HIV prevalence among key populations, 2016</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9</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55671" y="6431387"/>
            <a:ext cx="8839200" cy="304800"/>
          </a:xfrm>
          <a:prstGeom prst="rect">
            <a:avLst/>
          </a:prstGeom>
        </p:spPr>
        <p:txBody>
          <a:bodyPr wrap="square" lIns="91207" tIns="45608" rIns="91207" bIns="4560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7"/>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2017</a:t>
            </a:r>
          </a:p>
        </p:txBody>
      </p:sp>
    </p:spTree>
    <p:extLst>
      <p:ext uri="{BB962C8B-B14F-4D97-AF65-F5344CB8AC3E}">
        <p14:creationId xmlns:p14="http://schemas.microsoft.com/office/powerpoint/2010/main" val="212961242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6688</TotalTime>
  <Words>3199</Words>
  <Application>Microsoft Office PowerPoint</Application>
  <PresentationFormat>Widescreen</PresentationFormat>
  <Paragraphs>360</Paragraphs>
  <Slides>52</Slides>
  <Notes>29</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52</vt:i4>
      </vt:variant>
    </vt:vector>
  </HeadingPairs>
  <TitlesOfParts>
    <vt:vector size="72" baseType="lpstr">
      <vt:lpstr>Arial</vt:lpstr>
      <vt:lpstr>Arial Narrow</vt:lpstr>
      <vt:lpstr>Calibri</vt:lpstr>
      <vt:lpstr>Times New Roman</vt:lpstr>
      <vt:lpstr>1_Cover Design</vt:lpstr>
      <vt:lpstr>Layout</vt:lpstr>
      <vt:lpstr>1_Layout</vt:lpstr>
      <vt:lpstr>2_Cover Design</vt:lpstr>
      <vt:lpstr>3_Layout</vt:lpstr>
      <vt:lpstr>7_Layout</vt:lpstr>
      <vt:lpstr>8_Layout</vt:lpstr>
      <vt:lpstr>2_Layout with Latest!</vt:lpstr>
      <vt:lpstr>4_Layout with Latest!</vt:lpstr>
      <vt:lpstr>5_Layout with Latest!</vt:lpstr>
      <vt:lpstr>6_Layout with Latest!</vt:lpstr>
      <vt:lpstr>7_Layout with Latest!</vt:lpstr>
      <vt:lpstr>8_Layout with Latest!</vt:lpstr>
      <vt:lpstr>9_Layout with Latest!</vt:lpstr>
      <vt:lpstr>11_Layout with Latest!</vt:lpstr>
      <vt:lpstr>12_Layout</vt:lpstr>
      <vt:lpstr>Sri Lanka</vt:lpstr>
      <vt:lpstr>CONTENT</vt:lpstr>
      <vt:lpstr>BASIC SOCIO-DEMOGRAPHIC INDICATORS</vt:lpstr>
      <vt:lpstr>HIV prevalence and  epidemiology</vt:lpstr>
      <vt:lpstr>Estimated people living with HIV, new HIV infections and AIDS-related deaths, 1990-2019</vt:lpstr>
      <vt:lpstr>Estimated people living with HIV, new HIV infections and AIDS-related deaths, 1990-2019</vt:lpstr>
      <vt:lpstr>Estimated number of adults (15+) living with HIV and women (15+) living with HIV, 1990-2019</vt:lpstr>
      <vt:lpstr>Key population size estimates, 2018</vt:lpstr>
      <vt:lpstr>HIV prevalence among key populations, 2016 </vt:lpstr>
      <vt:lpstr>HIV prevalence among key populations, 2005-2018</vt:lpstr>
      <vt:lpstr>HIV prevalence among key populations by city, 2017/18</vt:lpstr>
      <vt:lpstr>Annual reported number of  HIV infections, AIDS cases and deaths,  1987 - 2018</vt:lpstr>
      <vt:lpstr>New HIV cases by mode of transmission, 2018</vt:lpstr>
      <vt:lpstr>Estimated number of new HIV infections by Populations, 1990-2025</vt:lpstr>
      <vt:lpstr>Active syphilis prevalence among key populations by city, 2017/18</vt:lpstr>
      <vt:lpstr>Risk behaviours </vt:lpstr>
      <vt:lpstr>Proportion of key populations who reported condom use at last sex,  2006-2018</vt:lpstr>
      <vt:lpstr>Proportion of MSM who reported condom use at last sex with different partners, by city, 2014</vt:lpstr>
      <vt:lpstr>Proportion of FSW who reported condom use at last sex with different partners, by city, 2017/18</vt:lpstr>
      <vt:lpstr>Proportion of beach boys who reported condom use at last sex with different partners, Colombo, 2014 - 2017/18</vt:lpstr>
      <vt:lpstr>Proportion of key population who reported consistent condom use with different partners by city, 2017/18</vt:lpstr>
      <vt:lpstr>Overlapping risk behaviors reported among surveyed key populations by city, 2017/18</vt:lpstr>
      <vt:lpstr>Average number of clients reported among FSW by city, 2017/18</vt:lpstr>
      <vt:lpstr>Average number of sex partners reported among MSM by city, 2017/18</vt:lpstr>
      <vt:lpstr>Average number of sex partners reported among beach boys in Galle, 2017/18</vt:lpstr>
      <vt:lpstr>Proportion of surveyed key populations who are married, by city, 2017/18</vt:lpstr>
      <vt:lpstr>Proportion of surveyed key populations who are younger than 25 years, by city, 2017/18</vt:lpstr>
      <vt:lpstr>Vulnerability and  HIV knowledge </vt:lpstr>
      <vt:lpstr>Proportion of key populations with comprehensive HIV knowledge, by city and age group, 2017/18  </vt:lpstr>
      <vt:lpstr>Proportion of military personnel with correct knowledge on HIV prevention and mode of transmission, 2008 </vt:lpstr>
      <vt:lpstr>HIV expenditure </vt:lpstr>
      <vt:lpstr>AIDS spending by financing source, 2007-2013 </vt:lpstr>
      <vt:lpstr>AIDS spending by financing source, 2007-2013 </vt:lpstr>
      <vt:lpstr>AIDS spending by category, 2007-2010</vt:lpstr>
      <vt:lpstr>Proportion of total prevention programme spending on key populations  at higher risk, 2008-2010</vt:lpstr>
      <vt:lpstr>Proportion of spending on HIV prevention from domestic and international sources, 2008-2010</vt:lpstr>
      <vt:lpstr>Proportion of spending on care and treatment from domestic and international sources, 2008-2010</vt:lpstr>
      <vt:lpstr>National response </vt:lpstr>
      <vt:lpstr>Proportion of key populations who received an HIV test in the last 12 months and knew their results, 2006-2018</vt:lpstr>
      <vt:lpstr>Proportion of key populations who received an HIV test in the last 12 months and knew the results, by age group and city, 2014</vt:lpstr>
      <vt:lpstr>Distribution of clinics with ART facilities, 2018</vt:lpstr>
      <vt:lpstr>Number of ART sites and people on ART, 2000-2019</vt:lpstr>
      <vt:lpstr>ART scale up, 2000-2019</vt:lpstr>
      <vt:lpstr>ART coverage trends among children, adult males and females and all ages, 2000 - 2019</vt:lpstr>
      <vt:lpstr>Estimated adults living with HIV, adults receiving ARVs, and adult ART coverage, 2019</vt:lpstr>
      <vt:lpstr>Treatment cascade, 2019</vt:lpstr>
      <vt:lpstr>HIV testing and treatment cascade, 2019</vt:lpstr>
      <vt:lpstr>Estimated pregnant women living with HIV, pregnant women receiving ARVs, and PMTCT coverage, 2018</vt:lpstr>
      <vt:lpstr>Expansion of PMTCT coverage in Sri Lanka, 2013 - 2016</vt:lpstr>
      <vt:lpstr>PowerPoint Presentation</vt:lpstr>
      <vt:lpstr>Punitive laws hindering the HIV response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dc:title>
  <dc:creator>UNAIDS</dc:creator>
  <cp:lastModifiedBy>BOONYATHAROKUL, Earn</cp:lastModifiedBy>
  <cp:revision>649</cp:revision>
  <dcterms:created xsi:type="dcterms:W3CDTF">2013-01-31T02:09:13Z</dcterms:created>
  <dcterms:modified xsi:type="dcterms:W3CDTF">2020-09-14T01:54:26Z</dcterms:modified>
</cp:coreProperties>
</file>