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drawings/drawing5.xml" ContentType="application/vnd.openxmlformats-officedocument.drawingml.chartshapes+xml"/>
  <Override PartName="/ppt/charts/chart11.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notesSlides/notesSlide11.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notesSlides/notesSlide12.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notesSlides/notesSlide13.xml" ContentType="application/vnd.openxmlformats-officedocument.presentationml.notesSlide+xml"/>
  <Override PartName="/ppt/charts/chart24.xml" ContentType="application/vnd.openxmlformats-officedocument.drawingml.chart+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35" r:id="rId6"/>
    <p:sldMasterId id="2147483944" r:id="rId7"/>
    <p:sldMasterId id="2147483968" r:id="rId8"/>
    <p:sldMasterId id="2147483978" r:id="rId9"/>
    <p:sldMasterId id="2147483988" r:id="rId10"/>
  </p:sldMasterIdLst>
  <p:notesMasterIdLst>
    <p:notesMasterId r:id="rId36"/>
  </p:notesMasterIdLst>
  <p:handoutMasterIdLst>
    <p:handoutMasterId r:id="rId37"/>
  </p:handoutMasterIdLst>
  <p:sldIdLst>
    <p:sldId id="266" r:id="rId11"/>
    <p:sldId id="268" r:id="rId12"/>
    <p:sldId id="322" r:id="rId13"/>
    <p:sldId id="260" r:id="rId14"/>
    <p:sldId id="271" r:id="rId15"/>
    <p:sldId id="367" r:id="rId16"/>
    <p:sldId id="368" r:id="rId17"/>
    <p:sldId id="360" r:id="rId18"/>
    <p:sldId id="292" r:id="rId19"/>
    <p:sldId id="369" r:id="rId20"/>
    <p:sldId id="370" r:id="rId21"/>
    <p:sldId id="371" r:id="rId22"/>
    <p:sldId id="372" r:id="rId23"/>
    <p:sldId id="263" r:id="rId24"/>
    <p:sldId id="374" r:id="rId25"/>
    <p:sldId id="344" r:id="rId26"/>
    <p:sldId id="296" r:id="rId27"/>
    <p:sldId id="351" r:id="rId28"/>
    <p:sldId id="308" r:id="rId29"/>
    <p:sldId id="380" r:id="rId30"/>
    <p:sldId id="378" r:id="rId31"/>
    <p:sldId id="362" r:id="rId32"/>
    <p:sldId id="376" r:id="rId33"/>
    <p:sldId id="381" r:id="rId34"/>
    <p:sldId id="311" r:id="rId35"/>
  </p:sldIdLst>
  <p:sldSz cx="12192000" cy="6858000"/>
  <p:notesSz cx="7102475" cy="10234613"/>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99FF"/>
    <a:srgbClr val="FF5050"/>
    <a:srgbClr val="FF99CC"/>
    <a:srgbClr val="EC008C"/>
    <a:srgbClr val="E6E6E6"/>
    <a:srgbClr val="FACA00"/>
    <a:srgbClr val="00A99A"/>
    <a:srgbClr val="88C540"/>
    <a:srgbClr val="ADD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5" autoAdjust="0"/>
    <p:restoredTop sz="91615" autoAdjust="0"/>
  </p:normalViewPr>
  <p:slideViewPr>
    <p:cSldViewPr>
      <p:cViewPr varScale="1">
        <p:scale>
          <a:sx n="107" d="100"/>
          <a:sy n="107" d="100"/>
        </p:scale>
        <p:origin x="776"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2" d="100"/>
          <a:sy n="52" d="100"/>
        </p:scale>
        <p:origin x="-2592"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65682003637286E-2"/>
          <c:y val="8.7045062638342566E-2"/>
          <c:w val="0.76010920170295548"/>
          <c:h val="0.57944416254809439"/>
        </c:manualLayout>
      </c:layout>
      <c:barChart>
        <c:barDir val="col"/>
        <c:grouping val="clustered"/>
        <c:varyColors val="0"/>
        <c:ser>
          <c:idx val="0"/>
          <c:order val="0"/>
          <c:tx>
            <c:strRef>
              <c:f>'HIV prev'!$D$3</c:f>
              <c:strCache>
                <c:ptCount val="1"/>
                <c:pt idx="0">
                  <c:v>Jakarta</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prev'!$D$4:$D$23</c:f>
              <c:numCache>
                <c:formatCode>General</c:formatCode>
                <c:ptCount val="20"/>
                <c:pt idx="0">
                  <c:v>34</c:v>
                </c:pt>
              </c:numCache>
            </c:numRef>
          </c:val>
          <c:extLst>
            <c:ext xmlns:c16="http://schemas.microsoft.com/office/drawing/2014/chart" uri="{C3380CC4-5D6E-409C-BE32-E72D297353CC}">
              <c16:uniqueId val="{00000000-4C9B-4331-BC85-936D96C2308D}"/>
            </c:ext>
          </c:extLst>
        </c:ser>
        <c:ser>
          <c:idx val="1"/>
          <c:order val="1"/>
          <c:tx>
            <c:strRef>
              <c:f>'HIV prev'!$E$3</c:f>
              <c:strCache>
                <c:ptCount val="1"/>
                <c:pt idx="0">
                  <c:v>North East Delhi</c:v>
                </c:pt>
              </c:strCache>
            </c:strRef>
          </c:tx>
          <c:spPr>
            <a:solidFill>
              <a:srgbClr val="FF5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prev'!$E$4:$E$23</c:f>
              <c:numCache>
                <c:formatCode>General</c:formatCode>
                <c:ptCount val="20"/>
                <c:pt idx="10">
                  <c:v>10.9</c:v>
                </c:pt>
              </c:numCache>
            </c:numRef>
          </c:val>
          <c:extLst>
            <c:ext xmlns:c16="http://schemas.microsoft.com/office/drawing/2014/chart" uri="{C3380CC4-5D6E-409C-BE32-E72D297353CC}">
              <c16:uniqueId val="{00000001-4C9B-4331-BC85-936D96C2308D}"/>
            </c:ext>
          </c:extLst>
        </c:ser>
        <c:ser>
          <c:idx val="2"/>
          <c:order val="2"/>
          <c:tx>
            <c:strRef>
              <c:f>'HIV prev'!$F$3</c:f>
              <c:strCache>
                <c:ptCount val="1"/>
                <c:pt idx="0">
                  <c:v>Kuala Lumpur</c:v>
                </c:pt>
              </c:strCache>
            </c:strRef>
          </c:tx>
          <c:spPr>
            <a:solidFill>
              <a:srgbClr val="CDC88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prev'!$F$4:$F$23</c:f>
              <c:numCache>
                <c:formatCode>General</c:formatCode>
                <c:ptCount val="20"/>
                <c:pt idx="2">
                  <c:v>23.9</c:v>
                </c:pt>
              </c:numCache>
            </c:numRef>
          </c:val>
          <c:extLst>
            <c:ext xmlns:c16="http://schemas.microsoft.com/office/drawing/2014/chart" uri="{C3380CC4-5D6E-409C-BE32-E72D297353CC}">
              <c16:uniqueId val="{00000002-4C9B-4331-BC85-936D96C2308D}"/>
            </c:ext>
          </c:extLst>
        </c:ser>
        <c:ser>
          <c:idx val="3"/>
          <c:order val="3"/>
          <c:tx>
            <c:strRef>
              <c:f>'HIV prev'!$G$3</c:f>
              <c:strCache>
                <c:ptCount val="1"/>
                <c:pt idx="0">
                  <c:v>Larkana</c:v>
                </c:pt>
              </c:strCache>
            </c:strRef>
          </c:tx>
          <c:spPr>
            <a:solidFill>
              <a:srgbClr val="63CDF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prev'!$G$4:$G$23</c:f>
              <c:numCache>
                <c:formatCode>General</c:formatCode>
                <c:ptCount val="20"/>
                <c:pt idx="4">
                  <c:v>18</c:v>
                </c:pt>
              </c:numCache>
            </c:numRef>
          </c:val>
          <c:extLst>
            <c:ext xmlns:c16="http://schemas.microsoft.com/office/drawing/2014/chart" uri="{C3380CC4-5D6E-409C-BE32-E72D297353CC}">
              <c16:uniqueId val="{00000003-4C9B-4331-BC85-936D96C2308D}"/>
            </c:ext>
          </c:extLst>
        </c:ser>
        <c:ser>
          <c:idx val="4"/>
          <c:order val="4"/>
          <c:tx>
            <c:strRef>
              <c:f>'HIV prev'!$H$3</c:f>
              <c:strCache>
                <c:ptCount val="1"/>
                <c:pt idx="0">
                  <c:v>Cebu City</c:v>
                </c:pt>
              </c:strCache>
            </c:strRef>
          </c:tx>
          <c:spPr>
            <a:solidFill>
              <a:srgbClr val="F78E1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prev'!$H$4:$H$23</c:f>
              <c:numCache>
                <c:formatCode>General</c:formatCode>
                <c:ptCount val="20"/>
                <c:pt idx="6">
                  <c:v>11.8</c:v>
                </c:pt>
              </c:numCache>
            </c:numRef>
          </c:val>
          <c:extLst>
            <c:ext xmlns:c16="http://schemas.microsoft.com/office/drawing/2014/chart" uri="{C3380CC4-5D6E-409C-BE32-E72D297353CC}">
              <c16:uniqueId val="{00000004-4C9B-4331-BC85-936D96C2308D}"/>
            </c:ext>
          </c:extLst>
        </c:ser>
        <c:ser>
          <c:idx val="5"/>
          <c:order val="5"/>
          <c:tx>
            <c:strRef>
              <c:f>'HIV prev'!$I$3</c:f>
              <c:strCache>
                <c:ptCount val="1"/>
                <c:pt idx="0">
                  <c:v>Banteay Meanchey</c:v>
                </c:pt>
              </c:strCache>
            </c:strRef>
          </c:tx>
          <c:spPr>
            <a:solidFill>
              <a:srgbClr val="78A7B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prev'!$I$4:$I$23</c:f>
              <c:numCache>
                <c:formatCode>General</c:formatCode>
                <c:ptCount val="20"/>
                <c:pt idx="8">
                  <c:v>11.7</c:v>
                </c:pt>
              </c:numCache>
            </c:numRef>
          </c:val>
          <c:extLst>
            <c:ext xmlns:c16="http://schemas.microsoft.com/office/drawing/2014/chart" uri="{C3380CC4-5D6E-409C-BE32-E72D297353CC}">
              <c16:uniqueId val="{00000005-4C9B-4331-BC85-936D96C2308D}"/>
            </c:ext>
          </c:extLst>
        </c:ser>
        <c:ser>
          <c:idx val="6"/>
          <c:order val="6"/>
          <c:tx>
            <c:strRef>
              <c:f>'HIV prev'!$J$3</c:f>
              <c:strCache>
                <c:ptCount val="1"/>
                <c:pt idx="0">
                  <c:v>Pokhara</c:v>
                </c:pt>
              </c:strCache>
            </c:strRef>
          </c:tx>
          <c:spPr>
            <a:solidFill>
              <a:srgbClr val="FF99C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prev'!$J$4:$J$23</c:f>
              <c:numCache>
                <c:formatCode>General</c:formatCode>
                <c:ptCount val="20"/>
                <c:pt idx="12">
                  <c:v>4.8</c:v>
                </c:pt>
              </c:numCache>
            </c:numRef>
          </c:val>
          <c:extLst>
            <c:ext xmlns:c16="http://schemas.microsoft.com/office/drawing/2014/chart" uri="{C3380CC4-5D6E-409C-BE32-E72D297353CC}">
              <c16:uniqueId val="{00000006-4C9B-4331-BC85-936D96C2308D}"/>
            </c:ext>
          </c:extLst>
        </c:ser>
        <c:ser>
          <c:idx val="7"/>
          <c:order val="7"/>
          <c:tx>
            <c:strRef>
              <c:f>'HIV prev'!$K$3</c:f>
              <c:strCache>
                <c:ptCount val="1"/>
                <c:pt idx="0">
                  <c:v>Dhaka</c:v>
                </c:pt>
              </c:strCache>
            </c:strRef>
          </c:tx>
          <c:spPr>
            <a:solidFill>
              <a:srgbClr val="70C8B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prev'!$K$4:$K$23</c:f>
              <c:numCache>
                <c:formatCode>General</c:formatCode>
                <c:ptCount val="20"/>
                <c:pt idx="14">
                  <c:v>0.9</c:v>
                </c:pt>
              </c:numCache>
            </c:numRef>
          </c:val>
          <c:extLst>
            <c:ext xmlns:c16="http://schemas.microsoft.com/office/drawing/2014/chart" uri="{C3380CC4-5D6E-409C-BE32-E72D297353CC}">
              <c16:uniqueId val="{00000007-4C9B-4331-BC85-936D96C2308D}"/>
            </c:ext>
          </c:extLst>
        </c:ser>
        <c:ser>
          <c:idx val="8"/>
          <c:order val="8"/>
          <c:tx>
            <c:strRef>
              <c:f>'HIV prev'!$L$3</c:f>
              <c:strCache>
                <c:ptCount val="1"/>
                <c:pt idx="0">
                  <c:v>Colombo</c:v>
                </c:pt>
              </c:strCache>
            </c:strRef>
          </c:tx>
          <c:spPr>
            <a:solidFill>
              <a:srgbClr val="808285"/>
            </a:solidFill>
            <a:ln>
              <a:noFill/>
            </a:ln>
            <a:effectLst/>
          </c:spPr>
          <c:invertIfNegative val="0"/>
          <c:dPt>
            <c:idx val="18"/>
            <c:invertIfNegative val="0"/>
            <c:bubble3D val="0"/>
            <c:spPr>
              <a:solidFill>
                <a:srgbClr val="CC99FF"/>
              </a:solidFill>
              <a:ln>
                <a:noFill/>
              </a:ln>
              <a:effectLst/>
            </c:spPr>
            <c:extLst>
              <c:ext xmlns:c16="http://schemas.microsoft.com/office/drawing/2014/chart" uri="{C3380CC4-5D6E-409C-BE32-E72D297353CC}">
                <c16:uniqueId val="{00000001-3931-4986-9A9C-ADDE57D9BE6E}"/>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prev'!$L$4:$L$23</c:f>
              <c:numCache>
                <c:formatCode>General</c:formatCode>
                <c:ptCount val="20"/>
                <c:pt idx="16">
                  <c:v>0.6</c:v>
                </c:pt>
                <c:pt idx="18">
                  <c:v>17.3</c:v>
                </c:pt>
              </c:numCache>
            </c:numRef>
          </c:val>
          <c:extLst>
            <c:ext xmlns:c16="http://schemas.microsoft.com/office/drawing/2014/chart" uri="{C3380CC4-5D6E-409C-BE32-E72D297353CC}">
              <c16:uniqueId val="{00000008-4C9B-4331-BC85-936D96C2308D}"/>
            </c:ext>
          </c:extLst>
        </c:ser>
        <c:ser>
          <c:idx val="9"/>
          <c:order val="9"/>
          <c:tx>
            <c:strRef>
              <c:f>'HIV prev'!$N$3</c:f>
              <c:strCache>
                <c:ptCount val="1"/>
                <c:pt idx="0">
                  <c:v>National</c:v>
                </c:pt>
              </c:strCache>
            </c:strRef>
          </c:tx>
          <c:spPr>
            <a:pattFill prst="dkUpDiag">
              <a:fgClr>
                <a:srgbClr val="00A99A"/>
              </a:fgClr>
              <a:bgClr>
                <a:schemeClr val="bg1"/>
              </a:bgClr>
            </a:pattFill>
            <a:ln>
              <a:noFill/>
            </a:ln>
            <a:effectLst/>
          </c:spPr>
          <c:invertIfNegative val="0"/>
          <c:cat>
            <c:multiLvlStrRef>
              <c:f>'HIV prev'!$B$4:$C$23</c:f>
              <c:multiLvlStrCache>
                <c:ptCount val="20"/>
                <c:lvl>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pt idx="19">
                    <c:v>.</c:v>
                  </c:pt>
                </c:lvl>
                <c:lvl>
                  <c:pt idx="0">
                    <c:v>Indonesia
 (2015)</c:v>
                  </c:pt>
                  <c:pt idx="2">
                    <c:v>Malaysia 
(2017)</c:v>
                  </c:pt>
                  <c:pt idx="4">
                    <c:v>Pakistan 
(2016-17)</c:v>
                  </c:pt>
                  <c:pt idx="6">
                    <c:v>Philippines
 (2015)</c:v>
                  </c:pt>
                  <c:pt idx="8">
                    <c:v>Cambodia
 (2015-16)</c:v>
                  </c:pt>
                  <c:pt idx="10">
                    <c:v>India
 (2016-17)</c:v>
                  </c:pt>
                  <c:pt idx="12">
                    <c:v>Nepal *
 (2017)</c:v>
                  </c:pt>
                  <c:pt idx="14">
                    <c:v>Bangladesh
 (2015)</c:v>
                  </c:pt>
                  <c:pt idx="16">
                    <c:v>Sri Lanka
(2018)</c:v>
                  </c:pt>
                  <c:pt idx="18">
                    <c:v>Thailand **
(2018)</c:v>
                  </c:pt>
                </c:lvl>
              </c:multiLvlStrCache>
            </c:multiLvlStrRef>
          </c:cat>
          <c:val>
            <c:numRef>
              <c:f>'HIV prev'!$N$4:$N$23</c:f>
              <c:numCache>
                <c:formatCode>General</c:formatCode>
                <c:ptCount val="20"/>
                <c:pt idx="1">
                  <c:v>24.8</c:v>
                </c:pt>
                <c:pt idx="3">
                  <c:v>10.9</c:v>
                </c:pt>
                <c:pt idx="5">
                  <c:v>5.5</c:v>
                </c:pt>
                <c:pt idx="7" formatCode="0.0">
                  <c:v>1.73</c:v>
                </c:pt>
                <c:pt idx="9">
                  <c:v>5.9</c:v>
                </c:pt>
                <c:pt idx="11">
                  <c:v>3.1</c:v>
                </c:pt>
                <c:pt idx="13">
                  <c:v>8.5</c:v>
                </c:pt>
                <c:pt idx="15">
                  <c:v>1.4</c:v>
                </c:pt>
                <c:pt idx="17">
                  <c:v>0.5</c:v>
                </c:pt>
                <c:pt idx="19">
                  <c:v>11</c:v>
                </c:pt>
              </c:numCache>
            </c:numRef>
          </c:val>
          <c:extLst>
            <c:ext xmlns:c16="http://schemas.microsoft.com/office/drawing/2014/chart" uri="{C3380CC4-5D6E-409C-BE32-E72D297353CC}">
              <c16:uniqueId val="{00000009-4C9B-4331-BC85-936D96C2308D}"/>
            </c:ext>
          </c:extLst>
        </c:ser>
        <c:dLbls>
          <c:showLegendKey val="0"/>
          <c:showVal val="0"/>
          <c:showCatName val="0"/>
          <c:showSerName val="0"/>
          <c:showPercent val="0"/>
          <c:showBubbleSize val="0"/>
        </c:dLbls>
        <c:gapWidth val="109"/>
        <c:overlap val="100"/>
        <c:axId val="1505916560"/>
        <c:axId val="1264509280"/>
      </c:barChart>
      <c:scatterChart>
        <c:scatterStyle val="smoothMarker"/>
        <c:varyColors val="0"/>
        <c:ser>
          <c:idx val="10"/>
          <c:order val="10"/>
          <c:tx>
            <c:strRef>
              <c:f>'HIV prev'!$C$28</c:f>
              <c:strCache>
                <c:ptCount val="1"/>
                <c:pt idx="0">
                  <c:v>t</c:v>
                </c:pt>
              </c:strCache>
            </c:strRef>
          </c:tx>
          <c:spPr>
            <a:ln w="28575" cap="rnd">
              <a:solidFill>
                <a:srgbClr val="E31837"/>
              </a:solidFill>
              <a:prstDash val="dash"/>
              <a:round/>
            </a:ln>
            <a:effectLst/>
          </c:spPr>
          <c:marker>
            <c:symbol val="none"/>
          </c:marker>
          <c:xVal>
            <c:numRef>
              <c:f>'HIV prev'!$B$29:$B$30</c:f>
              <c:numCache>
                <c:formatCode>General</c:formatCode>
                <c:ptCount val="2"/>
                <c:pt idx="0">
                  <c:v>0</c:v>
                </c:pt>
                <c:pt idx="1">
                  <c:v>1</c:v>
                </c:pt>
              </c:numCache>
            </c:numRef>
          </c:xVal>
          <c:yVal>
            <c:numRef>
              <c:f>'HIV prev'!$C$29:$C$30</c:f>
              <c:numCache>
                <c:formatCode>General</c:formatCode>
                <c:ptCount val="2"/>
                <c:pt idx="0">
                  <c:v>5</c:v>
                </c:pt>
                <c:pt idx="1">
                  <c:v>5</c:v>
                </c:pt>
              </c:numCache>
            </c:numRef>
          </c:yVal>
          <c:smooth val="1"/>
          <c:extLst>
            <c:ext xmlns:c16="http://schemas.microsoft.com/office/drawing/2014/chart" uri="{C3380CC4-5D6E-409C-BE32-E72D297353CC}">
              <c16:uniqueId val="{0000000A-4C9B-4331-BC85-936D96C2308D}"/>
            </c:ext>
          </c:extLst>
        </c:ser>
        <c:dLbls>
          <c:showLegendKey val="0"/>
          <c:showVal val="0"/>
          <c:showCatName val="0"/>
          <c:showSerName val="0"/>
          <c:showPercent val="0"/>
          <c:showBubbleSize val="0"/>
        </c:dLbls>
        <c:axId val="1458400752"/>
        <c:axId val="1448647088"/>
      </c:scatterChart>
      <c:catAx>
        <c:axId val="150591656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64509280"/>
        <c:crosses val="autoZero"/>
        <c:auto val="1"/>
        <c:lblAlgn val="ctr"/>
        <c:lblOffset val="100"/>
        <c:noMultiLvlLbl val="0"/>
      </c:catAx>
      <c:valAx>
        <c:axId val="1264509280"/>
        <c:scaling>
          <c:orientation val="minMax"/>
          <c:max val="4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HIV prevalence (%)</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05916560"/>
        <c:crosses val="autoZero"/>
        <c:crossBetween val="between"/>
        <c:majorUnit val="10"/>
      </c:valAx>
      <c:valAx>
        <c:axId val="1448647088"/>
        <c:scaling>
          <c:orientation val="minMax"/>
          <c:max val="40"/>
        </c:scaling>
        <c:delete val="1"/>
        <c:axPos val="r"/>
        <c:numFmt formatCode="General" sourceLinked="1"/>
        <c:majorTickMark val="out"/>
        <c:minorTickMark val="none"/>
        <c:tickLblPos val="nextTo"/>
        <c:crossAx val="1458400752"/>
        <c:crosses val="max"/>
        <c:crossBetween val="midCat"/>
      </c:valAx>
      <c:valAx>
        <c:axId val="1458400752"/>
        <c:scaling>
          <c:orientation val="minMax"/>
          <c:max val="1"/>
        </c:scaling>
        <c:delete val="1"/>
        <c:axPos val="t"/>
        <c:numFmt formatCode="General" sourceLinked="1"/>
        <c:majorTickMark val="out"/>
        <c:minorTickMark val="none"/>
        <c:tickLblPos val="nextTo"/>
        <c:crossAx val="1448647088"/>
        <c:crosses val="max"/>
        <c:crossBetween val="midCat"/>
      </c:valAx>
      <c:spPr>
        <a:noFill/>
        <a:ln>
          <a:noFill/>
        </a:ln>
        <a:effectLst/>
      </c:spPr>
    </c:plotArea>
    <c:legend>
      <c:legendPos val="r"/>
      <c:legendEntry>
        <c:idx val="9"/>
        <c:delete val="1"/>
      </c:legendEntry>
      <c:legendEntry>
        <c:idx val="10"/>
        <c:delete val="1"/>
      </c:legendEntry>
      <c:layout>
        <c:manualLayout>
          <c:xMode val="edge"/>
          <c:yMode val="edge"/>
          <c:x val="0.83055697961270702"/>
          <c:y val="1.5764276496370165E-3"/>
          <c:w val="0.16829037068170474"/>
          <c:h val="0.7551735194115601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418623883946876"/>
          <c:y val="0.17362040682414698"/>
          <c:w val="0.28225894306752664"/>
          <c:h val="0.80415737095363082"/>
        </c:manualLayout>
      </c:layout>
      <c:barChart>
        <c:barDir val="bar"/>
        <c:grouping val="clustered"/>
        <c:varyColors val="0"/>
        <c:ser>
          <c:idx val="0"/>
          <c:order val="0"/>
          <c:tx>
            <c:strRef>
              <c:f>'# of clients'!$B$3</c:f>
              <c:strCache>
                <c:ptCount val="1"/>
                <c:pt idx="0">
                  <c:v>Mean number of years of selling sex</c:v>
                </c:pt>
              </c:strCache>
            </c:strRef>
          </c:tx>
          <c:spPr>
            <a:solidFill>
              <a:schemeClr val="bg1">
                <a:lumMod val="50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of clients'!$A$4:$A$8</c:f>
              <c:strCache>
                <c:ptCount val="5"/>
                <c:pt idx="0">
                  <c:v>Pakistan (2016) **</c:v>
                </c:pt>
                <c:pt idx="1">
                  <c:v>Cebu, Philippines (2013) #</c:v>
                </c:pt>
                <c:pt idx="2">
                  <c:v>Dhaka, Bangladesh (2015) ++</c:v>
                </c:pt>
                <c:pt idx="3">
                  <c:v>Cambodia (2016) ***</c:v>
                </c:pt>
                <c:pt idx="4">
                  <c:v>Indonesia (2013) *</c:v>
                </c:pt>
              </c:strCache>
            </c:strRef>
          </c:cat>
          <c:val>
            <c:numRef>
              <c:f>'# of clients'!$B$4:$B$8</c:f>
              <c:numCache>
                <c:formatCode>General</c:formatCode>
                <c:ptCount val="5"/>
                <c:pt idx="0">
                  <c:v>10.9</c:v>
                </c:pt>
                <c:pt idx="2">
                  <c:v>8.6999999999999993</c:v>
                </c:pt>
              </c:numCache>
            </c:numRef>
          </c:val>
          <c:extLst>
            <c:ext xmlns:c16="http://schemas.microsoft.com/office/drawing/2014/chart" uri="{C3380CC4-5D6E-409C-BE32-E72D297353CC}">
              <c16:uniqueId val="{00000000-7867-400B-A4EB-92E8C75B31CD}"/>
            </c:ext>
          </c:extLst>
        </c:ser>
        <c:ser>
          <c:idx val="1"/>
          <c:order val="1"/>
          <c:tx>
            <c:strRef>
              <c:f>'# of clients'!$C$3</c:f>
              <c:strCache>
                <c:ptCount val="1"/>
                <c:pt idx="0">
                  <c:v>Mean number of clients</c:v>
                </c:pt>
              </c:strCache>
            </c:strRef>
          </c:tx>
          <c:spPr>
            <a:solidFill>
              <a:srgbClr val="EC008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of clients'!$A$4:$A$8</c:f>
              <c:strCache>
                <c:ptCount val="5"/>
                <c:pt idx="0">
                  <c:v>Pakistan (2016) **</c:v>
                </c:pt>
                <c:pt idx="1">
                  <c:v>Cebu, Philippines (2013) #</c:v>
                </c:pt>
                <c:pt idx="2">
                  <c:v>Dhaka, Bangladesh (2015) ++</c:v>
                </c:pt>
                <c:pt idx="3">
                  <c:v>Cambodia (2016) ***</c:v>
                </c:pt>
                <c:pt idx="4">
                  <c:v>Indonesia (2013) *</c:v>
                </c:pt>
              </c:strCache>
            </c:strRef>
          </c:cat>
          <c:val>
            <c:numRef>
              <c:f>'# of clients'!$C$4:$C$8</c:f>
              <c:numCache>
                <c:formatCode>General</c:formatCode>
                <c:ptCount val="5"/>
                <c:pt idx="0">
                  <c:v>31.1</c:v>
                </c:pt>
                <c:pt idx="1">
                  <c:v>26</c:v>
                </c:pt>
                <c:pt idx="2">
                  <c:v>4.5999999999999996</c:v>
                </c:pt>
                <c:pt idx="3">
                  <c:v>7.6</c:v>
                </c:pt>
                <c:pt idx="4">
                  <c:v>6</c:v>
                </c:pt>
              </c:numCache>
            </c:numRef>
          </c:val>
          <c:extLst>
            <c:ext xmlns:c16="http://schemas.microsoft.com/office/drawing/2014/chart" uri="{C3380CC4-5D6E-409C-BE32-E72D297353CC}">
              <c16:uniqueId val="{00000001-7867-400B-A4EB-92E8C75B31CD}"/>
            </c:ext>
          </c:extLst>
        </c:ser>
        <c:dLbls>
          <c:dLblPos val="outEnd"/>
          <c:showLegendKey val="0"/>
          <c:showVal val="1"/>
          <c:showCatName val="0"/>
          <c:showSerName val="0"/>
          <c:showPercent val="0"/>
          <c:showBubbleSize val="0"/>
        </c:dLbls>
        <c:gapWidth val="40"/>
        <c:axId val="182592640"/>
        <c:axId val="182594176"/>
      </c:barChart>
      <c:catAx>
        <c:axId val="182592640"/>
        <c:scaling>
          <c:orientation val="maxMin"/>
        </c:scaling>
        <c:delete val="0"/>
        <c:axPos val="l"/>
        <c:numFmt formatCode="General" sourceLinked="0"/>
        <c:majorTickMark val="out"/>
        <c:minorTickMark val="none"/>
        <c:tickLblPos val="nextTo"/>
        <c:crossAx val="182594176"/>
        <c:crosses val="autoZero"/>
        <c:auto val="1"/>
        <c:lblAlgn val="ctr"/>
        <c:lblOffset val="100"/>
        <c:noMultiLvlLbl val="0"/>
      </c:catAx>
      <c:valAx>
        <c:axId val="182594176"/>
        <c:scaling>
          <c:orientation val="minMax"/>
          <c:max val="50"/>
          <c:min val="0"/>
        </c:scaling>
        <c:delete val="0"/>
        <c:axPos val="t"/>
        <c:title>
          <c:tx>
            <c:rich>
              <a:bodyPr/>
              <a:lstStyle/>
              <a:p>
                <a:pPr>
                  <a:defRPr/>
                </a:pPr>
                <a:r>
                  <a:rPr lang="en-GB"/>
                  <a:t>Mean</a:t>
                </a:r>
                <a:r>
                  <a:rPr lang="en-GB" baseline="0"/>
                  <a:t> number</a:t>
                </a:r>
                <a:endParaRPr lang="en-GB"/>
              </a:p>
            </c:rich>
          </c:tx>
          <c:layout>
            <c:manualLayout>
              <c:xMode val="edge"/>
              <c:yMode val="edge"/>
              <c:x val="0.42347905182047563"/>
              <c:y val="1.2268427384076989E-2"/>
            </c:manualLayout>
          </c:layout>
          <c:overlay val="0"/>
        </c:title>
        <c:numFmt formatCode="General" sourceLinked="1"/>
        <c:majorTickMark val="out"/>
        <c:minorTickMark val="none"/>
        <c:tickLblPos val="nextTo"/>
        <c:crossAx val="182592640"/>
        <c:crosses val="autoZero"/>
        <c:crossBetween val="between"/>
        <c:majorUnit val="10"/>
      </c:valAx>
    </c:plotArea>
    <c:legend>
      <c:legendPos val="r"/>
      <c:layout>
        <c:manualLayout>
          <c:xMode val="edge"/>
          <c:yMode val="edge"/>
          <c:x val="0.67071322360035568"/>
          <c:y val="0.16165009088658236"/>
          <c:w val="0.30456913632611471"/>
          <c:h val="0.4229163932633420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835900947164225E-2"/>
          <c:y val="0.10159090909090909"/>
          <c:w val="0.89690806040549276"/>
          <c:h val="0.61196382986373277"/>
        </c:manualLayout>
      </c:layout>
      <c:barChart>
        <c:barDir val="col"/>
        <c:grouping val="clustered"/>
        <c:varyColors val="0"/>
        <c:ser>
          <c:idx val="0"/>
          <c:order val="0"/>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knowledge!$B$4:$B$8</c:f>
              <c:strCache>
                <c:ptCount val="5"/>
                <c:pt idx="0">
                  <c:v>Indonesia 
(2015)</c:v>
                </c:pt>
                <c:pt idx="1">
                  <c:v>Dhaka,
Bangladesh 
(2013-14)</c:v>
                </c:pt>
                <c:pt idx="2">
                  <c:v>Malaysia 
(2009)</c:v>
                </c:pt>
                <c:pt idx="3">
                  <c:v>Fiji 
(2012)</c:v>
                </c:pt>
                <c:pt idx="4">
                  <c:v>Cebu city,
Philippines
(2013)</c:v>
                </c:pt>
              </c:strCache>
            </c:strRef>
          </c:cat>
          <c:val>
            <c:numRef>
              <c:f>knowledge!$C$4:$C$8</c:f>
              <c:numCache>
                <c:formatCode>0</c:formatCode>
                <c:ptCount val="5"/>
                <c:pt idx="0" formatCode="General">
                  <c:v>35</c:v>
                </c:pt>
                <c:pt idx="1">
                  <c:v>35.799999999999997</c:v>
                </c:pt>
                <c:pt idx="2">
                  <c:v>37.200000000000003</c:v>
                </c:pt>
                <c:pt idx="3" formatCode="General">
                  <c:v>41</c:v>
                </c:pt>
                <c:pt idx="4" formatCode="General">
                  <c:v>50</c:v>
                </c:pt>
              </c:numCache>
            </c:numRef>
          </c:val>
          <c:extLst>
            <c:ext xmlns:c16="http://schemas.microsoft.com/office/drawing/2014/chart" uri="{C3380CC4-5D6E-409C-BE32-E72D297353CC}">
              <c16:uniqueId val="{00000000-CB31-4965-A470-44B1CA6750B0}"/>
            </c:ext>
          </c:extLst>
        </c:ser>
        <c:dLbls>
          <c:showLegendKey val="0"/>
          <c:showVal val="0"/>
          <c:showCatName val="0"/>
          <c:showSerName val="0"/>
          <c:showPercent val="0"/>
          <c:showBubbleSize val="0"/>
        </c:dLbls>
        <c:gapWidth val="150"/>
        <c:axId val="182427008"/>
        <c:axId val="182441088"/>
      </c:barChart>
      <c:catAx>
        <c:axId val="182427008"/>
        <c:scaling>
          <c:orientation val="minMax"/>
        </c:scaling>
        <c:delete val="0"/>
        <c:axPos val="b"/>
        <c:numFmt formatCode="General" sourceLinked="0"/>
        <c:majorTickMark val="out"/>
        <c:minorTickMark val="none"/>
        <c:tickLblPos val="nextTo"/>
        <c:crossAx val="182441088"/>
        <c:crosses val="autoZero"/>
        <c:auto val="1"/>
        <c:lblAlgn val="ctr"/>
        <c:lblOffset val="100"/>
        <c:noMultiLvlLbl val="0"/>
      </c:catAx>
      <c:valAx>
        <c:axId val="182441088"/>
        <c:scaling>
          <c:orientation val="minMax"/>
          <c:max val="100"/>
        </c:scaling>
        <c:delete val="0"/>
        <c:axPos val="l"/>
        <c:title>
          <c:tx>
            <c:rich>
              <a:bodyPr rot="0" vert="horz"/>
              <a:lstStyle/>
              <a:p>
                <a:pPr>
                  <a:defRPr/>
                </a:pPr>
                <a:r>
                  <a:rPr lang="en-GB"/>
                  <a:t>%</a:t>
                </a:r>
              </a:p>
            </c:rich>
          </c:tx>
          <c:layout>
            <c:manualLayout>
              <c:xMode val="edge"/>
              <c:yMode val="edge"/>
              <c:x val="1.1954479805274163E-3"/>
              <c:y val="8.1325430961185718E-2"/>
            </c:manualLayout>
          </c:layout>
          <c:overlay val="0"/>
        </c:title>
        <c:numFmt formatCode="General" sourceLinked="1"/>
        <c:majorTickMark val="out"/>
        <c:minorTickMark val="none"/>
        <c:tickLblPos val="nextTo"/>
        <c:crossAx val="18242700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prevention'!$D$23</c:f>
              <c:strCache>
                <c:ptCount val="1"/>
                <c:pt idx="0">
                  <c:v>Coverage</c:v>
                </c:pt>
              </c:strCache>
            </c:strRef>
          </c:tx>
          <c:spPr>
            <a:solidFill>
              <a:srgbClr val="00B050"/>
            </a:solidFill>
          </c:spPr>
          <c:invertIfNegative val="0"/>
          <c:dLbls>
            <c:spPr>
              <a:noFill/>
              <a:ln>
                <a:noFill/>
              </a:ln>
              <a:effectLst/>
            </c:spPr>
            <c:txPr>
              <a:bodyPr/>
              <a:lstStyle/>
              <a:p>
                <a:pPr>
                  <a:defRPr sz="12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prevention'!$E$23:$F$23</c:f>
              <c:numCache>
                <c:formatCode>General</c:formatCode>
                <c:ptCount val="2"/>
                <c:pt idx="0" formatCode="0">
                  <c:v>33.299999999999997</c:v>
                </c:pt>
                <c:pt idx="1">
                  <c:v>35</c:v>
                </c:pt>
              </c:numCache>
            </c:numRef>
          </c:val>
          <c:extLst>
            <c:ext xmlns:c16="http://schemas.microsoft.com/office/drawing/2014/chart" uri="{C3380CC4-5D6E-409C-BE32-E72D297353CC}">
              <c16:uniqueId val="{00000000-78CE-4897-AABA-4A5F82BAF6B8}"/>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prevention'!$E$24:$F$24</c:f>
              <c:numCache>
                <c:formatCode>General</c:formatCode>
                <c:ptCount val="2"/>
                <c:pt idx="0">
                  <c:v>56.7</c:v>
                </c:pt>
                <c:pt idx="1">
                  <c:v>55</c:v>
                </c:pt>
              </c:numCache>
            </c:numRef>
          </c:val>
          <c:extLst>
            <c:ext xmlns:c16="http://schemas.microsoft.com/office/drawing/2014/chart" uri="{C3380CC4-5D6E-409C-BE32-E72D297353CC}">
              <c16:uniqueId val="{00000001-78CE-4897-AABA-4A5F82BAF6B8}"/>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2-78CE-4897-AABA-4A5F82BAF6B8}"/>
            </c:ext>
          </c:extLst>
        </c:ser>
        <c:dLbls>
          <c:showLegendKey val="0"/>
          <c:showVal val="0"/>
          <c:showCatName val="0"/>
          <c:showSerName val="0"/>
          <c:showPercent val="0"/>
          <c:showBubbleSize val="0"/>
        </c:dLbls>
        <c:gapWidth val="150"/>
        <c:overlap val="100"/>
        <c:axId val="170579840"/>
        <c:axId val="170581376"/>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3-78CE-4897-AABA-4A5F82BAF6B8}"/>
            </c:ext>
          </c:extLst>
        </c:ser>
        <c:dLbls>
          <c:showLegendKey val="0"/>
          <c:showVal val="0"/>
          <c:showCatName val="0"/>
          <c:showSerName val="0"/>
          <c:showPercent val="0"/>
          <c:showBubbleSize val="0"/>
        </c:dLbls>
        <c:axId val="70830720"/>
        <c:axId val="70829184"/>
      </c:scatterChart>
      <c:catAx>
        <c:axId val="170579840"/>
        <c:scaling>
          <c:orientation val="minMax"/>
        </c:scaling>
        <c:delete val="0"/>
        <c:axPos val="b"/>
        <c:numFmt formatCode="General" sourceLinked="0"/>
        <c:majorTickMark val="none"/>
        <c:minorTickMark val="none"/>
        <c:tickLblPos val="nextTo"/>
        <c:txPr>
          <a:bodyPr/>
          <a:lstStyle/>
          <a:p>
            <a:pPr>
              <a:defRPr sz="1200" b="0"/>
            </a:pPr>
            <a:endParaRPr lang="en-US"/>
          </a:p>
        </c:txPr>
        <c:crossAx val="170581376"/>
        <c:crosses val="autoZero"/>
        <c:auto val="1"/>
        <c:lblAlgn val="ctr"/>
        <c:lblOffset val="100"/>
        <c:noMultiLvlLbl val="0"/>
      </c:catAx>
      <c:valAx>
        <c:axId val="170581376"/>
        <c:scaling>
          <c:orientation val="minMax"/>
          <c:max val="100"/>
        </c:scaling>
        <c:delete val="0"/>
        <c:axPos val="l"/>
        <c:numFmt formatCode="0" sourceLinked="1"/>
        <c:majorTickMark val="out"/>
        <c:minorTickMark val="none"/>
        <c:tickLblPos val="none"/>
        <c:spPr>
          <a:ln>
            <a:noFill/>
          </a:ln>
        </c:spPr>
        <c:crossAx val="170579840"/>
        <c:crosses val="autoZero"/>
        <c:crossBetween val="between"/>
        <c:majorUnit val="100"/>
      </c:valAx>
      <c:valAx>
        <c:axId val="70829184"/>
        <c:scaling>
          <c:orientation val="minMax"/>
        </c:scaling>
        <c:delete val="1"/>
        <c:axPos val="l"/>
        <c:numFmt formatCode="General" sourceLinked="1"/>
        <c:majorTickMark val="out"/>
        <c:minorTickMark val="none"/>
        <c:tickLblPos val="nextTo"/>
        <c:crossAx val="70830720"/>
        <c:crosses val="autoZero"/>
        <c:crossBetween val="midCat"/>
      </c:valAx>
      <c:valAx>
        <c:axId val="70830720"/>
        <c:scaling>
          <c:orientation val="minMax"/>
          <c:max val="2"/>
          <c:min val="1"/>
        </c:scaling>
        <c:delete val="0"/>
        <c:axPos val="t"/>
        <c:majorTickMark val="none"/>
        <c:minorTickMark val="none"/>
        <c:tickLblPos val="none"/>
        <c:spPr>
          <a:ln>
            <a:noFill/>
          </a:ln>
        </c:spPr>
        <c:crossAx val="70829184"/>
        <c:crosses val="max"/>
        <c:crossBetween val="midCat"/>
      </c:valAx>
    </c:plotArea>
    <c:plotVisOnly val="1"/>
    <c:dispBlanksAs val="gap"/>
    <c:showDLblsOverMax val="0"/>
  </c:chart>
  <c:spPr>
    <a:ln>
      <a:solidFill>
        <a:srgbClr val="00B05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prevention'!$D$56</c:f>
              <c:strCache>
                <c:ptCount val="1"/>
                <c:pt idx="0">
                  <c:v>Coverage</c:v>
                </c:pt>
              </c:strCache>
            </c:strRef>
          </c:tx>
          <c:spPr>
            <a:solidFill>
              <a:srgbClr val="00B050"/>
            </a:solidFill>
          </c:spPr>
          <c:invertIfNegative val="0"/>
          <c:dLbls>
            <c:dLbl>
              <c:idx val="0"/>
              <c:layout>
                <c:manualLayout>
                  <c:x val="0"/>
                  <c:y val="-7.0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CE-46CC-AACF-5946FEE694D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prevention'!$E$56:$F$56</c:f>
              <c:numCache>
                <c:formatCode>General</c:formatCode>
                <c:ptCount val="2"/>
                <c:pt idx="0">
                  <c:v>1.1000000000000001</c:v>
                </c:pt>
                <c:pt idx="1">
                  <c:v>29</c:v>
                </c:pt>
              </c:numCache>
            </c:numRef>
          </c:val>
          <c:extLst>
            <c:ext xmlns:c16="http://schemas.microsoft.com/office/drawing/2014/chart" uri="{C3380CC4-5D6E-409C-BE32-E72D297353CC}">
              <c16:uniqueId val="{00000000-5DE6-434F-A8C9-FF39A08FE738}"/>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prevention'!$E$57:$F$57</c:f>
              <c:numCache>
                <c:formatCode>General</c:formatCode>
                <c:ptCount val="2"/>
                <c:pt idx="0">
                  <c:v>88.9</c:v>
                </c:pt>
                <c:pt idx="1">
                  <c:v>61</c:v>
                </c:pt>
              </c:numCache>
            </c:numRef>
          </c:val>
          <c:extLst>
            <c:ext xmlns:c16="http://schemas.microsoft.com/office/drawing/2014/chart" uri="{C3380CC4-5D6E-409C-BE32-E72D297353CC}">
              <c16:uniqueId val="{00000001-5DE6-434F-A8C9-FF39A08FE738}"/>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2-5DE6-434F-A8C9-FF39A08FE738}"/>
            </c:ext>
          </c:extLst>
        </c:ser>
        <c:dLbls>
          <c:showLegendKey val="0"/>
          <c:showVal val="0"/>
          <c:showCatName val="0"/>
          <c:showSerName val="0"/>
          <c:showPercent val="0"/>
          <c:showBubbleSize val="0"/>
        </c:dLbls>
        <c:gapWidth val="150"/>
        <c:overlap val="100"/>
        <c:axId val="170635264"/>
        <c:axId val="170636800"/>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3-5DE6-434F-A8C9-FF39A08FE738}"/>
            </c:ext>
          </c:extLst>
        </c:ser>
        <c:dLbls>
          <c:showLegendKey val="0"/>
          <c:showVal val="0"/>
          <c:showCatName val="0"/>
          <c:showSerName val="0"/>
          <c:showPercent val="0"/>
          <c:showBubbleSize val="0"/>
        </c:dLbls>
        <c:axId val="170652416"/>
        <c:axId val="170638336"/>
      </c:scatterChart>
      <c:catAx>
        <c:axId val="170635264"/>
        <c:scaling>
          <c:orientation val="minMax"/>
        </c:scaling>
        <c:delete val="0"/>
        <c:axPos val="b"/>
        <c:numFmt formatCode="General" sourceLinked="0"/>
        <c:majorTickMark val="none"/>
        <c:minorTickMark val="none"/>
        <c:tickLblPos val="nextTo"/>
        <c:crossAx val="170636800"/>
        <c:crosses val="autoZero"/>
        <c:auto val="1"/>
        <c:lblAlgn val="ctr"/>
        <c:lblOffset val="100"/>
        <c:noMultiLvlLbl val="0"/>
      </c:catAx>
      <c:valAx>
        <c:axId val="170636800"/>
        <c:scaling>
          <c:orientation val="minMax"/>
          <c:max val="100"/>
        </c:scaling>
        <c:delete val="0"/>
        <c:axPos val="l"/>
        <c:majorGridlines>
          <c:spPr>
            <a:ln>
              <a:noFill/>
            </a:ln>
          </c:spPr>
        </c:majorGridlines>
        <c:numFmt formatCode="General" sourceLinked="1"/>
        <c:majorTickMark val="out"/>
        <c:minorTickMark val="none"/>
        <c:tickLblPos val="none"/>
        <c:spPr>
          <a:ln>
            <a:noFill/>
          </a:ln>
        </c:spPr>
        <c:crossAx val="170635264"/>
        <c:crosses val="autoZero"/>
        <c:crossBetween val="between"/>
        <c:majorUnit val="100"/>
      </c:valAx>
      <c:valAx>
        <c:axId val="170638336"/>
        <c:scaling>
          <c:orientation val="minMax"/>
        </c:scaling>
        <c:delete val="1"/>
        <c:axPos val="l"/>
        <c:numFmt formatCode="General" sourceLinked="1"/>
        <c:majorTickMark val="out"/>
        <c:minorTickMark val="none"/>
        <c:tickLblPos val="nextTo"/>
        <c:crossAx val="170652416"/>
        <c:crosses val="autoZero"/>
        <c:crossBetween val="midCat"/>
      </c:valAx>
      <c:valAx>
        <c:axId val="170652416"/>
        <c:scaling>
          <c:orientation val="minMax"/>
          <c:max val="2"/>
          <c:min val="1"/>
        </c:scaling>
        <c:delete val="0"/>
        <c:axPos val="t"/>
        <c:majorTickMark val="none"/>
        <c:minorTickMark val="none"/>
        <c:tickLblPos val="none"/>
        <c:spPr>
          <a:ln>
            <a:noFill/>
          </a:ln>
        </c:spPr>
        <c:crossAx val="170638336"/>
        <c:crosses val="max"/>
        <c:crossBetween val="midCat"/>
      </c:valAx>
    </c:plotArea>
    <c:plotVisOnly val="1"/>
    <c:dispBlanksAs val="gap"/>
    <c:showDLblsOverMax val="0"/>
  </c:chart>
  <c:spPr>
    <a:ln>
      <a:solidFill>
        <a:srgbClr val="00B050"/>
      </a:solidFill>
    </a:ln>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prevention'!$D$56</c:f>
              <c:strCache>
                <c:ptCount val="1"/>
                <c:pt idx="0">
                  <c:v>Coverage</c:v>
                </c:pt>
              </c:strCache>
            </c:strRef>
          </c:tx>
          <c:spPr>
            <a:solidFill>
              <a:srgbClr val="00B050"/>
            </a:solidFill>
          </c:spPr>
          <c:invertIfNegative val="0"/>
          <c:dLbls>
            <c:dLbl>
              <c:idx val="0"/>
              <c:layout>
                <c:manualLayout>
                  <c:x val="-6.9164428353276648E-3"/>
                  <c:y val="-4.4092323075213866E-2"/>
                </c:manualLayout>
              </c:layout>
              <c:tx>
                <c:rich>
                  <a:bodyPr/>
                  <a:lstStyle/>
                  <a:p>
                    <a:r>
                      <a:rPr lang="en-US" dirty="0"/>
                      <a:t>n/a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8D-46B9-9A8F-E75BB323E2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prevention'!$E$56:$F$56</c:f>
              <c:numCache>
                <c:formatCode>0</c:formatCode>
                <c:ptCount val="2"/>
                <c:pt idx="0" formatCode="General">
                  <c:v>0</c:v>
                </c:pt>
                <c:pt idx="1">
                  <c:v>67.599999999999994</c:v>
                </c:pt>
              </c:numCache>
            </c:numRef>
          </c:val>
          <c:extLst>
            <c:ext xmlns:c16="http://schemas.microsoft.com/office/drawing/2014/chart" uri="{C3380CC4-5D6E-409C-BE32-E72D297353CC}">
              <c16:uniqueId val="{00000001-948D-46B9-9A8F-E75BB323E240}"/>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prevention'!$E$57:$F$57</c:f>
              <c:numCache>
                <c:formatCode>General</c:formatCode>
                <c:ptCount val="2"/>
                <c:pt idx="0">
                  <c:v>90</c:v>
                </c:pt>
                <c:pt idx="1">
                  <c:v>22.400000000000006</c:v>
                </c:pt>
              </c:numCache>
            </c:numRef>
          </c:val>
          <c:extLst>
            <c:ext xmlns:c16="http://schemas.microsoft.com/office/drawing/2014/chart" uri="{C3380CC4-5D6E-409C-BE32-E72D297353CC}">
              <c16:uniqueId val="{00000002-948D-46B9-9A8F-E75BB323E240}"/>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3-948D-46B9-9A8F-E75BB323E240}"/>
            </c:ext>
          </c:extLst>
        </c:ser>
        <c:dLbls>
          <c:showLegendKey val="0"/>
          <c:showVal val="0"/>
          <c:showCatName val="0"/>
          <c:showSerName val="0"/>
          <c:showPercent val="0"/>
          <c:showBubbleSize val="0"/>
        </c:dLbls>
        <c:gapWidth val="150"/>
        <c:overlap val="100"/>
        <c:axId val="171045632"/>
        <c:axId val="171047168"/>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4-948D-46B9-9A8F-E75BB323E240}"/>
            </c:ext>
          </c:extLst>
        </c:ser>
        <c:dLbls>
          <c:showLegendKey val="0"/>
          <c:showVal val="0"/>
          <c:showCatName val="0"/>
          <c:showSerName val="0"/>
          <c:showPercent val="0"/>
          <c:showBubbleSize val="0"/>
        </c:dLbls>
        <c:axId val="171230720"/>
        <c:axId val="171229184"/>
      </c:scatterChart>
      <c:catAx>
        <c:axId val="171045632"/>
        <c:scaling>
          <c:orientation val="minMax"/>
        </c:scaling>
        <c:delete val="0"/>
        <c:axPos val="b"/>
        <c:numFmt formatCode="General" sourceLinked="0"/>
        <c:majorTickMark val="none"/>
        <c:minorTickMark val="none"/>
        <c:tickLblPos val="nextTo"/>
        <c:crossAx val="171047168"/>
        <c:crosses val="autoZero"/>
        <c:auto val="1"/>
        <c:lblAlgn val="ctr"/>
        <c:lblOffset val="100"/>
        <c:noMultiLvlLbl val="0"/>
      </c:catAx>
      <c:valAx>
        <c:axId val="171047168"/>
        <c:scaling>
          <c:orientation val="minMax"/>
          <c:max val="100"/>
        </c:scaling>
        <c:delete val="0"/>
        <c:axPos val="l"/>
        <c:majorGridlines>
          <c:spPr>
            <a:ln>
              <a:noFill/>
            </a:ln>
          </c:spPr>
        </c:majorGridlines>
        <c:numFmt formatCode="General" sourceLinked="1"/>
        <c:majorTickMark val="out"/>
        <c:minorTickMark val="none"/>
        <c:tickLblPos val="none"/>
        <c:spPr>
          <a:ln>
            <a:noFill/>
          </a:ln>
        </c:spPr>
        <c:crossAx val="171045632"/>
        <c:crosses val="autoZero"/>
        <c:crossBetween val="between"/>
        <c:majorUnit val="100"/>
      </c:valAx>
      <c:valAx>
        <c:axId val="171229184"/>
        <c:scaling>
          <c:orientation val="minMax"/>
        </c:scaling>
        <c:delete val="1"/>
        <c:axPos val="l"/>
        <c:numFmt formatCode="General" sourceLinked="1"/>
        <c:majorTickMark val="out"/>
        <c:minorTickMark val="none"/>
        <c:tickLblPos val="nextTo"/>
        <c:crossAx val="171230720"/>
        <c:crosses val="autoZero"/>
        <c:crossBetween val="midCat"/>
      </c:valAx>
      <c:valAx>
        <c:axId val="171230720"/>
        <c:scaling>
          <c:orientation val="minMax"/>
          <c:max val="2"/>
          <c:min val="1"/>
        </c:scaling>
        <c:delete val="0"/>
        <c:axPos val="t"/>
        <c:majorTickMark val="none"/>
        <c:minorTickMark val="none"/>
        <c:tickLblPos val="none"/>
        <c:spPr>
          <a:ln>
            <a:noFill/>
          </a:ln>
        </c:spPr>
        <c:crossAx val="171229184"/>
        <c:crosses val="max"/>
        <c:crossBetween val="midCat"/>
      </c:valAx>
    </c:plotArea>
    <c:plotVisOnly val="1"/>
    <c:dispBlanksAs val="gap"/>
    <c:showDLblsOverMax val="0"/>
  </c:chart>
  <c:spPr>
    <a:ln>
      <a:solidFill>
        <a:srgbClr val="00B050"/>
      </a:solidFill>
    </a:ln>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prevention'!$D$23</c:f>
              <c:strCache>
                <c:ptCount val="1"/>
                <c:pt idx="0">
                  <c:v>Coverage</c:v>
                </c:pt>
              </c:strCache>
            </c:strRef>
          </c:tx>
          <c:spPr>
            <a:solidFill>
              <a:srgbClr val="00B050"/>
            </a:solidFill>
          </c:spPr>
          <c:invertIfNegative val="0"/>
          <c:dLbls>
            <c:dLbl>
              <c:idx val="0"/>
              <c:layout>
                <c:manualLayout>
                  <c:x val="4.7825396825396825E-3"/>
                  <c:y val="-6.3157848324514987E-2"/>
                </c:manualLayout>
              </c:layout>
              <c:tx>
                <c:rich>
                  <a:bodyPr wrap="square" lIns="38100" tIns="19050" rIns="38100" bIns="19050" anchor="ctr">
                    <a:noAutofit/>
                  </a:bodyPr>
                  <a:lstStyle/>
                  <a:p>
                    <a:pPr>
                      <a:defRPr/>
                    </a:pPr>
                    <a:r>
                      <a:rPr lang="en-US" dirty="0"/>
                      <a:t>n/a</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4111031746031746"/>
                      <c:h val="0.11713932980599648"/>
                    </c:manualLayout>
                  </c15:layout>
                </c:ext>
                <c:ext xmlns:c16="http://schemas.microsoft.com/office/drawing/2014/chart" uri="{C3380CC4-5D6E-409C-BE32-E72D297353CC}">
                  <c16:uniqueId val="{00000000-0F85-4B74-8704-51940037FC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'Testing and prevention'!$E$22:$F$22</c:f>
              <c:strCache>
                <c:ptCount val="2"/>
                <c:pt idx="0">
                  <c:v>Prevention coverage</c:v>
                </c:pt>
                <c:pt idx="1">
                  <c:v>HIV testing</c:v>
                </c:pt>
              </c:strCache>
            </c:strRef>
          </c:cat>
          <c:val>
            <c:numRef>
              <c:f>'Testing and prevention'!$E$23:$F$23</c:f>
              <c:numCache>
                <c:formatCode>0</c:formatCode>
                <c:ptCount val="2"/>
                <c:pt idx="0" formatCode="General">
                  <c:v>0</c:v>
                </c:pt>
                <c:pt idx="1">
                  <c:v>89.4</c:v>
                </c:pt>
              </c:numCache>
            </c:numRef>
          </c:val>
          <c:extLst>
            <c:ext xmlns:c16="http://schemas.microsoft.com/office/drawing/2014/chart" uri="{C3380CC4-5D6E-409C-BE32-E72D297353CC}">
              <c16:uniqueId val="{00000001-0F85-4B74-8704-51940037FC09}"/>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prevention'!$E$24:$F$24</c:f>
              <c:numCache>
                <c:formatCode>General</c:formatCode>
                <c:ptCount val="2"/>
                <c:pt idx="0">
                  <c:v>90</c:v>
                </c:pt>
                <c:pt idx="1">
                  <c:v>0.59999999999999432</c:v>
                </c:pt>
              </c:numCache>
            </c:numRef>
          </c:val>
          <c:extLst>
            <c:ext xmlns:c16="http://schemas.microsoft.com/office/drawing/2014/chart" uri="{C3380CC4-5D6E-409C-BE32-E72D297353CC}">
              <c16:uniqueId val="{00000002-0F85-4B74-8704-51940037FC09}"/>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3-0F85-4B74-8704-51940037FC09}"/>
            </c:ext>
          </c:extLst>
        </c:ser>
        <c:dLbls>
          <c:showLegendKey val="0"/>
          <c:showVal val="0"/>
          <c:showCatName val="0"/>
          <c:showSerName val="0"/>
          <c:showPercent val="0"/>
          <c:showBubbleSize val="0"/>
        </c:dLbls>
        <c:gapWidth val="150"/>
        <c:overlap val="100"/>
        <c:axId val="185810944"/>
        <c:axId val="185812480"/>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4-0F85-4B74-8704-51940037FC09}"/>
            </c:ext>
          </c:extLst>
        </c:ser>
        <c:dLbls>
          <c:showLegendKey val="0"/>
          <c:showVal val="0"/>
          <c:showCatName val="0"/>
          <c:showSerName val="0"/>
          <c:showPercent val="0"/>
          <c:showBubbleSize val="0"/>
        </c:dLbls>
        <c:axId val="185832192"/>
        <c:axId val="185814016"/>
      </c:scatterChart>
      <c:catAx>
        <c:axId val="185810944"/>
        <c:scaling>
          <c:orientation val="minMax"/>
        </c:scaling>
        <c:delete val="0"/>
        <c:axPos val="b"/>
        <c:numFmt formatCode="General" sourceLinked="0"/>
        <c:majorTickMark val="none"/>
        <c:minorTickMark val="none"/>
        <c:tickLblPos val="nextTo"/>
        <c:crossAx val="185812480"/>
        <c:crosses val="autoZero"/>
        <c:auto val="1"/>
        <c:lblAlgn val="ctr"/>
        <c:lblOffset val="100"/>
        <c:noMultiLvlLbl val="0"/>
      </c:catAx>
      <c:valAx>
        <c:axId val="185812480"/>
        <c:scaling>
          <c:orientation val="minMax"/>
          <c:max val="100"/>
        </c:scaling>
        <c:delete val="0"/>
        <c:axPos val="l"/>
        <c:numFmt formatCode="General" sourceLinked="1"/>
        <c:majorTickMark val="out"/>
        <c:minorTickMark val="none"/>
        <c:tickLblPos val="none"/>
        <c:spPr>
          <a:ln>
            <a:noFill/>
          </a:ln>
        </c:spPr>
        <c:crossAx val="185810944"/>
        <c:crosses val="autoZero"/>
        <c:crossBetween val="between"/>
        <c:majorUnit val="100"/>
      </c:valAx>
      <c:valAx>
        <c:axId val="185814016"/>
        <c:scaling>
          <c:orientation val="minMax"/>
        </c:scaling>
        <c:delete val="1"/>
        <c:axPos val="l"/>
        <c:numFmt formatCode="General" sourceLinked="1"/>
        <c:majorTickMark val="out"/>
        <c:minorTickMark val="none"/>
        <c:tickLblPos val="nextTo"/>
        <c:crossAx val="185832192"/>
        <c:crosses val="autoZero"/>
        <c:crossBetween val="midCat"/>
      </c:valAx>
      <c:valAx>
        <c:axId val="185832192"/>
        <c:scaling>
          <c:orientation val="minMax"/>
          <c:max val="2"/>
          <c:min val="1"/>
        </c:scaling>
        <c:delete val="0"/>
        <c:axPos val="t"/>
        <c:majorTickMark val="none"/>
        <c:minorTickMark val="none"/>
        <c:tickLblPos val="none"/>
        <c:spPr>
          <a:ln>
            <a:noFill/>
          </a:ln>
        </c:spPr>
        <c:crossAx val="185814016"/>
        <c:crosses val="max"/>
        <c:crossBetween val="midCat"/>
      </c:valAx>
    </c:plotArea>
    <c:plotVisOnly val="1"/>
    <c:dispBlanksAs val="gap"/>
    <c:showDLblsOverMax val="0"/>
  </c:chart>
  <c:spPr>
    <a:ln>
      <a:solidFill>
        <a:srgbClr val="00B050"/>
      </a:solidFill>
    </a:ln>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prevention'!$D$56</c:f>
              <c:strCache>
                <c:ptCount val="1"/>
                <c:pt idx="0">
                  <c:v>Coverage</c:v>
                </c:pt>
              </c:strCache>
            </c:strRef>
          </c:tx>
          <c:spPr>
            <a:solidFill>
              <a:srgbClr val="00B050"/>
            </a:solidFill>
          </c:spPr>
          <c:invertIfNegative val="0"/>
          <c:dLbls>
            <c:spPr>
              <a:noFill/>
              <a:ln>
                <a:noFill/>
              </a:ln>
              <a:effectLst/>
            </c:spPr>
            <c:txPr>
              <a:bodyPr/>
              <a:lstStyle/>
              <a:p>
                <a:pPr>
                  <a:defRPr sz="12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prevention'!$E$56:$F$56</c:f>
              <c:numCache>
                <c:formatCode>General</c:formatCode>
                <c:ptCount val="2"/>
                <c:pt idx="0">
                  <c:v>27</c:v>
                </c:pt>
                <c:pt idx="1">
                  <c:v>15</c:v>
                </c:pt>
              </c:numCache>
            </c:numRef>
          </c:val>
          <c:extLst>
            <c:ext xmlns:c16="http://schemas.microsoft.com/office/drawing/2014/chart" uri="{C3380CC4-5D6E-409C-BE32-E72D297353CC}">
              <c16:uniqueId val="{00000000-40DC-4C9B-A7B1-00D0C00B3FFC}"/>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prevention'!$E$57:$F$57</c:f>
              <c:numCache>
                <c:formatCode>General</c:formatCode>
                <c:ptCount val="2"/>
                <c:pt idx="0">
                  <c:v>63</c:v>
                </c:pt>
                <c:pt idx="1">
                  <c:v>75</c:v>
                </c:pt>
              </c:numCache>
            </c:numRef>
          </c:val>
          <c:extLst>
            <c:ext xmlns:c16="http://schemas.microsoft.com/office/drawing/2014/chart" uri="{C3380CC4-5D6E-409C-BE32-E72D297353CC}">
              <c16:uniqueId val="{00000001-40DC-4C9B-A7B1-00D0C00B3FFC}"/>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2-40DC-4C9B-A7B1-00D0C00B3FFC}"/>
            </c:ext>
          </c:extLst>
        </c:ser>
        <c:dLbls>
          <c:showLegendKey val="0"/>
          <c:showVal val="0"/>
          <c:showCatName val="0"/>
          <c:showSerName val="0"/>
          <c:showPercent val="0"/>
          <c:showBubbleSize val="0"/>
        </c:dLbls>
        <c:gapWidth val="150"/>
        <c:overlap val="100"/>
        <c:axId val="189369344"/>
        <c:axId val="189387520"/>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3-40DC-4C9B-A7B1-00D0C00B3FFC}"/>
            </c:ext>
          </c:extLst>
        </c:ser>
        <c:dLbls>
          <c:showLegendKey val="0"/>
          <c:showVal val="0"/>
          <c:showCatName val="0"/>
          <c:showSerName val="0"/>
          <c:showPercent val="0"/>
          <c:showBubbleSize val="0"/>
        </c:dLbls>
        <c:axId val="189390848"/>
        <c:axId val="189389056"/>
      </c:scatterChart>
      <c:catAx>
        <c:axId val="189369344"/>
        <c:scaling>
          <c:orientation val="minMax"/>
        </c:scaling>
        <c:delete val="0"/>
        <c:axPos val="b"/>
        <c:numFmt formatCode="General" sourceLinked="0"/>
        <c:majorTickMark val="none"/>
        <c:minorTickMark val="none"/>
        <c:tickLblPos val="nextTo"/>
        <c:txPr>
          <a:bodyPr/>
          <a:lstStyle/>
          <a:p>
            <a:pPr>
              <a:defRPr sz="1200" b="0"/>
            </a:pPr>
            <a:endParaRPr lang="en-US"/>
          </a:p>
        </c:txPr>
        <c:crossAx val="189387520"/>
        <c:crosses val="autoZero"/>
        <c:auto val="1"/>
        <c:lblAlgn val="ctr"/>
        <c:lblOffset val="100"/>
        <c:noMultiLvlLbl val="0"/>
      </c:catAx>
      <c:valAx>
        <c:axId val="189387520"/>
        <c:scaling>
          <c:orientation val="minMax"/>
          <c:max val="100"/>
        </c:scaling>
        <c:delete val="0"/>
        <c:axPos val="l"/>
        <c:majorGridlines>
          <c:spPr>
            <a:ln>
              <a:noFill/>
            </a:ln>
          </c:spPr>
        </c:majorGridlines>
        <c:numFmt formatCode="General" sourceLinked="1"/>
        <c:majorTickMark val="out"/>
        <c:minorTickMark val="none"/>
        <c:tickLblPos val="none"/>
        <c:spPr>
          <a:ln>
            <a:noFill/>
          </a:ln>
        </c:spPr>
        <c:crossAx val="189369344"/>
        <c:crosses val="autoZero"/>
        <c:crossBetween val="between"/>
        <c:majorUnit val="100"/>
      </c:valAx>
      <c:valAx>
        <c:axId val="189389056"/>
        <c:scaling>
          <c:orientation val="minMax"/>
        </c:scaling>
        <c:delete val="1"/>
        <c:axPos val="l"/>
        <c:numFmt formatCode="General" sourceLinked="1"/>
        <c:majorTickMark val="out"/>
        <c:minorTickMark val="none"/>
        <c:tickLblPos val="nextTo"/>
        <c:crossAx val="189390848"/>
        <c:crosses val="autoZero"/>
        <c:crossBetween val="midCat"/>
      </c:valAx>
      <c:valAx>
        <c:axId val="189390848"/>
        <c:scaling>
          <c:orientation val="minMax"/>
          <c:max val="2"/>
          <c:min val="1"/>
        </c:scaling>
        <c:delete val="0"/>
        <c:axPos val="t"/>
        <c:majorTickMark val="none"/>
        <c:minorTickMark val="none"/>
        <c:tickLblPos val="none"/>
        <c:spPr>
          <a:ln>
            <a:noFill/>
          </a:ln>
        </c:spPr>
        <c:crossAx val="189389056"/>
        <c:crosses val="max"/>
        <c:crossBetween val="midCat"/>
      </c:valAx>
    </c:plotArea>
    <c:plotVisOnly val="1"/>
    <c:dispBlanksAs val="gap"/>
    <c:showDLblsOverMax val="0"/>
  </c:chart>
  <c:spPr>
    <a:ln>
      <a:solidFill>
        <a:srgbClr val="00B05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'Testing and prevention'!$D$56</c:f>
              <c:strCache>
                <c:ptCount val="1"/>
                <c:pt idx="0">
                  <c:v>Coverage</c:v>
                </c:pt>
              </c:strCache>
            </c:strRef>
          </c:tx>
          <c:spPr>
            <a:solidFill>
              <a:srgbClr val="00B050"/>
            </a:solidFill>
          </c:spPr>
          <c:invertIfNegative val="0"/>
          <c:dLbls>
            <c:dLbl>
              <c:idx val="0"/>
              <c:layout>
                <c:manualLayout>
                  <c:x val="-6.9164428353276648E-3"/>
                  <c:y val="-4.40923230752138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AC-49E9-8D32-0F66847E5F4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'Testing and prevention'!$E$22:$F$22</c:f>
              <c:strCache>
                <c:ptCount val="2"/>
                <c:pt idx="0">
                  <c:v>Prevention coverage</c:v>
                </c:pt>
                <c:pt idx="1">
                  <c:v>HIV testing</c:v>
                </c:pt>
              </c:strCache>
            </c:strRef>
          </c:cat>
          <c:val>
            <c:numRef>
              <c:f>'Testing and prevention'!$E$56:$F$56</c:f>
              <c:numCache>
                <c:formatCode>0</c:formatCode>
                <c:ptCount val="2"/>
                <c:pt idx="0">
                  <c:v>57.9</c:v>
                </c:pt>
                <c:pt idx="1">
                  <c:v>43</c:v>
                </c:pt>
              </c:numCache>
            </c:numRef>
          </c:val>
          <c:extLst>
            <c:ext xmlns:c16="http://schemas.microsoft.com/office/drawing/2014/chart" uri="{C3380CC4-5D6E-409C-BE32-E72D297353CC}">
              <c16:uniqueId val="{00000001-58AC-49E9-8D32-0F66847E5F4A}"/>
            </c:ext>
          </c:extLst>
        </c:ser>
        <c:ser>
          <c:idx val="1"/>
          <c:order val="1"/>
          <c:tx>
            <c:strRef>
              <c:f>'Testing and prevention'!$D$24</c:f>
              <c:strCache>
                <c:ptCount val="1"/>
                <c:pt idx="0">
                  <c:v>Gap </c:v>
                </c:pt>
              </c:strCache>
            </c:strRef>
          </c:tx>
          <c:spPr>
            <a:solidFill>
              <a:schemeClr val="bg1">
                <a:lumMod val="85000"/>
              </a:schemeClr>
            </a:solidFill>
          </c:spPr>
          <c:invertIfNegative val="0"/>
          <c:cat>
            <c:strRef>
              <c:f>'Testing and prevention'!$E$22:$F$22</c:f>
              <c:strCache>
                <c:ptCount val="2"/>
                <c:pt idx="0">
                  <c:v>Prevention coverage</c:v>
                </c:pt>
                <c:pt idx="1">
                  <c:v>HIV testing</c:v>
                </c:pt>
              </c:strCache>
            </c:strRef>
          </c:cat>
          <c:val>
            <c:numRef>
              <c:f>'Testing and prevention'!$E$57:$F$57</c:f>
              <c:numCache>
                <c:formatCode>General</c:formatCode>
                <c:ptCount val="2"/>
                <c:pt idx="0">
                  <c:v>32.1</c:v>
                </c:pt>
                <c:pt idx="1">
                  <c:v>47</c:v>
                </c:pt>
              </c:numCache>
            </c:numRef>
          </c:val>
          <c:extLst>
            <c:ext xmlns:c16="http://schemas.microsoft.com/office/drawing/2014/chart" uri="{C3380CC4-5D6E-409C-BE32-E72D297353CC}">
              <c16:uniqueId val="{00000002-58AC-49E9-8D32-0F66847E5F4A}"/>
            </c:ext>
          </c:extLst>
        </c:ser>
        <c:ser>
          <c:idx val="2"/>
          <c:order val="2"/>
          <c:tx>
            <c:strRef>
              <c:f>'Testing and prevention'!$D$25</c:f>
              <c:strCache>
                <c:ptCount val="1"/>
              </c:strCache>
            </c:strRef>
          </c:tx>
          <c:spPr>
            <a:noFill/>
          </c:spPr>
          <c:invertIfNegative val="0"/>
          <c:cat>
            <c:strRef>
              <c:f>'Testing and prevention'!$E$22:$F$22</c:f>
              <c:strCache>
                <c:ptCount val="2"/>
                <c:pt idx="0">
                  <c:v>Prevention coverage</c:v>
                </c:pt>
                <c:pt idx="1">
                  <c:v>HIV testing</c:v>
                </c:pt>
              </c:strCache>
            </c:strRef>
          </c:cat>
          <c:val>
            <c:numRef>
              <c:f>'Testing and prevention'!$E$25:$F$25</c:f>
              <c:numCache>
                <c:formatCode>General</c:formatCode>
                <c:ptCount val="2"/>
                <c:pt idx="0">
                  <c:v>10</c:v>
                </c:pt>
                <c:pt idx="1">
                  <c:v>10</c:v>
                </c:pt>
              </c:numCache>
            </c:numRef>
          </c:val>
          <c:extLst>
            <c:ext xmlns:c16="http://schemas.microsoft.com/office/drawing/2014/chart" uri="{C3380CC4-5D6E-409C-BE32-E72D297353CC}">
              <c16:uniqueId val="{00000003-58AC-49E9-8D32-0F66847E5F4A}"/>
            </c:ext>
          </c:extLst>
        </c:ser>
        <c:dLbls>
          <c:showLegendKey val="0"/>
          <c:showVal val="0"/>
          <c:showCatName val="0"/>
          <c:showSerName val="0"/>
          <c:showPercent val="0"/>
          <c:showBubbleSize val="0"/>
        </c:dLbls>
        <c:gapWidth val="150"/>
        <c:overlap val="100"/>
        <c:axId val="189175680"/>
        <c:axId val="189177216"/>
      </c:barChart>
      <c:scatterChart>
        <c:scatterStyle val="smoothMarker"/>
        <c:varyColors val="0"/>
        <c:ser>
          <c:idx val="4"/>
          <c:order val="3"/>
          <c:tx>
            <c:strRef>
              <c:f>'Testing and prevention'!$I$32</c:f>
              <c:strCache>
                <c:ptCount val="1"/>
              </c:strCache>
            </c:strRef>
          </c:tx>
          <c:spPr>
            <a:ln w="15875">
              <a:solidFill>
                <a:srgbClr val="FF0000"/>
              </a:solidFill>
              <a:prstDash val="sysDot"/>
            </a:ln>
          </c:spPr>
          <c:marker>
            <c:symbol val="none"/>
          </c:marker>
          <c:xVal>
            <c:strRef>
              <c:f>'Testing and prevention'!$E$22:$F$22</c:f>
              <c:strCache>
                <c:ptCount val="2"/>
                <c:pt idx="0">
                  <c:v>Prevention coverage</c:v>
                </c:pt>
                <c:pt idx="1">
                  <c:v>HIV testing</c:v>
                </c:pt>
              </c:strCache>
            </c:strRef>
          </c:xVal>
          <c:yVal>
            <c:numRef>
              <c:f>'Testing and prevention'!$I$33:$I$34</c:f>
              <c:numCache>
                <c:formatCode>General</c:formatCode>
                <c:ptCount val="2"/>
                <c:pt idx="0">
                  <c:v>90</c:v>
                </c:pt>
                <c:pt idx="1">
                  <c:v>90</c:v>
                </c:pt>
              </c:numCache>
            </c:numRef>
          </c:yVal>
          <c:smooth val="1"/>
          <c:extLst>
            <c:ext xmlns:c16="http://schemas.microsoft.com/office/drawing/2014/chart" uri="{C3380CC4-5D6E-409C-BE32-E72D297353CC}">
              <c16:uniqueId val="{00000004-58AC-49E9-8D32-0F66847E5F4A}"/>
            </c:ext>
          </c:extLst>
        </c:ser>
        <c:dLbls>
          <c:showLegendKey val="0"/>
          <c:showVal val="0"/>
          <c:showCatName val="0"/>
          <c:showSerName val="0"/>
          <c:showPercent val="0"/>
          <c:showBubbleSize val="0"/>
        </c:dLbls>
        <c:axId val="189180544"/>
        <c:axId val="189179008"/>
      </c:scatterChart>
      <c:catAx>
        <c:axId val="189175680"/>
        <c:scaling>
          <c:orientation val="minMax"/>
        </c:scaling>
        <c:delete val="0"/>
        <c:axPos val="b"/>
        <c:numFmt formatCode="General" sourceLinked="0"/>
        <c:majorTickMark val="none"/>
        <c:minorTickMark val="none"/>
        <c:tickLblPos val="nextTo"/>
        <c:crossAx val="189177216"/>
        <c:crosses val="autoZero"/>
        <c:auto val="1"/>
        <c:lblAlgn val="ctr"/>
        <c:lblOffset val="100"/>
        <c:noMultiLvlLbl val="0"/>
      </c:catAx>
      <c:valAx>
        <c:axId val="189177216"/>
        <c:scaling>
          <c:orientation val="minMax"/>
          <c:max val="100"/>
        </c:scaling>
        <c:delete val="0"/>
        <c:axPos val="l"/>
        <c:majorGridlines>
          <c:spPr>
            <a:ln>
              <a:noFill/>
            </a:ln>
          </c:spPr>
        </c:majorGridlines>
        <c:numFmt formatCode="0" sourceLinked="1"/>
        <c:majorTickMark val="out"/>
        <c:minorTickMark val="none"/>
        <c:tickLblPos val="none"/>
        <c:spPr>
          <a:ln>
            <a:noFill/>
          </a:ln>
        </c:spPr>
        <c:crossAx val="189175680"/>
        <c:crosses val="autoZero"/>
        <c:crossBetween val="between"/>
        <c:majorUnit val="100"/>
      </c:valAx>
      <c:valAx>
        <c:axId val="189179008"/>
        <c:scaling>
          <c:orientation val="minMax"/>
        </c:scaling>
        <c:delete val="1"/>
        <c:axPos val="l"/>
        <c:numFmt formatCode="General" sourceLinked="1"/>
        <c:majorTickMark val="out"/>
        <c:minorTickMark val="none"/>
        <c:tickLblPos val="nextTo"/>
        <c:crossAx val="189180544"/>
        <c:crosses val="autoZero"/>
        <c:crossBetween val="midCat"/>
      </c:valAx>
      <c:valAx>
        <c:axId val="189180544"/>
        <c:scaling>
          <c:orientation val="minMax"/>
          <c:max val="2"/>
          <c:min val="1"/>
        </c:scaling>
        <c:delete val="0"/>
        <c:axPos val="t"/>
        <c:majorTickMark val="none"/>
        <c:minorTickMark val="none"/>
        <c:tickLblPos val="none"/>
        <c:spPr>
          <a:ln>
            <a:noFill/>
          </a:ln>
        </c:spPr>
        <c:crossAx val="189179008"/>
        <c:crosses val="max"/>
        <c:crossBetween val="midCat"/>
      </c:valAx>
    </c:plotArea>
    <c:plotVisOnly val="1"/>
    <c:dispBlanksAs val="gap"/>
    <c:showDLblsOverMax val="0"/>
  </c:chart>
  <c:spPr>
    <a:ln>
      <a:solidFill>
        <a:srgbClr val="00B050"/>
      </a:solidFill>
    </a:ln>
  </c:spPr>
  <c:txPr>
    <a:bodyPr/>
    <a:lstStyle/>
    <a:p>
      <a:pPr>
        <a:defRPr sz="12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25853161121213"/>
          <c:y val="0.10183370702090214"/>
          <c:w val="0.80861146502704806"/>
          <c:h val="0.42763414248107251"/>
        </c:manualLayout>
      </c:layout>
      <c:barChart>
        <c:barDir val="col"/>
        <c:grouping val="percentStacked"/>
        <c:varyColors val="0"/>
        <c:ser>
          <c:idx val="0"/>
          <c:order val="0"/>
          <c:tx>
            <c:strRef>
              <c:f>'TG HIV testing'!$B$1</c:f>
              <c:strCache>
                <c:ptCount val="1"/>
                <c:pt idx="0">
                  <c:v>Testing coverage</c:v>
                </c:pt>
              </c:strCache>
            </c:strRef>
          </c:tx>
          <c:spPr>
            <a:solidFill>
              <a:srgbClr val="33CCCC"/>
            </a:solidFill>
            <a:ln>
              <a:solidFill>
                <a:schemeClr val="bg1"/>
              </a:solidFill>
            </a:ln>
          </c:spPr>
          <c:invertIfNegative val="0"/>
          <c:dPt>
            <c:idx val="6"/>
            <c:invertIfNegative val="0"/>
            <c:bubble3D val="0"/>
            <c:extLst>
              <c:ext xmlns:c16="http://schemas.microsoft.com/office/drawing/2014/chart" uri="{C3380CC4-5D6E-409C-BE32-E72D297353CC}">
                <c16:uniqueId val="{00000000-1A3A-436C-AAAB-000B7F56BB2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 HIV testing'!$A$2:$A$10</c:f>
              <c:strCache>
                <c:ptCount val="9"/>
                <c:pt idx="0">
                  <c:v>Philippines (2015)</c:v>
                </c:pt>
                <c:pt idx="1">
                  <c:v>Pakistan (2016)</c:v>
                </c:pt>
                <c:pt idx="2">
                  <c:v>Bangladesh (2015)*</c:v>
                </c:pt>
                <c:pt idx="3">
                  <c:v>Sri Lanka (2018)</c:v>
                </c:pt>
                <c:pt idx="4">
                  <c:v>Thailand (2018)</c:v>
                </c:pt>
                <c:pt idx="5">
                  <c:v>Malaysia (2017)</c:v>
                </c:pt>
                <c:pt idx="6">
                  <c:v>India (2016)</c:v>
                </c:pt>
                <c:pt idx="7">
                  <c:v>Cambodia (2017) **</c:v>
                </c:pt>
                <c:pt idx="8">
                  <c:v>Nepal (2017)</c:v>
                </c:pt>
              </c:strCache>
            </c:strRef>
          </c:cat>
          <c:val>
            <c:numRef>
              <c:f>'TG HIV testing'!$B$2:$B$10</c:f>
              <c:numCache>
                <c:formatCode>0</c:formatCode>
                <c:ptCount val="9"/>
                <c:pt idx="0">
                  <c:v>14.68</c:v>
                </c:pt>
                <c:pt idx="1">
                  <c:v>29</c:v>
                </c:pt>
                <c:pt idx="2">
                  <c:v>35.1</c:v>
                </c:pt>
                <c:pt idx="3">
                  <c:v>36.9</c:v>
                </c:pt>
                <c:pt idx="4">
                  <c:v>41.6</c:v>
                </c:pt>
                <c:pt idx="5" formatCode="General">
                  <c:v>43</c:v>
                </c:pt>
                <c:pt idx="6">
                  <c:v>67.599999999999994</c:v>
                </c:pt>
                <c:pt idx="7">
                  <c:v>70.900000000000006</c:v>
                </c:pt>
                <c:pt idx="8">
                  <c:v>89.4</c:v>
                </c:pt>
              </c:numCache>
            </c:numRef>
          </c:val>
          <c:extLst>
            <c:ext xmlns:c16="http://schemas.microsoft.com/office/drawing/2014/chart" uri="{C3380CC4-5D6E-409C-BE32-E72D297353CC}">
              <c16:uniqueId val="{00000001-1A3A-436C-AAAB-000B7F56BB29}"/>
            </c:ext>
          </c:extLst>
        </c:ser>
        <c:ser>
          <c:idx val="1"/>
          <c:order val="1"/>
          <c:tx>
            <c:strRef>
              <c:f>'TG HIV testing'!$C$1</c:f>
              <c:strCache>
                <c:ptCount val="1"/>
                <c:pt idx="0">
                  <c:v>Response gap to reach Fast-Track target</c:v>
                </c:pt>
              </c:strCache>
            </c:strRef>
          </c:tx>
          <c:spPr>
            <a:solidFill>
              <a:sysClr val="window" lastClr="FFFFFF">
                <a:lumMod val="75000"/>
              </a:sysClr>
            </a:solidFill>
            <a:ln>
              <a:solidFill>
                <a:sysClr val="window" lastClr="FFFFFF"/>
              </a:solidFill>
            </a:ln>
          </c:spPr>
          <c:invertIfNegative val="0"/>
          <c:cat>
            <c:strRef>
              <c:f>'TG HIV testing'!$A$2:$A$10</c:f>
              <c:strCache>
                <c:ptCount val="9"/>
                <c:pt idx="0">
                  <c:v>Philippines (2015)</c:v>
                </c:pt>
                <c:pt idx="1">
                  <c:v>Pakistan (2016)</c:v>
                </c:pt>
                <c:pt idx="2">
                  <c:v>Bangladesh (2015)*</c:v>
                </c:pt>
                <c:pt idx="3">
                  <c:v>Sri Lanka (2018)</c:v>
                </c:pt>
                <c:pt idx="4">
                  <c:v>Thailand (2018)</c:v>
                </c:pt>
                <c:pt idx="5">
                  <c:v>Malaysia (2017)</c:v>
                </c:pt>
                <c:pt idx="6">
                  <c:v>India (2016)</c:v>
                </c:pt>
                <c:pt idx="7">
                  <c:v>Cambodia (2017) **</c:v>
                </c:pt>
                <c:pt idx="8">
                  <c:v>Nepal (2017)</c:v>
                </c:pt>
              </c:strCache>
            </c:strRef>
          </c:cat>
          <c:val>
            <c:numRef>
              <c:f>'TG HIV testing'!$C$2:$C$10</c:f>
              <c:numCache>
                <c:formatCode>0</c:formatCode>
                <c:ptCount val="9"/>
                <c:pt idx="0">
                  <c:v>75.319999999999993</c:v>
                </c:pt>
                <c:pt idx="1">
                  <c:v>61</c:v>
                </c:pt>
                <c:pt idx="2">
                  <c:v>54.9</c:v>
                </c:pt>
                <c:pt idx="3">
                  <c:v>53.1</c:v>
                </c:pt>
                <c:pt idx="4">
                  <c:v>48.4</c:v>
                </c:pt>
                <c:pt idx="5">
                  <c:v>47</c:v>
                </c:pt>
                <c:pt idx="6">
                  <c:v>22.400000000000006</c:v>
                </c:pt>
                <c:pt idx="7">
                  <c:v>19.099999999999994</c:v>
                </c:pt>
                <c:pt idx="8">
                  <c:v>0.59999999999999432</c:v>
                </c:pt>
              </c:numCache>
            </c:numRef>
          </c:val>
          <c:extLst>
            <c:ext xmlns:c16="http://schemas.microsoft.com/office/drawing/2014/chart" uri="{C3380CC4-5D6E-409C-BE32-E72D297353CC}">
              <c16:uniqueId val="{00000002-1A3A-436C-AAAB-000B7F56BB29}"/>
            </c:ext>
          </c:extLst>
        </c:ser>
        <c:ser>
          <c:idx val="2"/>
          <c:order val="2"/>
          <c:tx>
            <c:strRef>
              <c:f>'TG HIV testing'!$D$1</c:f>
              <c:strCache>
                <c:ptCount val="1"/>
                <c:pt idx="0">
                  <c:v>10%</c:v>
                </c:pt>
              </c:strCache>
            </c:strRef>
          </c:tx>
          <c:spPr>
            <a:noFill/>
          </c:spPr>
          <c:invertIfNegative val="0"/>
          <c:cat>
            <c:strRef>
              <c:f>'TG HIV testing'!$A$2:$A$10</c:f>
              <c:strCache>
                <c:ptCount val="9"/>
                <c:pt idx="0">
                  <c:v>Philippines (2015)</c:v>
                </c:pt>
                <c:pt idx="1">
                  <c:v>Pakistan (2016)</c:v>
                </c:pt>
                <c:pt idx="2">
                  <c:v>Bangladesh (2015)*</c:v>
                </c:pt>
                <c:pt idx="3">
                  <c:v>Sri Lanka (2018)</c:v>
                </c:pt>
                <c:pt idx="4">
                  <c:v>Thailand (2018)</c:v>
                </c:pt>
                <c:pt idx="5">
                  <c:v>Malaysia (2017)</c:v>
                </c:pt>
                <c:pt idx="6">
                  <c:v>India (2016)</c:v>
                </c:pt>
                <c:pt idx="7">
                  <c:v>Cambodia (2017) **</c:v>
                </c:pt>
                <c:pt idx="8">
                  <c:v>Nepal (2017)</c:v>
                </c:pt>
              </c:strCache>
            </c:strRef>
          </c:cat>
          <c:val>
            <c:numRef>
              <c:f>'TG HIV testing'!$D$2:$D$10</c:f>
              <c:numCache>
                <c:formatCode>General</c:formatCode>
                <c:ptCount val="9"/>
                <c:pt idx="0">
                  <c:v>10</c:v>
                </c:pt>
                <c:pt idx="1">
                  <c:v>10</c:v>
                </c:pt>
                <c:pt idx="2">
                  <c:v>10</c:v>
                </c:pt>
                <c:pt idx="3">
                  <c:v>10</c:v>
                </c:pt>
                <c:pt idx="4">
                  <c:v>10</c:v>
                </c:pt>
                <c:pt idx="5">
                  <c:v>10</c:v>
                </c:pt>
                <c:pt idx="6">
                  <c:v>10</c:v>
                </c:pt>
                <c:pt idx="7">
                  <c:v>10</c:v>
                </c:pt>
                <c:pt idx="8">
                  <c:v>10</c:v>
                </c:pt>
              </c:numCache>
            </c:numRef>
          </c:val>
          <c:extLst>
            <c:ext xmlns:c16="http://schemas.microsoft.com/office/drawing/2014/chart" uri="{C3380CC4-5D6E-409C-BE32-E72D297353CC}">
              <c16:uniqueId val="{00000003-1A3A-436C-AAAB-000B7F56BB29}"/>
            </c:ext>
          </c:extLst>
        </c:ser>
        <c:dLbls>
          <c:showLegendKey val="0"/>
          <c:showVal val="0"/>
          <c:showCatName val="0"/>
          <c:showSerName val="0"/>
          <c:showPercent val="0"/>
          <c:showBubbleSize val="0"/>
        </c:dLbls>
        <c:gapWidth val="53"/>
        <c:overlap val="100"/>
        <c:axId val="129351680"/>
        <c:axId val="129353216"/>
      </c:barChart>
      <c:catAx>
        <c:axId val="129351680"/>
        <c:scaling>
          <c:orientation val="minMax"/>
        </c:scaling>
        <c:delete val="0"/>
        <c:axPos val="b"/>
        <c:numFmt formatCode="General" sourceLinked="1"/>
        <c:majorTickMark val="out"/>
        <c:minorTickMark val="none"/>
        <c:tickLblPos val="nextTo"/>
        <c:txPr>
          <a:bodyPr rot="-3000000"/>
          <a:lstStyle/>
          <a:p>
            <a:pPr>
              <a:defRPr sz="1400"/>
            </a:pPr>
            <a:endParaRPr lang="en-US"/>
          </a:p>
        </c:txPr>
        <c:crossAx val="129353216"/>
        <c:crosses val="autoZero"/>
        <c:auto val="1"/>
        <c:lblAlgn val="ctr"/>
        <c:lblOffset val="100"/>
        <c:noMultiLvlLbl val="0"/>
      </c:catAx>
      <c:valAx>
        <c:axId val="129353216"/>
        <c:scaling>
          <c:orientation val="minMax"/>
          <c:max val="1"/>
        </c:scaling>
        <c:delete val="0"/>
        <c:axPos val="l"/>
        <c:numFmt formatCode="0%" sourceLinked="1"/>
        <c:majorTickMark val="out"/>
        <c:minorTickMark val="none"/>
        <c:tickLblPos val="nextTo"/>
        <c:crossAx val="129351680"/>
        <c:crosses val="autoZero"/>
        <c:crossBetween val="between"/>
        <c:majorUnit val="0.5"/>
      </c:valAx>
    </c:plotArea>
    <c:legend>
      <c:legendPos val="r"/>
      <c:legendEntry>
        <c:idx val="0"/>
        <c:delete val="1"/>
      </c:legendEntry>
      <c:layout>
        <c:manualLayout>
          <c:xMode val="edge"/>
          <c:yMode val="edge"/>
          <c:x val="9.6549836500144551E-2"/>
          <c:y val="0.89381981184936155"/>
          <c:w val="0.83021008479211067"/>
          <c:h val="0.10618026480123346"/>
        </c:manualLayout>
      </c:layout>
      <c:overlay val="0"/>
      <c:txPr>
        <a:bodyPr/>
        <a:lstStyle/>
        <a:p>
          <a:pPr>
            <a:defRPr sz="1400"/>
          </a:pPr>
          <a:endParaRPr lang="en-US"/>
        </a:p>
      </c:txPr>
    </c:legend>
    <c:plotVisOnly val="1"/>
    <c:dispBlanksAs val="gap"/>
    <c:showDLblsOverMax val="0"/>
  </c:chart>
  <c:spPr>
    <a:ln>
      <a:solidFill>
        <a:srgbClr val="8FE2F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65286209452826"/>
          <c:y val="0.13871896965260294"/>
          <c:w val="0.83602228633634534"/>
          <c:h val="0.69465126376862285"/>
        </c:manualLayout>
      </c:layout>
      <c:barChart>
        <c:barDir val="col"/>
        <c:grouping val="clustered"/>
        <c:varyColors val="0"/>
        <c:ser>
          <c:idx val="0"/>
          <c:order val="0"/>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'Px and care cascade_TG_TH'!$B$7:$B$10</c:f>
              <c:strCache>
                <c:ptCount val="4"/>
                <c:pt idx="0">
                  <c:v>Reached</c:v>
                </c:pt>
                <c:pt idx="1">
                  <c:v>HIV tested</c:v>
                </c:pt>
                <c:pt idx="2">
                  <c:v>HIV positive</c:v>
                </c:pt>
                <c:pt idx="3">
                  <c:v>On ART</c:v>
                </c:pt>
              </c:strCache>
            </c:strRef>
          </c:cat>
          <c:val>
            <c:numRef>
              <c:f>'Px and care cascade_TG_TH'!$C$7:$C$10</c:f>
              <c:numCache>
                <c:formatCode>General</c:formatCode>
                <c:ptCount val="4"/>
                <c:pt idx="0">
                  <c:v>1346</c:v>
                </c:pt>
                <c:pt idx="1">
                  <c:v>264</c:v>
                </c:pt>
                <c:pt idx="2">
                  <c:v>28</c:v>
                </c:pt>
                <c:pt idx="3">
                  <c:v>17</c:v>
                </c:pt>
              </c:numCache>
            </c:numRef>
          </c:val>
          <c:extLst>
            <c:ext xmlns:c16="http://schemas.microsoft.com/office/drawing/2014/chart" uri="{C3380CC4-5D6E-409C-BE32-E72D297353CC}">
              <c16:uniqueId val="{00000000-6A52-43FB-8DFF-5F84D986D0D0}"/>
            </c:ext>
          </c:extLst>
        </c:ser>
        <c:dLbls>
          <c:showLegendKey val="0"/>
          <c:showVal val="0"/>
          <c:showCatName val="0"/>
          <c:showSerName val="0"/>
          <c:showPercent val="0"/>
          <c:showBubbleSize val="0"/>
        </c:dLbls>
        <c:gapWidth val="150"/>
        <c:axId val="180619520"/>
        <c:axId val="180621312"/>
      </c:barChart>
      <c:catAx>
        <c:axId val="180619520"/>
        <c:scaling>
          <c:orientation val="minMax"/>
        </c:scaling>
        <c:delete val="0"/>
        <c:axPos val="b"/>
        <c:numFmt formatCode="General" sourceLinked="0"/>
        <c:majorTickMark val="out"/>
        <c:minorTickMark val="none"/>
        <c:tickLblPos val="nextTo"/>
        <c:crossAx val="180621312"/>
        <c:crosses val="autoZero"/>
        <c:auto val="1"/>
        <c:lblAlgn val="ctr"/>
        <c:lblOffset val="100"/>
        <c:noMultiLvlLbl val="0"/>
      </c:catAx>
      <c:valAx>
        <c:axId val="180621312"/>
        <c:scaling>
          <c:orientation val="minMax"/>
        </c:scaling>
        <c:delete val="0"/>
        <c:axPos val="l"/>
        <c:title>
          <c:tx>
            <c:rich>
              <a:bodyPr rot="-5400000" vert="horz"/>
              <a:lstStyle/>
              <a:p>
                <a:pPr>
                  <a:defRPr/>
                </a:pPr>
                <a:r>
                  <a:rPr lang="en-GB" dirty="0"/>
                  <a:t>Number of transgender women</a:t>
                </a:r>
              </a:p>
            </c:rich>
          </c:tx>
          <c:layout>
            <c:manualLayout>
              <c:xMode val="edge"/>
              <c:yMode val="edge"/>
              <c:x val="9.6624751444850786E-3"/>
              <c:y val="0.14215440816436589"/>
            </c:manualLayout>
          </c:layout>
          <c:overlay val="0"/>
        </c:title>
        <c:numFmt formatCode="General" sourceLinked="1"/>
        <c:majorTickMark val="out"/>
        <c:minorTickMark val="none"/>
        <c:tickLblPos val="nextTo"/>
        <c:crossAx val="180619520"/>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32680303745435E-2"/>
          <c:y val="0.10755434661898131"/>
          <c:w val="0.73891798646576423"/>
          <c:h val="0.43142787202641852"/>
        </c:manualLayout>
      </c:layout>
      <c:barChart>
        <c:barDir val="col"/>
        <c:grouping val="clustered"/>
        <c:varyColors val="0"/>
        <c:ser>
          <c:idx val="0"/>
          <c:order val="0"/>
          <c:tx>
            <c:strRef>
              <c:f>Prev!$B$2</c:f>
              <c:strCache>
                <c:ptCount val="1"/>
                <c:pt idx="0">
                  <c:v>Bangladesh (2015)</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Prev!$B$3:$B$26</c:f>
              <c:numCache>
                <c:formatCode>General</c:formatCode>
                <c:ptCount val="24"/>
                <c:pt idx="0" formatCode="0.0">
                  <c:v>0.9</c:v>
                </c:pt>
                <c:pt idx="3" formatCode="0.0">
                  <c:v>4.3</c:v>
                </c:pt>
              </c:numCache>
            </c:numRef>
          </c:val>
          <c:extLst>
            <c:ext xmlns:c16="http://schemas.microsoft.com/office/drawing/2014/chart" uri="{C3380CC4-5D6E-409C-BE32-E72D297353CC}">
              <c16:uniqueId val="{00000000-FC82-4F88-9F78-90A7B7844F8A}"/>
            </c:ext>
          </c:extLst>
        </c:ser>
        <c:ser>
          <c:idx val="1"/>
          <c:order val="1"/>
          <c:tx>
            <c:strRef>
              <c:f>Prev!$C$2</c:f>
              <c:strCache>
                <c:ptCount val="1"/>
                <c:pt idx="0">
                  <c:v>Fiji (2012)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Prev!$C$3:$C$26</c:f>
              <c:numCache>
                <c:formatCode>0.0</c:formatCode>
                <c:ptCount val="24"/>
                <c:pt idx="1">
                  <c:v>2</c:v>
                </c:pt>
              </c:numCache>
            </c:numRef>
          </c:val>
          <c:extLst>
            <c:ext xmlns:c16="http://schemas.microsoft.com/office/drawing/2014/chart" uri="{C3380CC4-5D6E-409C-BE32-E72D297353CC}">
              <c16:uniqueId val="{00000001-FC82-4F88-9F78-90A7B7844F8A}"/>
            </c:ext>
          </c:extLst>
        </c:ser>
        <c:ser>
          <c:idx val="2"/>
          <c:order val="2"/>
          <c:tx>
            <c:strRef>
              <c:f>Prev!$D$2</c:f>
              <c:strCache>
                <c:ptCount val="1"/>
                <c:pt idx="0">
                  <c:v>Lao PDR (2012)</c:v>
                </c:pt>
              </c:strCache>
            </c:strRef>
          </c:tx>
          <c:spPr>
            <a:solidFill>
              <a:srgbClr val="FF65B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Prev!$D$3:$D$26</c:f>
              <c:numCache>
                <c:formatCode>General</c:formatCode>
                <c:ptCount val="24"/>
                <c:pt idx="2" formatCode="0.0">
                  <c:v>3.1</c:v>
                </c:pt>
              </c:numCache>
            </c:numRef>
          </c:val>
          <c:extLst>
            <c:ext xmlns:c16="http://schemas.microsoft.com/office/drawing/2014/chart" uri="{C3380CC4-5D6E-409C-BE32-E72D297353CC}">
              <c16:uniqueId val="{00000002-FC82-4F88-9F78-90A7B7844F8A}"/>
            </c:ext>
          </c:extLst>
        </c:ser>
        <c:ser>
          <c:idx val="4"/>
          <c:order val="3"/>
          <c:tx>
            <c:strRef>
              <c:f>Prev!$E$2</c:f>
              <c:strCache>
                <c:ptCount val="1"/>
                <c:pt idx="0">
                  <c:v>Malaysia (2017)</c:v>
                </c:pt>
              </c:strCache>
            </c:strRef>
          </c:tx>
          <c:spPr>
            <a:solidFill>
              <a:srgbClr val="FF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Prev!$E$3:$E$26</c:f>
              <c:numCache>
                <c:formatCode>General</c:formatCode>
                <c:ptCount val="24"/>
                <c:pt idx="10" formatCode="0.0">
                  <c:v>9.1999999999999993</c:v>
                </c:pt>
                <c:pt idx="15" formatCode="0.0">
                  <c:v>12.7</c:v>
                </c:pt>
                <c:pt idx="19" formatCode="0.0">
                  <c:v>23.3</c:v>
                </c:pt>
                <c:pt idx="20" formatCode="0.0">
                  <c:v>23.9</c:v>
                </c:pt>
              </c:numCache>
            </c:numRef>
          </c:val>
          <c:extLst>
            <c:ext xmlns:c16="http://schemas.microsoft.com/office/drawing/2014/chart" uri="{C3380CC4-5D6E-409C-BE32-E72D297353CC}">
              <c16:uniqueId val="{00000003-FC82-4F88-9F78-90A7B7844F8A}"/>
            </c:ext>
          </c:extLst>
        </c:ser>
        <c:ser>
          <c:idx val="3"/>
          <c:order val="4"/>
          <c:tx>
            <c:strRef>
              <c:f>Prev!$F$2</c:f>
              <c:strCache>
                <c:ptCount val="1"/>
                <c:pt idx="0">
                  <c:v>Cambodia (2015-16)</c:v>
                </c:pt>
              </c:strCache>
            </c:strRef>
          </c:tx>
          <c:spPr>
            <a:solidFill>
              <a:srgbClr val="FFD68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Prev!$F$3:$F$26</c:f>
              <c:numCache>
                <c:formatCode>General</c:formatCode>
                <c:ptCount val="24"/>
                <c:pt idx="5" formatCode="0.0">
                  <c:v>6.5</c:v>
                </c:pt>
                <c:pt idx="12" formatCode="0.0">
                  <c:v>11.3</c:v>
                </c:pt>
                <c:pt idx="13" formatCode="0.0">
                  <c:v>11.7</c:v>
                </c:pt>
              </c:numCache>
            </c:numRef>
          </c:val>
          <c:extLst>
            <c:ext xmlns:c16="http://schemas.microsoft.com/office/drawing/2014/chart" uri="{C3380CC4-5D6E-409C-BE32-E72D297353CC}">
              <c16:uniqueId val="{00000004-FC82-4F88-9F78-90A7B7844F8A}"/>
            </c:ext>
          </c:extLst>
        </c:ser>
        <c:ser>
          <c:idx val="5"/>
          <c:order val="5"/>
          <c:tx>
            <c:strRef>
              <c:f>Prev!$G$2</c:f>
              <c:strCache>
                <c:ptCount val="1"/>
                <c:pt idx="0">
                  <c:v>Nepal (2017)</c:v>
                </c:pt>
              </c:strCache>
            </c:strRef>
          </c:tx>
          <c:spPr>
            <a:solidFill>
              <a:srgbClr val="7DDF7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Prev!$G$3:$G$26</c:f>
              <c:numCache>
                <c:formatCode>General</c:formatCode>
                <c:ptCount val="24"/>
                <c:pt idx="4" formatCode="0.0">
                  <c:v>4.9000000000000004</c:v>
                </c:pt>
                <c:pt idx="9" formatCode="0.0">
                  <c:v>8.6</c:v>
                </c:pt>
              </c:numCache>
            </c:numRef>
          </c:val>
          <c:extLst>
            <c:ext xmlns:c16="http://schemas.microsoft.com/office/drawing/2014/chart" uri="{C3380CC4-5D6E-409C-BE32-E72D297353CC}">
              <c16:uniqueId val="{00000005-FC82-4F88-9F78-90A7B7844F8A}"/>
            </c:ext>
          </c:extLst>
        </c:ser>
        <c:ser>
          <c:idx val="6"/>
          <c:order val="6"/>
          <c:tx>
            <c:strRef>
              <c:f>Prev!$H$2</c:f>
              <c:strCache>
                <c:ptCount val="1"/>
                <c:pt idx="0">
                  <c:v>India (2016-17)</c:v>
                </c:pt>
              </c:strCache>
            </c:strRef>
          </c:tx>
          <c:spPr>
            <a:solidFill>
              <a:srgbClr val="00CC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Prev!$H$3:$H$26</c:f>
              <c:numCache>
                <c:formatCode>General</c:formatCode>
                <c:ptCount val="24"/>
                <c:pt idx="6" formatCode="0.0">
                  <c:v>6.47</c:v>
                </c:pt>
                <c:pt idx="7" formatCode="0.0">
                  <c:v>6.8</c:v>
                </c:pt>
                <c:pt idx="8" formatCode="0.0">
                  <c:v>7.28</c:v>
                </c:pt>
                <c:pt idx="11" formatCode="0.0">
                  <c:v>10.9</c:v>
                </c:pt>
              </c:numCache>
            </c:numRef>
          </c:val>
          <c:extLst>
            <c:ext xmlns:c16="http://schemas.microsoft.com/office/drawing/2014/chart" uri="{C3380CC4-5D6E-409C-BE32-E72D297353CC}">
              <c16:uniqueId val="{00000006-FC82-4F88-9F78-90A7B7844F8A}"/>
            </c:ext>
          </c:extLst>
        </c:ser>
        <c:ser>
          <c:idx val="7"/>
          <c:order val="7"/>
          <c:tx>
            <c:strRef>
              <c:f>Prev!$I$2</c:f>
              <c:strCache>
                <c:ptCount val="1"/>
                <c:pt idx="0">
                  <c:v>Philippines (2015)</c:v>
                </c:pt>
              </c:strCache>
            </c:strRef>
          </c:tx>
          <c:spPr>
            <a:solidFill>
              <a:srgbClr val="FFCCC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Prev!$I$3:$I$26</c:f>
              <c:numCache>
                <c:formatCode>General</c:formatCode>
                <c:ptCount val="24"/>
                <c:pt idx="14" formatCode="0.0">
                  <c:v>11.8</c:v>
                </c:pt>
              </c:numCache>
            </c:numRef>
          </c:val>
          <c:extLst>
            <c:ext xmlns:c16="http://schemas.microsoft.com/office/drawing/2014/chart" uri="{C3380CC4-5D6E-409C-BE32-E72D297353CC}">
              <c16:uniqueId val="{00000007-FC82-4F88-9F78-90A7B7844F8A}"/>
            </c:ext>
          </c:extLst>
        </c:ser>
        <c:ser>
          <c:idx val="8"/>
          <c:order val="8"/>
          <c:tx>
            <c:strRef>
              <c:f>Prev!$J$2</c:f>
              <c:strCache>
                <c:ptCount val="1"/>
                <c:pt idx="0">
                  <c:v>Thailand (2018)</c:v>
                </c:pt>
              </c:strCache>
            </c:strRef>
          </c:tx>
          <c:spPr>
            <a:solidFill>
              <a:srgbClr val="33CCC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Prev!$J$3:$J$26</c:f>
              <c:numCache>
                <c:formatCode>General</c:formatCode>
                <c:ptCount val="24"/>
                <c:pt idx="17" formatCode="0.0">
                  <c:v>17.3</c:v>
                </c:pt>
              </c:numCache>
            </c:numRef>
          </c:val>
          <c:extLst>
            <c:ext xmlns:c16="http://schemas.microsoft.com/office/drawing/2014/chart" uri="{C3380CC4-5D6E-409C-BE32-E72D297353CC}">
              <c16:uniqueId val="{00000008-FC82-4F88-9F78-90A7B7844F8A}"/>
            </c:ext>
          </c:extLst>
        </c:ser>
        <c:ser>
          <c:idx val="9"/>
          <c:order val="9"/>
          <c:tx>
            <c:strRef>
              <c:f>Prev!$K$2</c:f>
              <c:strCache>
                <c:ptCount val="1"/>
                <c:pt idx="0">
                  <c:v>Pakistan (2016-17)</c:v>
                </c:pt>
              </c:strCache>
            </c:strRef>
          </c:tx>
          <c:spPr>
            <a:solidFill>
              <a:srgbClr val="9B9B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Prev!$K$3:$K$26</c:f>
              <c:numCache>
                <c:formatCode>General</c:formatCode>
                <c:ptCount val="24"/>
                <c:pt idx="16" formatCode="0.0">
                  <c:v>12.9</c:v>
                </c:pt>
                <c:pt idx="18" formatCode="0.0">
                  <c:v>18.2</c:v>
                </c:pt>
              </c:numCache>
            </c:numRef>
          </c:val>
          <c:extLst>
            <c:ext xmlns:c16="http://schemas.microsoft.com/office/drawing/2014/chart" uri="{C3380CC4-5D6E-409C-BE32-E72D297353CC}">
              <c16:uniqueId val="{00000009-FC82-4F88-9F78-90A7B7844F8A}"/>
            </c:ext>
          </c:extLst>
        </c:ser>
        <c:ser>
          <c:idx val="10"/>
          <c:order val="10"/>
          <c:tx>
            <c:strRef>
              <c:f>Prev!$L$2</c:f>
              <c:strCache>
                <c:ptCount val="1"/>
                <c:pt idx="0">
                  <c:v>Indonesia (2015)</c:v>
                </c:pt>
              </c:strCache>
            </c:strRef>
          </c:tx>
          <c:spPr>
            <a:solidFill>
              <a:srgbClr val="FF7C8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Prev!$A$3:$A$26</c:f>
              <c:strCache>
                <c:ptCount val="24"/>
                <c:pt idx="0">
                  <c:v>Dhaka</c:v>
                </c:pt>
                <c:pt idx="1">
                  <c:v>Fiji (4 cities)*</c:v>
                </c:pt>
                <c:pt idx="2">
                  <c:v>Vientiane &amp; Svannakhet</c:v>
                </c:pt>
                <c:pt idx="3">
                  <c:v>Hili</c:v>
                </c:pt>
                <c:pt idx="4">
                  <c:v>Pokhara</c:v>
                </c:pt>
                <c:pt idx="5">
                  <c:v>Phnom Penh</c:v>
                </c:pt>
                <c:pt idx="6">
                  <c:v>Hyderabad</c:v>
                </c:pt>
                <c:pt idx="7">
                  <c:v>Thane</c:v>
                </c:pt>
                <c:pt idx="8">
                  <c:v>Kolkata</c:v>
                </c:pt>
                <c:pt idx="9">
                  <c:v>Kathmandu</c:v>
                </c:pt>
                <c:pt idx="10">
                  <c:v>Johor</c:v>
                </c:pt>
                <c:pt idx="11">
                  <c:v>North East Delhi</c:v>
                </c:pt>
                <c:pt idx="12">
                  <c:v>Siem Reap</c:v>
                </c:pt>
                <c:pt idx="13">
                  <c:v>Banteay Meanchey</c:v>
                </c:pt>
                <c:pt idx="14">
                  <c:v>Cebu City</c:v>
                </c:pt>
                <c:pt idx="15">
                  <c:v>Pahang</c:v>
                </c:pt>
                <c:pt idx="16">
                  <c:v>Karachi</c:v>
                </c:pt>
                <c:pt idx="17">
                  <c:v>Bangkok</c:v>
                </c:pt>
                <c:pt idx="18">
                  <c:v>Larkana</c:v>
                </c:pt>
                <c:pt idx="19">
                  <c:v>Negeri Sembilan</c:v>
                </c:pt>
                <c:pt idx="20">
                  <c:v>Kuala Lumpur</c:v>
                </c:pt>
                <c:pt idx="21">
                  <c:v>Kota Malang</c:v>
                </c:pt>
                <c:pt idx="22">
                  <c:v>Kota Surabaya</c:v>
                </c:pt>
                <c:pt idx="23">
                  <c:v>Jakarta</c:v>
                </c:pt>
              </c:strCache>
            </c:strRef>
          </c:cat>
          <c:val>
            <c:numRef>
              <c:f>Prev!$L$3:$L$26</c:f>
              <c:numCache>
                <c:formatCode>General</c:formatCode>
                <c:ptCount val="24"/>
                <c:pt idx="21" formatCode="0.0">
                  <c:v>25.4</c:v>
                </c:pt>
                <c:pt idx="22" formatCode="0.0">
                  <c:v>31.2</c:v>
                </c:pt>
                <c:pt idx="23" formatCode="0.0">
                  <c:v>34</c:v>
                </c:pt>
              </c:numCache>
            </c:numRef>
          </c:val>
          <c:extLst>
            <c:ext xmlns:c16="http://schemas.microsoft.com/office/drawing/2014/chart" uri="{C3380CC4-5D6E-409C-BE32-E72D297353CC}">
              <c16:uniqueId val="{0000000A-FC82-4F88-9F78-90A7B7844F8A}"/>
            </c:ext>
          </c:extLst>
        </c:ser>
        <c:dLbls>
          <c:showLegendKey val="0"/>
          <c:showVal val="0"/>
          <c:showCatName val="0"/>
          <c:showSerName val="0"/>
          <c:showPercent val="0"/>
          <c:showBubbleSize val="0"/>
        </c:dLbls>
        <c:gapWidth val="70"/>
        <c:overlap val="100"/>
        <c:axId val="107263872"/>
        <c:axId val="107265408"/>
      </c:barChart>
      <c:scatterChart>
        <c:scatterStyle val="smoothMarker"/>
        <c:varyColors val="0"/>
        <c:ser>
          <c:idx val="11"/>
          <c:order val="11"/>
          <c:tx>
            <c:strRef>
              <c:f>Prev!$L$29</c:f>
              <c:strCache>
                <c:ptCount val="1"/>
                <c:pt idx="0">
                  <c:v>t</c:v>
                </c:pt>
              </c:strCache>
            </c:strRef>
          </c:tx>
          <c:spPr>
            <a:ln w="25400">
              <a:solidFill>
                <a:srgbClr val="E31837"/>
              </a:solidFill>
              <a:prstDash val="dash"/>
            </a:ln>
          </c:spPr>
          <c:marker>
            <c:symbol val="none"/>
          </c:marker>
          <c:xVal>
            <c:numRef>
              <c:f>Prev!$K$30:$K$31</c:f>
              <c:numCache>
                <c:formatCode>General</c:formatCode>
                <c:ptCount val="2"/>
                <c:pt idx="0">
                  <c:v>0</c:v>
                </c:pt>
                <c:pt idx="1">
                  <c:v>1</c:v>
                </c:pt>
              </c:numCache>
            </c:numRef>
          </c:xVal>
          <c:yVal>
            <c:numRef>
              <c:f>Prev!$L$30:$L$31</c:f>
              <c:numCache>
                <c:formatCode>General</c:formatCode>
                <c:ptCount val="2"/>
                <c:pt idx="0">
                  <c:v>5</c:v>
                </c:pt>
                <c:pt idx="1">
                  <c:v>5</c:v>
                </c:pt>
              </c:numCache>
            </c:numRef>
          </c:yVal>
          <c:smooth val="1"/>
          <c:extLst>
            <c:ext xmlns:c16="http://schemas.microsoft.com/office/drawing/2014/chart" uri="{C3380CC4-5D6E-409C-BE32-E72D297353CC}">
              <c16:uniqueId val="{0000000B-FC82-4F88-9F78-90A7B7844F8A}"/>
            </c:ext>
          </c:extLst>
        </c:ser>
        <c:dLbls>
          <c:showLegendKey val="0"/>
          <c:showVal val="0"/>
          <c:showCatName val="0"/>
          <c:showSerName val="0"/>
          <c:showPercent val="0"/>
          <c:showBubbleSize val="0"/>
        </c:dLbls>
        <c:axId val="107277312"/>
        <c:axId val="107275776"/>
      </c:scatterChart>
      <c:catAx>
        <c:axId val="107263872"/>
        <c:scaling>
          <c:orientation val="minMax"/>
        </c:scaling>
        <c:delete val="0"/>
        <c:axPos val="b"/>
        <c:numFmt formatCode="General" sourceLinked="0"/>
        <c:majorTickMark val="out"/>
        <c:minorTickMark val="none"/>
        <c:tickLblPos val="nextTo"/>
        <c:txPr>
          <a:bodyPr rot="-3000000"/>
          <a:lstStyle/>
          <a:p>
            <a:pPr>
              <a:defRPr sz="1400"/>
            </a:pPr>
            <a:endParaRPr lang="en-US"/>
          </a:p>
        </c:txPr>
        <c:crossAx val="107265408"/>
        <c:crosses val="autoZero"/>
        <c:auto val="1"/>
        <c:lblAlgn val="ctr"/>
        <c:lblOffset val="100"/>
        <c:noMultiLvlLbl val="0"/>
      </c:catAx>
      <c:valAx>
        <c:axId val="107265408"/>
        <c:scaling>
          <c:orientation val="minMax"/>
          <c:max val="40"/>
          <c:min val="0"/>
        </c:scaling>
        <c:delete val="0"/>
        <c:axPos val="l"/>
        <c:title>
          <c:tx>
            <c:rich>
              <a:bodyPr rot="0" vert="horz"/>
              <a:lstStyle/>
              <a:p>
                <a:pPr>
                  <a:defRPr/>
                </a:pPr>
                <a:r>
                  <a:rPr lang="en-GB" dirty="0"/>
                  <a:t>%</a:t>
                </a:r>
              </a:p>
            </c:rich>
          </c:tx>
          <c:layout>
            <c:manualLayout>
              <c:xMode val="edge"/>
              <c:yMode val="edge"/>
              <c:x val="4.2675729119528723E-2"/>
              <c:y val="7.0709321376706977E-2"/>
            </c:manualLayout>
          </c:layout>
          <c:overlay val="0"/>
        </c:title>
        <c:numFmt formatCode="0" sourceLinked="0"/>
        <c:majorTickMark val="out"/>
        <c:minorTickMark val="none"/>
        <c:tickLblPos val="nextTo"/>
        <c:txPr>
          <a:bodyPr/>
          <a:lstStyle/>
          <a:p>
            <a:pPr>
              <a:defRPr sz="1400"/>
            </a:pPr>
            <a:endParaRPr lang="en-US"/>
          </a:p>
        </c:txPr>
        <c:crossAx val="107263872"/>
        <c:crosses val="autoZero"/>
        <c:crossBetween val="between"/>
        <c:majorUnit val="10"/>
      </c:valAx>
      <c:valAx>
        <c:axId val="107275776"/>
        <c:scaling>
          <c:orientation val="minMax"/>
          <c:max val="40"/>
          <c:min val="0"/>
        </c:scaling>
        <c:delete val="1"/>
        <c:axPos val="r"/>
        <c:numFmt formatCode="General" sourceLinked="1"/>
        <c:majorTickMark val="out"/>
        <c:minorTickMark val="none"/>
        <c:tickLblPos val="nextTo"/>
        <c:crossAx val="107277312"/>
        <c:crosses val="max"/>
        <c:crossBetween val="midCat"/>
        <c:majorUnit val="10"/>
      </c:valAx>
      <c:valAx>
        <c:axId val="107277312"/>
        <c:scaling>
          <c:orientation val="minMax"/>
          <c:max val="1"/>
          <c:min val="0"/>
        </c:scaling>
        <c:delete val="1"/>
        <c:axPos val="t"/>
        <c:numFmt formatCode="General" sourceLinked="1"/>
        <c:majorTickMark val="out"/>
        <c:minorTickMark val="none"/>
        <c:tickLblPos val="nextTo"/>
        <c:crossAx val="107275776"/>
        <c:crosses val="max"/>
        <c:crossBetween val="midCat"/>
        <c:majorUnit val="0.2"/>
      </c:valAx>
    </c:plotArea>
    <c:legend>
      <c:legendPos val="r"/>
      <c:legendEntry>
        <c:idx val="11"/>
        <c:delete val="1"/>
      </c:legendEntry>
      <c:layout>
        <c:manualLayout>
          <c:xMode val="edge"/>
          <c:yMode val="edge"/>
          <c:x val="0.81691753084345642"/>
          <c:y val="1.8182138997331215E-2"/>
          <c:w val="0.18308246915654358"/>
          <c:h val="0.95516714057463448"/>
        </c:manualLayout>
      </c:layout>
      <c:overlay val="0"/>
      <c:txPr>
        <a:bodyPr/>
        <a:lstStyle/>
        <a:p>
          <a:pPr>
            <a:defRPr sz="1400"/>
          </a:pPr>
          <a:endParaRPr lang="en-US"/>
        </a:p>
      </c:txPr>
    </c:legend>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26B73"/>
              </a:solidFill>
              <a:ln w="31750">
                <a:solidFill>
                  <a:schemeClr val="bg1"/>
                </a:solidFill>
              </a:ln>
            </c:spPr>
            <c:extLst>
              <c:ext xmlns:c16="http://schemas.microsoft.com/office/drawing/2014/chart" uri="{C3380CC4-5D6E-409C-BE32-E72D297353CC}">
                <c16:uniqueId val="{00000001-DAE3-417F-881F-028F3A20D88F}"/>
              </c:ext>
            </c:extLst>
          </c:dPt>
          <c:val>
            <c:numRef>
              <c:f>Sheet7!$D$6:$E$6</c:f>
              <c:numCache>
                <c:formatCode>0</c:formatCode>
                <c:ptCount val="2"/>
                <c:pt idx="0">
                  <c:v>20.3</c:v>
                </c:pt>
                <c:pt idx="1">
                  <c:v>79.7</c:v>
                </c:pt>
              </c:numCache>
            </c:numRef>
          </c:val>
          <c:extLst>
            <c:ext xmlns:c16="http://schemas.microsoft.com/office/drawing/2014/chart" uri="{C3380CC4-5D6E-409C-BE32-E72D297353CC}">
              <c16:uniqueId val="{00000002-DAE3-417F-881F-028F3A20D88F}"/>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C54C3F"/>
              </a:solidFill>
              <a:ln w="31750">
                <a:solidFill>
                  <a:schemeClr val="bg1"/>
                </a:solidFill>
              </a:ln>
            </c:spPr>
            <c:extLst>
              <c:ext xmlns:c16="http://schemas.microsoft.com/office/drawing/2014/chart" uri="{C3380CC4-5D6E-409C-BE32-E72D297353CC}">
                <c16:uniqueId val="{00000001-3D30-43E2-A8B8-3C8C752DCD0B}"/>
              </c:ext>
            </c:extLst>
          </c:dPt>
          <c:val>
            <c:numRef>
              <c:f>Sheet7!$D$4:$E$4</c:f>
              <c:numCache>
                <c:formatCode>0</c:formatCode>
                <c:ptCount val="2"/>
                <c:pt idx="0">
                  <c:v>35.799999999999997</c:v>
                </c:pt>
                <c:pt idx="1">
                  <c:v>64.2</c:v>
                </c:pt>
              </c:numCache>
            </c:numRef>
          </c:val>
          <c:extLst>
            <c:ext xmlns:c16="http://schemas.microsoft.com/office/drawing/2014/chart" uri="{C3380CC4-5D6E-409C-BE32-E72D297353CC}">
              <c16:uniqueId val="{00000002-3D30-43E2-A8B8-3C8C752DCD0B}"/>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F9900"/>
              </a:solidFill>
              <a:ln w="31750">
                <a:solidFill>
                  <a:schemeClr val="bg1"/>
                </a:solidFill>
              </a:ln>
            </c:spPr>
            <c:extLst>
              <c:ext xmlns:c16="http://schemas.microsoft.com/office/drawing/2014/chart" uri="{C3380CC4-5D6E-409C-BE32-E72D297353CC}">
                <c16:uniqueId val="{00000001-903F-4FF3-BBD4-BEAF5F99791A}"/>
              </c:ext>
            </c:extLst>
          </c:dPt>
          <c:val>
            <c:numRef>
              <c:f>Sheet7!$D$5:$E$5</c:f>
              <c:numCache>
                <c:formatCode>0</c:formatCode>
                <c:ptCount val="2"/>
                <c:pt idx="0">
                  <c:v>18.100000000000001</c:v>
                </c:pt>
                <c:pt idx="1">
                  <c:v>81.900000000000006</c:v>
                </c:pt>
              </c:numCache>
            </c:numRef>
          </c:val>
          <c:extLst>
            <c:ext xmlns:c16="http://schemas.microsoft.com/office/drawing/2014/chart" uri="{C3380CC4-5D6E-409C-BE32-E72D297353CC}">
              <c16:uniqueId val="{00000002-903F-4FF3-BBD4-BEAF5F99791A}"/>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spPr>
            <a:solidFill>
              <a:schemeClr val="bg1">
                <a:lumMod val="65000"/>
              </a:schemeClr>
            </a:solidFill>
            <a:ln w="22225">
              <a:solidFill>
                <a:schemeClr val="bg1"/>
              </a:solidFill>
            </a:ln>
          </c:spPr>
          <c:dPt>
            <c:idx val="0"/>
            <c:bubble3D val="0"/>
            <c:spPr>
              <a:solidFill>
                <a:srgbClr val="FB5033"/>
              </a:solidFill>
              <a:ln w="31750">
                <a:solidFill>
                  <a:schemeClr val="bg1"/>
                </a:solidFill>
              </a:ln>
            </c:spPr>
            <c:extLst>
              <c:ext xmlns:c16="http://schemas.microsoft.com/office/drawing/2014/chart" uri="{C3380CC4-5D6E-409C-BE32-E72D297353CC}">
                <c16:uniqueId val="{00000001-4D85-4663-9895-A19882BD3E7A}"/>
              </c:ext>
            </c:extLst>
          </c:dPt>
          <c:val>
            <c:numRef>
              <c:f>Sheet7!$D$7:$E$7</c:f>
              <c:numCache>
                <c:formatCode>0</c:formatCode>
                <c:ptCount val="2"/>
                <c:pt idx="0">
                  <c:v>16.600000000000001</c:v>
                </c:pt>
                <c:pt idx="1">
                  <c:v>83.4</c:v>
                </c:pt>
              </c:numCache>
            </c:numRef>
          </c:val>
          <c:extLst>
            <c:ext xmlns:c16="http://schemas.microsoft.com/office/drawing/2014/chart" uri="{C3380CC4-5D6E-409C-BE32-E72D297353CC}">
              <c16:uniqueId val="{00000002-4D85-4663-9895-A19882BD3E7A}"/>
            </c:ext>
          </c:extLst>
        </c:ser>
        <c:dLbls>
          <c:showLegendKey val="0"/>
          <c:showVal val="0"/>
          <c:showCatName val="0"/>
          <c:showSerName val="0"/>
          <c:showPercent val="0"/>
          <c:showBubbleSize val="0"/>
          <c:showLeaderLines val="1"/>
        </c:dLbls>
        <c:firstSliceAng val="0"/>
        <c:holeSize val="59"/>
      </c:doughnutChart>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85325075892503"/>
          <c:y val="2.4366607735639225E-2"/>
          <c:w val="0.36081905316441093"/>
          <c:h val="0.91467119548977027"/>
        </c:manualLayout>
      </c:layout>
      <c:barChart>
        <c:barDir val="bar"/>
        <c:grouping val="clustered"/>
        <c:varyColors val="0"/>
        <c:ser>
          <c:idx val="0"/>
          <c:order val="0"/>
          <c:tx>
            <c:strRef>
              <c:f>'TG stigma and violence'!$D$36</c:f>
              <c:strCache>
                <c:ptCount val="1"/>
                <c:pt idx="0">
                  <c:v>Bangladesh (2015)*</c:v>
                </c:pt>
              </c:strCache>
            </c:strRef>
          </c:tx>
          <c:spPr>
            <a:solidFill>
              <a:srgbClr val="00C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violence'!$D$37:$D$49</c:f>
              <c:numCache>
                <c:formatCode>General</c:formatCode>
                <c:ptCount val="13"/>
                <c:pt idx="0" formatCode="0">
                  <c:v>10</c:v>
                </c:pt>
                <c:pt idx="3" formatCode="0">
                  <c:v>32</c:v>
                </c:pt>
              </c:numCache>
            </c:numRef>
          </c:val>
          <c:extLst>
            <c:ext xmlns:c16="http://schemas.microsoft.com/office/drawing/2014/chart" uri="{C3380CC4-5D6E-409C-BE32-E72D297353CC}">
              <c16:uniqueId val="{00000000-9118-494C-BCC2-3069CFA7395B}"/>
            </c:ext>
          </c:extLst>
        </c:ser>
        <c:ser>
          <c:idx val="1"/>
          <c:order val="1"/>
          <c:tx>
            <c:strRef>
              <c:f>'TG stigma and violence'!$E$36</c:f>
              <c:strCache>
                <c:ptCount val="1"/>
                <c:pt idx="0">
                  <c:v>Cambodia (2016)</c:v>
                </c:pt>
              </c:strCache>
            </c:strRef>
          </c:tx>
          <c:spPr>
            <a:solidFill>
              <a:srgbClr val="33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violence'!$E$37:$E$49</c:f>
              <c:numCache>
                <c:formatCode>General</c:formatCode>
                <c:ptCount val="13"/>
                <c:pt idx="6" formatCode="0">
                  <c:v>39.200000000000003</c:v>
                </c:pt>
                <c:pt idx="8" formatCode="0">
                  <c:v>23.6</c:v>
                </c:pt>
                <c:pt idx="10" formatCode="0">
                  <c:v>10.5</c:v>
                </c:pt>
              </c:numCache>
            </c:numRef>
          </c:val>
          <c:extLst>
            <c:ext xmlns:c16="http://schemas.microsoft.com/office/drawing/2014/chart" uri="{C3380CC4-5D6E-409C-BE32-E72D297353CC}">
              <c16:uniqueId val="{00000001-9118-494C-BCC2-3069CFA7395B}"/>
            </c:ext>
          </c:extLst>
        </c:ser>
        <c:ser>
          <c:idx val="2"/>
          <c:order val="2"/>
          <c:tx>
            <c:strRef>
              <c:f>'TG stigma and violence'!$F$36</c:f>
              <c:strCache>
                <c:ptCount val="1"/>
                <c:pt idx="0">
                  <c:v>Fiji (2012)*</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violence'!$F$37:$F$49</c:f>
              <c:numCache>
                <c:formatCode>0</c:formatCode>
                <c:ptCount val="13"/>
                <c:pt idx="1">
                  <c:v>20</c:v>
                </c:pt>
              </c:numCache>
            </c:numRef>
          </c:val>
          <c:extLst>
            <c:ext xmlns:c16="http://schemas.microsoft.com/office/drawing/2014/chart" uri="{C3380CC4-5D6E-409C-BE32-E72D297353CC}">
              <c16:uniqueId val="{00000002-9118-494C-BCC2-3069CFA7395B}"/>
            </c:ext>
          </c:extLst>
        </c:ser>
        <c:ser>
          <c:idx val="3"/>
          <c:order val="3"/>
          <c:tx>
            <c:strRef>
              <c:f>'TG stigma and violence'!$G$36</c:f>
              <c:strCache>
                <c:ptCount val="1"/>
                <c:pt idx="0">
                  <c:v>Nepal (Kathmandu, 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violence'!$G$37:$G$49</c:f>
              <c:numCache>
                <c:formatCode>General</c:formatCode>
                <c:ptCount val="13"/>
                <c:pt idx="2" formatCode="0">
                  <c:v>15.9</c:v>
                </c:pt>
                <c:pt idx="4" formatCode="0">
                  <c:v>7.9</c:v>
                </c:pt>
              </c:numCache>
            </c:numRef>
          </c:val>
          <c:extLst>
            <c:ext xmlns:c16="http://schemas.microsoft.com/office/drawing/2014/chart" uri="{C3380CC4-5D6E-409C-BE32-E72D297353CC}">
              <c16:uniqueId val="{00000003-9118-494C-BCC2-3069CFA7395B}"/>
            </c:ext>
          </c:extLst>
        </c:ser>
        <c:ser>
          <c:idx val="4"/>
          <c:order val="4"/>
          <c:tx>
            <c:strRef>
              <c:f>'TG stigma and violence'!$H$36</c:f>
              <c:strCache>
                <c:ptCount val="1"/>
                <c:pt idx="0">
                  <c:v>Pakistan (2016-17)</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violence'!$H$37:$H$49</c:f>
              <c:numCache>
                <c:formatCode>General</c:formatCode>
                <c:ptCount val="13"/>
                <c:pt idx="7" formatCode="0">
                  <c:v>51.4</c:v>
                </c:pt>
                <c:pt idx="11" formatCode="0">
                  <c:v>19.899999999999999</c:v>
                </c:pt>
              </c:numCache>
            </c:numRef>
          </c:val>
          <c:extLst>
            <c:ext xmlns:c16="http://schemas.microsoft.com/office/drawing/2014/chart" uri="{C3380CC4-5D6E-409C-BE32-E72D297353CC}">
              <c16:uniqueId val="{00000004-9118-494C-BCC2-3069CFA7395B}"/>
            </c:ext>
          </c:extLst>
        </c:ser>
        <c:ser>
          <c:idx val="5"/>
          <c:order val="5"/>
          <c:tx>
            <c:strRef>
              <c:f>'TG stigma and violence'!$I$36</c:f>
              <c:strCache>
                <c:ptCount val="1"/>
                <c:pt idx="0">
                  <c:v>PNG (Port Moresby, 2016-17)</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violence'!$I$37:$I$49</c:f>
              <c:numCache>
                <c:formatCode>General</c:formatCode>
                <c:ptCount val="13"/>
                <c:pt idx="5" formatCode="0">
                  <c:v>24.1</c:v>
                </c:pt>
                <c:pt idx="9" formatCode="0">
                  <c:v>58.5</c:v>
                </c:pt>
              </c:numCache>
            </c:numRef>
          </c:val>
          <c:extLst>
            <c:ext xmlns:c16="http://schemas.microsoft.com/office/drawing/2014/chart" uri="{C3380CC4-5D6E-409C-BE32-E72D297353CC}">
              <c16:uniqueId val="{00000005-9118-494C-BCC2-3069CFA7395B}"/>
            </c:ext>
          </c:extLst>
        </c:ser>
        <c:ser>
          <c:idx val="6"/>
          <c:order val="6"/>
          <c:tx>
            <c:strRef>
              <c:f>'TG stigma and violence'!$J$36</c:f>
              <c:strCache>
                <c:ptCount val="1"/>
                <c:pt idx="0">
                  <c:v>Philippines (Cebu City,2015)*</c:v>
                </c:pt>
              </c:strCache>
            </c:strRef>
          </c:tx>
          <c:spPr>
            <a:solidFill>
              <a:srgbClr val="BA91F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stigma and violence'!$C$37:$C$49</c:f>
              <c:strCache>
                <c:ptCount val="13"/>
                <c:pt idx="1">
                  <c:v>Raped</c:v>
                </c:pt>
                <c:pt idx="3">
                  <c:v>Beaten</c:v>
                </c:pt>
                <c:pt idx="7">
                  <c:v>Forced to have sex (ever)</c:v>
                </c:pt>
                <c:pt idx="9">
                  <c:v>Experienced physical violence (ever)</c:v>
                </c:pt>
                <c:pt idx="11">
                  <c:v>Arrested </c:v>
                </c:pt>
                <c:pt idx="12">
                  <c:v>Discrimination by health care providers</c:v>
                </c:pt>
              </c:strCache>
            </c:strRef>
          </c:cat>
          <c:val>
            <c:numRef>
              <c:f>'TG stigma and violence'!$J$37:$J$49</c:f>
              <c:numCache>
                <c:formatCode>General</c:formatCode>
                <c:ptCount val="13"/>
                <c:pt idx="12" formatCode="0">
                  <c:v>7</c:v>
                </c:pt>
              </c:numCache>
            </c:numRef>
          </c:val>
          <c:extLst>
            <c:ext xmlns:c16="http://schemas.microsoft.com/office/drawing/2014/chart" uri="{C3380CC4-5D6E-409C-BE32-E72D297353CC}">
              <c16:uniqueId val="{00000006-9118-494C-BCC2-3069CFA7395B}"/>
            </c:ext>
          </c:extLst>
        </c:ser>
        <c:dLbls>
          <c:dLblPos val="inBase"/>
          <c:showLegendKey val="0"/>
          <c:showVal val="1"/>
          <c:showCatName val="0"/>
          <c:showSerName val="0"/>
          <c:showPercent val="0"/>
          <c:showBubbleSize val="0"/>
        </c:dLbls>
        <c:gapWidth val="0"/>
        <c:overlap val="90"/>
        <c:axId val="190220544"/>
        <c:axId val="190226432"/>
      </c:barChart>
      <c:catAx>
        <c:axId val="190220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226432"/>
        <c:crosses val="autoZero"/>
        <c:auto val="1"/>
        <c:lblAlgn val="ctr"/>
        <c:lblOffset val="100"/>
        <c:noMultiLvlLbl val="0"/>
      </c:catAx>
      <c:valAx>
        <c:axId val="190226432"/>
        <c:scaling>
          <c:orientation val="minMax"/>
          <c:max val="60"/>
          <c:min val="0"/>
        </c:scaling>
        <c:delete val="0"/>
        <c:axPos val="b"/>
        <c:majorGridlines>
          <c:spPr>
            <a:ln w="15875" cap="flat" cmpd="sng" algn="ctr">
              <a:solidFill>
                <a:schemeClr val="bg1">
                  <a:lumMod val="75000"/>
                </a:schemeClr>
              </a:solidFill>
              <a:prstDash val="sysDot"/>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0.71064826921653301"/>
              <c:y val="0.94906067862612264"/>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220544"/>
        <c:crosses val="autoZero"/>
        <c:crossBetween val="between"/>
        <c:majorUnit val="15"/>
      </c:valAx>
      <c:spPr>
        <a:noFill/>
        <a:ln>
          <a:noFill/>
        </a:ln>
        <a:effectLst/>
      </c:spPr>
    </c:plotArea>
    <c:legend>
      <c:legendPos val="r"/>
      <c:layout>
        <c:manualLayout>
          <c:xMode val="edge"/>
          <c:yMode val="edge"/>
          <c:x val="0.72539372029829574"/>
          <c:y val="4.3162764928098618E-2"/>
          <c:w val="0.26553604992994168"/>
          <c:h val="0.8358151842035430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994288383911757E-2"/>
          <c:y val="0.1374726679227054"/>
          <c:w val="0.9296006491543134"/>
          <c:h val="0.5611886393092228"/>
        </c:manualLayout>
      </c:layout>
      <c:barChart>
        <c:barDir val="col"/>
        <c:grouping val="clustered"/>
        <c:varyColors val="0"/>
        <c:ser>
          <c:idx val="0"/>
          <c:order val="0"/>
          <c:tx>
            <c:strRef>
              <c:f>sti!$B$94</c:f>
              <c:strCache>
                <c:ptCount val="1"/>
                <c:pt idx="0">
                  <c:v>Gonorrhoea</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sti!$A$95:$A$103</c:f>
              <c:strCache>
                <c:ptCount val="9"/>
                <c:pt idx="0">
                  <c:v>Bangladesh,
Dhaka (2015)</c:v>
                </c:pt>
                <c:pt idx="1">
                  <c:v>Fiji (2012)*</c:v>
                </c:pt>
                <c:pt idx="2">
                  <c:v>Indonesia,
Jakarta (2015)</c:v>
                </c:pt>
                <c:pt idx="3">
                  <c:v>Indonesia, 
Surabaya (2015)**</c:v>
                </c:pt>
                <c:pt idx="4">
                  <c:v>Lao PDR (2012)***</c:v>
                </c:pt>
                <c:pt idx="5">
                  <c:v>Philippines, 
Angeles (2015)</c:v>
                </c:pt>
                <c:pt idx="6">
                  <c:v>Philippines, 
Cebu (2015)</c:v>
                </c:pt>
                <c:pt idx="7">
                  <c:v>PNG, Lae (2016-17) #</c:v>
                </c:pt>
                <c:pt idx="8">
                  <c:v>PNG, 
Port Moresby (2016-17) #</c:v>
                </c:pt>
              </c:strCache>
            </c:strRef>
          </c:cat>
          <c:val>
            <c:numRef>
              <c:f>sti!$B$95:$B$103</c:f>
              <c:numCache>
                <c:formatCode>General</c:formatCode>
                <c:ptCount val="9"/>
                <c:pt idx="2" formatCode="0">
                  <c:v>11.24</c:v>
                </c:pt>
                <c:pt idx="3" formatCode="0">
                  <c:v>8.8000000000000007</c:v>
                </c:pt>
                <c:pt idx="4" formatCode="0">
                  <c:v>20.7</c:v>
                </c:pt>
                <c:pt idx="7" formatCode="0">
                  <c:v>4.5999999999999996</c:v>
                </c:pt>
                <c:pt idx="8" formatCode="0">
                  <c:v>7.1</c:v>
                </c:pt>
              </c:numCache>
            </c:numRef>
          </c:val>
          <c:extLst>
            <c:ext xmlns:c16="http://schemas.microsoft.com/office/drawing/2014/chart" uri="{C3380CC4-5D6E-409C-BE32-E72D297353CC}">
              <c16:uniqueId val="{00000000-E3BC-407C-92F6-8653CAC49C2F}"/>
            </c:ext>
          </c:extLst>
        </c:ser>
        <c:ser>
          <c:idx val="1"/>
          <c:order val="1"/>
          <c:tx>
            <c:strRef>
              <c:f>sti!$C$94</c:f>
              <c:strCache>
                <c:ptCount val="1"/>
                <c:pt idx="0">
                  <c:v>Chlamydia</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sti!$A$95:$A$103</c:f>
              <c:strCache>
                <c:ptCount val="9"/>
                <c:pt idx="0">
                  <c:v>Bangladesh,
Dhaka (2015)</c:v>
                </c:pt>
                <c:pt idx="1">
                  <c:v>Fiji (2012)*</c:v>
                </c:pt>
                <c:pt idx="2">
                  <c:v>Indonesia,
Jakarta (2015)</c:v>
                </c:pt>
                <c:pt idx="3">
                  <c:v>Indonesia, 
Surabaya (2015)**</c:v>
                </c:pt>
                <c:pt idx="4">
                  <c:v>Lao PDR (2012)***</c:v>
                </c:pt>
                <c:pt idx="5">
                  <c:v>Philippines, 
Angeles (2015)</c:v>
                </c:pt>
                <c:pt idx="6">
                  <c:v>Philippines, 
Cebu (2015)</c:v>
                </c:pt>
                <c:pt idx="7">
                  <c:v>PNG, Lae (2016-17) #</c:v>
                </c:pt>
                <c:pt idx="8">
                  <c:v>PNG, 
Port Moresby (2016-17) #</c:v>
                </c:pt>
              </c:strCache>
            </c:strRef>
          </c:cat>
          <c:val>
            <c:numRef>
              <c:f>sti!$C$95:$C$103</c:f>
              <c:numCache>
                <c:formatCode>General</c:formatCode>
                <c:ptCount val="9"/>
                <c:pt idx="2" formatCode="0">
                  <c:v>12</c:v>
                </c:pt>
                <c:pt idx="3" formatCode="0">
                  <c:v>16.8</c:v>
                </c:pt>
                <c:pt idx="4" formatCode="0">
                  <c:v>38.1</c:v>
                </c:pt>
                <c:pt idx="7" formatCode="0">
                  <c:v>6.5</c:v>
                </c:pt>
                <c:pt idx="8" formatCode="0">
                  <c:v>9.6</c:v>
                </c:pt>
              </c:numCache>
            </c:numRef>
          </c:val>
          <c:extLst>
            <c:ext xmlns:c16="http://schemas.microsoft.com/office/drawing/2014/chart" uri="{C3380CC4-5D6E-409C-BE32-E72D297353CC}">
              <c16:uniqueId val="{00000001-E3BC-407C-92F6-8653CAC49C2F}"/>
            </c:ext>
          </c:extLst>
        </c:ser>
        <c:ser>
          <c:idx val="2"/>
          <c:order val="2"/>
          <c:tx>
            <c:strRef>
              <c:f>sti!$D$94</c:f>
              <c:strCache>
                <c:ptCount val="1"/>
                <c:pt idx="0">
                  <c:v>Hepatitis B</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sti!$A$95:$A$103</c:f>
              <c:strCache>
                <c:ptCount val="9"/>
                <c:pt idx="0">
                  <c:v>Bangladesh,
Dhaka (2015)</c:v>
                </c:pt>
                <c:pt idx="1">
                  <c:v>Fiji (2012)*</c:v>
                </c:pt>
                <c:pt idx="2">
                  <c:v>Indonesia,
Jakarta (2015)</c:v>
                </c:pt>
                <c:pt idx="3">
                  <c:v>Indonesia, 
Surabaya (2015)**</c:v>
                </c:pt>
                <c:pt idx="4">
                  <c:v>Lao PDR (2012)***</c:v>
                </c:pt>
                <c:pt idx="5">
                  <c:v>Philippines, 
Angeles (2015)</c:v>
                </c:pt>
                <c:pt idx="6">
                  <c:v>Philippines, 
Cebu (2015)</c:v>
                </c:pt>
                <c:pt idx="7">
                  <c:v>PNG, Lae (2016-17) #</c:v>
                </c:pt>
                <c:pt idx="8">
                  <c:v>PNG, 
Port Moresby (2016-17) #</c:v>
                </c:pt>
              </c:strCache>
            </c:strRef>
          </c:cat>
          <c:val>
            <c:numRef>
              <c:f>sti!$D$95:$D$103</c:f>
              <c:numCache>
                <c:formatCode>0</c:formatCode>
                <c:ptCount val="9"/>
                <c:pt idx="1">
                  <c:v>7.1</c:v>
                </c:pt>
                <c:pt idx="3">
                  <c:v>18.8</c:v>
                </c:pt>
                <c:pt idx="5">
                  <c:v>9.6</c:v>
                </c:pt>
                <c:pt idx="6">
                  <c:v>6.7</c:v>
                </c:pt>
                <c:pt idx="7">
                  <c:v>13.8</c:v>
                </c:pt>
                <c:pt idx="8">
                  <c:v>11.6</c:v>
                </c:pt>
              </c:numCache>
            </c:numRef>
          </c:val>
          <c:extLst>
            <c:ext xmlns:c16="http://schemas.microsoft.com/office/drawing/2014/chart" uri="{C3380CC4-5D6E-409C-BE32-E72D297353CC}">
              <c16:uniqueId val="{00000002-E3BC-407C-92F6-8653CAC49C2F}"/>
            </c:ext>
          </c:extLst>
        </c:ser>
        <c:ser>
          <c:idx val="3"/>
          <c:order val="3"/>
          <c:tx>
            <c:strRef>
              <c:f>sti!$E$94</c:f>
              <c:strCache>
                <c:ptCount val="1"/>
                <c:pt idx="0">
                  <c:v>Hepatitis C</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sti!$A$95:$A$103</c:f>
              <c:strCache>
                <c:ptCount val="9"/>
                <c:pt idx="0">
                  <c:v>Bangladesh,
Dhaka (2015)</c:v>
                </c:pt>
                <c:pt idx="1">
                  <c:v>Fiji (2012)*</c:v>
                </c:pt>
                <c:pt idx="2">
                  <c:v>Indonesia,
Jakarta (2015)</c:v>
                </c:pt>
                <c:pt idx="3">
                  <c:v>Indonesia, 
Surabaya (2015)**</c:v>
                </c:pt>
                <c:pt idx="4">
                  <c:v>Lao PDR (2012)***</c:v>
                </c:pt>
                <c:pt idx="5">
                  <c:v>Philippines, 
Angeles (2015)</c:v>
                </c:pt>
                <c:pt idx="6">
                  <c:v>Philippines, 
Cebu (2015)</c:v>
                </c:pt>
                <c:pt idx="7">
                  <c:v>PNG, Lae (2016-17) #</c:v>
                </c:pt>
                <c:pt idx="8">
                  <c:v>PNG, 
Port Moresby (2016-17) #</c:v>
                </c:pt>
              </c:strCache>
            </c:strRef>
          </c:cat>
          <c:val>
            <c:numRef>
              <c:f>sti!$E$95:$E$103</c:f>
              <c:numCache>
                <c:formatCode>General</c:formatCode>
                <c:ptCount val="9"/>
                <c:pt idx="3" formatCode="0">
                  <c:v>6.5</c:v>
                </c:pt>
              </c:numCache>
            </c:numRef>
          </c:val>
          <c:extLst>
            <c:ext xmlns:c16="http://schemas.microsoft.com/office/drawing/2014/chart" uri="{C3380CC4-5D6E-409C-BE32-E72D297353CC}">
              <c16:uniqueId val="{00000003-E3BC-407C-92F6-8653CAC49C2F}"/>
            </c:ext>
          </c:extLst>
        </c:ser>
        <c:ser>
          <c:idx val="4"/>
          <c:order val="4"/>
          <c:tx>
            <c:strRef>
              <c:f>sti!$F$94</c:f>
              <c:strCache>
                <c:ptCount val="1"/>
                <c:pt idx="0">
                  <c:v>Syphilis</c:v>
                </c:pt>
              </c:strCache>
            </c:strRef>
          </c:tx>
          <c:spPr>
            <a:solidFill>
              <a:srgbClr val="FF7D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sti!$A$95:$A$103</c:f>
              <c:strCache>
                <c:ptCount val="9"/>
                <c:pt idx="0">
                  <c:v>Bangladesh,
Dhaka (2015)</c:v>
                </c:pt>
                <c:pt idx="1">
                  <c:v>Fiji (2012)*</c:v>
                </c:pt>
                <c:pt idx="2">
                  <c:v>Indonesia,
Jakarta (2015)</c:v>
                </c:pt>
                <c:pt idx="3">
                  <c:v>Indonesia, 
Surabaya (2015)**</c:v>
                </c:pt>
                <c:pt idx="4">
                  <c:v>Lao PDR (2012)***</c:v>
                </c:pt>
                <c:pt idx="5">
                  <c:v>Philippines, 
Angeles (2015)</c:v>
                </c:pt>
                <c:pt idx="6">
                  <c:v>Philippines, 
Cebu (2015)</c:v>
                </c:pt>
                <c:pt idx="7">
                  <c:v>PNG, Lae (2016-17) #</c:v>
                </c:pt>
                <c:pt idx="8">
                  <c:v>PNG, 
Port Moresby (2016-17) #</c:v>
                </c:pt>
              </c:strCache>
            </c:strRef>
          </c:cat>
          <c:val>
            <c:numRef>
              <c:f>sti!$F$95:$F$103</c:f>
              <c:numCache>
                <c:formatCode>0</c:formatCode>
                <c:ptCount val="9"/>
                <c:pt idx="0">
                  <c:v>2.1</c:v>
                </c:pt>
                <c:pt idx="1">
                  <c:v>30</c:v>
                </c:pt>
                <c:pt idx="2">
                  <c:v>18</c:v>
                </c:pt>
                <c:pt idx="3">
                  <c:v>20.399999999999999</c:v>
                </c:pt>
                <c:pt idx="7">
                  <c:v>21.1</c:v>
                </c:pt>
                <c:pt idx="8">
                  <c:v>10</c:v>
                </c:pt>
              </c:numCache>
            </c:numRef>
          </c:val>
          <c:extLst>
            <c:ext xmlns:c16="http://schemas.microsoft.com/office/drawing/2014/chart" uri="{C3380CC4-5D6E-409C-BE32-E72D297353CC}">
              <c16:uniqueId val="{00000004-E3BC-407C-92F6-8653CAC49C2F}"/>
            </c:ext>
          </c:extLst>
        </c:ser>
        <c:dLbls>
          <c:showLegendKey val="0"/>
          <c:showVal val="0"/>
          <c:showCatName val="0"/>
          <c:showSerName val="0"/>
          <c:showPercent val="0"/>
          <c:showBubbleSize val="0"/>
        </c:dLbls>
        <c:gapWidth val="150"/>
        <c:overlap val="-10"/>
        <c:axId val="181523968"/>
        <c:axId val="181525504"/>
      </c:barChart>
      <c:catAx>
        <c:axId val="181523968"/>
        <c:scaling>
          <c:orientation val="minMax"/>
        </c:scaling>
        <c:delete val="0"/>
        <c:axPos val="b"/>
        <c:numFmt formatCode="General" sourceLinked="0"/>
        <c:majorTickMark val="out"/>
        <c:minorTickMark val="none"/>
        <c:tickLblPos val="nextTo"/>
        <c:crossAx val="181525504"/>
        <c:crosses val="autoZero"/>
        <c:auto val="1"/>
        <c:lblAlgn val="ctr"/>
        <c:lblOffset val="100"/>
        <c:noMultiLvlLbl val="0"/>
      </c:catAx>
      <c:valAx>
        <c:axId val="181525504"/>
        <c:scaling>
          <c:orientation val="minMax"/>
          <c:max val="50"/>
          <c:min val="0"/>
        </c:scaling>
        <c:delete val="0"/>
        <c:axPos val="l"/>
        <c:majorGridlines>
          <c:spPr>
            <a:ln>
              <a:solidFill>
                <a:schemeClr val="accent1">
                  <a:lumMod val="20000"/>
                  <a:lumOff val="80000"/>
                </a:schemeClr>
              </a:solidFill>
              <a:prstDash val="sysDot"/>
            </a:ln>
          </c:spPr>
        </c:majorGridlines>
        <c:title>
          <c:tx>
            <c:rich>
              <a:bodyPr rot="0" vert="horz"/>
              <a:lstStyle/>
              <a:p>
                <a:pPr>
                  <a:defRPr/>
                </a:pPr>
                <a:r>
                  <a:rPr lang="en-US" dirty="0"/>
                  <a:t>%</a:t>
                </a:r>
              </a:p>
              <a:p>
                <a:pPr>
                  <a:defRPr/>
                </a:pPr>
                <a:endParaRPr lang="en-US" dirty="0"/>
              </a:p>
            </c:rich>
          </c:tx>
          <c:layout>
            <c:manualLayout>
              <c:xMode val="edge"/>
              <c:yMode val="edge"/>
              <c:x val="3.0779983658637086E-2"/>
              <c:y val="9.6640796804678769E-2"/>
            </c:manualLayout>
          </c:layout>
          <c:overlay val="0"/>
        </c:title>
        <c:numFmt formatCode="0" sourceLinked="0"/>
        <c:majorTickMark val="out"/>
        <c:minorTickMark val="none"/>
        <c:tickLblPos val="nextTo"/>
        <c:crossAx val="181523968"/>
        <c:crosses val="autoZero"/>
        <c:crossBetween val="between"/>
        <c:majorUnit val="10"/>
      </c:valAx>
    </c:plotArea>
    <c:legend>
      <c:legendPos val="t"/>
      <c:overlay val="0"/>
      <c:txPr>
        <a:bodyPr/>
        <a:lstStyle/>
        <a:p>
          <a:pPr>
            <a:defRPr sz="1400"/>
          </a:pPr>
          <a:endParaRPr lang="en-US"/>
        </a:p>
      </c:txPr>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372862785361013E-2"/>
          <c:y val="0.10450363123074988"/>
          <c:w val="0.8824815441962387"/>
          <c:h val="0.45871103505968924"/>
        </c:manualLayout>
      </c:layout>
      <c:barChart>
        <c:barDir val="col"/>
        <c:grouping val="clustered"/>
        <c:varyColors val="0"/>
        <c:ser>
          <c:idx val="0"/>
          <c:order val="0"/>
          <c:spPr>
            <a:solidFill>
              <a:srgbClr val="CDC884"/>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use-last sex_client'!$B$4:$B$16</c:f>
              <c:strCache>
                <c:ptCount val="13"/>
                <c:pt idx="0">
                  <c:v>Pakistan (2016)</c:v>
                </c:pt>
                <c:pt idx="1">
                  <c:v>Philippines (2015)</c:v>
                </c:pt>
                <c:pt idx="2">
                  <c:v>Bangladesh(2015)*</c:v>
                </c:pt>
                <c:pt idx="3">
                  <c:v>Cambodia (2016)</c:v>
                </c:pt>
                <c:pt idx="4">
                  <c:v>Samoa (2018)</c:v>
                </c:pt>
                <c:pt idx="5">
                  <c:v>Lao PDR (2012) **</c:v>
                </c:pt>
                <c:pt idx="6">
                  <c:v>Sri Lanka (2018)</c:v>
                </c:pt>
                <c:pt idx="7">
                  <c:v>Thailand (2016) ***</c:v>
                </c:pt>
                <c:pt idx="8">
                  <c:v>Malaysia (2017)</c:v>
                </c:pt>
                <c:pt idx="9">
                  <c:v>India (2014-2015)</c:v>
                </c:pt>
                <c:pt idx="10">
                  <c:v>Indonesia (2015)</c:v>
                </c:pt>
                <c:pt idx="11">
                  <c:v>Fiji (2012)</c:v>
                </c:pt>
                <c:pt idx="12">
                  <c:v>Nepal (2017)</c:v>
                </c:pt>
              </c:strCache>
            </c:strRef>
          </c:cat>
          <c:val>
            <c:numRef>
              <c:f>'TG_Condom use-last sex_client'!$C$4:$C$16</c:f>
              <c:numCache>
                <c:formatCode>0</c:formatCode>
                <c:ptCount val="13"/>
                <c:pt idx="0">
                  <c:v>24.4</c:v>
                </c:pt>
                <c:pt idx="1">
                  <c:v>37.17</c:v>
                </c:pt>
                <c:pt idx="2">
                  <c:v>41.1</c:v>
                </c:pt>
                <c:pt idx="3">
                  <c:v>62.6</c:v>
                </c:pt>
                <c:pt idx="4">
                  <c:v>64.099999999999994</c:v>
                </c:pt>
                <c:pt idx="5">
                  <c:v>73.7</c:v>
                </c:pt>
                <c:pt idx="6">
                  <c:v>76.3</c:v>
                </c:pt>
                <c:pt idx="7">
                  <c:v>76.900000000000006</c:v>
                </c:pt>
                <c:pt idx="8">
                  <c:v>78.2</c:v>
                </c:pt>
                <c:pt idx="9">
                  <c:v>79.7</c:v>
                </c:pt>
                <c:pt idx="10">
                  <c:v>86</c:v>
                </c:pt>
                <c:pt idx="11">
                  <c:v>89</c:v>
                </c:pt>
                <c:pt idx="12">
                  <c:v>91.5</c:v>
                </c:pt>
              </c:numCache>
            </c:numRef>
          </c:val>
          <c:extLst>
            <c:ext xmlns:c16="http://schemas.microsoft.com/office/drawing/2014/chart" uri="{C3380CC4-5D6E-409C-BE32-E72D297353CC}">
              <c16:uniqueId val="{00000000-36DE-4EBD-8955-DD171CF9D299}"/>
            </c:ext>
          </c:extLst>
        </c:ser>
        <c:dLbls>
          <c:showLegendKey val="0"/>
          <c:showVal val="0"/>
          <c:showCatName val="0"/>
          <c:showSerName val="0"/>
          <c:showPercent val="0"/>
          <c:showBubbleSize val="0"/>
        </c:dLbls>
        <c:gapWidth val="100"/>
        <c:axId val="126856576"/>
        <c:axId val="127034496"/>
      </c:barChart>
      <c:scatterChart>
        <c:scatterStyle val="lineMarker"/>
        <c:varyColors val="0"/>
        <c:ser>
          <c:idx val="1"/>
          <c:order val="1"/>
          <c:tx>
            <c:strRef>
              <c:f>'TG_Condom use-last sex_client'!$H$1</c:f>
              <c:strCache>
                <c:ptCount val="1"/>
                <c:pt idx="0">
                  <c:v>t</c:v>
                </c:pt>
              </c:strCache>
            </c:strRef>
          </c:tx>
          <c:spPr>
            <a:ln w="19050">
              <a:solidFill>
                <a:srgbClr val="E31837"/>
              </a:solidFill>
              <a:prstDash val="dash"/>
            </a:ln>
          </c:spPr>
          <c:marker>
            <c:symbol val="none"/>
          </c:marker>
          <c:xVal>
            <c:numRef>
              <c:f>'TG_Condom use-last sex_client'!$G$2:$G$3</c:f>
              <c:numCache>
                <c:formatCode>General</c:formatCode>
                <c:ptCount val="2"/>
                <c:pt idx="0">
                  <c:v>0</c:v>
                </c:pt>
                <c:pt idx="1">
                  <c:v>1</c:v>
                </c:pt>
              </c:numCache>
            </c:numRef>
          </c:xVal>
          <c:yVal>
            <c:numRef>
              <c:f>'TG_Condom use-last sex_client'!$H$2:$H$3</c:f>
              <c:numCache>
                <c:formatCode>General</c:formatCode>
                <c:ptCount val="2"/>
                <c:pt idx="0">
                  <c:v>90</c:v>
                </c:pt>
                <c:pt idx="1">
                  <c:v>90</c:v>
                </c:pt>
              </c:numCache>
            </c:numRef>
          </c:yVal>
          <c:smooth val="0"/>
          <c:extLst>
            <c:ext xmlns:c16="http://schemas.microsoft.com/office/drawing/2014/chart" uri="{C3380CC4-5D6E-409C-BE32-E72D297353CC}">
              <c16:uniqueId val="{00000001-36DE-4EBD-8955-DD171CF9D299}"/>
            </c:ext>
          </c:extLst>
        </c:ser>
        <c:dLbls>
          <c:showLegendKey val="0"/>
          <c:showVal val="0"/>
          <c:showCatName val="0"/>
          <c:showSerName val="0"/>
          <c:showPercent val="0"/>
          <c:showBubbleSize val="0"/>
        </c:dLbls>
        <c:axId val="127046400"/>
        <c:axId val="127036416"/>
      </c:scatterChart>
      <c:catAx>
        <c:axId val="126856576"/>
        <c:scaling>
          <c:orientation val="minMax"/>
        </c:scaling>
        <c:delete val="0"/>
        <c:axPos val="b"/>
        <c:numFmt formatCode="General" sourceLinked="0"/>
        <c:majorTickMark val="out"/>
        <c:minorTickMark val="none"/>
        <c:tickLblPos val="nextTo"/>
        <c:crossAx val="127034496"/>
        <c:crosses val="autoZero"/>
        <c:auto val="1"/>
        <c:lblAlgn val="ctr"/>
        <c:lblOffset val="100"/>
        <c:noMultiLvlLbl val="0"/>
      </c:catAx>
      <c:valAx>
        <c:axId val="127034496"/>
        <c:scaling>
          <c:orientation val="minMax"/>
          <c:max val="100"/>
        </c:scaling>
        <c:delete val="0"/>
        <c:axPos val="l"/>
        <c:title>
          <c:tx>
            <c:rich>
              <a:bodyPr rot="0" vert="horz"/>
              <a:lstStyle/>
              <a:p>
                <a:pPr>
                  <a:defRPr/>
                </a:pPr>
                <a:r>
                  <a:rPr lang="en-GB"/>
                  <a:t>%</a:t>
                </a:r>
              </a:p>
            </c:rich>
          </c:tx>
          <c:layout>
            <c:manualLayout>
              <c:xMode val="edge"/>
              <c:yMode val="edge"/>
              <c:x val="1.0868010487631332E-2"/>
              <c:y val="7.4275989948032306E-2"/>
            </c:manualLayout>
          </c:layout>
          <c:overlay val="0"/>
        </c:title>
        <c:numFmt formatCode="0" sourceLinked="1"/>
        <c:majorTickMark val="out"/>
        <c:minorTickMark val="none"/>
        <c:tickLblPos val="nextTo"/>
        <c:crossAx val="126856576"/>
        <c:crosses val="autoZero"/>
        <c:crossBetween val="between"/>
        <c:majorUnit val="20"/>
      </c:valAx>
      <c:valAx>
        <c:axId val="127036416"/>
        <c:scaling>
          <c:orientation val="minMax"/>
          <c:max val="100"/>
          <c:min val="0"/>
        </c:scaling>
        <c:delete val="1"/>
        <c:axPos val="r"/>
        <c:numFmt formatCode="General" sourceLinked="1"/>
        <c:majorTickMark val="out"/>
        <c:minorTickMark val="none"/>
        <c:tickLblPos val="nextTo"/>
        <c:crossAx val="127046400"/>
        <c:crosses val="max"/>
        <c:crossBetween val="midCat"/>
        <c:majorUnit val="10"/>
      </c:valAx>
      <c:valAx>
        <c:axId val="127046400"/>
        <c:scaling>
          <c:orientation val="minMax"/>
          <c:max val="1"/>
          <c:min val="0"/>
        </c:scaling>
        <c:delete val="1"/>
        <c:axPos val="t"/>
        <c:numFmt formatCode="General" sourceLinked="1"/>
        <c:majorTickMark val="out"/>
        <c:minorTickMark val="none"/>
        <c:tickLblPos val="nextTo"/>
        <c:crossAx val="12703641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874868654449536E-2"/>
          <c:y val="8.9446816515336675E-2"/>
          <c:w val="0.85796740228031554"/>
          <c:h val="0.65995444950561044"/>
        </c:manualLayout>
      </c:layout>
      <c:barChart>
        <c:barDir val="col"/>
        <c:grouping val="clustered"/>
        <c:varyColors val="0"/>
        <c:ser>
          <c:idx val="0"/>
          <c:order val="0"/>
          <c:spPr>
            <a:solidFill>
              <a:srgbClr val="00A99A"/>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use-casual partner'!$B$4:$B$10</c:f>
              <c:strCache>
                <c:ptCount val="7"/>
                <c:pt idx="0">
                  <c:v>Bangladesh
(2015) *</c:v>
                </c:pt>
                <c:pt idx="1">
                  <c:v>Malaysia 
(2014)</c:v>
                </c:pt>
                <c:pt idx="2">
                  <c:v>Lao PDR 
(2012)</c:v>
                </c:pt>
                <c:pt idx="3">
                  <c:v>Indonesia 
(2011)</c:v>
                </c:pt>
                <c:pt idx="4">
                  <c:v>Nepal
(2017) **</c:v>
                </c:pt>
                <c:pt idx="5">
                  <c:v>India 
(2014-2015)</c:v>
                </c:pt>
                <c:pt idx="6">
                  <c:v>Cambodia
(2013)</c:v>
                </c:pt>
              </c:strCache>
            </c:strRef>
          </c:cat>
          <c:val>
            <c:numRef>
              <c:f>'TG_Condom use-casual partner'!$C$4:$C$10</c:f>
              <c:numCache>
                <c:formatCode>0</c:formatCode>
                <c:ptCount val="7"/>
                <c:pt idx="0" formatCode="General">
                  <c:v>33.299999999999997</c:v>
                </c:pt>
                <c:pt idx="1">
                  <c:v>58.7</c:v>
                </c:pt>
                <c:pt idx="2" formatCode="General">
                  <c:v>70</c:v>
                </c:pt>
                <c:pt idx="3" formatCode="General">
                  <c:v>70</c:v>
                </c:pt>
                <c:pt idx="4" formatCode="General">
                  <c:v>87</c:v>
                </c:pt>
                <c:pt idx="5" formatCode="General">
                  <c:v>92.7</c:v>
                </c:pt>
                <c:pt idx="6">
                  <c:v>93.3</c:v>
                </c:pt>
              </c:numCache>
            </c:numRef>
          </c:val>
          <c:extLst>
            <c:ext xmlns:c16="http://schemas.microsoft.com/office/drawing/2014/chart" uri="{C3380CC4-5D6E-409C-BE32-E72D297353CC}">
              <c16:uniqueId val="{00000000-493B-48BC-86AB-F2636230BA93}"/>
            </c:ext>
          </c:extLst>
        </c:ser>
        <c:dLbls>
          <c:dLblPos val="outEnd"/>
          <c:showLegendKey val="0"/>
          <c:showVal val="1"/>
          <c:showCatName val="0"/>
          <c:showSerName val="0"/>
          <c:showPercent val="0"/>
          <c:showBubbleSize val="0"/>
        </c:dLbls>
        <c:gapWidth val="140"/>
        <c:axId val="181359360"/>
        <c:axId val="181360896"/>
      </c:barChart>
      <c:scatterChart>
        <c:scatterStyle val="lineMarker"/>
        <c:varyColors val="0"/>
        <c:ser>
          <c:idx val="1"/>
          <c:order val="1"/>
          <c:tx>
            <c:strRef>
              <c:f>'TG_Condom use-casual partner'!$I$2</c:f>
              <c:strCache>
                <c:ptCount val="1"/>
                <c:pt idx="0">
                  <c:v>t</c:v>
                </c:pt>
              </c:strCache>
            </c:strRef>
          </c:tx>
          <c:spPr>
            <a:ln w="19050">
              <a:solidFill>
                <a:srgbClr val="E31837"/>
              </a:solidFill>
              <a:prstDash val="dash"/>
            </a:ln>
          </c:spPr>
          <c:marker>
            <c:symbol val="none"/>
          </c:marker>
          <c:xVal>
            <c:numRef>
              <c:f>'TG_Condom use-casual partner'!$H$3:$H$4</c:f>
              <c:numCache>
                <c:formatCode>General</c:formatCode>
                <c:ptCount val="2"/>
                <c:pt idx="0">
                  <c:v>0</c:v>
                </c:pt>
                <c:pt idx="1">
                  <c:v>1</c:v>
                </c:pt>
              </c:numCache>
            </c:numRef>
          </c:xVal>
          <c:yVal>
            <c:numRef>
              <c:f>'TG_Condom use-casual partner'!$I$3:$I$4</c:f>
              <c:numCache>
                <c:formatCode>General</c:formatCode>
                <c:ptCount val="2"/>
                <c:pt idx="0">
                  <c:v>90</c:v>
                </c:pt>
                <c:pt idx="1">
                  <c:v>90</c:v>
                </c:pt>
              </c:numCache>
            </c:numRef>
          </c:yVal>
          <c:smooth val="0"/>
          <c:extLst>
            <c:ext xmlns:c16="http://schemas.microsoft.com/office/drawing/2014/chart" uri="{C3380CC4-5D6E-409C-BE32-E72D297353CC}">
              <c16:uniqueId val="{00000001-493B-48BC-86AB-F2636230BA93}"/>
            </c:ext>
          </c:extLst>
        </c:ser>
        <c:dLbls>
          <c:showLegendKey val="0"/>
          <c:showVal val="0"/>
          <c:showCatName val="0"/>
          <c:showSerName val="0"/>
          <c:showPercent val="0"/>
          <c:showBubbleSize val="0"/>
        </c:dLbls>
        <c:axId val="181372800"/>
        <c:axId val="181371264"/>
      </c:scatterChart>
      <c:catAx>
        <c:axId val="181359360"/>
        <c:scaling>
          <c:orientation val="minMax"/>
        </c:scaling>
        <c:delete val="0"/>
        <c:axPos val="b"/>
        <c:numFmt formatCode="General" sourceLinked="0"/>
        <c:majorTickMark val="out"/>
        <c:minorTickMark val="none"/>
        <c:tickLblPos val="nextTo"/>
        <c:crossAx val="181360896"/>
        <c:crosses val="autoZero"/>
        <c:auto val="1"/>
        <c:lblAlgn val="ctr"/>
        <c:lblOffset val="100"/>
        <c:noMultiLvlLbl val="0"/>
      </c:catAx>
      <c:valAx>
        <c:axId val="181360896"/>
        <c:scaling>
          <c:orientation val="minMax"/>
          <c:max val="100"/>
          <c:min val="0"/>
        </c:scaling>
        <c:delete val="0"/>
        <c:axPos val="l"/>
        <c:title>
          <c:tx>
            <c:rich>
              <a:bodyPr rot="0" vert="horz"/>
              <a:lstStyle/>
              <a:p>
                <a:pPr>
                  <a:defRPr/>
                </a:pPr>
                <a:r>
                  <a:rPr lang="en-GB"/>
                  <a:t>%</a:t>
                </a:r>
              </a:p>
            </c:rich>
          </c:tx>
          <c:layout>
            <c:manualLayout>
              <c:xMode val="edge"/>
              <c:yMode val="edge"/>
              <c:x val="0"/>
              <c:y val="2.6117678843764834E-2"/>
            </c:manualLayout>
          </c:layout>
          <c:overlay val="0"/>
        </c:title>
        <c:numFmt formatCode="General" sourceLinked="1"/>
        <c:majorTickMark val="out"/>
        <c:minorTickMark val="none"/>
        <c:tickLblPos val="nextTo"/>
        <c:crossAx val="181359360"/>
        <c:crosses val="autoZero"/>
        <c:crossBetween val="between"/>
        <c:majorUnit val="10"/>
      </c:valAx>
      <c:valAx>
        <c:axId val="181371264"/>
        <c:scaling>
          <c:orientation val="minMax"/>
          <c:max val="100"/>
          <c:min val="0"/>
        </c:scaling>
        <c:delete val="1"/>
        <c:axPos val="r"/>
        <c:numFmt formatCode="General" sourceLinked="1"/>
        <c:majorTickMark val="out"/>
        <c:minorTickMark val="none"/>
        <c:tickLblPos val="nextTo"/>
        <c:crossAx val="181372800"/>
        <c:crosses val="max"/>
        <c:crossBetween val="midCat"/>
        <c:majorUnit val="10"/>
      </c:valAx>
      <c:valAx>
        <c:axId val="181372800"/>
        <c:scaling>
          <c:orientation val="minMax"/>
          <c:max val="1"/>
          <c:min val="0"/>
        </c:scaling>
        <c:delete val="1"/>
        <c:axPos val="t"/>
        <c:numFmt formatCode="General" sourceLinked="1"/>
        <c:majorTickMark val="out"/>
        <c:minorTickMark val="none"/>
        <c:tickLblPos val="nextTo"/>
        <c:crossAx val="181371264"/>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91470862486222E-2"/>
          <c:y val="0.16035991040678019"/>
          <c:w val="0.90235577047111049"/>
          <c:h val="0.57823237894202228"/>
        </c:manualLayout>
      </c:layout>
      <c:barChart>
        <c:barDir val="col"/>
        <c:grouping val="clustered"/>
        <c:varyColors val="0"/>
        <c:ser>
          <c:idx val="0"/>
          <c:order val="0"/>
          <c:tx>
            <c:strRef>
              <c:f>'consist cndm use_casual partner'!$C$2</c:f>
              <c:strCache>
                <c:ptCount val="1"/>
                <c:pt idx="0">
                  <c:v>last month</c:v>
                </c:pt>
              </c:strCache>
            </c:strRef>
          </c:tx>
          <c:spPr>
            <a:solidFill>
              <a:srgbClr val="0CBCC1"/>
            </a:solidFill>
            <a:ln w="12700">
              <a:solidFill>
                <a:sysClr val="window" lastClr="FFFFFF"/>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(2015)</c:v>
                </c:pt>
                <c:pt idx="2">
                  <c:v>Lao PDR
(2012)</c:v>
                </c:pt>
                <c:pt idx="3">
                  <c:v>India
(2014-2015)</c:v>
                </c:pt>
                <c:pt idx="4">
                  <c:v>Nepal**
(2017)</c:v>
                </c:pt>
                <c:pt idx="5">
                  <c:v>Cambodia
(2016)</c:v>
                </c:pt>
                <c:pt idx="6">
                  <c:v>Indonesia
(2015)</c:v>
                </c:pt>
              </c:strCache>
            </c:strRef>
          </c:cat>
          <c:val>
            <c:numRef>
              <c:f>'consist cndm use_casual partner'!$C$3:$C$9</c:f>
              <c:numCache>
                <c:formatCode>0</c:formatCode>
                <c:ptCount val="7"/>
                <c:pt idx="0">
                  <c:v>6.7</c:v>
                </c:pt>
                <c:pt idx="1">
                  <c:v>20.2</c:v>
                </c:pt>
                <c:pt idx="2">
                  <c:v>59.8</c:v>
                </c:pt>
                <c:pt idx="3">
                  <c:v>60.4</c:v>
                </c:pt>
                <c:pt idx="4">
                  <c:v>77.2</c:v>
                </c:pt>
              </c:numCache>
            </c:numRef>
          </c:val>
          <c:extLst>
            <c:ext xmlns:c16="http://schemas.microsoft.com/office/drawing/2014/chart" uri="{C3380CC4-5D6E-409C-BE32-E72D297353CC}">
              <c16:uniqueId val="{00000000-0457-4892-9B36-087EC58279E6}"/>
            </c:ext>
          </c:extLst>
        </c:ser>
        <c:ser>
          <c:idx val="1"/>
          <c:order val="1"/>
          <c:tx>
            <c:strRef>
              <c:f>'consist cndm use_casual partner'!$D$2</c:f>
              <c:strCache>
                <c:ptCount val="1"/>
                <c:pt idx="0">
                  <c:v>last three months</c:v>
                </c:pt>
              </c:strCache>
            </c:strRef>
          </c:tx>
          <c:spPr>
            <a:solidFill>
              <a:srgbClr val="63CDF6"/>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(2015)</c:v>
                </c:pt>
                <c:pt idx="2">
                  <c:v>Lao PDR
(2012)</c:v>
                </c:pt>
                <c:pt idx="3">
                  <c:v>India
(2014-2015)</c:v>
                </c:pt>
                <c:pt idx="4">
                  <c:v>Nepal**
(2017)</c:v>
                </c:pt>
                <c:pt idx="5">
                  <c:v>Cambodia
(2016)</c:v>
                </c:pt>
                <c:pt idx="6">
                  <c:v>Indonesia
(2015)</c:v>
                </c:pt>
              </c:strCache>
            </c:strRef>
          </c:cat>
          <c:val>
            <c:numRef>
              <c:f>'consist cndm use_casual partner'!$D$3:$D$9</c:f>
              <c:numCache>
                <c:formatCode>General</c:formatCode>
                <c:ptCount val="7"/>
                <c:pt idx="5" formatCode="0">
                  <c:v>37.9</c:v>
                </c:pt>
              </c:numCache>
            </c:numRef>
          </c:val>
          <c:extLst>
            <c:ext xmlns:c16="http://schemas.microsoft.com/office/drawing/2014/chart" uri="{C3380CC4-5D6E-409C-BE32-E72D297353CC}">
              <c16:uniqueId val="{00000001-0457-4892-9B36-087EC58279E6}"/>
            </c:ext>
          </c:extLst>
        </c:ser>
        <c:ser>
          <c:idx val="2"/>
          <c:order val="2"/>
          <c:tx>
            <c:strRef>
              <c:f>'consist cndm use_casual partner'!$E$2</c:f>
              <c:strCache>
                <c:ptCount val="1"/>
                <c:pt idx="0">
                  <c:v>last year</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(2015)</c:v>
                </c:pt>
                <c:pt idx="2">
                  <c:v>Lao PDR
(2012)</c:v>
                </c:pt>
                <c:pt idx="3">
                  <c:v>India
(2014-2015)</c:v>
                </c:pt>
                <c:pt idx="4">
                  <c:v>Nepal**
(2017)</c:v>
                </c:pt>
                <c:pt idx="5">
                  <c:v>Cambodia
(2016)</c:v>
                </c:pt>
                <c:pt idx="6">
                  <c:v>Indonesia
(2015)</c:v>
                </c:pt>
              </c:strCache>
            </c:strRef>
          </c:cat>
          <c:val>
            <c:numRef>
              <c:f>'consist cndm use_casual partner'!$E$3:$E$9</c:f>
              <c:numCache>
                <c:formatCode>General</c:formatCode>
                <c:ptCount val="7"/>
              </c:numCache>
            </c:numRef>
          </c:val>
          <c:extLst>
            <c:ext xmlns:c16="http://schemas.microsoft.com/office/drawing/2014/chart" uri="{C3380CC4-5D6E-409C-BE32-E72D297353CC}">
              <c16:uniqueId val="{00000002-0457-4892-9B36-087EC58279E6}"/>
            </c:ext>
          </c:extLst>
        </c:ser>
        <c:ser>
          <c:idx val="3"/>
          <c:order val="3"/>
          <c:tx>
            <c:strRef>
              <c:f>'consist cndm use_casual partner'!$F$2</c:f>
              <c:strCache>
                <c:ptCount val="1"/>
                <c:pt idx="0">
                  <c:v>undefined period</c:v>
                </c:pt>
              </c:strCache>
            </c:strRef>
          </c:tx>
          <c:spPr>
            <a:solidFill>
              <a:srgbClr val="F76C63"/>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use_casual partner'!$B$3:$B$9</c:f>
              <c:strCache>
                <c:ptCount val="7"/>
                <c:pt idx="0">
                  <c:v>Pakistan 
(2016)</c:v>
                </c:pt>
                <c:pt idx="1">
                  <c:v>Bangladesh*
(2015)</c:v>
                </c:pt>
                <c:pt idx="2">
                  <c:v>Lao PDR
(2012)</c:v>
                </c:pt>
                <c:pt idx="3">
                  <c:v>India
(2014-2015)</c:v>
                </c:pt>
                <c:pt idx="4">
                  <c:v>Nepal**
(2017)</c:v>
                </c:pt>
                <c:pt idx="5">
                  <c:v>Cambodia
(2016)</c:v>
                </c:pt>
                <c:pt idx="6">
                  <c:v>Indonesia
(2015)</c:v>
                </c:pt>
              </c:strCache>
            </c:strRef>
          </c:cat>
          <c:val>
            <c:numRef>
              <c:f>'consist cndm use_casual partner'!$F$3:$F$9</c:f>
              <c:numCache>
                <c:formatCode>General</c:formatCode>
                <c:ptCount val="7"/>
                <c:pt idx="6" formatCode="0">
                  <c:v>55.66</c:v>
                </c:pt>
              </c:numCache>
            </c:numRef>
          </c:val>
          <c:extLst>
            <c:ext xmlns:c16="http://schemas.microsoft.com/office/drawing/2014/chart" uri="{C3380CC4-5D6E-409C-BE32-E72D297353CC}">
              <c16:uniqueId val="{00000003-0457-4892-9B36-087EC58279E6}"/>
            </c:ext>
          </c:extLst>
        </c:ser>
        <c:dLbls>
          <c:dLblPos val="outEnd"/>
          <c:showLegendKey val="0"/>
          <c:showVal val="1"/>
          <c:showCatName val="0"/>
          <c:showSerName val="0"/>
          <c:showPercent val="0"/>
          <c:showBubbleSize val="0"/>
        </c:dLbls>
        <c:gapWidth val="80"/>
        <c:overlap val="100"/>
        <c:axId val="181871360"/>
        <c:axId val="181872896"/>
      </c:barChart>
      <c:catAx>
        <c:axId val="181871360"/>
        <c:scaling>
          <c:orientation val="minMax"/>
        </c:scaling>
        <c:delete val="0"/>
        <c:axPos val="b"/>
        <c:numFmt formatCode="General" sourceLinked="0"/>
        <c:majorTickMark val="out"/>
        <c:minorTickMark val="none"/>
        <c:tickLblPos val="nextTo"/>
        <c:spPr>
          <a:ln>
            <a:solidFill>
              <a:sysClr val="window" lastClr="FFFFFF">
                <a:lumMod val="50000"/>
              </a:sysClr>
            </a:solidFill>
          </a:ln>
        </c:spPr>
        <c:txPr>
          <a:bodyPr rot="0" vert="horz"/>
          <a:lstStyle/>
          <a:p>
            <a:pPr>
              <a:defRPr sz="1250"/>
            </a:pPr>
            <a:endParaRPr lang="en-US"/>
          </a:p>
        </c:txPr>
        <c:crossAx val="181872896"/>
        <c:crosses val="autoZero"/>
        <c:auto val="1"/>
        <c:lblAlgn val="ctr"/>
        <c:lblOffset val="100"/>
        <c:noMultiLvlLbl val="0"/>
      </c:catAx>
      <c:valAx>
        <c:axId val="181872896"/>
        <c:scaling>
          <c:orientation val="minMax"/>
          <c:max val="100"/>
        </c:scaling>
        <c:delete val="0"/>
        <c:axPos val="l"/>
        <c:title>
          <c:tx>
            <c:rich>
              <a:bodyPr rot="0" vert="horz"/>
              <a:lstStyle/>
              <a:p>
                <a:pPr>
                  <a:defRPr/>
                </a:pPr>
                <a:r>
                  <a:rPr lang="en-GB"/>
                  <a:t>%</a:t>
                </a:r>
              </a:p>
            </c:rich>
          </c:tx>
          <c:layout>
            <c:manualLayout>
              <c:xMode val="edge"/>
              <c:yMode val="edge"/>
              <c:x val="4.1368088730881734E-3"/>
              <c:y val="0.10876643666576731"/>
            </c:manualLayout>
          </c:layout>
          <c:overlay val="0"/>
        </c:title>
        <c:numFmt formatCode="0" sourceLinked="1"/>
        <c:majorTickMark val="out"/>
        <c:minorTickMark val="none"/>
        <c:tickLblPos val="nextTo"/>
        <c:crossAx val="181871360"/>
        <c:crosses val="autoZero"/>
        <c:crossBetween val="between"/>
        <c:majorUnit val="20"/>
      </c:valAx>
    </c:plotArea>
    <c:legend>
      <c:legendPos val="t"/>
      <c:legendEntry>
        <c:idx val="2"/>
        <c:delete val="1"/>
      </c:legendEntry>
      <c:layout>
        <c:manualLayout>
          <c:xMode val="edge"/>
          <c:yMode val="edge"/>
          <c:x val="0.18206183109284155"/>
          <c:y val="5.3737580744996585E-2"/>
          <c:w val="0.70705982618547891"/>
          <c:h val="6.656230583433116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79699786443486E-2"/>
          <c:y val="0.12682887163709536"/>
          <c:w val="0.89753310885685067"/>
          <c:h val="0.67911300588996959"/>
        </c:manualLayout>
      </c:layout>
      <c:barChart>
        <c:barDir val="col"/>
        <c:grouping val="clustered"/>
        <c:varyColors val="0"/>
        <c:ser>
          <c:idx val="0"/>
          <c:order val="0"/>
          <c:tx>
            <c:strRef>
              <c:f>'TG_sold sex'!$C$3</c:f>
              <c:strCache>
                <c:ptCount val="1"/>
                <c:pt idx="0">
                  <c:v>in last last 12 months</c:v>
                </c:pt>
              </c:strCache>
            </c:strRef>
          </c:tx>
          <c:spPr>
            <a:solidFill>
              <a:srgbClr val="EC008C"/>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'TG_sold sex'!$B$4:$B$9</c:f>
              <c:strCache>
                <c:ptCount val="6"/>
                <c:pt idx="0">
                  <c:v>Cambodia 
(2016)</c:v>
                </c:pt>
                <c:pt idx="1">
                  <c:v>Cebu City,
Philippines 
(2015)</c:v>
                </c:pt>
                <c:pt idx="2">
                  <c:v>India 
(2014-2015)</c:v>
                </c:pt>
                <c:pt idx="3">
                  <c:v>Indonesia 
(2011)</c:v>
                </c:pt>
                <c:pt idx="4">
                  <c:v>Dhaka, 
Bangladesh 
(2015) </c:v>
                </c:pt>
                <c:pt idx="5">
                  <c:v>Malaysia 
(2014)</c:v>
                </c:pt>
              </c:strCache>
            </c:strRef>
          </c:cat>
          <c:val>
            <c:numRef>
              <c:f>'TG_sold sex'!$C$4:$C$9</c:f>
              <c:numCache>
                <c:formatCode>0</c:formatCode>
                <c:ptCount val="6"/>
                <c:pt idx="0">
                  <c:v>29.8</c:v>
                </c:pt>
                <c:pt idx="1">
                  <c:v>30</c:v>
                </c:pt>
                <c:pt idx="2">
                  <c:v>54.7</c:v>
                </c:pt>
                <c:pt idx="3" formatCode="General">
                  <c:v>81</c:v>
                </c:pt>
              </c:numCache>
            </c:numRef>
          </c:val>
          <c:extLst>
            <c:ext xmlns:c16="http://schemas.microsoft.com/office/drawing/2014/chart" uri="{C3380CC4-5D6E-409C-BE32-E72D297353CC}">
              <c16:uniqueId val="{00000000-BD33-4185-BB27-085F080EA635}"/>
            </c:ext>
          </c:extLst>
        </c:ser>
        <c:ser>
          <c:idx val="2"/>
          <c:order val="1"/>
          <c:tx>
            <c:strRef>
              <c:f>'TG_sold sex'!$E$3</c:f>
              <c:strCache>
                <c:ptCount val="1"/>
                <c:pt idx="0">
                  <c:v>Undefined period</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'TG_sold sex'!$B$4:$B$9</c:f>
              <c:strCache>
                <c:ptCount val="6"/>
                <c:pt idx="0">
                  <c:v>Cambodia 
(2016)</c:v>
                </c:pt>
                <c:pt idx="1">
                  <c:v>Cebu City,
Philippines 
(2015)</c:v>
                </c:pt>
                <c:pt idx="2">
                  <c:v>India 
(2014-2015)</c:v>
                </c:pt>
                <c:pt idx="3">
                  <c:v>Indonesia 
(2011)</c:v>
                </c:pt>
                <c:pt idx="4">
                  <c:v>Dhaka, 
Bangladesh 
(2015) </c:v>
                </c:pt>
                <c:pt idx="5">
                  <c:v>Malaysia 
(2014)</c:v>
                </c:pt>
              </c:strCache>
            </c:strRef>
          </c:cat>
          <c:val>
            <c:numRef>
              <c:f>'TG_sold sex'!$E$4:$E$9</c:f>
              <c:numCache>
                <c:formatCode>General</c:formatCode>
                <c:ptCount val="6"/>
                <c:pt idx="4" formatCode="0">
                  <c:v>67.2</c:v>
                </c:pt>
              </c:numCache>
            </c:numRef>
          </c:val>
          <c:extLst>
            <c:ext xmlns:c16="http://schemas.microsoft.com/office/drawing/2014/chart" uri="{C3380CC4-5D6E-409C-BE32-E72D297353CC}">
              <c16:uniqueId val="{00000002-BD33-4185-BB27-085F080EA635}"/>
            </c:ext>
          </c:extLst>
        </c:ser>
        <c:ser>
          <c:idx val="1"/>
          <c:order val="2"/>
          <c:tx>
            <c:strRef>
              <c:f>'TG_sold sex'!$D$3</c:f>
              <c:strCache>
                <c:ptCount val="1"/>
                <c:pt idx="0">
                  <c:v>Ever</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'TG_sold sex'!$B$4:$B$9</c:f>
              <c:strCache>
                <c:ptCount val="6"/>
                <c:pt idx="0">
                  <c:v>Cambodia 
(2016)</c:v>
                </c:pt>
                <c:pt idx="1">
                  <c:v>Cebu City,
Philippines 
(2015)</c:v>
                </c:pt>
                <c:pt idx="2">
                  <c:v>India 
(2014-2015)</c:v>
                </c:pt>
                <c:pt idx="3">
                  <c:v>Indonesia 
(2011)</c:v>
                </c:pt>
                <c:pt idx="4">
                  <c:v>Dhaka, 
Bangladesh 
(2015) </c:v>
                </c:pt>
                <c:pt idx="5">
                  <c:v>Malaysia 
(2014)</c:v>
                </c:pt>
              </c:strCache>
            </c:strRef>
          </c:cat>
          <c:val>
            <c:numRef>
              <c:f>'TG_sold sex'!$D$4:$D$9</c:f>
              <c:numCache>
                <c:formatCode>General</c:formatCode>
                <c:ptCount val="6"/>
                <c:pt idx="5" formatCode="0">
                  <c:v>86.1</c:v>
                </c:pt>
              </c:numCache>
            </c:numRef>
          </c:val>
          <c:extLst>
            <c:ext xmlns:c16="http://schemas.microsoft.com/office/drawing/2014/chart" uri="{C3380CC4-5D6E-409C-BE32-E72D297353CC}">
              <c16:uniqueId val="{00000001-BD33-4185-BB27-085F080EA635}"/>
            </c:ext>
          </c:extLst>
        </c:ser>
        <c:dLbls>
          <c:dLblPos val="outEnd"/>
          <c:showLegendKey val="0"/>
          <c:showVal val="1"/>
          <c:showCatName val="0"/>
          <c:showSerName val="0"/>
          <c:showPercent val="0"/>
          <c:showBubbleSize val="0"/>
        </c:dLbls>
        <c:gapWidth val="110"/>
        <c:overlap val="99"/>
        <c:axId val="181569024"/>
        <c:axId val="181570560"/>
      </c:barChart>
      <c:catAx>
        <c:axId val="181569024"/>
        <c:scaling>
          <c:orientation val="minMax"/>
        </c:scaling>
        <c:delete val="0"/>
        <c:axPos val="b"/>
        <c:numFmt formatCode="General" sourceLinked="0"/>
        <c:majorTickMark val="out"/>
        <c:minorTickMark val="none"/>
        <c:tickLblPos val="nextTo"/>
        <c:txPr>
          <a:bodyPr/>
          <a:lstStyle/>
          <a:p>
            <a:pPr>
              <a:defRPr sz="1300"/>
            </a:pPr>
            <a:endParaRPr lang="en-US"/>
          </a:p>
        </c:txPr>
        <c:crossAx val="181570560"/>
        <c:crosses val="autoZero"/>
        <c:auto val="1"/>
        <c:lblAlgn val="ctr"/>
        <c:lblOffset val="100"/>
        <c:noMultiLvlLbl val="0"/>
      </c:catAx>
      <c:valAx>
        <c:axId val="181570560"/>
        <c:scaling>
          <c:orientation val="minMax"/>
          <c:max val="100"/>
          <c:min val="0"/>
        </c:scaling>
        <c:delete val="0"/>
        <c:axPos val="l"/>
        <c:title>
          <c:tx>
            <c:rich>
              <a:bodyPr rot="0" vert="horz"/>
              <a:lstStyle/>
              <a:p>
                <a:pPr>
                  <a:defRPr/>
                </a:pPr>
                <a:r>
                  <a:rPr lang="en-GB"/>
                  <a:t>%</a:t>
                </a:r>
              </a:p>
            </c:rich>
          </c:tx>
          <c:layout>
            <c:manualLayout>
              <c:xMode val="edge"/>
              <c:yMode val="edge"/>
              <c:x val="0"/>
              <c:y val="8.3718936052880971E-2"/>
            </c:manualLayout>
          </c:layout>
          <c:overlay val="0"/>
        </c:title>
        <c:numFmt formatCode="0" sourceLinked="1"/>
        <c:majorTickMark val="out"/>
        <c:minorTickMark val="none"/>
        <c:tickLblPos val="nextTo"/>
        <c:crossAx val="181569024"/>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67297927857856E-2"/>
          <c:y val="0.13719584857505007"/>
          <c:w val="0.87685471133837978"/>
          <c:h val="0.60073895039651726"/>
        </c:manualLayout>
      </c:layout>
      <c:barChart>
        <c:barDir val="col"/>
        <c:grouping val="clustered"/>
        <c:varyColors val="0"/>
        <c:ser>
          <c:idx val="0"/>
          <c:order val="0"/>
          <c:tx>
            <c:strRef>
              <c:f>'TG_with male clients'!$C$3</c:f>
              <c:strCache>
                <c:ptCount val="1"/>
                <c:pt idx="0">
                  <c:v>last week</c:v>
                </c:pt>
              </c:strCache>
            </c:strRef>
          </c:tx>
          <c:spPr>
            <a:solidFill>
              <a:srgbClr val="E31837"/>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'TG_with male clients'!$B$4:$B$11</c:f>
              <c:strCache>
                <c:ptCount val="8"/>
                <c:pt idx="0">
                  <c:v>Bangladesh 
(2015) *</c:v>
                </c:pt>
                <c:pt idx="1">
                  <c:v>Pakistan 
(2016)</c:v>
                </c:pt>
                <c:pt idx="2">
                  <c:v>Indonesia
(2013)</c:v>
                </c:pt>
                <c:pt idx="3">
                  <c:v>India 
(2014-2015)</c:v>
                </c:pt>
                <c:pt idx="4">
                  <c:v>Lao PDR 
(2012)</c:v>
                </c:pt>
                <c:pt idx="5">
                  <c:v>Nepal 
(2017) **</c:v>
                </c:pt>
                <c:pt idx="6">
                  <c:v>Cambodia
(2016)</c:v>
                </c:pt>
                <c:pt idx="7">
                  <c:v>Hong Kong SAR 
(2017)</c:v>
                </c:pt>
              </c:strCache>
            </c:strRef>
          </c:cat>
          <c:val>
            <c:numRef>
              <c:f>'TG_with male clients'!$C$4:$C$11</c:f>
              <c:numCache>
                <c:formatCode>General</c:formatCode>
                <c:ptCount val="8"/>
                <c:pt idx="0" formatCode="0">
                  <c:v>24.8</c:v>
                </c:pt>
              </c:numCache>
            </c:numRef>
          </c:val>
          <c:extLst>
            <c:ext xmlns:c16="http://schemas.microsoft.com/office/drawing/2014/chart" uri="{C3380CC4-5D6E-409C-BE32-E72D297353CC}">
              <c16:uniqueId val="{00000000-5B49-4120-B4C1-D201CF3B9B5D}"/>
            </c:ext>
          </c:extLst>
        </c:ser>
        <c:ser>
          <c:idx val="1"/>
          <c:order val="1"/>
          <c:tx>
            <c:strRef>
              <c:f>'TG_with male clients'!$D$3</c:f>
              <c:strCache>
                <c:ptCount val="1"/>
                <c:pt idx="0">
                  <c:v>last month</c:v>
                </c:pt>
              </c:strCache>
            </c:strRef>
          </c:tx>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'TG_with male clients'!$B$4:$B$11</c:f>
              <c:strCache>
                <c:ptCount val="8"/>
                <c:pt idx="0">
                  <c:v>Bangladesh 
(2015) *</c:v>
                </c:pt>
                <c:pt idx="1">
                  <c:v>Pakistan 
(2016)</c:v>
                </c:pt>
                <c:pt idx="2">
                  <c:v>Indonesia
(2013)</c:v>
                </c:pt>
                <c:pt idx="3">
                  <c:v>India 
(2014-2015)</c:v>
                </c:pt>
                <c:pt idx="4">
                  <c:v>Lao PDR 
(2012)</c:v>
                </c:pt>
                <c:pt idx="5">
                  <c:v>Nepal 
(2017) **</c:v>
                </c:pt>
                <c:pt idx="6">
                  <c:v>Cambodia
(2016)</c:v>
                </c:pt>
                <c:pt idx="7">
                  <c:v>Hong Kong SAR 
(2017)</c:v>
                </c:pt>
              </c:strCache>
            </c:strRef>
          </c:cat>
          <c:val>
            <c:numRef>
              <c:f>'TG_with male clients'!$D$4:$D$11</c:f>
              <c:numCache>
                <c:formatCode>0</c:formatCode>
                <c:ptCount val="8"/>
                <c:pt idx="1">
                  <c:v>13.1</c:v>
                </c:pt>
                <c:pt idx="2" formatCode="General">
                  <c:v>42</c:v>
                </c:pt>
                <c:pt idx="3">
                  <c:v>65.2</c:v>
                </c:pt>
                <c:pt idx="4">
                  <c:v>69.2</c:v>
                </c:pt>
                <c:pt idx="5">
                  <c:v>100</c:v>
                </c:pt>
              </c:numCache>
            </c:numRef>
          </c:val>
          <c:extLst>
            <c:ext xmlns:c16="http://schemas.microsoft.com/office/drawing/2014/chart" uri="{C3380CC4-5D6E-409C-BE32-E72D297353CC}">
              <c16:uniqueId val="{00000001-5B49-4120-B4C1-D201CF3B9B5D}"/>
            </c:ext>
          </c:extLst>
        </c:ser>
        <c:ser>
          <c:idx val="2"/>
          <c:order val="2"/>
          <c:tx>
            <c:strRef>
              <c:f>'TG_with male clients'!$E$3</c:f>
              <c:strCache>
                <c:ptCount val="1"/>
                <c:pt idx="0">
                  <c:v>last three months</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'TG_with male clients'!$B$4:$B$11</c:f>
              <c:strCache>
                <c:ptCount val="8"/>
                <c:pt idx="0">
                  <c:v>Bangladesh 
(2015) *</c:v>
                </c:pt>
                <c:pt idx="1">
                  <c:v>Pakistan 
(2016)</c:v>
                </c:pt>
                <c:pt idx="2">
                  <c:v>Indonesia
(2013)</c:v>
                </c:pt>
                <c:pt idx="3">
                  <c:v>India 
(2014-2015)</c:v>
                </c:pt>
                <c:pt idx="4">
                  <c:v>Lao PDR 
(2012)</c:v>
                </c:pt>
                <c:pt idx="5">
                  <c:v>Nepal 
(2017) **</c:v>
                </c:pt>
                <c:pt idx="6">
                  <c:v>Cambodia
(2016)</c:v>
                </c:pt>
                <c:pt idx="7">
                  <c:v>Hong Kong SAR 
(2017)</c:v>
                </c:pt>
              </c:strCache>
            </c:strRef>
          </c:cat>
          <c:val>
            <c:numRef>
              <c:f>'TG_with male clients'!$E$4:$E$11</c:f>
              <c:numCache>
                <c:formatCode>General</c:formatCode>
                <c:ptCount val="8"/>
                <c:pt idx="6">
                  <c:v>60</c:v>
                </c:pt>
              </c:numCache>
            </c:numRef>
          </c:val>
          <c:extLst>
            <c:ext xmlns:c16="http://schemas.microsoft.com/office/drawing/2014/chart" uri="{C3380CC4-5D6E-409C-BE32-E72D297353CC}">
              <c16:uniqueId val="{00000002-5B49-4120-B4C1-D201CF3B9B5D}"/>
            </c:ext>
          </c:extLst>
        </c:ser>
        <c:ser>
          <c:idx val="3"/>
          <c:order val="3"/>
          <c:tx>
            <c:strRef>
              <c:f>'TG_with male clients'!$F$3</c:f>
              <c:strCache>
                <c:ptCount val="1"/>
                <c:pt idx="0">
                  <c:v>Last 6 months</c:v>
                </c:pt>
              </c:strCache>
            </c:strRef>
          </c:tx>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'TG_with male clients'!$B$4:$B$11</c:f>
              <c:strCache>
                <c:ptCount val="8"/>
                <c:pt idx="0">
                  <c:v>Bangladesh 
(2015) *</c:v>
                </c:pt>
                <c:pt idx="1">
                  <c:v>Pakistan 
(2016)</c:v>
                </c:pt>
                <c:pt idx="2">
                  <c:v>Indonesia
(2013)</c:v>
                </c:pt>
                <c:pt idx="3">
                  <c:v>India 
(2014-2015)</c:v>
                </c:pt>
                <c:pt idx="4">
                  <c:v>Lao PDR 
(2012)</c:v>
                </c:pt>
                <c:pt idx="5">
                  <c:v>Nepal 
(2017) **</c:v>
                </c:pt>
                <c:pt idx="6">
                  <c:v>Cambodia
(2016)</c:v>
                </c:pt>
                <c:pt idx="7">
                  <c:v>Hong Kong SAR 
(2017)</c:v>
                </c:pt>
              </c:strCache>
            </c:strRef>
          </c:cat>
          <c:val>
            <c:numRef>
              <c:f>'TG_with male clients'!$F$4:$F$11</c:f>
              <c:numCache>
                <c:formatCode>General</c:formatCode>
                <c:ptCount val="8"/>
                <c:pt idx="7" formatCode="0">
                  <c:v>73.3</c:v>
                </c:pt>
              </c:numCache>
            </c:numRef>
          </c:val>
          <c:extLst>
            <c:ext xmlns:c16="http://schemas.microsoft.com/office/drawing/2014/chart" uri="{C3380CC4-5D6E-409C-BE32-E72D297353CC}">
              <c16:uniqueId val="{00000000-05DC-443E-9C96-FBB980D20369}"/>
            </c:ext>
          </c:extLst>
        </c:ser>
        <c:dLbls>
          <c:dLblPos val="outEnd"/>
          <c:showLegendKey val="0"/>
          <c:showVal val="1"/>
          <c:showCatName val="0"/>
          <c:showSerName val="0"/>
          <c:showPercent val="0"/>
          <c:showBubbleSize val="0"/>
        </c:dLbls>
        <c:gapWidth val="26"/>
        <c:overlap val="89"/>
        <c:axId val="202988544"/>
        <c:axId val="202994432"/>
      </c:barChart>
      <c:catAx>
        <c:axId val="202988544"/>
        <c:scaling>
          <c:orientation val="minMax"/>
        </c:scaling>
        <c:delete val="0"/>
        <c:axPos val="b"/>
        <c:numFmt formatCode="General" sourceLinked="0"/>
        <c:majorTickMark val="out"/>
        <c:minorTickMark val="none"/>
        <c:tickLblPos val="nextTo"/>
        <c:txPr>
          <a:bodyPr/>
          <a:lstStyle/>
          <a:p>
            <a:pPr>
              <a:defRPr sz="1200"/>
            </a:pPr>
            <a:endParaRPr lang="en-US"/>
          </a:p>
        </c:txPr>
        <c:crossAx val="202994432"/>
        <c:crosses val="autoZero"/>
        <c:auto val="1"/>
        <c:lblAlgn val="ctr"/>
        <c:lblOffset val="100"/>
        <c:noMultiLvlLbl val="0"/>
      </c:catAx>
      <c:valAx>
        <c:axId val="202994432"/>
        <c:scaling>
          <c:orientation val="minMax"/>
          <c:max val="100"/>
          <c:min val="0"/>
        </c:scaling>
        <c:delete val="0"/>
        <c:axPos val="l"/>
        <c:title>
          <c:tx>
            <c:rich>
              <a:bodyPr rot="0" vert="horz"/>
              <a:lstStyle/>
              <a:p>
                <a:pPr>
                  <a:defRPr/>
                </a:pPr>
                <a:r>
                  <a:rPr lang="en-GB"/>
                  <a:t>%</a:t>
                </a:r>
              </a:p>
            </c:rich>
          </c:tx>
          <c:layout>
            <c:manualLayout>
              <c:xMode val="edge"/>
              <c:yMode val="edge"/>
              <c:x val="1.7528082465311659E-4"/>
              <c:y val="0.10270919054943184"/>
            </c:manualLayout>
          </c:layout>
          <c:overlay val="0"/>
        </c:title>
        <c:numFmt formatCode="0" sourceLinked="1"/>
        <c:majorTickMark val="out"/>
        <c:minorTickMark val="none"/>
        <c:tickLblPos val="nextTo"/>
        <c:crossAx val="202988544"/>
        <c:crosses val="autoZero"/>
        <c:crossBetween val="between"/>
        <c:majorUnit val="20"/>
      </c:valAx>
    </c:plotArea>
    <c:legend>
      <c:legendPos val="t"/>
      <c:layout>
        <c:manualLayout>
          <c:xMode val="edge"/>
          <c:yMode val="edge"/>
          <c:x val="0.1816360856269113"/>
          <c:y val="1.9253287119014431E-2"/>
          <c:w val="0.78910640757061334"/>
          <c:h val="4.6805276791381467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25985795537943E-2"/>
          <c:y val="0.1223778784031702"/>
          <c:w val="0.84189860785397164"/>
          <c:h val="0.69863216316710408"/>
        </c:manualLayout>
      </c:layout>
      <c:barChart>
        <c:barDir val="col"/>
        <c:grouping val="clustered"/>
        <c:varyColors val="0"/>
        <c:ser>
          <c:idx val="0"/>
          <c:order val="0"/>
          <c:tx>
            <c:strRef>
              <c:f>'TG_Drug use'!$B$3</c:f>
              <c:strCache>
                <c:ptCount val="1"/>
                <c:pt idx="0">
                  <c:v>ever</c:v>
                </c:pt>
              </c:strCache>
            </c:strRef>
          </c:tx>
          <c:spPr>
            <a:solidFill>
              <a:srgbClr val="CDC884"/>
            </a:solidFill>
            <a:ln>
              <a:noFill/>
            </a:ln>
          </c:spPr>
          <c:invertIfNegative val="0"/>
          <c:dLbls>
            <c:dLbl>
              <c:idx val="2"/>
              <c:numFmt formatCode="#,##0" sourceLinked="0"/>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99-496F-AD0A-78E74CF923A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use'!$A$4:$A$9</c:f>
              <c:strCache>
                <c:ptCount val="6"/>
                <c:pt idx="0">
                  <c:v>PNG 
(2016-17) *</c:v>
                </c:pt>
                <c:pt idx="1">
                  <c:v>India
(2014-2015)</c:v>
                </c:pt>
                <c:pt idx="2">
                  <c:v>Indonesia 
(2013)</c:v>
                </c:pt>
                <c:pt idx="3">
                  <c:v>Malaysia 
(2014)</c:v>
                </c:pt>
                <c:pt idx="4">
                  <c:v>Paksitan 
(2016-17)</c:v>
                </c:pt>
                <c:pt idx="5">
                  <c:v>Cambodia (2013)</c:v>
                </c:pt>
              </c:strCache>
            </c:strRef>
          </c:cat>
          <c:val>
            <c:numRef>
              <c:f>'TG_Drug use'!$B$4:$B$9</c:f>
              <c:numCache>
                <c:formatCode>General</c:formatCode>
                <c:ptCount val="6"/>
                <c:pt idx="0">
                  <c:v>1.9</c:v>
                </c:pt>
              </c:numCache>
            </c:numRef>
          </c:val>
          <c:extLst>
            <c:ext xmlns:c16="http://schemas.microsoft.com/office/drawing/2014/chart" uri="{C3380CC4-5D6E-409C-BE32-E72D297353CC}">
              <c16:uniqueId val="{00000001-2D86-495A-AED7-16FC910FB6EE}"/>
            </c:ext>
          </c:extLst>
        </c:ser>
        <c:ser>
          <c:idx val="1"/>
          <c:order val="1"/>
          <c:tx>
            <c:strRef>
              <c:f>'TG_Drug use'!$C$3</c:f>
              <c:strCache>
                <c:ptCount val="1"/>
                <c:pt idx="0">
                  <c:v>last 3 months</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use'!$A$4:$A$9</c:f>
              <c:strCache>
                <c:ptCount val="6"/>
                <c:pt idx="0">
                  <c:v>PNG 
(2016-17) *</c:v>
                </c:pt>
                <c:pt idx="1">
                  <c:v>India
(2014-2015)</c:v>
                </c:pt>
                <c:pt idx="2">
                  <c:v>Indonesia 
(2013)</c:v>
                </c:pt>
                <c:pt idx="3">
                  <c:v>Malaysia 
(2014)</c:v>
                </c:pt>
                <c:pt idx="4">
                  <c:v>Paksitan 
(2016-17)</c:v>
                </c:pt>
                <c:pt idx="5">
                  <c:v>Cambodia (2013)</c:v>
                </c:pt>
              </c:strCache>
            </c:strRef>
          </c:cat>
          <c:val>
            <c:numRef>
              <c:f>'TG_Drug use'!$C$4:$C$9</c:f>
              <c:numCache>
                <c:formatCode>General</c:formatCode>
                <c:ptCount val="6"/>
                <c:pt idx="1">
                  <c:v>3.7</c:v>
                </c:pt>
              </c:numCache>
            </c:numRef>
          </c:val>
          <c:extLst>
            <c:ext xmlns:c16="http://schemas.microsoft.com/office/drawing/2014/chart" uri="{C3380CC4-5D6E-409C-BE32-E72D297353CC}">
              <c16:uniqueId val="{00000002-2D86-495A-AED7-16FC910FB6EE}"/>
            </c:ext>
          </c:extLst>
        </c:ser>
        <c:ser>
          <c:idx val="2"/>
          <c:order val="2"/>
          <c:tx>
            <c:strRef>
              <c:f>'TG_Drug use'!$D$3</c:f>
              <c:strCache>
                <c:ptCount val="1"/>
                <c:pt idx="0">
                  <c:v>last year</c:v>
                </c:pt>
              </c:strCache>
            </c:strRef>
          </c:tx>
          <c:spPr>
            <a:solidFill>
              <a:srgbClr val="00A99A"/>
            </a:solidFill>
            <a:ln>
              <a:noFill/>
            </a:ln>
          </c:spPr>
          <c:invertIfNegative val="0"/>
          <c:dLbls>
            <c:dLbl>
              <c:idx val="4"/>
              <c:numFmt formatCode="#,##0" sourceLinked="0"/>
              <c:spPr>
                <a:noFill/>
                <a:ln>
                  <a:no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99-496F-AD0A-78E74CF923A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use'!$A$4:$A$9</c:f>
              <c:strCache>
                <c:ptCount val="6"/>
                <c:pt idx="0">
                  <c:v>PNG 
(2016-17) *</c:v>
                </c:pt>
                <c:pt idx="1">
                  <c:v>India
(2014-2015)</c:v>
                </c:pt>
                <c:pt idx="2">
                  <c:v>Indonesia 
(2013)</c:v>
                </c:pt>
                <c:pt idx="3">
                  <c:v>Malaysia 
(2014)</c:v>
                </c:pt>
                <c:pt idx="4">
                  <c:v>Paksitan 
(2016-17)</c:v>
                </c:pt>
                <c:pt idx="5">
                  <c:v>Cambodia (2013)</c:v>
                </c:pt>
              </c:strCache>
            </c:strRef>
          </c:cat>
          <c:val>
            <c:numRef>
              <c:f>'TG_Drug use'!$D$4:$D$9</c:f>
              <c:numCache>
                <c:formatCode>General</c:formatCode>
                <c:ptCount val="6"/>
                <c:pt idx="2">
                  <c:v>0.7</c:v>
                </c:pt>
                <c:pt idx="3" formatCode="0.0">
                  <c:v>1.2</c:v>
                </c:pt>
                <c:pt idx="4" formatCode="0.0">
                  <c:v>2.4</c:v>
                </c:pt>
              </c:numCache>
            </c:numRef>
          </c:val>
          <c:extLst>
            <c:ext xmlns:c16="http://schemas.microsoft.com/office/drawing/2014/chart" uri="{C3380CC4-5D6E-409C-BE32-E72D297353CC}">
              <c16:uniqueId val="{00000003-2D86-495A-AED7-16FC910FB6EE}"/>
            </c:ext>
          </c:extLst>
        </c:ser>
        <c:ser>
          <c:idx val="3"/>
          <c:order val="3"/>
          <c:tx>
            <c:strRef>
              <c:f>'TG_Drug use'!$E$3</c:f>
              <c:strCache>
                <c:ptCount val="1"/>
                <c:pt idx="0">
                  <c:v>undefined period</c:v>
                </c:pt>
              </c:strCache>
            </c:strRef>
          </c:tx>
          <c:spPr>
            <a:solidFill>
              <a:srgbClr val="F26B73"/>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'TG_Drug use'!$A$4:$A$9</c:f>
              <c:strCache>
                <c:ptCount val="6"/>
                <c:pt idx="0">
                  <c:v>PNG 
(2016-17) *</c:v>
                </c:pt>
                <c:pt idx="1">
                  <c:v>India
(2014-2015)</c:v>
                </c:pt>
                <c:pt idx="2">
                  <c:v>Indonesia 
(2013)</c:v>
                </c:pt>
                <c:pt idx="3">
                  <c:v>Malaysia 
(2014)</c:v>
                </c:pt>
                <c:pt idx="4">
                  <c:v>Paksitan 
(2016-17)</c:v>
                </c:pt>
                <c:pt idx="5">
                  <c:v>Cambodia (2013)</c:v>
                </c:pt>
              </c:strCache>
            </c:strRef>
          </c:cat>
          <c:val>
            <c:numRef>
              <c:f>'TG_Drug use'!$E$4:$E$9</c:f>
              <c:numCache>
                <c:formatCode>General</c:formatCode>
                <c:ptCount val="6"/>
                <c:pt idx="5">
                  <c:v>3</c:v>
                </c:pt>
              </c:numCache>
            </c:numRef>
          </c:val>
          <c:extLst>
            <c:ext xmlns:c16="http://schemas.microsoft.com/office/drawing/2014/chart" uri="{C3380CC4-5D6E-409C-BE32-E72D297353CC}">
              <c16:uniqueId val="{00000002-9FE6-42C6-B4D3-556424E99888}"/>
            </c:ext>
          </c:extLst>
        </c:ser>
        <c:dLbls>
          <c:dLblPos val="outEnd"/>
          <c:showLegendKey val="0"/>
          <c:showVal val="1"/>
          <c:showCatName val="0"/>
          <c:showSerName val="0"/>
          <c:showPercent val="0"/>
          <c:showBubbleSize val="0"/>
        </c:dLbls>
        <c:gapWidth val="72"/>
        <c:overlap val="100"/>
        <c:axId val="1750912"/>
        <c:axId val="1752448"/>
      </c:barChart>
      <c:catAx>
        <c:axId val="1750912"/>
        <c:scaling>
          <c:orientation val="minMax"/>
        </c:scaling>
        <c:delete val="0"/>
        <c:axPos val="b"/>
        <c:numFmt formatCode="General" sourceLinked="0"/>
        <c:majorTickMark val="out"/>
        <c:minorTickMark val="none"/>
        <c:tickLblPos val="nextTo"/>
        <c:crossAx val="1752448"/>
        <c:crosses val="autoZero"/>
        <c:auto val="1"/>
        <c:lblAlgn val="ctr"/>
        <c:lblOffset val="100"/>
        <c:noMultiLvlLbl val="0"/>
      </c:catAx>
      <c:valAx>
        <c:axId val="1752448"/>
        <c:scaling>
          <c:orientation val="minMax"/>
          <c:max val="5"/>
        </c:scaling>
        <c:delete val="0"/>
        <c:axPos val="l"/>
        <c:title>
          <c:tx>
            <c:rich>
              <a:bodyPr rot="0" vert="horz"/>
              <a:lstStyle/>
              <a:p>
                <a:pPr>
                  <a:defRPr/>
                </a:pPr>
                <a:r>
                  <a:rPr lang="en-GB"/>
                  <a:t>%</a:t>
                </a:r>
              </a:p>
            </c:rich>
          </c:tx>
          <c:layout>
            <c:manualLayout>
              <c:xMode val="edge"/>
              <c:yMode val="edge"/>
              <c:x val="7.6210212288120111E-2"/>
              <c:y val="8.6570950902658539E-2"/>
            </c:manualLayout>
          </c:layout>
          <c:overlay val="0"/>
        </c:title>
        <c:numFmt formatCode="General" sourceLinked="1"/>
        <c:majorTickMark val="out"/>
        <c:minorTickMark val="none"/>
        <c:tickLblPos val="nextTo"/>
        <c:crossAx val="1750912"/>
        <c:crosses val="autoZero"/>
        <c:crossBetween val="between"/>
        <c:majorUnit val="1"/>
      </c:valAx>
    </c:plotArea>
    <c:legend>
      <c:legendPos val="t"/>
      <c:layout>
        <c:manualLayout>
          <c:xMode val="edge"/>
          <c:yMode val="edge"/>
          <c:x val="0.25674645020526288"/>
          <c:y val="2.4781765349408683E-2"/>
          <c:w val="0.52746874597951621"/>
          <c:h val="0.1015773713901932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0.23137</cdr:x>
      <cdr:y>0.89723</cdr:y>
    </cdr:from>
    <cdr:to>
      <cdr:x>0.54878</cdr:x>
      <cdr:y>0.96268</cdr:y>
    </cdr:to>
    <cdr:sp macro="" textlink="">
      <cdr:nvSpPr>
        <cdr:cNvPr id="3" name="TextBox 6"/>
        <cdr:cNvSpPr txBox="1"/>
      </cdr:nvSpPr>
      <cdr:spPr>
        <a:xfrm xmlns:a="http://schemas.openxmlformats.org/drawingml/2006/main">
          <a:off x="2732321" y="3797244"/>
          <a:ext cx="3748399" cy="276999"/>
        </a:xfrm>
        <a:prstGeom xmlns:a="http://schemas.openxmlformats.org/drawingml/2006/main" prst="rect">
          <a:avLst/>
        </a:prstGeom>
        <a:noFill xmlns:a="http://schemas.openxmlformats.org/drawingml/2006/main"/>
        <a:ln xmlns:a="http://schemas.openxmlformats.org/drawingml/2006/main">
          <a:solidFill>
            <a:srgbClr val="F78E1E"/>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 TG sex workers in Suva, </a:t>
          </a:r>
          <a:r>
            <a:rPr kumimoji="0" lang="en-US" sz="1200" b="0" i="0" u="none" strike="noStrike" kern="1200" cap="none" spc="0" normalizeH="0" baseline="0" noProof="0" dirty="0" err="1">
              <a:ln>
                <a:noFill/>
              </a:ln>
              <a:solidFill>
                <a:prstClr val="black"/>
              </a:solidFill>
              <a:effectLst/>
              <a:uLnTx/>
              <a:uFillTx/>
              <a:latin typeface="Arial"/>
              <a:ea typeface="+mn-ea"/>
              <a:cs typeface="+mn-cs"/>
            </a:rPr>
            <a:t>Nadi</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err="1">
              <a:ln>
                <a:noFill/>
              </a:ln>
              <a:solidFill>
                <a:prstClr val="black"/>
              </a:solidFill>
              <a:effectLst/>
              <a:uLnTx/>
              <a:uFillTx/>
              <a:latin typeface="Arial"/>
              <a:ea typeface="+mn-ea"/>
              <a:cs typeface="+mn-cs"/>
            </a:rPr>
            <a:t>Lautoka</a:t>
          </a:r>
          <a:r>
            <a:rPr kumimoji="0" lang="en-US" sz="1200" b="0" i="0" u="none" strike="noStrike" kern="1200" cap="none" spc="0" normalizeH="0" baseline="0" noProof="0" dirty="0">
              <a:ln>
                <a:noFill/>
              </a:ln>
              <a:solidFill>
                <a:prstClr val="black"/>
              </a:solidFill>
              <a:effectLst/>
              <a:uLnTx/>
              <a:uFillTx/>
              <a:latin typeface="Arial"/>
              <a:ea typeface="+mn-ea"/>
              <a:cs typeface="+mn-cs"/>
            </a:rPr>
            <a:t>, </a:t>
          </a:r>
          <a:r>
            <a:rPr kumimoji="0" lang="en-US" sz="1200" b="0" i="0" u="none" strike="noStrike" kern="1200" cap="none" spc="0" normalizeH="0" baseline="0" noProof="0" dirty="0" err="1">
              <a:ln>
                <a:noFill/>
              </a:ln>
              <a:solidFill>
                <a:prstClr val="black"/>
              </a:solidFill>
              <a:effectLst/>
              <a:uLnTx/>
              <a:uFillTx/>
              <a:latin typeface="Arial"/>
              <a:ea typeface="+mn-ea"/>
              <a:cs typeface="+mn-cs"/>
            </a:rPr>
            <a:t>Labasa</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0.12628</cdr:x>
      <cdr:y>0.87736</cdr:y>
    </cdr:from>
    <cdr:to>
      <cdr:x>0.83635</cdr:x>
      <cdr:y>0.97919</cdr:y>
    </cdr:to>
    <cdr:sp macro="" textlink="">
      <cdr:nvSpPr>
        <cdr:cNvPr id="3" name="TextBox 6"/>
        <cdr:cNvSpPr txBox="1"/>
      </cdr:nvSpPr>
      <cdr:spPr>
        <a:xfrm xmlns:a="http://schemas.openxmlformats.org/drawingml/2006/main">
          <a:off x="1143147" y="3712365"/>
          <a:ext cx="6427951" cy="430887"/>
        </a:xfrm>
        <a:prstGeom xmlns:a="http://schemas.openxmlformats.org/drawingml/2006/main" prst="rect">
          <a:avLst/>
        </a:prstGeom>
        <a:noFill xmlns:a="http://schemas.openxmlformats.org/drawingml/2006/main"/>
        <a:ln xmlns:a="http://schemas.openxmlformats.org/drawingml/2006/main">
          <a:solidFill>
            <a:srgbClr val="F78E1E"/>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pPr>
          <a:r>
            <a:rPr lang="en-US" sz="1050" b="0" dirty="0">
              <a:solidFill>
                <a:prstClr val="black"/>
              </a:solidFill>
              <a:latin typeface="Arial"/>
            </a:rPr>
            <a:t>* TG sex workers; ** 2012 data for Hepatitis B and C; *** Vientiane and </a:t>
          </a:r>
          <a:r>
            <a:rPr lang="en-US" sz="1050" b="0" dirty="0" err="1">
              <a:solidFill>
                <a:prstClr val="black"/>
              </a:solidFill>
              <a:latin typeface="Arial"/>
            </a:rPr>
            <a:t>Savannakhet</a:t>
          </a:r>
        </a:p>
        <a:p xmlns:a="http://schemas.openxmlformats.org/drawingml/2006/main">
          <a:pPr fontAlgn="auto">
            <a:spcBef>
              <a:spcPts val="0"/>
            </a:spcBef>
            <a:spcAft>
              <a:spcPts val="0"/>
            </a:spcAft>
          </a:pPr>
          <a:r>
            <a:rPr lang="en-US" sz="1050" b="0" dirty="0">
              <a:solidFill>
                <a:prstClr val="black"/>
              </a:solidFill>
              <a:latin typeface="Arial"/>
            </a:rPr>
            <a:t># Mixed survey samples of MSM and TG </a:t>
          </a:r>
          <a:r>
            <a:rPr lang="en-US" sz="1050" dirty="0">
              <a:solidFill>
                <a:prstClr val="black"/>
              </a:solidFill>
              <a:latin typeface="Arial"/>
            </a:rPr>
            <a:t>- syphilis (lifetime prevalence); gonorrhea (</a:t>
          </a:r>
          <a:r>
            <a:rPr lang="en-US" sz="1050" b="0" dirty="0">
              <a:solidFill>
                <a:prstClr val="black"/>
              </a:solidFill>
              <a:latin typeface="Arial"/>
            </a:rPr>
            <a:t>anorectal)</a:t>
          </a:r>
        </a:p>
      </cdr:txBody>
    </cdr:sp>
  </cdr:relSizeAnchor>
</c:userShapes>
</file>

<file path=ppt/drawings/drawing3.xml><?xml version="1.0" encoding="utf-8"?>
<c:userShapes xmlns:c="http://schemas.openxmlformats.org/drawingml/2006/chart">
  <cdr:relSizeAnchor xmlns:cdr="http://schemas.openxmlformats.org/drawingml/2006/chartDrawing">
    <cdr:from>
      <cdr:x>0.2</cdr:x>
      <cdr:y>0.89297</cdr:y>
    </cdr:from>
    <cdr:to>
      <cdr:x>0.73611</cdr:x>
      <cdr:y>0.97608</cdr:y>
    </cdr:to>
    <cdr:sp macro="" textlink="">
      <cdr:nvSpPr>
        <cdr:cNvPr id="2" name="TextBox 5"/>
        <cdr:cNvSpPr txBox="1"/>
      </cdr:nvSpPr>
      <cdr:spPr>
        <a:xfrm xmlns:a="http://schemas.openxmlformats.org/drawingml/2006/main">
          <a:off x="1728192" y="3600844"/>
          <a:ext cx="4632476" cy="335156"/>
        </a:xfrm>
        <a:prstGeom xmlns:a="http://schemas.openxmlformats.org/drawingml/2006/main" prst="rect">
          <a:avLst/>
        </a:prstGeom>
        <a:noFill xmlns:a="http://schemas.openxmlformats.org/drawingml/2006/main"/>
        <a:ln xmlns:a="http://schemas.openxmlformats.org/drawingml/2006/main">
          <a:solidFill>
            <a:schemeClr val="tx1">
              <a:lumMod val="50000"/>
              <a:lumOff val="50000"/>
            </a:schemeClr>
          </a:solidFill>
          <a:prstDash val="sysDash"/>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pPr>
          <a:r>
            <a:rPr lang="en-US" sz="1200" b="1" dirty="0"/>
            <a:t> *  Dhaka (non-transactional male partners) ; **  Kathmandu</a:t>
          </a:r>
        </a:p>
      </cdr:txBody>
    </cdr:sp>
  </cdr:relSizeAnchor>
</c:userShapes>
</file>

<file path=ppt/drawings/drawing4.xml><?xml version="1.0" encoding="utf-8"?>
<c:userShapes xmlns:c="http://schemas.openxmlformats.org/drawingml/2006/chart">
  <cdr:relSizeAnchor xmlns:cdr="http://schemas.openxmlformats.org/drawingml/2006/chartDrawing">
    <cdr:from>
      <cdr:x>0.16514</cdr:x>
      <cdr:y>0.9208</cdr:y>
    </cdr:from>
    <cdr:to>
      <cdr:x>0.6055</cdr:x>
      <cdr:y>0.99038</cdr:y>
    </cdr:to>
    <cdr:sp macro="" textlink="">
      <cdr:nvSpPr>
        <cdr:cNvPr id="3" name="TextBox 5"/>
        <cdr:cNvSpPr txBox="1"/>
      </cdr:nvSpPr>
      <cdr:spPr>
        <a:xfrm xmlns:a="http://schemas.openxmlformats.org/drawingml/2006/main">
          <a:off x="1371601" y="3666130"/>
          <a:ext cx="3657599" cy="276999"/>
        </a:xfrm>
        <a:prstGeom xmlns:a="http://schemas.openxmlformats.org/drawingml/2006/main" prst="rect">
          <a:avLst/>
        </a:prstGeom>
        <a:noFill xmlns:a="http://schemas.openxmlformats.org/drawingml/2006/main"/>
        <a:ln xmlns:a="http://schemas.openxmlformats.org/drawingml/2006/main">
          <a:solidFill>
            <a:schemeClr val="accent6">
              <a:lumMod val="75000"/>
            </a:schemeClr>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r>
            <a:rPr lang="en-US" sz="1200" b="0" dirty="0"/>
            <a:t> *  Dhaka (with new clients);   ** Kathmandu</a:t>
          </a:r>
        </a:p>
      </cdr:txBody>
    </cdr:sp>
  </cdr:relSizeAnchor>
</c:userShapes>
</file>

<file path=ppt/drawings/drawing5.xml><?xml version="1.0" encoding="utf-8"?>
<c:userShapes xmlns:c="http://schemas.openxmlformats.org/drawingml/2006/chart">
  <cdr:relSizeAnchor xmlns:cdr="http://schemas.openxmlformats.org/drawingml/2006/chartDrawing">
    <cdr:from>
      <cdr:x>0.67089</cdr:x>
      <cdr:y>0.78889</cdr:y>
    </cdr:from>
    <cdr:to>
      <cdr:x>0.95696</cdr:x>
      <cdr:y>0.91389</cdr:y>
    </cdr:to>
    <cdr:sp macro="" textlink="">
      <cdr:nvSpPr>
        <cdr:cNvPr id="2" name="TextBox 1"/>
        <cdr:cNvSpPr txBox="1"/>
      </cdr:nvSpPr>
      <cdr:spPr>
        <a:xfrm xmlns:a="http://schemas.openxmlformats.org/drawingml/2006/main">
          <a:off x="5048252" y="2705100"/>
          <a:ext cx="2152650"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latin typeface="Arial" pitchFamily="34" charset="0"/>
            <a:cs typeface="Arial" pitchFamily="34" charset="0"/>
          </a:endParaRPr>
        </a:p>
      </cdr:txBody>
    </cdr:sp>
  </cdr:relSizeAnchor>
  <cdr:relSizeAnchor xmlns:cdr="http://schemas.openxmlformats.org/drawingml/2006/chartDrawing">
    <cdr:from>
      <cdr:x>0.68987</cdr:x>
      <cdr:y>0.74722</cdr:y>
    </cdr:from>
    <cdr:to>
      <cdr:x>0.87848</cdr:x>
      <cdr:y>0.84167</cdr:y>
    </cdr:to>
    <cdr:sp macro="" textlink="">
      <cdr:nvSpPr>
        <cdr:cNvPr id="3" name="TextBox 2"/>
        <cdr:cNvSpPr txBox="1"/>
      </cdr:nvSpPr>
      <cdr:spPr>
        <a:xfrm xmlns:a="http://schemas.openxmlformats.org/drawingml/2006/main">
          <a:off x="5191127" y="2562225"/>
          <a:ext cx="141922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latin typeface="Arial" pitchFamily="34" charset="0"/>
            <a:cs typeface="Arial" pitchFamily="34" charset="0"/>
          </a:endParaRPr>
        </a:p>
      </cdr:txBody>
    </cdr:sp>
  </cdr:relSizeAnchor>
  <cdr:relSizeAnchor xmlns:cdr="http://schemas.openxmlformats.org/drawingml/2006/chartDrawing">
    <cdr:from>
      <cdr:x>0.67089</cdr:x>
      <cdr:y>0.75833</cdr:y>
    </cdr:from>
    <cdr:to>
      <cdr:x>0.91139</cdr:x>
      <cdr:y>0.86389</cdr:y>
    </cdr:to>
    <cdr:sp macro="" textlink="">
      <cdr:nvSpPr>
        <cdr:cNvPr id="4" name="TextBox 3"/>
        <cdr:cNvSpPr txBox="1"/>
      </cdr:nvSpPr>
      <cdr:spPr>
        <a:xfrm xmlns:a="http://schemas.openxmlformats.org/drawingml/2006/main">
          <a:off x="5048252" y="2600325"/>
          <a:ext cx="180975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0.59431</cdr:x>
      <cdr:y>0.64063</cdr:y>
    </cdr:from>
    <cdr:to>
      <cdr:x>0.96835</cdr:x>
      <cdr:y>0.9682</cdr:y>
    </cdr:to>
    <cdr:sp macro="" textlink="">
      <cdr:nvSpPr>
        <cdr:cNvPr id="5" name="TextBox 4"/>
        <cdr:cNvSpPr txBox="1"/>
      </cdr:nvSpPr>
      <cdr:spPr>
        <a:xfrm xmlns:a="http://schemas.openxmlformats.org/drawingml/2006/main">
          <a:off x="4474840" y="2429931"/>
          <a:ext cx="2816363" cy="1242477"/>
        </a:xfrm>
        <a:prstGeom xmlns:a="http://schemas.openxmlformats.org/drawingml/2006/main" prst="rect">
          <a:avLst/>
        </a:prstGeom>
        <a:ln xmlns:a="http://schemas.openxmlformats.org/drawingml/2006/main">
          <a:solidFill>
            <a:srgbClr val="EC008C"/>
          </a:solidFill>
          <a:prstDash val="sysDash"/>
        </a:ln>
      </cdr:spPr>
      <cdr:txBody>
        <a:bodyPr xmlns:a="http://schemas.openxmlformats.org/drawingml/2006/main" vertOverflow="clip" wrap="square" rtlCol="0"/>
        <a:lstStyle xmlns:a="http://schemas.openxmlformats.org/drawingml/2006/main"/>
        <a:p xmlns:a="http://schemas.openxmlformats.org/drawingml/2006/main">
          <a:r>
            <a:rPr lang="en-GB" sz="1200" b="1" dirty="0">
              <a:latin typeface="Arial" pitchFamily="34" charset="0"/>
              <a:cs typeface="Arial" pitchFamily="34" charset="0"/>
            </a:rPr>
            <a:t>Mean</a:t>
          </a:r>
          <a:r>
            <a:rPr lang="en-GB" sz="1200" b="1" baseline="0" dirty="0">
              <a:latin typeface="Arial" pitchFamily="34" charset="0"/>
              <a:cs typeface="Arial" pitchFamily="34" charset="0"/>
            </a:rPr>
            <a:t> number of clients in </a:t>
          </a:r>
        </a:p>
        <a:p xmlns:a="http://schemas.openxmlformats.org/drawingml/2006/main">
          <a:r>
            <a:rPr lang="en-GB" sz="1200" b="1" baseline="0" dirty="0">
              <a:latin typeface="Arial" pitchFamily="34" charset="0"/>
              <a:cs typeface="Arial" pitchFamily="34" charset="0"/>
            </a:rPr>
            <a:t>* last week</a:t>
          </a:r>
        </a:p>
        <a:p xmlns:a="http://schemas.openxmlformats.org/drawingml/2006/main">
          <a:r>
            <a:rPr lang="en-GB" sz="1200" b="1" baseline="0" dirty="0">
              <a:latin typeface="Arial" pitchFamily="34" charset="0"/>
              <a:cs typeface="Arial" pitchFamily="34" charset="0"/>
            </a:rPr>
            <a:t>** last month</a:t>
          </a:r>
        </a:p>
        <a:p xmlns:a="http://schemas.openxmlformats.org/drawingml/2006/main">
          <a:r>
            <a:rPr lang="en-GB" sz="1200" b="1" baseline="0" dirty="0">
              <a:latin typeface="Arial" pitchFamily="34" charset="0"/>
              <a:cs typeface="Arial" pitchFamily="34" charset="0"/>
            </a:rPr>
            <a:t>*** last 6 months</a:t>
          </a:r>
        </a:p>
        <a:p xmlns:a="http://schemas.openxmlformats.org/drawingml/2006/main">
          <a:r>
            <a:rPr lang="en-GB" sz="1200" b="1" baseline="0" dirty="0">
              <a:latin typeface="Arial" pitchFamily="34" charset="0"/>
              <a:cs typeface="Arial" pitchFamily="34" charset="0"/>
            </a:rPr>
            <a:t># last 12 months</a:t>
          </a:r>
        </a:p>
        <a:p xmlns:a="http://schemas.openxmlformats.org/drawingml/2006/main">
          <a:r>
            <a:rPr lang="en-GB" sz="1200" b="1" dirty="0">
              <a:latin typeface="Arial" pitchFamily="34" charset="0"/>
              <a:cs typeface="Arial" pitchFamily="34" charset="0"/>
            </a:rPr>
            <a:t>++ new clients in last week</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sz="quarter"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A7C5D31D-D6CE-45A8-B841-0ACFDFCF5FE0}" type="datetimeFigureOut">
              <a:rPr lang="th-TH"/>
              <a:pPr>
                <a:defRPr/>
              </a:pPr>
              <a:t>16/12/62</a:t>
            </a:fld>
            <a:endParaRPr lang="th-TH"/>
          </a:p>
        </p:txBody>
      </p:sp>
      <p:sp>
        <p:nvSpPr>
          <p:cNvPr id="4" name="Footer Placeholder 3"/>
          <p:cNvSpPr>
            <a:spLocks noGrp="1"/>
          </p:cNvSpPr>
          <p:nvPr>
            <p:ph type="ftr" sz="quarter" idx="2"/>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668" tIns="47334" rIns="94668" bIns="47334" rtlCol="0"/>
          <a:lstStyle>
            <a:lvl1pPr algn="l" fontAlgn="auto">
              <a:spcBef>
                <a:spcPts val="0"/>
              </a:spcBef>
              <a:spcAft>
                <a:spcPts val="0"/>
              </a:spcAft>
              <a:defRPr sz="1200">
                <a:latin typeface="+mn-lt"/>
                <a:cs typeface="+mn-cs"/>
              </a:defRPr>
            </a:lvl1pPr>
          </a:lstStyle>
          <a:p>
            <a:pPr>
              <a:defRPr/>
            </a:pPr>
            <a:endParaRPr lang="th-TH"/>
          </a:p>
        </p:txBody>
      </p:sp>
      <p:sp>
        <p:nvSpPr>
          <p:cNvPr id="3" name="Date Placeholder 2"/>
          <p:cNvSpPr>
            <a:spLocks noGrp="1"/>
          </p:cNvSpPr>
          <p:nvPr>
            <p:ph type="dt" idx="1"/>
          </p:nvPr>
        </p:nvSpPr>
        <p:spPr>
          <a:xfrm>
            <a:off x="4022725" y="0"/>
            <a:ext cx="3078163" cy="511175"/>
          </a:xfrm>
          <a:prstGeom prst="rect">
            <a:avLst/>
          </a:prstGeom>
        </p:spPr>
        <p:txBody>
          <a:bodyPr vert="horz" lIns="94668" tIns="47334" rIns="94668" bIns="47334" rtlCol="0"/>
          <a:lstStyle>
            <a:lvl1pPr algn="r" fontAlgn="auto">
              <a:spcBef>
                <a:spcPts val="0"/>
              </a:spcBef>
              <a:spcAft>
                <a:spcPts val="0"/>
              </a:spcAft>
              <a:defRPr sz="1200">
                <a:latin typeface="+mn-lt"/>
                <a:cs typeface="+mn-cs"/>
              </a:defRPr>
            </a:lvl1pPr>
          </a:lstStyle>
          <a:p>
            <a:pPr>
              <a:defRPr/>
            </a:pPr>
            <a:fld id="{77222556-3EF5-4740-AC64-7AE151C6BF5D}" type="datetimeFigureOut">
              <a:rPr lang="th-TH"/>
              <a:pPr>
                <a:defRPr/>
              </a:pPr>
              <a:t>16/12/62</a:t>
            </a:fld>
            <a:endParaRPr lang="th-TH"/>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668" tIns="47334" rIns="94668" bIns="47334" rtlCol="0" anchor="ctr"/>
          <a:lstStyle/>
          <a:p>
            <a:pPr lvl="0"/>
            <a:endParaRPr lang="th-TH" noProof="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4668" tIns="47334" rIns="94668" bIns="4733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9721850"/>
            <a:ext cx="3078163" cy="511175"/>
          </a:xfrm>
          <a:prstGeom prst="rect">
            <a:avLst/>
          </a:prstGeom>
        </p:spPr>
        <p:txBody>
          <a:bodyPr vert="horz" lIns="94668" tIns="47334" rIns="94668" bIns="47334" rtlCol="0" anchor="b"/>
          <a:lstStyle>
            <a:lvl1pPr algn="l" fontAlgn="auto">
              <a:spcBef>
                <a:spcPts val="0"/>
              </a:spcBef>
              <a:spcAft>
                <a:spcPts val="0"/>
              </a:spcAft>
              <a:defRPr sz="12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4668" tIns="47334" rIns="94668" bIns="47334" rtlCol="0" anchor="b"/>
          <a:lstStyle>
            <a:lvl1pPr algn="r" fontAlgn="auto">
              <a:spcBef>
                <a:spcPts val="0"/>
              </a:spcBef>
              <a:spcAft>
                <a:spcPts val="0"/>
              </a:spcAft>
              <a:defRPr sz="12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Cordia New" pitchFamily="34" charset="-34"/>
            </a:endParaRPr>
          </a:p>
        </p:txBody>
      </p:sp>
      <p:sp>
        <p:nvSpPr>
          <p:cNvPr id="4" name="Slide Number Placeholder 3"/>
          <p:cNvSpPr>
            <a:spLocks noGrp="1"/>
          </p:cNvSpPr>
          <p:nvPr>
            <p:ph type="sldNum" sz="quarter" idx="5"/>
          </p:nvPr>
        </p:nvSpPr>
        <p:spPr/>
        <p:txBody>
          <a:bodyPr/>
          <a:lstStyle/>
          <a:p>
            <a:pPr>
              <a:defRPr/>
            </a:pPr>
            <a:fld id="{3A1FE2A3-6651-465B-A8D8-A3C69E1119DF}" type="slidenum">
              <a:rPr lang="th-TH" smtClean="0">
                <a:solidFill>
                  <a:prstClr val="black"/>
                </a:solidFill>
              </a:rPr>
              <a:pPr>
                <a:defRPr/>
              </a:pPr>
              <a:t>3</a:t>
            </a:fld>
            <a:endParaRPr lang="th-TH">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a:spcAft>
                <a:spcPts val="992"/>
              </a:spcAft>
            </a:pPr>
            <a:endParaRPr lang="en-GB" sz="14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0151A-5CE7-4A3B-82F9-3E99DCA8BD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29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843900" eaLnBrk="0" fontAlgn="base" hangingPunct="0">
              <a:spcBef>
                <a:spcPct val="30000"/>
              </a:spcBef>
              <a:spcAft>
                <a:spcPct val="0"/>
              </a:spcAft>
              <a:defRPr/>
            </a:pPr>
            <a:endParaRPr lang="th-TH"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13133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a:spcAft>
                <a:spcPts val="973"/>
              </a:spcAft>
            </a:pPr>
            <a:endParaRPr lang="en-US" sz="14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C0151A-5CE7-4A3B-82F9-3E99DCA8BD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367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70AF-F348-4E6B-B547-7DD4479576F2}"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58907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FC61-84B6-42F2-8A4C-7D5E6498259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064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a:spcAft>
                <a:spcPts val="981"/>
              </a:spcAft>
            </a:pPr>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899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46894-7F94-41E3-9860-C5922D9CF0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39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pPr defTabSz="843900" eaLnBrk="0" fontAlgn="base" hangingPunct="0">
              <a:spcBef>
                <a:spcPct val="30000"/>
              </a:spcBef>
              <a:spcAft>
                <a:spcPct val="0"/>
              </a:spcAft>
              <a:defRPr/>
            </a:pPr>
            <a:endParaRPr lang="th-TH"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52063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2875" y="768350"/>
            <a:ext cx="6818313"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952D087-53CF-4670-9A2F-1DD7B4B0CA0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507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54239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strike="noStrike"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19531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768350"/>
            <a:ext cx="6818313" cy="3836988"/>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750399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3350228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735009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373585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008134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8412547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8692052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16964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71824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a:defRPr/>
            </a:pPr>
            <a:fld id="{F1E8C53E-F3EA-43B8-9309-CFA456305E93}" type="datetime1">
              <a:rPr lang="en-US" smtClean="0">
                <a:latin typeface="Arial" charset="0"/>
                <a:ea typeface="ＭＳ Ｐゴシック" charset="-128"/>
              </a:rPr>
              <a:pPr defTabSz="457200">
                <a:defRPr/>
              </a:pPr>
              <a:t>12/16/19</a:t>
            </a:fld>
            <a:endParaRPr lang="en-US">
              <a:latin typeface="Arial" charset="0"/>
              <a:ea typeface="ＭＳ Ｐゴシック" charset="-128"/>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a:defRPr/>
            </a:pPr>
            <a:endParaRPr lang="en-US">
              <a:latin typeface="Arial" charset="0"/>
              <a:ea typeface="ＭＳ Ｐゴシック" charset="-128"/>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454FA720-F685-4E62-A590-C103D9A1D044}" type="slidenum">
              <a:rPr lang="en-US" smtClean="0">
                <a:ea typeface="ＭＳ Ｐゴシック" charset="-128"/>
              </a:rPr>
              <a:pPr defTabSz="457200"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1904396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060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41929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968410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88C4B-13E7-4A0F-80C3-57BBE57DFD96}"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396789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A88C4B-13E7-4A0F-80C3-57BBE57DFD96}"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3706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A88C4B-13E7-4A0F-80C3-57BBE57DFD96}"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3123912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A88C4B-13E7-4A0F-80C3-57BBE57DFD96}"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110124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8C4B-13E7-4A0F-80C3-57BBE57DFD96}"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11445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1425437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808653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461736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A1E85B-0E3A-4AE4-8CFF-2D216F4D8E84}" type="slidenum">
              <a:rPr lang="en-GB" smtClean="0"/>
              <a:t>‹#›</a:t>
            </a:fld>
            <a:endParaRPr lang="en-GB"/>
          </a:p>
        </p:txBody>
      </p:sp>
    </p:spTree>
    <p:extLst>
      <p:ext uri="{BB962C8B-B14F-4D97-AF65-F5344CB8AC3E}">
        <p14:creationId xmlns:p14="http://schemas.microsoft.com/office/powerpoint/2010/main" val="2843781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215505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515215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345926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478724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807560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062597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0029606"/>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9692151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848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866871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409525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652013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893353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6516356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7530327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41160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7564973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800">
                <a:ea typeface="ＭＳ Ｐゴシック" charset="0"/>
                <a:cs typeface="Cordia New" pitchFamily="34" charset="-34"/>
              </a:rPr>
              <a:pPr fontAlgn="base">
                <a:spcBef>
                  <a:spcPct val="0"/>
                </a:spcBef>
                <a:spcAft>
                  <a:spcPct val="0"/>
                </a:spcAft>
                <a:defRPr/>
              </a:pPr>
              <a:t>12/16/19</a:t>
            </a:fld>
            <a:endParaRPr lang="en-US" sz="2800">
              <a:ea typeface="ＭＳ Ｐゴシック" charset="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800">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087787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297101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9471724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151978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681654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9637357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45195743"/>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63708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725348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4.png"/><Relationship Id="rId5" Type="http://schemas.openxmlformats.org/officeDocument/2006/relationships/slideLayout" Target="../slideLayouts/slideLayout66.xml"/><Relationship Id="rId10" Type="http://schemas.openxmlformats.org/officeDocument/2006/relationships/image" Target="../media/image3.png"/><Relationship Id="rId4" Type="http://schemas.openxmlformats.org/officeDocument/2006/relationships/slideLayout" Target="../slideLayouts/slideLayout65.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6.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4.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3.png"/><Relationship Id="rId5" Type="http://schemas.openxmlformats.org/officeDocument/2006/relationships/slideLayout" Target="../slideLayouts/slideLayout48.xml"/><Relationship Id="rId10" Type="http://schemas.openxmlformats.org/officeDocument/2006/relationships/theme" Target="../theme/theme8.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7.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6.png"/><Relationship Id="rId5" Type="http://schemas.openxmlformats.org/officeDocument/2006/relationships/slideLayout" Target="../slideLayouts/slideLayout57.xml"/><Relationship Id="rId10" Type="http://schemas.openxmlformats.org/officeDocument/2006/relationships/theme" Target="../theme/theme9.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26166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80396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4009" r:id="rId9"/>
    <p:sldLayoutId id="2147483998"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8C4B-13E7-4A0F-80C3-57BBE57DFD96}" type="datetimeFigureOut">
              <a:rPr lang="en-GB" smtClean="0"/>
              <a:t>16/12/2019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1E85B-0E3A-4AE4-8CFF-2D216F4D8E84}" type="slidenum">
              <a:rPr lang="en-GB" smtClean="0"/>
              <a:t>‹#›</a:t>
            </a:fld>
            <a:endParaRPr lang="en-GB"/>
          </a:p>
        </p:txBody>
      </p:sp>
    </p:spTree>
    <p:extLst>
      <p:ext uri="{BB962C8B-B14F-4D97-AF65-F5344CB8AC3E}">
        <p14:creationId xmlns:p14="http://schemas.microsoft.com/office/powerpoint/2010/main" val="419943912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84587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5173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6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2.xml"/><Relationship Id="rId7"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hyperlink" Target="http://www.aidsdatahub.org/" TargetMode="External"/><Relationship Id="rId4" Type="http://schemas.openxmlformats.org/officeDocument/2006/relationships/chart" Target="../charts/chart13.xml"/><Relationship Id="rId9"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66.xml"/><Relationship Id="rId4" Type="http://schemas.openxmlformats.org/officeDocument/2006/relationships/hyperlink" Target="http://www.aidsdatahub.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263352" y="4365104"/>
            <a:ext cx="8379023"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dirty="0"/>
              <a:t>Transgender people</a:t>
            </a:r>
            <a:br>
              <a:rPr lang="en-US" dirty="0"/>
            </a:br>
            <a:r>
              <a:rPr lang="en-US" sz="4000" i="1" dirty="0"/>
              <a:t>(male-to-female)</a:t>
            </a:r>
            <a:endParaRPr lang="th-TH" sz="4000" i="1" dirty="0"/>
          </a:p>
        </p:txBody>
      </p:sp>
      <p:sp>
        <p:nvSpPr>
          <p:cNvPr id="2" name="TextBox 1"/>
          <p:cNvSpPr txBox="1"/>
          <p:nvPr/>
        </p:nvSpPr>
        <p:spPr>
          <a:xfrm>
            <a:off x="271786" y="6093296"/>
            <a:ext cx="4392488" cy="338554"/>
          </a:xfrm>
          <a:prstGeom prst="rect">
            <a:avLst/>
          </a:prstGeom>
          <a:noFill/>
        </p:spPr>
        <p:txBody>
          <a:bodyPr wrap="square" rtlCol="0">
            <a:spAutoFit/>
          </a:bodyPr>
          <a:lstStyle/>
          <a:p>
            <a:r>
              <a:rPr lang="en-US" sz="1600" b="1" dirty="0">
                <a:solidFill>
                  <a:schemeClr val="bg1"/>
                </a:solidFill>
              </a:rPr>
              <a:t>Last update: December 2019</a:t>
            </a:r>
            <a:endParaRPr lang="en-GB" sz="1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8400"/>
            <a:ext cx="11440976" cy="871385"/>
          </a:xfrm>
        </p:spPr>
        <p:txBody>
          <a:bodyPr/>
          <a:lstStyle/>
          <a:p>
            <a:r>
              <a:rPr lang="en-US" dirty="0"/>
              <a:t>Proportion of transgender people who reported condom use during their most recent sexual intercourse or anal sex, 2012-2018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10</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119336" y="6541170"/>
            <a:ext cx="10239517"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1) </a:t>
            </a:r>
            <a:r>
              <a:rPr lang="en-US" sz="900" dirty="0" err="1">
                <a:solidFill>
                  <a:prstClr val="black"/>
                </a:solidFill>
                <a:latin typeface="Arial"/>
              </a:rPr>
              <a:t>Behavioural</a:t>
            </a:r>
            <a:r>
              <a:rPr lang="en-US" sz="900" dirty="0">
                <a:solidFill>
                  <a:prstClr val="black"/>
                </a:solidFill>
                <a:latin typeface="Arial"/>
              </a:rPr>
              <a:t> Surveillance Surveys; 2) Integrated Biological and Behavioral Survey (IBBS) reports; 3)</a:t>
            </a:r>
            <a:r>
              <a:rPr lang="en-US" sz="900" dirty="0">
                <a:solidFill>
                  <a:prstClr val="black"/>
                </a:solidFill>
                <a:latin typeface="Arial"/>
                <a:cs typeface="Arial" pitchFamily="34" charset="0"/>
              </a:rPr>
              <a:t> Global AIDS Monitoring (GAM) reporting</a:t>
            </a:r>
            <a:endParaRPr lang="en-GB" sz="900" dirty="0">
              <a:solidFill>
                <a:prstClr val="black"/>
              </a:solidFill>
              <a:latin typeface="Arial"/>
            </a:endParaRPr>
          </a:p>
        </p:txBody>
      </p:sp>
      <p:sp>
        <p:nvSpPr>
          <p:cNvPr id="6" name="TextBox 1"/>
          <p:cNvSpPr txBox="1"/>
          <p:nvPr/>
        </p:nvSpPr>
        <p:spPr>
          <a:xfrm>
            <a:off x="3503712" y="5794432"/>
            <a:ext cx="4608512" cy="576064"/>
          </a:xfrm>
          <a:prstGeom prst="rect">
            <a:avLst/>
          </a:prstGeom>
          <a:ln>
            <a:solidFill>
              <a:srgbClr val="00AEEF"/>
            </a:solidFill>
            <a:prstDash val="sys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b="1" dirty="0">
                <a:solidFill>
                  <a:prstClr val="black"/>
                </a:solidFill>
                <a:latin typeface="Arial"/>
                <a:cs typeface="Arial" pitchFamily="34" charset="0"/>
              </a:rPr>
              <a:t> *  Dhaka </a:t>
            </a:r>
          </a:p>
          <a:p>
            <a:pPr>
              <a:defRPr/>
            </a:pPr>
            <a:r>
              <a:rPr lang="en-US" sz="1200" b="1" dirty="0">
                <a:solidFill>
                  <a:prstClr val="black"/>
                </a:solidFill>
                <a:latin typeface="Arial"/>
                <a:cs typeface="Arial" pitchFamily="34" charset="0"/>
              </a:rPr>
              <a:t>**  Combined use of condom and water-based lubricant</a:t>
            </a:r>
          </a:p>
          <a:p>
            <a:pPr>
              <a:defRPr/>
            </a:pPr>
            <a:r>
              <a:rPr lang="en-US" sz="1200" b="1" dirty="0">
                <a:solidFill>
                  <a:prstClr val="black"/>
                </a:solidFill>
                <a:latin typeface="Arial"/>
                <a:cs typeface="Arial" pitchFamily="34" charset="0"/>
              </a:rPr>
              <a:t>*** Bangkok, Chonburi, Chiang Mai, Phuket</a:t>
            </a:r>
            <a:endParaRPr lang="en-GB" sz="1200" b="1" dirty="0">
              <a:solidFill>
                <a:prstClr val="black"/>
              </a:solidFill>
              <a:latin typeface="Arial"/>
              <a:cs typeface="Arial" pitchFamily="34" charset="0"/>
            </a:endParaRPr>
          </a:p>
        </p:txBody>
      </p:sp>
      <p:graphicFrame>
        <p:nvGraphicFramePr>
          <p:cNvPr id="7" name="Chart 6">
            <a:extLst>
              <a:ext uri="{FF2B5EF4-FFF2-40B4-BE49-F238E27FC236}">
                <a16:creationId xmlns:a16="http://schemas.microsoft.com/office/drawing/2014/main" id="{9CB5BDF0-E1AF-4587-91C5-F0E3F15386D9}"/>
              </a:ext>
            </a:extLst>
          </p:cNvPr>
          <p:cNvGraphicFramePr>
            <a:graphicFrameLocks/>
          </p:cNvGraphicFramePr>
          <p:nvPr>
            <p:extLst>
              <p:ext uri="{D42A27DB-BD31-4B8C-83A1-F6EECF244321}">
                <p14:modId xmlns:p14="http://schemas.microsoft.com/office/powerpoint/2010/main" val="3884743401"/>
              </p:ext>
            </p:extLst>
          </p:nvPr>
        </p:nvGraphicFramePr>
        <p:xfrm>
          <a:off x="875420" y="2189821"/>
          <a:ext cx="10441160" cy="38537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637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528158"/>
            <a:ext cx="11161240" cy="777268"/>
          </a:xfrm>
          <a:noFill/>
        </p:spPr>
        <p:txBody>
          <a:bodyPr/>
          <a:lstStyle/>
          <a:p>
            <a:r>
              <a:rPr lang="en-US" dirty="0"/>
              <a:t>Proportion of transgender people who reported condom use at last sex with casual male partners, 2011-2017</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11</a:t>
            </a:fld>
            <a:endParaRPr lang="th-TH" dirty="0">
              <a:solidFill>
                <a:prstClr val="black">
                  <a:tint val="75000"/>
                </a:prstClr>
              </a:solidFill>
              <a:latin typeface="Arial"/>
              <a:cs typeface="Cordia New" panose="020B0304020202020204" pitchFamily="34" charset="-34"/>
            </a:endParaRPr>
          </a:p>
        </p:txBody>
      </p:sp>
      <p:sp>
        <p:nvSpPr>
          <p:cNvPr id="4" name="TextBox 3"/>
          <p:cNvSpPr txBox="1"/>
          <p:nvPr/>
        </p:nvSpPr>
        <p:spPr>
          <a:xfrm>
            <a:off x="4367808" y="6028311"/>
            <a:ext cx="2520280" cy="261610"/>
          </a:xfrm>
          <a:prstGeom prst="rect">
            <a:avLst/>
          </a:prstGeom>
          <a:noFill/>
          <a:ln>
            <a:solidFill>
              <a:schemeClr val="bg1">
                <a:lumMod val="65000"/>
              </a:schemeClr>
            </a:solidFill>
            <a:prstDash val="sysDash"/>
          </a:ln>
        </p:spPr>
        <p:txBody>
          <a:bodyPr wrap="square" rtlCol="0" anchor="ctr">
            <a:spAutoFit/>
          </a:bodyPr>
          <a:lstStyle/>
          <a:p>
            <a:pPr algn="ctr">
              <a:defRPr/>
            </a:pPr>
            <a:r>
              <a:rPr lang="en-US" sz="1100" b="1" dirty="0">
                <a:solidFill>
                  <a:prstClr val="black"/>
                </a:solidFill>
                <a:latin typeface="Arial"/>
              </a:rPr>
              <a:t>* Dhaka; ** Kathmandu</a:t>
            </a:r>
            <a:endParaRPr lang="en-GB" sz="1100" b="1" dirty="0">
              <a:solidFill>
                <a:prstClr val="black"/>
              </a:solidFill>
              <a:latin typeface="Arial"/>
            </a:endParaRPr>
          </a:p>
        </p:txBody>
      </p:sp>
      <p:graphicFrame>
        <p:nvGraphicFramePr>
          <p:cNvPr id="8" name="Chart 7"/>
          <p:cNvGraphicFramePr>
            <a:graphicFrameLocks/>
          </p:cNvGraphicFramePr>
          <p:nvPr>
            <p:extLst>
              <p:ext uri="{D42A27DB-BD31-4B8C-83A1-F6EECF244321}">
                <p14:modId xmlns:p14="http://schemas.microsoft.com/office/powerpoint/2010/main" val="2124918136"/>
              </p:ext>
            </p:extLst>
          </p:nvPr>
        </p:nvGraphicFramePr>
        <p:xfrm>
          <a:off x="551383" y="2474573"/>
          <a:ext cx="11031017" cy="388336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D9AB526-901B-4F72-B2F4-6CD195C76AB4}"/>
              </a:ext>
            </a:extLst>
          </p:cNvPr>
          <p:cNvSpPr txBox="1"/>
          <p:nvPr/>
        </p:nvSpPr>
        <p:spPr>
          <a:xfrm>
            <a:off x="119336" y="6540501"/>
            <a:ext cx="9036496"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1) </a:t>
            </a:r>
            <a:r>
              <a:rPr lang="en-US" sz="900" dirty="0" err="1">
                <a:solidFill>
                  <a:prstClr val="black"/>
                </a:solidFill>
                <a:latin typeface="Arial"/>
              </a:rPr>
              <a:t>Behavioural</a:t>
            </a:r>
            <a:r>
              <a:rPr lang="en-US" sz="900" dirty="0">
                <a:solidFill>
                  <a:prstClr val="black"/>
                </a:solidFill>
                <a:latin typeface="Arial"/>
              </a:rPr>
              <a:t> Surveillance Surveys; 2) Integrated Biological and Behavioral Survey (IBBS) reports</a:t>
            </a:r>
            <a:endParaRPr lang="en-GB" sz="900" dirty="0">
              <a:solidFill>
                <a:prstClr val="black"/>
              </a:solidFill>
              <a:latin typeface="Arial"/>
            </a:endParaRPr>
          </a:p>
        </p:txBody>
      </p:sp>
    </p:spTree>
    <p:extLst>
      <p:ext uri="{BB962C8B-B14F-4D97-AF65-F5344CB8AC3E}">
        <p14:creationId xmlns:p14="http://schemas.microsoft.com/office/powerpoint/2010/main" val="135161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996775248"/>
              </p:ext>
            </p:extLst>
          </p:nvPr>
        </p:nvGraphicFramePr>
        <p:xfrm>
          <a:off x="767408" y="2251763"/>
          <a:ext cx="10657184"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63352" y="1484784"/>
            <a:ext cx="11377264" cy="504000"/>
          </a:xfrm>
        </p:spPr>
        <p:txBody>
          <a:bodyPr>
            <a:noAutofit/>
          </a:bodyPr>
          <a:lstStyle/>
          <a:p>
            <a:r>
              <a:rPr lang="en-US" dirty="0"/>
              <a:t>Proportion of transgender people who reported consistent condom use with their sexual partners, 2012-2017</a:t>
            </a:r>
          </a:p>
        </p:txBody>
      </p:sp>
      <p:sp>
        <p:nvSpPr>
          <p:cNvPr id="4" name="TextBox 3"/>
          <p:cNvSpPr txBox="1"/>
          <p:nvPr/>
        </p:nvSpPr>
        <p:spPr>
          <a:xfrm>
            <a:off x="191344" y="6547190"/>
            <a:ext cx="8496944" cy="230832"/>
          </a:xfrm>
          <a:prstGeom prst="rect">
            <a:avLst/>
          </a:prstGeom>
          <a:noFill/>
        </p:spPr>
        <p:txBody>
          <a:bodyPr wrap="square" rtlCol="0">
            <a:spAutoFit/>
          </a:bodyPr>
          <a:lstStyle/>
          <a:p>
            <a:pPr fontAlgn="auto">
              <a:spcBef>
                <a:spcPts val="0"/>
              </a:spcBef>
              <a:spcAft>
                <a:spcPts val="0"/>
              </a:spcAft>
              <a:defRPr/>
            </a:pPr>
            <a:r>
              <a:rPr lang="en-US" sz="900" kern="0" dirty="0">
                <a:solidFill>
                  <a:prstClr val="black"/>
                </a:solidFill>
                <a:latin typeface="Arial"/>
                <a:ea typeface="ＭＳ Ｐゴシック" charset="-128"/>
                <a:cs typeface="+mn-cs"/>
              </a:rPr>
              <a:t>Source: Prepared by </a:t>
            </a:r>
            <a:r>
              <a:rPr lang="en-US" sz="900" kern="0" dirty="0">
                <a:solidFill>
                  <a:prstClr val="black"/>
                </a:solidFill>
                <a:latin typeface="Arial"/>
                <a:ea typeface="ＭＳ Ｐゴシック" charset="-128"/>
                <a:cs typeface="+mn-cs"/>
                <a:hlinkClick r:id="rId4"/>
              </a:rPr>
              <a:t>www.aidsdatahub.org</a:t>
            </a:r>
            <a:r>
              <a:rPr lang="en-US" sz="900" kern="0" dirty="0">
                <a:solidFill>
                  <a:prstClr val="black"/>
                </a:solidFill>
                <a:latin typeface="Arial"/>
                <a:ea typeface="ＭＳ Ｐゴシック" charset="-128"/>
                <a:cs typeface="+mn-cs"/>
              </a:rPr>
              <a:t> based on Behavioral Surveillance Surveys and Bio-Behavioral Surveys.</a:t>
            </a:r>
            <a:endParaRPr lang="en-GB" sz="900" kern="0" dirty="0">
              <a:solidFill>
                <a:prstClr val="black"/>
              </a:solidFill>
              <a:latin typeface="Arial"/>
              <a:ea typeface="ＭＳ Ｐゴシック" charset="-128"/>
              <a:cs typeface="+mn-cs"/>
            </a:endParaRPr>
          </a:p>
        </p:txBody>
      </p:sp>
    </p:spTree>
    <p:extLst>
      <p:ext uri="{BB962C8B-B14F-4D97-AF65-F5344CB8AC3E}">
        <p14:creationId xmlns:p14="http://schemas.microsoft.com/office/powerpoint/2010/main" val="153614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5" y="1484784"/>
            <a:ext cx="11305256" cy="504000"/>
          </a:xfrm>
        </p:spPr>
        <p:txBody>
          <a:bodyPr/>
          <a:lstStyle/>
          <a:p>
            <a:r>
              <a:rPr lang="en-US" dirty="0"/>
              <a:t>Proportion of surveyed transgender people who sold sex or had sex with clients, countries where data is available, 2011 - 2016</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13</a:t>
            </a:fld>
            <a:endParaRPr lang="th-TH" dirty="0">
              <a:solidFill>
                <a:prstClr val="black">
                  <a:tint val="75000"/>
                </a:prstClr>
              </a:solidFill>
              <a:latin typeface="Arial"/>
              <a:cs typeface="Cordia New" panose="020B0304020202020204" pitchFamily="34" charset="-34"/>
            </a:endParaRPr>
          </a:p>
        </p:txBody>
      </p:sp>
      <p:graphicFrame>
        <p:nvGraphicFramePr>
          <p:cNvPr id="8" name="Chart 7"/>
          <p:cNvGraphicFramePr>
            <a:graphicFrameLocks/>
          </p:cNvGraphicFramePr>
          <p:nvPr>
            <p:extLst>
              <p:ext uri="{D42A27DB-BD31-4B8C-83A1-F6EECF244321}">
                <p14:modId xmlns:p14="http://schemas.microsoft.com/office/powerpoint/2010/main" val="3524593135"/>
              </p:ext>
            </p:extLst>
          </p:nvPr>
        </p:nvGraphicFramePr>
        <p:xfrm>
          <a:off x="695400" y="2420888"/>
          <a:ext cx="10801200" cy="388843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52038F1-945E-4116-87D8-AAE0C3251DCC}"/>
              </a:ext>
            </a:extLst>
          </p:cNvPr>
          <p:cNvSpPr txBox="1"/>
          <p:nvPr/>
        </p:nvSpPr>
        <p:spPr>
          <a:xfrm>
            <a:off x="263352" y="6502862"/>
            <a:ext cx="8496944" cy="230832"/>
          </a:xfrm>
          <a:prstGeom prst="rect">
            <a:avLst/>
          </a:prstGeom>
          <a:noFill/>
        </p:spPr>
        <p:txBody>
          <a:bodyPr wrap="square" rtlCol="0">
            <a:spAutoFit/>
          </a:bodyPr>
          <a:lstStyle/>
          <a:p>
            <a:pPr fontAlgn="auto">
              <a:spcBef>
                <a:spcPts val="0"/>
              </a:spcBef>
              <a:spcAft>
                <a:spcPts val="0"/>
              </a:spcAft>
              <a:defRPr/>
            </a:pPr>
            <a:r>
              <a:rPr lang="en-US" sz="900" kern="0" dirty="0">
                <a:solidFill>
                  <a:prstClr val="black"/>
                </a:solidFill>
                <a:latin typeface="Arial"/>
                <a:ea typeface="ＭＳ Ｐゴシック" charset="-128"/>
                <a:cs typeface="+mn-cs"/>
              </a:rPr>
              <a:t>Source: Prepared by </a:t>
            </a:r>
            <a:r>
              <a:rPr lang="en-US" sz="900" kern="0" dirty="0">
                <a:solidFill>
                  <a:prstClr val="black"/>
                </a:solidFill>
                <a:latin typeface="Arial"/>
                <a:ea typeface="ＭＳ Ｐゴシック" charset="-128"/>
                <a:cs typeface="+mn-cs"/>
                <a:hlinkClick r:id="rId4"/>
              </a:rPr>
              <a:t>www.aidsdatahub.org</a:t>
            </a:r>
            <a:r>
              <a:rPr lang="en-US" sz="900" kern="0" dirty="0">
                <a:solidFill>
                  <a:prstClr val="black"/>
                </a:solidFill>
                <a:latin typeface="Arial"/>
                <a:ea typeface="ＭＳ Ｐゴシック" charset="-128"/>
                <a:cs typeface="+mn-cs"/>
              </a:rPr>
              <a:t> based on Behavioral Surveillance Surveys and Bio-Behavioral Surveys.</a:t>
            </a:r>
            <a:endParaRPr lang="en-GB" sz="900" kern="0" dirty="0">
              <a:solidFill>
                <a:prstClr val="black"/>
              </a:solidFill>
              <a:latin typeface="Arial"/>
              <a:ea typeface="ＭＳ Ｐゴシック" charset="-128"/>
              <a:cs typeface="+mn-cs"/>
            </a:endParaRPr>
          </a:p>
        </p:txBody>
      </p:sp>
    </p:spTree>
    <p:extLst>
      <p:ext uri="{BB962C8B-B14F-4D97-AF65-F5344CB8AC3E}">
        <p14:creationId xmlns:p14="http://schemas.microsoft.com/office/powerpoint/2010/main" val="2614609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377264" cy="504000"/>
          </a:xfrm>
        </p:spPr>
        <p:txBody>
          <a:bodyPr/>
          <a:lstStyle/>
          <a:p>
            <a:r>
              <a:rPr lang="en-US" dirty="0"/>
              <a:t>Proportion of transgender people who reported consistent condom use with male clients, 2012-2017</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14</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263352" y="6599236"/>
            <a:ext cx="8496944" cy="230832"/>
          </a:xfrm>
          <a:prstGeom prst="rect">
            <a:avLst/>
          </a:prstGeom>
          <a:noFill/>
        </p:spPr>
        <p:txBody>
          <a:bodyPr wrap="square" rtlCol="0">
            <a:spAutoFit/>
          </a:bodyPr>
          <a:lstStyle/>
          <a:p>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Behavioral Surveillance Surveys and Bio-Behavioral Surveys.</a:t>
            </a:r>
            <a:endParaRPr lang="en-GB" sz="900" dirty="0">
              <a:solidFill>
                <a:prstClr val="black"/>
              </a:solidFill>
              <a:latin typeface="Arial"/>
            </a:endParaRPr>
          </a:p>
        </p:txBody>
      </p:sp>
      <p:graphicFrame>
        <p:nvGraphicFramePr>
          <p:cNvPr id="7" name="Chart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823829964"/>
              </p:ext>
            </p:extLst>
          </p:nvPr>
        </p:nvGraphicFramePr>
        <p:xfrm>
          <a:off x="767408" y="2348880"/>
          <a:ext cx="10657184" cy="41916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317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33" y="1534865"/>
            <a:ext cx="11203563" cy="504000"/>
          </a:xfrm>
        </p:spPr>
        <p:txBody>
          <a:bodyPr/>
          <a:lstStyle/>
          <a:p>
            <a:r>
              <a:rPr lang="en-US" dirty="0"/>
              <a:t>Proportion of transgender people reported injecting drug use, countries where data is available, 2013-2017</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15</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335360" y="6507620"/>
            <a:ext cx="8532440"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Behavioral Surveillance Surveys and Bio-Behavioral Surveys</a:t>
            </a:r>
            <a:r>
              <a:rPr lang="en-GB" sz="900" dirty="0">
                <a:solidFill>
                  <a:prstClr val="black"/>
                </a:solidFill>
                <a:latin typeface="Arial"/>
              </a:rPr>
              <a:t>.</a:t>
            </a:r>
          </a:p>
        </p:txBody>
      </p:sp>
      <p:graphicFrame>
        <p:nvGraphicFramePr>
          <p:cNvPr id="10" name="Chart 9">
            <a:extLst>
              <a:ext uri="{FF2B5EF4-FFF2-40B4-BE49-F238E27FC236}">
                <a16:creationId xmlns:a16="http://schemas.microsoft.com/office/drawing/2014/main" id="{82CCFC1E-AE3D-4113-B14C-FB94DDEEA1C2}"/>
              </a:ext>
            </a:extLst>
          </p:cNvPr>
          <p:cNvGraphicFramePr>
            <a:graphicFrameLocks/>
          </p:cNvGraphicFramePr>
          <p:nvPr>
            <p:extLst>
              <p:ext uri="{D42A27DB-BD31-4B8C-83A1-F6EECF244321}">
                <p14:modId xmlns:p14="http://schemas.microsoft.com/office/powerpoint/2010/main" val="1780114141"/>
              </p:ext>
            </p:extLst>
          </p:nvPr>
        </p:nvGraphicFramePr>
        <p:xfrm>
          <a:off x="731404" y="2420888"/>
          <a:ext cx="10729192" cy="332268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5"/>
          <p:cNvSpPr txBox="1"/>
          <p:nvPr/>
        </p:nvSpPr>
        <p:spPr>
          <a:xfrm>
            <a:off x="4079776" y="5933513"/>
            <a:ext cx="4176464" cy="430887"/>
          </a:xfrm>
          <a:prstGeom prst="rect">
            <a:avLst/>
          </a:prstGeom>
          <a:noFill/>
          <a:ln>
            <a:solidFill>
              <a:schemeClr val="accent6">
                <a:lumMod val="75000"/>
              </a:schemeClr>
            </a:solidFill>
            <a:prstDash val="sysDash"/>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anose="020B0604020202020204" pitchFamily="34" charset="0"/>
                <a:cs typeface="Arial" panose="020B0604020202020204" pitchFamily="34" charset="0"/>
              </a:rPr>
              <a:t> *  Dhaka </a:t>
            </a:r>
          </a:p>
          <a:p>
            <a:r>
              <a:rPr lang="en-US" dirty="0">
                <a:latin typeface="Arial" panose="020B0604020202020204" pitchFamily="34" charset="0"/>
                <a:cs typeface="Arial" panose="020B0604020202020204" pitchFamily="34" charset="0"/>
              </a:rPr>
              <a:t>** Mixed survey sample of MSM and TG in Port Moresby</a:t>
            </a:r>
          </a:p>
        </p:txBody>
      </p:sp>
    </p:spTree>
    <p:extLst>
      <p:ext uri="{BB962C8B-B14F-4D97-AF65-F5344CB8AC3E}">
        <p14:creationId xmlns:p14="http://schemas.microsoft.com/office/powerpoint/2010/main" val="376282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665296" cy="504000"/>
          </a:xfrm>
        </p:spPr>
        <p:txBody>
          <a:bodyPr/>
          <a:lstStyle/>
          <a:p>
            <a:r>
              <a:rPr lang="en-US" dirty="0"/>
              <a:t>Mean years in the profession of selling sex and mean number of clients among transgender people, 2013-2016</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pPr>
                <a:defRPr/>
              </a:pPr>
              <a:t>16</a:t>
            </a:fld>
            <a:endParaRPr lang="th-TH" dirty="0"/>
          </a:p>
        </p:txBody>
      </p:sp>
      <p:sp>
        <p:nvSpPr>
          <p:cNvPr id="6" name="TextBox 5"/>
          <p:cNvSpPr txBox="1"/>
          <p:nvPr/>
        </p:nvSpPr>
        <p:spPr>
          <a:xfrm>
            <a:off x="348661" y="6542500"/>
            <a:ext cx="9144000"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a:t>
            </a:r>
            <a:r>
              <a:rPr lang="en-US" sz="900" dirty="0" err="1">
                <a:solidFill>
                  <a:prstClr val="black"/>
                </a:solidFill>
                <a:latin typeface="Arial"/>
              </a:rPr>
              <a:t>Behavioural</a:t>
            </a:r>
            <a:r>
              <a:rPr lang="en-US" sz="900" dirty="0">
                <a:solidFill>
                  <a:prstClr val="black"/>
                </a:solidFill>
                <a:latin typeface="Arial"/>
              </a:rPr>
              <a:t> Surveillance Surveys and  Integrated Biological and Behavioral Survey (IBBS) </a:t>
            </a:r>
            <a:endParaRPr lang="en-GB" sz="900" dirty="0">
              <a:solidFill>
                <a:prstClr val="black"/>
              </a:solidFill>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94739600"/>
              </p:ext>
            </p:extLst>
          </p:nvPr>
        </p:nvGraphicFramePr>
        <p:xfrm>
          <a:off x="1451484" y="2564904"/>
          <a:ext cx="9289032" cy="3793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078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335360" y="3390900"/>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49" y="1507113"/>
            <a:ext cx="11203563" cy="504000"/>
          </a:xfrm>
        </p:spPr>
        <p:txBody>
          <a:bodyPr/>
          <a:lstStyle/>
          <a:p>
            <a:r>
              <a:rPr lang="en-US" dirty="0"/>
              <a:t>Proportion of transgender people with comprehensive HIV knowledge, 2009-2015</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pPr>
                <a:defRPr/>
              </a:pPr>
              <a:t>18</a:t>
            </a:fld>
            <a:endParaRPr lang="th-TH" dirty="0"/>
          </a:p>
        </p:txBody>
      </p:sp>
      <p:sp>
        <p:nvSpPr>
          <p:cNvPr id="6" name="TextBox 5"/>
          <p:cNvSpPr txBox="1"/>
          <p:nvPr/>
        </p:nvSpPr>
        <p:spPr>
          <a:xfrm>
            <a:off x="226476" y="6093296"/>
            <a:ext cx="11203562" cy="784830"/>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a:t>
            </a:r>
            <a:r>
              <a:rPr lang="en-GB" sz="900" dirty="0">
                <a:solidFill>
                  <a:prstClr val="black"/>
                </a:solidFill>
              </a:rPr>
              <a:t>1)  </a:t>
            </a:r>
            <a:r>
              <a:rPr lang="en-US" sz="900" dirty="0">
                <a:solidFill>
                  <a:prstClr val="black"/>
                </a:solidFill>
              </a:rPr>
              <a:t>Ministry of Health Republic of Indonesia. (2016). IBBS 2015 - Integrated Biological and Behavioral Survey; 2) Malaysia AIDS Council and Ministry of Health. (2010). Integrated Biological and Behavioral Survey 2009; 3) </a:t>
            </a:r>
            <a:r>
              <a:rPr lang="en-US" sz="900" dirty="0" err="1">
                <a:solidFill>
                  <a:prstClr val="black"/>
                </a:solidFill>
              </a:rPr>
              <a:t>Bavinton</a:t>
            </a:r>
            <a:r>
              <a:rPr lang="en-US" sz="900" dirty="0">
                <a:solidFill>
                  <a:prstClr val="black"/>
                </a:solidFill>
              </a:rPr>
              <a:t>, B., Singh, N., </a:t>
            </a:r>
            <a:r>
              <a:rPr lang="en-US" sz="900" dirty="0" err="1">
                <a:solidFill>
                  <a:prstClr val="black"/>
                </a:solidFill>
              </a:rPr>
              <a:t>Naiker</a:t>
            </a:r>
            <a:r>
              <a:rPr lang="en-US" sz="900" dirty="0">
                <a:solidFill>
                  <a:prstClr val="black"/>
                </a:solidFill>
              </a:rPr>
              <a:t>, D. S., et al. (2011). Secret Lives, Other Voices: A Community-Based Study Exploring Male-to-Male Sex, Gender Identity and HIV Transmission Risk in Fiji. Suva, Fiji: AIDS Task Force of Fiji; 4) </a:t>
            </a:r>
            <a:r>
              <a:rPr lang="en-US" sz="900" dirty="0" err="1">
                <a:solidFill>
                  <a:prstClr val="black"/>
                </a:solidFill>
              </a:rPr>
              <a:t>icddr,b</a:t>
            </a:r>
            <a:r>
              <a:rPr lang="en-US" sz="900" dirty="0">
                <a:solidFill>
                  <a:prstClr val="black"/>
                </a:solidFill>
              </a:rPr>
              <a:t>. (2015). A Survey of HIV, syphilis and risk behaviors among males having sex with males, male sex workers and </a:t>
            </a:r>
            <a:r>
              <a:rPr lang="en-US" sz="900" dirty="0" err="1">
                <a:solidFill>
                  <a:prstClr val="black"/>
                </a:solidFill>
              </a:rPr>
              <a:t>hijra</a:t>
            </a:r>
            <a:r>
              <a:rPr lang="en-US" sz="900" dirty="0">
                <a:solidFill>
                  <a:prstClr val="black"/>
                </a:solidFill>
              </a:rPr>
              <a:t>. Global Fund Rolling Continuation Channel Project of </a:t>
            </a:r>
            <a:r>
              <a:rPr lang="en-US" sz="900" dirty="0" err="1">
                <a:solidFill>
                  <a:prstClr val="black"/>
                </a:solidFill>
              </a:rPr>
              <a:t>icddr,b</a:t>
            </a:r>
            <a:r>
              <a:rPr lang="en-US" sz="900" dirty="0">
                <a:solidFill>
                  <a:prstClr val="black"/>
                </a:solidFill>
              </a:rPr>
              <a:t>; and 5) National HIV and STI Surveillance and Strategic Information Unit, National Epidemiology Center, DOH. (2014). 2013 Integrated HIV Behavioral and Serologic Surveillance (IHBSS) Report. Manila, Philippines.</a:t>
            </a:r>
            <a:endParaRPr lang="en-GB" sz="900"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3437039341"/>
              </p:ext>
            </p:extLst>
          </p:nvPr>
        </p:nvGraphicFramePr>
        <p:xfrm>
          <a:off x="695400" y="2420888"/>
          <a:ext cx="10801200"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617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570086" y="2492896"/>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Data availability and population size estimates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407368" y="155679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800756739"/>
              </p:ext>
            </p:extLst>
          </p:nvPr>
        </p:nvGraphicFramePr>
        <p:xfrm>
          <a:off x="2285987" y="2565112"/>
          <a:ext cx="2376000"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4037339388"/>
              </p:ext>
            </p:extLst>
          </p:nvPr>
        </p:nvGraphicFramePr>
        <p:xfrm>
          <a:off x="4774147" y="4698460"/>
          <a:ext cx="2376000" cy="1872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135856" y="2255356"/>
            <a:ext cx="2664000" cy="307777"/>
          </a:xfrm>
          <a:prstGeom prst="rect">
            <a:avLst/>
          </a:prstGeom>
          <a:noFill/>
        </p:spPr>
        <p:txBody>
          <a:bodyPr wrap="square" rtlCol="0">
            <a:spAutoFit/>
          </a:bodyPr>
          <a:lstStyle/>
          <a:p>
            <a:pPr algn="ctr" fontAlgn="auto">
              <a:spcBef>
                <a:spcPts val="0"/>
              </a:spcBef>
              <a:spcAft>
                <a:spcPts val="0"/>
              </a:spcAft>
              <a:defRPr/>
            </a:pPr>
            <a:r>
              <a:rPr lang="en-US" sz="1400" b="1" dirty="0">
                <a:solidFill>
                  <a:srgbClr val="00B0F0"/>
                </a:solidFill>
                <a:latin typeface="Arial"/>
                <a:cs typeface="+mn-cs"/>
              </a:rPr>
              <a:t>Bangladesh</a:t>
            </a:r>
            <a:endParaRPr lang="en-GB" sz="1400" b="1" dirty="0">
              <a:solidFill>
                <a:srgbClr val="00B0F0"/>
              </a:solidFill>
              <a:latin typeface="Arial"/>
              <a:cs typeface="+mn-cs"/>
            </a:endParaRPr>
          </a:p>
        </p:txBody>
      </p:sp>
      <p:sp>
        <p:nvSpPr>
          <p:cNvPr id="12" name="TextBox 11"/>
          <p:cNvSpPr txBox="1"/>
          <p:nvPr/>
        </p:nvSpPr>
        <p:spPr>
          <a:xfrm>
            <a:off x="4673161" y="4417368"/>
            <a:ext cx="2664000" cy="307777"/>
          </a:xfrm>
          <a:prstGeom prst="rect">
            <a:avLst/>
          </a:prstGeom>
          <a:noFill/>
        </p:spPr>
        <p:txBody>
          <a:bodyPr wrap="square" rtlCol="0">
            <a:spAutoFit/>
          </a:bodyPr>
          <a:lstStyle>
            <a:defPPr>
              <a:defRPr lang="en-US"/>
            </a:defPPr>
            <a:lvl1pPr algn="ctr">
              <a:defRPr b="1">
                <a:solidFill>
                  <a:srgbClr val="00B0F0"/>
                </a:solidFill>
              </a:defRPr>
            </a:lvl1pPr>
          </a:lstStyle>
          <a:p>
            <a:pPr fontAlgn="auto">
              <a:spcBef>
                <a:spcPts val="0"/>
              </a:spcBef>
              <a:spcAft>
                <a:spcPts val="0"/>
              </a:spcAft>
              <a:defRPr/>
            </a:pPr>
            <a:r>
              <a:rPr lang="en-US" sz="1400" dirty="0">
                <a:latin typeface="Arial"/>
                <a:cs typeface="+mn-cs"/>
              </a:rPr>
              <a:t>Pakistan</a:t>
            </a:r>
            <a:endParaRPr lang="en-GB" sz="1400" dirty="0">
              <a:latin typeface="Arial"/>
              <a:cs typeface="+mn-cs"/>
            </a:endParaRPr>
          </a:p>
        </p:txBody>
      </p:sp>
      <p:sp>
        <p:nvSpPr>
          <p:cNvPr id="15" name="TextBox 14"/>
          <p:cNvSpPr txBox="1"/>
          <p:nvPr/>
        </p:nvSpPr>
        <p:spPr>
          <a:xfrm>
            <a:off x="10638352" y="3991589"/>
            <a:ext cx="1728192" cy="276999"/>
          </a:xfrm>
          <a:prstGeom prst="rect">
            <a:avLst/>
          </a:prstGeom>
          <a:noFill/>
        </p:spPr>
        <p:txBody>
          <a:bodyPr wrap="square" rtlCol="0">
            <a:spAutoFit/>
          </a:bodyPr>
          <a:lstStyle/>
          <a:p>
            <a:pPr fontAlgn="auto">
              <a:spcBef>
                <a:spcPts val="0"/>
              </a:spcBef>
              <a:spcAft>
                <a:spcPts val="0"/>
              </a:spcAft>
              <a:defRPr/>
            </a:pPr>
            <a:r>
              <a:rPr lang="en-US" sz="1200" dirty="0">
                <a:solidFill>
                  <a:prstClr val="black"/>
                </a:solidFill>
                <a:latin typeface="Arial"/>
                <a:cs typeface="+mn-cs"/>
              </a:rPr>
              <a:t>Gap</a:t>
            </a:r>
            <a:endParaRPr lang="en-GB" sz="1200" dirty="0">
              <a:solidFill>
                <a:prstClr val="black"/>
              </a:solidFill>
              <a:latin typeface="Arial"/>
              <a:cs typeface="+mn-cs"/>
            </a:endParaRPr>
          </a:p>
        </p:txBody>
      </p:sp>
      <p:grpSp>
        <p:nvGrpSpPr>
          <p:cNvPr id="18" name="Group 17"/>
          <p:cNvGrpSpPr/>
          <p:nvPr/>
        </p:nvGrpSpPr>
        <p:grpSpPr>
          <a:xfrm>
            <a:off x="10437178" y="4614937"/>
            <a:ext cx="1929366" cy="276999"/>
            <a:chOff x="3964589" y="4550484"/>
            <a:chExt cx="1929366" cy="314771"/>
          </a:xfrm>
        </p:grpSpPr>
        <p:sp>
          <p:nvSpPr>
            <p:cNvPr id="14" name="TextBox 13"/>
            <p:cNvSpPr txBox="1"/>
            <p:nvPr/>
          </p:nvSpPr>
          <p:spPr>
            <a:xfrm>
              <a:off x="3964589" y="4613792"/>
              <a:ext cx="182880" cy="207818"/>
            </a:xfrm>
            <a:prstGeom prst="rect">
              <a:avLst/>
            </a:prstGeom>
            <a:solidFill>
              <a:srgbClr val="00B050"/>
            </a:solidFill>
          </p:spPr>
          <p:txBody>
            <a:bodyPr wrap="square" rtlCol="0">
              <a:spAutoFit/>
            </a:bodyPr>
            <a:lstStyle/>
            <a:p>
              <a:pPr fontAlgn="auto">
                <a:spcBef>
                  <a:spcPts val="0"/>
                </a:spcBef>
                <a:spcAft>
                  <a:spcPts val="0"/>
                </a:spcAft>
                <a:defRPr/>
              </a:pPr>
              <a:endParaRPr lang="en-GB" sz="1600" dirty="0">
                <a:solidFill>
                  <a:prstClr val="black"/>
                </a:solidFill>
                <a:latin typeface="Arial"/>
                <a:cs typeface="+mn-cs"/>
              </a:endParaRPr>
            </a:p>
          </p:txBody>
        </p:sp>
        <p:sp>
          <p:nvSpPr>
            <p:cNvPr id="16" name="TextBox 15"/>
            <p:cNvSpPr txBox="1"/>
            <p:nvPr/>
          </p:nvSpPr>
          <p:spPr>
            <a:xfrm>
              <a:off x="4165763" y="4550484"/>
              <a:ext cx="1728192" cy="314771"/>
            </a:xfrm>
            <a:prstGeom prst="rect">
              <a:avLst/>
            </a:prstGeom>
            <a:noFill/>
          </p:spPr>
          <p:txBody>
            <a:bodyPr wrap="square" rtlCol="0">
              <a:spAutoFit/>
            </a:bodyPr>
            <a:lstStyle/>
            <a:p>
              <a:pPr fontAlgn="auto">
                <a:spcBef>
                  <a:spcPts val="0"/>
                </a:spcBef>
                <a:spcAft>
                  <a:spcPts val="0"/>
                </a:spcAft>
                <a:defRPr/>
              </a:pPr>
              <a:r>
                <a:rPr lang="en-US" sz="1200" dirty="0">
                  <a:solidFill>
                    <a:prstClr val="black"/>
                  </a:solidFill>
                  <a:latin typeface="Arial"/>
                  <a:cs typeface="+mn-cs"/>
                </a:rPr>
                <a:t>Coverage</a:t>
              </a:r>
              <a:endParaRPr lang="en-GB" sz="1200" dirty="0">
                <a:solidFill>
                  <a:prstClr val="black"/>
                </a:solidFill>
                <a:latin typeface="Arial"/>
                <a:cs typeface="+mn-cs"/>
              </a:endParaRPr>
            </a:p>
          </p:txBody>
        </p:sp>
      </p:grpSp>
      <p:sp>
        <p:nvSpPr>
          <p:cNvPr id="19" name="Rectangle 37"/>
          <p:cNvSpPr>
            <a:spLocks noChangeArrowheads="1"/>
          </p:cNvSpPr>
          <p:nvPr/>
        </p:nvSpPr>
        <p:spPr bwMode="auto">
          <a:xfrm>
            <a:off x="1523493" y="44625"/>
            <a:ext cx="9144507" cy="954107"/>
          </a:xfrm>
          <a:prstGeom prst="rect">
            <a:avLst/>
          </a:prstGeom>
        </p:spPr>
        <p:txBody>
          <a:bodyPr/>
          <a:lstStyle/>
          <a:p>
            <a:pPr algn="ctr" fontAlgn="auto">
              <a:spcAft>
                <a:spcPts val="0"/>
              </a:spcAft>
              <a:defRPr/>
            </a:pPr>
            <a:endParaRPr lang="en-US" altLang="en-US" sz="3000" b="1" dirty="0">
              <a:solidFill>
                <a:srgbClr val="00B0F0"/>
              </a:solidFill>
              <a:latin typeface="Arial"/>
              <a:cs typeface="Arial" pitchFamily="34" charset="0"/>
            </a:endParaRPr>
          </a:p>
        </p:txBody>
      </p:sp>
      <p:sp>
        <p:nvSpPr>
          <p:cNvPr id="20" name="TextBox 19"/>
          <p:cNvSpPr txBox="1"/>
          <p:nvPr/>
        </p:nvSpPr>
        <p:spPr>
          <a:xfrm>
            <a:off x="32842" y="6636693"/>
            <a:ext cx="5832648" cy="2308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5"/>
              </a:rPr>
              <a:t>www.aidsdatahub.org</a:t>
            </a:r>
            <a:r>
              <a:rPr lang="en-US" sz="900" dirty="0">
                <a:solidFill>
                  <a:prstClr val="black"/>
                </a:solidFill>
                <a:latin typeface="Arial"/>
                <a:cs typeface="Arial" pitchFamily="34" charset="0"/>
              </a:rPr>
              <a:t> based on Global AIDS Monitoring (GAM) Reporting</a:t>
            </a:r>
            <a:endParaRPr lang="en-GB" sz="900" dirty="0">
              <a:solidFill>
                <a:prstClr val="black"/>
              </a:solidFill>
              <a:latin typeface="Arial"/>
              <a:cs typeface="Arial" pitchFamily="34" charset="0"/>
            </a:endParaRPr>
          </a:p>
        </p:txBody>
      </p:sp>
      <p:sp>
        <p:nvSpPr>
          <p:cNvPr id="21" name="Rectangle 20"/>
          <p:cNvSpPr/>
          <p:nvPr/>
        </p:nvSpPr>
        <p:spPr>
          <a:xfrm>
            <a:off x="1524000" y="19844"/>
            <a:ext cx="9144000" cy="918592"/>
          </a:xfrm>
          <a:prstGeom prst="rect">
            <a:avLst/>
          </a:prstGeom>
          <a:noFill/>
        </p:spPr>
        <p:txBody>
          <a:bodyPr/>
          <a:lstStyle/>
          <a:p>
            <a:pPr algn="ctr" fontAlgn="auto">
              <a:spcAft>
                <a:spcPts val="0"/>
              </a:spcAft>
              <a:defRPr/>
            </a:pPr>
            <a:endParaRPr lang="en-GB" sz="2400" b="1" dirty="0">
              <a:solidFill>
                <a:srgbClr val="00B0F0"/>
              </a:solidFill>
              <a:cs typeface="Arial" pitchFamily="34" charset="0"/>
            </a:endParaRPr>
          </a:p>
        </p:txBody>
      </p:sp>
      <p:sp>
        <p:nvSpPr>
          <p:cNvPr id="24" name="TextBox 23">
            <a:extLst>
              <a:ext uri="{FF2B5EF4-FFF2-40B4-BE49-F238E27FC236}">
                <a16:creationId xmlns:a16="http://schemas.microsoft.com/office/drawing/2014/main" id="{9EF1F089-9AFE-4A23-8DB2-1643F03A5E65}"/>
              </a:ext>
            </a:extLst>
          </p:cNvPr>
          <p:cNvSpPr txBox="1"/>
          <p:nvPr/>
        </p:nvSpPr>
        <p:spPr>
          <a:xfrm>
            <a:off x="4210664" y="2519468"/>
            <a:ext cx="648072" cy="307777"/>
          </a:xfrm>
          <a:prstGeom prst="rect">
            <a:avLst/>
          </a:prstGeom>
          <a:noFill/>
        </p:spPr>
        <p:txBody>
          <a:bodyPr wrap="square" rtlCol="0">
            <a:spAutoFit/>
          </a:bodyPr>
          <a:lstStyle/>
          <a:p>
            <a:pPr fontAlgn="auto">
              <a:spcBef>
                <a:spcPts val="0"/>
              </a:spcBef>
              <a:spcAft>
                <a:spcPts val="0"/>
              </a:spcAft>
              <a:defRPr/>
            </a:pPr>
            <a:r>
              <a:rPr lang="en-US" sz="1400" b="1" dirty="0">
                <a:solidFill>
                  <a:srgbClr val="FB5033"/>
                </a:solidFill>
                <a:latin typeface="Arial"/>
                <a:cs typeface="+mn-cs"/>
              </a:rPr>
              <a:t>90</a:t>
            </a:r>
            <a:r>
              <a:rPr lang="en-US" sz="1000" b="1" dirty="0">
                <a:solidFill>
                  <a:srgbClr val="FB5033"/>
                </a:solidFill>
                <a:latin typeface="Arial"/>
                <a:cs typeface="+mn-cs"/>
              </a:rPr>
              <a:t>%</a:t>
            </a:r>
            <a:endParaRPr lang="en-GB" sz="1400" b="1" dirty="0">
              <a:solidFill>
                <a:srgbClr val="FB5033"/>
              </a:solidFill>
              <a:latin typeface="Arial"/>
              <a:cs typeface="+mn-cs"/>
            </a:endParaRPr>
          </a:p>
        </p:txBody>
      </p:sp>
      <p:graphicFrame>
        <p:nvGraphicFramePr>
          <p:cNvPr id="25" name="Chart 24">
            <a:extLst>
              <a:ext uri="{FF2B5EF4-FFF2-40B4-BE49-F238E27FC236}">
                <a16:creationId xmlns:a16="http://schemas.microsoft.com/office/drawing/2014/main" id="{C229B181-D5C0-4697-8CCB-C6B01B04935A}"/>
              </a:ext>
            </a:extLst>
          </p:cNvPr>
          <p:cNvGraphicFramePr>
            <a:graphicFrameLocks/>
          </p:cNvGraphicFramePr>
          <p:nvPr>
            <p:extLst>
              <p:ext uri="{D42A27DB-BD31-4B8C-83A1-F6EECF244321}">
                <p14:modId xmlns:p14="http://schemas.microsoft.com/office/powerpoint/2010/main" val="888669549"/>
              </p:ext>
            </p:extLst>
          </p:nvPr>
        </p:nvGraphicFramePr>
        <p:xfrm>
          <a:off x="4764092" y="2565112"/>
          <a:ext cx="2376000"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a:extLst>
              <a:ext uri="{FF2B5EF4-FFF2-40B4-BE49-F238E27FC236}">
                <a16:creationId xmlns:a16="http://schemas.microsoft.com/office/drawing/2014/main" id="{0036D1C6-EE5F-4F05-87ED-01978E81D399}"/>
              </a:ext>
            </a:extLst>
          </p:cNvPr>
          <p:cNvSpPr txBox="1"/>
          <p:nvPr/>
        </p:nvSpPr>
        <p:spPr>
          <a:xfrm>
            <a:off x="4603248" y="2235611"/>
            <a:ext cx="2664000" cy="307777"/>
          </a:xfrm>
          <a:prstGeom prst="rect">
            <a:avLst/>
          </a:prstGeom>
          <a:noFill/>
        </p:spPr>
        <p:txBody>
          <a:bodyPr wrap="square" rtlCol="0">
            <a:spAutoFit/>
          </a:bodyPr>
          <a:lstStyle>
            <a:defPPr>
              <a:defRPr lang="en-US"/>
            </a:defPPr>
            <a:lvl1pPr algn="ctr">
              <a:defRPr b="1">
                <a:solidFill>
                  <a:srgbClr val="00B0F0"/>
                </a:solidFill>
              </a:defRPr>
            </a:lvl1pPr>
          </a:lstStyle>
          <a:p>
            <a:pPr fontAlgn="auto">
              <a:spcBef>
                <a:spcPts val="0"/>
              </a:spcBef>
              <a:spcAft>
                <a:spcPts val="0"/>
              </a:spcAft>
              <a:defRPr/>
            </a:pPr>
            <a:r>
              <a:rPr lang="en-US" sz="1400" dirty="0">
                <a:latin typeface="Arial"/>
                <a:cs typeface="+mn-cs"/>
              </a:rPr>
              <a:t>India</a:t>
            </a:r>
            <a:endParaRPr lang="en-GB" sz="1400" dirty="0">
              <a:latin typeface="Arial"/>
              <a:cs typeface="+mn-cs"/>
            </a:endParaRPr>
          </a:p>
        </p:txBody>
      </p:sp>
      <p:graphicFrame>
        <p:nvGraphicFramePr>
          <p:cNvPr id="30" name="Chart 29">
            <a:extLst>
              <a:ext uri="{FF2B5EF4-FFF2-40B4-BE49-F238E27FC236}">
                <a16:creationId xmlns:a16="http://schemas.microsoft.com/office/drawing/2014/main" id="{A0DEDE2A-67FD-4215-830A-925B956A17D8}"/>
              </a:ext>
            </a:extLst>
          </p:cNvPr>
          <p:cNvGraphicFramePr>
            <a:graphicFrameLocks/>
          </p:cNvGraphicFramePr>
          <p:nvPr>
            <p:extLst>
              <p:ext uri="{D42A27DB-BD31-4B8C-83A1-F6EECF244321}">
                <p14:modId xmlns:p14="http://schemas.microsoft.com/office/powerpoint/2010/main" val="103363331"/>
              </p:ext>
            </p:extLst>
          </p:nvPr>
        </p:nvGraphicFramePr>
        <p:xfrm>
          <a:off x="2289844" y="4725352"/>
          <a:ext cx="2376000" cy="1872000"/>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a:extLst>
              <a:ext uri="{FF2B5EF4-FFF2-40B4-BE49-F238E27FC236}">
                <a16:creationId xmlns:a16="http://schemas.microsoft.com/office/drawing/2014/main" id="{61C8B40E-F0E0-47E7-8B8C-F43E5F6F6614}"/>
              </a:ext>
            </a:extLst>
          </p:cNvPr>
          <p:cNvSpPr txBox="1"/>
          <p:nvPr/>
        </p:nvSpPr>
        <p:spPr>
          <a:xfrm>
            <a:off x="2129000" y="4417368"/>
            <a:ext cx="2664000" cy="307777"/>
          </a:xfrm>
          <a:prstGeom prst="rect">
            <a:avLst/>
          </a:prstGeom>
          <a:noFill/>
        </p:spPr>
        <p:txBody>
          <a:bodyPr wrap="square" rtlCol="0">
            <a:spAutoFit/>
          </a:bodyPr>
          <a:lstStyle/>
          <a:p>
            <a:pPr algn="ctr" fontAlgn="auto">
              <a:spcBef>
                <a:spcPts val="0"/>
              </a:spcBef>
              <a:spcAft>
                <a:spcPts val="0"/>
              </a:spcAft>
              <a:defRPr/>
            </a:pPr>
            <a:r>
              <a:rPr lang="en-US" sz="1400" b="1" dirty="0">
                <a:solidFill>
                  <a:srgbClr val="00B0F0"/>
                </a:solidFill>
                <a:latin typeface="Arial"/>
                <a:cs typeface="+mn-cs"/>
              </a:rPr>
              <a:t>Nepal</a:t>
            </a:r>
            <a:endParaRPr lang="en-GB" sz="1400" b="1" dirty="0">
              <a:solidFill>
                <a:srgbClr val="00B0F0"/>
              </a:solidFill>
              <a:latin typeface="Arial"/>
              <a:cs typeface="+mn-cs"/>
            </a:endParaRPr>
          </a:p>
        </p:txBody>
      </p:sp>
      <p:sp>
        <p:nvSpPr>
          <p:cNvPr id="32" name="TextBox 31">
            <a:extLst>
              <a:ext uri="{FF2B5EF4-FFF2-40B4-BE49-F238E27FC236}">
                <a16:creationId xmlns:a16="http://schemas.microsoft.com/office/drawing/2014/main" id="{DABFB956-577A-4FD1-ACCE-E0D46ACD4F63}"/>
              </a:ext>
            </a:extLst>
          </p:cNvPr>
          <p:cNvSpPr txBox="1"/>
          <p:nvPr/>
        </p:nvSpPr>
        <p:spPr>
          <a:xfrm>
            <a:off x="6672029" y="2519468"/>
            <a:ext cx="648072" cy="307777"/>
          </a:xfrm>
          <a:prstGeom prst="rect">
            <a:avLst/>
          </a:prstGeom>
          <a:noFill/>
        </p:spPr>
        <p:txBody>
          <a:bodyPr wrap="square" rtlCol="0">
            <a:spAutoFit/>
          </a:bodyPr>
          <a:lstStyle/>
          <a:p>
            <a:pPr fontAlgn="auto">
              <a:spcBef>
                <a:spcPts val="0"/>
              </a:spcBef>
              <a:spcAft>
                <a:spcPts val="0"/>
              </a:spcAft>
              <a:defRPr/>
            </a:pPr>
            <a:r>
              <a:rPr lang="en-US" sz="1400" b="1" dirty="0">
                <a:solidFill>
                  <a:srgbClr val="FB5033"/>
                </a:solidFill>
                <a:latin typeface="Arial"/>
                <a:cs typeface="+mn-cs"/>
              </a:rPr>
              <a:t>90</a:t>
            </a:r>
            <a:r>
              <a:rPr lang="en-US" sz="1000" b="1" dirty="0">
                <a:solidFill>
                  <a:srgbClr val="FB5033"/>
                </a:solidFill>
                <a:latin typeface="Arial"/>
                <a:cs typeface="+mn-cs"/>
              </a:rPr>
              <a:t>%</a:t>
            </a:r>
            <a:endParaRPr lang="en-GB" sz="1400" b="1" dirty="0">
              <a:solidFill>
                <a:srgbClr val="FB5033"/>
              </a:solidFill>
              <a:latin typeface="Arial"/>
              <a:cs typeface="+mn-cs"/>
            </a:endParaRPr>
          </a:p>
        </p:txBody>
      </p:sp>
      <p:sp>
        <p:nvSpPr>
          <p:cNvPr id="33" name="TextBox 32">
            <a:extLst>
              <a:ext uri="{FF2B5EF4-FFF2-40B4-BE49-F238E27FC236}">
                <a16:creationId xmlns:a16="http://schemas.microsoft.com/office/drawing/2014/main" id="{50491B38-EE27-4923-80EA-D6066026F369}"/>
              </a:ext>
            </a:extLst>
          </p:cNvPr>
          <p:cNvSpPr txBox="1"/>
          <p:nvPr/>
        </p:nvSpPr>
        <p:spPr>
          <a:xfrm>
            <a:off x="6675961" y="4659980"/>
            <a:ext cx="648072" cy="307777"/>
          </a:xfrm>
          <a:prstGeom prst="rect">
            <a:avLst/>
          </a:prstGeom>
          <a:noFill/>
        </p:spPr>
        <p:txBody>
          <a:bodyPr wrap="square" rtlCol="0">
            <a:spAutoFit/>
          </a:bodyPr>
          <a:lstStyle/>
          <a:p>
            <a:pPr fontAlgn="auto">
              <a:spcBef>
                <a:spcPts val="0"/>
              </a:spcBef>
              <a:spcAft>
                <a:spcPts val="0"/>
              </a:spcAft>
              <a:defRPr/>
            </a:pPr>
            <a:r>
              <a:rPr lang="en-US" sz="1400" b="1" dirty="0">
                <a:solidFill>
                  <a:srgbClr val="FB5033"/>
                </a:solidFill>
                <a:latin typeface="Arial"/>
                <a:cs typeface="+mn-cs"/>
              </a:rPr>
              <a:t>90</a:t>
            </a:r>
            <a:r>
              <a:rPr lang="en-US" sz="1000" b="1" dirty="0">
                <a:solidFill>
                  <a:srgbClr val="FB5033"/>
                </a:solidFill>
                <a:latin typeface="Arial"/>
                <a:cs typeface="+mn-cs"/>
              </a:rPr>
              <a:t>%</a:t>
            </a:r>
            <a:endParaRPr lang="en-GB" sz="1400" b="1" dirty="0">
              <a:solidFill>
                <a:srgbClr val="FB5033"/>
              </a:solidFill>
              <a:latin typeface="Arial"/>
              <a:cs typeface="+mn-cs"/>
            </a:endParaRPr>
          </a:p>
        </p:txBody>
      </p:sp>
      <p:sp>
        <p:nvSpPr>
          <p:cNvPr id="34" name="TextBox 33">
            <a:extLst>
              <a:ext uri="{FF2B5EF4-FFF2-40B4-BE49-F238E27FC236}">
                <a16:creationId xmlns:a16="http://schemas.microsoft.com/office/drawing/2014/main" id="{7D979087-9B3C-49EF-811C-AB76F383BCCD}"/>
              </a:ext>
            </a:extLst>
          </p:cNvPr>
          <p:cNvSpPr txBox="1"/>
          <p:nvPr/>
        </p:nvSpPr>
        <p:spPr>
          <a:xfrm>
            <a:off x="4197781" y="4686872"/>
            <a:ext cx="648072" cy="307777"/>
          </a:xfrm>
          <a:prstGeom prst="rect">
            <a:avLst/>
          </a:prstGeom>
          <a:noFill/>
        </p:spPr>
        <p:txBody>
          <a:bodyPr wrap="square" rtlCol="0">
            <a:spAutoFit/>
          </a:bodyPr>
          <a:lstStyle/>
          <a:p>
            <a:pPr fontAlgn="auto">
              <a:spcBef>
                <a:spcPts val="0"/>
              </a:spcBef>
              <a:spcAft>
                <a:spcPts val="0"/>
              </a:spcAft>
              <a:defRPr/>
            </a:pPr>
            <a:r>
              <a:rPr lang="en-US" sz="1400" b="1" dirty="0">
                <a:solidFill>
                  <a:srgbClr val="FB5033"/>
                </a:solidFill>
                <a:latin typeface="Arial"/>
                <a:cs typeface="+mn-cs"/>
              </a:rPr>
              <a:t>90</a:t>
            </a:r>
            <a:r>
              <a:rPr lang="en-US" sz="1000" b="1" dirty="0">
                <a:solidFill>
                  <a:srgbClr val="FB5033"/>
                </a:solidFill>
                <a:latin typeface="Arial"/>
                <a:cs typeface="+mn-cs"/>
              </a:rPr>
              <a:t>%</a:t>
            </a:r>
            <a:endParaRPr lang="en-GB" sz="1400" b="1" dirty="0">
              <a:solidFill>
                <a:srgbClr val="FB5033"/>
              </a:solidFill>
              <a:latin typeface="Arial"/>
              <a:cs typeface="+mn-cs"/>
            </a:endParaRPr>
          </a:p>
        </p:txBody>
      </p:sp>
      <p:graphicFrame>
        <p:nvGraphicFramePr>
          <p:cNvPr id="26" name="Chart 25">
            <a:extLst>
              <a:ext uri="{FF2B5EF4-FFF2-40B4-BE49-F238E27FC236}">
                <a16:creationId xmlns:a16="http://schemas.microsoft.com/office/drawing/2014/main" id="{3C682513-6758-4A5F-B26F-8B3336EA2313}"/>
              </a:ext>
            </a:extLst>
          </p:cNvPr>
          <p:cNvGraphicFramePr>
            <a:graphicFrameLocks/>
          </p:cNvGraphicFramePr>
          <p:nvPr>
            <p:extLst>
              <p:ext uri="{D42A27DB-BD31-4B8C-83A1-F6EECF244321}">
                <p14:modId xmlns:p14="http://schemas.microsoft.com/office/powerpoint/2010/main" val="2927622885"/>
              </p:ext>
            </p:extLst>
          </p:nvPr>
        </p:nvGraphicFramePr>
        <p:xfrm>
          <a:off x="7256282" y="4709943"/>
          <a:ext cx="2376000" cy="1872000"/>
        </p:xfrm>
        <a:graphic>
          <a:graphicData uri="http://schemas.openxmlformats.org/drawingml/2006/chart">
            <c:chart xmlns:c="http://schemas.openxmlformats.org/drawingml/2006/chart" xmlns:r="http://schemas.openxmlformats.org/officeDocument/2006/relationships" r:id="rId8"/>
          </a:graphicData>
        </a:graphic>
      </p:graphicFrame>
      <p:sp>
        <p:nvSpPr>
          <p:cNvPr id="36" name="TextBox 35">
            <a:extLst>
              <a:ext uri="{FF2B5EF4-FFF2-40B4-BE49-F238E27FC236}">
                <a16:creationId xmlns:a16="http://schemas.microsoft.com/office/drawing/2014/main" id="{9618944B-24AC-4B3F-888E-92E60D92C125}"/>
              </a:ext>
            </a:extLst>
          </p:cNvPr>
          <p:cNvSpPr txBox="1"/>
          <p:nvPr/>
        </p:nvSpPr>
        <p:spPr>
          <a:xfrm>
            <a:off x="9123836" y="4655249"/>
            <a:ext cx="648072" cy="307777"/>
          </a:xfrm>
          <a:prstGeom prst="rect">
            <a:avLst/>
          </a:prstGeom>
          <a:noFill/>
        </p:spPr>
        <p:txBody>
          <a:bodyPr wrap="square" rtlCol="0">
            <a:spAutoFit/>
          </a:bodyPr>
          <a:lstStyle/>
          <a:p>
            <a:pPr fontAlgn="auto">
              <a:spcBef>
                <a:spcPts val="0"/>
              </a:spcBef>
              <a:spcAft>
                <a:spcPts val="0"/>
              </a:spcAft>
              <a:defRPr/>
            </a:pPr>
            <a:r>
              <a:rPr lang="en-US" sz="1400" b="1" dirty="0">
                <a:solidFill>
                  <a:srgbClr val="FB5033"/>
                </a:solidFill>
                <a:latin typeface="Arial"/>
                <a:cs typeface="+mn-cs"/>
              </a:rPr>
              <a:t>90</a:t>
            </a:r>
            <a:r>
              <a:rPr lang="en-US" sz="1000" b="1" dirty="0">
                <a:solidFill>
                  <a:srgbClr val="FB5033"/>
                </a:solidFill>
                <a:latin typeface="Arial"/>
                <a:cs typeface="+mn-cs"/>
              </a:rPr>
              <a:t>%</a:t>
            </a:r>
            <a:endParaRPr lang="en-GB" sz="1000" b="1" dirty="0">
              <a:solidFill>
                <a:srgbClr val="FB5033"/>
              </a:solidFill>
              <a:latin typeface="Arial"/>
              <a:cs typeface="+mn-cs"/>
            </a:endParaRPr>
          </a:p>
        </p:txBody>
      </p:sp>
      <p:sp>
        <p:nvSpPr>
          <p:cNvPr id="37" name="TextBox 36">
            <a:extLst>
              <a:ext uri="{FF2B5EF4-FFF2-40B4-BE49-F238E27FC236}">
                <a16:creationId xmlns:a16="http://schemas.microsoft.com/office/drawing/2014/main" id="{6D78A643-34B6-4E75-B0D1-194DFEF01D6E}"/>
              </a:ext>
            </a:extLst>
          </p:cNvPr>
          <p:cNvSpPr txBox="1"/>
          <p:nvPr/>
        </p:nvSpPr>
        <p:spPr>
          <a:xfrm>
            <a:off x="7100337" y="4417368"/>
            <a:ext cx="2664000" cy="307777"/>
          </a:xfrm>
          <a:prstGeom prst="rect">
            <a:avLst/>
          </a:prstGeom>
          <a:noFill/>
        </p:spPr>
        <p:txBody>
          <a:bodyPr wrap="square" rtlCol="0">
            <a:spAutoFit/>
          </a:bodyPr>
          <a:lstStyle>
            <a:defPPr>
              <a:defRPr lang="en-US"/>
            </a:defPPr>
            <a:lvl1pPr algn="ctr">
              <a:defRPr b="1">
                <a:solidFill>
                  <a:srgbClr val="00B0F0"/>
                </a:solidFill>
              </a:defRPr>
            </a:lvl1pPr>
          </a:lstStyle>
          <a:p>
            <a:pPr fontAlgn="auto">
              <a:spcBef>
                <a:spcPts val="0"/>
              </a:spcBef>
              <a:spcAft>
                <a:spcPts val="0"/>
              </a:spcAft>
              <a:defRPr/>
            </a:pPr>
            <a:r>
              <a:rPr lang="en-US" sz="1400" dirty="0">
                <a:latin typeface="Arial"/>
                <a:cs typeface="+mn-cs"/>
              </a:rPr>
              <a:t>Philippines</a:t>
            </a:r>
            <a:endParaRPr lang="en-GB" sz="1400" dirty="0">
              <a:latin typeface="Arial"/>
              <a:cs typeface="+mn-cs"/>
            </a:endParaRPr>
          </a:p>
        </p:txBody>
      </p:sp>
      <p:graphicFrame>
        <p:nvGraphicFramePr>
          <p:cNvPr id="28" name="Chart 27">
            <a:extLst>
              <a:ext uri="{FF2B5EF4-FFF2-40B4-BE49-F238E27FC236}">
                <a16:creationId xmlns:a16="http://schemas.microsoft.com/office/drawing/2014/main" id="{8A82977C-C7EF-4F43-89EB-EE9B19062B6B}"/>
              </a:ext>
            </a:extLst>
          </p:cNvPr>
          <p:cNvGraphicFramePr>
            <a:graphicFrameLocks/>
          </p:cNvGraphicFramePr>
          <p:nvPr>
            <p:extLst>
              <p:ext uri="{D42A27DB-BD31-4B8C-83A1-F6EECF244321}">
                <p14:modId xmlns:p14="http://schemas.microsoft.com/office/powerpoint/2010/main" val="2484629743"/>
              </p:ext>
            </p:extLst>
          </p:nvPr>
        </p:nvGraphicFramePr>
        <p:xfrm>
          <a:off x="7266765" y="2558442"/>
          <a:ext cx="2376000" cy="1872000"/>
        </p:xfrm>
        <a:graphic>
          <a:graphicData uri="http://schemas.openxmlformats.org/drawingml/2006/chart">
            <c:chart xmlns:c="http://schemas.openxmlformats.org/drawingml/2006/chart" xmlns:r="http://schemas.openxmlformats.org/officeDocument/2006/relationships" r:id="rId9"/>
          </a:graphicData>
        </a:graphic>
      </p:graphicFrame>
      <p:sp>
        <p:nvSpPr>
          <p:cNvPr id="38" name="TextBox 37">
            <a:extLst>
              <a:ext uri="{FF2B5EF4-FFF2-40B4-BE49-F238E27FC236}">
                <a16:creationId xmlns:a16="http://schemas.microsoft.com/office/drawing/2014/main" id="{56461F23-F1D3-41F6-8653-9BF23D965F75}"/>
              </a:ext>
            </a:extLst>
          </p:cNvPr>
          <p:cNvSpPr txBox="1"/>
          <p:nvPr/>
        </p:nvSpPr>
        <p:spPr>
          <a:xfrm>
            <a:off x="7105921" y="2235611"/>
            <a:ext cx="2664000" cy="307777"/>
          </a:xfrm>
          <a:prstGeom prst="rect">
            <a:avLst/>
          </a:prstGeom>
          <a:noFill/>
        </p:spPr>
        <p:txBody>
          <a:bodyPr wrap="square" rtlCol="0">
            <a:spAutoFit/>
          </a:bodyPr>
          <a:lstStyle>
            <a:defPPr>
              <a:defRPr lang="en-US"/>
            </a:defPPr>
            <a:lvl1pPr algn="ctr">
              <a:defRPr b="1">
                <a:solidFill>
                  <a:srgbClr val="00B0F0"/>
                </a:solidFill>
              </a:defRPr>
            </a:lvl1pPr>
          </a:lstStyle>
          <a:p>
            <a:pPr fontAlgn="auto">
              <a:spcBef>
                <a:spcPts val="0"/>
              </a:spcBef>
              <a:spcAft>
                <a:spcPts val="0"/>
              </a:spcAft>
              <a:defRPr/>
            </a:pPr>
            <a:r>
              <a:rPr lang="en-US" sz="1400" dirty="0">
                <a:latin typeface="Arial"/>
                <a:cs typeface="+mn-cs"/>
              </a:rPr>
              <a:t>Malaysia</a:t>
            </a:r>
            <a:endParaRPr lang="en-GB" sz="1400" dirty="0">
              <a:latin typeface="Arial"/>
              <a:cs typeface="+mn-cs"/>
            </a:endParaRPr>
          </a:p>
        </p:txBody>
      </p:sp>
      <p:sp>
        <p:nvSpPr>
          <p:cNvPr id="39" name="TextBox 38">
            <a:extLst>
              <a:ext uri="{FF2B5EF4-FFF2-40B4-BE49-F238E27FC236}">
                <a16:creationId xmlns:a16="http://schemas.microsoft.com/office/drawing/2014/main" id="{3EE73969-66A2-4938-874B-697968F9ADA9}"/>
              </a:ext>
            </a:extLst>
          </p:cNvPr>
          <p:cNvSpPr txBox="1"/>
          <p:nvPr/>
        </p:nvSpPr>
        <p:spPr>
          <a:xfrm>
            <a:off x="9174702" y="2512798"/>
            <a:ext cx="648072" cy="307777"/>
          </a:xfrm>
          <a:prstGeom prst="rect">
            <a:avLst/>
          </a:prstGeom>
          <a:noFill/>
        </p:spPr>
        <p:txBody>
          <a:bodyPr wrap="square" rtlCol="0">
            <a:spAutoFit/>
          </a:bodyPr>
          <a:lstStyle/>
          <a:p>
            <a:pPr fontAlgn="auto">
              <a:spcBef>
                <a:spcPts val="0"/>
              </a:spcBef>
              <a:spcAft>
                <a:spcPts val="0"/>
              </a:spcAft>
              <a:defRPr/>
            </a:pPr>
            <a:r>
              <a:rPr lang="en-US" sz="1400" b="1" dirty="0">
                <a:solidFill>
                  <a:srgbClr val="FB5033"/>
                </a:solidFill>
                <a:latin typeface="Arial"/>
                <a:cs typeface="+mn-cs"/>
              </a:rPr>
              <a:t>90</a:t>
            </a:r>
            <a:r>
              <a:rPr lang="en-US" sz="1000" b="1" dirty="0">
                <a:solidFill>
                  <a:srgbClr val="FB5033"/>
                </a:solidFill>
                <a:latin typeface="Arial"/>
                <a:cs typeface="+mn-cs"/>
              </a:rPr>
              <a:t>%</a:t>
            </a:r>
            <a:endParaRPr lang="en-GB" sz="1400" b="1" dirty="0">
              <a:solidFill>
                <a:srgbClr val="FB5033"/>
              </a:solidFill>
              <a:latin typeface="Arial"/>
              <a:cs typeface="+mn-cs"/>
            </a:endParaRPr>
          </a:p>
        </p:txBody>
      </p:sp>
      <p:sp>
        <p:nvSpPr>
          <p:cNvPr id="4" name="Title 3"/>
          <p:cNvSpPr>
            <a:spLocks noGrp="1"/>
          </p:cNvSpPr>
          <p:nvPr>
            <p:ph type="title"/>
          </p:nvPr>
        </p:nvSpPr>
        <p:spPr>
          <a:xfrm>
            <a:off x="263068" y="1467499"/>
            <a:ext cx="11928932" cy="504000"/>
          </a:xfrm>
        </p:spPr>
        <p:txBody>
          <a:bodyPr>
            <a:noAutofit/>
          </a:bodyPr>
          <a:lstStyle/>
          <a:p>
            <a:r>
              <a:rPr lang="en-US" dirty="0"/>
              <a:t>HIV prevention and testing coverage among transgender women in select countries</a:t>
            </a:r>
          </a:p>
        </p:txBody>
      </p:sp>
      <p:sp>
        <p:nvSpPr>
          <p:cNvPr id="35" name="TextBox 34"/>
          <p:cNvSpPr txBox="1"/>
          <p:nvPr/>
        </p:nvSpPr>
        <p:spPr>
          <a:xfrm>
            <a:off x="10423975" y="4056680"/>
            <a:ext cx="182880" cy="182880"/>
          </a:xfrm>
          <a:prstGeom prst="rect">
            <a:avLst/>
          </a:prstGeom>
          <a:solidFill>
            <a:schemeClr val="bg1">
              <a:lumMod val="85000"/>
            </a:schemeClr>
          </a:solidFill>
        </p:spPr>
        <p:txBody>
          <a:bodyPr wrap="square" rtlCol="0">
            <a:spAutoFit/>
          </a:bodyPr>
          <a:lstStyle/>
          <a:p>
            <a:pPr fontAlgn="auto">
              <a:spcBef>
                <a:spcPts val="0"/>
              </a:spcBef>
              <a:spcAft>
                <a:spcPts val="0"/>
              </a:spcAft>
              <a:defRPr/>
            </a:pPr>
            <a:endParaRPr lang="en-GB" sz="1600" dirty="0">
              <a:solidFill>
                <a:prstClr val="black"/>
              </a:solidFill>
              <a:latin typeface="Arial"/>
              <a:cs typeface="+mn-cs"/>
            </a:endParaRPr>
          </a:p>
        </p:txBody>
      </p:sp>
    </p:spTree>
    <p:extLst>
      <p:ext uri="{BB962C8B-B14F-4D97-AF65-F5344CB8AC3E}">
        <p14:creationId xmlns:p14="http://schemas.microsoft.com/office/powerpoint/2010/main" val="2624322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8960438-2877-4E47-94A7-13E100ED5815}"/>
              </a:ext>
            </a:extLst>
          </p:cNvPr>
          <p:cNvGraphicFramePr>
            <a:graphicFrameLocks/>
          </p:cNvGraphicFramePr>
          <p:nvPr>
            <p:extLst>
              <p:ext uri="{D42A27DB-BD31-4B8C-83A1-F6EECF244321}">
                <p14:modId xmlns:p14="http://schemas.microsoft.com/office/powerpoint/2010/main" val="1648820225"/>
              </p:ext>
            </p:extLst>
          </p:nvPr>
        </p:nvGraphicFramePr>
        <p:xfrm>
          <a:off x="984325" y="2176248"/>
          <a:ext cx="10223351" cy="413868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76244" y="1555629"/>
            <a:ext cx="8974144" cy="504000"/>
          </a:xfrm>
        </p:spPr>
        <p:txBody>
          <a:bodyPr/>
          <a:lstStyle/>
          <a:p>
            <a:r>
              <a:rPr lang="en-US" dirty="0"/>
              <a:t>HIV testing coverage among transgender people, 2015-2018</a:t>
            </a:r>
            <a:endParaRPr lang="en-GB" dirty="0"/>
          </a:p>
        </p:txBody>
      </p:sp>
      <p:sp>
        <p:nvSpPr>
          <p:cNvPr id="7" name="TextBox 6"/>
          <p:cNvSpPr txBox="1"/>
          <p:nvPr/>
        </p:nvSpPr>
        <p:spPr>
          <a:xfrm>
            <a:off x="191344" y="6548169"/>
            <a:ext cx="9036496"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4"/>
              </a:rPr>
              <a:t>www.aidsdatahub.org</a:t>
            </a:r>
            <a:r>
              <a:rPr lang="en-US" sz="900" dirty="0">
                <a:solidFill>
                  <a:prstClr val="black"/>
                </a:solidFill>
                <a:latin typeface="Arial"/>
              </a:rPr>
              <a:t> based on Global AIDS Monitoring 2017 and 2018</a:t>
            </a:r>
            <a:endParaRPr lang="en-GB" sz="900" dirty="0">
              <a:solidFill>
                <a:prstClr val="black"/>
              </a:solidFill>
              <a:latin typeface="Arial"/>
            </a:endParaRPr>
          </a:p>
        </p:txBody>
      </p:sp>
      <p:grpSp>
        <p:nvGrpSpPr>
          <p:cNvPr id="11" name="Group 10">
            <a:extLst>
              <a:ext uri="{FF2B5EF4-FFF2-40B4-BE49-F238E27FC236}">
                <a16:creationId xmlns:a16="http://schemas.microsoft.com/office/drawing/2014/main" id="{00049411-EC87-4D19-9BEC-AAAFE677CEED}"/>
              </a:ext>
            </a:extLst>
          </p:cNvPr>
          <p:cNvGrpSpPr/>
          <p:nvPr/>
        </p:nvGrpSpPr>
        <p:grpSpPr>
          <a:xfrm>
            <a:off x="10343133" y="2420888"/>
            <a:ext cx="577402" cy="548640"/>
            <a:chOff x="6821105" y="3835185"/>
            <a:chExt cx="577402" cy="548640"/>
          </a:xfrm>
        </p:grpSpPr>
        <p:sp>
          <p:nvSpPr>
            <p:cNvPr id="12" name="Oval 11">
              <a:extLst>
                <a:ext uri="{FF2B5EF4-FFF2-40B4-BE49-F238E27FC236}">
                  <a16:creationId xmlns:a16="http://schemas.microsoft.com/office/drawing/2014/main" id="{638B3BAB-0999-4334-B9AA-5C71F8ED51DC}"/>
                </a:ext>
              </a:extLst>
            </p:cNvPr>
            <p:cNvSpPr/>
            <p:nvPr/>
          </p:nvSpPr>
          <p:spPr>
            <a:xfrm>
              <a:off x="6822639" y="3835185"/>
              <a:ext cx="548640" cy="548640"/>
            </a:xfrm>
            <a:prstGeom prst="ellipse">
              <a:avLst/>
            </a:prstGeom>
            <a:solidFill>
              <a:srgbClr val="33CCCC"/>
            </a:solidFill>
            <a:ln w="9525" cap="flat" cmpd="sng" algn="ctr">
              <a:noFill/>
              <a:prstDash val="solid"/>
            </a:ln>
            <a:effectLst>
              <a:outerShdw sx="1000" sy="1000" rotWithShape="0">
                <a:srgbClr val="000000"/>
              </a:outerShdw>
            </a:effectLst>
          </p:spPr>
          <p:txBody>
            <a:bodyPr rtlCol="0" anchor="ctr"/>
            <a:lstStyle/>
            <a:p>
              <a:pPr algn="ctr" fontAlgn="auto">
                <a:spcBef>
                  <a:spcPts val="0"/>
                </a:spcBef>
                <a:spcAft>
                  <a:spcPts val="0"/>
                </a:spcAft>
                <a:defRPr/>
              </a:pPr>
              <a:endParaRPr lang="en-US" sz="1000" kern="0" dirty="0">
                <a:solidFill>
                  <a:srgbClr val="000000"/>
                </a:solidFill>
                <a:latin typeface="Arial"/>
              </a:endParaRPr>
            </a:p>
          </p:txBody>
        </p:sp>
        <p:sp>
          <p:nvSpPr>
            <p:cNvPr id="13" name="TextBox 12">
              <a:extLst>
                <a:ext uri="{FF2B5EF4-FFF2-40B4-BE49-F238E27FC236}">
                  <a16:creationId xmlns:a16="http://schemas.microsoft.com/office/drawing/2014/main" id="{C573B988-8D31-48F4-93A4-766DECD64822}"/>
                </a:ext>
              </a:extLst>
            </p:cNvPr>
            <p:cNvSpPr txBox="1"/>
            <p:nvPr/>
          </p:nvSpPr>
          <p:spPr>
            <a:xfrm>
              <a:off x="6821105" y="3916872"/>
              <a:ext cx="577402" cy="369332"/>
            </a:xfrm>
            <a:prstGeom prst="rect">
              <a:avLst/>
            </a:prstGeom>
            <a:noFill/>
          </p:spPr>
          <p:txBody>
            <a:bodyPr wrap="none" rtlCol="0" anchor="ctr">
              <a:spAutoFit/>
            </a:bodyPr>
            <a:lstStyle/>
            <a:p>
              <a:pPr algn="ctr" fontAlgn="auto">
                <a:spcBef>
                  <a:spcPts val="0"/>
                </a:spcBef>
                <a:spcAft>
                  <a:spcPts val="0"/>
                </a:spcAft>
                <a:defRPr/>
              </a:pPr>
              <a:r>
                <a:rPr lang="en-US" sz="1800" b="1" kern="0" dirty="0">
                  <a:solidFill>
                    <a:sysClr val="windowText" lastClr="000000"/>
                  </a:solidFill>
                  <a:latin typeface="Arial"/>
                  <a:cs typeface="Arial" pitchFamily="34" charset="0"/>
                </a:rPr>
                <a:t>90</a:t>
              </a:r>
              <a:r>
                <a:rPr lang="en-US" sz="1100" b="1" kern="0" dirty="0">
                  <a:solidFill>
                    <a:sysClr val="windowText" lastClr="000000"/>
                  </a:solidFill>
                  <a:latin typeface="Arial"/>
                  <a:cs typeface="Arial" pitchFamily="34" charset="0"/>
                </a:rPr>
                <a:t>%</a:t>
              </a:r>
              <a:endParaRPr lang="en-US" sz="2000" b="1" kern="0" dirty="0">
                <a:solidFill>
                  <a:sysClr val="windowText" lastClr="000000"/>
                </a:solidFill>
                <a:latin typeface="Arial"/>
                <a:cs typeface="Arial" pitchFamily="34" charset="0"/>
              </a:endParaRPr>
            </a:p>
          </p:txBody>
        </p:sp>
      </p:grpSp>
      <p:sp>
        <p:nvSpPr>
          <p:cNvPr id="14" name="TextBox 13">
            <a:extLst>
              <a:ext uri="{FF2B5EF4-FFF2-40B4-BE49-F238E27FC236}">
                <a16:creationId xmlns:a16="http://schemas.microsoft.com/office/drawing/2014/main" id="{6722B5C9-F4BC-43BF-822B-43E80A101860}"/>
              </a:ext>
            </a:extLst>
          </p:cNvPr>
          <p:cNvSpPr txBox="1">
            <a:spLocks/>
          </p:cNvSpPr>
          <p:nvPr/>
        </p:nvSpPr>
        <p:spPr>
          <a:xfrm>
            <a:off x="8631762" y="6316134"/>
            <a:ext cx="1571389" cy="461665"/>
          </a:xfrm>
          <a:prstGeom prst="rect">
            <a:avLst/>
          </a:prstGeom>
          <a:noFill/>
        </p:spPr>
        <p:txBody>
          <a:bodyPr wrap="square" rtlCol="0">
            <a:spAutoFit/>
          </a:bodyPr>
          <a:lstStyle/>
          <a:p>
            <a:pPr fontAlgn="auto">
              <a:spcBef>
                <a:spcPts val="0"/>
              </a:spcBef>
              <a:spcAft>
                <a:spcPts val="0"/>
              </a:spcAft>
              <a:defRPr/>
            </a:pPr>
            <a:r>
              <a:rPr lang="en-US" sz="1200" dirty="0">
                <a:solidFill>
                  <a:srgbClr val="000000"/>
                </a:solidFill>
                <a:latin typeface="Arial"/>
                <a:cs typeface="Arial" panose="020B0604020202020204" pitchFamily="34" charset="0"/>
              </a:rPr>
              <a:t>* Dhaka</a:t>
            </a:r>
          </a:p>
          <a:p>
            <a:pPr fontAlgn="auto">
              <a:spcBef>
                <a:spcPts val="0"/>
              </a:spcBef>
              <a:spcAft>
                <a:spcPts val="0"/>
              </a:spcAft>
              <a:defRPr/>
            </a:pPr>
            <a:r>
              <a:rPr lang="en-US" sz="1200" dirty="0">
                <a:solidFill>
                  <a:srgbClr val="000000"/>
                </a:solidFill>
                <a:latin typeface="Arial"/>
                <a:cs typeface="Arial" panose="020B0604020202020204" pitchFamily="34" charset="0"/>
              </a:rPr>
              <a:t>** </a:t>
            </a:r>
            <a:r>
              <a:rPr lang="en-US" sz="1200" dirty="0" err="1">
                <a:solidFill>
                  <a:srgbClr val="000000"/>
                </a:solidFill>
                <a:latin typeface="Arial"/>
                <a:cs typeface="Arial" panose="020B0604020202020204" pitchFamily="34" charset="0"/>
              </a:rPr>
              <a:t>Programme</a:t>
            </a:r>
            <a:r>
              <a:rPr lang="en-US" sz="1200" dirty="0">
                <a:solidFill>
                  <a:srgbClr val="000000"/>
                </a:solidFill>
                <a:latin typeface="Arial"/>
                <a:cs typeface="Arial" panose="020B0604020202020204" pitchFamily="34" charset="0"/>
              </a:rPr>
              <a:t> data</a:t>
            </a:r>
            <a:endParaRPr lang="en-GB" sz="1200" dirty="0">
              <a:solidFill>
                <a:srgbClr val="000000"/>
              </a:solidFill>
              <a:latin typeface="Arial"/>
              <a:cs typeface="Arial" panose="020B0604020202020204" pitchFamily="34" charset="0"/>
            </a:endParaRPr>
          </a:p>
        </p:txBody>
      </p:sp>
    </p:spTree>
    <p:extLst>
      <p:ext uri="{BB962C8B-B14F-4D97-AF65-F5344CB8AC3E}">
        <p14:creationId xmlns:p14="http://schemas.microsoft.com/office/powerpoint/2010/main" val="42408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62" y="1537434"/>
            <a:ext cx="11377264" cy="504000"/>
          </a:xfrm>
        </p:spPr>
        <p:txBody>
          <a:bodyPr>
            <a:noAutofit/>
          </a:bodyPr>
          <a:lstStyle/>
          <a:p>
            <a:r>
              <a:rPr lang="en-US" dirty="0"/>
              <a:t>HIV cascade performance for Sisters, an NGO serving transgender women in Pattaya, Thailand during January – March, 2015</a:t>
            </a:r>
            <a:endParaRPr lang="en-GB" dirty="0"/>
          </a:p>
        </p:txBody>
      </p:sp>
      <p:grpSp>
        <p:nvGrpSpPr>
          <p:cNvPr id="12" name="Group 11"/>
          <p:cNvGrpSpPr/>
          <p:nvPr/>
        </p:nvGrpSpPr>
        <p:grpSpPr>
          <a:xfrm>
            <a:off x="1505744" y="2348880"/>
            <a:ext cx="9180512" cy="4256204"/>
            <a:chOff x="0" y="579176"/>
            <a:chExt cx="6271681" cy="3121060"/>
          </a:xfrm>
        </p:grpSpPr>
        <p:graphicFrame>
          <p:nvGraphicFramePr>
            <p:cNvPr id="13" name="Chart 12"/>
            <p:cNvGraphicFramePr/>
            <p:nvPr>
              <p:extLst>
                <p:ext uri="{D42A27DB-BD31-4B8C-83A1-F6EECF244321}">
                  <p14:modId xmlns:p14="http://schemas.microsoft.com/office/powerpoint/2010/main" val="2920190244"/>
                </p:ext>
              </p:extLst>
            </p:nvPr>
          </p:nvGraphicFramePr>
          <p:xfrm>
            <a:off x="0" y="579176"/>
            <a:ext cx="6271681" cy="312106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43"/>
            <p:cNvSpPr txBox="1"/>
            <p:nvPr/>
          </p:nvSpPr>
          <p:spPr>
            <a:xfrm>
              <a:off x="1737360" y="1162512"/>
              <a:ext cx="1872000" cy="536748"/>
            </a:xfrm>
            <a:prstGeom prst="rect">
              <a:avLst/>
            </a:prstGeom>
            <a:noFill/>
            <a:ln w="19050">
              <a:noFill/>
              <a:prstDash val="solid"/>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000" b="1" kern="0" dirty="0">
                  <a:solidFill>
                    <a:srgbClr val="E31837"/>
                  </a:solidFill>
                  <a:latin typeface="Arial" panose="020B0604020202020204" pitchFamily="34" charset="0"/>
                  <a:cs typeface="Arial" panose="020B0604020202020204" pitchFamily="34" charset="0"/>
                </a:rPr>
                <a:t>20%</a:t>
              </a:r>
              <a:r>
                <a:rPr lang="en-US" sz="2000" b="1" kern="0" dirty="0">
                  <a:solidFill>
                    <a:srgbClr val="00B050"/>
                  </a:solidFill>
                  <a:latin typeface="Arial" panose="020B0604020202020204" pitchFamily="34" charset="0"/>
                  <a:cs typeface="Arial" panose="020B0604020202020204" pitchFamily="34" charset="0"/>
                </a:rPr>
                <a:t> </a:t>
              </a:r>
              <a:r>
                <a:rPr lang="en-US" sz="1400" kern="0" dirty="0">
                  <a:solidFill>
                    <a:sysClr val="windowText" lastClr="000000"/>
                  </a:solidFill>
                  <a:latin typeface="Arial" panose="020B0604020202020204" pitchFamily="34" charset="0"/>
                  <a:cs typeface="Arial" panose="020B0604020202020204" pitchFamily="34" charset="0"/>
                </a:rPr>
                <a:t>tested for HIV</a:t>
              </a:r>
              <a:endParaRPr lang="en-US" sz="1200" kern="0" dirty="0">
                <a:solidFill>
                  <a:sysClr val="windowText" lastClr="000000"/>
                </a:solidFill>
                <a:latin typeface="Arial" panose="020B0604020202020204" pitchFamily="34" charset="0"/>
                <a:cs typeface="Arial" panose="020B0604020202020204" pitchFamily="34" charset="0"/>
              </a:endParaRPr>
            </a:p>
            <a:p>
              <a:pPr fontAlgn="auto">
                <a:spcBef>
                  <a:spcPts val="0"/>
                </a:spcBef>
                <a:spcAft>
                  <a:spcPts val="0"/>
                </a:spcAft>
                <a:defRPr/>
              </a:pPr>
              <a:endParaRPr lang="en-GB" sz="1200" kern="0" dirty="0">
                <a:solidFill>
                  <a:sysClr val="windowText" lastClr="000000"/>
                </a:solidFill>
                <a:latin typeface="Arial" panose="020B0604020202020204" pitchFamily="34" charset="0"/>
                <a:cs typeface="Arial" panose="020B0604020202020204" pitchFamily="34" charset="0"/>
              </a:endParaRPr>
            </a:p>
          </p:txBody>
        </p:sp>
        <p:sp>
          <p:nvSpPr>
            <p:cNvPr id="15" name="Bent Arrow 14"/>
            <p:cNvSpPr/>
            <p:nvPr/>
          </p:nvSpPr>
          <p:spPr>
            <a:xfrm rot="5400000">
              <a:off x="2168139" y="1194817"/>
              <a:ext cx="454145" cy="1097278"/>
            </a:xfrm>
            <a:prstGeom prst="bentArrow">
              <a:avLst/>
            </a:prstGeom>
            <a:solidFill>
              <a:sysClr val="window" lastClr="FFFFFF">
                <a:lumMod val="65000"/>
              </a:sysClr>
            </a:solidFill>
            <a:ln w="25400" cap="flat" cmpd="sng" algn="ctr">
              <a:noFill/>
              <a:prstDash val="solid"/>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sysClr val="windowText" lastClr="000000"/>
                </a:solidFill>
              </a:endParaRPr>
            </a:p>
          </p:txBody>
        </p:sp>
        <p:sp>
          <p:nvSpPr>
            <p:cNvPr id="16" name="Bent Arrow 15"/>
            <p:cNvSpPr/>
            <p:nvPr/>
          </p:nvSpPr>
          <p:spPr>
            <a:xfrm rot="5400000">
              <a:off x="4815093" y="1842632"/>
              <a:ext cx="453600" cy="1097278"/>
            </a:xfrm>
            <a:prstGeom prst="bentArrow">
              <a:avLst/>
            </a:prstGeom>
            <a:solidFill>
              <a:sysClr val="window" lastClr="FFFFFF">
                <a:lumMod val="65000"/>
              </a:sys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GB" sz="1800">
                <a:solidFill>
                  <a:sysClr val="windowText" lastClr="000000"/>
                </a:solidFill>
              </a:endParaRPr>
            </a:p>
          </p:txBody>
        </p:sp>
        <p:sp>
          <p:nvSpPr>
            <p:cNvPr id="17" name="TextBox 43"/>
            <p:cNvSpPr txBox="1"/>
            <p:nvPr/>
          </p:nvSpPr>
          <p:spPr>
            <a:xfrm>
              <a:off x="4143694" y="1768223"/>
              <a:ext cx="1872000" cy="536748"/>
            </a:xfrm>
            <a:prstGeom prst="rect">
              <a:avLst/>
            </a:prstGeom>
            <a:noFill/>
            <a:ln w="19050">
              <a:noFill/>
              <a:prstDash val="solid"/>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000" b="1" dirty="0">
                  <a:solidFill>
                    <a:srgbClr val="E31837"/>
                  </a:solidFill>
                  <a:latin typeface="Arial" panose="020B0604020202020204" pitchFamily="34" charset="0"/>
                  <a:cs typeface="Arial" panose="020B0604020202020204" pitchFamily="34" charset="0"/>
                </a:rPr>
                <a:t>61%</a:t>
              </a:r>
              <a:r>
                <a:rPr lang="en-US" sz="1200" b="1" dirty="0">
                  <a:solidFill>
                    <a:srgbClr val="00B050"/>
                  </a:solidFill>
                  <a:latin typeface="Arial" panose="020B0604020202020204" pitchFamily="34" charset="0"/>
                  <a:cs typeface="Arial" panose="020B0604020202020204" pitchFamily="34" charset="0"/>
                </a:rPr>
                <a:t> </a:t>
              </a:r>
              <a:r>
                <a:rPr lang="en-US" sz="1400" dirty="0">
                  <a:solidFill>
                    <a:sysClr val="windowText" lastClr="000000"/>
                  </a:solidFill>
                  <a:latin typeface="Arial" panose="020B0604020202020204" pitchFamily="34" charset="0"/>
                  <a:cs typeface="Arial" panose="020B0604020202020204" pitchFamily="34" charset="0"/>
                </a:rPr>
                <a:t>of diagnosed TG are on treatment</a:t>
              </a:r>
              <a:endParaRPr lang="en-US" sz="1200" dirty="0">
                <a:solidFill>
                  <a:sysClr val="windowText" lastClr="000000"/>
                </a:solidFill>
                <a:latin typeface="Arial" panose="020B0604020202020204" pitchFamily="34" charset="0"/>
                <a:cs typeface="Arial" panose="020B0604020202020204" pitchFamily="34" charset="0"/>
              </a:endParaRPr>
            </a:p>
            <a:p>
              <a:pPr fontAlgn="auto">
                <a:spcBef>
                  <a:spcPts val="0"/>
                </a:spcBef>
                <a:spcAft>
                  <a:spcPts val="0"/>
                </a:spcAft>
                <a:defRPr/>
              </a:pPr>
              <a:endParaRPr lang="en-GB" sz="1200" dirty="0">
                <a:solidFill>
                  <a:sysClr val="windowText" lastClr="000000"/>
                </a:solidFill>
                <a:latin typeface="Arial" panose="020B0604020202020204" pitchFamily="34" charset="0"/>
                <a:cs typeface="Arial" panose="020B0604020202020204" pitchFamily="34" charset="0"/>
              </a:endParaRPr>
            </a:p>
          </p:txBody>
        </p:sp>
      </p:grpSp>
      <p:sp>
        <p:nvSpPr>
          <p:cNvPr id="18" name="Rectangle 17"/>
          <p:cNvSpPr/>
          <p:nvPr/>
        </p:nvSpPr>
        <p:spPr>
          <a:xfrm>
            <a:off x="126332" y="6561718"/>
            <a:ext cx="11377264" cy="230832"/>
          </a:xfrm>
          <a:prstGeom prst="rect">
            <a:avLst/>
          </a:prstGeom>
        </p:spPr>
        <p:txBody>
          <a:bodyPr wrap="square">
            <a:spAutoFit/>
          </a:bodyPr>
          <a:lstStyle/>
          <a:p>
            <a:pPr fontAlgn="auto">
              <a:spcBef>
                <a:spcPts val="0"/>
              </a:spcBef>
              <a:spcAft>
                <a:spcPts val="0"/>
              </a:spcAft>
            </a:pPr>
            <a:r>
              <a:rPr lang="en-US" sz="900" dirty="0">
                <a:solidFill>
                  <a:prstClr val="black"/>
                </a:solidFill>
                <a:cs typeface="Arial" panose="020B0604020202020204" pitchFamily="34" charset="0"/>
              </a:rPr>
              <a:t>Source: Prepared by </a:t>
            </a:r>
            <a:r>
              <a:rPr lang="en-US" sz="900" dirty="0">
                <a:solidFill>
                  <a:prstClr val="black"/>
                </a:solidFill>
                <a:cs typeface="Arial" panose="020B0604020202020204" pitchFamily="34" charset="0"/>
                <a:hlinkClick r:id="rId3"/>
              </a:rPr>
              <a:t>www.aidsdatahub.org</a:t>
            </a:r>
            <a:r>
              <a:rPr lang="en-US" sz="900" dirty="0">
                <a:solidFill>
                  <a:prstClr val="black"/>
                </a:solidFill>
                <a:cs typeface="Arial" panose="020B0604020202020204" pitchFamily="34" charset="0"/>
              </a:rPr>
              <a:t> based on USAID and PEPFAR Linkages Project. (2015). </a:t>
            </a:r>
            <a:r>
              <a:rPr lang="en-US" sz="900" dirty="0" err="1">
                <a:solidFill>
                  <a:prstClr val="black"/>
                </a:solidFill>
                <a:cs typeface="Arial" panose="020B0604020202020204" pitchFamily="34" charset="0"/>
              </a:rPr>
              <a:t>Programme</a:t>
            </a:r>
            <a:r>
              <a:rPr lang="en-US" sz="900" dirty="0">
                <a:solidFill>
                  <a:prstClr val="black"/>
                </a:solidFill>
                <a:cs typeface="Arial" panose="020B0604020202020204" pitchFamily="34" charset="0"/>
              </a:rPr>
              <a:t> Data,  Sisters and USAID LINKAGES Project- FHI 360: HIV Cascade Framework for Key Populations.</a:t>
            </a:r>
            <a:endParaRPr lang="en-GB" sz="900" dirty="0">
              <a:solidFill>
                <a:prstClr val="black"/>
              </a:solidFill>
              <a:cs typeface="Arial" panose="020B0604020202020204" pitchFamily="34" charset="0"/>
            </a:endParaRPr>
          </a:p>
        </p:txBody>
      </p:sp>
    </p:spTree>
    <p:extLst>
      <p:ext uri="{BB962C8B-B14F-4D97-AF65-F5344CB8AC3E}">
        <p14:creationId xmlns:p14="http://schemas.microsoft.com/office/powerpoint/2010/main" val="4058372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63552" y="2170456"/>
            <a:ext cx="8208912" cy="4642920"/>
            <a:chOff x="736166" y="908720"/>
            <a:chExt cx="8407834" cy="6011072"/>
          </a:xfrm>
        </p:grpSpPr>
        <p:graphicFrame>
          <p:nvGraphicFramePr>
            <p:cNvPr id="7" name="Chart 6"/>
            <p:cNvGraphicFramePr>
              <a:graphicFrameLocks/>
            </p:cNvGraphicFramePr>
            <p:nvPr/>
          </p:nvGraphicFramePr>
          <p:xfrm>
            <a:off x="736166" y="1052736"/>
            <a:ext cx="1404000" cy="140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052695016"/>
                </p:ext>
              </p:extLst>
            </p:nvPr>
          </p:nvGraphicFramePr>
          <p:xfrm>
            <a:off x="736166" y="2540421"/>
            <a:ext cx="1404000" cy="140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736166" y="4028106"/>
            <a:ext cx="1404000" cy="140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nvGraphicFramePr>
          <p:xfrm>
            <a:off x="736166" y="5515792"/>
            <a:ext cx="1404000" cy="1404000"/>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Straight Connector 11"/>
            <p:cNvCxnSpPr/>
            <p:nvPr/>
          </p:nvCxnSpPr>
          <p:spPr>
            <a:xfrm>
              <a:off x="994450" y="2420888"/>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4450" y="5373216"/>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4450" y="3915841"/>
              <a:ext cx="5904000"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5576" y="908720"/>
              <a:ext cx="1728191" cy="398471"/>
            </a:xfrm>
            <a:prstGeom prst="rect">
              <a:avLst/>
            </a:prstGeom>
            <a:noFill/>
          </p:spPr>
          <p:txBody>
            <a:bodyPr wrap="square" rtlCol="0">
              <a:spAutoFit/>
            </a:bodyPr>
            <a:lstStyle/>
            <a:p>
              <a:pPr fontAlgn="auto">
                <a:spcBef>
                  <a:spcPts val="0"/>
                </a:spcBef>
                <a:spcAft>
                  <a:spcPts val="0"/>
                </a:spcAft>
                <a:defRPr/>
              </a:pPr>
              <a:r>
                <a:rPr lang="en-US" sz="1400" b="1" dirty="0">
                  <a:solidFill>
                    <a:prstClr val="black"/>
                  </a:solidFill>
                  <a:latin typeface="Arial"/>
                  <a:cs typeface="+mn-cs"/>
                </a:rPr>
                <a:t>In India…</a:t>
              </a:r>
              <a:endParaRPr lang="en-GB" sz="1400" b="1" dirty="0">
                <a:solidFill>
                  <a:prstClr val="black"/>
                </a:solidFill>
                <a:latin typeface="Arial"/>
                <a:cs typeface="+mn-cs"/>
              </a:endParaRPr>
            </a:p>
          </p:txBody>
        </p:sp>
        <p:sp>
          <p:nvSpPr>
            <p:cNvPr id="16" name="TextBox 15"/>
            <p:cNvSpPr txBox="1"/>
            <p:nvPr/>
          </p:nvSpPr>
          <p:spPr>
            <a:xfrm>
              <a:off x="770190" y="2401144"/>
              <a:ext cx="1728191" cy="398471"/>
            </a:xfrm>
            <a:prstGeom prst="rect">
              <a:avLst/>
            </a:prstGeom>
            <a:noFill/>
          </p:spPr>
          <p:txBody>
            <a:bodyPr wrap="square" rtlCol="0">
              <a:spAutoFit/>
            </a:bodyPr>
            <a:lstStyle/>
            <a:p>
              <a:pPr fontAlgn="auto">
                <a:spcBef>
                  <a:spcPts val="0"/>
                </a:spcBef>
                <a:spcAft>
                  <a:spcPts val="0"/>
                </a:spcAft>
                <a:defRPr/>
              </a:pPr>
              <a:r>
                <a:rPr lang="en-US" sz="1400" b="1" dirty="0">
                  <a:solidFill>
                    <a:prstClr val="black"/>
                  </a:solidFill>
                  <a:latin typeface="Arial"/>
                  <a:cs typeface="+mn-cs"/>
                </a:rPr>
                <a:t>In Bangladesh…</a:t>
              </a:r>
              <a:endParaRPr lang="en-GB" sz="1400" b="1" dirty="0">
                <a:solidFill>
                  <a:prstClr val="black"/>
                </a:solidFill>
                <a:latin typeface="Arial"/>
                <a:cs typeface="+mn-cs"/>
              </a:endParaRPr>
            </a:p>
          </p:txBody>
        </p:sp>
        <p:sp>
          <p:nvSpPr>
            <p:cNvPr id="17" name="TextBox 16"/>
            <p:cNvSpPr txBox="1"/>
            <p:nvPr/>
          </p:nvSpPr>
          <p:spPr>
            <a:xfrm>
              <a:off x="768102" y="3891408"/>
              <a:ext cx="1728191" cy="398471"/>
            </a:xfrm>
            <a:prstGeom prst="rect">
              <a:avLst/>
            </a:prstGeom>
            <a:noFill/>
          </p:spPr>
          <p:txBody>
            <a:bodyPr wrap="square" rtlCol="0">
              <a:spAutoFit/>
            </a:bodyPr>
            <a:lstStyle/>
            <a:p>
              <a:pPr fontAlgn="auto">
                <a:spcBef>
                  <a:spcPts val="0"/>
                </a:spcBef>
                <a:spcAft>
                  <a:spcPts val="0"/>
                </a:spcAft>
                <a:defRPr/>
              </a:pPr>
              <a:r>
                <a:rPr lang="en-US" sz="1400" b="1" dirty="0">
                  <a:solidFill>
                    <a:prstClr val="black"/>
                  </a:solidFill>
                  <a:latin typeface="Arial"/>
                  <a:cs typeface="+mn-cs"/>
                </a:rPr>
                <a:t>In Cambodia…</a:t>
              </a:r>
              <a:endParaRPr lang="en-GB" sz="1400" b="1" dirty="0">
                <a:solidFill>
                  <a:prstClr val="black"/>
                </a:solidFill>
                <a:latin typeface="Arial"/>
                <a:cs typeface="+mn-cs"/>
              </a:endParaRPr>
            </a:p>
          </p:txBody>
        </p:sp>
        <p:sp>
          <p:nvSpPr>
            <p:cNvPr id="18" name="TextBox 17"/>
            <p:cNvSpPr txBox="1"/>
            <p:nvPr/>
          </p:nvSpPr>
          <p:spPr>
            <a:xfrm>
              <a:off x="768102" y="5378523"/>
              <a:ext cx="1728191" cy="398471"/>
            </a:xfrm>
            <a:prstGeom prst="rect">
              <a:avLst/>
            </a:prstGeom>
            <a:noFill/>
          </p:spPr>
          <p:txBody>
            <a:bodyPr wrap="square" rtlCol="0">
              <a:spAutoFit/>
            </a:bodyPr>
            <a:lstStyle/>
            <a:p>
              <a:pPr fontAlgn="auto">
                <a:spcBef>
                  <a:spcPts val="0"/>
                </a:spcBef>
                <a:spcAft>
                  <a:spcPts val="0"/>
                </a:spcAft>
                <a:defRPr/>
              </a:pPr>
              <a:r>
                <a:rPr lang="en-US" sz="1400" b="1" dirty="0">
                  <a:solidFill>
                    <a:prstClr val="black"/>
                  </a:solidFill>
                  <a:latin typeface="Arial"/>
                  <a:cs typeface="+mn-cs"/>
                </a:rPr>
                <a:t>In Pakistan…</a:t>
              </a:r>
              <a:endParaRPr lang="en-GB" sz="1400" b="1" dirty="0">
                <a:solidFill>
                  <a:prstClr val="black"/>
                </a:solidFill>
                <a:latin typeface="Arial"/>
                <a:cs typeface="+mn-cs"/>
              </a:endParaRPr>
            </a:p>
          </p:txBody>
        </p:sp>
        <p:sp>
          <p:nvSpPr>
            <p:cNvPr id="19" name="TextBox 18"/>
            <p:cNvSpPr txBox="1"/>
            <p:nvPr/>
          </p:nvSpPr>
          <p:spPr>
            <a:xfrm>
              <a:off x="2412804" y="1212446"/>
              <a:ext cx="2232248" cy="1235258"/>
            </a:xfrm>
            <a:prstGeom prst="rect">
              <a:avLst/>
            </a:prstGeom>
            <a:noFill/>
          </p:spPr>
          <p:txBody>
            <a:bodyPr wrap="square" rtlCol="0">
              <a:spAutoFit/>
            </a:bodyPr>
            <a:lstStyle/>
            <a:p>
              <a:pPr fontAlgn="auto">
                <a:spcBef>
                  <a:spcPts val="0"/>
                </a:spcBef>
                <a:spcAft>
                  <a:spcPts val="0"/>
                </a:spcAft>
                <a:defRPr/>
              </a:pPr>
              <a:r>
                <a:rPr lang="en-US" sz="4000" b="1" dirty="0">
                  <a:solidFill>
                    <a:srgbClr val="F26B73"/>
                  </a:solidFill>
                  <a:latin typeface="Arial"/>
                  <a:cs typeface="+mn-cs"/>
                </a:rPr>
                <a:t>1 </a:t>
              </a:r>
              <a:r>
                <a:rPr lang="en-US" b="1" dirty="0">
                  <a:solidFill>
                    <a:srgbClr val="F26B73"/>
                  </a:solidFill>
                  <a:latin typeface="Arial"/>
                  <a:cs typeface="+mn-cs"/>
                </a:rPr>
                <a:t>in</a:t>
              </a:r>
              <a:r>
                <a:rPr lang="en-US" sz="4000" b="1" dirty="0">
                  <a:solidFill>
                    <a:srgbClr val="F26B73"/>
                  </a:solidFill>
                  <a:latin typeface="Arial"/>
                  <a:cs typeface="+mn-cs"/>
                </a:rPr>
                <a:t> 5</a:t>
              </a:r>
            </a:p>
            <a:p>
              <a:pPr fontAlgn="auto">
                <a:spcBef>
                  <a:spcPts val="0"/>
                </a:spcBef>
                <a:spcAft>
                  <a:spcPts val="0"/>
                </a:spcAft>
                <a:defRPr/>
              </a:pPr>
              <a:r>
                <a:rPr lang="en-US" sz="1400" b="1" dirty="0">
                  <a:solidFill>
                    <a:prstClr val="white">
                      <a:lumMod val="50000"/>
                    </a:prstClr>
                  </a:solidFill>
                  <a:latin typeface="Arial"/>
                  <a:cs typeface="+mn-cs"/>
                </a:rPr>
                <a:t>Transgender women</a:t>
              </a:r>
              <a:endParaRPr lang="en-GB" sz="1400" b="1" dirty="0">
                <a:solidFill>
                  <a:prstClr val="white">
                    <a:lumMod val="50000"/>
                  </a:prstClr>
                </a:solidFill>
                <a:latin typeface="Arial"/>
                <a:cs typeface="+mn-cs"/>
              </a:endParaRPr>
            </a:p>
          </p:txBody>
        </p:sp>
        <p:sp>
          <p:nvSpPr>
            <p:cNvPr id="20" name="TextBox 19"/>
            <p:cNvSpPr txBox="1"/>
            <p:nvPr/>
          </p:nvSpPr>
          <p:spPr>
            <a:xfrm>
              <a:off x="2412804" y="2694413"/>
              <a:ext cx="2232248" cy="1235258"/>
            </a:xfrm>
            <a:prstGeom prst="rect">
              <a:avLst/>
            </a:prstGeom>
            <a:noFill/>
          </p:spPr>
          <p:txBody>
            <a:bodyPr wrap="square" rtlCol="0">
              <a:spAutoFit/>
            </a:bodyPr>
            <a:lstStyle/>
            <a:p>
              <a:pPr fontAlgn="auto">
                <a:spcBef>
                  <a:spcPts val="0"/>
                </a:spcBef>
                <a:spcAft>
                  <a:spcPts val="0"/>
                </a:spcAft>
                <a:defRPr/>
              </a:pPr>
              <a:r>
                <a:rPr lang="en-US" sz="4000" b="1" dirty="0">
                  <a:solidFill>
                    <a:srgbClr val="C54C3F"/>
                  </a:solidFill>
                  <a:latin typeface="Arial"/>
                  <a:cs typeface="+mn-cs"/>
                </a:rPr>
                <a:t>1 </a:t>
              </a:r>
              <a:r>
                <a:rPr lang="en-US" b="1" dirty="0">
                  <a:solidFill>
                    <a:srgbClr val="C54C3F"/>
                  </a:solidFill>
                  <a:latin typeface="Arial"/>
                  <a:cs typeface="+mn-cs"/>
                </a:rPr>
                <a:t>in</a:t>
              </a:r>
              <a:r>
                <a:rPr lang="en-US" sz="4000" b="1" dirty="0">
                  <a:solidFill>
                    <a:srgbClr val="C54C3F"/>
                  </a:solidFill>
                  <a:latin typeface="Arial"/>
                  <a:cs typeface="+mn-cs"/>
                </a:rPr>
                <a:t> 3</a:t>
              </a:r>
            </a:p>
            <a:p>
              <a:pPr fontAlgn="auto">
                <a:spcBef>
                  <a:spcPts val="0"/>
                </a:spcBef>
                <a:spcAft>
                  <a:spcPts val="0"/>
                </a:spcAft>
                <a:defRPr/>
              </a:pPr>
              <a:r>
                <a:rPr lang="en-US" sz="1400" b="1" dirty="0">
                  <a:solidFill>
                    <a:prstClr val="white">
                      <a:lumMod val="50000"/>
                    </a:prstClr>
                  </a:solidFill>
                  <a:latin typeface="Arial"/>
                  <a:cs typeface="+mn-cs"/>
                </a:rPr>
                <a:t>Transgender women</a:t>
              </a:r>
              <a:endParaRPr lang="en-GB" sz="1400" b="1" dirty="0">
                <a:solidFill>
                  <a:prstClr val="white">
                    <a:lumMod val="50000"/>
                  </a:prstClr>
                </a:solidFill>
                <a:latin typeface="Arial"/>
                <a:cs typeface="+mn-cs"/>
              </a:endParaRPr>
            </a:p>
          </p:txBody>
        </p:sp>
        <p:sp>
          <p:nvSpPr>
            <p:cNvPr id="21" name="TextBox 20"/>
            <p:cNvSpPr txBox="1"/>
            <p:nvPr/>
          </p:nvSpPr>
          <p:spPr>
            <a:xfrm>
              <a:off x="2412804" y="4176380"/>
              <a:ext cx="2232248" cy="1235258"/>
            </a:xfrm>
            <a:prstGeom prst="rect">
              <a:avLst/>
            </a:prstGeom>
            <a:noFill/>
          </p:spPr>
          <p:txBody>
            <a:bodyPr wrap="square" rtlCol="0">
              <a:spAutoFit/>
            </a:bodyPr>
            <a:lstStyle/>
            <a:p>
              <a:pPr fontAlgn="auto">
                <a:spcBef>
                  <a:spcPts val="0"/>
                </a:spcBef>
                <a:spcAft>
                  <a:spcPts val="0"/>
                </a:spcAft>
                <a:defRPr/>
              </a:pPr>
              <a:r>
                <a:rPr lang="en-US" sz="4000" b="1" dirty="0">
                  <a:solidFill>
                    <a:srgbClr val="FF9900"/>
                  </a:solidFill>
                  <a:latin typeface="Arial"/>
                  <a:cs typeface="+mn-cs"/>
                </a:rPr>
                <a:t>1 </a:t>
              </a:r>
              <a:r>
                <a:rPr lang="en-US" b="1" dirty="0">
                  <a:solidFill>
                    <a:srgbClr val="FF9900"/>
                  </a:solidFill>
                  <a:latin typeface="Arial"/>
                  <a:cs typeface="+mn-cs"/>
                </a:rPr>
                <a:t>in</a:t>
              </a:r>
              <a:r>
                <a:rPr lang="en-US" sz="4000" b="1" dirty="0">
                  <a:solidFill>
                    <a:srgbClr val="FF9900"/>
                  </a:solidFill>
                  <a:latin typeface="Arial"/>
                  <a:cs typeface="+mn-cs"/>
                </a:rPr>
                <a:t> 5</a:t>
              </a:r>
            </a:p>
            <a:p>
              <a:pPr fontAlgn="auto">
                <a:spcBef>
                  <a:spcPts val="0"/>
                </a:spcBef>
                <a:spcAft>
                  <a:spcPts val="0"/>
                </a:spcAft>
                <a:defRPr/>
              </a:pPr>
              <a:r>
                <a:rPr lang="en-US" sz="1400" b="1" dirty="0">
                  <a:solidFill>
                    <a:prstClr val="white">
                      <a:lumMod val="50000"/>
                    </a:prstClr>
                  </a:solidFill>
                  <a:latin typeface="Arial"/>
                  <a:cs typeface="+mn-cs"/>
                </a:rPr>
                <a:t>Transgender women</a:t>
              </a:r>
              <a:endParaRPr lang="en-GB" sz="1400" b="1" dirty="0">
                <a:solidFill>
                  <a:prstClr val="white">
                    <a:lumMod val="50000"/>
                  </a:prstClr>
                </a:solidFill>
                <a:latin typeface="Arial"/>
                <a:cs typeface="+mn-cs"/>
              </a:endParaRPr>
            </a:p>
          </p:txBody>
        </p:sp>
        <p:sp>
          <p:nvSpPr>
            <p:cNvPr id="22" name="TextBox 21"/>
            <p:cNvSpPr txBox="1"/>
            <p:nvPr/>
          </p:nvSpPr>
          <p:spPr>
            <a:xfrm>
              <a:off x="2412804" y="5658348"/>
              <a:ext cx="2232248" cy="1235258"/>
            </a:xfrm>
            <a:prstGeom prst="rect">
              <a:avLst/>
            </a:prstGeom>
            <a:noFill/>
          </p:spPr>
          <p:txBody>
            <a:bodyPr wrap="square" rtlCol="0">
              <a:spAutoFit/>
            </a:bodyPr>
            <a:lstStyle/>
            <a:p>
              <a:pPr fontAlgn="auto">
                <a:spcBef>
                  <a:spcPts val="0"/>
                </a:spcBef>
                <a:spcAft>
                  <a:spcPts val="0"/>
                </a:spcAft>
                <a:defRPr/>
              </a:pPr>
              <a:r>
                <a:rPr lang="en-US" sz="4000" b="1" dirty="0">
                  <a:solidFill>
                    <a:srgbClr val="FB5033"/>
                  </a:solidFill>
                  <a:latin typeface="Arial"/>
                  <a:cs typeface="+mn-cs"/>
                </a:rPr>
                <a:t>1 </a:t>
              </a:r>
              <a:r>
                <a:rPr lang="en-US" b="1" dirty="0">
                  <a:solidFill>
                    <a:srgbClr val="FB5033"/>
                  </a:solidFill>
                  <a:latin typeface="Arial"/>
                  <a:cs typeface="+mn-cs"/>
                </a:rPr>
                <a:t>in</a:t>
              </a:r>
              <a:r>
                <a:rPr lang="en-US" sz="4000" b="1" dirty="0">
                  <a:solidFill>
                    <a:srgbClr val="FB5033"/>
                  </a:solidFill>
                  <a:latin typeface="Arial"/>
                  <a:cs typeface="+mn-cs"/>
                </a:rPr>
                <a:t> 6</a:t>
              </a:r>
            </a:p>
            <a:p>
              <a:pPr fontAlgn="auto">
                <a:spcBef>
                  <a:spcPts val="0"/>
                </a:spcBef>
                <a:spcAft>
                  <a:spcPts val="0"/>
                </a:spcAft>
                <a:defRPr/>
              </a:pPr>
              <a:r>
                <a:rPr lang="en-US" sz="1400" b="1" dirty="0">
                  <a:solidFill>
                    <a:prstClr val="white">
                      <a:lumMod val="50000"/>
                    </a:prstClr>
                  </a:solidFill>
                  <a:latin typeface="Arial"/>
                  <a:cs typeface="+mn-cs"/>
                </a:rPr>
                <a:t>Transgender women</a:t>
              </a:r>
              <a:endParaRPr lang="en-GB" sz="1400" b="1" dirty="0">
                <a:solidFill>
                  <a:prstClr val="white">
                    <a:lumMod val="50000"/>
                  </a:prstClr>
                </a:solidFill>
                <a:latin typeface="Arial"/>
                <a:cs typeface="+mn-cs"/>
              </a:endParaRPr>
            </a:p>
          </p:txBody>
        </p:sp>
        <p:sp>
          <p:nvSpPr>
            <p:cNvPr id="2" name="TextBox 1"/>
            <p:cNvSpPr txBox="1"/>
            <p:nvPr/>
          </p:nvSpPr>
          <p:spPr>
            <a:xfrm>
              <a:off x="4645052" y="1340769"/>
              <a:ext cx="4031405" cy="996176"/>
            </a:xfrm>
            <a:prstGeom prst="rect">
              <a:avLst/>
            </a:prstGeom>
            <a:noFill/>
          </p:spPr>
          <p:txBody>
            <a:bodyPr wrap="square" rtlCol="0">
              <a:spAutoFit/>
            </a:bodyPr>
            <a:lstStyle/>
            <a:p>
              <a:pPr fontAlgn="auto">
                <a:spcBef>
                  <a:spcPts val="0"/>
                </a:spcBef>
                <a:spcAft>
                  <a:spcPts val="0"/>
                </a:spcAft>
                <a:defRPr/>
              </a:pPr>
              <a:r>
                <a:rPr lang="en-US" sz="2000" dirty="0">
                  <a:solidFill>
                    <a:prstClr val="black"/>
                  </a:solidFill>
                  <a:latin typeface="Arial"/>
                  <a:cs typeface="+mn-cs"/>
                </a:rPr>
                <a:t>experienced </a:t>
              </a:r>
              <a:r>
                <a:rPr lang="en-US" sz="2400" b="1" dirty="0">
                  <a:solidFill>
                    <a:srgbClr val="F26B73"/>
                  </a:solidFill>
                  <a:latin typeface="Arial"/>
                  <a:cs typeface="+mn-cs"/>
                </a:rPr>
                <a:t>sexual violence </a:t>
              </a:r>
              <a:r>
                <a:rPr lang="en-US" sz="2000" dirty="0">
                  <a:solidFill>
                    <a:prstClr val="black"/>
                  </a:solidFill>
                  <a:latin typeface="Arial"/>
                  <a:cs typeface="+mn-cs"/>
                </a:rPr>
                <a:t>in last 12 months </a:t>
              </a:r>
              <a:endParaRPr lang="en-GB" sz="2000" dirty="0">
                <a:solidFill>
                  <a:prstClr val="black"/>
                </a:solidFill>
                <a:latin typeface="Arial"/>
                <a:cs typeface="+mn-cs"/>
              </a:endParaRPr>
            </a:p>
          </p:txBody>
        </p:sp>
        <p:sp>
          <p:nvSpPr>
            <p:cNvPr id="23" name="TextBox 22"/>
            <p:cNvSpPr txBox="1"/>
            <p:nvPr/>
          </p:nvSpPr>
          <p:spPr>
            <a:xfrm>
              <a:off x="4644008" y="2708920"/>
              <a:ext cx="4031405" cy="996176"/>
            </a:xfrm>
            <a:prstGeom prst="rect">
              <a:avLst/>
            </a:prstGeom>
            <a:noFill/>
          </p:spPr>
          <p:txBody>
            <a:bodyPr wrap="square" rtlCol="0">
              <a:spAutoFit/>
            </a:bodyPr>
            <a:lstStyle/>
            <a:p>
              <a:pPr fontAlgn="auto">
                <a:spcBef>
                  <a:spcPts val="0"/>
                </a:spcBef>
                <a:spcAft>
                  <a:spcPts val="0"/>
                </a:spcAft>
                <a:defRPr/>
              </a:pPr>
              <a:r>
                <a:rPr lang="en-US" sz="2000" dirty="0">
                  <a:solidFill>
                    <a:prstClr val="black"/>
                  </a:solidFill>
                  <a:latin typeface="Arial"/>
                  <a:cs typeface="+mn-cs"/>
                </a:rPr>
                <a:t>reported being</a:t>
              </a:r>
              <a:r>
                <a:rPr lang="en-US" sz="2400" b="1" dirty="0">
                  <a:solidFill>
                    <a:srgbClr val="C54C3F"/>
                  </a:solidFill>
                  <a:latin typeface="Arial"/>
                  <a:cs typeface="+mn-cs"/>
                </a:rPr>
                <a:t> raped/beaten </a:t>
              </a:r>
              <a:r>
                <a:rPr lang="en-US" sz="2000" dirty="0">
                  <a:solidFill>
                    <a:prstClr val="black"/>
                  </a:solidFill>
                  <a:latin typeface="Arial"/>
                  <a:cs typeface="+mn-cs"/>
                </a:rPr>
                <a:t>in last 12 months </a:t>
              </a:r>
              <a:endParaRPr lang="en-GB" sz="2000" dirty="0">
                <a:solidFill>
                  <a:prstClr val="black"/>
                </a:solidFill>
                <a:latin typeface="Arial"/>
                <a:cs typeface="+mn-cs"/>
              </a:endParaRPr>
            </a:p>
          </p:txBody>
        </p:sp>
        <p:sp>
          <p:nvSpPr>
            <p:cNvPr id="24" name="TextBox 23"/>
            <p:cNvSpPr txBox="1"/>
            <p:nvPr/>
          </p:nvSpPr>
          <p:spPr>
            <a:xfrm>
              <a:off x="4644008" y="4243735"/>
              <a:ext cx="4392488" cy="996176"/>
            </a:xfrm>
            <a:prstGeom prst="rect">
              <a:avLst/>
            </a:prstGeom>
            <a:noFill/>
          </p:spPr>
          <p:txBody>
            <a:bodyPr wrap="square" rtlCol="0">
              <a:spAutoFit/>
            </a:bodyPr>
            <a:lstStyle/>
            <a:p>
              <a:pPr fontAlgn="auto">
                <a:spcBef>
                  <a:spcPts val="0"/>
                </a:spcBef>
                <a:spcAft>
                  <a:spcPts val="0"/>
                </a:spcAft>
                <a:defRPr/>
              </a:pPr>
              <a:r>
                <a:rPr lang="en-US" sz="2000" dirty="0">
                  <a:solidFill>
                    <a:prstClr val="black"/>
                  </a:solidFill>
                  <a:latin typeface="Arial"/>
                  <a:cs typeface="+mn-cs"/>
                </a:rPr>
                <a:t>have been </a:t>
              </a:r>
              <a:r>
                <a:rPr lang="en-US" sz="2400" b="1" dirty="0">
                  <a:solidFill>
                    <a:srgbClr val="FF9900"/>
                  </a:solidFill>
                  <a:latin typeface="Arial"/>
                  <a:cs typeface="+mn-cs"/>
                </a:rPr>
                <a:t>denied/thrown out </a:t>
              </a:r>
            </a:p>
            <a:p>
              <a:pPr fontAlgn="auto">
                <a:spcBef>
                  <a:spcPts val="0"/>
                </a:spcBef>
                <a:spcAft>
                  <a:spcPts val="0"/>
                </a:spcAft>
                <a:defRPr/>
              </a:pPr>
              <a:r>
                <a:rPr lang="en-US" sz="2000" dirty="0">
                  <a:solidFill>
                    <a:prstClr val="black"/>
                  </a:solidFill>
                  <a:latin typeface="Arial"/>
                  <a:cs typeface="+mn-cs"/>
                </a:rPr>
                <a:t>of a housing in their life time</a:t>
              </a:r>
              <a:endParaRPr lang="en-GB" sz="2000" dirty="0">
                <a:solidFill>
                  <a:prstClr val="black"/>
                </a:solidFill>
                <a:latin typeface="Arial"/>
                <a:cs typeface="+mn-cs"/>
              </a:endParaRPr>
            </a:p>
          </p:txBody>
        </p:sp>
        <p:sp>
          <p:nvSpPr>
            <p:cNvPr id="25" name="TextBox 24"/>
            <p:cNvSpPr txBox="1"/>
            <p:nvPr/>
          </p:nvSpPr>
          <p:spPr>
            <a:xfrm>
              <a:off x="4646096" y="5683895"/>
              <a:ext cx="4497904" cy="996176"/>
            </a:xfrm>
            <a:prstGeom prst="rect">
              <a:avLst/>
            </a:prstGeom>
            <a:noFill/>
          </p:spPr>
          <p:txBody>
            <a:bodyPr wrap="square" rtlCol="0">
              <a:spAutoFit/>
            </a:bodyPr>
            <a:lstStyle/>
            <a:p>
              <a:pPr fontAlgn="auto">
                <a:spcBef>
                  <a:spcPts val="0"/>
                </a:spcBef>
                <a:spcAft>
                  <a:spcPts val="0"/>
                </a:spcAft>
                <a:defRPr/>
              </a:pPr>
              <a:r>
                <a:rPr lang="en-US" sz="2000" dirty="0">
                  <a:solidFill>
                    <a:prstClr val="black"/>
                  </a:solidFill>
                  <a:latin typeface="Arial"/>
                  <a:cs typeface="+mn-cs"/>
                </a:rPr>
                <a:t>have been </a:t>
              </a:r>
              <a:r>
                <a:rPr lang="en-US" sz="2400" b="1" dirty="0">
                  <a:solidFill>
                    <a:srgbClr val="FB5033"/>
                  </a:solidFill>
                  <a:latin typeface="Arial"/>
                  <a:cs typeface="+mn-cs"/>
                </a:rPr>
                <a:t>denied healthcare</a:t>
              </a:r>
            </a:p>
            <a:p>
              <a:pPr fontAlgn="auto">
                <a:spcBef>
                  <a:spcPts val="0"/>
                </a:spcBef>
                <a:spcAft>
                  <a:spcPts val="0"/>
                </a:spcAft>
                <a:defRPr/>
              </a:pPr>
              <a:r>
                <a:rPr lang="en-US" sz="2000" dirty="0">
                  <a:solidFill>
                    <a:prstClr val="black"/>
                  </a:solidFill>
                  <a:latin typeface="Arial"/>
                  <a:cs typeface="+mn-cs"/>
                </a:rPr>
                <a:t>in their life time</a:t>
              </a:r>
              <a:endParaRPr lang="en-GB" sz="2000" dirty="0">
                <a:solidFill>
                  <a:prstClr val="black"/>
                </a:solidFill>
                <a:latin typeface="Arial"/>
                <a:cs typeface="+mn-cs"/>
              </a:endParaRPr>
            </a:p>
          </p:txBody>
        </p:sp>
      </p:grpSp>
      <p:sp>
        <p:nvSpPr>
          <p:cNvPr id="26" name="TextBox 25"/>
          <p:cNvSpPr txBox="1"/>
          <p:nvPr/>
        </p:nvSpPr>
        <p:spPr>
          <a:xfrm>
            <a:off x="6898904" y="6646218"/>
            <a:ext cx="5293096" cy="230832"/>
          </a:xfrm>
          <a:prstGeom prst="rect">
            <a:avLst/>
          </a:prstGeom>
          <a:noFill/>
        </p:spPr>
        <p:txBody>
          <a:bodyPr wrap="square" rtlCol="0">
            <a:spAutoFit/>
          </a:bodyPr>
          <a:lstStyle/>
          <a:p>
            <a:pPr algn="r" fontAlgn="auto">
              <a:spcBef>
                <a:spcPts val="0"/>
              </a:spcBef>
              <a:spcAft>
                <a:spcPts val="0"/>
              </a:spcAft>
              <a:defRPr/>
            </a:pPr>
            <a:r>
              <a:rPr lang="en-US" sz="900" dirty="0">
                <a:solidFill>
                  <a:prstClr val="black"/>
                </a:solidFill>
                <a:latin typeface="Arial"/>
                <a:cs typeface="Arial" panose="020B0604020202020204" pitchFamily="34" charset="0"/>
              </a:rPr>
              <a:t>Prepared by </a:t>
            </a:r>
            <a:r>
              <a:rPr lang="en-US" sz="900" dirty="0">
                <a:solidFill>
                  <a:prstClr val="black"/>
                </a:solidFill>
                <a:latin typeface="Arial"/>
                <a:cs typeface="Arial" panose="020B0604020202020204" pitchFamily="34" charset="0"/>
                <a:hlinkClick r:id="rId7"/>
              </a:rPr>
              <a:t>www.aidsdatahub.org</a:t>
            </a:r>
            <a:r>
              <a:rPr lang="en-US" sz="900" dirty="0">
                <a:solidFill>
                  <a:prstClr val="black"/>
                </a:solidFill>
                <a:latin typeface="Arial"/>
                <a:cs typeface="Arial" panose="020B0604020202020204" pitchFamily="34" charset="0"/>
              </a:rPr>
              <a:t> based on Integrated Biological and </a:t>
            </a:r>
            <a:r>
              <a:rPr lang="en-US" sz="900" dirty="0" err="1">
                <a:solidFill>
                  <a:prstClr val="black"/>
                </a:solidFill>
                <a:latin typeface="Arial"/>
                <a:cs typeface="Arial" panose="020B0604020202020204" pitchFamily="34" charset="0"/>
              </a:rPr>
              <a:t>Behavioural</a:t>
            </a:r>
            <a:r>
              <a:rPr lang="en-US" sz="900" dirty="0">
                <a:solidFill>
                  <a:prstClr val="black"/>
                </a:solidFill>
                <a:latin typeface="Arial"/>
                <a:cs typeface="Arial" panose="020B0604020202020204" pitchFamily="34" charset="0"/>
              </a:rPr>
              <a:t> Surveys </a:t>
            </a:r>
            <a:endParaRPr lang="en-GB" sz="900" dirty="0">
              <a:solidFill>
                <a:prstClr val="black"/>
              </a:solidFill>
              <a:latin typeface="Arial"/>
              <a:cs typeface="Arial" panose="020B0604020202020204" pitchFamily="34" charset="0"/>
            </a:endParaRPr>
          </a:p>
        </p:txBody>
      </p:sp>
      <p:sp>
        <p:nvSpPr>
          <p:cNvPr id="4" name="Rectangle 3"/>
          <p:cNvSpPr/>
          <p:nvPr/>
        </p:nvSpPr>
        <p:spPr>
          <a:xfrm>
            <a:off x="1543115" y="-747464"/>
            <a:ext cx="9361040" cy="918592"/>
          </a:xfrm>
          <a:prstGeom prst="rect">
            <a:avLst/>
          </a:prstGeom>
          <a:noFill/>
        </p:spPr>
        <p:txBody>
          <a:bodyPr/>
          <a:lstStyle/>
          <a:p>
            <a:pPr algn="ctr" fontAlgn="auto">
              <a:spcAft>
                <a:spcPts val="0"/>
              </a:spcAft>
              <a:defRPr/>
            </a:pPr>
            <a:endParaRPr lang="en-GB" sz="2400" b="1" dirty="0">
              <a:solidFill>
                <a:srgbClr val="00B0F0"/>
              </a:solidFill>
              <a:latin typeface="Arial"/>
              <a:cs typeface="Arial" pitchFamily="34" charset="0"/>
            </a:endParaRPr>
          </a:p>
        </p:txBody>
      </p:sp>
      <p:sp>
        <p:nvSpPr>
          <p:cNvPr id="5" name="Title 4"/>
          <p:cNvSpPr>
            <a:spLocks noGrp="1"/>
          </p:cNvSpPr>
          <p:nvPr>
            <p:ph type="title"/>
          </p:nvPr>
        </p:nvSpPr>
        <p:spPr>
          <a:xfrm>
            <a:off x="263352" y="1334850"/>
            <a:ext cx="11449272" cy="504000"/>
          </a:xfrm>
        </p:spPr>
        <p:txBody>
          <a:bodyPr/>
          <a:lstStyle/>
          <a:p>
            <a:r>
              <a:rPr lang="en-GB" dirty="0"/>
              <a:t>Social justice and human rights are fundamental to address the public health needs of transgender women</a:t>
            </a:r>
            <a:br>
              <a:rPr lang="en-GB" dirty="0"/>
            </a:br>
            <a:endParaRPr lang="en-GB" dirty="0"/>
          </a:p>
        </p:txBody>
      </p:sp>
    </p:spTree>
    <p:extLst>
      <p:ext uri="{BB962C8B-B14F-4D97-AF65-F5344CB8AC3E}">
        <p14:creationId xmlns:p14="http://schemas.microsoft.com/office/powerpoint/2010/main" val="537204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84" y="1562504"/>
            <a:ext cx="11377264" cy="504000"/>
          </a:xfrm>
        </p:spPr>
        <p:txBody>
          <a:bodyPr>
            <a:noAutofit/>
          </a:bodyPr>
          <a:lstStyle/>
          <a:p>
            <a:r>
              <a:rPr lang="en-US" dirty="0"/>
              <a:t>Prevailing stigma, discrimination and violence against transgender people</a:t>
            </a:r>
            <a:endParaRPr lang="th-TH" dirty="0"/>
          </a:p>
        </p:txBody>
      </p:sp>
      <p:sp>
        <p:nvSpPr>
          <p:cNvPr id="6" name="Title 1"/>
          <p:cNvSpPr txBox="1">
            <a:spLocks/>
          </p:cNvSpPr>
          <p:nvPr/>
        </p:nvSpPr>
        <p:spPr>
          <a:xfrm>
            <a:off x="6312024" y="6542490"/>
            <a:ext cx="6120680" cy="35798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1000" dirty="0">
                <a:solidFill>
                  <a:prstClr val="black"/>
                </a:solidFill>
                <a:latin typeface="Arial" charset="0"/>
                <a:cs typeface="Arial" charset="0"/>
              </a:rPr>
              <a:t>Source: Prepared by </a:t>
            </a:r>
            <a:r>
              <a:rPr lang="en-US" sz="1000" dirty="0">
                <a:solidFill>
                  <a:prstClr val="black"/>
                </a:solidFill>
                <a:latin typeface="Arial" charset="0"/>
                <a:cs typeface="Arial" charset="0"/>
                <a:hlinkClick r:id="rId3"/>
              </a:rPr>
              <a:t>www.aidsdatahub.org</a:t>
            </a:r>
            <a:r>
              <a:rPr lang="en-US" sz="1000" dirty="0">
                <a:solidFill>
                  <a:prstClr val="black"/>
                </a:solidFill>
                <a:latin typeface="Arial" charset="0"/>
                <a:cs typeface="Arial" charset="0"/>
              </a:rPr>
              <a:t> based on Integrated Behavioral and Surveillance Surveys</a:t>
            </a:r>
            <a:endParaRPr lang="th-TH" sz="1000" dirty="0">
              <a:solidFill>
                <a:prstClr val="black"/>
              </a:solidFill>
              <a:latin typeface="Arial" charset="0"/>
              <a:cs typeface="Arial" charset="0"/>
            </a:endParaRPr>
          </a:p>
        </p:txBody>
      </p:sp>
      <p:sp>
        <p:nvSpPr>
          <p:cNvPr id="5" name="TextBox 1">
            <a:extLst>
              <a:ext uri="{FF2B5EF4-FFF2-40B4-BE49-F238E27FC236}">
                <a16:creationId xmlns:a16="http://schemas.microsoft.com/office/drawing/2014/main" id="{BFE3DDB5-2ED8-47DD-A15E-6AFB922E646E}"/>
              </a:ext>
            </a:extLst>
          </p:cNvPr>
          <p:cNvSpPr txBox="1"/>
          <p:nvPr/>
        </p:nvSpPr>
        <p:spPr>
          <a:xfrm>
            <a:off x="335360" y="6332041"/>
            <a:ext cx="5054565" cy="435080"/>
          </a:xfrm>
          <a:prstGeom prst="rect">
            <a:avLst/>
          </a:prstGeom>
          <a:ln w="19050">
            <a:solidFill>
              <a:schemeClr val="bg1">
                <a:lumMod val="75000"/>
              </a:schemeClr>
            </a:solidFill>
            <a:prstDash val="sysDot"/>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000" dirty="0">
                <a:solidFill>
                  <a:prstClr val="black"/>
                </a:solidFill>
                <a:latin typeface="Arial" pitchFamily="34" charset="0"/>
                <a:cs typeface="Arial" pitchFamily="34" charset="0"/>
              </a:rPr>
              <a:t>* Experienced  in the last 12 months; Arrested – ever arrested in Cambodia and last 12 months in Pakistan Data reported for PNG is a mixed survey sample of MSM and TG   </a:t>
            </a:r>
            <a:endParaRPr lang="th-TH" sz="1000" dirty="0">
              <a:solidFill>
                <a:prstClr val="black"/>
              </a:solidFill>
              <a:latin typeface="Arial" panose="020B0604020202020204" pitchFamily="34" charset="0"/>
              <a:cs typeface="Cordia New" panose="020B0304020202020204" pitchFamily="34" charset="-34"/>
            </a:endParaRPr>
          </a:p>
        </p:txBody>
      </p:sp>
      <p:graphicFrame>
        <p:nvGraphicFramePr>
          <p:cNvPr id="9" name="Chart 8">
            <a:extLst>
              <a:ext uri="{FF2B5EF4-FFF2-40B4-BE49-F238E27FC236}">
                <a16:creationId xmlns:a16="http://schemas.microsoft.com/office/drawing/2014/main" id="{5C9C6FD2-14A6-4889-B32E-3304F493FBD4}"/>
              </a:ext>
            </a:extLst>
          </p:cNvPr>
          <p:cNvGraphicFramePr>
            <a:graphicFrameLocks/>
          </p:cNvGraphicFramePr>
          <p:nvPr>
            <p:extLst>
              <p:ext uri="{D42A27DB-BD31-4B8C-83A1-F6EECF244321}">
                <p14:modId xmlns:p14="http://schemas.microsoft.com/office/powerpoint/2010/main" val="3506116936"/>
              </p:ext>
            </p:extLst>
          </p:nvPr>
        </p:nvGraphicFramePr>
        <p:xfrm>
          <a:off x="659396" y="1988784"/>
          <a:ext cx="10873208" cy="4398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737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25</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10081121" cy="178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cs typeface="Cordia New" pitchFamily="34" charset="-34"/>
              </a:rPr>
              <a:t>Data availability and </a:t>
            </a:r>
            <a:br>
              <a:rPr lang="en-US" sz="4000" dirty="0">
                <a:cs typeface="Cordia New" pitchFamily="34" charset="-34"/>
              </a:rPr>
            </a:br>
            <a:r>
              <a:rPr lang="en-US" sz="4000" dirty="0">
                <a:cs typeface="Cordia New" pitchFamily="34" charset="-34"/>
              </a:rPr>
              <a:t>population size estimates</a:t>
            </a:r>
            <a:br>
              <a:rPr lang="en-US" sz="4000" dirty="0">
                <a:cs typeface="Cordia New" pitchFamily="34" charset="-34"/>
              </a:rPr>
            </a:br>
            <a:br>
              <a:rPr lang="th-TH" sz="4000" dirty="0"/>
            </a:br>
            <a:endParaRPr lang="en-US" sz="4000" dirty="0">
              <a:cs typeface="Cordia New" pitchFamily="34" charset="-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911"/>
            <a:ext cx="12192000" cy="618356"/>
          </a:xfrm>
        </p:spPr>
        <p:txBody>
          <a:bodyPr>
            <a:noAutofit/>
          </a:bodyPr>
          <a:lstStyle/>
          <a:p>
            <a:r>
              <a:rPr lang="en-US" sz="2400" b="1" dirty="0">
                <a:solidFill>
                  <a:srgbClr val="4497F2"/>
                </a:solidFill>
                <a:latin typeface="Arial" panose="020B0604020202020204" pitchFamily="34" charset="0"/>
                <a:cs typeface="Arial" panose="020B0604020202020204" pitchFamily="34" charset="0"/>
              </a:rPr>
              <a:t>Transgender (male-to-female) size estimates</a:t>
            </a:r>
            <a:endParaRPr lang="en-GB" sz="2400" b="1" dirty="0">
              <a:solidFill>
                <a:srgbClr val="4497F2"/>
              </a:solidFill>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91992312"/>
              </p:ext>
            </p:extLst>
          </p:nvPr>
        </p:nvGraphicFramePr>
        <p:xfrm>
          <a:off x="263352" y="980728"/>
          <a:ext cx="11521280" cy="5401654"/>
        </p:xfrm>
        <a:graphic>
          <a:graphicData uri="http://schemas.openxmlformats.org/drawingml/2006/table">
            <a:tbl>
              <a:tblPr firstRow="1" bandRow="1">
                <a:tableStyleId>{5C22544A-7EE6-4342-B048-85BDC9FD1C3A}</a:tableStyleId>
              </a:tblPr>
              <a:tblGrid>
                <a:gridCol w="1423532">
                  <a:extLst>
                    <a:ext uri="{9D8B030D-6E8A-4147-A177-3AD203B41FA5}">
                      <a16:colId xmlns:a16="http://schemas.microsoft.com/office/drawing/2014/main" val="20000"/>
                    </a:ext>
                  </a:extLst>
                </a:gridCol>
                <a:gridCol w="1208011">
                  <a:extLst>
                    <a:ext uri="{9D8B030D-6E8A-4147-A177-3AD203B41FA5}">
                      <a16:colId xmlns:a16="http://schemas.microsoft.com/office/drawing/2014/main" val="20001"/>
                    </a:ext>
                  </a:extLst>
                </a:gridCol>
                <a:gridCol w="6969291">
                  <a:extLst>
                    <a:ext uri="{9D8B030D-6E8A-4147-A177-3AD203B41FA5}">
                      <a16:colId xmlns:a16="http://schemas.microsoft.com/office/drawing/2014/main" val="20002"/>
                    </a:ext>
                  </a:extLst>
                </a:gridCol>
                <a:gridCol w="1022160">
                  <a:extLst>
                    <a:ext uri="{9D8B030D-6E8A-4147-A177-3AD203B41FA5}">
                      <a16:colId xmlns:a16="http://schemas.microsoft.com/office/drawing/2014/main" val="20003"/>
                    </a:ext>
                  </a:extLst>
                </a:gridCol>
                <a:gridCol w="898286">
                  <a:extLst>
                    <a:ext uri="{9D8B030D-6E8A-4147-A177-3AD203B41FA5}">
                      <a16:colId xmlns:a16="http://schemas.microsoft.com/office/drawing/2014/main" val="20004"/>
                    </a:ext>
                  </a:extLst>
                </a:gridCol>
              </a:tblGrid>
              <a:tr h="679996">
                <a:tc>
                  <a:txBody>
                    <a:bodyPr/>
                    <a:lstStyle/>
                    <a:p>
                      <a:pPr algn="ctr"/>
                      <a:r>
                        <a:rPr lang="en-US" sz="1400" dirty="0">
                          <a:latin typeface="Arial" panose="020B0604020202020204" pitchFamily="34" charset="0"/>
                          <a:cs typeface="Arial" panose="020B0604020202020204" pitchFamily="34" charset="0"/>
                        </a:rPr>
                        <a:t>Country</a:t>
                      </a:r>
                      <a:endParaRPr lang="en-GB" sz="1400" dirty="0">
                        <a:latin typeface="Arial" panose="020B0604020202020204" pitchFamily="34" charset="0"/>
                        <a:cs typeface="Arial" panose="020B0604020202020204" pitchFamily="34" charset="0"/>
                      </a:endParaRPr>
                    </a:p>
                  </a:txBody>
                  <a:tcPr marL="40973" marR="40973" marT="20485" marB="20485" anchor="ctr">
                    <a:lnR w="19050" cap="flat" cmpd="sng" algn="ctr">
                      <a:solidFill>
                        <a:schemeClr val="bg1"/>
                      </a:solidFill>
                      <a:prstDash val="sysDot"/>
                      <a:round/>
                      <a:headEnd type="none" w="med" len="med"/>
                      <a:tailEnd type="none" w="med" len="med"/>
                    </a:ln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Estimated size</a:t>
                      </a:r>
                      <a:endParaRPr lang="en-GB" sz="1400" dirty="0">
                        <a:latin typeface="Arial" panose="020B0604020202020204" pitchFamily="34" charset="0"/>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    </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Definition		</a:t>
                      </a:r>
                      <a:endParaRPr lang="en-GB" sz="1400" dirty="0">
                        <a:latin typeface="Arial" panose="020B0604020202020204" pitchFamily="34" charset="0"/>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4F6228"/>
                    </a:solidFill>
                  </a:tcPr>
                </a:tc>
                <a:tc>
                  <a:txBody>
                    <a:bodyPr/>
                    <a:lstStyle/>
                    <a:p>
                      <a:pPr algn="ctr"/>
                      <a:r>
                        <a:rPr lang="en-US" sz="1400" dirty="0">
                          <a:latin typeface="Arial" panose="020B0604020202020204" pitchFamily="34" charset="0"/>
                          <a:cs typeface="Arial" panose="020B0604020202020204" pitchFamily="34" charset="0"/>
                        </a:rPr>
                        <a:t>Males </a:t>
                      </a:r>
                    </a:p>
                    <a:p>
                      <a:pPr algn="ctr"/>
                      <a:r>
                        <a:rPr lang="en-US" sz="1400" dirty="0">
                          <a:latin typeface="Arial" panose="020B0604020202020204" pitchFamily="34" charset="0"/>
                          <a:cs typeface="Arial" panose="020B0604020202020204" pitchFamily="34" charset="0"/>
                        </a:rPr>
                        <a:t>(15-49)</a:t>
                      </a:r>
                      <a:endParaRPr lang="en-GB" sz="1400" dirty="0">
                        <a:latin typeface="Arial" panose="020B0604020202020204" pitchFamily="34" charset="0"/>
                        <a:cs typeface="Arial" panose="020B0604020202020204" pitchFamily="34" charset="0"/>
                      </a:endParaRPr>
                    </a:p>
                  </a:txBody>
                  <a:tcPr marL="40973" marR="40973" marT="20485" marB="20485">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chemeClr val="accent3">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As% of</a:t>
                      </a:r>
                      <a:r>
                        <a:rPr lang="en-US" sz="1400" baseline="0" dirty="0">
                          <a:latin typeface="Arial" panose="020B0604020202020204" pitchFamily="34" charset="0"/>
                          <a:cs typeface="Arial" panose="020B0604020202020204" pitchFamily="34" charset="0"/>
                        </a:rPr>
                        <a:t> males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(15-49)</a:t>
                      </a:r>
                      <a:endParaRPr lang="en-US" sz="1400" dirty="0">
                        <a:latin typeface="Arial" panose="020B0604020202020204" pitchFamily="34" charset="0"/>
                        <a:cs typeface="Arial" panose="020B0604020202020204" pitchFamily="34" charset="0"/>
                      </a:endParaRPr>
                    </a:p>
                  </a:txBody>
                  <a:tcPr marL="40973" marR="40973" marT="20485" marB="20485">
                    <a:lnL w="19050" cap="flat" cmpd="sng" algn="ctr">
                      <a:solidFill>
                        <a:schemeClr val="bg1"/>
                      </a:solidFill>
                      <a:prstDash val="sysDot"/>
                      <a:round/>
                      <a:headEnd type="none" w="med" len="med"/>
                      <a:tailEnd type="none" w="med" len="med"/>
                    </a:lnL>
                    <a:solidFill>
                      <a:schemeClr val="accent3">
                        <a:lumMod val="50000"/>
                      </a:schemeClr>
                    </a:solidFill>
                  </a:tcPr>
                </a:tc>
                <a:extLst>
                  <a:ext uri="{0D108BD9-81ED-4DB2-BD59-A6C34878D82A}">
                    <a16:rowId xmlns:a16="http://schemas.microsoft.com/office/drawing/2014/main" val="10000"/>
                  </a:ext>
                </a:extLst>
              </a:tr>
              <a:tr h="634612">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Bangladesh(2015)</a:t>
                      </a:r>
                    </a:p>
                  </a:txBody>
                  <a:tcPr marL="0" marR="0" marT="0" marB="0" anchor="ctr">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US" sz="1050" b="1" i="0" u="none" strike="noStrike" kern="1200" dirty="0">
                          <a:solidFill>
                            <a:srgbClr val="000000"/>
                          </a:solidFill>
                          <a:effectLst/>
                          <a:latin typeface="Arial" panose="020B0604020202020204" pitchFamily="34" charset="0"/>
                          <a:ea typeface="+mn-ea"/>
                          <a:cs typeface="Arial" panose="020B0604020202020204" pitchFamily="34" charset="0"/>
                        </a:rPr>
                        <a:t>10,199 (Total)</a:t>
                      </a:r>
                    </a:p>
                    <a:p>
                      <a:pPr marL="0" algn="ctr" defTabSz="914400" rtl="0" eaLnBrk="1" fontAlgn="ctr" latinLnBrk="0" hangingPunct="1"/>
                      <a:r>
                        <a:rPr lang="en-US" sz="1050" b="1" i="0" u="none" strike="noStrike" kern="1200" dirty="0">
                          <a:solidFill>
                            <a:srgbClr val="000000"/>
                          </a:solidFill>
                          <a:effectLst/>
                          <a:latin typeface="Arial" panose="020B0604020202020204" pitchFamily="34" charset="0"/>
                          <a:ea typeface="+mn-ea"/>
                          <a:cs typeface="Arial" panose="020B0604020202020204" pitchFamily="34" charset="0"/>
                        </a:rPr>
                        <a:t>7,925 (TGSW)</a:t>
                      </a:r>
                      <a:endParaRPr lang="en-GB" sz="105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CCDDAB"/>
                    </a:solidFill>
                  </a:tcPr>
                </a:tc>
                <a:tc>
                  <a:txBody>
                    <a:bodyPr/>
                    <a:lstStyle/>
                    <a:p>
                      <a:pPr marL="0" algn="l" defTabSz="914400" rtl="0" eaLnBrk="1" latinLnBrk="0" hangingPunct="1"/>
                      <a:r>
                        <a:rPr lang="en-US" sz="1050" kern="1200" dirty="0">
                          <a:solidFill>
                            <a:schemeClr val="dk1"/>
                          </a:solidFill>
                          <a:latin typeface="Arial" panose="020B0604020202020204" pitchFamily="34" charset="0"/>
                          <a:ea typeface="+mn-ea"/>
                          <a:cs typeface="Arial" panose="020B0604020202020204" pitchFamily="34" charset="0"/>
                        </a:rPr>
                        <a:t>Transwomen 18+ </a:t>
                      </a:r>
                      <a:r>
                        <a:rPr lang="en-US" sz="1050" kern="1200" dirty="0" err="1">
                          <a:solidFill>
                            <a:schemeClr val="dk1"/>
                          </a:solidFill>
                          <a:latin typeface="Arial" panose="020B0604020202020204" pitchFamily="34" charset="0"/>
                          <a:ea typeface="+mn-ea"/>
                          <a:cs typeface="Arial" panose="020B0604020202020204" pitchFamily="34" charset="0"/>
                        </a:rPr>
                        <a:t>yrs</a:t>
                      </a:r>
                      <a:r>
                        <a:rPr lang="en-US" sz="1050" kern="1200" dirty="0">
                          <a:solidFill>
                            <a:schemeClr val="dk1"/>
                          </a:solidFill>
                          <a:latin typeface="Arial" panose="020B0604020202020204" pitchFamily="34" charset="0"/>
                          <a:ea typeface="+mn-ea"/>
                          <a:cs typeface="Arial" panose="020B0604020202020204" pitchFamily="34" charset="0"/>
                        </a:rPr>
                        <a:t>; who identify themselves as belonging to a traditional </a:t>
                      </a:r>
                      <a:r>
                        <a:rPr lang="en-US" sz="1050" kern="1200" dirty="0" err="1">
                          <a:solidFill>
                            <a:schemeClr val="dk1"/>
                          </a:solidFill>
                          <a:latin typeface="Arial" panose="020B0604020202020204" pitchFamily="34" charset="0"/>
                          <a:ea typeface="+mn-ea"/>
                          <a:cs typeface="Arial" panose="020B0604020202020204" pitchFamily="34" charset="0"/>
                        </a:rPr>
                        <a:t>hijra</a:t>
                      </a:r>
                      <a:r>
                        <a:rPr lang="en-US" sz="1050" kern="1200" dirty="0">
                          <a:solidFill>
                            <a:schemeClr val="dk1"/>
                          </a:solidFill>
                          <a:latin typeface="Arial" panose="020B0604020202020204" pitchFamily="34" charset="0"/>
                          <a:ea typeface="+mn-ea"/>
                          <a:cs typeface="Arial" panose="020B0604020202020204" pitchFamily="34" charset="0"/>
                        </a:rPr>
                        <a:t> sub-culture and who maintain the guru-chela </a:t>
                      </a:r>
                      <a:r>
                        <a:rPr lang="en-US" sz="1050" kern="1200" dirty="0" err="1">
                          <a:solidFill>
                            <a:schemeClr val="dk1"/>
                          </a:solidFill>
                          <a:latin typeface="Arial" panose="020B0604020202020204" pitchFamily="34" charset="0"/>
                          <a:ea typeface="+mn-ea"/>
                          <a:cs typeface="Arial" panose="020B0604020202020204" pitchFamily="34" charset="0"/>
                        </a:rPr>
                        <a:t>hijra</a:t>
                      </a:r>
                      <a:r>
                        <a:rPr lang="en-US" sz="1050" kern="1200" dirty="0">
                          <a:solidFill>
                            <a:schemeClr val="dk1"/>
                          </a:solidFill>
                          <a:latin typeface="Arial" panose="020B0604020202020204" pitchFamily="34" charset="0"/>
                          <a:ea typeface="+mn-ea"/>
                          <a:cs typeface="Arial" panose="020B0604020202020204" pitchFamily="34" charset="0"/>
                        </a:rPr>
                        <a:t> hierarchy. They maybe sub-categorized as: Sex Worker </a:t>
                      </a:r>
                      <a:r>
                        <a:rPr lang="en-US" sz="1050" kern="1200" dirty="0" err="1">
                          <a:solidFill>
                            <a:schemeClr val="dk1"/>
                          </a:solidFill>
                          <a:latin typeface="Arial" panose="020B0604020202020204" pitchFamily="34" charset="0"/>
                          <a:ea typeface="+mn-ea"/>
                          <a:cs typeface="Arial" panose="020B0604020202020204" pitchFamily="34" charset="0"/>
                        </a:rPr>
                        <a:t>Hijra</a:t>
                      </a:r>
                      <a:r>
                        <a:rPr lang="en-US" sz="1050" kern="1200" dirty="0">
                          <a:solidFill>
                            <a:schemeClr val="dk1"/>
                          </a:solidFill>
                          <a:latin typeface="Arial" panose="020B0604020202020204" pitchFamily="34" charset="0"/>
                          <a:ea typeface="+mn-ea"/>
                          <a:cs typeface="Arial" panose="020B0604020202020204" pitchFamily="34" charset="0"/>
                        </a:rPr>
                        <a:t>, </a:t>
                      </a:r>
                      <a:r>
                        <a:rPr lang="en-US" sz="1050" kern="1200" dirty="0" err="1">
                          <a:solidFill>
                            <a:schemeClr val="dk1"/>
                          </a:solidFill>
                          <a:latin typeface="Arial" panose="020B0604020202020204" pitchFamily="34" charset="0"/>
                          <a:ea typeface="+mn-ea"/>
                          <a:cs typeface="Arial" panose="020B0604020202020204" pitchFamily="34" charset="0"/>
                        </a:rPr>
                        <a:t>Badhai</a:t>
                      </a:r>
                      <a:r>
                        <a:rPr lang="en-US" sz="1050" kern="1200" dirty="0">
                          <a:solidFill>
                            <a:schemeClr val="dk1"/>
                          </a:solidFill>
                          <a:latin typeface="Arial" panose="020B0604020202020204" pitchFamily="34" charset="0"/>
                          <a:ea typeface="+mn-ea"/>
                          <a:cs typeface="Arial" panose="020B0604020202020204" pitchFamily="34" charset="0"/>
                        </a:rPr>
                        <a:t> </a:t>
                      </a:r>
                      <a:r>
                        <a:rPr lang="en-US" sz="1050" kern="1200" dirty="0" err="1">
                          <a:solidFill>
                            <a:schemeClr val="dk1"/>
                          </a:solidFill>
                          <a:latin typeface="Arial" panose="020B0604020202020204" pitchFamily="34" charset="0"/>
                          <a:ea typeface="+mn-ea"/>
                          <a:cs typeface="Arial" panose="020B0604020202020204" pitchFamily="34" charset="0"/>
                        </a:rPr>
                        <a:t>Hijra</a:t>
                      </a:r>
                      <a:r>
                        <a:rPr lang="en-US" sz="1050" kern="1200" dirty="0">
                          <a:solidFill>
                            <a:schemeClr val="dk1"/>
                          </a:solidFill>
                          <a:latin typeface="Arial" panose="020B0604020202020204" pitchFamily="34" charset="0"/>
                          <a:ea typeface="+mn-ea"/>
                          <a:cs typeface="Arial" panose="020B0604020202020204" pitchFamily="34" charset="0"/>
                        </a:rPr>
                        <a:t> and </a:t>
                      </a:r>
                      <a:r>
                        <a:rPr lang="en-US" sz="1050" kern="1200" dirty="0" err="1">
                          <a:solidFill>
                            <a:schemeClr val="dk1"/>
                          </a:solidFill>
                          <a:latin typeface="Arial" panose="020B0604020202020204" pitchFamily="34" charset="0"/>
                          <a:ea typeface="+mn-ea"/>
                          <a:cs typeface="Arial" panose="020B0604020202020204" pitchFamily="34" charset="0"/>
                        </a:rPr>
                        <a:t>Radhuni</a:t>
                      </a:r>
                      <a:r>
                        <a:rPr lang="en-US" sz="1050" kern="1200" dirty="0">
                          <a:solidFill>
                            <a:schemeClr val="dk1"/>
                          </a:solidFill>
                          <a:latin typeface="Arial" panose="020B0604020202020204" pitchFamily="34" charset="0"/>
                          <a:ea typeface="+mn-ea"/>
                          <a:cs typeface="Arial" panose="020B0604020202020204" pitchFamily="34" charset="0"/>
                        </a:rPr>
                        <a:t> </a:t>
                      </a:r>
                      <a:r>
                        <a:rPr lang="en-US" sz="1050" kern="1200" dirty="0" err="1">
                          <a:solidFill>
                            <a:schemeClr val="dk1"/>
                          </a:solidFill>
                          <a:latin typeface="Arial" panose="020B0604020202020204" pitchFamily="34" charset="0"/>
                          <a:ea typeface="+mn-ea"/>
                          <a:cs typeface="Arial" panose="020B0604020202020204" pitchFamily="34" charset="0"/>
                        </a:rPr>
                        <a:t>hijra</a:t>
                      </a:r>
                      <a:endParaRPr lang="en-US" sz="105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45,033,462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0.02</a:t>
                      </a:r>
                    </a:p>
                  </a:txBody>
                  <a:tcPr marL="0" marR="0" marT="0" marB="0" anchor="ctr">
                    <a:lnL w="19050" cap="flat" cmpd="sng" algn="ctr">
                      <a:solidFill>
                        <a:schemeClr val="bg1"/>
                      </a:solidFill>
                      <a:prstDash val="sysDot"/>
                      <a:round/>
                      <a:headEnd type="none" w="med" len="med"/>
                      <a:tailEnd type="none" w="med" len="med"/>
                    </a:lnL>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2"/>
                  </a:ext>
                </a:extLst>
              </a:tr>
              <a:tr h="584236">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Cambodia(2015)</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US" sz="1050" b="1" i="0" u="none" strike="noStrike" kern="1200" dirty="0">
                          <a:solidFill>
                            <a:srgbClr val="000000"/>
                          </a:solidFill>
                          <a:effectLst/>
                          <a:latin typeface="Arial" panose="020B0604020202020204" pitchFamily="34" charset="0"/>
                          <a:ea typeface="+mn-ea"/>
                          <a:cs typeface="Arial" panose="020B0604020202020204" pitchFamily="34" charset="0"/>
                        </a:rPr>
                        <a:t>3000</a:t>
                      </a:r>
                      <a:endParaRPr lang="en-GB" sz="105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just" defTabSz="914400" rtl="0" eaLnBrk="1" latinLnBrk="0" hangingPunct="1"/>
                      <a:r>
                        <a:rPr lang="en-US" sz="1050" kern="1200" dirty="0">
                          <a:solidFill>
                            <a:schemeClr val="dk1"/>
                          </a:solidFill>
                          <a:latin typeface="Arial" panose="020B0604020202020204" pitchFamily="34" charset="0"/>
                          <a:ea typeface="+mn-ea"/>
                          <a:cs typeface="Arial" panose="020B0604020202020204" pitchFamily="34" charset="0"/>
                        </a:rPr>
                        <a:t>TG women who are biologically male at birth and who self identify as female or third gender. This entail dressing up, expressing characteristic, attitudes and </a:t>
                      </a:r>
                      <a:r>
                        <a:rPr lang="en-US" sz="1050" kern="1200" dirty="0" err="1">
                          <a:solidFill>
                            <a:schemeClr val="dk1"/>
                          </a:solidFill>
                          <a:latin typeface="Arial" panose="020B0604020202020204" pitchFamily="34" charset="0"/>
                          <a:ea typeface="+mn-ea"/>
                          <a:cs typeface="Arial" panose="020B0604020202020204" pitchFamily="34" charset="0"/>
                        </a:rPr>
                        <a:t>behaviour</a:t>
                      </a:r>
                      <a:r>
                        <a:rPr lang="en-US" sz="1050" kern="1200" dirty="0">
                          <a:solidFill>
                            <a:schemeClr val="dk1"/>
                          </a:solidFill>
                          <a:latin typeface="Arial" panose="020B0604020202020204" pitchFamily="34" charset="0"/>
                          <a:ea typeface="+mn-ea"/>
                          <a:cs typeface="Arial" panose="020B0604020202020204" pitchFamily="34" charset="0"/>
                        </a:rPr>
                        <a:t> of a woman</a:t>
                      </a:r>
                      <a:endParaRPr lang="en-GB" sz="105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4,036,402</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0.1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3"/>
                  </a:ext>
                </a:extLst>
              </a:tr>
              <a:tr h="400772">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Fiji(2012)</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US" sz="1050" b="1" i="0" u="none" strike="noStrike" kern="1200" dirty="0">
                          <a:solidFill>
                            <a:srgbClr val="000000"/>
                          </a:solidFill>
                          <a:effectLst/>
                          <a:latin typeface="Arial" panose="020B0604020202020204" pitchFamily="34" charset="0"/>
                          <a:ea typeface="+mn-ea"/>
                          <a:cs typeface="Arial" panose="020B0604020202020204" pitchFamily="34" charset="0"/>
                        </a:rPr>
                        <a:t>319 </a:t>
                      </a:r>
                    </a:p>
                    <a:p>
                      <a:pPr marL="0" algn="ctr" defTabSz="914400" rtl="0" eaLnBrk="1" fontAlgn="ctr" latinLnBrk="0" hangingPunct="1"/>
                      <a:r>
                        <a:rPr lang="en-US" sz="1050" b="1" i="0" u="none" strike="noStrike" kern="1200" dirty="0">
                          <a:solidFill>
                            <a:srgbClr val="000000"/>
                          </a:solidFill>
                          <a:effectLst/>
                          <a:latin typeface="Arial" panose="020B0604020202020204" pitchFamily="34" charset="0"/>
                          <a:ea typeface="+mn-ea"/>
                          <a:cs typeface="Arial" panose="020B0604020202020204" pitchFamily="34" charset="0"/>
                        </a:rPr>
                        <a:t>(TG</a:t>
                      </a:r>
                      <a:r>
                        <a:rPr lang="en-US" sz="1050" b="1" i="0" u="none" strike="noStrike" kern="1200" baseline="0" dirty="0">
                          <a:solidFill>
                            <a:srgbClr val="000000"/>
                          </a:solidFill>
                          <a:effectLst/>
                          <a:latin typeface="Arial" panose="020B0604020202020204" pitchFamily="34" charset="0"/>
                          <a:ea typeface="+mn-ea"/>
                          <a:cs typeface="Arial" panose="020B0604020202020204" pitchFamily="34" charset="0"/>
                        </a:rPr>
                        <a:t> SW)</a:t>
                      </a:r>
                      <a:endParaRPr lang="en-GB" sz="105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algn="just"/>
                      <a:r>
                        <a:rPr lang="en-US" sz="1050" dirty="0">
                          <a:latin typeface="Arial" panose="020B0604020202020204" pitchFamily="34" charset="0"/>
                          <a:cs typeface="Arial" panose="020B0604020202020204" pitchFamily="34" charset="0"/>
                        </a:rPr>
                        <a:t>Male-to-female transgender 18+ </a:t>
                      </a:r>
                      <a:r>
                        <a:rPr lang="en-US" sz="1050" dirty="0" err="1">
                          <a:latin typeface="Arial" panose="020B0604020202020204" pitchFamily="34" charset="0"/>
                          <a:cs typeface="Arial" panose="020B0604020202020204" pitchFamily="34" charset="0"/>
                        </a:rPr>
                        <a:t>yrs</a:t>
                      </a:r>
                      <a:r>
                        <a:rPr lang="en-US" sz="1050" dirty="0">
                          <a:latin typeface="Arial" panose="020B0604020202020204" pitchFamily="34" charset="0"/>
                          <a:cs typeface="Arial" panose="020B0604020202020204" pitchFamily="34" charset="0"/>
                        </a:rPr>
                        <a:t>;</a:t>
                      </a:r>
                      <a:r>
                        <a:rPr lang="en-US" sz="1050" baseline="0" dirty="0">
                          <a:latin typeface="Arial" panose="020B0604020202020204" pitchFamily="34" charset="0"/>
                          <a:cs typeface="Arial" panose="020B0604020202020204" pitchFamily="34" charset="0"/>
                        </a:rPr>
                        <a:t> s</a:t>
                      </a:r>
                      <a:r>
                        <a:rPr lang="en-US" sz="1050" dirty="0">
                          <a:latin typeface="Arial" panose="020B0604020202020204" pitchFamily="34" charset="0"/>
                          <a:cs typeface="Arial" panose="020B0604020202020204" pitchFamily="34" charset="0"/>
                        </a:rPr>
                        <a:t>elf-identified as engaging in transactional sex work (i.e. the provision of sexual services in exchange for cash, goods or service)</a:t>
                      </a: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kern="1200" dirty="0">
                          <a:solidFill>
                            <a:srgbClr val="000000"/>
                          </a:solidFill>
                          <a:effectLst/>
                          <a:latin typeface="Arial" panose="020B0604020202020204" pitchFamily="34" charset="0"/>
                          <a:ea typeface="+mn-ea"/>
                          <a:cs typeface="Arial" panose="020B0604020202020204" pitchFamily="34" charset="0"/>
                        </a:rPr>
                        <a:t>237,117</a:t>
                      </a:r>
                      <a:endParaRPr lang="en-GB" sz="105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0.1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4"/>
                  </a:ext>
                </a:extLst>
              </a:tr>
              <a:tr h="552376">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India(2013)</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70,000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Arial" panose="020B0604020202020204" pitchFamily="34" charset="0"/>
                          <a:ea typeface="+mn-ea"/>
                          <a:cs typeface="Arial" panose="020B0604020202020204" pitchFamily="34" charset="0"/>
                        </a:rPr>
                        <a:t>Information not available </a:t>
                      </a:r>
                      <a:endParaRPr lang="en-GB" sz="105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365,281,206</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0.01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5"/>
                  </a:ext>
                </a:extLst>
              </a:tr>
              <a:tr h="367596">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Indonesia(2016)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38,928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l" defTabSz="914400" rtl="0" eaLnBrk="1" latinLnBrk="0" hangingPunct="1"/>
                      <a:r>
                        <a:rPr lang="en-US" sz="1050" kern="1200" dirty="0">
                          <a:solidFill>
                            <a:schemeClr val="dk1"/>
                          </a:solidFill>
                          <a:latin typeface="Arial" panose="020B0604020202020204" pitchFamily="34" charset="0"/>
                          <a:ea typeface="+mn-ea"/>
                          <a:cs typeface="Arial" panose="020B0604020202020204" pitchFamily="34" charset="0"/>
                        </a:rPr>
                        <a:t>Biological males aged 15 years or older who identify their gender identity as females</a:t>
                      </a:r>
                      <a:endParaRPr lang="en-GB" sz="105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71,618,154</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0.1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6"/>
                  </a:ext>
                </a:extLst>
              </a:tr>
              <a:tr h="400772">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Malaysia(2014)</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24,000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Arial" panose="020B0604020202020204" pitchFamily="34" charset="0"/>
                          <a:ea typeface="+mn-ea"/>
                          <a:cs typeface="Arial" panose="020B0604020202020204" pitchFamily="34" charset="0"/>
                        </a:rPr>
                        <a:t>Individuals who are biologically male but with female identity </a:t>
                      </a:r>
                      <a:endParaRPr lang="en-GB" sz="105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9,109,000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US" sz="1050" b="1" i="0" u="none" strike="noStrike" kern="1200" dirty="0">
                          <a:solidFill>
                            <a:srgbClr val="000000"/>
                          </a:solidFill>
                          <a:effectLst/>
                          <a:latin typeface="Arial" panose="020B0604020202020204" pitchFamily="34" charset="0"/>
                          <a:ea typeface="+mn-ea"/>
                          <a:cs typeface="Arial" panose="020B0604020202020204" pitchFamily="34" charset="0"/>
                        </a:rPr>
                        <a:t>0.3</a:t>
                      </a:r>
                      <a:endParaRPr lang="en-GB" sz="105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7"/>
                  </a:ext>
                </a:extLst>
              </a:tr>
              <a:tr h="587192">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Nepal(2016)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21,460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just" defTabSz="914400"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TG women are biological males who have identified themselves as Transgender.  A transgender is a male who appears as, wishes to be considered as, or has undergone surgery to become a female. </a:t>
                      </a: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6,962,000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0.3</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8"/>
                  </a:ext>
                </a:extLst>
              </a:tr>
              <a:tr h="400772">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Pakistan(2016)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52,646</a:t>
                      </a:r>
                    </a:p>
                    <a:p>
                      <a:pPr marL="0" algn="ctr" defTabSz="914400" rtl="0" eaLnBrk="1" fontAlgn="ctr" latinLnBrk="0" hangingPunct="1"/>
                      <a:r>
                        <a:rPr lang="en-US" sz="1050" b="1" i="0" u="none" strike="noStrike" kern="1200" dirty="0">
                          <a:solidFill>
                            <a:srgbClr val="000000"/>
                          </a:solidFill>
                          <a:effectLst/>
                          <a:latin typeface="Arial" panose="020B0604020202020204" pitchFamily="34" charset="0"/>
                          <a:ea typeface="+mn-ea"/>
                          <a:cs typeface="Arial" panose="020B0604020202020204" pitchFamily="34" charset="0"/>
                        </a:rPr>
                        <a:t>(TG</a:t>
                      </a:r>
                      <a:r>
                        <a:rPr lang="en-US" sz="1050" b="1" i="0" u="none" strike="noStrike" kern="1200" baseline="0" dirty="0">
                          <a:solidFill>
                            <a:srgbClr val="000000"/>
                          </a:solidFill>
                          <a:effectLst/>
                          <a:latin typeface="Arial" panose="020B0604020202020204" pitchFamily="34" charset="0"/>
                          <a:ea typeface="+mn-ea"/>
                          <a:cs typeface="Arial" panose="020B0604020202020204" pitchFamily="34" charset="0"/>
                        </a:rPr>
                        <a:t> SW)</a:t>
                      </a:r>
                      <a:endParaRPr lang="en-GB" sz="105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just" defTabSz="914400" rtl="0" eaLnBrk="1" latinLnBrk="0" hangingPunct="1"/>
                      <a:r>
                        <a:rPr lang="en-US" sz="1050" kern="1200" dirty="0">
                          <a:solidFill>
                            <a:schemeClr val="dk1"/>
                          </a:solidFill>
                          <a:latin typeface="Arial" panose="020B0604020202020204" pitchFamily="34" charset="0"/>
                          <a:ea typeface="+mn-ea"/>
                          <a:cs typeface="Arial" panose="020B0604020202020204" pitchFamily="34" charset="0"/>
                        </a:rPr>
                        <a:t>Individuals 15+ </a:t>
                      </a:r>
                      <a:r>
                        <a:rPr lang="en-US" sz="1050" kern="1200" dirty="0" err="1">
                          <a:solidFill>
                            <a:schemeClr val="dk1"/>
                          </a:solidFill>
                          <a:latin typeface="Arial" panose="020B0604020202020204" pitchFamily="34" charset="0"/>
                          <a:ea typeface="+mn-ea"/>
                          <a:cs typeface="Arial" panose="020B0604020202020204" pitchFamily="34" charset="0"/>
                        </a:rPr>
                        <a:t>yrs</a:t>
                      </a:r>
                      <a:r>
                        <a:rPr lang="en-US" sz="1050" kern="1200" dirty="0">
                          <a:solidFill>
                            <a:schemeClr val="dk1"/>
                          </a:solidFill>
                          <a:latin typeface="Arial" panose="020B0604020202020204" pitchFamily="34" charset="0"/>
                          <a:ea typeface="+mn-ea"/>
                          <a:cs typeface="Arial" panose="020B0604020202020204" pitchFamily="34" charset="0"/>
                        </a:rPr>
                        <a:t> who identify themselves as transgender and receive money or goods in exchange for sexual services, either regularly or occasionally</a:t>
                      </a: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50,046,000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0.1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09"/>
                  </a:ext>
                </a:extLst>
              </a:tr>
              <a:tr h="405559">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Philippines(2015)</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122,800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Arial" panose="020B0604020202020204" pitchFamily="34" charset="0"/>
                          <a:ea typeface="+mn-ea"/>
                          <a:cs typeface="Arial" panose="020B0604020202020204" pitchFamily="34" charset="0"/>
                        </a:rPr>
                        <a:t>Born males </a:t>
                      </a:r>
                      <a:r>
                        <a:rPr lang="en-US" sz="1050" kern="1200" baseline="0" dirty="0">
                          <a:solidFill>
                            <a:schemeClr val="dk1"/>
                          </a:solidFill>
                          <a:latin typeface="Arial" panose="020B0604020202020204" pitchFamily="34" charset="0"/>
                          <a:ea typeface="+mn-ea"/>
                          <a:cs typeface="Arial" panose="020B0604020202020204" pitchFamily="34" charset="0"/>
                        </a:rPr>
                        <a:t>15+ </a:t>
                      </a:r>
                      <a:r>
                        <a:rPr lang="en-US" sz="1050" kern="1200" baseline="0" dirty="0" err="1">
                          <a:solidFill>
                            <a:schemeClr val="dk1"/>
                          </a:solidFill>
                          <a:latin typeface="Arial" panose="020B0604020202020204" pitchFamily="34" charset="0"/>
                          <a:ea typeface="+mn-ea"/>
                          <a:cs typeface="Arial" panose="020B0604020202020204" pitchFamily="34" charset="0"/>
                        </a:rPr>
                        <a:t>yrs</a:t>
                      </a:r>
                      <a:r>
                        <a:rPr lang="en-US" sz="1050" kern="1200" baseline="0" dirty="0">
                          <a:solidFill>
                            <a:schemeClr val="dk1"/>
                          </a:solidFill>
                          <a:latin typeface="Arial" panose="020B0604020202020204" pitchFamily="34" charset="0"/>
                          <a:ea typeface="+mn-ea"/>
                          <a:cs typeface="Arial" panose="020B0604020202020204" pitchFamily="34" charset="0"/>
                        </a:rPr>
                        <a:t>; identifies as female, who had oral or anal or vaginal sex with a male in the past 12 months.</a:t>
                      </a:r>
                      <a:endParaRPr lang="en-US" sz="105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24,435,734</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0.5</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10"/>
                  </a:ext>
                </a:extLst>
              </a:tr>
              <a:tr h="386717">
                <a:tc>
                  <a:txBody>
                    <a:bodyPr/>
                    <a:lstStyle/>
                    <a:p>
                      <a:pPr marL="0" algn="just"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 Thailand(2016)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62,800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latin typeface="Arial" panose="020B0604020202020204" pitchFamily="34" charset="0"/>
                          <a:ea typeface="+mn-ea"/>
                          <a:cs typeface="Arial" panose="020B0604020202020204" pitchFamily="34" charset="0"/>
                        </a:rPr>
                        <a:t>Men sexually active in last 12 months who express women characteristics e.g. long hair, wearing make-up, breast appearance, not</a:t>
                      </a:r>
                      <a:r>
                        <a:rPr lang="en-US" sz="1050" kern="1200" baseline="0" dirty="0">
                          <a:solidFill>
                            <a:schemeClr val="dk1"/>
                          </a:solidFill>
                          <a:latin typeface="Arial" panose="020B0604020202020204" pitchFamily="34" charset="0"/>
                          <a:ea typeface="+mn-ea"/>
                          <a:cs typeface="Arial" panose="020B0604020202020204" pitchFamily="34" charset="0"/>
                        </a:rPr>
                        <a:t> necessarily undergo </a:t>
                      </a:r>
                      <a:r>
                        <a:rPr lang="en-US" sz="1050" kern="1200" dirty="0">
                          <a:solidFill>
                            <a:schemeClr val="dk1"/>
                          </a:solidFill>
                          <a:latin typeface="Arial" panose="020B0604020202020204" pitchFamily="34" charset="0"/>
                          <a:ea typeface="+mn-ea"/>
                          <a:cs typeface="Arial" panose="020B0604020202020204" pitchFamily="34" charset="0"/>
                        </a:rPr>
                        <a:t>sex reassignment surgery. </a:t>
                      </a: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17,686,000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tc>
                  <a:txBody>
                    <a:bodyPr/>
                    <a:lstStyle/>
                    <a:p>
                      <a:pPr marL="0" algn="ctr" defTabSz="914400" rtl="0" eaLnBrk="1" fontAlgn="ctr" latinLnBrk="0" hangingPunct="1"/>
                      <a:r>
                        <a:rPr lang="en-GB" sz="1050" b="1" i="0" u="none" strike="noStrike" kern="1200" dirty="0">
                          <a:solidFill>
                            <a:srgbClr val="000000"/>
                          </a:solidFill>
                          <a:effectLst/>
                          <a:latin typeface="Arial" panose="020B0604020202020204" pitchFamily="34" charset="0"/>
                          <a:ea typeface="+mn-ea"/>
                          <a:cs typeface="Arial" panose="020B0604020202020204" pitchFamily="34" charset="0"/>
                        </a:rPr>
                        <a:t>0.4</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CCDDAB"/>
                    </a:solidFill>
                  </a:tcPr>
                </a:tc>
                <a:extLst>
                  <a:ext uri="{0D108BD9-81ED-4DB2-BD59-A6C34878D82A}">
                    <a16:rowId xmlns:a16="http://schemas.microsoft.com/office/drawing/2014/main" val="10011"/>
                  </a:ext>
                </a:extLst>
              </a:tr>
            </a:tbl>
          </a:graphicData>
        </a:graphic>
      </p:graphicFrame>
      <p:sp>
        <p:nvSpPr>
          <p:cNvPr id="9" name="TextBox 8"/>
          <p:cNvSpPr txBox="1"/>
          <p:nvPr/>
        </p:nvSpPr>
        <p:spPr>
          <a:xfrm>
            <a:off x="258044" y="6578645"/>
            <a:ext cx="11933956" cy="2308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cs typeface="Arial" panose="020B0604020202020204" pitchFamily="34" charset="0"/>
              </a:rPr>
              <a:t>Source: Global AIDS Monitoring reporting 2017 and 2018, Department of Economic and Social Affairs, Population Division (2017). World Population Prospects: The 2017 Revision</a:t>
            </a:r>
            <a:endParaRPr lang="en-GB" sz="900" dirty="0">
              <a:solidFill>
                <a:prstClr val="black"/>
              </a:solidFill>
              <a:cs typeface="Arial" panose="020B0604020202020204" pitchFamily="34" charset="0"/>
            </a:endParaRPr>
          </a:p>
        </p:txBody>
      </p:sp>
    </p:spTree>
    <p:extLst>
      <p:ext uri="{BB962C8B-B14F-4D97-AF65-F5344CB8AC3E}">
        <p14:creationId xmlns:p14="http://schemas.microsoft.com/office/powerpoint/2010/main" val="308409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284984"/>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1354" y="1485215"/>
            <a:ext cx="11629292" cy="859559"/>
          </a:xfrm>
          <a:prstGeom prst="rect">
            <a:avLst/>
          </a:prstGeom>
        </p:spPr>
        <p:txBody>
          <a:bodyPr>
            <a:noAutofit/>
          </a:bodyPr>
          <a:lstStyle/>
          <a:p>
            <a:r>
              <a:rPr lang="en-US" dirty="0"/>
              <a:t>Available data indicates higher HIV prevalence among transgender people in certain geographical areas in select countries</a:t>
            </a:r>
            <a:endParaRPr lang="en-GB" dirty="0"/>
          </a:p>
        </p:txBody>
      </p:sp>
      <p:sp>
        <p:nvSpPr>
          <p:cNvPr id="13" name="TextBox 12"/>
          <p:cNvSpPr txBox="1"/>
          <p:nvPr/>
        </p:nvSpPr>
        <p:spPr>
          <a:xfrm>
            <a:off x="407368" y="6627168"/>
            <a:ext cx="10450368" cy="230832"/>
          </a:xfrm>
          <a:prstGeom prst="rect">
            <a:avLst/>
          </a:prstGeom>
          <a:noFill/>
        </p:spPr>
        <p:txBody>
          <a:bodyPr wrap="square">
            <a:spAutoFit/>
          </a:bodyPr>
          <a:lstStyle/>
          <a:p>
            <a:pPr fontAlgn="auto">
              <a:spcBef>
                <a:spcPts val="0"/>
              </a:spcBef>
              <a:spcAft>
                <a:spcPts val="0"/>
              </a:spcAft>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3"/>
              </a:rPr>
              <a:t>www.aidsdatahub.org</a:t>
            </a:r>
            <a:r>
              <a:rPr lang="en-US" sz="900" kern="0" dirty="0">
                <a:solidFill>
                  <a:sysClr val="windowText" lastClr="000000"/>
                </a:solidFill>
                <a:cs typeface="Arial" pitchFamily="34" charset="0"/>
                <a:sym typeface="Calibri"/>
              </a:rPr>
              <a:t> based on HIV Sentinel Surveillance Reports, Integrated Biological and Behavioral Surveillance Reports </a:t>
            </a:r>
            <a:r>
              <a:rPr lang="en-US" sz="900" dirty="0">
                <a:solidFill>
                  <a:prstClr val="black"/>
                </a:solidFill>
                <a:cs typeface="Arial" pitchFamily="34" charset="0"/>
                <a:sym typeface="Calibri"/>
              </a:rPr>
              <a:t>and other serological survey reports</a:t>
            </a:r>
            <a:endParaRPr lang="en-GB" sz="900" dirty="0">
              <a:solidFill>
                <a:prstClr val="black"/>
              </a:solidFill>
              <a:cs typeface="Arial" pitchFamily="34" charset="0"/>
              <a:sym typeface="Calibri"/>
            </a:endParaRPr>
          </a:p>
        </p:txBody>
      </p:sp>
      <p:sp>
        <p:nvSpPr>
          <p:cNvPr id="14" name="Rectangle 13"/>
          <p:cNvSpPr/>
          <p:nvPr/>
        </p:nvSpPr>
        <p:spPr>
          <a:xfrm>
            <a:off x="911424" y="2356193"/>
            <a:ext cx="9109012" cy="523220"/>
          </a:xfrm>
          <a:prstGeom prst="rect">
            <a:avLst/>
          </a:prstGeom>
        </p:spPr>
        <p:txBody>
          <a:bodyPr wrap="square">
            <a:spAutoFit/>
          </a:bodyPr>
          <a:lstStyle/>
          <a:p>
            <a:pPr algn="ctr" fontAlgn="auto">
              <a:spcBef>
                <a:spcPts val="0"/>
              </a:spcBef>
              <a:spcAft>
                <a:spcPts val="0"/>
              </a:spcAft>
              <a:defRPr/>
            </a:pPr>
            <a:r>
              <a:rPr lang="en-US" sz="1400" b="1" dirty="0">
                <a:solidFill>
                  <a:prstClr val="black"/>
                </a:solidFill>
                <a:cs typeface="Arial" pitchFamily="34" charset="0"/>
              </a:rPr>
              <a:t>National versus location specific HIV prevalence among transgender, countries where data is available, 2015 - 2018</a:t>
            </a:r>
            <a:endParaRPr lang="en-GB" sz="1400" b="1" dirty="0">
              <a:solidFill>
                <a:prstClr val="black"/>
              </a:solidFill>
              <a:cs typeface="Arial" pitchFamily="34" charset="0"/>
            </a:endParaRPr>
          </a:p>
        </p:txBody>
      </p:sp>
      <p:sp>
        <p:nvSpPr>
          <p:cNvPr id="10" name="TextBox 1"/>
          <p:cNvSpPr txBox="1"/>
          <p:nvPr/>
        </p:nvSpPr>
        <p:spPr>
          <a:xfrm>
            <a:off x="2783632" y="6237313"/>
            <a:ext cx="7272808" cy="263183"/>
          </a:xfrm>
          <a:prstGeom prst="rect">
            <a:avLst/>
          </a:prstGeom>
          <a:ln w="12700">
            <a:solidFill>
              <a:srgbClr val="00A99A"/>
            </a:solidFill>
            <a:prstDash val="sysDot"/>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latin typeface="Arial" pitchFamily="34" charset="0"/>
                <a:cs typeface="Arial" pitchFamily="34" charset="0"/>
              </a:rPr>
              <a:t>* Data for Kathmandu is reported as national data for Nepal; ** 4 cities (Bangkok, Chiang Mai, Chonburi and Phuket)</a:t>
            </a:r>
          </a:p>
        </p:txBody>
      </p:sp>
      <p:grpSp>
        <p:nvGrpSpPr>
          <p:cNvPr id="2" name="Group 1">
            <a:extLst>
              <a:ext uri="{FF2B5EF4-FFF2-40B4-BE49-F238E27FC236}">
                <a16:creationId xmlns:a16="http://schemas.microsoft.com/office/drawing/2014/main" id="{A837D836-512F-4254-A22F-8FC60F8B96E2}"/>
              </a:ext>
            </a:extLst>
          </p:cNvPr>
          <p:cNvGrpSpPr/>
          <p:nvPr/>
        </p:nvGrpSpPr>
        <p:grpSpPr>
          <a:xfrm>
            <a:off x="119336" y="2564904"/>
            <a:ext cx="11953328" cy="4004624"/>
            <a:chOff x="119336" y="2564904"/>
            <a:chExt cx="11953328" cy="4004624"/>
          </a:xfrm>
        </p:grpSpPr>
        <p:graphicFrame>
          <p:nvGraphicFramePr>
            <p:cNvPr id="7" name="Chart 6">
              <a:extLst>
                <a:ext uri="{FF2B5EF4-FFF2-40B4-BE49-F238E27FC236}">
                  <a16:creationId xmlns:a16="http://schemas.microsoft.com/office/drawing/2014/main" id="{6F880AA8-D1F3-4B8D-BECF-C034B24BA080}"/>
                </a:ext>
              </a:extLst>
            </p:cNvPr>
            <p:cNvGraphicFramePr>
              <a:graphicFrameLocks/>
            </p:cNvGraphicFramePr>
            <p:nvPr>
              <p:extLst>
                <p:ext uri="{D42A27DB-BD31-4B8C-83A1-F6EECF244321}">
                  <p14:modId xmlns:p14="http://schemas.microsoft.com/office/powerpoint/2010/main" val="2420489902"/>
                </p:ext>
              </p:extLst>
            </p:nvPr>
          </p:nvGraphicFramePr>
          <p:xfrm>
            <a:off x="119336" y="2564904"/>
            <a:ext cx="11953328" cy="400462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81260A82-8AF9-4A0F-9DAF-F9F94C93D3F4}"/>
                </a:ext>
              </a:extLst>
            </p:cNvPr>
            <p:cNvSpPr/>
            <p:nvPr/>
          </p:nvSpPr>
          <p:spPr>
            <a:xfrm>
              <a:off x="10315719" y="5929536"/>
              <a:ext cx="841897" cy="307777"/>
            </a:xfrm>
            <a:prstGeom prst="rect">
              <a:avLst/>
            </a:prstGeom>
          </p:spPr>
          <p:txBody>
            <a:bodyPr wrap="none">
              <a:spAutoFit/>
            </a:bodyPr>
            <a:lstStyle/>
            <a:p>
              <a:pPr fontAlgn="auto">
                <a:spcBef>
                  <a:spcPts val="0"/>
                </a:spcBef>
                <a:spcAft>
                  <a:spcPts val="0"/>
                </a:spcAft>
                <a:defRPr/>
              </a:pPr>
              <a:r>
                <a:rPr lang="en-GB" sz="1400" dirty="0">
                  <a:solidFill>
                    <a:prstClr val="black"/>
                  </a:solidFill>
                  <a:cs typeface="Arial" panose="020B0604020202020204" pitchFamily="34" charset="0"/>
                </a:rPr>
                <a:t>National</a:t>
              </a:r>
            </a:p>
          </p:txBody>
        </p:sp>
        <p:sp>
          <p:nvSpPr>
            <p:cNvPr id="9" name="Rectangle 8">
              <a:extLst>
                <a:ext uri="{FF2B5EF4-FFF2-40B4-BE49-F238E27FC236}">
                  <a16:creationId xmlns:a16="http://schemas.microsoft.com/office/drawing/2014/main" id="{17DA09A1-8094-4F0B-9DC1-BAF2750AE58B}"/>
                </a:ext>
              </a:extLst>
            </p:cNvPr>
            <p:cNvSpPr/>
            <p:nvPr/>
          </p:nvSpPr>
          <p:spPr>
            <a:xfrm>
              <a:off x="10244756" y="5724318"/>
              <a:ext cx="100584" cy="100584"/>
            </a:xfrm>
            <a:prstGeom prst="rect">
              <a:avLst/>
            </a:prstGeom>
            <a:solidFill>
              <a:srgbClr val="CC99FF"/>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sz="1000" b="1" kern="0" dirty="0">
                <a:solidFill>
                  <a:sysClr val="window" lastClr="FFFFFF"/>
                </a:solidFill>
                <a:cs typeface="Arial" panose="020B0604020202020204" pitchFamily="34" charset="0"/>
              </a:endParaRPr>
            </a:p>
          </p:txBody>
        </p:sp>
        <p:sp>
          <p:nvSpPr>
            <p:cNvPr id="11" name="Rectangle 10">
              <a:extLst>
                <a:ext uri="{FF2B5EF4-FFF2-40B4-BE49-F238E27FC236}">
                  <a16:creationId xmlns:a16="http://schemas.microsoft.com/office/drawing/2014/main" id="{D12D03A2-08D3-4775-B9F9-99C02D22F8CA}"/>
                </a:ext>
              </a:extLst>
            </p:cNvPr>
            <p:cNvSpPr/>
            <p:nvPr/>
          </p:nvSpPr>
          <p:spPr>
            <a:xfrm>
              <a:off x="10253124" y="6039760"/>
              <a:ext cx="100584" cy="100584"/>
            </a:xfrm>
            <a:prstGeom prst="rect">
              <a:avLst/>
            </a:prstGeom>
            <a:pattFill prst="dkUpDiag">
              <a:fgClr>
                <a:srgbClr val="0CBCC1"/>
              </a:fgClr>
              <a:bgClr>
                <a:schemeClr val="bg1"/>
              </a:bgClr>
            </a:patt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sz="1000" b="1" kern="0" dirty="0">
                <a:solidFill>
                  <a:sysClr val="window" lastClr="FFFFFF"/>
                </a:solidFill>
                <a:cs typeface="Arial" panose="020B0604020202020204" pitchFamily="34" charset="0"/>
              </a:endParaRPr>
            </a:p>
          </p:txBody>
        </p:sp>
        <p:sp>
          <p:nvSpPr>
            <p:cNvPr id="12" name="Rectangle 11">
              <a:extLst>
                <a:ext uri="{FF2B5EF4-FFF2-40B4-BE49-F238E27FC236}">
                  <a16:creationId xmlns:a16="http://schemas.microsoft.com/office/drawing/2014/main" id="{329EFEB5-2862-4846-9849-B4BDD1E3EECA}"/>
                </a:ext>
              </a:extLst>
            </p:cNvPr>
            <p:cNvSpPr/>
            <p:nvPr/>
          </p:nvSpPr>
          <p:spPr>
            <a:xfrm>
              <a:off x="10300172" y="5601931"/>
              <a:ext cx="881973" cy="307777"/>
            </a:xfrm>
            <a:prstGeom prst="rect">
              <a:avLst/>
            </a:prstGeom>
          </p:spPr>
          <p:txBody>
            <a:bodyPr wrap="none">
              <a:spAutoFit/>
            </a:bodyPr>
            <a:lstStyle/>
            <a:p>
              <a:pPr fontAlgn="auto">
                <a:spcBef>
                  <a:spcPts val="0"/>
                </a:spcBef>
                <a:spcAft>
                  <a:spcPts val="0"/>
                </a:spcAft>
                <a:defRPr/>
              </a:pPr>
              <a:r>
                <a:rPr lang="en-GB" sz="1400" dirty="0">
                  <a:solidFill>
                    <a:prstClr val="black"/>
                  </a:solidFill>
                  <a:cs typeface="Arial" panose="020B0604020202020204" pitchFamily="34" charset="0"/>
                </a:rPr>
                <a:t>Bangkok</a:t>
              </a:r>
            </a:p>
          </p:txBody>
        </p:sp>
      </p:grpSp>
    </p:spTree>
    <p:extLst>
      <p:ext uri="{BB962C8B-B14F-4D97-AF65-F5344CB8AC3E}">
        <p14:creationId xmlns:p14="http://schemas.microsoft.com/office/powerpoint/2010/main" val="379778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336CB57-2D29-455A-9EC6-4D6D474D9876}"/>
              </a:ext>
            </a:extLst>
          </p:cNvPr>
          <p:cNvGraphicFramePr>
            <a:graphicFrameLocks/>
          </p:cNvGraphicFramePr>
          <p:nvPr>
            <p:extLst>
              <p:ext uri="{D42A27DB-BD31-4B8C-83A1-F6EECF244321}">
                <p14:modId xmlns:p14="http://schemas.microsoft.com/office/powerpoint/2010/main" val="2960854252"/>
              </p:ext>
            </p:extLst>
          </p:nvPr>
        </p:nvGraphicFramePr>
        <p:xfrm>
          <a:off x="191344" y="2256482"/>
          <a:ext cx="11809312" cy="423218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63352" y="1536170"/>
            <a:ext cx="11305256" cy="504000"/>
          </a:xfrm>
        </p:spPr>
        <p:txBody>
          <a:bodyPr>
            <a:noAutofit/>
          </a:bodyPr>
          <a:lstStyle/>
          <a:p>
            <a:r>
              <a:rPr lang="en-US" dirty="0"/>
              <a:t>High HIV prevalence observed in certain cities and geographical locations</a:t>
            </a:r>
            <a:endParaRPr lang="en-GB" dirty="0"/>
          </a:p>
        </p:txBody>
      </p:sp>
      <p:sp>
        <p:nvSpPr>
          <p:cNvPr id="14" name="TextBox 13"/>
          <p:cNvSpPr txBox="1"/>
          <p:nvPr/>
        </p:nvSpPr>
        <p:spPr>
          <a:xfrm>
            <a:off x="119336" y="6614146"/>
            <a:ext cx="11953328" cy="230832"/>
          </a:xfrm>
          <a:prstGeom prst="rect">
            <a:avLst/>
          </a:prstGeom>
          <a:noFill/>
        </p:spPr>
        <p:txBody>
          <a:bodyPr wrap="square">
            <a:spAutoFit/>
          </a:bodyPr>
          <a:lstStyle/>
          <a:p>
            <a:pPr fontAlgn="auto">
              <a:spcBef>
                <a:spcPts val="0"/>
              </a:spcBef>
              <a:spcAft>
                <a:spcPts val="0"/>
              </a:spcAft>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4"/>
              </a:rPr>
              <a:t>www.aidsdatahub.org</a:t>
            </a:r>
            <a:r>
              <a:rPr lang="en-US" sz="900" kern="0" dirty="0">
                <a:solidFill>
                  <a:sysClr val="windowText" lastClr="000000"/>
                </a:solidFill>
                <a:cs typeface="Arial" pitchFamily="34" charset="0"/>
                <a:sym typeface="Calibri"/>
              </a:rPr>
              <a:t> based on HIV Sentinel Surveillance Reports, Integrated Biological and Behavioral Surveillance Reports </a:t>
            </a:r>
            <a:r>
              <a:rPr lang="en-US" sz="900" dirty="0">
                <a:solidFill>
                  <a:prstClr val="black"/>
                </a:solidFill>
                <a:cs typeface="Arial" pitchFamily="34" charset="0"/>
                <a:sym typeface="Calibri"/>
              </a:rPr>
              <a:t>and other serological survey reports</a:t>
            </a:r>
            <a:endParaRPr lang="en-GB" sz="900" dirty="0">
              <a:solidFill>
                <a:prstClr val="black"/>
              </a:solidFill>
              <a:cs typeface="Arial" pitchFamily="34" charset="0"/>
              <a:sym typeface="Calibri"/>
            </a:endParaRPr>
          </a:p>
        </p:txBody>
      </p:sp>
      <p:sp>
        <p:nvSpPr>
          <p:cNvPr id="15" name="TextBox 14"/>
          <p:cNvSpPr txBox="1"/>
          <p:nvPr/>
        </p:nvSpPr>
        <p:spPr>
          <a:xfrm>
            <a:off x="2639616" y="2132856"/>
            <a:ext cx="5427961" cy="338554"/>
          </a:xfrm>
          <a:prstGeom prst="rect">
            <a:avLst/>
          </a:prstGeom>
          <a:noFill/>
        </p:spPr>
        <p:txBody>
          <a:bodyPr wrap="none" rtlCol="0">
            <a:spAutoFit/>
          </a:bodyPr>
          <a:lstStyle/>
          <a:p>
            <a:pPr fontAlgn="auto">
              <a:spcBef>
                <a:spcPts val="0"/>
              </a:spcBef>
              <a:spcAft>
                <a:spcPts val="0"/>
              </a:spcAft>
              <a:defRPr/>
            </a:pPr>
            <a:r>
              <a:rPr lang="en-US" sz="1600" b="1" dirty="0">
                <a:solidFill>
                  <a:prstClr val="black"/>
                </a:solidFill>
                <a:cs typeface="Arial" pitchFamily="34" charset="0"/>
              </a:rPr>
              <a:t>HIV prevalence among transgender people, 2012-2018</a:t>
            </a:r>
            <a:endParaRPr lang="en-GB" sz="1600" b="1" dirty="0">
              <a:solidFill>
                <a:prstClr val="black"/>
              </a:solidFill>
              <a:cs typeface="Arial" pitchFamily="34" charset="0"/>
            </a:endParaRPr>
          </a:p>
        </p:txBody>
      </p:sp>
    </p:spTree>
    <p:extLst>
      <p:ext uri="{BB962C8B-B14F-4D97-AF65-F5344CB8AC3E}">
        <p14:creationId xmlns:p14="http://schemas.microsoft.com/office/powerpoint/2010/main" val="346343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42040"/>
            <a:ext cx="11305256" cy="504000"/>
          </a:xfrm>
          <a:ln>
            <a:noFill/>
          </a:ln>
        </p:spPr>
        <p:txBody>
          <a:bodyPr>
            <a:noAutofit/>
          </a:bodyPr>
          <a:lstStyle/>
          <a:p>
            <a:r>
              <a:rPr lang="en-US" dirty="0"/>
              <a:t>High STI and hepatitis prevalence among transgender people, 2012-2017</a:t>
            </a:r>
            <a:endParaRPr lang="en-GB" dirty="0"/>
          </a:p>
        </p:txBody>
      </p:sp>
      <p:sp>
        <p:nvSpPr>
          <p:cNvPr id="6" name="TextBox 5"/>
          <p:cNvSpPr txBox="1"/>
          <p:nvPr/>
        </p:nvSpPr>
        <p:spPr>
          <a:xfrm>
            <a:off x="407368" y="6508164"/>
            <a:ext cx="10032032" cy="230832"/>
          </a:xfrm>
          <a:prstGeom prst="rect">
            <a:avLst/>
          </a:prstGeom>
          <a:noFill/>
        </p:spPr>
        <p:txBody>
          <a:bodyPr wrap="square">
            <a:spAutoFit/>
          </a:bodyPr>
          <a:lstStyle/>
          <a:p>
            <a:pPr fontAlgn="auto">
              <a:spcBef>
                <a:spcPts val="0"/>
              </a:spcBef>
              <a:spcAft>
                <a:spcPts val="0"/>
              </a:spcAft>
              <a:defRPr/>
            </a:pPr>
            <a:r>
              <a:rPr lang="en-US" sz="900" kern="0" dirty="0">
                <a:solidFill>
                  <a:sysClr val="windowText" lastClr="000000"/>
                </a:solidFill>
                <a:cs typeface="Arial" pitchFamily="34" charset="0"/>
                <a:sym typeface="Calibri"/>
              </a:rPr>
              <a:t>Source: Prepared by  </a:t>
            </a:r>
            <a:r>
              <a:rPr lang="en-US" sz="900" kern="0" dirty="0">
                <a:solidFill>
                  <a:sysClr val="windowText" lastClr="000000"/>
                </a:solidFill>
                <a:cs typeface="Arial" pitchFamily="34" charset="0"/>
                <a:sym typeface="Calibri"/>
                <a:hlinkClick r:id="rId2"/>
              </a:rPr>
              <a:t>www.aidsdatahub.org</a:t>
            </a:r>
            <a:r>
              <a:rPr lang="en-US" sz="900" kern="0" dirty="0">
                <a:solidFill>
                  <a:sysClr val="windowText" lastClr="000000"/>
                </a:solidFill>
                <a:cs typeface="Arial" pitchFamily="34" charset="0"/>
                <a:sym typeface="Calibri"/>
              </a:rPr>
              <a:t> based on HIV Sentinel Surveillance Reports, Integrated Biological and Behavioral Surveillance Reports </a:t>
            </a:r>
            <a:r>
              <a:rPr lang="en-US" sz="900" dirty="0">
                <a:solidFill>
                  <a:prstClr val="black"/>
                </a:solidFill>
                <a:cs typeface="Arial" pitchFamily="34" charset="0"/>
                <a:sym typeface="Calibri"/>
              </a:rPr>
              <a:t>and </a:t>
            </a:r>
            <a:r>
              <a:rPr lang="en-US" sz="900" dirty="0">
                <a:solidFill>
                  <a:prstClr val="black"/>
                </a:solidFill>
                <a:cs typeface="Arial" pitchFamily="34" charset="0"/>
                <a:sym typeface="Calibri"/>
                <a:hlinkClick r:id="rId3"/>
              </a:rPr>
              <a:t>www.aidsinfoonline.org</a:t>
            </a:r>
            <a:r>
              <a:rPr lang="en-US" sz="900" dirty="0">
                <a:solidFill>
                  <a:prstClr val="black"/>
                </a:solidFill>
                <a:cs typeface="Arial" pitchFamily="34" charset="0"/>
                <a:sym typeface="Calibri"/>
              </a:rPr>
              <a:t> </a:t>
            </a:r>
            <a:endParaRPr lang="en-GB" sz="900" dirty="0">
              <a:solidFill>
                <a:prstClr val="black"/>
              </a:solidFill>
              <a:cs typeface="Arial" pitchFamily="34" charset="0"/>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3926671509"/>
              </p:ext>
            </p:extLst>
          </p:nvPr>
        </p:nvGraphicFramePr>
        <p:xfrm>
          <a:off x="407368" y="2420888"/>
          <a:ext cx="11377264" cy="37124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68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11211</TotalTime>
  <Words>1651</Words>
  <Application>Microsoft Macintosh PowerPoint</Application>
  <PresentationFormat>Widescreen</PresentationFormat>
  <Paragraphs>216</Paragraphs>
  <Slides>25</Slides>
  <Notes>13</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25</vt:i4>
      </vt:variant>
    </vt:vector>
  </HeadingPairs>
  <TitlesOfParts>
    <vt:vector size="37" baseType="lpstr">
      <vt:lpstr>Arial</vt:lpstr>
      <vt:lpstr>Calibri</vt:lpstr>
      <vt:lpstr>1_Cover Design</vt:lpstr>
      <vt:lpstr>Layout</vt:lpstr>
      <vt:lpstr>Layout with Latest!</vt:lpstr>
      <vt:lpstr>2_Cover Design</vt:lpstr>
      <vt:lpstr>3_Cover Design</vt:lpstr>
      <vt:lpstr>1_Layout</vt:lpstr>
      <vt:lpstr>Office Theme</vt:lpstr>
      <vt:lpstr>28_Layout</vt:lpstr>
      <vt:lpstr>7_Layout</vt:lpstr>
      <vt:lpstr>48_Layout</vt:lpstr>
      <vt:lpstr>Transgender people (male-to-female)</vt:lpstr>
      <vt:lpstr>CONTENT</vt:lpstr>
      <vt:lpstr>Data availability and  population size estimates  </vt:lpstr>
      <vt:lpstr>Transgender (male-to-female) size estimates</vt:lpstr>
      <vt:lpstr>HIV prevalence and  epidemiology</vt:lpstr>
      <vt:lpstr>Available data indicates higher HIV prevalence among transgender people in certain geographical areas in select countries</vt:lpstr>
      <vt:lpstr>High HIV prevalence observed in certain cities and geographical locations</vt:lpstr>
      <vt:lpstr>High STI and hepatitis prevalence among transgender people, 2012-2017</vt:lpstr>
      <vt:lpstr>Risk behaviours  </vt:lpstr>
      <vt:lpstr>Proportion of transgender people who reported condom use during their most recent sexual intercourse or anal sex, 2012-2018</vt:lpstr>
      <vt:lpstr>Proportion of transgender people who reported condom use at last sex with casual male partners, 2011-2017</vt:lpstr>
      <vt:lpstr>Proportion of transgender people who reported consistent condom use with their sexual partners, 2012-2017</vt:lpstr>
      <vt:lpstr>Proportion of surveyed transgender people who sold sex or had sex with clients, countries where data is available, 2011 - 2016</vt:lpstr>
      <vt:lpstr>Proportion of transgender people who reported consistent condom use with male clients, 2012-2017</vt:lpstr>
      <vt:lpstr>Proportion of transgender people reported injecting drug use, countries where data is available, 2013-2017</vt:lpstr>
      <vt:lpstr>Mean years in the profession of selling sex and mean number of clients among transgender people, 2013-2016</vt:lpstr>
      <vt:lpstr>Vulnerability and  HIV knowledge</vt:lpstr>
      <vt:lpstr>Proportion of transgender people with comprehensive HIV knowledge, 2009-2015</vt:lpstr>
      <vt:lpstr>National response </vt:lpstr>
      <vt:lpstr>HIV prevention and testing coverage among transgender women in select countries</vt:lpstr>
      <vt:lpstr>HIV testing coverage among transgender people, 2015-2018</vt:lpstr>
      <vt:lpstr>HIV cascade performance for Sisters, an NGO serving transgender women in Pattaya, Thailand during January – March, 2015</vt:lpstr>
      <vt:lpstr>Social justice and human rights are fundamental to address the public health needs of transgender women </vt:lpstr>
      <vt:lpstr>Prevailing stigma, discrimination and violence against transgender people</vt:lpstr>
      <vt:lpstr>PowerPoint Presentation</vt:lpstr>
    </vt:vector>
  </TitlesOfParts>
  <Manager/>
  <Company>HIV and AIDS Data Hub for Asia-Pacific</Company>
  <LinksUpToDate>false</LinksUpToDate>
  <SharedDoc>false</SharedDoc>
  <HyperlinkBase>https://www.aidsdatahub.org/resource/transgender-slides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Transgender</dc:title>
  <dc:subject>Get an overview of the HIV/AIDS situation for Transgender populations in 2019. Browse and view charts and graphs illustrating data on this population's basic socio-demographic indicators, HIV prevalence and epidemiology, risk behaviors, vulnerability and </dc:subject>
  <dc:creator>HIV and AIDS Data Hub for Asia-Pacific</dc:creator>
  <cp:keywords>hiv, aids, socio-demographic indicators, prevalence, epidemiology, risk behaviors, vulnerability, national response</cp:keywords>
  <dc:description/>
  <cp:lastModifiedBy>pro6738</cp:lastModifiedBy>
  <cp:revision>1055</cp:revision>
  <dcterms:created xsi:type="dcterms:W3CDTF">2010-11-08T08:31:49Z</dcterms:created>
  <dcterms:modified xsi:type="dcterms:W3CDTF">2019-12-16T06:13:02Z</dcterms:modified>
  <cp:category/>
</cp:coreProperties>
</file>